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9"/>
  </p:notesMasterIdLst>
  <p:sldIdLst>
    <p:sldId id="260" r:id="rId5"/>
    <p:sldId id="259" r:id="rId6"/>
    <p:sldId id="261" r:id="rId7"/>
    <p:sldId id="262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86716" autoAdjust="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B7E4A-7D6D-44B0-ACB4-BA3443938338}" type="datetimeFigureOut">
              <a:rPr lang="en-GB" smtClean="0"/>
              <a:t>01/03/2018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47338-BF63-4D3D-A9A7-DB49A31024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62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47338-BF63-4D3D-A9A7-DB49A31024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68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47338-BF63-4D3D-A9A7-DB49A31024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591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47338-BF63-4D3D-A9A7-DB49A31024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328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47338-BF63-4D3D-A9A7-DB49A31024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112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5172B-AF4C-44B9-B8FF-13490EB3E3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0051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9D0F6-FD2C-4842-B862-66043CA32FB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381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D2759-1E62-4332-AE8B-0199EE0A56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314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317D3-2554-4CF7-8E2B-34A953E4BD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585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739FD-ADDC-4469-9869-9AEE0562A0F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8169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907E9-55B7-41A0-8F51-4D1B863492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918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A01C9-782C-49D7-AB5C-8A66ABB76D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06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105A7-3433-4ACF-9151-20AE512D8D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26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B7A62-2AAF-435F-8B63-D5F5DB40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1392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9CBA5-ADEA-4D5B-8F3E-211125F45E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5951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204C6-BA23-41FE-848A-A97B21640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922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3C875AA-60C8-4361-8F7E-D813172FA48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b="1" dirty="0">
                <a:solidFill>
                  <a:srgbClr val="008080"/>
                </a:solidFill>
              </a:rPr>
              <a:t>DCC’s Apprenticeship Vision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4"/>
            <a:ext cx="8784976" cy="5544616"/>
          </a:xfrm>
        </p:spPr>
        <p:txBody>
          <a:bodyPr/>
          <a:lstStyle/>
          <a:p>
            <a:r>
              <a:rPr lang="en-GB" sz="2000" dirty="0"/>
              <a:t>Our approach supports the Council’s Purpose, Workforce Strategy and wider economic and other related strategic aspirations and priorities for Devon</a:t>
            </a:r>
          </a:p>
          <a:p>
            <a:r>
              <a:rPr lang="en-GB" sz="2000" dirty="0"/>
              <a:t>Our Next Steps &amp; Step In apprenticeship offer ensures that:</a:t>
            </a:r>
          </a:p>
          <a:p>
            <a:pPr lvl="1"/>
            <a:r>
              <a:rPr lang="en-GB" sz="1600" dirty="0"/>
              <a:t>We actively consider the use of apprenticeships as part of our workforce planning activity &amp; therefore comply with our Public Sector Duty</a:t>
            </a:r>
          </a:p>
          <a:p>
            <a:pPr lvl="1"/>
            <a:r>
              <a:rPr lang="en-GB" sz="1600" dirty="0"/>
              <a:t>Apprenticeship training provides a route into employment with the Council</a:t>
            </a:r>
          </a:p>
          <a:p>
            <a:pPr lvl="1"/>
            <a:r>
              <a:rPr lang="en-GB" sz="1600" dirty="0"/>
              <a:t>Apprenticeship training is aligned with our resourcing and development needs and supports progression within the organisation </a:t>
            </a:r>
          </a:p>
          <a:p>
            <a:pPr lvl="1"/>
            <a:r>
              <a:rPr lang="en-GB" sz="1600" dirty="0"/>
              <a:t>We utilise apprenticeship training for existing as well as new staff, of all ages &amp; at a range of levels</a:t>
            </a:r>
          </a:p>
          <a:p>
            <a:r>
              <a:rPr lang="en-GB" sz="2000" dirty="0"/>
              <a:t>We maximise use of our Levy &amp; aim to achieve the Public Sector Target</a:t>
            </a:r>
          </a:p>
          <a:p>
            <a:r>
              <a:rPr lang="en-GB" sz="2000" dirty="0"/>
              <a:t>Our approach aims to balance out our age profile, broaden participation from all societal groups &amp; supports our Corporate Parenting responsibilities </a:t>
            </a:r>
          </a:p>
          <a:p>
            <a:r>
              <a:rPr lang="en-GB" sz="2000" dirty="0"/>
              <a:t>We actively work with partners and others in Devon to promote and offer apprenticeship opportunities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23624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38138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8080"/>
                </a:solidFill>
              </a:rPr>
              <a:t>Our Plans – short term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4006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(up to 31/03/2018)</a:t>
            </a:r>
          </a:p>
          <a:p>
            <a:r>
              <a:rPr lang="en-GB" sz="2000" dirty="0"/>
              <a:t>Levy process &amp; modelling of usage is fine-tuned</a:t>
            </a:r>
          </a:p>
          <a:p>
            <a:r>
              <a:rPr lang="en-GB" sz="2000" dirty="0"/>
              <a:t>Training provision procurement clarified</a:t>
            </a:r>
          </a:p>
          <a:p>
            <a:r>
              <a:rPr lang="en-GB" sz="2000" dirty="0"/>
              <a:t>Communication &amp; branding reviewed &amp; improved</a:t>
            </a:r>
          </a:p>
          <a:p>
            <a:r>
              <a:rPr lang="en-GB" sz="2000" dirty="0"/>
              <a:t>Proposals developed for apprentice peer support</a:t>
            </a:r>
          </a:p>
          <a:p>
            <a:r>
              <a:rPr lang="en-GB" sz="2000" dirty="0"/>
              <a:t>Step In (new recruits) – 2017 cohort in progress &amp; more cohorts planned</a:t>
            </a:r>
          </a:p>
          <a:p>
            <a:r>
              <a:rPr lang="en-GB" sz="2000" dirty="0"/>
              <a:t>Next Steps (existing staff) – plans aligned with workforce planning outcomes &amp; timescales linked to the availability of relevant qualifications &amp; priority areas</a:t>
            </a:r>
          </a:p>
          <a:p>
            <a:r>
              <a:rPr lang="en-GB" sz="2000" dirty="0"/>
              <a:t>Some pilots to widen participation in place &amp; being evaluated (</a:t>
            </a:r>
            <a:r>
              <a:rPr lang="en-GB" sz="2000" dirty="0" err="1"/>
              <a:t>eg</a:t>
            </a:r>
            <a:r>
              <a:rPr lang="en-GB" sz="2000" dirty="0"/>
              <a:t> young people with learning disabilities)</a:t>
            </a:r>
          </a:p>
          <a:p>
            <a:r>
              <a:rPr lang="en-GB" sz="2000" dirty="0"/>
              <a:t>Progress monitored &amp; reported upon</a:t>
            </a:r>
          </a:p>
          <a:p>
            <a:r>
              <a:rPr lang="en-GB" sz="2000" dirty="0"/>
              <a:t>First Public Sector Target return published </a:t>
            </a:r>
          </a:p>
          <a:p>
            <a:r>
              <a:rPr lang="en-GB" sz="2000" dirty="0"/>
              <a:t>Exploring &amp; scoping inclusion and commitment to apprenticeships  in our commissioning/procurement arrangements</a:t>
            </a:r>
          </a:p>
          <a:p>
            <a:r>
              <a:rPr lang="en-GB" sz="2000" dirty="0"/>
              <a:t>Join regional Apprenticeship Ambassador Network as an employer</a:t>
            </a:r>
          </a:p>
          <a:p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1103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rgbClr val="008080"/>
                </a:solidFill>
              </a:rPr>
              <a:t>Our Plans – medium term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0060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(up to March 2019)</a:t>
            </a:r>
          </a:p>
          <a:p>
            <a:r>
              <a:rPr lang="en-GB" sz="1800" dirty="0"/>
              <a:t>Step In – more cohorts &amp; participation broadened to include traineeships &amp; work experience &amp; targeted at a range of societal groups </a:t>
            </a:r>
          </a:p>
          <a:p>
            <a:r>
              <a:rPr lang="en-GB" sz="1800" dirty="0"/>
              <a:t>Next Steps in place across all service areas where qualifications are available</a:t>
            </a:r>
          </a:p>
          <a:p>
            <a:r>
              <a:rPr lang="en-GB" sz="1800" dirty="0"/>
              <a:t>Workforce planning an integral part of service planning</a:t>
            </a:r>
          </a:p>
          <a:p>
            <a:r>
              <a:rPr lang="en-GB" sz="1800" dirty="0"/>
              <a:t>Apprentice peer support arrangements in place</a:t>
            </a:r>
          </a:p>
          <a:p>
            <a:r>
              <a:rPr lang="en-GB" sz="1800" dirty="0"/>
              <a:t>A number of rotational apprenticeship placements available (internally &amp; with partners &amp; other local employers including SMEs) </a:t>
            </a:r>
          </a:p>
          <a:p>
            <a:r>
              <a:rPr lang="en-GB" sz="1800" dirty="0"/>
              <a:t>We have started to work with supply chain/commissioned services on allocating 10% of our Levy funds to support their apprenticeship needs (if this is agreed by the Government) &amp; influencing their apprenticeship agenda</a:t>
            </a:r>
          </a:p>
          <a:p>
            <a:r>
              <a:rPr lang="en-GB" sz="1800" dirty="0"/>
              <a:t>We are making good progress on maximising use of our Levy &amp; achieving our Target</a:t>
            </a:r>
          </a:p>
          <a:p>
            <a:r>
              <a:rPr lang="en-GB" sz="1800" dirty="0"/>
              <a:t>Working with the training provider market so that our needs are met</a:t>
            </a:r>
          </a:p>
          <a:p>
            <a:r>
              <a:rPr lang="en-GB" sz="1800" dirty="0"/>
              <a:t>Using our workforce as parents, friends, family, school Governors </a:t>
            </a:r>
            <a:r>
              <a:rPr lang="en-GB" sz="1800" dirty="0" err="1"/>
              <a:t>etc</a:t>
            </a:r>
            <a:r>
              <a:rPr lang="en-GB" sz="1800" dirty="0"/>
              <a:t> to promote apprenticeships as one of the options available to school &amp; college leavers -  raising awareness </a:t>
            </a:r>
          </a:p>
          <a:p>
            <a:endParaRPr lang="en-GB" sz="18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3840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800" b="1" dirty="0">
                <a:solidFill>
                  <a:srgbClr val="008080"/>
                </a:solidFill>
              </a:rPr>
              <a:t>Our Plans – long term outcomes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5"/>
            <a:ext cx="8712968" cy="5328592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(By 2020)</a:t>
            </a:r>
          </a:p>
          <a:p>
            <a:r>
              <a:rPr lang="en-GB" sz="1800" dirty="0"/>
              <a:t>We have a strong apprentice employer brand generally &amp; with particular societal groups</a:t>
            </a:r>
          </a:p>
          <a:p>
            <a:r>
              <a:rPr lang="en-GB" sz="1800" dirty="0"/>
              <a:t>Apprenticeship training is fully integrated into all areas of the Council and seen as adding value</a:t>
            </a:r>
          </a:p>
          <a:p>
            <a:r>
              <a:rPr lang="en-GB" sz="1800" dirty="0"/>
              <a:t>We are seen as an exemplar of apprenticeship activity &amp; work with other employers to support this agenda, including involvement in new Trailblazers, apprenticeship networks, </a:t>
            </a:r>
            <a:r>
              <a:rPr lang="en-GB" sz="1800" dirty="0" err="1"/>
              <a:t>etc</a:t>
            </a:r>
            <a:endParaRPr lang="en-GB" sz="1800" dirty="0"/>
          </a:p>
          <a:p>
            <a:r>
              <a:rPr lang="en-GB" sz="1800" dirty="0"/>
              <a:t>We are using apprenticeship qualifications at a range of levels, across a range of occupations, linked to our workforce planning outcomes &amp; career pathways</a:t>
            </a:r>
          </a:p>
          <a:p>
            <a:r>
              <a:rPr lang="en-GB" sz="1800" dirty="0"/>
              <a:t>We’ve made good progress in achieving our apprenticeship vision which also continues to support our wider strategic aspirations &amp; priorities</a:t>
            </a:r>
          </a:p>
          <a:p>
            <a:r>
              <a:rPr lang="en-GB" sz="1800" dirty="0"/>
              <a:t>Continue to press Government to widen use of Levy in supply chain and ensure that the apprenticeship reforms meet need</a:t>
            </a:r>
          </a:p>
          <a:p>
            <a:r>
              <a:rPr lang="en-GB" sz="1800" dirty="0"/>
              <a:t>We are maximising use of our Levy &amp; evidencing that we are discharging our Duty to the Target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14010127"/>
      </p:ext>
    </p:extLst>
  </p:cSld>
  <p:clrMapOvr>
    <a:masterClrMapping/>
  </p:clrMapOvr>
</p:sld>
</file>

<file path=ppt/theme/theme1.xml><?xml version="1.0" encoding="utf-8"?>
<a:theme xmlns:a="http://schemas.openxmlformats.org/drawingml/2006/main" name="corporatepowerpointtemplate">
  <a:themeElements>
    <a:clrScheme name="corporatepowerpoint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rporatepowerpoint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rporatepowerpoint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powerpoint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powerpoint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powerpoint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powerpoint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poratepowerpoint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poratepowerpoint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2642852b8ce415eb942dab5510b6844 xmlns="dd989013-3695-4458-8df5-613b197d9ac2">
      <Terms xmlns="http://schemas.microsoft.com/office/infopath/2007/PartnerControls"/>
    </h2642852b8ce415eb942dab5510b6844>
    <CoverageStartYear xmlns="dd989013-3695-4458-8df5-613b197d9ac2">Unknown</CoverageStartYear>
    <SourceOrganisation xmlns="dd989013-3695-4458-8df5-613b197d9ac2" xsi:nil="true"/>
    <SourceOrganisationType xmlns="dd989013-3695-4458-8df5-613b197d9ac2" xsi:nil="true"/>
    <CoverageStartMonth xmlns="dd989013-3695-4458-8df5-613b197d9ac2">Unknown</CoverageStartMonth>
    <ke9a5378624e46c38d4b7a1bdebb7902 xmlns="dd989013-3695-4458-8df5-613b197d9ac2">
      <Terms xmlns="http://schemas.microsoft.com/office/infopath/2007/PartnerControls"/>
    </ke9a5378624e46c38d4b7a1bdebb7902>
    <TaxCatchAll xmlns="dd989013-3695-4458-8df5-613b197d9ac2">
      <Value>3</Value>
    </TaxCatchAll>
    <DocumentFullDescription xmlns="dd989013-3695-4458-8df5-613b197d9ac2" xsi:nil="true"/>
    <RetentionYears xmlns="dd989013-3695-4458-8df5-613b197d9ac2">2</RetentionYears>
    <CoverageEndMonth xmlns="dd989013-3695-4458-8df5-613b197d9ac2">Unknown</CoverageEndMonth>
    <CoverageEndYear xmlns="dd989013-3695-4458-8df5-613b197d9ac2">Unknown</CoverageEndYear>
    <CoverageStartDay xmlns="dd989013-3695-4458-8df5-613b197d9ac2">Unknown</CoverageStartDay>
    <CoverageEndDay xmlns="dd989013-3695-4458-8df5-613b197d9ac2">Unknown</CoverageEndDay>
    <a12c4fbea80b408499c3ce7752de385f xmlns="dd989013-3695-4458-8df5-613b197d9ac2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Apprenticeships</TermName>
          <TermId xmlns="http://schemas.microsoft.com/office/infopath/2007/PartnerControls">a6d0e8d4-4f8c-49c2-84fe-360611e1fe7b</TermId>
        </TermInfo>
      </Terms>
    </a12c4fbea80b408499c3ce7752de385f>
    <TaxKeywordTaxHTField xmlns="dd989013-3695-4458-8df5-613b197d9ac2">
      <Terms xmlns="http://schemas.microsoft.com/office/infopath/2007/PartnerControls"/>
    </TaxKeywordTaxHTField>
    <VenueName xmlns="dd989013-3695-4458-8df5-613b197d9a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asic Document" ma:contentTypeID="0x0101004275BB42FFA51140B08CD3739BF7BAB40200A983EA5D2E136D4CBEB8504B2A0AEBC4" ma:contentTypeVersion="3" ma:contentTypeDescription="" ma:contentTypeScope="" ma:versionID="1bde5d2dc10eb84b87989e9e0c599bc4">
  <xsd:schema xmlns:xsd="http://www.w3.org/2001/XMLSchema" xmlns:xs="http://www.w3.org/2001/XMLSchema" xmlns:p="http://schemas.microsoft.com/office/2006/metadata/properties" xmlns:ns2="dd989013-3695-4458-8df5-613b197d9ac2" targetNamespace="http://schemas.microsoft.com/office/2006/metadata/properties" ma:root="true" ma:fieldsID="292754ce5e99e87ee6f8868edb665ae9" ns2:_="">
    <xsd:import namespace="dd989013-3695-4458-8df5-613b197d9ac2"/>
    <xsd:element name="properties">
      <xsd:complexType>
        <xsd:sequence>
          <xsd:element name="documentManagement">
            <xsd:complexType>
              <xsd:all>
                <xsd:element ref="ns2:DocumentFullDescription" minOccurs="0"/>
                <xsd:element ref="ns2:SourceOrganisation" minOccurs="0"/>
                <xsd:element ref="ns2:SourceOrganisationType" minOccurs="0"/>
                <xsd:element ref="ns2:CoverageStartDay" minOccurs="0"/>
                <xsd:element ref="ns2:CoverageStartMonth" minOccurs="0"/>
                <xsd:element ref="ns2:CoverageStartYear" minOccurs="0"/>
                <xsd:element ref="ns2:CoverageEndDay" minOccurs="0"/>
                <xsd:element ref="ns2:CoverageEndMonth" minOccurs="0"/>
                <xsd:element ref="ns2:CoverageEndYear" minOccurs="0"/>
                <xsd:element ref="ns2:a12c4fbea80b408499c3ce7752de385f" minOccurs="0"/>
                <xsd:element ref="ns2:TaxCatchAll" minOccurs="0"/>
                <xsd:element ref="ns2:TaxCatchAllLabel" minOccurs="0"/>
                <xsd:element ref="ns2:h2642852b8ce415eb942dab5510b6844" minOccurs="0"/>
                <xsd:element ref="ns2:VenueName" minOccurs="0"/>
                <xsd:element ref="ns2:TaxKeywordTaxHTField" minOccurs="0"/>
                <xsd:element ref="ns2:ke9a5378624e46c38d4b7a1bdebb7902" minOccurs="0"/>
                <xsd:element ref="ns2:RetentionYear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89013-3695-4458-8df5-613b197d9ac2" elementFormDefault="qualified">
    <xsd:import namespace="http://schemas.microsoft.com/office/2006/documentManagement/types"/>
    <xsd:import namespace="http://schemas.microsoft.com/office/infopath/2007/PartnerControls"/>
    <xsd:element name="DocumentFullDescription" ma:index="2" nillable="true" ma:displayName="Document Full Description" ma:internalName="DocumentFullDescription" ma:readOnly="false">
      <xsd:simpleType>
        <xsd:restriction base="dms:Note">
          <xsd:maxLength value="255"/>
        </xsd:restriction>
      </xsd:simpleType>
    </xsd:element>
    <xsd:element name="SourceOrganisation" ma:index="7" nillable="true" ma:displayName="Source Organisation" ma:internalName="SourceOrganisation" ma:readOnly="false">
      <xsd:simpleType>
        <xsd:restriction base="dms:Text"/>
      </xsd:simpleType>
    </xsd:element>
    <xsd:element name="SourceOrganisationType" ma:index="8" nillable="true" ma:displayName="Source Organisation Type" ma:format="Dropdown" ma:internalName="SourceOrganisationType">
      <xsd:simpleType>
        <xsd:restriction base="dms:Choice">
          <xsd:enumeration value="Academic"/>
          <xsd:enumeration value="Charity"/>
          <xsd:enumeration value="Commercial"/>
          <xsd:enumeration value="Educational"/>
          <xsd:enumeration value="Joint venture"/>
          <xsd:enumeration value="Local authority"/>
          <xsd:enumeration value="Social enterprise"/>
          <xsd:enumeration value="Voluntary"/>
        </xsd:restriction>
      </xsd:simpleType>
    </xsd:element>
    <xsd:element name="CoverageStartDay" ma:index="9" nillable="true" ma:displayName="Coverage Start Day" ma:default="Unknown" ma:internalName="CoverageStartDay">
      <xsd:simpleType>
        <xsd:restriction base="dms:Choice">
          <xsd:enumeration value="Unknown"/>
          <xsd:enumeration value="1st"/>
          <xsd:enumeration value="2nd"/>
          <xsd:enumeration value="3rd"/>
          <xsd:enumeration value="4th"/>
          <xsd:enumeration value="5th"/>
          <xsd:enumeration value="6th"/>
          <xsd:enumeration value="7th"/>
          <xsd:enumeration value="8th"/>
          <xsd:enumeration value="9th"/>
          <xsd:enumeration value="10th"/>
          <xsd:enumeration value="11th"/>
          <xsd:enumeration value="12th"/>
          <xsd:enumeration value="13th"/>
          <xsd:enumeration value="14th"/>
          <xsd:enumeration value="15th"/>
          <xsd:enumeration value="16th"/>
          <xsd:enumeration value="17th"/>
          <xsd:enumeration value="18th"/>
          <xsd:enumeration value="19th"/>
          <xsd:enumeration value="20th"/>
          <xsd:enumeration value="21st"/>
          <xsd:enumeration value="22nd"/>
          <xsd:enumeration value="23rd"/>
          <xsd:enumeration value="24th"/>
          <xsd:enumeration value="25th"/>
          <xsd:enumeration value="26th"/>
          <xsd:enumeration value="27th"/>
          <xsd:enumeration value="28th"/>
          <xsd:enumeration value="29th"/>
          <xsd:enumeration value="30th"/>
          <xsd:enumeration value="31st"/>
        </xsd:restriction>
      </xsd:simpleType>
    </xsd:element>
    <xsd:element name="CoverageStartMonth" ma:index="10" nillable="true" ma:displayName="Coverage Start Month" ma:default="Unknown" ma:internalName="CoverageStartMonth">
      <xsd:simpleType>
        <xsd:restriction base="dms:Choice">
          <xsd:enumeration value="Unknown"/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CoverageStartYear" ma:index="11" nillable="true" ma:displayName="Coverage Start Year" ma:default="Unknown" ma:internalName="CoverageStartYear">
      <xsd:simpleType>
        <xsd:restriction base="dms:Choice">
          <xsd:enumeration value="Unknown"/>
          <xsd:enumeration value="2025"/>
          <xsd:enumeration value="2024"/>
          <xsd:enumeration value="2023"/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  <xsd:enumeration value="2000"/>
        </xsd:restriction>
      </xsd:simpleType>
    </xsd:element>
    <xsd:element name="CoverageEndDay" ma:index="12" nillable="true" ma:displayName="Coverage End Day" ma:default="Unknown" ma:internalName="CoverageEndDay">
      <xsd:simpleType>
        <xsd:restriction base="dms:Choice">
          <xsd:enumeration value="Unknown"/>
          <xsd:enumeration value="1st"/>
          <xsd:enumeration value="2nd"/>
          <xsd:enumeration value="3rd"/>
          <xsd:enumeration value="4th"/>
          <xsd:enumeration value="5th"/>
          <xsd:enumeration value="6th"/>
          <xsd:enumeration value="7th"/>
          <xsd:enumeration value="8th"/>
          <xsd:enumeration value="9th"/>
          <xsd:enumeration value="10th"/>
          <xsd:enumeration value="11th"/>
          <xsd:enumeration value="12th"/>
          <xsd:enumeration value="13th"/>
          <xsd:enumeration value="14th"/>
          <xsd:enumeration value="15th"/>
          <xsd:enumeration value="16th"/>
          <xsd:enumeration value="17th"/>
          <xsd:enumeration value="18th"/>
          <xsd:enumeration value="19th"/>
          <xsd:enumeration value="20th"/>
          <xsd:enumeration value="21st"/>
          <xsd:enumeration value="22nd"/>
          <xsd:enumeration value="23rd"/>
          <xsd:enumeration value="24th"/>
          <xsd:enumeration value="25th"/>
          <xsd:enumeration value="26th"/>
          <xsd:enumeration value="27th"/>
          <xsd:enumeration value="28th"/>
          <xsd:enumeration value="29th"/>
          <xsd:enumeration value="30th"/>
          <xsd:enumeration value="31st"/>
        </xsd:restriction>
      </xsd:simpleType>
    </xsd:element>
    <xsd:element name="CoverageEndMonth" ma:index="13" nillable="true" ma:displayName="Coverage End Month" ma:default="Unknown" ma:internalName="CoverageEndMonth">
      <xsd:simpleType>
        <xsd:restriction base="dms:Choice">
          <xsd:enumeration value="Unknown"/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CoverageEndYear" ma:index="14" nillable="true" ma:displayName="Coverage End Year" ma:default="Unknown" ma:internalName="CoverageEndYear">
      <xsd:simpleType>
        <xsd:restriction base="dms:Choice">
          <xsd:enumeration value="Unknown"/>
          <xsd:enumeration value="2025"/>
          <xsd:enumeration value="2024"/>
          <xsd:enumeration value="2023"/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  <xsd:enumeration value="2000"/>
        </xsd:restriction>
      </xsd:simpleType>
    </xsd:element>
    <xsd:element name="a12c4fbea80b408499c3ce7752de385f" ma:index="18" ma:taxonomy="true" ma:internalName="a12c4fbea80b408499c3ce7752de385f" ma:taxonomyFieldName="Devon_x0020_Keywords" ma:displayName="Subject Category" ma:readOnly="false" ma:default="-1;#Apprenticeships|a6d0e8d4-4f8c-49c2-84fe-360611e1fe7b" ma:fieldId="{a12c4fbe-a80b-4084-99c3-ce7752de385f}" ma:taxonomyMulti="true" ma:sspId="de2b82dc-5d1b-42e3-84a1-9392513e78fc" ma:termSetId="68b1c3be-abcc-42e4-ad04-bdd42bb62c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9" nillable="true" ma:displayName="Taxonomy Catch All Column" ma:description="" ma:hidden="true" ma:list="{f6d0a651-b321-4a3d-a51b-4f9a56e5341d}" ma:internalName="TaxCatchAll" ma:showField="CatchAllData" ma:web="098eb137-4048-40b4-b7ac-54d2f32dae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0" nillable="true" ma:displayName="Taxonomy Catch All Column1" ma:description="" ma:hidden="true" ma:list="{f6d0a651-b321-4a3d-a51b-4f9a56e5341d}" ma:internalName="TaxCatchAllLabel" ma:readOnly="true" ma:showField="CatchAllDataLabel" ma:web="098eb137-4048-40b4-b7ac-54d2f32dae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2642852b8ce415eb942dab5510b6844" ma:index="22" nillable="true" ma:taxonomy="true" ma:internalName="h2642852b8ce415eb942dab5510b6844" ma:taxonomyFieldName="Spatial_x0020_Coverage" ma:displayName="Spatial Coverage" ma:default="" ma:fieldId="{12642852-b8ce-415e-b942-dab5510b6844}" ma:taxonomyMulti="true" ma:sspId="de2b82dc-5d1b-42e3-84a1-9392513e78fc" ma:termSetId="eb20e106-45af-441a-90c7-a1bc437852e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enueName" ma:index="23" nillable="true" ma:displayName="Venue Name" ma:internalName="VenueName" ma:readOnly="false">
      <xsd:simpleType>
        <xsd:restriction base="dms:Text"/>
      </xsd:simple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de2b82dc-5d1b-42e3-84a1-9392513e78f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ke9a5378624e46c38d4b7a1bdebb7902" ma:index="26" nillable="true" ma:taxonomy="true" ma:internalName="ke9a5378624e46c38d4b7a1bdebb7902" ma:taxonomyFieldName="Office_x0020_Location" ma:displayName="Buildings and locations" ma:default="" ma:fieldId="{4e9a5378-624e-46c3-8d4b-7a1bdebb7902}" ma:taxonomyMulti="true" ma:sspId="de2b82dc-5d1b-42e3-84a1-9392513e78fc" ma:termSetId="9e4fe10a-02c1-440f-a4e3-27ae08a81f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tentionYears" ma:index="28" ma:displayName="Retention Years" ma:default="2" ma:internalName="RetentionYears" ma:readOnly="false">
      <xsd:simpleType>
        <xsd:restriction base="dms:Choice">
          <xsd:enumeration value="1"/>
          <xsd:enumeration value="2"/>
          <xsd:enumeration value="3"/>
          <xsd:enumeration value="4"/>
          <xsd:enumeration value="5"/>
          <xsd:enumeration value="6"/>
          <xsd:enumeration value="7"/>
          <xsd:enumeration value="8"/>
          <xsd:enumeration value="9"/>
          <xsd:enumeration value="10"/>
          <xsd:enumeration value="12"/>
          <xsd:enumeration value="15"/>
          <xsd:enumeration value="18"/>
          <xsd:enumeration value="19"/>
          <xsd:enumeration value="20"/>
          <xsd:enumeration value="25"/>
          <xsd:enumeration value="30"/>
          <xsd:enumeration value="40"/>
          <xsd:enumeration value="50"/>
          <xsd:enumeration value="75"/>
          <xsd:enumeration value="100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A66F1B-9A7F-4308-9B6C-3E0FA7C417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d989013-3695-4458-8df5-613b197d9ac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250A214-DED2-47DF-9820-BEB112CA03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89013-3695-4458-8df5-613b197d9a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3CE9E6-D60F-481D-B913-06D47662B2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corporatepowerpointtemplate</Template>
  <TotalTime>486</TotalTime>
  <Words>609</Words>
  <Application>Microsoft Office PowerPoint</Application>
  <PresentationFormat>On-screen Show (4:3)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corporatepowerpointtemplate</vt:lpstr>
      <vt:lpstr>DCC’s Apprenticeship Vision</vt:lpstr>
      <vt:lpstr>Our Plans – short term</vt:lpstr>
      <vt:lpstr>Our Plans – medium term</vt:lpstr>
      <vt:lpstr>Our Plans – long term outcomes</vt:lpstr>
    </vt:vector>
  </TitlesOfParts>
  <Company>Devon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Apprenticeships</dc:title>
  <dc:creator>Jo Fellows</dc:creator>
  <cp:lastModifiedBy>Jo Fellows</cp:lastModifiedBy>
  <cp:revision>52</cp:revision>
  <cp:lastPrinted>2017-09-11T07:41:43Z</cp:lastPrinted>
  <dcterms:created xsi:type="dcterms:W3CDTF">2017-07-31T12:11:00Z</dcterms:created>
  <dcterms:modified xsi:type="dcterms:W3CDTF">2018-03-01T13:16:54Z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0x0101004275BB42FFA51140B08CD3739BF7BAB40200A983EA5D2E136D4CBEB8504B2A0AEBC4</vt:lpwstr>
  </property>
  <property fmtid="{D5CDD505-2E9C-101B-9397-08002B2CF9AE}" pid="3" name="TaxKeyword">
    <vt:lpwstr/>
  </property>
  <property fmtid="{D5CDD505-2E9C-101B-9397-08002B2CF9AE}" pid="4" name="Devon Keywords">
    <vt:lpwstr>3;#Apprenticeships|a6d0e8d4-4f8c-49c2-84fe-360611e1fe7b</vt:lpwstr>
  </property>
  <property fmtid="{D5CDD505-2E9C-101B-9397-08002B2CF9AE}" pid="5" name="Office Location">
    <vt:lpwstr/>
  </property>
  <property fmtid="{D5CDD505-2E9C-101B-9397-08002B2CF9AE}" pid="6" name="Spatial Coverage">
    <vt:lpwstr/>
  </property>
  <property fmtid="{D5CDD505-2E9C-101B-9397-08002B2CF9AE}" pid="7" name="SharedWithUsers">
    <vt:lpwstr>119;#Nicholas Child;#404;#Khristine Norton;#112;#Gemma Wright;#108;#Jackie Salter;#329;#Tracey Mills;#129;#Helen Marsh;#130;#Heidi Arnold;#131;#Harriet Lear;#121;#Jacky Wilson;#660;#Amy Kyme</vt:lpwstr>
  </property>
</Properties>
</file>