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7" r:id="rId2"/>
    <p:sldId id="769" r:id="rId3"/>
    <p:sldId id="635" r:id="rId4"/>
    <p:sldId id="640" r:id="rId5"/>
    <p:sldId id="641" r:id="rId6"/>
    <p:sldId id="429" r:id="rId7"/>
    <p:sldId id="316" r:id="rId8"/>
    <p:sldId id="796" r:id="rId9"/>
    <p:sldId id="797" r:id="rId10"/>
    <p:sldId id="362" r:id="rId11"/>
    <p:sldId id="268" r:id="rId12"/>
    <p:sldId id="798" r:id="rId13"/>
    <p:sldId id="799" r:id="rId14"/>
    <p:sldId id="821" r:id="rId15"/>
    <p:sldId id="776" r:id="rId16"/>
    <p:sldId id="777" r:id="rId17"/>
    <p:sldId id="806" r:id="rId18"/>
    <p:sldId id="828" r:id="rId19"/>
    <p:sldId id="814" r:id="rId20"/>
    <p:sldId id="778" r:id="rId21"/>
    <p:sldId id="779" r:id="rId22"/>
    <p:sldId id="780" r:id="rId23"/>
    <p:sldId id="808" r:id="rId24"/>
    <p:sldId id="782" r:id="rId25"/>
    <p:sldId id="813" r:id="rId26"/>
    <p:sldId id="827" r:id="rId27"/>
    <p:sldId id="783" r:id="rId28"/>
    <p:sldId id="810" r:id="rId29"/>
    <p:sldId id="801" r:id="rId30"/>
    <p:sldId id="802" r:id="rId31"/>
    <p:sldId id="803" r:id="rId32"/>
    <p:sldId id="804" r:id="rId33"/>
    <p:sldId id="805" r:id="rId34"/>
    <p:sldId id="815" r:id="rId35"/>
    <p:sldId id="816" r:id="rId36"/>
    <p:sldId id="817" r:id="rId37"/>
    <p:sldId id="473" r:id="rId38"/>
    <p:sldId id="811" r:id="rId39"/>
    <p:sldId id="812" r:id="rId40"/>
    <p:sldId id="471" r:id="rId41"/>
    <p:sldId id="331" r:id="rId42"/>
    <p:sldId id="517" r:id="rId43"/>
    <p:sldId id="479" r:id="rId44"/>
    <p:sldId id="440" r:id="rId45"/>
    <p:sldId id="480" r:id="rId46"/>
    <p:sldId id="392" r:id="rId47"/>
    <p:sldId id="558" r:id="rId48"/>
    <p:sldId id="685" r:id="rId49"/>
    <p:sldId id="642" r:id="rId50"/>
    <p:sldId id="283" r:id="rId51"/>
    <p:sldId id="643" r:id="rId52"/>
    <p:sldId id="508" r:id="rId53"/>
    <p:sldId id="773" r:id="rId54"/>
    <p:sldId id="264" r:id="rId55"/>
    <p:sldId id="807" r:id="rId56"/>
    <p:sldId id="81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01632A-E547-8832-ACF6-EA02058345E1}" name="Lucy E. Harries" initials="LEH" userId="S::Lucy.E.Harries@ukhsa.gov.uk::de789a46-8175-4a1e-bb17-e4f6c4777efa" providerId="AD"/>
  <p188:author id="{9BC71A41-1BD2-22CB-3839-481C1A69C46B}" name="Helen Eley" initials="HE" userId="S::helen.eley@ukhsa.gov.uk::40e25070-ef8f-4639-9b5e-972e0c08e479" providerId="AD"/>
  <p188:author id="{6884E344-AA27-405C-BAB8-2791FD9D4419}" name="Helen Eley" initials="HE" userId="S::Helen.Eley@ukhsa.gov.uk::40e25070-ef8f-4639-9b5e-972e0c08e479" providerId="AD"/>
  <p188:author id="{CA8BF0B2-4952-955D-5A20-DCBEF6854E7C}" name="Laura Craig" initials="LC" userId="S::laura.craig@ukhsa.gov.uk::062dc4ef-9c0a-4001-90a3-bceb873ecdc2" providerId="AD"/>
  <p188:author id="{9EEB5EF1-65C0-1FA8-3AC8-EF472259C4D4}" name="Greta Hayward2" initials="GH" userId="S::greta.hayward2@ukhsa.gov.uk::3a7aec76-aba9-47b8-a6de-3b9e4cde2e80" providerId="AD"/>
  <p188:author id="{9ABF9DFA-2326-762C-7B87-83C62F11B2D7}" name="Lesley McFarlane" initials="LM" userId="S::lesley.mcfarlane@ukhsa.gov.uk::3ff71c5c-cfbc-466f-818f-fdc24ec99b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6" autoAdjust="0"/>
  </p:normalViewPr>
  <p:slideViewPr>
    <p:cSldViewPr snapToGrid="0">
      <p:cViewPr varScale="1">
        <p:scale>
          <a:sx n="82" d="100"/>
          <a:sy n="82" d="100"/>
        </p:scale>
        <p:origin x="6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E2C0F-282B-49B2-AF62-1B7F947D2D84}"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F4298-B18E-4A8A-93A1-7FAD88BFE6F3}" type="slidenum">
              <a:rPr lang="en-US" smtClean="0"/>
              <a:t>‹#›</a:t>
            </a:fld>
            <a:endParaRPr lang="en-US"/>
          </a:p>
        </p:txBody>
      </p:sp>
    </p:spTree>
    <p:extLst>
      <p:ext uri="{BB962C8B-B14F-4D97-AF65-F5344CB8AC3E}">
        <p14:creationId xmlns:p14="http://schemas.microsoft.com/office/powerpoint/2010/main" val="1196338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dicines.org.uk/emc/product/15309/smpc#gre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gov.uk/government/publications/respiratory-syncytial-virus-the-green-book-chapter-27a" TargetMode="External"/><Relationship Id="rId4" Type="http://schemas.openxmlformats.org/officeDocument/2006/relationships/hyperlink" Target="https://www.nejm.org/doi/10.1056/NEJMoa2216480?url_ver=Z39.88-2003&amp;rfr_id=ori:rid:crossref.org&amp;rfr_dat=cr_pub%20%200pubme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47915/Green-Book-Chapter-4.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11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345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B0C0C"/>
                </a:solidFill>
              </a:rPr>
              <a:t>Supportive treatment includes nasogastric feeding, IV fluids, low flow or high flow oxygen therapy, breathing support (continuous positive airway pressure (CPAP) or bilevel positive airway pressure (BiPAP)</a:t>
            </a:r>
            <a:endParaRPr lang="en-US"/>
          </a:p>
          <a:p>
            <a:pPr algn="l">
              <a:buFont typeface="Arial" panose="020B0604020202020204" pitchFamily="34" charset="0"/>
              <a:buNone/>
            </a:pPr>
            <a:endParaRPr lang="en-GB" b="0" i="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1F4298-B18E-4A8A-93A1-7FAD88BFE6F3}" type="slidenum">
              <a:rPr lang="en-US" smtClean="0"/>
              <a:t>17</a:t>
            </a:fld>
            <a:endParaRPr lang="en-US"/>
          </a:p>
        </p:txBody>
      </p:sp>
    </p:spTree>
    <p:extLst>
      <p:ext uri="{BB962C8B-B14F-4D97-AF65-F5344CB8AC3E}">
        <p14:creationId xmlns:p14="http://schemas.microsoft.com/office/powerpoint/2010/main" val="107299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t>How RSV causes infection:</a:t>
            </a:r>
            <a:endParaRPr lang="en-US">
              <a:ea typeface="Calibri" panose="020F0502020204030204"/>
              <a:cs typeface="Calibri" panose="020F0502020204030204"/>
            </a:endParaRPr>
          </a:p>
          <a:p>
            <a:pPr marL="171450" indent="-171450">
              <a:lnSpc>
                <a:spcPct val="90000"/>
              </a:lnSpc>
              <a:spcBef>
                <a:spcPts val="1000"/>
              </a:spcBef>
              <a:buFont typeface="Arial"/>
              <a:buChar char="•"/>
            </a:pPr>
            <a:r>
              <a:rPr lang="en-GB"/>
              <a:t>any virus particle consists of a protein shell (capsid) inside which is the nucleic acid (DNA or RNA) – the genome or the genetic code for that virus; RSV is an RNA virus</a:t>
            </a:r>
            <a:endParaRPr lang="en-US">
              <a:ea typeface="Calibri"/>
              <a:cs typeface="Calibri"/>
            </a:endParaRPr>
          </a:p>
          <a:p>
            <a:pPr marL="171450" indent="-171450">
              <a:lnSpc>
                <a:spcPct val="90000"/>
              </a:lnSpc>
              <a:spcBef>
                <a:spcPts val="1000"/>
              </a:spcBef>
              <a:buFont typeface="Arial"/>
              <a:buChar char="•"/>
            </a:pPr>
            <a:r>
              <a:rPr lang="en-GB"/>
              <a:t>when a virus particle enters the host’s cells it is able to reproduce and release more virus particles which in turn infect other cells – establishing an infection</a:t>
            </a:r>
            <a:endParaRPr lang="en-US"/>
          </a:p>
          <a:p>
            <a:pPr marL="171450" indent="-171450">
              <a:lnSpc>
                <a:spcPct val="90000"/>
              </a:lnSpc>
              <a:spcBef>
                <a:spcPts val="1000"/>
              </a:spcBef>
              <a:buFont typeface="Arial"/>
              <a:buChar char="•"/>
            </a:pPr>
            <a:r>
              <a:rPr lang="en-GB"/>
              <a:t>RSV virus particles use a special type of protein on the surface of the virus called a fusion (F) glycoprotein to pass through the cell membrane</a:t>
            </a:r>
            <a:endParaRPr lang="en-US"/>
          </a:p>
          <a:p>
            <a:pPr marL="171450" indent="-171450">
              <a:lnSpc>
                <a:spcPct val="90000"/>
              </a:lnSpc>
              <a:spcBef>
                <a:spcPts val="1000"/>
              </a:spcBef>
              <a:buFont typeface="Arial"/>
              <a:buChar char="•"/>
            </a:pPr>
            <a:r>
              <a:rPr lang="en-GB"/>
              <a:t>the F protein</a:t>
            </a:r>
            <a:r>
              <a:rPr lang="en-GB" strike="sngStrike"/>
              <a:t>s</a:t>
            </a:r>
            <a:r>
              <a:rPr lang="en-GB"/>
              <a:t> does this by fusing the virus cell membrane and the host’s cell membrane together; this allows the virus to move through the host’s cell membrane and enter the cells </a:t>
            </a:r>
            <a:endParaRPr lang="en-GB">
              <a:ea typeface="Calibri"/>
              <a:cs typeface="Calibri"/>
            </a:endParaRPr>
          </a:p>
          <a:p>
            <a:pPr marL="171450" indent="-171450">
              <a:lnSpc>
                <a:spcPct val="90000"/>
              </a:lnSpc>
              <a:spcBef>
                <a:spcPts val="1000"/>
              </a:spcBef>
              <a:buFont typeface="Arial"/>
              <a:buChar char="•"/>
            </a:pPr>
            <a:r>
              <a:rPr lang="en-GB"/>
              <a:t>the F protein changes shape as it fuses the RSV virus and human cell membranes together: while on the virus surface before infection, the protein is in a “prefusion” form, but as it interacts with the cell membrane it rearranges into an inactive, “</a:t>
            </a:r>
            <a:r>
              <a:rPr lang="en-GB" err="1"/>
              <a:t>postfusion</a:t>
            </a:r>
            <a:r>
              <a:rPr lang="en-GB"/>
              <a:t>” form</a:t>
            </a:r>
            <a:endParaRPr lang="en-US"/>
          </a:p>
          <a:p>
            <a:pPr marL="171450" indent="-171450">
              <a:lnSpc>
                <a:spcPct val="90000"/>
              </a:lnSpc>
              <a:spcBef>
                <a:spcPts val="1000"/>
              </a:spcBef>
              <a:buFont typeface="Arial"/>
              <a:buChar char="•"/>
            </a:pPr>
            <a:r>
              <a:rPr lang="en-GB"/>
              <a:t>the prefusion form is antigenic – it stimulates an immune response; the immune system is able to recognise and respond to the presence RSV virus particles with prefusion F proteins on their surface by producing antibodies to combat the infection; the </a:t>
            </a:r>
            <a:r>
              <a:rPr lang="en-GB" err="1"/>
              <a:t>postfusion</a:t>
            </a:r>
            <a:r>
              <a:rPr lang="en-GB"/>
              <a:t> form is not antigenic</a:t>
            </a:r>
            <a:endParaRPr lang="en-US"/>
          </a:p>
          <a:p>
            <a:pPr marL="171450" indent="-171450">
              <a:lnSpc>
                <a:spcPct val="90000"/>
              </a:lnSpc>
              <a:spcBef>
                <a:spcPts val="1000"/>
              </a:spcBef>
              <a:buFont typeface="Arial"/>
              <a:buChar char="•"/>
            </a:pPr>
            <a:r>
              <a:rPr lang="en-GB"/>
              <a:t>there are two subgroups of the prefusion form: A and B</a:t>
            </a:r>
            <a:endParaRPr lang="en-US"/>
          </a:p>
          <a:p>
            <a:pPr>
              <a:lnSpc>
                <a:spcPct val="90000"/>
              </a:lnSpc>
              <a:spcBef>
                <a:spcPts val="1000"/>
              </a:spcBef>
            </a:pPr>
            <a:r>
              <a:rPr lang="en-GB">
                <a:ea typeface="Calibri"/>
                <a:cs typeface="Calibri"/>
              </a:rPr>
              <a:t>Recombinant vaccine technology</a:t>
            </a:r>
          </a:p>
          <a:p>
            <a:pPr marL="342900" lvl="1" indent="-342900">
              <a:lnSpc>
                <a:spcPct val="90000"/>
              </a:lnSpc>
              <a:spcBef>
                <a:spcPts val="500"/>
              </a:spcBef>
              <a:buFont typeface="Arial"/>
              <a:buChar char="•"/>
            </a:pPr>
            <a:r>
              <a:rPr lang="en-GB"/>
              <a:t>different cells (for example bacteria, yeast, other established laboratory cell culture lines) are used to manufacture the vaccine </a:t>
            </a:r>
            <a:endParaRPr lang="en-GB">
              <a:cs typeface="Calibri"/>
            </a:endParaRPr>
          </a:p>
          <a:p>
            <a:pPr marL="342900" lvl="1" indent="-342900">
              <a:lnSpc>
                <a:spcPct val="90000"/>
              </a:lnSpc>
              <a:spcBef>
                <a:spcPts val="500"/>
              </a:spcBef>
              <a:buFont typeface="Arial"/>
              <a:buChar char="•"/>
            </a:pPr>
            <a:r>
              <a:rPr lang="en-GB"/>
              <a:t>a small piece of genetic material (DNA) is taken from the microorganism (virus or bacterium) against which we want to protect and inserted into the manufacturing cells: this results in a “recombinant” version of those cells </a:t>
            </a:r>
            <a:endParaRPr lang="en-GB">
              <a:ea typeface="Calibri"/>
              <a:cs typeface="Calibri"/>
            </a:endParaRPr>
          </a:p>
          <a:p>
            <a:pPr marL="342900" lvl="1" indent="-342900">
              <a:lnSpc>
                <a:spcPct val="90000"/>
              </a:lnSpc>
              <a:spcBef>
                <a:spcPts val="500"/>
              </a:spcBef>
              <a:buFont typeface="Arial"/>
              <a:buChar char="•"/>
            </a:pPr>
            <a:r>
              <a:rPr lang="en-GB"/>
              <a:t>the role of these recombinant cells is to help transport the DNA instructions for making the antigen into a host cell </a:t>
            </a:r>
            <a:endParaRPr lang="en-US"/>
          </a:p>
          <a:p>
            <a:pPr marL="342900" lvl="1" indent="-342900">
              <a:lnSpc>
                <a:spcPct val="90000"/>
              </a:lnSpc>
              <a:spcBef>
                <a:spcPts val="500"/>
              </a:spcBef>
              <a:buFont typeface="Arial"/>
              <a:buChar char="•"/>
            </a:pPr>
            <a:r>
              <a:rPr lang="en-GB"/>
              <a:t>once the recombinant cell enters the host cell line it instructs the host cells to rapidly produce the antigen  </a:t>
            </a:r>
            <a:endParaRPr lang="en-GB">
              <a:ea typeface="Calibri"/>
              <a:cs typeface="Calibri"/>
            </a:endParaRPr>
          </a:p>
          <a:p>
            <a:pPr marL="342900" lvl="1" indent="-342900">
              <a:lnSpc>
                <a:spcPct val="90000"/>
              </a:lnSpc>
              <a:spcBef>
                <a:spcPts val="500"/>
              </a:spcBef>
              <a:buFont typeface="Arial"/>
              <a:buChar char="•"/>
            </a:pPr>
            <a:r>
              <a:rPr lang="en-GB"/>
              <a:t>this antigen is grown in bulk, collected, purified, and then packaged as recombinant vaccine (the cell line used to manufacture the cells is </a:t>
            </a:r>
            <a:r>
              <a:rPr lang="en-GB" u="sng"/>
              <a:t>not</a:t>
            </a:r>
            <a:r>
              <a:rPr lang="en-GB"/>
              <a:t> in the vaccine)</a:t>
            </a:r>
            <a:endParaRPr lang="en-US"/>
          </a:p>
          <a:p>
            <a:pPr marL="342900" lvl="1" indent="-342900">
              <a:lnSpc>
                <a:spcPct val="90000"/>
              </a:lnSpc>
              <a:spcBef>
                <a:spcPts val="500"/>
              </a:spcBef>
              <a:buFont typeface="Arial"/>
              <a:buChar char="•"/>
            </a:pPr>
            <a:r>
              <a:rPr lang="en-GB"/>
              <a:t>when the vaccine is injected, the antigen in it triggers the immune system to create antibodies that specifically target that antigen </a:t>
            </a:r>
            <a:endParaRPr lang="en-GB">
              <a:ea typeface="Calibri"/>
              <a:cs typeface="Calibri"/>
            </a:endParaRPr>
          </a:p>
          <a:p>
            <a:pPr marL="342900" lvl="1" indent="-342900">
              <a:lnSpc>
                <a:spcPct val="90000"/>
              </a:lnSpc>
              <a:spcBef>
                <a:spcPts val="500"/>
              </a:spcBef>
              <a:buFont typeface="Arial"/>
              <a:buChar char="•"/>
            </a:pPr>
            <a:r>
              <a:rPr lang="en-GB"/>
              <a:t>recombinant vaccines are non-live so they cannot cause disease in the vaccine recipient</a:t>
            </a:r>
            <a:endParaRPr lang="en-GB">
              <a:ea typeface="Calibri"/>
              <a:cs typeface="Calibri"/>
            </a:endParaRPr>
          </a:p>
          <a:p>
            <a:pPr>
              <a:lnSpc>
                <a:spcPct val="90000"/>
              </a:lnSpc>
              <a:spcBef>
                <a:spcPts val="1000"/>
              </a:spcBef>
            </a:pP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a:p>
        </p:txBody>
      </p:sp>
    </p:spTree>
    <p:extLst>
      <p:ext uri="{BB962C8B-B14F-4D97-AF65-F5344CB8AC3E}">
        <p14:creationId xmlns:p14="http://schemas.microsoft.com/office/powerpoint/2010/main" val="3228598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US">
                <a:hlinkClick r:id="rId3"/>
              </a:rPr>
              <a:t>Abrysvo powder and solvent for solution for injection - Summary of Product Characteristics (SmPC) - (emc) (medicines.org.uk)</a:t>
            </a:r>
            <a:endParaRPr lang="en-US"/>
          </a:p>
          <a:p>
            <a:r>
              <a:rPr lang="en-US"/>
              <a:t>Source: </a:t>
            </a:r>
            <a:r>
              <a:rPr lang="en-US">
                <a:hlinkClick r:id="rId4"/>
              </a:rPr>
              <a:t>Bivalent Prefusion F Vaccine in Pregnancy to Prevent RSV Illness in Infants | New England Journal of Medicine (nejm.org)</a:t>
            </a:r>
            <a:endParaRPr lang="en-US">
              <a:ea typeface="Calibri"/>
              <a:cs typeface="Calibri"/>
              <a:hlinkClick r:id="rId4"/>
            </a:endParaRPr>
          </a:p>
          <a:p>
            <a:endParaRPr lang="en-US">
              <a:ea typeface="Calibri"/>
              <a:cs typeface="Calibri"/>
            </a:endParaRPr>
          </a:p>
          <a:p>
            <a:r>
              <a:rPr lang="en-GB"/>
              <a:t>The Green Book, Chapter 27A (</a:t>
            </a:r>
            <a:r>
              <a:rPr lang="en-GB">
                <a:hlinkClick r:id="rId5"/>
              </a:rPr>
              <a:t>https://www.gov.uk/government/publications/respiratory-syncytial-virus-the-green-book-chapter-27a</a:t>
            </a:r>
            <a:r>
              <a:rPr lang="en-GB"/>
              <a:t>) contains the following information regarding vaccine effectiveness following maternal vaccination: </a:t>
            </a:r>
            <a:endParaRPr lang="en-US"/>
          </a:p>
          <a:p>
            <a:r>
              <a:rPr lang="en-GB"/>
              <a:t>Maternal (antenatal) vaccination has been demonstrated to be efficacious against RSV LRTI in infants from birth through 6 months of age (Kampmann </a:t>
            </a:r>
            <a:r>
              <a:rPr lang="en-GB" i="1"/>
              <a:t>et al.,</a:t>
            </a:r>
            <a:r>
              <a:rPr lang="en-GB"/>
              <a:t> 2023). The pivotal phase 3, multi-country, randomised, double-blind, placebo-controlled trial assessed the prevention of RSV LRTI and severe RSV LRTI (co-primary efficacy endpoints) in infants born to pregnant women vaccinated between weeks 24 and 36 of gestation. Vaccine was administered to 3,695 pregnant women with uncomplicated, singleton pregnancies; 3,697 received placebo. In the final analysis, VE against severe RSV LRTI was 82.4% (95%CI: 57.5 to 93.9%) at 90 days and 70.0% (95%CI: 50.6 to 82.5%) at 180 days. VE against RSV LRTI was 57.6% (95%CI: 31.1 to 74.6%) at 90 days and 49.2% (95%CI: 31.4 to 62.8%) at 180 days (Munjal </a:t>
            </a:r>
            <a:r>
              <a:rPr lang="en-GB" i="1"/>
              <a:t>et al.,</a:t>
            </a:r>
            <a:r>
              <a:rPr lang="en-GB"/>
              <a:t> 2024). VE estimates by RSV subtype have overlapping confidence intervals. There is some data showing high levels of antibody transfer to the infant even in infants born within two weeks of immunisation.</a:t>
            </a:r>
            <a:endParaRPr lang="en-US">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21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292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note: </a:t>
            </a:r>
            <a:r>
              <a:rPr lang="en-US" err="1"/>
              <a:t>Abrysvo</a:t>
            </a:r>
            <a:r>
              <a:rPr lang="en-US"/>
              <a:t>® is licensed to be given up to 36 weeks gestation (this was based on the gestational ages included in the clinical trials). Pregnant women who have not received the RSV vaccine before 36 weeks remain eligible until delivery, and under the PGD the vaccine can be given off label in these circumstances.</a:t>
            </a:r>
          </a:p>
          <a:p>
            <a:endParaRPr lang="en-GB"/>
          </a:p>
          <a:p>
            <a:r>
              <a:rPr lang="en-US"/>
              <a:t>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133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680"/>
              </a:lnSpc>
              <a:spcAft>
                <a:spcPts val="800"/>
              </a:spcAft>
            </a:pP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865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015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Before giving COVID-19 vaccine, immunisers must ensure that they have obtained informed consent from the </a:t>
            </a:r>
            <a:r>
              <a:rPr lang="en-GB"/>
              <a:t>woman or</a:t>
            </a:r>
            <a:r>
              <a:rPr lang="en-GB" sz="1200"/>
              <a:t> that a best interest decision has been made if the </a:t>
            </a:r>
            <a:r>
              <a:rPr lang="en-GB"/>
              <a:t>woman does</a:t>
            </a:r>
            <a:r>
              <a:rPr lang="en-GB" sz="1200"/>
              <a:t> not have mental capacity at the time of vaccination.</a:t>
            </a:r>
            <a:r>
              <a:rPr lang="en-GB"/>
              <a:t> </a:t>
            </a:r>
            <a:endParaRPr lang="en-GB" sz="1200"/>
          </a:p>
          <a:p>
            <a:pPr marL="0" indent="0">
              <a:lnSpc>
                <a:spcPct val="100000"/>
              </a:lnSpc>
              <a:spcBef>
                <a:spcPts val="0"/>
              </a:spcBef>
              <a:buNone/>
            </a:pPr>
            <a:endParaRPr lang="en-GB" sz="1200"/>
          </a:p>
          <a:p>
            <a:pPr marL="0" indent="0">
              <a:lnSpc>
                <a:spcPct val="100000"/>
              </a:lnSpc>
              <a:spcBef>
                <a:spcPts val="0"/>
              </a:spcBef>
              <a:buNone/>
            </a:pPr>
            <a:r>
              <a:rPr lang="en-GB" sz="1200"/>
              <a:t>In order to be able to consent to vaccination, the vaccinee should receive an explanation of the treatment and its benefits and risks, either verbally from a clinician, or in the form of a leaflet and letter.</a:t>
            </a:r>
            <a:endParaRPr lang="en-GB" sz="1200">
              <a:ea typeface="Calibri"/>
              <a:cs typeface="Calibri"/>
            </a:endParaRPr>
          </a:p>
          <a:p>
            <a:pPr>
              <a:lnSpc>
                <a:spcPct val="100000"/>
              </a:lnSpc>
              <a:spcBef>
                <a:spcPts val="0"/>
              </a:spcBef>
            </a:pPr>
            <a:endParaRPr lang="en-GB" sz="1200"/>
          </a:p>
          <a:p>
            <a:pPr marL="0" indent="0">
              <a:lnSpc>
                <a:spcPct val="100000"/>
              </a:lnSpc>
              <a:spcBef>
                <a:spcPts val="0"/>
              </a:spcBef>
              <a:buNone/>
            </a:pPr>
            <a:r>
              <a:rPr lang="en-GB" sz="1200"/>
              <a:t>When assessing capacity to consent, the immuniser should be guided by the principles of the Mental Capacity Act (2005). This Act applies to those aged 16 years and over and is designed to protect and empower people who may lack the mental capacity to make their own decisions about their care and treatment.</a:t>
            </a:r>
            <a:endParaRPr lang="en-GB" sz="1200">
              <a:ea typeface="Calibri"/>
              <a:cs typeface="Calibri"/>
            </a:endParaRPr>
          </a:p>
          <a:p>
            <a:pPr marL="0" indent="0">
              <a:lnSpc>
                <a:spcPct val="100000"/>
              </a:lnSpc>
              <a:spcBef>
                <a:spcPts val="0"/>
              </a:spcBef>
              <a:buNone/>
            </a:pPr>
            <a:endParaRPr lang="en-GB" sz="1200"/>
          </a:p>
          <a:p>
            <a:pPr defTabSz="687388" eaLnBrk="0" hangingPunct="0">
              <a:defRPr/>
            </a:pPr>
            <a:r>
              <a:rPr lang="en-GB" sz="1200"/>
              <a:t>Consent is a process, not a one-off discussion and must consider 3 factors:</a:t>
            </a:r>
            <a:endParaRPr lang="en-GB" sz="1200">
              <a:ea typeface="Calibri"/>
              <a:cs typeface="Calibri"/>
            </a:endParaRPr>
          </a:p>
          <a:p>
            <a:pPr defTabSz="687388" eaLnBrk="0" hangingPunct="0">
              <a:defRPr/>
            </a:pPr>
            <a:endParaRPr lang="en-GB" altLang="en-US" sz="1200"/>
          </a:p>
          <a:p>
            <a:pPr marL="285750" indent="-285750">
              <a:buClr>
                <a:srgbClr val="007C91"/>
              </a:buClr>
              <a:buFont typeface="Arial" panose="020B0604020202020204" pitchFamily="34" charset="0"/>
              <a:buChar char="•"/>
              <a:defRPr/>
            </a:pPr>
            <a:r>
              <a:rPr lang="en-GB" altLang="en-US" sz="1200">
                <a:latin typeface="Arial"/>
                <a:cs typeface="Arial"/>
              </a:rPr>
              <a:t>the person giving consent must be appropriately informed: they must have the necessary information in order to make the decision</a:t>
            </a:r>
          </a:p>
          <a:p>
            <a:pPr marL="285750" indent="-285750">
              <a:spcBef>
                <a:spcPts val="1200"/>
              </a:spcBef>
              <a:buClr>
                <a:srgbClr val="007C91"/>
              </a:buClr>
              <a:buFont typeface="Arial" panose="020B0604020202020204" pitchFamily="34" charset="0"/>
              <a:buChar char="•"/>
              <a:defRPr/>
            </a:pPr>
            <a:r>
              <a:rPr lang="en-GB" altLang="en-US" sz="1200">
                <a:latin typeface="Arial"/>
                <a:cs typeface="Arial"/>
              </a:rPr>
              <a:t>consent must be voluntary by the </a:t>
            </a:r>
            <a:r>
              <a:rPr lang="en-GB" altLang="en-US">
                <a:latin typeface="Arial"/>
                <a:cs typeface="Arial"/>
              </a:rPr>
              <a:t>woman without</a:t>
            </a:r>
            <a:r>
              <a:rPr lang="en-GB" altLang="en-US" sz="1200">
                <a:latin typeface="Arial"/>
                <a:cs typeface="Arial"/>
              </a:rPr>
              <a:t> undue pressure or coercion</a:t>
            </a:r>
          </a:p>
          <a:p>
            <a:pPr marL="285750" indent="-285750">
              <a:spcBef>
                <a:spcPts val="1200"/>
              </a:spcBef>
              <a:buClr>
                <a:srgbClr val="007C91"/>
              </a:buClr>
              <a:buFont typeface="Arial" panose="020B0604020202020204" pitchFamily="34" charset="0"/>
              <a:buChar char="•"/>
              <a:defRPr/>
            </a:pPr>
            <a:r>
              <a:rPr lang="en-GB" altLang="en-US" sz="1200">
                <a:latin typeface="Arial"/>
                <a:cs typeface="Arial"/>
              </a:rPr>
              <a:t>the person consenting must have the capacity to make the decision</a:t>
            </a:r>
          </a:p>
          <a:p>
            <a:pPr marL="0" indent="0">
              <a:lnSpc>
                <a:spcPct val="100000"/>
              </a:lnSpc>
              <a:spcBef>
                <a:spcPts val="0"/>
              </a:spcBef>
              <a:buNone/>
            </a:pPr>
            <a:endParaRPr lang="en-GB" sz="1200"/>
          </a:p>
          <a:p>
            <a:pPr marL="0" indent="0">
              <a:lnSpc>
                <a:spcPct val="100000"/>
              </a:lnSpc>
              <a:spcBef>
                <a:spcPts val="0"/>
              </a:spcBef>
              <a:buNone/>
            </a:pPr>
            <a:r>
              <a:rPr lang="en-GB" sz="1200"/>
              <a:t>.</a:t>
            </a:r>
            <a:endParaRPr lang="en-GB" sz="1200">
              <a:ea typeface="Calibri"/>
              <a:cs typeface="Calibri"/>
            </a:endParaRPr>
          </a:p>
          <a:p>
            <a:endParaRPr lang="en-GB"/>
          </a:p>
        </p:txBody>
      </p:sp>
      <p:sp>
        <p:nvSpPr>
          <p:cNvPr id="4" name="Slide Number Placeholder 3"/>
          <p:cNvSpPr>
            <a:spLocks noGrp="1"/>
          </p:cNvSpPr>
          <p:nvPr>
            <p:ph type="sldNum" sz="quarter" idx="5"/>
          </p:nvPr>
        </p:nvSpPr>
        <p:spPr/>
        <p:txBody>
          <a:bodyPr/>
          <a:lstStyle/>
          <a:p>
            <a:fld id="{751F4298-B18E-4A8A-93A1-7FAD88BFE6F3}" type="slidenum">
              <a:rPr lang="en-US" smtClean="0"/>
              <a:t>38</a:t>
            </a:fld>
            <a:endParaRPr lang="en-US"/>
          </a:p>
        </p:txBody>
      </p:sp>
    </p:spTree>
    <p:extLst>
      <p:ext uri="{BB962C8B-B14F-4D97-AF65-F5344CB8AC3E}">
        <p14:creationId xmlns:p14="http://schemas.microsoft.com/office/powerpoint/2010/main" val="309947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953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1F4298-B18E-4A8A-93A1-7FAD88BFE6F3}" type="slidenum">
              <a:rPr lang="en-US" smtClean="0"/>
              <a:t>39</a:t>
            </a:fld>
            <a:endParaRPr lang="en-US"/>
          </a:p>
        </p:txBody>
      </p:sp>
    </p:spTree>
    <p:extLst>
      <p:ext uri="{BB962C8B-B14F-4D97-AF65-F5344CB8AC3E}">
        <p14:creationId xmlns:p14="http://schemas.microsoft.com/office/powerpoint/2010/main" val="2052546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580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a:solidFill>
                  <a:prstClr val="black"/>
                </a:solidFill>
                <a:latin typeface="Arial"/>
              </a:rPr>
              <a:t>A PSD is a written instruction, signed by a doctor, dentist, or non-medical prescriber for medicines to be supplied and/or administered to a named patient after the prescriber has assessed the patient on an individual basis</a:t>
            </a:r>
            <a:r>
              <a:rPr lang="en-US" altLang="en-US" sz="1000">
                <a:solidFill>
                  <a:prstClr val="black"/>
                </a:solidFill>
                <a:latin typeface="Arial"/>
              </a:rPr>
              <a:t>. It must include the dose, route and frequency or appliance to be supplied or administered to a named patient.</a:t>
            </a:r>
          </a:p>
          <a:p>
            <a:pPr defTabSz="687388"/>
            <a:endParaRPr lang="en-GB" altLang="en-US" sz="1000">
              <a:solidFill>
                <a:prstClr val="black"/>
              </a:solidFill>
              <a:latin typeface="Arial"/>
            </a:endParaRPr>
          </a:p>
          <a:p>
            <a:pPr defTabSz="687388"/>
            <a:r>
              <a:rPr lang="en-GB" altLang="en-US" sz="1000">
                <a:solidFill>
                  <a:prstClr val="black"/>
                </a:solidFill>
                <a:latin typeface="Arial"/>
              </a:rPr>
              <a:t>A PGD provides a legal framework </a:t>
            </a:r>
            <a:r>
              <a:rPr lang="en-US" altLang="en-US" sz="1000">
                <a:solidFill>
                  <a:prstClr val="black"/>
                </a:solidFill>
                <a:latin typeface="Arial"/>
              </a:rPr>
              <a:t>to </a:t>
            </a:r>
            <a:r>
              <a:rPr lang="en-GB" altLang="en-US" sz="1000">
                <a:solidFill>
                  <a:prstClr val="black"/>
                </a:solidFill>
                <a:latin typeface="Arial"/>
              </a:rPr>
              <a:t>allow some registered specified health care professionals for the supply and/or administration of a POM directly to a patient with an identified clinical condition rather than needing an individual prescription or an instruction from a prescriber and is often used for vaccines. It sets out the core requisites of those people who can have the medicine under the direction and those who should not. The health care professional working within the PGD is responsible for assessing that the patient fits the criteria set out in the PGD. </a:t>
            </a:r>
            <a:endParaRPr lang="en-GB" altLang="en-US" sz="1000">
              <a:solidFill>
                <a:prstClr val="black"/>
              </a:solidFill>
              <a:latin typeface="Arial"/>
              <a:cs typeface="Arial"/>
            </a:endParaRP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775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note: </a:t>
            </a:r>
            <a:r>
              <a:rPr lang="en-US" err="1"/>
              <a:t>Abrysvo</a:t>
            </a:r>
            <a:r>
              <a:rPr lang="en-US"/>
              <a:t>® is licensed to be given up to 36 weeks gestation (this was based on the gestational ages included in the clinical trials). Pregnant women who have not received the RSV vaccine before 36 weeks remain eligible until delivery, and under the PGD the vaccine can be given off label in these circumstances.</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210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455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096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136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hlinkClick r:id="rId3"/>
              </a:rPr>
              <a:t>https://assets.publishing.service.gov.uk/government/uploads/system/uploads/attachment_data/file/147915/Green-Book-Chapter-4.pdf</a:t>
            </a:r>
            <a:endParaRPr lang="en-GB" sz="1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628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649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solidFill>
                <a:srgbClr val="FF0000"/>
              </a:solidFill>
            </a:endParaRPr>
          </a:p>
          <a:p>
            <a:endParaRPr lang="en-GB" alt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68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086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939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008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842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78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750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32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82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10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76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B0C0C"/>
                </a:solidFill>
              </a:rPr>
              <a:t>In recent years, the RSV season has been interrupted by control measures against the COVID-19 pandemic which has resulted in unseasonal RSV activity; this included significant rebound activity in summer 2021 and summer 2022 and a very prolonged period of virus activity in 2022.</a:t>
            </a:r>
            <a:r>
              <a:rPr lang="en-US">
                <a:solidFill>
                  <a:srgbClr val="0B0C0C"/>
                </a:solidFill>
              </a:rPr>
              <a:t> </a:t>
            </a:r>
            <a:endParaRPr lang="en-US"/>
          </a:p>
          <a:p>
            <a:r>
              <a:rPr lang="en-GB">
                <a:solidFill>
                  <a:srgbClr val="0B0C0C"/>
                </a:solidFill>
              </a:rPr>
              <a:t>RSV is a leading cause of infant mortality globally, resulting in 20 to 30 deaths per year in the UK. RSV-related mortality in low-income countries is considerably higher, and in some analyses is the second commonest cause of death (after malaria) in infancy. </a:t>
            </a:r>
            <a:endParaRPr lang="en-GB"/>
          </a:p>
          <a:p>
            <a:endParaRPr lang="en-GB">
              <a:solidFill>
                <a:srgbClr val="0B0C0C"/>
              </a:solidFill>
              <a:latin typeface="GDS Transpor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97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31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cs typeface="Calibri"/>
            </a:endParaRPr>
          </a:p>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562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a:p>
        </p:txBody>
      </p:sp>
    </p:spTree>
    <p:extLst>
      <p:ext uri="{BB962C8B-B14F-4D97-AF65-F5344CB8AC3E}">
        <p14:creationId xmlns:p14="http://schemas.microsoft.com/office/powerpoint/2010/main" val="20547903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168452431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15770358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164456999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90652229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196" y="290985"/>
            <a:ext cx="10704000" cy="648072"/>
          </a:xfrm>
        </p:spPr>
        <p:txBody>
          <a:bodyPr anchor="t" anchorCtr="0"/>
          <a:lstStyle>
            <a:lvl1pPr>
              <a:defRPr sz="4000" baseline="0">
                <a:solidFill>
                  <a:srgbClr val="00AE9E"/>
                </a:solidFill>
                <a:latin typeface="Arial" pitchFamily="34" charset="0"/>
              </a:defRPr>
            </a:lvl1pPr>
          </a:lstStyle>
          <a:p>
            <a:r>
              <a:rPr lang="en-US"/>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a:t>Text should be 12-18pt Arial. Do not use other fonts.</a:t>
            </a:r>
          </a:p>
          <a:p>
            <a:pPr lvl="0"/>
            <a:endParaRPr lang="en-US" b="1">
              <a:latin typeface="Arial" pitchFamily="84" charset="0"/>
            </a:endParaRPr>
          </a:p>
          <a:p>
            <a:pPr lvl="0"/>
            <a:r>
              <a:rPr lang="en-US" b="1">
                <a:latin typeface="Arial" pitchFamily="84" charset="0"/>
              </a:rPr>
              <a:t>Note</a:t>
            </a:r>
          </a:p>
          <a:p>
            <a:pPr lvl="0"/>
            <a:r>
              <a:rPr lang="en-US">
                <a:latin typeface="Arial" pitchFamily="84" charset="0"/>
              </a:rPr>
              <a:t>This template should NOT be used to create publications, as this may mean</a:t>
            </a:r>
          </a:p>
          <a:p>
            <a:pPr lvl="0"/>
            <a:r>
              <a:rPr lang="en-US">
                <a:latin typeface="Arial" pitchFamily="84" charset="0"/>
              </a:rPr>
              <a:t>publication on GOV.UK will not be possible. </a:t>
            </a:r>
          </a:p>
          <a:p>
            <a:pPr lvl="0"/>
            <a:endParaRPr lang="en-US">
              <a:latin typeface="Arial" pitchFamily="84" charset="0"/>
            </a:endParaRPr>
          </a:p>
          <a:p>
            <a:pPr lvl="0"/>
            <a:r>
              <a:rPr lang="en-US">
                <a:latin typeface="Arial" pitchFamily="84" charset="0"/>
              </a:rPr>
              <a:t>Please contact </a:t>
            </a:r>
            <a:r>
              <a:rPr lang="en-US">
                <a:latin typeface="Arial" pitchFamily="84" charset="0"/>
                <a:hlinkClick r:id="rId2"/>
              </a:rPr>
              <a:t>publications@phe.gov.uk</a:t>
            </a:r>
            <a:r>
              <a:rPr lang="en-US">
                <a:latin typeface="Arial" pitchFamily="84" charset="0"/>
              </a:rPr>
              <a:t> for more details</a:t>
            </a:r>
          </a:p>
          <a:p>
            <a:pPr lvl="0"/>
            <a:endParaRPr lang="en-US"/>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a:t>  </a:t>
            </a:r>
            <a:fld id="{2565FA6D-D4C8-4C4C-AC4B-3269734D34D8}" type="slidenum">
              <a:rPr lang="en-US" smtClean="0"/>
              <a:pPr marL="531813">
                <a:defRPr/>
              </a:pPr>
              <a:t>‹#›</a:t>
            </a:fld>
            <a:endParaRPr lang="en-US"/>
          </a:p>
        </p:txBody>
      </p:sp>
      <p:sp>
        <p:nvSpPr>
          <p:cNvPr id="9" name="Footer Placeholder 8">
            <a:extLst>
              <a:ext uri="{FF2B5EF4-FFF2-40B4-BE49-F238E27FC236}">
                <a16:creationId xmlns:a16="http://schemas.microsoft.com/office/drawing/2014/main" id="{F9E5532D-DA05-4E0E-B4BB-41D6CDB30E83}"/>
              </a:ext>
            </a:extLst>
          </p:cNvPr>
          <p:cNvSpPr>
            <a:spLocks noGrp="1"/>
          </p:cNvSpPr>
          <p:nvPr>
            <p:ph type="ftr" sz="quarter" idx="11"/>
          </p:nvPr>
        </p:nvSpPr>
        <p:spPr>
          <a:xfrm>
            <a:off x="838200" y="6438850"/>
            <a:ext cx="10007606" cy="363600"/>
          </a:xfrm>
        </p:spPr>
        <p:txBody>
          <a:bodyPr/>
          <a:lstStyle/>
          <a:p>
            <a:r>
              <a:rPr lang="en-US" sz="1400"/>
              <a:t>RSV vaccination of pregnant women programme: training slide set for healthcare practitioners  </a:t>
            </a:r>
            <a:endParaRPr lang="en-GB" sz="1400"/>
          </a:p>
        </p:txBody>
      </p:sp>
    </p:spTree>
    <p:extLst>
      <p:ext uri="{BB962C8B-B14F-4D97-AF65-F5344CB8AC3E}">
        <p14:creationId xmlns:p14="http://schemas.microsoft.com/office/powerpoint/2010/main" val="409155586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sz="1400"/>
              <a:t>RSV vaccination of pregnant women programme: training slide set for healthcare practitioners  </a:t>
            </a:r>
            <a:endParaRPr lang="en-GB" sz="140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4234482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collections/respiratory-syncytial-virus-rsv-vaccination-programme" TargetMode="External"/><Relationship Id="rId2" Type="http://schemas.openxmlformats.org/officeDocument/2006/relationships/hyperlink" Target="https://www.gov.uk/government/publications/rsv-immunisation-programme-jcvi-advice-7-june-2023/respiratory-syncytial-virus-rsv-immunisation-programme-for-infants-and-older-adults-jcvi-full-statement-11-september-202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uk/government/publications/respiratory-syncytial-virus-the-green-book-chapter-27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collections/respiratory-syncytial-virus-rsv-vaccination-programm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publications/storage-distribution-and-disposal-of-vaccines-the-green-book-chapter-3" TargetMode="External"/><Relationship Id="rId2" Type="http://schemas.openxmlformats.org/officeDocument/2006/relationships/hyperlink" Target="https://portal.immform.phe.gov.uk/Logon.aspx?returnurl=%2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edicines.org.uk/emc/product/15309/smpc#gre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fizerpro.co.uk/medicine/abrysvo/dosing/prepar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medicines.org.uk/emc/product/15309/smpc#gref" TargetMode="External"/><Relationship Id="rId4" Type="http://schemas.openxmlformats.org/officeDocument/2006/relationships/hyperlink" Target="https://www.gov.uk/government/collections/respiratory-syncytial-virus-rsv-vaccination-programm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individuals-at-increased-ris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mhra.gov.uk/Safetyinformation/Howwemonitorthesafetyofproducts/Medicines/BlackTriangleproducts/index.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yellowcard.mhra.gov.uk/"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ur01.safelinks.protection.outlook.com/?url=https%3A%2F%2Fwww.healthpublications.gov.uk%2FViewProduct.html%3Fsp%3DSaguidetothersvvaccinationforpregnantwomenleaflet&amp;data=05%7C02%7CHelen.Eley%40ukhsa.gov.uk%7Ceb06383742334a7214dd08dc9c2f86d7%7Cee4e14994a354b2ead475f3cf9de8666%7C0%7C0%7C638556975185929530%7CUnknown%7CTWFpbGZsb3d8eyJWIjoiMC4wLjAwMDAiLCJQIjoiV2luMzIiLCJBTiI6Ik1haWwiLCJXVCI6Mn0%3D%7C0%7C%7C%7C&amp;sdata=59AQVmnQPEI5z0ugR%2B3wjsjiqsueYZzCZsFd8inHoio%3D&amp;reserved=0" TargetMode="External"/><Relationship Id="rId2" Type="http://schemas.openxmlformats.org/officeDocument/2006/relationships/hyperlink" Target="https://www.healthpublications.gov.uk/Home.html"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eur01.safelinks.protection.outlook.com/?url=https%3A%2F%2Fwww.healthpublications.gov.uk%2FViewProduct.html%3Fsp%3DSrsvposterforpregnantwomen&amp;data=05%7C02%7CHelen.Eley%40ukhsa.gov.uk%7Ceb06383742334a7214dd08dc9c2f86d7%7Cee4e14994a354b2ead475f3cf9de8666%7C0%7C0%7C638556975185936726%7CUnknown%7CTWFpbGZsb3d8eyJWIjoiMC4wLjAwMDAiLCJQIjoiV2luMzIiLCJBTiI6Ik1haWwiLCJXVCI6Mn0%3D%7C0%7C%7C%7C&amp;sdata=jOHUBUqGymwlj7CR6LqBf3%2Be8OT63EAyvv5%2BD4F9Dx0%3D&amp;reserved=0"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pfizerpro.co.uk/medicine/abrysvo/dosing/preparation" TargetMode="External"/><Relationship Id="rId3" Type="http://schemas.openxmlformats.org/officeDocument/2006/relationships/hyperlink" Target="https://www.gov.uk/government/collections/respiratory-syncytial-virus-rsv-vaccination-programme" TargetMode="External"/><Relationship Id="rId7"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gov.uk/government/publications/respiratory-syncytial-virus-the-green-book-chapter-27a" TargetMode="External"/><Relationship Id="rId5" Type="http://schemas.openxmlformats.org/officeDocument/2006/relationships/hyperlink" Target="https://www.gov.uk/report-problem-medicine-medical-device" TargetMode="External"/><Relationship Id="rId10" Type="http://schemas.openxmlformats.org/officeDocument/2006/relationships/hyperlink" Target="https://www.gov.uk/government/publications/respiratory-syncytial-virus-rsv-symptoms-transmission-prevention-treatment/respiratory-syncytial-virus-rsv-symptoms-transmission-prevention-treatment#symptoms-and-diagnosis" TargetMode="External"/><Relationship Id="rId4" Type="http://schemas.openxmlformats.org/officeDocument/2006/relationships/hyperlink" Target="https://www.medicines.org.uk/emc/product/15309/smpc#gref" TargetMode="External"/><Relationship Id="rId9" Type="http://schemas.openxmlformats.org/officeDocument/2006/relationships/hyperlink" Target="http://www.nhs.uk/conditions/bronchiolitis/"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www.gov.uk/government/collections/respiratory-syncytial-virus-rsv-vaccination-programm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collections/respiratory-syncytial-virus-rsv-vaccination-program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hil.cdc.gov/Details.aspx?pid=217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collections/weekly-national-flu-repor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sz="4400">
                <a:latin typeface="Arial"/>
                <a:cs typeface="Arial"/>
              </a:rPr>
              <a:t>Respiratory syncytial virus (RSV) vaccination of pregnant women for infant protection</a:t>
            </a:r>
            <a:br>
              <a:rPr lang="en-GB"/>
            </a:br>
            <a:br>
              <a:rPr lang="en-GB"/>
            </a:br>
            <a:br>
              <a:rPr lang="en-GB"/>
            </a:br>
            <a:br>
              <a:rPr lang="en-GB"/>
            </a:br>
            <a:r>
              <a:rPr lang="en-GB" sz="2700">
                <a:latin typeface="Arial"/>
                <a:cs typeface="Arial"/>
              </a:rPr>
              <a:t>Core training slideset for healthcare practitioners </a:t>
            </a:r>
            <a:br>
              <a:rPr lang="en-GB" sz="2700"/>
            </a:br>
            <a:br>
              <a:rPr lang="en-GB" sz="2700"/>
            </a:br>
            <a:r>
              <a:rPr lang="en-GB" sz="2700">
                <a:latin typeface="Arial"/>
                <a:cs typeface="Arial"/>
              </a:rPr>
              <a:t>Version 1</a:t>
            </a:r>
            <a:br>
              <a:rPr lang="en-GB" sz="2700"/>
            </a:br>
            <a:r>
              <a:rPr lang="en-GB" sz="2700">
                <a:latin typeface="Arial"/>
                <a:cs typeface="Arial"/>
              </a:rPr>
              <a:t>Last update: July 2024</a:t>
            </a:r>
            <a:endParaRPr lang="en-GB" sz="2200">
              <a:solidFill>
                <a:srgbClr val="FF0000"/>
              </a:solidFill>
              <a:latin typeface="Arial"/>
              <a:cs typeface="Arial"/>
            </a:endParaRP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715-00C7-443F-A7EE-D4618F795917}"/>
              </a:ext>
            </a:extLst>
          </p:cNvPr>
          <p:cNvSpPr>
            <a:spLocks noGrp="1"/>
          </p:cNvSpPr>
          <p:nvPr>
            <p:ph type="title"/>
          </p:nvPr>
        </p:nvSpPr>
        <p:spPr>
          <a:xfrm>
            <a:off x="432465" y="404632"/>
            <a:ext cx="11015535" cy="648072"/>
          </a:xfrm>
        </p:spPr>
        <p:txBody>
          <a:bodyPr/>
          <a:lstStyle/>
          <a:p>
            <a:r>
              <a:rPr lang="en-GB"/>
              <a:t>RSV symptoms</a:t>
            </a:r>
            <a:endParaRPr lang="en-GB">
              <a:solidFill>
                <a:srgbClr val="FF0000"/>
              </a:solidFill>
            </a:endParaRPr>
          </a:p>
        </p:txBody>
      </p:sp>
      <p:sp>
        <p:nvSpPr>
          <p:cNvPr id="3" name="Content Placeholder 2">
            <a:extLst>
              <a:ext uri="{FF2B5EF4-FFF2-40B4-BE49-F238E27FC236}">
                <a16:creationId xmlns:a16="http://schemas.microsoft.com/office/drawing/2014/main" id="{1769A3B7-D368-4CF6-AAEB-6AA81B2C0A29}"/>
              </a:ext>
            </a:extLst>
          </p:cNvPr>
          <p:cNvSpPr>
            <a:spLocks noGrp="1"/>
          </p:cNvSpPr>
          <p:nvPr>
            <p:ph idx="1"/>
          </p:nvPr>
        </p:nvSpPr>
        <p:spPr>
          <a:xfrm>
            <a:off x="219269" y="1608157"/>
            <a:ext cx="10904975" cy="4845211"/>
          </a:xfrm>
        </p:spPr>
        <p:txBody>
          <a:bodyPr vert="horz" lIns="91440" tIns="45720" rIns="91440" bIns="45720" rtlCol="0" anchor="t">
            <a:normAutofit fontScale="85000" lnSpcReduction="10000"/>
          </a:bodyPr>
          <a:lstStyle/>
          <a:p>
            <a:pPr marL="228600" marR="0" lvl="0" indent="-228600" algn="l" defTabSz="914400" rtl="0" eaLnBrk="1" fontAlgn="auto" latinLnBrk="0" hangingPunct="1">
              <a:lnSpc>
                <a:spcPct val="100000"/>
              </a:lnSpc>
              <a:spcBef>
                <a:spcPts val="1000"/>
              </a:spcBef>
              <a:spcAft>
                <a:spcPts val="0"/>
              </a:spcAft>
              <a:buClr>
                <a:srgbClr val="007C91"/>
              </a:buClr>
              <a:buSzTx/>
              <a:buFont typeface="Arial" panose="020B0604020202020204" pitchFamily="34" charset="0"/>
              <a:buChar char="•"/>
              <a:tabLst/>
              <a:defRPr/>
            </a:pPr>
            <a:r>
              <a:rPr lang="en-GB" dirty="0">
                <a:solidFill>
                  <a:prstClr val="black"/>
                </a:solidFill>
                <a:latin typeface="+mn-lt"/>
                <a:cs typeface="Arial"/>
              </a:rPr>
              <a:t>f</a:t>
            </a:r>
            <a:r>
              <a:rPr kumimoji="0" lang="en-GB" b="0" i="0" u="none" strike="noStrike" kern="1200" cap="none" spc="0" normalizeH="0" baseline="0" noProof="0" dirty="0">
                <a:ln>
                  <a:noFill/>
                </a:ln>
                <a:solidFill>
                  <a:prstClr val="black"/>
                </a:solidFill>
                <a:effectLst/>
                <a:uLnTx/>
                <a:uFillTx/>
                <a:latin typeface="+mn-lt"/>
                <a:ea typeface="+mn-ea"/>
                <a:cs typeface="Arial"/>
              </a:rPr>
              <a:t>or most people, RSV infection causes a mild respiratory illness</a:t>
            </a:r>
            <a:endParaRPr lang="en-GB" b="0" i="0" u="none" strike="noStrike" kern="1200" cap="none" spc="0" normalizeH="0" baseline="0" noProof="0" dirty="0">
              <a:ln>
                <a:noFill/>
              </a:ln>
              <a:solidFill>
                <a:prstClr val="black"/>
              </a:solidFill>
              <a:effectLst/>
              <a:uLnTx/>
              <a:uFillTx/>
              <a:latin typeface="+mn-lt"/>
              <a:cs typeface="Arial"/>
            </a:endParaRPr>
          </a:p>
          <a:p>
            <a:pPr>
              <a:lnSpc>
                <a:spcPct val="100000"/>
              </a:lnSpc>
              <a:defRPr/>
            </a:pPr>
            <a:r>
              <a:rPr kumimoji="0" lang="en-GB" b="0" i="0" u="none" strike="noStrike" kern="1200" cap="none" spc="0" normalizeH="0" baseline="0" noProof="0" dirty="0">
                <a:ln>
                  <a:noFill/>
                </a:ln>
                <a:solidFill>
                  <a:prstClr val="black"/>
                </a:solidFill>
                <a:effectLst/>
                <a:uLnTx/>
                <a:uFillTx/>
                <a:latin typeface="+mn-lt"/>
                <a:ea typeface="+mn-ea"/>
                <a:cs typeface="Arial"/>
              </a:rPr>
              <a:t>RSV can cause a range of symptoms such as rhinitis (runny nose, sneezing or nasal congestion), cough, wheeze, shortness of breath, fever, lethargy and decreased appetite</a:t>
            </a:r>
            <a:r>
              <a:rPr lang="en-GB" dirty="0">
                <a:solidFill>
                  <a:prstClr val="black"/>
                </a:solidFill>
                <a:latin typeface="+mn-lt"/>
                <a:cs typeface="Arial"/>
              </a:rPr>
              <a:t> </a:t>
            </a:r>
            <a:endParaRPr lang="en-GB" b="0" i="0" u="none" strike="noStrike" kern="1200" cap="none" spc="0" normalizeH="0" baseline="0" noProof="0" dirty="0">
              <a:ln>
                <a:noFill/>
              </a:ln>
              <a:solidFill>
                <a:prstClr val="black"/>
              </a:solidFill>
              <a:effectLst/>
              <a:uLnTx/>
              <a:uFillTx/>
              <a:latin typeface="+mn-lt"/>
              <a:cs typeface="Arial" panose="020B0604020202020204" pitchFamily="34" charset="0"/>
            </a:endParaRPr>
          </a:p>
          <a:p>
            <a:pPr>
              <a:lnSpc>
                <a:spcPct val="100000"/>
              </a:lnSpc>
              <a:defRPr/>
            </a:pPr>
            <a:r>
              <a:rPr lang="en-GB" dirty="0">
                <a:solidFill>
                  <a:prstClr val="black"/>
                </a:solidFill>
                <a:latin typeface="+mn-lt"/>
                <a:cs typeface="Arial"/>
              </a:rPr>
              <a:t>s</a:t>
            </a:r>
            <a:r>
              <a:rPr kumimoji="0" lang="en-GB" b="0" i="0" u="none" strike="noStrike" kern="1200" cap="none" spc="0" normalizeH="0" baseline="0" noProof="0" dirty="0" err="1">
                <a:ln>
                  <a:noFill/>
                </a:ln>
                <a:solidFill>
                  <a:prstClr val="black"/>
                </a:solidFill>
                <a:effectLst/>
                <a:uLnTx/>
                <a:uFillTx/>
                <a:latin typeface="+mn-lt"/>
                <a:ea typeface="+mn-ea"/>
                <a:cs typeface="Arial"/>
              </a:rPr>
              <a:t>ymptoms</a:t>
            </a:r>
            <a:r>
              <a:rPr kumimoji="0" lang="en-GB" b="0" i="0" u="none" strike="noStrike" kern="1200" cap="none" spc="0" normalizeH="0" baseline="0" noProof="0" dirty="0">
                <a:ln>
                  <a:noFill/>
                </a:ln>
                <a:solidFill>
                  <a:prstClr val="black"/>
                </a:solidFill>
                <a:effectLst/>
                <a:uLnTx/>
                <a:uFillTx/>
                <a:latin typeface="+mn-lt"/>
                <a:ea typeface="+mn-ea"/>
                <a:cs typeface="Arial"/>
              </a:rPr>
              <a:t> in young children can progress to bronchiolitis (inflammation of the small airways of the lung), </a:t>
            </a:r>
            <a:r>
              <a:rPr lang="en-GB" dirty="0">
                <a:solidFill>
                  <a:prstClr val="black"/>
                </a:solidFill>
                <a:latin typeface="+mn-lt"/>
                <a:cs typeface="Arial"/>
              </a:rPr>
              <a:t>and other acute lower respiratory tract infections such as pneumonia</a:t>
            </a:r>
            <a:r>
              <a:rPr kumimoji="0" lang="en-GB" b="0" i="0" u="none" strike="noStrike" kern="1200" cap="none" spc="0" normalizeH="0" baseline="0" noProof="0" dirty="0">
                <a:ln>
                  <a:noFill/>
                </a:ln>
                <a:solidFill>
                  <a:prstClr val="black"/>
                </a:solidFill>
                <a:effectLst/>
                <a:uLnTx/>
                <a:uFillTx/>
                <a:latin typeface="+mn-lt"/>
                <a:ea typeface="+mn-ea"/>
                <a:cs typeface="Arial"/>
              </a:rPr>
              <a:t>, as well as </a:t>
            </a:r>
            <a:r>
              <a:rPr lang="en-GB" dirty="0">
                <a:solidFill>
                  <a:prstClr val="black"/>
                </a:solidFill>
                <a:latin typeface="+mn-lt"/>
                <a:cs typeface="Arial"/>
              </a:rPr>
              <a:t>croup and </a:t>
            </a:r>
            <a:r>
              <a:rPr kumimoji="0" lang="en-GB" b="0" i="0" u="none" strike="noStrike" kern="1200" cap="none" spc="0" normalizeH="0" baseline="0" noProof="0" dirty="0">
                <a:ln>
                  <a:noFill/>
                </a:ln>
                <a:solidFill>
                  <a:prstClr val="black"/>
                </a:solidFill>
                <a:effectLst/>
                <a:uLnTx/>
                <a:uFillTx/>
                <a:latin typeface="+mn-lt"/>
                <a:ea typeface="+mn-ea"/>
                <a:cs typeface="Arial"/>
              </a:rPr>
              <a:t>ear infections (otitis media) </a:t>
            </a:r>
          </a:p>
          <a:p>
            <a:pPr>
              <a:lnSpc>
                <a:spcPct val="100000"/>
              </a:lnSpc>
              <a:defRPr/>
            </a:pPr>
            <a:r>
              <a:rPr lang="en-GB" dirty="0">
                <a:solidFill>
                  <a:prstClr val="black"/>
                </a:solidFill>
                <a:latin typeface="+mn-lt"/>
                <a:cs typeface="Arial"/>
              </a:rPr>
              <a:t>short- or</a:t>
            </a:r>
            <a:r>
              <a:rPr kumimoji="0" lang="en-GB" b="0" i="0" u="none" strike="noStrike" kern="1200" cap="none" spc="0" normalizeH="0" baseline="0" noProof="0" dirty="0">
                <a:ln>
                  <a:noFill/>
                </a:ln>
                <a:solidFill>
                  <a:prstClr val="black"/>
                </a:solidFill>
                <a:effectLst/>
                <a:uLnTx/>
                <a:uFillTx/>
                <a:latin typeface="+mn-lt"/>
                <a:ea typeface="+mn-ea"/>
                <a:cs typeface="Arial"/>
              </a:rPr>
              <a:t> </a:t>
            </a:r>
            <a:r>
              <a:rPr lang="en-GB" dirty="0">
                <a:solidFill>
                  <a:prstClr val="black"/>
                </a:solidFill>
                <a:latin typeface="+mn-lt"/>
                <a:cs typeface="Arial"/>
              </a:rPr>
              <a:t>long-term</a:t>
            </a:r>
            <a:r>
              <a:rPr kumimoji="0" lang="en-GB" b="0" i="0" u="none" strike="noStrike" kern="1200" cap="none" spc="0" normalizeH="0" baseline="0" noProof="0" dirty="0">
                <a:ln>
                  <a:noFill/>
                </a:ln>
                <a:solidFill>
                  <a:prstClr val="black"/>
                </a:solidFill>
                <a:effectLst/>
                <a:uLnTx/>
                <a:uFillTx/>
                <a:latin typeface="+mn-lt"/>
                <a:ea typeface="+mn-ea"/>
                <a:cs typeface="Arial"/>
              </a:rPr>
              <a:t> complications may include respiratory complications such as apnoea and hypoxemia, cardiovascular abnormalities, and bacterial infections including pneumonia</a:t>
            </a:r>
            <a:endParaRPr lang="en-GB" b="0" i="0" u="none" strike="noStrike" kern="1200" cap="none" spc="0" normalizeH="0" baseline="0" noProof="0" dirty="0">
              <a:ln>
                <a:noFill/>
              </a:ln>
              <a:solidFill>
                <a:prstClr val="black"/>
              </a:solidFill>
              <a:effectLst/>
              <a:uLnTx/>
              <a:uFillTx/>
              <a:latin typeface="+mn-lt"/>
              <a:cs typeface="Arial"/>
            </a:endParaRPr>
          </a:p>
          <a:p>
            <a:pPr>
              <a:lnSpc>
                <a:spcPct val="100000"/>
              </a:lnSpc>
              <a:defRPr/>
            </a:pPr>
            <a:r>
              <a:rPr kumimoji="0" lang="en-GB" b="0" i="0" u="none" strike="noStrike" kern="1200" cap="none" spc="0" normalizeH="0" baseline="0" noProof="0" dirty="0">
                <a:ln>
                  <a:noFill/>
                </a:ln>
                <a:solidFill>
                  <a:prstClr val="black"/>
                </a:solidFill>
                <a:effectLst/>
                <a:uLnTx/>
                <a:uFillTx/>
                <a:latin typeface="+mn-lt"/>
                <a:ea typeface="+mn-ea"/>
                <a:cs typeface="Arial"/>
              </a:rPr>
              <a:t>children who have RSV bronchiolitis in early life may be at increased risk of developing asthma later in childhood (it may be that some children are more susceptible to both) and are at increased risk of recurrent wheezing</a:t>
            </a:r>
            <a:r>
              <a:rPr lang="en-GB" dirty="0">
                <a:solidFill>
                  <a:prstClr val="black"/>
                </a:solidFill>
                <a:latin typeface="+mn-lt"/>
                <a:cs typeface="Arial"/>
              </a:rPr>
              <a:t> </a:t>
            </a:r>
            <a:endParaRPr lang="en-GB" b="0" i="0" u="none" strike="noStrike" kern="1200" cap="none" spc="0" normalizeH="0" baseline="0" noProof="0" dirty="0">
              <a:ln>
                <a:noFill/>
              </a:ln>
              <a:solidFill>
                <a:prstClr val="black"/>
              </a:solidFill>
              <a:effectLst/>
              <a:uLnTx/>
              <a:uFillTx/>
              <a:latin typeface="+mn-lt"/>
              <a:cs typeface="Arial" panose="020B0604020202020204" pitchFamily="34" charset="0"/>
            </a:endParaRPr>
          </a:p>
          <a:p>
            <a:pPr>
              <a:lnSpc>
                <a:spcPct val="100000"/>
              </a:lnSpc>
              <a:defRPr/>
            </a:pPr>
            <a:r>
              <a:rPr kumimoji="0" lang="en-GB" b="0" i="0" u="none" strike="noStrike" kern="1200" cap="none" spc="0" normalizeH="0" baseline="0" noProof="0" dirty="0">
                <a:ln>
                  <a:noFill/>
                </a:ln>
                <a:solidFill>
                  <a:prstClr val="black"/>
                </a:solidFill>
                <a:effectLst/>
                <a:uLnTx/>
                <a:uFillTx/>
                <a:latin typeface="+mn-lt"/>
                <a:ea typeface="+mn-ea"/>
                <a:cs typeface="Arial"/>
              </a:rPr>
              <a:t>those most at risk of developing severe, and occasionally fatal, RSV infection are very young infants born prematurely who have predisposing conditions such as chronic lung disease</a:t>
            </a:r>
            <a:r>
              <a:rPr lang="en-GB" dirty="0">
                <a:solidFill>
                  <a:prstClr val="black"/>
                </a:solidFill>
                <a:latin typeface="+mn-lt"/>
                <a:cs typeface="Arial"/>
              </a:rPr>
              <a:t>,</a:t>
            </a:r>
            <a:r>
              <a:rPr kumimoji="0" lang="en-GB" b="0" i="0" u="none" strike="noStrike" kern="1200" cap="none" spc="0" normalizeH="0" baseline="0" noProof="0" dirty="0">
                <a:ln>
                  <a:noFill/>
                </a:ln>
                <a:solidFill>
                  <a:prstClr val="black"/>
                </a:solidFill>
                <a:effectLst/>
                <a:uLnTx/>
                <a:uFillTx/>
                <a:latin typeface="+mn-lt"/>
                <a:ea typeface="+mn-ea"/>
                <a:cs typeface="Arial"/>
              </a:rPr>
              <a:t> congenital heart disease</a:t>
            </a:r>
            <a:r>
              <a:rPr lang="en-GB" dirty="0">
                <a:solidFill>
                  <a:prstClr val="black"/>
                </a:solidFill>
                <a:latin typeface="+mn-lt"/>
                <a:cs typeface="Arial"/>
              </a:rPr>
              <a:t> </a:t>
            </a:r>
            <a:r>
              <a:rPr kumimoji="0" lang="en-GB" b="0" i="0" u="none" strike="noStrike" kern="1200" cap="none" spc="0" normalizeH="0" baseline="0" noProof="0" dirty="0">
                <a:ln>
                  <a:noFill/>
                </a:ln>
                <a:solidFill>
                  <a:prstClr val="black"/>
                </a:solidFill>
                <a:effectLst/>
                <a:uLnTx/>
                <a:uFillTx/>
                <a:latin typeface="+mn-lt"/>
                <a:ea typeface="+mn-ea"/>
                <a:cs typeface="Arial"/>
              </a:rPr>
              <a:t>or children who are immunodeficient</a:t>
            </a:r>
            <a:r>
              <a:rPr lang="en-GB" dirty="0">
                <a:solidFill>
                  <a:prstClr val="black"/>
                </a:solidFill>
                <a:latin typeface="+mn-lt"/>
                <a:cs typeface="Arial"/>
              </a:rPr>
              <a:t> </a:t>
            </a:r>
            <a:endParaRPr lang="en-GB" sz="2000" dirty="0">
              <a:solidFill>
                <a:prstClr val="black"/>
              </a:solidFill>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sz="4800" dirty="0">
              <a:effectLst/>
              <a:latin typeface="+mn-lt"/>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ooter Placeholder 10">
            <a:extLst>
              <a:ext uri="{FF2B5EF4-FFF2-40B4-BE49-F238E27FC236}">
                <a16:creationId xmlns:a16="http://schemas.microsoft.com/office/drawing/2014/main" id="{8A240565-6AE0-46A1-8FD9-14F2E5308B3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Slide Number Placeholder 11">
            <a:extLst>
              <a:ext uri="{FF2B5EF4-FFF2-40B4-BE49-F238E27FC236}">
                <a16:creationId xmlns:a16="http://schemas.microsoft.com/office/drawing/2014/main" id="{6DDFB82A-3C88-40EE-B5BB-429A68490F7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823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107E-6375-492C-A0F4-5619E7D2354C}"/>
              </a:ext>
            </a:extLst>
          </p:cNvPr>
          <p:cNvSpPr>
            <a:spLocks noGrp="1"/>
          </p:cNvSpPr>
          <p:nvPr>
            <p:ph type="title"/>
          </p:nvPr>
        </p:nvSpPr>
        <p:spPr>
          <a:xfrm>
            <a:off x="330206" y="415172"/>
            <a:ext cx="10515600" cy="736851"/>
          </a:xfrm>
        </p:spPr>
        <p:txBody>
          <a:bodyPr/>
          <a:lstStyle/>
          <a:p>
            <a:r>
              <a:rPr lang="en-GB"/>
              <a:t>High risk groups for RSV</a:t>
            </a:r>
          </a:p>
        </p:txBody>
      </p:sp>
      <p:sp>
        <p:nvSpPr>
          <p:cNvPr id="3" name="Content Placeholder 2">
            <a:extLst>
              <a:ext uri="{FF2B5EF4-FFF2-40B4-BE49-F238E27FC236}">
                <a16:creationId xmlns:a16="http://schemas.microsoft.com/office/drawing/2014/main" id="{5BF93EC2-9AD6-46D8-AC79-5A5727476B85}"/>
              </a:ext>
            </a:extLst>
          </p:cNvPr>
          <p:cNvSpPr>
            <a:spLocks noGrp="1"/>
          </p:cNvSpPr>
          <p:nvPr>
            <p:ph idx="1"/>
          </p:nvPr>
        </p:nvSpPr>
        <p:spPr>
          <a:xfrm>
            <a:off x="421867" y="1593908"/>
            <a:ext cx="10683436" cy="4672668"/>
          </a:xfrm>
        </p:spPr>
        <p:txBody>
          <a:bodyPr vert="horz" lIns="91440" tIns="45720" rIns="91440" bIns="45720" rtlCol="0" anchor="t">
            <a:normAutofit/>
          </a:bodyPr>
          <a:lstStyle/>
          <a:p>
            <a:pPr marL="285750" indent="-285750">
              <a:lnSpc>
                <a:spcPct val="100000"/>
              </a:lnSpc>
              <a:spcBef>
                <a:spcPts val="600"/>
              </a:spcBef>
            </a:pPr>
            <a:r>
              <a:rPr lang="en-GB" dirty="0">
                <a:latin typeface="Arial"/>
                <a:cs typeface="Arial"/>
              </a:rPr>
              <a:t>the very young (under 1 year of age) and older adults are at the greatest risk from RSV </a:t>
            </a:r>
            <a:endParaRPr lang="en-GB" dirty="0"/>
          </a:p>
          <a:p>
            <a:pPr marL="285750" indent="-285750">
              <a:lnSpc>
                <a:spcPct val="100000"/>
              </a:lnSpc>
              <a:spcBef>
                <a:spcPts val="600"/>
              </a:spcBef>
              <a:buFont typeface="Arial" panose="020B0604020202020204" pitchFamily="34" charset="0"/>
              <a:buChar char="•"/>
            </a:pPr>
            <a:r>
              <a:rPr lang="en-GB" dirty="0">
                <a:latin typeface="Arial"/>
                <a:cs typeface="Arial"/>
              </a:rPr>
              <a:t>while most RSV infections usually cause mild illness, infants aged less than 6 months are at the highest risk of bronchiolitis and pneumonia, which may result in hospitalisation</a:t>
            </a:r>
          </a:p>
          <a:p>
            <a:pPr marL="285750" indent="-285750">
              <a:lnSpc>
                <a:spcPct val="100000"/>
              </a:lnSpc>
              <a:spcBef>
                <a:spcPts val="600"/>
              </a:spcBef>
            </a:pPr>
            <a:r>
              <a:rPr lang="en-GB" dirty="0">
                <a:latin typeface="Arial"/>
                <a:cs typeface="Arial"/>
              </a:rPr>
              <a:t>children born prematurely, </a:t>
            </a:r>
            <a:r>
              <a:rPr kumimoji="0" lang="en-GB" b="0" i="0" u="none" strike="noStrike" kern="1200" cap="none" spc="0" normalizeH="0" baseline="0" noProof="0" dirty="0">
                <a:ln>
                  <a:noFill/>
                </a:ln>
                <a:solidFill>
                  <a:prstClr val="black"/>
                </a:solidFill>
                <a:effectLst/>
                <a:uLnTx/>
                <a:uFillTx/>
                <a:latin typeface="+mn-lt"/>
                <a:ea typeface="+mn-ea"/>
                <a:cs typeface="Arial"/>
              </a:rPr>
              <a:t>who have predisposing conditions such as chronic lung disease</a:t>
            </a:r>
            <a:r>
              <a:rPr lang="en-GB" dirty="0">
                <a:solidFill>
                  <a:prstClr val="black"/>
                </a:solidFill>
                <a:latin typeface="+mn-lt"/>
                <a:cs typeface="Arial"/>
              </a:rPr>
              <a:t>,</a:t>
            </a:r>
            <a:r>
              <a:rPr kumimoji="0" lang="en-GB" b="0" i="0" u="none" strike="noStrike" kern="1200" cap="none" spc="0" normalizeH="0" baseline="0" noProof="0" dirty="0">
                <a:ln>
                  <a:noFill/>
                </a:ln>
                <a:solidFill>
                  <a:prstClr val="black"/>
                </a:solidFill>
                <a:effectLst/>
                <a:uLnTx/>
                <a:uFillTx/>
                <a:latin typeface="+mn-lt"/>
                <a:ea typeface="+mn-ea"/>
                <a:cs typeface="Arial"/>
              </a:rPr>
              <a:t> congenital heart disease</a:t>
            </a:r>
            <a:r>
              <a:rPr lang="en-GB" dirty="0">
                <a:solidFill>
                  <a:prstClr val="black"/>
                </a:solidFill>
                <a:latin typeface="+mn-lt"/>
                <a:cs typeface="Arial"/>
              </a:rPr>
              <a:t>,</a:t>
            </a:r>
            <a:r>
              <a:rPr kumimoji="0" lang="en-GB" b="0" i="0" u="none" strike="noStrike" kern="1200" cap="none" spc="0" normalizeH="0" baseline="0" noProof="0" dirty="0">
                <a:ln>
                  <a:noFill/>
                </a:ln>
                <a:solidFill>
                  <a:prstClr val="black"/>
                </a:solidFill>
                <a:effectLst/>
                <a:uLnTx/>
                <a:uFillTx/>
                <a:latin typeface="+mn-lt"/>
                <a:ea typeface="+mn-ea"/>
                <a:cs typeface="Arial"/>
              </a:rPr>
              <a:t> children who are immunodeficient</a:t>
            </a:r>
            <a:r>
              <a:rPr lang="en-GB" dirty="0">
                <a:solidFill>
                  <a:prstClr val="black"/>
                </a:solidFill>
                <a:latin typeface="+mn-lt"/>
                <a:cs typeface="Arial"/>
              </a:rPr>
              <a:t> </a:t>
            </a:r>
            <a:r>
              <a:rPr lang="en-GB" dirty="0">
                <a:latin typeface="Arial"/>
                <a:cs typeface="Arial"/>
              </a:rPr>
              <a:t>and the elderly with chronic disease are at increased risk of developing severe, and occasionally fatal disease</a:t>
            </a:r>
          </a:p>
          <a:p>
            <a:pPr marL="285750" indent="-285750">
              <a:lnSpc>
                <a:spcPct val="100000"/>
              </a:lnSpc>
              <a:spcBef>
                <a:spcPts val="600"/>
              </a:spcBef>
              <a:buFont typeface="Arial" panose="020B0604020202020204" pitchFamily="34" charset="0"/>
              <a:buChar char="•"/>
            </a:pPr>
            <a:r>
              <a:rPr lang="en-GB" dirty="0">
                <a:latin typeface="Arial"/>
                <a:cs typeface="Arial"/>
              </a:rPr>
              <a:t>infants with severe bronchiolitis from RSV may need intensive care and the infection can be fatal</a:t>
            </a:r>
          </a:p>
        </p:txBody>
      </p:sp>
      <p:sp>
        <p:nvSpPr>
          <p:cNvPr id="10" name="Footer Placeholder 9">
            <a:extLst>
              <a:ext uri="{FF2B5EF4-FFF2-40B4-BE49-F238E27FC236}">
                <a16:creationId xmlns:a16="http://schemas.microsoft.com/office/drawing/2014/main" id="{7072317F-BD2E-46A1-BD0C-D28FB145C21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BAC6F72F-1FC1-48F0-95A0-9F387FA0684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209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C71-5613-8CEF-202D-C628900396BC}"/>
              </a:ext>
            </a:extLst>
          </p:cNvPr>
          <p:cNvSpPr>
            <a:spLocks noGrp="1"/>
          </p:cNvSpPr>
          <p:nvPr>
            <p:ph type="title"/>
          </p:nvPr>
        </p:nvSpPr>
        <p:spPr>
          <a:xfrm>
            <a:off x="330206" y="368863"/>
            <a:ext cx="10515600" cy="783160"/>
          </a:xfrm>
        </p:spPr>
        <p:txBody>
          <a:bodyPr/>
          <a:lstStyle/>
          <a:p>
            <a:r>
              <a:rPr lang="en-GB"/>
              <a:t>Treatment and prevention</a:t>
            </a:r>
          </a:p>
        </p:txBody>
      </p:sp>
      <p:sp>
        <p:nvSpPr>
          <p:cNvPr id="3" name="Content Placeholder 2">
            <a:extLst>
              <a:ext uri="{FF2B5EF4-FFF2-40B4-BE49-F238E27FC236}">
                <a16:creationId xmlns:a16="http://schemas.microsoft.com/office/drawing/2014/main" id="{05F9D867-2F62-4941-AB8D-E16B1C909319}"/>
              </a:ext>
            </a:extLst>
          </p:cNvPr>
          <p:cNvSpPr>
            <a:spLocks noGrp="1"/>
          </p:cNvSpPr>
          <p:nvPr>
            <p:ph idx="1"/>
          </p:nvPr>
        </p:nvSpPr>
        <p:spPr/>
        <p:txBody>
          <a:bodyPr vert="horz" lIns="91440" tIns="45720" rIns="91440" bIns="45720" rtlCol="0" anchor="t">
            <a:normAutofit/>
          </a:bodyPr>
          <a:lstStyle/>
          <a:p>
            <a:r>
              <a:rPr lang="en-GB" dirty="0">
                <a:latin typeface="Arial"/>
                <a:cs typeface="Arial"/>
              </a:rPr>
              <a:t>treatment is aimed at supporting the patient and relieving symptoms </a:t>
            </a:r>
            <a:endParaRPr lang="en-GB" dirty="0"/>
          </a:p>
          <a:p>
            <a:r>
              <a:rPr lang="en-GB" dirty="0">
                <a:latin typeface="Arial"/>
                <a:cs typeface="Arial"/>
              </a:rPr>
              <a:t>ribavirin is an antiviral drug licensed for treatment of RSV infection but its effectiveness is not established and there are concerns with toxicity</a:t>
            </a:r>
          </a:p>
          <a:p>
            <a:r>
              <a:rPr lang="en-GB" dirty="0">
                <a:latin typeface="Arial"/>
                <a:cs typeface="Arial"/>
              </a:rPr>
              <a:t>transmission can be reduced through standard infection control practices such as respiratory hygiene, hand washing with soap and warm water, and cleaning of surfaces </a:t>
            </a:r>
            <a:endParaRPr lang="en-GB" dirty="0"/>
          </a:p>
          <a:p>
            <a:r>
              <a:rPr lang="en-GB" dirty="0">
                <a:latin typeface="Arial"/>
                <a:cs typeface="Arial"/>
              </a:rPr>
              <a:t>ideally, people with colds should avoid close contact with newborn babies, infants born prematurely (before 37 weeks), children under 2 years born with heart or lung conditions, and those with weakened immune systems </a:t>
            </a:r>
            <a:endParaRPr lang="en-GB" dirty="0"/>
          </a:p>
          <a:p>
            <a:r>
              <a:rPr lang="en-GB" dirty="0">
                <a:latin typeface="Arial"/>
                <a:cs typeface="Arial"/>
              </a:rPr>
              <a:t>smoking around young children is a risk factor for severe RSV infection</a:t>
            </a:r>
          </a:p>
          <a:p>
            <a:endParaRPr lang="en-GB" dirty="0">
              <a:latin typeface="Arial"/>
              <a:cs typeface="Arial"/>
            </a:endParaRPr>
          </a:p>
        </p:txBody>
      </p:sp>
      <p:sp>
        <p:nvSpPr>
          <p:cNvPr id="4" name="Footer Placeholder 3">
            <a:extLst>
              <a:ext uri="{FF2B5EF4-FFF2-40B4-BE49-F238E27FC236}">
                <a16:creationId xmlns:a16="http://schemas.microsoft.com/office/drawing/2014/main" id="{08AABB16-5A54-8F85-6282-4B528977D31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618D537D-5DDA-ED02-376F-8301EB77E26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183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CB5A-D261-C972-057A-CD235883AC62}"/>
              </a:ext>
            </a:extLst>
          </p:cNvPr>
          <p:cNvSpPr>
            <a:spLocks noGrp="1"/>
          </p:cNvSpPr>
          <p:nvPr>
            <p:ph type="title"/>
          </p:nvPr>
        </p:nvSpPr>
        <p:spPr>
          <a:xfrm>
            <a:off x="330206" y="305714"/>
            <a:ext cx="10515600" cy="846309"/>
          </a:xfrm>
        </p:spPr>
        <p:txBody>
          <a:bodyPr/>
          <a:lstStyle/>
          <a:p>
            <a:r>
              <a:rPr lang="en-GB" dirty="0">
                <a:latin typeface="Arial"/>
                <a:cs typeface="Arial"/>
              </a:rPr>
              <a:t>RSV immunisation</a:t>
            </a:r>
          </a:p>
        </p:txBody>
      </p:sp>
      <p:sp>
        <p:nvSpPr>
          <p:cNvPr id="3" name="Content Placeholder 2">
            <a:extLst>
              <a:ext uri="{FF2B5EF4-FFF2-40B4-BE49-F238E27FC236}">
                <a16:creationId xmlns:a16="http://schemas.microsoft.com/office/drawing/2014/main" id="{7D2B04E8-B0BD-582E-DAED-3A968780269B}"/>
              </a:ext>
            </a:extLst>
          </p:cNvPr>
          <p:cNvSpPr>
            <a:spLocks noGrp="1"/>
          </p:cNvSpPr>
          <p:nvPr>
            <p:ph idx="1"/>
          </p:nvPr>
        </p:nvSpPr>
        <p:spPr>
          <a:xfrm>
            <a:off x="330205" y="1610070"/>
            <a:ext cx="11123857" cy="4516094"/>
          </a:xfrm>
        </p:spPr>
        <p:txBody>
          <a:bodyPr vert="horz" lIns="91440" tIns="45720" rIns="91440" bIns="45720" rtlCol="0" anchor="t">
            <a:noAutofit/>
          </a:bodyPr>
          <a:lstStyle/>
          <a:p>
            <a:r>
              <a:rPr lang="en-GB" dirty="0">
                <a:latin typeface="Arial"/>
                <a:cs typeface="Arial"/>
              </a:rPr>
              <a:t>the Joint Committee of Vaccination and Immunisation (JCVI) has reviewed evidence from manufacturers on the efficacy, safety and duration of protection of the newly available products alongside clinical and epidemiological data on the burden of RSV in infants and older adults in the UK</a:t>
            </a:r>
          </a:p>
          <a:p>
            <a:r>
              <a:rPr lang="en-GB" dirty="0">
                <a:latin typeface="Arial"/>
                <a:cs typeface="Arial"/>
              </a:rPr>
              <a:t>following advice from </a:t>
            </a:r>
            <a:r>
              <a:rPr lang="en-GB" dirty="0">
                <a:latin typeface="Arial"/>
                <a:cs typeface="Arial"/>
                <a:hlinkClick r:id="rId2"/>
              </a:rPr>
              <a:t>JCVI</a:t>
            </a:r>
            <a:r>
              <a:rPr lang="en-GB" dirty="0">
                <a:latin typeface="Arial"/>
                <a:cs typeface="Arial"/>
              </a:rPr>
              <a:t>, two RSV immunisation programmes are to start from 1 September 2024</a:t>
            </a:r>
          </a:p>
          <a:p>
            <a:r>
              <a:rPr lang="en-GB" dirty="0">
                <a:latin typeface="Arial"/>
                <a:cs typeface="Arial"/>
              </a:rPr>
              <a:t>to protect all infants, a universal year-round vaccination programme offering an RSV vaccine to all pregnant women from 28 weeks' gestation in every pregnancy will be implemented</a:t>
            </a:r>
            <a:endParaRPr lang="en-GB" dirty="0"/>
          </a:p>
          <a:p>
            <a:r>
              <a:rPr lang="en-GB" dirty="0">
                <a:latin typeface="Arial"/>
                <a:cs typeface="Arial"/>
              </a:rPr>
              <a:t>a separate ‘older adults’ RSV vaccination programme will also be implemented (with a </a:t>
            </a:r>
            <a:r>
              <a:rPr lang="en-GB" dirty="0">
                <a:latin typeface="Arial"/>
                <a:cs typeface="Arial"/>
                <a:hlinkClick r:id="rId3"/>
              </a:rPr>
              <a:t>separate training slide set and resources available</a:t>
            </a:r>
            <a:r>
              <a:rPr lang="en-GB" dirty="0">
                <a:latin typeface="Arial"/>
                <a:cs typeface="Arial"/>
              </a:rPr>
              <a:t>)</a:t>
            </a:r>
            <a:endParaRPr lang="en-GB" dirty="0"/>
          </a:p>
          <a:p>
            <a:pPr marL="0" indent="0">
              <a:buNone/>
            </a:pPr>
            <a:endParaRPr lang="en-GB" dirty="0"/>
          </a:p>
        </p:txBody>
      </p:sp>
      <p:sp>
        <p:nvSpPr>
          <p:cNvPr id="4" name="Footer Placeholder 3">
            <a:extLst>
              <a:ext uri="{FF2B5EF4-FFF2-40B4-BE49-F238E27FC236}">
                <a16:creationId xmlns:a16="http://schemas.microsoft.com/office/drawing/2014/main" id="{F027B8F0-617C-D6AB-A7EC-873A05C22B8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5E60784D-BCA2-0C68-2429-AE28A26450F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186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FEC2-2D86-E59D-7797-CDC9C5770473}"/>
              </a:ext>
            </a:extLst>
          </p:cNvPr>
          <p:cNvSpPr>
            <a:spLocks noGrp="1"/>
          </p:cNvSpPr>
          <p:nvPr>
            <p:ph type="title"/>
          </p:nvPr>
        </p:nvSpPr>
        <p:spPr/>
        <p:txBody>
          <a:bodyPr>
            <a:normAutofit/>
          </a:bodyPr>
          <a:lstStyle/>
          <a:p>
            <a:r>
              <a:rPr lang="en-US">
                <a:latin typeface="Arial"/>
                <a:cs typeface="Arial"/>
              </a:rPr>
              <a:t>RSV monoclonal antibody for high-risk infants</a:t>
            </a:r>
          </a:p>
        </p:txBody>
      </p:sp>
      <p:sp>
        <p:nvSpPr>
          <p:cNvPr id="3" name="Content Placeholder 2">
            <a:extLst>
              <a:ext uri="{FF2B5EF4-FFF2-40B4-BE49-F238E27FC236}">
                <a16:creationId xmlns:a16="http://schemas.microsoft.com/office/drawing/2014/main" id="{F85173AA-5179-B485-CDA9-61566CD48F03}"/>
              </a:ext>
            </a:extLst>
          </p:cNvPr>
          <p:cNvSpPr>
            <a:spLocks noGrp="1"/>
          </p:cNvSpPr>
          <p:nvPr>
            <p:ph idx="1"/>
          </p:nvPr>
        </p:nvSpPr>
        <p:spPr>
          <a:xfrm>
            <a:off x="330205" y="1530220"/>
            <a:ext cx="11123857" cy="4908630"/>
          </a:xfrm>
        </p:spPr>
        <p:txBody>
          <a:bodyPr vert="horz" lIns="91440" tIns="45720" rIns="91440" bIns="45720" rtlCol="0" anchor="t">
            <a:normAutofit fontScale="92500" lnSpcReduction="20000"/>
          </a:bodyPr>
          <a:lstStyle/>
          <a:p>
            <a:pPr>
              <a:lnSpc>
                <a:spcPct val="110000"/>
              </a:lnSpc>
            </a:pPr>
            <a:r>
              <a:rPr lang="en-GB" sz="2000" dirty="0">
                <a:latin typeface="Arial"/>
                <a:cs typeface="Arial"/>
              </a:rPr>
              <a:t>It is not possible to vaccinate newborn babies to protect them against RSV during the early months of life – the immature immune system is not able to make a good response. Instead, passive immunisation can be used</a:t>
            </a:r>
          </a:p>
          <a:p>
            <a:pPr>
              <a:lnSpc>
                <a:spcPct val="110000"/>
              </a:lnSpc>
            </a:pPr>
            <a:r>
              <a:rPr lang="en-GB" sz="2000" dirty="0">
                <a:latin typeface="Arial"/>
                <a:cs typeface="Arial"/>
              </a:rPr>
              <a:t>an RSV monoclonal antibody passive immunisation programme for eligible high-risk infants has been delivered in secondary care by paediatric services since the JCVI recommended it in 2010</a:t>
            </a:r>
          </a:p>
          <a:p>
            <a:pPr>
              <a:lnSpc>
                <a:spcPct val="110000"/>
              </a:lnSpc>
            </a:pPr>
            <a:r>
              <a:rPr lang="en-GB" sz="2000" dirty="0">
                <a:latin typeface="Arial"/>
                <a:cs typeface="Arial"/>
              </a:rPr>
              <a:t>this programme will continue, and high-risk infants will remain eligible for monoclonal antibody immunisation in addition to all pregnant women being eligible for RSV vaccination during every pregnancy</a:t>
            </a:r>
            <a:endParaRPr lang="en-US" dirty="0">
              <a:latin typeface="Arial"/>
              <a:cs typeface="Arial"/>
            </a:endParaRPr>
          </a:p>
          <a:p>
            <a:pPr>
              <a:lnSpc>
                <a:spcPct val="110000"/>
              </a:lnSpc>
            </a:pPr>
            <a:r>
              <a:rPr lang="en-GB" sz="2000" dirty="0">
                <a:latin typeface="Arial"/>
                <a:cs typeface="Arial"/>
              </a:rPr>
              <a:t>high-risk infants and children who meet the eligibility criteria in the high-risk section of the </a:t>
            </a:r>
            <a:r>
              <a:rPr lang="en-GB" sz="2000" dirty="0">
                <a:latin typeface="Arial"/>
                <a:cs typeface="Arial"/>
                <a:hlinkClick r:id="rId2"/>
              </a:rPr>
              <a:t>Green Book RSV chapter</a:t>
            </a:r>
            <a:r>
              <a:rPr lang="en-GB" sz="2000" dirty="0">
                <a:latin typeface="Arial"/>
                <a:cs typeface="Arial"/>
              </a:rPr>
              <a:t> should be offered a monoclonal antibody immunisation regardless of whether or not their mothers received RSV vaccine in pregnancy</a:t>
            </a:r>
          </a:p>
          <a:p>
            <a:pPr>
              <a:lnSpc>
                <a:spcPct val="110000"/>
              </a:lnSpc>
            </a:pPr>
            <a:r>
              <a:rPr lang="en-GB" sz="2000" dirty="0">
                <a:latin typeface="Arial"/>
                <a:cs typeface="Arial"/>
              </a:rPr>
              <a:t>monoclonal antibody for high-risk infants is a different product to the vaccine offered to pregnant women and older adults</a:t>
            </a:r>
            <a:endParaRPr lang="en-GB" dirty="0"/>
          </a:p>
          <a:p>
            <a:pPr>
              <a:lnSpc>
                <a:spcPct val="110000"/>
              </a:lnSpc>
            </a:pPr>
            <a:r>
              <a:rPr lang="en-GB" sz="2000" dirty="0">
                <a:latin typeface="Arial"/>
                <a:cs typeface="Arial"/>
              </a:rPr>
              <a:t>further information on monoclonal antibodies and the high-risk infant programme can be found in the </a:t>
            </a:r>
            <a:r>
              <a:rPr lang="en-GB" sz="2000" dirty="0">
                <a:latin typeface="Arial"/>
                <a:cs typeface="Arial"/>
                <a:hlinkClick r:id="rId2"/>
              </a:rPr>
              <a:t>Green Book RSV chapter</a:t>
            </a:r>
            <a:r>
              <a:rPr lang="en-GB" sz="2000" dirty="0">
                <a:latin typeface="Arial"/>
                <a:cs typeface="Arial"/>
              </a:rPr>
              <a:t> </a:t>
            </a:r>
          </a:p>
        </p:txBody>
      </p:sp>
      <p:sp>
        <p:nvSpPr>
          <p:cNvPr id="4" name="Footer Placeholder 3">
            <a:extLst>
              <a:ext uri="{FF2B5EF4-FFF2-40B4-BE49-F238E27FC236}">
                <a16:creationId xmlns:a16="http://schemas.microsoft.com/office/drawing/2014/main" id="{27FADF03-B716-2903-FCB1-502675465A51}"/>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CDF4973D-88C8-B8FB-B52A-3ED922F4FC3C}"/>
              </a:ext>
            </a:extLst>
          </p:cNvPr>
          <p:cNvSpPr>
            <a:spLocks noGrp="1"/>
          </p:cNvSpPr>
          <p:nvPr>
            <p:ph type="sldNum" sz="quarter" idx="11"/>
          </p:nvPr>
        </p:nvSpPr>
        <p:spPr/>
        <p:txBody>
          <a:bodyPr/>
          <a:lstStyle/>
          <a:p>
            <a:fld id="{344369E4-5DE7-46E5-874E-4FD437973785}" type="slidenum">
              <a:rPr lang="en-GB" smtClean="0"/>
              <a:pPr/>
              <a:t>14</a:t>
            </a:fld>
            <a:endParaRPr lang="en-GB" sz="1400"/>
          </a:p>
        </p:txBody>
      </p:sp>
    </p:spTree>
    <p:extLst>
      <p:ext uri="{BB962C8B-B14F-4D97-AF65-F5344CB8AC3E}">
        <p14:creationId xmlns:p14="http://schemas.microsoft.com/office/powerpoint/2010/main" val="395279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38AFAF-8EA4-0937-FE6B-19D9F6AD6040}"/>
              </a:ext>
            </a:extLst>
          </p:cNvPr>
          <p:cNvSpPr>
            <a:spLocks noGrp="1"/>
          </p:cNvSpPr>
          <p:nvPr>
            <p:ph type="ctrTitle"/>
          </p:nvPr>
        </p:nvSpPr>
        <p:spPr/>
        <p:txBody>
          <a:bodyPr/>
          <a:lstStyle/>
          <a:p>
            <a:r>
              <a:rPr lang="en-GB">
                <a:latin typeface="Arial"/>
                <a:cs typeface="Arial"/>
              </a:rPr>
              <a:t>RSV vaccination of pregnant women for infant protection </a:t>
            </a:r>
            <a:endParaRPr lang="en-GB"/>
          </a:p>
        </p:txBody>
      </p:sp>
      <p:sp>
        <p:nvSpPr>
          <p:cNvPr id="5" name="Slide Number Placeholder 4">
            <a:extLst>
              <a:ext uri="{FF2B5EF4-FFF2-40B4-BE49-F238E27FC236}">
                <a16:creationId xmlns:a16="http://schemas.microsoft.com/office/drawing/2014/main" id="{C4F12CA0-2371-BF7A-FBDE-7BF4FED31313}"/>
              </a:ext>
            </a:extLst>
          </p:cNvPr>
          <p:cNvSpPr>
            <a:spLocks noGrp="1"/>
          </p:cNvSpPr>
          <p:nvPr>
            <p:ph type="sldNum" sz="quarter" idx="4294967295"/>
          </p:nvPr>
        </p:nvSpPr>
        <p:spPr>
          <a:xfrm>
            <a:off x="0" y="6438900"/>
            <a:ext cx="5969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094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9443-0C1A-33E3-52E3-EEFC9B4A04C6}"/>
              </a:ext>
            </a:extLst>
          </p:cNvPr>
          <p:cNvSpPr>
            <a:spLocks noGrp="1"/>
          </p:cNvSpPr>
          <p:nvPr>
            <p:ph type="title"/>
          </p:nvPr>
        </p:nvSpPr>
        <p:spPr>
          <a:xfrm>
            <a:off x="330206" y="318344"/>
            <a:ext cx="10515600" cy="833679"/>
          </a:xfrm>
        </p:spPr>
        <p:txBody>
          <a:bodyPr/>
          <a:lstStyle/>
          <a:p>
            <a:r>
              <a:rPr lang="en-GB">
                <a:latin typeface="Arial"/>
                <a:cs typeface="Arial"/>
              </a:rPr>
              <a:t>RSV vaccine of pregnant women programme</a:t>
            </a:r>
          </a:p>
        </p:txBody>
      </p:sp>
      <p:sp>
        <p:nvSpPr>
          <p:cNvPr id="3" name="Content Placeholder 2">
            <a:extLst>
              <a:ext uri="{FF2B5EF4-FFF2-40B4-BE49-F238E27FC236}">
                <a16:creationId xmlns:a16="http://schemas.microsoft.com/office/drawing/2014/main" id="{4159B239-6A5C-6B46-479E-F4F262031AE0}"/>
              </a:ext>
            </a:extLst>
          </p:cNvPr>
          <p:cNvSpPr>
            <a:spLocks noGrp="1"/>
          </p:cNvSpPr>
          <p:nvPr>
            <p:ph idx="1"/>
          </p:nvPr>
        </p:nvSpPr>
        <p:spPr>
          <a:xfrm>
            <a:off x="210132" y="1528683"/>
            <a:ext cx="11123857" cy="4533507"/>
          </a:xfrm>
        </p:spPr>
        <p:txBody>
          <a:bodyPr vert="horz" lIns="91440" tIns="45720" rIns="91440" bIns="45720" rtlCol="0" anchor="t">
            <a:noAutofit/>
          </a:bodyPr>
          <a:lstStyle/>
          <a:p>
            <a:r>
              <a:rPr lang="en-GB" sz="1650" dirty="0">
                <a:solidFill>
                  <a:srgbClr val="0B0C0C"/>
                </a:solidFill>
                <a:latin typeface="Arial"/>
                <a:ea typeface="Times New Roman" panose="02020603050405020304" pitchFamily="18" charset="0"/>
                <a:cs typeface="Arial"/>
              </a:rPr>
              <a:t>the </a:t>
            </a:r>
            <a:r>
              <a:rPr lang="en-GB" sz="1650" dirty="0">
                <a:solidFill>
                  <a:srgbClr val="0B0C0C"/>
                </a:solidFill>
                <a:effectLst/>
                <a:latin typeface="Arial"/>
                <a:ea typeface="Times New Roman" panose="02020603050405020304" pitchFamily="18" charset="0"/>
                <a:cs typeface="Arial"/>
              </a:rPr>
              <a:t>purpose of the RSV vaccination </a:t>
            </a:r>
            <a:r>
              <a:rPr lang="en-GB" sz="1650" dirty="0">
                <a:solidFill>
                  <a:srgbClr val="0B0C0C"/>
                </a:solidFill>
                <a:latin typeface="Arial"/>
                <a:ea typeface="Times New Roman" panose="02020603050405020304" pitchFamily="18" charset="0"/>
                <a:cs typeface="Arial"/>
              </a:rPr>
              <a:t>of</a:t>
            </a:r>
            <a:r>
              <a:rPr lang="en-GB" sz="1650" dirty="0">
                <a:solidFill>
                  <a:srgbClr val="0B0C0C"/>
                </a:solidFill>
                <a:effectLst/>
                <a:latin typeface="Arial"/>
                <a:ea typeface="Times New Roman" panose="02020603050405020304" pitchFamily="18" charset="0"/>
                <a:cs typeface="Arial"/>
              </a:rPr>
              <a:t> pregnant women programme is to boost immunity in women during pregnancy so RSV antibodies are passed from mother to baby to passively protect infants in the first months of life</a:t>
            </a:r>
          </a:p>
          <a:p>
            <a:r>
              <a:rPr lang="en-GB" sz="1650" dirty="0">
                <a:solidFill>
                  <a:srgbClr val="0B0C0C"/>
                </a:solidFill>
                <a:effectLst/>
                <a:latin typeface="Arial"/>
                <a:ea typeface="Times New Roman" panose="02020603050405020304" pitchFamily="18" charset="0"/>
                <a:cs typeface="Arial"/>
              </a:rPr>
              <a:t>most women will have had RSV, but infection does not give them good immunity to pass on to their baby in the womb</a:t>
            </a:r>
          </a:p>
          <a:p>
            <a:r>
              <a:rPr lang="en-GB" sz="1650" dirty="0">
                <a:solidFill>
                  <a:srgbClr val="0B0C0C"/>
                </a:solidFill>
                <a:effectLst/>
                <a:latin typeface="Arial"/>
                <a:ea typeface="Times New Roman" panose="02020603050405020304" pitchFamily="18" charset="0"/>
                <a:cs typeface="Arial"/>
              </a:rPr>
              <a:t>if the woma</a:t>
            </a:r>
            <a:r>
              <a:rPr lang="en-GB" sz="1650" dirty="0">
                <a:solidFill>
                  <a:srgbClr val="0B0C0C"/>
                </a:solidFill>
                <a:latin typeface="Arial"/>
                <a:ea typeface="Times New Roman" panose="02020603050405020304" pitchFamily="18" charset="0"/>
                <a:cs typeface="Arial"/>
              </a:rPr>
              <a:t>n is</a:t>
            </a:r>
            <a:r>
              <a:rPr lang="en-GB" sz="1650" dirty="0">
                <a:solidFill>
                  <a:srgbClr val="0B0C0C"/>
                </a:solidFill>
                <a:effectLst/>
                <a:latin typeface="Arial"/>
                <a:ea typeface="Times New Roman" panose="02020603050405020304" pitchFamily="18" charset="0"/>
                <a:cs typeface="Arial"/>
              </a:rPr>
              <a:t> given </a:t>
            </a:r>
            <a:r>
              <a:rPr lang="en-GB" sz="1650" dirty="0">
                <a:solidFill>
                  <a:srgbClr val="0B0C0C"/>
                </a:solidFill>
                <a:latin typeface="Arial"/>
                <a:ea typeface="Times New Roman" panose="02020603050405020304" pitchFamily="18" charset="0"/>
                <a:cs typeface="Arial"/>
              </a:rPr>
              <a:t>an RSV</a:t>
            </a:r>
            <a:r>
              <a:rPr lang="en-GB" sz="1650" dirty="0">
                <a:solidFill>
                  <a:srgbClr val="0B0C0C"/>
                </a:solidFill>
                <a:effectLst/>
                <a:latin typeface="Arial"/>
                <a:ea typeface="Times New Roman" panose="02020603050405020304" pitchFamily="18" charset="0"/>
                <a:cs typeface="Arial"/>
              </a:rPr>
              <a:t> vaccine from week 28 of pregnancy, the vaccine will temporarily boost their antibody to high levels</a:t>
            </a:r>
          </a:p>
          <a:p>
            <a:r>
              <a:rPr lang="en-GB" sz="1650" dirty="0">
                <a:solidFill>
                  <a:srgbClr val="0B0C0C"/>
                </a:solidFill>
                <a:latin typeface="Arial"/>
                <a:ea typeface="Times New Roman" panose="02020603050405020304" pitchFamily="18" charset="0"/>
                <a:cs typeface="Arial"/>
              </a:rPr>
              <a:t>t</a:t>
            </a:r>
            <a:r>
              <a:rPr lang="en-GB" sz="1650" dirty="0">
                <a:solidFill>
                  <a:srgbClr val="0B0C0C"/>
                </a:solidFill>
                <a:effectLst/>
                <a:latin typeface="Arial"/>
                <a:ea typeface="Times New Roman" panose="02020603050405020304" pitchFamily="18" charset="0"/>
                <a:cs typeface="Arial"/>
              </a:rPr>
              <a:t>his enables the mother to transfer a high level of RSV antibodies across the placenta to their unborn child which should passively protect the infant against </a:t>
            </a:r>
            <a:r>
              <a:rPr lang="en-GB" sz="1650" dirty="0">
                <a:solidFill>
                  <a:srgbClr val="0B0C0C"/>
                </a:solidFill>
                <a:latin typeface="Arial"/>
                <a:ea typeface="Times New Roman" panose="02020603050405020304" pitchFamily="18" charset="0"/>
                <a:cs typeface="Arial"/>
              </a:rPr>
              <a:t>RSV</a:t>
            </a:r>
            <a:r>
              <a:rPr lang="en-GB" sz="1650" dirty="0">
                <a:solidFill>
                  <a:srgbClr val="0B0C0C"/>
                </a:solidFill>
                <a:effectLst/>
                <a:latin typeface="Arial"/>
                <a:ea typeface="Times New Roman" panose="02020603050405020304" pitchFamily="18" charset="0"/>
                <a:cs typeface="Arial"/>
              </a:rPr>
              <a:t> </a:t>
            </a:r>
            <a:r>
              <a:rPr lang="en-GB" sz="1650" dirty="0">
                <a:solidFill>
                  <a:srgbClr val="0B0C0C"/>
                </a:solidFill>
                <a:latin typeface="Arial"/>
                <a:ea typeface="Times New Roman" panose="02020603050405020304" pitchFamily="18" charset="0"/>
                <a:cs typeface="Arial"/>
              </a:rPr>
              <a:t>disease until</a:t>
            </a:r>
            <a:r>
              <a:rPr lang="en-GB" sz="1650" dirty="0">
                <a:solidFill>
                  <a:srgbClr val="0B0C0C"/>
                </a:solidFill>
                <a:effectLst/>
                <a:latin typeface="Arial"/>
                <a:ea typeface="Times New Roman" panose="02020603050405020304" pitchFamily="18" charset="0"/>
                <a:cs typeface="Arial"/>
              </a:rPr>
              <a:t> at least</a:t>
            </a:r>
            <a:r>
              <a:rPr lang="en-GB" sz="1650" dirty="0">
                <a:solidFill>
                  <a:srgbClr val="0B0C0C"/>
                </a:solidFill>
                <a:latin typeface="Arial"/>
                <a:ea typeface="Times New Roman" panose="02020603050405020304" pitchFamily="18" charset="0"/>
                <a:cs typeface="Arial"/>
              </a:rPr>
              <a:t> 6</a:t>
            </a:r>
            <a:r>
              <a:rPr lang="en-GB" sz="1650" dirty="0">
                <a:solidFill>
                  <a:srgbClr val="0B0C0C"/>
                </a:solidFill>
                <a:effectLst/>
                <a:latin typeface="Arial"/>
                <a:ea typeface="Times New Roman" panose="02020603050405020304" pitchFamily="18" charset="0"/>
                <a:cs typeface="Arial"/>
              </a:rPr>
              <a:t> months</a:t>
            </a:r>
            <a:r>
              <a:rPr lang="en-GB" sz="1650" dirty="0">
                <a:solidFill>
                  <a:srgbClr val="0B0C0C"/>
                </a:solidFill>
                <a:latin typeface="Arial"/>
                <a:ea typeface="Times New Roman" panose="02020603050405020304" pitchFamily="18" charset="0"/>
                <a:cs typeface="Arial"/>
              </a:rPr>
              <a:t> of age</a:t>
            </a:r>
            <a:endParaRPr lang="en-US" sz="1650" dirty="0">
              <a:effectLst/>
              <a:latin typeface="Arial"/>
              <a:ea typeface="Times New Roman" panose="02020603050405020304" pitchFamily="18" charset="0"/>
              <a:cs typeface="Arial"/>
            </a:endParaRPr>
          </a:p>
          <a:p>
            <a:r>
              <a:rPr lang="en-GB" sz="1650" dirty="0">
                <a:latin typeface="Arial"/>
                <a:cs typeface="Arial"/>
              </a:rPr>
              <a:t>this will be a year-round programme and </a:t>
            </a:r>
            <a:r>
              <a:rPr lang="en-GB" sz="1650" dirty="0">
                <a:solidFill>
                  <a:srgbClr val="0B0C0C"/>
                </a:solidFill>
                <a:effectLst/>
                <a:latin typeface="Arial"/>
                <a:ea typeface="Times New Roman" panose="02020603050405020304" pitchFamily="18" charset="0"/>
                <a:cs typeface="Arial"/>
              </a:rPr>
              <a:t>all women </a:t>
            </a:r>
            <a:r>
              <a:rPr lang="en-GB" sz="1650" dirty="0">
                <a:solidFill>
                  <a:srgbClr val="0B0C0C"/>
                </a:solidFill>
                <a:latin typeface="Arial"/>
                <a:ea typeface="Times New Roman" panose="02020603050405020304" pitchFamily="18" charset="0"/>
                <a:cs typeface="Arial"/>
              </a:rPr>
              <a:t>should</a:t>
            </a:r>
            <a:r>
              <a:rPr lang="en-GB" sz="1650" dirty="0">
                <a:solidFill>
                  <a:srgbClr val="0B0C0C"/>
                </a:solidFill>
                <a:effectLst/>
                <a:latin typeface="Arial"/>
                <a:ea typeface="Times New Roman" panose="02020603050405020304" pitchFamily="18" charset="0"/>
                <a:cs typeface="Arial"/>
              </a:rPr>
              <a:t> be offered an </a:t>
            </a:r>
            <a:r>
              <a:rPr lang="en-GB" sz="1650" dirty="0">
                <a:solidFill>
                  <a:srgbClr val="0B0C0C"/>
                </a:solidFill>
                <a:latin typeface="Arial"/>
                <a:ea typeface="Times New Roman" panose="02020603050405020304" pitchFamily="18" charset="0"/>
                <a:cs typeface="Arial"/>
              </a:rPr>
              <a:t>RSV </a:t>
            </a:r>
            <a:r>
              <a:rPr lang="en-GB" sz="1650" dirty="0">
                <a:solidFill>
                  <a:srgbClr val="0B0C0C"/>
                </a:solidFill>
                <a:effectLst/>
                <a:latin typeface="Arial"/>
                <a:ea typeface="Times New Roman" panose="02020603050405020304" pitchFamily="18" charset="0"/>
                <a:cs typeface="Arial"/>
              </a:rPr>
              <a:t>vaccine in every pregnancy</a:t>
            </a:r>
          </a:p>
          <a:p>
            <a:r>
              <a:rPr lang="en-GB" sz="1650" dirty="0">
                <a:latin typeface="Arial"/>
                <a:cs typeface="Arial"/>
              </a:rPr>
              <a:t>vaccination should be offered from 28 weeks' gestation (</a:t>
            </a:r>
            <a:r>
              <a:rPr lang="en-GB" sz="1700" dirty="0">
                <a:latin typeface="Arial"/>
                <a:cs typeface="Arial"/>
              </a:rPr>
              <a:t>ideally in week 28 or soon after), </a:t>
            </a:r>
            <a:r>
              <a:rPr lang="en-GB" sz="1650" dirty="0">
                <a:latin typeface="Arial"/>
                <a:cs typeface="Arial"/>
              </a:rPr>
              <a:t>however women may be offered vaccination up until delivery</a:t>
            </a:r>
            <a:endParaRPr lang="en-GB" sz="1650" dirty="0"/>
          </a:p>
          <a:p>
            <a:r>
              <a:rPr lang="en-US" sz="1650" dirty="0">
                <a:solidFill>
                  <a:srgbClr val="0B0C0C"/>
                </a:solidFill>
                <a:latin typeface="Arial"/>
                <a:cs typeface="Arial"/>
              </a:rPr>
              <a:t>it is clinically reasonable for women who present in </a:t>
            </a:r>
            <a:r>
              <a:rPr lang="en-US" sz="1650" dirty="0" err="1">
                <a:solidFill>
                  <a:srgbClr val="0B0C0C"/>
                </a:solidFill>
                <a:latin typeface="Arial"/>
                <a:cs typeface="Arial"/>
              </a:rPr>
              <a:t>labour</a:t>
            </a:r>
            <a:r>
              <a:rPr lang="en-US" sz="1650" dirty="0">
                <a:solidFill>
                  <a:srgbClr val="0B0C0C"/>
                </a:solidFill>
                <a:latin typeface="Arial"/>
                <a:cs typeface="Arial"/>
              </a:rPr>
              <a:t> and have not received the RSV vaccine during pregnancy to be offered the vaccine up until the time of discharge from hospital following delivery, or in comparable circumstances for births outside of hospital. </a:t>
            </a:r>
            <a:r>
              <a:rPr lang="en-GB" sz="1650" dirty="0">
                <a:solidFill>
                  <a:srgbClr val="0B0C0C"/>
                </a:solidFill>
                <a:latin typeface="Arial"/>
                <a:cs typeface="Arial"/>
              </a:rPr>
              <a:t>This will not offer passive protection to the baby through transplacental antibody transfer but may protect the mother from contracting RSV, reducing the chance of transmission to the infant, and may help increase levels of antibodies in breast milk, though neither of these is expected to be as protective a transplacental antibody transfer from vaccination earlier in pregnancy</a:t>
            </a:r>
            <a:endParaRPr lang="en-GB" sz="1650" dirty="0">
              <a:latin typeface="Arial"/>
              <a:cs typeface="Arial"/>
            </a:endParaRPr>
          </a:p>
        </p:txBody>
      </p:sp>
      <p:sp>
        <p:nvSpPr>
          <p:cNvPr id="4" name="Footer Placeholder 3">
            <a:extLst>
              <a:ext uri="{FF2B5EF4-FFF2-40B4-BE49-F238E27FC236}">
                <a16:creationId xmlns:a16="http://schemas.microsoft.com/office/drawing/2014/main" id="{22710D57-C6FF-78F1-5FAA-CFBF740A5D4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852C5FBD-C60B-A9DA-601E-4E2B7F5FA39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817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A0A0-82F4-16CD-15D2-6D62183707C2}"/>
              </a:ext>
            </a:extLst>
          </p:cNvPr>
          <p:cNvSpPr>
            <a:spLocks noGrp="1"/>
          </p:cNvSpPr>
          <p:nvPr>
            <p:ph type="title"/>
          </p:nvPr>
        </p:nvSpPr>
        <p:spPr>
          <a:xfrm>
            <a:off x="330206" y="335183"/>
            <a:ext cx="10515600" cy="816840"/>
          </a:xfrm>
        </p:spPr>
        <p:txBody>
          <a:bodyPr/>
          <a:lstStyle/>
          <a:p>
            <a:r>
              <a:rPr lang="en-GB" err="1">
                <a:latin typeface="Arial"/>
                <a:cs typeface="Arial"/>
              </a:rPr>
              <a:t>Abrysvo</a:t>
            </a:r>
            <a:r>
              <a:rPr lang="en-GB" baseline="30000">
                <a:latin typeface="Arial"/>
                <a:cs typeface="Arial"/>
              </a:rPr>
              <a:t>®</a:t>
            </a:r>
            <a:r>
              <a:rPr lang="en-GB">
                <a:latin typeface="Arial"/>
                <a:cs typeface="Arial"/>
              </a:rPr>
              <a:t> RSV vaccine</a:t>
            </a:r>
            <a:endParaRPr lang="en-GB"/>
          </a:p>
        </p:txBody>
      </p:sp>
      <p:sp>
        <p:nvSpPr>
          <p:cNvPr id="3" name="Content Placeholder 2">
            <a:extLst>
              <a:ext uri="{FF2B5EF4-FFF2-40B4-BE49-F238E27FC236}">
                <a16:creationId xmlns:a16="http://schemas.microsoft.com/office/drawing/2014/main" id="{DD0E902F-635C-8278-1581-24089260C54C}"/>
              </a:ext>
            </a:extLst>
          </p:cNvPr>
          <p:cNvSpPr>
            <a:spLocks noGrp="1"/>
          </p:cNvSpPr>
          <p:nvPr>
            <p:ph idx="1"/>
          </p:nvPr>
        </p:nvSpPr>
        <p:spPr>
          <a:xfrm>
            <a:off x="432287" y="2568855"/>
            <a:ext cx="5895108" cy="3319588"/>
          </a:xfrm>
        </p:spPr>
        <p:txBody>
          <a:bodyPr vert="horz" lIns="91440" tIns="45720" rIns="91440" bIns="45720" rtlCol="0" anchor="t">
            <a:normAutofit/>
          </a:bodyPr>
          <a:lstStyle/>
          <a:p>
            <a:r>
              <a:rPr lang="en-GB" sz="2200" dirty="0">
                <a:latin typeface="Arial"/>
                <a:cs typeface="Arial"/>
              </a:rPr>
              <a:t>it is a non-live, bivalent recombinant vaccine</a:t>
            </a:r>
          </a:p>
          <a:p>
            <a:r>
              <a:rPr lang="en-GB" sz="2200" dirty="0">
                <a:latin typeface="Arial"/>
                <a:cs typeface="Arial"/>
              </a:rPr>
              <a:t>because it does not contain any live organisms, it cannot cause the disease against which it protects and is suitable to be given in pregnancy</a:t>
            </a:r>
          </a:p>
          <a:p>
            <a:r>
              <a:rPr lang="en-US" sz="2200" dirty="0">
                <a:solidFill>
                  <a:srgbClr val="000000"/>
                </a:solidFill>
                <a:latin typeface="Arial"/>
                <a:cs typeface="Arial"/>
              </a:rPr>
              <a:t>a</a:t>
            </a:r>
            <a:r>
              <a:rPr lang="en-US" sz="2200" b="0" i="0" dirty="0">
                <a:solidFill>
                  <a:srgbClr val="000000"/>
                </a:solidFill>
                <a:effectLst/>
                <a:latin typeface="Arial"/>
                <a:cs typeface="Arial"/>
              </a:rPr>
              <a:t> single dose should be administered</a:t>
            </a:r>
            <a:r>
              <a:rPr lang="en-US" sz="2200" dirty="0">
                <a:solidFill>
                  <a:srgbClr val="000000"/>
                </a:solidFill>
                <a:latin typeface="Arial"/>
                <a:cs typeface="Arial"/>
              </a:rPr>
              <a:t> at week 28 of</a:t>
            </a:r>
            <a:r>
              <a:rPr lang="en-US" sz="2200" b="0" i="0" dirty="0">
                <a:solidFill>
                  <a:srgbClr val="000000"/>
                </a:solidFill>
                <a:effectLst/>
                <a:latin typeface="Arial"/>
                <a:cs typeface="Arial"/>
              </a:rPr>
              <a:t> gestation</a:t>
            </a:r>
            <a:r>
              <a:rPr lang="en-US" sz="2200" dirty="0">
                <a:solidFill>
                  <a:srgbClr val="000000"/>
                </a:solidFill>
                <a:latin typeface="Arial"/>
                <a:cs typeface="Arial"/>
              </a:rPr>
              <a:t> or soon after </a:t>
            </a:r>
          </a:p>
          <a:p>
            <a:r>
              <a:rPr lang="en-GB" sz="2200" dirty="0">
                <a:latin typeface="Arial"/>
                <a:cs typeface="Arial"/>
              </a:rPr>
              <a:t>the full volume (0.5 mL) of the reconstituted vaccine should be administered</a:t>
            </a:r>
          </a:p>
        </p:txBody>
      </p:sp>
      <p:sp>
        <p:nvSpPr>
          <p:cNvPr id="4" name="Footer Placeholder 3">
            <a:extLst>
              <a:ext uri="{FF2B5EF4-FFF2-40B4-BE49-F238E27FC236}">
                <a16:creationId xmlns:a16="http://schemas.microsoft.com/office/drawing/2014/main" id="{A23482CA-DFA5-CCF9-13FD-D8C4F0153CA8}"/>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36D06436-7C2F-0466-49AB-87F36A6EBCCF}"/>
              </a:ext>
            </a:extLst>
          </p:cNvPr>
          <p:cNvSpPr>
            <a:spLocks noGrp="1"/>
          </p:cNvSpPr>
          <p:nvPr>
            <p:ph type="sldNum" sz="quarter" idx="11"/>
          </p:nvPr>
        </p:nvSpPr>
        <p:spPr/>
        <p:txBody>
          <a:bodyPr/>
          <a:lstStyle/>
          <a:p>
            <a:fld id="{344369E4-5DE7-46E5-874E-4FD437973785}" type="slidenum">
              <a:rPr lang="en-GB" smtClean="0"/>
              <a:pPr/>
              <a:t>17</a:t>
            </a:fld>
            <a:endParaRPr lang="en-GB" sz="1400"/>
          </a:p>
        </p:txBody>
      </p:sp>
      <p:sp>
        <p:nvSpPr>
          <p:cNvPr id="9" name="Content Placeholder 2">
            <a:extLst>
              <a:ext uri="{FF2B5EF4-FFF2-40B4-BE49-F238E27FC236}">
                <a16:creationId xmlns:a16="http://schemas.microsoft.com/office/drawing/2014/main" id="{EF5CCBD9-3945-045D-390B-3FF0B3C0E163}"/>
              </a:ext>
            </a:extLst>
          </p:cNvPr>
          <p:cNvSpPr txBox="1">
            <a:spLocks/>
          </p:cNvSpPr>
          <p:nvPr/>
        </p:nvSpPr>
        <p:spPr>
          <a:xfrm>
            <a:off x="428795" y="1786046"/>
            <a:ext cx="11148194" cy="47266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Arial"/>
                <a:ea typeface="Arial" panose="020B0604020202020204" pitchFamily="34" charset="0"/>
                <a:cs typeface="Arial"/>
              </a:rPr>
              <a:t>Abrysvo</a:t>
            </a:r>
            <a:r>
              <a:rPr lang="en-GB" sz="2000" baseline="30000" dirty="0">
                <a:latin typeface="Arial"/>
                <a:ea typeface="Arial" panose="020B0604020202020204" pitchFamily="34" charset="0"/>
                <a:cs typeface="Arial"/>
              </a:rPr>
              <a:t>®</a:t>
            </a:r>
            <a:r>
              <a:rPr lang="en-GB" sz="2200" baseline="30000" dirty="0">
                <a:latin typeface="Arial"/>
                <a:ea typeface="Arial" panose="020B0604020202020204" pitchFamily="34" charset="0"/>
                <a:cs typeface="Times New Roman"/>
              </a:rPr>
              <a:t> </a:t>
            </a:r>
            <a:r>
              <a:rPr lang="en-GB" sz="2200" dirty="0">
                <a:latin typeface="Arial"/>
                <a:ea typeface="Arial" panose="020B0604020202020204" pitchFamily="34" charset="0"/>
                <a:cs typeface="Times New Roman"/>
              </a:rPr>
              <a:t>is the only vaccine licensed for RSV vaccination of pregnant women and is the only vaccine currently available for use within the national programme in the UK </a:t>
            </a:r>
            <a:endParaRPr lang="en-GB" sz="2200" dirty="0">
              <a:ea typeface="Arial" panose="020B0604020202020204" pitchFamily="34" charset="0"/>
              <a:cs typeface="Times New Roman" panose="02020603050405020304" pitchFamily="18" charset="0"/>
            </a:endParaRPr>
          </a:p>
          <a:p>
            <a:endParaRPr lang="en-GB" sz="1800" dirty="0">
              <a:ea typeface="Arial" panose="020B0604020202020204" pitchFamily="34" charset="0"/>
              <a:cs typeface="Times New Roman" panose="02020603050405020304" pitchFamily="18" charset="0"/>
            </a:endParaRPr>
          </a:p>
          <a:p>
            <a:pPr marL="0" indent="0">
              <a:buNone/>
            </a:pPr>
            <a:endParaRPr lang="en-GB" sz="1800" dirty="0">
              <a:ea typeface="Arial" panose="020B0604020202020204" pitchFamily="34" charset="0"/>
              <a:cs typeface="Times New Roman" panose="02020603050405020304" pitchFamily="18" charset="0"/>
            </a:endParaRPr>
          </a:p>
          <a:p>
            <a:endParaRPr lang="en-GB" sz="1800" dirty="0">
              <a:ea typeface="Arial" panose="020B0604020202020204" pitchFamily="34" charset="0"/>
              <a:cs typeface="Times New Roman" panose="02020603050405020304" pitchFamily="18" charset="0"/>
            </a:endParaRPr>
          </a:p>
          <a:p>
            <a:endParaRPr lang="en-GB" sz="1800" dirty="0">
              <a:ea typeface="Arial" panose="020B0604020202020204" pitchFamily="34" charset="0"/>
              <a:cs typeface="Times New Roman" panose="02020603050405020304" pitchFamily="18" charset="0"/>
            </a:endParaRPr>
          </a:p>
          <a:p>
            <a:r>
              <a:rPr lang="en-GB" sz="1800" dirty="0">
                <a:ea typeface="Arial" panose="020B0604020202020204" pitchFamily="34" charset="0"/>
                <a:cs typeface="Times New Roman" panose="02020603050405020304" pitchFamily="18" charset="0"/>
              </a:rPr>
              <a:t>  </a:t>
            </a:r>
          </a:p>
          <a:p>
            <a:endParaRPr lang="en-GB" sz="1800" dirty="0">
              <a:ea typeface="Arial" panose="020B0604020202020204" pitchFamily="34" charset="0"/>
              <a:cs typeface="Times New Roman" panose="02020603050405020304" pitchFamily="18" charset="0"/>
            </a:endParaRPr>
          </a:p>
          <a:p>
            <a:endParaRPr lang="en-GB" sz="1800" dirty="0">
              <a:ea typeface="Arial" panose="020B0604020202020204" pitchFamily="34" charset="0"/>
              <a:cs typeface="Times New Roman" panose="02020603050405020304" pitchFamily="18" charset="0"/>
            </a:endParaRPr>
          </a:p>
          <a:p>
            <a:endParaRPr lang="en-GB" sz="1800" dirty="0">
              <a:ea typeface="Arial" panose="020B0604020202020204" pitchFamily="34" charset="0"/>
              <a:cs typeface="Times New Roman" panose="02020603050405020304" pitchFamily="18" charset="0"/>
            </a:endParaRPr>
          </a:p>
          <a:p>
            <a:endParaRPr lang="en-GB" sz="1800" dirty="0">
              <a:ea typeface="Arial" panose="020B0604020202020204" pitchFamily="34" charset="0"/>
              <a:cs typeface="Times New Roman" panose="02020603050405020304" pitchFamily="18" charset="0"/>
            </a:endParaRPr>
          </a:p>
          <a:p>
            <a:r>
              <a:rPr lang="en-GB" sz="2200" dirty="0">
                <a:latin typeface="Arial"/>
                <a:cs typeface="Times New Roman"/>
              </a:rPr>
              <a:t>infants born to women who have received </a:t>
            </a:r>
            <a:r>
              <a:rPr lang="en-GB" sz="2000" dirty="0">
                <a:latin typeface="Arial"/>
                <a:cs typeface="Arial"/>
              </a:rPr>
              <a:t>Abrysvo</a:t>
            </a:r>
            <a:r>
              <a:rPr lang="en-GB" sz="2000" baseline="30000" dirty="0">
                <a:latin typeface="Arial"/>
                <a:cs typeface="Arial"/>
              </a:rPr>
              <a:t>®</a:t>
            </a:r>
            <a:r>
              <a:rPr lang="en-GB" sz="2200" dirty="0">
                <a:latin typeface="Arial"/>
                <a:cs typeface="Times New Roman"/>
              </a:rPr>
              <a:t> can be safely breastfed</a:t>
            </a:r>
          </a:p>
          <a:p>
            <a:endParaRPr lang="en-GB" sz="1800" dirty="0">
              <a:ea typeface="Arial" panose="020B0604020202020204" pitchFamily="34" charset="0"/>
              <a:cs typeface="Times New Roman" panose="02020603050405020304" pitchFamily="18" charset="0"/>
            </a:endParaRPr>
          </a:p>
          <a:p>
            <a:pPr marL="0" indent="0">
              <a:buNone/>
            </a:pPr>
            <a:endParaRPr lang="en-GB" sz="1800" dirty="0">
              <a:ea typeface="Arial" panose="020B0604020202020204" pitchFamily="34" charset="0"/>
              <a:cs typeface="Times New Roman" panose="02020603050405020304" pitchFamily="18" charset="0"/>
            </a:endParaRPr>
          </a:p>
        </p:txBody>
      </p:sp>
      <p:pic>
        <p:nvPicPr>
          <p:cNvPr id="6" name="Picture 5" descr="A syringe and vials next to a box&#10;&#10;Description automatically generated">
            <a:extLst>
              <a:ext uri="{FF2B5EF4-FFF2-40B4-BE49-F238E27FC236}">
                <a16:creationId xmlns:a16="http://schemas.microsoft.com/office/drawing/2014/main" id="{4A796296-7E19-3AE4-B95A-0D38D33D2DBF}"/>
              </a:ext>
            </a:extLst>
          </p:cNvPr>
          <p:cNvPicPr>
            <a:picLocks noChangeAspect="1"/>
          </p:cNvPicPr>
          <p:nvPr/>
        </p:nvPicPr>
        <p:blipFill rotWithShape="1">
          <a:blip r:embed="rId3"/>
          <a:srcRect l="13286" t="6118" r="20000" b="5927"/>
          <a:stretch/>
        </p:blipFill>
        <p:spPr>
          <a:xfrm>
            <a:off x="7028077" y="2569651"/>
            <a:ext cx="3611214" cy="3159414"/>
          </a:xfrm>
          <a:prstGeom prst="rect">
            <a:avLst/>
          </a:prstGeom>
        </p:spPr>
      </p:pic>
    </p:spTree>
    <p:extLst>
      <p:ext uri="{BB962C8B-B14F-4D97-AF65-F5344CB8AC3E}">
        <p14:creationId xmlns:p14="http://schemas.microsoft.com/office/powerpoint/2010/main" val="159408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C187-E7E9-B743-F952-BD4D3541B4C7}"/>
              </a:ext>
            </a:extLst>
          </p:cNvPr>
          <p:cNvSpPr>
            <a:spLocks noGrp="1"/>
          </p:cNvSpPr>
          <p:nvPr>
            <p:ph type="title"/>
          </p:nvPr>
        </p:nvSpPr>
        <p:spPr/>
        <p:txBody>
          <a:bodyPr/>
          <a:lstStyle/>
          <a:p>
            <a:r>
              <a:rPr lang="en-GB">
                <a:latin typeface="Arial"/>
                <a:cs typeface="Arial"/>
              </a:rPr>
              <a:t>How </a:t>
            </a:r>
            <a:r>
              <a:rPr lang="en-GB" err="1">
                <a:latin typeface="Arial"/>
                <a:cs typeface="Arial"/>
              </a:rPr>
              <a:t>Abrysvo</a:t>
            </a:r>
            <a:r>
              <a:rPr lang="en-GB" baseline="30000">
                <a:latin typeface="Arial"/>
                <a:cs typeface="Arial"/>
              </a:rPr>
              <a:t>®</a:t>
            </a:r>
            <a:r>
              <a:rPr lang="en-GB">
                <a:latin typeface="Arial"/>
                <a:cs typeface="Arial"/>
              </a:rPr>
              <a:t> vaccine works</a:t>
            </a:r>
          </a:p>
        </p:txBody>
      </p:sp>
      <p:sp>
        <p:nvSpPr>
          <p:cNvPr id="3" name="Content Placeholder 2">
            <a:extLst>
              <a:ext uri="{FF2B5EF4-FFF2-40B4-BE49-F238E27FC236}">
                <a16:creationId xmlns:a16="http://schemas.microsoft.com/office/drawing/2014/main" id="{981E012E-DA1B-A88C-7CE2-D05AB1FFAAC4}"/>
              </a:ext>
            </a:extLst>
          </p:cNvPr>
          <p:cNvSpPr>
            <a:spLocks noGrp="1"/>
          </p:cNvSpPr>
          <p:nvPr>
            <p:ph idx="1"/>
          </p:nvPr>
        </p:nvSpPr>
        <p:spPr>
          <a:xfrm>
            <a:off x="330205" y="1600200"/>
            <a:ext cx="11123857" cy="4697730"/>
          </a:xfrm>
        </p:spPr>
        <p:txBody>
          <a:bodyPr vert="horz" lIns="91440" tIns="45720" rIns="91440" bIns="45720" rtlCol="0" anchor="t">
            <a:noAutofit/>
          </a:bodyPr>
          <a:lstStyle/>
          <a:p>
            <a:r>
              <a:rPr lang="en-GB" sz="1800" dirty="0">
                <a:latin typeface="+mn-lt"/>
                <a:ea typeface="Arial" panose="020B0604020202020204" pitchFamily="34" charset="0"/>
                <a:cs typeface="Arial"/>
              </a:rPr>
              <a:t>the RSV vaccine </a:t>
            </a:r>
            <a:r>
              <a:rPr lang="en-GB" sz="1800" dirty="0">
                <a:effectLst/>
                <a:latin typeface="+mn-lt"/>
                <a:ea typeface="Arial" panose="020B0604020202020204" pitchFamily="34" charset="0"/>
                <a:cs typeface="Arial"/>
              </a:rPr>
              <a:t>Abrysvo®</a:t>
            </a:r>
            <a:r>
              <a:rPr lang="en-GB" sz="1800" dirty="0">
                <a:latin typeface="+mn-lt"/>
                <a:ea typeface="Arial" panose="020B0604020202020204" pitchFamily="34" charset="0"/>
                <a:cs typeface="Arial"/>
              </a:rPr>
              <a:t> </a:t>
            </a:r>
            <a:r>
              <a:rPr lang="en-GB" sz="1800" dirty="0">
                <a:effectLst/>
                <a:latin typeface="+mn-lt"/>
                <a:ea typeface="Arial" panose="020B0604020202020204" pitchFamily="34" charset="0"/>
                <a:cs typeface="Arial"/>
              </a:rPr>
              <a:t>is a non-live bivalent recombinant vaccine</a:t>
            </a:r>
            <a:r>
              <a:rPr lang="en-GB" sz="1800" dirty="0">
                <a:latin typeface="+mn-lt"/>
                <a:ea typeface="Arial" panose="020B0604020202020204" pitchFamily="34" charset="0"/>
                <a:cs typeface="Arial"/>
              </a:rPr>
              <a:t> </a:t>
            </a:r>
            <a:endParaRPr lang="en-US" sz="1800" dirty="0">
              <a:latin typeface="+mn-lt"/>
              <a:ea typeface="Arial" panose="020B0604020202020204" pitchFamily="34" charset="0"/>
              <a:cs typeface="Arial"/>
            </a:endParaRPr>
          </a:p>
          <a:p>
            <a:r>
              <a:rPr lang="en-GB" sz="1800" dirty="0">
                <a:latin typeface="+mn-lt"/>
                <a:ea typeface="Arial" panose="020B0604020202020204" pitchFamily="34" charset="0"/>
                <a:cs typeface="Arial"/>
              </a:rPr>
              <a:t>recombinant means a small piece of DNA from the protein of the virus is taken and inserted into a manufactured cell. As these cells grow the protein is made too. This protein is then purified and put into the vaccine which, when introduced into the body via IM injection, activates the immune system </a:t>
            </a:r>
            <a:endParaRPr lang="en-US" sz="1800" dirty="0">
              <a:effectLst/>
              <a:latin typeface="+mn-lt"/>
              <a:ea typeface="Arial" panose="020B0604020202020204" pitchFamily="34" charset="0"/>
              <a:cs typeface="Arial"/>
            </a:endParaRPr>
          </a:p>
          <a:p>
            <a:r>
              <a:rPr lang="en-GB" sz="1800" dirty="0">
                <a:latin typeface="+mn-lt"/>
                <a:ea typeface="Arial" panose="020B0604020202020204" pitchFamily="34" charset="0"/>
                <a:cs typeface="Arial"/>
              </a:rPr>
              <a:t>it is referred to as </a:t>
            </a:r>
            <a:r>
              <a:rPr lang="en-GB" sz="1800" dirty="0">
                <a:effectLst/>
                <a:latin typeface="+mn-lt"/>
                <a:ea typeface="Arial" panose="020B0604020202020204" pitchFamily="34" charset="0"/>
                <a:cs typeface="Arial"/>
              </a:rPr>
              <a:t>bivalent</a:t>
            </a:r>
            <a:r>
              <a:rPr lang="en-GB" sz="1800" dirty="0">
                <a:latin typeface="+mn-lt"/>
                <a:ea typeface="Arial" panose="020B0604020202020204" pitchFamily="34" charset="0"/>
                <a:cs typeface="Arial"/>
              </a:rPr>
              <a:t> because </a:t>
            </a:r>
            <a:r>
              <a:rPr lang="en-GB" sz="1800" dirty="0">
                <a:effectLst/>
                <a:latin typeface="+mn-lt"/>
                <a:ea typeface="Arial" panose="020B0604020202020204" pitchFamily="34" charset="0"/>
                <a:cs typeface="Arial"/>
              </a:rPr>
              <a:t>Abrysvo</a:t>
            </a:r>
            <a:r>
              <a:rPr lang="en-GB" sz="1800" baseline="30000" dirty="0">
                <a:effectLst/>
                <a:latin typeface="+mn-lt"/>
                <a:ea typeface="Arial" panose="020B0604020202020204" pitchFamily="34" charset="0"/>
                <a:cs typeface="Arial"/>
              </a:rPr>
              <a:t>®</a:t>
            </a:r>
            <a:r>
              <a:rPr lang="en-GB" sz="1800" dirty="0">
                <a:latin typeface="+mn-lt"/>
                <a:ea typeface="Arial" panose="020B0604020202020204" pitchFamily="34" charset="0"/>
                <a:cs typeface="Arial"/>
              </a:rPr>
              <a:t> </a:t>
            </a:r>
            <a:r>
              <a:rPr lang="en-GB" sz="1800" dirty="0">
                <a:effectLst/>
                <a:latin typeface="+mn-lt"/>
                <a:ea typeface="Arial" panose="020B0604020202020204" pitchFamily="34" charset="0"/>
                <a:cs typeface="Arial"/>
              </a:rPr>
              <a:t>contains versions of two proteins found on the surface of the virus called ‘RSV subgroup A stabilised prefusion F’ and ‘RSV subgroup B stabilised prefusion F</a:t>
            </a:r>
            <a:r>
              <a:rPr lang="en-GB" sz="1800" dirty="0">
                <a:latin typeface="+mn-lt"/>
                <a:ea typeface="Arial" panose="020B0604020202020204" pitchFamily="34" charset="0"/>
                <a:cs typeface="Arial"/>
              </a:rPr>
              <a:t>’ </a:t>
            </a:r>
            <a:endParaRPr lang="en-US" sz="1800" dirty="0">
              <a:latin typeface="+mn-lt"/>
              <a:ea typeface="Arial" panose="020B0604020202020204" pitchFamily="34" charset="0"/>
              <a:cs typeface="Arial"/>
            </a:endParaRPr>
          </a:p>
          <a:p>
            <a:pPr>
              <a:lnSpc>
                <a:spcPct val="110000"/>
              </a:lnSpc>
            </a:pPr>
            <a:r>
              <a:rPr lang="en-GB" sz="1900" dirty="0">
                <a:latin typeface="+mn-lt"/>
                <a:cs typeface="Arial"/>
              </a:rPr>
              <a:t>the vaccine antigen (prefusion F proteins) stimulates the immune system to produce a</a:t>
            </a:r>
            <a:r>
              <a:rPr lang="en-GB" sz="1900" b="0" i="0" dirty="0">
                <a:effectLst/>
                <a:latin typeface="+mn-lt"/>
                <a:cs typeface="Arial"/>
              </a:rPr>
              <a:t>ntibodies</a:t>
            </a:r>
            <a:r>
              <a:rPr lang="en-GB" sz="1900" dirty="0">
                <a:latin typeface="+mn-lt"/>
                <a:cs typeface="Arial"/>
              </a:rPr>
              <a:t>.</a:t>
            </a:r>
            <a:r>
              <a:rPr lang="en-GB" sz="1900" b="0" i="0" dirty="0">
                <a:effectLst/>
                <a:latin typeface="+mn-lt"/>
                <a:cs typeface="Arial"/>
              </a:rPr>
              <a:t> </a:t>
            </a:r>
            <a:r>
              <a:rPr lang="en-GB" sz="1900" dirty="0">
                <a:latin typeface="+mn-lt"/>
                <a:cs typeface="Arial"/>
              </a:rPr>
              <a:t>When</a:t>
            </a:r>
            <a:r>
              <a:rPr lang="en-GB" sz="1900" b="0" i="0" dirty="0">
                <a:effectLst/>
                <a:latin typeface="+mn-lt"/>
                <a:cs typeface="Arial"/>
              </a:rPr>
              <a:t> the individual encounters RSV virus, the antibodies neutralise the prefusion F proteins thus preventing the virus particle from fusing with and entering the host’s cells and causing an RSV </a:t>
            </a:r>
            <a:r>
              <a:rPr lang="en-GB" sz="1900" dirty="0">
                <a:latin typeface="+mn-lt"/>
                <a:cs typeface="Arial"/>
              </a:rPr>
              <a:t>infection</a:t>
            </a:r>
          </a:p>
          <a:p>
            <a:pPr>
              <a:lnSpc>
                <a:spcPct val="110000"/>
              </a:lnSpc>
            </a:pPr>
            <a:r>
              <a:rPr lang="en-GB" sz="1900" dirty="0">
                <a:latin typeface="+mn-lt"/>
                <a:cs typeface="Arial"/>
              </a:rPr>
              <a:t>the vaccine is sometimes called pre-F because it is based on the prefusion form of the fusion (F) protein which the virus uses to invade human cells</a:t>
            </a:r>
          </a:p>
        </p:txBody>
      </p:sp>
      <p:sp>
        <p:nvSpPr>
          <p:cNvPr id="4" name="Footer Placeholder 3">
            <a:extLst>
              <a:ext uri="{FF2B5EF4-FFF2-40B4-BE49-F238E27FC236}">
                <a16:creationId xmlns:a16="http://schemas.microsoft.com/office/drawing/2014/main" id="{12994440-A426-8C36-4F68-DF1C6915DE1F}"/>
              </a:ext>
            </a:extLst>
          </p:cNvPr>
          <p:cNvSpPr>
            <a:spLocks noGrp="1"/>
          </p:cNvSpPr>
          <p:nvPr>
            <p:ph type="ftr" sz="quarter" idx="10"/>
          </p:nvPr>
        </p:nvSpPr>
        <p:spPr/>
        <p:txBody>
          <a:bodyPr/>
          <a:lstStyle/>
          <a:p>
            <a:r>
              <a:rPr lang="en-GB" sz="1400"/>
              <a:t>RSV vaccination of pregnant women programme: training slide set for healthcare practitioners  </a:t>
            </a:r>
          </a:p>
        </p:txBody>
      </p:sp>
      <p:sp>
        <p:nvSpPr>
          <p:cNvPr id="5" name="Slide Number Placeholder 4">
            <a:extLst>
              <a:ext uri="{FF2B5EF4-FFF2-40B4-BE49-F238E27FC236}">
                <a16:creationId xmlns:a16="http://schemas.microsoft.com/office/drawing/2014/main" id="{430F83CB-97D6-C2FE-4473-B128C306F5EA}"/>
              </a:ext>
            </a:extLst>
          </p:cNvPr>
          <p:cNvSpPr>
            <a:spLocks noGrp="1"/>
          </p:cNvSpPr>
          <p:nvPr>
            <p:ph type="sldNum" sz="quarter" idx="11"/>
          </p:nvPr>
        </p:nvSpPr>
        <p:spPr/>
        <p:txBody>
          <a:bodyPr/>
          <a:lstStyle/>
          <a:p>
            <a:fld id="{344369E4-5DE7-46E5-874E-4FD437973785}" type="slidenum">
              <a:rPr lang="en-GB" smtClean="0"/>
              <a:pPr/>
              <a:t>18</a:t>
            </a:fld>
            <a:endParaRPr lang="en-GB" sz="1400"/>
          </a:p>
        </p:txBody>
      </p:sp>
    </p:spTree>
    <p:extLst>
      <p:ext uri="{BB962C8B-B14F-4D97-AF65-F5344CB8AC3E}">
        <p14:creationId xmlns:p14="http://schemas.microsoft.com/office/powerpoint/2010/main" val="3107500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265F-FF68-3366-3F13-918BCC7A42D9}"/>
              </a:ext>
            </a:extLst>
          </p:cNvPr>
          <p:cNvSpPr>
            <a:spLocks noGrp="1"/>
          </p:cNvSpPr>
          <p:nvPr>
            <p:ph type="title"/>
          </p:nvPr>
        </p:nvSpPr>
        <p:spPr>
          <a:xfrm>
            <a:off x="330206" y="347813"/>
            <a:ext cx="10515600" cy="804210"/>
          </a:xfrm>
        </p:spPr>
        <p:txBody>
          <a:bodyPr/>
          <a:lstStyle/>
          <a:p>
            <a:r>
              <a:rPr lang="en-US">
                <a:latin typeface="Arial"/>
                <a:cs typeface="Arial"/>
              </a:rPr>
              <a:t>How the vaccine works to protect the infant</a:t>
            </a:r>
          </a:p>
        </p:txBody>
      </p:sp>
      <p:sp>
        <p:nvSpPr>
          <p:cNvPr id="3" name="Content Placeholder 2">
            <a:extLst>
              <a:ext uri="{FF2B5EF4-FFF2-40B4-BE49-F238E27FC236}">
                <a16:creationId xmlns:a16="http://schemas.microsoft.com/office/drawing/2014/main" id="{1A96BE9C-412A-F052-1F79-C4224795F8A7}"/>
              </a:ext>
            </a:extLst>
          </p:cNvPr>
          <p:cNvSpPr>
            <a:spLocks noGrp="1"/>
          </p:cNvSpPr>
          <p:nvPr>
            <p:ph idx="1"/>
          </p:nvPr>
        </p:nvSpPr>
        <p:spPr>
          <a:xfrm>
            <a:off x="330206" y="1580264"/>
            <a:ext cx="11123857" cy="4665814"/>
          </a:xfrm>
        </p:spPr>
        <p:txBody>
          <a:bodyPr vert="horz" lIns="91440" tIns="45720" rIns="91440" bIns="45720" rtlCol="0" anchor="t">
            <a:noAutofit/>
          </a:bodyPr>
          <a:lstStyle/>
          <a:p>
            <a:r>
              <a:rPr lang="en-GB" dirty="0">
                <a:latin typeface="Arial"/>
                <a:cs typeface="Times New Roman"/>
              </a:rPr>
              <a:t>when a pregnant woman is given RSV vaccine, her immune system recognises the proteins in the vaccine as being foreign and makes antibodies against them</a:t>
            </a:r>
            <a:endParaRPr lang="en-GB" dirty="0">
              <a:cs typeface="Times New Roman"/>
            </a:endParaRPr>
          </a:p>
          <a:p>
            <a:r>
              <a:rPr lang="en-GB" dirty="0">
                <a:latin typeface="Arial"/>
                <a:cs typeface="Times New Roman"/>
              </a:rPr>
              <a:t>these antibodies pass across the placenta and provide the baby with protection against RSV during their first few months of life </a:t>
            </a:r>
            <a:endParaRPr lang="en-GB" dirty="0"/>
          </a:p>
          <a:p>
            <a:r>
              <a:rPr lang="en-GB" dirty="0">
                <a:latin typeface="Arial"/>
                <a:cs typeface="Times New Roman"/>
              </a:rPr>
              <a:t>in the trial, </a:t>
            </a:r>
            <a:r>
              <a:rPr lang="en-GB" dirty="0">
                <a:latin typeface="Arial"/>
                <a:cs typeface="Arial"/>
              </a:rPr>
              <a:t>Abrysvo</a:t>
            </a:r>
            <a:r>
              <a:rPr lang="en-GB" baseline="30000" dirty="0">
                <a:latin typeface="Arial"/>
                <a:cs typeface="Arial"/>
              </a:rPr>
              <a:t>®</a:t>
            </a:r>
            <a:r>
              <a:rPr lang="en-GB" dirty="0">
                <a:latin typeface="Arial"/>
                <a:cs typeface="Times New Roman"/>
              </a:rPr>
              <a:t> was shown to be effective at preventing lower respiratory tract disease caused by RSV in infants born to vaccinated mothers for at least the first 6 months of life </a:t>
            </a:r>
            <a:endParaRPr lang="en-GB" dirty="0"/>
          </a:p>
          <a:p>
            <a:r>
              <a:rPr lang="en-GB" dirty="0">
                <a:latin typeface="Arial"/>
                <a:cs typeface="Times New Roman"/>
              </a:rPr>
              <a:t>for the best protection, </a:t>
            </a:r>
            <a:r>
              <a:rPr lang="en-GB" dirty="0">
                <a:latin typeface="Arial"/>
                <a:cs typeface="Arial"/>
              </a:rPr>
              <a:t>Abrysvo</a:t>
            </a:r>
            <a:r>
              <a:rPr lang="en-GB" baseline="30000" dirty="0">
                <a:latin typeface="Arial"/>
                <a:cs typeface="Arial"/>
              </a:rPr>
              <a:t>®</a:t>
            </a:r>
            <a:r>
              <a:rPr lang="en-GB" dirty="0">
                <a:latin typeface="Arial"/>
                <a:cs typeface="Times New Roman"/>
              </a:rPr>
              <a:t> is recommended for pregnant women </a:t>
            </a:r>
            <a:r>
              <a:rPr lang="en-GB" dirty="0">
                <a:latin typeface="Arial"/>
                <a:cs typeface="Arial"/>
              </a:rPr>
              <a:t>in week 28 or soon after. This gives enough time for the mother to make antibodies and for these to cross the placenta, to help protect the baby, even if born early</a:t>
            </a:r>
          </a:p>
          <a:p>
            <a:r>
              <a:rPr lang="en-GB" dirty="0">
                <a:latin typeface="Arial"/>
                <a:cs typeface="Times New Roman"/>
              </a:rPr>
              <a:t>RSV vaccine can be offered to pregnant women up until delivery but this may not offer as high a level of passive protection to the baby</a:t>
            </a:r>
            <a:endParaRPr lang="en-GB" dirty="0"/>
          </a:p>
          <a:p>
            <a:pPr>
              <a:buNone/>
            </a:pPr>
            <a:endParaRPr lang="en-GB" dirty="0"/>
          </a:p>
        </p:txBody>
      </p:sp>
      <p:sp>
        <p:nvSpPr>
          <p:cNvPr id="4" name="Footer Placeholder 3">
            <a:extLst>
              <a:ext uri="{FF2B5EF4-FFF2-40B4-BE49-F238E27FC236}">
                <a16:creationId xmlns:a16="http://schemas.microsoft.com/office/drawing/2014/main" id="{F81B8469-8EF8-1634-F573-1877BEF365D2}"/>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C0A4CD6F-18CB-FDF9-FC0F-2446D384DE2F}"/>
              </a:ext>
            </a:extLst>
          </p:cNvPr>
          <p:cNvSpPr>
            <a:spLocks noGrp="1"/>
          </p:cNvSpPr>
          <p:nvPr>
            <p:ph type="sldNum" sz="quarter" idx="11"/>
          </p:nvPr>
        </p:nvSpPr>
        <p:spPr/>
        <p:txBody>
          <a:bodyPr/>
          <a:lstStyle/>
          <a:p>
            <a:fld id="{344369E4-5DE7-46E5-874E-4FD437973785}" type="slidenum">
              <a:rPr lang="en-GB" smtClean="0"/>
              <a:pPr/>
              <a:t>19</a:t>
            </a:fld>
            <a:endParaRPr lang="en-GB" sz="1400"/>
          </a:p>
        </p:txBody>
      </p:sp>
    </p:spTree>
    <p:extLst>
      <p:ext uri="{BB962C8B-B14F-4D97-AF65-F5344CB8AC3E}">
        <p14:creationId xmlns:p14="http://schemas.microsoft.com/office/powerpoint/2010/main" val="254387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D855-C4E8-119F-81CD-C554979C9149}"/>
              </a:ext>
            </a:extLst>
          </p:cNvPr>
          <p:cNvSpPr>
            <a:spLocks noGrp="1"/>
          </p:cNvSpPr>
          <p:nvPr>
            <p:ph type="title"/>
          </p:nvPr>
        </p:nvSpPr>
        <p:spPr/>
        <p:txBody>
          <a:bodyPr/>
          <a:lstStyle/>
          <a:p>
            <a:r>
              <a:rPr lang="en-GB"/>
              <a:t>Content</a:t>
            </a:r>
          </a:p>
        </p:txBody>
      </p:sp>
      <p:sp>
        <p:nvSpPr>
          <p:cNvPr id="3" name="Content Placeholder 2">
            <a:extLst>
              <a:ext uri="{FF2B5EF4-FFF2-40B4-BE49-F238E27FC236}">
                <a16:creationId xmlns:a16="http://schemas.microsoft.com/office/drawing/2014/main" id="{C59EB2FD-4C82-AA2E-84AC-1AF7DBF8EEFC}"/>
              </a:ext>
            </a:extLst>
          </p:cNvPr>
          <p:cNvSpPr>
            <a:spLocks noGrp="1"/>
          </p:cNvSpPr>
          <p:nvPr>
            <p:ph idx="1"/>
          </p:nvPr>
        </p:nvSpPr>
        <p:spPr/>
        <p:txBody>
          <a:bodyPr vert="horz" lIns="91440" tIns="45720" rIns="91440" bIns="45720" rtlCol="0" anchor="t">
            <a:normAutofit fontScale="92500" lnSpcReduction="10000"/>
          </a:bodyPr>
          <a:lstStyle/>
          <a:p>
            <a:pPr>
              <a:lnSpc>
                <a:spcPct val="150000"/>
              </a:lnSpc>
              <a:spcBef>
                <a:spcPts val="600"/>
              </a:spcBef>
            </a:pPr>
            <a:r>
              <a:rPr lang="en-GB" sz="1800">
                <a:latin typeface="Arial"/>
                <a:cs typeface="Arial"/>
              </a:rPr>
              <a:t>information about RSV  </a:t>
            </a:r>
            <a:endParaRPr lang="en-GB" sz="1800"/>
          </a:p>
          <a:p>
            <a:pPr>
              <a:lnSpc>
                <a:spcPct val="150000"/>
              </a:lnSpc>
              <a:spcBef>
                <a:spcPts val="600"/>
              </a:spcBef>
            </a:pPr>
            <a:r>
              <a:rPr lang="en-GB" sz="1800">
                <a:latin typeface="Arial"/>
                <a:cs typeface="Arial"/>
              </a:rPr>
              <a:t>UK RSV epidemiology </a:t>
            </a:r>
            <a:endParaRPr lang="en-GB" sz="1800"/>
          </a:p>
          <a:p>
            <a:pPr>
              <a:lnSpc>
                <a:spcPct val="150000"/>
              </a:lnSpc>
              <a:spcBef>
                <a:spcPts val="600"/>
              </a:spcBef>
            </a:pPr>
            <a:r>
              <a:rPr lang="en-GB" sz="1800">
                <a:latin typeface="Arial"/>
                <a:cs typeface="Arial"/>
              </a:rPr>
              <a:t>the UK RSV vaccination programmes</a:t>
            </a:r>
            <a:endParaRPr lang="en-GB" sz="1800"/>
          </a:p>
          <a:p>
            <a:pPr>
              <a:lnSpc>
                <a:spcPct val="150000"/>
              </a:lnSpc>
              <a:spcBef>
                <a:spcPts val="0"/>
              </a:spcBef>
            </a:pPr>
            <a:r>
              <a:rPr lang="en-GB" sz="1800">
                <a:latin typeface="Arial"/>
                <a:cs typeface="Arial"/>
              </a:rPr>
              <a:t>how the </a:t>
            </a:r>
            <a:r>
              <a:rPr lang="en-GB" sz="1800" err="1">
                <a:latin typeface="Arial"/>
                <a:cs typeface="Arial"/>
              </a:rPr>
              <a:t>Abrysvo</a:t>
            </a:r>
            <a:r>
              <a:rPr lang="en-GB" sz="1800" baseline="30000">
                <a:latin typeface="Arial"/>
                <a:cs typeface="Arial"/>
              </a:rPr>
              <a:t>®</a:t>
            </a:r>
            <a:r>
              <a:rPr lang="en-GB" sz="1800">
                <a:latin typeface="Arial"/>
                <a:cs typeface="Arial"/>
              </a:rPr>
              <a:t> vaccine (Pfizer Limited) works </a:t>
            </a:r>
          </a:p>
          <a:p>
            <a:pPr>
              <a:lnSpc>
                <a:spcPct val="150000"/>
              </a:lnSpc>
              <a:spcBef>
                <a:spcPts val="0"/>
              </a:spcBef>
            </a:pPr>
            <a:r>
              <a:rPr lang="en-GB" sz="1800">
                <a:latin typeface="Arial"/>
                <a:cs typeface="Arial"/>
              </a:rPr>
              <a:t>when pregnant women should receive an RSV vaccine</a:t>
            </a:r>
            <a:endParaRPr lang="en-GB" sz="1800" strike="sngStrike">
              <a:latin typeface="Arial"/>
              <a:cs typeface="Arial"/>
            </a:endParaRPr>
          </a:p>
          <a:p>
            <a:pPr>
              <a:lnSpc>
                <a:spcPct val="150000"/>
              </a:lnSpc>
              <a:spcBef>
                <a:spcPts val="0"/>
              </a:spcBef>
            </a:pPr>
            <a:r>
              <a:rPr lang="en-GB" sz="1800">
                <a:latin typeface="Arial"/>
                <a:cs typeface="Arial"/>
              </a:rPr>
              <a:t>legal mechanisms for supply and administration of  </a:t>
            </a:r>
            <a:r>
              <a:rPr lang="en-GB" sz="1800" err="1">
                <a:latin typeface="Arial"/>
                <a:cs typeface="Arial"/>
              </a:rPr>
              <a:t>Abrysvo</a:t>
            </a:r>
            <a:r>
              <a:rPr lang="en-GB" sz="1800" baseline="30000">
                <a:latin typeface="Arial"/>
                <a:cs typeface="Arial"/>
              </a:rPr>
              <a:t>®</a:t>
            </a:r>
            <a:endParaRPr lang="en-GB"/>
          </a:p>
          <a:p>
            <a:pPr>
              <a:lnSpc>
                <a:spcPct val="150000"/>
              </a:lnSpc>
              <a:spcBef>
                <a:spcPts val="0"/>
              </a:spcBef>
            </a:pPr>
            <a:r>
              <a:rPr lang="en-GB" sz="1800">
                <a:latin typeface="Arial"/>
                <a:cs typeface="Arial"/>
              </a:rPr>
              <a:t>how to store, prepare and administer </a:t>
            </a:r>
            <a:r>
              <a:rPr lang="en-GB" sz="1800" err="1">
                <a:latin typeface="Arial"/>
                <a:cs typeface="Arial"/>
              </a:rPr>
              <a:t>Abrysvo</a:t>
            </a:r>
            <a:r>
              <a:rPr lang="en-GB" sz="1800" baseline="30000">
                <a:latin typeface="Arial"/>
                <a:cs typeface="Arial"/>
              </a:rPr>
              <a:t>®</a:t>
            </a:r>
          </a:p>
          <a:p>
            <a:pPr>
              <a:lnSpc>
                <a:spcPct val="150000"/>
              </a:lnSpc>
              <a:spcBef>
                <a:spcPts val="0"/>
              </a:spcBef>
            </a:pPr>
            <a:r>
              <a:rPr lang="en-GB" sz="1800">
                <a:latin typeface="Arial"/>
                <a:cs typeface="Arial"/>
              </a:rPr>
              <a:t>additional sources of information about RSV and </a:t>
            </a:r>
            <a:r>
              <a:rPr lang="en-GB" sz="1800" err="1">
                <a:latin typeface="Arial"/>
                <a:cs typeface="Arial"/>
              </a:rPr>
              <a:t>Abrysvo</a:t>
            </a:r>
            <a:r>
              <a:rPr lang="en-GB" sz="1800" baseline="30000">
                <a:latin typeface="Arial"/>
                <a:cs typeface="Arial"/>
              </a:rPr>
              <a:t>®  </a:t>
            </a:r>
            <a:r>
              <a:rPr lang="en-GB" sz="1800">
                <a:latin typeface="Arial"/>
                <a:cs typeface="Arial"/>
              </a:rPr>
              <a:t>and the UK RSV vaccination programmes</a:t>
            </a:r>
          </a:p>
          <a:p>
            <a:pPr>
              <a:lnSpc>
                <a:spcPct val="150000"/>
              </a:lnSpc>
              <a:spcBef>
                <a:spcPts val="0"/>
              </a:spcBef>
            </a:pPr>
            <a:r>
              <a:rPr lang="en-GB" sz="1800">
                <a:latin typeface="Arial"/>
                <a:cs typeface="Arial"/>
              </a:rPr>
              <a:t>this slide set focuses on the RSV vaccination programme of pregnant women for infant protection. There is a separate slide set for the RSV vaccination of older adults programme on the </a:t>
            </a:r>
            <a:r>
              <a:rPr lang="en-GB" sz="1800">
                <a:latin typeface="Arial"/>
                <a:cs typeface="Arial"/>
                <a:hlinkClick r:id="rId2"/>
              </a:rPr>
              <a:t>RSV immunisation page</a:t>
            </a:r>
            <a:r>
              <a:rPr lang="en-GB" sz="1800">
                <a:latin typeface="Arial"/>
                <a:cs typeface="Arial"/>
              </a:rPr>
              <a:t> on the gov.uk website</a:t>
            </a:r>
          </a:p>
          <a:p>
            <a:endParaRPr lang="en-GB"/>
          </a:p>
        </p:txBody>
      </p:sp>
      <p:sp>
        <p:nvSpPr>
          <p:cNvPr id="4" name="Footer Placeholder 3">
            <a:extLst>
              <a:ext uri="{FF2B5EF4-FFF2-40B4-BE49-F238E27FC236}">
                <a16:creationId xmlns:a16="http://schemas.microsoft.com/office/drawing/2014/main" id="{CA09819B-170F-D5ED-9858-4351D8C416A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0D918901-4641-6D7E-D4AF-84E9535520B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920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24D0-040B-4D68-8664-411D7862424D}"/>
              </a:ext>
            </a:extLst>
          </p:cNvPr>
          <p:cNvSpPr>
            <a:spLocks noGrp="1"/>
          </p:cNvSpPr>
          <p:nvPr>
            <p:ph type="title"/>
          </p:nvPr>
        </p:nvSpPr>
        <p:spPr>
          <a:xfrm>
            <a:off x="376196" y="392023"/>
            <a:ext cx="10704000" cy="547034"/>
          </a:xfrm>
        </p:spPr>
        <p:txBody>
          <a:bodyPr>
            <a:normAutofit fontScale="90000"/>
          </a:bodyPr>
          <a:lstStyle/>
          <a:p>
            <a:r>
              <a:rPr lang="en-GB" err="1">
                <a:solidFill>
                  <a:schemeClr val="bg1"/>
                </a:solidFill>
                <a:latin typeface="Arial"/>
                <a:cs typeface="Arial"/>
              </a:rPr>
              <a:t>Abrysvo</a:t>
            </a:r>
            <a:r>
              <a:rPr lang="en-GB" baseline="30000">
                <a:solidFill>
                  <a:schemeClr val="bg1"/>
                </a:solidFill>
                <a:latin typeface="Arial"/>
                <a:cs typeface="Arial"/>
              </a:rPr>
              <a:t>®</a:t>
            </a:r>
            <a:r>
              <a:rPr lang="en-GB">
                <a:solidFill>
                  <a:schemeClr val="bg1"/>
                </a:solidFill>
                <a:latin typeface="Arial"/>
                <a:cs typeface="Arial"/>
              </a:rPr>
              <a:t> vaccine effectiveness</a:t>
            </a:r>
            <a:endParaRPr lang="en-US">
              <a:solidFill>
                <a:schemeClr val="bg1"/>
              </a:solidFill>
              <a:latin typeface="Arial"/>
              <a:cs typeface="Arial"/>
            </a:endParaRPr>
          </a:p>
        </p:txBody>
      </p:sp>
      <p:sp>
        <p:nvSpPr>
          <p:cNvPr id="3" name="Content Placeholder 2">
            <a:extLst>
              <a:ext uri="{FF2B5EF4-FFF2-40B4-BE49-F238E27FC236}">
                <a16:creationId xmlns:a16="http://schemas.microsoft.com/office/drawing/2014/main" id="{4E469076-98AD-4ECA-91AD-AAF95C1D40F5}"/>
              </a:ext>
            </a:extLst>
          </p:cNvPr>
          <p:cNvSpPr>
            <a:spLocks noGrp="1"/>
          </p:cNvSpPr>
          <p:nvPr>
            <p:ph idx="1"/>
          </p:nvPr>
        </p:nvSpPr>
        <p:spPr>
          <a:xfrm>
            <a:off x="370374" y="1535566"/>
            <a:ext cx="10704000" cy="4984795"/>
          </a:xfrm>
        </p:spPr>
        <p:txBody>
          <a:bodyPr vert="horz" lIns="91440" tIns="45720" rIns="91440" bIns="45720" rtlCol="0" anchor="t">
            <a:normAutofit/>
          </a:bodyPr>
          <a:lstStyle/>
          <a:p>
            <a:pPr marL="0" indent="0">
              <a:lnSpc>
                <a:spcPct val="90000"/>
              </a:lnSpc>
              <a:spcBef>
                <a:spcPts val="1000"/>
              </a:spcBef>
              <a:buNone/>
            </a:pPr>
            <a:r>
              <a:rPr lang="en-GB" sz="2400" dirty="0">
                <a:latin typeface="Arial"/>
                <a:cs typeface="Arial"/>
              </a:rPr>
              <a:t>Abrysvo</a:t>
            </a:r>
            <a:r>
              <a:rPr lang="en-GB" sz="2400" baseline="30000" dirty="0">
                <a:latin typeface="Arial"/>
                <a:cs typeface="Arial"/>
              </a:rPr>
              <a:t>®</a:t>
            </a:r>
            <a:r>
              <a:rPr lang="en-GB" sz="2400" dirty="0">
                <a:latin typeface="Arial"/>
                <a:cs typeface="Arial"/>
              </a:rPr>
              <a:t> was licensed in the UK in November 2023 following clinical trials which showed it to be safe and effective. It is currently the only RSV vaccine licensed for use in pregnancy.</a:t>
            </a:r>
            <a:endParaRPr lang="en-US" sz="2400" dirty="0">
              <a:latin typeface="Arial"/>
              <a:cs typeface="Arial"/>
            </a:endParaRPr>
          </a:p>
          <a:p>
            <a:pPr marL="0" indent="0">
              <a:lnSpc>
                <a:spcPct val="90000"/>
              </a:lnSpc>
              <a:spcBef>
                <a:spcPts val="1000"/>
              </a:spcBef>
              <a:buNone/>
            </a:pPr>
            <a:endParaRPr lang="en-GB" sz="2400" dirty="0">
              <a:latin typeface="Arial"/>
              <a:cs typeface="Arial"/>
            </a:endParaRPr>
          </a:p>
          <a:p>
            <a:pPr marL="0" indent="0">
              <a:lnSpc>
                <a:spcPct val="90000"/>
              </a:lnSpc>
              <a:spcBef>
                <a:spcPts val="1000"/>
              </a:spcBef>
              <a:buNone/>
            </a:pPr>
            <a:r>
              <a:rPr lang="en-GB" sz="2400" dirty="0">
                <a:latin typeface="Arial"/>
                <a:cs typeface="Arial"/>
              </a:rPr>
              <a:t>Abrysvo</a:t>
            </a:r>
            <a:r>
              <a:rPr lang="en-GB" sz="2400" baseline="30000" dirty="0">
                <a:latin typeface="Arial"/>
                <a:cs typeface="Arial"/>
              </a:rPr>
              <a:t>® </a:t>
            </a:r>
            <a:r>
              <a:rPr lang="en-GB" sz="2400" dirty="0">
                <a:latin typeface="Arial"/>
                <a:cs typeface="Arial"/>
              </a:rPr>
              <a:t>has been licensed for use as a maternal vaccination in the United States since August 2023. It has also been licensed for use in several European countries, Canada, Australia, Argentina and Japan.</a:t>
            </a:r>
            <a:endParaRPr lang="en-GB" sz="2400" dirty="0"/>
          </a:p>
          <a:p>
            <a:pPr marL="0" indent="0">
              <a:lnSpc>
                <a:spcPct val="90000"/>
              </a:lnSpc>
              <a:spcBef>
                <a:spcPts val="1000"/>
              </a:spcBef>
              <a:buNone/>
            </a:pPr>
            <a:endParaRPr lang="en-GB" sz="2400" dirty="0">
              <a:latin typeface="Arial"/>
              <a:cs typeface="Arial"/>
            </a:endParaRPr>
          </a:p>
          <a:p>
            <a:pPr marL="0" indent="0">
              <a:lnSpc>
                <a:spcPct val="90000"/>
              </a:lnSpc>
              <a:spcBef>
                <a:spcPts val="1000"/>
              </a:spcBef>
              <a:buNone/>
            </a:pPr>
            <a:r>
              <a:rPr lang="en-GB" sz="2400" dirty="0">
                <a:latin typeface="Arial"/>
                <a:cs typeface="Arial"/>
              </a:rPr>
              <a:t>In trials, Abrysvo</a:t>
            </a:r>
            <a:r>
              <a:rPr lang="en-GB" sz="2400" baseline="30000" dirty="0">
                <a:latin typeface="Arial"/>
                <a:cs typeface="Arial"/>
              </a:rPr>
              <a:t>®</a:t>
            </a:r>
            <a:r>
              <a:rPr lang="en-GB" sz="2400" dirty="0">
                <a:latin typeface="Arial"/>
                <a:cs typeface="Arial"/>
              </a:rPr>
              <a:t> was shown to be 70% effective at preventing severe lower respiratory tract disease caused by RSV in infants born to vaccinated mothers for at least the first 6 months of life (which is the period of time when infants are most vulnerable to severe RSV infection).  </a:t>
            </a:r>
          </a:p>
          <a:p>
            <a:pPr marL="4445" indent="-4445"/>
            <a:endParaRPr lang="en-GB" dirty="0">
              <a:effectLst/>
              <a:ea typeface="Arial" panose="020B0604020202020204" pitchFamily="34" charset="0"/>
              <a:cs typeface="Times New Roman" panose="02020603050405020304" pitchFamily="18" charset="0"/>
            </a:endParaRPr>
          </a:p>
          <a:p>
            <a:pPr marL="4445" indent="-4445"/>
            <a:endParaRPr lang="en-GB" dirty="0"/>
          </a:p>
        </p:txBody>
      </p:sp>
      <p:sp>
        <p:nvSpPr>
          <p:cNvPr id="10" name="Footer Placeholder 9">
            <a:extLst>
              <a:ext uri="{FF2B5EF4-FFF2-40B4-BE49-F238E27FC236}">
                <a16:creationId xmlns:a16="http://schemas.microsoft.com/office/drawing/2014/main" id="{293986C2-5153-40AE-84FE-0B2754CA674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91BFB48E-5B63-4F0E-9C11-E6AEEACA9E26}"/>
              </a:ext>
            </a:extLst>
          </p:cNvPr>
          <p:cNvSpPr>
            <a:spLocks noGrp="1"/>
          </p:cNvSpPr>
          <p:nvPr>
            <p:ph type="sldNum" sz="quarter" idx="10"/>
          </p:nvPr>
        </p:nvSpPr>
        <p:spPr/>
        <p:txBody>
          <a:bodyPr/>
          <a:lstStyle/>
          <a:p>
            <a:pPr marL="531813" marR="0" lvl="0" indent="0" algn="l" defTabSz="914400" rtl="0" eaLnBrk="1" fontAlgn="auto" latinLnBrk="0" hangingPunct="1">
              <a:lnSpc>
                <a:spcPct val="15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531813" marR="0" lvl="0" indent="0" algn="l" defTabSz="914400" rtl="0" eaLnBrk="1" fontAlgn="auto" latinLnBrk="0" hangingPunct="1">
                <a:lnSpc>
                  <a:spcPct val="15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7768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546B-45BB-409F-A810-A00613FD2DEC}"/>
              </a:ext>
            </a:extLst>
          </p:cNvPr>
          <p:cNvSpPr>
            <a:spLocks noGrp="1"/>
          </p:cNvSpPr>
          <p:nvPr>
            <p:ph type="title"/>
          </p:nvPr>
        </p:nvSpPr>
        <p:spPr/>
        <p:txBody>
          <a:bodyPr/>
          <a:lstStyle/>
          <a:p>
            <a:r>
              <a:rPr lang="en-GB" sz="3800" err="1">
                <a:solidFill>
                  <a:schemeClr val="bg1"/>
                </a:solidFill>
                <a:latin typeface="Arial"/>
                <a:cs typeface="Arial"/>
              </a:rPr>
              <a:t>Abrysvo</a:t>
            </a:r>
            <a:r>
              <a:rPr lang="en-GB" sz="3800" baseline="30000">
                <a:solidFill>
                  <a:schemeClr val="bg1"/>
                </a:solidFill>
                <a:latin typeface="Arial"/>
                <a:cs typeface="Arial"/>
              </a:rPr>
              <a:t>® </a:t>
            </a:r>
            <a:r>
              <a:rPr lang="en-GB" sz="3800">
                <a:solidFill>
                  <a:schemeClr val="bg1"/>
                </a:solidFill>
                <a:latin typeface="Arial"/>
                <a:cs typeface="Arial"/>
              </a:rPr>
              <a:t>vaccine safety</a:t>
            </a:r>
            <a:endParaRPr lang="en-US" sz="3800">
              <a:solidFill>
                <a:schemeClr val="bg1"/>
              </a:solidFill>
              <a:latin typeface="Arial"/>
              <a:cs typeface="Arial"/>
            </a:endParaRPr>
          </a:p>
        </p:txBody>
      </p:sp>
      <p:sp>
        <p:nvSpPr>
          <p:cNvPr id="3" name="Content Placeholder 2">
            <a:extLst>
              <a:ext uri="{FF2B5EF4-FFF2-40B4-BE49-F238E27FC236}">
                <a16:creationId xmlns:a16="http://schemas.microsoft.com/office/drawing/2014/main" id="{25E2F98C-05B6-430B-AE16-5ED6E48ADA52}"/>
              </a:ext>
            </a:extLst>
          </p:cNvPr>
          <p:cNvSpPr>
            <a:spLocks noGrp="1"/>
          </p:cNvSpPr>
          <p:nvPr>
            <p:ph idx="1"/>
          </p:nvPr>
        </p:nvSpPr>
        <p:spPr>
          <a:xfrm>
            <a:off x="450795" y="1505614"/>
            <a:ext cx="9716662" cy="4895949"/>
          </a:xfrm>
        </p:spPr>
        <p:txBody>
          <a:bodyPr>
            <a:normAutofit/>
          </a:bodyPr>
          <a:lstStyle/>
          <a:p>
            <a:pPr marL="285750" indent="-285750">
              <a:buFont typeface="Arial" panose="020B0604020202020204" pitchFamily="34" charset="0"/>
              <a:buChar char="•"/>
            </a:pPr>
            <a:endParaRPr lang="en-GB" sz="2000"/>
          </a:p>
          <a:p>
            <a:endParaRPr lang="en-GB"/>
          </a:p>
        </p:txBody>
      </p:sp>
      <p:sp>
        <p:nvSpPr>
          <p:cNvPr id="10" name="Footer Placeholder 9">
            <a:extLst>
              <a:ext uri="{FF2B5EF4-FFF2-40B4-BE49-F238E27FC236}">
                <a16:creationId xmlns:a16="http://schemas.microsoft.com/office/drawing/2014/main" id="{5898098B-48D7-4E2A-BEEF-B018F0DD963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8A4E0554-31A4-4652-8CE6-F51A83F88862}"/>
              </a:ext>
            </a:extLst>
          </p:cNvPr>
          <p:cNvSpPr>
            <a:spLocks noGrp="1"/>
          </p:cNvSpPr>
          <p:nvPr>
            <p:ph type="sldNum" sz="quarter" idx="10"/>
          </p:nvPr>
        </p:nvSpPr>
        <p:spPr/>
        <p:txBody>
          <a:bodyPr/>
          <a:lstStyle/>
          <a:p>
            <a:pPr marL="531813"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fld id="{2565FA6D-D4C8-4C4C-AC4B-3269734D34D8}"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531813"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9509AB5D-C02D-2408-1001-A70015569F77}"/>
              </a:ext>
            </a:extLst>
          </p:cNvPr>
          <p:cNvSpPr txBox="1"/>
          <p:nvPr/>
        </p:nvSpPr>
        <p:spPr>
          <a:xfrm>
            <a:off x="450795" y="6470405"/>
            <a:ext cx="591933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it-IT"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CAFD011B-B47B-720F-486F-4DEF5351952A}"/>
              </a:ext>
            </a:extLst>
          </p:cNvPr>
          <p:cNvSpPr txBox="1"/>
          <p:nvPr/>
        </p:nvSpPr>
        <p:spPr>
          <a:xfrm>
            <a:off x="376196" y="1566571"/>
            <a:ext cx="11069215" cy="4909036"/>
          </a:xfrm>
          <a:prstGeom prst="rect">
            <a:avLst/>
          </a:prstGeom>
          <a:noFill/>
        </p:spPr>
        <p:txBody>
          <a:bodyPr wrap="square" lIns="91440" tIns="45720" rIns="91440" bIns="45720" anchor="t">
            <a:spAutoFit/>
          </a:bodyPr>
          <a:lstStyle/>
          <a:p>
            <a:pPr marL="228600" indent="-228600">
              <a:lnSpc>
                <a:spcPct val="90000"/>
              </a:lnSpc>
              <a:spcBef>
                <a:spcPts val="600"/>
              </a:spcBef>
              <a:buClr>
                <a:srgbClr val="007C91"/>
              </a:buClr>
              <a:buFont typeface="Arial" panose="020B0604020202020204" pitchFamily="34" charset="0"/>
              <a:buChar char="•"/>
            </a:pPr>
            <a:r>
              <a:rPr lang="en-GB" sz="2000" dirty="0">
                <a:solidFill>
                  <a:srgbClr val="0B0C0C"/>
                </a:solidFill>
                <a:cs typeface="Arial"/>
              </a:rPr>
              <a:t>Abrysvo</a:t>
            </a:r>
            <a:r>
              <a:rPr lang="en-GB" sz="2000" baseline="30000" dirty="0">
                <a:solidFill>
                  <a:srgbClr val="0B0C0C"/>
                </a:solidFill>
                <a:cs typeface="Arial"/>
              </a:rPr>
              <a:t>® </a:t>
            </a:r>
            <a:r>
              <a:rPr lang="en-GB" sz="2000" dirty="0">
                <a:solidFill>
                  <a:srgbClr val="0B0C0C"/>
                </a:solidFill>
                <a:cs typeface="Arial"/>
              </a:rPr>
              <a:t>was licensed in the UK in November 2023 by the Medicines and Healthcare products Regulatory (MHRA) on the basis of quality, safety and efficacy following clinical trials in over 17,000 adults over the age of 60 and over 4,000 pregnant women </a:t>
            </a:r>
          </a:p>
          <a:p>
            <a:pPr marL="228600" indent="-228600">
              <a:lnSpc>
                <a:spcPct val="90000"/>
              </a:lnSpc>
              <a:spcBef>
                <a:spcPts val="600"/>
              </a:spcBef>
              <a:buClr>
                <a:srgbClr val="007C91"/>
              </a:buClr>
              <a:buFont typeface="Arial" panose="020B0604020202020204" pitchFamily="34" charset="0"/>
              <a:buChar char="•"/>
            </a:pPr>
            <a:r>
              <a:rPr lang="en-US" sz="2000" dirty="0">
                <a:solidFill>
                  <a:srgbClr val="0B0C0C"/>
                </a:solidFill>
                <a:cs typeface="Arial"/>
              </a:rPr>
              <a:t>the RSV vaccine is a non-live vaccine (may be referred to as inactivated). It does not contain any live organisms, cannot replicate and therefore cannot cause infection in either the mother or the fetus</a:t>
            </a:r>
          </a:p>
          <a:p>
            <a:pPr marL="228600" indent="-228600">
              <a:lnSpc>
                <a:spcPct val="90000"/>
              </a:lnSpc>
              <a:spcBef>
                <a:spcPts val="600"/>
              </a:spcBef>
              <a:buClr>
                <a:srgbClr val="007C91"/>
              </a:buClr>
              <a:buFont typeface="Arial" panose="020B0604020202020204" pitchFamily="34" charset="0"/>
              <a:buChar char="•"/>
            </a:pPr>
            <a:r>
              <a:rPr lang="en-US" sz="2000" dirty="0">
                <a:solidFill>
                  <a:srgbClr val="0B0C0C"/>
                </a:solidFill>
                <a:cs typeface="Arial"/>
              </a:rPr>
              <a:t>injection site pain, headache and myalgia were the most frequently reported adverse reactions when given to pregnant women in clinical trials</a:t>
            </a:r>
          </a:p>
          <a:p>
            <a:pPr marL="228600" indent="-228600">
              <a:lnSpc>
                <a:spcPct val="90000"/>
              </a:lnSpc>
              <a:spcBef>
                <a:spcPts val="600"/>
              </a:spcBef>
              <a:buClr>
                <a:srgbClr val="007C91"/>
              </a:buClr>
              <a:buFont typeface="Arial" panose="020B0604020202020204" pitchFamily="34" charset="0"/>
              <a:buChar char="•"/>
            </a:pPr>
            <a:r>
              <a:rPr lang="en-US" sz="2000" dirty="0">
                <a:solidFill>
                  <a:srgbClr val="0B0C0C"/>
                </a:solidFill>
                <a:cs typeface="Arial"/>
              </a:rPr>
              <a:t>there were slightly more premature births in the vaccine group compared to the unvaccinated group (2.1% in the vaccine group and 1.9% in the placebo group in the month following vaccination), but this was not statistically significant and there was no temporal relationship between vaccination and premature birth. Average birth weight and average gestational age at birth was the same in infants of vaccinated and unvaccinated mothers</a:t>
            </a:r>
          </a:p>
          <a:p>
            <a:pPr marL="228600" indent="-228600">
              <a:lnSpc>
                <a:spcPct val="90000"/>
              </a:lnSpc>
              <a:spcBef>
                <a:spcPts val="600"/>
              </a:spcBef>
              <a:buClr>
                <a:srgbClr val="007C91"/>
              </a:buClr>
              <a:buFont typeface="Arial" panose="020B0604020202020204" pitchFamily="34" charset="0"/>
              <a:buChar char="•"/>
            </a:pPr>
            <a:r>
              <a:rPr lang="en-US" sz="2000" dirty="0">
                <a:solidFill>
                  <a:srgbClr val="0B0C0C"/>
                </a:solidFill>
                <a:cs typeface="Arial"/>
              </a:rPr>
              <a:t>as of July 2024, </a:t>
            </a:r>
            <a:r>
              <a:rPr lang="en-GB" sz="2000" dirty="0">
                <a:solidFill>
                  <a:srgbClr val="000000"/>
                </a:solidFill>
                <a:cs typeface="Arial"/>
              </a:rPr>
              <a:t>Abrysvo</a:t>
            </a:r>
            <a:r>
              <a:rPr lang="en-GB" sz="2000" baseline="30000" dirty="0">
                <a:solidFill>
                  <a:srgbClr val="000000"/>
                </a:solidFill>
                <a:cs typeface="Arial"/>
              </a:rPr>
              <a:t>®</a:t>
            </a:r>
            <a:r>
              <a:rPr lang="en-US" sz="2000" baseline="30000" dirty="0">
                <a:solidFill>
                  <a:srgbClr val="0B0C0C"/>
                </a:solidFill>
                <a:cs typeface="Arial"/>
              </a:rPr>
              <a:t> </a:t>
            </a:r>
            <a:r>
              <a:rPr lang="en-US" sz="2000" dirty="0">
                <a:solidFill>
                  <a:srgbClr val="0B0C0C"/>
                </a:solidFill>
                <a:cs typeface="Arial"/>
              </a:rPr>
              <a:t>has been given to more than 100,000 pregnant women in the USA where monitoring has shown a good safety record</a:t>
            </a:r>
          </a:p>
          <a:p>
            <a:pPr marL="228600" indent="-228600">
              <a:lnSpc>
                <a:spcPct val="90000"/>
              </a:lnSpc>
              <a:spcBef>
                <a:spcPts val="600"/>
              </a:spcBef>
              <a:buClr>
                <a:srgbClr val="007C91"/>
              </a:buClr>
              <a:buFont typeface="Arial" panose="020B0604020202020204" pitchFamily="34" charset="0"/>
              <a:buChar char="•"/>
            </a:pPr>
            <a:endParaRPr lang="en-GB" sz="2000" dirty="0">
              <a:cs typeface="Arial" panose="020B0604020202020204" pitchFamily="34" charset="0"/>
            </a:endParaRPr>
          </a:p>
        </p:txBody>
      </p:sp>
    </p:spTree>
    <p:extLst>
      <p:ext uri="{BB962C8B-B14F-4D97-AF65-F5344CB8AC3E}">
        <p14:creationId xmlns:p14="http://schemas.microsoft.com/office/powerpoint/2010/main" val="2359547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F1FE-E177-4E03-9586-AC7B4E44F12E}"/>
              </a:ext>
            </a:extLst>
          </p:cNvPr>
          <p:cNvSpPr>
            <a:spLocks noGrp="1"/>
          </p:cNvSpPr>
          <p:nvPr>
            <p:ph type="title"/>
          </p:nvPr>
        </p:nvSpPr>
        <p:spPr>
          <a:xfrm>
            <a:off x="330206" y="318344"/>
            <a:ext cx="10515600" cy="833679"/>
          </a:xfrm>
        </p:spPr>
        <p:txBody>
          <a:bodyPr>
            <a:normAutofit/>
          </a:bodyPr>
          <a:lstStyle/>
          <a:p>
            <a:r>
              <a:rPr lang="en-GB">
                <a:latin typeface="Arial"/>
                <a:cs typeface="Arial"/>
              </a:rPr>
              <a:t>When </a:t>
            </a:r>
            <a:r>
              <a:rPr lang="en-GB" sz="4000" err="1">
                <a:latin typeface="Arial"/>
                <a:cs typeface="Arial"/>
              </a:rPr>
              <a:t>Abrysvo</a:t>
            </a:r>
            <a:r>
              <a:rPr lang="en-GB" sz="4000" baseline="30000">
                <a:latin typeface="Arial"/>
                <a:cs typeface="Arial"/>
              </a:rPr>
              <a:t>®</a:t>
            </a:r>
            <a:r>
              <a:rPr lang="en-GB" baseline="30000">
                <a:latin typeface="Arial"/>
                <a:cs typeface="Arial"/>
              </a:rPr>
              <a:t> </a:t>
            </a:r>
            <a:r>
              <a:rPr lang="en-GB">
                <a:latin typeface="Arial"/>
                <a:cs typeface="Arial"/>
              </a:rPr>
              <a:t>should be given</a:t>
            </a:r>
            <a:endParaRPr lang="en-GB"/>
          </a:p>
        </p:txBody>
      </p:sp>
      <p:sp>
        <p:nvSpPr>
          <p:cNvPr id="3" name="Content Placeholder 2">
            <a:extLst>
              <a:ext uri="{FF2B5EF4-FFF2-40B4-BE49-F238E27FC236}">
                <a16:creationId xmlns:a16="http://schemas.microsoft.com/office/drawing/2014/main" id="{DA0945BE-AF2C-45B8-A88B-8B0B5BE47D23}"/>
              </a:ext>
            </a:extLst>
          </p:cNvPr>
          <p:cNvSpPr>
            <a:spLocks noGrp="1"/>
          </p:cNvSpPr>
          <p:nvPr>
            <p:ph idx="1"/>
          </p:nvPr>
        </p:nvSpPr>
        <p:spPr>
          <a:xfrm>
            <a:off x="363162" y="1427586"/>
            <a:ext cx="10486796" cy="4945224"/>
          </a:xfrm>
        </p:spPr>
        <p:txBody>
          <a:bodyPr vert="horz" lIns="91440" tIns="45720" rIns="91440" bIns="45720" rtlCol="0" anchor="t">
            <a:normAutofit fontScale="92500" lnSpcReduction="10000"/>
          </a:bodyPr>
          <a:lstStyle/>
          <a:p>
            <a:pPr>
              <a:lnSpc>
                <a:spcPct val="110000"/>
              </a:lnSpc>
              <a:spcAft>
                <a:spcPts val="600"/>
              </a:spcAft>
            </a:pPr>
            <a:r>
              <a:rPr lang="en-GB" sz="2000" dirty="0">
                <a:latin typeface="Arial"/>
                <a:cs typeface="Arial"/>
              </a:rPr>
              <a:t>this is a year-round programme; </a:t>
            </a:r>
            <a:r>
              <a:rPr lang="en-GB" sz="2000" dirty="0">
                <a:solidFill>
                  <a:srgbClr val="0B0C0C"/>
                </a:solidFill>
                <a:latin typeface="Arial"/>
                <a:cs typeface="Arial"/>
              </a:rPr>
              <a:t>all women are to be offered an RSV containing vaccine from week 28 in every pregnancy</a:t>
            </a:r>
            <a:endParaRPr lang="en-GB" sz="2000" dirty="0">
              <a:latin typeface="Arial"/>
              <a:cs typeface="Arial"/>
            </a:endParaRPr>
          </a:p>
          <a:p>
            <a:pPr>
              <a:lnSpc>
                <a:spcPct val="110000"/>
              </a:lnSpc>
              <a:spcAft>
                <a:spcPts val="600"/>
              </a:spcAft>
            </a:pPr>
            <a:r>
              <a:rPr lang="en-GB" sz="2000" dirty="0">
                <a:latin typeface="Arial"/>
                <a:cs typeface="Arial"/>
              </a:rPr>
              <a:t>Abrysvo</a:t>
            </a:r>
            <a:r>
              <a:rPr lang="en-GB" sz="2000" baseline="30000" dirty="0">
                <a:solidFill>
                  <a:srgbClr val="0B0C0C"/>
                </a:solidFill>
                <a:latin typeface="Arial"/>
                <a:cs typeface="Arial"/>
              </a:rPr>
              <a:t>®</a:t>
            </a:r>
            <a:r>
              <a:rPr lang="en-GB" sz="2000" dirty="0">
                <a:solidFill>
                  <a:srgbClr val="0B0C0C"/>
                </a:solidFill>
                <a:latin typeface="Arial"/>
                <a:cs typeface="Arial"/>
              </a:rPr>
              <a:t> </a:t>
            </a:r>
            <a:r>
              <a:rPr lang="en-GB" sz="2000" dirty="0">
                <a:latin typeface="Arial"/>
                <a:cs typeface="Arial"/>
              </a:rPr>
              <a:t>is licensed between week 28 and week 36 gestation but can be given off-label up until delivery</a:t>
            </a:r>
          </a:p>
          <a:p>
            <a:pPr>
              <a:lnSpc>
                <a:spcPct val="110000"/>
              </a:lnSpc>
            </a:pPr>
            <a:r>
              <a:rPr lang="en-GB" sz="2000" dirty="0">
                <a:solidFill>
                  <a:srgbClr val="000000"/>
                </a:solidFill>
                <a:latin typeface="Arial"/>
                <a:ea typeface="Times New Roman" panose="02020603050405020304" pitchFamily="18" charset="0"/>
                <a:cs typeface="Arial"/>
              </a:rPr>
              <a:t>ideally the vaccine should be given in week 28 gestation or soon after that. </a:t>
            </a:r>
          </a:p>
          <a:p>
            <a:pPr>
              <a:lnSpc>
                <a:spcPct val="110000"/>
              </a:lnSpc>
            </a:pPr>
            <a:r>
              <a:rPr lang="en-GB" sz="2000" dirty="0">
                <a:solidFill>
                  <a:srgbClr val="000000"/>
                </a:solidFill>
                <a:latin typeface="Arial"/>
                <a:ea typeface="Times New Roman" panose="02020603050405020304" pitchFamily="18" charset="0"/>
                <a:cs typeface="Arial"/>
              </a:rPr>
              <a:t>W</a:t>
            </a:r>
            <a:r>
              <a:rPr lang="en-GB" sz="2000" dirty="0">
                <a:solidFill>
                  <a:srgbClr val="0B0C0C"/>
                </a:solidFill>
                <a:latin typeface="Arial"/>
                <a:ea typeface="Times New Roman" panose="02020603050405020304" pitchFamily="18" charset="0"/>
                <a:cs typeface="Arial"/>
              </a:rPr>
              <a:t>omen who have not yet received it should </a:t>
            </a:r>
            <a:r>
              <a:rPr lang="en-GB" sz="2000" dirty="0">
                <a:solidFill>
                  <a:srgbClr val="0B0C0C"/>
                </a:solidFill>
                <a:effectLst/>
                <a:latin typeface="Arial"/>
                <a:ea typeface="Times New Roman" panose="02020603050405020304" pitchFamily="18" charset="0"/>
                <a:cs typeface="Arial"/>
              </a:rPr>
              <a:t>still be </a:t>
            </a:r>
            <a:r>
              <a:rPr lang="en-GB" sz="2000" dirty="0">
                <a:solidFill>
                  <a:srgbClr val="0B0C0C"/>
                </a:solidFill>
                <a:latin typeface="Arial"/>
                <a:ea typeface="Times New Roman" panose="02020603050405020304" pitchFamily="18" charset="0"/>
                <a:cs typeface="Arial"/>
              </a:rPr>
              <a:t>vaccinated later in pregnancy: </a:t>
            </a:r>
            <a:endParaRPr lang="en-GB" sz="2000" dirty="0">
              <a:solidFill>
                <a:srgbClr val="0B0C0C"/>
              </a:solidFill>
              <a:effectLst/>
              <a:latin typeface="Arial"/>
              <a:ea typeface="Times New Roman" panose="02020603050405020304" pitchFamily="18" charset="0"/>
              <a:cs typeface="Arial"/>
            </a:endParaRPr>
          </a:p>
          <a:p>
            <a:pPr lvl="1">
              <a:lnSpc>
                <a:spcPct val="110000"/>
              </a:lnSpc>
              <a:buFont typeface="Courier New" panose="020B0604020202020204" pitchFamily="34" charset="0"/>
              <a:buChar char="o"/>
            </a:pPr>
            <a:r>
              <a:rPr lang="en-GB" sz="2000" dirty="0">
                <a:solidFill>
                  <a:srgbClr val="0B0C0C"/>
                </a:solidFill>
                <a:latin typeface="Arial"/>
                <a:ea typeface="Times New Roman" panose="02020603050405020304" pitchFamily="18" charset="0"/>
                <a:cs typeface="Arial"/>
              </a:rPr>
              <a:t>vaccination late in pregnancy </a:t>
            </a:r>
            <a:r>
              <a:rPr lang="en-GB" sz="2000" dirty="0">
                <a:solidFill>
                  <a:srgbClr val="0B0C0C"/>
                </a:solidFill>
                <a:effectLst/>
                <a:latin typeface="Arial"/>
                <a:ea typeface="Times New Roman" panose="02020603050405020304" pitchFamily="18" charset="0"/>
                <a:cs typeface="Arial"/>
              </a:rPr>
              <a:t>may not provide optimal protection to the infant as there may be insufficient time for the mother to make a good response and have antibodies to pass across the placenta</a:t>
            </a:r>
          </a:p>
          <a:p>
            <a:pPr lvl="1">
              <a:lnSpc>
                <a:spcPct val="110000"/>
              </a:lnSpc>
              <a:buFont typeface="Courier New" panose="020B0604020202020204" pitchFamily="34" charset="0"/>
              <a:buChar char="o"/>
            </a:pPr>
            <a:r>
              <a:rPr lang="en-GB" sz="2000" dirty="0">
                <a:solidFill>
                  <a:srgbClr val="0B0C0C"/>
                </a:solidFill>
                <a:latin typeface="Arial"/>
                <a:ea typeface="Times New Roman" panose="02020603050405020304" pitchFamily="18" charset="0"/>
                <a:cs typeface="Arial"/>
              </a:rPr>
              <a:t>however, data show that most women who gave birth within two weeks of vaccination still passed on protective antibodies to their babies</a:t>
            </a:r>
          </a:p>
          <a:p>
            <a:pPr lvl="1">
              <a:lnSpc>
                <a:spcPct val="110000"/>
              </a:lnSpc>
              <a:buFont typeface="Courier New" panose="020B0604020202020204" pitchFamily="34" charset="0"/>
              <a:buChar char="o"/>
            </a:pPr>
            <a:r>
              <a:rPr lang="en-GB" sz="2000" dirty="0">
                <a:solidFill>
                  <a:srgbClr val="0B0C0C"/>
                </a:solidFill>
                <a:effectLst/>
                <a:latin typeface="Arial"/>
                <a:ea typeface="Times New Roman" panose="02020603050405020304" pitchFamily="18" charset="0"/>
                <a:cs typeface="Arial"/>
              </a:rPr>
              <a:t>late vaccination </a:t>
            </a:r>
            <a:r>
              <a:rPr lang="en-GB" sz="2000" dirty="0">
                <a:solidFill>
                  <a:srgbClr val="0B0C0C"/>
                </a:solidFill>
                <a:latin typeface="Arial"/>
                <a:ea typeface="Times New Roman" panose="02020603050405020304" pitchFamily="18" charset="0"/>
                <a:cs typeface="Arial"/>
              </a:rPr>
              <a:t>may </a:t>
            </a:r>
            <a:r>
              <a:rPr lang="en-GB" sz="2000" dirty="0">
                <a:solidFill>
                  <a:srgbClr val="0B0C0C"/>
                </a:solidFill>
                <a:effectLst/>
                <a:latin typeface="Arial"/>
                <a:ea typeface="Times New Roman" panose="02020603050405020304" pitchFamily="18" charset="0"/>
                <a:cs typeface="Arial"/>
              </a:rPr>
              <a:t>also protect the mother from RSV infection and reduce the risk of her becoming a source of infection to their infant, and may hel</a:t>
            </a:r>
            <a:r>
              <a:rPr lang="en-GB" sz="2000" dirty="0">
                <a:solidFill>
                  <a:srgbClr val="0B0C0C"/>
                </a:solidFill>
                <a:latin typeface="Arial"/>
                <a:ea typeface="Times New Roman" panose="02020603050405020304" pitchFamily="18" charset="0"/>
                <a:cs typeface="Arial"/>
              </a:rPr>
              <a:t>p pass on some antibodies through breast milk</a:t>
            </a:r>
            <a:endParaRPr lang="en-GB" sz="2000" dirty="0">
              <a:effectLst/>
              <a:latin typeface="Arial"/>
              <a:ea typeface="Times New Roman" panose="02020603050405020304" pitchFamily="18" charset="0"/>
              <a:cs typeface="Arial"/>
            </a:endParaRPr>
          </a:p>
          <a:p>
            <a:pPr marL="0" indent="0">
              <a:lnSpc>
                <a:spcPct val="120000"/>
              </a:lnSpc>
              <a:spcAft>
                <a:spcPts val="600"/>
              </a:spcAft>
              <a:buNone/>
            </a:pPr>
            <a:endParaRPr lang="en-GB" sz="2000" dirty="0"/>
          </a:p>
          <a:p>
            <a:pPr marL="0" indent="0">
              <a:lnSpc>
                <a:spcPct val="120000"/>
              </a:lnSpc>
              <a:spcAft>
                <a:spcPts val="600"/>
              </a:spcAft>
              <a:buNone/>
            </a:pPr>
            <a:endParaRPr lang="en-GB" sz="2000" dirty="0"/>
          </a:p>
          <a:p>
            <a:pPr marL="0" indent="0">
              <a:lnSpc>
                <a:spcPct val="120000"/>
              </a:lnSpc>
              <a:spcAft>
                <a:spcPts val="600"/>
              </a:spcAft>
              <a:buNone/>
            </a:pPr>
            <a:endParaRPr lang="en-GB" sz="2000" dirty="0"/>
          </a:p>
        </p:txBody>
      </p:sp>
      <p:sp>
        <p:nvSpPr>
          <p:cNvPr id="10" name="Footer Placeholder 9">
            <a:extLst>
              <a:ext uri="{FF2B5EF4-FFF2-40B4-BE49-F238E27FC236}">
                <a16:creationId xmlns:a16="http://schemas.microsoft.com/office/drawing/2014/main" id="{10201DB3-9A5E-4023-B2D9-DEF0121EE14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014AFC0E-81A1-4A63-8641-FD49A115E7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4927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F113-C20E-EEBC-F997-784B455D0B75}"/>
              </a:ext>
            </a:extLst>
          </p:cNvPr>
          <p:cNvSpPr>
            <a:spLocks noGrp="1"/>
          </p:cNvSpPr>
          <p:nvPr>
            <p:ph type="title"/>
          </p:nvPr>
        </p:nvSpPr>
        <p:spPr>
          <a:xfrm>
            <a:off x="330206" y="309924"/>
            <a:ext cx="10515600" cy="842099"/>
          </a:xfrm>
        </p:spPr>
        <p:txBody>
          <a:bodyPr/>
          <a:lstStyle/>
          <a:p>
            <a:r>
              <a:rPr lang="en-GB" sz="4000" err="1">
                <a:latin typeface="Arial"/>
                <a:cs typeface="Arial"/>
              </a:rPr>
              <a:t>Abrysvo</a:t>
            </a:r>
            <a:r>
              <a:rPr lang="en-GB" sz="4000" baseline="30000">
                <a:latin typeface="Arial"/>
                <a:cs typeface="Arial"/>
              </a:rPr>
              <a:t>®</a:t>
            </a:r>
            <a:r>
              <a:rPr lang="en-US">
                <a:latin typeface="Arial"/>
                <a:cs typeface="Arial"/>
              </a:rPr>
              <a:t> excipients</a:t>
            </a:r>
            <a:endParaRPr lang="en-US"/>
          </a:p>
        </p:txBody>
      </p:sp>
      <p:sp>
        <p:nvSpPr>
          <p:cNvPr id="3" name="Content Placeholder 2">
            <a:extLst>
              <a:ext uri="{FF2B5EF4-FFF2-40B4-BE49-F238E27FC236}">
                <a16:creationId xmlns:a16="http://schemas.microsoft.com/office/drawing/2014/main" id="{173A79BF-FE23-F760-EC80-5AEC1BFBBD8A}"/>
              </a:ext>
            </a:extLst>
          </p:cNvPr>
          <p:cNvSpPr>
            <a:spLocks noGrp="1"/>
          </p:cNvSpPr>
          <p:nvPr>
            <p:ph idx="1"/>
          </p:nvPr>
        </p:nvSpPr>
        <p:spPr>
          <a:xfrm>
            <a:off x="330206" y="1654140"/>
            <a:ext cx="5661020" cy="4241836"/>
          </a:xfrm>
        </p:spPr>
        <p:txBody>
          <a:bodyPr vert="horz" lIns="91440" tIns="45720" rIns="91440" bIns="45720" numCol="1" rtlCol="0" anchor="t">
            <a:normAutofit lnSpcReduction="10000"/>
          </a:bodyPr>
          <a:lstStyle/>
          <a:p>
            <a:pPr marL="0" indent="0">
              <a:buNone/>
            </a:pPr>
            <a:r>
              <a:rPr lang="en-GB" sz="1600" err="1">
                <a:latin typeface="Arial"/>
                <a:cs typeface="Arial"/>
              </a:rPr>
              <a:t>Abrysvo</a:t>
            </a:r>
            <a:r>
              <a:rPr lang="en-GB" sz="1600" baseline="30000">
                <a:latin typeface="Arial"/>
                <a:cs typeface="Arial"/>
              </a:rPr>
              <a:t>®</a:t>
            </a:r>
            <a:r>
              <a:rPr lang="en-GB" sz="2000" baseline="30000">
                <a:latin typeface="Arial"/>
                <a:cs typeface="Arial"/>
              </a:rPr>
              <a:t> </a:t>
            </a:r>
            <a:r>
              <a:rPr lang="en-GB" sz="1600">
                <a:latin typeface="Arial"/>
                <a:cs typeface="Arial"/>
              </a:rPr>
              <a:t>contains the following excipients:</a:t>
            </a:r>
            <a:endParaRPr lang="en-US"/>
          </a:p>
          <a:p>
            <a:pPr marL="0" indent="0">
              <a:buNone/>
            </a:pPr>
            <a:endParaRPr lang="en-GB" sz="1600">
              <a:latin typeface="Arial"/>
              <a:cs typeface="Arial"/>
            </a:endParaRPr>
          </a:p>
          <a:p>
            <a:pPr marL="0" indent="0">
              <a:buNone/>
            </a:pPr>
            <a:r>
              <a:rPr lang="en-GB" sz="1600">
                <a:latin typeface="Arial"/>
                <a:cs typeface="Arial"/>
              </a:rPr>
              <a:t>Powder vial</a:t>
            </a:r>
            <a:endParaRPr lang="en-US" sz="1600">
              <a:latin typeface="Arial"/>
              <a:cs typeface="Arial"/>
            </a:endParaRPr>
          </a:p>
          <a:p>
            <a:r>
              <a:rPr lang="en-GB" sz="1600">
                <a:latin typeface="Arial"/>
                <a:cs typeface="Arial"/>
              </a:rPr>
              <a:t>trometamol</a:t>
            </a:r>
            <a:endParaRPr lang="en-US" sz="1600">
              <a:latin typeface="Arial"/>
              <a:cs typeface="Arial"/>
            </a:endParaRPr>
          </a:p>
          <a:p>
            <a:r>
              <a:rPr lang="en-GB" sz="1600">
                <a:latin typeface="Arial"/>
                <a:cs typeface="Arial"/>
              </a:rPr>
              <a:t>trometamol hydrochloride</a:t>
            </a:r>
            <a:endParaRPr lang="en-US" sz="1600">
              <a:latin typeface="Arial"/>
              <a:cs typeface="Arial"/>
            </a:endParaRPr>
          </a:p>
          <a:p>
            <a:r>
              <a:rPr lang="en-GB" sz="1600">
                <a:latin typeface="Arial"/>
                <a:cs typeface="Arial"/>
              </a:rPr>
              <a:t>sucrose</a:t>
            </a:r>
            <a:endParaRPr lang="en-US" sz="1600">
              <a:latin typeface="Arial"/>
              <a:cs typeface="Arial"/>
            </a:endParaRPr>
          </a:p>
          <a:p>
            <a:r>
              <a:rPr lang="en-GB" sz="1600">
                <a:latin typeface="Arial"/>
                <a:cs typeface="Arial"/>
              </a:rPr>
              <a:t>mannitol</a:t>
            </a:r>
            <a:endParaRPr lang="en-US" sz="1600">
              <a:latin typeface="Arial"/>
              <a:cs typeface="Arial"/>
            </a:endParaRPr>
          </a:p>
          <a:p>
            <a:r>
              <a:rPr lang="en-GB" sz="1600">
                <a:latin typeface="Arial"/>
                <a:cs typeface="Arial"/>
              </a:rPr>
              <a:t>polysorbate 80</a:t>
            </a:r>
            <a:endParaRPr lang="en-US" sz="1600">
              <a:latin typeface="Arial"/>
              <a:cs typeface="Arial"/>
            </a:endParaRPr>
          </a:p>
          <a:p>
            <a:r>
              <a:rPr lang="en-GB" sz="1600">
                <a:latin typeface="Arial"/>
                <a:cs typeface="Arial"/>
              </a:rPr>
              <a:t>sodium chloride</a:t>
            </a:r>
            <a:endParaRPr lang="en-US" sz="1600">
              <a:latin typeface="Arial"/>
              <a:cs typeface="Arial"/>
            </a:endParaRPr>
          </a:p>
          <a:p>
            <a:r>
              <a:rPr lang="en-GB" sz="1600">
                <a:latin typeface="Arial"/>
                <a:cs typeface="Arial"/>
              </a:rPr>
              <a:t>hydrochloric acid (for pH adjustment)</a:t>
            </a:r>
          </a:p>
          <a:p>
            <a:endParaRPr lang="en-GB" sz="1600">
              <a:latin typeface="Arial"/>
              <a:cs typeface="Arial"/>
            </a:endParaRPr>
          </a:p>
          <a:p>
            <a:pPr marL="0" indent="0">
              <a:buNone/>
            </a:pPr>
            <a:r>
              <a:rPr lang="en-GB" sz="1600">
                <a:latin typeface="Arial"/>
                <a:cs typeface="Arial"/>
              </a:rPr>
              <a:t>Solvent</a:t>
            </a:r>
            <a:endParaRPr lang="en-US" sz="1600">
              <a:latin typeface="Arial"/>
              <a:cs typeface="Arial"/>
            </a:endParaRPr>
          </a:p>
          <a:p>
            <a:r>
              <a:rPr lang="en-GB" sz="1600">
                <a:latin typeface="Arial"/>
                <a:cs typeface="Arial"/>
              </a:rPr>
              <a:t>water for injection </a:t>
            </a:r>
          </a:p>
          <a:p>
            <a:endParaRPr lang="en-GB" sz="3800" b="0" i="0">
              <a:solidFill>
                <a:srgbClr val="000000"/>
              </a:solidFill>
              <a:effectLst/>
              <a:latin typeface="Arial"/>
              <a:cs typeface="Arial"/>
            </a:endParaRPr>
          </a:p>
          <a:p>
            <a:endParaRPr lang="en-US" sz="3800" b="0" i="0">
              <a:solidFill>
                <a:srgbClr val="000000"/>
              </a:solidFill>
              <a:effectLst/>
              <a:latin typeface="Arial" panose="020B0604020202020204" pitchFamily="34" charset="0"/>
            </a:endParaRPr>
          </a:p>
          <a:p>
            <a:endParaRPr lang="en-US" sz="3800">
              <a:solidFill>
                <a:srgbClr val="000000"/>
              </a:solidFill>
            </a:endParaRPr>
          </a:p>
          <a:p>
            <a:endParaRPr lang="en-US" sz="3800" b="0" i="0">
              <a:solidFill>
                <a:srgbClr val="000000"/>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725AE857-DB96-9201-2CA3-7CA19A3F4316}"/>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E94ED892-C443-3571-765B-76CF996598BB}"/>
              </a:ext>
            </a:extLst>
          </p:cNvPr>
          <p:cNvSpPr>
            <a:spLocks noGrp="1"/>
          </p:cNvSpPr>
          <p:nvPr>
            <p:ph type="sldNum" sz="quarter" idx="11"/>
          </p:nvPr>
        </p:nvSpPr>
        <p:spPr/>
        <p:txBody>
          <a:bodyPr/>
          <a:lstStyle/>
          <a:p>
            <a:fld id="{344369E4-5DE7-46E5-874E-4FD437973785}" type="slidenum">
              <a:rPr lang="en-GB" smtClean="0"/>
              <a:pPr/>
              <a:t>23</a:t>
            </a:fld>
            <a:endParaRPr lang="en-GB" sz="1400"/>
          </a:p>
        </p:txBody>
      </p:sp>
      <p:sp>
        <p:nvSpPr>
          <p:cNvPr id="7" name="TextBox 6">
            <a:extLst>
              <a:ext uri="{FF2B5EF4-FFF2-40B4-BE49-F238E27FC236}">
                <a16:creationId xmlns:a16="http://schemas.microsoft.com/office/drawing/2014/main" id="{1AFB9464-7E3E-0C5C-BA08-BE5379E8FBBC}"/>
              </a:ext>
            </a:extLst>
          </p:cNvPr>
          <p:cNvSpPr txBox="1"/>
          <p:nvPr/>
        </p:nvSpPr>
        <p:spPr>
          <a:xfrm>
            <a:off x="5124450" y="1580606"/>
            <a:ext cx="6737344" cy="4133952"/>
          </a:xfrm>
          <a:prstGeom prst="rect">
            <a:avLst/>
          </a:prstGeom>
          <a:noFill/>
        </p:spPr>
        <p:txBody>
          <a:bodyPr wrap="square" lIns="91440" tIns="45720" rIns="91440" bIns="45720" anchor="t">
            <a:spAutoFit/>
          </a:bodyPr>
          <a:lstStyle/>
          <a:p>
            <a:pPr marL="457200" lvl="1" indent="0" fontAlgn="base">
              <a:lnSpc>
                <a:spcPct val="110000"/>
              </a:lnSpc>
              <a:buNone/>
            </a:pPr>
            <a:r>
              <a:rPr lang="en-US" sz="1600" dirty="0">
                <a:solidFill>
                  <a:srgbClr val="0B0C0C"/>
                </a:solidFill>
              </a:rPr>
              <a:t>There is no animal content in the vaccine.  </a:t>
            </a:r>
            <a:endParaRPr lang="en-US" sz="1600" dirty="0">
              <a:solidFill>
                <a:srgbClr val="0B0C0C"/>
              </a:solidFill>
              <a:cs typeface="Arial"/>
            </a:endParaRPr>
          </a:p>
          <a:p>
            <a:pPr marL="457200" lvl="1" indent="0">
              <a:lnSpc>
                <a:spcPct val="110000"/>
              </a:lnSpc>
              <a:buNone/>
            </a:pPr>
            <a:endParaRPr lang="en-US" sz="1600" dirty="0">
              <a:solidFill>
                <a:srgbClr val="0B0C0C"/>
              </a:solidFill>
              <a:cs typeface="Arial"/>
            </a:endParaRPr>
          </a:p>
          <a:p>
            <a:pPr lvl="1">
              <a:lnSpc>
                <a:spcPct val="110000"/>
              </a:lnSpc>
            </a:pPr>
            <a:r>
              <a:rPr lang="en-US" sz="1600" dirty="0">
                <a:solidFill>
                  <a:srgbClr val="0B0C0C"/>
                </a:solidFill>
                <a:cs typeface="Arial"/>
              </a:rPr>
              <a:t>Abrysvo</a:t>
            </a:r>
            <a:r>
              <a:rPr lang="en-US" sz="1600" baseline="30000" dirty="0">
                <a:solidFill>
                  <a:srgbClr val="0B0C0C"/>
                </a:solidFill>
                <a:cs typeface="Arial"/>
              </a:rPr>
              <a:t>®</a:t>
            </a:r>
            <a:r>
              <a:rPr lang="en-US" sz="1600" dirty="0">
                <a:solidFill>
                  <a:srgbClr val="0B0C0C"/>
                </a:solidFill>
                <a:cs typeface="Arial"/>
              </a:rPr>
              <a:t> has been certified Halal by The Islamic Food and Nutrition Council of America (IFANCA).</a:t>
            </a:r>
            <a:endParaRPr lang="en-US" dirty="0"/>
          </a:p>
          <a:p>
            <a:pPr lvl="1" fontAlgn="base">
              <a:lnSpc>
                <a:spcPct val="110000"/>
              </a:lnSpc>
            </a:pPr>
            <a:endParaRPr lang="en-US" sz="1600" dirty="0">
              <a:solidFill>
                <a:srgbClr val="0B0C0C"/>
              </a:solidFill>
            </a:endParaRPr>
          </a:p>
          <a:p>
            <a:pPr lvl="1">
              <a:lnSpc>
                <a:spcPct val="110000"/>
              </a:lnSpc>
            </a:pPr>
            <a:r>
              <a:rPr lang="en-US" sz="1600" dirty="0">
                <a:solidFill>
                  <a:srgbClr val="0B0C0C"/>
                </a:solidFill>
              </a:rPr>
              <a:t>Rarely, people may be allergic to polysorbate 80. However, polysorbate 80 is widely used in medicines and foods, and is present in many medicines including monoclonal antibody preparations: </a:t>
            </a:r>
            <a:endParaRPr lang="en-US" sz="1600" dirty="0">
              <a:solidFill>
                <a:srgbClr val="0B0C0C"/>
              </a:solidFill>
              <a:cs typeface="Arial"/>
            </a:endParaRPr>
          </a:p>
          <a:p>
            <a:pPr marL="457200" lvl="1" indent="0" fontAlgn="base">
              <a:lnSpc>
                <a:spcPct val="110000"/>
              </a:lnSpc>
              <a:buNone/>
            </a:pPr>
            <a:endParaRPr lang="en-US" sz="1600" dirty="0">
              <a:solidFill>
                <a:srgbClr val="0B0C0C"/>
              </a:solidFill>
            </a:endParaRPr>
          </a:p>
          <a:p>
            <a:pPr marL="742950" lvl="1" indent="-285750" fontAlgn="base">
              <a:lnSpc>
                <a:spcPct val="110000"/>
              </a:lnSpc>
              <a:buFont typeface="Arial"/>
              <a:buChar char="•"/>
            </a:pPr>
            <a:r>
              <a:rPr lang="en-US" sz="1600" dirty="0">
                <a:solidFill>
                  <a:srgbClr val="0B0C0C"/>
                </a:solidFill>
              </a:rPr>
              <a:t>some vaccines contain polysorbate 80. It is also commonly used in foods such as ice cream, and other frozen desserts</a:t>
            </a:r>
            <a:endParaRPr lang="en-US" sz="1600" dirty="0">
              <a:solidFill>
                <a:srgbClr val="0B0C0C"/>
              </a:solidFill>
              <a:cs typeface="Arial"/>
            </a:endParaRPr>
          </a:p>
          <a:p>
            <a:pPr marL="742950" lvl="1" indent="-285750" fontAlgn="base">
              <a:lnSpc>
                <a:spcPct val="110000"/>
              </a:lnSpc>
              <a:buFont typeface="Arial"/>
              <a:buChar char="•"/>
            </a:pPr>
            <a:endParaRPr lang="en-US" sz="1600" dirty="0">
              <a:solidFill>
                <a:srgbClr val="0B0C0C"/>
              </a:solidFill>
              <a:cs typeface="Arial"/>
            </a:endParaRPr>
          </a:p>
          <a:p>
            <a:pPr marL="742950" lvl="1" indent="-285750" fontAlgn="base">
              <a:lnSpc>
                <a:spcPct val="110000"/>
              </a:lnSpc>
              <a:buFont typeface="Arial"/>
              <a:buChar char="•"/>
            </a:pPr>
            <a:r>
              <a:rPr lang="en-US" sz="1600" dirty="0">
                <a:solidFill>
                  <a:srgbClr val="0B0C0C"/>
                </a:solidFill>
              </a:rPr>
              <a:t>women who have tolerated injections that contain polysorbate 80 are likely to tolerate the </a:t>
            </a:r>
            <a:r>
              <a:rPr lang="en-GB" sz="1600" dirty="0">
                <a:solidFill>
                  <a:srgbClr val="000000"/>
                </a:solidFill>
              </a:rPr>
              <a:t>Abrysvo</a:t>
            </a:r>
            <a:r>
              <a:rPr lang="en-GB" sz="1600" baseline="30000" dirty="0">
                <a:solidFill>
                  <a:srgbClr val="000000"/>
                </a:solidFill>
              </a:rPr>
              <a:t>®</a:t>
            </a:r>
            <a:r>
              <a:rPr lang="en-US" sz="1600" dirty="0">
                <a:solidFill>
                  <a:srgbClr val="0B0C0C"/>
                </a:solidFill>
              </a:rPr>
              <a:t> vaccine  </a:t>
            </a:r>
            <a:endParaRPr lang="en-US" sz="1600" dirty="0">
              <a:solidFill>
                <a:srgbClr val="0B0C0C"/>
              </a:solidFill>
              <a:cs typeface="Arial"/>
            </a:endParaRPr>
          </a:p>
        </p:txBody>
      </p:sp>
    </p:spTree>
    <p:extLst>
      <p:ext uri="{BB962C8B-B14F-4D97-AF65-F5344CB8AC3E}">
        <p14:creationId xmlns:p14="http://schemas.microsoft.com/office/powerpoint/2010/main" val="4287196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513439" y="372325"/>
            <a:ext cx="9795610" cy="648072"/>
          </a:xfrm>
        </p:spPr>
        <p:txBody>
          <a:bodyPr>
            <a:normAutofit/>
          </a:bodyPr>
          <a:lstStyle/>
          <a:p>
            <a:r>
              <a:rPr lang="en-GB" sz="4000" err="1">
                <a:latin typeface="Arial"/>
                <a:cs typeface="Arial"/>
              </a:rPr>
              <a:t>Abrysvo</a:t>
            </a:r>
            <a:r>
              <a:rPr lang="en-GB" sz="4000" baseline="30000">
                <a:latin typeface="Arial"/>
                <a:cs typeface="Arial"/>
              </a:rPr>
              <a:t>®</a:t>
            </a:r>
            <a:r>
              <a:rPr lang="en-GB">
                <a:latin typeface="Arial"/>
                <a:cs typeface="Arial"/>
              </a:rPr>
              <a:t> contraindications and precautions</a:t>
            </a:r>
            <a:endParaRPr lang="en-US">
              <a:latin typeface="Arial"/>
              <a:cs typeface="Arial"/>
            </a:endParaRP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513439" y="1573149"/>
            <a:ext cx="10462658" cy="3751796"/>
          </a:xfrm>
          <a:prstGeom prst="rect">
            <a:avLst/>
          </a:prstGeom>
          <a:noFill/>
        </p:spPr>
        <p:txBody>
          <a:bodyPr vert="horz" wrap="square" lIns="91440" tIns="45720" rIns="91440" bIns="45720" rtlCol="0" anchor="t">
            <a:spAutoFit/>
          </a:bodyPr>
          <a:lstStyle/>
          <a:p>
            <a:pPr>
              <a:spcBef>
                <a:spcPts val="600"/>
              </a:spcBef>
            </a:pPr>
            <a:r>
              <a:rPr lang="en-GB" sz="2200" dirty="0">
                <a:solidFill>
                  <a:srgbClr val="000000"/>
                </a:solidFill>
                <a:latin typeface="Arial"/>
                <a:cs typeface="Arial"/>
              </a:rPr>
              <a:t>Abrysvo</a:t>
            </a:r>
            <a:r>
              <a:rPr lang="en-GB" sz="2200" baseline="30000" dirty="0">
                <a:solidFill>
                  <a:srgbClr val="000000"/>
                </a:solidFill>
                <a:latin typeface="Arial"/>
                <a:cs typeface="Arial"/>
              </a:rPr>
              <a:t>®</a:t>
            </a:r>
            <a:r>
              <a:rPr lang="en-GB" sz="2200" dirty="0">
                <a:solidFill>
                  <a:srgbClr val="0B0C0C"/>
                </a:solidFill>
                <a:latin typeface="Arial"/>
                <a:cs typeface="Arial"/>
              </a:rPr>
              <a:t> is contraindicated following confirmed anaphylactic reaction to a previous dose or to any of the components of the vaccine</a:t>
            </a:r>
          </a:p>
          <a:p>
            <a:pPr>
              <a:spcBef>
                <a:spcPts val="600"/>
              </a:spcBef>
            </a:pPr>
            <a:endParaRPr lang="en-GB" sz="2200" dirty="0">
              <a:solidFill>
                <a:srgbClr val="0B0C0C"/>
              </a:solidFill>
              <a:latin typeface="Arial"/>
              <a:cs typeface="Arial"/>
            </a:endParaRPr>
          </a:p>
          <a:p>
            <a:pPr>
              <a:spcBef>
                <a:spcPts val="600"/>
              </a:spcBef>
            </a:pPr>
            <a:r>
              <a:rPr lang="en-GB" sz="2200" dirty="0">
                <a:solidFill>
                  <a:srgbClr val="0B0C0C"/>
                </a:solidFill>
                <a:latin typeface="Arial"/>
                <a:cs typeface="Arial"/>
              </a:rPr>
              <a:t>immunisation of women who are acutely unwell with fever should be postponed until they have recovered fully to avoid confusing the diagnosis of any acute illness by wrongly attributing any sign or symptoms to the adverse effects of the vaccine</a:t>
            </a:r>
          </a:p>
          <a:p>
            <a:pPr>
              <a:spcBef>
                <a:spcPts val="600"/>
              </a:spcBef>
            </a:pPr>
            <a:r>
              <a:rPr lang="en-GB" sz="2200" dirty="0">
                <a:solidFill>
                  <a:srgbClr val="0B0C0C"/>
                </a:solidFill>
                <a:latin typeface="Arial"/>
                <a:cs typeface="Arial"/>
              </a:rPr>
              <a:t>minor illness without fever or systemic upset are not valid reasons to postpone immunisation</a:t>
            </a:r>
          </a:p>
          <a:p>
            <a:pPr>
              <a:spcBef>
                <a:spcPts val="600"/>
              </a:spcBef>
            </a:pPr>
            <a:r>
              <a:rPr lang="en-GB" sz="2200" dirty="0">
                <a:solidFill>
                  <a:srgbClr val="0B0C0C"/>
                </a:solidFill>
                <a:latin typeface="Arial"/>
                <a:cs typeface="Arial"/>
              </a:rPr>
              <a:t>refer to the </a:t>
            </a:r>
            <a:r>
              <a:rPr lang="it-IT" sz="2200" u="none" strike="noStrike" dirty="0">
                <a:solidFill>
                  <a:srgbClr val="0000FF"/>
                </a:solidFill>
                <a:effectLst/>
                <a:latin typeface="Arial"/>
                <a:ea typeface="Arial" panose="020B0604020202020204" pitchFamily="34" charset="0"/>
                <a:cs typeface="Arial"/>
                <a:hlinkClick r:id="rId3"/>
              </a:rPr>
              <a:t>Green Book RSV Chapter</a:t>
            </a:r>
            <a:r>
              <a:rPr lang="it-IT" sz="2200" u="none" strike="noStrike" spc="-15" dirty="0">
                <a:solidFill>
                  <a:srgbClr val="0000FF"/>
                </a:solidFill>
                <a:effectLst/>
                <a:latin typeface="Arial"/>
                <a:ea typeface="Arial" panose="020B0604020202020204" pitchFamily="34" charset="0"/>
                <a:cs typeface="Arial"/>
                <a:hlinkClick r:id="rId3"/>
              </a:rPr>
              <a:t> </a:t>
            </a:r>
            <a:r>
              <a:rPr lang="it-IT" sz="2200" u="none" strike="noStrike" dirty="0">
                <a:solidFill>
                  <a:srgbClr val="0000FF"/>
                </a:solidFill>
                <a:effectLst/>
                <a:latin typeface="Arial"/>
                <a:ea typeface="Arial" panose="020B0604020202020204" pitchFamily="34" charset="0"/>
                <a:cs typeface="Arial"/>
                <a:hlinkClick r:id="rId3"/>
              </a:rPr>
              <a:t>27a</a:t>
            </a:r>
            <a:r>
              <a:rPr lang="it-IT" sz="2200" dirty="0">
                <a:effectLst/>
                <a:latin typeface="Arial"/>
                <a:ea typeface="Arial" panose="020B0604020202020204" pitchFamily="34" charset="0"/>
                <a:cs typeface="Arial"/>
              </a:rPr>
              <a:t> </a:t>
            </a:r>
            <a:r>
              <a:rPr lang="it-IT" sz="2200" dirty="0">
                <a:solidFill>
                  <a:srgbClr val="0B0C0C"/>
                </a:solidFill>
                <a:latin typeface="Arial"/>
                <a:cs typeface="Arial"/>
              </a:rPr>
              <a:t>and </a:t>
            </a:r>
            <a:r>
              <a:rPr lang="en-GB" sz="2200" dirty="0">
                <a:solidFill>
                  <a:srgbClr val="000000"/>
                </a:solidFill>
                <a:latin typeface="Arial"/>
                <a:cs typeface="Arial"/>
              </a:rPr>
              <a:t>Abrysvo</a:t>
            </a:r>
            <a:r>
              <a:rPr lang="en-GB" sz="2200" baseline="30000" dirty="0">
                <a:solidFill>
                  <a:srgbClr val="000000"/>
                </a:solidFill>
                <a:latin typeface="Arial"/>
                <a:cs typeface="Arial"/>
              </a:rPr>
              <a:t>®</a:t>
            </a:r>
            <a:r>
              <a:rPr lang="it-IT" sz="2200" baseline="30000" dirty="0">
                <a:solidFill>
                  <a:srgbClr val="0B0C0C"/>
                </a:solidFill>
                <a:latin typeface="Arial"/>
                <a:cs typeface="Arial"/>
              </a:rPr>
              <a:t> </a:t>
            </a:r>
            <a:r>
              <a:rPr lang="en-GB" sz="2200" dirty="0">
                <a:solidFill>
                  <a:srgbClr val="0B0C0C"/>
                </a:solidFill>
                <a:latin typeface="Arial"/>
                <a:cs typeface="Arial"/>
              </a:rPr>
              <a:t>Patient Group Direction (PGD) for full details</a:t>
            </a:r>
          </a:p>
        </p:txBody>
      </p:sp>
      <p:sp>
        <p:nvSpPr>
          <p:cNvPr id="12" name="Footer Placeholder 11">
            <a:extLst>
              <a:ext uri="{FF2B5EF4-FFF2-40B4-BE49-F238E27FC236}">
                <a16:creationId xmlns:a16="http://schemas.microsoft.com/office/drawing/2014/main" id="{FEFD9EF7-F166-41F6-84B2-84544F12C51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2961C4EC-90CC-4340-865D-7D33BEB107B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7393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25ED-E491-74FB-DAFA-620E100D871A}"/>
              </a:ext>
            </a:extLst>
          </p:cNvPr>
          <p:cNvSpPr>
            <a:spLocks noGrp="1"/>
          </p:cNvSpPr>
          <p:nvPr>
            <p:ph type="title"/>
          </p:nvPr>
        </p:nvSpPr>
        <p:spPr>
          <a:xfrm>
            <a:off x="330205" y="349321"/>
            <a:ext cx="11022739" cy="904126"/>
          </a:xfrm>
        </p:spPr>
        <p:txBody>
          <a:bodyPr>
            <a:noAutofit/>
          </a:bodyPr>
          <a:lstStyle/>
          <a:p>
            <a:r>
              <a:rPr lang="en-GB">
                <a:latin typeface="Arial"/>
                <a:cs typeface="Arial"/>
              </a:rPr>
              <a:t>Women with current or previous history of RSV</a:t>
            </a:r>
          </a:p>
        </p:txBody>
      </p:sp>
      <p:sp>
        <p:nvSpPr>
          <p:cNvPr id="3" name="Content Placeholder 2">
            <a:extLst>
              <a:ext uri="{FF2B5EF4-FFF2-40B4-BE49-F238E27FC236}">
                <a16:creationId xmlns:a16="http://schemas.microsoft.com/office/drawing/2014/main" id="{EDEFCF24-0529-D141-6884-8095FEB15D9E}"/>
              </a:ext>
            </a:extLst>
          </p:cNvPr>
          <p:cNvSpPr>
            <a:spLocks noGrp="1"/>
          </p:cNvSpPr>
          <p:nvPr>
            <p:ph idx="1"/>
          </p:nvPr>
        </p:nvSpPr>
        <p:spPr>
          <a:xfrm>
            <a:off x="171583" y="1653526"/>
            <a:ext cx="11123857" cy="4351338"/>
          </a:xfrm>
        </p:spPr>
        <p:txBody>
          <a:bodyPr vert="horz" lIns="91440" tIns="45720" rIns="91440" bIns="45720" rtlCol="0" anchor="t">
            <a:noAutofit/>
          </a:bodyPr>
          <a:lstStyle/>
          <a:p>
            <a:pPr indent="0">
              <a:buNone/>
            </a:pPr>
            <a:r>
              <a:rPr lang="en-US" dirty="0">
                <a:solidFill>
                  <a:srgbClr val="0B0C0C"/>
                </a:solidFill>
                <a:latin typeface="Arial"/>
                <a:cs typeface="Arial"/>
              </a:rPr>
              <a:t>Although it might be expected that a woman diagnosed with RSV infection during pregnancy would transfer some antibodies to her unborn baby, there is no assurance that the levels would be high enough to sufficiently protect the infant. As high levels of antibodies are made following vaccination, offering vaccine in week 28 of pregnancy or as soon as possible after that should ensure that optimal antibody levels can be passed to the baby.</a:t>
            </a:r>
            <a:endParaRPr lang="en-US" dirty="0">
              <a:solidFill>
                <a:srgbClr val="000000"/>
              </a:solidFill>
            </a:endParaRPr>
          </a:p>
          <a:p>
            <a:pPr indent="0">
              <a:buNone/>
            </a:pPr>
            <a:endParaRPr lang="en-US" dirty="0">
              <a:solidFill>
                <a:srgbClr val="0B0C0C"/>
              </a:solidFill>
              <a:latin typeface="Arial"/>
              <a:cs typeface="Arial"/>
            </a:endParaRPr>
          </a:p>
          <a:p>
            <a:pPr indent="0">
              <a:buNone/>
            </a:pPr>
            <a:r>
              <a:rPr lang="en-US" dirty="0">
                <a:solidFill>
                  <a:srgbClr val="000000"/>
                </a:solidFill>
                <a:latin typeface="Arial"/>
                <a:cs typeface="Arial"/>
              </a:rPr>
              <a:t>Vaccination of women who may be infected or asymptomatic or incubating RSV infection is unlikely to have a detrimental effect on the illness but women currently experiencing symptoms of RSV disease should not attend for vaccination if they are acutely unwell with a fever.</a:t>
            </a:r>
            <a:endParaRPr lang="en-US" dirty="0"/>
          </a:p>
          <a:p>
            <a:pPr marL="0" indent="0" algn="l" rtl="0">
              <a:buNone/>
            </a:pPr>
            <a:endParaRPr lang="en-US" b="0" i="0" dirty="0">
              <a:solidFill>
                <a:srgbClr val="000000"/>
              </a:solidFill>
              <a:effectLst/>
              <a:latin typeface="Arial"/>
              <a:cs typeface="Arial"/>
            </a:endParaRPr>
          </a:p>
          <a:p>
            <a:pPr marL="0" indent="0" fontAlgn="base">
              <a:buNone/>
            </a:pPr>
            <a:endParaRPr lang="en-US" dirty="0">
              <a:solidFill>
                <a:srgbClr val="007C91"/>
              </a:solidFill>
            </a:endParaRPr>
          </a:p>
          <a:p>
            <a:endParaRPr lang="en-GB" dirty="0"/>
          </a:p>
        </p:txBody>
      </p:sp>
      <p:sp>
        <p:nvSpPr>
          <p:cNvPr id="4" name="Footer Placeholder 3">
            <a:extLst>
              <a:ext uri="{FF2B5EF4-FFF2-40B4-BE49-F238E27FC236}">
                <a16:creationId xmlns:a16="http://schemas.microsoft.com/office/drawing/2014/main" id="{87F75544-5F2B-CF0A-B586-F1BE07BD3D5A}"/>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2DF8E0C3-3DDB-9FCE-23A0-0625C5066554}"/>
              </a:ext>
            </a:extLst>
          </p:cNvPr>
          <p:cNvSpPr>
            <a:spLocks noGrp="1"/>
          </p:cNvSpPr>
          <p:nvPr>
            <p:ph type="sldNum" sz="quarter" idx="11"/>
          </p:nvPr>
        </p:nvSpPr>
        <p:spPr/>
        <p:txBody>
          <a:bodyPr/>
          <a:lstStyle/>
          <a:p>
            <a:fld id="{344369E4-5DE7-46E5-874E-4FD437973785}" type="slidenum">
              <a:rPr lang="en-GB" smtClean="0"/>
              <a:pPr/>
              <a:t>25</a:t>
            </a:fld>
            <a:endParaRPr lang="en-GB" sz="1400"/>
          </a:p>
        </p:txBody>
      </p:sp>
    </p:spTree>
    <p:extLst>
      <p:ext uri="{BB962C8B-B14F-4D97-AF65-F5344CB8AC3E}">
        <p14:creationId xmlns:p14="http://schemas.microsoft.com/office/powerpoint/2010/main" val="3424189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96CE-57E5-9EA9-1FB6-E17B55070663}"/>
              </a:ext>
            </a:extLst>
          </p:cNvPr>
          <p:cNvSpPr>
            <a:spLocks noGrp="1"/>
          </p:cNvSpPr>
          <p:nvPr>
            <p:ph type="title"/>
          </p:nvPr>
        </p:nvSpPr>
        <p:spPr/>
        <p:txBody>
          <a:bodyPr/>
          <a:lstStyle/>
          <a:p>
            <a:r>
              <a:rPr lang="en-US">
                <a:latin typeface="Arial"/>
                <a:cs typeface="Arial"/>
              </a:rPr>
              <a:t>Vaccine ordering</a:t>
            </a:r>
          </a:p>
        </p:txBody>
      </p:sp>
      <p:sp>
        <p:nvSpPr>
          <p:cNvPr id="4" name="Footer Placeholder 3">
            <a:extLst>
              <a:ext uri="{FF2B5EF4-FFF2-40B4-BE49-F238E27FC236}">
                <a16:creationId xmlns:a16="http://schemas.microsoft.com/office/drawing/2014/main" id="{77167A54-ED49-2C7A-7D75-9249D1FA3BB0}"/>
              </a:ext>
            </a:extLst>
          </p:cNvPr>
          <p:cNvSpPr>
            <a:spLocks noGrp="1"/>
          </p:cNvSpPr>
          <p:nvPr>
            <p:ph type="ftr" sz="quarter" idx="10"/>
          </p:nvPr>
        </p:nvSpPr>
        <p:spPr/>
        <p:txBody>
          <a:bodyPr/>
          <a:lstStyle/>
          <a:p>
            <a:r>
              <a:rPr lang="en-GB" sz="1400">
                <a:latin typeface="Arial"/>
                <a:cs typeface="Arial"/>
              </a:rPr>
              <a:t>RSV vaccination of pregnant women programme: training slide set for healthcare practitioners  </a:t>
            </a:r>
            <a:endParaRPr lang="en-US">
              <a:latin typeface="Arial"/>
              <a:cs typeface="Arial"/>
            </a:endParaRPr>
          </a:p>
        </p:txBody>
      </p:sp>
      <p:sp>
        <p:nvSpPr>
          <p:cNvPr id="5" name="Slide Number Placeholder 4">
            <a:extLst>
              <a:ext uri="{FF2B5EF4-FFF2-40B4-BE49-F238E27FC236}">
                <a16:creationId xmlns:a16="http://schemas.microsoft.com/office/drawing/2014/main" id="{47257784-251D-75E6-714E-50C6A0737230}"/>
              </a:ext>
            </a:extLst>
          </p:cNvPr>
          <p:cNvSpPr>
            <a:spLocks noGrp="1"/>
          </p:cNvSpPr>
          <p:nvPr>
            <p:ph type="sldNum" sz="quarter" idx="11"/>
          </p:nvPr>
        </p:nvSpPr>
        <p:spPr/>
        <p:txBody>
          <a:bodyPr/>
          <a:lstStyle/>
          <a:p>
            <a:fld id="{344369E4-5DE7-46E5-874E-4FD437973785}" type="slidenum">
              <a:rPr lang="en-GB" smtClean="0"/>
              <a:pPr/>
              <a:t>26</a:t>
            </a:fld>
            <a:endParaRPr lang="en-GB" sz="1400"/>
          </a:p>
        </p:txBody>
      </p:sp>
      <p:sp>
        <p:nvSpPr>
          <p:cNvPr id="7" name="Content Placeholder 6">
            <a:extLst>
              <a:ext uri="{FF2B5EF4-FFF2-40B4-BE49-F238E27FC236}">
                <a16:creationId xmlns:a16="http://schemas.microsoft.com/office/drawing/2014/main" id="{76922681-4AD2-243A-FC75-71A052CF44E3}"/>
              </a:ext>
            </a:extLst>
          </p:cNvPr>
          <p:cNvSpPr>
            <a:spLocks noGrp="1"/>
          </p:cNvSpPr>
          <p:nvPr>
            <p:ph idx="1"/>
          </p:nvPr>
        </p:nvSpPr>
        <p:spPr>
          <a:xfrm>
            <a:off x="330205" y="1659807"/>
            <a:ext cx="11123857" cy="4351338"/>
          </a:xfrm>
        </p:spPr>
        <p:txBody>
          <a:bodyPr vert="horz" lIns="91440" tIns="45720" rIns="91440" bIns="45720" rtlCol="0" anchor="t">
            <a:noAutofit/>
          </a:bodyPr>
          <a:lstStyle/>
          <a:p>
            <a:r>
              <a:rPr lang="en-GB" sz="1900">
                <a:latin typeface="Arial"/>
                <a:cs typeface="Arial"/>
              </a:rPr>
              <a:t>vaccines for the national RSV vaccination programmes in England should be ordered via the </a:t>
            </a:r>
            <a:r>
              <a:rPr lang="en-GB" sz="1900">
                <a:latin typeface="Arial"/>
                <a:cs typeface="Arial"/>
                <a:hlinkClick r:id="rId2"/>
              </a:rPr>
              <a:t>ImmForm</a:t>
            </a:r>
            <a:r>
              <a:rPr lang="en-GB" sz="1900" u="sng">
                <a:solidFill>
                  <a:srgbClr val="365F91"/>
                </a:solidFill>
                <a:latin typeface="Arial"/>
                <a:cs typeface="Arial"/>
              </a:rPr>
              <a:t> </a:t>
            </a:r>
            <a:r>
              <a:rPr lang="en-GB" sz="1900">
                <a:latin typeface="Arial"/>
                <a:cs typeface="Arial"/>
                <a:hlinkClick r:id="rId2"/>
              </a:rPr>
              <a:t>website</a:t>
            </a:r>
            <a:endParaRPr lang="en-GB" sz="1900">
              <a:latin typeface="Arial"/>
              <a:cs typeface="Arial"/>
            </a:endParaRPr>
          </a:p>
          <a:p>
            <a:r>
              <a:rPr lang="en-GB" sz="1900">
                <a:latin typeface="Arial"/>
                <a:cs typeface="Arial"/>
              </a:rPr>
              <a:t>vaccines should be ordered regularly throughout the year</a:t>
            </a:r>
            <a:endParaRPr lang="en-US" sz="1900">
              <a:latin typeface="Arial"/>
              <a:cs typeface="Arial"/>
            </a:endParaRPr>
          </a:p>
          <a:p>
            <a:r>
              <a:rPr lang="en-GB" sz="1900">
                <a:latin typeface="Arial"/>
                <a:cs typeface="Arial"/>
              </a:rPr>
              <a:t>to minimise wastage due to fridge failures or expiry, no more than 2 weeks’ worth of stock should be ordered</a:t>
            </a:r>
            <a:endParaRPr lang="en-US" sz="1900">
              <a:latin typeface="Arial"/>
              <a:cs typeface="Arial"/>
            </a:endParaRPr>
          </a:p>
          <a:p>
            <a:r>
              <a:rPr lang="en-GB" sz="1900">
                <a:latin typeface="Arial"/>
                <a:cs typeface="Arial"/>
              </a:rPr>
              <a:t>vaccines should be ordered, stored and monitored as described in the </a:t>
            </a:r>
            <a:r>
              <a:rPr lang="en-GB" sz="1900">
                <a:latin typeface="Arial"/>
                <a:cs typeface="Arial"/>
                <a:hlinkClick r:id="rId3"/>
              </a:rPr>
              <a:t>Green Book Chapter 3 (Storage, distribution and disposal of </a:t>
            </a:r>
            <a:r>
              <a:rPr lang="en-GB" sz="1900">
                <a:solidFill>
                  <a:srgbClr val="000000"/>
                </a:solidFill>
                <a:latin typeface="Arial"/>
                <a:cs typeface="Arial"/>
                <a:hlinkClick r:id="rId3"/>
              </a:rPr>
              <a:t>vaccines</a:t>
            </a:r>
            <a:r>
              <a:rPr lang="en-GB" sz="1900">
                <a:latin typeface="Arial"/>
                <a:cs typeface="Arial"/>
              </a:rPr>
              <a:t>).</a:t>
            </a:r>
            <a:endParaRPr lang="en-GB" sz="1900">
              <a:solidFill>
                <a:srgbClr val="822333"/>
              </a:solidFill>
              <a:latin typeface="Arial"/>
              <a:cs typeface="Arial"/>
            </a:endParaRPr>
          </a:p>
          <a:p>
            <a:r>
              <a:rPr lang="en-GB" sz="1900" b="1">
                <a:latin typeface="Arial"/>
                <a:cs typeface="Arial"/>
              </a:rPr>
              <a:t>please note</a:t>
            </a:r>
            <a:r>
              <a:rPr lang="en-GB" sz="1900">
                <a:latin typeface="Arial"/>
                <a:cs typeface="Arial"/>
              </a:rPr>
              <a:t>, although the same </a:t>
            </a:r>
            <a:r>
              <a:rPr lang="en-GB" sz="1900" err="1">
                <a:latin typeface="Arial"/>
                <a:cs typeface="Arial"/>
              </a:rPr>
              <a:t>Abrysvo</a:t>
            </a:r>
            <a:r>
              <a:rPr lang="en-GB" sz="1900" baseline="30000">
                <a:latin typeface="Arial"/>
                <a:cs typeface="Arial"/>
              </a:rPr>
              <a:t>® </a:t>
            </a:r>
            <a:r>
              <a:rPr lang="en-GB" sz="1900">
                <a:latin typeface="Arial"/>
                <a:cs typeface="Arial"/>
              </a:rPr>
              <a:t>vaccine will be used for both the older adult and the vaccination of pregnant women, they will be listed as separate items on </a:t>
            </a:r>
            <a:r>
              <a:rPr lang="en-GB" sz="1900" err="1">
                <a:latin typeface="Arial"/>
                <a:cs typeface="Arial"/>
              </a:rPr>
              <a:t>ImmForm</a:t>
            </a:r>
            <a:r>
              <a:rPr lang="en-GB" sz="1900">
                <a:latin typeface="Arial"/>
                <a:cs typeface="Arial"/>
              </a:rPr>
              <a:t> and the vaccine allocated for each programme should be managed independently where possible. More information can be found on the </a:t>
            </a:r>
            <a:r>
              <a:rPr lang="en-GB" sz="1900">
                <a:latin typeface="Arial"/>
                <a:cs typeface="Arial"/>
                <a:hlinkClick r:id="rId2"/>
              </a:rPr>
              <a:t>ImmForm</a:t>
            </a:r>
            <a:r>
              <a:rPr lang="en-GB" sz="1900" u="sng">
                <a:solidFill>
                  <a:srgbClr val="365F91"/>
                </a:solidFill>
                <a:latin typeface="Arial"/>
                <a:cs typeface="Arial"/>
              </a:rPr>
              <a:t> </a:t>
            </a:r>
            <a:r>
              <a:rPr lang="en-GB" sz="1900">
                <a:latin typeface="Arial"/>
                <a:cs typeface="Arial"/>
                <a:hlinkClick r:id="rId2"/>
              </a:rPr>
              <a:t>website</a:t>
            </a:r>
            <a:r>
              <a:rPr lang="en-GB" sz="1900">
                <a:latin typeface="Arial"/>
                <a:cs typeface="Arial"/>
              </a:rPr>
              <a:t> </a:t>
            </a:r>
            <a:endParaRPr lang="en-US" sz="1900">
              <a:latin typeface="Arial"/>
              <a:cs typeface="Arial"/>
            </a:endParaRPr>
          </a:p>
          <a:p>
            <a:endParaRPr lang="en-GB" sz="1900">
              <a:latin typeface="Arial"/>
              <a:cs typeface="Arial"/>
            </a:endParaRPr>
          </a:p>
        </p:txBody>
      </p:sp>
    </p:spTree>
    <p:extLst>
      <p:ext uri="{BB962C8B-B14F-4D97-AF65-F5344CB8AC3E}">
        <p14:creationId xmlns:p14="http://schemas.microsoft.com/office/powerpoint/2010/main" val="2896641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A231-8CA0-3288-1B6E-C7B18A7CCCDF}"/>
              </a:ext>
            </a:extLst>
          </p:cNvPr>
          <p:cNvSpPr>
            <a:spLocks noGrp="1"/>
          </p:cNvSpPr>
          <p:nvPr>
            <p:ph type="title"/>
          </p:nvPr>
        </p:nvSpPr>
        <p:spPr>
          <a:xfrm>
            <a:off x="330206" y="245532"/>
            <a:ext cx="10515600" cy="972607"/>
          </a:xfrm>
        </p:spPr>
        <p:txBody>
          <a:bodyPr/>
          <a:lstStyle/>
          <a:p>
            <a:r>
              <a:rPr lang="en-GB">
                <a:latin typeface="Arial"/>
                <a:cs typeface="Arial"/>
              </a:rPr>
              <a:t>Storing the </a:t>
            </a:r>
            <a:r>
              <a:rPr lang="en-GB" err="1">
                <a:latin typeface="Arial"/>
                <a:cs typeface="Arial"/>
              </a:rPr>
              <a:t>Abrysvo</a:t>
            </a:r>
            <a:r>
              <a:rPr lang="en-GB" baseline="30000">
                <a:latin typeface="Arial"/>
                <a:cs typeface="Arial"/>
              </a:rPr>
              <a:t>®</a:t>
            </a:r>
            <a:r>
              <a:rPr lang="en-GB" sz="4000" baseline="30000">
                <a:latin typeface="Arial"/>
                <a:cs typeface="Arial"/>
              </a:rPr>
              <a:t> </a:t>
            </a:r>
            <a:r>
              <a:rPr lang="en-GB">
                <a:latin typeface="Arial"/>
                <a:cs typeface="Arial"/>
              </a:rPr>
              <a:t>vaccine</a:t>
            </a:r>
          </a:p>
        </p:txBody>
      </p:sp>
      <p:sp>
        <p:nvSpPr>
          <p:cNvPr id="3" name="Content Placeholder 2">
            <a:extLst>
              <a:ext uri="{FF2B5EF4-FFF2-40B4-BE49-F238E27FC236}">
                <a16:creationId xmlns:a16="http://schemas.microsoft.com/office/drawing/2014/main" id="{606E0B59-D855-DF72-4790-9BDC95DFC35C}"/>
              </a:ext>
            </a:extLst>
          </p:cNvPr>
          <p:cNvSpPr>
            <a:spLocks noGrp="1"/>
          </p:cNvSpPr>
          <p:nvPr>
            <p:ph idx="1"/>
          </p:nvPr>
        </p:nvSpPr>
        <p:spPr>
          <a:xfrm>
            <a:off x="330205" y="1714894"/>
            <a:ext cx="11123857" cy="4411270"/>
          </a:xfrm>
        </p:spPr>
        <p:txBody>
          <a:bodyPr vert="horz" lIns="91440" tIns="45720" rIns="91440" bIns="45720" rtlCol="0" anchor="t">
            <a:normAutofit/>
          </a:bodyPr>
          <a:lstStyle/>
          <a:p>
            <a:r>
              <a:rPr lang="en-GB" sz="2800" err="1">
                <a:latin typeface="Arial"/>
                <a:cs typeface="Arial"/>
              </a:rPr>
              <a:t>Abrysvo</a:t>
            </a:r>
            <a:r>
              <a:rPr lang="en-GB" sz="2800" baseline="30000">
                <a:latin typeface="Arial"/>
                <a:cs typeface="Arial"/>
              </a:rPr>
              <a:t>®</a:t>
            </a:r>
            <a:r>
              <a:rPr lang="en-US" sz="2800">
                <a:latin typeface="Arial"/>
                <a:cs typeface="Arial"/>
              </a:rPr>
              <a:t> should be stored in a vaccine fridge between +2°C  and +8°C </a:t>
            </a:r>
          </a:p>
          <a:p>
            <a:r>
              <a:rPr lang="en-US" sz="2800">
                <a:latin typeface="Arial"/>
                <a:cs typeface="Arial"/>
              </a:rPr>
              <a:t>do not freeze: discard if the carton has been frozen</a:t>
            </a:r>
          </a:p>
          <a:p>
            <a:r>
              <a:rPr lang="en-GB" sz="2800" err="1">
                <a:latin typeface="Arial"/>
                <a:cs typeface="Arial"/>
              </a:rPr>
              <a:t>Abrysvo</a:t>
            </a:r>
            <a:r>
              <a:rPr lang="en-GB" sz="2800" baseline="30000">
                <a:latin typeface="Arial"/>
                <a:cs typeface="Arial"/>
              </a:rPr>
              <a:t>®</a:t>
            </a:r>
            <a:r>
              <a:rPr lang="en-US" sz="2800">
                <a:latin typeface="Arial"/>
                <a:cs typeface="Arial"/>
              </a:rPr>
              <a:t> should be administered immediately after reconstitution</a:t>
            </a:r>
            <a:endParaRPr lang="en-US" sz="2800"/>
          </a:p>
          <a:p>
            <a:r>
              <a:rPr lang="en-GB" sz="2800">
                <a:latin typeface="Arial"/>
                <a:cs typeface="Arial"/>
              </a:rPr>
              <a:t>further information on vaccine storage and stability is available in the </a:t>
            </a:r>
            <a:r>
              <a:rPr lang="en-GB" sz="2800">
                <a:latin typeface="Arial"/>
                <a:cs typeface="Arial"/>
                <a:hlinkClick r:id="rId2"/>
              </a:rPr>
              <a:t>Summary of Product Characteristics (SPC)</a:t>
            </a:r>
            <a:r>
              <a:rPr lang="en-GB" sz="2800">
                <a:latin typeface="Arial"/>
                <a:cs typeface="Arial"/>
              </a:rPr>
              <a:t>, the Patient Group Direction and from the manufacturer</a:t>
            </a:r>
          </a:p>
        </p:txBody>
      </p:sp>
      <p:sp>
        <p:nvSpPr>
          <p:cNvPr id="4" name="Footer Placeholder 3">
            <a:extLst>
              <a:ext uri="{FF2B5EF4-FFF2-40B4-BE49-F238E27FC236}">
                <a16:creationId xmlns:a16="http://schemas.microsoft.com/office/drawing/2014/main" id="{2578F325-5A1C-83A8-D79F-A1DD2EDA25A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33EA4288-A9A4-35C9-774E-280D202A9D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7678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1AD7-FFC7-4608-FF42-59D6E7B70C73}"/>
              </a:ext>
            </a:extLst>
          </p:cNvPr>
          <p:cNvSpPr>
            <a:spLocks noGrp="1"/>
          </p:cNvSpPr>
          <p:nvPr>
            <p:ph type="title"/>
          </p:nvPr>
        </p:nvSpPr>
        <p:spPr>
          <a:xfrm>
            <a:off x="330206" y="360443"/>
            <a:ext cx="10515600" cy="791580"/>
          </a:xfrm>
        </p:spPr>
        <p:txBody>
          <a:bodyPr/>
          <a:lstStyle/>
          <a:p>
            <a:r>
              <a:rPr lang="en-US">
                <a:latin typeface="Arial"/>
                <a:cs typeface="Arial"/>
              </a:rPr>
              <a:t>Pack contents</a:t>
            </a:r>
            <a:endParaRPr lang="en-US"/>
          </a:p>
        </p:txBody>
      </p:sp>
      <p:sp>
        <p:nvSpPr>
          <p:cNvPr id="3" name="Content Placeholder 2">
            <a:extLst>
              <a:ext uri="{FF2B5EF4-FFF2-40B4-BE49-F238E27FC236}">
                <a16:creationId xmlns:a16="http://schemas.microsoft.com/office/drawing/2014/main" id="{51A415E8-818C-86C6-7EB3-CA0F102BA7BC}"/>
              </a:ext>
            </a:extLst>
          </p:cNvPr>
          <p:cNvSpPr>
            <a:spLocks noGrp="1"/>
          </p:cNvSpPr>
          <p:nvPr>
            <p:ph idx="1"/>
          </p:nvPr>
        </p:nvSpPr>
        <p:spPr>
          <a:xfrm>
            <a:off x="330206" y="1774826"/>
            <a:ext cx="6137270" cy="4351338"/>
          </a:xfrm>
        </p:spPr>
        <p:txBody>
          <a:bodyPr vert="horz" lIns="91440" tIns="45720" rIns="91440" bIns="45720" rtlCol="0" anchor="t">
            <a:normAutofit/>
          </a:bodyPr>
          <a:lstStyle/>
          <a:p>
            <a:pPr marL="0" indent="0">
              <a:buNone/>
            </a:pPr>
            <a:r>
              <a:rPr lang="en-US">
                <a:latin typeface="Arial"/>
                <a:cs typeface="Arial"/>
              </a:rPr>
              <a:t>Each pack of </a:t>
            </a:r>
            <a:r>
              <a:rPr lang="en-GB" err="1">
                <a:latin typeface="Arial"/>
                <a:cs typeface="Arial"/>
              </a:rPr>
              <a:t>Abrysvo</a:t>
            </a:r>
            <a:r>
              <a:rPr lang="en-GB" baseline="30000">
                <a:latin typeface="Arial"/>
                <a:cs typeface="Arial"/>
              </a:rPr>
              <a:t>®</a:t>
            </a:r>
            <a:r>
              <a:rPr lang="en-US">
                <a:latin typeface="Arial"/>
                <a:cs typeface="Arial"/>
              </a:rPr>
              <a:t> RSV vaccine contains:</a:t>
            </a:r>
          </a:p>
          <a:p>
            <a:r>
              <a:rPr lang="en-US">
                <a:latin typeface="Arial"/>
                <a:cs typeface="Arial"/>
              </a:rPr>
              <a:t>powder for 1 dose in a vial</a:t>
            </a:r>
          </a:p>
          <a:p>
            <a:r>
              <a:rPr lang="en-US">
                <a:latin typeface="Arial"/>
                <a:cs typeface="Arial"/>
              </a:rPr>
              <a:t>solvent (water for injection) in a pre-filled glass syringe with a stopper (synthetic </a:t>
            </a:r>
            <a:r>
              <a:rPr lang="en-US" err="1">
                <a:latin typeface="Arial"/>
                <a:cs typeface="Arial"/>
              </a:rPr>
              <a:t>chlorobutyl</a:t>
            </a:r>
            <a:r>
              <a:rPr lang="en-US">
                <a:latin typeface="Arial"/>
                <a:cs typeface="Arial"/>
              </a:rPr>
              <a:t> rubber), </a:t>
            </a:r>
            <a:r>
              <a:rPr lang="en-US" err="1">
                <a:latin typeface="Arial"/>
                <a:cs typeface="Arial"/>
              </a:rPr>
              <a:t>luer</a:t>
            </a:r>
            <a:r>
              <a:rPr lang="en-US">
                <a:latin typeface="Arial"/>
                <a:cs typeface="Arial"/>
              </a:rPr>
              <a:t> lock adaptor and tip cap (synthetic isoprene/</a:t>
            </a:r>
            <a:r>
              <a:rPr lang="en-US" err="1">
                <a:latin typeface="Arial"/>
                <a:cs typeface="Arial"/>
              </a:rPr>
              <a:t>bromobutyl</a:t>
            </a:r>
            <a:r>
              <a:rPr lang="en-US">
                <a:latin typeface="Arial"/>
                <a:cs typeface="Arial"/>
              </a:rPr>
              <a:t> blend rubber)</a:t>
            </a:r>
          </a:p>
          <a:p>
            <a:r>
              <a:rPr lang="en-US">
                <a:latin typeface="Arial"/>
                <a:cs typeface="Arial"/>
              </a:rPr>
              <a:t>vial adaptor</a:t>
            </a:r>
          </a:p>
          <a:p>
            <a:r>
              <a:rPr lang="en-US">
                <a:latin typeface="Arial"/>
                <a:cs typeface="Arial"/>
              </a:rPr>
              <a:t>25G 25mm needle (suitable alternatives can be used if required)</a:t>
            </a:r>
          </a:p>
        </p:txBody>
      </p:sp>
      <p:sp>
        <p:nvSpPr>
          <p:cNvPr id="4" name="Footer Placeholder 3">
            <a:extLst>
              <a:ext uri="{FF2B5EF4-FFF2-40B4-BE49-F238E27FC236}">
                <a16:creationId xmlns:a16="http://schemas.microsoft.com/office/drawing/2014/main" id="{A080AB11-8B4B-3F34-AA42-1CD23322BD62}"/>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298AEEAB-0EC4-59FC-97FD-C8B3ADC995ED}"/>
              </a:ext>
            </a:extLst>
          </p:cNvPr>
          <p:cNvSpPr>
            <a:spLocks noGrp="1"/>
          </p:cNvSpPr>
          <p:nvPr>
            <p:ph type="sldNum" sz="quarter" idx="11"/>
          </p:nvPr>
        </p:nvSpPr>
        <p:spPr/>
        <p:txBody>
          <a:bodyPr/>
          <a:lstStyle/>
          <a:p>
            <a:fld id="{344369E4-5DE7-46E5-874E-4FD437973785}" type="slidenum">
              <a:rPr lang="en-GB" smtClean="0"/>
              <a:pPr/>
              <a:t>28</a:t>
            </a:fld>
            <a:endParaRPr lang="en-GB" sz="1400"/>
          </a:p>
        </p:txBody>
      </p:sp>
      <p:pic>
        <p:nvPicPr>
          <p:cNvPr id="7" name="Picture 6" descr="A syringe and vials next to a box&#10;&#10;Description automatically generated">
            <a:extLst>
              <a:ext uri="{FF2B5EF4-FFF2-40B4-BE49-F238E27FC236}">
                <a16:creationId xmlns:a16="http://schemas.microsoft.com/office/drawing/2014/main" id="{D2F903B0-478A-456A-3620-8B88573EF7CF}"/>
              </a:ext>
            </a:extLst>
          </p:cNvPr>
          <p:cNvPicPr>
            <a:picLocks noChangeAspect="1"/>
          </p:cNvPicPr>
          <p:nvPr/>
        </p:nvPicPr>
        <p:blipFill rotWithShape="1">
          <a:blip r:embed="rId2"/>
          <a:srcRect l="11684" t="7444" r="20485" b="5304"/>
          <a:stretch/>
        </p:blipFill>
        <p:spPr>
          <a:xfrm>
            <a:off x="7176602" y="2025381"/>
            <a:ext cx="4024533" cy="3606856"/>
          </a:xfrm>
          <a:prstGeom prst="rect">
            <a:avLst/>
          </a:prstGeom>
        </p:spPr>
      </p:pic>
    </p:spTree>
    <p:extLst>
      <p:ext uri="{BB962C8B-B14F-4D97-AF65-F5344CB8AC3E}">
        <p14:creationId xmlns:p14="http://schemas.microsoft.com/office/powerpoint/2010/main" val="3169706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3223-E3AF-430F-7049-235E069FF2FA}"/>
              </a:ext>
            </a:extLst>
          </p:cNvPr>
          <p:cNvSpPr>
            <a:spLocks noGrp="1"/>
          </p:cNvSpPr>
          <p:nvPr>
            <p:ph type="title"/>
          </p:nvPr>
        </p:nvSpPr>
        <p:spPr>
          <a:xfrm>
            <a:off x="330206" y="288874"/>
            <a:ext cx="10515600" cy="863149"/>
          </a:xfrm>
        </p:spPr>
        <p:txBody>
          <a:bodyPr>
            <a:normAutofit/>
          </a:bodyPr>
          <a:lstStyle/>
          <a:p>
            <a:r>
              <a:rPr lang="en-GB">
                <a:latin typeface="Arial"/>
                <a:cs typeface="Arial"/>
              </a:rPr>
              <a:t>Preparing the </a:t>
            </a:r>
            <a:r>
              <a:rPr lang="en-GB" err="1">
                <a:latin typeface="Arial"/>
                <a:cs typeface="Arial"/>
              </a:rPr>
              <a:t>Abrysvo</a:t>
            </a:r>
            <a:r>
              <a:rPr lang="en-GB" baseline="30000">
                <a:latin typeface="Arial"/>
                <a:cs typeface="Arial"/>
              </a:rPr>
              <a:t>®</a:t>
            </a:r>
            <a:r>
              <a:rPr lang="en-GB">
                <a:latin typeface="Arial"/>
                <a:cs typeface="Arial"/>
              </a:rPr>
              <a:t> vaccine </a:t>
            </a:r>
            <a:endParaRPr lang="en-US"/>
          </a:p>
        </p:txBody>
      </p:sp>
      <p:sp>
        <p:nvSpPr>
          <p:cNvPr id="3" name="Content Placeholder 2">
            <a:extLst>
              <a:ext uri="{FF2B5EF4-FFF2-40B4-BE49-F238E27FC236}">
                <a16:creationId xmlns:a16="http://schemas.microsoft.com/office/drawing/2014/main" id="{6EF75CA4-C850-5F50-86A2-336BB7B091CC}"/>
              </a:ext>
            </a:extLst>
          </p:cNvPr>
          <p:cNvSpPr>
            <a:spLocks noGrp="1"/>
          </p:cNvSpPr>
          <p:nvPr>
            <p:ph idx="1"/>
          </p:nvPr>
        </p:nvSpPr>
        <p:spPr>
          <a:xfrm>
            <a:off x="330205" y="1607736"/>
            <a:ext cx="11123857" cy="4652387"/>
          </a:xfrm>
        </p:spPr>
        <p:txBody>
          <a:bodyPr vert="horz" lIns="91440" tIns="45720" rIns="91440" bIns="45720" rtlCol="0" anchor="t">
            <a:normAutofit fontScale="85000" lnSpcReduction="10000"/>
          </a:bodyPr>
          <a:lstStyle/>
          <a:p>
            <a:r>
              <a:rPr lang="en-GB" dirty="0">
                <a:latin typeface="Arial"/>
                <a:cs typeface="Arial"/>
              </a:rPr>
              <a:t>Abrysvo</a:t>
            </a:r>
            <a:r>
              <a:rPr lang="en-GB" baseline="30000" dirty="0">
                <a:latin typeface="Arial"/>
                <a:cs typeface="Arial"/>
              </a:rPr>
              <a:t>®</a:t>
            </a:r>
            <a:r>
              <a:rPr lang="en-US" baseline="30000" dirty="0">
                <a:latin typeface="Arial"/>
                <a:cs typeface="Arial"/>
              </a:rPr>
              <a:t> </a:t>
            </a:r>
            <a:r>
              <a:rPr lang="en-US" dirty="0">
                <a:latin typeface="Arial"/>
                <a:cs typeface="Arial"/>
              </a:rPr>
              <a:t>must be reconstituted prior to the administration by adding the entire contents of the pre-filled syringe of solvent to the vial containing the powder using the vial adaptor</a:t>
            </a:r>
          </a:p>
          <a:p>
            <a:r>
              <a:rPr lang="en-US" dirty="0">
                <a:latin typeface="Arial"/>
                <a:cs typeface="Arial"/>
              </a:rPr>
              <a:t>the vaccine must only be reconstituted with the solvent provided</a:t>
            </a:r>
          </a:p>
          <a:p>
            <a:endParaRPr lang="en-US" dirty="0"/>
          </a:p>
          <a:p>
            <a:endParaRPr lang="en-US" dirty="0"/>
          </a:p>
          <a:p>
            <a:endParaRPr lang="en-US" dirty="0"/>
          </a:p>
          <a:p>
            <a:endParaRPr lang="en-US" dirty="0"/>
          </a:p>
          <a:p>
            <a:endParaRPr lang="en-US" dirty="0"/>
          </a:p>
          <a:p>
            <a:endParaRPr lang="en-US" dirty="0"/>
          </a:p>
          <a:p>
            <a:pPr marL="0" indent="0">
              <a:buNone/>
            </a:pP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2600" dirty="0">
                <a:effectLst/>
                <a:latin typeface="Arial"/>
                <a:ea typeface="Times New Roman" panose="02020603050405020304" pitchFamily="18" charset="0"/>
                <a:cs typeface="Arial"/>
              </a:rPr>
              <a:t>Clear instructions on how to prepare the vaccine for administration can be found in the SmPC and in the</a:t>
            </a:r>
            <a:r>
              <a:rPr lang="en-GB" sz="2600" dirty="0">
                <a:latin typeface="Arial"/>
                <a:ea typeface="Times New Roman" panose="02020603050405020304" pitchFamily="18" charset="0"/>
                <a:cs typeface="Arial"/>
              </a:rPr>
              <a:t> </a:t>
            </a:r>
            <a:r>
              <a:rPr lang="en-GB" sz="2600" dirty="0">
                <a:solidFill>
                  <a:schemeClr val="accent1"/>
                </a:solidFill>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manufacturer's </a:t>
            </a:r>
            <a:r>
              <a:rPr lang="en-GB" sz="2600" dirty="0">
                <a:solidFill>
                  <a:schemeClr val="accent1"/>
                </a:solidFill>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video</a:t>
            </a:r>
            <a:r>
              <a:rPr lang="en-GB" sz="2600" dirty="0">
                <a:effectLst/>
                <a:latin typeface="Arial"/>
                <a:ea typeface="Times New Roman" panose="02020603050405020304" pitchFamily="18" charset="0"/>
                <a:cs typeface="Arial"/>
              </a:rPr>
              <a:t>. Immunisers are strongly encouraged to</a:t>
            </a:r>
            <a:r>
              <a:rPr lang="en-GB" sz="2600" dirty="0">
                <a:latin typeface="Arial"/>
                <a:ea typeface="Times New Roman" panose="02020603050405020304" pitchFamily="18" charset="0"/>
                <a:cs typeface="Arial"/>
              </a:rPr>
              <a:t> </a:t>
            </a:r>
            <a:r>
              <a:rPr lang="en-GB" sz="2600" dirty="0">
                <a:effectLst/>
                <a:latin typeface="Arial"/>
                <a:ea typeface="Times New Roman" panose="02020603050405020304" pitchFamily="18" charset="0"/>
                <a:cs typeface="Arial"/>
              </a:rPr>
              <a:t>watch the video in its entirety before preparing the vaccine for the first time.</a:t>
            </a:r>
            <a:r>
              <a:rPr lang="en-GB" sz="2600" dirty="0">
                <a:latin typeface="Arial"/>
                <a:ea typeface="Times New Roman" panose="02020603050405020304" pitchFamily="18" charset="0"/>
                <a:cs typeface="Arial"/>
              </a:rPr>
              <a:t> </a:t>
            </a:r>
            <a:r>
              <a:rPr lang="en-GB" sz="2600" dirty="0">
                <a:effectLst/>
                <a:latin typeface="Arial"/>
                <a:ea typeface="Times New Roman" panose="02020603050405020304" pitchFamily="18" charset="0"/>
                <a:cs typeface="Arial"/>
              </a:rPr>
              <a:t> </a:t>
            </a:r>
            <a:r>
              <a:rPr lang="en-GB" sz="2400" dirty="0">
                <a:effectLst/>
                <a:latin typeface="Arial"/>
                <a:ea typeface="Times New Roman" panose="02020603050405020304" pitchFamily="18" charset="0"/>
                <a:cs typeface="Times New Roman"/>
              </a:rPr>
              <a:t> </a:t>
            </a:r>
            <a:endParaRPr lang="en-GB" dirty="0"/>
          </a:p>
          <a:p>
            <a:endParaRPr lang="en-US" dirty="0"/>
          </a:p>
        </p:txBody>
      </p:sp>
      <p:sp>
        <p:nvSpPr>
          <p:cNvPr id="4" name="Footer Placeholder 3">
            <a:extLst>
              <a:ext uri="{FF2B5EF4-FFF2-40B4-BE49-F238E27FC236}">
                <a16:creationId xmlns:a16="http://schemas.microsoft.com/office/drawing/2014/main" id="{D30F6DB2-F593-FE61-E43A-C5975EF2EE11}"/>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792F8A25-34F5-8588-751F-96B104A16FBF}"/>
              </a:ext>
            </a:extLst>
          </p:cNvPr>
          <p:cNvSpPr>
            <a:spLocks noGrp="1"/>
          </p:cNvSpPr>
          <p:nvPr>
            <p:ph type="sldNum" sz="quarter" idx="11"/>
          </p:nvPr>
        </p:nvSpPr>
        <p:spPr/>
        <p:txBody>
          <a:bodyPr/>
          <a:lstStyle/>
          <a:p>
            <a:fld id="{344369E4-5DE7-46E5-874E-4FD437973785}" type="slidenum">
              <a:rPr lang="en-GB" smtClean="0"/>
              <a:pPr/>
              <a:t>29</a:t>
            </a:fld>
            <a:endParaRPr lang="en-GB" sz="1400"/>
          </a:p>
        </p:txBody>
      </p:sp>
      <p:pic>
        <p:nvPicPr>
          <p:cNvPr id="1026" name="Picture 2">
            <a:extLst>
              <a:ext uri="{FF2B5EF4-FFF2-40B4-BE49-F238E27FC236}">
                <a16:creationId xmlns:a16="http://schemas.microsoft.com/office/drawing/2014/main" id="{EAA0C133-896B-5738-F5EB-11EE892C6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425" y="2901950"/>
            <a:ext cx="6979975" cy="20126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565FC9-8BAF-45CF-D431-6A553AA0CD5F}"/>
              </a:ext>
            </a:extLst>
          </p:cNvPr>
          <p:cNvSpPr txBox="1"/>
          <p:nvPr/>
        </p:nvSpPr>
        <p:spPr>
          <a:xfrm>
            <a:off x="8803821" y="4776107"/>
            <a:ext cx="29745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Images from </a:t>
            </a:r>
            <a:r>
              <a:rPr lang="en-GB" sz="1200" err="1">
                <a:cs typeface="Arial"/>
              </a:rPr>
              <a:t>Abrysvo</a:t>
            </a:r>
            <a:r>
              <a:rPr lang="en-GB" sz="1200" baseline="30000">
                <a:cs typeface="Arial"/>
              </a:rPr>
              <a:t>®</a:t>
            </a:r>
            <a:r>
              <a:rPr lang="en-GB" sz="1200">
                <a:cs typeface="Arial"/>
              </a:rPr>
              <a:t> vaccine SPC</a:t>
            </a:r>
            <a:endParaRPr lang="en-US" sz="1200">
              <a:cs typeface="Arial"/>
            </a:endParaRPr>
          </a:p>
        </p:txBody>
      </p:sp>
    </p:spTree>
    <p:extLst>
      <p:ext uri="{BB962C8B-B14F-4D97-AF65-F5344CB8AC3E}">
        <p14:creationId xmlns:p14="http://schemas.microsoft.com/office/powerpoint/2010/main" val="168991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9343-EBD2-4545-ADF1-B890C0F0FAF9}"/>
              </a:ext>
            </a:extLst>
          </p:cNvPr>
          <p:cNvSpPr>
            <a:spLocks noGrp="1"/>
          </p:cNvSpPr>
          <p:nvPr>
            <p:ph type="title"/>
          </p:nvPr>
        </p:nvSpPr>
        <p:spPr>
          <a:xfrm>
            <a:off x="327887" y="280083"/>
            <a:ext cx="10515600" cy="972607"/>
          </a:xfrm>
        </p:spPr>
        <p:txBody>
          <a:bodyPr/>
          <a:lstStyle/>
          <a:p>
            <a:r>
              <a:rPr lang="en-GB"/>
              <a:t>Learning objectives</a:t>
            </a:r>
          </a:p>
        </p:txBody>
      </p:sp>
      <p:sp>
        <p:nvSpPr>
          <p:cNvPr id="3" name="Content Placeholder 2">
            <a:extLst>
              <a:ext uri="{FF2B5EF4-FFF2-40B4-BE49-F238E27FC236}">
                <a16:creationId xmlns:a16="http://schemas.microsoft.com/office/drawing/2014/main" id="{AA47EA92-D2D5-4BF2-9BE0-57B25B9964D2}"/>
              </a:ext>
            </a:extLst>
          </p:cNvPr>
          <p:cNvSpPr>
            <a:spLocks noGrp="1"/>
          </p:cNvSpPr>
          <p:nvPr>
            <p:ph idx="1"/>
          </p:nvPr>
        </p:nvSpPr>
        <p:spPr>
          <a:xfrm>
            <a:off x="341629" y="1619766"/>
            <a:ext cx="11500965" cy="4669521"/>
          </a:xfrm>
        </p:spPr>
        <p:txBody>
          <a:bodyPr vert="horz" lIns="91440" tIns="45720" rIns="91440" bIns="45720" rtlCol="0" anchor="t">
            <a:noAutofit/>
          </a:bodyPr>
          <a:lstStyle/>
          <a:p>
            <a:pPr marL="0" indent="0">
              <a:lnSpc>
                <a:spcPct val="150000"/>
              </a:lnSpc>
              <a:spcBef>
                <a:spcPts val="0"/>
              </a:spcBef>
              <a:buNone/>
            </a:pPr>
            <a:r>
              <a:rPr lang="en-GB" sz="1800">
                <a:latin typeface="Arial"/>
                <a:cs typeface="Arial"/>
              </a:rPr>
              <a:t>By the end of this session, you should be able to:</a:t>
            </a:r>
          </a:p>
          <a:p>
            <a:pPr>
              <a:lnSpc>
                <a:spcPct val="150000"/>
              </a:lnSpc>
              <a:spcBef>
                <a:spcPts val="600"/>
              </a:spcBef>
            </a:pPr>
            <a:r>
              <a:rPr lang="en-GB" sz="1800">
                <a:latin typeface="Arial"/>
                <a:cs typeface="Arial"/>
              </a:rPr>
              <a:t>explain what RSV is and be aware of the UK epidemiology</a:t>
            </a:r>
            <a:endParaRPr lang="en-US" sz="1800">
              <a:latin typeface="Arial"/>
              <a:cs typeface="Arial"/>
            </a:endParaRPr>
          </a:p>
          <a:p>
            <a:pPr>
              <a:lnSpc>
                <a:spcPct val="150000"/>
              </a:lnSpc>
              <a:spcBef>
                <a:spcPts val="0"/>
              </a:spcBef>
            </a:pPr>
            <a:r>
              <a:rPr lang="en-GB" sz="1800">
                <a:latin typeface="Arial"/>
                <a:cs typeface="Arial"/>
              </a:rPr>
              <a:t>understand the rationale for the </a:t>
            </a:r>
            <a:r>
              <a:rPr lang="en-GB" sz="1800">
                <a:solidFill>
                  <a:srgbClr val="333333"/>
                </a:solidFill>
                <a:latin typeface="Arial"/>
                <a:cs typeface="Arial"/>
              </a:rPr>
              <a:t>maternal RSV vaccination for infant protection </a:t>
            </a:r>
            <a:r>
              <a:rPr lang="en-GB" sz="1800">
                <a:latin typeface="Arial"/>
                <a:cs typeface="Arial"/>
              </a:rPr>
              <a:t>programme</a:t>
            </a:r>
            <a:endParaRPr lang="en-US" sz="1800">
              <a:latin typeface="Arial"/>
              <a:cs typeface="Arial"/>
            </a:endParaRPr>
          </a:p>
          <a:p>
            <a:pPr>
              <a:lnSpc>
                <a:spcPct val="150000"/>
              </a:lnSpc>
              <a:spcBef>
                <a:spcPts val="0"/>
              </a:spcBef>
            </a:pPr>
            <a:r>
              <a:rPr lang="en-GB" sz="1800">
                <a:latin typeface="Arial"/>
                <a:cs typeface="Arial"/>
              </a:rPr>
              <a:t>describe how the </a:t>
            </a:r>
            <a:r>
              <a:rPr lang="en-GB" sz="1800" err="1">
                <a:solidFill>
                  <a:srgbClr val="333333"/>
                </a:solidFill>
                <a:latin typeface="Arial"/>
                <a:cs typeface="Arial"/>
              </a:rPr>
              <a:t>Abrysvo</a:t>
            </a:r>
            <a:r>
              <a:rPr lang="en-GB" sz="1200" baseline="30000">
                <a:solidFill>
                  <a:srgbClr val="333333"/>
                </a:solidFill>
                <a:latin typeface="Arial"/>
                <a:cs typeface="Arial"/>
              </a:rPr>
              <a:t>® </a:t>
            </a:r>
            <a:r>
              <a:rPr lang="en-GB" sz="1800">
                <a:latin typeface="Arial"/>
                <a:cs typeface="Arial"/>
              </a:rPr>
              <a:t> RSV vaccine works </a:t>
            </a:r>
          </a:p>
          <a:p>
            <a:pPr>
              <a:lnSpc>
                <a:spcPct val="150000"/>
              </a:lnSpc>
              <a:spcBef>
                <a:spcPts val="0"/>
              </a:spcBef>
            </a:pPr>
            <a:r>
              <a:rPr lang="en-GB" sz="1800">
                <a:latin typeface="Arial"/>
                <a:cs typeface="Arial"/>
              </a:rPr>
              <a:t>state when the RSV vaccine should be offered to pregnant women</a:t>
            </a:r>
            <a:endParaRPr lang="en-US" sz="1800">
              <a:latin typeface="Arial"/>
              <a:cs typeface="Arial"/>
            </a:endParaRPr>
          </a:p>
          <a:p>
            <a:pPr>
              <a:lnSpc>
                <a:spcPct val="150000"/>
              </a:lnSpc>
              <a:spcBef>
                <a:spcPts val="0"/>
              </a:spcBef>
            </a:pPr>
            <a:r>
              <a:rPr lang="en-GB" sz="1800">
                <a:latin typeface="Arial"/>
                <a:cs typeface="Arial"/>
              </a:rPr>
              <a:t>describe the process of consent and how this applies when giving vaccines</a:t>
            </a:r>
            <a:endParaRPr lang="en-US" sz="1800">
              <a:latin typeface="Arial"/>
              <a:cs typeface="Arial"/>
            </a:endParaRPr>
          </a:p>
          <a:p>
            <a:pPr>
              <a:lnSpc>
                <a:spcPct val="150000"/>
              </a:lnSpc>
              <a:spcBef>
                <a:spcPts val="0"/>
              </a:spcBef>
            </a:pPr>
            <a:r>
              <a:rPr lang="en-GB" sz="1800">
                <a:latin typeface="Arial"/>
                <a:cs typeface="Arial"/>
              </a:rPr>
              <a:t>understand the legal mechanisms by which immunisers can supply and administer </a:t>
            </a:r>
            <a:r>
              <a:rPr lang="en-GB" sz="1800" err="1">
                <a:solidFill>
                  <a:srgbClr val="333333"/>
                </a:solidFill>
                <a:latin typeface="Arial"/>
                <a:cs typeface="Arial"/>
              </a:rPr>
              <a:t>Abrysvo</a:t>
            </a:r>
            <a:r>
              <a:rPr lang="en-GB" sz="1200" baseline="30000">
                <a:solidFill>
                  <a:srgbClr val="333333"/>
                </a:solidFill>
                <a:latin typeface="Arial"/>
                <a:cs typeface="Arial"/>
              </a:rPr>
              <a:t>®</a:t>
            </a:r>
            <a:r>
              <a:rPr lang="en-GB" sz="1800">
                <a:solidFill>
                  <a:srgbClr val="333333"/>
                </a:solidFill>
                <a:latin typeface="Arial"/>
                <a:cs typeface="Arial"/>
              </a:rPr>
              <a:t> RSV vaccine</a:t>
            </a:r>
            <a:endParaRPr lang="en-GB" sz="1800">
              <a:latin typeface="Arial"/>
              <a:cs typeface="Arial"/>
            </a:endParaRPr>
          </a:p>
          <a:p>
            <a:pPr>
              <a:lnSpc>
                <a:spcPct val="150000"/>
              </a:lnSpc>
              <a:spcBef>
                <a:spcPts val="0"/>
              </a:spcBef>
            </a:pPr>
            <a:r>
              <a:rPr lang="en-GB" sz="1800">
                <a:latin typeface="Arial"/>
                <a:cs typeface="Arial"/>
              </a:rPr>
              <a:t>describe how to correctly store, prepare and administer </a:t>
            </a:r>
            <a:r>
              <a:rPr lang="en-GB" sz="1800" err="1">
                <a:solidFill>
                  <a:srgbClr val="333333"/>
                </a:solidFill>
                <a:latin typeface="Arial"/>
                <a:cs typeface="Arial"/>
              </a:rPr>
              <a:t>Abrysvo</a:t>
            </a:r>
            <a:r>
              <a:rPr lang="en-GB" sz="1200" baseline="30000">
                <a:solidFill>
                  <a:srgbClr val="333333"/>
                </a:solidFill>
                <a:latin typeface="Arial"/>
                <a:cs typeface="Arial"/>
              </a:rPr>
              <a:t>®</a:t>
            </a:r>
            <a:r>
              <a:rPr lang="en-GB" sz="1800">
                <a:solidFill>
                  <a:srgbClr val="333333"/>
                </a:solidFill>
                <a:latin typeface="Arial"/>
                <a:cs typeface="Arial"/>
              </a:rPr>
              <a:t> RSV vaccine</a:t>
            </a:r>
            <a:endParaRPr lang="en-GB" sz="1800">
              <a:latin typeface="Arial"/>
              <a:cs typeface="Arial"/>
            </a:endParaRPr>
          </a:p>
          <a:p>
            <a:pPr>
              <a:lnSpc>
                <a:spcPct val="150000"/>
              </a:lnSpc>
              <a:spcBef>
                <a:spcPts val="0"/>
              </a:spcBef>
            </a:pPr>
            <a:r>
              <a:rPr lang="en-GB" sz="1800">
                <a:latin typeface="Arial"/>
                <a:cs typeface="Arial"/>
              </a:rPr>
              <a:t>communicate key facts in response to questions from pregnant women and direct them to additional sources of information</a:t>
            </a:r>
            <a:endParaRPr lang="en-GB"/>
          </a:p>
          <a:p>
            <a:endParaRPr lang="en-GB" sz="2000"/>
          </a:p>
        </p:txBody>
      </p:sp>
      <p:sp>
        <p:nvSpPr>
          <p:cNvPr id="10" name="Footer Placeholder 9">
            <a:extLst>
              <a:ext uri="{FF2B5EF4-FFF2-40B4-BE49-F238E27FC236}">
                <a16:creationId xmlns:a16="http://schemas.microsoft.com/office/drawing/2014/main" id="{BA9ED2CB-CDFD-4F39-9BE2-FF862488442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3410485E-1C19-4258-B765-CA27541B52D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236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9DAE-FBB2-17DD-66B6-3B8D015F45FE}"/>
              </a:ext>
            </a:extLst>
          </p:cNvPr>
          <p:cNvSpPr>
            <a:spLocks noGrp="1"/>
          </p:cNvSpPr>
          <p:nvPr>
            <p:ph type="title"/>
          </p:nvPr>
        </p:nvSpPr>
        <p:spPr>
          <a:xfrm>
            <a:off x="330206" y="297294"/>
            <a:ext cx="10515600" cy="854729"/>
          </a:xfrm>
        </p:spPr>
        <p:txBody>
          <a:bodyPr/>
          <a:lstStyle/>
          <a:p>
            <a:r>
              <a:rPr lang="en-GB">
                <a:latin typeface="Arial"/>
                <a:cs typeface="Arial"/>
              </a:rPr>
              <a:t>Preparing the </a:t>
            </a:r>
            <a:r>
              <a:rPr lang="en-GB" err="1">
                <a:latin typeface="Arial"/>
                <a:cs typeface="Arial"/>
              </a:rPr>
              <a:t>Abrysvo</a:t>
            </a:r>
            <a:r>
              <a:rPr lang="en-GB" baseline="30000">
                <a:latin typeface="Arial"/>
                <a:cs typeface="Arial"/>
              </a:rPr>
              <a:t>®</a:t>
            </a:r>
            <a:r>
              <a:rPr lang="en-GB">
                <a:latin typeface="Arial"/>
                <a:cs typeface="Arial"/>
              </a:rPr>
              <a:t> vaccine</a:t>
            </a:r>
          </a:p>
        </p:txBody>
      </p:sp>
      <p:sp>
        <p:nvSpPr>
          <p:cNvPr id="4" name="Footer Placeholder 3">
            <a:extLst>
              <a:ext uri="{FF2B5EF4-FFF2-40B4-BE49-F238E27FC236}">
                <a16:creationId xmlns:a16="http://schemas.microsoft.com/office/drawing/2014/main" id="{9E4C6E2D-8AA2-241F-45D7-74BABF420439}"/>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40673E57-25F3-E32E-AFE8-F72D92F8AE99}"/>
              </a:ext>
            </a:extLst>
          </p:cNvPr>
          <p:cNvSpPr>
            <a:spLocks noGrp="1"/>
          </p:cNvSpPr>
          <p:nvPr>
            <p:ph type="sldNum" sz="quarter" idx="11"/>
          </p:nvPr>
        </p:nvSpPr>
        <p:spPr/>
        <p:txBody>
          <a:bodyPr/>
          <a:lstStyle/>
          <a:p>
            <a:fld id="{344369E4-5DE7-46E5-874E-4FD437973785}" type="slidenum">
              <a:rPr lang="en-GB" smtClean="0"/>
              <a:pPr/>
              <a:t>30</a:t>
            </a:fld>
            <a:endParaRPr lang="en-GB" sz="1400"/>
          </a:p>
        </p:txBody>
      </p:sp>
      <p:pic>
        <p:nvPicPr>
          <p:cNvPr id="7" name="Picture 6">
            <a:extLst>
              <a:ext uri="{FF2B5EF4-FFF2-40B4-BE49-F238E27FC236}">
                <a16:creationId xmlns:a16="http://schemas.microsoft.com/office/drawing/2014/main" id="{5D581A52-3178-4A07-7B54-EEE0A513C8C2}"/>
              </a:ext>
            </a:extLst>
          </p:cNvPr>
          <p:cNvPicPr>
            <a:picLocks noChangeAspect="1"/>
          </p:cNvPicPr>
          <p:nvPr/>
        </p:nvPicPr>
        <p:blipFill rotWithShape="1">
          <a:blip r:embed="rId2"/>
          <a:srcRect r="626" b="-448"/>
          <a:stretch/>
        </p:blipFill>
        <p:spPr>
          <a:xfrm>
            <a:off x="435125" y="1404291"/>
            <a:ext cx="9166515" cy="4857963"/>
          </a:xfrm>
          <a:prstGeom prst="rect">
            <a:avLst/>
          </a:prstGeom>
        </p:spPr>
      </p:pic>
      <p:sp>
        <p:nvSpPr>
          <p:cNvPr id="6" name="TextBox 5">
            <a:extLst>
              <a:ext uri="{FF2B5EF4-FFF2-40B4-BE49-F238E27FC236}">
                <a16:creationId xmlns:a16="http://schemas.microsoft.com/office/drawing/2014/main" id="{A7BD8222-68BF-6481-D64E-B3EA763F5D8B}"/>
              </a:ext>
            </a:extLst>
          </p:cNvPr>
          <p:cNvSpPr txBox="1"/>
          <p:nvPr/>
        </p:nvSpPr>
        <p:spPr>
          <a:xfrm>
            <a:off x="9022896" y="5909582"/>
            <a:ext cx="29745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Images from </a:t>
            </a:r>
            <a:r>
              <a:rPr lang="en-GB" sz="1200" err="1">
                <a:cs typeface="Arial"/>
              </a:rPr>
              <a:t>Abrysvo</a:t>
            </a:r>
            <a:r>
              <a:rPr lang="en-GB" sz="1200" baseline="30000">
                <a:cs typeface="Arial"/>
              </a:rPr>
              <a:t>®</a:t>
            </a:r>
            <a:r>
              <a:rPr lang="en-GB" sz="1200">
                <a:cs typeface="Arial"/>
              </a:rPr>
              <a:t> vaccine SPC</a:t>
            </a:r>
            <a:endParaRPr lang="en-US" sz="1200">
              <a:cs typeface="Arial"/>
            </a:endParaRPr>
          </a:p>
        </p:txBody>
      </p:sp>
    </p:spTree>
    <p:extLst>
      <p:ext uri="{BB962C8B-B14F-4D97-AF65-F5344CB8AC3E}">
        <p14:creationId xmlns:p14="http://schemas.microsoft.com/office/powerpoint/2010/main" val="813152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9DAE-FBB2-17DD-66B6-3B8D015F45FE}"/>
              </a:ext>
            </a:extLst>
          </p:cNvPr>
          <p:cNvSpPr>
            <a:spLocks noGrp="1"/>
          </p:cNvSpPr>
          <p:nvPr>
            <p:ph type="title"/>
          </p:nvPr>
        </p:nvSpPr>
        <p:spPr>
          <a:xfrm>
            <a:off x="330206" y="288874"/>
            <a:ext cx="10515600" cy="863149"/>
          </a:xfrm>
        </p:spPr>
        <p:txBody>
          <a:bodyPr/>
          <a:lstStyle/>
          <a:p>
            <a:r>
              <a:rPr lang="en-GB">
                <a:latin typeface="Arial"/>
                <a:cs typeface="Arial"/>
              </a:rPr>
              <a:t>Preparing the </a:t>
            </a:r>
            <a:r>
              <a:rPr lang="en-GB" err="1">
                <a:latin typeface="Arial"/>
                <a:cs typeface="Arial"/>
              </a:rPr>
              <a:t>Abrysvo</a:t>
            </a:r>
            <a:r>
              <a:rPr lang="en-GB" baseline="30000">
                <a:latin typeface="Arial"/>
                <a:cs typeface="Arial"/>
              </a:rPr>
              <a:t>® </a:t>
            </a:r>
            <a:r>
              <a:rPr lang="en-GB">
                <a:latin typeface="Arial"/>
                <a:cs typeface="Arial"/>
              </a:rPr>
              <a:t>vaccine</a:t>
            </a:r>
          </a:p>
        </p:txBody>
      </p:sp>
      <p:sp>
        <p:nvSpPr>
          <p:cNvPr id="4" name="Footer Placeholder 3">
            <a:extLst>
              <a:ext uri="{FF2B5EF4-FFF2-40B4-BE49-F238E27FC236}">
                <a16:creationId xmlns:a16="http://schemas.microsoft.com/office/drawing/2014/main" id="{9E4C6E2D-8AA2-241F-45D7-74BABF420439}"/>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40673E57-25F3-E32E-AFE8-F72D92F8AE99}"/>
              </a:ext>
            </a:extLst>
          </p:cNvPr>
          <p:cNvSpPr>
            <a:spLocks noGrp="1"/>
          </p:cNvSpPr>
          <p:nvPr>
            <p:ph type="sldNum" sz="quarter" idx="11"/>
          </p:nvPr>
        </p:nvSpPr>
        <p:spPr/>
        <p:txBody>
          <a:bodyPr/>
          <a:lstStyle/>
          <a:p>
            <a:fld id="{344369E4-5DE7-46E5-874E-4FD437973785}" type="slidenum">
              <a:rPr lang="en-GB" smtClean="0"/>
              <a:pPr/>
              <a:t>31</a:t>
            </a:fld>
            <a:endParaRPr lang="en-GB" sz="1400"/>
          </a:p>
        </p:txBody>
      </p:sp>
      <p:pic>
        <p:nvPicPr>
          <p:cNvPr id="6" name="Picture 5">
            <a:extLst>
              <a:ext uri="{FF2B5EF4-FFF2-40B4-BE49-F238E27FC236}">
                <a16:creationId xmlns:a16="http://schemas.microsoft.com/office/drawing/2014/main" id="{21049443-8D1D-FB5D-B221-AFA2D91406AA}"/>
              </a:ext>
            </a:extLst>
          </p:cNvPr>
          <p:cNvPicPr>
            <a:picLocks noChangeAspect="1"/>
          </p:cNvPicPr>
          <p:nvPr/>
        </p:nvPicPr>
        <p:blipFill rotWithShape="1">
          <a:blip r:embed="rId2"/>
          <a:srcRect r="581" b="-230"/>
          <a:stretch/>
        </p:blipFill>
        <p:spPr>
          <a:xfrm>
            <a:off x="838200" y="1539077"/>
            <a:ext cx="9289648" cy="4731360"/>
          </a:xfrm>
          <a:prstGeom prst="rect">
            <a:avLst/>
          </a:prstGeom>
        </p:spPr>
      </p:pic>
      <p:sp>
        <p:nvSpPr>
          <p:cNvPr id="7" name="TextBox 6">
            <a:extLst>
              <a:ext uri="{FF2B5EF4-FFF2-40B4-BE49-F238E27FC236}">
                <a16:creationId xmlns:a16="http://schemas.microsoft.com/office/drawing/2014/main" id="{0CD91098-8268-F1D1-3D5C-5EACD06316FF}"/>
              </a:ext>
            </a:extLst>
          </p:cNvPr>
          <p:cNvSpPr txBox="1"/>
          <p:nvPr/>
        </p:nvSpPr>
        <p:spPr>
          <a:xfrm>
            <a:off x="9070521" y="5985782"/>
            <a:ext cx="29745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Images from </a:t>
            </a:r>
            <a:r>
              <a:rPr lang="en-GB" sz="1200" err="1">
                <a:cs typeface="Arial"/>
              </a:rPr>
              <a:t>Abrysvo</a:t>
            </a:r>
            <a:r>
              <a:rPr lang="en-GB" sz="1200" baseline="30000">
                <a:cs typeface="Arial"/>
              </a:rPr>
              <a:t>®</a:t>
            </a:r>
            <a:r>
              <a:rPr lang="en-GB" sz="1200">
                <a:cs typeface="Arial"/>
              </a:rPr>
              <a:t> vaccine SPC</a:t>
            </a:r>
            <a:endParaRPr lang="en-US" sz="1200">
              <a:cs typeface="Arial"/>
            </a:endParaRPr>
          </a:p>
        </p:txBody>
      </p:sp>
    </p:spTree>
    <p:extLst>
      <p:ext uri="{BB962C8B-B14F-4D97-AF65-F5344CB8AC3E}">
        <p14:creationId xmlns:p14="http://schemas.microsoft.com/office/powerpoint/2010/main" val="325121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9DAE-FBB2-17DD-66B6-3B8D015F45FE}"/>
              </a:ext>
            </a:extLst>
          </p:cNvPr>
          <p:cNvSpPr>
            <a:spLocks noGrp="1"/>
          </p:cNvSpPr>
          <p:nvPr>
            <p:ph type="title"/>
          </p:nvPr>
        </p:nvSpPr>
        <p:spPr>
          <a:xfrm>
            <a:off x="330206" y="309923"/>
            <a:ext cx="10515600" cy="842100"/>
          </a:xfrm>
        </p:spPr>
        <p:txBody>
          <a:bodyPr/>
          <a:lstStyle/>
          <a:p>
            <a:r>
              <a:rPr lang="en-GB">
                <a:latin typeface="Arial"/>
                <a:cs typeface="Arial"/>
              </a:rPr>
              <a:t>Preparing the </a:t>
            </a:r>
            <a:r>
              <a:rPr lang="en-GB" err="1">
                <a:latin typeface="Arial"/>
                <a:cs typeface="Arial"/>
              </a:rPr>
              <a:t>Abrysvo</a:t>
            </a:r>
            <a:r>
              <a:rPr lang="en-GB" baseline="30000">
                <a:latin typeface="Arial"/>
                <a:cs typeface="Arial"/>
              </a:rPr>
              <a:t>®</a:t>
            </a:r>
            <a:r>
              <a:rPr lang="en-GB">
                <a:latin typeface="Arial"/>
                <a:cs typeface="Arial"/>
              </a:rPr>
              <a:t> vaccine</a:t>
            </a:r>
          </a:p>
        </p:txBody>
      </p:sp>
      <p:sp>
        <p:nvSpPr>
          <p:cNvPr id="4" name="Footer Placeholder 3">
            <a:extLst>
              <a:ext uri="{FF2B5EF4-FFF2-40B4-BE49-F238E27FC236}">
                <a16:creationId xmlns:a16="http://schemas.microsoft.com/office/drawing/2014/main" id="{9E4C6E2D-8AA2-241F-45D7-74BABF420439}"/>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40673E57-25F3-E32E-AFE8-F72D92F8AE99}"/>
              </a:ext>
            </a:extLst>
          </p:cNvPr>
          <p:cNvSpPr>
            <a:spLocks noGrp="1"/>
          </p:cNvSpPr>
          <p:nvPr>
            <p:ph type="sldNum" sz="quarter" idx="11"/>
          </p:nvPr>
        </p:nvSpPr>
        <p:spPr/>
        <p:txBody>
          <a:bodyPr/>
          <a:lstStyle/>
          <a:p>
            <a:fld id="{344369E4-5DE7-46E5-874E-4FD437973785}" type="slidenum">
              <a:rPr lang="en-GB" smtClean="0"/>
              <a:pPr/>
              <a:t>32</a:t>
            </a:fld>
            <a:endParaRPr lang="en-GB" sz="1400"/>
          </a:p>
        </p:txBody>
      </p:sp>
      <p:pic>
        <p:nvPicPr>
          <p:cNvPr id="7" name="Picture 6">
            <a:extLst>
              <a:ext uri="{FF2B5EF4-FFF2-40B4-BE49-F238E27FC236}">
                <a16:creationId xmlns:a16="http://schemas.microsoft.com/office/drawing/2014/main" id="{F4C97B0E-B213-4A4D-A994-6371F4B3541A}"/>
              </a:ext>
            </a:extLst>
          </p:cNvPr>
          <p:cNvPicPr>
            <a:picLocks noChangeAspect="1"/>
          </p:cNvPicPr>
          <p:nvPr/>
        </p:nvPicPr>
        <p:blipFill rotWithShape="1">
          <a:blip r:embed="rId2"/>
          <a:srcRect l="-307" t="-333" r="1324" b="1439"/>
          <a:stretch/>
        </p:blipFill>
        <p:spPr>
          <a:xfrm>
            <a:off x="144402" y="1551007"/>
            <a:ext cx="10221107" cy="4334905"/>
          </a:xfrm>
          <a:prstGeom prst="rect">
            <a:avLst/>
          </a:prstGeom>
        </p:spPr>
      </p:pic>
      <p:sp>
        <p:nvSpPr>
          <p:cNvPr id="9" name="TextBox 8">
            <a:extLst>
              <a:ext uri="{FF2B5EF4-FFF2-40B4-BE49-F238E27FC236}">
                <a16:creationId xmlns:a16="http://schemas.microsoft.com/office/drawing/2014/main" id="{E14D7F31-0D73-B4D0-3728-A6E6B1421784}"/>
              </a:ext>
            </a:extLst>
          </p:cNvPr>
          <p:cNvSpPr txBox="1"/>
          <p:nvPr/>
        </p:nvSpPr>
        <p:spPr>
          <a:xfrm>
            <a:off x="9013371" y="6023882"/>
            <a:ext cx="29745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Images from </a:t>
            </a:r>
            <a:r>
              <a:rPr lang="en-GB" sz="1200" err="1">
                <a:cs typeface="Arial"/>
              </a:rPr>
              <a:t>Abrysvo</a:t>
            </a:r>
            <a:r>
              <a:rPr lang="en-GB" sz="1200" baseline="30000">
                <a:cs typeface="Arial"/>
              </a:rPr>
              <a:t>®</a:t>
            </a:r>
            <a:r>
              <a:rPr lang="en-GB" sz="1200">
                <a:cs typeface="Arial"/>
              </a:rPr>
              <a:t> vaccine SPC</a:t>
            </a:r>
            <a:endParaRPr lang="en-US" sz="1200">
              <a:cs typeface="Arial"/>
            </a:endParaRPr>
          </a:p>
        </p:txBody>
      </p:sp>
    </p:spTree>
    <p:extLst>
      <p:ext uri="{BB962C8B-B14F-4D97-AF65-F5344CB8AC3E}">
        <p14:creationId xmlns:p14="http://schemas.microsoft.com/office/powerpoint/2010/main" val="2601190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9DAE-FBB2-17DD-66B6-3B8D015F45FE}"/>
              </a:ext>
            </a:extLst>
          </p:cNvPr>
          <p:cNvSpPr>
            <a:spLocks noGrp="1"/>
          </p:cNvSpPr>
          <p:nvPr>
            <p:ph type="title"/>
          </p:nvPr>
        </p:nvSpPr>
        <p:spPr>
          <a:xfrm>
            <a:off x="330206" y="318344"/>
            <a:ext cx="10515600" cy="833679"/>
          </a:xfrm>
        </p:spPr>
        <p:txBody>
          <a:bodyPr/>
          <a:lstStyle/>
          <a:p>
            <a:r>
              <a:rPr lang="en-GB">
                <a:latin typeface="Arial"/>
                <a:cs typeface="Arial"/>
              </a:rPr>
              <a:t>Preparing the </a:t>
            </a:r>
            <a:r>
              <a:rPr lang="en-GB" err="1">
                <a:latin typeface="Arial"/>
                <a:cs typeface="Arial"/>
              </a:rPr>
              <a:t>Abrysvo</a:t>
            </a:r>
            <a:r>
              <a:rPr lang="en-GB" baseline="30000">
                <a:latin typeface="Arial"/>
                <a:cs typeface="Arial"/>
              </a:rPr>
              <a:t>®</a:t>
            </a:r>
            <a:r>
              <a:rPr lang="en-GB">
                <a:latin typeface="Arial"/>
                <a:cs typeface="Arial"/>
              </a:rPr>
              <a:t> vaccine</a:t>
            </a:r>
          </a:p>
        </p:txBody>
      </p:sp>
      <p:sp>
        <p:nvSpPr>
          <p:cNvPr id="4" name="Footer Placeholder 3">
            <a:extLst>
              <a:ext uri="{FF2B5EF4-FFF2-40B4-BE49-F238E27FC236}">
                <a16:creationId xmlns:a16="http://schemas.microsoft.com/office/drawing/2014/main" id="{9E4C6E2D-8AA2-241F-45D7-74BABF420439}"/>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40673E57-25F3-E32E-AFE8-F72D92F8AE99}"/>
              </a:ext>
            </a:extLst>
          </p:cNvPr>
          <p:cNvSpPr>
            <a:spLocks noGrp="1"/>
          </p:cNvSpPr>
          <p:nvPr>
            <p:ph type="sldNum" sz="quarter" idx="11"/>
          </p:nvPr>
        </p:nvSpPr>
        <p:spPr/>
        <p:txBody>
          <a:bodyPr/>
          <a:lstStyle/>
          <a:p>
            <a:fld id="{344369E4-5DE7-46E5-874E-4FD437973785}" type="slidenum">
              <a:rPr lang="en-GB" smtClean="0"/>
              <a:pPr/>
              <a:t>33</a:t>
            </a:fld>
            <a:endParaRPr lang="en-GB" sz="1400"/>
          </a:p>
        </p:txBody>
      </p:sp>
      <p:pic>
        <p:nvPicPr>
          <p:cNvPr id="6" name="Picture 5">
            <a:extLst>
              <a:ext uri="{FF2B5EF4-FFF2-40B4-BE49-F238E27FC236}">
                <a16:creationId xmlns:a16="http://schemas.microsoft.com/office/drawing/2014/main" id="{51CD6EE9-A92B-08B9-F5CC-F98E430354FE}"/>
              </a:ext>
            </a:extLst>
          </p:cNvPr>
          <p:cNvPicPr>
            <a:picLocks noChangeAspect="1"/>
          </p:cNvPicPr>
          <p:nvPr/>
        </p:nvPicPr>
        <p:blipFill>
          <a:blip r:embed="rId2"/>
          <a:stretch>
            <a:fillRect/>
          </a:stretch>
        </p:blipFill>
        <p:spPr>
          <a:xfrm>
            <a:off x="525683" y="1505528"/>
            <a:ext cx="9254924" cy="4845288"/>
          </a:xfrm>
          <a:prstGeom prst="rect">
            <a:avLst/>
          </a:prstGeom>
        </p:spPr>
      </p:pic>
      <p:sp>
        <p:nvSpPr>
          <p:cNvPr id="7" name="TextBox 6">
            <a:extLst>
              <a:ext uri="{FF2B5EF4-FFF2-40B4-BE49-F238E27FC236}">
                <a16:creationId xmlns:a16="http://schemas.microsoft.com/office/drawing/2014/main" id="{D472BC3B-BE6F-9D9F-DBEF-D0A8BEDB88C3}"/>
              </a:ext>
            </a:extLst>
          </p:cNvPr>
          <p:cNvSpPr txBox="1"/>
          <p:nvPr/>
        </p:nvSpPr>
        <p:spPr>
          <a:xfrm>
            <a:off x="9070521" y="5985782"/>
            <a:ext cx="29745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Images from </a:t>
            </a:r>
            <a:r>
              <a:rPr lang="en-GB" sz="1200" err="1">
                <a:cs typeface="Arial"/>
              </a:rPr>
              <a:t>Abrysvo</a:t>
            </a:r>
            <a:r>
              <a:rPr lang="en-GB" sz="1200" baseline="30000">
                <a:cs typeface="Arial"/>
              </a:rPr>
              <a:t>®</a:t>
            </a:r>
            <a:r>
              <a:rPr lang="en-GB" sz="1200">
                <a:cs typeface="Arial"/>
              </a:rPr>
              <a:t> vaccine SPC</a:t>
            </a:r>
            <a:endParaRPr lang="en-US" sz="1200">
              <a:cs typeface="Arial"/>
            </a:endParaRPr>
          </a:p>
        </p:txBody>
      </p:sp>
    </p:spTree>
    <p:extLst>
      <p:ext uri="{BB962C8B-B14F-4D97-AF65-F5344CB8AC3E}">
        <p14:creationId xmlns:p14="http://schemas.microsoft.com/office/powerpoint/2010/main" val="3023499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053C-D1AD-3BA0-3827-277B5E88C848}"/>
              </a:ext>
            </a:extLst>
          </p:cNvPr>
          <p:cNvSpPr>
            <a:spLocks noGrp="1"/>
          </p:cNvSpPr>
          <p:nvPr>
            <p:ph type="title"/>
          </p:nvPr>
        </p:nvSpPr>
        <p:spPr>
          <a:xfrm>
            <a:off x="330206" y="352023"/>
            <a:ext cx="10515600" cy="800000"/>
          </a:xfrm>
        </p:spPr>
        <p:txBody>
          <a:bodyPr>
            <a:normAutofit/>
          </a:bodyPr>
          <a:lstStyle/>
          <a:p>
            <a:r>
              <a:rPr lang="en-US">
                <a:latin typeface="Arial"/>
                <a:cs typeface="Arial"/>
              </a:rPr>
              <a:t>Vaccine co-administration in pregnancy </a:t>
            </a:r>
            <a:endParaRPr lang="en-US"/>
          </a:p>
        </p:txBody>
      </p:sp>
      <p:sp>
        <p:nvSpPr>
          <p:cNvPr id="4" name="Footer Placeholder 3">
            <a:extLst>
              <a:ext uri="{FF2B5EF4-FFF2-40B4-BE49-F238E27FC236}">
                <a16:creationId xmlns:a16="http://schemas.microsoft.com/office/drawing/2014/main" id="{73E761D9-94C2-F290-666F-08A632AD3B2E}"/>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CBABF9F8-0573-7E32-FA67-85225E1BF05B}"/>
              </a:ext>
            </a:extLst>
          </p:cNvPr>
          <p:cNvSpPr>
            <a:spLocks noGrp="1"/>
          </p:cNvSpPr>
          <p:nvPr>
            <p:ph type="sldNum" sz="quarter" idx="11"/>
          </p:nvPr>
        </p:nvSpPr>
        <p:spPr/>
        <p:txBody>
          <a:bodyPr/>
          <a:lstStyle/>
          <a:p>
            <a:fld id="{344369E4-5DE7-46E5-874E-4FD437973785}" type="slidenum">
              <a:rPr lang="en-GB" smtClean="0"/>
              <a:pPr/>
              <a:t>34</a:t>
            </a:fld>
            <a:endParaRPr lang="en-GB" sz="1400"/>
          </a:p>
        </p:txBody>
      </p:sp>
      <p:sp>
        <p:nvSpPr>
          <p:cNvPr id="7" name="Content Placeholder 6">
            <a:extLst>
              <a:ext uri="{FF2B5EF4-FFF2-40B4-BE49-F238E27FC236}">
                <a16:creationId xmlns:a16="http://schemas.microsoft.com/office/drawing/2014/main" id="{71A20F1B-8952-8FB0-7C20-641FBE54CCAA}"/>
              </a:ext>
            </a:extLst>
          </p:cNvPr>
          <p:cNvSpPr>
            <a:spLocks noGrp="1"/>
          </p:cNvSpPr>
          <p:nvPr>
            <p:ph idx="1"/>
          </p:nvPr>
        </p:nvSpPr>
        <p:spPr>
          <a:xfrm>
            <a:off x="330205" y="1548882"/>
            <a:ext cx="11123857" cy="4577282"/>
          </a:xfrm>
        </p:spPr>
        <p:txBody>
          <a:bodyPr vert="horz" lIns="91440" tIns="45720" rIns="91440" bIns="45720" rtlCol="0" anchor="t">
            <a:normAutofit fontScale="92500" lnSpcReduction="20000"/>
          </a:bodyPr>
          <a:lstStyle/>
          <a:p>
            <a:pPr marL="0" indent="0">
              <a:lnSpc>
                <a:spcPct val="110000"/>
              </a:lnSpc>
              <a:buNone/>
            </a:pPr>
            <a:r>
              <a:rPr lang="en-GB" sz="2200" dirty="0">
                <a:latin typeface="Arial"/>
                <a:cs typeface="Arial"/>
              </a:rPr>
              <a:t>Where possible, vaccines should be given once a pregnant women becomes eligible. However, there may be times when a pregnant women presents late for vaccination. During influenza and COVID seasonal vaccination campaigns, pregnant women may also become eligible for more than one vaccine at the same time. </a:t>
            </a:r>
            <a:endParaRPr lang="en-GB" sz="2200" dirty="0"/>
          </a:p>
          <a:p>
            <a:pPr marL="0" indent="0">
              <a:lnSpc>
                <a:spcPct val="110000"/>
              </a:lnSpc>
              <a:buNone/>
            </a:pPr>
            <a:endParaRPr lang="en-GB" sz="2200" dirty="0">
              <a:latin typeface="Arial"/>
              <a:cs typeface="Arial"/>
            </a:endParaRPr>
          </a:p>
          <a:p>
            <a:pPr marL="0" indent="0">
              <a:lnSpc>
                <a:spcPct val="110000"/>
              </a:lnSpc>
              <a:buNone/>
            </a:pPr>
            <a:r>
              <a:rPr lang="en-GB" sz="2200" b="1" dirty="0">
                <a:latin typeface="Arial"/>
                <a:cs typeface="Arial"/>
              </a:rPr>
              <a:t>Influenza vaccine</a:t>
            </a:r>
          </a:p>
          <a:p>
            <a:pPr>
              <a:lnSpc>
                <a:spcPct val="110000"/>
              </a:lnSpc>
            </a:pPr>
            <a:r>
              <a:rPr lang="en-GB" sz="2200" dirty="0">
                <a:latin typeface="Arial"/>
                <a:cs typeface="Arial"/>
              </a:rPr>
              <a:t>Abrysvo</a:t>
            </a:r>
            <a:r>
              <a:rPr lang="en-GB" sz="2200" baseline="30000" dirty="0">
                <a:latin typeface="Arial"/>
                <a:cs typeface="Arial"/>
              </a:rPr>
              <a:t>®</a:t>
            </a:r>
            <a:r>
              <a:rPr lang="en-GB" sz="2200" dirty="0">
                <a:latin typeface="Arial"/>
                <a:cs typeface="Arial"/>
              </a:rPr>
              <a:t> can be given concomitantly with inactivated influenza vaccine to pregnant women</a:t>
            </a:r>
            <a:endParaRPr lang="en-GB" sz="2200" dirty="0">
              <a:solidFill>
                <a:srgbClr val="8764B8"/>
              </a:solidFill>
              <a:latin typeface="Arial"/>
              <a:cs typeface="Arial"/>
            </a:endParaRPr>
          </a:p>
          <a:p>
            <a:pPr>
              <a:lnSpc>
                <a:spcPct val="110000"/>
              </a:lnSpc>
            </a:pPr>
            <a:r>
              <a:rPr lang="en-GB" sz="2200" dirty="0">
                <a:latin typeface="Arial"/>
                <a:cs typeface="Arial"/>
              </a:rPr>
              <a:t>there are no safety or effectiveness concerns around giving Abrysvo</a:t>
            </a:r>
            <a:r>
              <a:rPr lang="en-GB" sz="2200" baseline="30000" dirty="0">
                <a:latin typeface="Arial"/>
                <a:cs typeface="Arial"/>
              </a:rPr>
              <a:t>® </a:t>
            </a:r>
            <a:r>
              <a:rPr lang="en-GB" sz="2200" dirty="0">
                <a:latin typeface="Arial"/>
                <a:cs typeface="Arial"/>
              </a:rPr>
              <a:t>to pregnant teenagers who are due to have or who have recently had a live attenuated influenza vaccine nasal spray</a:t>
            </a:r>
            <a:endParaRPr lang="en-GB" sz="2200" dirty="0">
              <a:solidFill>
                <a:srgbClr val="8764B8"/>
              </a:solidFill>
              <a:latin typeface="Arial"/>
              <a:cs typeface="Arial"/>
            </a:endParaRPr>
          </a:p>
          <a:p>
            <a:pPr marL="0" indent="0">
              <a:lnSpc>
                <a:spcPct val="110000"/>
              </a:lnSpc>
              <a:buNone/>
            </a:pPr>
            <a:endParaRPr lang="en-GB" sz="2200" dirty="0">
              <a:latin typeface="Arial"/>
              <a:cs typeface="Arial"/>
            </a:endParaRPr>
          </a:p>
          <a:p>
            <a:pPr marL="0" indent="0">
              <a:lnSpc>
                <a:spcPct val="110000"/>
              </a:lnSpc>
              <a:buNone/>
            </a:pPr>
            <a:r>
              <a:rPr lang="en-GB" sz="2200" b="1" dirty="0">
                <a:latin typeface="Arial"/>
                <a:cs typeface="Arial"/>
              </a:rPr>
              <a:t>Coronavirus (COVID-19) vaccine</a:t>
            </a:r>
          </a:p>
          <a:p>
            <a:pPr>
              <a:lnSpc>
                <a:spcPct val="110000"/>
              </a:lnSpc>
            </a:pPr>
            <a:r>
              <a:rPr lang="en-GB" sz="2200" dirty="0">
                <a:latin typeface="Arial"/>
                <a:cs typeface="Arial"/>
              </a:rPr>
              <a:t>pregnant women who are eligible for COVID-19 vaccine during a seasonal vaccination campaign may receive this at the same time as Abrysvo</a:t>
            </a:r>
            <a:r>
              <a:rPr lang="en-GB" sz="2200" baseline="30000" dirty="0">
                <a:latin typeface="Arial"/>
                <a:cs typeface="Arial"/>
              </a:rPr>
              <a:t>® </a:t>
            </a:r>
            <a:endParaRPr lang="en-GB" sz="1400" baseline="30000" dirty="0">
              <a:latin typeface="Arial"/>
              <a:cs typeface="Arial"/>
            </a:endParaRPr>
          </a:p>
          <a:p>
            <a:pPr marL="0" indent="0">
              <a:buNone/>
            </a:pPr>
            <a:endParaRPr lang="en-GB" sz="1800" dirty="0">
              <a:latin typeface="Arial"/>
              <a:cs typeface="Arial"/>
            </a:endParaRPr>
          </a:p>
          <a:p>
            <a:endParaRPr lang="en-GB" sz="1800" dirty="0">
              <a:latin typeface="Arial"/>
              <a:cs typeface="Arial"/>
            </a:endParaRPr>
          </a:p>
        </p:txBody>
      </p:sp>
    </p:spTree>
    <p:extLst>
      <p:ext uri="{BB962C8B-B14F-4D97-AF65-F5344CB8AC3E}">
        <p14:creationId xmlns:p14="http://schemas.microsoft.com/office/powerpoint/2010/main" val="711111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01AF-03A2-0DA6-6CB3-229BBFB8D39C}"/>
              </a:ext>
            </a:extLst>
          </p:cNvPr>
          <p:cNvSpPr>
            <a:spLocks noGrp="1"/>
          </p:cNvSpPr>
          <p:nvPr>
            <p:ph type="title"/>
          </p:nvPr>
        </p:nvSpPr>
        <p:spPr>
          <a:xfrm>
            <a:off x="330206" y="330974"/>
            <a:ext cx="10515600" cy="821049"/>
          </a:xfrm>
        </p:spPr>
        <p:txBody>
          <a:bodyPr/>
          <a:lstStyle/>
          <a:p>
            <a:r>
              <a:rPr lang="en-US">
                <a:latin typeface="Arial"/>
                <a:cs typeface="Arial"/>
              </a:rPr>
              <a:t>Vaccine co-administration in pregnancy </a:t>
            </a:r>
          </a:p>
        </p:txBody>
      </p:sp>
      <p:sp>
        <p:nvSpPr>
          <p:cNvPr id="3" name="Content Placeholder 2">
            <a:extLst>
              <a:ext uri="{FF2B5EF4-FFF2-40B4-BE49-F238E27FC236}">
                <a16:creationId xmlns:a16="http://schemas.microsoft.com/office/drawing/2014/main" id="{E72C002E-BA46-0774-E67E-FE8CCA0C4AE5}"/>
              </a:ext>
            </a:extLst>
          </p:cNvPr>
          <p:cNvSpPr>
            <a:spLocks noGrp="1"/>
          </p:cNvSpPr>
          <p:nvPr>
            <p:ph idx="1"/>
          </p:nvPr>
        </p:nvSpPr>
        <p:spPr>
          <a:xfrm>
            <a:off x="330205" y="1714350"/>
            <a:ext cx="11160142" cy="4556956"/>
          </a:xfrm>
        </p:spPr>
        <p:txBody>
          <a:bodyPr vert="horz" lIns="91440" tIns="45720" rIns="91440" bIns="45720" rtlCol="0" anchor="t">
            <a:normAutofit/>
          </a:bodyPr>
          <a:lstStyle/>
          <a:p>
            <a:pPr marL="0" indent="0">
              <a:buNone/>
            </a:pPr>
            <a:r>
              <a:rPr lang="en-US" b="1" dirty="0">
                <a:latin typeface="Arial"/>
                <a:cs typeface="Arial"/>
              </a:rPr>
              <a:t>Pertussis-containing vaccine </a:t>
            </a:r>
            <a:endParaRPr lang="en-US" b="1" dirty="0"/>
          </a:p>
          <a:p>
            <a:r>
              <a:rPr lang="en-GB" sz="2000" dirty="0">
                <a:latin typeface="Arial"/>
                <a:cs typeface="Arial"/>
              </a:rPr>
              <a:t>some evidence suggests that coadministration of RSV and pertussis containing vaccines may reduce the response made to pertussis components. The clinical significance of this is unclear and any impact on protection is likely to be small; the key pertussis toxoid component is least affected </a:t>
            </a:r>
            <a:endParaRPr lang="en-US" sz="2000" dirty="0">
              <a:latin typeface="Arial"/>
              <a:cs typeface="Arial"/>
            </a:endParaRPr>
          </a:p>
          <a:p>
            <a:r>
              <a:rPr lang="en-GB" sz="2000" dirty="0">
                <a:latin typeface="Arial"/>
                <a:cs typeface="Arial"/>
              </a:rPr>
              <a:t>giving the vaccines separately at the usual scheduled times (around 20 weeks' gestation for pertussis (usually given around time of the </a:t>
            </a:r>
            <a:r>
              <a:rPr lang="en-GB" sz="2000" dirty="0" err="1">
                <a:latin typeface="Arial"/>
                <a:cs typeface="Arial"/>
              </a:rPr>
              <a:t>fetal</a:t>
            </a:r>
            <a:r>
              <a:rPr lang="en-GB" sz="2000" dirty="0">
                <a:latin typeface="Arial"/>
                <a:cs typeface="Arial"/>
              </a:rPr>
              <a:t> anomaly scan) and from 28 weeks'  gestation for RSV) will avoid any potential attenuation (weakening) of antibody response to the pertussis containing vaccine </a:t>
            </a:r>
            <a:endParaRPr lang="en-US" sz="2000" dirty="0">
              <a:latin typeface="Arial"/>
              <a:cs typeface="Arial"/>
            </a:endParaRPr>
          </a:p>
          <a:p>
            <a:r>
              <a:rPr lang="en-GB" sz="2000" dirty="0">
                <a:latin typeface="Arial"/>
                <a:cs typeface="Arial"/>
              </a:rPr>
              <a:t>if a woman has not received a pertussis containing vaccine by the time she presents for an RSV vaccine, they can and </a:t>
            </a:r>
            <a:r>
              <a:rPr lang="en-GB" sz="2000" b="1" dirty="0">
                <a:latin typeface="Arial"/>
                <a:cs typeface="Arial"/>
              </a:rPr>
              <a:t>should</a:t>
            </a:r>
            <a:r>
              <a:rPr lang="en-GB" sz="2000" dirty="0">
                <a:latin typeface="Arial"/>
                <a:cs typeface="Arial"/>
              </a:rPr>
              <a:t> both be given at the same appointment to provide timely protection against both infections to the infant and to avoid the risk of the woman not returning for a later appointment</a:t>
            </a:r>
            <a:endParaRPr lang="en-US" dirty="0"/>
          </a:p>
        </p:txBody>
      </p:sp>
      <p:sp>
        <p:nvSpPr>
          <p:cNvPr id="4" name="Footer Placeholder 3">
            <a:extLst>
              <a:ext uri="{FF2B5EF4-FFF2-40B4-BE49-F238E27FC236}">
                <a16:creationId xmlns:a16="http://schemas.microsoft.com/office/drawing/2014/main" id="{AD077807-F3B7-4312-A4BC-2F8D38050A85}"/>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4BC8ACB1-E94A-8256-7BFF-149310196368}"/>
              </a:ext>
            </a:extLst>
          </p:cNvPr>
          <p:cNvSpPr>
            <a:spLocks noGrp="1"/>
          </p:cNvSpPr>
          <p:nvPr>
            <p:ph type="sldNum" sz="quarter" idx="11"/>
          </p:nvPr>
        </p:nvSpPr>
        <p:spPr/>
        <p:txBody>
          <a:bodyPr/>
          <a:lstStyle/>
          <a:p>
            <a:fld id="{344369E4-5DE7-46E5-874E-4FD437973785}" type="slidenum">
              <a:rPr lang="en-GB" smtClean="0"/>
              <a:pPr/>
              <a:t>35</a:t>
            </a:fld>
            <a:endParaRPr lang="en-GB" sz="1400"/>
          </a:p>
        </p:txBody>
      </p:sp>
    </p:spTree>
    <p:extLst>
      <p:ext uri="{BB962C8B-B14F-4D97-AF65-F5344CB8AC3E}">
        <p14:creationId xmlns:p14="http://schemas.microsoft.com/office/powerpoint/2010/main" val="1775496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1429-02C9-58D7-1DB0-0AB0855D5821}"/>
              </a:ext>
            </a:extLst>
          </p:cNvPr>
          <p:cNvSpPr>
            <a:spLocks noGrp="1"/>
          </p:cNvSpPr>
          <p:nvPr>
            <p:ph type="title"/>
          </p:nvPr>
        </p:nvSpPr>
        <p:spPr>
          <a:xfrm>
            <a:off x="330206" y="326764"/>
            <a:ext cx="10515600" cy="825259"/>
          </a:xfrm>
        </p:spPr>
        <p:txBody>
          <a:bodyPr/>
          <a:lstStyle/>
          <a:p>
            <a:r>
              <a:rPr lang="en-US">
                <a:latin typeface="Arial"/>
                <a:cs typeface="Arial"/>
              </a:rPr>
              <a:t>Co-administration and anti-D immunoglobulin</a:t>
            </a:r>
            <a:endParaRPr lang="en-US"/>
          </a:p>
        </p:txBody>
      </p:sp>
      <p:sp>
        <p:nvSpPr>
          <p:cNvPr id="3" name="Content Placeholder 2">
            <a:extLst>
              <a:ext uri="{FF2B5EF4-FFF2-40B4-BE49-F238E27FC236}">
                <a16:creationId xmlns:a16="http://schemas.microsoft.com/office/drawing/2014/main" id="{77A70307-212D-594E-D877-8F6D4DB398F2}"/>
              </a:ext>
            </a:extLst>
          </p:cNvPr>
          <p:cNvSpPr>
            <a:spLocks noGrp="1"/>
          </p:cNvSpPr>
          <p:nvPr>
            <p:ph idx="1"/>
          </p:nvPr>
        </p:nvSpPr>
        <p:spPr/>
        <p:txBody>
          <a:bodyPr vert="horz" lIns="91440" tIns="45720" rIns="91440" bIns="45720" rtlCol="0" anchor="t">
            <a:normAutofit/>
          </a:bodyPr>
          <a:lstStyle/>
          <a:p>
            <a:pPr marL="0" indent="0">
              <a:buNone/>
            </a:pPr>
            <a:r>
              <a:rPr lang="en-US">
                <a:solidFill>
                  <a:srgbClr val="0B0C0C"/>
                </a:solidFill>
                <a:latin typeface="Arial"/>
                <a:cs typeface="Arial"/>
              </a:rPr>
              <a:t>The response to </a:t>
            </a:r>
            <a:r>
              <a:rPr lang="en-US" err="1">
                <a:solidFill>
                  <a:srgbClr val="0B0C0C"/>
                </a:solidFill>
                <a:latin typeface="Arial"/>
                <a:cs typeface="Arial"/>
              </a:rPr>
              <a:t>Abrysvo</a:t>
            </a:r>
            <a:r>
              <a:rPr lang="en-US" baseline="30000">
                <a:solidFill>
                  <a:srgbClr val="0B0C0C"/>
                </a:solidFill>
                <a:latin typeface="Arial"/>
                <a:cs typeface="Arial"/>
              </a:rPr>
              <a:t>®</a:t>
            </a:r>
            <a:r>
              <a:rPr lang="en-US">
                <a:solidFill>
                  <a:srgbClr val="0B0C0C"/>
                </a:solidFill>
                <a:latin typeface="Arial"/>
                <a:cs typeface="Arial"/>
              </a:rPr>
              <a:t> will not be affected by, nor interfere with, anti-D immunoglobulin. </a:t>
            </a:r>
            <a:endParaRPr lang="en-US">
              <a:solidFill>
                <a:srgbClr val="0B0C0C"/>
              </a:solidFill>
            </a:endParaRPr>
          </a:p>
          <a:p>
            <a:pPr marL="0" indent="0">
              <a:buNone/>
            </a:pPr>
            <a:r>
              <a:rPr lang="en-US">
                <a:solidFill>
                  <a:srgbClr val="0B0C0C"/>
                </a:solidFill>
                <a:latin typeface="Arial"/>
                <a:cs typeface="Arial"/>
              </a:rPr>
              <a:t>The administration of </a:t>
            </a:r>
            <a:r>
              <a:rPr lang="en-US" err="1">
                <a:solidFill>
                  <a:srgbClr val="0B0C0C"/>
                </a:solidFill>
                <a:latin typeface="Arial"/>
                <a:cs typeface="Arial"/>
              </a:rPr>
              <a:t>Abrysvo</a:t>
            </a:r>
            <a:r>
              <a:rPr lang="en-US" baseline="30000">
                <a:solidFill>
                  <a:srgbClr val="0B0C0C"/>
                </a:solidFill>
                <a:latin typeface="Arial"/>
                <a:cs typeface="Arial"/>
              </a:rPr>
              <a:t>®</a:t>
            </a:r>
            <a:r>
              <a:rPr lang="en-US">
                <a:solidFill>
                  <a:srgbClr val="0B0C0C"/>
                </a:solidFill>
                <a:latin typeface="Arial"/>
                <a:cs typeface="Arial"/>
              </a:rPr>
              <a:t> should not be delayed due to the woman receiving anti-D immunoglobulin (or vice-versa).</a:t>
            </a:r>
            <a:endParaRPr lang="en-US">
              <a:solidFill>
                <a:srgbClr val="0B0C0C"/>
              </a:solidFill>
            </a:endParaRPr>
          </a:p>
          <a:p>
            <a:pPr marL="0" indent="0">
              <a:buNone/>
            </a:pPr>
            <a:endParaRPr lang="en-US">
              <a:solidFill>
                <a:srgbClr val="0B0C0C"/>
              </a:solidFill>
              <a:latin typeface="Arial"/>
              <a:cs typeface="Arial"/>
            </a:endParaRPr>
          </a:p>
          <a:p>
            <a:pPr marL="0" indent="0">
              <a:buNone/>
            </a:pPr>
            <a:r>
              <a:rPr lang="en-US" u="sng">
                <a:solidFill>
                  <a:srgbClr val="0B0C0C"/>
                </a:solidFill>
                <a:latin typeface="Arial"/>
                <a:cs typeface="Arial"/>
              </a:rPr>
              <a:t>Co-</a:t>
            </a:r>
            <a:r>
              <a:rPr lang="en-US" u="sng" err="1">
                <a:solidFill>
                  <a:srgbClr val="0B0C0C"/>
                </a:solidFill>
                <a:latin typeface="Arial"/>
                <a:cs typeface="Arial"/>
              </a:rPr>
              <a:t>adminstration</a:t>
            </a:r>
            <a:r>
              <a:rPr lang="en-US" u="sng">
                <a:solidFill>
                  <a:srgbClr val="0B0C0C"/>
                </a:solidFill>
                <a:latin typeface="Arial"/>
                <a:cs typeface="Arial"/>
              </a:rPr>
              <a:t> of vaccines</a:t>
            </a:r>
          </a:p>
          <a:p>
            <a:pPr marL="0" indent="0">
              <a:buNone/>
            </a:pPr>
            <a:r>
              <a:rPr lang="en-GB">
                <a:solidFill>
                  <a:srgbClr val="000000"/>
                </a:solidFill>
                <a:latin typeface="Arial"/>
                <a:cs typeface="Arial"/>
              </a:rPr>
              <a:t>If more than one injection is administered at the same time, these should be given at a separate sites, preferably in different limbs. </a:t>
            </a:r>
            <a:endParaRPr lang="en-US">
              <a:solidFill>
                <a:srgbClr val="000000"/>
              </a:solidFill>
              <a:latin typeface="Arial"/>
              <a:cs typeface="Arial"/>
            </a:endParaRPr>
          </a:p>
          <a:p>
            <a:pPr marL="0" indent="0">
              <a:buNone/>
            </a:pPr>
            <a:r>
              <a:rPr lang="en-GB">
                <a:solidFill>
                  <a:srgbClr val="000000"/>
                </a:solidFill>
                <a:latin typeface="Arial"/>
                <a:cs typeface="Arial"/>
              </a:rPr>
              <a:t>If given in the same limb, the injections should be given at least 2.5cm apart. The sites of each injection given should be noted in the woman's health records.</a:t>
            </a:r>
            <a:endParaRPr lang="en-US">
              <a:latin typeface="Arial"/>
              <a:cs typeface="Arial"/>
            </a:endParaRPr>
          </a:p>
          <a:p>
            <a:pPr marL="0" indent="0">
              <a:buNone/>
            </a:pPr>
            <a:endParaRPr lang="en-US" sz="2200">
              <a:solidFill>
                <a:srgbClr val="0B0C0C"/>
              </a:solidFill>
            </a:endParaRPr>
          </a:p>
          <a:p>
            <a:pPr marL="0" indent="0">
              <a:buNone/>
            </a:pPr>
            <a:endParaRPr lang="en-US" sz="2200">
              <a:solidFill>
                <a:srgbClr val="0B0C0C"/>
              </a:solidFill>
            </a:endParaRPr>
          </a:p>
        </p:txBody>
      </p:sp>
      <p:sp>
        <p:nvSpPr>
          <p:cNvPr id="4" name="Footer Placeholder 3">
            <a:extLst>
              <a:ext uri="{FF2B5EF4-FFF2-40B4-BE49-F238E27FC236}">
                <a16:creationId xmlns:a16="http://schemas.microsoft.com/office/drawing/2014/main" id="{48744EDC-0580-EF41-D35A-B4487286F6BA}"/>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B86101DB-7BB4-B054-0FED-3197648860A3}"/>
              </a:ext>
            </a:extLst>
          </p:cNvPr>
          <p:cNvSpPr>
            <a:spLocks noGrp="1"/>
          </p:cNvSpPr>
          <p:nvPr>
            <p:ph type="sldNum" sz="quarter" idx="11"/>
          </p:nvPr>
        </p:nvSpPr>
        <p:spPr/>
        <p:txBody>
          <a:bodyPr/>
          <a:lstStyle/>
          <a:p>
            <a:fld id="{344369E4-5DE7-46E5-874E-4FD437973785}" type="slidenum">
              <a:rPr lang="en-GB" smtClean="0"/>
              <a:pPr/>
              <a:t>36</a:t>
            </a:fld>
            <a:endParaRPr lang="en-GB" sz="1400"/>
          </a:p>
        </p:txBody>
      </p:sp>
    </p:spTree>
    <p:extLst>
      <p:ext uri="{BB962C8B-B14F-4D97-AF65-F5344CB8AC3E}">
        <p14:creationId xmlns:p14="http://schemas.microsoft.com/office/powerpoint/2010/main" val="1722538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EC58-8282-46E2-956F-C7287AD8C3B9}"/>
              </a:ext>
            </a:extLst>
          </p:cNvPr>
          <p:cNvSpPr>
            <a:spLocks noGrp="1"/>
          </p:cNvSpPr>
          <p:nvPr>
            <p:ph type="title"/>
          </p:nvPr>
        </p:nvSpPr>
        <p:spPr>
          <a:xfrm>
            <a:off x="388929" y="307841"/>
            <a:ext cx="10515600" cy="972607"/>
          </a:xfrm>
        </p:spPr>
        <p:txBody>
          <a:bodyPr/>
          <a:lstStyle/>
          <a:p>
            <a:r>
              <a:rPr lang="en-GB"/>
              <a:t>Before administering a vaccine</a:t>
            </a:r>
          </a:p>
        </p:txBody>
      </p:sp>
      <p:sp>
        <p:nvSpPr>
          <p:cNvPr id="3" name="Content Placeholder 2">
            <a:extLst>
              <a:ext uri="{FF2B5EF4-FFF2-40B4-BE49-F238E27FC236}">
                <a16:creationId xmlns:a16="http://schemas.microsoft.com/office/drawing/2014/main" id="{3AB4200C-60A4-41DF-91AC-B83C0AD22915}"/>
              </a:ext>
            </a:extLst>
          </p:cNvPr>
          <p:cNvSpPr>
            <a:spLocks noGrp="1"/>
          </p:cNvSpPr>
          <p:nvPr>
            <p:ph idx="1"/>
          </p:nvPr>
        </p:nvSpPr>
        <p:spPr>
          <a:xfrm>
            <a:off x="486159" y="1553757"/>
            <a:ext cx="10515599" cy="4739679"/>
          </a:xfrm>
        </p:spPr>
        <p:txBody>
          <a:bodyPr vert="horz" lIns="91440" tIns="45720" rIns="91440" bIns="45720" rtlCol="0" anchor="t">
            <a:normAutofit lnSpcReduction="10000"/>
          </a:bodyPr>
          <a:lstStyle/>
          <a:p>
            <a:pPr marL="0" indent="0">
              <a:lnSpc>
                <a:spcPct val="100000"/>
              </a:lnSpc>
              <a:spcBef>
                <a:spcPts val="0"/>
              </a:spcBef>
              <a:buNone/>
            </a:pPr>
            <a:r>
              <a:rPr lang="en-GB" sz="2000">
                <a:latin typeface="Arial"/>
                <a:cs typeface="Arial"/>
              </a:rPr>
              <a:t>Before administering a vaccine, the woman should be assessed to ensure that:</a:t>
            </a:r>
          </a:p>
          <a:p>
            <a:pPr marL="285750" indent="-285750">
              <a:lnSpc>
                <a:spcPct val="110000"/>
              </a:lnSpc>
              <a:spcBef>
                <a:spcPts val="600"/>
              </a:spcBef>
              <a:buFont typeface="Arial" panose="020B0604020202020204" pitchFamily="34" charset="0"/>
              <a:buChar char="•"/>
            </a:pPr>
            <a:r>
              <a:rPr lang="en-GB" sz="2000">
                <a:latin typeface="Arial"/>
                <a:cs typeface="Arial"/>
              </a:rPr>
              <a:t>there are no contraindications to the vaccine being given</a:t>
            </a:r>
          </a:p>
          <a:p>
            <a:pPr marL="285750" indent="-285750">
              <a:lnSpc>
                <a:spcPct val="110000"/>
              </a:lnSpc>
              <a:spcBef>
                <a:spcPts val="600"/>
              </a:spcBef>
            </a:pPr>
            <a:r>
              <a:rPr lang="en-GB" sz="2000">
                <a:latin typeface="Arial"/>
                <a:cs typeface="Arial"/>
              </a:rPr>
              <a:t>they have not experienced any serious reactions to a previous dose or component of the vaccine</a:t>
            </a:r>
          </a:p>
          <a:p>
            <a:pPr marL="285750" indent="-285750">
              <a:lnSpc>
                <a:spcPct val="110000"/>
              </a:lnSpc>
              <a:spcBef>
                <a:spcPts val="600"/>
              </a:spcBef>
            </a:pPr>
            <a:r>
              <a:rPr lang="en-GB" sz="2000">
                <a:latin typeface="Arial"/>
                <a:cs typeface="Arial"/>
              </a:rPr>
              <a:t>they are fully informed about the vaccine to be given and understand the vaccination procedure</a:t>
            </a:r>
          </a:p>
          <a:p>
            <a:pPr marL="285750" indent="-285750">
              <a:lnSpc>
                <a:spcPct val="110000"/>
              </a:lnSpc>
              <a:spcBef>
                <a:spcPts val="600"/>
              </a:spcBef>
            </a:pPr>
            <a:r>
              <a:rPr lang="en-GB" sz="2000">
                <a:latin typeface="Arial"/>
                <a:cs typeface="Arial"/>
              </a:rPr>
              <a:t>they are aware of possible adverse reactions to the vaccine and how to treat them</a:t>
            </a:r>
          </a:p>
          <a:p>
            <a:pPr marL="285750" indent="-285750">
              <a:lnSpc>
                <a:spcPct val="110000"/>
              </a:lnSpc>
              <a:spcBef>
                <a:spcPts val="600"/>
              </a:spcBef>
            </a:pPr>
            <a:r>
              <a:rPr lang="en-GB" sz="2000">
                <a:latin typeface="Arial"/>
                <a:cs typeface="Arial"/>
              </a:rPr>
              <a:t>they have consented to having the vaccine</a:t>
            </a:r>
          </a:p>
          <a:p>
            <a:pPr marL="0" indent="0">
              <a:lnSpc>
                <a:spcPct val="100000"/>
              </a:lnSpc>
              <a:spcBef>
                <a:spcPts val="0"/>
              </a:spcBef>
              <a:buNone/>
            </a:pPr>
            <a:endParaRPr lang="en-GB" sz="2000"/>
          </a:p>
          <a:p>
            <a:pPr marL="0" indent="0">
              <a:lnSpc>
                <a:spcPct val="100000"/>
              </a:lnSpc>
              <a:spcBef>
                <a:spcPts val="0"/>
              </a:spcBef>
              <a:buNone/>
            </a:pPr>
            <a:r>
              <a:rPr lang="en-GB" sz="2000">
                <a:latin typeface="Arial"/>
                <a:cs typeface="Arial"/>
              </a:rPr>
              <a:t>Immunisers should ensure that:</a:t>
            </a:r>
          </a:p>
          <a:p>
            <a:pPr marL="285750" indent="-285750">
              <a:lnSpc>
                <a:spcPct val="100000"/>
              </a:lnSpc>
              <a:spcBef>
                <a:spcPts val="600"/>
              </a:spcBef>
              <a:buFont typeface="Arial" panose="020B0604020202020204" pitchFamily="34" charset="0"/>
              <a:buChar char="•"/>
            </a:pPr>
            <a:r>
              <a:rPr lang="en-GB" sz="2000">
                <a:latin typeface="Arial"/>
                <a:cs typeface="Arial"/>
              </a:rPr>
              <a:t>they have the appropriate knowledge and legal authority to administer the vaccine</a:t>
            </a:r>
            <a:endParaRPr lang="en-GB" sz="2000">
              <a:solidFill>
                <a:srgbClr val="FF0000"/>
              </a:solidFill>
              <a:latin typeface="Arial"/>
              <a:cs typeface="Arial"/>
            </a:endParaRPr>
          </a:p>
          <a:p>
            <a:pPr marL="285750" indent="-285750">
              <a:lnSpc>
                <a:spcPct val="100000"/>
              </a:lnSpc>
              <a:spcBef>
                <a:spcPts val="600"/>
              </a:spcBef>
              <a:buFont typeface="Arial" panose="020B0604020202020204" pitchFamily="34" charset="0"/>
              <a:buChar char="•"/>
            </a:pPr>
            <a:r>
              <a:rPr lang="en-GB" sz="2000">
                <a:latin typeface="Arial"/>
                <a:cs typeface="Arial"/>
              </a:rPr>
              <a:t>the vaccine has been properly stored and prepared for use and they know where and how to administer it</a:t>
            </a:r>
            <a:endParaRPr lang="en-GB">
              <a:latin typeface="Arial"/>
              <a:cs typeface="Arial"/>
            </a:endParaRPr>
          </a:p>
        </p:txBody>
      </p:sp>
      <p:sp>
        <p:nvSpPr>
          <p:cNvPr id="11" name="Footer Placeholder 10">
            <a:extLst>
              <a:ext uri="{FF2B5EF4-FFF2-40B4-BE49-F238E27FC236}">
                <a16:creationId xmlns:a16="http://schemas.microsoft.com/office/drawing/2014/main" id="{68DC719B-2B20-4A2C-99A4-1BAA9CB392C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Slide Number Placeholder 11">
            <a:extLst>
              <a:ext uri="{FF2B5EF4-FFF2-40B4-BE49-F238E27FC236}">
                <a16:creationId xmlns:a16="http://schemas.microsoft.com/office/drawing/2014/main" id="{E091F657-CB1B-4AEB-803A-8BF65BFB92A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6491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BDDE-A192-DF32-C007-475116B1C5BF}"/>
              </a:ext>
            </a:extLst>
          </p:cNvPr>
          <p:cNvSpPr>
            <a:spLocks noGrp="1"/>
          </p:cNvSpPr>
          <p:nvPr>
            <p:ph type="title"/>
          </p:nvPr>
        </p:nvSpPr>
        <p:spPr>
          <a:xfrm>
            <a:off x="330206" y="330974"/>
            <a:ext cx="10515600" cy="821049"/>
          </a:xfrm>
        </p:spPr>
        <p:txBody>
          <a:bodyPr/>
          <a:lstStyle/>
          <a:p>
            <a:r>
              <a:rPr lang="en-GB"/>
              <a:t>Consent</a:t>
            </a:r>
          </a:p>
        </p:txBody>
      </p:sp>
      <p:sp>
        <p:nvSpPr>
          <p:cNvPr id="3" name="Content Placeholder 2">
            <a:extLst>
              <a:ext uri="{FF2B5EF4-FFF2-40B4-BE49-F238E27FC236}">
                <a16:creationId xmlns:a16="http://schemas.microsoft.com/office/drawing/2014/main" id="{AF740FEF-4C13-4439-1635-3B241D092169}"/>
              </a:ext>
            </a:extLst>
          </p:cNvPr>
          <p:cNvSpPr>
            <a:spLocks noGrp="1"/>
          </p:cNvSpPr>
          <p:nvPr>
            <p:ph idx="1"/>
          </p:nvPr>
        </p:nvSpPr>
        <p:spPr>
          <a:xfrm>
            <a:off x="394782" y="1575077"/>
            <a:ext cx="11139722" cy="4711938"/>
          </a:xfrm>
        </p:spPr>
        <p:txBody>
          <a:bodyPr vert="horz" lIns="91440" tIns="45720" rIns="91440" bIns="45720" rtlCol="0" anchor="t">
            <a:noAutofit/>
          </a:bodyPr>
          <a:lstStyle/>
          <a:p>
            <a:pPr marL="0" indent="0" defTabSz="687388">
              <a:lnSpc>
                <a:spcPct val="120000"/>
              </a:lnSpc>
              <a:spcBef>
                <a:spcPts val="600"/>
              </a:spcBef>
              <a:buNone/>
            </a:pPr>
            <a:r>
              <a:rPr lang="en-GB" sz="2000">
                <a:latin typeface="Arial"/>
                <a:cs typeface="Arial"/>
              </a:rPr>
              <a:t>Before vaccinating, ‘informed’ consent must be obtained.</a:t>
            </a:r>
            <a:endParaRPr lang="en-US"/>
          </a:p>
          <a:p>
            <a:pPr marL="0" indent="0" defTabSz="687388">
              <a:lnSpc>
                <a:spcPct val="120000"/>
              </a:lnSpc>
              <a:spcBef>
                <a:spcPts val="600"/>
              </a:spcBef>
              <a:buNone/>
            </a:pPr>
            <a:r>
              <a:rPr lang="en-GB" sz="2000">
                <a:latin typeface="Arial"/>
                <a:cs typeface="Arial"/>
              </a:rPr>
              <a:t>Informed consent is a legal requirement, and the individual's views must be respected.</a:t>
            </a:r>
            <a:endParaRPr lang="en-GB"/>
          </a:p>
          <a:p>
            <a:pPr marL="0" indent="0" defTabSz="687388">
              <a:lnSpc>
                <a:spcPct val="120000"/>
              </a:lnSpc>
              <a:spcBef>
                <a:spcPts val="600"/>
              </a:spcBef>
              <a:buNone/>
            </a:pPr>
            <a:r>
              <a:rPr lang="en-GB" altLang="en-US" sz="2000">
                <a:latin typeface="Arial"/>
                <a:cs typeface="Arial"/>
              </a:rPr>
              <a:t>Sufficient evidence-based information must be provided to enable the person to make a balanced and informed decision about their care and treatment.</a:t>
            </a:r>
          </a:p>
          <a:p>
            <a:pPr marL="0" indent="0" defTabSz="687388">
              <a:lnSpc>
                <a:spcPct val="120000"/>
              </a:lnSpc>
              <a:spcBef>
                <a:spcPts val="600"/>
              </a:spcBef>
              <a:buNone/>
            </a:pPr>
            <a:r>
              <a:rPr lang="en-GB" sz="2000">
                <a:latin typeface="Arial"/>
                <a:cs typeface="Arial"/>
              </a:rPr>
              <a:t>As well as a general explanation of the procedure, there is also a duty to explain the risks inherent in the procedure and the risks inherent in refusing the procedure.</a:t>
            </a:r>
            <a:endParaRPr lang="en-GB" altLang="en-US" sz="2000">
              <a:latin typeface="Arial"/>
              <a:cs typeface="Arial"/>
            </a:endParaRPr>
          </a:p>
          <a:p>
            <a:pPr marL="0" indent="0" defTabSz="687388">
              <a:lnSpc>
                <a:spcPct val="120000"/>
              </a:lnSpc>
              <a:spcBef>
                <a:spcPts val="600"/>
              </a:spcBef>
              <a:buNone/>
            </a:pPr>
            <a:r>
              <a:rPr lang="en-GB" altLang="en-US" sz="2000">
                <a:latin typeface="Arial"/>
                <a:cs typeface="Arial"/>
              </a:rPr>
              <a:t>Consent can be given verbally, in writing or it can be implied, but however it is given, the person must understand what they are consenting to.</a:t>
            </a:r>
          </a:p>
          <a:p>
            <a:pPr marL="0" indent="0" defTabSz="687388">
              <a:lnSpc>
                <a:spcPct val="120000"/>
              </a:lnSpc>
              <a:spcBef>
                <a:spcPts val="600"/>
              </a:spcBef>
              <a:buNone/>
            </a:pPr>
            <a:r>
              <a:rPr lang="en-GB" altLang="en-US" sz="2000">
                <a:latin typeface="Arial"/>
                <a:cs typeface="Arial"/>
              </a:rPr>
              <a:t>If there are any issues or uncertainties with seeking or gaining consent, ask for advice from an experienced colleague rather than abandon the offer of immunisation.</a:t>
            </a:r>
          </a:p>
          <a:p>
            <a:pPr marL="0" indent="0" defTabSz="687388">
              <a:lnSpc>
                <a:spcPct val="120000"/>
              </a:lnSpc>
              <a:spcBef>
                <a:spcPts val="600"/>
              </a:spcBef>
              <a:buNone/>
            </a:pPr>
            <a:r>
              <a:rPr lang="en-GB" altLang="en-US" sz="2000">
                <a:latin typeface="Arial"/>
                <a:cs typeface="Arial"/>
              </a:rPr>
              <a:t>Consent is a process and can be withdrawn.</a:t>
            </a:r>
          </a:p>
        </p:txBody>
      </p:sp>
      <p:sp>
        <p:nvSpPr>
          <p:cNvPr id="4" name="Footer Placeholder 3">
            <a:extLst>
              <a:ext uri="{FF2B5EF4-FFF2-40B4-BE49-F238E27FC236}">
                <a16:creationId xmlns:a16="http://schemas.microsoft.com/office/drawing/2014/main" id="{26AF2268-907B-49A0-DAE0-594D2F7D2A2D}"/>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B8E85363-A48D-9833-9B18-0F31429BA51F}"/>
              </a:ext>
            </a:extLst>
          </p:cNvPr>
          <p:cNvSpPr>
            <a:spLocks noGrp="1"/>
          </p:cNvSpPr>
          <p:nvPr>
            <p:ph type="sldNum" sz="quarter" idx="11"/>
          </p:nvPr>
        </p:nvSpPr>
        <p:spPr/>
        <p:txBody>
          <a:bodyPr/>
          <a:lstStyle/>
          <a:p>
            <a:fld id="{344369E4-5DE7-46E5-874E-4FD437973785}" type="slidenum">
              <a:rPr lang="en-GB" smtClean="0"/>
              <a:pPr/>
              <a:t>38</a:t>
            </a:fld>
            <a:endParaRPr lang="en-GB" sz="1400"/>
          </a:p>
        </p:txBody>
      </p:sp>
    </p:spTree>
    <p:extLst>
      <p:ext uri="{BB962C8B-B14F-4D97-AF65-F5344CB8AC3E}">
        <p14:creationId xmlns:p14="http://schemas.microsoft.com/office/powerpoint/2010/main" val="4271771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B1C5AE8-DBBC-E3EE-DDB0-1778A11EA699}"/>
              </a:ext>
            </a:extLst>
          </p:cNvPr>
          <p:cNvSpPr>
            <a:spLocks noGrp="1"/>
          </p:cNvSpPr>
          <p:nvPr>
            <p:ph type="body" sz="quarter" idx="3"/>
          </p:nvPr>
        </p:nvSpPr>
        <p:spPr/>
        <p:txBody>
          <a:bodyPr>
            <a:normAutofit/>
          </a:bodyPr>
          <a:lstStyle/>
          <a:p>
            <a:r>
              <a:rPr lang="en-GB" b="0">
                <a:latin typeface="Arial"/>
                <a:cs typeface="Arial"/>
              </a:rPr>
              <a:t>How much information should you give?</a:t>
            </a:r>
            <a:endParaRPr lang="en-US">
              <a:latin typeface="Arial"/>
              <a:cs typeface="Arial"/>
            </a:endParaRPr>
          </a:p>
        </p:txBody>
      </p:sp>
      <p:sp>
        <p:nvSpPr>
          <p:cNvPr id="8" name="Content Placeholder 7">
            <a:extLst>
              <a:ext uri="{FF2B5EF4-FFF2-40B4-BE49-F238E27FC236}">
                <a16:creationId xmlns:a16="http://schemas.microsoft.com/office/drawing/2014/main" id="{7D956FE2-CFEF-C36D-3F80-3E9954868E8B}"/>
              </a:ext>
            </a:extLst>
          </p:cNvPr>
          <p:cNvSpPr>
            <a:spLocks noGrp="1"/>
          </p:cNvSpPr>
          <p:nvPr>
            <p:ph sz="quarter" idx="4"/>
          </p:nvPr>
        </p:nvSpPr>
        <p:spPr/>
        <p:txBody>
          <a:bodyPr vert="horz" lIns="91440" tIns="45720" rIns="91440" bIns="45720" rtlCol="0" anchor="t">
            <a:normAutofit fontScale="77500" lnSpcReduction="20000"/>
          </a:bodyPr>
          <a:lstStyle/>
          <a:p>
            <a:pPr marL="171450" indent="-171450">
              <a:lnSpc>
                <a:spcPct val="100000"/>
              </a:lnSpc>
              <a:spcBef>
                <a:spcPts val="1200"/>
              </a:spcBef>
              <a:spcAft>
                <a:spcPts val="600"/>
              </a:spcAft>
            </a:pPr>
            <a:r>
              <a:rPr lang="en-GB">
                <a:latin typeface="+mn-lt"/>
                <a:cs typeface="Arial"/>
              </a:rPr>
              <a:t>this will be personal to the woman at the time and will depend on their previous knowledge and discussions with others</a:t>
            </a:r>
            <a:endParaRPr lang="en-US">
              <a:latin typeface="+mn-lt"/>
              <a:cs typeface="Arial"/>
            </a:endParaRPr>
          </a:p>
          <a:p>
            <a:pPr marL="171450" indent="-171450">
              <a:lnSpc>
                <a:spcPct val="100000"/>
              </a:lnSpc>
              <a:spcBef>
                <a:spcPts val="1200"/>
              </a:spcBef>
              <a:spcAft>
                <a:spcPts val="600"/>
              </a:spcAft>
            </a:pPr>
            <a:r>
              <a:rPr lang="en-GB">
                <a:latin typeface="+mn-lt"/>
                <a:cs typeface="Arial"/>
              </a:rPr>
              <a:t>give people as much information as they need and/or want to make an informed decision</a:t>
            </a:r>
            <a:endParaRPr lang="en-US">
              <a:latin typeface="+mn-lt"/>
              <a:cs typeface="Arial"/>
            </a:endParaRPr>
          </a:p>
          <a:p>
            <a:pPr marL="171450" indent="-171450">
              <a:lnSpc>
                <a:spcPct val="100000"/>
              </a:lnSpc>
              <a:spcBef>
                <a:spcPts val="1200"/>
              </a:spcBef>
              <a:spcAft>
                <a:spcPts val="600"/>
              </a:spcAft>
            </a:pPr>
            <a:r>
              <a:rPr lang="en-GB">
                <a:latin typeface="+mn-lt"/>
                <a:cs typeface="Arial"/>
              </a:rPr>
              <a:t>some people will just ‘trust’ what you say while others want lots of information; either is fine</a:t>
            </a:r>
            <a:endParaRPr lang="en-US">
              <a:latin typeface="+mn-lt"/>
              <a:cs typeface="Arial"/>
            </a:endParaRPr>
          </a:p>
          <a:p>
            <a:pPr marL="171450" indent="-171450">
              <a:lnSpc>
                <a:spcPct val="100000"/>
              </a:lnSpc>
              <a:spcBef>
                <a:spcPts val="1200"/>
              </a:spcBef>
              <a:spcAft>
                <a:spcPts val="600"/>
              </a:spcAft>
            </a:pPr>
            <a:r>
              <a:rPr lang="en-GB">
                <a:latin typeface="+mn-lt"/>
                <a:cs typeface="Arial"/>
              </a:rPr>
              <a:t>how much each woman needs is up to them, no one is obliged to seek full information</a:t>
            </a:r>
            <a:endParaRPr lang="en-US">
              <a:latin typeface="+mn-lt"/>
              <a:cs typeface="Arial"/>
            </a:endParaRPr>
          </a:p>
          <a:p>
            <a:endParaRPr lang="en-US"/>
          </a:p>
        </p:txBody>
      </p:sp>
      <p:sp>
        <p:nvSpPr>
          <p:cNvPr id="2" name="Title 1">
            <a:extLst>
              <a:ext uri="{FF2B5EF4-FFF2-40B4-BE49-F238E27FC236}">
                <a16:creationId xmlns:a16="http://schemas.microsoft.com/office/drawing/2014/main" id="{F049BA21-DB2E-3EFA-31BC-4A85BDAE5E54}"/>
              </a:ext>
            </a:extLst>
          </p:cNvPr>
          <p:cNvSpPr>
            <a:spLocks noGrp="1"/>
          </p:cNvSpPr>
          <p:nvPr>
            <p:ph type="title"/>
          </p:nvPr>
        </p:nvSpPr>
        <p:spPr/>
        <p:txBody>
          <a:bodyPr/>
          <a:lstStyle/>
          <a:p>
            <a:r>
              <a:rPr lang="en-GB"/>
              <a:t>Informed consent</a:t>
            </a:r>
          </a:p>
        </p:txBody>
      </p:sp>
      <p:sp>
        <p:nvSpPr>
          <p:cNvPr id="4" name="Footer Placeholder 3">
            <a:extLst>
              <a:ext uri="{FF2B5EF4-FFF2-40B4-BE49-F238E27FC236}">
                <a16:creationId xmlns:a16="http://schemas.microsoft.com/office/drawing/2014/main" id="{F77FFD63-2919-66DE-F686-F51B57802DB2}"/>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555CED06-DED8-E5EE-2E7B-652B6FE9E382}"/>
              </a:ext>
            </a:extLst>
          </p:cNvPr>
          <p:cNvSpPr>
            <a:spLocks noGrp="1"/>
          </p:cNvSpPr>
          <p:nvPr>
            <p:ph type="sldNum" sz="quarter" idx="11"/>
          </p:nvPr>
        </p:nvSpPr>
        <p:spPr/>
        <p:txBody>
          <a:bodyPr/>
          <a:lstStyle/>
          <a:p>
            <a:fld id="{344369E4-5DE7-46E5-874E-4FD437973785}" type="slidenum">
              <a:rPr lang="en-GB" smtClean="0"/>
              <a:pPr/>
              <a:t>39</a:t>
            </a:fld>
            <a:endParaRPr lang="en-GB" sz="1400"/>
          </a:p>
        </p:txBody>
      </p:sp>
      <p:sp>
        <p:nvSpPr>
          <p:cNvPr id="6" name="Text Placeholder 5">
            <a:extLst>
              <a:ext uri="{FF2B5EF4-FFF2-40B4-BE49-F238E27FC236}">
                <a16:creationId xmlns:a16="http://schemas.microsoft.com/office/drawing/2014/main" id="{2706FF19-6166-1018-42D9-C811CCA83729}"/>
              </a:ext>
            </a:extLst>
          </p:cNvPr>
          <p:cNvSpPr>
            <a:spLocks noGrp="1"/>
          </p:cNvSpPr>
          <p:nvPr>
            <p:ph type="body" idx="1"/>
          </p:nvPr>
        </p:nvSpPr>
        <p:spPr>
          <a:xfrm>
            <a:off x="331788" y="1717449"/>
            <a:ext cx="5157787" cy="823912"/>
          </a:xfrm>
        </p:spPr>
        <p:txBody>
          <a:bodyPr>
            <a:normAutofit/>
          </a:bodyPr>
          <a:lstStyle/>
          <a:p>
            <a:r>
              <a:rPr lang="en-GB" b="0">
                <a:latin typeface="Arial"/>
                <a:cs typeface="Arial"/>
              </a:rPr>
              <a:t>Information to be given includes:</a:t>
            </a:r>
            <a:endParaRPr lang="en-US">
              <a:latin typeface="Arial"/>
              <a:cs typeface="Arial"/>
            </a:endParaRPr>
          </a:p>
        </p:txBody>
      </p:sp>
      <p:sp>
        <p:nvSpPr>
          <p:cNvPr id="9" name="TextBox 8">
            <a:extLst>
              <a:ext uri="{FF2B5EF4-FFF2-40B4-BE49-F238E27FC236}">
                <a16:creationId xmlns:a16="http://schemas.microsoft.com/office/drawing/2014/main" id="{BBB4B2D6-552A-DAB5-32BE-6E412C297A1D}"/>
              </a:ext>
            </a:extLst>
          </p:cNvPr>
          <p:cNvSpPr txBox="1"/>
          <p:nvPr/>
        </p:nvSpPr>
        <p:spPr>
          <a:xfrm>
            <a:off x="424014" y="2502993"/>
            <a:ext cx="4746099" cy="19574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nSpc>
                <a:spcPct val="80000"/>
              </a:lnSpc>
              <a:spcBef>
                <a:spcPts val="1200"/>
              </a:spcBef>
              <a:spcAft>
                <a:spcPts val="600"/>
              </a:spcAft>
              <a:buClr>
                <a:srgbClr val="007C91"/>
              </a:buClr>
              <a:buFont typeface="Arial" panose="020B0604020202020204" pitchFamily="34" charset="0"/>
              <a:buChar char="•"/>
            </a:pPr>
            <a:r>
              <a:rPr lang="en-GB" sz="1900">
                <a:cs typeface="Arial"/>
              </a:rPr>
              <a:t>which vaccine is being offered and the disease against which it protects</a:t>
            </a:r>
            <a:r>
              <a:rPr lang="en-US" sz="1900">
                <a:cs typeface="Arial"/>
              </a:rPr>
              <a:t>​</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900">
                <a:cs typeface="Arial"/>
              </a:rPr>
              <a:t>benefits/risks of immunisation versus risks of the disease</a:t>
            </a:r>
            <a:r>
              <a:rPr lang="en-US" sz="1900">
                <a:cs typeface="Arial"/>
              </a:rPr>
              <a:t>​</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900">
                <a:cs typeface="Arial"/>
              </a:rPr>
              <a:t>any possible vaccine reactions and what to do if these occur</a:t>
            </a:r>
            <a:endParaRPr lang="en-US" sz="1900">
              <a:cs typeface="Arial"/>
            </a:endParaRPr>
          </a:p>
        </p:txBody>
      </p:sp>
    </p:spTree>
    <p:extLst>
      <p:ext uri="{BB962C8B-B14F-4D97-AF65-F5344CB8AC3E}">
        <p14:creationId xmlns:p14="http://schemas.microsoft.com/office/powerpoint/2010/main" val="195743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F4F8-422A-4672-97DB-4B3A49C5761D}"/>
              </a:ext>
            </a:extLst>
          </p:cNvPr>
          <p:cNvSpPr>
            <a:spLocks noGrp="1"/>
          </p:cNvSpPr>
          <p:nvPr>
            <p:ph type="title"/>
          </p:nvPr>
        </p:nvSpPr>
        <p:spPr>
          <a:xfrm>
            <a:off x="330206" y="385332"/>
            <a:ext cx="9921141" cy="867359"/>
          </a:xfrm>
        </p:spPr>
        <p:txBody>
          <a:bodyPr>
            <a:normAutofit/>
          </a:bodyPr>
          <a:lstStyle/>
          <a:p>
            <a:r>
              <a:rPr lang="en-GB"/>
              <a:t>Prerequisites to administering RSV vaccines</a:t>
            </a:r>
          </a:p>
        </p:txBody>
      </p:sp>
      <p:sp>
        <p:nvSpPr>
          <p:cNvPr id="3" name="Content Placeholder 2">
            <a:extLst>
              <a:ext uri="{FF2B5EF4-FFF2-40B4-BE49-F238E27FC236}">
                <a16:creationId xmlns:a16="http://schemas.microsoft.com/office/drawing/2014/main" id="{0556D813-83AB-48BE-A651-C6BC2E998FDF}"/>
              </a:ext>
            </a:extLst>
          </p:cNvPr>
          <p:cNvSpPr>
            <a:spLocks noGrp="1"/>
          </p:cNvSpPr>
          <p:nvPr>
            <p:ph idx="1"/>
          </p:nvPr>
        </p:nvSpPr>
        <p:spPr>
          <a:xfrm>
            <a:off x="330206" y="1505588"/>
            <a:ext cx="10708576" cy="4744210"/>
          </a:xfrm>
        </p:spPr>
        <p:txBody>
          <a:bodyPr vert="horz" lIns="91440" tIns="45720" rIns="91440" bIns="45720" rtlCol="0" anchor="t">
            <a:normAutofit lnSpcReduction="10000"/>
          </a:bodyPr>
          <a:lstStyle/>
          <a:p>
            <a:pPr marL="0" indent="0">
              <a:lnSpc>
                <a:spcPct val="120000"/>
              </a:lnSpc>
              <a:spcBef>
                <a:spcPts val="0"/>
              </a:spcBef>
              <a:buNone/>
            </a:pPr>
            <a:r>
              <a:rPr lang="en-GB" sz="2600">
                <a:latin typeface="Arial"/>
                <a:cs typeface="Arial"/>
              </a:rPr>
              <a:t>Before administering the RSV vaccines, you should have:</a:t>
            </a:r>
          </a:p>
          <a:p>
            <a:pPr marL="285750" indent="-285750">
              <a:lnSpc>
                <a:spcPct val="120000"/>
              </a:lnSpc>
              <a:spcBef>
                <a:spcPts val="1200"/>
              </a:spcBef>
            </a:pPr>
            <a:r>
              <a:rPr lang="en-GB" sz="1600">
                <a:latin typeface="Arial"/>
                <a:cs typeface="Arial"/>
              </a:rPr>
              <a:t>undertaken training in the management of anaphylaxis and Basic Life Support (BLS) (adult) as specified by the policy for your local area</a:t>
            </a:r>
          </a:p>
          <a:p>
            <a:pPr marL="285750" indent="-285750">
              <a:lnSpc>
                <a:spcPct val="120000"/>
              </a:lnSpc>
              <a:spcBef>
                <a:spcPts val="1200"/>
              </a:spcBef>
            </a:pPr>
            <a:r>
              <a:rPr lang="en-GB" sz="1600">
                <a:latin typeface="Arial"/>
                <a:cs typeface="Arial"/>
              </a:rPr>
              <a:t>undertaken any additional statutory and mandatory training as required by your employer</a:t>
            </a:r>
          </a:p>
          <a:p>
            <a:pPr marL="285750" indent="-285750">
              <a:lnSpc>
                <a:spcPct val="120000"/>
              </a:lnSpc>
              <a:spcBef>
                <a:spcPts val="1200"/>
              </a:spcBef>
            </a:pPr>
            <a:r>
              <a:rPr lang="en-GB" sz="1600">
                <a:latin typeface="Arial"/>
                <a:cs typeface="Arial"/>
              </a:rPr>
              <a:t>undertaken theoretical and practical vaccination training and been assessed as competent</a:t>
            </a:r>
          </a:p>
          <a:p>
            <a:pPr marL="285750" indent="-285750">
              <a:lnSpc>
                <a:spcPct val="120000"/>
              </a:lnSpc>
              <a:spcBef>
                <a:spcPts val="1200"/>
              </a:spcBef>
            </a:pPr>
            <a:r>
              <a:rPr lang="en-GB" sz="1600">
                <a:latin typeface="Arial"/>
                <a:cs typeface="Arial"/>
              </a:rPr>
              <a:t>undertaken specific training on the RSV vaccination programme and familiarised yourself with the process for preparation of </a:t>
            </a:r>
            <a:r>
              <a:rPr lang="en-GB" sz="1600" err="1">
                <a:latin typeface="Arial"/>
                <a:cs typeface="Arial"/>
              </a:rPr>
              <a:t>Abrysvo</a:t>
            </a:r>
            <a:r>
              <a:rPr lang="en-GB" sz="1600" baseline="30000">
                <a:latin typeface="Arial"/>
                <a:cs typeface="Arial"/>
              </a:rPr>
              <a:t>®</a:t>
            </a:r>
          </a:p>
          <a:p>
            <a:pPr marL="285750" indent="-285750">
              <a:lnSpc>
                <a:spcPct val="120000"/>
              </a:lnSpc>
              <a:spcBef>
                <a:spcPts val="1200"/>
              </a:spcBef>
            </a:pPr>
            <a:r>
              <a:rPr lang="en-GB" sz="1600">
                <a:latin typeface="Arial"/>
                <a:cs typeface="Arial"/>
              </a:rPr>
              <a:t>accessed and familiarised yourself with the following key documents: </a:t>
            </a:r>
            <a:r>
              <a:rPr lang="en-GB" sz="1600" u="sng">
                <a:latin typeface="Arial"/>
                <a:cs typeface="Arial"/>
                <a:hlinkClick r:id="rId3"/>
              </a:rPr>
              <a:t>Green Book RSV Chapter 27a</a:t>
            </a:r>
            <a:r>
              <a:rPr lang="en-GB" sz="1600">
                <a:latin typeface="Arial"/>
                <a:cs typeface="Arial"/>
              </a:rPr>
              <a:t>, the UKHSA </a:t>
            </a:r>
            <a:r>
              <a:rPr lang="en-GB" sz="1600" u="sng">
                <a:latin typeface="Arial"/>
                <a:cs typeface="Arial"/>
                <a:hlinkClick r:id="rId4"/>
              </a:rPr>
              <a:t>RSV vaccination of pregnant women for infant protection programme: information for healthcare practitioners</a:t>
            </a:r>
            <a:r>
              <a:rPr lang="en-GB" sz="1600">
                <a:latin typeface="Arial"/>
                <a:cs typeface="Arial"/>
              </a:rPr>
              <a:t> guidance and the vaccine product information in the Summary of Product Characteristics (</a:t>
            </a:r>
            <a:r>
              <a:rPr lang="en-GB" sz="1600" u="sng">
                <a:latin typeface="Arial"/>
                <a:cs typeface="Arial"/>
                <a:hlinkClick r:id="rId5"/>
              </a:rPr>
              <a:t>Electronic Medicines </a:t>
            </a:r>
            <a:r>
              <a:rPr lang="en-GB" sz="1600">
                <a:latin typeface="Arial"/>
                <a:cs typeface="Arial"/>
                <a:hlinkClick r:id="rId5"/>
              </a:rPr>
              <a:t>Compendium</a:t>
            </a:r>
            <a:r>
              <a:rPr lang="en-GB" sz="1600">
                <a:latin typeface="Arial"/>
                <a:cs typeface="Arial"/>
              </a:rPr>
              <a:t> website) </a:t>
            </a:r>
            <a:endParaRPr lang="en-GB" sz="1600"/>
          </a:p>
          <a:p>
            <a:pPr marL="285750" indent="-285750">
              <a:lnSpc>
                <a:spcPct val="120000"/>
              </a:lnSpc>
              <a:spcBef>
                <a:spcPts val="1200"/>
              </a:spcBef>
            </a:pPr>
            <a:r>
              <a:rPr lang="en-GB" sz="1600">
                <a:latin typeface="Arial"/>
                <a:cs typeface="Arial"/>
              </a:rPr>
              <a:t>an appropriate legal framework to supply and administer RSV vaccine in place, for example a patient specific prescription, Patient Specific Direction (PSD) or Patient Group Direction (PGD) </a:t>
            </a:r>
          </a:p>
        </p:txBody>
      </p:sp>
      <p:sp>
        <p:nvSpPr>
          <p:cNvPr id="4" name="Footer Placeholder 3">
            <a:extLst>
              <a:ext uri="{FF2B5EF4-FFF2-40B4-BE49-F238E27FC236}">
                <a16:creationId xmlns:a16="http://schemas.microsoft.com/office/drawing/2014/main" id="{59AE733F-4347-4F2E-A578-9730E182EBF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9CD6FABE-B0E5-4114-AD4F-73E7BE53C0A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5178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1432-F72D-4ED1-964A-35ED4F6F9415}"/>
              </a:ext>
            </a:extLst>
          </p:cNvPr>
          <p:cNvSpPr>
            <a:spLocks noGrp="1"/>
          </p:cNvSpPr>
          <p:nvPr>
            <p:ph type="title"/>
          </p:nvPr>
        </p:nvSpPr>
        <p:spPr>
          <a:xfrm>
            <a:off x="428795" y="173249"/>
            <a:ext cx="10629069" cy="1103473"/>
          </a:xfrm>
        </p:spPr>
        <p:txBody>
          <a:bodyPr>
            <a:normAutofit fontScale="90000"/>
          </a:bodyPr>
          <a:lstStyle/>
          <a:p>
            <a:r>
              <a:rPr lang="en-GB"/>
              <a:t>Legal requirements for the supply and administration of vaccines</a:t>
            </a:r>
          </a:p>
        </p:txBody>
      </p:sp>
      <p:sp>
        <p:nvSpPr>
          <p:cNvPr id="3" name="Content Placeholder 2">
            <a:extLst>
              <a:ext uri="{FF2B5EF4-FFF2-40B4-BE49-F238E27FC236}">
                <a16:creationId xmlns:a16="http://schemas.microsoft.com/office/drawing/2014/main" id="{FD78774D-DF63-4B98-9B73-9E07AD508B12}"/>
              </a:ext>
            </a:extLst>
          </p:cNvPr>
          <p:cNvSpPr>
            <a:spLocks noGrp="1"/>
          </p:cNvSpPr>
          <p:nvPr>
            <p:ph idx="1"/>
          </p:nvPr>
        </p:nvSpPr>
        <p:spPr>
          <a:xfrm>
            <a:off x="593272" y="1705405"/>
            <a:ext cx="10629069" cy="4915245"/>
          </a:xfrm>
        </p:spPr>
        <p:txBody>
          <a:bodyPr vert="horz" lIns="91440" tIns="45720" rIns="91440" bIns="45720" rtlCol="0" anchor="t">
            <a:normAutofit/>
          </a:bodyPr>
          <a:lstStyle/>
          <a:p>
            <a:pPr marL="0" indent="0">
              <a:lnSpc>
                <a:spcPct val="100000"/>
              </a:lnSpc>
              <a:spcBef>
                <a:spcPts val="0"/>
              </a:spcBef>
              <a:buNone/>
            </a:pPr>
            <a:r>
              <a:rPr lang="en-GB">
                <a:latin typeface="Arial"/>
                <a:cs typeface="Arial"/>
              </a:rPr>
              <a:t>The regulation of medicines is defined under the Human Medicines Regulations 2012.</a:t>
            </a:r>
          </a:p>
          <a:p>
            <a:pPr marL="0" indent="0">
              <a:lnSpc>
                <a:spcPct val="100000"/>
              </a:lnSpc>
              <a:spcBef>
                <a:spcPts val="1200"/>
              </a:spcBef>
              <a:buNone/>
            </a:pPr>
            <a:r>
              <a:rPr lang="en-GB">
                <a:latin typeface="Arial"/>
                <a:cs typeface="Arial"/>
              </a:rPr>
              <a:t>All vaccines are classified as Prescription Only Medicines (POMs).</a:t>
            </a:r>
          </a:p>
          <a:p>
            <a:pPr marL="0" indent="0">
              <a:lnSpc>
                <a:spcPct val="100000"/>
              </a:lnSpc>
              <a:spcBef>
                <a:spcPts val="1200"/>
              </a:spcBef>
              <a:buNone/>
            </a:pPr>
            <a:r>
              <a:rPr lang="en-GB">
                <a:latin typeface="Arial"/>
                <a:cs typeface="Arial"/>
              </a:rPr>
              <a:t>This means that they are subject to legal restrictions and in order to give them, there needs to be an appropriate legal framework in place before they can be supplied and/or administered to eligible people.</a:t>
            </a:r>
          </a:p>
          <a:p>
            <a:pPr marL="0" indent="0">
              <a:lnSpc>
                <a:spcPct val="100000"/>
              </a:lnSpc>
              <a:spcBef>
                <a:spcPts val="1200"/>
              </a:spcBef>
              <a:buNone/>
            </a:pPr>
            <a:r>
              <a:rPr lang="en-GB">
                <a:latin typeface="Arial"/>
                <a:cs typeface="Arial"/>
              </a:rPr>
              <a:t>Additionally, any person who supplies and administers a vaccine must have a legal authority to do so.</a:t>
            </a:r>
          </a:p>
          <a:p>
            <a:endParaRPr lang="en-GB"/>
          </a:p>
          <a:p>
            <a:endParaRPr lang="en-GB">
              <a:solidFill>
                <a:srgbClr val="FF0000"/>
              </a:solidFill>
            </a:endParaRPr>
          </a:p>
        </p:txBody>
      </p:sp>
      <p:sp>
        <p:nvSpPr>
          <p:cNvPr id="11" name="Footer Placeholder 10">
            <a:extLst>
              <a:ext uri="{FF2B5EF4-FFF2-40B4-BE49-F238E27FC236}">
                <a16:creationId xmlns:a16="http://schemas.microsoft.com/office/drawing/2014/main" id="{A1166F11-CFEB-4B07-831F-7D2EB41AB67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Slide Number Placeholder 11">
            <a:extLst>
              <a:ext uri="{FF2B5EF4-FFF2-40B4-BE49-F238E27FC236}">
                <a16:creationId xmlns:a16="http://schemas.microsoft.com/office/drawing/2014/main" id="{5A93AE10-CF84-4D2A-9D2A-B2349DFA061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2673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8851-0958-483E-A7BE-90A5BF80C4F7}"/>
              </a:ext>
            </a:extLst>
          </p:cNvPr>
          <p:cNvSpPr>
            <a:spLocks noGrp="1"/>
          </p:cNvSpPr>
          <p:nvPr>
            <p:ph type="title"/>
          </p:nvPr>
        </p:nvSpPr>
        <p:spPr>
          <a:xfrm>
            <a:off x="428795" y="171954"/>
            <a:ext cx="10237470" cy="1075558"/>
          </a:xfrm>
        </p:spPr>
        <p:txBody>
          <a:bodyPr>
            <a:normAutofit fontScale="90000"/>
          </a:bodyPr>
          <a:lstStyle/>
          <a:p>
            <a:r>
              <a:rPr lang="en-GB"/>
              <a:t>Legal requirements for the supply and administration of vaccines</a:t>
            </a:r>
          </a:p>
        </p:txBody>
      </p:sp>
      <p:sp>
        <p:nvSpPr>
          <p:cNvPr id="7" name="Content Placeholder 6">
            <a:extLst>
              <a:ext uri="{FF2B5EF4-FFF2-40B4-BE49-F238E27FC236}">
                <a16:creationId xmlns:a16="http://schemas.microsoft.com/office/drawing/2014/main" id="{43F20BF8-C3E2-4B3C-9B37-BE6412741253}"/>
              </a:ext>
            </a:extLst>
          </p:cNvPr>
          <p:cNvSpPr>
            <a:spLocks noGrp="1"/>
          </p:cNvSpPr>
          <p:nvPr>
            <p:ph idx="1"/>
          </p:nvPr>
        </p:nvSpPr>
        <p:spPr>
          <a:xfrm>
            <a:off x="569371" y="1556534"/>
            <a:ext cx="10597934" cy="4739679"/>
          </a:xfrm>
        </p:spPr>
        <p:txBody>
          <a:bodyPr vert="horz" lIns="91440" tIns="45720" rIns="91440" bIns="45720" rtlCol="0" anchor="t">
            <a:normAutofit lnSpcReduction="10000"/>
          </a:bodyPr>
          <a:lstStyle/>
          <a:p>
            <a:pPr marL="0" indent="0" defTabSz="687388">
              <a:lnSpc>
                <a:spcPct val="100000"/>
              </a:lnSpc>
              <a:spcBef>
                <a:spcPts val="0"/>
              </a:spcBef>
              <a:buNone/>
            </a:pPr>
            <a:r>
              <a:rPr lang="en-GB" sz="2200" dirty="0">
                <a:latin typeface="+mn-lt"/>
                <a:cs typeface="Arial"/>
              </a:rPr>
              <a:t>As vaccines are Prescription Only Medicines (POMs), there must be a legal framework to supply and/or administer the vaccine in place. This can be in the form of:</a:t>
            </a:r>
          </a:p>
          <a:p>
            <a:pPr marL="171450" indent="-171450" defTabSz="687388">
              <a:lnSpc>
                <a:spcPct val="100000"/>
              </a:lnSpc>
              <a:spcBef>
                <a:spcPts val="1200"/>
              </a:spcBef>
              <a:buFont typeface="Arial" panose="020B0604020202020204" pitchFamily="34" charset="0"/>
              <a:buChar char="•"/>
            </a:pPr>
            <a:r>
              <a:rPr lang="en-GB" altLang="en-US" sz="2200" dirty="0">
                <a:solidFill>
                  <a:prstClr val="black"/>
                </a:solidFill>
                <a:latin typeface="+mn-lt"/>
                <a:cs typeface="Arial"/>
              </a:rPr>
              <a:t>a written patient specific prescription</a:t>
            </a:r>
          </a:p>
          <a:p>
            <a:pPr marL="171450" indent="-171450" defTabSz="687388">
              <a:lnSpc>
                <a:spcPct val="100000"/>
              </a:lnSpc>
              <a:spcBef>
                <a:spcPts val="600"/>
              </a:spcBef>
              <a:buFont typeface="Arial" panose="020B0604020202020204" pitchFamily="34" charset="0"/>
              <a:buChar char="•"/>
            </a:pPr>
            <a:r>
              <a:rPr lang="en-GB" altLang="en-US" sz="2200" dirty="0">
                <a:solidFill>
                  <a:prstClr val="black"/>
                </a:solidFill>
                <a:latin typeface="+mn-lt"/>
                <a:cs typeface="Arial"/>
              </a:rPr>
              <a:t>a Patient Specific Direction (PSD): a written instruction, signed by a doctor, dentist, or non-medical prescriber for medicines to be supplied and/or administered to a named patient after the prescriber has assessed the patient on an individual basis</a:t>
            </a:r>
          </a:p>
          <a:p>
            <a:pPr marL="171450" indent="-171450" defTabSz="687388">
              <a:lnSpc>
                <a:spcPct val="100000"/>
              </a:lnSpc>
              <a:spcBef>
                <a:spcPts val="600"/>
              </a:spcBef>
            </a:pPr>
            <a:r>
              <a:rPr lang="en-GB" altLang="en-US" sz="2200" dirty="0">
                <a:solidFill>
                  <a:prstClr val="black"/>
                </a:solidFill>
                <a:latin typeface="+mn-lt"/>
                <a:cs typeface="Arial"/>
              </a:rPr>
              <a:t>a Patient Group Direction (PGD): allows some registered specified health care professionals to supply and/or administer a POM directly to an individual with an identified clinical condition rather than needing an individual prescription or an instruction from a prescriber. </a:t>
            </a:r>
            <a:r>
              <a:rPr lang="en-GB" sz="2200" dirty="0">
                <a:latin typeface="+mn-lt"/>
                <a:cs typeface="Arial"/>
              </a:rPr>
              <a:t>PGDs are often used for the administration of vaccines</a:t>
            </a:r>
          </a:p>
          <a:p>
            <a:pPr marL="171450" indent="-171450" defTabSz="687388">
              <a:lnSpc>
                <a:spcPct val="100000"/>
              </a:lnSpc>
              <a:spcBef>
                <a:spcPts val="600"/>
              </a:spcBef>
              <a:buFont typeface="Arial" panose="020B0604020202020204" pitchFamily="34" charset="0"/>
              <a:buChar char="•"/>
            </a:pPr>
            <a:r>
              <a:rPr lang="en-GB" altLang="en-US" sz="2200" dirty="0">
                <a:solidFill>
                  <a:prstClr val="black"/>
                </a:solidFill>
                <a:latin typeface="+mn-lt"/>
                <a:cs typeface="Arial"/>
              </a:rPr>
              <a:t>another process such as a national pandemic protocol or occupational health Written Instruction</a:t>
            </a:r>
          </a:p>
          <a:p>
            <a:pPr marL="0" indent="0" defTabSz="687388">
              <a:buNone/>
            </a:pPr>
            <a:endParaRPr lang="en-GB" altLang="en-US" sz="2200" dirty="0">
              <a:solidFill>
                <a:prstClr val="black"/>
              </a:solidFill>
              <a:latin typeface="Arial"/>
            </a:endParaRPr>
          </a:p>
          <a:p>
            <a:pPr marL="0" indent="0" defTabSz="687388"/>
            <a:endParaRPr lang="en-GB" altLang="en-US" sz="2200" dirty="0">
              <a:solidFill>
                <a:prstClr val="black"/>
              </a:solidFill>
              <a:latin typeface="Arial"/>
            </a:endParaRPr>
          </a:p>
          <a:p>
            <a:pPr defTabSz="687388"/>
            <a:endParaRPr lang="en-GB" altLang="en-US" sz="2200" dirty="0">
              <a:solidFill>
                <a:prstClr val="black"/>
              </a:solidFill>
              <a:latin typeface="Arial"/>
            </a:endParaRPr>
          </a:p>
          <a:p>
            <a:endParaRPr lang="en-GB" sz="2200" dirty="0"/>
          </a:p>
        </p:txBody>
      </p:sp>
      <p:sp>
        <p:nvSpPr>
          <p:cNvPr id="10" name="Footer Placeholder 9">
            <a:extLst>
              <a:ext uri="{FF2B5EF4-FFF2-40B4-BE49-F238E27FC236}">
                <a16:creationId xmlns:a16="http://schemas.microsoft.com/office/drawing/2014/main" id="{552B8D26-20C6-4835-9A06-D66561AF9A9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18438A4D-817F-4456-8368-64DB86BB74D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797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86E5-52AA-4807-8735-EDC2A31FF516}"/>
              </a:ext>
            </a:extLst>
          </p:cNvPr>
          <p:cNvSpPr>
            <a:spLocks noGrp="1"/>
          </p:cNvSpPr>
          <p:nvPr>
            <p:ph type="title"/>
          </p:nvPr>
        </p:nvSpPr>
        <p:spPr>
          <a:xfrm>
            <a:off x="330206" y="276048"/>
            <a:ext cx="10515600" cy="972607"/>
          </a:xfrm>
        </p:spPr>
        <p:txBody>
          <a:bodyPr/>
          <a:lstStyle/>
          <a:p>
            <a:r>
              <a:rPr lang="en-GB"/>
              <a:t>Patient Group Directions (PGD)</a:t>
            </a:r>
          </a:p>
        </p:txBody>
      </p:sp>
      <p:sp>
        <p:nvSpPr>
          <p:cNvPr id="3" name="Content Placeholder 2">
            <a:extLst>
              <a:ext uri="{FF2B5EF4-FFF2-40B4-BE49-F238E27FC236}">
                <a16:creationId xmlns:a16="http://schemas.microsoft.com/office/drawing/2014/main" id="{11F5C44A-66E5-4A60-9C87-B1F6A2A304C4}"/>
              </a:ext>
            </a:extLst>
          </p:cNvPr>
          <p:cNvSpPr>
            <a:spLocks noGrp="1"/>
          </p:cNvSpPr>
          <p:nvPr>
            <p:ph idx="1"/>
          </p:nvPr>
        </p:nvSpPr>
        <p:spPr>
          <a:xfrm>
            <a:off x="327395" y="1515053"/>
            <a:ext cx="11475221" cy="4922438"/>
          </a:xfrm>
        </p:spPr>
        <p:txBody>
          <a:bodyPr vert="horz" lIns="91440" tIns="45720" rIns="91440" bIns="45720" rtlCol="0" anchor="t">
            <a:noAutofit/>
          </a:bodyPr>
          <a:lstStyle/>
          <a:p>
            <a:pPr marL="0" indent="0">
              <a:lnSpc>
                <a:spcPct val="110000"/>
              </a:lnSpc>
              <a:spcBef>
                <a:spcPts val="0"/>
              </a:spcBef>
              <a:buNone/>
            </a:pPr>
            <a:r>
              <a:rPr lang="en-GB" sz="1800">
                <a:latin typeface="Arial"/>
                <a:cs typeface="Arial"/>
              </a:rPr>
              <a:t>PGDs set out the core requisites of those people who can have the medicine under the direction (and those who should not).</a:t>
            </a:r>
          </a:p>
          <a:p>
            <a:pPr marL="285750" indent="-285750">
              <a:lnSpc>
                <a:spcPct val="110000"/>
              </a:lnSpc>
              <a:spcBef>
                <a:spcPts val="600"/>
              </a:spcBef>
            </a:pPr>
            <a:r>
              <a:rPr lang="en-GB" sz="1800">
                <a:latin typeface="Arial"/>
                <a:cs typeface="Arial"/>
              </a:rPr>
              <a:t>the document will also include details of any additional training that should have been undertaken, actions to be taken if the patient is excluded or declines the medicine, a description of the medicine(s), route of administration, doses, frequency, reporting of adverse reactions, recording, storage and disposal </a:t>
            </a:r>
            <a:endParaRPr lang="en-GB" sz="1800"/>
          </a:p>
          <a:p>
            <a:pPr marL="285750" indent="-285750">
              <a:lnSpc>
                <a:spcPct val="110000"/>
              </a:lnSpc>
              <a:spcBef>
                <a:spcPts val="600"/>
              </a:spcBef>
              <a:buFont typeface="Arial" panose="020B0604020202020204" pitchFamily="34" charset="0"/>
              <a:buChar char="•"/>
            </a:pPr>
            <a:r>
              <a:rPr lang="en-GB" sz="1800">
                <a:latin typeface="Arial"/>
                <a:cs typeface="Arial"/>
              </a:rPr>
              <a:t>the healthcare practitioner working under a PGD is responsible for assessing that the patient fits the criteria set out in the PGD. The healthcare practitioner operating under the PGD may not delegate the role to others</a:t>
            </a:r>
          </a:p>
          <a:p>
            <a:pPr marL="285750" indent="-285750">
              <a:lnSpc>
                <a:spcPct val="110000"/>
              </a:lnSpc>
              <a:spcBef>
                <a:spcPts val="600"/>
              </a:spcBef>
            </a:pPr>
            <a:r>
              <a:rPr lang="en-GB" sz="1800">
                <a:latin typeface="Arial"/>
                <a:cs typeface="Arial"/>
              </a:rPr>
              <a:t>PGDs must be authorised before use by a doctor, a pharmacist and by an appropriate body, for example NHSE, UKHSA, NHS Trust </a:t>
            </a:r>
          </a:p>
          <a:p>
            <a:pPr marL="285750" indent="-285750">
              <a:lnSpc>
                <a:spcPct val="110000"/>
              </a:lnSpc>
              <a:spcBef>
                <a:spcPts val="600"/>
              </a:spcBef>
            </a:pPr>
            <a:r>
              <a:rPr lang="en-GB" sz="1800">
                <a:latin typeface="Arial"/>
                <a:cs typeface="Arial"/>
              </a:rPr>
              <a:t>the UKHSA immunisation </a:t>
            </a:r>
            <a:r>
              <a:rPr lang="en-GB" sz="1800">
                <a:latin typeface="Arial"/>
                <a:cs typeface="Arial"/>
                <a:hlinkClick r:id="rId3"/>
              </a:rPr>
              <a:t>PGD webpage</a:t>
            </a:r>
            <a:r>
              <a:rPr lang="en-GB" sz="1800">
                <a:latin typeface="Arial"/>
                <a:cs typeface="Arial"/>
              </a:rPr>
              <a:t> contains PGD templates and will include one for RSV vaccination. This has been developed by the UKHSA immunisation team and will be available to download for local authorisation and use</a:t>
            </a:r>
          </a:p>
          <a:p>
            <a:pPr marL="285750" indent="-285750">
              <a:lnSpc>
                <a:spcPct val="110000"/>
              </a:lnSpc>
              <a:spcBef>
                <a:spcPts val="600"/>
              </a:spcBef>
            </a:pPr>
            <a:r>
              <a:rPr lang="en-GB" sz="1800">
                <a:latin typeface="Arial"/>
                <a:cs typeface="Arial"/>
              </a:rPr>
              <a:t>healthcare practitioners who will be using the PGD must be named and authorised before they use it to provide care </a:t>
            </a:r>
          </a:p>
          <a:p>
            <a:pPr marL="285750" indent="-285750">
              <a:lnSpc>
                <a:spcPct val="110000"/>
              </a:lnSpc>
              <a:spcBef>
                <a:spcPts val="600"/>
              </a:spcBef>
              <a:buFont typeface="Arial" panose="020B0604020202020204" pitchFamily="34" charset="0"/>
              <a:buChar char="•"/>
            </a:pPr>
            <a:endParaRPr lang="en-GB" sz="1800"/>
          </a:p>
        </p:txBody>
      </p:sp>
      <p:sp>
        <p:nvSpPr>
          <p:cNvPr id="11" name="Footer Placeholder 10">
            <a:extLst>
              <a:ext uri="{FF2B5EF4-FFF2-40B4-BE49-F238E27FC236}">
                <a16:creationId xmlns:a16="http://schemas.microsoft.com/office/drawing/2014/main" id="{3EDC7D1B-3BA6-492F-8833-070A2CBCDA4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Slide Number Placeholder 11">
            <a:extLst>
              <a:ext uri="{FF2B5EF4-FFF2-40B4-BE49-F238E27FC236}">
                <a16:creationId xmlns:a16="http://schemas.microsoft.com/office/drawing/2014/main" id="{93DE83F8-D289-4C42-BCF2-E50B3B97295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9463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23F3-5C0E-4D98-8CF6-89996C7D11A2}"/>
              </a:ext>
            </a:extLst>
          </p:cNvPr>
          <p:cNvSpPr>
            <a:spLocks noGrp="1"/>
          </p:cNvSpPr>
          <p:nvPr>
            <p:ph type="title"/>
          </p:nvPr>
        </p:nvSpPr>
        <p:spPr>
          <a:xfrm>
            <a:off x="330206" y="269748"/>
            <a:ext cx="10515600" cy="972607"/>
          </a:xfrm>
        </p:spPr>
        <p:txBody>
          <a:bodyPr/>
          <a:lstStyle/>
          <a:p>
            <a:r>
              <a:rPr lang="en-GB">
                <a:latin typeface="Arial"/>
                <a:cs typeface="Arial"/>
              </a:rPr>
              <a:t>Vaccine intramuscular administration</a:t>
            </a:r>
          </a:p>
        </p:txBody>
      </p:sp>
      <p:sp>
        <p:nvSpPr>
          <p:cNvPr id="3" name="Content Placeholder 2">
            <a:extLst>
              <a:ext uri="{FF2B5EF4-FFF2-40B4-BE49-F238E27FC236}">
                <a16:creationId xmlns:a16="http://schemas.microsoft.com/office/drawing/2014/main" id="{5C235540-5C95-4024-9FD7-65C46A68D1A5}"/>
              </a:ext>
            </a:extLst>
          </p:cNvPr>
          <p:cNvSpPr>
            <a:spLocks noGrp="1"/>
          </p:cNvSpPr>
          <p:nvPr>
            <p:ph idx="1"/>
          </p:nvPr>
        </p:nvSpPr>
        <p:spPr>
          <a:xfrm>
            <a:off x="453263" y="1466789"/>
            <a:ext cx="10810939" cy="4835021"/>
          </a:xfrm>
        </p:spPr>
        <p:txBody>
          <a:bodyPr vert="horz" lIns="91440" tIns="45720" rIns="91440" bIns="45720" rtlCol="0" anchor="t">
            <a:noAutofit/>
          </a:bodyPr>
          <a:lstStyle/>
          <a:p>
            <a:pPr marL="0" indent="0">
              <a:lnSpc>
                <a:spcPct val="110000"/>
              </a:lnSpc>
              <a:spcBef>
                <a:spcPts val="0"/>
              </a:spcBef>
              <a:buNone/>
            </a:pPr>
            <a:r>
              <a:rPr lang="en-GB" sz="1950">
                <a:latin typeface="Arial"/>
                <a:cs typeface="Arial"/>
              </a:rPr>
              <a:t>Giving vaccine into the muscle: </a:t>
            </a:r>
            <a:endParaRPr lang="en-GB" sz="1950"/>
          </a:p>
          <a:p>
            <a:pPr>
              <a:lnSpc>
                <a:spcPct val="110000"/>
              </a:lnSpc>
              <a:spcBef>
                <a:spcPts val="600"/>
              </a:spcBef>
            </a:pPr>
            <a:r>
              <a:rPr lang="en-GB" sz="1950">
                <a:latin typeface="Arial"/>
                <a:cs typeface="Arial"/>
              </a:rPr>
              <a:t>leads to a better immune response to the vaccine (as the muscle contains the </a:t>
            </a:r>
            <a:r>
              <a:rPr lang="en-GB" altLang="en-US" sz="1950">
                <a:latin typeface="Arial"/>
                <a:cs typeface="Arial"/>
              </a:rPr>
              <a:t>appropriate cells necessary to initiate the immune response)</a:t>
            </a:r>
          </a:p>
          <a:p>
            <a:pPr>
              <a:lnSpc>
                <a:spcPct val="110000"/>
              </a:lnSpc>
              <a:spcBef>
                <a:spcPts val="0"/>
              </a:spcBef>
            </a:pPr>
            <a:r>
              <a:rPr lang="en-GB" sz="1950">
                <a:latin typeface="Arial"/>
                <a:cs typeface="Arial"/>
              </a:rPr>
              <a:t>is less likely to cause local reactions than if the vaccine is given under the skin (subcutaneously)</a:t>
            </a:r>
          </a:p>
          <a:p>
            <a:pPr marL="0" indent="0">
              <a:lnSpc>
                <a:spcPct val="110000"/>
              </a:lnSpc>
              <a:spcBef>
                <a:spcPts val="1200"/>
              </a:spcBef>
              <a:buNone/>
            </a:pPr>
            <a:r>
              <a:rPr lang="en-GB" altLang="en-US" sz="1950">
                <a:latin typeface="Arial"/>
                <a:cs typeface="Arial"/>
              </a:rPr>
              <a:t>The needle needs to be long enough to ensure vaccine is injected into the muscle. For this reason, the orange 25 gauge 25mm needle supplied in the </a:t>
            </a:r>
            <a:r>
              <a:rPr lang="en-GB" sz="1950" err="1">
                <a:latin typeface="Arial"/>
                <a:cs typeface="Arial"/>
              </a:rPr>
              <a:t>Abrysvo</a:t>
            </a:r>
            <a:r>
              <a:rPr lang="en-GB" sz="1950" baseline="30000">
                <a:latin typeface="Arial"/>
                <a:cs typeface="Arial"/>
              </a:rPr>
              <a:t>®</a:t>
            </a:r>
            <a:r>
              <a:rPr lang="en-GB" sz="1950">
                <a:latin typeface="Arial"/>
                <a:cs typeface="Arial"/>
              </a:rPr>
              <a:t> packs should be</a:t>
            </a:r>
            <a:r>
              <a:rPr lang="en-GB" altLang="en-US" sz="1950">
                <a:latin typeface="Arial"/>
                <a:cs typeface="Arial"/>
              </a:rPr>
              <a:t> suitable for administration of the RSV vaccine for most women. </a:t>
            </a:r>
            <a:endParaRPr lang="en-US" sz="1950">
              <a:latin typeface="Arial"/>
              <a:cs typeface="Arial"/>
            </a:endParaRPr>
          </a:p>
          <a:p>
            <a:pPr marL="0" indent="0">
              <a:lnSpc>
                <a:spcPct val="110000"/>
              </a:lnSpc>
              <a:spcBef>
                <a:spcPts val="1200"/>
              </a:spcBef>
              <a:buNone/>
            </a:pPr>
            <a:r>
              <a:rPr lang="en-GB" sz="1950">
                <a:latin typeface="Arial"/>
                <a:cs typeface="Arial"/>
              </a:rPr>
              <a:t>In larger women however, a longer length (e.g. 38mm) may be required, and an individual assessment should be made.</a:t>
            </a:r>
            <a:r>
              <a:rPr lang="en-GB" altLang="en-US" sz="1950">
                <a:latin typeface="Arial"/>
                <a:cs typeface="Arial"/>
              </a:rPr>
              <a:t> </a:t>
            </a:r>
            <a:endParaRPr lang="en-US" sz="1950">
              <a:latin typeface="Arial"/>
              <a:cs typeface="Arial"/>
            </a:endParaRPr>
          </a:p>
          <a:p>
            <a:pPr marL="0" indent="0">
              <a:lnSpc>
                <a:spcPct val="110000"/>
              </a:lnSpc>
              <a:spcBef>
                <a:spcPts val="1200"/>
              </a:spcBef>
              <a:buNone/>
            </a:pPr>
            <a:r>
              <a:rPr lang="en-GB" sz="1950" err="1">
                <a:latin typeface="Arial"/>
                <a:cs typeface="Arial"/>
              </a:rPr>
              <a:t>Abrysvo</a:t>
            </a:r>
            <a:r>
              <a:rPr lang="en-GB" sz="1950" baseline="30000">
                <a:latin typeface="Arial"/>
                <a:cs typeface="Arial"/>
              </a:rPr>
              <a:t>® </a:t>
            </a:r>
            <a:r>
              <a:rPr lang="en-GB" sz="1950">
                <a:latin typeface="Arial"/>
                <a:cs typeface="Arial"/>
              </a:rPr>
              <a:t>should be injected into the deltoid muscle in the upper arm. If there is insufficient muscle mass in the deltoid or a particular reason the deltoid muscle is unsuitable, the vaccine should be given into the vastus lateralis muscle in the anterolateral aspect of the thigh.</a:t>
            </a:r>
          </a:p>
        </p:txBody>
      </p:sp>
      <p:sp>
        <p:nvSpPr>
          <p:cNvPr id="11" name="Footer Placeholder 10">
            <a:extLst>
              <a:ext uri="{FF2B5EF4-FFF2-40B4-BE49-F238E27FC236}">
                <a16:creationId xmlns:a16="http://schemas.microsoft.com/office/drawing/2014/main" id="{601665BB-613A-4C53-8661-1E3E3F41F46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Slide Number Placeholder 11">
            <a:extLst>
              <a:ext uri="{FF2B5EF4-FFF2-40B4-BE49-F238E27FC236}">
                <a16:creationId xmlns:a16="http://schemas.microsoft.com/office/drawing/2014/main" id="{172040AF-AF5D-4E2D-BC1F-15DA0F7CEC5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0420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9590-7A69-468E-9563-4FE9B6E66FA0}"/>
              </a:ext>
            </a:extLst>
          </p:cNvPr>
          <p:cNvSpPr>
            <a:spLocks noGrp="1"/>
          </p:cNvSpPr>
          <p:nvPr>
            <p:ph type="title"/>
          </p:nvPr>
        </p:nvSpPr>
        <p:spPr>
          <a:xfrm>
            <a:off x="428795" y="242937"/>
            <a:ext cx="10894437" cy="648072"/>
          </a:xfrm>
        </p:spPr>
        <p:txBody>
          <a:bodyPr>
            <a:normAutofit fontScale="90000"/>
          </a:bodyPr>
          <a:lstStyle/>
          <a:p>
            <a:r>
              <a:rPr lang="en-GB"/>
              <a:t>Administering vaccine into the deltoid muscle </a:t>
            </a:r>
            <a:br>
              <a:rPr lang="en-GB"/>
            </a:br>
            <a:r>
              <a:rPr lang="en-GB"/>
              <a:t>(upper arm)</a:t>
            </a:r>
          </a:p>
        </p:txBody>
      </p:sp>
      <p:pic>
        <p:nvPicPr>
          <p:cNvPr id="3074" name="Picture 3">
            <a:extLst>
              <a:ext uri="{FF2B5EF4-FFF2-40B4-BE49-F238E27FC236}">
                <a16:creationId xmlns:a16="http://schemas.microsoft.com/office/drawing/2014/main" id="{2DFED5C5-EE45-4C91-A197-05048D995C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 t="732" r="465" b="610"/>
          <a:stretch/>
        </p:blipFill>
        <p:spPr bwMode="auto">
          <a:xfrm>
            <a:off x="507951" y="1787165"/>
            <a:ext cx="4333345" cy="4085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8A4FA9-2736-43E2-ADA9-592391F1E73D}"/>
              </a:ext>
            </a:extLst>
          </p:cNvPr>
          <p:cNvSpPr txBox="1"/>
          <p:nvPr/>
        </p:nvSpPr>
        <p:spPr>
          <a:xfrm>
            <a:off x="5156469" y="1618543"/>
            <a:ext cx="5836427" cy="40164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7D91"/>
              </a:buClr>
              <a:buSzTx/>
              <a:buFont typeface="Arial" panose="020B0604020202020204" pitchFamily="34" charset="0"/>
              <a:buChar char="•"/>
              <a:tabLst/>
              <a:defRPr/>
            </a:pPr>
            <a:r>
              <a:rPr lang="en-GB" sz="2000">
                <a:solidFill>
                  <a:prstClr val="black"/>
                </a:solidFill>
                <a:latin typeface="Arial" panose="020B0604020202020204"/>
                <a:cs typeface="Arial" panose="020B0604020202020204" pitchFamily="34" charset="0"/>
              </a:rPr>
              <a:t>i</a:t>
            </a:r>
            <a:r>
              <a:rPr kumimoji="0" lang="en-GB" sz="20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t is essential that the correct site and injection technique is used to administer vaccines</a:t>
            </a:r>
          </a:p>
          <a:p>
            <a:pPr marL="285750" marR="0" lvl="0" indent="-285750" algn="l" defTabSz="914400" rtl="0" eaLnBrk="1" fontAlgn="auto" latinLnBrk="0" hangingPunct="1">
              <a:lnSpc>
                <a:spcPct val="100000"/>
              </a:lnSpc>
              <a:spcBef>
                <a:spcPts val="600"/>
              </a:spcBef>
              <a:spcAft>
                <a:spcPts val="0"/>
              </a:spcAft>
              <a:buClr>
                <a:srgbClr val="007D91"/>
              </a:buClr>
              <a:buSzTx/>
              <a:buFont typeface="Arial" panose="020B0604020202020204" pitchFamily="34" charset="0"/>
              <a:buChar char="•"/>
              <a:tabLst/>
              <a:defRPr/>
            </a:pPr>
            <a:r>
              <a:rPr lang="en-GB" sz="2000">
                <a:solidFill>
                  <a:prstClr val="black"/>
                </a:solidFill>
                <a:latin typeface="Arial" panose="020B0604020202020204"/>
              </a:rPr>
              <a:t>i</a:t>
            </a:r>
            <a:r>
              <a:rPr kumimoji="0" lang="en-GB" sz="2000" b="0" i="0" u="none" strike="noStrike" kern="1200" cap="none" spc="0" normalizeH="0" baseline="0" noProof="0" err="1">
                <a:ln>
                  <a:noFill/>
                </a:ln>
                <a:solidFill>
                  <a:prstClr val="black"/>
                </a:solidFill>
                <a:effectLst/>
                <a:uLnTx/>
                <a:uFillTx/>
                <a:latin typeface="Arial" panose="020B0604020202020204"/>
                <a:ea typeface="+mn-ea"/>
                <a:cs typeface="+mn-cs"/>
              </a:rPr>
              <a:t>njecting</a:t>
            </a:r>
            <a:r>
              <a:rPr kumimoji="0" lang="en-GB" sz="2000" b="0" i="0" u="none" strike="noStrike" kern="1200" cap="none" spc="0" normalizeH="0" baseline="0" noProof="0">
                <a:ln>
                  <a:noFill/>
                </a:ln>
                <a:solidFill>
                  <a:prstClr val="black"/>
                </a:solidFill>
                <a:effectLst/>
                <a:uLnTx/>
                <a:uFillTx/>
                <a:latin typeface="Arial" panose="020B0604020202020204"/>
                <a:ea typeface="+mn-ea"/>
                <a:cs typeface="+mn-cs"/>
              </a:rPr>
              <a:t> too high into the upper arm might result in a shoulder injury or a frozen shoulder</a:t>
            </a:r>
            <a:r>
              <a:rPr lang="en-GB" sz="2000">
                <a:solidFill>
                  <a:prstClr val="black"/>
                </a:solidFill>
                <a:latin typeface="Arial" panose="020B0604020202020204"/>
              </a:rPr>
              <a:t>, </a:t>
            </a:r>
            <a:r>
              <a:rPr kumimoji="0" lang="en-GB" sz="2000" b="0" i="0" u="none" strike="noStrike" kern="1200" cap="none" spc="0" normalizeH="0" baseline="0" noProof="0">
                <a:ln>
                  <a:noFill/>
                </a:ln>
                <a:solidFill>
                  <a:prstClr val="black"/>
                </a:solidFill>
                <a:effectLst/>
                <a:uLnTx/>
                <a:uFillTx/>
                <a:latin typeface="Arial" panose="020B0604020202020204"/>
                <a:ea typeface="+mn-ea"/>
                <a:cs typeface="+mn-cs"/>
              </a:rPr>
              <a:t>leading to pain, weakness and a limited range of motion that can last for months</a:t>
            </a:r>
          </a:p>
          <a:p>
            <a:pPr marL="285750" marR="0" lvl="0" indent="-285750" algn="l" defTabSz="914400" rtl="0" eaLnBrk="1" fontAlgn="auto" latinLnBrk="0" hangingPunct="1">
              <a:lnSpc>
                <a:spcPct val="100000"/>
              </a:lnSpc>
              <a:spcBef>
                <a:spcPts val="600"/>
              </a:spcBef>
              <a:spcAft>
                <a:spcPts val="0"/>
              </a:spcAft>
              <a:buClr>
                <a:srgbClr val="007D91"/>
              </a:buClr>
              <a:buSzTx/>
              <a:buFont typeface="Arial" panose="020B0604020202020204" pitchFamily="34" charset="0"/>
              <a:buChar char="•"/>
              <a:tabLst/>
              <a:defRPr/>
            </a:pPr>
            <a:r>
              <a:rPr lang="en-GB" sz="2000">
                <a:solidFill>
                  <a:prstClr val="black"/>
                </a:solidFill>
                <a:latin typeface="Arial" panose="020B0604020202020204"/>
              </a:rPr>
              <a:t>i</a:t>
            </a:r>
            <a:r>
              <a:rPr kumimoji="0" lang="en-GB" sz="2000" b="0" i="0" u="none" strike="noStrike" kern="1200" cap="none" spc="0" normalizeH="0" baseline="0" noProof="0" err="1">
                <a:ln>
                  <a:noFill/>
                </a:ln>
                <a:solidFill>
                  <a:prstClr val="black"/>
                </a:solidFill>
                <a:effectLst/>
                <a:uLnTx/>
                <a:uFillTx/>
                <a:latin typeface="Arial" panose="020B0604020202020204"/>
                <a:ea typeface="+mn-ea"/>
                <a:cs typeface="+mn-cs"/>
              </a:rPr>
              <a:t>njecting</a:t>
            </a:r>
            <a:r>
              <a:rPr kumimoji="0" lang="en-GB" sz="2000" b="0" i="0" u="none" strike="noStrike" kern="1200" cap="none" spc="0" normalizeH="0" baseline="0" noProof="0">
                <a:ln>
                  <a:noFill/>
                </a:ln>
                <a:solidFill>
                  <a:prstClr val="black"/>
                </a:solidFill>
                <a:effectLst/>
                <a:uLnTx/>
                <a:uFillTx/>
                <a:latin typeface="Arial" panose="020B0604020202020204"/>
                <a:ea typeface="+mn-ea"/>
                <a:cs typeface="+mn-cs"/>
              </a:rPr>
              <a:t> too low or too far to the side of the arm risks injecting into the axillary nerve or the radial nerve</a:t>
            </a:r>
          </a:p>
          <a:p>
            <a:pPr marL="285750" marR="0" lvl="0" indent="-285750" algn="l" defTabSz="914400" rtl="0" eaLnBrk="1" fontAlgn="auto" latinLnBrk="0" hangingPunct="1">
              <a:lnSpc>
                <a:spcPct val="100000"/>
              </a:lnSpc>
              <a:spcBef>
                <a:spcPts val="600"/>
              </a:spcBef>
              <a:spcAft>
                <a:spcPts val="0"/>
              </a:spcAft>
              <a:buClr>
                <a:srgbClr val="007D91"/>
              </a:buClr>
              <a:buSzTx/>
              <a:buFont typeface="Arial" panose="020B0604020202020204" pitchFamily="34" charset="0"/>
              <a:buChar char="•"/>
              <a:tabLst/>
              <a:defRPr/>
            </a:pPr>
            <a:r>
              <a:rPr lang="en-GB" sz="2000">
                <a:solidFill>
                  <a:prstClr val="black"/>
                </a:solidFill>
                <a:latin typeface="Arial" panose="020B0604020202020204"/>
              </a:rPr>
              <a:t>t</a:t>
            </a:r>
            <a:r>
              <a:rPr kumimoji="0" lang="en-GB" sz="2000" b="0" i="0" u="none" strike="noStrike" kern="1200" cap="none" spc="0" normalizeH="0" baseline="0" noProof="0">
                <a:ln>
                  <a:noFill/>
                </a:ln>
                <a:solidFill>
                  <a:prstClr val="black"/>
                </a:solidFill>
                <a:effectLst/>
                <a:uLnTx/>
                <a:uFillTx/>
                <a:latin typeface="Arial" panose="020B0604020202020204"/>
                <a:ea typeface="+mn-ea"/>
                <a:cs typeface="+mn-cs"/>
              </a:rPr>
              <a:t>o avoid shoulder injury, always assess the limb before administering the vaccine to identify the correct site for injection</a:t>
            </a:r>
            <a:endParaRPr kumimoji="0" lang="en-GB" sz="2000" b="0"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838F1C7B-3F63-429B-A18A-A8AD7F986267}"/>
              </a:ext>
            </a:extLst>
          </p:cNvPr>
          <p:cNvSpPr txBox="1"/>
          <p:nvPr/>
        </p:nvSpPr>
        <p:spPr>
          <a:xfrm>
            <a:off x="507951" y="6027275"/>
            <a:ext cx="42526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Image adapted from the Australian Immunisation Handbook </a:t>
            </a:r>
          </a:p>
        </p:txBody>
      </p:sp>
      <p:sp>
        <p:nvSpPr>
          <p:cNvPr id="12" name="Footer Placeholder 11">
            <a:extLst>
              <a:ext uri="{FF2B5EF4-FFF2-40B4-BE49-F238E27FC236}">
                <a16:creationId xmlns:a16="http://schemas.microsoft.com/office/drawing/2014/main" id="{E813D20C-74CD-4836-AC3B-DBC23037339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FA74F8FF-0B44-499F-A243-983C5FC9CA8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6963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F216D0-A146-7BA9-9D3F-B4CA93AC0E5B}"/>
              </a:ext>
            </a:extLst>
          </p:cNvPr>
          <p:cNvPicPr>
            <a:picLocks noChangeAspect="1"/>
          </p:cNvPicPr>
          <p:nvPr/>
        </p:nvPicPr>
        <p:blipFill rotWithShape="1">
          <a:blip r:embed="rId3"/>
          <a:srcRect l="4162" r="219"/>
          <a:stretch/>
        </p:blipFill>
        <p:spPr>
          <a:xfrm>
            <a:off x="320662" y="2084577"/>
            <a:ext cx="4403050" cy="3351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1BA2A5EE-36F3-46E0-9773-503C24BEC270}"/>
              </a:ext>
            </a:extLst>
          </p:cNvPr>
          <p:cNvSpPr>
            <a:spLocks noGrp="1"/>
          </p:cNvSpPr>
          <p:nvPr>
            <p:ph type="title"/>
          </p:nvPr>
        </p:nvSpPr>
        <p:spPr>
          <a:xfrm>
            <a:off x="456698" y="178497"/>
            <a:ext cx="10636682" cy="1102767"/>
          </a:xfrm>
        </p:spPr>
        <p:txBody>
          <a:bodyPr>
            <a:normAutofit fontScale="90000"/>
          </a:bodyPr>
          <a:lstStyle/>
          <a:p>
            <a:r>
              <a:rPr lang="en-GB"/>
              <a:t>Administering vaccine into the vastus lateralis muscle (anterolateral aspect of the thigh)</a:t>
            </a:r>
          </a:p>
        </p:txBody>
      </p:sp>
      <p:sp>
        <p:nvSpPr>
          <p:cNvPr id="9" name="Oval 8">
            <a:extLst>
              <a:ext uri="{FF2B5EF4-FFF2-40B4-BE49-F238E27FC236}">
                <a16:creationId xmlns:a16="http://schemas.microsoft.com/office/drawing/2014/main" id="{B36105AB-52B2-43B7-B92C-9C2235FC4CAE}"/>
              </a:ext>
            </a:extLst>
          </p:cNvPr>
          <p:cNvSpPr/>
          <p:nvPr/>
        </p:nvSpPr>
        <p:spPr>
          <a:xfrm>
            <a:off x="562420" y="3512779"/>
            <a:ext cx="2224055"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8F35AF27-4233-4303-8D9C-6E4BF3271AA5}"/>
              </a:ext>
            </a:extLst>
          </p:cNvPr>
          <p:cNvSpPr/>
          <p:nvPr/>
        </p:nvSpPr>
        <p:spPr>
          <a:xfrm>
            <a:off x="5183400" y="1992531"/>
            <a:ext cx="5667052" cy="190821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anose="020B0604020202020204"/>
                <a:ea typeface="+mn-ea"/>
                <a:cs typeface="+mn-cs"/>
              </a:rPr>
              <a:t>Although the deltoid muscle is more commonly used in older children and adults as it is quicker and easier to access, the vastus lateralis muscle in the thigh can be used in these age groups if necessary.</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ooter Placeholder 12">
            <a:extLst>
              <a:ext uri="{FF2B5EF4-FFF2-40B4-BE49-F238E27FC236}">
                <a16:creationId xmlns:a16="http://schemas.microsoft.com/office/drawing/2014/main" id="{827B4C16-F4C4-4136-BCCF-15F676549CA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Slide Number Placeholder 13">
            <a:extLst>
              <a:ext uri="{FF2B5EF4-FFF2-40B4-BE49-F238E27FC236}">
                <a16:creationId xmlns:a16="http://schemas.microsoft.com/office/drawing/2014/main" id="{339D33BB-9347-42B9-B6D8-25012ABB4CD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C4C2CC7B-2144-FB58-F8F3-BA49723D8DAE}"/>
              </a:ext>
            </a:extLst>
          </p:cNvPr>
          <p:cNvSpPr txBox="1"/>
          <p:nvPr/>
        </p:nvSpPr>
        <p:spPr>
          <a:xfrm>
            <a:off x="428795" y="5712620"/>
            <a:ext cx="6094324" cy="276999"/>
          </a:xfrm>
          <a:prstGeom prst="rect">
            <a:avLst/>
          </a:prstGeom>
          <a:noFill/>
        </p:spPr>
        <p:txBody>
          <a:bodyPr wrap="square" lIns="91440" tIns="45720" rIns="91440" bIns="45720" anchor="t">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Image from the Australian Immunisation Handbook</a:t>
            </a:r>
            <a:r>
              <a:rPr lang="en-GB" sz="1200">
                <a:solidFill>
                  <a:prstClr val="black"/>
                </a:solidFill>
                <a:latin typeface="Arial" panose="020B0604020202020204"/>
              </a:rPr>
              <a:t> </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0043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1236-253C-4228-9C20-E9CC14039BEA}"/>
              </a:ext>
            </a:extLst>
          </p:cNvPr>
          <p:cNvSpPr>
            <a:spLocks noGrp="1"/>
          </p:cNvSpPr>
          <p:nvPr>
            <p:ph type="title"/>
          </p:nvPr>
        </p:nvSpPr>
        <p:spPr>
          <a:xfrm>
            <a:off x="330206" y="279600"/>
            <a:ext cx="10515600" cy="972607"/>
          </a:xfrm>
        </p:spPr>
        <p:txBody>
          <a:bodyPr/>
          <a:lstStyle/>
          <a:p>
            <a:r>
              <a:rPr lang="en-GB">
                <a:latin typeface="Arial"/>
                <a:cs typeface="Arial"/>
              </a:rPr>
              <a:t>Vaccine administration </a:t>
            </a:r>
          </a:p>
        </p:txBody>
      </p:sp>
      <p:sp>
        <p:nvSpPr>
          <p:cNvPr id="3" name="Content Placeholder 2">
            <a:extLst>
              <a:ext uri="{FF2B5EF4-FFF2-40B4-BE49-F238E27FC236}">
                <a16:creationId xmlns:a16="http://schemas.microsoft.com/office/drawing/2014/main" id="{D041D3DB-747A-4455-B27A-D2BCD30517CB}"/>
              </a:ext>
            </a:extLst>
          </p:cNvPr>
          <p:cNvSpPr>
            <a:spLocks noGrp="1"/>
          </p:cNvSpPr>
          <p:nvPr>
            <p:ph idx="1"/>
          </p:nvPr>
        </p:nvSpPr>
        <p:spPr>
          <a:xfrm>
            <a:off x="354431" y="1537351"/>
            <a:ext cx="10638466" cy="782232"/>
          </a:xfrm>
        </p:spPr>
        <p:txBody>
          <a:bodyPr vert="horz" lIns="91440" tIns="45720" rIns="91440" bIns="45720" rtlCol="0" anchor="t">
            <a:normAutofit/>
          </a:bodyPr>
          <a:lstStyle/>
          <a:p>
            <a:pPr marL="0" indent="0">
              <a:lnSpc>
                <a:spcPct val="100000"/>
              </a:lnSpc>
              <a:spcBef>
                <a:spcPts val="0"/>
              </a:spcBef>
              <a:buNone/>
            </a:pPr>
            <a:r>
              <a:rPr lang="en-GB" sz="2000">
                <a:latin typeface="Arial"/>
                <a:cs typeface="Arial"/>
              </a:rPr>
              <a:t>Skin does not need to be specially cleaned prior to vaccination. If it is visibly dirty, then water is sufficient to clean it.</a:t>
            </a:r>
          </a:p>
          <a:p>
            <a:endParaRPr lang="en-GB" sz="2000"/>
          </a:p>
          <a:p>
            <a:endParaRPr lang="en-GB"/>
          </a:p>
        </p:txBody>
      </p:sp>
      <p:sp>
        <p:nvSpPr>
          <p:cNvPr id="6" name="TextBox 5">
            <a:extLst>
              <a:ext uri="{FF2B5EF4-FFF2-40B4-BE49-F238E27FC236}">
                <a16:creationId xmlns:a16="http://schemas.microsoft.com/office/drawing/2014/main" id="{C5BE5F29-83A9-4A9D-80B3-4B03C0A07606}"/>
              </a:ext>
            </a:extLst>
          </p:cNvPr>
          <p:cNvSpPr txBox="1"/>
          <p:nvPr/>
        </p:nvSpPr>
        <p:spPr>
          <a:xfrm>
            <a:off x="561121" y="2518970"/>
            <a:ext cx="6636634" cy="3120854"/>
          </a:xfrm>
          <a:prstGeom prst="rect">
            <a:avLst/>
          </a:prstGeom>
          <a:noFill/>
        </p:spPr>
        <p:txBody>
          <a:bodyPr wrap="square" lIns="91440" tIns="45720" rIns="91440" bIns="45720" rtlCol="0" anchor="t">
            <a:spAutoFit/>
          </a:bodyPr>
          <a:lstStyle/>
          <a:p>
            <a:pPr marL="4445" marR="0" lvl="0" indent="-4445" algn="l" defTabSz="914400" rtl="0" eaLnBrk="0" fontAlgn="base" latinLnBrk="0" hangingPunct="0">
              <a:lnSpc>
                <a:spcPct val="114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a:ea typeface="ヒラギノ角ゴ Pro W3"/>
                <a:cs typeface="Arial"/>
              </a:rPr>
              <a:t>Intramuscular process:</a:t>
            </a:r>
            <a:endParaRPr lang="en-US">
              <a:solidFill>
                <a:prstClr val="black"/>
              </a:solidFill>
              <a:latin typeface="Arial"/>
              <a:ea typeface="ヒラギノ角ゴ Pro W3"/>
              <a:cs typeface="Arial"/>
            </a:endParaRPr>
          </a:p>
          <a:p>
            <a:pPr marL="342900" marR="0" lvl="0" indent="-342900" algn="l" defTabSz="914400" rtl="0" eaLnBrk="1" fontAlgn="base" latinLnBrk="0" hangingPunct="1">
              <a:lnSpc>
                <a:spcPct val="100000"/>
              </a:lnSpc>
              <a:spcBef>
                <a:spcPts val="600"/>
              </a:spcBef>
              <a:spcAft>
                <a:spcPts val="0"/>
              </a:spcAft>
              <a:buClr>
                <a:srgbClr val="007D91"/>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identify the correct site for IM injection</a:t>
            </a:r>
            <a:endParaRPr lang="en-GB" sz="1800" b="0" i="0" u="none" strike="noStrike" kern="1200" cap="none" spc="0" normalizeH="0" baseline="0" noProof="0">
              <a:ln>
                <a:noFill/>
              </a:ln>
              <a:solidFill>
                <a:prstClr val="black"/>
              </a:solidFill>
              <a:effectLst/>
              <a:uLnTx/>
              <a:uFillTx/>
              <a:latin typeface="Arial" panose="020B0604020202020204"/>
              <a:cs typeface="Arial"/>
            </a:endParaRPr>
          </a:p>
          <a:p>
            <a:pPr marL="342900" marR="0" lvl="0" indent="-342900" algn="l" defTabSz="914400" rtl="0" eaLnBrk="1" fontAlgn="base" latinLnBrk="0" hangingPunct="1">
              <a:lnSpc>
                <a:spcPct val="100000"/>
              </a:lnSpc>
              <a:spcBef>
                <a:spcPts val="600"/>
              </a:spcBef>
              <a:spcAft>
                <a:spcPts val="0"/>
              </a:spcAft>
              <a:buClr>
                <a:srgbClr val="007D91"/>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stretch the skin at the site</a:t>
            </a:r>
            <a:endParaRPr lang="en-GB" sz="1800" b="0" i="0" u="none" strike="noStrike" kern="1200" cap="none" spc="0" normalizeH="0" baseline="0" noProof="0">
              <a:ln>
                <a:noFill/>
              </a:ln>
              <a:solidFill>
                <a:prstClr val="black"/>
              </a:solidFill>
              <a:effectLst/>
              <a:uLnTx/>
              <a:uFillTx/>
              <a:latin typeface="Arial" panose="020B0604020202020204"/>
              <a:cs typeface="Arial"/>
            </a:endParaRPr>
          </a:p>
          <a:p>
            <a:pPr marL="342900" indent="-342900" fontAlgn="base">
              <a:spcBef>
                <a:spcPts val="600"/>
              </a:spcBef>
              <a:buClr>
                <a:srgbClr val="007D91"/>
              </a:buClr>
              <a:buFont typeface="Arial" panose="020B0604020202020204" pitchFamily="34" charset="0"/>
              <a:buChar char="•"/>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insert the needle at a </a:t>
            </a:r>
            <a:r>
              <a:rPr lang="en-GB">
                <a:solidFill>
                  <a:prstClr val="black"/>
                </a:solidFill>
                <a:latin typeface="Arial" panose="020B0604020202020204"/>
              </a:rPr>
              <a:t>90 degrees</a:t>
            </a: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 angle far enough to ensure vaccine is delivered into muscle</a:t>
            </a:r>
            <a:endParaRPr lang="en-GB" sz="1800" b="0" i="0" u="none" strike="noStrike" kern="1200" cap="none" spc="0" normalizeH="0" baseline="0" noProof="0">
              <a:ln>
                <a:noFill/>
              </a:ln>
              <a:solidFill>
                <a:prstClr val="black"/>
              </a:solidFill>
              <a:effectLst/>
              <a:uLnTx/>
              <a:uFillTx/>
              <a:latin typeface="Arial" panose="020B0604020202020204"/>
              <a:cs typeface="Arial"/>
            </a:endParaRPr>
          </a:p>
          <a:p>
            <a:pPr marL="342900" marR="0" lvl="0" indent="-342900" algn="l" defTabSz="914400" rtl="0" eaLnBrk="1" fontAlgn="base" latinLnBrk="0" hangingPunct="1">
              <a:lnSpc>
                <a:spcPct val="100000"/>
              </a:lnSpc>
              <a:spcBef>
                <a:spcPts val="600"/>
              </a:spcBef>
              <a:spcAft>
                <a:spcPts val="0"/>
              </a:spcAft>
              <a:buClr>
                <a:srgbClr val="007D91"/>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depress the plunger</a:t>
            </a:r>
            <a:endParaRPr lang="en-GB" sz="1800" b="0" i="0" u="none" strike="noStrike" kern="1200" cap="none" spc="0" normalizeH="0" baseline="0" noProof="0">
              <a:ln>
                <a:noFill/>
              </a:ln>
              <a:solidFill>
                <a:prstClr val="black"/>
              </a:solidFill>
              <a:effectLst/>
              <a:uLnTx/>
              <a:uFillTx/>
              <a:latin typeface="Arial" panose="020B0604020202020204"/>
              <a:cs typeface="Arial"/>
            </a:endParaRPr>
          </a:p>
          <a:p>
            <a:pPr marL="342900" marR="0" lvl="0" indent="-342900" algn="l" defTabSz="914400" rtl="0" eaLnBrk="1" fontAlgn="base" latinLnBrk="0" hangingPunct="1">
              <a:lnSpc>
                <a:spcPct val="100000"/>
              </a:lnSpc>
              <a:spcBef>
                <a:spcPts val="600"/>
              </a:spcBef>
              <a:spcAft>
                <a:spcPts val="0"/>
              </a:spcAft>
              <a:buClr>
                <a:srgbClr val="007D91"/>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gently remove the needle</a:t>
            </a:r>
            <a:endParaRPr lang="en-GB" sz="1800" b="0" i="0" u="none" strike="noStrike" kern="1200" cap="none" spc="0" normalizeH="0" baseline="0" noProof="0">
              <a:ln>
                <a:noFill/>
              </a:ln>
              <a:solidFill>
                <a:prstClr val="black"/>
              </a:solidFill>
              <a:effectLst/>
              <a:uLnTx/>
              <a:uFillTx/>
              <a:latin typeface="Arial" panose="020B0604020202020204"/>
              <a:cs typeface="Arial"/>
            </a:endParaRPr>
          </a:p>
          <a:p>
            <a:pPr marL="342900" marR="0" lvl="0" indent="-342900" algn="l" defTabSz="914400" rtl="0" eaLnBrk="1" fontAlgn="base" latinLnBrk="0" hangingPunct="1">
              <a:lnSpc>
                <a:spcPct val="100000"/>
              </a:lnSpc>
              <a:spcBef>
                <a:spcPts val="600"/>
              </a:spcBef>
              <a:spcAft>
                <a:spcPts val="0"/>
              </a:spcAft>
              <a:buClr>
                <a:srgbClr val="007D91"/>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apply light pressure using gauze or cotton wool if bleeding occurs</a:t>
            </a:r>
            <a:endParaRPr lang="en-GB" sz="1800" b="0" i="0" u="none" strike="noStrike" kern="1200" cap="none" spc="0" normalizeH="0" baseline="0" noProof="0">
              <a:ln>
                <a:noFill/>
              </a:ln>
              <a:solidFill>
                <a:prstClr val="black"/>
              </a:solidFill>
              <a:effectLst/>
              <a:uLnTx/>
              <a:uFillTx/>
              <a:latin typeface="Arial" panose="020B0604020202020204"/>
              <a:cs typeface="Arial"/>
            </a:endParaRPr>
          </a:p>
        </p:txBody>
      </p:sp>
      <p:pic>
        <p:nvPicPr>
          <p:cNvPr id="7" name="Picture 6">
            <a:extLst>
              <a:ext uri="{FF2B5EF4-FFF2-40B4-BE49-F238E27FC236}">
                <a16:creationId xmlns:a16="http://schemas.microsoft.com/office/drawing/2014/main" id="{69D11B92-7586-4103-B39B-D2C79B531DE3}"/>
              </a:ext>
            </a:extLst>
          </p:cNvPr>
          <p:cNvPicPr>
            <a:picLocks noChangeAspect="1"/>
          </p:cNvPicPr>
          <p:nvPr/>
        </p:nvPicPr>
        <p:blipFill>
          <a:blip r:embed="rId3"/>
          <a:stretch>
            <a:fillRect/>
          </a:stretch>
        </p:blipFill>
        <p:spPr>
          <a:xfrm>
            <a:off x="7338651" y="2553000"/>
            <a:ext cx="3358684" cy="3052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Footer Placeholder 11">
            <a:extLst>
              <a:ext uri="{FF2B5EF4-FFF2-40B4-BE49-F238E27FC236}">
                <a16:creationId xmlns:a16="http://schemas.microsoft.com/office/drawing/2014/main" id="{4C2BE468-401D-44D5-9B81-F30DB154C22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C43931A3-0606-44B5-AD5E-91F1FB6A8A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5838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3E16-F3DC-43C1-B8E3-0E0D228694A8}"/>
              </a:ext>
            </a:extLst>
          </p:cNvPr>
          <p:cNvSpPr>
            <a:spLocks noGrp="1"/>
          </p:cNvSpPr>
          <p:nvPr>
            <p:ph type="title"/>
          </p:nvPr>
        </p:nvSpPr>
        <p:spPr>
          <a:xfrm>
            <a:off x="434302" y="297472"/>
            <a:ext cx="10649029" cy="648072"/>
          </a:xfrm>
        </p:spPr>
        <p:txBody>
          <a:bodyPr>
            <a:noAutofit/>
          </a:bodyPr>
          <a:lstStyle/>
          <a:p>
            <a:r>
              <a:rPr lang="en-GB" sz="3200">
                <a:latin typeface="Arial"/>
                <a:cs typeface="Arial"/>
              </a:rPr>
              <a:t>Women with bleeding disorders or taking anticoagulation therapy</a:t>
            </a:r>
          </a:p>
        </p:txBody>
      </p:sp>
      <p:sp>
        <p:nvSpPr>
          <p:cNvPr id="3" name="Content Placeholder 2">
            <a:extLst>
              <a:ext uri="{FF2B5EF4-FFF2-40B4-BE49-F238E27FC236}">
                <a16:creationId xmlns:a16="http://schemas.microsoft.com/office/drawing/2014/main" id="{E560465E-AD01-47F3-B485-4184757D62CE}"/>
              </a:ext>
            </a:extLst>
          </p:cNvPr>
          <p:cNvSpPr>
            <a:spLocks noGrp="1"/>
          </p:cNvSpPr>
          <p:nvPr>
            <p:ph idx="1"/>
          </p:nvPr>
        </p:nvSpPr>
        <p:spPr>
          <a:xfrm>
            <a:off x="434302" y="1371618"/>
            <a:ext cx="11169124" cy="4739679"/>
          </a:xfrm>
        </p:spPr>
        <p:txBody>
          <a:bodyPr vert="horz" lIns="91440" tIns="45720" rIns="91440" bIns="45720" rtlCol="0" anchor="t">
            <a:noAutofit/>
          </a:bodyPr>
          <a:lstStyle/>
          <a:p>
            <a:pPr marL="0" indent="0">
              <a:lnSpc>
                <a:spcPct val="120000"/>
              </a:lnSpc>
              <a:spcBef>
                <a:spcPts val="0"/>
              </a:spcBef>
              <a:buNone/>
            </a:pPr>
            <a:r>
              <a:rPr lang="en-GB" sz="1800" dirty="0">
                <a:latin typeface="Arial"/>
                <a:cs typeface="Arial"/>
              </a:rPr>
              <a:t>Women with bleeding disorders may be vaccinated intramuscularly if, in the opinion of a doctor familiar with the woman's bleeding risk, vaccines or similar small volume intramuscular injections can be administered with reasonable safety by this route.</a:t>
            </a:r>
          </a:p>
          <a:p>
            <a:pPr marL="0" indent="0">
              <a:lnSpc>
                <a:spcPct val="120000"/>
              </a:lnSpc>
              <a:spcBef>
                <a:spcPts val="600"/>
              </a:spcBef>
              <a:buNone/>
            </a:pPr>
            <a:r>
              <a:rPr lang="en-GB" sz="1800" dirty="0">
                <a:latin typeface="Arial"/>
                <a:cs typeface="Arial"/>
              </a:rPr>
              <a:t>If the woman receives medication/ treatment to reduce bleeding, for example treatment for haemophilia, intramuscular vaccination can be scheduled shortly after such medication/ treatment is administered.</a:t>
            </a:r>
          </a:p>
          <a:p>
            <a:pPr marL="0" indent="0">
              <a:lnSpc>
                <a:spcPct val="120000"/>
              </a:lnSpc>
              <a:spcBef>
                <a:spcPts val="600"/>
              </a:spcBef>
              <a:buNone/>
            </a:pPr>
            <a:r>
              <a:rPr lang="en-GB" sz="1800" dirty="0">
                <a:latin typeface="Arial"/>
                <a:cs typeface="Arial"/>
              </a:rPr>
              <a:t>Women on stable anticoagulation therapy, including women on warfarin who are up-to-date with their scheduled INR testing and whose latest INR is below the upper level of the therapeutic range, can receive intramuscular vaccination. Note that warfarin is not commonly prescribed for anticoagulation in pregnant women and anticoagulation may be through heparin injections</a:t>
            </a:r>
          </a:p>
          <a:p>
            <a:pPr marL="0" indent="0">
              <a:lnSpc>
                <a:spcPct val="120000"/>
              </a:lnSpc>
              <a:spcBef>
                <a:spcPts val="600"/>
              </a:spcBef>
              <a:buNone/>
            </a:pPr>
            <a:r>
              <a:rPr lang="en-GB" sz="1800" dirty="0">
                <a:latin typeface="Arial"/>
                <a:cs typeface="Arial"/>
              </a:rPr>
              <a:t>A fine needle (23 or 25 gauge) should be used for the vaccination, followed by firm pressure applied to the site without rubbing for at least 2 minutes.</a:t>
            </a:r>
          </a:p>
          <a:p>
            <a:pPr marL="0" indent="0">
              <a:lnSpc>
                <a:spcPct val="120000"/>
              </a:lnSpc>
              <a:spcBef>
                <a:spcPts val="600"/>
              </a:spcBef>
              <a:buNone/>
            </a:pPr>
            <a:r>
              <a:rPr lang="en-GB" sz="1800" dirty="0">
                <a:latin typeface="Arial"/>
                <a:cs typeface="Arial"/>
              </a:rPr>
              <a:t>The woman should be informed about the risk of haematoma from the injection.</a:t>
            </a:r>
          </a:p>
          <a:p>
            <a:pPr marL="0" indent="0">
              <a:lnSpc>
                <a:spcPct val="120000"/>
              </a:lnSpc>
              <a:spcBef>
                <a:spcPts val="600"/>
              </a:spcBef>
              <a:buNone/>
            </a:pPr>
            <a:r>
              <a:rPr lang="en-GB" sz="1800" dirty="0">
                <a:latin typeface="Arial"/>
                <a:cs typeface="Arial"/>
              </a:rPr>
              <a:t>If in any doubt, consult with the clinician responsible for prescribing or monitoring the woman’s anticoagulant therapy.</a:t>
            </a:r>
          </a:p>
        </p:txBody>
      </p:sp>
      <p:sp>
        <p:nvSpPr>
          <p:cNvPr id="11" name="Footer Placeholder 10">
            <a:extLst>
              <a:ext uri="{FF2B5EF4-FFF2-40B4-BE49-F238E27FC236}">
                <a16:creationId xmlns:a16="http://schemas.microsoft.com/office/drawing/2014/main" id="{BF13E44A-DD8F-4E96-A87D-078F966E889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Slide Number Placeholder 11">
            <a:extLst>
              <a:ext uri="{FF2B5EF4-FFF2-40B4-BE49-F238E27FC236}">
                <a16:creationId xmlns:a16="http://schemas.microsoft.com/office/drawing/2014/main" id="{01D7366C-8242-48A6-BE59-EA56E82221F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25263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D4F-08B3-4661-AF9C-136268A0C557}"/>
              </a:ext>
            </a:extLst>
          </p:cNvPr>
          <p:cNvSpPr>
            <a:spLocks noGrp="1"/>
          </p:cNvSpPr>
          <p:nvPr>
            <p:ph type="title"/>
          </p:nvPr>
        </p:nvSpPr>
        <p:spPr>
          <a:xfrm>
            <a:off x="330206" y="289948"/>
            <a:ext cx="10515600" cy="972607"/>
          </a:xfrm>
        </p:spPr>
        <p:txBody>
          <a:bodyPr/>
          <a:lstStyle/>
          <a:p>
            <a:r>
              <a:rPr lang="en-GB">
                <a:latin typeface="Arial"/>
                <a:cs typeface="Arial"/>
              </a:rPr>
              <a:t>Post-vaccination</a:t>
            </a:r>
            <a:endParaRPr lang="en-GB"/>
          </a:p>
        </p:txBody>
      </p:sp>
      <p:sp>
        <p:nvSpPr>
          <p:cNvPr id="3" name="Content Placeholder 2">
            <a:extLst>
              <a:ext uri="{FF2B5EF4-FFF2-40B4-BE49-F238E27FC236}">
                <a16:creationId xmlns:a16="http://schemas.microsoft.com/office/drawing/2014/main" id="{EE1276A8-C6A8-4ECC-9B4B-23E697FAA0EC}"/>
              </a:ext>
            </a:extLst>
          </p:cNvPr>
          <p:cNvSpPr>
            <a:spLocks noGrp="1"/>
          </p:cNvSpPr>
          <p:nvPr>
            <p:ph idx="1"/>
          </p:nvPr>
        </p:nvSpPr>
        <p:spPr>
          <a:xfrm>
            <a:off x="330206" y="1566010"/>
            <a:ext cx="10305710" cy="4754403"/>
          </a:xfrm>
        </p:spPr>
        <p:txBody>
          <a:bodyPr vert="horz" lIns="91440" tIns="45720" rIns="91440" bIns="45720" rtlCol="0" anchor="t">
            <a:normAutofit lnSpcReduction="10000"/>
          </a:bodyPr>
          <a:lstStyle/>
          <a:p>
            <a:pPr>
              <a:lnSpc>
                <a:spcPct val="100000"/>
              </a:lnSpc>
            </a:pPr>
            <a:r>
              <a:rPr lang="en-GB" sz="2200" dirty="0">
                <a:latin typeface="Arial"/>
                <a:cs typeface="Arial"/>
              </a:rPr>
              <a:t>following RSV vaccine administration, women should be observed for any immediate reactions whilst giving them any verbal post vaccination information</a:t>
            </a:r>
          </a:p>
          <a:p>
            <a:pPr>
              <a:lnSpc>
                <a:spcPct val="100000"/>
              </a:lnSpc>
              <a:spcBef>
                <a:spcPts val="600"/>
              </a:spcBef>
            </a:pPr>
            <a:r>
              <a:rPr lang="en-GB" sz="2200" dirty="0">
                <a:latin typeface="Arial"/>
                <a:cs typeface="Arial"/>
              </a:rPr>
              <a:t>vaccinees should be given a copy of the patient information leaflet for the vaccine that they have received and any other relevant written information</a:t>
            </a:r>
          </a:p>
          <a:p>
            <a:pPr>
              <a:lnSpc>
                <a:spcPct val="100000"/>
              </a:lnSpc>
              <a:spcBef>
                <a:spcPts val="600"/>
              </a:spcBef>
            </a:pPr>
            <a:r>
              <a:rPr lang="en-GB" sz="2200" dirty="0">
                <a:latin typeface="Arial"/>
                <a:cs typeface="Arial"/>
              </a:rPr>
              <a:t>vaccinees should be given information about possible vaccine reactions, how to treat these, and when and from whom to seek further advice if required</a:t>
            </a:r>
          </a:p>
          <a:p>
            <a:pPr>
              <a:lnSpc>
                <a:spcPct val="100000"/>
              </a:lnSpc>
              <a:spcBef>
                <a:spcPts val="600"/>
              </a:spcBef>
            </a:pPr>
            <a:r>
              <a:rPr lang="en-GB" sz="2200" dirty="0">
                <a:latin typeface="Arial"/>
                <a:cs typeface="Arial"/>
              </a:rPr>
              <a:t>symptoms post vaccination generally resolve within a few days without treatment, but paracetamol can be taken if necessary to relieve pain or fever</a:t>
            </a:r>
          </a:p>
          <a:p>
            <a:pPr>
              <a:lnSpc>
                <a:spcPct val="100000"/>
              </a:lnSpc>
              <a:spcBef>
                <a:spcPts val="600"/>
              </a:spcBef>
            </a:pPr>
            <a:r>
              <a:rPr lang="en-GB" sz="2200" dirty="0">
                <a:latin typeface="Arial"/>
                <a:cs typeface="Arial"/>
              </a:rPr>
              <a:t>if women are concerned about any symptoms following vaccination, they should be advised to seek advice from their GP or NHS 111</a:t>
            </a:r>
          </a:p>
          <a:p>
            <a:pPr>
              <a:lnSpc>
                <a:spcPct val="100000"/>
              </a:lnSpc>
              <a:spcBef>
                <a:spcPts val="600"/>
              </a:spcBef>
            </a:pPr>
            <a:r>
              <a:rPr lang="en-GB" sz="2200" dirty="0">
                <a:latin typeface="Arial"/>
                <a:cs typeface="Arial"/>
              </a:rPr>
              <a:t>facilities for management of anaphylaxis should be available at all vaccination sites and staff should have undertaken basic life support and anaphylaxis training</a:t>
            </a:r>
          </a:p>
          <a:p>
            <a:pPr>
              <a:lnSpc>
                <a:spcPct val="100000"/>
              </a:lnSpc>
            </a:pPr>
            <a:endParaRPr lang="en-GB" dirty="0"/>
          </a:p>
          <a:p>
            <a:pPr marL="0" indent="0">
              <a:lnSpc>
                <a:spcPct val="100000"/>
              </a:lnSpc>
              <a:buNone/>
            </a:pPr>
            <a:endParaRPr lang="en-GB" dirty="0"/>
          </a:p>
          <a:p>
            <a:pPr marL="0" indent="0">
              <a:lnSpc>
                <a:spcPct val="100000"/>
              </a:lnSpc>
              <a:buNone/>
            </a:pPr>
            <a:endParaRPr lang="en-GB" dirty="0"/>
          </a:p>
          <a:p>
            <a:pPr>
              <a:lnSpc>
                <a:spcPct val="100000"/>
              </a:lnSpc>
            </a:pPr>
            <a:endParaRPr lang="en-GB" altLang="en-US" dirty="0">
              <a:solidFill>
                <a:srgbClr val="FF0000"/>
              </a:solidFill>
            </a:endParaRPr>
          </a:p>
          <a:p>
            <a:pPr>
              <a:lnSpc>
                <a:spcPct val="100000"/>
              </a:lnSpc>
            </a:pPr>
            <a:endParaRPr lang="en-GB" altLang="en-US" dirty="0">
              <a:solidFill>
                <a:srgbClr val="FF0000"/>
              </a:solidFill>
            </a:endParaRPr>
          </a:p>
          <a:p>
            <a:pPr>
              <a:lnSpc>
                <a:spcPct val="100000"/>
              </a:lnSpc>
            </a:pPr>
            <a:endParaRPr lang="en-GB" dirty="0"/>
          </a:p>
        </p:txBody>
      </p:sp>
      <p:sp>
        <p:nvSpPr>
          <p:cNvPr id="11" name="Footer Placeholder 10">
            <a:extLst>
              <a:ext uri="{FF2B5EF4-FFF2-40B4-BE49-F238E27FC236}">
                <a16:creationId xmlns:a16="http://schemas.microsoft.com/office/drawing/2014/main" id="{549E93E1-2627-46AB-BC4E-A3D0A5E1004D}"/>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Slide Number Placeholder 11">
            <a:extLst>
              <a:ext uri="{FF2B5EF4-FFF2-40B4-BE49-F238E27FC236}">
                <a16:creationId xmlns:a16="http://schemas.microsoft.com/office/drawing/2014/main" id="{927F35ED-8733-44D3-95C4-89F2679D26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9039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C611-3A5B-41F5-B79C-6CBC59E1F0E5}"/>
              </a:ext>
            </a:extLst>
          </p:cNvPr>
          <p:cNvSpPr>
            <a:spLocks noGrp="1"/>
          </p:cNvSpPr>
          <p:nvPr>
            <p:ph type="title"/>
          </p:nvPr>
        </p:nvSpPr>
        <p:spPr>
          <a:xfrm>
            <a:off x="330206" y="254917"/>
            <a:ext cx="10515600" cy="972607"/>
          </a:xfrm>
        </p:spPr>
        <p:txBody>
          <a:bodyPr/>
          <a:lstStyle/>
          <a:p>
            <a:r>
              <a:rPr lang="en-GB"/>
              <a:t>Disposal of consumables</a:t>
            </a:r>
          </a:p>
        </p:txBody>
      </p:sp>
      <p:sp>
        <p:nvSpPr>
          <p:cNvPr id="3" name="Content Placeholder 2">
            <a:extLst>
              <a:ext uri="{FF2B5EF4-FFF2-40B4-BE49-F238E27FC236}">
                <a16:creationId xmlns:a16="http://schemas.microsoft.com/office/drawing/2014/main" id="{3BD31947-1C2C-4C01-89AD-DA7FBAA8F6A7}"/>
              </a:ext>
            </a:extLst>
          </p:cNvPr>
          <p:cNvSpPr>
            <a:spLocks noGrp="1"/>
          </p:cNvSpPr>
          <p:nvPr>
            <p:ph idx="1"/>
          </p:nvPr>
        </p:nvSpPr>
        <p:spPr>
          <a:xfrm>
            <a:off x="400068" y="1538050"/>
            <a:ext cx="10828961" cy="4351338"/>
          </a:xfrm>
        </p:spPr>
        <p:txBody>
          <a:bodyPr vert="horz" lIns="91440" tIns="45720" rIns="91440" bIns="45720" rtlCol="0" anchor="t">
            <a:normAutofit/>
          </a:bodyPr>
          <a:lstStyle/>
          <a:p>
            <a:pPr marL="342900" indent="-342900">
              <a:lnSpc>
                <a:spcPct val="100000"/>
              </a:lnSpc>
              <a:spcBef>
                <a:spcPts val="0"/>
              </a:spcBef>
            </a:pPr>
            <a:r>
              <a:rPr lang="en-GB">
                <a:latin typeface="Arial"/>
                <a:cs typeface="Arial"/>
              </a:rPr>
              <a:t>needles should not be re-sheathed following vaccination under any circumstances because of the risk of sustaining a needlestick injury</a:t>
            </a:r>
            <a:endParaRPr lang="en-US">
              <a:latin typeface="Arial"/>
              <a:cs typeface="Arial"/>
            </a:endParaRPr>
          </a:p>
          <a:p>
            <a:pPr marL="342900" indent="-342900">
              <a:lnSpc>
                <a:spcPct val="100000"/>
              </a:lnSpc>
              <a:spcBef>
                <a:spcPts val="1200"/>
              </a:spcBef>
            </a:pPr>
            <a:r>
              <a:rPr lang="en-GB">
                <a:latin typeface="Arial"/>
                <a:cs typeface="Arial"/>
              </a:rPr>
              <a:t>the needle and syringe should be disposed of immediately after use in a puncture resistant yellow sharps bin</a:t>
            </a:r>
          </a:p>
          <a:p>
            <a:pPr marL="342900" indent="-342900">
              <a:lnSpc>
                <a:spcPct val="100000"/>
              </a:lnSpc>
              <a:spcBef>
                <a:spcPts val="1200"/>
              </a:spcBef>
            </a:pPr>
            <a:r>
              <a:rPr lang="en-GB">
                <a:latin typeface="Arial"/>
                <a:cs typeface="Arial"/>
              </a:rPr>
              <a:t>the yellow sharps bin should be sealed when it is two-thirds full and replaced with a new one</a:t>
            </a:r>
          </a:p>
          <a:p>
            <a:pPr marL="342900" indent="-342900">
              <a:lnSpc>
                <a:spcPct val="110000"/>
              </a:lnSpc>
              <a:spcBef>
                <a:spcPts val="1200"/>
              </a:spcBef>
            </a:pPr>
            <a:r>
              <a:rPr lang="en-GB">
                <a:latin typeface="Arial"/>
                <a:cs typeface="Arial"/>
              </a:rPr>
              <a:t>any blood-stained gauze should be placed in an appropriate bin for healthcare waste</a:t>
            </a:r>
          </a:p>
          <a:p>
            <a:pPr marL="342900" indent="-342900">
              <a:lnSpc>
                <a:spcPct val="110000"/>
              </a:lnSpc>
              <a:spcBef>
                <a:spcPts val="1200"/>
              </a:spcBef>
            </a:pPr>
            <a:r>
              <a:rPr lang="en-GB">
                <a:latin typeface="Arial"/>
                <a:cs typeface="Arial"/>
              </a:rPr>
              <a:t>local policy should be followed for the disposal of PPE</a:t>
            </a:r>
            <a:endParaRPr lang="en-GB"/>
          </a:p>
          <a:p>
            <a:pPr marL="0" indent="0">
              <a:lnSpc>
                <a:spcPct val="100000"/>
              </a:lnSpc>
              <a:spcBef>
                <a:spcPts val="1200"/>
              </a:spcBef>
              <a:buNone/>
            </a:pPr>
            <a:endParaRPr lang="en-GB"/>
          </a:p>
          <a:p>
            <a:endParaRPr lang="en-GB"/>
          </a:p>
        </p:txBody>
      </p:sp>
      <p:sp>
        <p:nvSpPr>
          <p:cNvPr id="4" name="Footer Placeholder 3">
            <a:extLst>
              <a:ext uri="{FF2B5EF4-FFF2-40B4-BE49-F238E27FC236}">
                <a16:creationId xmlns:a16="http://schemas.microsoft.com/office/drawing/2014/main" id="{24C86171-33A1-4396-87C0-6C41AB70E85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28F5D863-4683-415C-B518-9CA7519C346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94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9D27-B85C-44CE-97FE-F0437BCF2BCF}"/>
              </a:ext>
            </a:extLst>
          </p:cNvPr>
          <p:cNvSpPr>
            <a:spLocks noGrp="1"/>
          </p:cNvSpPr>
          <p:nvPr>
            <p:ph type="title"/>
          </p:nvPr>
        </p:nvSpPr>
        <p:spPr>
          <a:xfrm>
            <a:off x="358408" y="397090"/>
            <a:ext cx="10498761" cy="821049"/>
          </a:xfrm>
        </p:spPr>
        <p:txBody>
          <a:bodyPr/>
          <a:lstStyle/>
          <a:p>
            <a:r>
              <a:rPr lang="en-GB"/>
              <a:t>Significant messages</a:t>
            </a:r>
          </a:p>
        </p:txBody>
      </p:sp>
      <p:sp>
        <p:nvSpPr>
          <p:cNvPr id="3" name="Content Placeholder 2">
            <a:extLst>
              <a:ext uri="{FF2B5EF4-FFF2-40B4-BE49-F238E27FC236}">
                <a16:creationId xmlns:a16="http://schemas.microsoft.com/office/drawing/2014/main" id="{B00969D9-516D-42F0-ACE5-D03D7CA67B56}"/>
              </a:ext>
            </a:extLst>
          </p:cNvPr>
          <p:cNvSpPr>
            <a:spLocks noGrp="1"/>
          </p:cNvSpPr>
          <p:nvPr>
            <p:ph idx="1"/>
          </p:nvPr>
        </p:nvSpPr>
        <p:spPr>
          <a:xfrm>
            <a:off x="358408" y="1675721"/>
            <a:ext cx="10682041" cy="4557283"/>
          </a:xfrm>
        </p:spPr>
        <p:txBody>
          <a:bodyPr vert="horz" lIns="91440" tIns="45720" rIns="91440" bIns="45720" rtlCol="0" anchor="t">
            <a:normAutofit fontScale="92500" lnSpcReduction="20000"/>
          </a:bodyPr>
          <a:lstStyle/>
          <a:p>
            <a:pPr>
              <a:lnSpc>
                <a:spcPct val="100000"/>
              </a:lnSpc>
              <a:spcBef>
                <a:spcPts val="0"/>
              </a:spcBef>
            </a:pPr>
            <a:r>
              <a:rPr lang="en-GB" sz="1800" dirty="0">
                <a:latin typeface="+mn-lt"/>
                <a:cs typeface="Arial"/>
              </a:rPr>
              <a:t>Respiratory syncytial virus (RSV) causes </a:t>
            </a:r>
            <a:r>
              <a:rPr lang="en-GB" sz="1800" dirty="0">
                <a:effectLst/>
                <a:latin typeface="+mn-lt"/>
                <a:ea typeface="Calibri"/>
                <a:cs typeface="Calibri"/>
              </a:rPr>
              <a:t>hundreds of thousands of infections</a:t>
            </a:r>
            <a:r>
              <a:rPr lang="en-GB" sz="1800" dirty="0">
                <a:latin typeface="+mn-lt"/>
                <a:ea typeface="Calibri"/>
                <a:cs typeface="Calibri"/>
              </a:rPr>
              <a:t> </a:t>
            </a:r>
            <a:r>
              <a:rPr lang="en-GB" sz="1800" dirty="0">
                <a:effectLst/>
                <a:latin typeface="+mn-lt"/>
                <a:ea typeface="Calibri"/>
                <a:cs typeface="Calibri"/>
              </a:rPr>
              <a:t>across the UK each winter in the young and the old</a:t>
            </a:r>
          </a:p>
          <a:p>
            <a:pPr marL="0" indent="0">
              <a:lnSpc>
                <a:spcPct val="100000"/>
              </a:lnSpc>
              <a:spcBef>
                <a:spcPts val="0"/>
              </a:spcBef>
              <a:buNone/>
            </a:pPr>
            <a:endParaRPr lang="en-GB" sz="1800" dirty="0">
              <a:effectLst/>
              <a:latin typeface="+mn-lt"/>
              <a:ea typeface="Calibri" panose="020F0502020204030204" pitchFamily="34" charset="0"/>
              <a:cs typeface="Calibri" panose="020F0502020204030204" pitchFamily="34" charset="0"/>
            </a:endParaRPr>
          </a:p>
          <a:p>
            <a:pPr>
              <a:lnSpc>
                <a:spcPct val="100000"/>
              </a:lnSpc>
              <a:spcBef>
                <a:spcPts val="0"/>
              </a:spcBef>
            </a:pPr>
            <a:r>
              <a:rPr lang="en-GB" sz="1800" dirty="0">
                <a:latin typeface="+mn-lt"/>
                <a:ea typeface="Times New Roman" panose="02020603050405020304" pitchFamily="18" charset="0"/>
                <a:cs typeface="Calibri"/>
              </a:rPr>
              <a:t>RSV </a:t>
            </a:r>
            <a:r>
              <a:rPr lang="en-GB" sz="1800" dirty="0">
                <a:effectLst/>
                <a:latin typeface="Arial"/>
                <a:ea typeface="Times New Roman" panose="02020603050405020304" pitchFamily="18" charset="0"/>
                <a:cs typeface="Times New Roman"/>
              </a:rPr>
              <a:t>accounts for approximately 33,500 hospitalisations annually in children aged under 5 years old</a:t>
            </a:r>
            <a:r>
              <a:rPr lang="en-GB" sz="1800" dirty="0">
                <a:latin typeface="Arial"/>
                <a:ea typeface="Times New Roman" panose="02020603050405020304" pitchFamily="18" charset="0"/>
                <a:cs typeface="Times New Roman"/>
              </a:rPr>
              <a:t>,</a:t>
            </a:r>
            <a:r>
              <a:rPr lang="en-GB" sz="1800" dirty="0">
                <a:effectLst/>
                <a:latin typeface="Arial"/>
                <a:ea typeface="Times New Roman" panose="02020603050405020304" pitchFamily="18" charset="0"/>
                <a:cs typeface="Times New Roman"/>
              </a:rPr>
              <a:t> is a leading cause of infant mortality globally, </a:t>
            </a:r>
            <a:r>
              <a:rPr lang="en-GB" sz="1800" dirty="0">
                <a:latin typeface="Arial"/>
                <a:ea typeface="Times New Roman" panose="02020603050405020304" pitchFamily="18" charset="0"/>
                <a:cs typeface="Times New Roman"/>
              </a:rPr>
              <a:t>and results</a:t>
            </a:r>
            <a:r>
              <a:rPr lang="en-GB" sz="1800" dirty="0">
                <a:effectLst/>
                <a:latin typeface="Arial"/>
                <a:ea typeface="Times New Roman" panose="02020603050405020304" pitchFamily="18" charset="0"/>
                <a:cs typeface="Times New Roman"/>
              </a:rPr>
              <a:t> in 20 to 30 deaths per year in the UK</a:t>
            </a:r>
            <a:endParaRPr lang="en-GB" sz="1800" dirty="0">
              <a:effectLst/>
              <a:highlight>
                <a:srgbClr val="FFFF00"/>
              </a:highlight>
              <a:latin typeface="Arial"/>
              <a:ea typeface="Calibri" panose="020F0502020204030204" pitchFamily="34" charset="0"/>
              <a:cs typeface="Times New Roman"/>
            </a:endParaRPr>
          </a:p>
          <a:p>
            <a:pPr>
              <a:lnSpc>
                <a:spcPct val="100000"/>
              </a:lnSpc>
              <a:spcBef>
                <a:spcPts val="0"/>
              </a:spcBef>
            </a:pPr>
            <a:endParaRPr lang="en-GB" sz="1800" dirty="0">
              <a:latin typeface="+mn-lt"/>
              <a:cs typeface="Times New Roman"/>
            </a:endParaRPr>
          </a:p>
          <a:p>
            <a:pPr>
              <a:lnSpc>
                <a:spcPct val="100000"/>
              </a:lnSpc>
              <a:spcBef>
                <a:spcPts val="0"/>
              </a:spcBef>
            </a:pPr>
            <a:r>
              <a:rPr lang="en-GB" sz="1800" dirty="0">
                <a:latin typeface="+mn-lt"/>
                <a:cs typeface="Arial"/>
              </a:rPr>
              <a:t>RSV vaccines have now been developed which have been rigorously tested for safety and efficacy</a:t>
            </a:r>
          </a:p>
          <a:p>
            <a:pPr>
              <a:lnSpc>
                <a:spcPct val="100000"/>
              </a:lnSpc>
              <a:spcBef>
                <a:spcPts val="0"/>
              </a:spcBef>
            </a:pPr>
            <a:endParaRPr lang="en-GB" sz="1800" dirty="0">
              <a:latin typeface="Arial"/>
              <a:cs typeface="Arial"/>
            </a:endParaRPr>
          </a:p>
          <a:p>
            <a:pPr>
              <a:lnSpc>
                <a:spcPct val="100000"/>
              </a:lnSpc>
              <a:spcBef>
                <a:spcPts val="0"/>
              </a:spcBef>
            </a:pPr>
            <a:r>
              <a:rPr lang="en-GB" sz="1800" dirty="0">
                <a:latin typeface="Arial"/>
                <a:cs typeface="Arial"/>
              </a:rPr>
              <a:t>vaccinating a woman in pregnancy enables her to produce RSV antibodies which pass across the placenta to provide the baby with passive protection during the first six months of infancy</a:t>
            </a:r>
          </a:p>
          <a:p>
            <a:pPr>
              <a:lnSpc>
                <a:spcPct val="100000"/>
              </a:lnSpc>
              <a:spcBef>
                <a:spcPts val="0"/>
              </a:spcBef>
            </a:pPr>
            <a:endParaRPr lang="en-GB" sz="1800" dirty="0">
              <a:latin typeface="Arial"/>
              <a:cs typeface="Arial"/>
            </a:endParaRPr>
          </a:p>
          <a:p>
            <a:pPr>
              <a:lnSpc>
                <a:spcPct val="100000"/>
              </a:lnSpc>
              <a:spcBef>
                <a:spcPts val="0"/>
              </a:spcBef>
            </a:pPr>
            <a:r>
              <a:rPr lang="en-GB" sz="1800" dirty="0">
                <a:latin typeface="Arial"/>
                <a:cs typeface="Arial"/>
              </a:rPr>
              <a:t>a study of RSV vaccination of pregnant women indicated that infants had a 70% reduced risk of severe lower respiratory tract disease caused by the RSV virus</a:t>
            </a:r>
          </a:p>
          <a:p>
            <a:pPr>
              <a:lnSpc>
                <a:spcPct val="100000"/>
              </a:lnSpc>
              <a:spcBef>
                <a:spcPts val="1200"/>
              </a:spcBef>
            </a:pPr>
            <a:r>
              <a:rPr lang="en-GB" sz="1800" dirty="0">
                <a:latin typeface="Arial"/>
                <a:cs typeface="Arial"/>
              </a:rPr>
              <a:t>all pregnant women should be offered one RSV vaccine in every pregnancy, from week 28. This is ideally given in week 28 or soon after, to ensure sufficient time to generate enough antibodies to protect the infant</a:t>
            </a:r>
          </a:p>
          <a:p>
            <a:pPr>
              <a:lnSpc>
                <a:spcPct val="100000"/>
              </a:lnSpc>
              <a:spcBef>
                <a:spcPts val="1200"/>
              </a:spcBef>
            </a:pPr>
            <a:r>
              <a:rPr lang="en-GB" sz="1800" dirty="0">
                <a:latin typeface="Arial"/>
                <a:cs typeface="Arial"/>
              </a:rPr>
              <a:t>those with a role in delivering the RSV vaccine programme need to be knowledgeable, confident and competent in order to promote confidence in the RSV vaccination programme and deliver the vaccine safely</a:t>
            </a:r>
          </a:p>
        </p:txBody>
      </p:sp>
      <p:sp>
        <p:nvSpPr>
          <p:cNvPr id="4" name="Footer Placeholder 3">
            <a:extLst>
              <a:ext uri="{FF2B5EF4-FFF2-40B4-BE49-F238E27FC236}">
                <a16:creationId xmlns:a16="http://schemas.microsoft.com/office/drawing/2014/main" id="{A5FD99C8-59B9-4C96-A536-16082CB596F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3F7D74E1-EFA4-48CC-98D6-ED087B928E0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0979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0957-BF7C-4DF6-A7E6-A09B430B3981}"/>
              </a:ext>
            </a:extLst>
          </p:cNvPr>
          <p:cNvSpPr>
            <a:spLocks noGrp="1"/>
          </p:cNvSpPr>
          <p:nvPr>
            <p:ph type="title"/>
          </p:nvPr>
        </p:nvSpPr>
        <p:spPr>
          <a:xfrm>
            <a:off x="552555" y="381508"/>
            <a:ext cx="9650811" cy="648072"/>
          </a:xfrm>
        </p:spPr>
        <p:txBody>
          <a:bodyPr>
            <a:noAutofit/>
          </a:bodyPr>
          <a:lstStyle/>
          <a:p>
            <a:r>
              <a:rPr lang="en-GB"/>
              <a:t>Adverse reactions following vaccination</a:t>
            </a:r>
          </a:p>
        </p:txBody>
      </p:sp>
      <p:sp>
        <p:nvSpPr>
          <p:cNvPr id="6" name="Content Placeholder 5">
            <a:extLst>
              <a:ext uri="{FF2B5EF4-FFF2-40B4-BE49-F238E27FC236}">
                <a16:creationId xmlns:a16="http://schemas.microsoft.com/office/drawing/2014/main" id="{B11C5FC2-992B-4F58-932C-E02011F5B5A3}"/>
              </a:ext>
            </a:extLst>
          </p:cNvPr>
          <p:cNvSpPr>
            <a:spLocks noGrp="1"/>
          </p:cNvSpPr>
          <p:nvPr>
            <p:ph idx="1"/>
          </p:nvPr>
        </p:nvSpPr>
        <p:spPr>
          <a:xfrm>
            <a:off x="605065" y="1423904"/>
            <a:ext cx="10944077" cy="4958961"/>
          </a:xfrm>
        </p:spPr>
        <p:txBody>
          <a:bodyPr vert="horz" lIns="91440" tIns="45720" rIns="91440" bIns="45720" rtlCol="0" anchor="t">
            <a:normAutofit fontScale="55000" lnSpcReduction="20000"/>
          </a:bodyPr>
          <a:lstStyle/>
          <a:p>
            <a:pPr marL="0" indent="0" defTabSz="762000">
              <a:lnSpc>
                <a:spcPct val="110000"/>
              </a:lnSpc>
              <a:spcBef>
                <a:spcPts val="0"/>
              </a:spcBef>
              <a:buNone/>
              <a:defRPr/>
            </a:pPr>
            <a:r>
              <a:rPr lang="en-GB" sz="3300" dirty="0">
                <a:latin typeface="+mn-lt"/>
                <a:cs typeface="Arial"/>
              </a:rPr>
              <a:t>Some people can feel unwell following an injection and some people may experience an adverse reaction.</a:t>
            </a:r>
          </a:p>
          <a:p>
            <a:pPr marL="0" indent="0" defTabSz="762000">
              <a:lnSpc>
                <a:spcPct val="110000"/>
              </a:lnSpc>
              <a:spcBef>
                <a:spcPts val="0"/>
              </a:spcBef>
              <a:buNone/>
              <a:defRPr/>
            </a:pPr>
            <a:endParaRPr lang="en-GB" sz="3300" dirty="0">
              <a:latin typeface="+mn-lt"/>
            </a:endParaRPr>
          </a:p>
          <a:p>
            <a:pPr marL="0" indent="0" defTabSz="762000">
              <a:lnSpc>
                <a:spcPct val="110000"/>
              </a:lnSpc>
              <a:spcBef>
                <a:spcPts val="0"/>
              </a:spcBef>
              <a:buNone/>
              <a:defRPr/>
            </a:pPr>
            <a:r>
              <a:rPr lang="en-GB" sz="3300" dirty="0">
                <a:latin typeface="+mn-lt"/>
                <a:cs typeface="Arial"/>
              </a:rPr>
              <a:t>Pregnant women should be informed of the most frequently reported potential  reactions to Abrysvo</a:t>
            </a:r>
            <a:r>
              <a:rPr lang="en-GB" sz="3300" baseline="30000" dirty="0">
                <a:latin typeface="+mn-lt"/>
                <a:cs typeface="Arial"/>
              </a:rPr>
              <a:t>®</a:t>
            </a:r>
            <a:r>
              <a:rPr lang="en-GB" sz="3300" dirty="0">
                <a:latin typeface="+mn-lt"/>
                <a:cs typeface="Arial"/>
              </a:rPr>
              <a:t>  which are:</a:t>
            </a:r>
          </a:p>
          <a:p>
            <a:pPr marL="0" indent="0" defTabSz="762000">
              <a:lnSpc>
                <a:spcPct val="110000"/>
              </a:lnSpc>
              <a:spcBef>
                <a:spcPts val="0"/>
              </a:spcBef>
              <a:buNone/>
              <a:defRPr/>
            </a:pPr>
            <a:endParaRPr lang="en-GB" sz="3300" dirty="0">
              <a:latin typeface="+mn-lt"/>
            </a:endParaRPr>
          </a:p>
          <a:p>
            <a:pPr>
              <a:lnSpc>
                <a:spcPct val="70000"/>
              </a:lnSpc>
              <a:spcBef>
                <a:spcPts val="600"/>
              </a:spcBef>
              <a:spcAft>
                <a:spcPts val="1500"/>
              </a:spcAft>
            </a:pPr>
            <a:r>
              <a:rPr lang="en-US" sz="3300" dirty="0">
                <a:solidFill>
                  <a:srgbClr val="0B0C0C"/>
                </a:solidFill>
                <a:latin typeface="+mn-lt"/>
                <a:cs typeface="Arial"/>
              </a:rPr>
              <a:t>injection site pain (41%)</a:t>
            </a:r>
          </a:p>
          <a:p>
            <a:pPr>
              <a:lnSpc>
                <a:spcPct val="70000"/>
              </a:lnSpc>
              <a:spcBef>
                <a:spcPts val="600"/>
              </a:spcBef>
              <a:spcAft>
                <a:spcPts val="1500"/>
              </a:spcAft>
            </a:pPr>
            <a:r>
              <a:rPr lang="en-US" sz="3300" dirty="0">
                <a:solidFill>
                  <a:srgbClr val="0B0C0C"/>
                </a:solidFill>
                <a:latin typeface="+mn-lt"/>
                <a:cs typeface="Arial"/>
              </a:rPr>
              <a:t>headache (31%)</a:t>
            </a:r>
            <a:endParaRPr lang="en-US" sz="3300" dirty="0">
              <a:solidFill>
                <a:srgbClr val="0B0C0C"/>
              </a:solidFill>
              <a:latin typeface="+mn-lt"/>
            </a:endParaRPr>
          </a:p>
          <a:p>
            <a:pPr>
              <a:lnSpc>
                <a:spcPct val="70000"/>
              </a:lnSpc>
              <a:spcBef>
                <a:spcPts val="600"/>
              </a:spcBef>
              <a:spcAft>
                <a:spcPts val="1500"/>
              </a:spcAft>
            </a:pPr>
            <a:r>
              <a:rPr lang="en-US" sz="3300" dirty="0">
                <a:solidFill>
                  <a:srgbClr val="0B0C0C"/>
                </a:solidFill>
                <a:latin typeface="+mn-lt"/>
                <a:cs typeface="Arial"/>
              </a:rPr>
              <a:t>myalgia (27%) </a:t>
            </a:r>
          </a:p>
          <a:p>
            <a:pPr marL="0" indent="0">
              <a:lnSpc>
                <a:spcPct val="110000"/>
              </a:lnSpc>
              <a:spcBef>
                <a:spcPts val="600"/>
              </a:spcBef>
              <a:spcAft>
                <a:spcPts val="1500"/>
              </a:spcAft>
              <a:buNone/>
            </a:pPr>
            <a:r>
              <a:rPr lang="en-US" sz="3300" dirty="0">
                <a:solidFill>
                  <a:srgbClr val="0B0C0C"/>
                </a:solidFill>
                <a:latin typeface="+mn-lt"/>
                <a:cs typeface="Arial"/>
              </a:rPr>
              <a:t>(figure in brackets is percentage of recipients who reported reaction in clinical trials)</a:t>
            </a:r>
            <a:endParaRPr lang="en-US" sz="3300" dirty="0">
              <a:latin typeface="+mn-lt"/>
            </a:endParaRPr>
          </a:p>
          <a:p>
            <a:pPr marL="0" indent="0">
              <a:lnSpc>
                <a:spcPct val="110000"/>
              </a:lnSpc>
              <a:spcBef>
                <a:spcPts val="600"/>
              </a:spcBef>
              <a:spcAft>
                <a:spcPts val="1500"/>
              </a:spcAft>
              <a:buClr>
                <a:srgbClr val="007C91"/>
              </a:buClr>
              <a:buNone/>
            </a:pPr>
            <a:r>
              <a:rPr lang="en-US" sz="3300" dirty="0">
                <a:latin typeface="+mn-lt"/>
                <a:cs typeface="Arial"/>
              </a:rPr>
              <a:t>For pregnant women, the majority of local and systemic reactions are mild in severity and resolve within a few days of onset.</a:t>
            </a:r>
            <a:endParaRPr lang="en-GB" sz="3300" dirty="0">
              <a:latin typeface="+mn-lt"/>
            </a:endParaRPr>
          </a:p>
          <a:p>
            <a:pPr marL="0" indent="0">
              <a:lnSpc>
                <a:spcPct val="110000"/>
              </a:lnSpc>
              <a:spcBef>
                <a:spcPts val="600"/>
              </a:spcBef>
              <a:spcAft>
                <a:spcPts val="1500"/>
              </a:spcAft>
              <a:buNone/>
              <a:defRPr/>
            </a:pPr>
            <a:r>
              <a:rPr lang="en-GB" sz="3300" dirty="0">
                <a:latin typeface="+mn-lt"/>
                <a:cs typeface="Arial"/>
              </a:rPr>
              <a:t>Abrysvo</a:t>
            </a:r>
            <a:r>
              <a:rPr lang="en-GB" sz="3300" baseline="30000" dirty="0">
                <a:latin typeface="+mn-lt"/>
                <a:cs typeface="Arial"/>
              </a:rPr>
              <a:t>® </a:t>
            </a:r>
            <a:r>
              <a:rPr lang="en-GB" sz="3300" dirty="0">
                <a:latin typeface="+mn-lt"/>
                <a:cs typeface="Arial"/>
              </a:rPr>
              <a:t>is a newly licensed vaccine in the UK and is subject to additional monitoring under the </a:t>
            </a:r>
            <a:r>
              <a:rPr lang="en-GB" sz="3300" b="1" dirty="0">
                <a:latin typeface="+mn-lt"/>
                <a:ea typeface="Verdana"/>
                <a:cs typeface="Arial"/>
              </a:rPr>
              <a:t>black triangle</a:t>
            </a:r>
            <a:r>
              <a:rPr lang="en-GB" sz="3300" dirty="0">
                <a:latin typeface="+mn-lt"/>
                <a:ea typeface="Verdana"/>
                <a:cs typeface="Arial"/>
              </a:rPr>
              <a:t> </a:t>
            </a:r>
            <a:r>
              <a:rPr lang="en-GB" sz="3300" dirty="0">
                <a:latin typeface="+mn-lt"/>
                <a:cs typeface="Arial"/>
              </a:rPr>
              <a:t>labelling scheme by the </a:t>
            </a:r>
            <a:r>
              <a:rPr lang="en-GB" sz="3300" u="sng" dirty="0">
                <a:latin typeface="+mn-lt"/>
                <a:ea typeface="Verdana"/>
                <a:cs typeface="Arial"/>
                <a:hlinkClick r:id="rId3"/>
              </a:rPr>
              <a:t>Medicines and Healthcare Regulatory Agency (MHRA)</a:t>
            </a:r>
            <a:r>
              <a:rPr lang="en-GB" sz="3300" dirty="0">
                <a:latin typeface="+mn-lt"/>
                <a:ea typeface="Verdana"/>
                <a:cs typeface="Arial"/>
              </a:rPr>
              <a:t>. </a:t>
            </a:r>
            <a:r>
              <a:rPr lang="en-GB" sz="3300" dirty="0">
                <a:latin typeface="+mn-lt"/>
                <a:cs typeface="Arial"/>
              </a:rPr>
              <a:t>All suspected adverse reactions should be reported to the MHRA using the </a:t>
            </a:r>
            <a:r>
              <a:rPr lang="en-GB" sz="3300" u="sng" dirty="0">
                <a:latin typeface="+mn-lt"/>
                <a:ea typeface="Verdana"/>
                <a:cs typeface="Arial"/>
                <a:hlinkClick r:id="rId4"/>
              </a:rPr>
              <a:t>Yellow Card scheme</a:t>
            </a:r>
            <a:r>
              <a:rPr lang="en-GB" sz="3300" dirty="0">
                <a:latin typeface="+mn-lt"/>
                <a:ea typeface="Verdana"/>
                <a:cs typeface="Arial"/>
              </a:rPr>
              <a:t>. </a:t>
            </a:r>
            <a:endParaRPr lang="en-US" sz="3300" dirty="0">
              <a:latin typeface="+mn-lt"/>
              <a:ea typeface="Verdana"/>
              <a:cs typeface="Arial"/>
            </a:endParaRPr>
          </a:p>
        </p:txBody>
      </p:sp>
      <p:sp>
        <p:nvSpPr>
          <p:cNvPr id="10" name="Footer Placeholder 9">
            <a:extLst>
              <a:ext uri="{FF2B5EF4-FFF2-40B4-BE49-F238E27FC236}">
                <a16:creationId xmlns:a16="http://schemas.microsoft.com/office/drawing/2014/main" id="{30840B35-9027-4980-91AD-1D3F8F93F75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5D338B5D-CFE3-40A4-8CB9-0B58BE651CD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7926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C358-8D89-4A0B-A5E7-850A192CF4A6}"/>
              </a:ext>
            </a:extLst>
          </p:cNvPr>
          <p:cNvSpPr>
            <a:spLocks noGrp="1"/>
          </p:cNvSpPr>
          <p:nvPr>
            <p:ph type="title"/>
          </p:nvPr>
        </p:nvSpPr>
        <p:spPr>
          <a:xfrm>
            <a:off x="330206" y="318806"/>
            <a:ext cx="10515600" cy="833217"/>
          </a:xfrm>
        </p:spPr>
        <p:txBody>
          <a:bodyPr/>
          <a:lstStyle/>
          <a:p>
            <a:r>
              <a:rPr lang="en-GB"/>
              <a:t>Reporting adverse reactions</a:t>
            </a:r>
          </a:p>
        </p:txBody>
      </p:sp>
      <p:sp>
        <p:nvSpPr>
          <p:cNvPr id="3" name="Content Placeholder 2">
            <a:extLst>
              <a:ext uri="{FF2B5EF4-FFF2-40B4-BE49-F238E27FC236}">
                <a16:creationId xmlns:a16="http://schemas.microsoft.com/office/drawing/2014/main" id="{E9673EC5-A9A1-479D-998A-F0E8F2DC3C8C}"/>
              </a:ext>
            </a:extLst>
          </p:cNvPr>
          <p:cNvSpPr>
            <a:spLocks noGrp="1"/>
          </p:cNvSpPr>
          <p:nvPr>
            <p:ph idx="1"/>
          </p:nvPr>
        </p:nvSpPr>
        <p:spPr>
          <a:xfrm>
            <a:off x="232980" y="1557430"/>
            <a:ext cx="10444410" cy="4701855"/>
          </a:xfrm>
        </p:spPr>
        <p:txBody>
          <a:bodyPr vert="horz" lIns="91440" tIns="45720" rIns="91440" bIns="45720" rtlCol="0" anchor="t">
            <a:normAutofit/>
          </a:bodyPr>
          <a:lstStyle/>
          <a:p>
            <a:pPr marL="0" indent="0">
              <a:lnSpc>
                <a:spcPct val="107000"/>
              </a:lnSpc>
              <a:spcAft>
                <a:spcPts val="800"/>
              </a:spcAft>
              <a:buNone/>
            </a:pPr>
            <a:r>
              <a:rPr lang="en-GB" sz="1800" err="1">
                <a:latin typeface="+mn-lt"/>
                <a:cs typeface="Arial"/>
              </a:rPr>
              <a:t>Abrysvo</a:t>
            </a:r>
            <a:r>
              <a:rPr lang="en-GB" sz="1800" baseline="30000">
                <a:latin typeface="+mn-lt"/>
                <a:cs typeface="Arial"/>
              </a:rPr>
              <a:t>® </a:t>
            </a:r>
            <a:r>
              <a:rPr lang="en-GB" sz="1800">
                <a:latin typeface="+mn-lt"/>
                <a:cs typeface="Arial"/>
              </a:rPr>
              <a:t>is a newly licensed vaccine in the UK and is subject to additional monitoring under the </a:t>
            </a:r>
            <a:r>
              <a:rPr lang="en-GB" sz="1800" b="1">
                <a:latin typeface="+mn-lt"/>
                <a:cs typeface="Arial"/>
              </a:rPr>
              <a:t>black triangle</a:t>
            </a:r>
            <a:r>
              <a:rPr lang="en-GB" sz="1800">
                <a:latin typeface="+mn-lt"/>
                <a:cs typeface="Arial"/>
              </a:rPr>
              <a:t> labelling scheme by the MHRA. This means that all suspected adverse reactions following administration should be reported to the MHRA using their Yellow CARD reporting scheme at </a:t>
            </a:r>
            <a:r>
              <a:rPr lang="en-GB" sz="1800">
                <a:latin typeface="+mn-lt"/>
                <a:cs typeface="Arial"/>
                <a:hlinkClick r:id="rId3">
                  <a:extLst>
                    <a:ext uri="{A12FA001-AC4F-418D-AE19-62706E023703}">
                      <ahyp:hlinkClr xmlns:ahyp="http://schemas.microsoft.com/office/drawing/2018/hyperlinkcolor" val="tx"/>
                    </a:ext>
                  </a:extLst>
                </a:hlinkClick>
              </a:rPr>
              <a:t>Yellow Card | Making medicines and medical devices safer (mhra.gov.uk)</a:t>
            </a:r>
            <a:r>
              <a:rPr lang="en-GB" sz="1800">
                <a:latin typeface="+mn-lt"/>
                <a:cs typeface="Arial"/>
              </a:rPr>
              <a:t>. </a:t>
            </a:r>
            <a:endParaRPr lang="en-GB"/>
          </a:p>
          <a:p>
            <a:pPr>
              <a:lnSpc>
                <a:spcPct val="107000"/>
              </a:lnSpc>
              <a:spcAft>
                <a:spcPts val="800"/>
              </a:spcAft>
            </a:pPr>
            <a:endParaRPr lang="en-GB" sz="1600"/>
          </a:p>
          <a:p>
            <a:pPr marL="0" indent="0">
              <a:buNone/>
            </a:pPr>
            <a:endParaRPr lang="en-GB"/>
          </a:p>
        </p:txBody>
      </p:sp>
      <p:sp>
        <p:nvSpPr>
          <p:cNvPr id="4" name="Footer Placeholder 3">
            <a:extLst>
              <a:ext uri="{FF2B5EF4-FFF2-40B4-BE49-F238E27FC236}">
                <a16:creationId xmlns:a16="http://schemas.microsoft.com/office/drawing/2014/main" id="{34F9642F-3872-43C6-9244-E5FA027A523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1140E972-2B7D-42E8-B4B8-C099CCE6AFF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895A9C51-DA1C-4F2C-98DE-857229B3594D}"/>
              </a:ext>
            </a:extLst>
          </p:cNvPr>
          <p:cNvSpPr txBox="1">
            <a:spLocks/>
          </p:cNvSpPr>
          <p:nvPr/>
        </p:nvSpPr>
        <p:spPr bwMode="auto">
          <a:xfrm>
            <a:off x="425455" y="3140530"/>
            <a:ext cx="8070401" cy="38399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4763" indent="-4763" algn="l" rtl="0" eaLnBrk="0" fontAlgn="base" hangingPunct="0">
              <a:lnSpc>
                <a:spcPct val="114000"/>
              </a:lnSpc>
              <a:spcBef>
                <a:spcPts val="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0" fontAlgn="base" latinLnBrk="0" hangingPunct="0">
              <a:lnSpc>
                <a:spcPct val="114000"/>
              </a:lnSpc>
              <a:spcBef>
                <a:spcPts val="0"/>
              </a:spcBef>
              <a:spcAft>
                <a:spcPts val="600"/>
              </a:spcAft>
              <a:buClr>
                <a:srgbClr val="007C91"/>
              </a:buClr>
              <a:buSzTx/>
              <a:buFont typeface="Arial" panose="020B0604020202020204" pitchFamily="34" charset="0"/>
              <a:buChar char="•"/>
              <a:tabLst/>
              <a:defRPr/>
            </a:pPr>
            <a:r>
              <a:rPr kumimoji="0" lang="en-GB" altLang="en-US" b="0" i="0" u="none" strike="noStrike" kern="1200" cap="none" spc="0" normalizeH="0" baseline="0" noProof="0">
                <a:ln>
                  <a:noFill/>
                </a:ln>
                <a:solidFill>
                  <a:prstClr val="black"/>
                </a:solidFill>
                <a:effectLst/>
                <a:uLnTx/>
                <a:uFillTx/>
                <a:latin typeface="Arial"/>
                <a:ea typeface="ヒラギノ角ゴ Pro W3"/>
              </a:rPr>
              <a:t>vaccines are carefully monitored to ensure they are safe, not causing untoward side effects and are suitable for the immunisation programme</a:t>
            </a:r>
            <a:endParaRPr lang="en-GB" altLang="en-US" b="0" i="0" u="none" strike="noStrike" kern="1200" cap="none" spc="0" normalizeH="0" baseline="0" noProof="0">
              <a:ln>
                <a:noFill/>
              </a:ln>
              <a:solidFill>
                <a:prstClr val="black"/>
              </a:solidFill>
              <a:effectLst/>
              <a:uLnTx/>
              <a:uFillTx/>
              <a:latin typeface="Arial"/>
              <a:ea typeface="ヒラギノ角ゴ Pro W3"/>
            </a:endParaRPr>
          </a:p>
          <a:p>
            <a:pPr marL="285750" indent="-285750">
              <a:spcAft>
                <a:spcPts val="600"/>
              </a:spcAft>
              <a:buClr>
                <a:srgbClr val="007C91"/>
              </a:buClr>
              <a:buFont typeface="Arial" panose="020B0604020202020204" pitchFamily="34" charset="0"/>
              <a:buChar char="•"/>
              <a:defRPr/>
            </a:pPr>
            <a:r>
              <a:rPr kumimoji="0" lang="en-GB" altLang="en-US" b="0" i="0" u="none" strike="noStrike" kern="1200" cap="none" spc="0" normalizeH="0" baseline="0" noProof="0">
                <a:ln>
                  <a:noFill/>
                </a:ln>
                <a:solidFill>
                  <a:prstClr val="black"/>
                </a:solidFill>
                <a:effectLst/>
                <a:uLnTx/>
                <a:uFillTx/>
                <a:latin typeface="Arial"/>
                <a:ea typeface="ヒラギノ角ゴ Pro W3"/>
              </a:rPr>
              <a:t>MHRA promotes the collection and investigation of adverse reactions through the Yellow Card scheme which is a voluntary reporting system for suspected adverse reactions</a:t>
            </a:r>
            <a:r>
              <a:rPr lang="en-GB" altLang="en-US">
                <a:solidFill>
                  <a:prstClr val="black"/>
                </a:solidFill>
                <a:latin typeface="Arial"/>
                <a:ea typeface="ヒラギノ角ゴ Pro W3"/>
              </a:rPr>
              <a:t> </a:t>
            </a:r>
            <a:endParaRPr lang="en-GB" altLang="en-US" b="0" i="0" u="none" strike="noStrike" kern="1200" cap="none" spc="0" normalizeH="0" baseline="0" noProof="0">
              <a:ln>
                <a:noFill/>
              </a:ln>
              <a:solidFill>
                <a:prstClr val="black"/>
              </a:solidFill>
              <a:effectLst/>
              <a:uLnTx/>
              <a:uFillTx/>
              <a:latin typeface="Arial" pitchFamily="34" charset="0"/>
              <a:ea typeface="ヒラギノ角ゴ Pro W3" pitchFamily="84" charset="-128"/>
            </a:endParaRPr>
          </a:p>
          <a:p>
            <a:pPr marL="285750" indent="-285750">
              <a:spcAft>
                <a:spcPts val="600"/>
              </a:spcAft>
              <a:buClr>
                <a:srgbClr val="007C91"/>
              </a:buClr>
              <a:buFont typeface="Arial" panose="020B0604020202020204" pitchFamily="34" charset="0"/>
              <a:buChar char="•"/>
              <a:defRPr/>
            </a:pPr>
            <a:r>
              <a:rPr kumimoji="0" lang="en-GB" altLang="en-US" b="0" i="0" u="none" strike="noStrike" kern="1200" cap="none" spc="0" normalizeH="0" baseline="0" noProof="0">
                <a:ln>
                  <a:noFill/>
                </a:ln>
                <a:solidFill>
                  <a:prstClr val="black"/>
                </a:solidFill>
                <a:effectLst/>
                <a:uLnTx/>
                <a:uFillTx/>
                <a:latin typeface="Arial"/>
                <a:ea typeface="ヒラギノ角ゴ Pro W3"/>
              </a:rPr>
              <a:t>anyone (</a:t>
            </a:r>
            <a:r>
              <a:rPr lang="en-GB" altLang="en-US">
                <a:solidFill>
                  <a:prstClr val="black"/>
                </a:solidFill>
                <a:latin typeface="Arial"/>
                <a:ea typeface="ヒラギノ角ゴ Pro W3"/>
              </a:rPr>
              <a:t>vaccine recipients</a:t>
            </a:r>
            <a:r>
              <a:rPr kumimoji="0" lang="en-GB" altLang="en-US" b="0" i="0" u="none" strike="noStrike" kern="1200" cap="none" spc="0" normalizeH="0" baseline="0" noProof="0">
                <a:ln>
                  <a:noFill/>
                </a:ln>
                <a:solidFill>
                  <a:prstClr val="black"/>
                </a:solidFill>
                <a:effectLst/>
                <a:uLnTx/>
                <a:uFillTx/>
                <a:latin typeface="Arial"/>
                <a:ea typeface="ヒラギノ角ゴ Pro W3"/>
              </a:rPr>
              <a:t> and </a:t>
            </a:r>
            <a:r>
              <a:rPr lang="en-GB" altLang="en-US">
                <a:solidFill>
                  <a:prstClr val="black"/>
                </a:solidFill>
                <a:latin typeface="Arial"/>
                <a:ea typeface="ヒラギノ角ゴ Pro W3"/>
              </a:rPr>
              <a:t>healthcare practitioners</a:t>
            </a:r>
            <a:r>
              <a:rPr kumimoji="0" lang="en-GB" altLang="en-US" b="0" i="0" u="none" strike="noStrike" kern="1200" cap="none" spc="0" normalizeH="0" baseline="0" noProof="0">
                <a:ln>
                  <a:noFill/>
                </a:ln>
                <a:solidFill>
                  <a:prstClr val="black"/>
                </a:solidFill>
                <a:effectLst/>
                <a:uLnTx/>
                <a:uFillTx/>
                <a:latin typeface="Arial"/>
                <a:ea typeface="ヒラギノ角ゴ Pro W3"/>
              </a:rPr>
              <a:t>) can make a Yellow Card report, even if they are uncertain as to whether a vaccine caused the conditio</a:t>
            </a:r>
            <a:r>
              <a:rPr kumimoji="0" lang="en-GB" altLang="en-US" sz="1600" b="0" i="0" u="none" strike="noStrike" kern="1200" cap="none" spc="0" normalizeH="0" baseline="0" noProof="0">
                <a:ln>
                  <a:noFill/>
                </a:ln>
                <a:solidFill>
                  <a:prstClr val="black"/>
                </a:solidFill>
                <a:effectLst/>
                <a:uLnTx/>
                <a:uFillTx/>
                <a:latin typeface="Arial"/>
                <a:ea typeface="ヒラギノ角ゴ Pro W3"/>
              </a:rPr>
              <a:t>n</a:t>
            </a:r>
            <a:endParaRPr lang="en-GB" altLang="en-US" sz="1600" b="0" i="0" u="none" strike="noStrike" kern="1200" cap="none" spc="0" normalizeH="0" baseline="0" noProof="0">
              <a:ln>
                <a:noFill/>
              </a:ln>
              <a:solidFill>
                <a:prstClr val="black"/>
              </a:solidFill>
              <a:effectLst/>
              <a:uLnTx/>
              <a:uFillTx/>
              <a:latin typeface="Arial"/>
              <a:ea typeface="ヒラギノ角ゴ Pro W3"/>
            </a:endParaRPr>
          </a:p>
        </p:txBody>
      </p:sp>
      <p:pic>
        <p:nvPicPr>
          <p:cNvPr id="7" name="Picture 6">
            <a:extLst>
              <a:ext uri="{FF2B5EF4-FFF2-40B4-BE49-F238E27FC236}">
                <a16:creationId xmlns:a16="http://schemas.microsoft.com/office/drawing/2014/main" id="{4EC8C6FB-C048-4C32-BC63-08C2E1DB39AA}"/>
              </a:ext>
            </a:extLst>
          </p:cNvPr>
          <p:cNvPicPr>
            <a:picLocks noChangeAspect="1"/>
          </p:cNvPicPr>
          <p:nvPr/>
        </p:nvPicPr>
        <p:blipFill>
          <a:blip r:embed="rId4"/>
          <a:stretch>
            <a:fillRect/>
          </a:stretch>
        </p:blipFill>
        <p:spPr>
          <a:xfrm>
            <a:off x="8496872" y="3463334"/>
            <a:ext cx="3693021" cy="2810178"/>
          </a:xfrm>
          <a:prstGeom prst="rect">
            <a:avLst/>
          </a:prstGeom>
        </p:spPr>
      </p:pic>
    </p:spTree>
    <p:extLst>
      <p:ext uri="{BB962C8B-B14F-4D97-AF65-F5344CB8AC3E}">
        <p14:creationId xmlns:p14="http://schemas.microsoft.com/office/powerpoint/2010/main" val="3096482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2D88-EA17-4A21-81C4-E2875D3097A0}"/>
              </a:ext>
            </a:extLst>
          </p:cNvPr>
          <p:cNvSpPr>
            <a:spLocks noGrp="1"/>
          </p:cNvSpPr>
          <p:nvPr>
            <p:ph type="title"/>
          </p:nvPr>
        </p:nvSpPr>
        <p:spPr>
          <a:xfrm>
            <a:off x="330206" y="377474"/>
            <a:ext cx="10515600" cy="819278"/>
          </a:xfrm>
        </p:spPr>
        <p:txBody>
          <a:bodyPr/>
          <a:lstStyle/>
          <a:p>
            <a:r>
              <a:rPr lang="en-GB"/>
              <a:t>Documentation and record keeping</a:t>
            </a:r>
          </a:p>
        </p:txBody>
      </p:sp>
      <p:sp>
        <p:nvSpPr>
          <p:cNvPr id="6" name="TextBox 5">
            <a:extLst>
              <a:ext uri="{FF2B5EF4-FFF2-40B4-BE49-F238E27FC236}">
                <a16:creationId xmlns:a16="http://schemas.microsoft.com/office/drawing/2014/main" id="{E7C18F16-C829-4EA8-96AA-5B7909D84355}"/>
              </a:ext>
            </a:extLst>
          </p:cNvPr>
          <p:cNvSpPr txBox="1"/>
          <p:nvPr/>
        </p:nvSpPr>
        <p:spPr>
          <a:xfrm>
            <a:off x="476170" y="3667973"/>
            <a:ext cx="4373842" cy="2631490"/>
          </a:xfrm>
          <a:prstGeom prst="rect">
            <a:avLst/>
          </a:prstGeom>
          <a:noFill/>
        </p:spPr>
        <p:txBody>
          <a:bodyPr wrap="square" lIns="91440" tIns="45720" rIns="91440" bIns="45720" rtlCol="0" anchor="t">
            <a:spAutoFit/>
          </a:bodyPr>
          <a:lstStyle/>
          <a:p>
            <a:pPr marL="0" marR="0" lvl="0" indent="0" algn="l" defTabSz="914400">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Box 1. Following vaccination, the following information should be recorded:</a:t>
            </a:r>
            <a:endParaRPr lang="en-GB" dirty="0">
              <a:solidFill>
                <a:prstClr val="black"/>
              </a:solidFill>
              <a:cs typeface="Arial"/>
            </a:endParaRPr>
          </a:p>
          <a:p>
            <a:pPr marL="285750" marR="0" lvl="0" indent="-285750" algn="l" defTabSz="914400" rtl="0" eaLnBrk="1" fontAlgn="auto" latinLnBrk="0" hangingPunct="1">
              <a:lnSpc>
                <a:spcPct val="100000"/>
              </a:lnSpc>
              <a:spcBef>
                <a:spcPts val="600"/>
              </a:spcBef>
              <a:spcAft>
                <a:spcPts val="0"/>
              </a:spcAft>
              <a:buClr>
                <a:srgbClr val="007C91"/>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vaccine name</a:t>
            </a:r>
            <a:endParaRPr lang="en-GB" sz="1600" b="0" i="0" u="none" strike="noStrike" kern="1200" cap="none" spc="0" normalizeH="0" baseline="0" noProof="0" dirty="0">
              <a:ln>
                <a:noFill/>
              </a:ln>
              <a:solidFill>
                <a:prstClr val="black"/>
              </a:solidFill>
              <a:effectLst/>
              <a:uLnTx/>
              <a:uFillTx/>
              <a:latin typeface="Arial" panose="020B0604020202020204"/>
              <a:cs typeface="Arial"/>
            </a:endParaRPr>
          </a:p>
          <a:p>
            <a:pPr marL="285750" marR="0" lvl="0" indent="-285750" algn="l" defTabSz="914400" rtl="0" eaLnBrk="1" fontAlgn="auto" latinLnBrk="0" hangingPunct="1">
              <a:lnSpc>
                <a:spcPct val="100000"/>
              </a:lnSpc>
              <a:spcBef>
                <a:spcPts val="0"/>
              </a:spcBef>
              <a:spcAft>
                <a:spcPts val="0"/>
              </a:spcAft>
              <a:buClr>
                <a:srgbClr val="007C91"/>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product name</a:t>
            </a:r>
            <a:endParaRPr lang="en-GB" sz="1600" b="0" i="0" u="none" strike="noStrike" kern="1200" cap="none" spc="0" normalizeH="0" baseline="0" noProof="0" dirty="0">
              <a:ln>
                <a:noFill/>
              </a:ln>
              <a:solidFill>
                <a:prstClr val="black"/>
              </a:solidFill>
              <a:effectLst/>
              <a:uLnTx/>
              <a:uFillTx/>
              <a:latin typeface="Arial" panose="020B0604020202020204"/>
              <a:cs typeface="Arial"/>
            </a:endParaRPr>
          </a:p>
          <a:p>
            <a:pPr marL="285750" marR="0" lvl="0" indent="-285750" algn="l" defTabSz="914400" rtl="0" eaLnBrk="1" fontAlgn="auto" latinLnBrk="0" hangingPunct="1">
              <a:lnSpc>
                <a:spcPct val="100000"/>
              </a:lnSpc>
              <a:spcBef>
                <a:spcPts val="0"/>
              </a:spcBef>
              <a:spcAft>
                <a:spcPts val="0"/>
              </a:spcAft>
              <a:buClr>
                <a:srgbClr val="007C91"/>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batch number</a:t>
            </a:r>
            <a:endParaRPr lang="en-GB" sz="1600" b="0" i="0" u="none" strike="noStrike" kern="1200" cap="none" spc="0" normalizeH="0" baseline="0" noProof="0" dirty="0">
              <a:ln>
                <a:noFill/>
              </a:ln>
              <a:solidFill>
                <a:prstClr val="black"/>
              </a:solidFill>
              <a:effectLst/>
              <a:uLnTx/>
              <a:uFillTx/>
              <a:latin typeface="Arial" panose="020B0604020202020204"/>
              <a:cs typeface="Arial"/>
            </a:endParaRPr>
          </a:p>
          <a:p>
            <a:pPr marL="285750" marR="0" lvl="0" indent="-285750" algn="l" defTabSz="914400" rtl="0" eaLnBrk="1" fontAlgn="auto" latinLnBrk="0" hangingPunct="1">
              <a:lnSpc>
                <a:spcPct val="100000"/>
              </a:lnSpc>
              <a:spcBef>
                <a:spcPts val="0"/>
              </a:spcBef>
              <a:spcAft>
                <a:spcPts val="0"/>
              </a:spcAft>
              <a:buClr>
                <a:srgbClr val="007C91"/>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expiry date</a:t>
            </a:r>
            <a:endParaRPr lang="en-GB" sz="1600" b="0" i="0" u="none" strike="noStrike" kern="1200" cap="none" spc="0" normalizeH="0" baseline="0" noProof="0" dirty="0">
              <a:ln>
                <a:noFill/>
              </a:ln>
              <a:solidFill>
                <a:prstClr val="black"/>
              </a:solidFill>
              <a:effectLst/>
              <a:uLnTx/>
              <a:uFillTx/>
              <a:latin typeface="Arial" panose="020B0604020202020204"/>
              <a:cs typeface="Arial"/>
            </a:endParaRPr>
          </a:p>
          <a:p>
            <a:pPr marL="285750" marR="0" lvl="0" indent="-285750" algn="l" defTabSz="914400" rtl="0" eaLnBrk="1" fontAlgn="auto" latinLnBrk="0" hangingPunct="1">
              <a:lnSpc>
                <a:spcPct val="100000"/>
              </a:lnSpc>
              <a:spcBef>
                <a:spcPts val="0"/>
              </a:spcBef>
              <a:spcAft>
                <a:spcPts val="0"/>
              </a:spcAft>
              <a:buClr>
                <a:srgbClr val="007C91"/>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dose administered</a:t>
            </a:r>
            <a:endParaRPr lang="en-GB" sz="1600" b="0" i="0" u="none" strike="noStrike" kern="1200" cap="none" spc="0" normalizeH="0" baseline="0" noProof="0" dirty="0">
              <a:ln>
                <a:noFill/>
              </a:ln>
              <a:solidFill>
                <a:prstClr val="black"/>
              </a:solidFill>
              <a:effectLst/>
              <a:uLnTx/>
              <a:uFillTx/>
              <a:latin typeface="Arial" panose="020B0604020202020204"/>
              <a:cs typeface="Arial"/>
            </a:endParaRPr>
          </a:p>
          <a:p>
            <a:pPr marL="285750" marR="0" lvl="0" indent="-285750" algn="l" defTabSz="914400" rtl="0" eaLnBrk="1" fontAlgn="auto" latinLnBrk="0" hangingPunct="1">
              <a:lnSpc>
                <a:spcPct val="100000"/>
              </a:lnSpc>
              <a:spcBef>
                <a:spcPts val="0"/>
              </a:spcBef>
              <a:spcAft>
                <a:spcPts val="0"/>
              </a:spcAft>
              <a:buClr>
                <a:srgbClr val="007C91"/>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date immunisation given</a:t>
            </a:r>
            <a:endParaRPr lang="en-GB" sz="1600" b="0" i="0" u="none" strike="noStrike" kern="1200" cap="none" spc="0" normalizeH="0" baseline="0" noProof="0" dirty="0">
              <a:ln>
                <a:noFill/>
              </a:ln>
              <a:solidFill>
                <a:prstClr val="black"/>
              </a:solidFill>
              <a:effectLst/>
              <a:uLnTx/>
              <a:uFillTx/>
              <a:latin typeface="Arial" panose="020B0604020202020204"/>
              <a:cs typeface="Arial"/>
            </a:endParaRPr>
          </a:p>
          <a:p>
            <a:pPr marL="285750" marR="0" lvl="0" indent="-285750" algn="l" defTabSz="914400" rtl="0" eaLnBrk="1" fontAlgn="auto" latinLnBrk="0" hangingPunct="1">
              <a:lnSpc>
                <a:spcPct val="100000"/>
              </a:lnSpc>
              <a:spcBef>
                <a:spcPts val="0"/>
              </a:spcBef>
              <a:spcAft>
                <a:spcPts val="0"/>
              </a:spcAft>
              <a:buClr>
                <a:srgbClr val="007C91"/>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route/site used</a:t>
            </a:r>
            <a:endParaRPr lang="en-GB" sz="1600" b="0" i="0" u="none" strike="noStrike" kern="1200" cap="none" spc="0" normalizeH="0" baseline="0" noProof="0" dirty="0">
              <a:ln>
                <a:noFill/>
              </a:ln>
              <a:solidFill>
                <a:prstClr val="black"/>
              </a:solidFill>
              <a:effectLst/>
              <a:uLnTx/>
              <a:uFillTx/>
              <a:latin typeface="Arial" panose="020B0604020202020204"/>
              <a:cs typeface="Arial"/>
            </a:endParaRPr>
          </a:p>
          <a:p>
            <a:pPr marL="285750" marR="0" lvl="0" indent="-285750" algn="l" defTabSz="914400" rtl="0" eaLnBrk="1" fontAlgn="auto" latinLnBrk="0" hangingPunct="1">
              <a:lnSpc>
                <a:spcPct val="100000"/>
              </a:lnSpc>
              <a:spcBef>
                <a:spcPts val="0"/>
              </a:spcBef>
              <a:spcAft>
                <a:spcPts val="0"/>
              </a:spcAft>
              <a:buClr>
                <a:srgbClr val="007C91"/>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name and signature of vaccinator</a:t>
            </a:r>
            <a:endParaRPr lang="en-GB" sz="1600" b="0" i="0" u="none" strike="noStrike" kern="1200" cap="none" spc="0" normalizeH="0" baseline="0" noProof="0" dirty="0">
              <a:ln>
                <a:noFill/>
              </a:ln>
              <a:solidFill>
                <a:prstClr val="black"/>
              </a:solidFill>
              <a:effectLst/>
              <a:uLnTx/>
              <a:uFillTx/>
              <a:latin typeface="Arial" panose="020B0604020202020204"/>
              <a:cs typeface="Arial"/>
            </a:endParaRPr>
          </a:p>
        </p:txBody>
      </p:sp>
      <p:sp>
        <p:nvSpPr>
          <p:cNvPr id="7" name="Content Placeholder 6">
            <a:extLst>
              <a:ext uri="{FF2B5EF4-FFF2-40B4-BE49-F238E27FC236}">
                <a16:creationId xmlns:a16="http://schemas.microsoft.com/office/drawing/2014/main" id="{C9CC66D2-3CBE-4BB1-8758-573FD8336C19}"/>
              </a:ext>
            </a:extLst>
          </p:cNvPr>
          <p:cNvSpPr txBox="1">
            <a:spLocks noGrp="1"/>
          </p:cNvSpPr>
          <p:nvPr>
            <p:ph idx="1"/>
          </p:nvPr>
        </p:nvSpPr>
        <p:spPr>
          <a:xfrm>
            <a:off x="5259893" y="3429000"/>
            <a:ext cx="5170332" cy="2727926"/>
          </a:xfrm>
          <a:prstGeom prst="rect">
            <a:avLst/>
          </a:prstGeom>
          <a:noFill/>
        </p:spPr>
        <p:txBody>
          <a:bodyPr vert="horz" wrap="square" lIns="91440" tIns="45720" rIns="91440" bIns="45720" rtlCol="0" anchor="t">
            <a:spAutoFit/>
          </a:bodyPr>
          <a:lstStyle/>
          <a:p>
            <a:pPr marL="0" indent="0">
              <a:buNone/>
            </a:pPr>
            <a:r>
              <a:rPr lang="en-GB" sz="1600" dirty="0">
                <a:latin typeface="Arial"/>
                <a:cs typeface="Arial"/>
              </a:rPr>
              <a:t>Examples of patient records where vaccination details may need to be recorded:</a:t>
            </a:r>
          </a:p>
          <a:p>
            <a:pPr marL="285750" indent="-285750">
              <a:buFont typeface="Arial" panose="020B0604020202020204" pitchFamily="34" charset="0"/>
              <a:buChar char="•"/>
            </a:pPr>
            <a:r>
              <a:rPr lang="en-GB" sz="1600" dirty="0">
                <a:latin typeface="Arial"/>
                <a:cs typeface="Arial"/>
              </a:rPr>
              <a:t>Record a Vaccination Service (</a:t>
            </a:r>
            <a:r>
              <a:rPr lang="en-GB" sz="1600" dirty="0" err="1">
                <a:latin typeface="Arial"/>
                <a:cs typeface="Arial"/>
              </a:rPr>
              <a:t>RaVs</a:t>
            </a:r>
            <a:r>
              <a:rPr lang="en-GB" sz="1600" dirty="0">
                <a:latin typeface="Arial"/>
                <a:cs typeface="Arial"/>
              </a:rPr>
              <a:t>) app</a:t>
            </a:r>
          </a:p>
          <a:p>
            <a:pPr marL="285750" indent="-285750">
              <a:buFont typeface="Arial" panose="020B0604020202020204" pitchFamily="34" charset="0"/>
              <a:buChar char="•"/>
            </a:pPr>
            <a:r>
              <a:rPr lang="en-GB" sz="1600" dirty="0">
                <a:latin typeface="Arial"/>
                <a:cs typeface="Arial"/>
              </a:rPr>
              <a:t>woman’s electronic patient record</a:t>
            </a:r>
          </a:p>
          <a:p>
            <a:pPr marL="285750" indent="-285750">
              <a:buFont typeface="Arial" panose="020B0604020202020204" pitchFamily="34" charset="0"/>
              <a:buChar char="•"/>
            </a:pPr>
            <a:r>
              <a:rPr lang="en-GB" sz="1600" dirty="0">
                <a:latin typeface="Arial"/>
                <a:cs typeface="Arial"/>
              </a:rPr>
              <a:t>practice computer system</a:t>
            </a:r>
          </a:p>
          <a:p>
            <a:pPr marL="285750" indent="-285750">
              <a:buFont typeface="Arial" panose="020B0604020202020204" pitchFamily="34" charset="0"/>
              <a:buChar char="•"/>
            </a:pPr>
            <a:r>
              <a:rPr lang="en-GB" sz="1600" dirty="0">
                <a:latin typeface="Arial"/>
                <a:cs typeface="Arial"/>
              </a:rPr>
              <a:t>maternity record</a:t>
            </a:r>
          </a:p>
          <a:p>
            <a:pPr marL="0" indent="0">
              <a:buNone/>
            </a:pPr>
            <a:r>
              <a:rPr lang="en-GB" sz="1600" dirty="0">
                <a:latin typeface="Arial"/>
                <a:cs typeface="Arial"/>
              </a:rPr>
              <a:t>Recording of vaccination details may be required in multiple systems to ensure completeness and to reduce the risk of duplicate vaccination</a:t>
            </a:r>
          </a:p>
        </p:txBody>
      </p:sp>
      <p:sp>
        <p:nvSpPr>
          <p:cNvPr id="8" name="TextBox 7">
            <a:extLst>
              <a:ext uri="{FF2B5EF4-FFF2-40B4-BE49-F238E27FC236}">
                <a16:creationId xmlns:a16="http://schemas.microsoft.com/office/drawing/2014/main" id="{69635A68-6CA9-4021-A186-601190100554}"/>
              </a:ext>
            </a:extLst>
          </p:cNvPr>
          <p:cNvSpPr txBox="1"/>
          <p:nvPr/>
        </p:nvSpPr>
        <p:spPr>
          <a:xfrm>
            <a:off x="330206" y="1459270"/>
            <a:ext cx="11201394" cy="1831271"/>
          </a:xfrm>
          <a:prstGeom prst="rect">
            <a:avLst/>
          </a:prstGeom>
          <a:noFill/>
        </p:spPr>
        <p:txBody>
          <a:bodyPr wrap="square" lIns="91440" tIns="45720" rIns="91440" bIns="45720" rtlCol="0" anchor="t">
            <a:spAutoFit/>
          </a:bodyPr>
          <a:lstStyle/>
          <a:p>
            <a:pPr>
              <a:buClr>
                <a:srgbClr val="007C91"/>
              </a:buClr>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The information in Box 1 </a:t>
            </a:r>
            <a:r>
              <a:rPr lang="en-GB" dirty="0">
                <a:solidFill>
                  <a:prstClr val="black"/>
                </a:solidFill>
                <a:latin typeface="Arial" panose="020B0604020202020204"/>
              </a:rPr>
              <a:t>must be</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recorded for all vaccines given to ensure complete and accurate patient vaccination records and to enable extraction of the correct data for programme monitoring.</a:t>
            </a:r>
          </a:p>
          <a:p>
            <a:pPr>
              <a:spcBef>
                <a:spcPts val="600"/>
              </a:spcBef>
              <a:buClr>
                <a:srgbClr val="007C91"/>
              </a:buClr>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If not administered at the </a:t>
            </a:r>
            <a:r>
              <a:rPr lang="en-GB" dirty="0">
                <a:solidFill>
                  <a:prstClr val="black"/>
                </a:solidFill>
                <a:latin typeface="Arial" panose="020B0604020202020204"/>
              </a:rPr>
              <a:t>woman's GP</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surgery, the vaccination must be recorded using the Record a Vaccination Service (</a:t>
            </a:r>
            <a:r>
              <a:rPr kumimoji="0" lang="en-GB" sz="1800" b="0" i="0" u="none" strike="noStrike" kern="1200" cap="none" spc="0" normalizeH="0" baseline="0" noProof="0" dirty="0" err="1">
                <a:ln>
                  <a:noFill/>
                </a:ln>
                <a:solidFill>
                  <a:prstClr val="black"/>
                </a:solidFill>
                <a:effectLst/>
                <a:uLnTx/>
                <a:uFillTx/>
                <a:latin typeface="Arial" panose="020B0604020202020204"/>
                <a:ea typeface="+mn-ea"/>
                <a:cs typeface="+mn-cs"/>
              </a:rPr>
              <a:t>RaVS</a:t>
            </a:r>
            <a:r>
              <a:rPr lang="en-GB" dirty="0">
                <a:solidFill>
                  <a:prstClr val="black"/>
                </a:solidFill>
                <a:latin typeface="Arial" panose="020B0604020202020204"/>
              </a:rPr>
              <a:t>)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point of care app (in additional to any local/Trust recording requirements), so the record is </a:t>
            </a:r>
            <a:r>
              <a:rPr kumimoji="0" lang="en-GB" sz="1800" b="0" i="0" u="none" strike="noStrike" kern="1200" cap="none" spc="0" normalizeH="0" baseline="0" noProof="0" dirty="0" err="1">
                <a:ln>
                  <a:noFill/>
                </a:ln>
                <a:solidFill>
                  <a:prstClr val="black"/>
                </a:solidFill>
                <a:effectLst/>
                <a:uLnTx/>
                <a:uFillTx/>
                <a:latin typeface="Arial" panose="020B0604020202020204"/>
                <a:ea typeface="+mn-ea"/>
                <a:cs typeface="+mn-cs"/>
              </a:rPr>
              <a:t>sen</a:t>
            </a:r>
            <a:r>
              <a:rPr lang="en-GB" dirty="0">
                <a:solidFill>
                  <a:prstClr val="black"/>
                </a:solidFill>
                <a:latin typeface="Arial" panose="020B0604020202020204"/>
              </a:rPr>
              <a:t>t to the GP and including in national monitoring. The estimated date of delivery (EDD) is required in the </a:t>
            </a:r>
            <a:r>
              <a:rPr lang="en-GB" dirty="0" err="1">
                <a:solidFill>
                  <a:prstClr val="black"/>
                </a:solidFill>
                <a:latin typeface="Arial" panose="020B0604020202020204"/>
              </a:rPr>
              <a:t>RaVS</a:t>
            </a:r>
            <a:r>
              <a:rPr lang="en-GB" dirty="0">
                <a:solidFill>
                  <a:prstClr val="black"/>
                </a:solidFill>
                <a:latin typeface="Arial" panose="020B0604020202020204"/>
              </a:rPr>
              <a:t> record.</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64CF2B0F-7244-4D0D-80A1-885D6EAF6984}"/>
              </a:ext>
            </a:extLst>
          </p:cNvPr>
          <p:cNvSpPr/>
          <p:nvPr/>
        </p:nvSpPr>
        <p:spPr>
          <a:xfrm>
            <a:off x="397731" y="3669214"/>
            <a:ext cx="4452281" cy="26302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D0FE1EF8-62C3-465C-BE95-5CCC3983CA27}"/>
              </a:ext>
            </a:extLst>
          </p:cNvPr>
          <p:cNvSpPr/>
          <p:nvPr/>
        </p:nvSpPr>
        <p:spPr>
          <a:xfrm>
            <a:off x="5185726" y="3321660"/>
            <a:ext cx="5165336" cy="29778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Footer Placeholder 15">
            <a:extLst>
              <a:ext uri="{FF2B5EF4-FFF2-40B4-BE49-F238E27FC236}">
                <a16:creationId xmlns:a16="http://schemas.microsoft.com/office/drawing/2014/main" id="{0FDE04F3-409B-44D9-8B48-812355405D2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Slide Number Placeholder 16">
            <a:extLst>
              <a:ext uri="{FF2B5EF4-FFF2-40B4-BE49-F238E27FC236}">
                <a16:creationId xmlns:a16="http://schemas.microsoft.com/office/drawing/2014/main" id="{7280104A-05D2-4550-80F7-F535E8FC941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2377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E882-6E72-7D94-93C3-B78BBBA50539}"/>
              </a:ext>
            </a:extLst>
          </p:cNvPr>
          <p:cNvSpPr>
            <a:spLocks noGrp="1"/>
          </p:cNvSpPr>
          <p:nvPr>
            <p:ph type="title"/>
          </p:nvPr>
        </p:nvSpPr>
        <p:spPr>
          <a:xfrm>
            <a:off x="330206" y="272342"/>
            <a:ext cx="10515600" cy="879681"/>
          </a:xfrm>
        </p:spPr>
        <p:txBody>
          <a:bodyPr/>
          <a:lstStyle/>
          <a:p>
            <a:r>
              <a:rPr lang="en-GB">
                <a:latin typeface="Arial"/>
                <a:cs typeface="Arial"/>
              </a:rPr>
              <a:t>Resources for pregnant women</a:t>
            </a:r>
            <a:endParaRPr lang="en-GB"/>
          </a:p>
        </p:txBody>
      </p:sp>
      <p:sp>
        <p:nvSpPr>
          <p:cNvPr id="3" name="Content Placeholder 2">
            <a:extLst>
              <a:ext uri="{FF2B5EF4-FFF2-40B4-BE49-F238E27FC236}">
                <a16:creationId xmlns:a16="http://schemas.microsoft.com/office/drawing/2014/main" id="{E080ADAF-1A54-34F4-9CFA-6FF04B00DE40}"/>
              </a:ext>
            </a:extLst>
          </p:cNvPr>
          <p:cNvSpPr>
            <a:spLocks noGrp="1"/>
          </p:cNvSpPr>
          <p:nvPr>
            <p:ph idx="1"/>
          </p:nvPr>
        </p:nvSpPr>
        <p:spPr>
          <a:xfrm>
            <a:off x="330205" y="1633698"/>
            <a:ext cx="7675807" cy="4408488"/>
          </a:xfrm>
        </p:spPr>
        <p:txBody>
          <a:bodyPr vert="horz" lIns="91440" tIns="45720" rIns="91440" bIns="45720" rtlCol="0" anchor="t">
            <a:normAutofit fontScale="92500" lnSpcReduction="10000"/>
          </a:bodyPr>
          <a:lstStyle/>
          <a:p>
            <a:pPr marL="0" indent="0">
              <a:lnSpc>
                <a:spcPct val="110000"/>
              </a:lnSpc>
              <a:buNone/>
            </a:pPr>
            <a:r>
              <a:rPr lang="en-GB" dirty="0">
                <a:latin typeface="Arial"/>
                <a:cs typeface="Arial"/>
              </a:rPr>
              <a:t>Leaflets, posters and stickers for pregnant women are available to order now. This includes: </a:t>
            </a:r>
            <a:endParaRPr lang="en-GB" dirty="0"/>
          </a:p>
          <a:p>
            <a:pPr marL="342900" indent="-342900">
              <a:lnSpc>
                <a:spcPct val="110000"/>
              </a:lnSpc>
            </a:pPr>
            <a:r>
              <a:rPr lang="en-GB" dirty="0">
                <a:latin typeface="Arial"/>
                <a:cs typeface="Arial"/>
              </a:rPr>
              <a:t>How to protect your baby from RSV leaflet and poster</a:t>
            </a:r>
          </a:p>
          <a:p>
            <a:pPr marL="342900" indent="-342900">
              <a:lnSpc>
                <a:spcPct val="110000"/>
              </a:lnSpc>
            </a:pPr>
            <a:endParaRPr lang="en-GB" dirty="0"/>
          </a:p>
          <a:p>
            <a:pPr marL="0" indent="0">
              <a:lnSpc>
                <a:spcPct val="110000"/>
              </a:lnSpc>
              <a:buNone/>
            </a:pPr>
            <a:r>
              <a:rPr lang="en-GB" dirty="0">
                <a:latin typeface="Arial"/>
                <a:cs typeface="Arial"/>
              </a:rPr>
              <a:t>Please visit the </a:t>
            </a:r>
            <a:r>
              <a:rPr lang="en-GB" dirty="0">
                <a:latin typeface="Arial"/>
                <a:cs typeface="Arial"/>
                <a:hlinkClick r:id="rId2"/>
              </a:rPr>
              <a:t>health publications</a:t>
            </a:r>
            <a:r>
              <a:rPr lang="en-GB" dirty="0">
                <a:latin typeface="Arial"/>
                <a:cs typeface="Arial"/>
              </a:rPr>
              <a:t> website for availability of resources in different languages and formats</a:t>
            </a:r>
          </a:p>
          <a:p>
            <a:pPr marL="0" indent="0">
              <a:lnSpc>
                <a:spcPct val="110000"/>
              </a:lnSpc>
              <a:buNone/>
            </a:pPr>
            <a:r>
              <a:rPr lang="en-GB" dirty="0">
                <a:latin typeface="Arial"/>
                <a:cs typeface="Arial"/>
              </a:rPr>
              <a:t>RSV stickers, translated leaflets and accessible versions are also ready to order but stocks will arrive shortly. </a:t>
            </a:r>
          </a:p>
          <a:p>
            <a:pPr marL="0" indent="0">
              <a:buNone/>
            </a:pPr>
            <a:endParaRPr lang="en-GB" sz="1800" dirty="0">
              <a:solidFill>
                <a:srgbClr val="000000"/>
              </a:solidFill>
              <a:latin typeface="Arial"/>
              <a:cs typeface="Arial"/>
            </a:endParaRPr>
          </a:p>
          <a:p>
            <a:pPr>
              <a:buNone/>
            </a:pPr>
            <a:r>
              <a:rPr lang="en-US" dirty="0">
                <a:latin typeface="Arial"/>
                <a:cs typeface="Arial"/>
              </a:rPr>
              <a:t>Maternal RSV Leaflet: </a:t>
            </a:r>
            <a:r>
              <a:rPr lang="en-US" dirty="0">
                <a:latin typeface="Arial"/>
                <a:cs typeface="Arial"/>
                <a:hlinkClick r:id="rId3">
                  <a:extLst>
                    <a:ext uri="{A12FA001-AC4F-418D-AE19-62706E023703}">
                      <ahyp:hlinkClr xmlns:ahyp="http://schemas.microsoft.com/office/drawing/2018/hyperlinkcolor" val="tx"/>
                    </a:ext>
                  </a:extLst>
                </a:hlinkClick>
              </a:rPr>
              <a:t>product code: C24RSV03EN</a:t>
            </a:r>
            <a:endParaRPr lang="en-GB" dirty="0">
              <a:latin typeface="Arial"/>
              <a:cs typeface="Arial"/>
            </a:endParaRPr>
          </a:p>
          <a:p>
            <a:pPr>
              <a:buNone/>
            </a:pPr>
            <a:r>
              <a:rPr lang="en-US" dirty="0">
                <a:latin typeface="Arial"/>
                <a:cs typeface="Arial"/>
              </a:rPr>
              <a:t>Maternal RSV Poster: </a:t>
            </a:r>
            <a:r>
              <a:rPr lang="en-US" dirty="0">
                <a:latin typeface="Arial"/>
                <a:cs typeface="Arial"/>
                <a:hlinkClick r:id="rId4">
                  <a:extLst>
                    <a:ext uri="{A12FA001-AC4F-418D-AE19-62706E023703}">
                      <ahyp:hlinkClr xmlns:ahyp="http://schemas.microsoft.com/office/drawing/2018/hyperlinkcolor" val="tx"/>
                    </a:ext>
                  </a:extLst>
                </a:hlinkClick>
              </a:rPr>
              <a:t>product code: RSVPGEN</a:t>
            </a:r>
            <a:endParaRPr lang="en-GB" dirty="0">
              <a:latin typeface="Arial"/>
              <a:cs typeface="Arial"/>
            </a:endParaRPr>
          </a:p>
          <a:p>
            <a:pPr marL="0" indent="0">
              <a:buNone/>
            </a:pPr>
            <a:endParaRPr lang="en-GB" dirty="0"/>
          </a:p>
        </p:txBody>
      </p:sp>
      <p:sp>
        <p:nvSpPr>
          <p:cNvPr id="4" name="Footer Placeholder 3">
            <a:extLst>
              <a:ext uri="{FF2B5EF4-FFF2-40B4-BE49-F238E27FC236}">
                <a16:creationId xmlns:a16="http://schemas.microsoft.com/office/drawing/2014/main" id="{F37B2277-0073-7720-7079-2F0C3C288AF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AA0A093F-8E3F-0108-DE33-29D6BD0973B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A person sitting on a couch holding her belly&#10;&#10;Description automatically generated">
            <a:extLst>
              <a:ext uri="{FF2B5EF4-FFF2-40B4-BE49-F238E27FC236}">
                <a16:creationId xmlns:a16="http://schemas.microsoft.com/office/drawing/2014/main" id="{E7FCACE8-A791-E5C2-E1D6-BF419842E1FA}"/>
              </a:ext>
            </a:extLst>
          </p:cNvPr>
          <p:cNvPicPr>
            <a:picLocks noChangeAspect="1"/>
          </p:cNvPicPr>
          <p:nvPr/>
        </p:nvPicPr>
        <p:blipFill>
          <a:blip r:embed="rId5"/>
          <a:stretch>
            <a:fillRect/>
          </a:stretch>
        </p:blipFill>
        <p:spPr>
          <a:xfrm>
            <a:off x="8001805" y="1608438"/>
            <a:ext cx="3180253" cy="4598772"/>
          </a:xfrm>
          <a:prstGeom prst="rect">
            <a:avLst/>
          </a:prstGeom>
        </p:spPr>
      </p:pic>
    </p:spTree>
    <p:extLst>
      <p:ext uri="{BB962C8B-B14F-4D97-AF65-F5344CB8AC3E}">
        <p14:creationId xmlns:p14="http://schemas.microsoft.com/office/powerpoint/2010/main" val="1099448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C05C-8E0F-4F99-B81C-7240BD6600C2}"/>
              </a:ext>
            </a:extLst>
          </p:cNvPr>
          <p:cNvSpPr>
            <a:spLocks noGrp="1"/>
          </p:cNvSpPr>
          <p:nvPr>
            <p:ph type="title"/>
          </p:nvPr>
        </p:nvSpPr>
        <p:spPr>
          <a:xfrm>
            <a:off x="615319" y="325202"/>
            <a:ext cx="8028000" cy="648072"/>
          </a:xfrm>
        </p:spPr>
        <p:txBody>
          <a:bodyPr/>
          <a:lstStyle/>
          <a:p>
            <a:r>
              <a:rPr lang="en-GB"/>
              <a:t>Further information</a:t>
            </a:r>
          </a:p>
        </p:txBody>
      </p:sp>
      <p:sp>
        <p:nvSpPr>
          <p:cNvPr id="6" name="Rectangle 3">
            <a:extLst>
              <a:ext uri="{FF2B5EF4-FFF2-40B4-BE49-F238E27FC236}">
                <a16:creationId xmlns:a16="http://schemas.microsoft.com/office/drawing/2014/main" id="{FF728B4E-2AA6-46BC-A225-C7C7057FD40D}"/>
              </a:ext>
            </a:extLst>
          </p:cNvPr>
          <p:cNvSpPr>
            <a:spLocks noGrp="1" noChangeArrowheads="1"/>
          </p:cNvSpPr>
          <p:nvPr>
            <p:ph idx="1"/>
          </p:nvPr>
        </p:nvSpPr>
        <p:spPr bwMode="auto">
          <a:xfrm>
            <a:off x="293609" y="1465074"/>
            <a:ext cx="11397648" cy="49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rtlCol="0" anchor="t" anchorCtr="0" compatLnSpc="1">
            <a:prstTxWarp prst="textNoShape">
              <a:avLst/>
            </a:prstTxWarp>
            <a:no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endParaRPr lang="en-GB" sz="2000">
              <a:latin typeface="Arial"/>
              <a:cs typeface="Arial"/>
            </a:endParaRPr>
          </a:p>
          <a:p>
            <a:pPr>
              <a:lnSpc>
                <a:spcPct val="100000"/>
              </a:lnSpc>
            </a:pPr>
            <a:r>
              <a:rPr lang="en-GB" sz="2000">
                <a:latin typeface="Arial"/>
                <a:cs typeface="Arial"/>
              </a:rPr>
              <a:t>all UKHSA healthcare practitioner resources relating to the RSV vaccination of pregnant women for infant protection programme can be accessed in the </a:t>
            </a:r>
            <a:r>
              <a:rPr lang="en-GB" sz="2000" u="sng">
                <a:solidFill>
                  <a:srgbClr val="0070C0"/>
                </a:solidFill>
                <a:latin typeface="Arial"/>
                <a:cs typeface="Arial"/>
                <a:hlinkClick r:id="rId3"/>
              </a:rPr>
              <a:t>UKHSA RSV immunisation programme collection</a:t>
            </a:r>
            <a:r>
              <a:rPr lang="en-GB" sz="2000">
                <a:solidFill>
                  <a:srgbClr val="0070C0"/>
                </a:solidFill>
                <a:latin typeface="Arial"/>
                <a:cs typeface="Arial"/>
              </a:rPr>
              <a:t>.</a:t>
            </a:r>
            <a:r>
              <a:rPr lang="en-GB" sz="2000">
                <a:latin typeface="Arial"/>
                <a:cs typeface="Arial"/>
              </a:rPr>
              <a:t> These include the ‘information for healthcare practitioners’ document, RSV training slide set and relevant patient leaflets. A separate training side set and information for healthcare practitioners document is also available for the RSV older adults vaccination programme</a:t>
            </a:r>
            <a:endParaRPr lang="en-GB" sz="2000"/>
          </a:p>
          <a:p>
            <a:pPr>
              <a:lnSpc>
                <a:spcPct val="100000"/>
              </a:lnSpc>
            </a:pPr>
            <a:r>
              <a:rPr lang="en-GB" sz="2000">
                <a:latin typeface="Arial"/>
                <a:cs typeface="Arial"/>
              </a:rPr>
              <a:t>Marketing authorisation holder’s </a:t>
            </a:r>
            <a:r>
              <a:rPr lang="en-GB" sz="2000">
                <a:latin typeface="Arial"/>
                <a:cs typeface="Arial"/>
                <a:hlinkClick r:id="rId4"/>
              </a:rPr>
              <a:t>Summary of product characteristics</a:t>
            </a:r>
            <a:endParaRPr lang="en-GB" sz="2000"/>
          </a:p>
          <a:p>
            <a:pPr>
              <a:lnSpc>
                <a:spcPct val="100000"/>
              </a:lnSpc>
            </a:pPr>
            <a:r>
              <a:rPr lang="en-GB" sz="2000">
                <a:latin typeface="Arial"/>
                <a:cs typeface="Arial"/>
              </a:rPr>
              <a:t>Medicines and Healthcare products Regulatory Agency (MHRA): </a:t>
            </a:r>
            <a:r>
              <a:rPr lang="en-GB" sz="2000">
                <a:latin typeface="Arial"/>
                <a:cs typeface="Arial"/>
                <a:hlinkClick r:id="rId5"/>
              </a:rPr>
              <a:t>reporting adverse reactions</a:t>
            </a:r>
            <a:endParaRPr lang="en-GB" sz="2000">
              <a:latin typeface="Arial"/>
              <a:cs typeface="Arial"/>
            </a:endParaRPr>
          </a:p>
          <a:p>
            <a:pPr>
              <a:lnSpc>
                <a:spcPct val="100000"/>
              </a:lnSpc>
            </a:pPr>
            <a:r>
              <a:rPr lang="en-GB" sz="2000">
                <a:latin typeface="Arial"/>
                <a:cs typeface="Arial"/>
              </a:rPr>
              <a:t>The Green Book: Immunisation against infectious disease: </a:t>
            </a:r>
            <a:r>
              <a:rPr lang="en-GB" sz="2000">
                <a:latin typeface="Arial"/>
                <a:cs typeface="Arial"/>
                <a:hlinkClick r:id="rId6"/>
              </a:rPr>
              <a:t>RSV Green Book Chapter (27a)</a:t>
            </a:r>
            <a:endParaRPr lang="en-GB" sz="2000">
              <a:latin typeface="Arial"/>
              <a:cs typeface="Arial"/>
            </a:endParaRPr>
          </a:p>
          <a:p>
            <a:pPr>
              <a:lnSpc>
                <a:spcPct val="100000"/>
              </a:lnSpc>
            </a:pPr>
            <a:r>
              <a:rPr lang="en-GB" sz="2000">
                <a:latin typeface="Arial"/>
                <a:cs typeface="Arial"/>
              </a:rPr>
              <a:t>UKHSA Patient Group Direction (PGD): </a:t>
            </a:r>
            <a:r>
              <a:rPr lang="en-GB" sz="2000">
                <a:latin typeface="Arial"/>
                <a:cs typeface="Arial"/>
                <a:hlinkClick r:id="rId7"/>
              </a:rPr>
              <a:t>RSV vaccine</a:t>
            </a:r>
            <a:endParaRPr lang="en-GB" sz="2000" u="sng"/>
          </a:p>
          <a:p>
            <a:pPr>
              <a:lnSpc>
                <a:spcPct val="100000"/>
              </a:lnSpc>
            </a:pPr>
            <a:r>
              <a:rPr lang="en-GB" sz="2000">
                <a:latin typeface="Arial"/>
                <a:cs typeface="Arial"/>
              </a:rPr>
              <a:t>Pfizer </a:t>
            </a:r>
            <a:r>
              <a:rPr lang="en-GB" sz="2000" err="1">
                <a:latin typeface="Arial"/>
                <a:cs typeface="Arial"/>
              </a:rPr>
              <a:t>Abrysvo</a:t>
            </a:r>
            <a:r>
              <a:rPr lang="en-GB" sz="2000" baseline="30000">
                <a:latin typeface="Arial"/>
                <a:cs typeface="Arial"/>
              </a:rPr>
              <a:t>®</a:t>
            </a:r>
            <a:r>
              <a:rPr lang="en-GB" sz="2000">
                <a:latin typeface="Arial"/>
                <a:cs typeface="Arial"/>
              </a:rPr>
              <a:t> vaccine preparation </a:t>
            </a:r>
            <a:r>
              <a:rPr lang="en-GB" sz="2000">
                <a:latin typeface="Arial"/>
                <a:cs typeface="Arial"/>
                <a:hlinkClick r:id="rId8"/>
              </a:rPr>
              <a:t>instructional video</a:t>
            </a:r>
            <a:endParaRPr lang="en-GB" sz="2000"/>
          </a:p>
          <a:p>
            <a:pPr>
              <a:lnSpc>
                <a:spcPct val="100000"/>
              </a:lnSpc>
            </a:pPr>
            <a:r>
              <a:rPr lang="en-GB" sz="2000">
                <a:latin typeface="Arial"/>
                <a:cs typeface="Arial"/>
              </a:rPr>
              <a:t>NHS website: </a:t>
            </a:r>
            <a:r>
              <a:rPr lang="en-GB" sz="2000">
                <a:latin typeface="Arial"/>
                <a:cs typeface="Arial"/>
                <a:hlinkClick r:id="rId9"/>
              </a:rPr>
              <a:t>Bronchiolitis</a:t>
            </a:r>
            <a:endParaRPr lang="en-GB" sz="2000">
              <a:latin typeface="Arial"/>
              <a:cs typeface="Arial"/>
            </a:endParaRPr>
          </a:p>
          <a:p>
            <a:pPr>
              <a:lnSpc>
                <a:spcPct val="100000"/>
              </a:lnSpc>
            </a:pPr>
            <a:r>
              <a:rPr lang="en-GB" sz="2000">
                <a:latin typeface="Arial"/>
                <a:cs typeface="Arial"/>
              </a:rPr>
              <a:t>UKHSA RSV overview: </a:t>
            </a:r>
            <a:r>
              <a:rPr lang="en-GB" sz="2000">
                <a:latin typeface="Arial"/>
                <a:cs typeface="Arial"/>
                <a:hlinkClick r:id="rId10"/>
              </a:rPr>
              <a:t>RSV: symptoms, transmission, prevention, treatment </a:t>
            </a:r>
            <a:endParaRPr lang="en-GB" sz="2000">
              <a:latin typeface="Arial"/>
              <a:cs typeface="Arial"/>
            </a:endParaRPr>
          </a:p>
          <a:p>
            <a:pPr>
              <a:buNone/>
            </a:pPr>
            <a:endParaRPr lang="en-GB" sz="2000"/>
          </a:p>
          <a:p>
            <a:pPr>
              <a:buFont typeface="Arial" panose="020B0604020202020204" pitchFamily="34" charset="0"/>
              <a:buNone/>
            </a:pPr>
            <a:endParaRPr lang="en-GB" sz="2000"/>
          </a:p>
          <a:p>
            <a:pPr>
              <a:buFontTx/>
              <a:buNone/>
            </a:pPr>
            <a:endParaRPr lang="en-GB" altLang="en-US" sz="1800"/>
          </a:p>
          <a:p>
            <a:pPr>
              <a:buFont typeface="Arial" panose="020B0604020202020204" pitchFamily="34" charset="0"/>
              <a:buNone/>
            </a:pPr>
            <a:endParaRPr lang="en-GB"/>
          </a:p>
        </p:txBody>
      </p:sp>
      <p:sp>
        <p:nvSpPr>
          <p:cNvPr id="10" name="Footer Placeholder 9">
            <a:extLst>
              <a:ext uri="{FF2B5EF4-FFF2-40B4-BE49-F238E27FC236}">
                <a16:creationId xmlns:a16="http://schemas.microsoft.com/office/drawing/2014/main" id="{441ED1E4-BEFA-444B-99A1-D71CDB9C3A2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2C2F78C4-62F9-47AE-94DE-CAE466E326A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4853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3B80-C34B-BCF3-EB19-FE503EFC55AB}"/>
              </a:ext>
            </a:extLst>
          </p:cNvPr>
          <p:cNvSpPr>
            <a:spLocks noGrp="1"/>
          </p:cNvSpPr>
          <p:nvPr>
            <p:ph type="title"/>
          </p:nvPr>
        </p:nvSpPr>
        <p:spPr/>
        <p:txBody>
          <a:bodyPr>
            <a:normAutofit fontScale="90000"/>
          </a:bodyPr>
          <a:lstStyle/>
          <a:p>
            <a:r>
              <a:rPr lang="en-US" sz="3400">
                <a:latin typeface="Arial"/>
                <a:cs typeface="Arial"/>
              </a:rPr>
              <a:t>Resources: Information for healthcare practitioners guidance</a:t>
            </a:r>
            <a:endParaRPr lang="en-US">
              <a:latin typeface="Arial"/>
              <a:cs typeface="Arial"/>
            </a:endParaRPr>
          </a:p>
        </p:txBody>
      </p:sp>
      <p:sp>
        <p:nvSpPr>
          <p:cNvPr id="3" name="Content Placeholder 2">
            <a:extLst>
              <a:ext uri="{FF2B5EF4-FFF2-40B4-BE49-F238E27FC236}">
                <a16:creationId xmlns:a16="http://schemas.microsoft.com/office/drawing/2014/main" id="{F2EB00BA-3660-AAEE-C437-56B16950E3CE}"/>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a:latin typeface="Arial"/>
                <a:cs typeface="Arial"/>
              </a:rPr>
              <a:t>The information for healthcare practitioners guidance available on the </a:t>
            </a:r>
            <a:r>
              <a:rPr lang="en-US" u="sng">
                <a:solidFill>
                  <a:srgbClr val="0070C0"/>
                </a:solidFill>
                <a:latin typeface="Arial"/>
                <a:cs typeface="Arial"/>
                <a:hlinkClick r:id="rId2">
                  <a:extLst>
                    <a:ext uri="{A12FA001-AC4F-418D-AE19-62706E023703}">
                      <ahyp:hlinkClr xmlns:ahyp="http://schemas.microsoft.com/office/drawing/2018/hyperlinkcolor" val="tx"/>
                    </a:ext>
                  </a:extLst>
                </a:hlinkClick>
              </a:rPr>
              <a:t>UKHSA RSV vaccination of pregnant women programme collection</a:t>
            </a:r>
            <a:r>
              <a:rPr lang="en-US">
                <a:solidFill>
                  <a:srgbClr val="0070C0"/>
                </a:solidFill>
                <a:latin typeface="Arial"/>
                <a:cs typeface="Arial"/>
              </a:rPr>
              <a:t> </a:t>
            </a:r>
            <a:r>
              <a:rPr lang="en-US">
                <a:solidFill>
                  <a:srgbClr val="0B0C0C"/>
                </a:solidFill>
                <a:latin typeface="Arial"/>
                <a:cs typeface="Arial"/>
              </a:rPr>
              <a:t>is recommended reading for anyone involved in RSV </a:t>
            </a:r>
            <a:r>
              <a:rPr lang="en-US" err="1">
                <a:solidFill>
                  <a:srgbClr val="0B0C0C"/>
                </a:solidFill>
                <a:latin typeface="Arial"/>
                <a:cs typeface="Arial"/>
              </a:rPr>
              <a:t>immunisation</a:t>
            </a:r>
            <a:r>
              <a:rPr lang="en-US">
                <a:solidFill>
                  <a:srgbClr val="0B0C0C"/>
                </a:solidFill>
                <a:latin typeface="Arial"/>
                <a:cs typeface="Arial"/>
              </a:rPr>
              <a:t>.</a:t>
            </a:r>
          </a:p>
          <a:p>
            <a:pPr marL="0" indent="0">
              <a:lnSpc>
                <a:spcPct val="50000"/>
              </a:lnSpc>
              <a:buNone/>
            </a:pPr>
            <a:endParaRPr lang="en-US">
              <a:latin typeface="Arial"/>
              <a:cs typeface="Arial"/>
            </a:endParaRPr>
          </a:p>
          <a:p>
            <a:pPr marL="0" indent="0">
              <a:lnSpc>
                <a:spcPct val="100000"/>
              </a:lnSpc>
              <a:buNone/>
            </a:pPr>
            <a:r>
              <a:rPr lang="en-US">
                <a:solidFill>
                  <a:srgbClr val="0B0C0C"/>
                </a:solidFill>
                <a:latin typeface="Arial"/>
                <a:cs typeface="Arial"/>
              </a:rPr>
              <a:t>This is a practical document for healthcare practitioners administering or providing advice about RSV vaccination of pregnant women for infant protection. It includes the vaccination </a:t>
            </a:r>
            <a:r>
              <a:rPr lang="en-US" err="1">
                <a:solidFill>
                  <a:srgbClr val="0B0C0C"/>
                </a:solidFill>
                <a:latin typeface="Arial"/>
                <a:cs typeface="Arial"/>
              </a:rPr>
              <a:t>programme</a:t>
            </a:r>
            <a:r>
              <a:rPr lang="en-US">
                <a:solidFill>
                  <a:srgbClr val="0B0C0C"/>
                </a:solidFill>
                <a:latin typeface="Arial"/>
                <a:cs typeface="Arial"/>
              </a:rPr>
              <a:t> recommendations, contraindications, precautions and examples of scenarios that staff may experience when </a:t>
            </a:r>
            <a:r>
              <a:rPr lang="en-US" err="1">
                <a:solidFill>
                  <a:srgbClr val="0B0C0C"/>
                </a:solidFill>
                <a:latin typeface="Arial"/>
                <a:cs typeface="Arial"/>
              </a:rPr>
              <a:t>immunising</a:t>
            </a:r>
            <a:r>
              <a:rPr lang="en-US">
                <a:solidFill>
                  <a:srgbClr val="0B0C0C"/>
                </a:solidFill>
                <a:latin typeface="Arial"/>
                <a:cs typeface="Arial"/>
              </a:rPr>
              <a:t>.</a:t>
            </a:r>
            <a:endParaRPr lang="en-US">
              <a:latin typeface="Arial"/>
              <a:cs typeface="Arial"/>
            </a:endParaRPr>
          </a:p>
          <a:p>
            <a:endParaRPr lang="en-US"/>
          </a:p>
        </p:txBody>
      </p:sp>
      <p:sp>
        <p:nvSpPr>
          <p:cNvPr id="4" name="Footer Placeholder 3">
            <a:extLst>
              <a:ext uri="{FF2B5EF4-FFF2-40B4-BE49-F238E27FC236}">
                <a16:creationId xmlns:a16="http://schemas.microsoft.com/office/drawing/2014/main" id="{2680B43A-7645-7B13-3999-B1B44A1F45F7}"/>
              </a:ext>
            </a:extLst>
          </p:cNvPr>
          <p:cNvSpPr>
            <a:spLocks noGrp="1"/>
          </p:cNvSpPr>
          <p:nvPr>
            <p:ph type="ftr" sz="quarter" idx="10"/>
          </p:nvPr>
        </p:nvSpPr>
        <p:spPr/>
        <p:txBody>
          <a:bodyPr/>
          <a:lstStyle/>
          <a:p>
            <a:r>
              <a:rPr lang="en-US" sz="1400"/>
              <a:t>RSV vaccination of pregnant women programme: training slide set for healthcare practitioners  </a:t>
            </a:r>
            <a:endParaRPr lang="en-GB" sz="1400"/>
          </a:p>
        </p:txBody>
      </p:sp>
      <p:sp>
        <p:nvSpPr>
          <p:cNvPr id="5" name="Slide Number Placeholder 4">
            <a:extLst>
              <a:ext uri="{FF2B5EF4-FFF2-40B4-BE49-F238E27FC236}">
                <a16:creationId xmlns:a16="http://schemas.microsoft.com/office/drawing/2014/main" id="{4021027F-6C19-8A83-E6FE-E323AF8C2B62}"/>
              </a:ext>
            </a:extLst>
          </p:cNvPr>
          <p:cNvSpPr>
            <a:spLocks noGrp="1"/>
          </p:cNvSpPr>
          <p:nvPr>
            <p:ph type="sldNum" sz="quarter" idx="11"/>
          </p:nvPr>
        </p:nvSpPr>
        <p:spPr/>
        <p:txBody>
          <a:bodyPr/>
          <a:lstStyle/>
          <a:p>
            <a:fld id="{344369E4-5DE7-46E5-874E-4FD437973785}" type="slidenum">
              <a:rPr lang="en-GB" smtClean="0"/>
              <a:pPr/>
              <a:t>55</a:t>
            </a:fld>
            <a:endParaRPr lang="en-GB" sz="1400"/>
          </a:p>
        </p:txBody>
      </p:sp>
    </p:spTree>
    <p:extLst>
      <p:ext uri="{BB962C8B-B14F-4D97-AF65-F5344CB8AC3E}">
        <p14:creationId xmlns:p14="http://schemas.microsoft.com/office/powerpoint/2010/main" val="2479625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9343-EBD2-4545-ADF1-B890C0F0FAF9}"/>
              </a:ext>
            </a:extLst>
          </p:cNvPr>
          <p:cNvSpPr>
            <a:spLocks noGrp="1"/>
          </p:cNvSpPr>
          <p:nvPr>
            <p:ph type="title"/>
          </p:nvPr>
        </p:nvSpPr>
        <p:spPr>
          <a:xfrm>
            <a:off x="327887" y="280083"/>
            <a:ext cx="10515600" cy="972607"/>
          </a:xfrm>
        </p:spPr>
        <p:txBody>
          <a:bodyPr/>
          <a:lstStyle/>
          <a:p>
            <a:r>
              <a:rPr lang="en-GB"/>
              <a:t>Learning objectives</a:t>
            </a:r>
          </a:p>
        </p:txBody>
      </p:sp>
      <p:sp>
        <p:nvSpPr>
          <p:cNvPr id="3" name="Content Placeholder 2">
            <a:extLst>
              <a:ext uri="{FF2B5EF4-FFF2-40B4-BE49-F238E27FC236}">
                <a16:creationId xmlns:a16="http://schemas.microsoft.com/office/drawing/2014/main" id="{AA47EA92-D2D5-4BF2-9BE0-57B25B9964D2}"/>
              </a:ext>
            </a:extLst>
          </p:cNvPr>
          <p:cNvSpPr>
            <a:spLocks noGrp="1"/>
          </p:cNvSpPr>
          <p:nvPr>
            <p:ph idx="1"/>
          </p:nvPr>
        </p:nvSpPr>
        <p:spPr>
          <a:xfrm>
            <a:off x="328714" y="1623400"/>
            <a:ext cx="11513880" cy="4824504"/>
          </a:xfrm>
        </p:spPr>
        <p:txBody>
          <a:bodyPr vert="horz" lIns="91440" tIns="45720" rIns="91440" bIns="45720" rtlCol="0" anchor="t">
            <a:noAutofit/>
          </a:bodyPr>
          <a:lstStyle/>
          <a:p>
            <a:pPr marL="0" indent="0">
              <a:lnSpc>
                <a:spcPct val="130000"/>
              </a:lnSpc>
              <a:spcBef>
                <a:spcPts val="0"/>
              </a:spcBef>
              <a:buNone/>
            </a:pPr>
            <a:r>
              <a:rPr lang="en-GB" sz="2000">
                <a:latin typeface="Arial"/>
                <a:cs typeface="Arial"/>
              </a:rPr>
              <a:t>You should now be able to:</a:t>
            </a:r>
          </a:p>
          <a:p>
            <a:pPr>
              <a:lnSpc>
                <a:spcPct val="130000"/>
              </a:lnSpc>
              <a:spcBef>
                <a:spcPts val="0"/>
              </a:spcBef>
            </a:pPr>
            <a:r>
              <a:rPr lang="en-GB" sz="2000">
                <a:latin typeface="Arial"/>
                <a:cs typeface="Arial"/>
              </a:rPr>
              <a:t>explain what RSV is and be aware of the UK epidemiology</a:t>
            </a:r>
          </a:p>
          <a:p>
            <a:pPr>
              <a:lnSpc>
                <a:spcPct val="130000"/>
              </a:lnSpc>
              <a:spcBef>
                <a:spcPts val="0"/>
              </a:spcBef>
            </a:pPr>
            <a:r>
              <a:rPr lang="en-GB" sz="2000">
                <a:latin typeface="Arial"/>
                <a:cs typeface="Arial"/>
              </a:rPr>
              <a:t>understand the rationale for the </a:t>
            </a:r>
            <a:r>
              <a:rPr lang="en-GB" sz="2000">
                <a:solidFill>
                  <a:srgbClr val="333333"/>
                </a:solidFill>
                <a:latin typeface="Arial"/>
                <a:cs typeface="Segoe UI"/>
              </a:rPr>
              <a:t>maternal RSV vaccination for infant protection </a:t>
            </a:r>
            <a:r>
              <a:rPr lang="en-GB" sz="2000">
                <a:latin typeface="Arial"/>
                <a:cs typeface="Arial"/>
              </a:rPr>
              <a:t>programme</a:t>
            </a:r>
          </a:p>
          <a:p>
            <a:pPr>
              <a:lnSpc>
                <a:spcPct val="130000"/>
              </a:lnSpc>
              <a:spcBef>
                <a:spcPts val="0"/>
              </a:spcBef>
            </a:pPr>
            <a:r>
              <a:rPr lang="en-GB" sz="2000">
                <a:latin typeface="Arial"/>
                <a:cs typeface="Arial"/>
              </a:rPr>
              <a:t>describe how the </a:t>
            </a:r>
            <a:r>
              <a:rPr lang="en-GB" sz="2000" err="1">
                <a:solidFill>
                  <a:srgbClr val="333333"/>
                </a:solidFill>
                <a:latin typeface="Arial"/>
                <a:cs typeface="Arial"/>
              </a:rPr>
              <a:t>Abrysvo</a:t>
            </a:r>
            <a:r>
              <a:rPr lang="en-GB" sz="2000" baseline="30000">
                <a:solidFill>
                  <a:srgbClr val="333333"/>
                </a:solidFill>
                <a:latin typeface="Arial"/>
                <a:cs typeface="Arial"/>
              </a:rPr>
              <a:t>® </a:t>
            </a:r>
            <a:r>
              <a:rPr lang="en-GB" sz="2000">
                <a:latin typeface="Arial"/>
                <a:cs typeface="Arial"/>
              </a:rPr>
              <a:t>vaccine works </a:t>
            </a:r>
            <a:endParaRPr lang="en-GB" sz="2000">
              <a:highlight>
                <a:srgbClr val="FFFF00"/>
              </a:highlight>
              <a:latin typeface="Arial"/>
              <a:cs typeface="Arial"/>
            </a:endParaRPr>
          </a:p>
          <a:p>
            <a:pPr>
              <a:lnSpc>
                <a:spcPct val="130000"/>
              </a:lnSpc>
              <a:spcBef>
                <a:spcPts val="0"/>
              </a:spcBef>
            </a:pPr>
            <a:r>
              <a:rPr lang="en-GB" sz="2000">
                <a:latin typeface="Arial"/>
                <a:cs typeface="Arial"/>
              </a:rPr>
              <a:t>state when the RSV vaccine should be offered to pregnant women</a:t>
            </a:r>
          </a:p>
          <a:p>
            <a:pPr>
              <a:lnSpc>
                <a:spcPct val="130000"/>
              </a:lnSpc>
              <a:spcBef>
                <a:spcPts val="0"/>
              </a:spcBef>
            </a:pPr>
            <a:r>
              <a:rPr lang="en-GB" sz="2000">
                <a:latin typeface="Arial"/>
                <a:cs typeface="Arial"/>
              </a:rPr>
              <a:t>describe the process of consent and how this applies when giving vaccines</a:t>
            </a:r>
          </a:p>
          <a:p>
            <a:pPr>
              <a:lnSpc>
                <a:spcPct val="130000"/>
              </a:lnSpc>
              <a:spcBef>
                <a:spcPts val="0"/>
              </a:spcBef>
            </a:pPr>
            <a:r>
              <a:rPr lang="en-GB" sz="2000">
                <a:latin typeface="Arial"/>
                <a:cs typeface="Arial"/>
              </a:rPr>
              <a:t>understand the legal mechanisms by which immunisers can supply and administer </a:t>
            </a:r>
            <a:r>
              <a:rPr lang="en-GB" sz="2000" err="1">
                <a:solidFill>
                  <a:srgbClr val="333333"/>
                </a:solidFill>
                <a:latin typeface="Arial"/>
                <a:cs typeface="Arial"/>
              </a:rPr>
              <a:t>Abrysvo</a:t>
            </a:r>
            <a:r>
              <a:rPr lang="en-GB" sz="2000" baseline="30000">
                <a:solidFill>
                  <a:srgbClr val="333333"/>
                </a:solidFill>
                <a:latin typeface="Arial"/>
                <a:cs typeface="Arial"/>
              </a:rPr>
              <a:t>®</a:t>
            </a:r>
            <a:r>
              <a:rPr lang="en-GB" sz="2000">
                <a:solidFill>
                  <a:srgbClr val="333333"/>
                </a:solidFill>
                <a:latin typeface="Arial"/>
                <a:cs typeface="Arial"/>
              </a:rPr>
              <a:t> RSV vaccine</a:t>
            </a:r>
            <a:endParaRPr lang="en-GB" sz="2000" baseline="30000">
              <a:solidFill>
                <a:srgbClr val="333333"/>
              </a:solidFill>
              <a:latin typeface="Arial"/>
              <a:cs typeface="Arial"/>
            </a:endParaRPr>
          </a:p>
          <a:p>
            <a:pPr>
              <a:lnSpc>
                <a:spcPct val="130000"/>
              </a:lnSpc>
              <a:spcBef>
                <a:spcPts val="0"/>
              </a:spcBef>
            </a:pPr>
            <a:r>
              <a:rPr lang="en-GB" sz="2000">
                <a:latin typeface="Arial"/>
                <a:cs typeface="Arial"/>
              </a:rPr>
              <a:t>describe how to correctly store, prepare and administer </a:t>
            </a:r>
            <a:r>
              <a:rPr lang="en-GB" sz="2000" err="1">
                <a:solidFill>
                  <a:srgbClr val="333333"/>
                </a:solidFill>
                <a:latin typeface="Arial"/>
                <a:cs typeface="Arial"/>
              </a:rPr>
              <a:t>Abrysvo</a:t>
            </a:r>
            <a:r>
              <a:rPr lang="en-GB" sz="2000" baseline="30000">
                <a:solidFill>
                  <a:srgbClr val="333333"/>
                </a:solidFill>
                <a:latin typeface="Arial"/>
                <a:cs typeface="Arial"/>
              </a:rPr>
              <a:t>®</a:t>
            </a:r>
            <a:r>
              <a:rPr lang="en-GB" sz="2000">
                <a:solidFill>
                  <a:srgbClr val="333333"/>
                </a:solidFill>
                <a:latin typeface="Arial"/>
                <a:cs typeface="Arial"/>
              </a:rPr>
              <a:t> RSV vaccine</a:t>
            </a:r>
            <a:endParaRPr lang="en-GB" sz="2000" baseline="30000">
              <a:solidFill>
                <a:srgbClr val="333333"/>
              </a:solidFill>
              <a:latin typeface="Arial"/>
              <a:cs typeface="Arial"/>
            </a:endParaRPr>
          </a:p>
          <a:p>
            <a:pPr>
              <a:lnSpc>
                <a:spcPct val="130000"/>
              </a:lnSpc>
              <a:spcBef>
                <a:spcPts val="0"/>
              </a:spcBef>
            </a:pPr>
            <a:r>
              <a:rPr lang="en-GB" sz="2000">
                <a:latin typeface="Arial"/>
                <a:cs typeface="Arial"/>
              </a:rPr>
              <a:t>communicate key facts in response to questions from pregnant women and direct them to additional sources of information</a:t>
            </a:r>
          </a:p>
          <a:p>
            <a:endParaRPr lang="en-GB" sz="1800"/>
          </a:p>
        </p:txBody>
      </p:sp>
      <p:sp>
        <p:nvSpPr>
          <p:cNvPr id="10" name="Footer Placeholder 9">
            <a:extLst>
              <a:ext uri="{FF2B5EF4-FFF2-40B4-BE49-F238E27FC236}">
                <a16:creationId xmlns:a16="http://schemas.microsoft.com/office/drawing/2014/main" id="{BA9ED2CB-CDFD-4F39-9BE2-FF862488442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3410485E-1C19-4258-B765-CA27541B52D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269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1838-BA06-4302-8A05-9FEC637A713F}"/>
              </a:ext>
            </a:extLst>
          </p:cNvPr>
          <p:cNvSpPr>
            <a:spLocks noGrp="1"/>
          </p:cNvSpPr>
          <p:nvPr>
            <p:ph type="title"/>
          </p:nvPr>
        </p:nvSpPr>
        <p:spPr>
          <a:xfrm>
            <a:off x="428795" y="398240"/>
            <a:ext cx="10515600" cy="778950"/>
          </a:xfrm>
        </p:spPr>
        <p:txBody>
          <a:bodyPr/>
          <a:lstStyle/>
          <a:p>
            <a:r>
              <a:rPr lang="en-GB">
                <a:latin typeface="Arial"/>
                <a:cs typeface="Arial"/>
              </a:rPr>
              <a:t>Introduction</a:t>
            </a:r>
          </a:p>
        </p:txBody>
      </p:sp>
      <p:sp>
        <p:nvSpPr>
          <p:cNvPr id="3" name="Content Placeholder 2">
            <a:extLst>
              <a:ext uri="{FF2B5EF4-FFF2-40B4-BE49-F238E27FC236}">
                <a16:creationId xmlns:a16="http://schemas.microsoft.com/office/drawing/2014/main" id="{23225B5D-85E8-446D-86EB-27C2E4A6675D}"/>
              </a:ext>
            </a:extLst>
          </p:cNvPr>
          <p:cNvSpPr>
            <a:spLocks noGrp="1"/>
          </p:cNvSpPr>
          <p:nvPr>
            <p:ph idx="1"/>
          </p:nvPr>
        </p:nvSpPr>
        <p:spPr>
          <a:xfrm>
            <a:off x="429759" y="1445615"/>
            <a:ext cx="10514215" cy="4809163"/>
          </a:xfrm>
        </p:spPr>
        <p:txBody>
          <a:bodyPr vert="horz" lIns="91440" tIns="45720" rIns="91440" bIns="45720" rtlCol="0" anchor="t">
            <a:noAutofit/>
          </a:bodyPr>
          <a:lstStyle/>
          <a:p>
            <a:pPr>
              <a:lnSpc>
                <a:spcPct val="100000"/>
              </a:lnSpc>
              <a:spcBef>
                <a:spcPts val="0"/>
              </a:spcBef>
            </a:pPr>
            <a:endParaRPr lang="en-GB" sz="1600" dirty="0">
              <a:latin typeface="Arial"/>
              <a:cs typeface="Arial"/>
            </a:endParaRPr>
          </a:p>
          <a:p>
            <a:pPr>
              <a:lnSpc>
                <a:spcPct val="100000"/>
              </a:lnSpc>
              <a:spcBef>
                <a:spcPts val="0"/>
              </a:spcBef>
            </a:pPr>
            <a:r>
              <a:rPr lang="en-GB" sz="1600" dirty="0">
                <a:latin typeface="Arial"/>
                <a:cs typeface="Arial"/>
              </a:rPr>
              <a:t>in 2010, the Joint Committee on Vaccination and Immunisation (JCVI) recommended a monoclonal antibody programme (palivizumab) for high-risk infants to protect them against RSV</a:t>
            </a:r>
            <a:endParaRPr lang="en-US" sz="1600" dirty="0"/>
          </a:p>
          <a:p>
            <a:pPr>
              <a:lnSpc>
                <a:spcPct val="100000"/>
              </a:lnSpc>
              <a:spcBef>
                <a:spcPts val="0"/>
              </a:spcBef>
            </a:pPr>
            <a:r>
              <a:rPr lang="en-GB" sz="1600" dirty="0">
                <a:latin typeface="Arial"/>
                <a:cs typeface="Arial"/>
              </a:rPr>
              <a:t>in 2022 and 2023, a number of RSV products were licensed in the UK for immunisation of infants (nirsevimab), pregnant women (Abrysvo vaccine) and older adults (</a:t>
            </a:r>
            <a:r>
              <a:rPr lang="en-GB" sz="1600" dirty="0" err="1">
                <a:latin typeface="Arial"/>
                <a:cs typeface="Arial"/>
              </a:rPr>
              <a:t>Abrsyvo</a:t>
            </a:r>
            <a:r>
              <a:rPr lang="en-GB" sz="1600" dirty="0">
                <a:latin typeface="Arial"/>
                <a:cs typeface="Arial"/>
              </a:rPr>
              <a:t> and Arexvy vaccines) </a:t>
            </a:r>
          </a:p>
          <a:p>
            <a:pPr>
              <a:lnSpc>
                <a:spcPct val="100000"/>
              </a:lnSpc>
              <a:spcBef>
                <a:spcPts val="0"/>
              </a:spcBef>
            </a:pPr>
            <a:r>
              <a:rPr lang="en-GB" sz="1600" dirty="0">
                <a:latin typeface="Arial"/>
                <a:cs typeface="Arial"/>
              </a:rPr>
              <a:t>since 2023, the JCVI has been actively reviewing evidence and considering a range of issues including disease epidemiology, vaccine efficacy, vaccine safety and the cost-effectiveness of introducing a routine RSV vaccination programme in the UK. They subsequently recommended that a programme that is cost effective should be developed for both infants and older adults </a:t>
            </a:r>
          </a:p>
          <a:p>
            <a:r>
              <a:rPr lang="en-GB" sz="1600" dirty="0">
                <a:latin typeface="Arial"/>
                <a:cs typeface="Arial"/>
              </a:rPr>
              <a:t>from 1 September 2024, the RSV vaccine should be offered to:</a:t>
            </a:r>
          </a:p>
          <a:p>
            <a:pPr lvl="1">
              <a:buFont typeface="Courier New" panose="020B0604020202020204" pitchFamily="34" charset="0"/>
              <a:buChar char="o"/>
            </a:pPr>
            <a:r>
              <a:rPr lang="en-GB" sz="1600" dirty="0">
                <a:latin typeface="Arial"/>
                <a:cs typeface="Arial"/>
              </a:rPr>
              <a:t>all pregnant women from 28 weeks' gestation </a:t>
            </a:r>
          </a:p>
          <a:p>
            <a:pPr lvl="1">
              <a:buFont typeface="Courier New" panose="020B0604020202020204" pitchFamily="34" charset="0"/>
              <a:buChar char="o"/>
            </a:pPr>
            <a:r>
              <a:rPr lang="en-GB" sz="1600" dirty="0">
                <a:latin typeface="Arial"/>
                <a:cs typeface="Arial"/>
              </a:rPr>
              <a:t>adults turning 75 years old on or after 1 September 2024</a:t>
            </a:r>
          </a:p>
          <a:p>
            <a:pPr lvl="1">
              <a:buFont typeface="Courier New" panose="020B0604020202020204" pitchFamily="34" charset="0"/>
              <a:buChar char="o"/>
            </a:pPr>
            <a:r>
              <a:rPr lang="en-GB" sz="1600" dirty="0">
                <a:latin typeface="Arial"/>
                <a:cs typeface="Arial"/>
              </a:rPr>
              <a:t>adults already aged 75 to 79 years on 1st September 2024 (please see the </a:t>
            </a:r>
            <a:r>
              <a:rPr lang="en-GB" sz="1600" dirty="0">
                <a:latin typeface="Arial"/>
                <a:cs typeface="Arial"/>
                <a:hlinkClick r:id="rId3"/>
              </a:rPr>
              <a:t>RSV vaccination of older adults: information for healthcare practitioners</a:t>
            </a:r>
            <a:r>
              <a:rPr lang="en-GB" sz="1600" dirty="0">
                <a:latin typeface="Arial"/>
                <a:cs typeface="Arial"/>
              </a:rPr>
              <a:t> document and slide set for more information on this programme)</a:t>
            </a:r>
          </a:p>
          <a:p>
            <a:r>
              <a:rPr lang="en-GB" sz="1600" dirty="0">
                <a:latin typeface="Arial"/>
                <a:cs typeface="Arial"/>
              </a:rPr>
              <a:t>RSV vaccine should be offered to eligible individuals throughout the year as this is a year-round programme</a:t>
            </a:r>
          </a:p>
          <a:p>
            <a:pPr>
              <a:lnSpc>
                <a:spcPct val="100000"/>
              </a:lnSpc>
              <a:spcBef>
                <a:spcPts val="0"/>
              </a:spcBef>
            </a:pPr>
            <a:endParaRPr lang="en-GB" sz="1600" dirty="0"/>
          </a:p>
        </p:txBody>
      </p:sp>
      <p:sp>
        <p:nvSpPr>
          <p:cNvPr id="10" name="Footer Placeholder 9">
            <a:extLst>
              <a:ext uri="{FF2B5EF4-FFF2-40B4-BE49-F238E27FC236}">
                <a16:creationId xmlns:a16="http://schemas.microsoft.com/office/drawing/2014/main" id="{FF4B9253-6D67-434B-A970-3CE96BFB6AD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85EC59C1-D0C4-4AFA-96A0-7FE1EAEEE6A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555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028E-E047-4017-BAB3-BC856D78285A}"/>
              </a:ext>
            </a:extLst>
          </p:cNvPr>
          <p:cNvSpPr>
            <a:spLocks noGrp="1"/>
          </p:cNvSpPr>
          <p:nvPr>
            <p:ph type="title"/>
          </p:nvPr>
        </p:nvSpPr>
        <p:spPr>
          <a:xfrm>
            <a:off x="330206" y="358576"/>
            <a:ext cx="10515600" cy="863149"/>
          </a:xfrm>
        </p:spPr>
        <p:txBody>
          <a:bodyPr>
            <a:normAutofit/>
          </a:bodyPr>
          <a:lstStyle/>
          <a:p>
            <a:r>
              <a:rPr lang="en-GB" sz="4000">
                <a:latin typeface="Arial"/>
                <a:cs typeface="Arial"/>
              </a:rPr>
              <a:t> </a:t>
            </a:r>
            <a:r>
              <a:rPr lang="en-GB" sz="4000">
                <a:solidFill>
                  <a:srgbClr val="FFFFFF"/>
                </a:solidFill>
                <a:latin typeface="Arial"/>
                <a:cs typeface="Arial"/>
              </a:rPr>
              <a:t>Respiratory Syncytial Virus (RSV)</a:t>
            </a:r>
          </a:p>
        </p:txBody>
      </p:sp>
      <p:sp>
        <p:nvSpPr>
          <p:cNvPr id="3" name="Content Placeholder 2">
            <a:extLst>
              <a:ext uri="{FF2B5EF4-FFF2-40B4-BE49-F238E27FC236}">
                <a16:creationId xmlns:a16="http://schemas.microsoft.com/office/drawing/2014/main" id="{C6D8BD17-5F6A-49AA-9EA3-84FDD3B028EB}"/>
              </a:ext>
            </a:extLst>
          </p:cNvPr>
          <p:cNvSpPr>
            <a:spLocks noGrp="1"/>
          </p:cNvSpPr>
          <p:nvPr>
            <p:ph idx="1"/>
          </p:nvPr>
        </p:nvSpPr>
        <p:spPr>
          <a:xfrm>
            <a:off x="439579" y="1533901"/>
            <a:ext cx="8062662" cy="4739679"/>
          </a:xfrm>
        </p:spPr>
        <p:txBody>
          <a:bodyPr vert="horz" lIns="91440" tIns="45720" rIns="91440" bIns="45720" rtlCol="0" anchor="t">
            <a:normAutofit/>
          </a:bodyPr>
          <a:lstStyle/>
          <a:p>
            <a:pPr>
              <a:lnSpc>
                <a:spcPct val="100000"/>
              </a:lnSpc>
            </a:pPr>
            <a:r>
              <a:rPr lang="en-GB" sz="1400" dirty="0">
                <a:latin typeface="Arial"/>
                <a:cs typeface="Arial"/>
              </a:rPr>
              <a:t>Respiratory syncytial virus (RSV) is an enveloped, single-stranded RNA virus that belongs to the </a:t>
            </a:r>
            <a:r>
              <a:rPr lang="en-GB" sz="1400" i="1" dirty="0" err="1">
                <a:latin typeface="Arial"/>
                <a:cs typeface="Arial"/>
              </a:rPr>
              <a:t>Orthopneumovirus</a:t>
            </a:r>
            <a:r>
              <a:rPr lang="en-GB" sz="1400" i="1" dirty="0">
                <a:latin typeface="Arial"/>
                <a:cs typeface="Arial"/>
              </a:rPr>
              <a:t> </a:t>
            </a:r>
            <a:r>
              <a:rPr lang="en-GB" sz="1400" dirty="0">
                <a:latin typeface="Arial"/>
                <a:cs typeface="Arial"/>
              </a:rPr>
              <a:t>genus of the </a:t>
            </a:r>
            <a:r>
              <a:rPr lang="en-GB" sz="1400" dirty="0" err="1">
                <a:latin typeface="Arial"/>
                <a:cs typeface="Arial"/>
              </a:rPr>
              <a:t>Pneumoviridae</a:t>
            </a:r>
            <a:r>
              <a:rPr lang="en-GB" sz="1400" i="1" dirty="0">
                <a:latin typeface="Arial"/>
                <a:cs typeface="Arial"/>
              </a:rPr>
              <a:t> </a:t>
            </a:r>
            <a:r>
              <a:rPr lang="en-GB" sz="1400" dirty="0">
                <a:latin typeface="Arial"/>
                <a:cs typeface="Arial"/>
              </a:rPr>
              <a:t>family</a:t>
            </a:r>
            <a:endParaRPr lang="en-US" sz="1400" dirty="0"/>
          </a:p>
          <a:p>
            <a:pPr>
              <a:lnSpc>
                <a:spcPct val="100000"/>
              </a:lnSpc>
            </a:pPr>
            <a:r>
              <a:rPr lang="en-GB" sz="1400" dirty="0">
                <a:latin typeface="Arial"/>
                <a:cs typeface="Arial"/>
              </a:rPr>
              <a:t>RSV is a common cause of respiratory tract infections </a:t>
            </a:r>
          </a:p>
          <a:p>
            <a:pPr>
              <a:lnSpc>
                <a:spcPct val="100000"/>
              </a:lnSpc>
            </a:pPr>
            <a:r>
              <a:rPr lang="en-GB" sz="1400" dirty="0">
                <a:latin typeface="Arial"/>
                <a:cs typeface="Arial"/>
              </a:rPr>
              <a:t>it usually causes a mild self-limiting respiratory infection in adults and children but can be severe in infants and older adults who are at increased risk of acute lower respiratory tract infection</a:t>
            </a:r>
          </a:p>
          <a:p>
            <a:pPr>
              <a:lnSpc>
                <a:spcPct val="100000"/>
              </a:lnSpc>
            </a:pPr>
            <a:r>
              <a:rPr lang="en-GB" sz="1400" dirty="0">
                <a:latin typeface="Arial"/>
                <a:cs typeface="Arial"/>
              </a:rPr>
              <a:t>RSV is best known for causing bronchiolitis in infants. Prior to the RSV vaccination programme implementation, around 20,000 infants are admitted to hospital with bronchiolitis in England each year. Severe bronchiolitis may lead to intensive care admission and can be fatal</a:t>
            </a:r>
          </a:p>
          <a:p>
            <a:pPr>
              <a:lnSpc>
                <a:spcPct val="100000"/>
              </a:lnSpc>
            </a:pPr>
            <a:r>
              <a:rPr lang="en-GB" sz="1400" dirty="0">
                <a:latin typeface="Arial"/>
                <a:cs typeface="Arial"/>
              </a:rPr>
              <a:t>over 60% of children have been infected by their first birthday, and over 80% by 2 years of age</a:t>
            </a:r>
          </a:p>
          <a:p>
            <a:pPr>
              <a:lnSpc>
                <a:spcPct val="100000"/>
              </a:lnSpc>
            </a:pPr>
            <a:r>
              <a:rPr lang="en-GB" sz="1400" dirty="0">
                <a:latin typeface="Arial"/>
                <a:cs typeface="Arial"/>
              </a:rPr>
              <a:t>previous infection by RSV may only confer partial immunity to RSV and so individuals may be infected repeatedly with the same or different strains of RSV </a:t>
            </a:r>
          </a:p>
          <a:p>
            <a:pPr>
              <a:lnSpc>
                <a:spcPct val="100000"/>
              </a:lnSpc>
            </a:pPr>
            <a:r>
              <a:rPr lang="en-GB" sz="1400" dirty="0">
                <a:latin typeface="Arial"/>
                <a:cs typeface="Arial"/>
              </a:rPr>
              <a:t>clinical risk factors for severe RSV infection in infants include prematurity, severe congenital heart disease, chronic lung disease of prematurity and severe combined immunodeficiency</a:t>
            </a:r>
          </a:p>
          <a:p>
            <a:pPr>
              <a:lnSpc>
                <a:spcPct val="100000"/>
              </a:lnSpc>
            </a:pPr>
            <a:r>
              <a:rPr lang="en-GB" sz="1400" dirty="0">
                <a:latin typeface="Arial"/>
                <a:cs typeface="Arial"/>
              </a:rPr>
              <a:t>exposure to environmental tobacco smoke is a risk factor for severe RSV infection in infants</a:t>
            </a:r>
          </a:p>
        </p:txBody>
      </p:sp>
      <p:sp>
        <p:nvSpPr>
          <p:cNvPr id="10" name="Footer Placeholder 9">
            <a:extLst>
              <a:ext uri="{FF2B5EF4-FFF2-40B4-BE49-F238E27FC236}">
                <a16:creationId xmlns:a16="http://schemas.microsoft.com/office/drawing/2014/main" id="{64C5C31C-D83F-4C18-8E67-F1690BC4E4A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D2D6058F-8864-4833-A853-9547DB89AB8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descr="A close-up of a microscope&#10;&#10;Description automatically generated">
            <a:extLst>
              <a:ext uri="{FF2B5EF4-FFF2-40B4-BE49-F238E27FC236}">
                <a16:creationId xmlns:a16="http://schemas.microsoft.com/office/drawing/2014/main" id="{1A35F0E4-6CF1-C8F0-57E3-1EB3E03FC3C1}"/>
              </a:ext>
            </a:extLst>
          </p:cNvPr>
          <p:cNvPicPr>
            <a:picLocks noChangeAspect="1"/>
          </p:cNvPicPr>
          <p:nvPr/>
        </p:nvPicPr>
        <p:blipFill rotWithShape="1">
          <a:blip r:embed="rId3"/>
          <a:srcRect l="13189" t="1259" r="7314" b="360"/>
          <a:stretch/>
        </p:blipFill>
        <p:spPr>
          <a:xfrm>
            <a:off x="8516932" y="1700818"/>
            <a:ext cx="3439185" cy="2854353"/>
          </a:xfrm>
          <a:prstGeom prst="rect">
            <a:avLst/>
          </a:prstGeom>
        </p:spPr>
      </p:pic>
      <p:sp>
        <p:nvSpPr>
          <p:cNvPr id="6" name="TextBox 5">
            <a:extLst>
              <a:ext uri="{FF2B5EF4-FFF2-40B4-BE49-F238E27FC236}">
                <a16:creationId xmlns:a16="http://schemas.microsoft.com/office/drawing/2014/main" id="{46D3100F-7FB1-809E-0FBE-59756BEBC891}"/>
              </a:ext>
            </a:extLst>
          </p:cNvPr>
          <p:cNvSpPr txBox="1"/>
          <p:nvPr/>
        </p:nvSpPr>
        <p:spPr>
          <a:xfrm>
            <a:off x="8835533" y="4606335"/>
            <a:ext cx="2969894"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Arial"/>
              </a:rPr>
              <a:t>RSV virion highly magnified by</a:t>
            </a:r>
            <a:r>
              <a:rPr lang="en-US" sz="1300">
                <a:solidFill>
                  <a:srgbClr val="212529"/>
                </a:solidFill>
                <a:ea typeface="+mn-lt"/>
                <a:cs typeface="+mn-lt"/>
              </a:rPr>
              <a:t> </a:t>
            </a:r>
            <a:r>
              <a:rPr lang="en-US" sz="1000">
                <a:cs typeface="Arial"/>
              </a:rPr>
              <a:t>transmission electron microscopic</a:t>
            </a:r>
          </a:p>
          <a:p>
            <a:r>
              <a:rPr lang="en-US" sz="1000">
                <a:cs typeface="Arial"/>
                <a:hlinkClick r:id="rId4"/>
              </a:rPr>
              <a:t>Image courtesy of the CDC</a:t>
            </a:r>
            <a:endParaRPr lang="en-US" sz="1000">
              <a:cs typeface="Arial"/>
            </a:endParaRPr>
          </a:p>
        </p:txBody>
      </p:sp>
    </p:spTree>
    <p:extLst>
      <p:ext uri="{BB962C8B-B14F-4D97-AF65-F5344CB8AC3E}">
        <p14:creationId xmlns:p14="http://schemas.microsoft.com/office/powerpoint/2010/main" val="160092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1838-BA06-4302-8A05-9FEC637A713F}"/>
              </a:ext>
            </a:extLst>
          </p:cNvPr>
          <p:cNvSpPr>
            <a:spLocks noGrp="1"/>
          </p:cNvSpPr>
          <p:nvPr>
            <p:ph type="title"/>
          </p:nvPr>
        </p:nvSpPr>
        <p:spPr>
          <a:xfrm>
            <a:off x="428795" y="410870"/>
            <a:ext cx="10515600" cy="766320"/>
          </a:xfrm>
        </p:spPr>
        <p:txBody>
          <a:bodyPr/>
          <a:lstStyle/>
          <a:p>
            <a:r>
              <a:rPr lang="en-GB"/>
              <a:t>RSV epidemiology</a:t>
            </a:r>
          </a:p>
        </p:txBody>
      </p:sp>
      <p:sp>
        <p:nvSpPr>
          <p:cNvPr id="3" name="Content Placeholder 2">
            <a:extLst>
              <a:ext uri="{FF2B5EF4-FFF2-40B4-BE49-F238E27FC236}">
                <a16:creationId xmlns:a16="http://schemas.microsoft.com/office/drawing/2014/main" id="{23225B5D-85E8-446D-86EB-27C2E4A6675D}"/>
              </a:ext>
            </a:extLst>
          </p:cNvPr>
          <p:cNvSpPr>
            <a:spLocks noGrp="1"/>
          </p:cNvSpPr>
          <p:nvPr>
            <p:ph idx="1"/>
          </p:nvPr>
        </p:nvSpPr>
        <p:spPr>
          <a:xfrm>
            <a:off x="428795" y="1468983"/>
            <a:ext cx="6208105" cy="4825578"/>
          </a:xfrm>
        </p:spPr>
        <p:txBody>
          <a:bodyPr vert="horz" lIns="91440" tIns="45720" rIns="91440" bIns="45720" rtlCol="0" anchor="t">
            <a:noAutofit/>
          </a:bodyPr>
          <a:lstStyle/>
          <a:p>
            <a:pPr marL="285750" indent="-285750"/>
            <a:r>
              <a:rPr lang="en-GB" sz="1800" dirty="0">
                <a:latin typeface="Arial"/>
                <a:cs typeface="Arial"/>
              </a:rPr>
              <a:t>activity is higher in winter, with RSV season in the UK starting from October, peaking in December and declining by March </a:t>
            </a:r>
            <a:endParaRPr lang="en-GB" sz="1800" dirty="0"/>
          </a:p>
          <a:p>
            <a:pPr marL="285750" indent="-285750"/>
            <a:r>
              <a:rPr lang="en-GB" sz="1800" dirty="0">
                <a:latin typeface="Arial"/>
                <a:cs typeface="Arial"/>
              </a:rPr>
              <a:t>whilst the occurrence of the mid-winter peak is predictable, its size varies from year to year </a:t>
            </a:r>
            <a:endParaRPr lang="en-GB" sz="1800" dirty="0"/>
          </a:p>
          <a:p>
            <a:pPr marL="285750" indent="-285750"/>
            <a:r>
              <a:rPr lang="en-GB" sz="1800" dirty="0">
                <a:latin typeface="Arial"/>
                <a:cs typeface="Arial"/>
              </a:rPr>
              <a:t>RSV infects up to 90% of children within the first 2 years of life and frequently reinfects older children and adults</a:t>
            </a:r>
          </a:p>
          <a:p>
            <a:pPr marL="285750" indent="-285750">
              <a:buFont typeface="Arial" panose="020B0604020202020204" pitchFamily="34" charset="0"/>
              <a:buChar char="•"/>
            </a:pPr>
            <a:r>
              <a:rPr lang="en-GB" sz="1800" dirty="0">
                <a:latin typeface="Arial"/>
                <a:cs typeface="Arial"/>
              </a:rPr>
              <a:t>RSV accounts for approximately 33,500 hospitalisations annually in children aged under 5 years old, most commonly as bronchiolitis</a:t>
            </a:r>
          </a:p>
          <a:p>
            <a:pPr marL="285750" indent="-285750"/>
            <a:r>
              <a:rPr lang="en-GB" sz="1800" dirty="0">
                <a:latin typeface="Arial"/>
                <a:cs typeface="Arial"/>
              </a:rPr>
              <a:t>it is a leading cause of infant mortality globally, and results in 20 to 30 deaths per year in the UK</a:t>
            </a:r>
          </a:p>
          <a:p>
            <a:pPr marL="285750" indent="-285750">
              <a:buFont typeface="Arial" panose="020B0604020202020204" pitchFamily="34" charset="0"/>
              <a:buChar char="•"/>
            </a:pPr>
            <a:r>
              <a:rPr lang="en-GB" sz="1800" dirty="0">
                <a:latin typeface="Arial"/>
                <a:cs typeface="Arial"/>
              </a:rPr>
              <a:t>UKHSA monitors levels of RSV activity in England throughout the RSV season - epidemiological data are available at </a:t>
            </a:r>
            <a:r>
              <a:rPr lang="en-GB" sz="1800" dirty="0">
                <a:latin typeface="Arial"/>
                <a:cs typeface="Arial"/>
                <a:hlinkClick r:id="rId3"/>
              </a:rPr>
              <a:t>gov.uk/government/collections/weekly-national-flu-reports</a:t>
            </a:r>
            <a:r>
              <a:rPr lang="en-GB" sz="1800" dirty="0">
                <a:latin typeface="Arial"/>
                <a:cs typeface="Arial"/>
              </a:rPr>
              <a:t> </a:t>
            </a:r>
            <a:endParaRPr lang="en-GB" sz="1800" dirty="0">
              <a:solidFill>
                <a:srgbClr val="FF0000"/>
              </a:solidFill>
              <a:latin typeface="Arial"/>
              <a:cs typeface="Arial"/>
            </a:endParaRPr>
          </a:p>
        </p:txBody>
      </p:sp>
      <p:sp>
        <p:nvSpPr>
          <p:cNvPr id="10" name="Footer Placeholder 9">
            <a:extLst>
              <a:ext uri="{FF2B5EF4-FFF2-40B4-BE49-F238E27FC236}">
                <a16:creationId xmlns:a16="http://schemas.microsoft.com/office/drawing/2014/main" id="{FF4B9253-6D67-434B-A970-3CE96BFB6AD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a:t>
            </a:r>
            <a:r>
              <a:rPr kumimoji="0" lang="en-US" sz="14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85EC59C1-D0C4-4AFA-96A0-7FE1EAEEE6A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A11DD6E4-0666-D752-3D05-9E9E07E2BC50}"/>
              </a:ext>
            </a:extLst>
          </p:cNvPr>
          <p:cNvPicPr>
            <a:picLocks noChangeAspect="1"/>
          </p:cNvPicPr>
          <p:nvPr/>
        </p:nvPicPr>
        <p:blipFill>
          <a:blip r:embed="rId4"/>
          <a:stretch>
            <a:fillRect/>
          </a:stretch>
        </p:blipFill>
        <p:spPr>
          <a:xfrm>
            <a:off x="6663122" y="1468983"/>
            <a:ext cx="5556793" cy="4120038"/>
          </a:xfrm>
          <a:prstGeom prst="rect">
            <a:avLst/>
          </a:prstGeom>
        </p:spPr>
      </p:pic>
      <p:sp>
        <p:nvSpPr>
          <p:cNvPr id="8" name="TextBox 7">
            <a:extLst>
              <a:ext uri="{FF2B5EF4-FFF2-40B4-BE49-F238E27FC236}">
                <a16:creationId xmlns:a16="http://schemas.microsoft.com/office/drawing/2014/main" id="{1FEF08E9-2255-1DDF-FAA0-16E17B0026F1}"/>
              </a:ext>
            </a:extLst>
          </p:cNvPr>
          <p:cNvSpPr txBox="1"/>
          <p:nvPr/>
        </p:nvSpPr>
        <p:spPr>
          <a:xfrm>
            <a:off x="6965314" y="5701625"/>
            <a:ext cx="475314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mn-cs"/>
              </a:rPr>
              <a:t>Weekly overall hospital admission rates (including ICU or HDU) of RSV positive cases per 100,000 population reported through SARI Watch sentinel surveillance, England </a:t>
            </a:r>
          </a:p>
        </p:txBody>
      </p:sp>
    </p:spTree>
    <p:extLst>
      <p:ext uri="{BB962C8B-B14F-4D97-AF65-F5344CB8AC3E}">
        <p14:creationId xmlns:p14="http://schemas.microsoft.com/office/powerpoint/2010/main" val="239687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715-00C7-443F-A7EE-D4618F795917}"/>
              </a:ext>
            </a:extLst>
          </p:cNvPr>
          <p:cNvSpPr>
            <a:spLocks noGrp="1"/>
          </p:cNvSpPr>
          <p:nvPr>
            <p:ph type="title"/>
          </p:nvPr>
        </p:nvSpPr>
        <p:spPr>
          <a:xfrm>
            <a:off x="411415" y="404632"/>
            <a:ext cx="11036585" cy="648072"/>
          </a:xfrm>
        </p:spPr>
        <p:txBody>
          <a:bodyPr/>
          <a:lstStyle/>
          <a:p>
            <a:r>
              <a:rPr lang="en-GB"/>
              <a:t>Transmission of RSV</a:t>
            </a:r>
            <a:endParaRPr lang="en-GB">
              <a:solidFill>
                <a:srgbClr val="FF0000"/>
              </a:solidFill>
            </a:endParaRPr>
          </a:p>
        </p:txBody>
      </p:sp>
      <p:sp>
        <p:nvSpPr>
          <p:cNvPr id="3" name="Content Placeholder 2">
            <a:extLst>
              <a:ext uri="{FF2B5EF4-FFF2-40B4-BE49-F238E27FC236}">
                <a16:creationId xmlns:a16="http://schemas.microsoft.com/office/drawing/2014/main" id="{1769A3B7-D368-4CF6-AAEB-6AA81B2C0A29}"/>
              </a:ext>
            </a:extLst>
          </p:cNvPr>
          <p:cNvSpPr>
            <a:spLocks noGrp="1"/>
          </p:cNvSpPr>
          <p:nvPr>
            <p:ph idx="1"/>
          </p:nvPr>
        </p:nvSpPr>
        <p:spPr>
          <a:xfrm>
            <a:off x="228599" y="1488509"/>
            <a:ext cx="11035603" cy="4845211"/>
          </a:xfrm>
        </p:spPr>
        <p:txBody>
          <a:bodyPr vert="horz" lIns="91440" tIns="45720" rIns="91440" bIns="45720" rtlCol="0" anchor="t">
            <a:normAutofit/>
          </a:bodyPr>
          <a:lstStyle/>
          <a:p>
            <a:pPr marL="285750" indent="-285750"/>
            <a:endParaRPr lang="en-GB">
              <a:latin typeface="Arial"/>
              <a:cs typeface="Arial"/>
            </a:endParaRPr>
          </a:p>
          <a:p>
            <a:pPr marL="285750" indent="-285750">
              <a:buFont typeface="Arial" panose="020B0604020202020204" pitchFamily="34" charset="0"/>
              <a:buChar char="•"/>
            </a:pPr>
            <a:r>
              <a:rPr lang="en-GB">
                <a:latin typeface="Arial"/>
                <a:cs typeface="Arial"/>
              </a:rPr>
              <a:t>RSV is highly communicable, but humans are the only known reservoir</a:t>
            </a:r>
            <a:endParaRPr lang="en-GB"/>
          </a:p>
          <a:p>
            <a:pPr marL="285750" indent="-285750">
              <a:buFont typeface="Arial" panose="020B0604020202020204" pitchFamily="34" charset="0"/>
              <a:buChar char="•"/>
            </a:pPr>
            <a:r>
              <a:rPr lang="en-GB">
                <a:latin typeface="Arial"/>
                <a:cs typeface="Arial"/>
              </a:rPr>
              <a:t>the incubation period (time between infection and appearance of symptoms) varies from 2 to 8 days (usually 3 to 5 days)</a:t>
            </a:r>
          </a:p>
          <a:p>
            <a:pPr marL="285750" indent="-285750"/>
            <a:r>
              <a:rPr lang="en-GB">
                <a:latin typeface="Arial"/>
                <a:cs typeface="Arial"/>
              </a:rPr>
              <a:t>the virus is spread from respiratory secretions following close contact with an infected person, via respiratory droplets or contact with contaminated surfaces or objects </a:t>
            </a:r>
            <a:endParaRPr lang="en-GB"/>
          </a:p>
          <a:p>
            <a:pPr marL="285750" indent="-285750">
              <a:buFont typeface="Arial" panose="020B0604020202020204" pitchFamily="34" charset="0"/>
              <a:buChar char="•"/>
            </a:pPr>
            <a:r>
              <a:rPr lang="en-GB">
                <a:latin typeface="Arial"/>
                <a:cs typeface="Arial"/>
              </a:rPr>
              <a:t>the virus can survive on surfaces or objects for about 4 to 7 hours</a:t>
            </a: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endPar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007C91"/>
              </a:buClr>
              <a:buSzTx/>
              <a:buNone/>
              <a:tabLst/>
              <a:defRPr/>
            </a:pPr>
            <a:endParaRPr lang="en-GB" sz="4800">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sz="4800">
              <a:effectLst/>
              <a:latin typeface="+mn-lt"/>
              <a:ea typeface="Calibri" panose="020F0502020204030204" pitchFamily="34" charset="0"/>
              <a:cs typeface="Times New Roman" panose="02020603050405020304" pitchFamily="18" charset="0"/>
            </a:endParaRP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ooter Placeholder 10">
            <a:extLst>
              <a:ext uri="{FF2B5EF4-FFF2-40B4-BE49-F238E27FC236}">
                <a16:creationId xmlns:a16="http://schemas.microsoft.com/office/drawing/2014/main" id="{8A240565-6AE0-46A1-8FD9-14F2E5308B3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of pregnant women programme: training slide set for healthcare practitioners  </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Slide Number Placeholder 11">
            <a:extLst>
              <a:ext uri="{FF2B5EF4-FFF2-40B4-BE49-F238E27FC236}">
                <a16:creationId xmlns:a16="http://schemas.microsoft.com/office/drawing/2014/main" id="{6DDFB82A-3C88-40EE-B5BB-429A68490F7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46271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9118</Words>
  <Application>Microsoft Office PowerPoint</Application>
  <PresentationFormat>Widescreen</PresentationFormat>
  <Paragraphs>618</Paragraphs>
  <Slides>56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Courier New</vt:lpstr>
      <vt:lpstr>GDS Transport</vt:lpstr>
      <vt:lpstr>1_Office Theme</vt:lpstr>
      <vt:lpstr>Respiratory syncytial virus (RSV) vaccination of pregnant women for infant protection    Core training slideset for healthcare practitioners   Version 1 Last update: July 2024</vt:lpstr>
      <vt:lpstr>Content</vt:lpstr>
      <vt:lpstr>Learning objectives</vt:lpstr>
      <vt:lpstr>Prerequisites to administering RSV vaccines</vt:lpstr>
      <vt:lpstr>Significant messages</vt:lpstr>
      <vt:lpstr>Introduction</vt:lpstr>
      <vt:lpstr> Respiratory Syncytial Virus (RSV)</vt:lpstr>
      <vt:lpstr>RSV epidemiology</vt:lpstr>
      <vt:lpstr>Transmission of RSV</vt:lpstr>
      <vt:lpstr>RSV symptoms</vt:lpstr>
      <vt:lpstr>High risk groups for RSV</vt:lpstr>
      <vt:lpstr>Treatment and prevention</vt:lpstr>
      <vt:lpstr>RSV immunisation</vt:lpstr>
      <vt:lpstr>RSV monoclonal antibody for high-risk infants</vt:lpstr>
      <vt:lpstr>RSV vaccination of pregnant women for infant protection </vt:lpstr>
      <vt:lpstr>RSV vaccine of pregnant women programme</vt:lpstr>
      <vt:lpstr>Abrysvo® RSV vaccine</vt:lpstr>
      <vt:lpstr>How Abrysvo® vaccine works</vt:lpstr>
      <vt:lpstr>How the vaccine works to protect the infant</vt:lpstr>
      <vt:lpstr>Abrysvo® vaccine effectiveness</vt:lpstr>
      <vt:lpstr>Abrysvo® vaccine safety</vt:lpstr>
      <vt:lpstr>When Abrysvo® should be given</vt:lpstr>
      <vt:lpstr>Abrysvo® excipients</vt:lpstr>
      <vt:lpstr>Abrysvo® contraindications and precautions</vt:lpstr>
      <vt:lpstr>Women with current or previous history of RSV</vt:lpstr>
      <vt:lpstr>Vaccine ordering</vt:lpstr>
      <vt:lpstr>Storing the Abrysvo® vaccine</vt:lpstr>
      <vt:lpstr>Pack contents</vt:lpstr>
      <vt:lpstr>Preparing the Abrysvo® vaccine </vt:lpstr>
      <vt:lpstr>Preparing the Abrysvo® vaccine</vt:lpstr>
      <vt:lpstr>Preparing the Abrysvo® vaccine</vt:lpstr>
      <vt:lpstr>Preparing the Abrysvo® vaccine</vt:lpstr>
      <vt:lpstr>Preparing the Abrysvo® vaccine</vt:lpstr>
      <vt:lpstr>Vaccine co-administration in pregnancy </vt:lpstr>
      <vt:lpstr>Vaccine co-administration in pregnancy </vt:lpstr>
      <vt:lpstr>Co-administration and anti-D immunoglobulin</vt:lpstr>
      <vt:lpstr>Before administering a vaccine</vt:lpstr>
      <vt:lpstr>Consent</vt:lpstr>
      <vt:lpstr>Informed consent</vt:lpstr>
      <vt:lpstr>Legal requirements for the supply and administration of vaccines</vt:lpstr>
      <vt:lpstr>Legal requirements for the supply and administration of vaccines</vt:lpstr>
      <vt:lpstr>Patient Group Directions (PGD)</vt:lpstr>
      <vt:lpstr>Vaccine intramuscular administration</vt:lpstr>
      <vt:lpstr>Administering vaccine into the deltoid muscle  (upper arm)</vt:lpstr>
      <vt:lpstr>Administering vaccine into the vastus lateralis muscle (anterolateral aspect of the thigh)</vt:lpstr>
      <vt:lpstr>Vaccine administration </vt:lpstr>
      <vt:lpstr>Women with bleeding disorders or taking anticoagulation therapy</vt:lpstr>
      <vt:lpstr>Post-vaccination</vt:lpstr>
      <vt:lpstr>Disposal of consumables</vt:lpstr>
      <vt:lpstr>Adverse reactions following vaccination</vt:lpstr>
      <vt:lpstr>Reporting adverse reactions</vt:lpstr>
      <vt:lpstr>Documentation and record keeping</vt:lpstr>
      <vt:lpstr>Resources for pregnant women</vt:lpstr>
      <vt:lpstr>Further information</vt:lpstr>
      <vt:lpstr>Resources: Information for healthcare practitioners guidance</vt:lpstr>
      <vt:lpstr>Learning objectives</vt:lpstr>
    </vt:vector>
  </TitlesOfParts>
  <Company>UK Health Security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Syncytial Virus (RSV) infant vaccination programme    Core training slideset for healthcare practitioners July 2024</dc:title>
  <dc:creator>UK Health Security Agency</dc:creator>
  <cp:revision>5</cp:revision>
  <dcterms:created xsi:type="dcterms:W3CDTF">2024-04-11T13:55:45Z</dcterms:created>
  <dcterms:modified xsi:type="dcterms:W3CDTF">2024-07-12T09:35:17Z</dcterms:modified>
</cp:coreProperties>
</file>