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769" r:id="rId3"/>
    <p:sldId id="635" r:id="rId4"/>
    <p:sldId id="640" r:id="rId5"/>
    <p:sldId id="641" r:id="rId6"/>
    <p:sldId id="316" r:id="rId7"/>
    <p:sldId id="797" r:id="rId8"/>
    <p:sldId id="796" r:id="rId9"/>
    <p:sldId id="800" r:id="rId10"/>
    <p:sldId id="362" r:id="rId11"/>
    <p:sldId id="798" r:id="rId12"/>
    <p:sldId id="799" r:id="rId13"/>
    <p:sldId id="771" r:id="rId14"/>
    <p:sldId id="831" r:id="rId15"/>
    <p:sldId id="833" r:id="rId16"/>
    <p:sldId id="770" r:id="rId17"/>
    <p:sldId id="817" r:id="rId18"/>
    <p:sldId id="801" r:id="rId19"/>
    <p:sldId id="815" r:id="rId20"/>
    <p:sldId id="297" r:id="rId21"/>
    <p:sldId id="834" r:id="rId22"/>
    <p:sldId id="830" r:id="rId23"/>
    <p:sldId id="606" r:id="rId24"/>
    <p:sldId id="832" r:id="rId25"/>
    <p:sldId id="821" r:id="rId26"/>
    <p:sldId id="822" r:id="rId27"/>
    <p:sldId id="829" r:id="rId28"/>
    <p:sldId id="827" r:id="rId29"/>
    <p:sldId id="783" r:id="rId30"/>
    <p:sldId id="820" r:id="rId31"/>
    <p:sldId id="809" r:id="rId32"/>
    <p:sldId id="810" r:id="rId33"/>
    <p:sldId id="811" r:id="rId34"/>
    <p:sldId id="812" r:id="rId35"/>
    <p:sldId id="813" r:id="rId36"/>
    <p:sldId id="473" r:id="rId37"/>
    <p:sldId id="823" r:id="rId38"/>
    <p:sldId id="826" r:id="rId39"/>
    <p:sldId id="471" r:id="rId40"/>
    <p:sldId id="331" r:id="rId41"/>
    <p:sldId id="517" r:id="rId42"/>
    <p:sldId id="479" r:id="rId43"/>
    <p:sldId id="440" r:id="rId44"/>
    <p:sldId id="480" r:id="rId45"/>
    <p:sldId id="392" r:id="rId46"/>
    <p:sldId id="558" r:id="rId47"/>
    <p:sldId id="685" r:id="rId48"/>
    <p:sldId id="642" r:id="rId49"/>
    <p:sldId id="283" r:id="rId50"/>
    <p:sldId id="643" r:id="rId51"/>
    <p:sldId id="508" r:id="rId52"/>
    <p:sldId id="773" r:id="rId53"/>
    <p:sldId id="825" r:id="rId54"/>
    <p:sldId id="807" r:id="rId55"/>
    <p:sldId id="77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C71A41-1BD2-22CB-3839-481C1A69C46B}" name="Helen Eley" initials="HE" userId="S::helen.eley@ukhsa.gov.uk::40e25070-ef8f-4639-9b5e-972e0c08e479" providerId="AD"/>
  <p188:author id="{6884E344-AA27-405C-BAB8-2791FD9D4419}" name="Helen Eley" initials="HE" userId="S::Helen.Eley@ukhsa.gov.uk::40e25070-ef8f-4639-9b5e-972e0c08e479" providerId="AD"/>
  <p188:author id="{CA8BF0B2-4952-955D-5A20-DCBEF6854E7C}" name="Laura Craig" initials="LC" userId="S::laura.craig@ukhsa.gov.uk::062dc4ef-9c0a-4001-90a3-bceb873ecdc2" providerId="AD"/>
  <p188:author id="{A9A01BBC-C29E-B3E8-CBD9-BC45D8166443}" name="Lesley McFarlane" initials="LM" userId="S::Lesley.McFarlane@ukhsa.gov.uk::3ff71c5c-cfbc-466f-818f-fdc24ec99b27" providerId="AD"/>
  <p188:author id="{53D6ACC0-362B-77E9-1560-428991E944C8}" name="Conall Watson" initials="CW" userId="S::Conall.Watson@ukhsa.gov.uk::0b6a58d8-96f7-4c20-a8de-1947c550a417" providerId="AD"/>
  <p188:author id="{8D31D3D3-5104-A24E-FC6D-94FCC7D07B0C}" name="Kirsty Smith2" initials="KS" userId="S::kirsty.smith2@ukhsa.gov.uk::f9461996-3888-4c5a-99f5-4aab4fa1034b" providerId="AD"/>
  <p188:author id="{9ABF9DFA-2326-762C-7B87-83C62F11B2D7}" name="Lesley McFarlane" initials="LM" userId="S::lesley.mcfarlane@ukhsa.gov.uk::3ff71c5c-cfbc-466f-818f-fdc24ec99b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sley McFarlane" initials="LM" lastIdx="48" clrIdx="0">
    <p:extLst>
      <p:ext uri="{19B8F6BF-5375-455C-9EA6-DF929625EA0E}">
        <p15:presenceInfo xmlns:p15="http://schemas.microsoft.com/office/powerpoint/2012/main" userId="S::Lesley.McFarlane@ukhsa.gov.uk::3ff71c5c-cfbc-466f-818f-fdc24ec99b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853"/>
    <a:srgbClr val="714768"/>
    <a:srgbClr val="80507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6" autoAdjust="0"/>
  </p:normalViewPr>
  <p:slideViewPr>
    <p:cSldViewPr snapToGrid="0">
      <p:cViewPr varScale="1">
        <p:scale>
          <a:sx n="82" d="100"/>
          <a:sy n="82" d="100"/>
        </p:scale>
        <p:origin x="61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dicines.org.uk/emc/product/15309/smpc#gre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gov.uk/government/publications/respiratory-syncytial-virus-the-green-book-chapter-27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47915/Green-Book-Chapter-4.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rsv-immunisation-programme-jcvi-advice-7-june-2023/respiratory-syncytial-virus-rsv-immunisation-programme-for-infants-and-older-adults-jcvi-full-statement-11-september-2023"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pubmed.ncbi.nlm.nih.gov/26497750/" TargetMode="External"/><Relationship Id="rId5" Type="http://schemas.openxmlformats.org/officeDocument/2006/relationships/hyperlink" Target="https://pubmed.ncbi.nlm.nih.gov/36941483/" TargetMode="External"/><Relationship Id="rId4" Type="http://schemas.openxmlformats.org/officeDocument/2006/relationships/hyperlink" Target="https://pubmed.ncbi.nlm.nih.gov/22405488/"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ur01.safelinks.protection.outlook.com/?url=https%3A%2F%2Fdoi.org%2F10.1111%2Fj.1750-2659.2012.00345.x&amp;data=05%7C02%7CLesley.McFarlane%40ukhsa.gov.uk%7C6afda09a5c0b4b47ab3708dc9b4cfea1%7Cee4e14994a354b2ead475f3cf9de8666%7C0%7C0%7C638556002192943339%7CUnknown%7CTWFpbGZsb3d8eyJWIjoiMC4wLjAwMDAiLCJQIjoiV2luMzIiLCJBTiI6Ik1haWwiLCJXVCI6Mn0%3D%7C0%7C%7C%7C&amp;sdata=n76EqxmwIGj6w7JxQnhsYCBmia7XcXV2fMuxR2QBhyQ%3D&amp;reserved=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ubmed.ncbi.nlm.nih.gov/2649775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a:p>
        </p:txBody>
      </p:sp>
    </p:spTree>
    <p:extLst>
      <p:ext uri="{BB962C8B-B14F-4D97-AF65-F5344CB8AC3E}">
        <p14:creationId xmlns:p14="http://schemas.microsoft.com/office/powerpoint/2010/main" val="262211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65756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GB" b="0" i="0">
              <a:solidFill>
                <a:srgbClr val="0B0C0C"/>
              </a:solidFill>
              <a:effectLst/>
              <a:latin typeface="GDS Transport"/>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11</a:t>
            </a:fld>
            <a:endParaRPr lang="en-US"/>
          </a:p>
        </p:txBody>
      </p:sp>
    </p:spTree>
    <p:extLst>
      <p:ext uri="{BB962C8B-B14F-4D97-AF65-F5344CB8AC3E}">
        <p14:creationId xmlns:p14="http://schemas.microsoft.com/office/powerpoint/2010/main" val="1266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12</a:t>
            </a:fld>
            <a:endParaRPr lang="en-US"/>
          </a:p>
        </p:txBody>
      </p:sp>
    </p:spTree>
    <p:extLst>
      <p:ext uri="{BB962C8B-B14F-4D97-AF65-F5344CB8AC3E}">
        <p14:creationId xmlns:p14="http://schemas.microsoft.com/office/powerpoint/2010/main" val="2080412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16</a:t>
            </a:fld>
            <a:endParaRPr lang="en-US"/>
          </a:p>
        </p:txBody>
      </p:sp>
    </p:spTree>
    <p:extLst>
      <p:ext uri="{BB962C8B-B14F-4D97-AF65-F5344CB8AC3E}">
        <p14:creationId xmlns:p14="http://schemas.microsoft.com/office/powerpoint/2010/main" val="2209398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17</a:t>
            </a:fld>
            <a:endParaRPr lang="en-US"/>
          </a:p>
        </p:txBody>
      </p:sp>
    </p:spTree>
    <p:extLst>
      <p:ext uri="{BB962C8B-B14F-4D97-AF65-F5344CB8AC3E}">
        <p14:creationId xmlns:p14="http://schemas.microsoft.com/office/powerpoint/2010/main" val="3116894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18</a:t>
            </a:fld>
            <a:endParaRPr lang="en-US"/>
          </a:p>
        </p:txBody>
      </p:sp>
    </p:spTree>
    <p:extLst>
      <p:ext uri="{BB962C8B-B14F-4D97-AF65-F5344CB8AC3E}">
        <p14:creationId xmlns:p14="http://schemas.microsoft.com/office/powerpoint/2010/main" val="3483928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t>How RSV causes infection:</a:t>
            </a:r>
            <a:endParaRPr lang="en-US"/>
          </a:p>
          <a:p>
            <a:pPr marL="171450" indent="-171450">
              <a:lnSpc>
                <a:spcPct val="90000"/>
              </a:lnSpc>
              <a:spcBef>
                <a:spcPts val="1000"/>
              </a:spcBef>
              <a:buFont typeface="Arial,Sans-Serif"/>
              <a:buChar char="•"/>
            </a:pPr>
            <a:r>
              <a:rPr lang="en-GB"/>
              <a:t>any virus particle consists of a protein shell (capsid) inside which is the nucleic acid (DNA or RNA) – the genome or the genetic code for that virus; RSV is an RNA virus</a:t>
            </a:r>
            <a:endParaRPr lang="en-US"/>
          </a:p>
          <a:p>
            <a:pPr marL="171450" indent="-171450">
              <a:lnSpc>
                <a:spcPct val="90000"/>
              </a:lnSpc>
              <a:spcBef>
                <a:spcPts val="1000"/>
              </a:spcBef>
              <a:buFont typeface="Arial,Sans-Serif"/>
              <a:buChar char="•"/>
            </a:pPr>
            <a:r>
              <a:rPr lang="en-GB"/>
              <a:t>when a virus particle enters the host’s cells it is able to reproduce and release more virus particles which in turn infect other cells – establishing an infection</a:t>
            </a:r>
            <a:endParaRPr lang="en-US"/>
          </a:p>
          <a:p>
            <a:pPr marL="171450" indent="-171450">
              <a:lnSpc>
                <a:spcPct val="90000"/>
              </a:lnSpc>
              <a:spcBef>
                <a:spcPts val="1000"/>
              </a:spcBef>
              <a:buFont typeface="Arial,Sans-Serif"/>
              <a:buChar char="•"/>
            </a:pPr>
            <a:r>
              <a:rPr lang="en-GB"/>
              <a:t>RSV virus particles use a special type of protein on the surface of the virus called a fusion (F) glycoprotein to pass through the cell membrane</a:t>
            </a:r>
            <a:endParaRPr lang="en-US"/>
          </a:p>
          <a:p>
            <a:pPr marL="171450" indent="-171450">
              <a:lnSpc>
                <a:spcPct val="90000"/>
              </a:lnSpc>
              <a:spcBef>
                <a:spcPts val="1000"/>
              </a:spcBef>
              <a:buFont typeface="Arial,Sans-Serif"/>
              <a:buChar char="•"/>
            </a:pPr>
            <a:r>
              <a:rPr lang="en-GB"/>
              <a:t>the F protein</a:t>
            </a:r>
            <a:r>
              <a:rPr lang="en-GB" strike="sngStrike"/>
              <a:t>s</a:t>
            </a:r>
            <a:r>
              <a:rPr lang="en-GB"/>
              <a:t> does this by fusing the virus cell membrane and the host’s cell membrane together; this allows the virus to move through the host’s cell membrane and enter the cells </a:t>
            </a:r>
          </a:p>
          <a:p>
            <a:pPr marL="171450" indent="-171450">
              <a:lnSpc>
                <a:spcPct val="90000"/>
              </a:lnSpc>
              <a:spcBef>
                <a:spcPts val="1000"/>
              </a:spcBef>
              <a:buFont typeface="Arial,Sans-Serif"/>
              <a:buChar char="•"/>
            </a:pPr>
            <a:r>
              <a:rPr lang="en-GB"/>
              <a:t>the F protein changes shape as it fuses the RSV virus and human cell membranes together: while on the virus surface before infection, the protein is in a “prefusion” form, but as it interacts with the cell membrane it rearranges into an inactive, “</a:t>
            </a:r>
            <a:r>
              <a:rPr lang="en-GB" err="1"/>
              <a:t>postfusion</a:t>
            </a:r>
            <a:r>
              <a:rPr lang="en-GB"/>
              <a:t>” form</a:t>
            </a:r>
            <a:endParaRPr lang="en-US"/>
          </a:p>
          <a:p>
            <a:pPr marL="171450" indent="-171450">
              <a:lnSpc>
                <a:spcPct val="90000"/>
              </a:lnSpc>
              <a:spcBef>
                <a:spcPts val="1000"/>
              </a:spcBef>
              <a:buFont typeface="Arial,Sans-Serif"/>
              <a:buChar char="•"/>
            </a:pPr>
            <a:r>
              <a:rPr lang="en-GB"/>
              <a:t>the prefusion form is antigenic – it stimulates an immune response; the immune system is able to recognise and respond to the presence RSV virus particles with prefusion F proteins on their surface by producing antibodies to combat the infection; the </a:t>
            </a:r>
            <a:r>
              <a:rPr lang="en-GB" err="1"/>
              <a:t>postfusion</a:t>
            </a:r>
            <a:r>
              <a:rPr lang="en-GB"/>
              <a:t> form is not antigenic</a:t>
            </a:r>
            <a:endParaRPr lang="en-US"/>
          </a:p>
          <a:p>
            <a:pPr marL="171450" indent="-171450">
              <a:lnSpc>
                <a:spcPct val="90000"/>
              </a:lnSpc>
              <a:spcBef>
                <a:spcPts val="1000"/>
              </a:spcBef>
              <a:buFont typeface="Arial,Sans-Serif"/>
              <a:buChar char="•"/>
            </a:pPr>
            <a:r>
              <a:rPr lang="en-GB"/>
              <a:t>there are two subgroups of the prefusion form: A and B</a:t>
            </a:r>
            <a:endParaRPr lang="en-US"/>
          </a:p>
          <a:p>
            <a:pPr>
              <a:lnSpc>
                <a:spcPct val="90000"/>
              </a:lnSpc>
              <a:spcBef>
                <a:spcPts val="1000"/>
              </a:spcBef>
            </a:pPr>
            <a:r>
              <a:rPr lang="en-GB"/>
              <a:t>Recombinant vaccine </a:t>
            </a:r>
            <a:r>
              <a:rPr lang="en-GB" err="1"/>
              <a:t>technolgy</a:t>
            </a:r>
            <a:endParaRPr lang="en-GB" err="1">
              <a:ea typeface="Calibri"/>
              <a:cs typeface="Calibri"/>
            </a:endParaRPr>
          </a:p>
          <a:p>
            <a:pPr marL="342900" lvl="1" indent="-342900">
              <a:lnSpc>
                <a:spcPct val="90000"/>
              </a:lnSpc>
              <a:spcBef>
                <a:spcPts val="500"/>
              </a:spcBef>
              <a:buFont typeface="Arial,Sans-Serif"/>
              <a:buChar char="•"/>
            </a:pPr>
            <a:r>
              <a:rPr lang="en-GB"/>
              <a:t>different cells (for example bacteria, yeast, other established laboratory cell culture lines) are used to manufacture the vaccine </a:t>
            </a:r>
            <a:endParaRPr lang="en-US"/>
          </a:p>
          <a:p>
            <a:pPr marL="342900" lvl="1" indent="-342900">
              <a:lnSpc>
                <a:spcPct val="90000"/>
              </a:lnSpc>
              <a:spcBef>
                <a:spcPts val="500"/>
              </a:spcBef>
              <a:buFont typeface="Arial,Sans-Serif"/>
              <a:buChar char="•"/>
            </a:pPr>
            <a:r>
              <a:rPr lang="en-GB"/>
              <a:t>a small piece of genetic material (DNA) is taken from the microorganism (virus or bacterium) against which we want to protect and inserted into the manufacturing cells: this results in a “recombinant” version of those cells </a:t>
            </a:r>
            <a:endParaRPr lang="en-US"/>
          </a:p>
          <a:p>
            <a:pPr marL="342900" lvl="1" indent="-342900">
              <a:lnSpc>
                <a:spcPct val="90000"/>
              </a:lnSpc>
              <a:spcBef>
                <a:spcPts val="500"/>
              </a:spcBef>
              <a:buFont typeface="Arial,Sans-Serif"/>
              <a:buChar char="•"/>
            </a:pPr>
            <a:r>
              <a:rPr lang="en-GB"/>
              <a:t>the role of these recombinant cells is to help transport the DNA instructions for making the antigen into a host cell </a:t>
            </a:r>
            <a:endParaRPr lang="en-US"/>
          </a:p>
          <a:p>
            <a:pPr marL="342900" lvl="1" indent="-342900">
              <a:lnSpc>
                <a:spcPct val="90000"/>
              </a:lnSpc>
              <a:spcBef>
                <a:spcPts val="500"/>
              </a:spcBef>
              <a:buFont typeface="Arial,Sans-Serif"/>
              <a:buChar char="•"/>
            </a:pPr>
            <a:r>
              <a:rPr lang="en-GB"/>
              <a:t>once the recombinant cell enters the host cell line it instructs the host cells to rapidly produce the antigen  </a:t>
            </a:r>
            <a:endParaRPr lang="en-US"/>
          </a:p>
          <a:p>
            <a:pPr marL="342900" lvl="1" indent="-342900">
              <a:lnSpc>
                <a:spcPct val="90000"/>
              </a:lnSpc>
              <a:spcBef>
                <a:spcPts val="500"/>
              </a:spcBef>
              <a:buFont typeface="Arial,Sans-Serif"/>
              <a:buChar char="•"/>
            </a:pPr>
            <a:r>
              <a:rPr lang="en-GB"/>
              <a:t>this antigen is grown in bulk, collected, purified, and then packaged as recombinant vaccine (the cell line used to manufacture the cells is </a:t>
            </a:r>
            <a:r>
              <a:rPr lang="en-GB" u="sng"/>
              <a:t>not</a:t>
            </a:r>
            <a:r>
              <a:rPr lang="en-GB"/>
              <a:t> in the vaccine)</a:t>
            </a:r>
            <a:endParaRPr lang="en-US"/>
          </a:p>
          <a:p>
            <a:pPr marL="342900" lvl="1" indent="-342900">
              <a:lnSpc>
                <a:spcPct val="90000"/>
              </a:lnSpc>
              <a:spcBef>
                <a:spcPts val="500"/>
              </a:spcBef>
              <a:buFont typeface="Arial,Sans-Serif"/>
              <a:buChar char="•"/>
            </a:pPr>
            <a:r>
              <a:rPr lang="en-GB"/>
              <a:t>when the vaccine is injected, the antigen in it triggers the immune system to create antibodies that specifically target that antigen </a:t>
            </a:r>
            <a:endParaRPr lang="en-US"/>
          </a:p>
          <a:p>
            <a:pPr marL="342900" lvl="1" indent="-342900">
              <a:lnSpc>
                <a:spcPct val="90000"/>
              </a:lnSpc>
              <a:spcBef>
                <a:spcPts val="500"/>
              </a:spcBef>
              <a:buFont typeface="Arial,Sans-Serif"/>
              <a:buChar char="•"/>
            </a:pPr>
            <a:r>
              <a:rPr lang="en-GB"/>
              <a:t>recombinant vaccines are non-live so they cannot cause disease in the vaccine recipient</a:t>
            </a:r>
            <a:endParaRPr lang="en-GB">
              <a:ea typeface="Calibri"/>
              <a:cs typeface="Calibri"/>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19</a:t>
            </a:fld>
            <a:endParaRPr lang="en-US"/>
          </a:p>
        </p:txBody>
      </p:sp>
    </p:spTree>
    <p:extLst>
      <p:ext uri="{BB962C8B-B14F-4D97-AF65-F5344CB8AC3E}">
        <p14:creationId xmlns:p14="http://schemas.microsoft.com/office/powerpoint/2010/main" val="3228598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US">
                <a:hlinkClick r:id="rId3"/>
              </a:rPr>
              <a:t>Abrysvo powder and solvent for solution for injection - Summary of Product Characteristics (SmPC) - (emc) (medicines.org.uk)</a:t>
            </a:r>
            <a:endParaRPr lang="en-US"/>
          </a:p>
          <a:p>
            <a:r>
              <a:rPr lang="en-GB"/>
              <a:t>The Green Book, Chapter 27A (</a:t>
            </a:r>
            <a:r>
              <a:rPr lang="en-GB">
                <a:hlinkClick r:id="rId4"/>
              </a:rPr>
              <a:t>https://www.gov.uk/government/publications/respiratory-syncytial-virus-the-green-book-chapter-27a</a:t>
            </a:r>
            <a:r>
              <a:rPr lang="en-GB"/>
              <a:t>) contains the following information regarding vaccine effectiveness in older adults: </a:t>
            </a:r>
            <a:endParaRPr lang="en-GB">
              <a:ea typeface="Calibri"/>
              <a:cs typeface="Calibri"/>
            </a:endParaRPr>
          </a:p>
          <a:p>
            <a:r>
              <a:rPr lang="en-GB"/>
              <a:t>For older adults, the pivotal phase 3, multi-country, randomised, double-blind, placebo-controlled trial recruited from the age of 60 years to assess </a:t>
            </a:r>
            <a:r>
              <a:rPr lang="en-GB" err="1"/>
              <a:t>Abrysvo’s</a:t>
            </a:r>
            <a:r>
              <a:rPr lang="en-GB"/>
              <a:t> efficacy against RSV lower respiratory tract infection (LRTI) with 2+ or 3+ symptoms (Walsh </a:t>
            </a:r>
            <a:r>
              <a:rPr lang="en-GB" i="1"/>
              <a:t>et al.</a:t>
            </a:r>
            <a:r>
              <a:rPr lang="en-GB"/>
              <a:t>, 2023). Participants were randomised to receive vaccine (n=18,488) or placebo (n=18,479), stratified by ages 60-69 years (63%), 70-79 years (32%) and ≥80 years (5%). Stable chronic underlying conditions were present in 52% of participants; immunocompromised individuals were excluded. At the end of the first RSV season VE against RSV LRTI with ≥2 symptoms was 65.1% (95%CI: 35.9 to 82.0%) and with ≥3 symptoms 88.9%, (95%CI: 53.6 to 98.7%) (Pfizer 2024). VE estimates by RSV subtype have overlapping confidence intervals (Walsh </a:t>
            </a:r>
            <a:r>
              <a:rPr lang="en-GB" i="1"/>
              <a:t>et al.</a:t>
            </a:r>
            <a:r>
              <a:rPr lang="en-GB"/>
              <a:t>, 2023). In the second season, VE was 77.8% against lower respiratory tract infection (LRTI )with 3+ symptoms (95%CI: 51.4 to 91.1%) and 55.7% (95%CI: 34.7 to 70.4%) against 2+ symptoms (Pfizer 2024).</a:t>
            </a:r>
            <a:endParaRPr lang="en-GB">
              <a:cs typeface="Calibri"/>
            </a:endParaRPr>
          </a:p>
        </p:txBody>
      </p:sp>
      <p:sp>
        <p:nvSpPr>
          <p:cNvPr id="4" name="Slide Number Placeholder 3"/>
          <p:cNvSpPr>
            <a:spLocks noGrp="1"/>
          </p:cNvSpPr>
          <p:nvPr>
            <p:ph type="sldNum" sz="quarter" idx="10"/>
          </p:nvPr>
        </p:nvSpPr>
        <p:spPr/>
        <p:txBody>
          <a:bodyPr/>
          <a:lstStyle/>
          <a:p>
            <a:fld id="{E3F8AA70-D14C-4B43-B2DB-D09A5DC98D55}" type="slidenum">
              <a:rPr lang="en-GB" smtClean="0"/>
              <a:t>20</a:t>
            </a:fld>
            <a:endParaRPr lang="en-GB"/>
          </a:p>
        </p:txBody>
      </p:sp>
    </p:spTree>
    <p:extLst>
      <p:ext uri="{BB962C8B-B14F-4D97-AF65-F5344CB8AC3E}">
        <p14:creationId xmlns:p14="http://schemas.microsoft.com/office/powerpoint/2010/main" val="2483598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680"/>
              </a:lnSpc>
              <a:spcAft>
                <a:spcPts val="800"/>
              </a:spcAft>
            </a:pP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865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680"/>
              </a:lnSpc>
              <a:spcAft>
                <a:spcPts val="800"/>
              </a:spcAft>
            </a:pP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10"/>
          </p:nvPr>
        </p:nvSpPr>
        <p:spPr/>
        <p:txBody>
          <a:bodyPr/>
          <a:lstStyle/>
          <a:p>
            <a:fld id="{E3F8AA70-D14C-4B43-B2DB-D09A5DC98D55}" type="slidenum">
              <a:rPr lang="en-GB" smtClean="0"/>
              <a:t>23</a:t>
            </a:fld>
            <a:endParaRPr lang="en-GB"/>
          </a:p>
        </p:txBody>
      </p:sp>
    </p:spTree>
    <p:extLst>
      <p:ext uri="{BB962C8B-B14F-4D97-AF65-F5344CB8AC3E}">
        <p14:creationId xmlns:p14="http://schemas.microsoft.com/office/powerpoint/2010/main" val="275205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a:p>
        </p:txBody>
      </p:sp>
    </p:spTree>
    <p:extLst>
      <p:ext uri="{BB962C8B-B14F-4D97-AF65-F5344CB8AC3E}">
        <p14:creationId xmlns:p14="http://schemas.microsoft.com/office/powerpoint/2010/main" val="2947561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36</a:t>
            </a:fld>
            <a:endParaRPr lang="en-US"/>
          </a:p>
        </p:txBody>
      </p:sp>
    </p:spTree>
    <p:extLst>
      <p:ext uri="{BB962C8B-B14F-4D97-AF65-F5344CB8AC3E}">
        <p14:creationId xmlns:p14="http://schemas.microsoft.com/office/powerpoint/2010/main" val="2756015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Before giving COVID-19 vaccine, immunisers must ensure that they have obtained informed consent from the </a:t>
            </a:r>
            <a:r>
              <a:rPr lang="en-GB"/>
              <a:t>individual </a:t>
            </a:r>
            <a:r>
              <a:rPr lang="en-GB" sz="1200"/>
              <a:t>or that a best interest decision has been made if the </a:t>
            </a:r>
            <a:r>
              <a:rPr lang="en-GB"/>
              <a:t>individual does</a:t>
            </a:r>
            <a:r>
              <a:rPr lang="en-GB" sz="1200"/>
              <a:t> not have mental capacity at the time of vaccination.</a:t>
            </a:r>
            <a:r>
              <a:rPr lang="en-GB"/>
              <a:t> </a:t>
            </a:r>
            <a:endParaRPr lang="en-GB" sz="1200"/>
          </a:p>
          <a:p>
            <a:pPr marL="0" indent="0">
              <a:lnSpc>
                <a:spcPct val="100000"/>
              </a:lnSpc>
              <a:spcBef>
                <a:spcPts val="0"/>
              </a:spcBef>
              <a:buNone/>
            </a:pPr>
            <a:endParaRPr lang="en-GB" sz="1200"/>
          </a:p>
          <a:p>
            <a:pPr marL="0" indent="0">
              <a:lnSpc>
                <a:spcPct val="100000"/>
              </a:lnSpc>
              <a:spcBef>
                <a:spcPts val="0"/>
              </a:spcBef>
              <a:buNone/>
            </a:pPr>
            <a:r>
              <a:rPr lang="en-GB" sz="1200"/>
              <a:t>In order to be able to consent to vaccination, the vaccinee should receive an explanation of the treatment and its benefits and risks, either verbally from a clinician, or in the form of a leaflet and letter.</a:t>
            </a:r>
            <a:endParaRPr lang="en-GB" sz="1200">
              <a:cs typeface="Calibri"/>
            </a:endParaRPr>
          </a:p>
          <a:p>
            <a:pPr>
              <a:lnSpc>
                <a:spcPct val="100000"/>
              </a:lnSpc>
              <a:spcBef>
                <a:spcPts val="0"/>
              </a:spcBef>
            </a:pPr>
            <a:endParaRPr lang="en-GB" sz="1200"/>
          </a:p>
          <a:p>
            <a:pPr marL="0" indent="0">
              <a:lnSpc>
                <a:spcPct val="100000"/>
              </a:lnSpc>
              <a:spcBef>
                <a:spcPts val="0"/>
              </a:spcBef>
              <a:buNone/>
            </a:pPr>
            <a:r>
              <a:rPr lang="en-GB" sz="1200"/>
              <a:t>When assessing capacity to consent, the immuniser should be guided by the principles of the Mental Capacity Act (2005). This Act applies to those aged 16 years and over and is designed to protect and empower people who may lack the mental capacity to make their own decisions about their care and treatment.</a:t>
            </a:r>
            <a:endParaRPr lang="en-GB" sz="1200">
              <a:cs typeface="Calibri"/>
            </a:endParaRPr>
          </a:p>
          <a:p>
            <a:pPr marL="0" indent="0">
              <a:lnSpc>
                <a:spcPct val="100000"/>
              </a:lnSpc>
              <a:spcBef>
                <a:spcPts val="0"/>
              </a:spcBef>
              <a:buNone/>
            </a:pPr>
            <a:endParaRPr lang="en-GB" sz="1200"/>
          </a:p>
          <a:p>
            <a:pPr defTabSz="687388" eaLnBrk="0" hangingPunct="0">
              <a:defRPr/>
            </a:pPr>
            <a:r>
              <a:rPr lang="en-GB" sz="1200"/>
              <a:t>Consent is a process, not a one-off discussion and must consider 3 factors:</a:t>
            </a:r>
            <a:endParaRPr lang="en-GB" sz="1200">
              <a:cs typeface="Calibri"/>
            </a:endParaRPr>
          </a:p>
          <a:p>
            <a:pPr defTabSz="687388" eaLnBrk="0" hangingPunct="0">
              <a:defRPr/>
            </a:pPr>
            <a:endParaRPr lang="en-GB" altLang="en-US" sz="1200"/>
          </a:p>
          <a:p>
            <a:pPr marL="285750" indent="-285750">
              <a:buClr>
                <a:srgbClr val="007C91"/>
              </a:buClr>
              <a:buFont typeface="Arial" panose="020B0604020202020204" pitchFamily="34" charset="0"/>
              <a:buChar char="•"/>
              <a:defRPr/>
            </a:pPr>
            <a:r>
              <a:rPr lang="en-GB" altLang="en-US" sz="1200">
                <a:latin typeface="Arial"/>
                <a:cs typeface="Arial"/>
              </a:rPr>
              <a:t>the person giving consent must be appropriately informed: they must have the necessary information in order to make the decision</a:t>
            </a:r>
          </a:p>
          <a:p>
            <a:pPr marL="285750" indent="-285750">
              <a:spcBef>
                <a:spcPts val="1200"/>
              </a:spcBef>
              <a:buClr>
                <a:srgbClr val="007C91"/>
              </a:buClr>
              <a:buFont typeface="Arial" panose="020B0604020202020204" pitchFamily="34" charset="0"/>
              <a:buChar char="•"/>
              <a:defRPr/>
            </a:pPr>
            <a:r>
              <a:rPr lang="en-GB" altLang="en-US" sz="1200">
                <a:latin typeface="Arial"/>
                <a:cs typeface="Arial"/>
              </a:rPr>
              <a:t>consent must be voluntary by the individual without undue pressure or coercion</a:t>
            </a:r>
          </a:p>
          <a:p>
            <a:pPr marL="285750" indent="-285750">
              <a:spcBef>
                <a:spcPts val="1200"/>
              </a:spcBef>
              <a:buClr>
                <a:srgbClr val="007C91"/>
              </a:buClr>
              <a:buFont typeface="Arial" panose="020B0604020202020204" pitchFamily="34" charset="0"/>
              <a:buChar char="•"/>
              <a:defRPr/>
            </a:pPr>
            <a:r>
              <a:rPr lang="en-GB" altLang="en-US" sz="1200">
                <a:latin typeface="Arial"/>
                <a:cs typeface="Arial"/>
              </a:rPr>
              <a:t>the person consenting must have the capacity to make the decision</a:t>
            </a:r>
          </a:p>
          <a:p>
            <a:pPr marL="0" indent="0">
              <a:lnSpc>
                <a:spcPct val="100000"/>
              </a:lnSpc>
              <a:spcBef>
                <a:spcPts val="0"/>
              </a:spcBef>
              <a:buNone/>
            </a:pPr>
            <a:endParaRPr lang="en-GB" sz="1200"/>
          </a:p>
          <a:p>
            <a:pPr marL="0" indent="0">
              <a:lnSpc>
                <a:spcPct val="100000"/>
              </a:lnSpc>
              <a:spcBef>
                <a:spcPts val="0"/>
              </a:spcBef>
              <a:buNone/>
            </a:pPr>
            <a:r>
              <a:rPr lang="en-GB" sz="1200"/>
              <a:t>.</a:t>
            </a:r>
            <a:endParaRPr lang="en-GB" sz="1200">
              <a:cs typeface="Calibri"/>
            </a:endParaRPr>
          </a:p>
          <a:p>
            <a:endParaRPr lang="en-GB"/>
          </a:p>
        </p:txBody>
      </p:sp>
      <p:sp>
        <p:nvSpPr>
          <p:cNvPr id="4" name="Slide Number Placeholder 3"/>
          <p:cNvSpPr>
            <a:spLocks noGrp="1"/>
          </p:cNvSpPr>
          <p:nvPr>
            <p:ph type="sldNum" sz="quarter" idx="5"/>
          </p:nvPr>
        </p:nvSpPr>
        <p:spPr/>
        <p:txBody>
          <a:bodyPr/>
          <a:lstStyle/>
          <a:p>
            <a:fld id="{751F4298-B18E-4A8A-93A1-7FAD88BFE6F3}" type="slidenum">
              <a:rPr lang="en-US" smtClean="0"/>
              <a:t>37</a:t>
            </a:fld>
            <a:endParaRPr lang="en-US"/>
          </a:p>
        </p:txBody>
      </p:sp>
    </p:spTree>
    <p:extLst>
      <p:ext uri="{BB962C8B-B14F-4D97-AF65-F5344CB8AC3E}">
        <p14:creationId xmlns:p14="http://schemas.microsoft.com/office/powerpoint/2010/main" val="3099479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1F4298-B18E-4A8A-93A1-7FAD88BFE6F3}" type="slidenum">
              <a:rPr lang="en-US" smtClean="0"/>
              <a:t>38</a:t>
            </a:fld>
            <a:endParaRPr lang="en-US"/>
          </a:p>
        </p:txBody>
      </p:sp>
    </p:spTree>
    <p:extLst>
      <p:ext uri="{BB962C8B-B14F-4D97-AF65-F5344CB8AC3E}">
        <p14:creationId xmlns:p14="http://schemas.microsoft.com/office/powerpoint/2010/main" val="2052546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39</a:t>
            </a:fld>
            <a:endParaRPr lang="en-US"/>
          </a:p>
        </p:txBody>
      </p:sp>
    </p:spTree>
    <p:extLst>
      <p:ext uri="{BB962C8B-B14F-4D97-AF65-F5344CB8AC3E}">
        <p14:creationId xmlns:p14="http://schemas.microsoft.com/office/powerpoint/2010/main" val="1809580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prstClr val="black"/>
                </a:solidFill>
              </a:rPr>
              <a:t>A PSD is a written instruction, signed by a doctor, dentist, or non-medical prescriber for medicines to be supplied and/or administered to a named patient after the prescriber has assessed the patient on an individual basis. It must include the dose, route and frequency or appliance to be supplied or administered to a named patient. </a:t>
            </a:r>
            <a:endParaRPr lang="en-US"/>
          </a:p>
          <a:p>
            <a:pPr defTabSz="687388"/>
            <a:r>
              <a:rPr lang="en-GB">
                <a:solidFill>
                  <a:prstClr val="black"/>
                </a:solidFill>
              </a:rPr>
              <a:t> </a:t>
            </a:r>
            <a:endParaRPr lang="en-GB"/>
          </a:p>
          <a:p>
            <a:pPr defTabSz="687388"/>
            <a:r>
              <a:rPr lang="en-GB">
                <a:solidFill>
                  <a:prstClr val="black"/>
                </a:solidFill>
              </a:rPr>
              <a:t>A PGD provides a legal framework </a:t>
            </a:r>
            <a:r>
              <a:rPr lang="en-US">
                <a:solidFill>
                  <a:prstClr val="black"/>
                </a:solidFill>
              </a:rPr>
              <a:t>to </a:t>
            </a:r>
            <a:r>
              <a:rPr lang="en-GB">
                <a:solidFill>
                  <a:prstClr val="black"/>
                </a:solidFill>
              </a:rPr>
              <a:t>allow some registered specified health care professionals for the supply and/or administration of a POM directly to a patient with an identified clinical condition rather than needing an individual prescription or an instruction from a prescriber and is often used for vaccines. It sets out the core requisites of those people who can have the medicine under the direction and those who should not. The health care professional working within the PGD is responsible for assessing that the patient fits the criteria set out in the PGD. </a:t>
            </a:r>
            <a:r>
              <a:rPr lang="en-US">
                <a:solidFill>
                  <a:prstClr val="black"/>
                </a:solidFill>
              </a:rPr>
              <a:t> </a:t>
            </a:r>
            <a:endParaRPr lang="en-GB"/>
          </a:p>
          <a:p>
            <a:pPr defTabSz="687388"/>
            <a:r>
              <a:rPr lang="en-GB">
                <a:solidFill>
                  <a:prstClr val="black"/>
                </a:solidFill>
              </a:rPr>
              <a:t> </a:t>
            </a:r>
            <a:endParaRPr lang="en-GB"/>
          </a:p>
          <a:p>
            <a:pPr defTabSz="687388"/>
            <a:r>
              <a:rPr lang="en-US">
                <a:solidFill>
                  <a:prstClr val="black"/>
                </a:solidFill>
              </a:rPr>
              <a:t> </a:t>
            </a:r>
            <a:endParaRPr lang="en-GB"/>
          </a:p>
          <a:p>
            <a:pPr defTabSz="687388"/>
            <a:endParaRPr lang="en-US" altLang="en-US" sz="1000">
              <a:solidFill>
                <a:prstClr val="black"/>
              </a:solidFill>
              <a:latin typeface="Arial"/>
              <a:cs typeface="Arial"/>
            </a:endParaRPr>
          </a:p>
          <a:p>
            <a:endParaRPr lang="en-GB"/>
          </a:p>
        </p:txBody>
      </p:sp>
      <p:sp>
        <p:nvSpPr>
          <p:cNvPr id="4" name="Slide Number Placeholder 3"/>
          <p:cNvSpPr>
            <a:spLocks noGrp="1"/>
          </p:cNvSpPr>
          <p:nvPr>
            <p:ph type="sldNum" sz="quarter" idx="10"/>
          </p:nvPr>
        </p:nvSpPr>
        <p:spPr/>
        <p:txBody>
          <a:bodyPr/>
          <a:lstStyle/>
          <a:p>
            <a:fld id="{E3F8AA70-D14C-4B43-B2DB-D09A5DC98D55}" type="slidenum">
              <a:rPr lang="en-GB" smtClean="0"/>
              <a:t>40</a:t>
            </a:fld>
            <a:endParaRPr lang="en-GB"/>
          </a:p>
        </p:txBody>
      </p:sp>
    </p:spTree>
    <p:extLst>
      <p:ext uri="{BB962C8B-B14F-4D97-AF65-F5344CB8AC3E}">
        <p14:creationId xmlns:p14="http://schemas.microsoft.com/office/powerpoint/2010/main" val="998775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41</a:t>
            </a:fld>
            <a:endParaRPr lang="en-US"/>
          </a:p>
        </p:txBody>
      </p:sp>
    </p:spTree>
    <p:extLst>
      <p:ext uri="{BB962C8B-B14F-4D97-AF65-F5344CB8AC3E}">
        <p14:creationId xmlns:p14="http://schemas.microsoft.com/office/powerpoint/2010/main" val="2422210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42</a:t>
            </a:fld>
            <a:endParaRPr lang="en-US"/>
          </a:p>
        </p:txBody>
      </p:sp>
    </p:spTree>
    <p:extLst>
      <p:ext uri="{BB962C8B-B14F-4D97-AF65-F5344CB8AC3E}">
        <p14:creationId xmlns:p14="http://schemas.microsoft.com/office/powerpoint/2010/main" val="3718455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43</a:t>
            </a:fld>
            <a:endParaRPr lang="en-US"/>
          </a:p>
        </p:txBody>
      </p:sp>
    </p:spTree>
    <p:extLst>
      <p:ext uri="{BB962C8B-B14F-4D97-AF65-F5344CB8AC3E}">
        <p14:creationId xmlns:p14="http://schemas.microsoft.com/office/powerpoint/2010/main" val="816096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44</a:t>
            </a:fld>
            <a:endParaRPr lang="en-US"/>
          </a:p>
        </p:txBody>
      </p:sp>
    </p:spTree>
    <p:extLst>
      <p:ext uri="{BB962C8B-B14F-4D97-AF65-F5344CB8AC3E}">
        <p14:creationId xmlns:p14="http://schemas.microsoft.com/office/powerpoint/2010/main" val="1046136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hlinkClick r:id="rId3"/>
              </a:rPr>
              <a:t>https://assets.publishing.service.gov.uk/government/uploads/system/uploads/attachment_data/file/147915/Green-Book-Chapter-4.pdf</a:t>
            </a:r>
            <a:endParaRPr lang="en-GB" sz="1200"/>
          </a:p>
        </p:txBody>
      </p:sp>
      <p:sp>
        <p:nvSpPr>
          <p:cNvPr id="4" name="Slide Number Placeholder 3"/>
          <p:cNvSpPr>
            <a:spLocks noGrp="1"/>
          </p:cNvSpPr>
          <p:nvPr>
            <p:ph type="sldNum" sz="quarter" idx="10"/>
          </p:nvPr>
        </p:nvSpPr>
        <p:spPr/>
        <p:txBody>
          <a:bodyPr/>
          <a:lstStyle/>
          <a:p>
            <a:fld id="{E3F8AA70-D14C-4B43-B2DB-D09A5DC98D55}" type="slidenum">
              <a:rPr lang="en-GB" smtClean="0"/>
              <a:t>45</a:t>
            </a:fld>
            <a:endParaRPr lang="en-GB"/>
          </a:p>
        </p:txBody>
      </p:sp>
    </p:spTree>
    <p:extLst>
      <p:ext uri="{BB962C8B-B14F-4D97-AF65-F5344CB8AC3E}">
        <p14:creationId xmlns:p14="http://schemas.microsoft.com/office/powerpoint/2010/main" val="96662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a:p>
        </p:txBody>
      </p:sp>
    </p:spTree>
    <p:extLst>
      <p:ext uri="{BB962C8B-B14F-4D97-AF65-F5344CB8AC3E}">
        <p14:creationId xmlns:p14="http://schemas.microsoft.com/office/powerpoint/2010/main" val="1871953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46</a:t>
            </a:fld>
            <a:endParaRPr lang="en-US"/>
          </a:p>
        </p:txBody>
      </p:sp>
    </p:spTree>
    <p:extLst>
      <p:ext uri="{BB962C8B-B14F-4D97-AF65-F5344CB8AC3E}">
        <p14:creationId xmlns:p14="http://schemas.microsoft.com/office/powerpoint/2010/main" val="3654649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solidFill>
                <a:srgbClr val="FF0000"/>
              </a:solidFill>
            </a:endParaRPr>
          </a:p>
          <a:p>
            <a:endParaRPr lang="en-GB" altLang="en-US"/>
          </a:p>
        </p:txBody>
      </p:sp>
      <p:sp>
        <p:nvSpPr>
          <p:cNvPr id="4" name="Slide Number Placeholder 3"/>
          <p:cNvSpPr>
            <a:spLocks noGrp="1"/>
          </p:cNvSpPr>
          <p:nvPr>
            <p:ph type="sldNum" sz="quarter" idx="10"/>
          </p:nvPr>
        </p:nvSpPr>
        <p:spPr/>
        <p:txBody>
          <a:bodyPr/>
          <a:lstStyle/>
          <a:p>
            <a:fld id="{E3F8AA70-D14C-4B43-B2DB-D09A5DC98D55}" type="slidenum">
              <a:rPr lang="en-GB" smtClean="0"/>
              <a:t>47</a:t>
            </a:fld>
            <a:endParaRPr lang="en-GB"/>
          </a:p>
        </p:txBody>
      </p:sp>
    </p:spTree>
    <p:extLst>
      <p:ext uri="{BB962C8B-B14F-4D97-AF65-F5344CB8AC3E}">
        <p14:creationId xmlns:p14="http://schemas.microsoft.com/office/powerpoint/2010/main" val="595686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48</a:t>
            </a:fld>
            <a:endParaRPr lang="en-US"/>
          </a:p>
        </p:txBody>
      </p:sp>
    </p:spTree>
    <p:extLst>
      <p:ext uri="{BB962C8B-B14F-4D97-AF65-F5344CB8AC3E}">
        <p14:creationId xmlns:p14="http://schemas.microsoft.com/office/powerpoint/2010/main" val="2394939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49</a:t>
            </a:fld>
            <a:endParaRPr lang="en-US"/>
          </a:p>
        </p:txBody>
      </p:sp>
    </p:spTree>
    <p:extLst>
      <p:ext uri="{BB962C8B-B14F-4D97-AF65-F5344CB8AC3E}">
        <p14:creationId xmlns:p14="http://schemas.microsoft.com/office/powerpoint/2010/main" val="968008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50</a:t>
            </a:fld>
            <a:endParaRPr lang="en-US"/>
          </a:p>
        </p:txBody>
      </p:sp>
    </p:spTree>
    <p:extLst>
      <p:ext uri="{BB962C8B-B14F-4D97-AF65-F5344CB8AC3E}">
        <p14:creationId xmlns:p14="http://schemas.microsoft.com/office/powerpoint/2010/main" val="2890842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51</a:t>
            </a:fld>
            <a:endParaRPr lang="en-US"/>
          </a:p>
        </p:txBody>
      </p:sp>
    </p:spTree>
    <p:extLst>
      <p:ext uri="{BB962C8B-B14F-4D97-AF65-F5344CB8AC3E}">
        <p14:creationId xmlns:p14="http://schemas.microsoft.com/office/powerpoint/2010/main" val="111578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750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55</a:t>
            </a:fld>
            <a:endParaRPr lang="en-US"/>
          </a:p>
        </p:txBody>
      </p:sp>
    </p:spTree>
    <p:extLst>
      <p:ext uri="{BB962C8B-B14F-4D97-AF65-F5344CB8AC3E}">
        <p14:creationId xmlns:p14="http://schemas.microsoft.com/office/powerpoint/2010/main" val="200200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a:p>
        </p:txBody>
      </p:sp>
    </p:spTree>
    <p:extLst>
      <p:ext uri="{BB962C8B-B14F-4D97-AF65-F5344CB8AC3E}">
        <p14:creationId xmlns:p14="http://schemas.microsoft.com/office/powerpoint/2010/main" val="146008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B0C0C"/>
                </a:solidFill>
                <a:ea typeface="Calibri"/>
                <a:cs typeface="Calibri"/>
              </a:rPr>
              <a:t>See JCVI statement: </a:t>
            </a:r>
            <a:r>
              <a:rPr lang="en-GB">
                <a:solidFill>
                  <a:srgbClr val="0B0C0C"/>
                </a:solidFill>
                <a:hlinkClick r:id="rId3"/>
              </a:rPr>
              <a:t>Respiratory syncytial virus (RSV) immunisation programme for infants and older adults: JCVI full statement, 11 September 2023 - GOV.UK (www.gov.uk)</a:t>
            </a:r>
            <a:r>
              <a:rPr lang="en-GB">
                <a:solidFill>
                  <a:srgbClr val="0B0C0C"/>
                </a:solidFill>
              </a:rPr>
              <a:t> and:</a:t>
            </a:r>
          </a:p>
          <a:p>
            <a:r>
              <a:rPr lang="en-GB" err="1">
                <a:solidFill>
                  <a:srgbClr val="0B0C0C"/>
                </a:solidFill>
              </a:rPr>
              <a:t>Hardelid</a:t>
            </a:r>
            <a:r>
              <a:rPr lang="en-GB">
                <a:solidFill>
                  <a:srgbClr val="0B0C0C"/>
                </a:solidFill>
              </a:rPr>
              <a:t> P, Pebody R and Andrews N. </a:t>
            </a:r>
            <a:r>
              <a:rPr lang="en-GB">
                <a:solidFill>
                  <a:srgbClr val="0B0C0C"/>
                </a:solidFill>
                <a:hlinkClick r:id="rId4"/>
              </a:rPr>
              <a:t>Mortality caused by influenza and respiratory syncytial virus by age group In England and Wales 1999 to 2010</a:t>
            </a:r>
            <a:r>
              <a:rPr lang="en-GB">
                <a:solidFill>
                  <a:srgbClr val="0B0C0C"/>
                </a:solidFill>
              </a:rPr>
              <a:t>. Influenza and Other Respiratory Viruses 2012: 1(7), 35-45.</a:t>
            </a:r>
            <a:r>
              <a:rPr lang="en-US">
                <a:solidFill>
                  <a:srgbClr val="0B0C0C"/>
                </a:solidFill>
              </a:rPr>
              <a:t> </a:t>
            </a:r>
            <a:endParaRPr lang="en-GB">
              <a:solidFill>
                <a:srgbClr val="0B0C0C"/>
              </a:solidFill>
              <a:latin typeface="GDS Transport"/>
              <a:ea typeface="Calibri" panose="020F0502020204030204"/>
              <a:cs typeface="Calibri" panose="020F0502020204030204"/>
            </a:endParaRPr>
          </a:p>
          <a:p>
            <a:r>
              <a:rPr lang="en-GB">
                <a:solidFill>
                  <a:srgbClr val="0B0C0C"/>
                </a:solidFill>
              </a:rPr>
              <a:t>Li Y and others. </a:t>
            </a:r>
            <a:r>
              <a:rPr lang="en-GB">
                <a:solidFill>
                  <a:srgbClr val="0B0C0C"/>
                </a:solidFill>
                <a:hlinkClick r:id="rId5"/>
              </a:rPr>
              <a:t>Adjusting for case under-ascertainment in estimating RSV hospitalisation burden of older adults in high income countries: a systematic review and modelling study</a:t>
            </a:r>
            <a:r>
              <a:rPr lang="en-GB">
                <a:solidFill>
                  <a:srgbClr val="0B0C0C"/>
                </a:solidFill>
              </a:rPr>
              <a:t>. Infectious Diseases and Therapy 2023: 12, 1137-1149.</a:t>
            </a:r>
            <a:r>
              <a:rPr lang="en-US">
                <a:solidFill>
                  <a:srgbClr val="0B0C0C"/>
                </a:solidFill>
              </a:rPr>
              <a:t> </a:t>
            </a:r>
            <a:endParaRPr lang="en-GB"/>
          </a:p>
          <a:p>
            <a:r>
              <a:rPr lang="en-GB">
                <a:solidFill>
                  <a:srgbClr val="0B0C0C"/>
                </a:solidFill>
              </a:rPr>
              <a:t>Fleming DM and others. </a:t>
            </a:r>
            <a:r>
              <a:rPr lang="en-GB">
                <a:solidFill>
                  <a:srgbClr val="0B0C0C"/>
                </a:solidFill>
                <a:hlinkClick r:id="rId6"/>
              </a:rPr>
              <a:t>Modelling estimates of the burden of respiratory syncytial virus infection in adults and the elderly in the United Kingdom</a:t>
            </a:r>
            <a:r>
              <a:rPr lang="en-GB">
                <a:solidFill>
                  <a:srgbClr val="0B0C0C"/>
                </a:solidFill>
              </a:rPr>
              <a:t>. BMC Infectious Diseases 2015: 15, 443.</a:t>
            </a:r>
            <a:r>
              <a:rPr lang="en-US">
                <a:solidFill>
                  <a:srgbClr val="0B0C0C"/>
                </a:solidFill>
              </a:rPr>
              <a:t> </a:t>
            </a:r>
            <a:endParaRPr lang="en-GB"/>
          </a:p>
          <a:p>
            <a:endParaRPr lang="en-GB">
              <a:solidFill>
                <a:srgbClr val="0B0C0C"/>
              </a:solidFill>
              <a:latin typeface="GDS Transport"/>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5</a:t>
            </a:fld>
            <a:endParaRPr lang="en-US"/>
          </a:p>
        </p:txBody>
      </p:sp>
    </p:spTree>
    <p:extLst>
      <p:ext uri="{BB962C8B-B14F-4D97-AF65-F5344CB8AC3E}">
        <p14:creationId xmlns:p14="http://schemas.microsoft.com/office/powerpoint/2010/main" val="99582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a:p>
        </p:txBody>
      </p:sp>
    </p:spTree>
    <p:extLst>
      <p:ext uri="{BB962C8B-B14F-4D97-AF65-F5344CB8AC3E}">
        <p14:creationId xmlns:p14="http://schemas.microsoft.com/office/powerpoint/2010/main" val="176776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3290316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B0C0C"/>
                </a:solidFill>
              </a:rPr>
              <a:t>In recent years, the RSV season has been interrupted by control measures against the COVID-19 pandemic which has resulted in unseasonal RSV activity; this included significant rebound activity in summer 2021 and summer 2022 and a very prolonged period of virus activity in 2022.</a:t>
            </a:r>
            <a:r>
              <a:rPr lang="en-US">
                <a:solidFill>
                  <a:srgbClr val="0B0C0C"/>
                </a:solidFill>
              </a:rPr>
              <a:t> </a:t>
            </a:r>
            <a:endParaRPr lang="en-US"/>
          </a:p>
          <a:p>
            <a:endParaRPr lang="en-GB"/>
          </a:p>
        </p:txBody>
      </p:sp>
      <p:sp>
        <p:nvSpPr>
          <p:cNvPr id="4" name="Slide Number Placeholder 3"/>
          <p:cNvSpPr>
            <a:spLocks noGrp="1"/>
          </p:cNvSpPr>
          <p:nvPr>
            <p:ph type="sldNum" sz="quarter" idx="10"/>
          </p:nvPr>
        </p:nvSpPr>
        <p:spPr/>
        <p:txBody>
          <a:bodyPr/>
          <a:lstStyle/>
          <a:p>
            <a:fld id="{E3F8AA70-D14C-4B43-B2DB-D09A5DC98D55}" type="slidenum">
              <a:rPr lang="en-GB" smtClean="0"/>
              <a:t>8</a:t>
            </a:fld>
            <a:endParaRPr lang="en-GB"/>
          </a:p>
        </p:txBody>
      </p:sp>
    </p:spTree>
    <p:extLst>
      <p:ext uri="{BB962C8B-B14F-4D97-AF65-F5344CB8AC3E}">
        <p14:creationId xmlns:p14="http://schemas.microsoft.com/office/powerpoint/2010/main" val="337197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err="1"/>
              <a:t>Hardelid</a:t>
            </a:r>
            <a:r>
              <a:rPr lang="en-GB"/>
              <a:t>, P., Pebody, R. and Andrews, N. (2013), Mortality caused by influenza and respiratory syncytial virus by age group in England and Wales 1999–2010. Influenza and Other Respiratory Viruses, 7: 35-45. </a:t>
            </a:r>
            <a:r>
              <a:rPr lang="en-GB">
                <a:hlinkClick r:id="rId3"/>
              </a:rPr>
              <a:t>https://doi.org/10.1111/j.1750-2659.2012.00345.x</a:t>
            </a:r>
            <a:r>
              <a:rPr lang="en-US"/>
              <a:t> (first published 09 March 2012)</a:t>
            </a:r>
            <a:endParaRPr lang="en-US">
              <a:ea typeface="Calibri"/>
              <a:cs typeface="Calibri"/>
            </a:endParaRPr>
          </a:p>
          <a:p>
            <a:pPr>
              <a:defRPr/>
            </a:pPr>
            <a:r>
              <a:rPr lang="en-GB"/>
              <a:t>Fleming DM and others. </a:t>
            </a:r>
            <a:r>
              <a:rPr lang="en-GB">
                <a:hlinkClick r:id="rId4"/>
              </a:rPr>
              <a:t>Modelling estimates of the burden of respiratory syncytial virus infection in adults and the elderly in the United Kingdom</a:t>
            </a:r>
            <a:r>
              <a:rPr lang="en-GB"/>
              <a:t>. BMC Infectious Diseases 2015: 15, 443.</a:t>
            </a:r>
            <a:endParaRPr lang="en-GB">
              <a:ea typeface="Calibri"/>
              <a:cs typeface="Calibri"/>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9</a:t>
            </a:fld>
            <a:endParaRPr lang="en-US"/>
          </a:p>
        </p:txBody>
      </p:sp>
    </p:spTree>
    <p:extLst>
      <p:ext uri="{BB962C8B-B14F-4D97-AF65-F5344CB8AC3E}">
        <p14:creationId xmlns:p14="http://schemas.microsoft.com/office/powerpoint/2010/main" val="3479654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a:p>
        </p:txBody>
      </p:sp>
    </p:spTree>
    <p:extLst>
      <p:ext uri="{BB962C8B-B14F-4D97-AF65-F5344CB8AC3E}">
        <p14:creationId xmlns:p14="http://schemas.microsoft.com/office/powerpoint/2010/main" val="294236427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7999119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0162294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60204499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319461529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196" y="290985"/>
            <a:ext cx="10704000" cy="648072"/>
          </a:xfrm>
        </p:spPr>
        <p:txBody>
          <a:bodyPr anchor="t" anchorCtr="0"/>
          <a:lstStyle>
            <a:lvl1pPr>
              <a:defRPr sz="4000" baseline="0">
                <a:solidFill>
                  <a:srgbClr val="00AE9E"/>
                </a:solidFill>
                <a:latin typeface="Arial" pitchFamily="34" charset="0"/>
              </a:defRPr>
            </a:lvl1pPr>
          </a:lstStyle>
          <a:p>
            <a:r>
              <a:rPr lang="en-US"/>
              <a:t>Click to edit Master title style</a:t>
            </a:r>
          </a:p>
        </p:txBody>
      </p:sp>
      <p:sp>
        <p:nvSpPr>
          <p:cNvPr id="3" name="Content Placeholder 2"/>
          <p:cNvSpPr>
            <a:spLocks noGrp="1"/>
          </p:cNvSpPr>
          <p:nvPr>
            <p:ph idx="1" hasCustomPrompt="1"/>
          </p:nvPr>
        </p:nvSpPr>
        <p:spPr>
          <a:xfrm>
            <a:off x="744000" y="1412777"/>
            <a:ext cx="10704000" cy="4739679"/>
          </a:xfrm>
        </p:spPr>
        <p:txBody>
          <a:bodyPr/>
          <a:lstStyle>
            <a:lvl1pPr marL="4763" indent="-4763">
              <a:lnSpc>
                <a:spcPct val="114000"/>
              </a:lnSpc>
              <a:spcBef>
                <a:spcPts val="0"/>
              </a:spcBef>
              <a:defRPr sz="1800" b="0" baseline="0">
                <a:solidFill>
                  <a:schemeClr val="tx1"/>
                </a:solidFill>
              </a:defRPr>
            </a:lvl1pPr>
          </a:lstStyle>
          <a:p>
            <a:pPr lvl="0"/>
            <a:r>
              <a:rPr lang="en-US"/>
              <a:t>Text should be 12-18pt Arial. Do not use other fonts.</a:t>
            </a:r>
          </a:p>
          <a:p>
            <a:pPr lvl="0"/>
            <a:endParaRPr lang="en-US" b="1">
              <a:latin typeface="Arial" pitchFamily="84" charset="0"/>
            </a:endParaRPr>
          </a:p>
          <a:p>
            <a:pPr lvl="0"/>
            <a:r>
              <a:rPr lang="en-US" b="1">
                <a:latin typeface="Arial" pitchFamily="84" charset="0"/>
              </a:rPr>
              <a:t>Note</a:t>
            </a:r>
          </a:p>
          <a:p>
            <a:pPr lvl="0"/>
            <a:r>
              <a:rPr lang="en-US">
                <a:latin typeface="Arial" pitchFamily="84" charset="0"/>
              </a:rPr>
              <a:t>This template should NOT be used to create publications, as this may mean</a:t>
            </a:r>
          </a:p>
          <a:p>
            <a:pPr lvl="0"/>
            <a:r>
              <a:rPr lang="en-US">
                <a:latin typeface="Arial" pitchFamily="84" charset="0"/>
              </a:rPr>
              <a:t>publication on GOV.UK will not be possible. </a:t>
            </a:r>
          </a:p>
          <a:p>
            <a:pPr lvl="0"/>
            <a:endParaRPr lang="en-US">
              <a:latin typeface="Arial" pitchFamily="84" charset="0"/>
            </a:endParaRPr>
          </a:p>
          <a:p>
            <a:pPr lvl="0"/>
            <a:r>
              <a:rPr lang="en-US">
                <a:latin typeface="Arial" pitchFamily="84" charset="0"/>
              </a:rPr>
              <a:t>Please contact </a:t>
            </a:r>
            <a:r>
              <a:rPr lang="en-US">
                <a:latin typeface="Arial" pitchFamily="84" charset="0"/>
                <a:hlinkClick r:id="rId2"/>
              </a:rPr>
              <a:t>publications@phe.gov.uk</a:t>
            </a:r>
            <a:r>
              <a:rPr lang="en-US">
                <a:latin typeface="Arial" pitchFamily="84" charset="0"/>
              </a:rPr>
              <a:t> for more details</a:t>
            </a:r>
          </a:p>
          <a:p>
            <a:pPr lvl="0"/>
            <a:endParaRPr lang="en-US"/>
          </a:p>
        </p:txBody>
      </p:sp>
      <p:sp>
        <p:nvSpPr>
          <p:cNvPr id="5" name="Slide Number Placeholder 5"/>
          <p:cNvSpPr>
            <a:spLocks noGrp="1"/>
          </p:cNvSpPr>
          <p:nvPr>
            <p:ph type="sldNum" sz="quarter" idx="10"/>
          </p:nvPr>
        </p:nvSpPr>
        <p:spPr>
          <a:xfrm>
            <a:off x="0" y="6308726"/>
            <a:ext cx="12192000" cy="549275"/>
          </a:xfrm>
        </p:spPr>
        <p:txBody>
          <a:bodyPr/>
          <a:lstStyle>
            <a:lvl1pPr>
              <a:defRPr/>
            </a:lvl1pPr>
          </a:lstStyle>
          <a:p>
            <a:pPr marL="531813">
              <a:defRPr/>
            </a:pPr>
            <a:r>
              <a:rPr lang="en-US"/>
              <a:t>  </a:t>
            </a:r>
            <a:fld id="{2565FA6D-D4C8-4C4C-AC4B-3269734D34D8}" type="slidenum">
              <a:rPr lang="en-US" smtClean="0"/>
              <a:pPr marL="531813">
                <a:defRPr/>
              </a:pPr>
              <a:t>‹#›</a:t>
            </a:fld>
            <a:endParaRPr lang="en-US"/>
          </a:p>
        </p:txBody>
      </p:sp>
      <p:sp>
        <p:nvSpPr>
          <p:cNvPr id="9" name="Footer Placeholder 8">
            <a:extLst>
              <a:ext uri="{FF2B5EF4-FFF2-40B4-BE49-F238E27FC236}">
                <a16:creationId xmlns:a16="http://schemas.microsoft.com/office/drawing/2014/main" id="{F9E5532D-DA05-4E0E-B4BB-41D6CDB30E83}"/>
              </a:ext>
            </a:extLst>
          </p:cNvPr>
          <p:cNvSpPr>
            <a:spLocks noGrp="1"/>
          </p:cNvSpPr>
          <p:nvPr>
            <p:ph type="ftr" sz="quarter" idx="11"/>
          </p:nvPr>
        </p:nvSpPr>
        <p:spPr>
          <a:xfrm>
            <a:off x="838200" y="6438850"/>
            <a:ext cx="10007606" cy="363600"/>
          </a:xfrm>
        </p:spPr>
        <p:txBody>
          <a:bodyPr/>
          <a:lstStyle/>
          <a:p>
            <a:r>
              <a:rPr lang="en-GB" sz="1400"/>
              <a:t>RSV vaccination programme for older adults: training slide set for healthcare practitioners</a:t>
            </a:r>
          </a:p>
        </p:txBody>
      </p:sp>
    </p:spTree>
    <p:extLst>
      <p:ext uri="{BB962C8B-B14F-4D97-AF65-F5344CB8AC3E}">
        <p14:creationId xmlns:p14="http://schemas.microsoft.com/office/powerpoint/2010/main" val="30894683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sz="1400"/>
              <a:t>RSV vaccination programme for older adults: training slide set for healthcare practitioners</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rsv-immunisation-programme-jcvi-advice-7-june-2023/respiratory-syncytial-virus-rsv-immunisation-programme-for-infants-and-older-adults-jcvi-full-statement-11-september-202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collections/respiratory-syncytial-virus-rsv-vaccination-program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hra.gov.uk/yellowcard"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overnment/publications/storage-distribution-and-disposal-of-vaccines-the-green-book-chapter-3" TargetMode="External"/><Relationship Id="rId2" Type="http://schemas.openxmlformats.org/officeDocument/2006/relationships/hyperlink" Target="https://portal.immform.phe.gov.uk/Logon.aspx?returnurl=%2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medicines.org.uk/emc/product/15309/smpc#gre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fizerpro.co.uk/medicine/abrysvo/dosing/preparati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medicines.org.uk/emc/product/15309/smpc#gref" TargetMode="External"/><Relationship Id="rId4" Type="http://schemas.openxmlformats.org/officeDocument/2006/relationships/hyperlink" Target="https://www.gov.uk/government/collections/respiratory-syncytial-virus-rsv-vaccination-programme"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individuals-at-increased-ris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ur01.safelinks.protection.outlook.com/?url=https%3A%2F%2Fwww.healthpublications.gov.uk%2FViewProduct.html%3Fsp%3DSguidetothersvvaccineforolderadults&amp;data=05%7C02%7CHelen.Eley%40ukhsa.gov.uk%7Ceb06383742334a7214dd08dc9c2f86d7%7Cee4e14994a354b2ead475f3cf9de8666%7C0%7C0%7C638556975185906531%7CUnknown%7CTWFpbGZsb3d8eyJWIjoiMC4wLjAwMDAiLCJQIjoiV2luMzIiLCJBTiI6Ik1haWwiLCJXVCI6Mn0%3D%7C0%7C%7C%7C&amp;sdata=JMXJf5WURFVxQmOzEQJw1iVnXy1olqn8vHIgMubzOOg%3D&amp;reserved=0" TargetMode="External"/><Relationship Id="rId2" Type="http://schemas.openxmlformats.org/officeDocument/2006/relationships/hyperlink" Target="https://www.healthpublications.gov.uk/Home.html"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https://eur01.safelinks.protection.outlook.com/?url=https%3A%2F%2Fwww.healthpublications.gov.uk%2FViewProduct.html%3Fsp%3DSrsvposterforolderadults&amp;data=05%7C02%7CHelen.Eley%40ukhsa.gov.uk%7Ceb06383742334a7214dd08dc9c2f86d7%7Cee4e14994a354b2ead475f3cf9de8666%7C0%7C0%7C638556975185919786%7CUnknown%7CTWFpbGZsb3d8eyJWIjoiMC4wLjAwMDAiLCJQIjoiV2luMzIiLCJBTiI6Ik1haWwiLCJXVCI6Mn0%3D%7C0%7C%7C%7C&amp;sdata=OA3c3VRNwfRZzncdJO6lb0HQMBu%2Fw%2FsZ9dqMf%2BjHUE0%3D&amp;reserved=0"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pfizerpro.co.uk/medicine/abrysvo/dosing/preparation" TargetMode="External"/><Relationship Id="rId3" Type="http://schemas.openxmlformats.org/officeDocument/2006/relationships/hyperlink" Target="https://www.gov.uk/government/collections/respiratory-syncytial-virus-rsv-vaccination-programme" TargetMode="External"/><Relationship Id="rId7" Type="http://schemas.openxmlformats.org/officeDocument/2006/relationships/hyperlink" Target="https://www.gov.uk/government/collections/immunisation-patient-group-direction-pg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gov.uk/government/publications/respiratory-syncytial-virus-the-green-book-chapter-27a" TargetMode="External"/><Relationship Id="rId5" Type="http://schemas.openxmlformats.org/officeDocument/2006/relationships/hyperlink" Target="https://www.gov.uk/report-problem-medicine-medical-device" TargetMode="External"/><Relationship Id="rId4" Type="http://schemas.openxmlformats.org/officeDocument/2006/relationships/hyperlink" Target="https://www.medicines.org.uk/emc/product/15309/smpc#gref" TargetMode="External"/><Relationship Id="rId9" Type="http://schemas.openxmlformats.org/officeDocument/2006/relationships/hyperlink" Target="https://www.gov.uk/government/publications/respiratory-syncytial-virus-rsv-symptoms-transmission-prevention-treatment/respiratory-syncytial-virus-rsv-symptoms-transmission-prevention-treatment#symptoms-and-diagnosis"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www.gov.uk/government/collections/respiratory-syncytial-virus-rsv-vaccination-programm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hil.cdc.gov/Details.aspx?pid=217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collections/weekly-national-flu-repor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512955" y="2528658"/>
            <a:ext cx="10481617" cy="1511497"/>
          </a:xfrm>
        </p:spPr>
        <p:txBody>
          <a:bodyPr>
            <a:normAutofit fontScale="90000"/>
          </a:bodyPr>
          <a:lstStyle/>
          <a:p>
            <a:pPr>
              <a:lnSpc>
                <a:spcPct val="120000"/>
              </a:lnSpc>
            </a:pPr>
            <a:r>
              <a:rPr lang="en-GB" sz="4400">
                <a:latin typeface="Arial"/>
                <a:cs typeface="Arial"/>
              </a:rPr>
              <a:t>Respiratory syncytial virus (RSV) vaccination programme for older adults </a:t>
            </a:r>
            <a:br>
              <a:rPr lang="en-GB"/>
            </a:br>
            <a:br>
              <a:rPr lang="en-GB"/>
            </a:br>
            <a:r>
              <a:rPr lang="en-GB" sz="2700">
                <a:latin typeface="Arial"/>
                <a:cs typeface="Arial"/>
              </a:rPr>
              <a:t>Core training slide set for healthcare practitioners </a:t>
            </a:r>
            <a:br>
              <a:rPr lang="en-GB" sz="2700"/>
            </a:br>
            <a:br>
              <a:rPr lang="en-GB" sz="2700"/>
            </a:br>
            <a:r>
              <a:rPr lang="en-GB" sz="2700">
                <a:latin typeface="Arial"/>
                <a:cs typeface="Arial"/>
              </a:rPr>
              <a:t>Version 1</a:t>
            </a:r>
            <a:br>
              <a:rPr lang="en-GB" sz="2700">
                <a:latin typeface="Arial"/>
                <a:cs typeface="Arial"/>
              </a:rPr>
            </a:br>
            <a:r>
              <a:rPr lang="en-GB" sz="2700">
                <a:solidFill>
                  <a:srgbClr val="FFFFFF"/>
                </a:solidFill>
                <a:latin typeface="Arial"/>
                <a:cs typeface="Arial"/>
              </a:rPr>
              <a:t>Last update: July 2024</a:t>
            </a:r>
            <a:endParaRPr lang="en-GB" sz="2200">
              <a:solidFill>
                <a:srgbClr val="FF0000"/>
              </a:solidFill>
            </a:endParaRP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D715-00C7-443F-A7EE-D4618F795917}"/>
              </a:ext>
            </a:extLst>
          </p:cNvPr>
          <p:cNvSpPr>
            <a:spLocks noGrp="1"/>
          </p:cNvSpPr>
          <p:nvPr>
            <p:ph type="title"/>
          </p:nvPr>
        </p:nvSpPr>
        <p:spPr>
          <a:xfrm>
            <a:off x="744000" y="404632"/>
            <a:ext cx="10704000" cy="648072"/>
          </a:xfrm>
        </p:spPr>
        <p:txBody>
          <a:bodyPr/>
          <a:lstStyle/>
          <a:p>
            <a:r>
              <a:rPr lang="en-GB"/>
              <a:t>RSV symptoms</a:t>
            </a:r>
            <a:endParaRPr lang="en-GB">
              <a:solidFill>
                <a:srgbClr val="FF0000"/>
              </a:solidFill>
            </a:endParaRPr>
          </a:p>
        </p:txBody>
      </p:sp>
      <p:sp>
        <p:nvSpPr>
          <p:cNvPr id="3" name="Content Placeholder 2">
            <a:extLst>
              <a:ext uri="{FF2B5EF4-FFF2-40B4-BE49-F238E27FC236}">
                <a16:creationId xmlns:a16="http://schemas.microsoft.com/office/drawing/2014/main" id="{1769A3B7-D368-4CF6-AAEB-6AA81B2C0A29}"/>
              </a:ext>
            </a:extLst>
          </p:cNvPr>
          <p:cNvSpPr>
            <a:spLocks noGrp="1"/>
          </p:cNvSpPr>
          <p:nvPr>
            <p:ph idx="1"/>
          </p:nvPr>
        </p:nvSpPr>
        <p:spPr>
          <a:xfrm>
            <a:off x="228599" y="1787090"/>
            <a:ext cx="10551841" cy="3969898"/>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lang="en-GB">
                <a:solidFill>
                  <a:prstClr val="black"/>
                </a:solidFill>
                <a:latin typeface="+mn-lt"/>
                <a:cs typeface="Arial"/>
              </a:rPr>
              <a:t>f</a:t>
            </a:r>
            <a:r>
              <a:rPr kumimoji="0" lang="en-GB" b="0" i="0" u="none" strike="noStrike" kern="1200" cap="none" spc="0" normalizeH="0" baseline="0" noProof="0">
                <a:ln>
                  <a:noFill/>
                </a:ln>
                <a:solidFill>
                  <a:prstClr val="black"/>
                </a:solidFill>
                <a:effectLst/>
                <a:uLnTx/>
                <a:uFillTx/>
                <a:latin typeface="+mn-lt"/>
                <a:ea typeface="+mn-ea"/>
                <a:cs typeface="Arial"/>
              </a:rPr>
              <a:t>or most people, RSV infection causes a mild respiratory illness</a:t>
            </a:r>
            <a:endParaRPr lang="en-GB" b="0" i="0" u="none" strike="noStrike" kern="1200" cap="none" spc="0" normalizeH="0" baseline="0" noProof="0">
              <a:ln>
                <a:noFill/>
              </a:ln>
              <a:solidFill>
                <a:prstClr val="black"/>
              </a:solidFill>
              <a:effectLst/>
              <a:uLnTx/>
              <a:uFillTx/>
              <a:latin typeface="+mn-lt"/>
              <a:cs typeface="Arial"/>
            </a:endParaRPr>
          </a:p>
          <a:p>
            <a:pPr>
              <a:defRPr/>
            </a:pPr>
            <a:r>
              <a:rPr kumimoji="0" lang="en-GB" b="0" i="0" u="none" strike="noStrike" kern="1200" cap="none" spc="0" normalizeH="0" baseline="0" noProof="0">
                <a:ln>
                  <a:noFill/>
                </a:ln>
                <a:solidFill>
                  <a:prstClr val="black"/>
                </a:solidFill>
                <a:effectLst/>
                <a:uLnTx/>
                <a:uFillTx/>
                <a:latin typeface="+mn-lt"/>
                <a:ea typeface="+mn-ea"/>
                <a:cs typeface="Arial"/>
              </a:rPr>
              <a:t>RSV can cause a range of symptoms such as rhinitis (runny nose, sneezing or nasal congestion), cough, shortness of breath, fever, lethargy and decreased appetite</a:t>
            </a:r>
            <a:r>
              <a:rPr lang="en-GB">
                <a:solidFill>
                  <a:prstClr val="black"/>
                </a:solidFill>
                <a:latin typeface="+mn-lt"/>
                <a:cs typeface="Arial"/>
              </a:rPr>
              <a:t> </a:t>
            </a:r>
            <a:endParaRPr lang="en-GB" b="0" i="0" u="none" strike="noStrike" kern="1200" cap="none" spc="0" normalizeH="0" baseline="0" noProof="0">
              <a:ln>
                <a:noFill/>
              </a:ln>
              <a:solidFill>
                <a:prstClr val="black"/>
              </a:solidFill>
              <a:effectLst/>
              <a:uLnTx/>
              <a:uFillTx/>
              <a:latin typeface="+mn-lt"/>
              <a:cs typeface="Arial" panose="020B0604020202020204" pitchFamily="34" charset="0"/>
            </a:endParaRPr>
          </a:p>
          <a:p>
            <a:pPr>
              <a:defRPr/>
            </a:pPr>
            <a:r>
              <a:rPr kumimoji="0" lang="en-GB" b="0" i="0" u="none" strike="noStrike" kern="1200" cap="none" spc="0" normalizeH="0" baseline="0" noProof="0">
                <a:ln>
                  <a:noFill/>
                </a:ln>
                <a:solidFill>
                  <a:prstClr val="black"/>
                </a:solidFill>
                <a:effectLst/>
                <a:uLnTx/>
                <a:uFillTx/>
                <a:latin typeface="+mn-lt"/>
                <a:ea typeface="+mn-ea"/>
                <a:cs typeface="Arial"/>
              </a:rPr>
              <a:t>symptoms can progress to acute lower respiratory tract infection</a:t>
            </a:r>
            <a:r>
              <a:rPr lang="en-GB">
                <a:solidFill>
                  <a:prstClr val="black"/>
                </a:solidFill>
                <a:latin typeface="+mn-lt"/>
                <a:cs typeface="Arial"/>
              </a:rPr>
              <a:t> </a:t>
            </a:r>
            <a:endParaRPr lang="en-GB" b="0" i="0" u="none" strike="noStrike" kern="1200" cap="none" spc="0" normalizeH="0" baseline="0" noProof="0">
              <a:ln>
                <a:noFill/>
              </a:ln>
              <a:solidFill>
                <a:prstClr val="black"/>
              </a:solidFill>
              <a:effectLst/>
              <a:uLnTx/>
              <a:uFillTx/>
              <a:latin typeface="+mn-lt"/>
              <a:cs typeface="Arial"/>
            </a:endParaRP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lang="en-GB">
                <a:solidFill>
                  <a:prstClr val="black"/>
                </a:solidFill>
                <a:latin typeface="+mn-lt"/>
                <a:cs typeface="Arial"/>
              </a:rPr>
              <a:t>short</a:t>
            </a:r>
            <a:r>
              <a:rPr kumimoji="0" lang="en-GB" b="0" i="0" u="none" strike="noStrike" kern="1200" cap="none" spc="0" normalizeH="0" baseline="0" noProof="0">
                <a:ln>
                  <a:noFill/>
                </a:ln>
                <a:solidFill>
                  <a:prstClr val="black"/>
                </a:solidFill>
                <a:effectLst/>
                <a:uLnTx/>
                <a:uFillTx/>
                <a:latin typeface="+mn-lt"/>
                <a:ea typeface="+mn-ea"/>
                <a:cs typeface="Arial"/>
              </a:rPr>
              <a:t> or </a:t>
            </a:r>
            <a:r>
              <a:rPr lang="en-GB">
                <a:solidFill>
                  <a:prstClr val="black"/>
                </a:solidFill>
                <a:latin typeface="+mn-lt"/>
                <a:cs typeface="Arial"/>
              </a:rPr>
              <a:t>long-term</a:t>
            </a:r>
            <a:r>
              <a:rPr kumimoji="0" lang="en-GB" b="0" i="0" u="none" strike="noStrike" kern="1200" cap="none" spc="0" normalizeH="0" baseline="0" noProof="0">
                <a:ln>
                  <a:noFill/>
                </a:ln>
                <a:solidFill>
                  <a:prstClr val="black"/>
                </a:solidFill>
                <a:effectLst/>
                <a:uLnTx/>
                <a:uFillTx/>
                <a:latin typeface="+mn-lt"/>
                <a:ea typeface="+mn-ea"/>
                <a:cs typeface="Arial"/>
              </a:rPr>
              <a:t> complications may include respiratory complications, cardiovascular abnormalities, and bacterial infections such as pneumonia</a:t>
            </a:r>
            <a:endParaRPr lang="en-GB" b="0" i="0" u="none" strike="noStrike" kern="1200" cap="none" spc="0" normalizeH="0" baseline="0" noProof="0">
              <a:ln>
                <a:noFill/>
              </a:ln>
              <a:solidFill>
                <a:prstClr val="black"/>
              </a:solidFill>
              <a:effectLst/>
              <a:uLnTx/>
              <a:uFillTx/>
              <a:latin typeface="+mn-lt"/>
              <a:cs typeface="Arial"/>
            </a:endParaRPr>
          </a:p>
          <a:p>
            <a:pPr>
              <a:defRPr/>
            </a:pPr>
            <a:r>
              <a:rPr lang="en-GB">
                <a:solidFill>
                  <a:prstClr val="black"/>
                </a:solidFill>
                <a:latin typeface="Arial"/>
                <a:cs typeface="Arial"/>
              </a:rPr>
              <a:t>RSV may manifest as exacerbations of underlying COPD or cardiovascular disease</a:t>
            </a:r>
            <a:endParaRPr lang="en-GB" sz="4800">
              <a:effectLst/>
              <a:latin typeface="Arial" panose="020B0604020202020204"/>
              <a:ea typeface="Calibri" panose="020F0502020204030204" pitchFamily="34" charset="0"/>
              <a:cs typeface="Times New Roman" panose="02020603050405020304" pitchFamily="18" charset="0"/>
            </a:endParaRPr>
          </a:p>
          <a:p>
            <a:endParaRPr lang="en-GB" sz="1800">
              <a:latin typeface="Calibri" panose="020F0502020204030204" pitchFamily="34" charset="0"/>
              <a:ea typeface="Calibri" panose="020F0502020204030204" pitchFamily="34" charset="0"/>
              <a:cs typeface="Times New Roman" panose="02020603050405020304" pitchFamily="18" charset="0"/>
            </a:endParaRPr>
          </a:p>
        </p:txBody>
      </p:sp>
      <p:sp>
        <p:nvSpPr>
          <p:cNvPr id="11" name="Footer Placeholder 10">
            <a:extLst>
              <a:ext uri="{FF2B5EF4-FFF2-40B4-BE49-F238E27FC236}">
                <a16:creationId xmlns:a16="http://schemas.microsoft.com/office/drawing/2014/main" id="{8A240565-6AE0-46A1-8FD9-14F2E5308B30}"/>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2" name="Slide Number Placeholder 11">
            <a:extLst>
              <a:ext uri="{FF2B5EF4-FFF2-40B4-BE49-F238E27FC236}">
                <a16:creationId xmlns:a16="http://schemas.microsoft.com/office/drawing/2014/main" id="{6DDFB82A-3C88-40EE-B5BB-429A68490F75}"/>
              </a:ext>
            </a:extLst>
          </p:cNvPr>
          <p:cNvSpPr>
            <a:spLocks noGrp="1"/>
          </p:cNvSpPr>
          <p:nvPr>
            <p:ph type="sldNum" sz="quarter" idx="11"/>
          </p:nvPr>
        </p:nvSpPr>
        <p:spPr/>
        <p:txBody>
          <a:bodyPr/>
          <a:lstStyle/>
          <a:p>
            <a:fld id="{344369E4-5DE7-46E5-874E-4FD437973785}" type="slidenum">
              <a:rPr lang="en-GB" smtClean="0"/>
              <a:pPr/>
              <a:t>10</a:t>
            </a:fld>
            <a:endParaRPr lang="en-GB" sz="1400"/>
          </a:p>
        </p:txBody>
      </p:sp>
    </p:spTree>
    <p:extLst>
      <p:ext uri="{BB962C8B-B14F-4D97-AF65-F5344CB8AC3E}">
        <p14:creationId xmlns:p14="http://schemas.microsoft.com/office/powerpoint/2010/main" val="270823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4C71-5613-8CEF-202D-C628900396BC}"/>
              </a:ext>
            </a:extLst>
          </p:cNvPr>
          <p:cNvSpPr>
            <a:spLocks noGrp="1"/>
          </p:cNvSpPr>
          <p:nvPr>
            <p:ph type="title"/>
          </p:nvPr>
        </p:nvSpPr>
        <p:spPr/>
        <p:txBody>
          <a:bodyPr/>
          <a:lstStyle/>
          <a:p>
            <a:r>
              <a:rPr lang="en-GB"/>
              <a:t>Treatment and prevention</a:t>
            </a:r>
          </a:p>
        </p:txBody>
      </p:sp>
      <p:sp>
        <p:nvSpPr>
          <p:cNvPr id="3" name="Content Placeholder 2">
            <a:extLst>
              <a:ext uri="{FF2B5EF4-FFF2-40B4-BE49-F238E27FC236}">
                <a16:creationId xmlns:a16="http://schemas.microsoft.com/office/drawing/2014/main" id="{05F9D867-2F62-4941-AB8D-E16B1C909319}"/>
              </a:ext>
            </a:extLst>
          </p:cNvPr>
          <p:cNvSpPr>
            <a:spLocks noGrp="1"/>
          </p:cNvSpPr>
          <p:nvPr>
            <p:ph idx="1"/>
          </p:nvPr>
        </p:nvSpPr>
        <p:spPr>
          <a:xfrm>
            <a:off x="330205" y="1774826"/>
            <a:ext cx="11043811" cy="4351338"/>
          </a:xfrm>
        </p:spPr>
        <p:txBody>
          <a:bodyPr vert="horz" lIns="91440" tIns="45720" rIns="91440" bIns="45720" rtlCol="0" anchor="t">
            <a:normAutofit/>
          </a:bodyPr>
          <a:lstStyle/>
          <a:p>
            <a:pPr>
              <a:lnSpc>
                <a:spcPct val="100000"/>
              </a:lnSpc>
            </a:pPr>
            <a:r>
              <a:rPr lang="en-GB" dirty="0">
                <a:latin typeface="Arial"/>
                <a:cs typeface="Arial"/>
              </a:rPr>
              <a:t>there is no specific treatment suitable for RSV and treatment is therefore aimed at supporting the patient and relieving symptoms </a:t>
            </a:r>
            <a:endParaRPr lang="en-US" dirty="0"/>
          </a:p>
          <a:p>
            <a:pPr>
              <a:lnSpc>
                <a:spcPct val="100000"/>
              </a:lnSpc>
            </a:pPr>
            <a:r>
              <a:rPr lang="en-GB" dirty="0">
                <a:latin typeface="Arial"/>
                <a:cs typeface="Arial"/>
              </a:rPr>
              <a:t>transmission can be reduced through standard infection control practices such as respiratory hygiene, hand washing with soap and warm water, and cleaning of surfaces </a:t>
            </a:r>
            <a:endParaRPr lang="en-GB" dirty="0"/>
          </a:p>
          <a:p>
            <a:pPr>
              <a:lnSpc>
                <a:spcPct val="100000"/>
              </a:lnSpc>
            </a:pPr>
            <a:r>
              <a:rPr lang="en-GB" dirty="0">
                <a:latin typeface="Arial"/>
                <a:cs typeface="Arial"/>
              </a:rPr>
              <a:t>ideally, people with colds should avoid close contact with vulnerable older adults, particularly those with weakened immune systems, and co-morbidities (particularly respiratory and cardiac disease) </a:t>
            </a:r>
            <a:endParaRPr lang="en-GB" strike="sngStrike" dirty="0">
              <a:highlight>
                <a:srgbClr val="FFFF00"/>
              </a:highlight>
              <a:latin typeface="Arial"/>
              <a:cs typeface="Arial"/>
            </a:endParaRPr>
          </a:p>
          <a:p>
            <a:endParaRPr lang="en-GB" dirty="0"/>
          </a:p>
        </p:txBody>
      </p:sp>
      <p:sp>
        <p:nvSpPr>
          <p:cNvPr id="4" name="Footer Placeholder 3">
            <a:extLst>
              <a:ext uri="{FF2B5EF4-FFF2-40B4-BE49-F238E27FC236}">
                <a16:creationId xmlns:a16="http://schemas.microsoft.com/office/drawing/2014/main" id="{08AABB16-5A54-8F85-6282-4B528977D319}"/>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618D537D-5DDA-ED02-376F-8301EB77E263}"/>
              </a:ext>
            </a:extLst>
          </p:cNvPr>
          <p:cNvSpPr>
            <a:spLocks noGrp="1"/>
          </p:cNvSpPr>
          <p:nvPr>
            <p:ph type="sldNum" sz="quarter" idx="11"/>
          </p:nvPr>
        </p:nvSpPr>
        <p:spPr/>
        <p:txBody>
          <a:bodyPr/>
          <a:lstStyle/>
          <a:p>
            <a:fld id="{344369E4-5DE7-46E5-874E-4FD437973785}" type="slidenum">
              <a:rPr lang="en-GB" smtClean="0"/>
              <a:pPr/>
              <a:t>11</a:t>
            </a:fld>
            <a:endParaRPr lang="en-GB" sz="1400"/>
          </a:p>
        </p:txBody>
      </p:sp>
    </p:spTree>
    <p:extLst>
      <p:ext uri="{BB962C8B-B14F-4D97-AF65-F5344CB8AC3E}">
        <p14:creationId xmlns:p14="http://schemas.microsoft.com/office/powerpoint/2010/main" val="391838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CB5A-D261-C972-057A-CD235883AC62}"/>
              </a:ext>
            </a:extLst>
          </p:cNvPr>
          <p:cNvSpPr>
            <a:spLocks noGrp="1"/>
          </p:cNvSpPr>
          <p:nvPr>
            <p:ph type="title"/>
          </p:nvPr>
        </p:nvSpPr>
        <p:spPr/>
        <p:txBody>
          <a:bodyPr/>
          <a:lstStyle/>
          <a:p>
            <a:r>
              <a:rPr lang="en-GB">
                <a:latin typeface="Arial"/>
                <a:cs typeface="Arial"/>
              </a:rPr>
              <a:t>Immunisation</a:t>
            </a:r>
          </a:p>
        </p:txBody>
      </p:sp>
      <p:sp>
        <p:nvSpPr>
          <p:cNvPr id="3" name="Content Placeholder 2">
            <a:extLst>
              <a:ext uri="{FF2B5EF4-FFF2-40B4-BE49-F238E27FC236}">
                <a16:creationId xmlns:a16="http://schemas.microsoft.com/office/drawing/2014/main" id="{7D2B04E8-B0BD-582E-DAED-3A968780269B}"/>
              </a:ext>
            </a:extLst>
          </p:cNvPr>
          <p:cNvSpPr>
            <a:spLocks noGrp="1"/>
          </p:cNvSpPr>
          <p:nvPr>
            <p:ph idx="1"/>
          </p:nvPr>
        </p:nvSpPr>
        <p:spPr>
          <a:xfrm>
            <a:off x="330206" y="1511559"/>
            <a:ext cx="11090464" cy="4927291"/>
          </a:xfrm>
        </p:spPr>
        <p:txBody>
          <a:bodyPr vert="horz" lIns="91440" tIns="45720" rIns="91440" bIns="45720" rtlCol="0" anchor="t">
            <a:normAutofit lnSpcReduction="10000"/>
          </a:bodyPr>
          <a:lstStyle/>
          <a:p>
            <a:pPr>
              <a:lnSpc>
                <a:spcPct val="100000"/>
              </a:lnSpc>
            </a:pPr>
            <a:r>
              <a:rPr lang="en-GB" sz="2000" dirty="0">
                <a:latin typeface="Arial"/>
                <a:cs typeface="Arial"/>
              </a:rPr>
              <a:t>the Joint Committee of Vaccination and Immunisation (JCVI) has reviewed evidence from manufacturers on the efficacy, safety and duration of protection of the newly available vaccine products alongside clinical and epidemiological data on the burden of RSV in infants and older adults in the UK</a:t>
            </a:r>
          </a:p>
          <a:p>
            <a:pPr>
              <a:lnSpc>
                <a:spcPct val="160000"/>
              </a:lnSpc>
            </a:pPr>
            <a:r>
              <a:rPr lang="en-GB" sz="2000" dirty="0">
                <a:latin typeface="Arial"/>
                <a:cs typeface="Arial"/>
              </a:rPr>
              <a:t>following a recommendation from the </a:t>
            </a:r>
            <a:r>
              <a:rPr lang="en-GB" sz="2000" dirty="0">
                <a:latin typeface="Arial"/>
                <a:cs typeface="Arial"/>
                <a:hlinkClick r:id="rId3"/>
              </a:rPr>
              <a:t>JCVI</a:t>
            </a:r>
            <a:r>
              <a:rPr lang="en-GB" sz="2000" dirty="0">
                <a:latin typeface="Arial"/>
                <a:cs typeface="Arial"/>
              </a:rPr>
              <a:t>, two RSV immunisation programmes are to start </a:t>
            </a:r>
            <a:r>
              <a:rPr lang="en-GB" sz="2000">
                <a:latin typeface="Arial"/>
                <a:cs typeface="Arial"/>
              </a:rPr>
              <a:t>from 1 </a:t>
            </a:r>
            <a:r>
              <a:rPr lang="en-GB" sz="2000" dirty="0">
                <a:latin typeface="Arial"/>
                <a:cs typeface="Arial"/>
              </a:rPr>
              <a:t>September 2024. These are:</a:t>
            </a:r>
          </a:p>
          <a:p>
            <a:pPr lvl="1">
              <a:lnSpc>
                <a:spcPct val="100000"/>
              </a:lnSpc>
            </a:pPr>
            <a:r>
              <a:rPr lang="en-GB" sz="2000" dirty="0">
                <a:solidFill>
                  <a:srgbClr val="000000"/>
                </a:solidFill>
                <a:latin typeface="Arial"/>
                <a:cs typeface="Arial"/>
              </a:rPr>
              <a:t>older adults programme</a:t>
            </a:r>
            <a:endParaRPr lang="en-GB" sz="2000" dirty="0"/>
          </a:p>
          <a:p>
            <a:pPr lvl="2">
              <a:lnSpc>
                <a:spcPct val="100000"/>
              </a:lnSpc>
              <a:buFont typeface="Courier New" panose="020B0604020202020204" pitchFamily="34" charset="0"/>
              <a:buChar char="o"/>
            </a:pPr>
            <a:r>
              <a:rPr lang="en-GB" dirty="0">
                <a:solidFill>
                  <a:srgbClr val="333333"/>
                </a:solidFill>
                <a:latin typeface="Arial"/>
                <a:cs typeface="Segoe UI"/>
              </a:rPr>
              <a:t>adults turning 75 years old on or after 1 September 2024 until their 80th birthday</a:t>
            </a:r>
            <a:endParaRPr lang="en-GB" dirty="0">
              <a:solidFill>
                <a:srgbClr val="000000"/>
              </a:solidFill>
              <a:latin typeface="Arial"/>
            </a:endParaRPr>
          </a:p>
          <a:p>
            <a:pPr lvl="2">
              <a:lnSpc>
                <a:spcPct val="100000"/>
              </a:lnSpc>
              <a:buFont typeface="Courier New" panose="020B0604020202020204" pitchFamily="34" charset="0"/>
              <a:buChar char="o"/>
            </a:pPr>
            <a:r>
              <a:rPr lang="en-GB" dirty="0">
                <a:solidFill>
                  <a:srgbClr val="333333"/>
                </a:solidFill>
                <a:latin typeface="Arial"/>
                <a:cs typeface="Segoe UI"/>
              </a:rPr>
              <a:t>adults already aged 75 to 79 years </a:t>
            </a:r>
            <a:r>
              <a:rPr lang="en-GB">
                <a:solidFill>
                  <a:srgbClr val="333333"/>
                </a:solidFill>
                <a:latin typeface="Arial"/>
                <a:cs typeface="Segoe UI"/>
              </a:rPr>
              <a:t>on 1 </a:t>
            </a:r>
            <a:r>
              <a:rPr lang="en-GB" dirty="0">
                <a:solidFill>
                  <a:srgbClr val="333333"/>
                </a:solidFill>
                <a:latin typeface="Arial"/>
                <a:cs typeface="Segoe UI"/>
              </a:rPr>
              <a:t>September 2024 until their 80th birthday (or </a:t>
            </a:r>
            <a:r>
              <a:rPr lang="en-GB">
                <a:solidFill>
                  <a:srgbClr val="333333"/>
                </a:solidFill>
                <a:latin typeface="Arial"/>
                <a:cs typeface="Segoe UI"/>
              </a:rPr>
              <a:t>until 31 </a:t>
            </a:r>
            <a:r>
              <a:rPr lang="en-GB" dirty="0">
                <a:solidFill>
                  <a:srgbClr val="333333"/>
                </a:solidFill>
                <a:latin typeface="Arial"/>
                <a:cs typeface="Segoe UI"/>
              </a:rPr>
              <a:t>August 2025 if they have their 80th birthday within the first year of the </a:t>
            </a:r>
            <a:r>
              <a:rPr lang="en-GB">
                <a:solidFill>
                  <a:srgbClr val="333333"/>
                </a:solidFill>
                <a:latin typeface="Arial"/>
                <a:cs typeface="Segoe UI"/>
              </a:rPr>
              <a:t>programme)</a:t>
            </a:r>
            <a:endParaRPr lang="en-GB" dirty="0">
              <a:solidFill>
                <a:srgbClr val="333333"/>
              </a:solidFill>
              <a:latin typeface="Arial"/>
              <a:cs typeface="Segoe UI"/>
            </a:endParaRPr>
          </a:p>
          <a:p>
            <a:pPr lvl="1">
              <a:lnSpc>
                <a:spcPct val="100000"/>
              </a:lnSpc>
            </a:pPr>
            <a:r>
              <a:rPr lang="en-GB" sz="2000" dirty="0">
                <a:solidFill>
                  <a:srgbClr val="333333"/>
                </a:solidFill>
                <a:latin typeface="Arial"/>
                <a:cs typeface="Segoe UI"/>
              </a:rPr>
              <a:t>infant protection programme</a:t>
            </a:r>
          </a:p>
          <a:p>
            <a:pPr lvl="2">
              <a:lnSpc>
                <a:spcPct val="100000"/>
              </a:lnSpc>
              <a:buFont typeface="Courier New" panose="020B0604020202020204" pitchFamily="34" charset="0"/>
              <a:buChar char="o"/>
            </a:pPr>
            <a:r>
              <a:rPr lang="en-GB" dirty="0">
                <a:solidFill>
                  <a:srgbClr val="333333"/>
                </a:solidFill>
                <a:latin typeface="Arial"/>
                <a:cs typeface="Segoe UI"/>
              </a:rPr>
              <a:t>offered to all pregnant women from 28 weeks' gestation in every pregnancy for infant protection </a:t>
            </a:r>
            <a:r>
              <a:rPr lang="en-GB" kern="1200" dirty="0">
                <a:solidFill>
                  <a:srgbClr val="333333"/>
                </a:solidFill>
                <a:effectLst/>
                <a:latin typeface="Arial"/>
                <a:cs typeface="Segoe UI"/>
              </a:rPr>
              <a:t>(</a:t>
            </a:r>
            <a:r>
              <a:rPr lang="en-GB" dirty="0">
                <a:solidFill>
                  <a:srgbClr val="333333"/>
                </a:solidFill>
                <a:latin typeface="Arial"/>
                <a:cs typeface="Segoe UI"/>
              </a:rPr>
              <a:t>with a separate training slide set and resources available)</a:t>
            </a:r>
            <a:endParaRPr lang="en-GB" dirty="0">
              <a:latin typeface="Arial"/>
            </a:endParaRPr>
          </a:p>
          <a:p>
            <a:pPr lvl="1"/>
            <a:endParaRPr lang="en-GB" sz="2400" dirty="0">
              <a:latin typeface="Arial"/>
              <a:cs typeface="Times New Roman"/>
            </a:endParaRPr>
          </a:p>
          <a:p>
            <a:endParaRPr lang="en-GB" kern="1200" dirty="0">
              <a:solidFill>
                <a:srgbClr val="000000"/>
              </a:solidFill>
              <a:effectLst/>
              <a:latin typeface="Arial" panose="020B0604020202020204" pitchFamily="34" charset="0"/>
              <a:ea typeface="+mn-ea"/>
              <a:cs typeface="Times New Roman" panose="02020603050405020304" pitchFamily="18" charset="0"/>
            </a:endParaRPr>
          </a:p>
          <a:p>
            <a:pPr marL="0" indent="0">
              <a:buNone/>
            </a:pPr>
            <a:endParaRPr lang="en-GB" dirty="0"/>
          </a:p>
        </p:txBody>
      </p:sp>
      <p:sp>
        <p:nvSpPr>
          <p:cNvPr id="4" name="Footer Placeholder 3">
            <a:extLst>
              <a:ext uri="{FF2B5EF4-FFF2-40B4-BE49-F238E27FC236}">
                <a16:creationId xmlns:a16="http://schemas.microsoft.com/office/drawing/2014/main" id="{F027B8F0-617C-D6AB-A7EC-873A05C22B8B}"/>
              </a:ext>
            </a:extLst>
          </p:cNvPr>
          <p:cNvSpPr>
            <a:spLocks noGrp="1"/>
          </p:cNvSpPr>
          <p:nvPr>
            <p:ph type="ftr" sz="quarter" idx="10"/>
          </p:nvPr>
        </p:nvSpPr>
        <p:spPr/>
        <p:txBody>
          <a:bodyPr/>
          <a:lstStyle/>
          <a:p>
            <a:r>
              <a:rPr lang="en-GB" sz="1400">
                <a:latin typeface="Arial"/>
                <a:cs typeface="Arial"/>
              </a:rPr>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5E60784D-BCA2-0C68-2429-AE28A26450F7}"/>
              </a:ext>
            </a:extLst>
          </p:cNvPr>
          <p:cNvSpPr>
            <a:spLocks noGrp="1"/>
          </p:cNvSpPr>
          <p:nvPr>
            <p:ph type="sldNum" sz="quarter" idx="11"/>
          </p:nvPr>
        </p:nvSpPr>
        <p:spPr/>
        <p:txBody>
          <a:bodyPr/>
          <a:lstStyle/>
          <a:p>
            <a:fld id="{344369E4-5DE7-46E5-874E-4FD437973785}" type="slidenum">
              <a:rPr lang="en-GB" smtClean="0"/>
              <a:pPr/>
              <a:t>12</a:t>
            </a:fld>
            <a:endParaRPr lang="en-GB" sz="1400"/>
          </a:p>
        </p:txBody>
      </p:sp>
    </p:spTree>
    <p:extLst>
      <p:ext uri="{BB962C8B-B14F-4D97-AF65-F5344CB8AC3E}">
        <p14:creationId xmlns:p14="http://schemas.microsoft.com/office/powerpoint/2010/main" val="3181869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38AFAF-8EA4-0937-FE6B-19D9F6AD6040}"/>
              </a:ext>
            </a:extLst>
          </p:cNvPr>
          <p:cNvSpPr>
            <a:spLocks noGrp="1"/>
          </p:cNvSpPr>
          <p:nvPr>
            <p:ph type="ctrTitle"/>
          </p:nvPr>
        </p:nvSpPr>
        <p:spPr/>
        <p:txBody>
          <a:bodyPr/>
          <a:lstStyle/>
          <a:p>
            <a:r>
              <a:rPr lang="en-GB"/>
              <a:t>RSV vaccination of older adults programme</a:t>
            </a:r>
          </a:p>
        </p:txBody>
      </p:sp>
      <p:sp>
        <p:nvSpPr>
          <p:cNvPr id="5" name="Slide Number Placeholder 4">
            <a:extLst>
              <a:ext uri="{FF2B5EF4-FFF2-40B4-BE49-F238E27FC236}">
                <a16:creationId xmlns:a16="http://schemas.microsoft.com/office/drawing/2014/main" id="{C4F12CA0-2371-BF7A-FBDE-7BF4FED31313}"/>
              </a:ext>
            </a:extLst>
          </p:cNvPr>
          <p:cNvSpPr>
            <a:spLocks noGrp="1"/>
          </p:cNvSpPr>
          <p:nvPr>
            <p:ph type="sldNum" sz="quarter" idx="4294967295"/>
          </p:nvPr>
        </p:nvSpPr>
        <p:spPr>
          <a:xfrm>
            <a:off x="0" y="6438900"/>
            <a:ext cx="596900" cy="365125"/>
          </a:xfrm>
        </p:spPr>
        <p:txBody>
          <a:bodyPr/>
          <a:lstStyle/>
          <a:p>
            <a:fld id="{344369E4-5DE7-46E5-874E-4FD437973785}" type="slidenum">
              <a:rPr lang="en-GB" smtClean="0"/>
              <a:pPr/>
              <a:t>13</a:t>
            </a:fld>
            <a:endParaRPr lang="en-GB" sz="1400"/>
          </a:p>
        </p:txBody>
      </p:sp>
    </p:spTree>
    <p:extLst>
      <p:ext uri="{BB962C8B-B14F-4D97-AF65-F5344CB8AC3E}">
        <p14:creationId xmlns:p14="http://schemas.microsoft.com/office/powerpoint/2010/main" val="48260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517E9-292B-37BE-8079-F973998E3460}"/>
              </a:ext>
            </a:extLst>
          </p:cNvPr>
          <p:cNvSpPr>
            <a:spLocks noGrp="1"/>
          </p:cNvSpPr>
          <p:nvPr>
            <p:ph type="title"/>
          </p:nvPr>
        </p:nvSpPr>
        <p:spPr/>
        <p:txBody>
          <a:bodyPr/>
          <a:lstStyle/>
          <a:p>
            <a:r>
              <a:rPr lang="en-US" dirty="0">
                <a:latin typeface="Arial"/>
                <a:cs typeface="Arial"/>
              </a:rPr>
              <a:t>Aim</a:t>
            </a:r>
            <a:endParaRPr lang="en-US" dirty="0"/>
          </a:p>
        </p:txBody>
      </p:sp>
      <p:sp>
        <p:nvSpPr>
          <p:cNvPr id="3" name="Content Placeholder 2">
            <a:extLst>
              <a:ext uri="{FF2B5EF4-FFF2-40B4-BE49-F238E27FC236}">
                <a16:creationId xmlns:a16="http://schemas.microsoft.com/office/drawing/2014/main" id="{3E7D745D-3DF2-15A1-813E-9EFA160A1795}"/>
              </a:ext>
            </a:extLst>
          </p:cNvPr>
          <p:cNvSpPr>
            <a:spLocks noGrp="1"/>
          </p:cNvSpPr>
          <p:nvPr>
            <p:ph idx="1"/>
          </p:nvPr>
        </p:nvSpPr>
        <p:spPr>
          <a:xfrm>
            <a:off x="330206" y="1774826"/>
            <a:ext cx="10987828" cy="4351338"/>
          </a:xfrm>
        </p:spPr>
        <p:txBody>
          <a:bodyPr vert="horz" lIns="91440" tIns="45720" rIns="91440" bIns="45720" rtlCol="0" anchor="t">
            <a:normAutofit/>
          </a:bodyPr>
          <a:lstStyle/>
          <a:p>
            <a:pPr marL="0" indent="0">
              <a:lnSpc>
                <a:spcPct val="100000"/>
              </a:lnSpc>
              <a:buNone/>
            </a:pPr>
            <a:r>
              <a:rPr lang="en-GB">
                <a:latin typeface="Arial"/>
                <a:cs typeface="Arial"/>
              </a:rPr>
              <a:t>The </a:t>
            </a:r>
            <a:r>
              <a:rPr lang="en-GB" dirty="0">
                <a:latin typeface="Arial"/>
                <a:cs typeface="Arial"/>
              </a:rPr>
              <a:t>aim of the programme is to reduce the incidence and severity of RSV disease, and hospitalisation as a result of RSV disease, in eligible </a:t>
            </a:r>
            <a:r>
              <a:rPr lang="en-GB">
                <a:latin typeface="Arial"/>
                <a:cs typeface="Arial"/>
              </a:rPr>
              <a:t>older adults.</a:t>
            </a:r>
            <a:endParaRPr lang="en-US" dirty="0">
              <a:latin typeface="Arial"/>
              <a:cs typeface="Arial"/>
            </a:endParaRPr>
          </a:p>
        </p:txBody>
      </p:sp>
      <p:sp>
        <p:nvSpPr>
          <p:cNvPr id="4" name="Footer Placeholder 3">
            <a:extLst>
              <a:ext uri="{FF2B5EF4-FFF2-40B4-BE49-F238E27FC236}">
                <a16:creationId xmlns:a16="http://schemas.microsoft.com/office/drawing/2014/main" id="{2DD4053C-7975-4ED5-F879-9CF7C973F963}"/>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E8794655-8EEF-B552-979C-69A60F75D7D5}"/>
              </a:ext>
            </a:extLst>
          </p:cNvPr>
          <p:cNvSpPr>
            <a:spLocks noGrp="1"/>
          </p:cNvSpPr>
          <p:nvPr>
            <p:ph type="sldNum" sz="quarter" idx="11"/>
          </p:nvPr>
        </p:nvSpPr>
        <p:spPr/>
        <p:txBody>
          <a:bodyPr/>
          <a:lstStyle/>
          <a:p>
            <a:fld id="{344369E4-5DE7-46E5-874E-4FD437973785}" type="slidenum">
              <a:rPr lang="en-GB" smtClean="0"/>
              <a:pPr/>
              <a:t>14</a:t>
            </a:fld>
            <a:endParaRPr lang="en-GB" sz="1400"/>
          </a:p>
        </p:txBody>
      </p:sp>
    </p:spTree>
    <p:extLst>
      <p:ext uri="{BB962C8B-B14F-4D97-AF65-F5344CB8AC3E}">
        <p14:creationId xmlns:p14="http://schemas.microsoft.com/office/powerpoint/2010/main" val="1487144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F81F2-B6DD-59AF-D660-8F89BE06D5EB}"/>
              </a:ext>
            </a:extLst>
          </p:cNvPr>
          <p:cNvSpPr>
            <a:spLocks noGrp="1"/>
          </p:cNvSpPr>
          <p:nvPr>
            <p:ph type="title"/>
          </p:nvPr>
        </p:nvSpPr>
        <p:spPr/>
        <p:txBody>
          <a:bodyPr/>
          <a:lstStyle/>
          <a:p>
            <a:r>
              <a:rPr lang="en-GB" dirty="0"/>
              <a:t>Schedule and dose</a:t>
            </a:r>
          </a:p>
        </p:txBody>
      </p:sp>
      <p:sp>
        <p:nvSpPr>
          <p:cNvPr id="3" name="Content Placeholder 2">
            <a:extLst>
              <a:ext uri="{FF2B5EF4-FFF2-40B4-BE49-F238E27FC236}">
                <a16:creationId xmlns:a16="http://schemas.microsoft.com/office/drawing/2014/main" id="{53D198EA-A049-DFEA-2960-0C33D096E7ED}"/>
              </a:ext>
            </a:extLst>
          </p:cNvPr>
          <p:cNvSpPr>
            <a:spLocks noGrp="1"/>
          </p:cNvSpPr>
          <p:nvPr>
            <p:ph idx="1"/>
          </p:nvPr>
        </p:nvSpPr>
        <p:spPr/>
        <p:txBody>
          <a:bodyPr/>
          <a:lstStyle/>
          <a:p>
            <a:pPr marL="0" indent="0">
              <a:lnSpc>
                <a:spcPct val="150000"/>
              </a:lnSpc>
              <a:buNone/>
            </a:pPr>
            <a:r>
              <a:rPr lang="en-GB" dirty="0"/>
              <a:t>The vaccine is given in older adults as a single, one-off dose. </a:t>
            </a:r>
          </a:p>
          <a:p>
            <a:pPr marL="0" indent="0">
              <a:lnSpc>
                <a:spcPct val="150000"/>
              </a:lnSpc>
              <a:buNone/>
            </a:pPr>
            <a:r>
              <a:rPr lang="en-GB" dirty="0"/>
              <a:t>There is not currently data to support second doses in older adults.</a:t>
            </a:r>
          </a:p>
          <a:p>
            <a:pPr marL="0" indent="0">
              <a:lnSpc>
                <a:spcPct val="150000"/>
              </a:lnSpc>
              <a:buNone/>
            </a:pPr>
            <a:r>
              <a:rPr lang="en-GB" dirty="0"/>
              <a:t>See the following slides for recommended age of administration.</a:t>
            </a:r>
          </a:p>
          <a:p>
            <a:pPr marL="0" indent="0">
              <a:lnSpc>
                <a:spcPct val="150000"/>
              </a:lnSpc>
              <a:buNone/>
            </a:pPr>
            <a:r>
              <a:rPr lang="en-GB" dirty="0">
                <a:latin typeface="Arial"/>
                <a:cs typeface="Arial"/>
              </a:rPr>
              <a:t>The dose is a single (0.5 ml) dose of Abrysvo</a:t>
            </a:r>
            <a:r>
              <a:rPr lang="en-GB" baseline="30000" dirty="0">
                <a:latin typeface="Arial"/>
                <a:cs typeface="Arial"/>
              </a:rPr>
              <a:t>®</a:t>
            </a:r>
            <a:r>
              <a:rPr lang="en-GB" dirty="0">
                <a:latin typeface="Arial"/>
                <a:cs typeface="Arial"/>
              </a:rPr>
              <a:t> pre-F vaccine (Pfizer), using the full volume of the reconstituted vaccine drawn up into </a:t>
            </a:r>
            <a:r>
              <a:rPr lang="en-GB">
                <a:latin typeface="Arial"/>
                <a:cs typeface="Arial"/>
              </a:rPr>
              <a:t>the syringe.</a:t>
            </a:r>
            <a:endParaRPr lang="en-GB" dirty="0"/>
          </a:p>
        </p:txBody>
      </p:sp>
      <p:sp>
        <p:nvSpPr>
          <p:cNvPr id="4" name="Footer Placeholder 3">
            <a:extLst>
              <a:ext uri="{FF2B5EF4-FFF2-40B4-BE49-F238E27FC236}">
                <a16:creationId xmlns:a16="http://schemas.microsoft.com/office/drawing/2014/main" id="{5C1B4F49-B122-B99A-7B5D-0BBAEAFEF070}"/>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A7491A59-57BB-16E7-27EA-98CF5822A1D6}"/>
              </a:ext>
            </a:extLst>
          </p:cNvPr>
          <p:cNvSpPr>
            <a:spLocks noGrp="1"/>
          </p:cNvSpPr>
          <p:nvPr>
            <p:ph type="sldNum" sz="quarter" idx="11"/>
          </p:nvPr>
        </p:nvSpPr>
        <p:spPr/>
        <p:txBody>
          <a:bodyPr/>
          <a:lstStyle/>
          <a:p>
            <a:fld id="{344369E4-5DE7-46E5-874E-4FD437973785}" type="slidenum">
              <a:rPr lang="en-GB" smtClean="0"/>
              <a:pPr/>
              <a:t>15</a:t>
            </a:fld>
            <a:endParaRPr lang="en-GB" sz="1400"/>
          </a:p>
        </p:txBody>
      </p:sp>
    </p:spTree>
    <p:extLst>
      <p:ext uri="{BB962C8B-B14F-4D97-AF65-F5344CB8AC3E}">
        <p14:creationId xmlns:p14="http://schemas.microsoft.com/office/powerpoint/2010/main" val="288398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9443-0C1A-33E3-52E3-EEFC9B4A04C6}"/>
              </a:ext>
            </a:extLst>
          </p:cNvPr>
          <p:cNvSpPr>
            <a:spLocks noGrp="1"/>
          </p:cNvSpPr>
          <p:nvPr>
            <p:ph type="title"/>
          </p:nvPr>
        </p:nvSpPr>
        <p:spPr/>
        <p:txBody>
          <a:bodyPr>
            <a:normAutofit/>
          </a:bodyPr>
          <a:lstStyle/>
          <a:p>
            <a:r>
              <a:rPr lang="en-GB">
                <a:latin typeface="Arial"/>
                <a:cs typeface="Arial"/>
              </a:rPr>
              <a:t>Routine programme</a:t>
            </a:r>
          </a:p>
        </p:txBody>
      </p:sp>
      <p:sp>
        <p:nvSpPr>
          <p:cNvPr id="3" name="Content Placeholder 2">
            <a:extLst>
              <a:ext uri="{FF2B5EF4-FFF2-40B4-BE49-F238E27FC236}">
                <a16:creationId xmlns:a16="http://schemas.microsoft.com/office/drawing/2014/main" id="{4159B239-6A5C-6B46-479E-F4F262031AE0}"/>
              </a:ext>
            </a:extLst>
          </p:cNvPr>
          <p:cNvSpPr>
            <a:spLocks noGrp="1"/>
          </p:cNvSpPr>
          <p:nvPr>
            <p:ph idx="1"/>
          </p:nvPr>
        </p:nvSpPr>
        <p:spPr>
          <a:xfrm>
            <a:off x="395894" y="1474470"/>
            <a:ext cx="11097581" cy="4691107"/>
          </a:xfrm>
        </p:spPr>
        <p:txBody>
          <a:bodyPr vert="horz" lIns="91440" tIns="45720" rIns="91440" bIns="45720" rtlCol="0" anchor="t">
            <a:noAutofit/>
          </a:bodyPr>
          <a:lstStyle/>
          <a:p>
            <a:pPr marL="0" indent="0">
              <a:lnSpc>
                <a:spcPct val="100000"/>
              </a:lnSpc>
              <a:buNone/>
            </a:pPr>
            <a:r>
              <a:rPr lang="en-GB">
                <a:latin typeface="Arial"/>
                <a:cs typeface="Arial"/>
              </a:rPr>
              <a:t>From 1 September there will be a </a:t>
            </a:r>
            <a:r>
              <a:rPr lang="en-GB" b="1">
                <a:latin typeface="Arial"/>
                <a:cs typeface="Arial"/>
              </a:rPr>
              <a:t>r</a:t>
            </a:r>
            <a:r>
              <a:rPr lang="en-GB" b="1" kern="1200">
                <a:solidFill>
                  <a:srgbClr val="0B0C0C"/>
                </a:solidFill>
                <a:effectLst/>
                <a:latin typeface="Arial"/>
                <a:cs typeface="Times New Roman"/>
              </a:rPr>
              <a:t>outine</a:t>
            </a:r>
            <a:r>
              <a:rPr lang="en-GB" kern="1200">
                <a:solidFill>
                  <a:srgbClr val="0B0C0C"/>
                </a:solidFill>
                <a:effectLst/>
                <a:latin typeface="Arial"/>
                <a:cs typeface="Times New Roman"/>
              </a:rPr>
              <a:t>, </a:t>
            </a:r>
            <a:r>
              <a:rPr lang="en-GB" u="sng" kern="1200">
                <a:solidFill>
                  <a:srgbClr val="0B0C0C"/>
                </a:solidFill>
                <a:effectLst/>
                <a:latin typeface="Arial"/>
                <a:cs typeface="Times New Roman"/>
              </a:rPr>
              <a:t>year-round</a:t>
            </a:r>
            <a:r>
              <a:rPr lang="en-GB" kern="1200">
                <a:solidFill>
                  <a:srgbClr val="0B0C0C"/>
                </a:solidFill>
                <a:effectLst/>
                <a:latin typeface="Arial"/>
                <a:cs typeface="Times New Roman"/>
              </a:rPr>
              <a:t> programme:</a:t>
            </a:r>
            <a:endParaRPr lang="en-GB">
              <a:effectLst/>
              <a:latin typeface="Arial"/>
              <a:ea typeface="Times New Roman" panose="02020603050405020304" pitchFamily="18" charset="0"/>
              <a:cs typeface="Times New Roman"/>
            </a:endParaRPr>
          </a:p>
          <a:p>
            <a:pPr marL="800100" lvl="1" indent="-342900">
              <a:lnSpc>
                <a:spcPct val="100000"/>
              </a:lnSpc>
              <a:tabLst>
                <a:tab pos="457200" algn="l"/>
              </a:tabLst>
            </a:pPr>
            <a:r>
              <a:rPr lang="en-GB" sz="2400" kern="1200">
                <a:solidFill>
                  <a:srgbClr val="0B0C0C"/>
                </a:solidFill>
                <a:effectLst/>
                <a:latin typeface="Arial"/>
                <a:cs typeface="Times New Roman"/>
              </a:rPr>
              <a:t>individuals will become eligible on their 75th birthday and remain eligible until aged 79 years and 364 days (that is, up until and including the day before their 80th birthday)</a:t>
            </a:r>
          </a:p>
          <a:p>
            <a:pPr marL="800100" lvl="1" indent="-342900">
              <a:lnSpc>
                <a:spcPct val="100000"/>
              </a:lnSpc>
              <a:tabLst>
                <a:tab pos="457200" algn="l"/>
              </a:tabLst>
            </a:pPr>
            <a:r>
              <a:rPr lang="en-GB" sz="2400">
                <a:latin typeface="Arial"/>
                <a:cs typeface="Arial"/>
              </a:rPr>
              <a:t>eligible individuals will have been born on or after 1 September 1949</a:t>
            </a:r>
            <a:endParaRPr lang="en-GB" sz="2400">
              <a:latin typeface="Arial"/>
              <a:cs typeface="Times New Roman"/>
            </a:endParaRPr>
          </a:p>
          <a:p>
            <a:pPr marL="800100" lvl="1" indent="-342900">
              <a:lnSpc>
                <a:spcPct val="100000"/>
              </a:lnSpc>
              <a:tabLst>
                <a:tab pos="457200" algn="l"/>
              </a:tabLst>
            </a:pPr>
            <a:r>
              <a:rPr lang="en-GB" sz="2400" kern="1200">
                <a:solidFill>
                  <a:srgbClr val="0B0C0C"/>
                </a:solidFill>
                <a:effectLst/>
                <a:latin typeface="Arial"/>
                <a:cs typeface="Times New Roman"/>
              </a:rPr>
              <a:t>clinically it is preferable to vaccinate as soon as possible after they become eligible so that they are protected at the earliest opportunity</a:t>
            </a:r>
            <a:r>
              <a:rPr lang="en-GB" sz="2400">
                <a:solidFill>
                  <a:srgbClr val="0B0C0C"/>
                </a:solidFill>
                <a:latin typeface="Arial"/>
                <a:cs typeface="Times New Roman"/>
              </a:rPr>
              <a:t>:</a:t>
            </a:r>
            <a:endParaRPr lang="en-GB" sz="2400" kern="1200">
              <a:solidFill>
                <a:srgbClr val="0B0C0C"/>
              </a:solidFill>
              <a:effectLst/>
              <a:latin typeface="Arial"/>
              <a:cs typeface="Times New Roman"/>
            </a:endParaRPr>
          </a:p>
          <a:p>
            <a:pPr marL="1143000" lvl="1" indent="-342900">
              <a:lnSpc>
                <a:spcPct val="100000"/>
              </a:lnSpc>
              <a:tabLst>
                <a:tab pos="457200" algn="l"/>
              </a:tabLst>
            </a:pPr>
            <a:r>
              <a:rPr lang="en-GB">
                <a:latin typeface="Arial"/>
                <a:cs typeface="Arial"/>
              </a:rPr>
              <a:t>for those turning 75 years of age between March and October each year, the vaccine should ideally be given by the end of October before RSV activity increases </a:t>
            </a:r>
            <a:endParaRPr lang="en-GB"/>
          </a:p>
          <a:p>
            <a:pPr marL="1143000" lvl="1" indent="-342900">
              <a:lnSpc>
                <a:spcPct val="100000"/>
              </a:lnSpc>
              <a:tabLst>
                <a:tab pos="457200" algn="l"/>
              </a:tabLst>
            </a:pPr>
            <a:r>
              <a:rPr lang="en-GB">
                <a:latin typeface="Arial"/>
                <a:cs typeface="Arial"/>
              </a:rPr>
              <a:t>soon after turning 75 if their birthday falls during the RSV season (November to February).</a:t>
            </a:r>
            <a:endParaRPr lang="en-GB"/>
          </a:p>
        </p:txBody>
      </p:sp>
      <p:sp>
        <p:nvSpPr>
          <p:cNvPr id="4" name="Footer Placeholder 3">
            <a:extLst>
              <a:ext uri="{FF2B5EF4-FFF2-40B4-BE49-F238E27FC236}">
                <a16:creationId xmlns:a16="http://schemas.microsoft.com/office/drawing/2014/main" id="{22710D57-C6FF-78F1-5FAA-CFBF740A5D4B}"/>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852C5FBD-C60B-A9DA-601E-4E2B7F5FA396}"/>
              </a:ext>
            </a:extLst>
          </p:cNvPr>
          <p:cNvSpPr>
            <a:spLocks noGrp="1"/>
          </p:cNvSpPr>
          <p:nvPr>
            <p:ph type="sldNum" sz="quarter" idx="11"/>
          </p:nvPr>
        </p:nvSpPr>
        <p:spPr/>
        <p:txBody>
          <a:bodyPr/>
          <a:lstStyle/>
          <a:p>
            <a:fld id="{344369E4-5DE7-46E5-874E-4FD437973785}" type="slidenum">
              <a:rPr lang="en-GB" smtClean="0"/>
              <a:pPr/>
              <a:t>16</a:t>
            </a:fld>
            <a:endParaRPr lang="en-GB" sz="1400"/>
          </a:p>
        </p:txBody>
      </p:sp>
    </p:spTree>
    <p:extLst>
      <p:ext uri="{BB962C8B-B14F-4D97-AF65-F5344CB8AC3E}">
        <p14:creationId xmlns:p14="http://schemas.microsoft.com/office/powerpoint/2010/main" val="120206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6F6E-FB16-84D5-4F29-D0FB73F99A78}"/>
              </a:ext>
            </a:extLst>
          </p:cNvPr>
          <p:cNvSpPr>
            <a:spLocks noGrp="1"/>
          </p:cNvSpPr>
          <p:nvPr>
            <p:ph type="title"/>
          </p:nvPr>
        </p:nvSpPr>
        <p:spPr/>
        <p:txBody>
          <a:bodyPr/>
          <a:lstStyle/>
          <a:p>
            <a:r>
              <a:rPr lang="en-GB">
                <a:latin typeface="Arial"/>
                <a:cs typeface="Arial"/>
              </a:rPr>
              <a:t>Catch-up campaign</a:t>
            </a:r>
            <a:endParaRPr lang="en-GB"/>
          </a:p>
        </p:txBody>
      </p:sp>
      <p:sp>
        <p:nvSpPr>
          <p:cNvPr id="3" name="Content Placeholder 2">
            <a:extLst>
              <a:ext uri="{FF2B5EF4-FFF2-40B4-BE49-F238E27FC236}">
                <a16:creationId xmlns:a16="http://schemas.microsoft.com/office/drawing/2014/main" id="{E430740C-1017-D769-A173-CF2C44E8C2C4}"/>
              </a:ext>
            </a:extLst>
          </p:cNvPr>
          <p:cNvSpPr>
            <a:spLocks noGrp="1"/>
          </p:cNvSpPr>
          <p:nvPr>
            <p:ph idx="1"/>
          </p:nvPr>
        </p:nvSpPr>
        <p:spPr>
          <a:xfrm>
            <a:off x="330205" y="1425853"/>
            <a:ext cx="11034481" cy="4579008"/>
          </a:xfrm>
        </p:spPr>
        <p:txBody>
          <a:bodyPr vert="horz" lIns="91440" tIns="45720" rIns="91440" bIns="45720" rtlCol="0" anchor="t">
            <a:noAutofit/>
          </a:bodyPr>
          <a:lstStyle/>
          <a:p>
            <a:pPr>
              <a:lnSpc>
                <a:spcPct val="100000"/>
              </a:lnSpc>
              <a:tabLst>
                <a:tab pos="457200" algn="l"/>
              </a:tabLst>
            </a:pPr>
            <a:r>
              <a:rPr lang="en-GB" sz="2200" kern="1200" dirty="0">
                <a:solidFill>
                  <a:srgbClr val="0B0C0C"/>
                </a:solidFill>
                <a:effectLst/>
                <a:latin typeface="Arial"/>
                <a:cs typeface="Times New Roman"/>
              </a:rPr>
              <a:t>there will also be a </a:t>
            </a:r>
            <a:r>
              <a:rPr lang="en-GB" sz="2200" b="1" kern="1200" dirty="0">
                <a:solidFill>
                  <a:srgbClr val="0B0C0C"/>
                </a:solidFill>
                <a:effectLst/>
                <a:latin typeface="Arial"/>
                <a:cs typeface="Times New Roman"/>
              </a:rPr>
              <a:t>catch-up campaign</a:t>
            </a:r>
            <a:r>
              <a:rPr lang="en-GB" sz="2200" kern="1200" dirty="0">
                <a:solidFill>
                  <a:srgbClr val="0B0C0C"/>
                </a:solidFill>
                <a:effectLst/>
                <a:latin typeface="Arial"/>
                <a:cs typeface="Times New Roman"/>
              </a:rPr>
              <a:t> for those already aged 75 to 79 (but not yet 80) </a:t>
            </a:r>
            <a:r>
              <a:rPr lang="en-GB" sz="2200" kern="1200">
                <a:solidFill>
                  <a:srgbClr val="0B0C0C"/>
                </a:solidFill>
                <a:effectLst/>
                <a:latin typeface="Arial"/>
                <a:cs typeface="Times New Roman"/>
              </a:rPr>
              <a:t>on 1 </a:t>
            </a:r>
            <a:r>
              <a:rPr lang="en-GB" sz="2200" kern="1200" dirty="0">
                <a:solidFill>
                  <a:srgbClr val="0B0C0C"/>
                </a:solidFill>
                <a:effectLst/>
                <a:latin typeface="Arial"/>
                <a:cs typeface="Times New Roman"/>
              </a:rPr>
              <a:t>September 2024</a:t>
            </a:r>
          </a:p>
          <a:p>
            <a:pPr marL="800100" lvl="2" indent="-342900">
              <a:lnSpc>
                <a:spcPct val="100000"/>
              </a:lnSpc>
              <a:tabLst>
                <a:tab pos="457200" algn="l"/>
              </a:tabLst>
            </a:pPr>
            <a:r>
              <a:rPr lang="en-GB" sz="2200" dirty="0">
                <a:latin typeface="Arial"/>
                <a:ea typeface="Times New Roman" panose="02020603050405020304" pitchFamily="18" charset="0"/>
                <a:cs typeface="Times New Roman"/>
              </a:rPr>
              <a:t>i</a:t>
            </a:r>
            <a:r>
              <a:rPr lang="en-GB" sz="2200" dirty="0">
                <a:effectLst/>
                <a:latin typeface="Arial"/>
                <a:ea typeface="Times New Roman" panose="02020603050405020304" pitchFamily="18" charset="0"/>
                <a:cs typeface="Times New Roman"/>
              </a:rPr>
              <a:t>ndividuals who </a:t>
            </a:r>
            <a:r>
              <a:rPr lang="en-GB" sz="2200" dirty="0">
                <a:latin typeface="Arial"/>
                <a:ea typeface="Times New Roman" panose="02020603050405020304" pitchFamily="18" charset="0"/>
                <a:cs typeface="Times New Roman"/>
              </a:rPr>
              <a:t>are aged</a:t>
            </a:r>
            <a:r>
              <a:rPr lang="en-GB" sz="2200" dirty="0">
                <a:effectLst/>
                <a:latin typeface="Arial"/>
                <a:ea typeface="Times New Roman" panose="02020603050405020304" pitchFamily="18" charset="0"/>
                <a:cs typeface="Times New Roman"/>
              </a:rPr>
              <a:t> 79 years on 1</a:t>
            </a:r>
            <a:r>
              <a:rPr lang="en-GB" sz="2200" baseline="30000" dirty="0">
                <a:effectLst/>
                <a:latin typeface="Arial"/>
                <a:ea typeface="Times New Roman" panose="02020603050405020304" pitchFamily="18" charset="0"/>
                <a:cs typeface="Times New Roman"/>
              </a:rPr>
              <a:t>st</a:t>
            </a:r>
            <a:r>
              <a:rPr lang="en-GB" sz="2200" dirty="0">
                <a:effectLst/>
                <a:latin typeface="Arial"/>
                <a:ea typeface="Times New Roman" panose="02020603050405020304" pitchFamily="18" charset="0"/>
                <a:cs typeface="Times New Roman"/>
              </a:rPr>
              <a:t> September </a:t>
            </a:r>
            <a:r>
              <a:rPr lang="en-GB" sz="2200" dirty="0">
                <a:latin typeface="Arial"/>
                <a:ea typeface="Times New Roman" panose="02020603050405020304" pitchFamily="18" charset="0"/>
                <a:cs typeface="Times New Roman"/>
              </a:rPr>
              <a:t>will have</a:t>
            </a:r>
            <a:r>
              <a:rPr lang="en-GB" sz="2200" dirty="0">
                <a:effectLst/>
                <a:latin typeface="Arial"/>
                <a:ea typeface="Times New Roman" panose="02020603050405020304" pitchFamily="18" charset="0"/>
                <a:cs typeface="Times New Roman"/>
              </a:rPr>
              <a:t> </a:t>
            </a:r>
            <a:r>
              <a:rPr lang="en-GB" sz="2200">
                <a:effectLst/>
                <a:latin typeface="Arial"/>
                <a:ea typeface="Times New Roman" panose="02020603050405020304" pitchFamily="18" charset="0"/>
                <a:cs typeface="Times New Roman"/>
              </a:rPr>
              <a:t>their 80th </a:t>
            </a:r>
            <a:r>
              <a:rPr lang="en-GB" sz="2200" dirty="0">
                <a:effectLst/>
                <a:latin typeface="Arial"/>
                <a:ea typeface="Times New Roman" panose="02020603050405020304" pitchFamily="18" charset="0"/>
                <a:cs typeface="Times New Roman"/>
              </a:rPr>
              <a:t>birthday within the first year after the catch-up campaign commences (date of birth range 2 September 1944 </a:t>
            </a:r>
            <a:r>
              <a:rPr lang="en-GB" sz="2200">
                <a:effectLst/>
                <a:latin typeface="Arial"/>
                <a:ea typeface="Times New Roman" panose="02020603050405020304" pitchFamily="18" charset="0"/>
                <a:cs typeface="Times New Roman"/>
              </a:rPr>
              <a:t>to 31August </a:t>
            </a:r>
            <a:r>
              <a:rPr lang="en-GB" sz="2200" dirty="0">
                <a:effectLst/>
                <a:latin typeface="Arial"/>
                <a:ea typeface="Times New Roman" panose="02020603050405020304" pitchFamily="18" charset="0"/>
                <a:cs typeface="Times New Roman"/>
              </a:rPr>
              <a:t>1945 inclusive) </a:t>
            </a:r>
            <a:r>
              <a:rPr lang="en-GB" sz="2200" dirty="0">
                <a:latin typeface="Arial"/>
                <a:ea typeface="Times New Roman" panose="02020603050405020304" pitchFamily="18" charset="0"/>
                <a:cs typeface="Times New Roman"/>
              </a:rPr>
              <a:t>but they remain </a:t>
            </a:r>
            <a:r>
              <a:rPr lang="en-GB" sz="2200" dirty="0">
                <a:effectLst/>
                <a:latin typeface="Arial"/>
                <a:ea typeface="Times New Roman" panose="02020603050405020304" pitchFamily="18" charset="0"/>
                <a:cs typeface="Times New Roman"/>
              </a:rPr>
              <a:t>eligible </a:t>
            </a:r>
            <a:r>
              <a:rPr lang="en-GB" sz="2200" dirty="0">
                <a:latin typeface="Arial"/>
                <a:ea typeface="Times New Roman" panose="02020603050405020304" pitchFamily="18" charset="0"/>
                <a:cs typeface="Times New Roman"/>
              </a:rPr>
              <a:t>up until</a:t>
            </a:r>
            <a:r>
              <a:rPr lang="en-GB" sz="2200" dirty="0">
                <a:effectLst/>
                <a:latin typeface="Arial"/>
                <a:ea typeface="Times New Roman" panose="02020603050405020304" pitchFamily="18" charset="0"/>
                <a:cs typeface="Times New Roman"/>
              </a:rPr>
              <a:t> </a:t>
            </a:r>
            <a:r>
              <a:rPr lang="en-GB" sz="2200" dirty="0">
                <a:latin typeface="Arial"/>
                <a:ea typeface="Times New Roman" panose="02020603050405020304" pitchFamily="18" charset="0"/>
                <a:cs typeface="Times New Roman"/>
              </a:rPr>
              <a:t>and </a:t>
            </a:r>
            <a:r>
              <a:rPr lang="en-GB" sz="2200">
                <a:latin typeface="Arial"/>
                <a:ea typeface="Times New Roman" panose="02020603050405020304" pitchFamily="18" charset="0"/>
                <a:cs typeface="Times New Roman"/>
              </a:rPr>
              <a:t>including 31</a:t>
            </a:r>
            <a:r>
              <a:rPr lang="en-GB" sz="2200">
                <a:effectLst/>
                <a:latin typeface="Arial"/>
                <a:ea typeface="Times New Roman" panose="02020603050405020304" pitchFamily="18" charset="0"/>
                <a:cs typeface="Times New Roman"/>
              </a:rPr>
              <a:t> </a:t>
            </a:r>
            <a:r>
              <a:rPr lang="en-GB" sz="2200" dirty="0">
                <a:effectLst/>
                <a:latin typeface="Arial"/>
                <a:ea typeface="Times New Roman" panose="02020603050405020304" pitchFamily="18" charset="0"/>
                <a:cs typeface="Times New Roman"/>
              </a:rPr>
              <a:t>August 2025</a:t>
            </a:r>
            <a:r>
              <a:rPr lang="en-GB" sz="2200" dirty="0">
                <a:latin typeface="Arial"/>
                <a:ea typeface="Times New Roman" panose="02020603050405020304" pitchFamily="18" charset="0"/>
                <a:cs typeface="Times New Roman"/>
              </a:rPr>
              <a:t> to ensure that they have sufficient opportunity to be vaccinated</a:t>
            </a:r>
            <a:endParaRPr lang="en-GB" sz="2200" dirty="0">
              <a:effectLst/>
              <a:latin typeface="Arial"/>
              <a:ea typeface="Times New Roman" panose="02020603050405020304" pitchFamily="18" charset="0"/>
              <a:cs typeface="Times New Roman"/>
            </a:endParaRPr>
          </a:p>
          <a:p>
            <a:pPr marL="800100" lvl="2" indent="-342900">
              <a:lnSpc>
                <a:spcPct val="100000"/>
              </a:lnSpc>
              <a:tabLst>
                <a:tab pos="457200" algn="l"/>
              </a:tabLst>
            </a:pPr>
            <a:r>
              <a:rPr lang="en-GB" sz="2200" dirty="0">
                <a:effectLst/>
                <a:latin typeface="Arial"/>
                <a:ea typeface="Times New Roman" panose="02020603050405020304" pitchFamily="18" charset="0"/>
                <a:cs typeface="Times New Roman"/>
              </a:rPr>
              <a:t>other eligible individuals (date of birth range 1 September 1945 to 31 August 1949) are eligible until and including the day before </a:t>
            </a:r>
            <a:r>
              <a:rPr lang="en-GB" sz="2200">
                <a:effectLst/>
                <a:latin typeface="Arial"/>
                <a:ea typeface="Times New Roman" panose="02020603050405020304" pitchFamily="18" charset="0"/>
                <a:cs typeface="Times New Roman"/>
              </a:rPr>
              <a:t>their 80th </a:t>
            </a:r>
            <a:r>
              <a:rPr lang="en-GB" sz="2200" dirty="0">
                <a:effectLst/>
                <a:latin typeface="Arial"/>
                <a:ea typeface="Times New Roman" panose="02020603050405020304" pitchFamily="18" charset="0"/>
                <a:cs typeface="Times New Roman"/>
              </a:rPr>
              <a:t>birthday</a:t>
            </a:r>
            <a:endParaRPr lang="en-GB" sz="2200" kern="1200" dirty="0">
              <a:solidFill>
                <a:srgbClr val="0B0C0C"/>
              </a:solidFill>
              <a:effectLst/>
              <a:latin typeface="Arial"/>
              <a:cs typeface="Times New Roman"/>
            </a:endParaRPr>
          </a:p>
          <a:p>
            <a:pPr marL="285750" lvl="1" indent="-285750">
              <a:lnSpc>
                <a:spcPct val="100000"/>
              </a:lnSpc>
              <a:tabLst>
                <a:tab pos="457200" algn="l"/>
              </a:tabLst>
            </a:pPr>
            <a:r>
              <a:rPr lang="en-GB" kern="1200" dirty="0">
                <a:solidFill>
                  <a:srgbClr val="0B0C0C"/>
                </a:solidFill>
                <a:effectLst/>
                <a:latin typeface="Arial"/>
                <a:cs typeface="Times New Roman"/>
              </a:rPr>
              <a:t>for all </a:t>
            </a:r>
            <a:r>
              <a:rPr lang="en-GB" dirty="0">
                <a:solidFill>
                  <a:srgbClr val="0B0C0C"/>
                </a:solidFill>
                <a:latin typeface="Arial"/>
                <a:cs typeface="Times New Roman"/>
              </a:rPr>
              <a:t>individuals eligible for the catch-up campaign, the </a:t>
            </a:r>
            <a:r>
              <a:rPr lang="en-GB" kern="1200" dirty="0">
                <a:solidFill>
                  <a:srgbClr val="0B0C0C"/>
                </a:solidFill>
                <a:effectLst/>
                <a:latin typeface="Arial"/>
                <a:cs typeface="Times New Roman"/>
              </a:rPr>
              <a:t>expectation is that they will be called and offered vaccination as soon as possible after the programme commences in order to provide them with protection against RSV disease at the earliest </a:t>
            </a:r>
            <a:r>
              <a:rPr lang="en-GB" dirty="0">
                <a:solidFill>
                  <a:srgbClr val="0B0C0C"/>
                </a:solidFill>
                <a:latin typeface="Arial"/>
                <a:cs typeface="Times New Roman"/>
              </a:rPr>
              <a:t>opportunity, </a:t>
            </a:r>
            <a:r>
              <a:rPr lang="en-GB" dirty="0">
                <a:solidFill>
                  <a:srgbClr val="0B0C0C"/>
                </a:solidFill>
                <a:latin typeface="Arial"/>
                <a:cs typeface="Arial"/>
              </a:rPr>
              <a:t>ideally in September or October 2024 for protection ahead of RSV activity.</a:t>
            </a:r>
            <a:endParaRPr lang="en-GB" dirty="0"/>
          </a:p>
        </p:txBody>
      </p:sp>
      <p:sp>
        <p:nvSpPr>
          <p:cNvPr id="4" name="Footer Placeholder 3">
            <a:extLst>
              <a:ext uri="{FF2B5EF4-FFF2-40B4-BE49-F238E27FC236}">
                <a16:creationId xmlns:a16="http://schemas.microsoft.com/office/drawing/2014/main" id="{20C7958C-84F9-0EF5-00AB-98E542D6F1DC}"/>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E8122816-FAFF-85EA-2682-0E709CB4F388}"/>
              </a:ext>
            </a:extLst>
          </p:cNvPr>
          <p:cNvSpPr>
            <a:spLocks noGrp="1"/>
          </p:cNvSpPr>
          <p:nvPr>
            <p:ph type="sldNum" sz="quarter" idx="11"/>
          </p:nvPr>
        </p:nvSpPr>
        <p:spPr/>
        <p:txBody>
          <a:bodyPr/>
          <a:lstStyle/>
          <a:p>
            <a:fld id="{344369E4-5DE7-46E5-874E-4FD437973785}" type="slidenum">
              <a:rPr lang="en-GB" smtClean="0"/>
              <a:pPr/>
              <a:t>17</a:t>
            </a:fld>
            <a:endParaRPr lang="en-GB" sz="1400"/>
          </a:p>
        </p:txBody>
      </p:sp>
    </p:spTree>
    <p:extLst>
      <p:ext uri="{BB962C8B-B14F-4D97-AF65-F5344CB8AC3E}">
        <p14:creationId xmlns:p14="http://schemas.microsoft.com/office/powerpoint/2010/main" val="4121850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92B6-B19B-7753-E325-C7399E127C85}"/>
              </a:ext>
            </a:extLst>
          </p:cNvPr>
          <p:cNvSpPr>
            <a:spLocks noGrp="1"/>
          </p:cNvSpPr>
          <p:nvPr>
            <p:ph type="title"/>
          </p:nvPr>
        </p:nvSpPr>
        <p:spPr/>
        <p:txBody>
          <a:bodyPr/>
          <a:lstStyle/>
          <a:p>
            <a:r>
              <a:rPr lang="en-GB" err="1"/>
              <a:t>Abrysvo</a:t>
            </a:r>
            <a:r>
              <a:rPr lang="en-GB" baseline="30000"/>
              <a:t>®</a:t>
            </a:r>
            <a:r>
              <a:rPr lang="en-GB"/>
              <a:t> vaccine: pharmaceutical information</a:t>
            </a:r>
            <a:endParaRPr lang="en-GB" baseline="30000"/>
          </a:p>
        </p:txBody>
      </p:sp>
      <p:sp>
        <p:nvSpPr>
          <p:cNvPr id="3" name="Content Placeholder 2">
            <a:extLst>
              <a:ext uri="{FF2B5EF4-FFF2-40B4-BE49-F238E27FC236}">
                <a16:creationId xmlns:a16="http://schemas.microsoft.com/office/drawing/2014/main" id="{7700BDA9-3FC7-1888-6FD4-0BA1867A2072}"/>
              </a:ext>
            </a:extLst>
          </p:cNvPr>
          <p:cNvSpPr>
            <a:spLocks noGrp="1"/>
          </p:cNvSpPr>
          <p:nvPr>
            <p:ph idx="1"/>
          </p:nvPr>
        </p:nvSpPr>
        <p:spPr>
          <a:xfrm>
            <a:off x="412393" y="1538951"/>
            <a:ext cx="11041669" cy="4890133"/>
          </a:xfrm>
        </p:spPr>
        <p:txBody>
          <a:bodyPr vert="horz" lIns="91440" tIns="45720" rIns="91440" bIns="45720" rtlCol="0" anchor="t">
            <a:noAutofit/>
          </a:bodyPr>
          <a:lstStyle/>
          <a:p>
            <a:r>
              <a:rPr lang="en-GB" sz="2000" err="1">
                <a:latin typeface="Arial"/>
                <a:cs typeface="Arial"/>
              </a:rPr>
              <a:t>Abrysvo</a:t>
            </a:r>
            <a:r>
              <a:rPr lang="en-GB" sz="1300" baseline="30000">
                <a:latin typeface="Arial"/>
                <a:cs typeface="Arial"/>
              </a:rPr>
              <a:t>®</a:t>
            </a:r>
            <a:r>
              <a:rPr lang="en-GB" sz="1500" baseline="30000">
                <a:latin typeface="Arial"/>
                <a:cs typeface="Arial"/>
              </a:rPr>
              <a:t> </a:t>
            </a:r>
            <a:r>
              <a:rPr lang="en-GB" sz="2200">
                <a:latin typeface="Arial"/>
                <a:cs typeface="Arial"/>
              </a:rPr>
              <a:t>is the recommended vaccine for RSV vaccination of older adults and is the only vaccine currently available for use within the national programme in the UK </a:t>
            </a:r>
          </a:p>
          <a:p>
            <a:r>
              <a:rPr lang="en-GB" sz="2200">
                <a:latin typeface="Arial"/>
                <a:cs typeface="Arial"/>
              </a:rPr>
              <a:t>it is a non-live, bivalent recombinant vaccine</a:t>
            </a:r>
            <a:endParaRPr lang="en-GB" sz="2200"/>
          </a:p>
          <a:p>
            <a:r>
              <a:rPr lang="en-GB" sz="2200">
                <a:latin typeface="Arial"/>
                <a:cs typeface="Arial"/>
              </a:rPr>
              <a:t>as it does not contain any live organisms, it cannot cause the disease against which it protects and can be given to immunosuppressed individuals</a:t>
            </a:r>
            <a:endParaRPr lang="en-GB" sz="2200"/>
          </a:p>
          <a:p>
            <a:r>
              <a:rPr lang="en-GB" sz="2200" err="1">
                <a:latin typeface="Arial"/>
                <a:cs typeface="Arial"/>
              </a:rPr>
              <a:t>Abrysvo</a:t>
            </a:r>
            <a:r>
              <a:rPr lang="en-GB" sz="1500" baseline="30000">
                <a:latin typeface="Arial"/>
                <a:cs typeface="Arial"/>
              </a:rPr>
              <a:t>®  </a:t>
            </a:r>
            <a:r>
              <a:rPr lang="en-GB" sz="2200">
                <a:latin typeface="Arial"/>
                <a:cs typeface="Arial"/>
              </a:rPr>
              <a:t>requires reconstitution prior to administration </a:t>
            </a:r>
            <a:endParaRPr lang="en-GB" sz="2200"/>
          </a:p>
          <a:p>
            <a:r>
              <a:rPr lang="en-GB" sz="2200">
                <a:latin typeface="Arial"/>
                <a:cs typeface="Arial"/>
              </a:rPr>
              <a:t>after reconstitution, one 0.5ml dose of </a:t>
            </a:r>
            <a:r>
              <a:rPr lang="en-GB" sz="2200" err="1">
                <a:latin typeface="Arial"/>
                <a:cs typeface="Arial"/>
              </a:rPr>
              <a:t>Abrysvo</a:t>
            </a:r>
            <a:r>
              <a:rPr lang="en-GB" sz="2200" baseline="30000">
                <a:latin typeface="Arial"/>
                <a:cs typeface="Arial"/>
              </a:rPr>
              <a:t>®</a:t>
            </a:r>
            <a:r>
              <a:rPr lang="en-GB" sz="2200">
                <a:latin typeface="Arial"/>
                <a:cs typeface="Arial"/>
              </a:rPr>
              <a:t> contains:</a:t>
            </a:r>
          </a:p>
          <a:p>
            <a:pPr lvl="1"/>
            <a:r>
              <a:rPr lang="en-GB" sz="2000">
                <a:latin typeface="Arial"/>
                <a:cs typeface="Arial"/>
              </a:rPr>
              <a:t>RSV subgroup A stabilised prefusion F antigen 60 micrograms</a:t>
            </a:r>
          </a:p>
          <a:p>
            <a:pPr lvl="1"/>
            <a:r>
              <a:rPr lang="en-GB" sz="2000">
                <a:latin typeface="Arial"/>
                <a:cs typeface="Arial"/>
              </a:rPr>
              <a:t>RSV subgroup B stabilised prefusion F antigen 60 micrograms</a:t>
            </a:r>
          </a:p>
          <a:p>
            <a:pPr marL="457200" lvl="1" indent="0">
              <a:buNone/>
            </a:pPr>
            <a:endParaRPr lang="en-GB">
              <a:solidFill>
                <a:srgbClr val="000000"/>
              </a:solidFill>
              <a:latin typeface="Arial"/>
              <a:cs typeface="Arial"/>
            </a:endParaRPr>
          </a:p>
          <a:p>
            <a:pPr marL="229870" lvl="1"/>
            <a:r>
              <a:rPr lang="en-GB" kern="1200" err="1">
                <a:solidFill>
                  <a:srgbClr val="000000"/>
                </a:solidFill>
                <a:effectLst/>
                <a:latin typeface="Arial"/>
                <a:cs typeface="Times New Roman"/>
              </a:rPr>
              <a:t>Abrysvo</a:t>
            </a:r>
            <a:r>
              <a:rPr lang="en-GB" kern="1200" baseline="30000">
                <a:solidFill>
                  <a:srgbClr val="000000"/>
                </a:solidFill>
                <a:effectLst/>
                <a:latin typeface="Arial"/>
                <a:cs typeface="Times New Roman"/>
              </a:rPr>
              <a:t>® </a:t>
            </a:r>
            <a:r>
              <a:rPr lang="en-GB" kern="1200">
                <a:solidFill>
                  <a:srgbClr val="000000"/>
                </a:solidFill>
                <a:effectLst/>
                <a:latin typeface="Arial"/>
                <a:cs typeface="Times New Roman"/>
              </a:rPr>
              <a:t>is licensed for active immunisation of </a:t>
            </a:r>
            <a:r>
              <a:rPr lang="en-GB">
                <a:solidFill>
                  <a:srgbClr val="000000"/>
                </a:solidFill>
                <a:effectLst/>
                <a:latin typeface="Arial"/>
                <a:ea typeface="Calibri"/>
                <a:cs typeface="Times New Roman"/>
              </a:rPr>
              <a:t>individuals 60 years of age and older for the prevention of lower respiratory tract disease caused by RSV (</a:t>
            </a:r>
            <a:r>
              <a:rPr lang="en-GB">
                <a:solidFill>
                  <a:srgbClr val="000000"/>
                </a:solidFill>
                <a:latin typeface="Arial"/>
                <a:ea typeface="Calibri"/>
                <a:cs typeface="Times New Roman"/>
              </a:rPr>
              <a:t>Note</a:t>
            </a:r>
            <a:r>
              <a:rPr lang="en-GB">
                <a:solidFill>
                  <a:srgbClr val="000000"/>
                </a:solidFill>
                <a:effectLst/>
                <a:latin typeface="Arial"/>
                <a:ea typeface="Calibri"/>
                <a:cs typeface="Times New Roman"/>
              </a:rPr>
              <a:t>: individuals aged 60 to 74 are </a:t>
            </a:r>
            <a:r>
              <a:rPr lang="en-GB" b="1">
                <a:solidFill>
                  <a:srgbClr val="000000"/>
                </a:solidFill>
                <a:effectLst/>
                <a:latin typeface="Arial"/>
                <a:ea typeface="Calibri"/>
                <a:cs typeface="Times New Roman"/>
              </a:rPr>
              <a:t>not</a:t>
            </a:r>
            <a:r>
              <a:rPr lang="en-GB">
                <a:solidFill>
                  <a:srgbClr val="000000"/>
                </a:solidFill>
                <a:effectLst/>
                <a:latin typeface="Arial"/>
                <a:ea typeface="Calibri"/>
                <a:cs typeface="Times New Roman"/>
              </a:rPr>
              <a:t> included in the national programme.)</a:t>
            </a:r>
            <a:endParaRPr lang="en-GB">
              <a:effectLst/>
              <a:latin typeface="Arial"/>
              <a:ea typeface="Calibri"/>
              <a:cs typeface="Times New Roman"/>
            </a:endParaRPr>
          </a:p>
          <a:p>
            <a:pPr>
              <a:lnSpc>
                <a:spcPct val="107000"/>
              </a:lnSpc>
              <a:spcAft>
                <a:spcPts val="800"/>
              </a:spcAft>
            </a:pPr>
            <a:endParaRPr lang="en-GB" sz="80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Footer Placeholder 3">
            <a:extLst>
              <a:ext uri="{FF2B5EF4-FFF2-40B4-BE49-F238E27FC236}">
                <a16:creationId xmlns:a16="http://schemas.microsoft.com/office/drawing/2014/main" id="{A59D449F-7EC0-8166-E406-DC07780AAA98}"/>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1DEE4CB4-82E8-987B-DE05-F0BAA411B8DA}"/>
              </a:ext>
            </a:extLst>
          </p:cNvPr>
          <p:cNvSpPr>
            <a:spLocks noGrp="1"/>
          </p:cNvSpPr>
          <p:nvPr>
            <p:ph type="sldNum" sz="quarter" idx="11"/>
          </p:nvPr>
        </p:nvSpPr>
        <p:spPr/>
        <p:txBody>
          <a:bodyPr/>
          <a:lstStyle/>
          <a:p>
            <a:fld id="{344369E4-5DE7-46E5-874E-4FD437973785}" type="slidenum">
              <a:rPr lang="en-GB" smtClean="0"/>
              <a:pPr/>
              <a:t>18</a:t>
            </a:fld>
            <a:endParaRPr lang="en-GB" sz="1400"/>
          </a:p>
        </p:txBody>
      </p:sp>
      <p:pic>
        <p:nvPicPr>
          <p:cNvPr id="7" name="Picture 6" descr="A syringe and vials next to a box&#10;&#10;Description automatically generated">
            <a:extLst>
              <a:ext uri="{FF2B5EF4-FFF2-40B4-BE49-F238E27FC236}">
                <a16:creationId xmlns:a16="http://schemas.microsoft.com/office/drawing/2014/main" id="{F413A8BC-980A-E663-09CE-2EA619E01D7E}"/>
              </a:ext>
            </a:extLst>
          </p:cNvPr>
          <p:cNvPicPr>
            <a:picLocks noChangeAspect="1"/>
          </p:cNvPicPr>
          <p:nvPr/>
        </p:nvPicPr>
        <p:blipFill rotWithShape="1">
          <a:blip r:embed="rId3"/>
          <a:srcRect l="14697" t="9660" r="21984" b="7877"/>
          <a:stretch/>
        </p:blipFill>
        <p:spPr>
          <a:xfrm>
            <a:off x="9009031" y="3429315"/>
            <a:ext cx="2560475" cy="1644941"/>
          </a:xfrm>
          <a:prstGeom prst="rect">
            <a:avLst/>
          </a:prstGeom>
        </p:spPr>
      </p:pic>
    </p:spTree>
    <p:extLst>
      <p:ext uri="{BB962C8B-B14F-4D97-AF65-F5344CB8AC3E}">
        <p14:creationId xmlns:p14="http://schemas.microsoft.com/office/powerpoint/2010/main" val="2661068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C187-E7E9-B743-F952-BD4D3541B4C7}"/>
              </a:ext>
            </a:extLst>
          </p:cNvPr>
          <p:cNvSpPr>
            <a:spLocks noGrp="1"/>
          </p:cNvSpPr>
          <p:nvPr>
            <p:ph type="title"/>
          </p:nvPr>
        </p:nvSpPr>
        <p:spPr/>
        <p:txBody>
          <a:bodyPr/>
          <a:lstStyle/>
          <a:p>
            <a:r>
              <a:rPr lang="en-GB">
                <a:latin typeface="Arial"/>
                <a:cs typeface="Arial"/>
              </a:rPr>
              <a:t>How </a:t>
            </a:r>
            <a:r>
              <a:rPr lang="en-GB" err="1">
                <a:latin typeface="Arial"/>
                <a:cs typeface="Arial"/>
              </a:rPr>
              <a:t>Abrysvo</a:t>
            </a:r>
            <a:r>
              <a:rPr lang="en-GB" baseline="30000">
                <a:latin typeface="Arial"/>
                <a:cs typeface="Arial"/>
              </a:rPr>
              <a:t>®</a:t>
            </a:r>
            <a:r>
              <a:rPr lang="en-GB">
                <a:latin typeface="Arial"/>
                <a:cs typeface="Arial"/>
              </a:rPr>
              <a:t> vaccine works</a:t>
            </a:r>
          </a:p>
        </p:txBody>
      </p:sp>
      <p:sp>
        <p:nvSpPr>
          <p:cNvPr id="3" name="Content Placeholder 2">
            <a:extLst>
              <a:ext uri="{FF2B5EF4-FFF2-40B4-BE49-F238E27FC236}">
                <a16:creationId xmlns:a16="http://schemas.microsoft.com/office/drawing/2014/main" id="{981E012E-DA1B-A88C-7CE2-D05AB1FFAAC4}"/>
              </a:ext>
            </a:extLst>
          </p:cNvPr>
          <p:cNvSpPr>
            <a:spLocks noGrp="1"/>
          </p:cNvSpPr>
          <p:nvPr>
            <p:ph idx="1"/>
          </p:nvPr>
        </p:nvSpPr>
        <p:spPr>
          <a:xfrm>
            <a:off x="330205" y="1469568"/>
            <a:ext cx="11062473" cy="4697730"/>
          </a:xfrm>
        </p:spPr>
        <p:txBody>
          <a:bodyPr vert="horz" lIns="91440" tIns="45720" rIns="91440" bIns="45720" rtlCol="0" anchor="t">
            <a:noAutofit/>
          </a:bodyPr>
          <a:lstStyle/>
          <a:p>
            <a:pPr>
              <a:lnSpc>
                <a:spcPct val="100000"/>
              </a:lnSpc>
            </a:pPr>
            <a:r>
              <a:rPr lang="en-GB" sz="2000" dirty="0">
                <a:latin typeface="+mn-lt"/>
                <a:cs typeface="Arial"/>
              </a:rPr>
              <a:t>the RSV vaccine Abrysvo® is a non-live bivalent recombinant vaccine </a:t>
            </a:r>
            <a:endParaRPr lang="en-US" sz="2000" dirty="0">
              <a:latin typeface="+mn-lt"/>
              <a:cs typeface="Arial"/>
            </a:endParaRPr>
          </a:p>
          <a:p>
            <a:pPr>
              <a:lnSpc>
                <a:spcPct val="100000"/>
              </a:lnSpc>
            </a:pPr>
            <a:r>
              <a:rPr lang="en-GB" sz="2000" dirty="0">
                <a:latin typeface="+mn-lt"/>
                <a:cs typeface="Arial"/>
              </a:rPr>
              <a:t>recombinant means a small piece of DNA from the protein of the virus is taken and inserted into a manufactured cell. As these cells grow the protein is made too. This protein is then purified and put into the vaccine which, when introduced into the body via IM injection, activates the immune system </a:t>
            </a:r>
            <a:endParaRPr lang="en-US" sz="2000" dirty="0">
              <a:latin typeface="+mn-lt"/>
              <a:cs typeface="Arial"/>
            </a:endParaRPr>
          </a:p>
          <a:p>
            <a:pPr>
              <a:lnSpc>
                <a:spcPct val="100000"/>
              </a:lnSpc>
            </a:pPr>
            <a:r>
              <a:rPr lang="en-GB" sz="2000" dirty="0">
                <a:latin typeface="+mn-lt"/>
                <a:cs typeface="Arial"/>
              </a:rPr>
              <a:t>it is referred to as bivalent because Abrysvo</a:t>
            </a:r>
            <a:r>
              <a:rPr lang="en-GB" sz="1400" baseline="30000" dirty="0">
                <a:latin typeface="+mn-lt"/>
                <a:cs typeface="Arial"/>
              </a:rPr>
              <a:t>®</a:t>
            </a:r>
            <a:r>
              <a:rPr lang="en-GB" sz="2000" dirty="0">
                <a:latin typeface="+mn-lt"/>
                <a:cs typeface="Arial"/>
              </a:rPr>
              <a:t> contains versions of two proteins found on the surface of the virus called ‘RSV subgroup A stabilised prefusion F’ and ‘RSV subgroup B stabilised prefusion F’ </a:t>
            </a:r>
            <a:endParaRPr lang="en-US" sz="2000" dirty="0">
              <a:latin typeface="+mn-lt"/>
              <a:cs typeface="Arial"/>
            </a:endParaRPr>
          </a:p>
          <a:p>
            <a:pPr>
              <a:lnSpc>
                <a:spcPct val="100000"/>
              </a:lnSpc>
            </a:pPr>
            <a:r>
              <a:rPr lang="en-GB" sz="2000" dirty="0">
                <a:latin typeface="+mn-lt"/>
                <a:cs typeface="Arial"/>
              </a:rPr>
              <a:t>the vaccine antigen (prefusion F proteins) stimulates the immune system to produce antibodies. When the individual encounters RSV virus, the antibodies neutralise the prefusion F proteins thus preventing the virus particle from fusing with and entering the host’s cells and causing an RSV infection</a:t>
            </a:r>
            <a:endParaRPr lang="en-US" sz="2000" dirty="0">
              <a:latin typeface="+mn-lt"/>
              <a:cs typeface="Arial"/>
            </a:endParaRPr>
          </a:p>
          <a:p>
            <a:pPr>
              <a:lnSpc>
                <a:spcPct val="100000"/>
              </a:lnSpc>
            </a:pPr>
            <a:r>
              <a:rPr lang="en-GB" sz="2000" dirty="0">
                <a:latin typeface="+mn-lt"/>
                <a:cs typeface="Arial"/>
              </a:rPr>
              <a:t>the vaccine is sometimes called pre-F because it is based on the prefusion form of the fusion (F) protein which the virus uses to invade human cells</a:t>
            </a:r>
            <a:endParaRPr lang="en-GB" sz="2800" dirty="0"/>
          </a:p>
        </p:txBody>
      </p:sp>
      <p:sp>
        <p:nvSpPr>
          <p:cNvPr id="4" name="Footer Placeholder 3">
            <a:extLst>
              <a:ext uri="{FF2B5EF4-FFF2-40B4-BE49-F238E27FC236}">
                <a16:creationId xmlns:a16="http://schemas.microsoft.com/office/drawing/2014/main" id="{12994440-A426-8C36-4F68-DF1C6915DE1F}"/>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430F83CB-97D6-C2FE-4473-B128C306F5EA}"/>
              </a:ext>
            </a:extLst>
          </p:cNvPr>
          <p:cNvSpPr>
            <a:spLocks noGrp="1"/>
          </p:cNvSpPr>
          <p:nvPr>
            <p:ph type="sldNum" sz="quarter" idx="11"/>
          </p:nvPr>
        </p:nvSpPr>
        <p:spPr/>
        <p:txBody>
          <a:bodyPr/>
          <a:lstStyle/>
          <a:p>
            <a:fld id="{344369E4-5DE7-46E5-874E-4FD437973785}" type="slidenum">
              <a:rPr lang="en-GB" smtClean="0"/>
              <a:pPr/>
              <a:t>19</a:t>
            </a:fld>
            <a:endParaRPr lang="en-GB" sz="1400"/>
          </a:p>
        </p:txBody>
      </p:sp>
    </p:spTree>
    <p:extLst>
      <p:ext uri="{BB962C8B-B14F-4D97-AF65-F5344CB8AC3E}">
        <p14:creationId xmlns:p14="http://schemas.microsoft.com/office/powerpoint/2010/main" val="310750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D855-C4E8-119F-81CD-C554979C9149}"/>
              </a:ext>
            </a:extLst>
          </p:cNvPr>
          <p:cNvSpPr>
            <a:spLocks noGrp="1"/>
          </p:cNvSpPr>
          <p:nvPr>
            <p:ph type="title"/>
          </p:nvPr>
        </p:nvSpPr>
        <p:spPr/>
        <p:txBody>
          <a:bodyPr>
            <a:normAutofit/>
          </a:bodyPr>
          <a:lstStyle/>
          <a:p>
            <a:r>
              <a:rPr lang="en-GB" sz="4000">
                <a:latin typeface="Arial"/>
                <a:cs typeface="Arial"/>
              </a:rPr>
              <a:t>Content</a:t>
            </a:r>
          </a:p>
        </p:txBody>
      </p:sp>
      <p:sp>
        <p:nvSpPr>
          <p:cNvPr id="3" name="Content Placeholder 2">
            <a:extLst>
              <a:ext uri="{FF2B5EF4-FFF2-40B4-BE49-F238E27FC236}">
                <a16:creationId xmlns:a16="http://schemas.microsoft.com/office/drawing/2014/main" id="{C59EB2FD-4C82-AA2E-84AC-1AF7DBF8EEFC}"/>
              </a:ext>
            </a:extLst>
          </p:cNvPr>
          <p:cNvSpPr>
            <a:spLocks noGrp="1"/>
          </p:cNvSpPr>
          <p:nvPr>
            <p:ph idx="1"/>
          </p:nvPr>
        </p:nvSpPr>
        <p:spPr>
          <a:xfrm>
            <a:off x="330205" y="1518249"/>
            <a:ext cx="11123857" cy="4920601"/>
          </a:xfrm>
        </p:spPr>
        <p:txBody>
          <a:bodyPr vert="horz" lIns="91440" tIns="45720" rIns="91440" bIns="45720" rtlCol="0" anchor="t">
            <a:normAutofit/>
          </a:bodyPr>
          <a:lstStyle/>
          <a:p>
            <a:pPr>
              <a:lnSpc>
                <a:spcPct val="150000"/>
              </a:lnSpc>
              <a:spcBef>
                <a:spcPts val="600"/>
              </a:spcBef>
            </a:pPr>
            <a:r>
              <a:rPr lang="en-GB" sz="1800">
                <a:latin typeface="Arial"/>
                <a:cs typeface="Arial"/>
              </a:rPr>
              <a:t>information about RSV  </a:t>
            </a:r>
            <a:endParaRPr lang="en-GB" sz="1800"/>
          </a:p>
          <a:p>
            <a:pPr>
              <a:lnSpc>
                <a:spcPct val="150000"/>
              </a:lnSpc>
              <a:spcBef>
                <a:spcPts val="600"/>
              </a:spcBef>
            </a:pPr>
            <a:r>
              <a:rPr lang="en-GB" sz="1800">
                <a:latin typeface="Arial"/>
                <a:cs typeface="Arial"/>
              </a:rPr>
              <a:t>UK RSV epidemiology </a:t>
            </a:r>
            <a:endParaRPr lang="en-GB" sz="1800"/>
          </a:p>
          <a:p>
            <a:pPr>
              <a:lnSpc>
                <a:spcPct val="150000"/>
              </a:lnSpc>
              <a:spcBef>
                <a:spcPts val="600"/>
              </a:spcBef>
            </a:pPr>
            <a:r>
              <a:rPr lang="en-GB" sz="1800">
                <a:latin typeface="Arial"/>
                <a:cs typeface="Arial"/>
              </a:rPr>
              <a:t>the UK RSV vaccination programmes</a:t>
            </a:r>
          </a:p>
          <a:p>
            <a:pPr>
              <a:lnSpc>
                <a:spcPct val="150000"/>
              </a:lnSpc>
              <a:spcBef>
                <a:spcPts val="0"/>
              </a:spcBef>
            </a:pPr>
            <a:r>
              <a:rPr lang="en-GB" sz="1800">
                <a:latin typeface="Arial"/>
                <a:cs typeface="Arial"/>
              </a:rPr>
              <a:t>how the </a:t>
            </a:r>
            <a:r>
              <a:rPr lang="en-GB" sz="1800" err="1">
                <a:latin typeface="Arial"/>
                <a:cs typeface="Arial"/>
              </a:rPr>
              <a:t>Abrysvo</a:t>
            </a:r>
            <a:r>
              <a:rPr lang="en-GB" sz="1800" baseline="30000">
                <a:latin typeface="Arial"/>
                <a:cs typeface="Arial"/>
              </a:rPr>
              <a:t>®</a:t>
            </a:r>
            <a:r>
              <a:rPr lang="en-GB" sz="1800">
                <a:latin typeface="Arial"/>
                <a:cs typeface="Arial"/>
              </a:rPr>
              <a:t> Pre-F RSV vaccine (Pfizer Limited) works </a:t>
            </a:r>
          </a:p>
          <a:p>
            <a:pPr>
              <a:lnSpc>
                <a:spcPct val="150000"/>
              </a:lnSpc>
              <a:spcBef>
                <a:spcPts val="0"/>
              </a:spcBef>
            </a:pPr>
            <a:r>
              <a:rPr lang="en-GB" sz="1800">
                <a:latin typeface="Arial"/>
                <a:cs typeface="Arial"/>
              </a:rPr>
              <a:t>which groups are eligible to receive an RSV vaccine</a:t>
            </a:r>
            <a:endParaRPr lang="en-GB" sz="1800" strike="sngStrike">
              <a:highlight>
                <a:srgbClr val="FFFF00"/>
              </a:highlight>
              <a:latin typeface="Arial"/>
              <a:cs typeface="Arial"/>
            </a:endParaRPr>
          </a:p>
          <a:p>
            <a:pPr>
              <a:lnSpc>
                <a:spcPct val="150000"/>
              </a:lnSpc>
              <a:spcBef>
                <a:spcPts val="0"/>
              </a:spcBef>
            </a:pPr>
            <a:r>
              <a:rPr lang="en-GB" sz="1800">
                <a:latin typeface="Arial"/>
                <a:cs typeface="Arial"/>
              </a:rPr>
              <a:t>legal mechanisms for supply and administration of </a:t>
            </a:r>
            <a:r>
              <a:rPr lang="en-GB" sz="1800" err="1">
                <a:latin typeface="Arial"/>
                <a:cs typeface="Arial"/>
              </a:rPr>
              <a:t>Abrysvo</a:t>
            </a:r>
            <a:r>
              <a:rPr lang="en-GB" sz="1800" baseline="30000">
                <a:latin typeface="Arial"/>
                <a:cs typeface="Arial"/>
              </a:rPr>
              <a:t>®</a:t>
            </a:r>
          </a:p>
          <a:p>
            <a:pPr>
              <a:lnSpc>
                <a:spcPct val="150000"/>
              </a:lnSpc>
              <a:spcBef>
                <a:spcPts val="0"/>
              </a:spcBef>
            </a:pPr>
            <a:r>
              <a:rPr lang="en-GB" sz="1800">
                <a:latin typeface="Arial"/>
                <a:cs typeface="Arial"/>
              </a:rPr>
              <a:t>how to store, prepare and administer </a:t>
            </a:r>
            <a:r>
              <a:rPr lang="en-GB" sz="1800" err="1">
                <a:latin typeface="Arial"/>
                <a:cs typeface="Arial"/>
              </a:rPr>
              <a:t>Abrysvo</a:t>
            </a:r>
            <a:r>
              <a:rPr lang="en-GB" sz="1800" baseline="30000">
                <a:latin typeface="Arial"/>
                <a:cs typeface="Arial"/>
              </a:rPr>
              <a:t>®</a:t>
            </a:r>
          </a:p>
          <a:p>
            <a:pPr>
              <a:lnSpc>
                <a:spcPct val="150000"/>
              </a:lnSpc>
              <a:spcBef>
                <a:spcPts val="0"/>
              </a:spcBef>
            </a:pPr>
            <a:r>
              <a:rPr lang="en-GB" sz="1800">
                <a:latin typeface="Arial"/>
                <a:cs typeface="Arial"/>
              </a:rPr>
              <a:t>additional sources of information about RSV, </a:t>
            </a:r>
            <a:r>
              <a:rPr lang="en-GB" sz="1800" err="1">
                <a:latin typeface="Arial"/>
                <a:cs typeface="Arial"/>
              </a:rPr>
              <a:t>Abrysvo</a:t>
            </a:r>
            <a:r>
              <a:rPr lang="en-GB" sz="1800" baseline="30000">
                <a:latin typeface="Arial"/>
                <a:cs typeface="Arial"/>
              </a:rPr>
              <a:t>®</a:t>
            </a:r>
            <a:r>
              <a:rPr lang="en-GB" sz="1800">
                <a:latin typeface="Arial"/>
                <a:cs typeface="Arial"/>
              </a:rPr>
              <a:t> and the UK RSV vaccination programmes</a:t>
            </a:r>
          </a:p>
          <a:p>
            <a:pPr marL="0" indent="0">
              <a:lnSpc>
                <a:spcPct val="150000"/>
              </a:lnSpc>
              <a:spcBef>
                <a:spcPts val="0"/>
              </a:spcBef>
              <a:buNone/>
            </a:pPr>
            <a:r>
              <a:rPr lang="en-GB" sz="1800">
                <a:latin typeface="Arial"/>
                <a:cs typeface="Arial"/>
              </a:rPr>
              <a:t>*this slide set focuses on the RSV vaccination programme for older adults. There is a separate slide set for the RSV vaccination of pregnant women for infant protection on </a:t>
            </a:r>
            <a:r>
              <a:rPr lang="en-GB" sz="1700">
                <a:latin typeface="Arial"/>
                <a:cs typeface="Arial"/>
              </a:rPr>
              <a:t>the </a:t>
            </a:r>
            <a:r>
              <a:rPr lang="en-GB" sz="1700">
                <a:latin typeface="Arial"/>
                <a:cs typeface="Arial"/>
                <a:hlinkClick r:id="rId3"/>
              </a:rPr>
              <a:t>RSV immunisation page</a:t>
            </a:r>
            <a:r>
              <a:rPr lang="en-GB" sz="1700">
                <a:latin typeface="Arial"/>
                <a:cs typeface="Arial"/>
              </a:rPr>
              <a:t> on the gov.uk website</a:t>
            </a:r>
          </a:p>
          <a:p>
            <a:pPr marL="0" indent="0">
              <a:lnSpc>
                <a:spcPct val="150000"/>
              </a:lnSpc>
              <a:spcBef>
                <a:spcPts val="0"/>
              </a:spcBef>
              <a:buNone/>
            </a:pPr>
            <a:endParaRPr lang="en-GB" sz="1800">
              <a:latin typeface="Arial"/>
              <a:cs typeface="Arial"/>
            </a:endParaRPr>
          </a:p>
        </p:txBody>
      </p:sp>
      <p:sp>
        <p:nvSpPr>
          <p:cNvPr id="4" name="Footer Placeholder 3">
            <a:extLst>
              <a:ext uri="{FF2B5EF4-FFF2-40B4-BE49-F238E27FC236}">
                <a16:creationId xmlns:a16="http://schemas.microsoft.com/office/drawing/2014/main" id="{CA09819B-170F-D5ED-9858-4351D8C416AE}"/>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0D918901-4641-6D7E-D4AF-84E9535520B5}"/>
              </a:ext>
            </a:extLst>
          </p:cNvPr>
          <p:cNvSpPr>
            <a:spLocks noGrp="1"/>
          </p:cNvSpPr>
          <p:nvPr>
            <p:ph type="sldNum" sz="quarter" idx="11"/>
          </p:nvPr>
        </p:nvSpPr>
        <p:spPr/>
        <p:txBody>
          <a:bodyPr/>
          <a:lstStyle/>
          <a:p>
            <a:fld id="{344369E4-5DE7-46E5-874E-4FD437973785}" type="slidenum">
              <a:rPr lang="en-GB" smtClean="0"/>
              <a:pPr/>
              <a:t>2</a:t>
            </a:fld>
            <a:endParaRPr lang="en-GB" sz="1400"/>
          </a:p>
        </p:txBody>
      </p:sp>
    </p:spTree>
    <p:extLst>
      <p:ext uri="{BB962C8B-B14F-4D97-AF65-F5344CB8AC3E}">
        <p14:creationId xmlns:p14="http://schemas.microsoft.com/office/powerpoint/2010/main" val="2709205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24D0-040B-4D68-8664-411D7862424D}"/>
              </a:ext>
            </a:extLst>
          </p:cNvPr>
          <p:cNvSpPr>
            <a:spLocks noGrp="1"/>
          </p:cNvSpPr>
          <p:nvPr>
            <p:ph type="title"/>
          </p:nvPr>
        </p:nvSpPr>
        <p:spPr/>
        <p:txBody>
          <a:bodyPr/>
          <a:lstStyle/>
          <a:p>
            <a:r>
              <a:rPr lang="en-GB" dirty="0">
                <a:solidFill>
                  <a:schemeClr val="bg1"/>
                </a:solidFill>
                <a:latin typeface="Arial"/>
                <a:cs typeface="Arial"/>
              </a:rPr>
              <a:t>Abrysvo</a:t>
            </a:r>
            <a:r>
              <a:rPr lang="en-GB" baseline="30000" dirty="0">
                <a:solidFill>
                  <a:schemeClr val="bg1"/>
                </a:solidFill>
                <a:latin typeface="Arial"/>
                <a:cs typeface="Arial"/>
              </a:rPr>
              <a:t>® </a:t>
            </a:r>
            <a:r>
              <a:rPr lang="en-GB" dirty="0">
                <a:solidFill>
                  <a:schemeClr val="bg1"/>
                </a:solidFill>
                <a:latin typeface="Arial"/>
                <a:cs typeface="Arial"/>
              </a:rPr>
              <a:t>vaccine: effectiveness</a:t>
            </a:r>
            <a:endParaRPr lang="en-GB" dirty="0">
              <a:solidFill>
                <a:schemeClr val="bg1"/>
              </a:solidFill>
            </a:endParaRPr>
          </a:p>
        </p:txBody>
      </p:sp>
      <p:sp>
        <p:nvSpPr>
          <p:cNvPr id="10" name="Footer Placeholder 9">
            <a:extLst>
              <a:ext uri="{FF2B5EF4-FFF2-40B4-BE49-F238E27FC236}">
                <a16:creationId xmlns:a16="http://schemas.microsoft.com/office/drawing/2014/main" id="{293986C2-5153-40AE-84FE-0B2754CA674C}"/>
              </a:ext>
            </a:extLst>
          </p:cNvPr>
          <p:cNvSpPr>
            <a:spLocks noGrp="1"/>
          </p:cNvSpPr>
          <p:nvPr>
            <p:ph type="ftr" sz="quarter" idx="11"/>
          </p:nvPr>
        </p:nvSpPr>
        <p:spPr/>
        <p:txBody>
          <a:bodyPr/>
          <a:lstStyle/>
          <a:p>
            <a:r>
              <a:rPr lang="en-GB" sz="1400"/>
              <a:t>RSV vaccination programme for older adults: training slide set for healthcare practitioners</a:t>
            </a:r>
          </a:p>
        </p:txBody>
      </p:sp>
      <p:sp>
        <p:nvSpPr>
          <p:cNvPr id="11" name="Slide Number Placeholder 10">
            <a:extLst>
              <a:ext uri="{FF2B5EF4-FFF2-40B4-BE49-F238E27FC236}">
                <a16:creationId xmlns:a16="http://schemas.microsoft.com/office/drawing/2014/main" id="{91BFB48E-5B63-4F0E-9C11-E6AEEACA9E26}"/>
              </a:ext>
            </a:extLst>
          </p:cNvPr>
          <p:cNvSpPr>
            <a:spLocks noGrp="1"/>
          </p:cNvSpPr>
          <p:nvPr>
            <p:ph type="sldNum" sz="quarter" idx="10"/>
          </p:nvPr>
        </p:nvSpPr>
        <p:spPr/>
        <p:txBody>
          <a:bodyPr/>
          <a:lstStyle/>
          <a:p>
            <a:pPr marL="531813" algn="l">
              <a:lnSpc>
                <a:spcPct val="150000"/>
              </a:lnSpc>
              <a:defRPr/>
            </a:pPr>
            <a:fld id="{344369E4-5DE7-46E5-874E-4FD437973785}" type="slidenum">
              <a:rPr lang="en-GB" smtClean="0"/>
              <a:pPr marL="531813" algn="l">
                <a:lnSpc>
                  <a:spcPct val="150000"/>
                </a:lnSpc>
                <a:defRPr/>
              </a:pPr>
              <a:t>20</a:t>
            </a:fld>
            <a:endParaRPr lang="en-US"/>
          </a:p>
        </p:txBody>
      </p:sp>
      <p:sp>
        <p:nvSpPr>
          <p:cNvPr id="5" name="Content Placeholder 4">
            <a:extLst>
              <a:ext uri="{FF2B5EF4-FFF2-40B4-BE49-F238E27FC236}">
                <a16:creationId xmlns:a16="http://schemas.microsoft.com/office/drawing/2014/main" id="{19C7C45D-22BA-49E6-A8FF-1DFBDDED67CD}"/>
              </a:ext>
            </a:extLst>
          </p:cNvPr>
          <p:cNvSpPr>
            <a:spLocks noGrp="1"/>
          </p:cNvSpPr>
          <p:nvPr>
            <p:ph idx="1"/>
          </p:nvPr>
        </p:nvSpPr>
        <p:spPr>
          <a:xfrm>
            <a:off x="377735" y="1572755"/>
            <a:ext cx="10704000" cy="4739679"/>
          </a:xfrm>
        </p:spPr>
        <p:txBody>
          <a:bodyPr vert="horz" lIns="91440" tIns="45720" rIns="91440" bIns="45720" rtlCol="0" anchor="t">
            <a:normAutofit/>
          </a:bodyPr>
          <a:lstStyle/>
          <a:p>
            <a:pPr marL="268288" indent="-268288">
              <a:lnSpc>
                <a:spcPct val="107000"/>
              </a:lnSpc>
              <a:spcAft>
                <a:spcPts val="800"/>
              </a:spcAft>
            </a:pPr>
            <a:r>
              <a:rPr lang="en-GB" sz="2000" dirty="0">
                <a:latin typeface="Arial"/>
                <a:cs typeface="Arial"/>
              </a:rPr>
              <a:t>Abrysvo</a:t>
            </a:r>
            <a:r>
              <a:rPr lang="en-GB" sz="2000" baseline="30000" dirty="0">
                <a:latin typeface="Arial"/>
                <a:cs typeface="Arial"/>
              </a:rPr>
              <a:t>®</a:t>
            </a:r>
            <a:r>
              <a:rPr lang="en-GB" sz="2000" dirty="0">
                <a:latin typeface="Arial"/>
                <a:cs typeface="Arial"/>
              </a:rPr>
              <a:t> was licensed in the UK by the MHRA in November 2023 on the basis of safety and efficacy following a clinical trial of over 17,000 immunocompetent adults aged 60 years and above, 52% of whom had at least one stable chronic underlying condition </a:t>
            </a:r>
            <a:endParaRPr lang="en-GB" sz="2000" strike="sngStrike" dirty="0">
              <a:highlight>
                <a:srgbClr val="FFFF00"/>
              </a:highlight>
              <a:latin typeface="Arial"/>
              <a:cs typeface="Arial"/>
            </a:endParaRPr>
          </a:p>
          <a:p>
            <a:pPr marL="268288" indent="-268288">
              <a:lnSpc>
                <a:spcPct val="107000"/>
              </a:lnSpc>
              <a:spcAft>
                <a:spcPts val="800"/>
              </a:spcAft>
            </a:pPr>
            <a:r>
              <a:rPr lang="en-GB" sz="2000" dirty="0">
                <a:latin typeface="Arial"/>
                <a:cs typeface="Arial"/>
              </a:rPr>
              <a:t>at the end of the first RSV season, analysis demonstrated statistically significant vaccine efficacy (VE) for Abrysvo</a:t>
            </a:r>
            <a:r>
              <a:rPr lang="en-GB" sz="2000" baseline="30000" dirty="0">
                <a:latin typeface="Arial"/>
                <a:cs typeface="Arial"/>
              </a:rPr>
              <a:t>®</a:t>
            </a:r>
            <a:r>
              <a:rPr lang="en-GB" sz="2000" dirty="0">
                <a:latin typeface="Arial"/>
                <a:cs typeface="Arial"/>
              </a:rPr>
              <a:t> for reduction of RSV-associated lower respiratory tract illness with 2 or more symptoms of 65.1% and 3 or more symptoms of 88.9%</a:t>
            </a:r>
          </a:p>
          <a:p>
            <a:pPr marL="268288" indent="-268288">
              <a:lnSpc>
                <a:spcPct val="107000"/>
              </a:lnSpc>
              <a:spcAft>
                <a:spcPts val="800"/>
              </a:spcAft>
            </a:pPr>
            <a:r>
              <a:rPr lang="en-GB" sz="2000" dirty="0">
                <a:latin typeface="Arial"/>
                <a:cs typeface="Arial"/>
              </a:rPr>
              <a:t>in the second season, the efficacy against 2 or more symptoms was 55.7% and against 3 or more symptoms was 77.8%.</a:t>
            </a:r>
          </a:p>
          <a:p>
            <a:pPr marL="268288" indent="-268288">
              <a:lnSpc>
                <a:spcPct val="107000"/>
              </a:lnSpc>
              <a:spcAft>
                <a:spcPts val="800"/>
              </a:spcAft>
            </a:pPr>
            <a:r>
              <a:rPr lang="en-GB" sz="2000" dirty="0" err="1">
                <a:latin typeface="Arial"/>
                <a:cs typeface="Arial"/>
              </a:rPr>
              <a:t>Abryvso</a:t>
            </a:r>
            <a:r>
              <a:rPr lang="en-GB" sz="2000" baseline="30000" dirty="0">
                <a:latin typeface="Arial"/>
                <a:cs typeface="Arial"/>
              </a:rPr>
              <a:t>® </a:t>
            </a:r>
            <a:r>
              <a:rPr lang="en-GB" sz="2000" dirty="0">
                <a:latin typeface="Arial"/>
                <a:cs typeface="Arial"/>
              </a:rPr>
              <a:t>is licensed for use in Europe, the USA and in many other parts of the world. Over 3 million doses were administered to adults in the USA during </a:t>
            </a:r>
            <a:r>
              <a:rPr lang="en-GB" sz="2000">
                <a:latin typeface="Arial"/>
                <a:cs typeface="Arial"/>
              </a:rPr>
              <a:t>winter 2023 to 2024 </a:t>
            </a:r>
            <a:endParaRPr lang="en-GB" sz="2000" dirty="0">
              <a:latin typeface="Arial"/>
              <a:cs typeface="Arial"/>
            </a:endParaRPr>
          </a:p>
          <a:p>
            <a:pPr marL="268288" indent="-268288">
              <a:lnSpc>
                <a:spcPct val="107000"/>
              </a:lnSpc>
              <a:spcAft>
                <a:spcPts val="800"/>
              </a:spcAft>
            </a:pPr>
            <a:r>
              <a:rPr lang="en-GB" sz="2000" dirty="0">
                <a:latin typeface="Arial"/>
                <a:cs typeface="Arial"/>
              </a:rPr>
              <a:t>healthcare professionals are asked to report all suspected adverse reactions via the Yellow Card Scheme at: </a:t>
            </a:r>
            <a:r>
              <a:rPr lang="en-GB" sz="2000" dirty="0">
                <a:latin typeface="Arial"/>
                <a:cs typeface="Arial"/>
                <a:hlinkClick r:id="rId3"/>
              </a:rPr>
              <a:t>www.mhra.gov.uk/yellowcard</a:t>
            </a:r>
            <a:endParaRPr lang="en-GB" sz="2000" dirty="0">
              <a:latin typeface="Arial"/>
              <a:cs typeface="Arial"/>
            </a:endParaRPr>
          </a:p>
          <a:p>
            <a:pPr marL="4445" indent="-4445">
              <a:lnSpc>
                <a:spcPct val="107000"/>
              </a:lnSpc>
              <a:spcAft>
                <a:spcPts val="800"/>
              </a:spcAft>
            </a:pPr>
            <a:endParaRPr lang="en-GB" dirty="0">
              <a:latin typeface="Arial"/>
              <a:cs typeface="Arial"/>
            </a:endParaRPr>
          </a:p>
        </p:txBody>
      </p:sp>
    </p:spTree>
    <p:extLst>
      <p:ext uri="{BB962C8B-B14F-4D97-AF65-F5344CB8AC3E}">
        <p14:creationId xmlns:p14="http://schemas.microsoft.com/office/powerpoint/2010/main" val="686160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FA3B-FFC9-D604-6F25-10C6575BF728}"/>
              </a:ext>
            </a:extLst>
          </p:cNvPr>
          <p:cNvSpPr>
            <a:spLocks noGrp="1"/>
          </p:cNvSpPr>
          <p:nvPr>
            <p:ph type="title"/>
          </p:nvPr>
        </p:nvSpPr>
        <p:spPr/>
        <p:txBody>
          <a:bodyPr/>
          <a:lstStyle/>
          <a:p>
            <a:r>
              <a:rPr lang="en-GB" dirty="0">
                <a:solidFill>
                  <a:schemeClr val="bg1"/>
                </a:solidFill>
              </a:rPr>
              <a:t>Vaccine safety</a:t>
            </a:r>
          </a:p>
        </p:txBody>
      </p:sp>
      <p:sp>
        <p:nvSpPr>
          <p:cNvPr id="3" name="Content Placeholder 2">
            <a:extLst>
              <a:ext uri="{FF2B5EF4-FFF2-40B4-BE49-F238E27FC236}">
                <a16:creationId xmlns:a16="http://schemas.microsoft.com/office/drawing/2014/main" id="{B8A4AF69-2DD2-4CA2-FB2E-6272C4D9B206}"/>
              </a:ext>
            </a:extLst>
          </p:cNvPr>
          <p:cNvSpPr>
            <a:spLocks noGrp="1"/>
          </p:cNvSpPr>
          <p:nvPr>
            <p:ph idx="1"/>
          </p:nvPr>
        </p:nvSpPr>
        <p:spPr>
          <a:xfrm>
            <a:off x="359374" y="1494402"/>
            <a:ext cx="10704000" cy="4739679"/>
          </a:xfrm>
        </p:spPr>
        <p:txBody>
          <a:bodyPr>
            <a:normAutofit fontScale="92500" lnSpcReduction="10000"/>
          </a:bodyPr>
          <a:lstStyle/>
          <a:p>
            <a:pPr marL="447675" indent="-447675">
              <a:lnSpc>
                <a:spcPct val="100000"/>
              </a:lnSpc>
              <a:spcBef>
                <a:spcPts val="600"/>
              </a:spcBef>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 small number of cases of Guillain-Barré syndrome (GBS) have been reported in older adults following vaccination with Abrysvo</a:t>
            </a:r>
            <a:r>
              <a:rPr lang="en-US" sz="1800"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in the trials and in post-marketing surveillance in the USA. </a:t>
            </a:r>
            <a:r>
              <a:rPr lang="en-US" sz="1800" dirty="0">
                <a:effectLst/>
                <a:latin typeface="Arial" panose="020B0604020202020204" pitchFamily="34" charset="0"/>
                <a:ea typeface="Arial" panose="020B0604020202020204" pitchFamily="34" charset="0"/>
                <a:cs typeface="Arial" panose="020B0604020202020204" pitchFamily="34" charset="0"/>
              </a:rPr>
              <a:t>GBS is a rare and serious condition that affects the nerves. It mainly affects the feet, hands and limbs, causing problems such as numbness, weakness and pain. In severe cases, GBS can cause difficulty moving, walking, breathing and/ or swallowing. GBS is most common following infection, including campylobacter and influenza.</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47675" indent="-447675">
              <a:lnSpc>
                <a:spcPct val="100000"/>
              </a:lnSpc>
              <a:spcBef>
                <a:spcPts val="600"/>
              </a:spcBef>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Around 5 cases of GBS were reported for every million doses of</a:t>
            </a: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 </a:t>
            </a:r>
            <a:r>
              <a:rPr lang="en-GB" sz="1800" dirty="0" err="1">
                <a:solidFill>
                  <a:srgbClr val="0B0C0C"/>
                </a:solidFill>
                <a:effectLst/>
                <a:latin typeface="Arial" panose="020B0604020202020204" pitchFamily="34" charset="0"/>
                <a:ea typeface="Times New Roman" panose="02020603050405020304" pitchFamily="18" charset="0"/>
                <a:cs typeface="Arial" panose="020B0604020202020204" pitchFamily="34" charset="0"/>
              </a:rPr>
              <a:t>Abryvso</a:t>
            </a:r>
            <a:r>
              <a:rPr lang="en-GB" sz="1800" baseline="300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given to recipients in the USA (against a background rate of 0.5 per million people vaccinated with vaccines considered not to have association with GBS). </a:t>
            </a:r>
          </a:p>
          <a:p>
            <a:pPr marL="447675" indent="-447675">
              <a:lnSpc>
                <a:spcPct val="100000"/>
              </a:lnSpc>
              <a:spcBef>
                <a:spcPts val="600"/>
              </a:spcBef>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Overall, the benefits of RSV protection in the eligible group are highly </a:t>
            </a:r>
            <a:r>
              <a:rPr lang="en-US" sz="1800" b="1" dirty="0" err="1">
                <a:effectLst/>
                <a:latin typeface="Arial" panose="020B0604020202020204" pitchFamily="34" charset="0"/>
                <a:ea typeface="Times New Roman" panose="02020603050405020304" pitchFamily="18" charset="0"/>
                <a:cs typeface="Times New Roman" panose="02020603050405020304" pitchFamily="18" charset="0"/>
              </a:rPr>
              <a:t>favourable</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relative to the risks of serious adverse reactions. </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447675" indent="-447675">
              <a:lnSpc>
                <a:spcPct val="100000"/>
              </a:lnSpc>
              <a:spcBef>
                <a:spcPts val="600"/>
              </a:spcBef>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Healthcare professionals should be alert to the signs and symptoms of GBS, to ensure correct diagnosis in order to initiate adequate supportive care and treatment and to rule out other causes.</a:t>
            </a:r>
          </a:p>
          <a:p>
            <a:pPr marL="447675" indent="-447675">
              <a:buClr>
                <a:srgbClr val="007C91"/>
              </a:buClr>
              <a:buFont typeface="Arial" panose="020B0604020202020204" pitchFamily="34" charset="0"/>
              <a:buChar char="•"/>
              <a:defRPr/>
            </a:pPr>
            <a:r>
              <a:rPr lang="en-US" dirty="0">
                <a:solidFill>
                  <a:srgbClr val="000000"/>
                </a:solidFill>
                <a:latin typeface="Arial"/>
                <a:cs typeface="Arial"/>
              </a:rPr>
              <a:t>individuals with a history of GBS should be vaccinated if they are in an eligible group. There is evidence from other vaccines to suggest that having had a prior diagnosis of GBS does not predispose an individual to further episodes of GBS following immunisation</a:t>
            </a:r>
          </a:p>
          <a:p>
            <a:pPr marL="447675" indent="-447675">
              <a:buClr>
                <a:srgbClr val="007C91"/>
              </a:buClr>
              <a:buFont typeface="Arial" panose="020B0604020202020204" pitchFamily="34" charset="0"/>
              <a:buChar char="•"/>
              <a:defRPr/>
            </a:pPr>
            <a:r>
              <a:rPr lang="en-US" dirty="0">
                <a:solidFill>
                  <a:srgbClr val="000000"/>
                </a:solidFill>
                <a:latin typeface="Arial"/>
                <a:cs typeface="Arial"/>
              </a:rPr>
              <a:t>cases of GBS that occur following vaccination may occur by chance (the background rate of GBS is 20 per million per year in the population)</a:t>
            </a:r>
          </a:p>
          <a:p>
            <a:pPr marL="447675" indent="-447675">
              <a:lnSpc>
                <a:spcPct val="100000"/>
              </a:lnSpc>
              <a:spcBef>
                <a:spcPts val="600"/>
              </a:spcBef>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00068289-D387-29B2-4EA3-A0BC36BEB210}"/>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21</a:t>
            </a:fld>
            <a:endParaRPr lang="en-US"/>
          </a:p>
        </p:txBody>
      </p:sp>
      <p:sp>
        <p:nvSpPr>
          <p:cNvPr id="5" name="Footer Placeholder 4">
            <a:extLst>
              <a:ext uri="{FF2B5EF4-FFF2-40B4-BE49-F238E27FC236}">
                <a16:creationId xmlns:a16="http://schemas.microsoft.com/office/drawing/2014/main" id="{99A681BC-9F55-9120-9D72-530314083E76}"/>
              </a:ext>
            </a:extLst>
          </p:cNvPr>
          <p:cNvSpPr>
            <a:spLocks noGrp="1"/>
          </p:cNvSpPr>
          <p:nvPr>
            <p:ph type="ftr" sz="quarter" idx="11"/>
          </p:nvPr>
        </p:nvSpPr>
        <p:spPr/>
        <p:txBody>
          <a:bodyPr/>
          <a:lstStyle/>
          <a:p>
            <a:r>
              <a:rPr lang="en-GB" sz="1400"/>
              <a:t>RSV vaccination programme for older adults: training slide set for healthcare practitioners</a:t>
            </a:r>
          </a:p>
        </p:txBody>
      </p:sp>
    </p:spTree>
    <p:extLst>
      <p:ext uri="{BB962C8B-B14F-4D97-AF65-F5344CB8AC3E}">
        <p14:creationId xmlns:p14="http://schemas.microsoft.com/office/powerpoint/2010/main" val="4128698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513439" y="372325"/>
            <a:ext cx="9795610" cy="648072"/>
          </a:xfrm>
        </p:spPr>
        <p:txBody>
          <a:bodyPr>
            <a:normAutofit/>
          </a:bodyPr>
          <a:lstStyle/>
          <a:p>
            <a:r>
              <a:rPr lang="en-GB" sz="4000" err="1">
                <a:latin typeface="Arial"/>
                <a:cs typeface="Arial"/>
              </a:rPr>
              <a:t>Abrysvo</a:t>
            </a:r>
            <a:r>
              <a:rPr lang="en-GB" sz="4000" baseline="30000">
                <a:latin typeface="Arial"/>
                <a:cs typeface="Arial"/>
              </a:rPr>
              <a:t>®</a:t>
            </a:r>
            <a:r>
              <a:rPr lang="en-GB">
                <a:latin typeface="Arial"/>
                <a:cs typeface="Arial"/>
              </a:rPr>
              <a:t> contraindications and precautions</a:t>
            </a:r>
            <a:endParaRPr lang="en-US">
              <a:latin typeface="Arial"/>
              <a:cs typeface="Arial"/>
            </a:endParaRPr>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513439" y="1573149"/>
            <a:ext cx="10462658" cy="3751796"/>
          </a:xfrm>
          <a:prstGeom prst="rect">
            <a:avLst/>
          </a:prstGeom>
          <a:noFill/>
        </p:spPr>
        <p:txBody>
          <a:bodyPr vert="horz" wrap="square" lIns="91440" tIns="45720" rIns="91440" bIns="45720" rtlCol="0" anchor="t">
            <a:spAutoFit/>
          </a:bodyPr>
          <a:lstStyle/>
          <a:p>
            <a:pPr>
              <a:spcBef>
                <a:spcPts val="600"/>
              </a:spcBef>
            </a:pPr>
            <a:r>
              <a:rPr lang="en-GB" sz="2200" dirty="0">
                <a:solidFill>
                  <a:srgbClr val="000000"/>
                </a:solidFill>
                <a:latin typeface="Arial"/>
                <a:cs typeface="Arial"/>
              </a:rPr>
              <a:t>Abrysvo</a:t>
            </a:r>
            <a:r>
              <a:rPr lang="en-GB" sz="2200" baseline="30000" dirty="0">
                <a:solidFill>
                  <a:srgbClr val="000000"/>
                </a:solidFill>
                <a:latin typeface="Arial"/>
                <a:cs typeface="Arial"/>
              </a:rPr>
              <a:t>®</a:t>
            </a:r>
            <a:r>
              <a:rPr lang="en-GB" sz="2200" dirty="0">
                <a:solidFill>
                  <a:srgbClr val="0B0C0C"/>
                </a:solidFill>
                <a:latin typeface="Arial"/>
                <a:cs typeface="Arial"/>
              </a:rPr>
              <a:t> is contraindicated following confirmed anaphylactic reaction to a previous dose or to any of the components of the vaccine</a:t>
            </a:r>
          </a:p>
          <a:p>
            <a:pPr>
              <a:spcBef>
                <a:spcPts val="600"/>
              </a:spcBef>
            </a:pPr>
            <a:r>
              <a:rPr lang="en-GB" sz="2200" dirty="0">
                <a:solidFill>
                  <a:srgbClr val="0B0C0C"/>
                </a:solidFill>
                <a:latin typeface="Arial"/>
                <a:cs typeface="Arial"/>
              </a:rPr>
              <a:t>immunisation of individuals who are acutely unwell with fever should be postponed until they have recovered fully to avoid confusing the diagnosis of any acute illness by wrongly attributing any sign or symptoms to the adverse effects of the vaccine</a:t>
            </a:r>
          </a:p>
          <a:p>
            <a:pPr>
              <a:spcBef>
                <a:spcPts val="600"/>
              </a:spcBef>
            </a:pPr>
            <a:r>
              <a:rPr lang="en-GB" sz="2200" dirty="0">
                <a:solidFill>
                  <a:srgbClr val="0B0C0C"/>
                </a:solidFill>
                <a:latin typeface="Arial"/>
                <a:cs typeface="Arial"/>
              </a:rPr>
              <a:t>minor illness, such as a common cold, without fever or systemic upset are not valid reasons to postpone immunisation</a:t>
            </a:r>
          </a:p>
          <a:p>
            <a:pPr marL="0" indent="0">
              <a:spcBef>
                <a:spcPts val="600"/>
              </a:spcBef>
              <a:buNone/>
            </a:pPr>
            <a:endParaRPr lang="en-GB" sz="2200" dirty="0">
              <a:solidFill>
                <a:srgbClr val="0B0C0C"/>
              </a:solidFill>
            </a:endParaRPr>
          </a:p>
          <a:p>
            <a:pPr>
              <a:spcBef>
                <a:spcPts val="600"/>
              </a:spcBef>
            </a:pPr>
            <a:r>
              <a:rPr lang="en-GB" sz="2200" dirty="0">
                <a:solidFill>
                  <a:srgbClr val="0B0C0C"/>
                </a:solidFill>
                <a:latin typeface="Arial"/>
                <a:cs typeface="Arial"/>
              </a:rPr>
              <a:t>refer to the </a:t>
            </a:r>
            <a:r>
              <a:rPr lang="it-IT" sz="2200" dirty="0">
                <a:solidFill>
                  <a:srgbClr val="0000FF"/>
                </a:solidFill>
                <a:latin typeface="Arial"/>
                <a:cs typeface="Arial"/>
                <a:hlinkClick r:id="rId3"/>
              </a:rPr>
              <a:t>Green</a:t>
            </a:r>
            <a:r>
              <a:rPr lang="it-IT" sz="2200" u="none" strike="noStrike" dirty="0">
                <a:solidFill>
                  <a:srgbClr val="0000FF"/>
                </a:solidFill>
                <a:effectLst/>
                <a:latin typeface="Arial"/>
                <a:ea typeface="Arial" panose="020B0604020202020204" pitchFamily="34" charset="0"/>
                <a:cs typeface="Arial"/>
                <a:hlinkClick r:id="rId3"/>
              </a:rPr>
              <a:t> Book RSV Chapter 27a</a:t>
            </a:r>
            <a:r>
              <a:rPr lang="it-IT" sz="2200" dirty="0">
                <a:effectLst/>
                <a:latin typeface="Arial"/>
                <a:ea typeface="Arial" panose="020B0604020202020204" pitchFamily="34" charset="0"/>
                <a:cs typeface="Arial"/>
              </a:rPr>
              <a:t> </a:t>
            </a:r>
            <a:r>
              <a:rPr lang="it-IT" sz="2200" dirty="0">
                <a:solidFill>
                  <a:srgbClr val="0B0C0C"/>
                </a:solidFill>
                <a:latin typeface="Arial"/>
                <a:cs typeface="Arial"/>
              </a:rPr>
              <a:t>and </a:t>
            </a:r>
            <a:r>
              <a:rPr lang="en-GB" sz="2200" dirty="0">
                <a:solidFill>
                  <a:srgbClr val="000000"/>
                </a:solidFill>
                <a:latin typeface="Arial"/>
                <a:cs typeface="Arial"/>
              </a:rPr>
              <a:t>Abrysvo</a:t>
            </a:r>
            <a:r>
              <a:rPr lang="en-GB" sz="2200" baseline="30000" dirty="0">
                <a:solidFill>
                  <a:srgbClr val="000000"/>
                </a:solidFill>
                <a:latin typeface="Arial"/>
                <a:cs typeface="Arial"/>
              </a:rPr>
              <a:t>®</a:t>
            </a:r>
            <a:r>
              <a:rPr lang="it-IT" sz="2200" baseline="30000" dirty="0">
                <a:solidFill>
                  <a:srgbClr val="0B0C0C"/>
                </a:solidFill>
                <a:latin typeface="Arial"/>
                <a:cs typeface="Arial"/>
              </a:rPr>
              <a:t> </a:t>
            </a:r>
            <a:r>
              <a:rPr lang="en-GB" sz="2200" dirty="0">
                <a:solidFill>
                  <a:srgbClr val="0B0C0C"/>
                </a:solidFill>
                <a:latin typeface="Arial"/>
                <a:cs typeface="Arial"/>
              </a:rPr>
              <a:t>Patient Group Direction (PGD) for full details</a:t>
            </a:r>
          </a:p>
        </p:txBody>
      </p:sp>
      <p:sp>
        <p:nvSpPr>
          <p:cNvPr id="12" name="Footer Placeholder 11">
            <a:extLst>
              <a:ext uri="{FF2B5EF4-FFF2-40B4-BE49-F238E27FC236}">
                <a16:creationId xmlns:a16="http://schemas.microsoft.com/office/drawing/2014/main" id="{FEFD9EF7-F166-41F6-84B2-84544F12C51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a:cs typeface="Arial"/>
              </a:rPr>
              <a:t>RSV vaccination programme for older adults: training slide set for healthcare practitioners</a:t>
            </a:r>
          </a:p>
        </p:txBody>
      </p:sp>
      <p:sp>
        <p:nvSpPr>
          <p:cNvPr id="13" name="Slide Number Placeholder 12">
            <a:extLst>
              <a:ext uri="{FF2B5EF4-FFF2-40B4-BE49-F238E27FC236}">
                <a16:creationId xmlns:a16="http://schemas.microsoft.com/office/drawing/2014/main" id="{2961C4EC-90CC-4340-865D-7D33BEB107B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7393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364128" y="367176"/>
            <a:ext cx="10197204" cy="648072"/>
          </a:xfrm>
        </p:spPr>
        <p:txBody>
          <a:bodyPr>
            <a:normAutofit/>
          </a:bodyPr>
          <a:lstStyle/>
          <a:p>
            <a:r>
              <a:rPr lang="en-GB" err="1">
                <a:latin typeface="Arial"/>
                <a:cs typeface="Arial"/>
              </a:rPr>
              <a:t>Abrysvo</a:t>
            </a:r>
            <a:r>
              <a:rPr lang="en-GB" baseline="30000">
                <a:latin typeface="Arial"/>
                <a:cs typeface="Arial"/>
              </a:rPr>
              <a:t>® </a:t>
            </a:r>
            <a:r>
              <a:rPr lang="en-GB">
                <a:latin typeface="Arial"/>
                <a:cs typeface="Arial"/>
              </a:rPr>
              <a:t>vaccine excipients</a:t>
            </a:r>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550335" y="1452569"/>
            <a:ext cx="10007606" cy="746871"/>
          </a:xfrm>
          <a:prstGeom prst="rect">
            <a:avLst/>
          </a:prstGeom>
          <a:noFill/>
        </p:spPr>
        <p:txBody>
          <a:bodyPr wrap="square">
            <a:spAutoFit/>
          </a:bodyPr>
          <a:lstStyle/>
          <a:p>
            <a:pPr marL="0" indent="0" algn="ctr">
              <a:spcBef>
                <a:spcPts val="0"/>
              </a:spcBef>
              <a:buNone/>
            </a:pPr>
            <a:endParaRPr lang="en-GB" sz="1800" b="1"/>
          </a:p>
          <a:p>
            <a:pPr marL="0" indent="0">
              <a:defRPr/>
            </a:pPr>
            <a:endParaRPr lang="en-GB" sz="2000" b="1" u="sng"/>
          </a:p>
        </p:txBody>
      </p:sp>
      <p:sp>
        <p:nvSpPr>
          <p:cNvPr id="13" name="Slide Number Placeholder 12">
            <a:extLst>
              <a:ext uri="{FF2B5EF4-FFF2-40B4-BE49-F238E27FC236}">
                <a16:creationId xmlns:a16="http://schemas.microsoft.com/office/drawing/2014/main" id="{2961C4EC-90CC-4340-865D-7D33BEB107B8}"/>
              </a:ext>
            </a:extLst>
          </p:cNvPr>
          <p:cNvSpPr>
            <a:spLocks noGrp="1"/>
          </p:cNvSpPr>
          <p:nvPr>
            <p:ph type="sldNum" sz="quarter" idx="11"/>
          </p:nvPr>
        </p:nvSpPr>
        <p:spPr/>
        <p:txBody>
          <a:bodyPr/>
          <a:lstStyle/>
          <a:p>
            <a:fld id="{344369E4-5DE7-46E5-874E-4FD437973785}" type="slidenum">
              <a:rPr lang="en-GB" smtClean="0"/>
              <a:pPr/>
              <a:t>23</a:t>
            </a:fld>
            <a:endParaRPr lang="en-GB" sz="1400"/>
          </a:p>
        </p:txBody>
      </p:sp>
      <p:sp>
        <p:nvSpPr>
          <p:cNvPr id="4" name="TextBox 3">
            <a:extLst>
              <a:ext uri="{FF2B5EF4-FFF2-40B4-BE49-F238E27FC236}">
                <a16:creationId xmlns:a16="http://schemas.microsoft.com/office/drawing/2014/main" id="{7A70BE98-6423-2173-5FBE-B1BB06EDAED3}"/>
              </a:ext>
            </a:extLst>
          </p:cNvPr>
          <p:cNvSpPr txBox="1"/>
          <p:nvPr/>
        </p:nvSpPr>
        <p:spPr>
          <a:xfrm>
            <a:off x="362309" y="1528350"/>
            <a:ext cx="5122649" cy="3332002"/>
          </a:xfrm>
          <a:prstGeom prst="rect">
            <a:avLst/>
          </a:prstGeom>
          <a:noFill/>
        </p:spPr>
        <p:txBody>
          <a:bodyPr wrap="square" lIns="91440" tIns="45720" rIns="91440" bIns="45720" anchor="t">
            <a:spAutoFit/>
          </a:bodyPr>
          <a:lstStyle/>
          <a:p>
            <a:pPr>
              <a:lnSpc>
                <a:spcPct val="107000"/>
              </a:lnSpc>
              <a:spcAft>
                <a:spcPts val="800"/>
              </a:spcAft>
            </a:pPr>
            <a:r>
              <a:rPr lang="en-GB" sz="1600" err="1">
                <a:solidFill>
                  <a:srgbClr val="000000"/>
                </a:solidFill>
                <a:effectLst/>
                <a:latin typeface="Arial"/>
                <a:ea typeface="Calibri"/>
                <a:cs typeface="Times New Roman"/>
              </a:rPr>
              <a:t>Abrysvo</a:t>
            </a:r>
            <a:r>
              <a:rPr lang="en-GB" sz="1600" baseline="30000">
                <a:solidFill>
                  <a:srgbClr val="000000"/>
                </a:solidFill>
                <a:effectLst/>
                <a:latin typeface="Arial"/>
                <a:ea typeface="Calibri"/>
                <a:cs typeface="Times New Roman"/>
              </a:rPr>
              <a:t>®</a:t>
            </a:r>
            <a:r>
              <a:rPr lang="en-GB" sz="1600">
                <a:solidFill>
                  <a:srgbClr val="000000"/>
                </a:solidFill>
                <a:effectLst/>
                <a:latin typeface="Arial"/>
                <a:ea typeface="Calibri"/>
                <a:cs typeface="Times New Roman"/>
              </a:rPr>
              <a:t> contains</a:t>
            </a:r>
            <a:r>
              <a:rPr lang="en-GB" sz="1600">
                <a:solidFill>
                  <a:srgbClr val="000000"/>
                </a:solidFill>
                <a:latin typeface="Arial"/>
                <a:ea typeface="Calibri"/>
                <a:cs typeface="Times New Roman"/>
              </a:rPr>
              <a:t> the following excipients</a:t>
            </a:r>
            <a:r>
              <a:rPr lang="en-GB" sz="1600">
                <a:solidFill>
                  <a:srgbClr val="000000"/>
                </a:solidFill>
                <a:effectLst/>
                <a:latin typeface="Arial"/>
                <a:ea typeface="Calibri"/>
                <a:cs typeface="Times New Roman"/>
              </a:rPr>
              <a:t>: </a:t>
            </a:r>
            <a:endParaRPr lang="en-GB" sz="1600">
              <a:effectLst/>
              <a:latin typeface="Arial"/>
              <a:ea typeface="Calibri"/>
              <a:cs typeface="Times New Roman"/>
            </a:endParaRPr>
          </a:p>
          <a:p>
            <a:pPr>
              <a:tabLst>
                <a:tab pos="457200" algn="l"/>
              </a:tabLst>
            </a:pPr>
            <a:r>
              <a:rPr lang="en-GB" sz="1600">
                <a:solidFill>
                  <a:srgbClr val="000000"/>
                </a:solidFill>
                <a:effectLst/>
                <a:latin typeface="Arial"/>
                <a:ea typeface="Times New Roman" panose="02020603050405020304" pitchFamily="18" charset="0"/>
                <a:cs typeface="Times New Roman"/>
              </a:rPr>
              <a:t>Powder</a:t>
            </a:r>
            <a:r>
              <a:rPr lang="en-GB" sz="1600">
                <a:solidFill>
                  <a:srgbClr val="000000"/>
                </a:solidFill>
                <a:latin typeface="Arial"/>
                <a:ea typeface="Times New Roman" panose="02020603050405020304" pitchFamily="18" charset="0"/>
                <a:cs typeface="Times New Roman"/>
              </a:rPr>
              <a:t> vial</a:t>
            </a:r>
            <a:endParaRPr lang="en-GB" sz="1600">
              <a:effectLst/>
              <a:latin typeface="Arial"/>
              <a:ea typeface="Times New Roman" panose="02020603050405020304" pitchFamily="18" charset="0"/>
              <a:cs typeface="Times New Roman"/>
            </a:endParaRPr>
          </a:p>
          <a:p>
            <a:pPr marL="342900" lvl="0" indent="-342900">
              <a:buFont typeface="Arial" panose="020B0604020202020204" pitchFamily="34" charset="0"/>
              <a:buChar char="•"/>
              <a:tabLst>
                <a:tab pos="457200" algn="l"/>
              </a:tabLst>
            </a:pPr>
            <a:r>
              <a:rPr lang="en-GB" sz="1600">
                <a:solidFill>
                  <a:srgbClr val="000000"/>
                </a:solidFill>
                <a:latin typeface="Arial"/>
                <a:ea typeface="Times New Roman" panose="02020603050405020304" pitchFamily="18" charset="0"/>
                <a:cs typeface="Times New Roman"/>
              </a:rPr>
              <a:t>trometamol</a:t>
            </a:r>
            <a:endParaRPr lang="en-GB" sz="1600">
              <a:effectLst/>
              <a:latin typeface="Arial"/>
              <a:ea typeface="Times New Roman" panose="02020603050405020304" pitchFamily="18" charset="0"/>
              <a:cs typeface="Times New Roman"/>
            </a:endParaRPr>
          </a:p>
          <a:p>
            <a:pPr marL="342900" lvl="0" indent="-342900">
              <a:buFont typeface="Arial" panose="020B0604020202020204" pitchFamily="34" charset="0"/>
              <a:buChar char="•"/>
              <a:tabLst>
                <a:tab pos="457200" algn="l"/>
              </a:tabLst>
            </a:pPr>
            <a:r>
              <a:rPr lang="en-GB" sz="1600">
                <a:solidFill>
                  <a:srgbClr val="000000"/>
                </a:solidFill>
                <a:latin typeface="Arial"/>
                <a:ea typeface="Times New Roman" panose="02020603050405020304" pitchFamily="18" charset="0"/>
                <a:cs typeface="Times New Roman"/>
              </a:rPr>
              <a:t>trometamol</a:t>
            </a:r>
            <a:r>
              <a:rPr lang="en-GB" sz="1600">
                <a:solidFill>
                  <a:srgbClr val="000000"/>
                </a:solidFill>
                <a:effectLst/>
                <a:latin typeface="Arial"/>
                <a:ea typeface="Times New Roman" panose="02020603050405020304" pitchFamily="18" charset="0"/>
                <a:cs typeface="Times New Roman"/>
              </a:rPr>
              <a:t> hydrochloride</a:t>
            </a:r>
            <a:endParaRPr lang="en-GB" sz="1600">
              <a:effectLst/>
              <a:latin typeface="Arial"/>
              <a:ea typeface="Times New Roman" panose="02020603050405020304" pitchFamily="18" charset="0"/>
              <a:cs typeface="Times New Roman"/>
            </a:endParaRPr>
          </a:p>
          <a:p>
            <a:pPr marL="342900" lvl="0" indent="-342900">
              <a:buFont typeface="Arial" panose="020B0604020202020204" pitchFamily="34" charset="0"/>
              <a:buChar char="•"/>
              <a:tabLst>
                <a:tab pos="457200" algn="l"/>
              </a:tabLst>
            </a:pPr>
            <a:r>
              <a:rPr lang="en-GB" sz="1600">
                <a:solidFill>
                  <a:srgbClr val="000000"/>
                </a:solidFill>
                <a:latin typeface="Arial"/>
                <a:ea typeface="Times New Roman" panose="02020603050405020304" pitchFamily="18" charset="0"/>
                <a:cs typeface="Times New Roman"/>
              </a:rPr>
              <a:t>sucrose</a:t>
            </a:r>
            <a:endParaRPr lang="en-GB" sz="1600">
              <a:effectLst/>
              <a:latin typeface="Arial"/>
              <a:ea typeface="Times New Roman" panose="02020603050405020304" pitchFamily="18" charset="0"/>
              <a:cs typeface="Times New Roman"/>
            </a:endParaRPr>
          </a:p>
          <a:p>
            <a:pPr marL="342900" lvl="0" indent="-342900">
              <a:buFont typeface="Arial" panose="020B0604020202020204" pitchFamily="34" charset="0"/>
              <a:buChar char="•"/>
              <a:tabLst>
                <a:tab pos="457200" algn="l"/>
              </a:tabLst>
            </a:pPr>
            <a:r>
              <a:rPr lang="en-GB" sz="1600">
                <a:solidFill>
                  <a:srgbClr val="000000"/>
                </a:solidFill>
                <a:latin typeface="Arial"/>
                <a:ea typeface="Times New Roman" panose="02020603050405020304" pitchFamily="18" charset="0"/>
                <a:cs typeface="Times New Roman"/>
              </a:rPr>
              <a:t>mannitol</a:t>
            </a:r>
            <a:endParaRPr lang="en-GB" sz="1600">
              <a:effectLst/>
              <a:latin typeface="Arial"/>
              <a:ea typeface="Times New Roman" panose="02020603050405020304" pitchFamily="18" charset="0"/>
              <a:cs typeface="Times New Roman"/>
            </a:endParaRPr>
          </a:p>
          <a:p>
            <a:pPr marL="342900" indent="-342900">
              <a:buFont typeface="Arial" panose="020B0604020202020204" pitchFamily="34" charset="0"/>
              <a:buChar char="•"/>
              <a:tabLst>
                <a:tab pos="457200" algn="l"/>
              </a:tabLst>
            </a:pPr>
            <a:r>
              <a:rPr lang="en-GB" sz="1600">
                <a:solidFill>
                  <a:srgbClr val="000000"/>
                </a:solidFill>
                <a:latin typeface="Arial"/>
                <a:ea typeface="Times New Roman" panose="02020603050405020304" pitchFamily="18" charset="0"/>
                <a:cs typeface="Times New Roman"/>
              </a:rPr>
              <a:t>polysorbate</a:t>
            </a:r>
            <a:r>
              <a:rPr lang="en-GB" sz="1600">
                <a:solidFill>
                  <a:srgbClr val="000000"/>
                </a:solidFill>
                <a:effectLst/>
                <a:latin typeface="Arial"/>
                <a:ea typeface="Times New Roman" panose="02020603050405020304" pitchFamily="18" charset="0"/>
                <a:cs typeface="Times New Roman"/>
              </a:rPr>
              <a:t> 80</a:t>
            </a:r>
            <a:r>
              <a:rPr lang="en-GB" sz="1600">
                <a:solidFill>
                  <a:srgbClr val="000000"/>
                </a:solidFill>
                <a:latin typeface="Arial"/>
                <a:ea typeface="Times New Roman" panose="02020603050405020304" pitchFamily="18" charset="0"/>
                <a:cs typeface="Times New Roman"/>
              </a:rPr>
              <a:t> </a:t>
            </a:r>
            <a:endParaRPr lang="en-GB" sz="1600">
              <a:effectLst/>
              <a:latin typeface="Arial"/>
              <a:ea typeface="Times New Roman" panose="02020603050405020304" pitchFamily="18" charset="0"/>
              <a:cs typeface="Times New Roman"/>
            </a:endParaRPr>
          </a:p>
          <a:p>
            <a:pPr marL="342900" lvl="0" indent="-342900">
              <a:buFont typeface="Arial" panose="020B0604020202020204" pitchFamily="34" charset="0"/>
              <a:buChar char="•"/>
              <a:tabLst>
                <a:tab pos="457200" algn="l"/>
              </a:tabLst>
            </a:pPr>
            <a:r>
              <a:rPr lang="en-GB" sz="1600">
                <a:solidFill>
                  <a:srgbClr val="000000"/>
                </a:solidFill>
                <a:latin typeface="Arial"/>
                <a:ea typeface="Times New Roman" panose="02020603050405020304" pitchFamily="18" charset="0"/>
                <a:cs typeface="Times New Roman"/>
              </a:rPr>
              <a:t>sodium</a:t>
            </a:r>
            <a:r>
              <a:rPr lang="en-GB" sz="1600">
                <a:solidFill>
                  <a:srgbClr val="000000"/>
                </a:solidFill>
                <a:effectLst/>
                <a:latin typeface="Arial"/>
                <a:ea typeface="Times New Roman" panose="02020603050405020304" pitchFamily="18" charset="0"/>
                <a:cs typeface="Times New Roman"/>
              </a:rPr>
              <a:t> chloride</a:t>
            </a:r>
            <a:endParaRPr lang="en-GB" sz="1600">
              <a:effectLst/>
              <a:latin typeface="Arial"/>
              <a:ea typeface="Times New Roman" panose="02020603050405020304" pitchFamily="18" charset="0"/>
              <a:cs typeface="Times New Roman"/>
            </a:endParaRPr>
          </a:p>
          <a:p>
            <a:pPr marL="342900" lvl="0" indent="-342900">
              <a:buFont typeface="Arial" panose="020B0604020202020204" pitchFamily="34" charset="0"/>
              <a:buChar char="•"/>
              <a:tabLst>
                <a:tab pos="457200" algn="l"/>
              </a:tabLst>
            </a:pPr>
            <a:r>
              <a:rPr lang="en-GB" sz="1600">
                <a:solidFill>
                  <a:srgbClr val="000000"/>
                </a:solidFill>
                <a:latin typeface="Arial"/>
                <a:ea typeface="Times New Roman" panose="02020603050405020304" pitchFamily="18" charset="0"/>
                <a:cs typeface="Times New Roman"/>
              </a:rPr>
              <a:t>hydrochloric</a:t>
            </a:r>
            <a:r>
              <a:rPr lang="en-GB" sz="1600">
                <a:solidFill>
                  <a:srgbClr val="000000"/>
                </a:solidFill>
                <a:effectLst/>
                <a:latin typeface="Arial"/>
                <a:ea typeface="Times New Roman" panose="02020603050405020304" pitchFamily="18" charset="0"/>
                <a:cs typeface="Times New Roman"/>
              </a:rPr>
              <a:t> acid (for pH adjustment)</a:t>
            </a:r>
            <a:endParaRPr lang="en-GB" sz="1600">
              <a:effectLst/>
              <a:latin typeface="Arial"/>
              <a:ea typeface="Times New Roman" panose="02020603050405020304" pitchFamily="18" charset="0"/>
              <a:cs typeface="Times New Roman"/>
            </a:endParaRPr>
          </a:p>
          <a:p>
            <a:pPr>
              <a:tabLst>
                <a:tab pos="457200" algn="l"/>
              </a:tabLst>
            </a:pPr>
            <a:endParaRPr lang="en-GB" sz="1600">
              <a:solidFill>
                <a:srgbClr val="000000"/>
              </a:solidFill>
              <a:latin typeface="Arial"/>
              <a:ea typeface="Times New Roman" panose="02020603050405020304" pitchFamily="18" charset="0"/>
              <a:cs typeface="Times New Roman"/>
            </a:endParaRPr>
          </a:p>
          <a:p>
            <a:pPr>
              <a:tabLst>
                <a:tab pos="457200" algn="l"/>
              </a:tabLst>
            </a:pPr>
            <a:r>
              <a:rPr lang="en-GB" sz="1600">
                <a:solidFill>
                  <a:srgbClr val="000000"/>
                </a:solidFill>
                <a:effectLst/>
                <a:latin typeface="Arial"/>
                <a:ea typeface="Times New Roman" panose="02020603050405020304" pitchFamily="18" charset="0"/>
                <a:cs typeface="Times New Roman"/>
              </a:rPr>
              <a:t>Solvent</a:t>
            </a:r>
            <a:r>
              <a:rPr lang="en-GB" sz="1600">
                <a:solidFill>
                  <a:srgbClr val="000000"/>
                </a:solidFill>
                <a:latin typeface="Arial"/>
                <a:ea typeface="Times New Roman" panose="02020603050405020304" pitchFamily="18" charset="0"/>
                <a:cs typeface="Times New Roman"/>
              </a:rPr>
              <a:t> </a:t>
            </a:r>
            <a:endParaRPr lang="en-GB" sz="1600">
              <a:solidFill>
                <a:srgbClr val="000000"/>
              </a:solidFill>
              <a:highlight>
                <a:srgbClr val="FFFF00"/>
              </a:highlight>
              <a:latin typeface="Arial"/>
              <a:ea typeface="Times New Roman" panose="02020603050405020304" pitchFamily="18" charset="0"/>
              <a:cs typeface="Times New Roman"/>
            </a:endParaRPr>
          </a:p>
          <a:p>
            <a:pPr marL="342900" indent="-342900">
              <a:buFont typeface="Arial" panose="020B0604020202020204" pitchFamily="34" charset="0"/>
              <a:buChar char="•"/>
              <a:tabLst>
                <a:tab pos="457200" algn="l"/>
              </a:tabLst>
            </a:pPr>
            <a:r>
              <a:rPr lang="en-GB" sz="1600">
                <a:solidFill>
                  <a:srgbClr val="000000"/>
                </a:solidFill>
                <a:latin typeface="Arial"/>
                <a:ea typeface="Times New Roman" panose="02020603050405020304" pitchFamily="18" charset="0"/>
                <a:cs typeface="Times New Roman"/>
              </a:rPr>
              <a:t>water</a:t>
            </a:r>
            <a:r>
              <a:rPr lang="en-GB" sz="1600">
                <a:solidFill>
                  <a:srgbClr val="000000"/>
                </a:solidFill>
                <a:effectLst/>
                <a:latin typeface="Arial"/>
                <a:ea typeface="Times New Roman" panose="02020603050405020304" pitchFamily="18" charset="0"/>
                <a:cs typeface="Times New Roman"/>
              </a:rPr>
              <a:t> for injections</a:t>
            </a:r>
            <a:endParaRPr lang="en-GB" sz="1600">
              <a:effectLst/>
              <a:latin typeface="Arial"/>
              <a:ea typeface="Times New Roman" panose="02020603050405020304" pitchFamily="18" charset="0"/>
              <a:cs typeface="Times New Roman"/>
            </a:endParaRPr>
          </a:p>
          <a:p>
            <a:pPr>
              <a:lnSpc>
                <a:spcPct val="107000"/>
              </a:lnSpc>
              <a:spcAft>
                <a:spcPts val="800"/>
              </a:spcAft>
            </a:pPr>
            <a:endParaRPr lang="en-GB" sz="105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6">
            <a:extLst>
              <a:ext uri="{FF2B5EF4-FFF2-40B4-BE49-F238E27FC236}">
                <a16:creationId xmlns:a16="http://schemas.microsoft.com/office/drawing/2014/main" id="{1AFB9464-7E3E-0C5C-BA08-BE5379E8FBBC}"/>
              </a:ext>
            </a:extLst>
          </p:cNvPr>
          <p:cNvSpPr txBox="1"/>
          <p:nvPr/>
        </p:nvSpPr>
        <p:spPr>
          <a:xfrm>
            <a:off x="4995248" y="1451259"/>
            <a:ext cx="6737344" cy="440479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fontAlgn="base">
              <a:lnSpc>
                <a:spcPct val="110000"/>
              </a:lnSpc>
            </a:pPr>
            <a:r>
              <a:rPr lang="en-US" sz="1600">
                <a:solidFill>
                  <a:srgbClr val="0B0C0C"/>
                </a:solidFill>
              </a:rPr>
              <a:t>There is no animal content in the vaccine  </a:t>
            </a:r>
            <a:endParaRPr lang="en-US" sz="1600">
              <a:solidFill>
                <a:srgbClr val="0B0C0C"/>
              </a:solidFill>
              <a:cs typeface="Arial"/>
            </a:endParaRPr>
          </a:p>
          <a:p>
            <a:pPr marL="742950" lvl="1" indent="-285750">
              <a:lnSpc>
                <a:spcPct val="110000"/>
              </a:lnSpc>
              <a:buFont typeface="Arial"/>
              <a:buChar char="•"/>
            </a:pPr>
            <a:endParaRPr lang="en-US" sz="1600">
              <a:solidFill>
                <a:srgbClr val="0B0C0C"/>
              </a:solidFill>
              <a:cs typeface="Arial"/>
            </a:endParaRPr>
          </a:p>
          <a:p>
            <a:pPr lvl="1">
              <a:lnSpc>
                <a:spcPct val="110000"/>
              </a:lnSpc>
            </a:pPr>
            <a:r>
              <a:rPr lang="en-US" sz="1600" err="1">
                <a:solidFill>
                  <a:srgbClr val="0B0C0C"/>
                </a:solidFill>
                <a:cs typeface="Arial"/>
              </a:rPr>
              <a:t>Abrysvo</a:t>
            </a:r>
            <a:r>
              <a:rPr lang="en-US" sz="1600">
                <a:solidFill>
                  <a:srgbClr val="0B0C0C"/>
                </a:solidFill>
                <a:cs typeface="Arial"/>
              </a:rPr>
              <a:t>® has been certified Halal by The Islamic Food and Nutrition Council of America (IFANCA)</a:t>
            </a:r>
            <a:endParaRPr lang="en-US">
              <a:cs typeface="Arial" panose="020B0604020202020204"/>
            </a:endParaRPr>
          </a:p>
          <a:p>
            <a:pPr marL="742950" lvl="1" indent="-285750" fontAlgn="base">
              <a:lnSpc>
                <a:spcPct val="110000"/>
              </a:lnSpc>
              <a:buFont typeface="Arial"/>
              <a:buChar char="•"/>
            </a:pPr>
            <a:endParaRPr lang="en-US" sz="1600">
              <a:solidFill>
                <a:srgbClr val="0B0C0C"/>
              </a:solidFill>
              <a:cs typeface="Arial" panose="020B0604020202020204"/>
            </a:endParaRPr>
          </a:p>
          <a:p>
            <a:pPr lvl="1" fontAlgn="base">
              <a:lnSpc>
                <a:spcPct val="110000"/>
              </a:lnSpc>
            </a:pPr>
            <a:r>
              <a:rPr lang="en-US" sz="1600">
                <a:solidFill>
                  <a:srgbClr val="0B0C0C"/>
                </a:solidFill>
              </a:rPr>
              <a:t>Rarely, people may be allergic to polysorbate 80. However, polysorbate 80 is widely used in medicines and foods, and is present in many medicines including monoclonal antibody preparations </a:t>
            </a:r>
            <a:endParaRPr lang="en-US" sz="1600">
              <a:solidFill>
                <a:srgbClr val="0B0C0C"/>
              </a:solidFill>
              <a:cs typeface="Arial"/>
            </a:endParaRPr>
          </a:p>
          <a:p>
            <a:pPr marL="1200150" lvl="2" indent="-285750" fontAlgn="base">
              <a:lnSpc>
                <a:spcPct val="110000"/>
              </a:lnSpc>
              <a:buFont typeface="Arial"/>
              <a:buChar char="•"/>
            </a:pPr>
            <a:r>
              <a:rPr lang="en-US" sz="1600">
                <a:solidFill>
                  <a:srgbClr val="0B0C0C"/>
                </a:solidFill>
              </a:rPr>
              <a:t>some vaccines (such as the main injected influenza vaccines for individuals aged 65 years and above) contain polysorbate 80. It is also commonly used in foods such as ice cream, and other frozen desserts</a:t>
            </a:r>
            <a:endParaRPr lang="en-US" sz="1600">
              <a:solidFill>
                <a:srgbClr val="0B0C0C"/>
              </a:solidFill>
              <a:cs typeface="Arial"/>
            </a:endParaRPr>
          </a:p>
          <a:p>
            <a:pPr marL="1200150" lvl="2" indent="-285750" fontAlgn="base">
              <a:lnSpc>
                <a:spcPct val="110000"/>
              </a:lnSpc>
              <a:buFont typeface="Arial"/>
              <a:buChar char="•"/>
            </a:pPr>
            <a:r>
              <a:rPr lang="en-US" sz="1600">
                <a:solidFill>
                  <a:srgbClr val="0B0C0C"/>
                </a:solidFill>
              </a:rPr>
              <a:t>it is likely that people will know if they are allergic to it and individuals who have tolerated injections that contain polysorbate 80 are likely to tolerate the </a:t>
            </a:r>
            <a:r>
              <a:rPr lang="en-US" sz="1600" err="1">
                <a:solidFill>
                  <a:srgbClr val="0B0C0C"/>
                </a:solidFill>
              </a:rPr>
              <a:t>Abrysvo</a:t>
            </a:r>
            <a:r>
              <a:rPr lang="en-US" sz="1600" baseline="30000">
                <a:solidFill>
                  <a:srgbClr val="0B0C0C"/>
                </a:solidFill>
              </a:rPr>
              <a:t>® </a:t>
            </a:r>
            <a:r>
              <a:rPr lang="en-US" sz="1600">
                <a:solidFill>
                  <a:srgbClr val="0B0C0C"/>
                </a:solidFill>
              </a:rPr>
              <a:t>vaccine    </a:t>
            </a:r>
            <a:endParaRPr lang="en-US" sz="1600">
              <a:solidFill>
                <a:srgbClr val="0B0C0C"/>
              </a:solidFill>
              <a:cs typeface="Arial"/>
            </a:endParaRPr>
          </a:p>
        </p:txBody>
      </p:sp>
      <p:sp>
        <p:nvSpPr>
          <p:cNvPr id="5" name="Footer Placeholder 4">
            <a:extLst>
              <a:ext uri="{FF2B5EF4-FFF2-40B4-BE49-F238E27FC236}">
                <a16:creationId xmlns:a16="http://schemas.microsoft.com/office/drawing/2014/main" id="{85F2FE6A-C149-A2DD-2E53-238FC93004C0}"/>
              </a:ext>
            </a:extLst>
          </p:cNvPr>
          <p:cNvSpPr>
            <a:spLocks noGrp="1"/>
          </p:cNvSpPr>
          <p:nvPr>
            <p:ph type="ftr" sz="quarter" idx="10"/>
          </p:nvPr>
        </p:nvSpPr>
        <p:spPr/>
        <p:txBody>
          <a:bodyPr/>
          <a:lstStyle/>
          <a:p>
            <a:r>
              <a:rPr lang="en-GB" sz="1400"/>
              <a:t>RSV vaccination programme for older adults: training slide set for healthcare practitioners</a:t>
            </a:r>
            <a:endParaRPr lang="en-US"/>
          </a:p>
        </p:txBody>
      </p:sp>
    </p:spTree>
    <p:extLst>
      <p:ext uri="{BB962C8B-B14F-4D97-AF65-F5344CB8AC3E}">
        <p14:creationId xmlns:p14="http://schemas.microsoft.com/office/powerpoint/2010/main" val="1252177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4473-437E-6EBE-53A5-4128D126EA4D}"/>
              </a:ext>
            </a:extLst>
          </p:cNvPr>
          <p:cNvSpPr>
            <a:spLocks noGrp="1"/>
          </p:cNvSpPr>
          <p:nvPr>
            <p:ph type="title"/>
          </p:nvPr>
        </p:nvSpPr>
        <p:spPr/>
        <p:txBody>
          <a:bodyPr>
            <a:normAutofit fontScale="90000"/>
          </a:bodyPr>
          <a:lstStyle/>
          <a:p>
            <a:r>
              <a:rPr lang="en-US">
                <a:latin typeface="Arial"/>
                <a:cs typeface="Arial"/>
              </a:rPr>
              <a:t>Administering </a:t>
            </a:r>
            <a:r>
              <a:rPr lang="en-US" err="1">
                <a:latin typeface="Arial"/>
                <a:cs typeface="Arial"/>
              </a:rPr>
              <a:t>Abrysvo</a:t>
            </a:r>
            <a:r>
              <a:rPr lang="en-US">
                <a:latin typeface="Arial"/>
                <a:cs typeface="Arial"/>
              </a:rPr>
              <a:t> at the same time as other vaccines</a:t>
            </a:r>
            <a:endParaRPr lang="en-US"/>
          </a:p>
        </p:txBody>
      </p:sp>
      <p:sp>
        <p:nvSpPr>
          <p:cNvPr id="3" name="Content Placeholder 2">
            <a:extLst>
              <a:ext uri="{FF2B5EF4-FFF2-40B4-BE49-F238E27FC236}">
                <a16:creationId xmlns:a16="http://schemas.microsoft.com/office/drawing/2014/main" id="{B84A3CD9-D022-870F-0CCB-20B08D231E49}"/>
              </a:ext>
            </a:extLst>
          </p:cNvPr>
          <p:cNvSpPr>
            <a:spLocks noGrp="1"/>
          </p:cNvSpPr>
          <p:nvPr>
            <p:ph idx="1"/>
          </p:nvPr>
        </p:nvSpPr>
        <p:spPr/>
        <p:txBody>
          <a:bodyPr vert="horz" lIns="91440" tIns="45720" rIns="91440" bIns="45720" rtlCol="0" anchor="t">
            <a:normAutofit/>
          </a:bodyPr>
          <a:lstStyle/>
          <a:p>
            <a:r>
              <a:rPr lang="en-US">
                <a:latin typeface="Arial"/>
                <a:cs typeface="Arial"/>
              </a:rPr>
              <a:t>advice for co-administration is different for different vaccines. </a:t>
            </a:r>
            <a:endParaRPr lang="en-US"/>
          </a:p>
          <a:p>
            <a:r>
              <a:rPr lang="en-US">
                <a:latin typeface="Arial"/>
                <a:cs typeface="Arial"/>
              </a:rPr>
              <a:t>please see the following slides for specific scenarios</a:t>
            </a:r>
          </a:p>
          <a:p>
            <a:r>
              <a:rPr lang="en-US">
                <a:latin typeface="Arial"/>
                <a:cs typeface="Arial"/>
              </a:rPr>
              <a:t>where more than one vaccine can be administered at the same time, the vaccines should be given at a separate site, preferably in a different limb</a:t>
            </a:r>
          </a:p>
          <a:p>
            <a:r>
              <a:rPr lang="en-US">
                <a:latin typeface="Arial"/>
                <a:cs typeface="Arial"/>
              </a:rPr>
              <a:t>if more than one vaccine is given in the same limb, they should be given at least 2.5cm apart</a:t>
            </a:r>
          </a:p>
          <a:p>
            <a:r>
              <a:rPr lang="en-GB">
                <a:latin typeface="Arial"/>
                <a:cs typeface="Arial"/>
              </a:rPr>
              <a:t>the sites at which each vaccine is given should be noted in the individual’s health records</a:t>
            </a:r>
          </a:p>
          <a:p>
            <a:r>
              <a:rPr lang="en-GB">
                <a:latin typeface="Arial"/>
                <a:cs typeface="Arial"/>
              </a:rPr>
              <a:t>when co-administered, any reactions experienced are expected to be the same as those experienced when receiving the vaccines separately</a:t>
            </a:r>
            <a:endParaRPr lang="en-US">
              <a:latin typeface="Arial"/>
              <a:cs typeface="Arial"/>
            </a:endParaRPr>
          </a:p>
          <a:p>
            <a:endParaRPr lang="en-US" sz="1600">
              <a:solidFill>
                <a:srgbClr val="0078D4"/>
              </a:solidFill>
              <a:latin typeface="Arial"/>
              <a:cs typeface="Arial"/>
            </a:endParaRPr>
          </a:p>
          <a:p>
            <a:endParaRPr lang="en-US">
              <a:latin typeface="Arial"/>
              <a:cs typeface="Arial"/>
            </a:endParaRPr>
          </a:p>
        </p:txBody>
      </p:sp>
      <p:sp>
        <p:nvSpPr>
          <p:cNvPr id="4" name="Footer Placeholder 3">
            <a:extLst>
              <a:ext uri="{FF2B5EF4-FFF2-40B4-BE49-F238E27FC236}">
                <a16:creationId xmlns:a16="http://schemas.microsoft.com/office/drawing/2014/main" id="{67583357-BFC0-EC99-E82C-8D1211108899}"/>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8378B8EF-58F6-91CD-1F48-939ECE507BB9}"/>
              </a:ext>
            </a:extLst>
          </p:cNvPr>
          <p:cNvSpPr>
            <a:spLocks noGrp="1"/>
          </p:cNvSpPr>
          <p:nvPr>
            <p:ph type="sldNum" sz="quarter" idx="11"/>
          </p:nvPr>
        </p:nvSpPr>
        <p:spPr/>
        <p:txBody>
          <a:bodyPr/>
          <a:lstStyle/>
          <a:p>
            <a:fld id="{344369E4-5DE7-46E5-874E-4FD437973785}" type="slidenum">
              <a:rPr lang="en-GB" smtClean="0"/>
              <a:pPr/>
              <a:t>24</a:t>
            </a:fld>
            <a:endParaRPr lang="en-GB" sz="1400"/>
          </a:p>
        </p:txBody>
      </p:sp>
    </p:spTree>
    <p:extLst>
      <p:ext uri="{BB962C8B-B14F-4D97-AF65-F5344CB8AC3E}">
        <p14:creationId xmlns:p14="http://schemas.microsoft.com/office/powerpoint/2010/main" val="1918942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F060-E677-749D-027E-652804F56516}"/>
              </a:ext>
            </a:extLst>
          </p:cNvPr>
          <p:cNvSpPr>
            <a:spLocks noGrp="1"/>
          </p:cNvSpPr>
          <p:nvPr>
            <p:ph type="title"/>
          </p:nvPr>
        </p:nvSpPr>
        <p:spPr>
          <a:xfrm>
            <a:off x="399478" y="179416"/>
            <a:ext cx="10446328" cy="1318970"/>
          </a:xfrm>
        </p:spPr>
        <p:txBody>
          <a:bodyPr vert="horz" lIns="91440" tIns="45720" rIns="91440" bIns="45720" rtlCol="0" anchor="t">
            <a:noAutofit/>
          </a:bodyPr>
          <a:lstStyle/>
          <a:p>
            <a:r>
              <a:rPr lang="en-GB" sz="3600">
                <a:latin typeface="Arial"/>
                <a:cs typeface="Arial"/>
              </a:rPr>
              <a:t>Administering </a:t>
            </a:r>
            <a:r>
              <a:rPr lang="en-GB" sz="3600" err="1">
                <a:latin typeface="Arial"/>
                <a:cs typeface="Arial"/>
              </a:rPr>
              <a:t>Abrysvo</a:t>
            </a:r>
            <a:r>
              <a:rPr lang="en-GB" sz="3600" baseline="30000">
                <a:latin typeface="Arial"/>
                <a:cs typeface="Arial"/>
              </a:rPr>
              <a:t>®</a:t>
            </a:r>
            <a:r>
              <a:rPr lang="en-GB" sz="3600">
                <a:latin typeface="Arial"/>
                <a:cs typeface="Arial"/>
              </a:rPr>
              <a:t> at the same time as</a:t>
            </a:r>
            <a:r>
              <a:rPr lang="en-GB" sz="3600">
                <a:solidFill>
                  <a:srgbClr val="007C91"/>
                </a:solidFill>
                <a:latin typeface="Arial"/>
                <a:cs typeface="Arial"/>
              </a:rPr>
              <a:t> </a:t>
            </a:r>
            <a:r>
              <a:rPr lang="en-US" sz="3600">
                <a:latin typeface="Arial"/>
                <a:cs typeface="Arial"/>
              </a:rPr>
              <a:t>seasonal influenza vaccine</a:t>
            </a:r>
            <a:endParaRPr lang="en-GB" sz="3600">
              <a:latin typeface="Arial"/>
              <a:cs typeface="Arial"/>
            </a:endParaRPr>
          </a:p>
          <a:p>
            <a:endParaRPr lang="en-GB" sz="3600" strike="sngStrike"/>
          </a:p>
        </p:txBody>
      </p:sp>
      <p:sp>
        <p:nvSpPr>
          <p:cNvPr id="3" name="Content Placeholder 2">
            <a:extLst>
              <a:ext uri="{FF2B5EF4-FFF2-40B4-BE49-F238E27FC236}">
                <a16:creationId xmlns:a16="http://schemas.microsoft.com/office/drawing/2014/main" id="{C8B4B8F0-E96C-B03B-6F6F-DDE762E76CEB}"/>
              </a:ext>
            </a:extLst>
          </p:cNvPr>
          <p:cNvSpPr>
            <a:spLocks noGrp="1"/>
          </p:cNvSpPr>
          <p:nvPr>
            <p:ph idx="1"/>
          </p:nvPr>
        </p:nvSpPr>
        <p:spPr>
          <a:xfrm>
            <a:off x="330205" y="1616851"/>
            <a:ext cx="11123857" cy="4741630"/>
          </a:xfrm>
        </p:spPr>
        <p:txBody>
          <a:bodyPr vert="horz" lIns="91440" tIns="45720" rIns="91440" bIns="45720" rtlCol="0" anchor="t">
            <a:normAutofit fontScale="92500" lnSpcReduction="10000"/>
          </a:bodyPr>
          <a:lstStyle/>
          <a:p>
            <a:pPr>
              <a:lnSpc>
                <a:spcPct val="107000"/>
              </a:lnSpc>
              <a:spcAft>
                <a:spcPts val="800"/>
              </a:spcAft>
              <a:buFont typeface="Arial"/>
              <a:buChar char="•"/>
            </a:pPr>
            <a:r>
              <a:rPr lang="en-GB" sz="1800">
                <a:latin typeface="Arial"/>
                <a:cs typeface="Arial"/>
              </a:rPr>
              <a:t>there is some data which shows that in older adults administering </a:t>
            </a:r>
            <a:r>
              <a:rPr lang="en-GB" sz="1800" err="1">
                <a:latin typeface="Arial"/>
                <a:cs typeface="Arial"/>
              </a:rPr>
              <a:t>Abrysvo</a:t>
            </a:r>
            <a:r>
              <a:rPr lang="en-GB" sz="1800" baseline="30000">
                <a:latin typeface="Arial"/>
                <a:cs typeface="Arial"/>
              </a:rPr>
              <a:t>®</a:t>
            </a:r>
            <a:r>
              <a:rPr lang="en-GB" sz="1800">
                <a:latin typeface="Arial"/>
                <a:cs typeface="Arial"/>
              </a:rPr>
              <a:t> at the same time as seasonal influenza vaccine may reduce the immune response to the RSV vaccine</a:t>
            </a:r>
            <a:endParaRPr lang="en-US"/>
          </a:p>
          <a:p>
            <a:pPr>
              <a:lnSpc>
                <a:spcPct val="107000"/>
              </a:lnSpc>
              <a:spcAft>
                <a:spcPts val="800"/>
              </a:spcAft>
              <a:buFont typeface="Arial"/>
              <a:buChar char="•"/>
            </a:pPr>
            <a:r>
              <a:rPr lang="en-GB" sz="1800">
                <a:latin typeface="Arial"/>
                <a:cs typeface="Arial"/>
              </a:rPr>
              <a:t>there is also data that suggests that the response to the influenza A(H3N2) component of seasonal influenza vaccine (the influenza subtype which most severely affects older adults) may be diminished when RSV and seasonal influenza vaccine are co-administered to older adults</a:t>
            </a:r>
            <a:endParaRPr lang="en-US" sz="1800">
              <a:latin typeface="Arial"/>
              <a:cs typeface="Arial"/>
            </a:endParaRPr>
          </a:p>
          <a:p>
            <a:pPr>
              <a:lnSpc>
                <a:spcPct val="107000"/>
              </a:lnSpc>
              <a:spcAft>
                <a:spcPts val="800"/>
              </a:spcAft>
              <a:buFont typeface="Arial"/>
              <a:buChar char="•"/>
            </a:pPr>
            <a:r>
              <a:rPr lang="en-GB" sz="1800">
                <a:latin typeface="Arial"/>
                <a:cs typeface="Arial"/>
              </a:rPr>
              <a:t>the clinical significance of any reduced response is unknown, but influenza immune response is known to correlate with protection against infection, and there is emerging data that RSV immune response also correlates with clinical protection</a:t>
            </a:r>
          </a:p>
          <a:p>
            <a:pPr>
              <a:lnSpc>
                <a:spcPct val="107000"/>
              </a:lnSpc>
              <a:spcAft>
                <a:spcPts val="800"/>
              </a:spcAft>
              <a:buFont typeface="Arial"/>
              <a:buChar char="•"/>
            </a:pPr>
            <a:r>
              <a:rPr lang="en-GB" sz="1800">
                <a:latin typeface="Arial"/>
                <a:cs typeface="Arial"/>
              </a:rPr>
              <a:t>it is therefore recommended that these vaccines are not routinely scheduled to be given at the same appointment or on the same day</a:t>
            </a:r>
          </a:p>
          <a:p>
            <a:pPr>
              <a:lnSpc>
                <a:spcPct val="107000"/>
              </a:lnSpc>
              <a:spcAft>
                <a:spcPts val="800"/>
              </a:spcAft>
              <a:buFont typeface="Arial"/>
              <a:buChar char="•"/>
            </a:pPr>
            <a:r>
              <a:rPr lang="en-GB" sz="1800">
                <a:latin typeface="Arial"/>
                <a:cs typeface="Arial"/>
              </a:rPr>
              <a:t>no specific interval is required between administering the vaccines</a:t>
            </a:r>
          </a:p>
          <a:p>
            <a:pPr>
              <a:lnSpc>
                <a:spcPct val="107000"/>
              </a:lnSpc>
              <a:spcAft>
                <a:spcPts val="800"/>
              </a:spcAft>
              <a:buFont typeface="Arial"/>
              <a:buChar char="•"/>
            </a:pPr>
            <a:r>
              <a:rPr lang="en-GB" sz="1800">
                <a:latin typeface="Arial"/>
                <a:cs typeface="Arial"/>
              </a:rPr>
              <a:t>if it is thought that the individual is unlikely to return for a second appointment or immediate protection is necessary, </a:t>
            </a:r>
            <a:r>
              <a:rPr lang="en-GB" sz="1800" err="1">
                <a:latin typeface="Arial"/>
                <a:cs typeface="Arial"/>
              </a:rPr>
              <a:t>Abrysvo</a:t>
            </a:r>
            <a:r>
              <a:rPr lang="en-GB" sz="1800" baseline="30000">
                <a:latin typeface="Arial"/>
                <a:cs typeface="Arial"/>
              </a:rPr>
              <a:t>®</a:t>
            </a:r>
            <a:r>
              <a:rPr lang="en-GB" sz="1800">
                <a:latin typeface="Arial"/>
                <a:cs typeface="Arial"/>
              </a:rPr>
              <a:t> can be administered at the same time as the influenza vaccine</a:t>
            </a:r>
            <a:endParaRPr lang="en-US" sz="1800">
              <a:latin typeface="Arial"/>
              <a:cs typeface="Arial"/>
            </a:endParaRPr>
          </a:p>
          <a:p>
            <a:pPr marL="0" indent="0">
              <a:buNone/>
            </a:pPr>
            <a:endParaRPr lang="en-US" b="1"/>
          </a:p>
        </p:txBody>
      </p:sp>
      <p:sp>
        <p:nvSpPr>
          <p:cNvPr id="4" name="Footer Placeholder 3">
            <a:extLst>
              <a:ext uri="{FF2B5EF4-FFF2-40B4-BE49-F238E27FC236}">
                <a16:creationId xmlns:a16="http://schemas.microsoft.com/office/drawing/2014/main" id="{810031AC-4856-5831-68EC-836DF0894EA4}"/>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5D335D92-DEFA-6D2A-43B9-1577798CC4FB}"/>
              </a:ext>
            </a:extLst>
          </p:cNvPr>
          <p:cNvSpPr>
            <a:spLocks noGrp="1"/>
          </p:cNvSpPr>
          <p:nvPr>
            <p:ph type="sldNum" sz="quarter" idx="11"/>
          </p:nvPr>
        </p:nvSpPr>
        <p:spPr/>
        <p:txBody>
          <a:bodyPr/>
          <a:lstStyle/>
          <a:p>
            <a:fld id="{344369E4-5DE7-46E5-874E-4FD437973785}" type="slidenum">
              <a:rPr lang="en-GB" smtClean="0"/>
              <a:pPr/>
              <a:t>25</a:t>
            </a:fld>
            <a:endParaRPr lang="en-GB" sz="1400"/>
          </a:p>
        </p:txBody>
      </p:sp>
    </p:spTree>
    <p:extLst>
      <p:ext uri="{BB962C8B-B14F-4D97-AF65-F5344CB8AC3E}">
        <p14:creationId xmlns:p14="http://schemas.microsoft.com/office/powerpoint/2010/main" val="1730704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F060-E677-749D-027E-652804F56516}"/>
              </a:ext>
            </a:extLst>
          </p:cNvPr>
          <p:cNvSpPr>
            <a:spLocks noGrp="1"/>
          </p:cNvSpPr>
          <p:nvPr>
            <p:ph type="title"/>
          </p:nvPr>
        </p:nvSpPr>
        <p:spPr>
          <a:xfrm>
            <a:off x="399478" y="179416"/>
            <a:ext cx="10446328" cy="1168879"/>
          </a:xfrm>
        </p:spPr>
        <p:txBody>
          <a:bodyPr vert="horz" lIns="91440" tIns="45720" rIns="91440" bIns="45720" rtlCol="0" anchor="t">
            <a:noAutofit/>
          </a:bodyPr>
          <a:lstStyle/>
          <a:p>
            <a:r>
              <a:rPr lang="en-GB" sz="3600">
                <a:latin typeface="Arial"/>
                <a:cs typeface="Arial"/>
              </a:rPr>
              <a:t>Administering </a:t>
            </a:r>
            <a:r>
              <a:rPr lang="en-GB" sz="3600" err="1">
                <a:latin typeface="Arial"/>
                <a:cs typeface="Arial"/>
              </a:rPr>
              <a:t>Abrysvo</a:t>
            </a:r>
            <a:r>
              <a:rPr lang="en-GB" sz="3600" baseline="30000">
                <a:latin typeface="Arial"/>
                <a:cs typeface="Arial"/>
              </a:rPr>
              <a:t>®</a:t>
            </a:r>
            <a:r>
              <a:rPr lang="en-GB" sz="3600">
                <a:latin typeface="Arial"/>
                <a:cs typeface="Arial"/>
              </a:rPr>
              <a:t> at the same time as</a:t>
            </a:r>
            <a:r>
              <a:rPr lang="en-GB" sz="3600">
                <a:solidFill>
                  <a:srgbClr val="007C91"/>
                </a:solidFill>
                <a:latin typeface="Arial"/>
                <a:cs typeface="Arial"/>
              </a:rPr>
              <a:t> </a:t>
            </a:r>
            <a:r>
              <a:rPr lang="en-GB" sz="3600">
                <a:latin typeface="Arial"/>
                <a:cs typeface="Arial"/>
              </a:rPr>
              <a:t>COVID-19 vaccine </a:t>
            </a:r>
            <a:endParaRPr lang="en-GB" sz="3600" strike="sngStrike"/>
          </a:p>
        </p:txBody>
      </p:sp>
      <p:sp>
        <p:nvSpPr>
          <p:cNvPr id="3" name="Content Placeholder 2">
            <a:extLst>
              <a:ext uri="{FF2B5EF4-FFF2-40B4-BE49-F238E27FC236}">
                <a16:creationId xmlns:a16="http://schemas.microsoft.com/office/drawing/2014/main" id="{C8B4B8F0-E96C-B03B-6F6F-DDE762E76CEB}"/>
              </a:ext>
            </a:extLst>
          </p:cNvPr>
          <p:cNvSpPr>
            <a:spLocks noGrp="1"/>
          </p:cNvSpPr>
          <p:nvPr>
            <p:ph idx="1"/>
          </p:nvPr>
        </p:nvSpPr>
        <p:spPr>
          <a:xfrm>
            <a:off x="330205" y="1774826"/>
            <a:ext cx="11123857" cy="4498686"/>
          </a:xfrm>
        </p:spPr>
        <p:txBody>
          <a:bodyPr vert="horz" lIns="91440" tIns="45720" rIns="91440" bIns="45720" rtlCol="0" anchor="t">
            <a:normAutofit/>
          </a:bodyPr>
          <a:lstStyle/>
          <a:p>
            <a:pPr marL="285750" indent="-285750"/>
            <a:r>
              <a:rPr lang="en-GB">
                <a:latin typeface="Arial"/>
                <a:cs typeface="Arial"/>
              </a:rPr>
              <a:t>there is some data which shows co-administration with COVID 19 vaccination and RSV vaccination may reduce the immune response to the RSV vaccine</a:t>
            </a:r>
            <a:endParaRPr lang="en-US"/>
          </a:p>
          <a:p>
            <a:pPr marL="285750" indent="-285750"/>
            <a:r>
              <a:rPr lang="en-GB">
                <a:latin typeface="Arial"/>
                <a:cs typeface="Arial"/>
              </a:rPr>
              <a:t>the clinical significance of any reduced response is unknown</a:t>
            </a:r>
            <a:endParaRPr lang="en-GB"/>
          </a:p>
          <a:p>
            <a:pPr marL="285750" indent="-285750"/>
            <a:r>
              <a:rPr lang="en-GB">
                <a:latin typeface="Arial"/>
                <a:cs typeface="Arial"/>
              </a:rPr>
              <a:t>it is therefore recommended that these vaccines should not routinely be scheduled to be given at the same appointment or on the same day</a:t>
            </a:r>
            <a:endParaRPr lang="en-GB"/>
          </a:p>
          <a:p>
            <a:pPr marL="285750" indent="-285750"/>
            <a:r>
              <a:rPr lang="en-GB">
                <a:latin typeface="Arial"/>
                <a:cs typeface="Arial"/>
              </a:rPr>
              <a:t>no specific interval is required between administering the vaccines</a:t>
            </a:r>
          </a:p>
          <a:p>
            <a:pPr marL="285750" indent="-285750"/>
            <a:r>
              <a:rPr lang="en-GB">
                <a:latin typeface="Arial"/>
                <a:cs typeface="Arial"/>
              </a:rPr>
              <a:t>if it is thought that the individual is unlikely to return for a second appointment or immediate protection is necessary, </a:t>
            </a:r>
            <a:r>
              <a:rPr lang="en-GB" err="1">
                <a:latin typeface="Arial"/>
                <a:cs typeface="Arial"/>
              </a:rPr>
              <a:t>Abrysvo</a:t>
            </a:r>
            <a:r>
              <a:rPr lang="en-GB" baseline="30000">
                <a:latin typeface="Arial"/>
                <a:cs typeface="Arial"/>
              </a:rPr>
              <a:t>® </a:t>
            </a:r>
            <a:r>
              <a:rPr lang="en-GB">
                <a:latin typeface="Arial"/>
                <a:cs typeface="Arial"/>
              </a:rPr>
              <a:t>can be administered at the same time as the COVID 19 vaccine</a:t>
            </a:r>
          </a:p>
          <a:p>
            <a:pPr marL="0" indent="0">
              <a:buNone/>
            </a:pPr>
            <a:endParaRPr lang="en-GB">
              <a:latin typeface="Arial"/>
              <a:cs typeface="Arial"/>
            </a:endParaRPr>
          </a:p>
        </p:txBody>
      </p:sp>
      <p:sp>
        <p:nvSpPr>
          <p:cNvPr id="4" name="Footer Placeholder 3">
            <a:extLst>
              <a:ext uri="{FF2B5EF4-FFF2-40B4-BE49-F238E27FC236}">
                <a16:creationId xmlns:a16="http://schemas.microsoft.com/office/drawing/2014/main" id="{810031AC-4856-5831-68EC-836DF0894EA4}"/>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5D335D92-DEFA-6D2A-43B9-1577798CC4FB}"/>
              </a:ext>
            </a:extLst>
          </p:cNvPr>
          <p:cNvSpPr>
            <a:spLocks noGrp="1"/>
          </p:cNvSpPr>
          <p:nvPr>
            <p:ph type="sldNum" sz="quarter" idx="11"/>
          </p:nvPr>
        </p:nvSpPr>
        <p:spPr/>
        <p:txBody>
          <a:bodyPr/>
          <a:lstStyle/>
          <a:p>
            <a:fld id="{344369E4-5DE7-46E5-874E-4FD437973785}" type="slidenum">
              <a:rPr lang="en-GB" smtClean="0"/>
              <a:pPr/>
              <a:t>26</a:t>
            </a:fld>
            <a:endParaRPr lang="en-GB" sz="1400"/>
          </a:p>
        </p:txBody>
      </p:sp>
    </p:spTree>
    <p:extLst>
      <p:ext uri="{BB962C8B-B14F-4D97-AF65-F5344CB8AC3E}">
        <p14:creationId xmlns:p14="http://schemas.microsoft.com/office/powerpoint/2010/main" val="242455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AC38-1992-AED5-6121-08C9FCA909EC}"/>
              </a:ext>
            </a:extLst>
          </p:cNvPr>
          <p:cNvSpPr>
            <a:spLocks noGrp="1"/>
          </p:cNvSpPr>
          <p:nvPr>
            <p:ph type="title"/>
          </p:nvPr>
        </p:nvSpPr>
        <p:spPr/>
        <p:txBody>
          <a:bodyPr>
            <a:normAutofit fontScale="90000"/>
          </a:bodyPr>
          <a:lstStyle/>
          <a:p>
            <a:r>
              <a:rPr lang="en-GB" sz="3600">
                <a:latin typeface="Arial"/>
                <a:cs typeface="Arial"/>
              </a:rPr>
              <a:t>Administering </a:t>
            </a:r>
            <a:r>
              <a:rPr lang="en-GB" sz="3600" err="1">
                <a:latin typeface="Arial"/>
                <a:cs typeface="Arial"/>
              </a:rPr>
              <a:t>Abrysvo</a:t>
            </a:r>
            <a:r>
              <a:rPr lang="en-GB" sz="2400" baseline="30000">
                <a:latin typeface="Arial"/>
                <a:cs typeface="Arial"/>
              </a:rPr>
              <a:t>®</a:t>
            </a:r>
            <a:r>
              <a:rPr lang="en-GB" sz="3600">
                <a:latin typeface="Arial"/>
                <a:cs typeface="Arial"/>
              </a:rPr>
              <a:t> at the same time as</a:t>
            </a:r>
            <a:r>
              <a:rPr lang="en-GB" sz="3600">
                <a:solidFill>
                  <a:srgbClr val="007C91"/>
                </a:solidFill>
                <a:latin typeface="Arial"/>
                <a:cs typeface="Arial"/>
              </a:rPr>
              <a:t> </a:t>
            </a:r>
            <a:r>
              <a:rPr lang="en-GB" sz="3600">
                <a:latin typeface="Arial"/>
                <a:cs typeface="Arial"/>
              </a:rPr>
              <a:t>other vaccines</a:t>
            </a:r>
            <a:endParaRPr lang="en-US">
              <a:latin typeface="Arial"/>
              <a:cs typeface="Arial"/>
            </a:endParaRPr>
          </a:p>
        </p:txBody>
      </p:sp>
      <p:sp>
        <p:nvSpPr>
          <p:cNvPr id="3" name="Content Placeholder 2">
            <a:extLst>
              <a:ext uri="{FF2B5EF4-FFF2-40B4-BE49-F238E27FC236}">
                <a16:creationId xmlns:a16="http://schemas.microsoft.com/office/drawing/2014/main" id="{5BD82425-1AF5-5F4D-2519-207EBA27BB2D}"/>
              </a:ext>
            </a:extLst>
          </p:cNvPr>
          <p:cNvSpPr>
            <a:spLocks noGrp="1"/>
          </p:cNvSpPr>
          <p:nvPr>
            <p:ph idx="1"/>
          </p:nvPr>
        </p:nvSpPr>
        <p:spPr>
          <a:xfrm>
            <a:off x="416469" y="1688562"/>
            <a:ext cx="11037593" cy="4437602"/>
          </a:xfrm>
        </p:spPr>
        <p:txBody>
          <a:bodyPr vert="horz" lIns="91440" tIns="45720" rIns="91440" bIns="45720" rtlCol="0" anchor="t">
            <a:noAutofit/>
          </a:bodyPr>
          <a:lstStyle/>
          <a:p>
            <a:r>
              <a:rPr lang="en-US" sz="2000" b="1">
                <a:latin typeface="Arial"/>
                <a:cs typeface="Arial"/>
              </a:rPr>
              <a:t>Co-administration with pneumococcal, Shingrix</a:t>
            </a:r>
            <a:r>
              <a:rPr lang="en-US" sz="2000" b="1" baseline="30000">
                <a:latin typeface="Arial"/>
                <a:cs typeface="Arial"/>
              </a:rPr>
              <a:t>®</a:t>
            </a:r>
            <a:r>
              <a:rPr lang="en-US" sz="2000" b="1">
                <a:latin typeface="Arial"/>
                <a:cs typeface="Arial"/>
              </a:rPr>
              <a:t> (shingles) and other inactivated or non-live vaccines</a:t>
            </a:r>
            <a:endParaRPr lang="en-US" sz="2000">
              <a:latin typeface="Arial"/>
              <a:cs typeface="Arial"/>
            </a:endParaRPr>
          </a:p>
          <a:p>
            <a:pPr marL="800100" lvl="1" indent="-342900">
              <a:buFont typeface="Courier New" panose="020B0604020202020204" pitchFamily="34" charset="0"/>
              <a:buChar char="o"/>
            </a:pPr>
            <a:r>
              <a:rPr lang="en-GB" sz="2000">
                <a:latin typeface="Arial"/>
                <a:cs typeface="Arial"/>
              </a:rPr>
              <a:t>in line with general advice about co-administration of inactivated and non-live vaccines, </a:t>
            </a:r>
            <a:r>
              <a:rPr lang="en-GB" sz="2000" err="1">
                <a:latin typeface="Arial"/>
                <a:cs typeface="Arial"/>
              </a:rPr>
              <a:t>Abrysvo</a:t>
            </a:r>
            <a:r>
              <a:rPr lang="en-GB" sz="2000" baseline="30000">
                <a:latin typeface="Arial"/>
                <a:cs typeface="Arial"/>
              </a:rPr>
              <a:t>®</a:t>
            </a:r>
            <a:r>
              <a:rPr lang="en-GB" sz="2000">
                <a:latin typeface="Arial"/>
                <a:cs typeface="Arial"/>
              </a:rPr>
              <a:t> can be safely given concomitantly with pneumococcal and/or the Shingrix shingles vaccines </a:t>
            </a:r>
            <a:endParaRPr lang="en-US" sz="2000">
              <a:latin typeface="Arial"/>
              <a:cs typeface="Arial"/>
            </a:endParaRPr>
          </a:p>
          <a:p>
            <a:pPr marL="800100" lvl="1" indent="-342900">
              <a:buFont typeface="Courier New" panose="020B0604020202020204" pitchFamily="34" charset="0"/>
              <a:buChar char="o"/>
            </a:pPr>
            <a:r>
              <a:rPr lang="en-GB" sz="2000" err="1">
                <a:latin typeface="Arial"/>
                <a:cs typeface="Arial"/>
              </a:rPr>
              <a:t>Abrysvo</a:t>
            </a:r>
            <a:r>
              <a:rPr lang="en-GB" sz="2000" baseline="30000">
                <a:latin typeface="Arial"/>
                <a:cs typeface="Arial"/>
              </a:rPr>
              <a:t>® </a:t>
            </a:r>
            <a:r>
              <a:rPr lang="en-GB" sz="2000">
                <a:latin typeface="Arial"/>
                <a:cs typeface="Arial"/>
              </a:rPr>
              <a:t>can be given at any interval before or after these vaccines or other inactivated or non-live vaccines </a:t>
            </a:r>
            <a:endParaRPr lang="en-US" sz="2000">
              <a:latin typeface="Arial"/>
              <a:cs typeface="Arial"/>
            </a:endParaRPr>
          </a:p>
          <a:p>
            <a:pPr marL="342900" indent="-342900"/>
            <a:endParaRPr lang="en-GB" sz="2000"/>
          </a:p>
          <a:p>
            <a:r>
              <a:rPr lang="en-GB" sz="2000" b="1">
                <a:latin typeface="Arial"/>
                <a:cs typeface="Arial"/>
              </a:rPr>
              <a:t>Co-administration with a live vaccine</a:t>
            </a:r>
            <a:endParaRPr lang="en-US" sz="2000">
              <a:latin typeface="Arial"/>
              <a:cs typeface="Arial"/>
            </a:endParaRPr>
          </a:p>
          <a:p>
            <a:pPr marL="742950" lvl="1">
              <a:lnSpc>
                <a:spcPct val="120000"/>
              </a:lnSpc>
              <a:buFont typeface="Courier New" panose="020B0604020202020204" pitchFamily="34" charset="0"/>
              <a:buChar char="o"/>
            </a:pPr>
            <a:r>
              <a:rPr lang="en-GB" sz="2000">
                <a:latin typeface="Arial"/>
                <a:cs typeface="Arial"/>
              </a:rPr>
              <a:t>although live vaccines are not commonly indicated in older adults, </a:t>
            </a:r>
            <a:r>
              <a:rPr lang="en-US" sz="2000" err="1">
                <a:latin typeface="Arial"/>
                <a:cs typeface="Arial"/>
              </a:rPr>
              <a:t>Abrysvo</a:t>
            </a:r>
            <a:r>
              <a:rPr lang="en-US" sz="2000" baseline="30000">
                <a:latin typeface="Arial"/>
                <a:cs typeface="Arial"/>
              </a:rPr>
              <a:t>® </a:t>
            </a:r>
            <a:r>
              <a:rPr lang="en-US" sz="2000">
                <a:latin typeface="Arial"/>
                <a:cs typeface="Arial"/>
              </a:rPr>
              <a:t>is an inactivated or non-live vaccine so can be given at the same time as any live vaccines </a:t>
            </a:r>
          </a:p>
        </p:txBody>
      </p:sp>
      <p:sp>
        <p:nvSpPr>
          <p:cNvPr id="4" name="Footer Placeholder 3">
            <a:extLst>
              <a:ext uri="{FF2B5EF4-FFF2-40B4-BE49-F238E27FC236}">
                <a16:creationId xmlns:a16="http://schemas.microsoft.com/office/drawing/2014/main" id="{0FD95F32-9AB8-8F45-CCC0-206533324602}"/>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21EF843C-306D-2EC8-AF5D-21F33E62F4F5}"/>
              </a:ext>
            </a:extLst>
          </p:cNvPr>
          <p:cNvSpPr>
            <a:spLocks noGrp="1"/>
          </p:cNvSpPr>
          <p:nvPr>
            <p:ph type="sldNum" sz="quarter" idx="11"/>
          </p:nvPr>
        </p:nvSpPr>
        <p:spPr/>
        <p:txBody>
          <a:bodyPr/>
          <a:lstStyle/>
          <a:p>
            <a:fld id="{344369E4-5DE7-46E5-874E-4FD437973785}" type="slidenum">
              <a:rPr lang="en-GB" smtClean="0"/>
              <a:pPr/>
              <a:t>27</a:t>
            </a:fld>
            <a:endParaRPr lang="en-GB" sz="1400"/>
          </a:p>
        </p:txBody>
      </p:sp>
    </p:spTree>
    <p:extLst>
      <p:ext uri="{BB962C8B-B14F-4D97-AF65-F5344CB8AC3E}">
        <p14:creationId xmlns:p14="http://schemas.microsoft.com/office/powerpoint/2010/main" val="125770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96CE-57E5-9EA9-1FB6-E17B55070663}"/>
              </a:ext>
            </a:extLst>
          </p:cNvPr>
          <p:cNvSpPr>
            <a:spLocks noGrp="1"/>
          </p:cNvSpPr>
          <p:nvPr>
            <p:ph type="title"/>
          </p:nvPr>
        </p:nvSpPr>
        <p:spPr/>
        <p:txBody>
          <a:bodyPr/>
          <a:lstStyle/>
          <a:p>
            <a:r>
              <a:rPr lang="en-US">
                <a:latin typeface="Arial"/>
                <a:cs typeface="Arial"/>
              </a:rPr>
              <a:t>Vaccine ordering</a:t>
            </a:r>
          </a:p>
        </p:txBody>
      </p:sp>
      <p:sp>
        <p:nvSpPr>
          <p:cNvPr id="3" name="Content Placeholder 2">
            <a:extLst>
              <a:ext uri="{FF2B5EF4-FFF2-40B4-BE49-F238E27FC236}">
                <a16:creationId xmlns:a16="http://schemas.microsoft.com/office/drawing/2014/main" id="{A5F9C35F-4962-C48C-9289-33A63F1D9CE0}"/>
              </a:ext>
            </a:extLst>
          </p:cNvPr>
          <p:cNvSpPr>
            <a:spLocks noGrp="1"/>
          </p:cNvSpPr>
          <p:nvPr>
            <p:ph idx="1"/>
          </p:nvPr>
        </p:nvSpPr>
        <p:spPr>
          <a:xfrm>
            <a:off x="400989" y="1452108"/>
            <a:ext cx="11025080" cy="4864716"/>
          </a:xfrm>
        </p:spPr>
        <p:txBody>
          <a:bodyPr vert="horz" lIns="91440" tIns="45720" rIns="91440" bIns="45720" rtlCol="0" anchor="t">
            <a:noAutofit/>
          </a:bodyPr>
          <a:lstStyle/>
          <a:p>
            <a:pPr>
              <a:lnSpc>
                <a:spcPct val="100000"/>
              </a:lnSpc>
            </a:pPr>
            <a:r>
              <a:rPr lang="en-GB" sz="1800">
                <a:latin typeface="Arial"/>
                <a:cs typeface="Arial"/>
              </a:rPr>
              <a:t>vaccines for the national RSV vaccination programmes in England should be ordered via the </a:t>
            </a:r>
            <a:r>
              <a:rPr lang="en-GB" sz="1800">
                <a:latin typeface="Arial"/>
                <a:cs typeface="Arial"/>
                <a:hlinkClick r:id="rId2"/>
              </a:rPr>
              <a:t>ImmForm</a:t>
            </a:r>
            <a:r>
              <a:rPr lang="en-GB" sz="1800" u="sng">
                <a:solidFill>
                  <a:srgbClr val="365F91"/>
                </a:solidFill>
                <a:latin typeface="Arial"/>
                <a:cs typeface="Arial"/>
              </a:rPr>
              <a:t> </a:t>
            </a:r>
            <a:r>
              <a:rPr lang="en-GB" sz="1800">
                <a:latin typeface="Arial"/>
                <a:cs typeface="Arial"/>
                <a:hlinkClick r:id="rId2"/>
              </a:rPr>
              <a:t>website</a:t>
            </a:r>
            <a:endParaRPr lang="en-GB" sz="1800">
              <a:solidFill>
                <a:srgbClr val="822333"/>
              </a:solidFill>
              <a:latin typeface="Arial"/>
              <a:cs typeface="Arial"/>
            </a:endParaRPr>
          </a:p>
          <a:p>
            <a:pPr>
              <a:lnSpc>
                <a:spcPct val="100000"/>
              </a:lnSpc>
            </a:pPr>
            <a:r>
              <a:rPr lang="en-GB" sz="1800">
                <a:latin typeface="Arial"/>
                <a:cs typeface="Arial"/>
              </a:rPr>
              <a:t>vaccines should be ordered regularly throughout the year</a:t>
            </a:r>
            <a:endParaRPr lang="en-US" sz="1800">
              <a:solidFill>
                <a:srgbClr val="822333"/>
              </a:solidFill>
              <a:latin typeface="Arial"/>
              <a:cs typeface="Arial"/>
            </a:endParaRPr>
          </a:p>
          <a:p>
            <a:pPr>
              <a:lnSpc>
                <a:spcPct val="100000"/>
              </a:lnSpc>
            </a:pPr>
            <a:r>
              <a:rPr lang="en-GB" sz="1800">
                <a:latin typeface="Arial"/>
                <a:cs typeface="Arial"/>
              </a:rPr>
              <a:t>to minimise wastage due to fridge failures or expiry, no more than 2 weeks’ worth of stock should be ordered</a:t>
            </a:r>
            <a:endParaRPr lang="en-US" sz="1800">
              <a:solidFill>
                <a:srgbClr val="822333"/>
              </a:solidFill>
              <a:latin typeface="Arial"/>
              <a:cs typeface="Arial"/>
            </a:endParaRPr>
          </a:p>
          <a:p>
            <a:pPr>
              <a:lnSpc>
                <a:spcPct val="100000"/>
              </a:lnSpc>
            </a:pPr>
            <a:r>
              <a:rPr lang="en-GB" sz="1800">
                <a:latin typeface="Arial"/>
                <a:cs typeface="Arial"/>
              </a:rPr>
              <a:t>vaccines should be ordered, stored and monitored as described in the Green Book </a:t>
            </a:r>
            <a:r>
              <a:rPr lang="en-GB" sz="1800" u="sng">
                <a:latin typeface="Arial"/>
                <a:cs typeface="Arial"/>
                <a:hlinkClick r:id="rId3"/>
              </a:rPr>
              <a:t>Chapter 3 (Storage, distribution and disposal of vaccines)</a:t>
            </a:r>
            <a:endParaRPr lang="en-GB" sz="1800">
              <a:latin typeface="Arial"/>
              <a:cs typeface="Arial"/>
            </a:endParaRPr>
          </a:p>
          <a:p>
            <a:pPr>
              <a:lnSpc>
                <a:spcPct val="100000"/>
              </a:lnSpc>
            </a:pPr>
            <a:r>
              <a:rPr lang="en-GB" sz="1800" b="1">
                <a:latin typeface="Arial"/>
                <a:cs typeface="Arial"/>
              </a:rPr>
              <a:t>please note</a:t>
            </a:r>
            <a:r>
              <a:rPr lang="en-GB" sz="1800">
                <a:latin typeface="Arial"/>
                <a:cs typeface="Arial"/>
              </a:rPr>
              <a:t>, although the same </a:t>
            </a:r>
            <a:r>
              <a:rPr lang="en-GB" sz="1800" err="1">
                <a:latin typeface="Arial"/>
                <a:cs typeface="Arial"/>
              </a:rPr>
              <a:t>Abrysvo</a:t>
            </a:r>
            <a:r>
              <a:rPr lang="en-GB" sz="1800" baseline="30000">
                <a:latin typeface="Arial"/>
                <a:cs typeface="Arial"/>
              </a:rPr>
              <a:t>® </a:t>
            </a:r>
            <a:r>
              <a:rPr lang="en-GB" sz="1800">
                <a:latin typeface="Arial"/>
                <a:cs typeface="Arial"/>
              </a:rPr>
              <a:t>vaccine will be used for both the older adult and the vaccination of pregnant women, they will be listed as separate items on </a:t>
            </a:r>
            <a:r>
              <a:rPr lang="en-GB" sz="1800" err="1">
                <a:latin typeface="Arial"/>
                <a:cs typeface="Arial"/>
              </a:rPr>
              <a:t>ImmForm</a:t>
            </a:r>
            <a:r>
              <a:rPr lang="en-GB" sz="1800">
                <a:latin typeface="Arial"/>
                <a:cs typeface="Arial"/>
              </a:rPr>
              <a:t> and the vaccine allocated for each programme should be managed independently where possible. More information can be found on the </a:t>
            </a:r>
            <a:r>
              <a:rPr lang="en-GB" sz="1800">
                <a:latin typeface="Arial"/>
                <a:cs typeface="Arial"/>
                <a:hlinkClick r:id="rId2"/>
              </a:rPr>
              <a:t>ImmForm</a:t>
            </a:r>
            <a:r>
              <a:rPr lang="en-GB" sz="1800" u="sng">
                <a:solidFill>
                  <a:srgbClr val="365F91"/>
                </a:solidFill>
                <a:latin typeface="Arial"/>
                <a:cs typeface="Arial"/>
              </a:rPr>
              <a:t> </a:t>
            </a:r>
            <a:r>
              <a:rPr lang="en-GB" sz="1800">
                <a:latin typeface="Arial"/>
                <a:cs typeface="Arial"/>
                <a:hlinkClick r:id="rId2"/>
              </a:rPr>
              <a:t>website</a:t>
            </a:r>
            <a:r>
              <a:rPr lang="en-GB" sz="1800">
                <a:latin typeface="Arial"/>
                <a:cs typeface="Arial"/>
              </a:rPr>
              <a:t> </a:t>
            </a:r>
            <a:endParaRPr lang="en-US" sz="1800">
              <a:latin typeface="Arial"/>
              <a:cs typeface="Arial"/>
            </a:endParaRPr>
          </a:p>
          <a:p>
            <a:pPr>
              <a:lnSpc>
                <a:spcPct val="100000"/>
              </a:lnSpc>
            </a:pPr>
            <a:r>
              <a:rPr lang="en-GB" sz="1800">
                <a:latin typeface="Arial"/>
                <a:cs typeface="Arial"/>
              </a:rPr>
              <a:t>vaccines required for individuals who are not in the eligible cohort, for example where a clinician has decided that it is clinically appropriate to vaccinate the individual, but they are not within the eligible age cohorts for the national vaccination programme, would require the GP practice to purchase the vaccine directly from the manufacturer and then reclaim the cost of the vaccine</a:t>
            </a:r>
            <a:endParaRPr lang="en-US" sz="1800">
              <a:solidFill>
                <a:srgbClr val="D13438"/>
              </a:solidFill>
            </a:endParaRPr>
          </a:p>
          <a:p>
            <a:endParaRPr lang="en-US"/>
          </a:p>
        </p:txBody>
      </p:sp>
      <p:sp>
        <p:nvSpPr>
          <p:cNvPr id="4" name="Footer Placeholder 3">
            <a:extLst>
              <a:ext uri="{FF2B5EF4-FFF2-40B4-BE49-F238E27FC236}">
                <a16:creationId xmlns:a16="http://schemas.microsoft.com/office/drawing/2014/main" id="{77167A54-ED49-2C7A-7D75-9249D1FA3BB0}"/>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47257784-251D-75E6-714E-50C6A0737230}"/>
              </a:ext>
            </a:extLst>
          </p:cNvPr>
          <p:cNvSpPr>
            <a:spLocks noGrp="1"/>
          </p:cNvSpPr>
          <p:nvPr>
            <p:ph type="sldNum" sz="quarter" idx="11"/>
          </p:nvPr>
        </p:nvSpPr>
        <p:spPr/>
        <p:txBody>
          <a:bodyPr/>
          <a:lstStyle/>
          <a:p>
            <a:fld id="{344369E4-5DE7-46E5-874E-4FD437973785}" type="slidenum">
              <a:rPr lang="en-GB" smtClean="0"/>
              <a:pPr/>
              <a:t>28</a:t>
            </a:fld>
            <a:endParaRPr lang="en-GB" sz="1400"/>
          </a:p>
        </p:txBody>
      </p:sp>
    </p:spTree>
    <p:extLst>
      <p:ext uri="{BB962C8B-B14F-4D97-AF65-F5344CB8AC3E}">
        <p14:creationId xmlns:p14="http://schemas.microsoft.com/office/powerpoint/2010/main" val="2896641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A231-8CA0-3288-1B6E-C7B18A7CCCDF}"/>
              </a:ext>
            </a:extLst>
          </p:cNvPr>
          <p:cNvSpPr>
            <a:spLocks noGrp="1"/>
          </p:cNvSpPr>
          <p:nvPr>
            <p:ph type="title"/>
          </p:nvPr>
        </p:nvSpPr>
        <p:spPr>
          <a:xfrm>
            <a:off x="330206" y="245532"/>
            <a:ext cx="10515600" cy="972607"/>
          </a:xfrm>
        </p:spPr>
        <p:txBody>
          <a:bodyPr/>
          <a:lstStyle/>
          <a:p>
            <a:r>
              <a:rPr lang="en-GB">
                <a:latin typeface="Arial"/>
                <a:cs typeface="Arial"/>
              </a:rPr>
              <a:t>Storing the </a:t>
            </a:r>
            <a:r>
              <a:rPr lang="en-GB" err="1">
                <a:latin typeface="Arial"/>
                <a:cs typeface="Arial"/>
              </a:rPr>
              <a:t>Abrysvo</a:t>
            </a:r>
            <a:r>
              <a:rPr lang="en-GB" baseline="30000">
                <a:latin typeface="Arial"/>
                <a:cs typeface="Arial"/>
              </a:rPr>
              <a:t>®</a:t>
            </a:r>
            <a:r>
              <a:rPr lang="en-GB" sz="4000">
                <a:latin typeface="Arial"/>
                <a:cs typeface="Arial"/>
              </a:rPr>
              <a:t> </a:t>
            </a:r>
            <a:r>
              <a:rPr lang="en-GB">
                <a:latin typeface="Arial"/>
                <a:cs typeface="Arial"/>
              </a:rPr>
              <a:t>vaccine</a:t>
            </a:r>
          </a:p>
        </p:txBody>
      </p:sp>
      <p:sp>
        <p:nvSpPr>
          <p:cNvPr id="3" name="Content Placeholder 2">
            <a:extLst>
              <a:ext uri="{FF2B5EF4-FFF2-40B4-BE49-F238E27FC236}">
                <a16:creationId xmlns:a16="http://schemas.microsoft.com/office/drawing/2014/main" id="{606E0B59-D855-DF72-4790-9BDC95DFC35C}"/>
              </a:ext>
            </a:extLst>
          </p:cNvPr>
          <p:cNvSpPr>
            <a:spLocks noGrp="1"/>
          </p:cNvSpPr>
          <p:nvPr>
            <p:ph idx="1"/>
          </p:nvPr>
        </p:nvSpPr>
        <p:spPr>
          <a:xfrm>
            <a:off x="330205" y="1714894"/>
            <a:ext cx="11123857" cy="4411270"/>
          </a:xfrm>
        </p:spPr>
        <p:txBody>
          <a:bodyPr vert="horz" lIns="91440" tIns="45720" rIns="91440" bIns="45720" rtlCol="0" anchor="t">
            <a:normAutofit/>
          </a:bodyPr>
          <a:lstStyle/>
          <a:p>
            <a:r>
              <a:rPr lang="en-GB" sz="2800" err="1">
                <a:latin typeface="Arial"/>
                <a:cs typeface="Arial"/>
              </a:rPr>
              <a:t>Abrysvo</a:t>
            </a:r>
            <a:r>
              <a:rPr lang="en-GB" sz="2800" baseline="30000">
                <a:latin typeface="Arial"/>
                <a:cs typeface="Arial"/>
              </a:rPr>
              <a:t>®</a:t>
            </a:r>
            <a:r>
              <a:rPr lang="en-US" sz="2800">
                <a:latin typeface="Arial"/>
                <a:cs typeface="Arial"/>
              </a:rPr>
              <a:t> should be stored in a vaccine fridge between +2°C  and +8°C </a:t>
            </a:r>
          </a:p>
          <a:p>
            <a:r>
              <a:rPr lang="en-US" sz="2800">
                <a:latin typeface="Arial"/>
                <a:cs typeface="Arial"/>
              </a:rPr>
              <a:t>do not freeze: discard if the carton has been frozen</a:t>
            </a:r>
          </a:p>
          <a:p>
            <a:r>
              <a:rPr lang="en-GB" sz="2800" err="1">
                <a:latin typeface="Arial"/>
                <a:cs typeface="Arial"/>
              </a:rPr>
              <a:t>Abrysvo</a:t>
            </a:r>
            <a:r>
              <a:rPr lang="en-GB" sz="2800" baseline="30000">
                <a:latin typeface="Arial"/>
                <a:cs typeface="Arial"/>
              </a:rPr>
              <a:t>®</a:t>
            </a:r>
            <a:r>
              <a:rPr lang="en-US" sz="2800" baseline="30000">
                <a:latin typeface="Arial"/>
                <a:cs typeface="Arial"/>
              </a:rPr>
              <a:t> </a:t>
            </a:r>
            <a:r>
              <a:rPr lang="en-US" sz="2800">
                <a:latin typeface="Arial"/>
                <a:cs typeface="Arial"/>
              </a:rPr>
              <a:t>should be administered immediately after reconstitution</a:t>
            </a:r>
            <a:endParaRPr lang="en-US" sz="2800"/>
          </a:p>
          <a:p>
            <a:r>
              <a:rPr lang="en-GB" sz="2800">
                <a:latin typeface="Arial"/>
                <a:cs typeface="Arial"/>
              </a:rPr>
              <a:t>further information on vaccine storage and stability is available in the </a:t>
            </a:r>
            <a:r>
              <a:rPr lang="en-GB" sz="2800" u="sng">
                <a:latin typeface="Arial"/>
                <a:cs typeface="Arial"/>
                <a:hlinkClick r:id="rId2"/>
              </a:rPr>
              <a:t>Summary of Product Characteristics (SPC)</a:t>
            </a:r>
            <a:r>
              <a:rPr lang="en-GB" sz="2800">
                <a:latin typeface="Arial"/>
                <a:cs typeface="Arial"/>
              </a:rPr>
              <a:t>, the Patient Group Direction and from the manufacturer</a:t>
            </a:r>
            <a:endParaRPr lang="en-US" sz="2800">
              <a:highlight>
                <a:srgbClr val="FFFF00"/>
              </a:highlight>
              <a:latin typeface="Arial"/>
              <a:cs typeface="Arial"/>
            </a:endParaRPr>
          </a:p>
          <a:p>
            <a:endParaRPr lang="en-US">
              <a:latin typeface="Arial"/>
              <a:cs typeface="Arial"/>
            </a:endParaRPr>
          </a:p>
        </p:txBody>
      </p:sp>
      <p:sp>
        <p:nvSpPr>
          <p:cNvPr id="4" name="Footer Placeholder 3">
            <a:extLst>
              <a:ext uri="{FF2B5EF4-FFF2-40B4-BE49-F238E27FC236}">
                <a16:creationId xmlns:a16="http://schemas.microsoft.com/office/drawing/2014/main" id="{2578F325-5A1C-83A8-D79F-A1DD2EDA25A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RSV vaccination programme for older adults: training slide set for healthcare practitioners</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33EA4288-A9A4-35C9-774E-280D202A9D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767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9343-EBD2-4545-ADF1-B890C0F0FAF9}"/>
              </a:ext>
            </a:extLst>
          </p:cNvPr>
          <p:cNvSpPr>
            <a:spLocks noGrp="1"/>
          </p:cNvSpPr>
          <p:nvPr>
            <p:ph type="title"/>
          </p:nvPr>
        </p:nvSpPr>
        <p:spPr>
          <a:xfrm>
            <a:off x="327887" y="280083"/>
            <a:ext cx="10515600" cy="972607"/>
          </a:xfrm>
        </p:spPr>
        <p:txBody>
          <a:bodyPr/>
          <a:lstStyle/>
          <a:p>
            <a:r>
              <a:rPr lang="en-GB"/>
              <a:t>Learning objectives</a:t>
            </a:r>
          </a:p>
        </p:txBody>
      </p:sp>
      <p:sp>
        <p:nvSpPr>
          <p:cNvPr id="3" name="Content Placeholder 2">
            <a:extLst>
              <a:ext uri="{FF2B5EF4-FFF2-40B4-BE49-F238E27FC236}">
                <a16:creationId xmlns:a16="http://schemas.microsoft.com/office/drawing/2014/main" id="{AA47EA92-D2D5-4BF2-9BE0-57B25B9964D2}"/>
              </a:ext>
            </a:extLst>
          </p:cNvPr>
          <p:cNvSpPr>
            <a:spLocks noGrp="1"/>
          </p:cNvSpPr>
          <p:nvPr>
            <p:ph idx="1"/>
          </p:nvPr>
        </p:nvSpPr>
        <p:spPr>
          <a:xfrm>
            <a:off x="318539" y="1460508"/>
            <a:ext cx="11721061" cy="4978342"/>
          </a:xfrm>
        </p:spPr>
        <p:txBody>
          <a:bodyPr vert="horz" lIns="91440" tIns="45720" rIns="91440" bIns="45720" rtlCol="0" anchor="t">
            <a:noAutofit/>
          </a:bodyPr>
          <a:lstStyle/>
          <a:p>
            <a:pPr marL="0" indent="0">
              <a:lnSpc>
                <a:spcPct val="150000"/>
              </a:lnSpc>
              <a:spcBef>
                <a:spcPts val="0"/>
              </a:spcBef>
              <a:buNone/>
            </a:pPr>
            <a:r>
              <a:rPr lang="en-GB" sz="1800">
                <a:latin typeface="Arial"/>
                <a:cs typeface="Arial"/>
              </a:rPr>
              <a:t>By the end of this session, you should be able to:</a:t>
            </a:r>
          </a:p>
          <a:p>
            <a:pPr>
              <a:lnSpc>
                <a:spcPct val="150000"/>
              </a:lnSpc>
              <a:spcBef>
                <a:spcPts val="600"/>
              </a:spcBef>
            </a:pPr>
            <a:r>
              <a:rPr lang="en-GB" sz="1800">
                <a:latin typeface="Arial"/>
                <a:cs typeface="Arial"/>
              </a:rPr>
              <a:t>explain what RSV is and be aware of the UK epidemiology</a:t>
            </a:r>
          </a:p>
          <a:p>
            <a:pPr>
              <a:lnSpc>
                <a:spcPct val="150000"/>
              </a:lnSpc>
              <a:spcBef>
                <a:spcPts val="0"/>
              </a:spcBef>
            </a:pPr>
            <a:r>
              <a:rPr lang="en-GB" sz="1800">
                <a:latin typeface="Arial"/>
                <a:cs typeface="Arial"/>
              </a:rPr>
              <a:t>understand the rationale for the RSV older adult vaccination programme </a:t>
            </a:r>
            <a:endParaRPr lang="en-GB" sz="1800"/>
          </a:p>
          <a:p>
            <a:pPr>
              <a:lnSpc>
                <a:spcPct val="150000"/>
              </a:lnSpc>
              <a:spcBef>
                <a:spcPts val="0"/>
              </a:spcBef>
            </a:pPr>
            <a:r>
              <a:rPr lang="en-GB" sz="1800">
                <a:latin typeface="Arial"/>
                <a:cs typeface="Arial"/>
              </a:rPr>
              <a:t>describe how </a:t>
            </a:r>
            <a:r>
              <a:rPr lang="en-GB" sz="1800" err="1">
                <a:latin typeface="Arial"/>
                <a:cs typeface="Arial"/>
              </a:rPr>
              <a:t>Abrysvo</a:t>
            </a:r>
            <a:r>
              <a:rPr lang="en-GB" sz="1800" baseline="30000">
                <a:latin typeface="Arial"/>
                <a:cs typeface="Arial"/>
              </a:rPr>
              <a:t>® </a:t>
            </a:r>
            <a:r>
              <a:rPr lang="en-GB" sz="1800">
                <a:latin typeface="Arial"/>
                <a:cs typeface="Arial"/>
              </a:rPr>
              <a:t>RSV vaccine works </a:t>
            </a:r>
          </a:p>
          <a:p>
            <a:pPr>
              <a:lnSpc>
                <a:spcPct val="150000"/>
              </a:lnSpc>
              <a:spcBef>
                <a:spcPts val="0"/>
              </a:spcBef>
            </a:pPr>
            <a:r>
              <a:rPr lang="en-GB" sz="1800">
                <a:latin typeface="Arial"/>
                <a:cs typeface="Arial"/>
              </a:rPr>
              <a:t>identify the groups that are eligible to receive an RSV vaccine</a:t>
            </a:r>
            <a:endParaRPr lang="en-GB" sz="1800" strike="sngStrike">
              <a:latin typeface="Arial"/>
              <a:cs typeface="Arial"/>
            </a:endParaRPr>
          </a:p>
          <a:p>
            <a:pPr>
              <a:lnSpc>
                <a:spcPct val="150000"/>
              </a:lnSpc>
              <a:spcBef>
                <a:spcPts val="0"/>
              </a:spcBef>
            </a:pPr>
            <a:r>
              <a:rPr lang="en-GB" sz="1800">
                <a:latin typeface="Arial"/>
                <a:cs typeface="Arial"/>
              </a:rPr>
              <a:t>describe the process of consent and how this applies when giving vaccines</a:t>
            </a:r>
          </a:p>
          <a:p>
            <a:pPr>
              <a:lnSpc>
                <a:spcPct val="150000"/>
              </a:lnSpc>
              <a:spcBef>
                <a:spcPts val="0"/>
              </a:spcBef>
            </a:pPr>
            <a:r>
              <a:rPr lang="en-GB" sz="1800">
                <a:latin typeface="Arial"/>
                <a:cs typeface="Arial"/>
              </a:rPr>
              <a:t>understand the legal mechanisms by which immunisers can supply and administer </a:t>
            </a:r>
            <a:r>
              <a:rPr lang="en-GB" sz="1800" err="1">
                <a:latin typeface="Arial"/>
                <a:cs typeface="Arial"/>
              </a:rPr>
              <a:t>Abrysvo</a:t>
            </a:r>
            <a:r>
              <a:rPr lang="en-GB" sz="1800" baseline="30000">
                <a:latin typeface="Arial"/>
                <a:cs typeface="Arial"/>
              </a:rPr>
              <a:t>®</a:t>
            </a:r>
            <a:r>
              <a:rPr lang="en-GB" sz="1800">
                <a:latin typeface="Arial"/>
                <a:cs typeface="Arial"/>
              </a:rPr>
              <a:t> RSV vaccine</a:t>
            </a:r>
          </a:p>
          <a:p>
            <a:pPr>
              <a:lnSpc>
                <a:spcPct val="150000"/>
              </a:lnSpc>
              <a:spcBef>
                <a:spcPts val="0"/>
              </a:spcBef>
            </a:pPr>
            <a:r>
              <a:rPr lang="en-GB" sz="1800">
                <a:latin typeface="Arial"/>
                <a:cs typeface="Arial"/>
              </a:rPr>
              <a:t>describe how to correctly store, prepare and administer </a:t>
            </a:r>
            <a:r>
              <a:rPr lang="en-GB" sz="1800" err="1">
                <a:latin typeface="Arial"/>
                <a:cs typeface="Arial"/>
              </a:rPr>
              <a:t>Abrysvo</a:t>
            </a:r>
            <a:r>
              <a:rPr lang="en-GB" sz="1800" baseline="30000">
                <a:latin typeface="Arial"/>
                <a:cs typeface="Arial"/>
              </a:rPr>
              <a:t>®</a:t>
            </a:r>
            <a:r>
              <a:rPr lang="en-GB" sz="1800">
                <a:latin typeface="Arial"/>
                <a:cs typeface="Arial"/>
              </a:rPr>
              <a:t> RSV vaccine</a:t>
            </a:r>
          </a:p>
          <a:p>
            <a:pPr>
              <a:lnSpc>
                <a:spcPct val="150000"/>
              </a:lnSpc>
              <a:spcBef>
                <a:spcPts val="0"/>
              </a:spcBef>
            </a:pPr>
            <a:r>
              <a:rPr lang="en-GB" sz="1800">
                <a:latin typeface="Arial"/>
                <a:cs typeface="Arial"/>
              </a:rPr>
              <a:t>communicate key facts in response to questions from individuals and/or their carer(s) and direct them to additional sources of information</a:t>
            </a:r>
          </a:p>
          <a:p>
            <a:endParaRPr lang="en-GB" sz="2000"/>
          </a:p>
        </p:txBody>
      </p:sp>
      <p:sp>
        <p:nvSpPr>
          <p:cNvPr id="10" name="Footer Placeholder 9">
            <a:extLst>
              <a:ext uri="{FF2B5EF4-FFF2-40B4-BE49-F238E27FC236}">
                <a16:creationId xmlns:a16="http://schemas.microsoft.com/office/drawing/2014/main" id="{BA9ED2CB-CDFD-4F39-9BE2-FF862488442C}"/>
              </a:ext>
            </a:extLst>
          </p:cNvPr>
          <p:cNvSpPr>
            <a:spLocks noGrp="1"/>
          </p:cNvSpPr>
          <p:nvPr>
            <p:ph type="ftr" sz="quarter" idx="10"/>
          </p:nvPr>
        </p:nvSpPr>
        <p:spPr>
          <a:xfrm>
            <a:off x="644237" y="6434231"/>
            <a:ext cx="10007606" cy="363600"/>
          </a:xfrm>
        </p:spPr>
        <p:txBody>
          <a:bodyPr/>
          <a:lstStyle/>
          <a:p>
            <a:r>
              <a:rPr lang="en-GB" sz="1400"/>
              <a:t>RSV vaccination programme for older adults: training slide set for healthcare practitioners</a:t>
            </a:r>
          </a:p>
        </p:txBody>
      </p:sp>
      <p:sp>
        <p:nvSpPr>
          <p:cNvPr id="11" name="Slide Number Placeholder 10">
            <a:extLst>
              <a:ext uri="{FF2B5EF4-FFF2-40B4-BE49-F238E27FC236}">
                <a16:creationId xmlns:a16="http://schemas.microsoft.com/office/drawing/2014/main" id="{3410485E-1C19-4258-B765-CA27541B52DC}"/>
              </a:ext>
            </a:extLst>
          </p:cNvPr>
          <p:cNvSpPr>
            <a:spLocks noGrp="1"/>
          </p:cNvSpPr>
          <p:nvPr>
            <p:ph type="sldNum" sz="quarter" idx="11"/>
          </p:nvPr>
        </p:nvSpPr>
        <p:spPr/>
        <p:txBody>
          <a:bodyPr/>
          <a:lstStyle/>
          <a:p>
            <a:fld id="{344369E4-5DE7-46E5-874E-4FD437973785}" type="slidenum">
              <a:rPr lang="en-GB" smtClean="0"/>
              <a:pPr/>
              <a:t>3</a:t>
            </a:fld>
            <a:endParaRPr lang="en-GB" sz="1400"/>
          </a:p>
        </p:txBody>
      </p:sp>
    </p:spTree>
    <p:extLst>
      <p:ext uri="{BB962C8B-B14F-4D97-AF65-F5344CB8AC3E}">
        <p14:creationId xmlns:p14="http://schemas.microsoft.com/office/powerpoint/2010/main" val="1582365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1AD7-FFC7-4608-FF42-59D6E7B70C73}"/>
              </a:ext>
            </a:extLst>
          </p:cNvPr>
          <p:cNvSpPr>
            <a:spLocks noGrp="1"/>
          </p:cNvSpPr>
          <p:nvPr>
            <p:ph type="title"/>
          </p:nvPr>
        </p:nvSpPr>
        <p:spPr/>
        <p:txBody>
          <a:bodyPr/>
          <a:lstStyle/>
          <a:p>
            <a:r>
              <a:rPr lang="en-US">
                <a:latin typeface="Arial"/>
                <a:cs typeface="Arial"/>
              </a:rPr>
              <a:t>Pack contents</a:t>
            </a:r>
            <a:endParaRPr lang="en-US"/>
          </a:p>
        </p:txBody>
      </p:sp>
      <p:sp>
        <p:nvSpPr>
          <p:cNvPr id="3" name="Content Placeholder 2">
            <a:extLst>
              <a:ext uri="{FF2B5EF4-FFF2-40B4-BE49-F238E27FC236}">
                <a16:creationId xmlns:a16="http://schemas.microsoft.com/office/drawing/2014/main" id="{51A415E8-818C-86C6-7EB3-CA0F102BA7BC}"/>
              </a:ext>
            </a:extLst>
          </p:cNvPr>
          <p:cNvSpPr>
            <a:spLocks noGrp="1"/>
          </p:cNvSpPr>
          <p:nvPr>
            <p:ph idx="1"/>
          </p:nvPr>
        </p:nvSpPr>
        <p:spPr>
          <a:xfrm>
            <a:off x="330206" y="1774826"/>
            <a:ext cx="6137270" cy="4351338"/>
          </a:xfrm>
        </p:spPr>
        <p:txBody>
          <a:bodyPr vert="horz" lIns="91440" tIns="45720" rIns="91440" bIns="45720" rtlCol="0" anchor="t">
            <a:normAutofit/>
          </a:bodyPr>
          <a:lstStyle/>
          <a:p>
            <a:pPr marL="0" indent="0">
              <a:buNone/>
            </a:pPr>
            <a:r>
              <a:rPr lang="en-US">
                <a:latin typeface="Arial"/>
                <a:cs typeface="Arial"/>
              </a:rPr>
              <a:t>Each pack of </a:t>
            </a:r>
            <a:r>
              <a:rPr lang="en-US" err="1">
                <a:latin typeface="Arial"/>
                <a:cs typeface="Arial"/>
              </a:rPr>
              <a:t>Abrysvo</a:t>
            </a:r>
            <a:r>
              <a:rPr lang="en-US" baseline="30000">
                <a:latin typeface="Arial"/>
                <a:cs typeface="Arial"/>
              </a:rPr>
              <a:t>®</a:t>
            </a:r>
            <a:r>
              <a:rPr lang="en-US">
                <a:latin typeface="Arial"/>
                <a:cs typeface="Arial"/>
              </a:rPr>
              <a:t> RSV vaccine contains:</a:t>
            </a:r>
          </a:p>
          <a:p>
            <a:r>
              <a:rPr lang="en-US">
                <a:latin typeface="Arial"/>
                <a:cs typeface="Arial"/>
              </a:rPr>
              <a:t>powder for 1 dose in a vial</a:t>
            </a:r>
          </a:p>
          <a:p>
            <a:r>
              <a:rPr lang="en-US">
                <a:latin typeface="Arial"/>
                <a:cs typeface="Arial"/>
              </a:rPr>
              <a:t>solvent (water for injection) in a pre-filled glass syringe with a stopper (synthetic </a:t>
            </a:r>
            <a:r>
              <a:rPr lang="en-US" err="1">
                <a:latin typeface="Arial"/>
                <a:cs typeface="Arial"/>
              </a:rPr>
              <a:t>chlorobutyl</a:t>
            </a:r>
            <a:r>
              <a:rPr lang="en-US">
                <a:latin typeface="Arial"/>
                <a:cs typeface="Arial"/>
              </a:rPr>
              <a:t> rubber), </a:t>
            </a:r>
            <a:r>
              <a:rPr lang="en-US" err="1">
                <a:latin typeface="Arial"/>
                <a:cs typeface="Arial"/>
              </a:rPr>
              <a:t>luer</a:t>
            </a:r>
            <a:r>
              <a:rPr lang="en-US">
                <a:latin typeface="Arial"/>
                <a:cs typeface="Arial"/>
              </a:rPr>
              <a:t> lock adaptor and tip cap (synthetic isoprene/</a:t>
            </a:r>
            <a:r>
              <a:rPr lang="en-US" err="1">
                <a:latin typeface="Arial"/>
                <a:cs typeface="Arial"/>
              </a:rPr>
              <a:t>bromobutyl</a:t>
            </a:r>
            <a:r>
              <a:rPr lang="en-US">
                <a:latin typeface="Arial"/>
                <a:cs typeface="Arial"/>
              </a:rPr>
              <a:t> blend rubber)</a:t>
            </a:r>
          </a:p>
          <a:p>
            <a:r>
              <a:rPr lang="en-US">
                <a:latin typeface="Arial"/>
                <a:cs typeface="Arial"/>
              </a:rPr>
              <a:t>vial adaptor</a:t>
            </a:r>
          </a:p>
          <a:p>
            <a:r>
              <a:rPr lang="en-US">
                <a:latin typeface="Arial"/>
                <a:cs typeface="Arial"/>
              </a:rPr>
              <a:t>25G 25mm needle (suitable alternatives can be used if required)</a:t>
            </a:r>
          </a:p>
        </p:txBody>
      </p:sp>
      <p:sp>
        <p:nvSpPr>
          <p:cNvPr id="4" name="Footer Placeholder 3">
            <a:extLst>
              <a:ext uri="{FF2B5EF4-FFF2-40B4-BE49-F238E27FC236}">
                <a16:creationId xmlns:a16="http://schemas.microsoft.com/office/drawing/2014/main" id="{A080AB11-8B4B-3F34-AA42-1CD23322BD62}"/>
              </a:ext>
            </a:extLst>
          </p:cNvPr>
          <p:cNvSpPr>
            <a:spLocks noGrp="1"/>
          </p:cNvSpPr>
          <p:nvPr>
            <p:ph type="ftr" sz="quarter" idx="10"/>
          </p:nvPr>
        </p:nvSpPr>
        <p:spPr/>
        <p:txBody>
          <a:bodyPr/>
          <a:lstStyle/>
          <a:p>
            <a:r>
              <a:rPr lang="en-US" sz="1400"/>
              <a:t>RSV vaccination programme for older adults: training slide set for healthcare practitioners</a:t>
            </a:r>
            <a:endParaRPr lang="en-GB" sz="1400"/>
          </a:p>
        </p:txBody>
      </p:sp>
      <p:sp>
        <p:nvSpPr>
          <p:cNvPr id="5" name="Slide Number Placeholder 4">
            <a:extLst>
              <a:ext uri="{FF2B5EF4-FFF2-40B4-BE49-F238E27FC236}">
                <a16:creationId xmlns:a16="http://schemas.microsoft.com/office/drawing/2014/main" id="{298AEEAB-0EC4-59FC-97FD-C8B3ADC995ED}"/>
              </a:ext>
            </a:extLst>
          </p:cNvPr>
          <p:cNvSpPr>
            <a:spLocks noGrp="1"/>
          </p:cNvSpPr>
          <p:nvPr>
            <p:ph type="sldNum" sz="quarter" idx="11"/>
          </p:nvPr>
        </p:nvSpPr>
        <p:spPr/>
        <p:txBody>
          <a:bodyPr/>
          <a:lstStyle/>
          <a:p>
            <a:fld id="{344369E4-5DE7-46E5-874E-4FD437973785}" type="slidenum">
              <a:rPr lang="en-GB" smtClean="0"/>
              <a:pPr/>
              <a:t>30</a:t>
            </a:fld>
            <a:endParaRPr lang="en-GB" sz="1400"/>
          </a:p>
        </p:txBody>
      </p:sp>
      <p:pic>
        <p:nvPicPr>
          <p:cNvPr id="7" name="Picture 6" descr="A syringe and vials next to a box&#10;&#10;Description automatically generated">
            <a:extLst>
              <a:ext uri="{FF2B5EF4-FFF2-40B4-BE49-F238E27FC236}">
                <a16:creationId xmlns:a16="http://schemas.microsoft.com/office/drawing/2014/main" id="{FBE8AF1F-5A5D-1940-E892-80A9DFDB60C4}"/>
              </a:ext>
            </a:extLst>
          </p:cNvPr>
          <p:cNvPicPr>
            <a:picLocks noChangeAspect="1"/>
          </p:cNvPicPr>
          <p:nvPr/>
        </p:nvPicPr>
        <p:blipFill rotWithShape="1">
          <a:blip r:embed="rId2"/>
          <a:srcRect l="13789" t="4478" r="21863" b="560"/>
          <a:stretch/>
        </p:blipFill>
        <p:spPr>
          <a:xfrm>
            <a:off x="6884764" y="1952229"/>
            <a:ext cx="4246559" cy="3690350"/>
          </a:xfrm>
          <a:prstGeom prst="rect">
            <a:avLst/>
          </a:prstGeom>
        </p:spPr>
      </p:pic>
    </p:spTree>
    <p:extLst>
      <p:ext uri="{BB962C8B-B14F-4D97-AF65-F5344CB8AC3E}">
        <p14:creationId xmlns:p14="http://schemas.microsoft.com/office/powerpoint/2010/main" val="3169706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3223-E3AF-430F-7049-235E069FF2FA}"/>
              </a:ext>
            </a:extLst>
          </p:cNvPr>
          <p:cNvSpPr>
            <a:spLocks noGrp="1"/>
          </p:cNvSpPr>
          <p:nvPr>
            <p:ph type="title"/>
          </p:nvPr>
        </p:nvSpPr>
        <p:spPr/>
        <p:txBody>
          <a:bodyPr>
            <a:normAutofit/>
          </a:bodyPr>
          <a:lstStyle/>
          <a:p>
            <a:r>
              <a:rPr lang="en-GB">
                <a:latin typeface="Arial"/>
                <a:cs typeface="Arial"/>
              </a:rPr>
              <a:t>Preparing the </a:t>
            </a:r>
            <a:r>
              <a:rPr lang="en-GB" err="1">
                <a:latin typeface="Arial"/>
                <a:cs typeface="Arial"/>
              </a:rPr>
              <a:t>Abrysvo</a:t>
            </a:r>
            <a:r>
              <a:rPr lang="en-GB" baseline="30000">
                <a:latin typeface="Arial"/>
                <a:cs typeface="Arial"/>
              </a:rPr>
              <a:t>®</a:t>
            </a:r>
            <a:r>
              <a:rPr lang="en-GB">
                <a:latin typeface="Arial"/>
                <a:cs typeface="Arial"/>
              </a:rPr>
              <a:t> vaccine </a:t>
            </a:r>
            <a:endParaRPr lang="en-US"/>
          </a:p>
        </p:txBody>
      </p:sp>
      <p:sp>
        <p:nvSpPr>
          <p:cNvPr id="3" name="Content Placeholder 2">
            <a:extLst>
              <a:ext uri="{FF2B5EF4-FFF2-40B4-BE49-F238E27FC236}">
                <a16:creationId xmlns:a16="http://schemas.microsoft.com/office/drawing/2014/main" id="{6EF75CA4-C850-5F50-86A2-336BB7B091CC}"/>
              </a:ext>
            </a:extLst>
          </p:cNvPr>
          <p:cNvSpPr>
            <a:spLocks noGrp="1"/>
          </p:cNvSpPr>
          <p:nvPr>
            <p:ph idx="1"/>
          </p:nvPr>
        </p:nvSpPr>
        <p:spPr>
          <a:xfrm>
            <a:off x="330205" y="1607736"/>
            <a:ext cx="11123857" cy="4652387"/>
          </a:xfrm>
        </p:spPr>
        <p:txBody>
          <a:bodyPr vert="horz" lIns="91440" tIns="45720" rIns="91440" bIns="45720" rtlCol="0" anchor="t">
            <a:normAutofit fontScale="92500" lnSpcReduction="20000"/>
          </a:bodyPr>
          <a:lstStyle/>
          <a:p>
            <a:r>
              <a:rPr lang="en-US" dirty="0">
                <a:latin typeface="Arial"/>
                <a:cs typeface="Arial"/>
              </a:rPr>
              <a:t>Abrysvo</a:t>
            </a:r>
            <a:r>
              <a:rPr lang="en-US" baseline="30000" dirty="0">
                <a:latin typeface="Arial"/>
                <a:cs typeface="Arial"/>
              </a:rPr>
              <a:t>®</a:t>
            </a:r>
            <a:r>
              <a:rPr lang="en-US" dirty="0">
                <a:latin typeface="Arial"/>
                <a:cs typeface="Arial"/>
              </a:rPr>
              <a:t> must be reconstituted prior to the administration by adding the entire contents of the pre-filled syringe of solvent to the vial containing the powder using the vial adaptor</a:t>
            </a:r>
          </a:p>
          <a:p>
            <a:r>
              <a:rPr lang="en-US" dirty="0">
                <a:latin typeface="Arial"/>
                <a:cs typeface="Arial"/>
              </a:rPr>
              <a:t>the vaccine must be reconstituted only with the solvent provided</a:t>
            </a:r>
          </a:p>
          <a:p>
            <a:endParaRPr lang="en-US" dirty="0"/>
          </a:p>
          <a:p>
            <a:endParaRPr lang="en-US" dirty="0"/>
          </a:p>
          <a:p>
            <a:endParaRPr lang="en-US" dirty="0"/>
          </a:p>
          <a:p>
            <a:endParaRPr lang="en-US" dirty="0"/>
          </a:p>
          <a:p>
            <a:endParaRPr lang="en-US" dirty="0"/>
          </a:p>
          <a:p>
            <a:endParaRPr lang="en-US" dirty="0"/>
          </a:p>
          <a:p>
            <a:pPr marL="0" indent="0">
              <a:buNone/>
            </a:pP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2400" dirty="0">
                <a:effectLst/>
                <a:latin typeface="Arial"/>
                <a:ea typeface="Times New Roman" panose="02020603050405020304" pitchFamily="18" charset="0"/>
                <a:cs typeface="Times New Roman"/>
              </a:rPr>
              <a:t>Clear instructions on how to prepare the vaccine for administration can be found in the SmPC and the </a:t>
            </a:r>
            <a:r>
              <a:rPr lang="en-GB" u="sng" dirty="0">
                <a:solidFill>
                  <a:srgbClr val="0000FF"/>
                </a:solidFill>
                <a:latin typeface="Arial"/>
                <a:ea typeface="Times New Roman" panose="02020603050405020304" pitchFamily="18" charset="0"/>
                <a:cs typeface="Times New Roman"/>
                <a:hlinkClick r:id="rId2"/>
              </a:rPr>
              <a:t>manufacturer's</a:t>
            </a:r>
            <a:r>
              <a:rPr lang="en-GB" sz="2400" u="sng" dirty="0">
                <a:solidFill>
                  <a:srgbClr val="0000FF"/>
                </a:solidFill>
                <a:effectLst/>
                <a:latin typeface="Arial"/>
                <a:ea typeface="Times New Roman" panose="02020603050405020304" pitchFamily="18" charset="0"/>
                <a:cs typeface="Times New Roman"/>
                <a:hlinkClick r:id="rId2"/>
              </a:rPr>
              <a:t> video</a:t>
            </a:r>
            <a:r>
              <a:rPr lang="en-GB" sz="2400" dirty="0">
                <a:effectLst/>
                <a:latin typeface="Arial"/>
                <a:ea typeface="Times New Roman" panose="02020603050405020304" pitchFamily="18" charset="0"/>
                <a:cs typeface="Times New Roman"/>
              </a:rPr>
              <a:t>. Immunisers are strongly encouraged to watch the video in its entirety before preparing the vaccine for the first time.  </a:t>
            </a:r>
          </a:p>
          <a:p>
            <a:endParaRPr lang="en-US" dirty="0"/>
          </a:p>
        </p:txBody>
      </p:sp>
      <p:sp>
        <p:nvSpPr>
          <p:cNvPr id="4" name="Footer Placeholder 3">
            <a:extLst>
              <a:ext uri="{FF2B5EF4-FFF2-40B4-BE49-F238E27FC236}">
                <a16:creationId xmlns:a16="http://schemas.microsoft.com/office/drawing/2014/main" id="{D30F6DB2-F593-FE61-E43A-C5975EF2EE11}"/>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792F8A25-34F5-8588-751F-96B104A16FBF}"/>
              </a:ext>
            </a:extLst>
          </p:cNvPr>
          <p:cNvSpPr>
            <a:spLocks noGrp="1"/>
          </p:cNvSpPr>
          <p:nvPr>
            <p:ph type="sldNum" sz="quarter" idx="11"/>
          </p:nvPr>
        </p:nvSpPr>
        <p:spPr/>
        <p:txBody>
          <a:bodyPr/>
          <a:lstStyle/>
          <a:p>
            <a:fld id="{344369E4-5DE7-46E5-874E-4FD437973785}" type="slidenum">
              <a:rPr lang="en-GB" smtClean="0"/>
              <a:pPr/>
              <a:t>31</a:t>
            </a:fld>
            <a:endParaRPr lang="en-GB" sz="1400"/>
          </a:p>
        </p:txBody>
      </p:sp>
      <p:pic>
        <p:nvPicPr>
          <p:cNvPr id="1026" name="Picture 2">
            <a:extLst>
              <a:ext uri="{FF2B5EF4-FFF2-40B4-BE49-F238E27FC236}">
                <a16:creationId xmlns:a16="http://schemas.microsoft.com/office/drawing/2014/main" id="{EAA0C133-896B-5738-F5EB-11EE892C6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386" y="2747865"/>
            <a:ext cx="7180137" cy="22134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833DB6-B261-A611-978A-F7FAA00F0FF6}"/>
              </a:ext>
            </a:extLst>
          </p:cNvPr>
          <p:cNvSpPr txBox="1"/>
          <p:nvPr/>
        </p:nvSpPr>
        <p:spPr>
          <a:xfrm>
            <a:off x="8491482" y="4960820"/>
            <a:ext cx="2743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 from </a:t>
            </a:r>
            <a:r>
              <a:rPr lang="en-GB" sz="1200" err="1">
                <a:cs typeface="Arial"/>
              </a:rPr>
              <a:t>Abrysvo</a:t>
            </a:r>
            <a:r>
              <a:rPr lang="en-GB" sz="1100" baseline="30000">
                <a:cs typeface="Arial"/>
              </a:rPr>
              <a:t>®</a:t>
            </a:r>
            <a:r>
              <a:rPr lang="en-GB" sz="1200">
                <a:cs typeface="Arial"/>
              </a:rPr>
              <a:t> vaccine SPC</a:t>
            </a:r>
            <a:endParaRPr lang="en-US"/>
          </a:p>
        </p:txBody>
      </p:sp>
    </p:spTree>
    <p:extLst>
      <p:ext uri="{BB962C8B-B14F-4D97-AF65-F5344CB8AC3E}">
        <p14:creationId xmlns:p14="http://schemas.microsoft.com/office/powerpoint/2010/main" val="1689919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9DAE-FBB2-17DD-66B6-3B8D015F45FE}"/>
              </a:ext>
            </a:extLst>
          </p:cNvPr>
          <p:cNvSpPr>
            <a:spLocks noGrp="1"/>
          </p:cNvSpPr>
          <p:nvPr>
            <p:ph type="title"/>
          </p:nvPr>
        </p:nvSpPr>
        <p:spPr/>
        <p:txBody>
          <a:bodyPr/>
          <a:lstStyle/>
          <a:p>
            <a:r>
              <a:rPr lang="en-GB">
                <a:latin typeface="Arial"/>
                <a:cs typeface="Arial"/>
              </a:rPr>
              <a:t>Preparing the </a:t>
            </a:r>
            <a:r>
              <a:rPr lang="en-GB" err="1">
                <a:latin typeface="Arial"/>
                <a:cs typeface="Arial"/>
              </a:rPr>
              <a:t>Abrysvo</a:t>
            </a:r>
            <a:r>
              <a:rPr lang="en-GB" baseline="30000">
                <a:latin typeface="Arial"/>
                <a:cs typeface="Arial"/>
              </a:rPr>
              <a:t>®</a:t>
            </a:r>
            <a:r>
              <a:rPr lang="en-GB">
                <a:latin typeface="Arial"/>
                <a:cs typeface="Arial"/>
              </a:rPr>
              <a:t> vaccine</a:t>
            </a:r>
          </a:p>
        </p:txBody>
      </p:sp>
      <p:sp>
        <p:nvSpPr>
          <p:cNvPr id="4" name="Footer Placeholder 3">
            <a:extLst>
              <a:ext uri="{FF2B5EF4-FFF2-40B4-BE49-F238E27FC236}">
                <a16:creationId xmlns:a16="http://schemas.microsoft.com/office/drawing/2014/main" id="{9E4C6E2D-8AA2-241F-45D7-74BABF420439}"/>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40673E57-25F3-E32E-AFE8-F72D92F8AE99}"/>
              </a:ext>
            </a:extLst>
          </p:cNvPr>
          <p:cNvSpPr>
            <a:spLocks noGrp="1"/>
          </p:cNvSpPr>
          <p:nvPr>
            <p:ph type="sldNum" sz="quarter" idx="11"/>
          </p:nvPr>
        </p:nvSpPr>
        <p:spPr/>
        <p:txBody>
          <a:bodyPr/>
          <a:lstStyle/>
          <a:p>
            <a:fld id="{344369E4-5DE7-46E5-874E-4FD437973785}" type="slidenum">
              <a:rPr lang="en-GB" smtClean="0"/>
              <a:pPr/>
              <a:t>32</a:t>
            </a:fld>
            <a:endParaRPr lang="en-GB" sz="1400"/>
          </a:p>
        </p:txBody>
      </p:sp>
      <p:pic>
        <p:nvPicPr>
          <p:cNvPr id="7" name="Picture 6">
            <a:extLst>
              <a:ext uri="{FF2B5EF4-FFF2-40B4-BE49-F238E27FC236}">
                <a16:creationId xmlns:a16="http://schemas.microsoft.com/office/drawing/2014/main" id="{5D581A52-3178-4A07-7B54-EEE0A513C8C2}"/>
              </a:ext>
            </a:extLst>
          </p:cNvPr>
          <p:cNvPicPr>
            <a:picLocks noChangeAspect="1"/>
          </p:cNvPicPr>
          <p:nvPr/>
        </p:nvPicPr>
        <p:blipFill>
          <a:blip r:embed="rId2"/>
          <a:stretch>
            <a:fillRect/>
          </a:stretch>
        </p:blipFill>
        <p:spPr>
          <a:xfrm>
            <a:off x="838200" y="1733811"/>
            <a:ext cx="8229600" cy="4314825"/>
          </a:xfrm>
          <a:prstGeom prst="rect">
            <a:avLst/>
          </a:prstGeom>
        </p:spPr>
      </p:pic>
      <p:sp>
        <p:nvSpPr>
          <p:cNvPr id="3" name="TextBox 2">
            <a:extLst>
              <a:ext uri="{FF2B5EF4-FFF2-40B4-BE49-F238E27FC236}">
                <a16:creationId xmlns:a16="http://schemas.microsoft.com/office/drawing/2014/main" id="{68C55EAC-41B3-FDA2-69BE-822FF0BD5AC8}"/>
              </a:ext>
            </a:extLst>
          </p:cNvPr>
          <p:cNvSpPr txBox="1"/>
          <p:nvPr/>
        </p:nvSpPr>
        <p:spPr>
          <a:xfrm>
            <a:off x="7615620" y="6055334"/>
            <a:ext cx="2743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Images from </a:t>
            </a:r>
            <a:r>
              <a:rPr lang="en-GB" sz="1200" err="1">
                <a:cs typeface="Arial"/>
              </a:rPr>
              <a:t>Abrysvo</a:t>
            </a:r>
            <a:r>
              <a:rPr lang="en-GB" sz="700" baseline="30000">
                <a:cs typeface="Arial"/>
              </a:rPr>
              <a:t>®</a:t>
            </a:r>
            <a:r>
              <a:rPr lang="en-GB" sz="1200">
                <a:cs typeface="Arial"/>
              </a:rPr>
              <a:t> vaccine SPC</a:t>
            </a:r>
            <a:endParaRPr lang="en-US" sz="1200">
              <a:cs typeface="Arial"/>
            </a:endParaRPr>
          </a:p>
        </p:txBody>
      </p:sp>
    </p:spTree>
    <p:extLst>
      <p:ext uri="{BB962C8B-B14F-4D97-AF65-F5344CB8AC3E}">
        <p14:creationId xmlns:p14="http://schemas.microsoft.com/office/powerpoint/2010/main" val="813152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9DAE-FBB2-17DD-66B6-3B8D015F45FE}"/>
              </a:ext>
            </a:extLst>
          </p:cNvPr>
          <p:cNvSpPr>
            <a:spLocks noGrp="1"/>
          </p:cNvSpPr>
          <p:nvPr>
            <p:ph type="title"/>
          </p:nvPr>
        </p:nvSpPr>
        <p:spPr/>
        <p:txBody>
          <a:bodyPr/>
          <a:lstStyle/>
          <a:p>
            <a:r>
              <a:rPr lang="en-GB">
                <a:latin typeface="Arial"/>
                <a:cs typeface="Arial"/>
              </a:rPr>
              <a:t>Preparing the </a:t>
            </a:r>
            <a:r>
              <a:rPr lang="en-GB" err="1">
                <a:latin typeface="Arial"/>
                <a:cs typeface="Arial"/>
              </a:rPr>
              <a:t>Abrysvo</a:t>
            </a:r>
            <a:r>
              <a:rPr lang="en-GB" baseline="30000">
                <a:latin typeface="Arial"/>
                <a:cs typeface="Arial"/>
              </a:rPr>
              <a:t>®</a:t>
            </a:r>
            <a:r>
              <a:rPr lang="en-GB">
                <a:latin typeface="Arial"/>
                <a:cs typeface="Arial"/>
              </a:rPr>
              <a:t> vaccine</a:t>
            </a:r>
          </a:p>
        </p:txBody>
      </p:sp>
      <p:sp>
        <p:nvSpPr>
          <p:cNvPr id="4" name="Footer Placeholder 3">
            <a:extLst>
              <a:ext uri="{FF2B5EF4-FFF2-40B4-BE49-F238E27FC236}">
                <a16:creationId xmlns:a16="http://schemas.microsoft.com/office/drawing/2014/main" id="{9E4C6E2D-8AA2-241F-45D7-74BABF420439}"/>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40673E57-25F3-E32E-AFE8-F72D92F8AE99}"/>
              </a:ext>
            </a:extLst>
          </p:cNvPr>
          <p:cNvSpPr>
            <a:spLocks noGrp="1"/>
          </p:cNvSpPr>
          <p:nvPr>
            <p:ph type="sldNum" sz="quarter" idx="11"/>
          </p:nvPr>
        </p:nvSpPr>
        <p:spPr/>
        <p:txBody>
          <a:bodyPr/>
          <a:lstStyle/>
          <a:p>
            <a:fld id="{344369E4-5DE7-46E5-874E-4FD437973785}" type="slidenum">
              <a:rPr lang="en-GB" smtClean="0"/>
              <a:pPr/>
              <a:t>33</a:t>
            </a:fld>
            <a:endParaRPr lang="en-GB" sz="1400"/>
          </a:p>
        </p:txBody>
      </p:sp>
      <p:pic>
        <p:nvPicPr>
          <p:cNvPr id="6" name="Picture 5">
            <a:extLst>
              <a:ext uri="{FF2B5EF4-FFF2-40B4-BE49-F238E27FC236}">
                <a16:creationId xmlns:a16="http://schemas.microsoft.com/office/drawing/2014/main" id="{21049443-8D1D-FB5D-B221-AFA2D91406AA}"/>
              </a:ext>
            </a:extLst>
          </p:cNvPr>
          <p:cNvPicPr>
            <a:picLocks noChangeAspect="1"/>
          </p:cNvPicPr>
          <p:nvPr/>
        </p:nvPicPr>
        <p:blipFill>
          <a:blip r:embed="rId2"/>
          <a:stretch>
            <a:fillRect/>
          </a:stretch>
        </p:blipFill>
        <p:spPr>
          <a:xfrm>
            <a:off x="838200" y="1785153"/>
            <a:ext cx="8857989" cy="4474970"/>
          </a:xfrm>
          <a:prstGeom prst="rect">
            <a:avLst/>
          </a:prstGeom>
        </p:spPr>
      </p:pic>
    </p:spTree>
    <p:extLst>
      <p:ext uri="{BB962C8B-B14F-4D97-AF65-F5344CB8AC3E}">
        <p14:creationId xmlns:p14="http://schemas.microsoft.com/office/powerpoint/2010/main" val="325121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9DAE-FBB2-17DD-66B6-3B8D015F45FE}"/>
              </a:ext>
            </a:extLst>
          </p:cNvPr>
          <p:cNvSpPr>
            <a:spLocks noGrp="1"/>
          </p:cNvSpPr>
          <p:nvPr>
            <p:ph type="title"/>
          </p:nvPr>
        </p:nvSpPr>
        <p:spPr/>
        <p:txBody>
          <a:bodyPr/>
          <a:lstStyle/>
          <a:p>
            <a:r>
              <a:rPr lang="en-GB">
                <a:latin typeface="Arial"/>
                <a:cs typeface="Arial"/>
              </a:rPr>
              <a:t>Preparing the </a:t>
            </a:r>
            <a:r>
              <a:rPr lang="en-GB" err="1">
                <a:latin typeface="Arial"/>
                <a:cs typeface="Arial"/>
              </a:rPr>
              <a:t>Abrysvo</a:t>
            </a:r>
            <a:r>
              <a:rPr lang="en-GB" baseline="30000">
                <a:latin typeface="Arial"/>
                <a:cs typeface="Arial"/>
              </a:rPr>
              <a:t>® </a:t>
            </a:r>
            <a:r>
              <a:rPr lang="en-GB">
                <a:latin typeface="Arial"/>
                <a:cs typeface="Arial"/>
              </a:rPr>
              <a:t>vaccine</a:t>
            </a:r>
          </a:p>
        </p:txBody>
      </p:sp>
      <p:sp>
        <p:nvSpPr>
          <p:cNvPr id="4" name="Footer Placeholder 3">
            <a:extLst>
              <a:ext uri="{FF2B5EF4-FFF2-40B4-BE49-F238E27FC236}">
                <a16:creationId xmlns:a16="http://schemas.microsoft.com/office/drawing/2014/main" id="{9E4C6E2D-8AA2-241F-45D7-74BABF420439}"/>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40673E57-25F3-E32E-AFE8-F72D92F8AE99}"/>
              </a:ext>
            </a:extLst>
          </p:cNvPr>
          <p:cNvSpPr>
            <a:spLocks noGrp="1"/>
          </p:cNvSpPr>
          <p:nvPr>
            <p:ph type="sldNum" sz="quarter" idx="11"/>
          </p:nvPr>
        </p:nvSpPr>
        <p:spPr/>
        <p:txBody>
          <a:bodyPr/>
          <a:lstStyle/>
          <a:p>
            <a:fld id="{344369E4-5DE7-46E5-874E-4FD437973785}" type="slidenum">
              <a:rPr lang="en-GB" smtClean="0"/>
              <a:pPr/>
              <a:t>34</a:t>
            </a:fld>
            <a:endParaRPr lang="en-GB" sz="1400"/>
          </a:p>
        </p:txBody>
      </p:sp>
      <p:pic>
        <p:nvPicPr>
          <p:cNvPr id="7" name="Picture 6">
            <a:extLst>
              <a:ext uri="{FF2B5EF4-FFF2-40B4-BE49-F238E27FC236}">
                <a16:creationId xmlns:a16="http://schemas.microsoft.com/office/drawing/2014/main" id="{F4C97B0E-B213-4A4D-A994-6371F4B3541A}"/>
              </a:ext>
            </a:extLst>
          </p:cNvPr>
          <p:cNvPicPr>
            <a:picLocks noChangeAspect="1"/>
          </p:cNvPicPr>
          <p:nvPr/>
        </p:nvPicPr>
        <p:blipFill>
          <a:blip r:embed="rId2"/>
          <a:stretch>
            <a:fillRect/>
          </a:stretch>
        </p:blipFill>
        <p:spPr>
          <a:xfrm>
            <a:off x="752197" y="1728787"/>
            <a:ext cx="9349065" cy="3968628"/>
          </a:xfrm>
          <a:prstGeom prst="rect">
            <a:avLst/>
          </a:prstGeom>
        </p:spPr>
      </p:pic>
    </p:spTree>
    <p:extLst>
      <p:ext uri="{BB962C8B-B14F-4D97-AF65-F5344CB8AC3E}">
        <p14:creationId xmlns:p14="http://schemas.microsoft.com/office/powerpoint/2010/main" val="2601190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9DAE-FBB2-17DD-66B6-3B8D015F45FE}"/>
              </a:ext>
            </a:extLst>
          </p:cNvPr>
          <p:cNvSpPr>
            <a:spLocks noGrp="1"/>
          </p:cNvSpPr>
          <p:nvPr>
            <p:ph type="title"/>
          </p:nvPr>
        </p:nvSpPr>
        <p:spPr/>
        <p:txBody>
          <a:bodyPr/>
          <a:lstStyle/>
          <a:p>
            <a:r>
              <a:rPr lang="en-GB">
                <a:latin typeface="Arial"/>
                <a:cs typeface="Arial"/>
              </a:rPr>
              <a:t>Preparing the </a:t>
            </a:r>
            <a:r>
              <a:rPr lang="en-GB" err="1">
                <a:latin typeface="Arial"/>
                <a:cs typeface="Arial"/>
              </a:rPr>
              <a:t>Abrysvo</a:t>
            </a:r>
            <a:r>
              <a:rPr lang="en-GB" baseline="30000">
                <a:latin typeface="Arial"/>
                <a:cs typeface="Arial"/>
              </a:rPr>
              <a:t>® </a:t>
            </a:r>
            <a:r>
              <a:rPr lang="en-GB">
                <a:latin typeface="Arial"/>
                <a:cs typeface="Arial"/>
              </a:rPr>
              <a:t>vaccine</a:t>
            </a:r>
          </a:p>
        </p:txBody>
      </p:sp>
      <p:sp>
        <p:nvSpPr>
          <p:cNvPr id="4" name="Footer Placeholder 3">
            <a:extLst>
              <a:ext uri="{FF2B5EF4-FFF2-40B4-BE49-F238E27FC236}">
                <a16:creationId xmlns:a16="http://schemas.microsoft.com/office/drawing/2014/main" id="{9E4C6E2D-8AA2-241F-45D7-74BABF420439}"/>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40673E57-25F3-E32E-AFE8-F72D92F8AE99}"/>
              </a:ext>
            </a:extLst>
          </p:cNvPr>
          <p:cNvSpPr>
            <a:spLocks noGrp="1"/>
          </p:cNvSpPr>
          <p:nvPr>
            <p:ph type="sldNum" sz="quarter" idx="11"/>
          </p:nvPr>
        </p:nvSpPr>
        <p:spPr/>
        <p:txBody>
          <a:bodyPr/>
          <a:lstStyle/>
          <a:p>
            <a:fld id="{344369E4-5DE7-46E5-874E-4FD437973785}" type="slidenum">
              <a:rPr lang="en-GB" smtClean="0"/>
              <a:pPr/>
              <a:t>35</a:t>
            </a:fld>
            <a:endParaRPr lang="en-GB" sz="1400"/>
          </a:p>
        </p:txBody>
      </p:sp>
      <p:pic>
        <p:nvPicPr>
          <p:cNvPr id="6" name="Picture 5">
            <a:extLst>
              <a:ext uri="{FF2B5EF4-FFF2-40B4-BE49-F238E27FC236}">
                <a16:creationId xmlns:a16="http://schemas.microsoft.com/office/drawing/2014/main" id="{51CD6EE9-A92B-08B9-F5CC-F98E430354FE}"/>
              </a:ext>
            </a:extLst>
          </p:cNvPr>
          <p:cNvPicPr>
            <a:picLocks noChangeAspect="1"/>
          </p:cNvPicPr>
          <p:nvPr/>
        </p:nvPicPr>
        <p:blipFill>
          <a:blip r:embed="rId2"/>
          <a:stretch>
            <a:fillRect/>
          </a:stretch>
        </p:blipFill>
        <p:spPr>
          <a:xfrm>
            <a:off x="838200" y="1557963"/>
            <a:ext cx="9079523" cy="4753459"/>
          </a:xfrm>
          <a:prstGeom prst="rect">
            <a:avLst/>
          </a:prstGeom>
        </p:spPr>
      </p:pic>
    </p:spTree>
    <p:extLst>
      <p:ext uri="{BB962C8B-B14F-4D97-AF65-F5344CB8AC3E}">
        <p14:creationId xmlns:p14="http://schemas.microsoft.com/office/powerpoint/2010/main" val="3023499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EC58-8282-46E2-956F-C7287AD8C3B9}"/>
              </a:ext>
            </a:extLst>
          </p:cNvPr>
          <p:cNvSpPr>
            <a:spLocks noGrp="1"/>
          </p:cNvSpPr>
          <p:nvPr>
            <p:ph type="title"/>
          </p:nvPr>
        </p:nvSpPr>
        <p:spPr>
          <a:xfrm>
            <a:off x="388929" y="307841"/>
            <a:ext cx="10515600" cy="972607"/>
          </a:xfrm>
        </p:spPr>
        <p:txBody>
          <a:bodyPr/>
          <a:lstStyle/>
          <a:p>
            <a:r>
              <a:rPr lang="en-GB"/>
              <a:t>Before administering a vaccine</a:t>
            </a:r>
          </a:p>
        </p:txBody>
      </p:sp>
      <p:sp>
        <p:nvSpPr>
          <p:cNvPr id="3" name="Content Placeholder 2">
            <a:extLst>
              <a:ext uri="{FF2B5EF4-FFF2-40B4-BE49-F238E27FC236}">
                <a16:creationId xmlns:a16="http://schemas.microsoft.com/office/drawing/2014/main" id="{3AB4200C-60A4-41DF-91AC-B83C0AD22915}"/>
              </a:ext>
            </a:extLst>
          </p:cNvPr>
          <p:cNvSpPr>
            <a:spLocks noGrp="1"/>
          </p:cNvSpPr>
          <p:nvPr>
            <p:ph idx="1"/>
          </p:nvPr>
        </p:nvSpPr>
        <p:spPr>
          <a:xfrm>
            <a:off x="486160" y="1460448"/>
            <a:ext cx="9832300" cy="4739679"/>
          </a:xfrm>
        </p:spPr>
        <p:txBody>
          <a:bodyPr vert="horz" lIns="91440" tIns="45720" rIns="91440" bIns="45720" rtlCol="0" anchor="t">
            <a:normAutofit lnSpcReduction="10000"/>
          </a:bodyPr>
          <a:lstStyle/>
          <a:p>
            <a:pPr marL="0" indent="0">
              <a:lnSpc>
                <a:spcPct val="100000"/>
              </a:lnSpc>
              <a:spcBef>
                <a:spcPts val="0"/>
              </a:spcBef>
              <a:buNone/>
            </a:pPr>
            <a:r>
              <a:rPr lang="en-GB" sz="2000">
                <a:latin typeface="Arial"/>
                <a:cs typeface="Arial"/>
              </a:rPr>
              <a:t>Before administering a vaccine, the individual should be assessed to ensure that:</a:t>
            </a:r>
          </a:p>
          <a:p>
            <a:pPr marL="285750" indent="-285750">
              <a:lnSpc>
                <a:spcPct val="110000"/>
              </a:lnSpc>
              <a:spcBef>
                <a:spcPts val="600"/>
              </a:spcBef>
              <a:buFont typeface="Arial" panose="020B0604020202020204" pitchFamily="34" charset="0"/>
              <a:buChar char="•"/>
            </a:pPr>
            <a:r>
              <a:rPr lang="en-GB" sz="2000">
                <a:latin typeface="Arial"/>
                <a:cs typeface="Arial"/>
              </a:rPr>
              <a:t>there are no contraindications to the vaccine being given</a:t>
            </a:r>
          </a:p>
          <a:p>
            <a:pPr marL="285750" indent="-285750">
              <a:lnSpc>
                <a:spcPct val="110000"/>
              </a:lnSpc>
              <a:spcBef>
                <a:spcPts val="600"/>
              </a:spcBef>
            </a:pPr>
            <a:r>
              <a:rPr lang="en-GB" sz="2000">
                <a:latin typeface="Arial"/>
                <a:cs typeface="Arial"/>
              </a:rPr>
              <a:t>they have not experienced any serious reactions to a previous dose or component of the vaccine</a:t>
            </a:r>
            <a:endParaRPr lang="en-GB" sz="2000"/>
          </a:p>
          <a:p>
            <a:pPr marL="285750" indent="-285750">
              <a:lnSpc>
                <a:spcPct val="110000"/>
              </a:lnSpc>
              <a:spcBef>
                <a:spcPts val="600"/>
              </a:spcBef>
              <a:buFont typeface="Arial" panose="020B0604020202020204" pitchFamily="34" charset="0"/>
              <a:buChar char="•"/>
            </a:pPr>
            <a:r>
              <a:rPr lang="en-GB" sz="2000">
                <a:latin typeface="Arial"/>
                <a:cs typeface="Arial"/>
              </a:rPr>
              <a:t>they or carer is fully informed about the vaccine to be given and understand the vaccination procedure</a:t>
            </a:r>
          </a:p>
          <a:p>
            <a:pPr marL="285750" indent="-285750">
              <a:lnSpc>
                <a:spcPct val="110000"/>
              </a:lnSpc>
              <a:spcBef>
                <a:spcPts val="600"/>
              </a:spcBef>
              <a:buFont typeface="Arial" panose="020B0604020202020204" pitchFamily="34" charset="0"/>
              <a:buChar char="•"/>
            </a:pPr>
            <a:r>
              <a:rPr lang="en-GB" sz="2000">
                <a:latin typeface="Arial"/>
                <a:cs typeface="Arial"/>
              </a:rPr>
              <a:t>they or their carer are aware of possible adverse reactions to the vaccine and how to treat them</a:t>
            </a:r>
          </a:p>
          <a:p>
            <a:pPr marL="285750" indent="-285750">
              <a:lnSpc>
                <a:spcPct val="110000"/>
              </a:lnSpc>
              <a:spcBef>
                <a:spcPts val="600"/>
              </a:spcBef>
              <a:buFont typeface="Arial" panose="020B0604020202020204" pitchFamily="34" charset="0"/>
              <a:buChar char="•"/>
            </a:pPr>
            <a:r>
              <a:rPr lang="en-GB" sz="2000">
                <a:latin typeface="Arial"/>
                <a:cs typeface="Arial"/>
              </a:rPr>
              <a:t>they have consented to having the vaccine</a:t>
            </a:r>
          </a:p>
          <a:p>
            <a:pPr marL="0" indent="0">
              <a:lnSpc>
                <a:spcPct val="100000"/>
              </a:lnSpc>
              <a:spcBef>
                <a:spcPts val="0"/>
              </a:spcBef>
              <a:buNone/>
            </a:pPr>
            <a:endParaRPr lang="en-GB" sz="2000"/>
          </a:p>
          <a:p>
            <a:pPr marL="0" indent="0">
              <a:lnSpc>
                <a:spcPct val="100000"/>
              </a:lnSpc>
              <a:spcBef>
                <a:spcPts val="0"/>
              </a:spcBef>
              <a:buNone/>
            </a:pPr>
            <a:r>
              <a:rPr lang="en-GB" sz="2000">
                <a:latin typeface="Arial"/>
                <a:cs typeface="Arial"/>
              </a:rPr>
              <a:t>Immunisers should ensure that:</a:t>
            </a:r>
          </a:p>
          <a:p>
            <a:pPr marL="285750" indent="-285750">
              <a:lnSpc>
                <a:spcPct val="100000"/>
              </a:lnSpc>
              <a:spcBef>
                <a:spcPts val="600"/>
              </a:spcBef>
              <a:buFont typeface="Arial" panose="020B0604020202020204" pitchFamily="34" charset="0"/>
              <a:buChar char="•"/>
            </a:pPr>
            <a:r>
              <a:rPr lang="en-GB" sz="2000">
                <a:latin typeface="Arial"/>
                <a:cs typeface="Arial"/>
              </a:rPr>
              <a:t>they have the appropriate knowledge and legal authority to administer the vaccine</a:t>
            </a:r>
            <a:endParaRPr lang="en-GB" sz="2000">
              <a:solidFill>
                <a:srgbClr val="FF0000"/>
              </a:solidFill>
              <a:latin typeface="Arial"/>
              <a:cs typeface="Arial"/>
            </a:endParaRPr>
          </a:p>
          <a:p>
            <a:pPr marL="285750" indent="-285750">
              <a:lnSpc>
                <a:spcPct val="100000"/>
              </a:lnSpc>
              <a:spcBef>
                <a:spcPts val="600"/>
              </a:spcBef>
              <a:buFont typeface="Arial" panose="020B0604020202020204" pitchFamily="34" charset="0"/>
              <a:buChar char="•"/>
            </a:pPr>
            <a:r>
              <a:rPr lang="en-GB" sz="2000">
                <a:latin typeface="Arial"/>
                <a:cs typeface="Arial"/>
              </a:rPr>
              <a:t>the vaccine has been properly stored and prepared for use and that they know where and how to administer it</a:t>
            </a:r>
            <a:endParaRPr lang="en-GB">
              <a:latin typeface="Arial"/>
              <a:cs typeface="Arial"/>
            </a:endParaRPr>
          </a:p>
        </p:txBody>
      </p:sp>
      <p:sp>
        <p:nvSpPr>
          <p:cNvPr id="11" name="Footer Placeholder 10">
            <a:extLst>
              <a:ext uri="{FF2B5EF4-FFF2-40B4-BE49-F238E27FC236}">
                <a16:creationId xmlns:a16="http://schemas.microsoft.com/office/drawing/2014/main" id="{68DC719B-2B20-4A2C-99A4-1BAA9CB392CE}"/>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2" name="Slide Number Placeholder 11">
            <a:extLst>
              <a:ext uri="{FF2B5EF4-FFF2-40B4-BE49-F238E27FC236}">
                <a16:creationId xmlns:a16="http://schemas.microsoft.com/office/drawing/2014/main" id="{E091F657-CB1B-4AEB-803A-8BF65BFB92A0}"/>
              </a:ext>
            </a:extLst>
          </p:cNvPr>
          <p:cNvSpPr>
            <a:spLocks noGrp="1"/>
          </p:cNvSpPr>
          <p:nvPr>
            <p:ph type="sldNum" sz="quarter" idx="11"/>
          </p:nvPr>
        </p:nvSpPr>
        <p:spPr/>
        <p:txBody>
          <a:bodyPr/>
          <a:lstStyle/>
          <a:p>
            <a:fld id="{344369E4-5DE7-46E5-874E-4FD437973785}" type="slidenum">
              <a:rPr lang="en-GB" smtClean="0"/>
              <a:pPr/>
              <a:t>36</a:t>
            </a:fld>
            <a:endParaRPr lang="en-GB" sz="1400"/>
          </a:p>
        </p:txBody>
      </p:sp>
    </p:spTree>
    <p:extLst>
      <p:ext uri="{BB962C8B-B14F-4D97-AF65-F5344CB8AC3E}">
        <p14:creationId xmlns:p14="http://schemas.microsoft.com/office/powerpoint/2010/main" val="2666491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BDDE-A192-DF32-C007-475116B1C5BF}"/>
              </a:ext>
            </a:extLst>
          </p:cNvPr>
          <p:cNvSpPr>
            <a:spLocks noGrp="1"/>
          </p:cNvSpPr>
          <p:nvPr>
            <p:ph type="title"/>
          </p:nvPr>
        </p:nvSpPr>
        <p:spPr/>
        <p:txBody>
          <a:bodyPr/>
          <a:lstStyle/>
          <a:p>
            <a:r>
              <a:rPr lang="en-GB"/>
              <a:t>Consent</a:t>
            </a:r>
          </a:p>
        </p:txBody>
      </p:sp>
      <p:sp>
        <p:nvSpPr>
          <p:cNvPr id="3" name="Content Placeholder 2">
            <a:extLst>
              <a:ext uri="{FF2B5EF4-FFF2-40B4-BE49-F238E27FC236}">
                <a16:creationId xmlns:a16="http://schemas.microsoft.com/office/drawing/2014/main" id="{AF740FEF-4C13-4439-1635-3B241D092169}"/>
              </a:ext>
            </a:extLst>
          </p:cNvPr>
          <p:cNvSpPr>
            <a:spLocks noGrp="1"/>
          </p:cNvSpPr>
          <p:nvPr>
            <p:ph idx="1"/>
          </p:nvPr>
        </p:nvSpPr>
        <p:spPr>
          <a:xfrm>
            <a:off x="390682" y="1575077"/>
            <a:ext cx="11143822" cy="4658432"/>
          </a:xfrm>
        </p:spPr>
        <p:txBody>
          <a:bodyPr vert="horz" lIns="91440" tIns="45720" rIns="91440" bIns="45720" rtlCol="0" anchor="t">
            <a:noAutofit/>
          </a:bodyPr>
          <a:lstStyle/>
          <a:p>
            <a:pPr marL="0" indent="0" defTabSz="687388">
              <a:lnSpc>
                <a:spcPct val="120000"/>
              </a:lnSpc>
              <a:spcBef>
                <a:spcPts val="600"/>
              </a:spcBef>
              <a:buNone/>
            </a:pPr>
            <a:r>
              <a:rPr lang="en-GB" sz="2000">
                <a:latin typeface="Arial"/>
                <a:cs typeface="Arial"/>
              </a:rPr>
              <a:t>Before vaccinating, ‘informed’ consent must be obtained.</a:t>
            </a:r>
            <a:endParaRPr lang="en-US"/>
          </a:p>
          <a:p>
            <a:pPr marL="0" indent="0" defTabSz="687388">
              <a:lnSpc>
                <a:spcPct val="120000"/>
              </a:lnSpc>
              <a:spcBef>
                <a:spcPts val="600"/>
              </a:spcBef>
              <a:buNone/>
            </a:pPr>
            <a:r>
              <a:rPr lang="en-GB" altLang="en-US" sz="2000">
                <a:latin typeface="Arial"/>
                <a:cs typeface="Arial"/>
              </a:rPr>
              <a:t>Informed consent is a legal requirement, and the individual’s views must be respected.</a:t>
            </a:r>
          </a:p>
          <a:p>
            <a:pPr marL="0" indent="0" defTabSz="687388">
              <a:lnSpc>
                <a:spcPct val="120000"/>
              </a:lnSpc>
              <a:spcBef>
                <a:spcPts val="600"/>
              </a:spcBef>
              <a:spcAft>
                <a:spcPts val="600"/>
              </a:spcAft>
              <a:buNone/>
            </a:pPr>
            <a:r>
              <a:rPr lang="en-GB" altLang="en-US" sz="2000">
                <a:latin typeface="Arial"/>
                <a:cs typeface="Arial"/>
              </a:rPr>
              <a:t>Sufficient evidence-based information must be provided to enable the person to make a balanced and informed decision about their care and treatment.</a:t>
            </a:r>
          </a:p>
          <a:p>
            <a:pPr marL="0" indent="0" defTabSz="687388">
              <a:lnSpc>
                <a:spcPct val="120000"/>
              </a:lnSpc>
              <a:spcBef>
                <a:spcPts val="600"/>
              </a:spcBef>
              <a:buNone/>
            </a:pPr>
            <a:r>
              <a:rPr lang="en-GB" sz="2000">
                <a:latin typeface="Arial"/>
                <a:cs typeface="Arial"/>
              </a:rPr>
              <a:t>As well as a general explanation of the procedure, there is also a duty to explain the risks inherent in the procedure and the risks inherent in refusing the procedure.</a:t>
            </a:r>
            <a:endParaRPr lang="en-GB" altLang="en-US" sz="2000">
              <a:latin typeface="Arial"/>
              <a:cs typeface="Arial"/>
            </a:endParaRPr>
          </a:p>
          <a:p>
            <a:pPr marL="0" indent="0" defTabSz="687388">
              <a:lnSpc>
                <a:spcPct val="120000"/>
              </a:lnSpc>
              <a:spcBef>
                <a:spcPts val="600"/>
              </a:spcBef>
              <a:buNone/>
            </a:pPr>
            <a:r>
              <a:rPr lang="en-GB" altLang="en-US" sz="2000">
                <a:latin typeface="Arial"/>
                <a:cs typeface="Arial"/>
              </a:rPr>
              <a:t>Consent can be given verbally, in writing or it can be implied, but however it is given, the person must understand what they are consenting to.</a:t>
            </a:r>
          </a:p>
          <a:p>
            <a:pPr marL="0" indent="0" defTabSz="687388">
              <a:lnSpc>
                <a:spcPct val="120000"/>
              </a:lnSpc>
              <a:spcBef>
                <a:spcPts val="600"/>
              </a:spcBef>
              <a:buNone/>
            </a:pPr>
            <a:r>
              <a:rPr lang="en-GB" altLang="en-US" sz="2000">
                <a:latin typeface="Arial"/>
                <a:cs typeface="Arial"/>
              </a:rPr>
              <a:t>If there are any issues or uncertainties with seeking or gaining consent, ask for advice from an experienced colleague rather than abandon the offer of immunisation.</a:t>
            </a:r>
          </a:p>
          <a:p>
            <a:pPr marL="0" indent="0" defTabSz="687388">
              <a:lnSpc>
                <a:spcPct val="120000"/>
              </a:lnSpc>
              <a:spcBef>
                <a:spcPts val="600"/>
              </a:spcBef>
              <a:buNone/>
            </a:pPr>
            <a:r>
              <a:rPr lang="en-GB" altLang="en-US" sz="2000">
                <a:latin typeface="Arial"/>
                <a:cs typeface="Arial"/>
              </a:rPr>
              <a:t>Consent is a process and can be withdrawn.</a:t>
            </a:r>
          </a:p>
        </p:txBody>
      </p:sp>
      <p:sp>
        <p:nvSpPr>
          <p:cNvPr id="4" name="Footer Placeholder 3">
            <a:extLst>
              <a:ext uri="{FF2B5EF4-FFF2-40B4-BE49-F238E27FC236}">
                <a16:creationId xmlns:a16="http://schemas.microsoft.com/office/drawing/2014/main" id="{26AF2268-907B-49A0-DAE0-594D2F7D2A2D}"/>
              </a:ext>
            </a:extLst>
          </p:cNvPr>
          <p:cNvSpPr>
            <a:spLocks noGrp="1"/>
          </p:cNvSpPr>
          <p:nvPr>
            <p:ph type="ftr" sz="quarter" idx="10"/>
          </p:nvPr>
        </p:nvSpPr>
        <p:spPr/>
        <p:txBody>
          <a:bodyPr/>
          <a:lstStyle/>
          <a:p>
            <a:r>
              <a:rPr lang="en-US" sz="1400"/>
              <a:t>RSV vaccination programme for older adults: training slide set for healthcare practitioners</a:t>
            </a:r>
            <a:endParaRPr lang="en-GB" sz="1400"/>
          </a:p>
        </p:txBody>
      </p:sp>
      <p:sp>
        <p:nvSpPr>
          <p:cNvPr id="5" name="Slide Number Placeholder 4">
            <a:extLst>
              <a:ext uri="{FF2B5EF4-FFF2-40B4-BE49-F238E27FC236}">
                <a16:creationId xmlns:a16="http://schemas.microsoft.com/office/drawing/2014/main" id="{B8E85363-A48D-9833-9B18-0F31429BA51F}"/>
              </a:ext>
            </a:extLst>
          </p:cNvPr>
          <p:cNvSpPr>
            <a:spLocks noGrp="1"/>
          </p:cNvSpPr>
          <p:nvPr>
            <p:ph type="sldNum" sz="quarter" idx="11"/>
          </p:nvPr>
        </p:nvSpPr>
        <p:spPr/>
        <p:txBody>
          <a:bodyPr/>
          <a:lstStyle/>
          <a:p>
            <a:fld id="{344369E4-5DE7-46E5-874E-4FD437973785}" type="slidenum">
              <a:rPr lang="en-GB" smtClean="0"/>
              <a:pPr/>
              <a:t>37</a:t>
            </a:fld>
            <a:endParaRPr lang="en-GB" sz="1400"/>
          </a:p>
        </p:txBody>
      </p:sp>
    </p:spTree>
    <p:extLst>
      <p:ext uri="{BB962C8B-B14F-4D97-AF65-F5344CB8AC3E}">
        <p14:creationId xmlns:p14="http://schemas.microsoft.com/office/powerpoint/2010/main" val="4271771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B1C5AE8-DBBC-E3EE-DDB0-1778A11EA699}"/>
              </a:ext>
            </a:extLst>
          </p:cNvPr>
          <p:cNvSpPr>
            <a:spLocks noGrp="1"/>
          </p:cNvSpPr>
          <p:nvPr>
            <p:ph type="body" sz="quarter" idx="3"/>
          </p:nvPr>
        </p:nvSpPr>
        <p:spPr>
          <a:xfrm>
            <a:off x="5842686" y="1681163"/>
            <a:ext cx="5183188" cy="823912"/>
          </a:xfrm>
        </p:spPr>
        <p:txBody>
          <a:bodyPr>
            <a:normAutofit/>
          </a:bodyPr>
          <a:lstStyle/>
          <a:p>
            <a:r>
              <a:rPr lang="en-GB" b="0">
                <a:latin typeface="Arial"/>
                <a:cs typeface="Arial"/>
              </a:rPr>
              <a:t>How much information should you give?</a:t>
            </a:r>
            <a:endParaRPr lang="en-US">
              <a:latin typeface="Arial"/>
              <a:cs typeface="Arial"/>
            </a:endParaRPr>
          </a:p>
        </p:txBody>
      </p:sp>
      <p:sp>
        <p:nvSpPr>
          <p:cNvPr id="8" name="Content Placeholder 7">
            <a:extLst>
              <a:ext uri="{FF2B5EF4-FFF2-40B4-BE49-F238E27FC236}">
                <a16:creationId xmlns:a16="http://schemas.microsoft.com/office/drawing/2014/main" id="{7D956FE2-CFEF-C36D-3F80-3E9954868E8B}"/>
              </a:ext>
            </a:extLst>
          </p:cNvPr>
          <p:cNvSpPr>
            <a:spLocks noGrp="1"/>
          </p:cNvSpPr>
          <p:nvPr>
            <p:ph sz="quarter" idx="4"/>
          </p:nvPr>
        </p:nvSpPr>
        <p:spPr>
          <a:xfrm>
            <a:off x="5842686" y="2535967"/>
            <a:ext cx="5183188" cy="3684588"/>
          </a:xfrm>
        </p:spPr>
        <p:txBody>
          <a:bodyPr vert="horz" lIns="91440" tIns="45720" rIns="91440" bIns="45720" rtlCol="0" anchor="t">
            <a:normAutofit fontScale="77500" lnSpcReduction="20000"/>
          </a:bodyPr>
          <a:lstStyle/>
          <a:p>
            <a:pPr marL="171450" indent="-171450">
              <a:lnSpc>
                <a:spcPct val="100000"/>
              </a:lnSpc>
              <a:spcBef>
                <a:spcPts val="1200"/>
              </a:spcBef>
              <a:spcAft>
                <a:spcPts val="600"/>
              </a:spcAft>
            </a:pPr>
            <a:r>
              <a:rPr lang="en-GB">
                <a:latin typeface="+mn-lt"/>
                <a:cs typeface="Arial"/>
              </a:rPr>
              <a:t>this will be personal to the individual at the time and will depend on their previous knowledge and discussions with others</a:t>
            </a:r>
            <a:endParaRPr lang="en-US">
              <a:latin typeface="+mn-lt"/>
              <a:cs typeface="Arial"/>
            </a:endParaRPr>
          </a:p>
          <a:p>
            <a:pPr marL="171450" indent="-171450">
              <a:lnSpc>
                <a:spcPct val="100000"/>
              </a:lnSpc>
              <a:spcBef>
                <a:spcPts val="1200"/>
              </a:spcBef>
              <a:spcAft>
                <a:spcPts val="600"/>
              </a:spcAft>
            </a:pPr>
            <a:r>
              <a:rPr lang="en-GB">
                <a:latin typeface="+mn-lt"/>
                <a:cs typeface="Arial"/>
              </a:rPr>
              <a:t>give people as much information as they need and/or want to make an informed decision</a:t>
            </a:r>
            <a:endParaRPr lang="en-US">
              <a:latin typeface="+mn-lt"/>
              <a:cs typeface="Arial"/>
            </a:endParaRPr>
          </a:p>
          <a:p>
            <a:pPr marL="171450" indent="-171450">
              <a:lnSpc>
                <a:spcPct val="100000"/>
              </a:lnSpc>
              <a:spcBef>
                <a:spcPts val="1200"/>
              </a:spcBef>
              <a:spcAft>
                <a:spcPts val="600"/>
              </a:spcAft>
            </a:pPr>
            <a:r>
              <a:rPr lang="en-GB">
                <a:latin typeface="+mn-lt"/>
                <a:cs typeface="Arial"/>
              </a:rPr>
              <a:t>some people will just ‘trust’ what you say while others want lots of information; either is fine</a:t>
            </a:r>
            <a:endParaRPr lang="en-US">
              <a:latin typeface="+mn-lt"/>
              <a:cs typeface="Arial"/>
            </a:endParaRPr>
          </a:p>
          <a:p>
            <a:pPr marL="171450" indent="-171450">
              <a:lnSpc>
                <a:spcPct val="100000"/>
              </a:lnSpc>
              <a:spcBef>
                <a:spcPts val="1200"/>
              </a:spcBef>
              <a:spcAft>
                <a:spcPts val="600"/>
              </a:spcAft>
            </a:pPr>
            <a:r>
              <a:rPr lang="en-GB">
                <a:latin typeface="+mn-lt"/>
                <a:cs typeface="Arial"/>
              </a:rPr>
              <a:t>how much each individual needs is up to them, no one is obliged to seek full information</a:t>
            </a:r>
            <a:endParaRPr lang="en-US">
              <a:latin typeface="+mn-lt"/>
              <a:cs typeface="Arial"/>
            </a:endParaRPr>
          </a:p>
          <a:p>
            <a:endParaRPr lang="en-US"/>
          </a:p>
        </p:txBody>
      </p:sp>
      <p:sp>
        <p:nvSpPr>
          <p:cNvPr id="2" name="Title 1">
            <a:extLst>
              <a:ext uri="{FF2B5EF4-FFF2-40B4-BE49-F238E27FC236}">
                <a16:creationId xmlns:a16="http://schemas.microsoft.com/office/drawing/2014/main" id="{F049BA21-DB2E-3EFA-31BC-4A85BDAE5E54}"/>
              </a:ext>
            </a:extLst>
          </p:cNvPr>
          <p:cNvSpPr>
            <a:spLocks noGrp="1"/>
          </p:cNvSpPr>
          <p:nvPr>
            <p:ph type="title"/>
          </p:nvPr>
        </p:nvSpPr>
        <p:spPr/>
        <p:txBody>
          <a:bodyPr/>
          <a:lstStyle/>
          <a:p>
            <a:r>
              <a:rPr lang="en-GB"/>
              <a:t>Informed consent</a:t>
            </a:r>
          </a:p>
        </p:txBody>
      </p:sp>
      <p:sp>
        <p:nvSpPr>
          <p:cNvPr id="4" name="Footer Placeholder 3">
            <a:extLst>
              <a:ext uri="{FF2B5EF4-FFF2-40B4-BE49-F238E27FC236}">
                <a16:creationId xmlns:a16="http://schemas.microsoft.com/office/drawing/2014/main" id="{F77FFD63-2919-66DE-F686-F51B57802DB2}"/>
              </a:ext>
            </a:extLst>
          </p:cNvPr>
          <p:cNvSpPr>
            <a:spLocks noGrp="1"/>
          </p:cNvSpPr>
          <p:nvPr>
            <p:ph type="ftr" sz="quarter" idx="10"/>
          </p:nvPr>
        </p:nvSpPr>
        <p:spPr/>
        <p:txBody>
          <a:bodyPr/>
          <a:lstStyle/>
          <a:p>
            <a:r>
              <a:rPr lang="en-US" sz="1400"/>
              <a:t>RSV vaccination programme for older adults: training slide set for healthcare practitioners</a:t>
            </a:r>
            <a:endParaRPr lang="en-GB" sz="1400"/>
          </a:p>
        </p:txBody>
      </p:sp>
      <p:sp>
        <p:nvSpPr>
          <p:cNvPr id="5" name="Slide Number Placeholder 4">
            <a:extLst>
              <a:ext uri="{FF2B5EF4-FFF2-40B4-BE49-F238E27FC236}">
                <a16:creationId xmlns:a16="http://schemas.microsoft.com/office/drawing/2014/main" id="{555CED06-DED8-E5EE-2E7B-652B6FE9E382}"/>
              </a:ext>
            </a:extLst>
          </p:cNvPr>
          <p:cNvSpPr>
            <a:spLocks noGrp="1"/>
          </p:cNvSpPr>
          <p:nvPr>
            <p:ph type="sldNum" sz="quarter" idx="11"/>
          </p:nvPr>
        </p:nvSpPr>
        <p:spPr/>
        <p:txBody>
          <a:bodyPr/>
          <a:lstStyle/>
          <a:p>
            <a:fld id="{344369E4-5DE7-46E5-874E-4FD437973785}" type="slidenum">
              <a:rPr lang="en-GB" smtClean="0"/>
              <a:pPr/>
              <a:t>38</a:t>
            </a:fld>
            <a:endParaRPr lang="en-GB" sz="1400"/>
          </a:p>
        </p:txBody>
      </p:sp>
      <p:sp>
        <p:nvSpPr>
          <p:cNvPr id="6" name="Text Placeholder 5">
            <a:extLst>
              <a:ext uri="{FF2B5EF4-FFF2-40B4-BE49-F238E27FC236}">
                <a16:creationId xmlns:a16="http://schemas.microsoft.com/office/drawing/2014/main" id="{2706FF19-6166-1018-42D9-C811CCA83729}"/>
              </a:ext>
            </a:extLst>
          </p:cNvPr>
          <p:cNvSpPr>
            <a:spLocks noGrp="1"/>
          </p:cNvSpPr>
          <p:nvPr>
            <p:ph type="body" idx="1"/>
          </p:nvPr>
        </p:nvSpPr>
        <p:spPr>
          <a:xfrm>
            <a:off x="330072" y="1712055"/>
            <a:ext cx="5157787" cy="823912"/>
          </a:xfrm>
        </p:spPr>
        <p:txBody>
          <a:bodyPr>
            <a:normAutofit/>
          </a:bodyPr>
          <a:lstStyle/>
          <a:p>
            <a:r>
              <a:rPr lang="en-GB" b="0">
                <a:latin typeface="Arial"/>
                <a:cs typeface="Arial"/>
              </a:rPr>
              <a:t>Information to be given includes:</a:t>
            </a:r>
            <a:endParaRPr lang="en-US">
              <a:latin typeface="Arial"/>
              <a:cs typeface="Arial"/>
            </a:endParaRPr>
          </a:p>
        </p:txBody>
      </p:sp>
      <p:sp>
        <p:nvSpPr>
          <p:cNvPr id="9" name="TextBox 8">
            <a:extLst>
              <a:ext uri="{FF2B5EF4-FFF2-40B4-BE49-F238E27FC236}">
                <a16:creationId xmlns:a16="http://schemas.microsoft.com/office/drawing/2014/main" id="{BBB4B2D6-552A-DAB5-32BE-6E412C297A1D}"/>
              </a:ext>
            </a:extLst>
          </p:cNvPr>
          <p:cNvSpPr txBox="1"/>
          <p:nvPr/>
        </p:nvSpPr>
        <p:spPr>
          <a:xfrm>
            <a:off x="427201" y="2502993"/>
            <a:ext cx="4746099" cy="19574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nSpc>
                <a:spcPct val="80000"/>
              </a:lnSpc>
              <a:spcBef>
                <a:spcPts val="1200"/>
              </a:spcBef>
              <a:spcAft>
                <a:spcPts val="600"/>
              </a:spcAft>
              <a:buClr>
                <a:srgbClr val="007C91"/>
              </a:buClr>
              <a:buFont typeface="Arial" panose="020B0604020202020204" pitchFamily="34" charset="0"/>
              <a:buChar char="•"/>
            </a:pPr>
            <a:r>
              <a:rPr lang="en-GB" sz="1900">
                <a:cs typeface="Arial"/>
              </a:rPr>
              <a:t>which vaccine is being offered and the disease against which it protects</a:t>
            </a:r>
            <a:r>
              <a:rPr lang="en-US" sz="1900">
                <a:cs typeface="Arial"/>
              </a:rPr>
              <a:t> </a:t>
            </a:r>
          </a:p>
          <a:p>
            <a:pPr marL="171450" lvl="0" indent="-171450">
              <a:lnSpc>
                <a:spcPct val="80000"/>
              </a:lnSpc>
              <a:spcBef>
                <a:spcPts val="1200"/>
              </a:spcBef>
              <a:spcAft>
                <a:spcPts val="600"/>
              </a:spcAft>
              <a:buClr>
                <a:srgbClr val="007C91"/>
              </a:buClr>
              <a:buFont typeface="Arial" panose="020B0604020202020204" pitchFamily="34" charset="0"/>
              <a:buChar char="•"/>
            </a:pPr>
            <a:r>
              <a:rPr lang="en-GB" sz="1900">
                <a:cs typeface="Arial"/>
              </a:rPr>
              <a:t>benefits/risks of immunisation versus risks of the disease</a:t>
            </a:r>
            <a:r>
              <a:rPr lang="en-US" sz="1900">
                <a:cs typeface="Arial"/>
              </a:rPr>
              <a:t>​</a:t>
            </a:r>
          </a:p>
          <a:p>
            <a:pPr marL="171450" lvl="0" indent="-171450">
              <a:lnSpc>
                <a:spcPct val="80000"/>
              </a:lnSpc>
              <a:spcBef>
                <a:spcPts val="1200"/>
              </a:spcBef>
              <a:spcAft>
                <a:spcPts val="600"/>
              </a:spcAft>
              <a:buClr>
                <a:srgbClr val="007C91"/>
              </a:buClr>
              <a:buFont typeface="Arial" panose="020B0604020202020204" pitchFamily="34" charset="0"/>
              <a:buChar char="•"/>
            </a:pPr>
            <a:r>
              <a:rPr lang="en-GB" sz="1900">
                <a:cs typeface="Arial"/>
              </a:rPr>
              <a:t>any possible vaccine reactions and what to do if these occur</a:t>
            </a:r>
            <a:endParaRPr lang="en-US" sz="1900">
              <a:cs typeface="Arial"/>
            </a:endParaRPr>
          </a:p>
        </p:txBody>
      </p:sp>
    </p:spTree>
    <p:extLst>
      <p:ext uri="{BB962C8B-B14F-4D97-AF65-F5344CB8AC3E}">
        <p14:creationId xmlns:p14="http://schemas.microsoft.com/office/powerpoint/2010/main" val="2167046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1432-F72D-4ED1-964A-35ED4F6F9415}"/>
              </a:ext>
            </a:extLst>
          </p:cNvPr>
          <p:cNvSpPr>
            <a:spLocks noGrp="1"/>
          </p:cNvSpPr>
          <p:nvPr>
            <p:ph type="title"/>
          </p:nvPr>
        </p:nvSpPr>
        <p:spPr>
          <a:xfrm>
            <a:off x="527468" y="303914"/>
            <a:ext cx="10629069" cy="1103473"/>
          </a:xfrm>
        </p:spPr>
        <p:txBody>
          <a:bodyPr>
            <a:normAutofit fontScale="90000"/>
          </a:bodyPr>
          <a:lstStyle/>
          <a:p>
            <a:r>
              <a:rPr lang="en-GB"/>
              <a:t>Legal requirements for the supply and administration of vaccines</a:t>
            </a:r>
          </a:p>
        </p:txBody>
      </p:sp>
      <p:sp>
        <p:nvSpPr>
          <p:cNvPr id="3" name="Content Placeholder 2">
            <a:extLst>
              <a:ext uri="{FF2B5EF4-FFF2-40B4-BE49-F238E27FC236}">
                <a16:creationId xmlns:a16="http://schemas.microsoft.com/office/drawing/2014/main" id="{FD78774D-DF63-4B98-9B73-9E07AD508B12}"/>
              </a:ext>
            </a:extLst>
          </p:cNvPr>
          <p:cNvSpPr>
            <a:spLocks noGrp="1"/>
          </p:cNvSpPr>
          <p:nvPr>
            <p:ph idx="1"/>
          </p:nvPr>
        </p:nvSpPr>
        <p:spPr>
          <a:xfrm>
            <a:off x="593272" y="1710051"/>
            <a:ext cx="10454159" cy="4910599"/>
          </a:xfrm>
        </p:spPr>
        <p:txBody>
          <a:bodyPr vert="horz" lIns="91440" tIns="45720" rIns="91440" bIns="45720" rtlCol="0" anchor="t">
            <a:normAutofit/>
          </a:bodyPr>
          <a:lstStyle/>
          <a:p>
            <a:pPr marL="0" indent="0">
              <a:lnSpc>
                <a:spcPct val="100000"/>
              </a:lnSpc>
              <a:spcBef>
                <a:spcPts val="0"/>
              </a:spcBef>
              <a:buNone/>
            </a:pPr>
            <a:r>
              <a:rPr lang="en-GB">
                <a:latin typeface="Arial"/>
                <a:cs typeface="Arial"/>
              </a:rPr>
              <a:t>The regulation of medicines is defined under the Human Medicines Regulations 2012.</a:t>
            </a:r>
          </a:p>
          <a:p>
            <a:pPr marL="0" indent="0">
              <a:lnSpc>
                <a:spcPct val="100000"/>
              </a:lnSpc>
              <a:spcBef>
                <a:spcPts val="1200"/>
              </a:spcBef>
              <a:buNone/>
            </a:pPr>
            <a:r>
              <a:rPr lang="en-GB">
                <a:latin typeface="Arial"/>
                <a:cs typeface="Arial"/>
              </a:rPr>
              <a:t>All vaccines are classified as Prescription Only Medicines (POMs).</a:t>
            </a:r>
          </a:p>
          <a:p>
            <a:pPr marL="0" indent="0">
              <a:lnSpc>
                <a:spcPct val="100000"/>
              </a:lnSpc>
              <a:spcBef>
                <a:spcPts val="1200"/>
              </a:spcBef>
              <a:buNone/>
            </a:pPr>
            <a:r>
              <a:rPr lang="en-GB">
                <a:latin typeface="Arial"/>
                <a:cs typeface="Arial"/>
              </a:rPr>
              <a:t>This means that they are subject to legal restrictions and in order to give them, there needs to be an appropriate legal framework in place before they can be supplied and/or administered to eligible people.</a:t>
            </a:r>
          </a:p>
          <a:p>
            <a:pPr marL="0" indent="0">
              <a:lnSpc>
                <a:spcPct val="100000"/>
              </a:lnSpc>
              <a:spcBef>
                <a:spcPts val="1200"/>
              </a:spcBef>
              <a:buNone/>
            </a:pPr>
            <a:r>
              <a:rPr lang="en-GB">
                <a:latin typeface="Arial"/>
                <a:cs typeface="Arial"/>
              </a:rPr>
              <a:t>Additionally, any person who supplies and administers a vaccine must have a legal authority to do so.</a:t>
            </a:r>
          </a:p>
          <a:p>
            <a:endParaRPr lang="en-GB"/>
          </a:p>
          <a:p>
            <a:endParaRPr lang="en-GB">
              <a:solidFill>
                <a:srgbClr val="FF0000"/>
              </a:solidFill>
            </a:endParaRPr>
          </a:p>
        </p:txBody>
      </p:sp>
      <p:sp>
        <p:nvSpPr>
          <p:cNvPr id="11" name="Footer Placeholder 10">
            <a:extLst>
              <a:ext uri="{FF2B5EF4-FFF2-40B4-BE49-F238E27FC236}">
                <a16:creationId xmlns:a16="http://schemas.microsoft.com/office/drawing/2014/main" id="{A1166F11-CFEB-4B07-831F-7D2EB41AB67A}"/>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2" name="Slide Number Placeholder 11">
            <a:extLst>
              <a:ext uri="{FF2B5EF4-FFF2-40B4-BE49-F238E27FC236}">
                <a16:creationId xmlns:a16="http://schemas.microsoft.com/office/drawing/2014/main" id="{5A93AE10-CF84-4D2A-9D2A-B2349DFA061F}"/>
              </a:ext>
            </a:extLst>
          </p:cNvPr>
          <p:cNvSpPr>
            <a:spLocks noGrp="1"/>
          </p:cNvSpPr>
          <p:nvPr>
            <p:ph type="sldNum" sz="quarter" idx="11"/>
          </p:nvPr>
        </p:nvSpPr>
        <p:spPr/>
        <p:txBody>
          <a:bodyPr/>
          <a:lstStyle/>
          <a:p>
            <a:fld id="{344369E4-5DE7-46E5-874E-4FD437973785}" type="slidenum">
              <a:rPr lang="en-GB" smtClean="0"/>
              <a:pPr/>
              <a:t>39</a:t>
            </a:fld>
            <a:endParaRPr lang="en-GB" sz="1400"/>
          </a:p>
        </p:txBody>
      </p:sp>
    </p:spTree>
    <p:extLst>
      <p:ext uri="{BB962C8B-B14F-4D97-AF65-F5344CB8AC3E}">
        <p14:creationId xmlns:p14="http://schemas.microsoft.com/office/powerpoint/2010/main" val="213267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F4F8-422A-4672-97DB-4B3A49C5761D}"/>
              </a:ext>
            </a:extLst>
          </p:cNvPr>
          <p:cNvSpPr>
            <a:spLocks noGrp="1"/>
          </p:cNvSpPr>
          <p:nvPr>
            <p:ph type="title"/>
          </p:nvPr>
        </p:nvSpPr>
        <p:spPr>
          <a:xfrm>
            <a:off x="330206" y="183102"/>
            <a:ext cx="9921141" cy="972607"/>
          </a:xfrm>
        </p:spPr>
        <p:txBody>
          <a:bodyPr>
            <a:normAutofit/>
          </a:bodyPr>
          <a:lstStyle/>
          <a:p>
            <a:r>
              <a:rPr lang="en-GB"/>
              <a:t>Prerequisites to administering RSV vaccines</a:t>
            </a:r>
          </a:p>
        </p:txBody>
      </p:sp>
      <p:sp>
        <p:nvSpPr>
          <p:cNvPr id="3" name="Content Placeholder 2">
            <a:extLst>
              <a:ext uri="{FF2B5EF4-FFF2-40B4-BE49-F238E27FC236}">
                <a16:creationId xmlns:a16="http://schemas.microsoft.com/office/drawing/2014/main" id="{0556D813-83AB-48BE-A651-C6BC2E998FDF}"/>
              </a:ext>
            </a:extLst>
          </p:cNvPr>
          <p:cNvSpPr>
            <a:spLocks noGrp="1"/>
          </p:cNvSpPr>
          <p:nvPr>
            <p:ph idx="1"/>
          </p:nvPr>
        </p:nvSpPr>
        <p:spPr>
          <a:xfrm>
            <a:off x="330206" y="1505588"/>
            <a:ext cx="10023429" cy="4744210"/>
          </a:xfrm>
        </p:spPr>
        <p:txBody>
          <a:bodyPr vert="horz" lIns="91440" tIns="45720" rIns="91440" bIns="45720" rtlCol="0" anchor="t">
            <a:noAutofit/>
          </a:bodyPr>
          <a:lstStyle/>
          <a:p>
            <a:pPr marL="0" indent="0">
              <a:lnSpc>
                <a:spcPct val="120000"/>
              </a:lnSpc>
              <a:spcBef>
                <a:spcPts val="0"/>
              </a:spcBef>
              <a:buNone/>
            </a:pPr>
            <a:r>
              <a:rPr lang="en-GB" sz="1800" dirty="0">
                <a:latin typeface="Arial"/>
                <a:cs typeface="Arial"/>
              </a:rPr>
              <a:t>Before administering the RSV vaccine, you should have:</a:t>
            </a:r>
          </a:p>
          <a:p>
            <a:pPr marL="285750" indent="-285750">
              <a:lnSpc>
                <a:spcPct val="120000"/>
              </a:lnSpc>
              <a:spcBef>
                <a:spcPts val="1200"/>
              </a:spcBef>
            </a:pPr>
            <a:r>
              <a:rPr lang="en-GB" sz="1600" dirty="0">
                <a:latin typeface="Arial"/>
                <a:cs typeface="Arial"/>
              </a:rPr>
              <a:t>undertaken training in the management of anaphylaxis and Basic Life Support (BLS) (adult) as specified by the policy for your local area</a:t>
            </a:r>
          </a:p>
          <a:p>
            <a:pPr marL="285750" indent="-285750">
              <a:lnSpc>
                <a:spcPct val="120000"/>
              </a:lnSpc>
              <a:spcBef>
                <a:spcPts val="1200"/>
              </a:spcBef>
            </a:pPr>
            <a:r>
              <a:rPr lang="en-GB" sz="1600" dirty="0">
                <a:latin typeface="Arial"/>
                <a:cs typeface="Arial"/>
              </a:rPr>
              <a:t>undertaken any additional statutory and mandatory training as required by your employer</a:t>
            </a:r>
          </a:p>
          <a:p>
            <a:pPr marL="285750" indent="-285750">
              <a:lnSpc>
                <a:spcPct val="120000"/>
              </a:lnSpc>
              <a:spcBef>
                <a:spcPts val="1200"/>
              </a:spcBef>
            </a:pPr>
            <a:r>
              <a:rPr lang="en-GB" sz="1600" dirty="0">
                <a:latin typeface="Arial"/>
                <a:cs typeface="Arial"/>
              </a:rPr>
              <a:t>undertaken theoretical and practical vaccination training and been assessed as competent</a:t>
            </a:r>
          </a:p>
          <a:p>
            <a:pPr marL="285750" indent="-285750">
              <a:lnSpc>
                <a:spcPct val="120000"/>
              </a:lnSpc>
              <a:spcBef>
                <a:spcPts val="1200"/>
              </a:spcBef>
            </a:pPr>
            <a:r>
              <a:rPr lang="en-GB" sz="1600" dirty="0">
                <a:latin typeface="Arial"/>
                <a:cs typeface="Arial"/>
              </a:rPr>
              <a:t>undertaken specific training on the RSV vaccination programme </a:t>
            </a:r>
            <a:r>
              <a:rPr lang="en-GB" sz="1600" dirty="0">
                <a:latin typeface="Arial"/>
                <a:ea typeface="Calibri"/>
                <a:cs typeface="Arial"/>
              </a:rPr>
              <a:t>and </a:t>
            </a:r>
            <a:r>
              <a:rPr lang="en-GB" sz="1600" dirty="0">
                <a:latin typeface="Arial"/>
                <a:ea typeface="Calibri"/>
                <a:cs typeface="Times New Roman"/>
              </a:rPr>
              <a:t>familiarised</a:t>
            </a:r>
            <a:r>
              <a:rPr lang="en-GB" sz="1600" dirty="0">
                <a:effectLst/>
                <a:latin typeface="Arial"/>
                <a:ea typeface="Calibri"/>
                <a:cs typeface="Times New Roman"/>
              </a:rPr>
              <a:t> yourself with the process for preparation of </a:t>
            </a:r>
            <a:r>
              <a:rPr lang="en-GB" sz="1600" dirty="0">
                <a:latin typeface="Arial"/>
                <a:ea typeface="Calibri"/>
                <a:cs typeface="Times New Roman"/>
              </a:rPr>
              <a:t>Abrysvo</a:t>
            </a:r>
            <a:r>
              <a:rPr lang="en-GB" sz="1600" baseline="30000" dirty="0">
                <a:latin typeface="Arial"/>
                <a:ea typeface="Calibri"/>
                <a:cs typeface="Times New Roman"/>
              </a:rPr>
              <a:t>®</a:t>
            </a:r>
            <a:endParaRPr lang="en-GB" sz="1600" dirty="0">
              <a:highlight>
                <a:srgbClr val="FFFF00"/>
              </a:highlight>
              <a:latin typeface="Arial"/>
              <a:ea typeface="Calibri"/>
              <a:cs typeface="Times New Roman"/>
            </a:endParaRPr>
          </a:p>
          <a:p>
            <a:pPr marL="285750" indent="-285750">
              <a:lnSpc>
                <a:spcPct val="120000"/>
              </a:lnSpc>
              <a:spcBef>
                <a:spcPts val="1200"/>
              </a:spcBef>
            </a:pPr>
            <a:r>
              <a:rPr lang="en-GB" sz="1600" dirty="0">
                <a:latin typeface="Arial"/>
                <a:cs typeface="Arial"/>
              </a:rPr>
              <a:t>accessed and familiarised yourself with the following key documents: </a:t>
            </a:r>
            <a:r>
              <a:rPr lang="en-GB" sz="1600" u="sng" dirty="0">
                <a:latin typeface="Arial"/>
                <a:cs typeface="Arial"/>
                <a:hlinkClick r:id="rId3"/>
              </a:rPr>
              <a:t>Green Book RSV Chapter 27a</a:t>
            </a:r>
            <a:r>
              <a:rPr lang="en-GB" sz="1600" dirty="0">
                <a:latin typeface="Arial"/>
                <a:cs typeface="Arial"/>
              </a:rPr>
              <a:t>, </a:t>
            </a:r>
            <a:r>
              <a:rPr lang="en-GB" sz="1600" u="sng" dirty="0">
                <a:latin typeface="Arial"/>
                <a:cs typeface="Arial"/>
                <a:hlinkClick r:id="rId4"/>
              </a:rPr>
              <a:t>RSV vaccination programme for older adults information for healthcare practitioners</a:t>
            </a:r>
            <a:r>
              <a:rPr lang="en-GB" sz="1600" dirty="0">
                <a:latin typeface="Arial"/>
                <a:cs typeface="Arial"/>
              </a:rPr>
              <a:t> and the vaccine product information in the Summary of Product Characteristics (</a:t>
            </a:r>
            <a:r>
              <a:rPr lang="en-GB" sz="1600" u="sng" dirty="0">
                <a:solidFill>
                  <a:schemeClr val="accent1">
                    <a:lumMod val="75000"/>
                  </a:schemeClr>
                </a:solidFill>
                <a:latin typeface="Arial"/>
                <a:cs typeface="Arial"/>
                <a:hlinkClick r:id="rId5">
                  <a:extLst>
                    <a:ext uri="{A12FA001-AC4F-418D-AE19-62706E023703}">
                      <ahyp:hlinkClr xmlns:ahyp="http://schemas.microsoft.com/office/drawing/2018/hyperlinkcolor" val="tx"/>
                    </a:ext>
                  </a:extLst>
                </a:hlinkClick>
              </a:rPr>
              <a:t>Electronic Medicines Compendium</a:t>
            </a:r>
            <a:r>
              <a:rPr lang="en-GB" sz="1600" dirty="0">
                <a:latin typeface="Arial"/>
                <a:cs typeface="Arial"/>
              </a:rPr>
              <a:t> website) </a:t>
            </a:r>
          </a:p>
          <a:p>
            <a:pPr marL="285750" indent="-285750">
              <a:lnSpc>
                <a:spcPct val="120000"/>
              </a:lnSpc>
              <a:spcBef>
                <a:spcPts val="1200"/>
              </a:spcBef>
            </a:pPr>
            <a:r>
              <a:rPr lang="en-GB" sz="1600" dirty="0">
                <a:latin typeface="Arial"/>
                <a:cs typeface="Arial"/>
              </a:rPr>
              <a:t>an appropriate legal framework to supply and administer RSV vaccine in place for example patient specific prescription, Patient Specific Direction (PSD), Patient Group Direction (PGD) </a:t>
            </a:r>
          </a:p>
        </p:txBody>
      </p:sp>
      <p:sp>
        <p:nvSpPr>
          <p:cNvPr id="4" name="Footer Placeholder 3">
            <a:extLst>
              <a:ext uri="{FF2B5EF4-FFF2-40B4-BE49-F238E27FC236}">
                <a16:creationId xmlns:a16="http://schemas.microsoft.com/office/drawing/2014/main" id="{59AE733F-4347-4F2E-A578-9730E182EBF7}"/>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9CD6FABE-B0E5-4114-AD4F-73E7BE53C0A1}"/>
              </a:ext>
            </a:extLst>
          </p:cNvPr>
          <p:cNvSpPr>
            <a:spLocks noGrp="1"/>
          </p:cNvSpPr>
          <p:nvPr>
            <p:ph type="sldNum" sz="quarter" idx="11"/>
          </p:nvPr>
        </p:nvSpPr>
        <p:spPr/>
        <p:txBody>
          <a:bodyPr/>
          <a:lstStyle/>
          <a:p>
            <a:fld id="{344369E4-5DE7-46E5-874E-4FD437973785}" type="slidenum">
              <a:rPr lang="en-GB" smtClean="0"/>
              <a:pPr/>
              <a:t>4</a:t>
            </a:fld>
            <a:endParaRPr lang="en-GB" sz="1400"/>
          </a:p>
        </p:txBody>
      </p:sp>
    </p:spTree>
    <p:extLst>
      <p:ext uri="{BB962C8B-B14F-4D97-AF65-F5344CB8AC3E}">
        <p14:creationId xmlns:p14="http://schemas.microsoft.com/office/powerpoint/2010/main" val="1385178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8851-0958-483E-A7BE-90A5BF80C4F7}"/>
              </a:ext>
            </a:extLst>
          </p:cNvPr>
          <p:cNvSpPr>
            <a:spLocks noGrp="1"/>
          </p:cNvSpPr>
          <p:nvPr>
            <p:ph type="title"/>
          </p:nvPr>
        </p:nvSpPr>
        <p:spPr>
          <a:xfrm>
            <a:off x="608336" y="302582"/>
            <a:ext cx="10237470" cy="1075558"/>
          </a:xfrm>
        </p:spPr>
        <p:txBody>
          <a:bodyPr>
            <a:normAutofit fontScale="90000"/>
          </a:bodyPr>
          <a:lstStyle/>
          <a:p>
            <a:r>
              <a:rPr lang="en-GB"/>
              <a:t>Legal requirements for the supply and administration of vaccines</a:t>
            </a:r>
          </a:p>
        </p:txBody>
      </p:sp>
      <p:sp>
        <p:nvSpPr>
          <p:cNvPr id="7" name="Content Placeholder 6">
            <a:extLst>
              <a:ext uri="{FF2B5EF4-FFF2-40B4-BE49-F238E27FC236}">
                <a16:creationId xmlns:a16="http://schemas.microsoft.com/office/drawing/2014/main" id="{43F20BF8-C3E2-4B3C-9B37-BE6412741253}"/>
              </a:ext>
            </a:extLst>
          </p:cNvPr>
          <p:cNvSpPr>
            <a:spLocks noGrp="1"/>
          </p:cNvSpPr>
          <p:nvPr>
            <p:ph idx="1"/>
          </p:nvPr>
        </p:nvSpPr>
        <p:spPr>
          <a:xfrm>
            <a:off x="611380" y="1631181"/>
            <a:ext cx="10243615" cy="4739679"/>
          </a:xfrm>
          <a:ln>
            <a:noFill/>
          </a:ln>
        </p:spPr>
        <p:txBody>
          <a:bodyPr vert="horz" lIns="91440" tIns="45720" rIns="91440" bIns="45720" rtlCol="0" anchor="t">
            <a:normAutofit/>
          </a:bodyPr>
          <a:lstStyle/>
          <a:p>
            <a:pPr marL="0" indent="0" defTabSz="687388">
              <a:lnSpc>
                <a:spcPct val="100000"/>
              </a:lnSpc>
              <a:spcBef>
                <a:spcPts val="0"/>
              </a:spcBef>
              <a:buNone/>
            </a:pPr>
            <a:r>
              <a:rPr lang="en-GB" sz="1900" dirty="0">
                <a:latin typeface="+mn-lt"/>
                <a:cs typeface="Arial"/>
              </a:rPr>
              <a:t>As vaccines are Prescription Only Medicines (POMs), there must be a legal framework to supply and/or administer the vaccine in place. This can be in the form of:</a:t>
            </a:r>
          </a:p>
          <a:p>
            <a:pPr marL="171450" indent="-171450" defTabSz="687388">
              <a:lnSpc>
                <a:spcPct val="100000"/>
              </a:lnSpc>
              <a:spcBef>
                <a:spcPts val="1200"/>
              </a:spcBef>
              <a:buFont typeface="Arial" panose="020B0604020202020204" pitchFamily="34" charset="0"/>
              <a:buChar char="•"/>
            </a:pPr>
            <a:r>
              <a:rPr lang="en-GB" altLang="en-US" sz="1900" dirty="0">
                <a:solidFill>
                  <a:prstClr val="black"/>
                </a:solidFill>
                <a:latin typeface="+mn-lt"/>
                <a:cs typeface="Arial"/>
              </a:rPr>
              <a:t>a written patient specific prescription</a:t>
            </a:r>
          </a:p>
          <a:p>
            <a:pPr marL="171450" indent="-171450" defTabSz="687388">
              <a:lnSpc>
                <a:spcPct val="100000"/>
              </a:lnSpc>
              <a:spcBef>
                <a:spcPts val="600"/>
              </a:spcBef>
              <a:buFont typeface="Arial" panose="020B0604020202020204" pitchFamily="34" charset="0"/>
              <a:buChar char="•"/>
            </a:pPr>
            <a:r>
              <a:rPr lang="en-GB" altLang="en-US" sz="1900" dirty="0">
                <a:solidFill>
                  <a:prstClr val="black"/>
                </a:solidFill>
                <a:latin typeface="+mn-lt"/>
                <a:cs typeface="Arial"/>
              </a:rPr>
              <a:t>a Patient Specific Direction (PSD): a written instruction, signed by a doctor, dentist, or non-medical prescriber for medicines to be supplied and/or administered to a named patient after the prescriber has assessed the patient on an individual basis</a:t>
            </a:r>
          </a:p>
          <a:p>
            <a:pPr marL="171450" indent="-171450" defTabSz="687388">
              <a:lnSpc>
                <a:spcPct val="100000"/>
              </a:lnSpc>
              <a:spcBef>
                <a:spcPts val="600"/>
              </a:spcBef>
              <a:buFont typeface="Arial" panose="020B0604020202020204" pitchFamily="34" charset="0"/>
              <a:buChar char="•"/>
            </a:pPr>
            <a:r>
              <a:rPr lang="en-GB" altLang="en-US" sz="1900" dirty="0">
                <a:solidFill>
                  <a:prstClr val="black"/>
                </a:solidFill>
                <a:latin typeface="+mn-lt"/>
                <a:cs typeface="Arial"/>
              </a:rPr>
              <a:t>a Patient Group Direction (PGD): allows some registered specified health care professionals to supply and/or administer a POM directly to a patient with an identified clinical condition rather than needing an individual prescription or an instruction from a prescriber. </a:t>
            </a:r>
            <a:r>
              <a:rPr lang="en-GB" sz="1900" dirty="0">
                <a:latin typeface="+mn-lt"/>
                <a:cs typeface="Arial"/>
              </a:rPr>
              <a:t>PGDs are often used for the administration of vaccines</a:t>
            </a:r>
          </a:p>
          <a:p>
            <a:pPr marL="171450" indent="-171450" defTabSz="687388">
              <a:lnSpc>
                <a:spcPct val="100000"/>
              </a:lnSpc>
              <a:spcBef>
                <a:spcPts val="600"/>
              </a:spcBef>
              <a:buFont typeface="Arial" panose="020B0604020202020204" pitchFamily="34" charset="0"/>
              <a:buChar char="•"/>
            </a:pPr>
            <a:r>
              <a:rPr lang="en-GB" altLang="en-US" sz="1900" dirty="0">
                <a:solidFill>
                  <a:prstClr val="black"/>
                </a:solidFill>
                <a:latin typeface="+mn-lt"/>
                <a:cs typeface="Arial"/>
              </a:rPr>
              <a:t>or another process such as a national pandemic protocol or occupational health Written Instruction</a:t>
            </a:r>
          </a:p>
          <a:p>
            <a:pPr marL="0" indent="0" defTabSz="687388">
              <a:buNone/>
            </a:pPr>
            <a:endParaRPr lang="en-GB" altLang="en-US" dirty="0">
              <a:solidFill>
                <a:prstClr val="black"/>
              </a:solidFill>
              <a:latin typeface="Arial"/>
            </a:endParaRPr>
          </a:p>
          <a:p>
            <a:pPr marL="0" indent="0" defTabSz="687388"/>
            <a:endParaRPr lang="en-GB" altLang="en-US" sz="1400" dirty="0">
              <a:solidFill>
                <a:prstClr val="black"/>
              </a:solidFill>
              <a:latin typeface="Arial"/>
            </a:endParaRPr>
          </a:p>
          <a:p>
            <a:pPr defTabSz="687388"/>
            <a:endParaRPr lang="en-GB" altLang="en-US" sz="1400" dirty="0">
              <a:solidFill>
                <a:prstClr val="black"/>
              </a:solidFill>
              <a:latin typeface="Arial"/>
            </a:endParaRPr>
          </a:p>
          <a:p>
            <a:endParaRPr lang="en-GB" dirty="0"/>
          </a:p>
        </p:txBody>
      </p:sp>
      <p:sp>
        <p:nvSpPr>
          <p:cNvPr id="10" name="Footer Placeholder 9">
            <a:extLst>
              <a:ext uri="{FF2B5EF4-FFF2-40B4-BE49-F238E27FC236}">
                <a16:creationId xmlns:a16="http://schemas.microsoft.com/office/drawing/2014/main" id="{552B8D26-20C6-4835-9A06-D66561AF9A91}"/>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1" name="Slide Number Placeholder 10">
            <a:extLst>
              <a:ext uri="{FF2B5EF4-FFF2-40B4-BE49-F238E27FC236}">
                <a16:creationId xmlns:a16="http://schemas.microsoft.com/office/drawing/2014/main" id="{18438A4D-817F-4456-8368-64DB86BB74D1}"/>
              </a:ext>
            </a:extLst>
          </p:cNvPr>
          <p:cNvSpPr>
            <a:spLocks noGrp="1"/>
          </p:cNvSpPr>
          <p:nvPr>
            <p:ph type="sldNum" sz="quarter" idx="11"/>
          </p:nvPr>
        </p:nvSpPr>
        <p:spPr/>
        <p:txBody>
          <a:bodyPr/>
          <a:lstStyle/>
          <a:p>
            <a:fld id="{344369E4-5DE7-46E5-874E-4FD437973785}" type="slidenum">
              <a:rPr lang="en-GB" smtClean="0"/>
              <a:pPr/>
              <a:t>40</a:t>
            </a:fld>
            <a:endParaRPr lang="en-GB" sz="1400"/>
          </a:p>
        </p:txBody>
      </p:sp>
    </p:spTree>
    <p:extLst>
      <p:ext uri="{BB962C8B-B14F-4D97-AF65-F5344CB8AC3E}">
        <p14:creationId xmlns:p14="http://schemas.microsoft.com/office/powerpoint/2010/main" val="361797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86E5-52AA-4807-8735-EDC2A31FF516}"/>
              </a:ext>
            </a:extLst>
          </p:cNvPr>
          <p:cNvSpPr>
            <a:spLocks noGrp="1"/>
          </p:cNvSpPr>
          <p:nvPr>
            <p:ph type="title"/>
          </p:nvPr>
        </p:nvSpPr>
        <p:spPr>
          <a:xfrm>
            <a:off x="330206" y="276048"/>
            <a:ext cx="10515600" cy="972607"/>
          </a:xfrm>
        </p:spPr>
        <p:txBody>
          <a:bodyPr/>
          <a:lstStyle/>
          <a:p>
            <a:r>
              <a:rPr lang="en-GB"/>
              <a:t>Patient Group Directions (PGD)</a:t>
            </a:r>
          </a:p>
        </p:txBody>
      </p:sp>
      <p:sp>
        <p:nvSpPr>
          <p:cNvPr id="3" name="Content Placeholder 2">
            <a:extLst>
              <a:ext uri="{FF2B5EF4-FFF2-40B4-BE49-F238E27FC236}">
                <a16:creationId xmlns:a16="http://schemas.microsoft.com/office/drawing/2014/main" id="{11F5C44A-66E5-4A60-9C87-B1F6A2A304C4}"/>
              </a:ext>
            </a:extLst>
          </p:cNvPr>
          <p:cNvSpPr>
            <a:spLocks noGrp="1"/>
          </p:cNvSpPr>
          <p:nvPr>
            <p:ph idx="1"/>
          </p:nvPr>
        </p:nvSpPr>
        <p:spPr>
          <a:xfrm>
            <a:off x="337743" y="1572913"/>
            <a:ext cx="10840329" cy="5058452"/>
          </a:xfrm>
        </p:spPr>
        <p:txBody>
          <a:bodyPr vert="horz" lIns="91440" tIns="45720" rIns="91440" bIns="45720" rtlCol="0" anchor="t">
            <a:noAutofit/>
          </a:bodyPr>
          <a:lstStyle/>
          <a:p>
            <a:pPr marL="0" indent="0">
              <a:lnSpc>
                <a:spcPct val="110000"/>
              </a:lnSpc>
              <a:spcBef>
                <a:spcPts val="0"/>
              </a:spcBef>
              <a:buNone/>
            </a:pPr>
            <a:r>
              <a:rPr lang="en-GB" sz="1750">
                <a:latin typeface="Arial"/>
                <a:cs typeface="Arial"/>
              </a:rPr>
              <a:t>PGDs set out the core requisites of those people who can have the medicine under the direction and those who should not:</a:t>
            </a:r>
          </a:p>
          <a:p>
            <a:pPr marL="285750" indent="-285750">
              <a:lnSpc>
                <a:spcPct val="110000"/>
              </a:lnSpc>
              <a:spcBef>
                <a:spcPts val="600"/>
              </a:spcBef>
            </a:pPr>
            <a:r>
              <a:rPr lang="en-GB" sz="1750">
                <a:latin typeface="Arial"/>
                <a:cs typeface="Arial"/>
              </a:rPr>
              <a:t>the document will also include details of any additional training that should have been undertaken, actions to be taken if the individual is excluded or declines the medicine, a description of the medicine(s), route of administration, doses, frequency, reporting of adverse reactions, recording, storage and disposal </a:t>
            </a:r>
            <a:endParaRPr lang="en-GB" sz="1750"/>
          </a:p>
          <a:p>
            <a:pPr marL="285750" indent="-285750">
              <a:lnSpc>
                <a:spcPct val="110000"/>
              </a:lnSpc>
              <a:spcBef>
                <a:spcPts val="600"/>
              </a:spcBef>
              <a:buFont typeface="Arial" panose="020B0604020202020204" pitchFamily="34" charset="0"/>
              <a:buChar char="•"/>
            </a:pPr>
            <a:r>
              <a:rPr lang="en-GB" sz="1750">
                <a:latin typeface="Arial"/>
                <a:cs typeface="Arial"/>
              </a:rPr>
              <a:t>the HCP working under a PGD is responsible for assessing that the individual fits the criteria set out in the PGD. The healthcare professional operating under the PGD may not delegate the role to others</a:t>
            </a:r>
          </a:p>
          <a:p>
            <a:pPr marL="285750" indent="-285750">
              <a:lnSpc>
                <a:spcPct val="110000"/>
              </a:lnSpc>
              <a:spcBef>
                <a:spcPts val="600"/>
              </a:spcBef>
            </a:pPr>
            <a:r>
              <a:rPr lang="en-GB" sz="1750">
                <a:latin typeface="Arial"/>
                <a:cs typeface="Arial"/>
              </a:rPr>
              <a:t>PGDs must be authorised before use by a doctor and a pharmacist and by an appropriate body for example NHSE, UKHSA, NHS Trust, and so on </a:t>
            </a:r>
          </a:p>
          <a:p>
            <a:pPr marL="285750" indent="-285750">
              <a:lnSpc>
                <a:spcPct val="110000"/>
              </a:lnSpc>
              <a:spcBef>
                <a:spcPts val="600"/>
              </a:spcBef>
              <a:buFont typeface="Arial" panose="020B0604020202020204" pitchFamily="34" charset="0"/>
              <a:buChar char="•"/>
            </a:pPr>
            <a:r>
              <a:rPr lang="en-GB" sz="1750">
                <a:latin typeface="Arial"/>
                <a:cs typeface="Arial"/>
              </a:rPr>
              <a:t>health professionals who will be using the PGD must be named and authorised before they use it to provide care </a:t>
            </a:r>
            <a:endParaRPr lang="en-GB" sz="1750"/>
          </a:p>
          <a:p>
            <a:pPr marL="285750" indent="-285750">
              <a:lnSpc>
                <a:spcPct val="110000"/>
              </a:lnSpc>
              <a:spcBef>
                <a:spcPts val="600"/>
              </a:spcBef>
            </a:pPr>
            <a:r>
              <a:rPr lang="en-GB" sz="1750">
                <a:latin typeface="Arial"/>
                <a:cs typeface="Arial"/>
              </a:rPr>
              <a:t>the UKHSA immunisation </a:t>
            </a:r>
            <a:r>
              <a:rPr lang="en-GB" sz="1750">
                <a:latin typeface="Arial"/>
                <a:cs typeface="Arial"/>
                <a:hlinkClick r:id="rId3"/>
              </a:rPr>
              <a:t>PGD webpage</a:t>
            </a:r>
            <a:r>
              <a:rPr lang="en-GB" sz="1750">
                <a:latin typeface="Arial"/>
                <a:cs typeface="Arial"/>
              </a:rPr>
              <a:t> contains PGD templates and will include one for RSV vaccination. This has been developed by the UKHSA immunisation team and will be available to download for local authorisation and use</a:t>
            </a:r>
          </a:p>
        </p:txBody>
      </p:sp>
      <p:sp>
        <p:nvSpPr>
          <p:cNvPr id="11" name="Footer Placeholder 10">
            <a:extLst>
              <a:ext uri="{FF2B5EF4-FFF2-40B4-BE49-F238E27FC236}">
                <a16:creationId xmlns:a16="http://schemas.microsoft.com/office/drawing/2014/main" id="{3EDC7D1B-3BA6-492F-8833-070A2CBCDA46}"/>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2" name="Slide Number Placeholder 11">
            <a:extLst>
              <a:ext uri="{FF2B5EF4-FFF2-40B4-BE49-F238E27FC236}">
                <a16:creationId xmlns:a16="http://schemas.microsoft.com/office/drawing/2014/main" id="{93DE83F8-D289-4C42-BCF2-E50B3B972956}"/>
              </a:ext>
            </a:extLst>
          </p:cNvPr>
          <p:cNvSpPr>
            <a:spLocks noGrp="1"/>
          </p:cNvSpPr>
          <p:nvPr>
            <p:ph type="sldNum" sz="quarter" idx="11"/>
          </p:nvPr>
        </p:nvSpPr>
        <p:spPr/>
        <p:txBody>
          <a:bodyPr/>
          <a:lstStyle/>
          <a:p>
            <a:fld id="{344369E4-5DE7-46E5-874E-4FD437973785}" type="slidenum">
              <a:rPr lang="en-GB" smtClean="0"/>
              <a:pPr/>
              <a:t>41</a:t>
            </a:fld>
            <a:endParaRPr lang="en-GB" sz="1400"/>
          </a:p>
        </p:txBody>
      </p:sp>
    </p:spTree>
    <p:extLst>
      <p:ext uri="{BB962C8B-B14F-4D97-AF65-F5344CB8AC3E}">
        <p14:creationId xmlns:p14="http://schemas.microsoft.com/office/powerpoint/2010/main" val="1909463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23F3-5C0E-4D98-8CF6-89996C7D11A2}"/>
              </a:ext>
            </a:extLst>
          </p:cNvPr>
          <p:cNvSpPr>
            <a:spLocks noGrp="1"/>
          </p:cNvSpPr>
          <p:nvPr>
            <p:ph type="title"/>
          </p:nvPr>
        </p:nvSpPr>
        <p:spPr>
          <a:xfrm>
            <a:off x="330206" y="189362"/>
            <a:ext cx="10515600" cy="972607"/>
          </a:xfrm>
        </p:spPr>
        <p:txBody>
          <a:bodyPr/>
          <a:lstStyle/>
          <a:p>
            <a:r>
              <a:rPr lang="en-GB">
                <a:latin typeface="Arial"/>
                <a:cs typeface="Arial"/>
              </a:rPr>
              <a:t>Vaccination intramuscular administration</a:t>
            </a:r>
            <a:endParaRPr lang="en-GB"/>
          </a:p>
        </p:txBody>
      </p:sp>
      <p:sp>
        <p:nvSpPr>
          <p:cNvPr id="3" name="Content Placeholder 2">
            <a:extLst>
              <a:ext uri="{FF2B5EF4-FFF2-40B4-BE49-F238E27FC236}">
                <a16:creationId xmlns:a16="http://schemas.microsoft.com/office/drawing/2014/main" id="{5C235540-5C95-4024-9FD7-65C46A68D1A5}"/>
              </a:ext>
            </a:extLst>
          </p:cNvPr>
          <p:cNvSpPr>
            <a:spLocks noGrp="1"/>
          </p:cNvSpPr>
          <p:nvPr>
            <p:ph idx="1"/>
          </p:nvPr>
        </p:nvSpPr>
        <p:spPr>
          <a:xfrm>
            <a:off x="434678" y="1466789"/>
            <a:ext cx="10708894" cy="4835021"/>
          </a:xfrm>
        </p:spPr>
        <p:txBody>
          <a:bodyPr vert="horz" lIns="91440" tIns="45720" rIns="91440" bIns="45720" rtlCol="0" anchor="t">
            <a:normAutofit/>
          </a:bodyPr>
          <a:lstStyle/>
          <a:p>
            <a:pPr marL="0" indent="0">
              <a:lnSpc>
                <a:spcPct val="110000"/>
              </a:lnSpc>
              <a:spcBef>
                <a:spcPts val="0"/>
              </a:spcBef>
              <a:buNone/>
            </a:pPr>
            <a:r>
              <a:rPr lang="en-GB" sz="2000">
                <a:latin typeface="Arial"/>
                <a:cs typeface="Arial"/>
              </a:rPr>
              <a:t>Giving vaccine into the muscle: </a:t>
            </a:r>
            <a:endParaRPr lang="en-GB" sz="2000"/>
          </a:p>
          <a:p>
            <a:pPr>
              <a:lnSpc>
                <a:spcPct val="110000"/>
              </a:lnSpc>
              <a:spcBef>
                <a:spcPts val="600"/>
              </a:spcBef>
            </a:pPr>
            <a:r>
              <a:rPr lang="en-GB" sz="2000">
                <a:latin typeface="Arial"/>
                <a:cs typeface="Arial"/>
              </a:rPr>
              <a:t>leads to a better immune response to the vaccine (as the muscle contains the </a:t>
            </a:r>
            <a:r>
              <a:rPr lang="en-GB" altLang="en-US" sz="2000">
                <a:latin typeface="Arial"/>
                <a:cs typeface="Arial"/>
              </a:rPr>
              <a:t>appropriate cells necessary to initiate the immune response)</a:t>
            </a:r>
          </a:p>
          <a:p>
            <a:pPr>
              <a:lnSpc>
                <a:spcPct val="110000"/>
              </a:lnSpc>
              <a:spcBef>
                <a:spcPts val="0"/>
              </a:spcBef>
            </a:pPr>
            <a:r>
              <a:rPr lang="en-GB" sz="2000">
                <a:latin typeface="Arial"/>
                <a:cs typeface="Arial"/>
              </a:rPr>
              <a:t>is less likely to cause local reactions than if the vaccine is given under the skin (subcutaneously)</a:t>
            </a:r>
          </a:p>
          <a:p>
            <a:pPr marL="0" indent="0">
              <a:lnSpc>
                <a:spcPct val="110000"/>
              </a:lnSpc>
              <a:spcBef>
                <a:spcPts val="1200"/>
              </a:spcBef>
              <a:buNone/>
            </a:pPr>
            <a:r>
              <a:rPr lang="en-GB" altLang="en-US" sz="2000">
                <a:latin typeface="Arial"/>
                <a:cs typeface="Arial"/>
              </a:rPr>
              <a:t>The needle needs to be long enough to ensure vaccine is injected into the muscle. For this reason, a 25mm needle is being provided for administration of the RSV vaccine. </a:t>
            </a:r>
            <a:r>
              <a:rPr lang="en-GB" sz="2000">
                <a:latin typeface="Arial"/>
                <a:cs typeface="Arial"/>
              </a:rPr>
              <a:t>In larger adults, a longer length (for example, 38mm) may be required, and an individual assessment should be made.</a:t>
            </a:r>
            <a:r>
              <a:rPr lang="en-GB" sz="1200">
                <a:latin typeface="Arial"/>
                <a:cs typeface="Arial"/>
              </a:rPr>
              <a:t> </a:t>
            </a:r>
            <a:r>
              <a:rPr lang="en-GB" altLang="en-US" sz="2000">
                <a:latin typeface="Arial"/>
                <a:cs typeface="Arial"/>
              </a:rPr>
              <a:t> </a:t>
            </a:r>
            <a:r>
              <a:rPr lang="en-GB" sz="1900" err="1">
                <a:latin typeface="Arial"/>
                <a:cs typeface="Arial"/>
              </a:rPr>
              <a:t>Abrysvo</a:t>
            </a:r>
            <a:r>
              <a:rPr lang="en-GB" sz="1900" baseline="30000">
                <a:latin typeface="Arial"/>
                <a:cs typeface="Arial"/>
              </a:rPr>
              <a:t>® </a:t>
            </a:r>
            <a:r>
              <a:rPr lang="en-GB" sz="1900">
                <a:latin typeface="Arial"/>
                <a:cs typeface="Arial"/>
              </a:rPr>
              <a:t>packs contain a 25mm 25G needle.</a:t>
            </a:r>
            <a:endParaRPr lang="en-GB" sz="1900"/>
          </a:p>
          <a:p>
            <a:pPr marL="0" indent="0">
              <a:lnSpc>
                <a:spcPct val="110000"/>
              </a:lnSpc>
              <a:spcBef>
                <a:spcPts val="1200"/>
              </a:spcBef>
              <a:buNone/>
            </a:pPr>
            <a:r>
              <a:rPr lang="en-GB" sz="2000" err="1">
                <a:latin typeface="Arial"/>
                <a:cs typeface="Arial"/>
              </a:rPr>
              <a:t>Abrysvo</a:t>
            </a:r>
            <a:r>
              <a:rPr lang="en-GB" sz="2000" baseline="30000">
                <a:latin typeface="Arial"/>
                <a:cs typeface="Arial"/>
              </a:rPr>
              <a:t>® </a:t>
            </a:r>
            <a:r>
              <a:rPr lang="en-GB" sz="2000">
                <a:latin typeface="Arial"/>
                <a:cs typeface="Arial"/>
              </a:rPr>
              <a:t>should be injected into the deltoid muscle in the upper arm. If there is insufficient muscle mass in the deltoid or a particular reason the deltoid muscle is unsuitable, the vaccine should be given into the vastus lateralis muscle in the anterolateral aspect of the thigh.</a:t>
            </a:r>
          </a:p>
        </p:txBody>
      </p:sp>
      <p:sp>
        <p:nvSpPr>
          <p:cNvPr id="11" name="Footer Placeholder 10">
            <a:extLst>
              <a:ext uri="{FF2B5EF4-FFF2-40B4-BE49-F238E27FC236}">
                <a16:creationId xmlns:a16="http://schemas.microsoft.com/office/drawing/2014/main" id="{601665BB-613A-4C53-8661-1E3E3F41F46B}"/>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2" name="Slide Number Placeholder 11">
            <a:extLst>
              <a:ext uri="{FF2B5EF4-FFF2-40B4-BE49-F238E27FC236}">
                <a16:creationId xmlns:a16="http://schemas.microsoft.com/office/drawing/2014/main" id="{172040AF-AF5D-4E2D-BC1F-15DA0F7CEC52}"/>
              </a:ext>
            </a:extLst>
          </p:cNvPr>
          <p:cNvSpPr>
            <a:spLocks noGrp="1"/>
          </p:cNvSpPr>
          <p:nvPr>
            <p:ph type="sldNum" sz="quarter" idx="11"/>
          </p:nvPr>
        </p:nvSpPr>
        <p:spPr/>
        <p:txBody>
          <a:bodyPr/>
          <a:lstStyle/>
          <a:p>
            <a:fld id="{344369E4-5DE7-46E5-874E-4FD437973785}" type="slidenum">
              <a:rPr lang="en-GB" smtClean="0"/>
              <a:pPr/>
              <a:t>42</a:t>
            </a:fld>
            <a:endParaRPr lang="en-GB" sz="1400"/>
          </a:p>
        </p:txBody>
      </p:sp>
    </p:spTree>
    <p:extLst>
      <p:ext uri="{BB962C8B-B14F-4D97-AF65-F5344CB8AC3E}">
        <p14:creationId xmlns:p14="http://schemas.microsoft.com/office/powerpoint/2010/main" val="1740420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9590-7A69-468E-9563-4FE9B6E66FA0}"/>
              </a:ext>
            </a:extLst>
          </p:cNvPr>
          <p:cNvSpPr>
            <a:spLocks noGrp="1"/>
          </p:cNvSpPr>
          <p:nvPr>
            <p:ph type="title"/>
          </p:nvPr>
        </p:nvSpPr>
        <p:spPr>
          <a:xfrm>
            <a:off x="605136" y="351315"/>
            <a:ext cx="10894437" cy="648072"/>
          </a:xfrm>
        </p:spPr>
        <p:txBody>
          <a:bodyPr>
            <a:normAutofit fontScale="90000"/>
          </a:bodyPr>
          <a:lstStyle/>
          <a:p>
            <a:r>
              <a:rPr lang="en-GB"/>
              <a:t>Administering vaccine into the deltoid muscle </a:t>
            </a:r>
            <a:br>
              <a:rPr lang="en-GB"/>
            </a:br>
            <a:r>
              <a:rPr lang="en-GB"/>
              <a:t>(upper arm)</a:t>
            </a:r>
          </a:p>
        </p:txBody>
      </p:sp>
      <p:pic>
        <p:nvPicPr>
          <p:cNvPr id="3074" name="Picture 3">
            <a:extLst>
              <a:ext uri="{FF2B5EF4-FFF2-40B4-BE49-F238E27FC236}">
                <a16:creationId xmlns:a16="http://schemas.microsoft.com/office/drawing/2014/main" id="{2DFED5C5-EE45-4C91-A197-05048D995C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2" r="-107" b="-478"/>
          <a:stretch/>
        </p:blipFill>
        <p:spPr bwMode="auto">
          <a:xfrm>
            <a:off x="678773" y="1709765"/>
            <a:ext cx="4348087" cy="4129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8A4FA9-2736-43E2-ADA9-592391F1E73D}"/>
              </a:ext>
            </a:extLst>
          </p:cNvPr>
          <p:cNvSpPr txBox="1"/>
          <p:nvPr/>
        </p:nvSpPr>
        <p:spPr>
          <a:xfrm>
            <a:off x="5156470" y="1618543"/>
            <a:ext cx="6030864" cy="3370153"/>
          </a:xfrm>
          <a:prstGeom prst="rect">
            <a:avLst/>
          </a:prstGeom>
          <a:noFill/>
        </p:spPr>
        <p:txBody>
          <a:bodyPr wrap="square" rtlCol="0">
            <a:spAutoFit/>
          </a:bodyPr>
          <a:lstStyle/>
          <a:p>
            <a:pPr>
              <a:buClr>
                <a:srgbClr val="007D91"/>
              </a:buClr>
            </a:pPr>
            <a:r>
              <a:rPr lang="en-GB">
                <a:cs typeface="Arial" panose="020B0604020202020204" pitchFamily="34" charset="0"/>
              </a:rPr>
              <a:t>It is essential that the correct site and injection technique is used to administer vaccines.</a:t>
            </a:r>
          </a:p>
          <a:p>
            <a:pPr>
              <a:spcBef>
                <a:spcPts val="600"/>
              </a:spcBef>
              <a:buClr>
                <a:srgbClr val="007D91"/>
              </a:buClr>
            </a:pPr>
            <a:r>
              <a:rPr lang="en-GB"/>
              <a:t>Injecting too high into the upper arm might result in a shoulder injury or a frozen shoulder. This leads to pain, weakness and a limited range of motion that can last for months.</a:t>
            </a:r>
          </a:p>
          <a:p>
            <a:pPr>
              <a:spcBef>
                <a:spcPts val="600"/>
              </a:spcBef>
              <a:buClr>
                <a:srgbClr val="007D91"/>
              </a:buClr>
            </a:pPr>
            <a:r>
              <a:rPr lang="en-GB"/>
              <a:t>Injecting too low or too far to the side of the arm risks injecting into the axillary nerve or the radial nerve. </a:t>
            </a:r>
          </a:p>
          <a:p>
            <a:pPr>
              <a:spcBef>
                <a:spcPts val="600"/>
              </a:spcBef>
              <a:buClr>
                <a:srgbClr val="007D91"/>
              </a:buClr>
            </a:pPr>
            <a:r>
              <a:rPr lang="en-GB"/>
              <a:t>To avoid shoulder injury, always assess the limb before administering the vaccine to identify the correct site for injection.</a:t>
            </a:r>
            <a:endParaRPr lang="en-GB">
              <a:solidFill>
                <a:srgbClr val="FF0000"/>
              </a:solidFill>
            </a:endParaRPr>
          </a:p>
        </p:txBody>
      </p:sp>
      <p:sp>
        <p:nvSpPr>
          <p:cNvPr id="6" name="TextBox 5">
            <a:extLst>
              <a:ext uri="{FF2B5EF4-FFF2-40B4-BE49-F238E27FC236}">
                <a16:creationId xmlns:a16="http://schemas.microsoft.com/office/drawing/2014/main" id="{838F1C7B-3F63-429B-A18A-A8AD7F986267}"/>
              </a:ext>
            </a:extLst>
          </p:cNvPr>
          <p:cNvSpPr txBox="1"/>
          <p:nvPr/>
        </p:nvSpPr>
        <p:spPr>
          <a:xfrm>
            <a:off x="838200" y="5851427"/>
            <a:ext cx="4252672" cy="276999"/>
          </a:xfrm>
          <a:prstGeom prst="rect">
            <a:avLst/>
          </a:prstGeom>
          <a:noFill/>
        </p:spPr>
        <p:txBody>
          <a:bodyPr wrap="square" rtlCol="0">
            <a:spAutoFit/>
          </a:bodyPr>
          <a:lstStyle/>
          <a:p>
            <a:r>
              <a:rPr lang="en-GB" sz="1200"/>
              <a:t>Image adapted from the Australian Immunisation Handbook </a:t>
            </a:r>
          </a:p>
        </p:txBody>
      </p:sp>
      <p:sp>
        <p:nvSpPr>
          <p:cNvPr id="12" name="Footer Placeholder 11">
            <a:extLst>
              <a:ext uri="{FF2B5EF4-FFF2-40B4-BE49-F238E27FC236}">
                <a16:creationId xmlns:a16="http://schemas.microsoft.com/office/drawing/2014/main" id="{E813D20C-74CD-4836-AC3B-DBC230373391}"/>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3" name="Slide Number Placeholder 12">
            <a:extLst>
              <a:ext uri="{FF2B5EF4-FFF2-40B4-BE49-F238E27FC236}">
                <a16:creationId xmlns:a16="http://schemas.microsoft.com/office/drawing/2014/main" id="{FA74F8FF-0B44-499F-A243-983C5FC9CA84}"/>
              </a:ext>
            </a:extLst>
          </p:cNvPr>
          <p:cNvSpPr>
            <a:spLocks noGrp="1"/>
          </p:cNvSpPr>
          <p:nvPr>
            <p:ph type="sldNum" sz="quarter" idx="11"/>
          </p:nvPr>
        </p:nvSpPr>
        <p:spPr/>
        <p:txBody>
          <a:bodyPr/>
          <a:lstStyle/>
          <a:p>
            <a:fld id="{344369E4-5DE7-46E5-874E-4FD437973785}" type="slidenum">
              <a:rPr lang="en-GB" smtClean="0"/>
              <a:pPr/>
              <a:t>43</a:t>
            </a:fld>
            <a:endParaRPr lang="en-GB" sz="1400"/>
          </a:p>
        </p:txBody>
      </p:sp>
    </p:spTree>
    <p:extLst>
      <p:ext uri="{BB962C8B-B14F-4D97-AF65-F5344CB8AC3E}">
        <p14:creationId xmlns:p14="http://schemas.microsoft.com/office/powerpoint/2010/main" val="1976963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740F6D4-9966-079D-3A7F-3EED673E2C62}"/>
              </a:ext>
            </a:extLst>
          </p:cNvPr>
          <p:cNvPicPr>
            <a:picLocks noGrp="1" noChangeAspect="1"/>
          </p:cNvPicPr>
          <p:nvPr>
            <p:ph idx="1"/>
          </p:nvPr>
        </p:nvPicPr>
        <p:blipFill>
          <a:blip r:embed="rId3"/>
          <a:stretch>
            <a:fillRect/>
          </a:stretch>
        </p:blipFill>
        <p:spPr>
          <a:xfrm>
            <a:off x="583149" y="2018877"/>
            <a:ext cx="4188211" cy="3019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1BA2A5EE-36F3-46E0-9773-503C24BEC270}"/>
              </a:ext>
            </a:extLst>
          </p:cNvPr>
          <p:cNvSpPr>
            <a:spLocks noGrp="1"/>
          </p:cNvSpPr>
          <p:nvPr>
            <p:ph type="title"/>
          </p:nvPr>
        </p:nvSpPr>
        <p:spPr>
          <a:xfrm>
            <a:off x="456699" y="275110"/>
            <a:ext cx="8955750" cy="1102767"/>
          </a:xfrm>
        </p:spPr>
        <p:txBody>
          <a:bodyPr>
            <a:normAutofit fontScale="90000"/>
          </a:bodyPr>
          <a:lstStyle/>
          <a:p>
            <a:r>
              <a:rPr lang="en-GB"/>
              <a:t>The vastus lateralis muscle (anterolateral aspect of the thigh)</a:t>
            </a:r>
          </a:p>
        </p:txBody>
      </p:sp>
      <p:sp>
        <p:nvSpPr>
          <p:cNvPr id="9" name="Oval 8">
            <a:extLst>
              <a:ext uri="{FF2B5EF4-FFF2-40B4-BE49-F238E27FC236}">
                <a16:creationId xmlns:a16="http://schemas.microsoft.com/office/drawing/2014/main" id="{B36105AB-52B2-43B7-B92C-9C2235FC4CAE}"/>
              </a:ext>
            </a:extLst>
          </p:cNvPr>
          <p:cNvSpPr/>
          <p:nvPr/>
        </p:nvSpPr>
        <p:spPr>
          <a:xfrm>
            <a:off x="908168" y="3275671"/>
            <a:ext cx="1677239"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F35AF27-4233-4303-8D9C-6E4BF3271AA5}"/>
              </a:ext>
            </a:extLst>
          </p:cNvPr>
          <p:cNvSpPr/>
          <p:nvPr/>
        </p:nvSpPr>
        <p:spPr>
          <a:xfrm>
            <a:off x="5306643" y="2020863"/>
            <a:ext cx="5471906" cy="1908215"/>
          </a:xfrm>
          <a:prstGeom prst="rect">
            <a:avLst/>
          </a:prstGeom>
        </p:spPr>
        <p:txBody>
          <a:bodyPr wrap="square" lIns="91440" tIns="45720" rIns="91440" bIns="45720" anchor="t">
            <a:spAutoFit/>
          </a:bodyPr>
          <a:lstStyle/>
          <a:p>
            <a:r>
              <a:rPr lang="en-GB" sz="2000"/>
              <a:t>Although the deltoid muscle is more commonly used in older children and adults as it is quicker and easier to access, the vastus lateralis muscle in the thigh can be used in these age groups if necessary.</a:t>
            </a:r>
            <a:endParaRPr lang="en-US"/>
          </a:p>
          <a:p>
            <a:endParaRPr lang="en-GB"/>
          </a:p>
        </p:txBody>
      </p:sp>
      <p:sp>
        <p:nvSpPr>
          <p:cNvPr id="13" name="Footer Placeholder 12">
            <a:extLst>
              <a:ext uri="{FF2B5EF4-FFF2-40B4-BE49-F238E27FC236}">
                <a16:creationId xmlns:a16="http://schemas.microsoft.com/office/drawing/2014/main" id="{827B4C16-F4C4-4136-BCCF-15F676549CAA}"/>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4" name="Slide Number Placeholder 13">
            <a:extLst>
              <a:ext uri="{FF2B5EF4-FFF2-40B4-BE49-F238E27FC236}">
                <a16:creationId xmlns:a16="http://schemas.microsoft.com/office/drawing/2014/main" id="{339D33BB-9347-42B9-B6D8-25012ABB4CD4}"/>
              </a:ext>
            </a:extLst>
          </p:cNvPr>
          <p:cNvSpPr>
            <a:spLocks noGrp="1"/>
          </p:cNvSpPr>
          <p:nvPr>
            <p:ph type="sldNum" sz="quarter" idx="11"/>
          </p:nvPr>
        </p:nvSpPr>
        <p:spPr/>
        <p:txBody>
          <a:bodyPr/>
          <a:lstStyle/>
          <a:p>
            <a:fld id="{344369E4-5DE7-46E5-874E-4FD437973785}" type="slidenum">
              <a:rPr lang="en-GB" smtClean="0"/>
              <a:pPr/>
              <a:t>44</a:t>
            </a:fld>
            <a:endParaRPr lang="en-GB" sz="1400"/>
          </a:p>
        </p:txBody>
      </p:sp>
      <p:sp>
        <p:nvSpPr>
          <p:cNvPr id="4" name="TextBox 3">
            <a:extLst>
              <a:ext uri="{FF2B5EF4-FFF2-40B4-BE49-F238E27FC236}">
                <a16:creationId xmlns:a16="http://schemas.microsoft.com/office/drawing/2014/main" id="{350B16EE-0597-BE75-F725-64EB09EE1394}"/>
              </a:ext>
            </a:extLst>
          </p:cNvPr>
          <p:cNvSpPr txBox="1"/>
          <p:nvPr/>
        </p:nvSpPr>
        <p:spPr>
          <a:xfrm>
            <a:off x="584510" y="5593266"/>
            <a:ext cx="449487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Image from the Australian Immunisation Handbook </a:t>
            </a:r>
            <a:endParaRPr lang="en-US"/>
          </a:p>
        </p:txBody>
      </p:sp>
    </p:spTree>
    <p:extLst>
      <p:ext uri="{BB962C8B-B14F-4D97-AF65-F5344CB8AC3E}">
        <p14:creationId xmlns:p14="http://schemas.microsoft.com/office/powerpoint/2010/main" val="3640043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1236-253C-4228-9C20-E9CC14039BEA}"/>
              </a:ext>
            </a:extLst>
          </p:cNvPr>
          <p:cNvSpPr>
            <a:spLocks noGrp="1"/>
          </p:cNvSpPr>
          <p:nvPr>
            <p:ph type="title"/>
          </p:nvPr>
        </p:nvSpPr>
        <p:spPr>
          <a:xfrm>
            <a:off x="330206" y="233374"/>
            <a:ext cx="10515600" cy="972607"/>
          </a:xfrm>
        </p:spPr>
        <p:txBody>
          <a:bodyPr/>
          <a:lstStyle/>
          <a:p>
            <a:r>
              <a:rPr lang="en-GB">
                <a:latin typeface="Arial"/>
                <a:cs typeface="Arial"/>
              </a:rPr>
              <a:t>Vaccine administration </a:t>
            </a:r>
          </a:p>
        </p:txBody>
      </p:sp>
      <p:sp>
        <p:nvSpPr>
          <p:cNvPr id="3" name="Content Placeholder 2">
            <a:extLst>
              <a:ext uri="{FF2B5EF4-FFF2-40B4-BE49-F238E27FC236}">
                <a16:creationId xmlns:a16="http://schemas.microsoft.com/office/drawing/2014/main" id="{D041D3DB-747A-4455-B27A-D2BCD30517CB}"/>
              </a:ext>
            </a:extLst>
          </p:cNvPr>
          <p:cNvSpPr>
            <a:spLocks noGrp="1"/>
          </p:cNvSpPr>
          <p:nvPr>
            <p:ph idx="1"/>
          </p:nvPr>
        </p:nvSpPr>
        <p:spPr>
          <a:xfrm>
            <a:off x="354431" y="1537351"/>
            <a:ext cx="9108351" cy="782232"/>
          </a:xfrm>
        </p:spPr>
        <p:txBody>
          <a:bodyPr vert="horz" lIns="91440" tIns="45720" rIns="91440" bIns="45720" rtlCol="0" anchor="t">
            <a:normAutofit/>
          </a:bodyPr>
          <a:lstStyle/>
          <a:p>
            <a:pPr marL="0" indent="0">
              <a:lnSpc>
                <a:spcPct val="100000"/>
              </a:lnSpc>
              <a:spcBef>
                <a:spcPts val="0"/>
              </a:spcBef>
              <a:buNone/>
            </a:pPr>
            <a:r>
              <a:rPr lang="en-GB" sz="2000">
                <a:latin typeface="Arial"/>
                <a:cs typeface="Arial"/>
              </a:rPr>
              <a:t>Skin does not need to be specially cleaned prior to vaccination. If it is visibly dirty, then water is sufficient to clean it.</a:t>
            </a:r>
          </a:p>
          <a:p>
            <a:endParaRPr lang="en-GB" sz="2000"/>
          </a:p>
          <a:p>
            <a:endParaRPr lang="en-GB"/>
          </a:p>
        </p:txBody>
      </p:sp>
      <p:sp>
        <p:nvSpPr>
          <p:cNvPr id="6" name="TextBox 5">
            <a:extLst>
              <a:ext uri="{FF2B5EF4-FFF2-40B4-BE49-F238E27FC236}">
                <a16:creationId xmlns:a16="http://schemas.microsoft.com/office/drawing/2014/main" id="{C5BE5F29-83A9-4A9D-80B3-4B03C0A07606}"/>
              </a:ext>
            </a:extLst>
          </p:cNvPr>
          <p:cNvSpPr txBox="1"/>
          <p:nvPr/>
        </p:nvSpPr>
        <p:spPr>
          <a:xfrm>
            <a:off x="561121" y="2518970"/>
            <a:ext cx="6636634" cy="3120854"/>
          </a:xfrm>
          <a:prstGeom prst="rect">
            <a:avLst/>
          </a:prstGeom>
          <a:noFill/>
        </p:spPr>
        <p:txBody>
          <a:bodyPr wrap="square" lIns="91440" tIns="45720" rIns="91440" bIns="45720" rtlCol="0" anchor="t">
            <a:spAutoFit/>
          </a:bodyPr>
          <a:lstStyle/>
          <a:p>
            <a:pPr marL="4445" lvl="0" indent="-4445" eaLnBrk="0" fontAlgn="base" hangingPunct="0">
              <a:lnSpc>
                <a:spcPct val="114000"/>
              </a:lnSpc>
            </a:pPr>
            <a:r>
              <a:rPr lang="en-GB" sz="2000">
                <a:solidFill>
                  <a:prstClr val="black"/>
                </a:solidFill>
                <a:latin typeface="Arial"/>
                <a:ea typeface="ヒラギノ角ゴ Pro W3"/>
                <a:cs typeface="Arial"/>
              </a:rPr>
              <a:t>Intramuscular process:</a:t>
            </a:r>
            <a:endParaRPr lang="en-US">
              <a:solidFill>
                <a:prstClr val="black"/>
              </a:solidFill>
              <a:latin typeface="Arial"/>
              <a:ea typeface="ヒラギノ角ゴ Pro W3"/>
              <a:cs typeface="Arial"/>
            </a:endParaRPr>
          </a:p>
          <a:p>
            <a:pPr marL="342900" lvl="0" indent="-342900" fontAlgn="base">
              <a:spcBef>
                <a:spcPts val="600"/>
              </a:spcBef>
              <a:buClr>
                <a:srgbClr val="007D91"/>
              </a:buClr>
              <a:buFont typeface="Arial" panose="020B0604020202020204" pitchFamily="34" charset="0"/>
              <a:buChar char="•"/>
            </a:pPr>
            <a:r>
              <a:rPr lang="en-GB"/>
              <a:t>identify the correct site for IM injection</a:t>
            </a:r>
            <a:endParaRPr lang="en-GB">
              <a:cs typeface="Arial"/>
            </a:endParaRPr>
          </a:p>
          <a:p>
            <a:pPr marL="342900" lvl="0" indent="-342900" fontAlgn="base">
              <a:spcBef>
                <a:spcPts val="600"/>
              </a:spcBef>
              <a:buClr>
                <a:srgbClr val="007D91"/>
              </a:buClr>
              <a:buFont typeface="Arial" panose="020B0604020202020204" pitchFamily="34" charset="0"/>
              <a:buChar char="•"/>
            </a:pPr>
            <a:r>
              <a:rPr lang="en-GB"/>
              <a:t>stretch the skin at the site</a:t>
            </a:r>
            <a:endParaRPr lang="en-GB">
              <a:cs typeface="Arial"/>
            </a:endParaRPr>
          </a:p>
          <a:p>
            <a:pPr marL="342900" lvl="0" indent="-342900" fontAlgn="base">
              <a:spcBef>
                <a:spcPts val="600"/>
              </a:spcBef>
              <a:buClr>
                <a:srgbClr val="007D91"/>
              </a:buClr>
              <a:buFont typeface="Arial" panose="020B0604020202020204" pitchFamily="34" charset="0"/>
              <a:buChar char="•"/>
            </a:pPr>
            <a:r>
              <a:rPr lang="en-GB"/>
              <a:t>insert the needle at a 90 degrees angle far enough to ensure vaccine is delivered into muscle</a:t>
            </a:r>
            <a:endParaRPr lang="en-GB">
              <a:cs typeface="Arial"/>
            </a:endParaRPr>
          </a:p>
          <a:p>
            <a:pPr marL="342900" lvl="0" indent="-342900" fontAlgn="base">
              <a:spcBef>
                <a:spcPts val="600"/>
              </a:spcBef>
              <a:buClr>
                <a:srgbClr val="007D91"/>
              </a:buClr>
              <a:buFont typeface="Arial" panose="020B0604020202020204" pitchFamily="34" charset="0"/>
              <a:buChar char="•"/>
            </a:pPr>
            <a:r>
              <a:rPr lang="en-GB"/>
              <a:t>depress the plunger</a:t>
            </a:r>
            <a:endParaRPr lang="en-GB">
              <a:cs typeface="Arial"/>
            </a:endParaRPr>
          </a:p>
          <a:p>
            <a:pPr marL="342900" lvl="0" indent="-342900" fontAlgn="base">
              <a:spcBef>
                <a:spcPts val="600"/>
              </a:spcBef>
              <a:buClr>
                <a:srgbClr val="007D91"/>
              </a:buClr>
              <a:buFont typeface="Arial" panose="020B0604020202020204" pitchFamily="34" charset="0"/>
              <a:buChar char="•"/>
            </a:pPr>
            <a:r>
              <a:rPr lang="en-GB"/>
              <a:t>gently remove the needle</a:t>
            </a:r>
            <a:endParaRPr lang="en-GB">
              <a:cs typeface="Arial"/>
            </a:endParaRPr>
          </a:p>
          <a:p>
            <a:pPr marL="342900" lvl="0" indent="-342900" fontAlgn="base">
              <a:spcBef>
                <a:spcPts val="600"/>
              </a:spcBef>
              <a:buClr>
                <a:srgbClr val="007D91"/>
              </a:buClr>
              <a:buFont typeface="Arial" panose="020B0604020202020204" pitchFamily="34" charset="0"/>
              <a:buChar char="•"/>
            </a:pPr>
            <a:r>
              <a:rPr lang="en-GB"/>
              <a:t>apply light pressure using gauze or cotton wool if bleeding occurs</a:t>
            </a:r>
            <a:endParaRPr lang="en-GB">
              <a:cs typeface="Arial"/>
            </a:endParaRPr>
          </a:p>
        </p:txBody>
      </p:sp>
      <p:pic>
        <p:nvPicPr>
          <p:cNvPr id="7" name="Picture 6">
            <a:extLst>
              <a:ext uri="{FF2B5EF4-FFF2-40B4-BE49-F238E27FC236}">
                <a16:creationId xmlns:a16="http://schemas.microsoft.com/office/drawing/2014/main" id="{69D11B92-7586-4103-B39B-D2C79B531DE3}"/>
              </a:ext>
            </a:extLst>
          </p:cNvPr>
          <p:cNvPicPr>
            <a:picLocks noChangeAspect="1"/>
          </p:cNvPicPr>
          <p:nvPr/>
        </p:nvPicPr>
        <p:blipFill>
          <a:blip r:embed="rId3"/>
          <a:stretch>
            <a:fillRect/>
          </a:stretch>
        </p:blipFill>
        <p:spPr>
          <a:xfrm>
            <a:off x="7137684" y="2515727"/>
            <a:ext cx="3358684" cy="3052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Footer Placeholder 11">
            <a:extLst>
              <a:ext uri="{FF2B5EF4-FFF2-40B4-BE49-F238E27FC236}">
                <a16:creationId xmlns:a16="http://schemas.microsoft.com/office/drawing/2014/main" id="{4C2BE468-401D-44D5-9B81-F30DB154C225}"/>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3" name="Slide Number Placeholder 12">
            <a:extLst>
              <a:ext uri="{FF2B5EF4-FFF2-40B4-BE49-F238E27FC236}">
                <a16:creationId xmlns:a16="http://schemas.microsoft.com/office/drawing/2014/main" id="{C43931A3-0606-44B5-AD5E-91F1FB6A8A4D}"/>
              </a:ext>
            </a:extLst>
          </p:cNvPr>
          <p:cNvSpPr>
            <a:spLocks noGrp="1"/>
          </p:cNvSpPr>
          <p:nvPr>
            <p:ph type="sldNum" sz="quarter" idx="11"/>
          </p:nvPr>
        </p:nvSpPr>
        <p:spPr/>
        <p:txBody>
          <a:bodyPr/>
          <a:lstStyle/>
          <a:p>
            <a:fld id="{344369E4-5DE7-46E5-874E-4FD437973785}" type="slidenum">
              <a:rPr lang="en-GB" smtClean="0"/>
              <a:pPr/>
              <a:t>45</a:t>
            </a:fld>
            <a:endParaRPr lang="en-GB" sz="1400"/>
          </a:p>
        </p:txBody>
      </p:sp>
    </p:spTree>
    <p:extLst>
      <p:ext uri="{BB962C8B-B14F-4D97-AF65-F5344CB8AC3E}">
        <p14:creationId xmlns:p14="http://schemas.microsoft.com/office/powerpoint/2010/main" val="2305838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3E16-F3DC-43C1-B8E3-0E0D228694A8}"/>
              </a:ext>
            </a:extLst>
          </p:cNvPr>
          <p:cNvSpPr>
            <a:spLocks noGrp="1"/>
          </p:cNvSpPr>
          <p:nvPr>
            <p:ph type="title"/>
          </p:nvPr>
        </p:nvSpPr>
        <p:spPr>
          <a:xfrm>
            <a:off x="434303" y="297472"/>
            <a:ext cx="10546886" cy="648072"/>
          </a:xfrm>
        </p:spPr>
        <p:txBody>
          <a:bodyPr>
            <a:noAutofit/>
          </a:bodyPr>
          <a:lstStyle/>
          <a:p>
            <a:r>
              <a:rPr lang="en-GB" sz="3200"/>
              <a:t>Individuals with bleeding disorders or taking anticoagulation therapy</a:t>
            </a:r>
          </a:p>
        </p:txBody>
      </p:sp>
      <p:sp>
        <p:nvSpPr>
          <p:cNvPr id="3" name="Content Placeholder 2">
            <a:extLst>
              <a:ext uri="{FF2B5EF4-FFF2-40B4-BE49-F238E27FC236}">
                <a16:creationId xmlns:a16="http://schemas.microsoft.com/office/drawing/2014/main" id="{E560465E-AD01-47F3-B485-4184757D62CE}"/>
              </a:ext>
            </a:extLst>
          </p:cNvPr>
          <p:cNvSpPr>
            <a:spLocks noGrp="1"/>
          </p:cNvSpPr>
          <p:nvPr>
            <p:ph idx="1"/>
          </p:nvPr>
        </p:nvSpPr>
        <p:spPr>
          <a:xfrm>
            <a:off x="446483" y="1463111"/>
            <a:ext cx="10731590" cy="4739679"/>
          </a:xfrm>
        </p:spPr>
        <p:txBody>
          <a:bodyPr vert="horz" lIns="91440" tIns="45720" rIns="91440" bIns="45720" rtlCol="0" anchor="t">
            <a:normAutofit fontScale="85000" lnSpcReduction="10000"/>
          </a:bodyPr>
          <a:lstStyle/>
          <a:p>
            <a:pPr marL="0" indent="0">
              <a:lnSpc>
                <a:spcPct val="120000"/>
              </a:lnSpc>
              <a:spcBef>
                <a:spcPts val="0"/>
              </a:spcBef>
              <a:buNone/>
            </a:pPr>
            <a:r>
              <a:rPr lang="en-GB">
                <a:latin typeface="Arial"/>
                <a:cs typeface="Arial"/>
              </a:rPr>
              <a:t>Individuals with bleeding disorders may be vaccinated intramuscularly if, in the opinion of a doctor familiar with the individual’s bleeding risk, vaccines or similar small volume intramuscular injections can be administered with reasonable safety by this route.</a:t>
            </a:r>
            <a:endParaRPr lang="en-GB" sz="1200">
              <a:latin typeface="Arial"/>
              <a:cs typeface="Arial"/>
            </a:endParaRPr>
          </a:p>
          <a:p>
            <a:pPr marL="0" indent="0">
              <a:lnSpc>
                <a:spcPct val="120000"/>
              </a:lnSpc>
              <a:spcBef>
                <a:spcPts val="600"/>
              </a:spcBef>
              <a:buNone/>
            </a:pPr>
            <a:r>
              <a:rPr lang="en-GB">
                <a:latin typeface="Arial"/>
                <a:cs typeface="Arial"/>
              </a:rPr>
              <a:t>If the individual receives medication/ treatment to reduce bleeding, for example treatment for haemophilia, intramuscular vaccination can be scheduled shortly after such medication or treatment is administered.</a:t>
            </a:r>
            <a:endParaRPr lang="en-GB" sz="1200">
              <a:latin typeface="Arial"/>
              <a:cs typeface="Arial"/>
            </a:endParaRPr>
          </a:p>
          <a:p>
            <a:pPr marL="0" indent="0">
              <a:lnSpc>
                <a:spcPct val="120000"/>
              </a:lnSpc>
              <a:spcBef>
                <a:spcPts val="600"/>
              </a:spcBef>
              <a:buNone/>
            </a:pPr>
            <a:r>
              <a:rPr lang="en-GB">
                <a:latin typeface="Arial"/>
                <a:cs typeface="Arial"/>
              </a:rPr>
              <a:t>Individuals on stable anticoagulation therapy, including individuals on warfarin who are up-to-date with their scheduled INR testing and whose latest INR is below the upper level of the therapeutic range, can receive intramuscular vaccination.</a:t>
            </a:r>
            <a:endParaRPr lang="en-GB" sz="1200">
              <a:latin typeface="Arial"/>
              <a:cs typeface="Arial"/>
            </a:endParaRPr>
          </a:p>
          <a:p>
            <a:pPr marL="0" indent="0">
              <a:lnSpc>
                <a:spcPct val="120000"/>
              </a:lnSpc>
              <a:spcBef>
                <a:spcPts val="600"/>
              </a:spcBef>
              <a:buNone/>
            </a:pPr>
            <a:r>
              <a:rPr lang="en-GB">
                <a:latin typeface="Arial"/>
                <a:cs typeface="Arial"/>
              </a:rPr>
              <a:t>A fine needle (23 or 25 gauge) should be used for the vaccination, followed by firm pressure applied to the site without rubbing for at least 2 minutes.</a:t>
            </a:r>
            <a:endParaRPr lang="en-GB" sz="1200">
              <a:latin typeface="Arial"/>
              <a:cs typeface="Arial"/>
            </a:endParaRPr>
          </a:p>
          <a:p>
            <a:pPr marL="0" indent="0">
              <a:lnSpc>
                <a:spcPct val="120000"/>
              </a:lnSpc>
              <a:spcBef>
                <a:spcPts val="600"/>
              </a:spcBef>
              <a:buNone/>
            </a:pPr>
            <a:r>
              <a:rPr lang="en-GB">
                <a:latin typeface="Arial"/>
                <a:cs typeface="Arial"/>
              </a:rPr>
              <a:t>The individual or their carer should be informed about the risk of haematoma from the injection.</a:t>
            </a:r>
          </a:p>
        </p:txBody>
      </p:sp>
      <p:sp>
        <p:nvSpPr>
          <p:cNvPr id="11" name="Footer Placeholder 10">
            <a:extLst>
              <a:ext uri="{FF2B5EF4-FFF2-40B4-BE49-F238E27FC236}">
                <a16:creationId xmlns:a16="http://schemas.microsoft.com/office/drawing/2014/main" id="{BF13E44A-DD8F-4E96-A87D-078F966E8897}"/>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2" name="Slide Number Placeholder 11">
            <a:extLst>
              <a:ext uri="{FF2B5EF4-FFF2-40B4-BE49-F238E27FC236}">
                <a16:creationId xmlns:a16="http://schemas.microsoft.com/office/drawing/2014/main" id="{01D7366C-8242-48A6-BE59-EA56E82221FB}"/>
              </a:ext>
            </a:extLst>
          </p:cNvPr>
          <p:cNvSpPr>
            <a:spLocks noGrp="1"/>
          </p:cNvSpPr>
          <p:nvPr>
            <p:ph type="sldNum" sz="quarter" idx="11"/>
          </p:nvPr>
        </p:nvSpPr>
        <p:spPr/>
        <p:txBody>
          <a:bodyPr/>
          <a:lstStyle/>
          <a:p>
            <a:fld id="{344369E4-5DE7-46E5-874E-4FD437973785}" type="slidenum">
              <a:rPr lang="en-GB" smtClean="0"/>
              <a:pPr/>
              <a:t>46</a:t>
            </a:fld>
            <a:endParaRPr lang="en-GB" sz="1400"/>
          </a:p>
        </p:txBody>
      </p:sp>
    </p:spTree>
    <p:extLst>
      <p:ext uri="{BB962C8B-B14F-4D97-AF65-F5344CB8AC3E}">
        <p14:creationId xmlns:p14="http://schemas.microsoft.com/office/powerpoint/2010/main" val="3425263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8D4F-08B3-4661-AF9C-136268A0C557}"/>
              </a:ext>
            </a:extLst>
          </p:cNvPr>
          <p:cNvSpPr>
            <a:spLocks noGrp="1"/>
          </p:cNvSpPr>
          <p:nvPr>
            <p:ph type="title"/>
          </p:nvPr>
        </p:nvSpPr>
        <p:spPr/>
        <p:txBody>
          <a:bodyPr/>
          <a:lstStyle/>
          <a:p>
            <a:r>
              <a:rPr lang="en-GB"/>
              <a:t>Post vaccination</a:t>
            </a:r>
          </a:p>
        </p:txBody>
      </p:sp>
      <p:sp>
        <p:nvSpPr>
          <p:cNvPr id="3" name="Content Placeholder 2">
            <a:extLst>
              <a:ext uri="{FF2B5EF4-FFF2-40B4-BE49-F238E27FC236}">
                <a16:creationId xmlns:a16="http://schemas.microsoft.com/office/drawing/2014/main" id="{EE1276A8-C6A8-4ECC-9B4B-23E697FAA0EC}"/>
              </a:ext>
            </a:extLst>
          </p:cNvPr>
          <p:cNvSpPr>
            <a:spLocks noGrp="1"/>
          </p:cNvSpPr>
          <p:nvPr>
            <p:ph idx="1"/>
          </p:nvPr>
        </p:nvSpPr>
        <p:spPr>
          <a:xfrm>
            <a:off x="330205" y="1510024"/>
            <a:ext cx="10782553" cy="4928826"/>
          </a:xfrm>
        </p:spPr>
        <p:txBody>
          <a:bodyPr vert="horz" lIns="91440" tIns="45720" rIns="91440" bIns="45720" rtlCol="0" anchor="t">
            <a:normAutofit fontScale="92500"/>
          </a:bodyPr>
          <a:lstStyle/>
          <a:p>
            <a:pPr>
              <a:lnSpc>
                <a:spcPct val="110000"/>
              </a:lnSpc>
            </a:pPr>
            <a:r>
              <a:rPr lang="en-GB" sz="2300">
                <a:latin typeface="Arial"/>
                <a:cs typeface="Arial"/>
              </a:rPr>
              <a:t>following RSV vaccine administration, individuals should be observed for any immediate reactions whilst you are giving them any verbal post vaccination information</a:t>
            </a:r>
          </a:p>
          <a:p>
            <a:pPr>
              <a:lnSpc>
                <a:spcPct val="110000"/>
              </a:lnSpc>
              <a:spcBef>
                <a:spcPts val="600"/>
              </a:spcBef>
            </a:pPr>
            <a:r>
              <a:rPr lang="en-GB" sz="2300">
                <a:latin typeface="Arial"/>
                <a:cs typeface="Arial"/>
              </a:rPr>
              <a:t>vaccinees should be given a copy of the patient information leaflet for the vaccine that they have received and any other relevant written information</a:t>
            </a:r>
          </a:p>
          <a:p>
            <a:pPr>
              <a:lnSpc>
                <a:spcPct val="110000"/>
              </a:lnSpc>
              <a:spcBef>
                <a:spcPts val="600"/>
              </a:spcBef>
            </a:pPr>
            <a:r>
              <a:rPr lang="en-GB" sz="2300">
                <a:latin typeface="Arial"/>
                <a:cs typeface="Arial"/>
              </a:rPr>
              <a:t>they should be given information about possible vaccine reactions, how to treat these, and when and from whom to seek further advice if required</a:t>
            </a:r>
          </a:p>
          <a:p>
            <a:pPr>
              <a:lnSpc>
                <a:spcPct val="110000"/>
              </a:lnSpc>
              <a:spcBef>
                <a:spcPts val="600"/>
              </a:spcBef>
            </a:pPr>
            <a:r>
              <a:rPr lang="en-GB" sz="2300">
                <a:latin typeface="Arial"/>
                <a:cs typeface="Arial"/>
              </a:rPr>
              <a:t>generally, symptoms post vaccination resolve within 1 to 2 days without treatment, but antipyretics and/or analgesics can be taken if necessary to relieve any symptoms</a:t>
            </a:r>
          </a:p>
          <a:p>
            <a:pPr>
              <a:lnSpc>
                <a:spcPct val="110000"/>
              </a:lnSpc>
              <a:spcBef>
                <a:spcPts val="600"/>
              </a:spcBef>
            </a:pPr>
            <a:r>
              <a:rPr lang="en-GB" sz="2300">
                <a:latin typeface="Arial"/>
                <a:cs typeface="Arial"/>
              </a:rPr>
              <a:t>if individuals are concerned about any symptoms following vaccination, they should seek advice from their GP or NHS 111</a:t>
            </a:r>
          </a:p>
          <a:p>
            <a:pPr>
              <a:lnSpc>
                <a:spcPct val="110000"/>
              </a:lnSpc>
              <a:spcBef>
                <a:spcPts val="600"/>
              </a:spcBef>
            </a:pPr>
            <a:r>
              <a:rPr lang="en-GB" sz="2300">
                <a:latin typeface="Arial"/>
                <a:cs typeface="Arial"/>
              </a:rPr>
              <a:t>facilities for management of anaphylaxis should be available at all vaccination sites and staff should have undertaken BLS and anaphylaxis training</a:t>
            </a:r>
          </a:p>
        </p:txBody>
      </p:sp>
      <p:sp>
        <p:nvSpPr>
          <p:cNvPr id="11" name="Footer Placeholder 10">
            <a:extLst>
              <a:ext uri="{FF2B5EF4-FFF2-40B4-BE49-F238E27FC236}">
                <a16:creationId xmlns:a16="http://schemas.microsoft.com/office/drawing/2014/main" id="{549E93E1-2627-46AB-BC4E-A3D0A5E1004D}"/>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2" name="Slide Number Placeholder 11">
            <a:extLst>
              <a:ext uri="{FF2B5EF4-FFF2-40B4-BE49-F238E27FC236}">
                <a16:creationId xmlns:a16="http://schemas.microsoft.com/office/drawing/2014/main" id="{927F35ED-8733-44D3-95C4-89F2679D264A}"/>
              </a:ext>
            </a:extLst>
          </p:cNvPr>
          <p:cNvSpPr>
            <a:spLocks noGrp="1"/>
          </p:cNvSpPr>
          <p:nvPr>
            <p:ph type="sldNum" sz="quarter" idx="11"/>
          </p:nvPr>
        </p:nvSpPr>
        <p:spPr/>
        <p:txBody>
          <a:bodyPr/>
          <a:lstStyle/>
          <a:p>
            <a:fld id="{344369E4-5DE7-46E5-874E-4FD437973785}" type="slidenum">
              <a:rPr lang="en-GB" smtClean="0"/>
              <a:pPr/>
              <a:t>47</a:t>
            </a:fld>
            <a:endParaRPr lang="en-GB" sz="1400"/>
          </a:p>
        </p:txBody>
      </p:sp>
    </p:spTree>
    <p:extLst>
      <p:ext uri="{BB962C8B-B14F-4D97-AF65-F5344CB8AC3E}">
        <p14:creationId xmlns:p14="http://schemas.microsoft.com/office/powerpoint/2010/main" val="4129039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C611-3A5B-41F5-B79C-6CBC59E1F0E5}"/>
              </a:ext>
            </a:extLst>
          </p:cNvPr>
          <p:cNvSpPr>
            <a:spLocks noGrp="1"/>
          </p:cNvSpPr>
          <p:nvPr>
            <p:ph type="title"/>
          </p:nvPr>
        </p:nvSpPr>
        <p:spPr>
          <a:xfrm>
            <a:off x="330206" y="254917"/>
            <a:ext cx="10515600" cy="972607"/>
          </a:xfrm>
        </p:spPr>
        <p:txBody>
          <a:bodyPr/>
          <a:lstStyle/>
          <a:p>
            <a:r>
              <a:rPr lang="en-GB"/>
              <a:t>Disposal of consumables</a:t>
            </a:r>
          </a:p>
        </p:txBody>
      </p:sp>
      <p:sp>
        <p:nvSpPr>
          <p:cNvPr id="3" name="Content Placeholder 2">
            <a:extLst>
              <a:ext uri="{FF2B5EF4-FFF2-40B4-BE49-F238E27FC236}">
                <a16:creationId xmlns:a16="http://schemas.microsoft.com/office/drawing/2014/main" id="{3BD31947-1C2C-4C01-89AD-DA7FBAA8F6A7}"/>
              </a:ext>
            </a:extLst>
          </p:cNvPr>
          <p:cNvSpPr>
            <a:spLocks noGrp="1"/>
          </p:cNvSpPr>
          <p:nvPr>
            <p:ph idx="1"/>
          </p:nvPr>
        </p:nvSpPr>
        <p:spPr>
          <a:xfrm>
            <a:off x="395539" y="1538050"/>
            <a:ext cx="10513168" cy="4351338"/>
          </a:xfrm>
        </p:spPr>
        <p:txBody>
          <a:bodyPr vert="horz" lIns="91440" tIns="45720" rIns="91440" bIns="45720" rtlCol="0" anchor="t">
            <a:normAutofit/>
          </a:bodyPr>
          <a:lstStyle/>
          <a:p>
            <a:pPr marL="342900" indent="-342900">
              <a:lnSpc>
                <a:spcPct val="100000"/>
              </a:lnSpc>
              <a:spcBef>
                <a:spcPts val="0"/>
              </a:spcBef>
            </a:pPr>
            <a:r>
              <a:rPr lang="en-GB">
                <a:latin typeface="Arial"/>
                <a:cs typeface="Arial"/>
              </a:rPr>
              <a:t>needles should not be re-sheathed following vaccination under any circumstances because of the risk of sustaining a needlestick injury</a:t>
            </a:r>
            <a:endParaRPr lang="en-US"/>
          </a:p>
          <a:p>
            <a:pPr marL="342900" indent="-342900">
              <a:lnSpc>
                <a:spcPct val="100000"/>
              </a:lnSpc>
              <a:spcBef>
                <a:spcPts val="1200"/>
              </a:spcBef>
            </a:pPr>
            <a:r>
              <a:rPr lang="en-GB">
                <a:latin typeface="Arial"/>
                <a:cs typeface="Arial"/>
              </a:rPr>
              <a:t>the needle and syringe should be disposed of immediately after use in a puncture resistant yellow sharps bin</a:t>
            </a:r>
          </a:p>
          <a:p>
            <a:pPr marL="342900" indent="-342900">
              <a:lnSpc>
                <a:spcPct val="100000"/>
              </a:lnSpc>
              <a:spcBef>
                <a:spcPts val="1200"/>
              </a:spcBef>
            </a:pPr>
            <a:r>
              <a:rPr lang="en-GB">
                <a:latin typeface="Arial"/>
                <a:cs typeface="Arial"/>
              </a:rPr>
              <a:t>the yellow sharps bin should be sealed when it is two-thirds full and replaced with a new one</a:t>
            </a:r>
          </a:p>
          <a:p>
            <a:pPr marL="342900" indent="-342900">
              <a:lnSpc>
                <a:spcPct val="110000"/>
              </a:lnSpc>
              <a:spcBef>
                <a:spcPts val="1200"/>
              </a:spcBef>
            </a:pPr>
            <a:r>
              <a:rPr lang="en-GB">
                <a:latin typeface="Arial"/>
                <a:cs typeface="Arial"/>
              </a:rPr>
              <a:t>any blood-stained gauze should be placed in a bin for healthcare waste</a:t>
            </a:r>
          </a:p>
          <a:p>
            <a:pPr marL="342900" indent="-342900">
              <a:lnSpc>
                <a:spcPct val="100000"/>
              </a:lnSpc>
              <a:spcBef>
                <a:spcPts val="1200"/>
              </a:spcBef>
            </a:pPr>
            <a:r>
              <a:rPr lang="en-GB">
                <a:latin typeface="Arial"/>
                <a:cs typeface="Arial"/>
              </a:rPr>
              <a:t>local policy should be followed for the disposal of PPE</a:t>
            </a:r>
          </a:p>
          <a:p>
            <a:endParaRPr lang="en-GB"/>
          </a:p>
        </p:txBody>
      </p:sp>
      <p:sp>
        <p:nvSpPr>
          <p:cNvPr id="4" name="Footer Placeholder 3">
            <a:extLst>
              <a:ext uri="{FF2B5EF4-FFF2-40B4-BE49-F238E27FC236}">
                <a16:creationId xmlns:a16="http://schemas.microsoft.com/office/drawing/2014/main" id="{24C86171-33A1-4396-87C0-6C41AB70E85A}"/>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28F5D863-4683-415C-B518-9CA7519C346A}"/>
              </a:ext>
            </a:extLst>
          </p:cNvPr>
          <p:cNvSpPr>
            <a:spLocks noGrp="1"/>
          </p:cNvSpPr>
          <p:nvPr>
            <p:ph type="sldNum" sz="quarter" idx="11"/>
          </p:nvPr>
        </p:nvSpPr>
        <p:spPr/>
        <p:txBody>
          <a:bodyPr/>
          <a:lstStyle/>
          <a:p>
            <a:fld id="{344369E4-5DE7-46E5-874E-4FD437973785}" type="slidenum">
              <a:rPr lang="en-GB" smtClean="0"/>
              <a:pPr/>
              <a:t>48</a:t>
            </a:fld>
            <a:endParaRPr lang="en-GB" sz="1400"/>
          </a:p>
        </p:txBody>
      </p:sp>
    </p:spTree>
    <p:extLst>
      <p:ext uri="{BB962C8B-B14F-4D97-AF65-F5344CB8AC3E}">
        <p14:creationId xmlns:p14="http://schemas.microsoft.com/office/powerpoint/2010/main" val="369942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0957-BF7C-4DF6-A7E6-A09B430B3981}"/>
              </a:ext>
            </a:extLst>
          </p:cNvPr>
          <p:cNvSpPr>
            <a:spLocks noGrp="1"/>
          </p:cNvSpPr>
          <p:nvPr>
            <p:ph type="title"/>
          </p:nvPr>
        </p:nvSpPr>
        <p:spPr>
          <a:xfrm>
            <a:off x="552555" y="381508"/>
            <a:ext cx="9650811" cy="648072"/>
          </a:xfrm>
        </p:spPr>
        <p:txBody>
          <a:bodyPr>
            <a:noAutofit/>
          </a:bodyPr>
          <a:lstStyle/>
          <a:p>
            <a:r>
              <a:rPr lang="en-GB"/>
              <a:t>Adverse reactions following vaccination</a:t>
            </a:r>
          </a:p>
        </p:txBody>
      </p:sp>
      <p:sp>
        <p:nvSpPr>
          <p:cNvPr id="6" name="Content Placeholder 5">
            <a:extLst>
              <a:ext uri="{FF2B5EF4-FFF2-40B4-BE49-F238E27FC236}">
                <a16:creationId xmlns:a16="http://schemas.microsoft.com/office/drawing/2014/main" id="{B11C5FC2-992B-4F58-932C-E02011F5B5A3}"/>
              </a:ext>
            </a:extLst>
          </p:cNvPr>
          <p:cNvSpPr>
            <a:spLocks noGrp="1"/>
          </p:cNvSpPr>
          <p:nvPr>
            <p:ph idx="1"/>
          </p:nvPr>
        </p:nvSpPr>
        <p:spPr>
          <a:xfrm>
            <a:off x="376901" y="1490094"/>
            <a:ext cx="10763850" cy="4760780"/>
          </a:xfrm>
        </p:spPr>
        <p:txBody>
          <a:bodyPr vert="horz" lIns="91440" tIns="45720" rIns="91440" bIns="45720" rtlCol="0" anchor="t">
            <a:noAutofit/>
          </a:bodyPr>
          <a:lstStyle/>
          <a:p>
            <a:pPr marL="0" indent="0" defTabSz="762000">
              <a:lnSpc>
                <a:spcPct val="100000"/>
              </a:lnSpc>
              <a:spcBef>
                <a:spcPts val="0"/>
              </a:spcBef>
              <a:buNone/>
              <a:defRPr/>
            </a:pPr>
            <a:r>
              <a:rPr lang="en-GB" sz="2000">
                <a:latin typeface="Arial"/>
                <a:cs typeface="Arial"/>
              </a:rPr>
              <a:t>Some people can feel unwell following an injection and some people may experience an adverse reaction.</a:t>
            </a:r>
          </a:p>
          <a:p>
            <a:pPr marL="0" indent="0" defTabSz="762000">
              <a:lnSpc>
                <a:spcPct val="100000"/>
              </a:lnSpc>
              <a:spcBef>
                <a:spcPts val="0"/>
              </a:spcBef>
              <a:buNone/>
              <a:defRPr/>
            </a:pPr>
            <a:endParaRPr lang="en-GB" sz="2000"/>
          </a:p>
          <a:p>
            <a:pPr marL="0" indent="0" defTabSz="762000">
              <a:lnSpc>
                <a:spcPct val="100000"/>
              </a:lnSpc>
              <a:spcBef>
                <a:spcPts val="0"/>
              </a:spcBef>
              <a:buNone/>
              <a:defRPr/>
            </a:pPr>
            <a:r>
              <a:rPr lang="en-GB" sz="2000">
                <a:latin typeface="Arial"/>
                <a:cs typeface="Arial"/>
              </a:rPr>
              <a:t>Vaccinees should be informed of the potential expected reactions to </a:t>
            </a:r>
            <a:r>
              <a:rPr lang="en-GB" sz="2000" err="1">
                <a:latin typeface="Arial"/>
                <a:cs typeface="Arial"/>
              </a:rPr>
              <a:t>Abrysvo</a:t>
            </a:r>
            <a:r>
              <a:rPr lang="en-GB" sz="2000" baseline="30000">
                <a:latin typeface="Arial"/>
                <a:cs typeface="Arial"/>
              </a:rPr>
              <a:t>®</a:t>
            </a:r>
            <a:r>
              <a:rPr lang="en-GB" sz="2000">
                <a:latin typeface="Arial"/>
                <a:cs typeface="Arial"/>
              </a:rPr>
              <a:t>:</a:t>
            </a:r>
            <a:endParaRPr lang="en-GB" sz="2000">
              <a:solidFill>
                <a:srgbClr val="000000"/>
              </a:solidFill>
              <a:latin typeface="Arial"/>
              <a:cs typeface="Arial"/>
            </a:endParaRPr>
          </a:p>
          <a:p>
            <a:pPr marL="0" indent="0" defTabSz="762000">
              <a:lnSpc>
                <a:spcPct val="100000"/>
              </a:lnSpc>
              <a:spcBef>
                <a:spcPts val="0"/>
              </a:spcBef>
              <a:buNone/>
              <a:defRPr/>
            </a:pPr>
            <a:endParaRPr lang="en-GB" sz="2000" baseline="30000">
              <a:latin typeface="Arial"/>
              <a:cs typeface="Arial"/>
            </a:endParaRPr>
          </a:p>
          <a:p>
            <a:pPr defTabSz="762000">
              <a:lnSpc>
                <a:spcPct val="100000"/>
              </a:lnSpc>
              <a:spcBef>
                <a:spcPts val="0"/>
              </a:spcBef>
              <a:defRPr/>
            </a:pPr>
            <a:r>
              <a:rPr lang="en-GB" sz="2000">
                <a:latin typeface="Arial"/>
                <a:cs typeface="Arial"/>
              </a:rPr>
              <a:t>the adverse reactions reported by </a:t>
            </a:r>
            <a:r>
              <a:rPr lang="en-GB" sz="2000" err="1">
                <a:latin typeface="Arial"/>
                <a:cs typeface="Arial"/>
              </a:rPr>
              <a:t>Abrysvo</a:t>
            </a:r>
            <a:r>
              <a:rPr lang="en-GB" sz="2000" baseline="30000">
                <a:latin typeface="Arial"/>
                <a:cs typeface="Arial"/>
              </a:rPr>
              <a:t>®</a:t>
            </a:r>
            <a:r>
              <a:rPr lang="en-GB" sz="2000">
                <a:latin typeface="Arial"/>
                <a:cs typeface="Arial"/>
              </a:rPr>
              <a:t> clinical trial participants were the expected side-effects commonly reported after any vaccination, reflecting the initiation of the inflammatory and immune responses that lead to vaccine-induced protection against disease</a:t>
            </a:r>
          </a:p>
          <a:p>
            <a:pPr>
              <a:lnSpc>
                <a:spcPct val="100000"/>
              </a:lnSpc>
              <a:spcBef>
                <a:spcPts val="0"/>
              </a:spcBef>
              <a:defRPr/>
            </a:pPr>
            <a:r>
              <a:rPr lang="en-GB" sz="2000">
                <a:solidFill>
                  <a:srgbClr val="000000"/>
                </a:solidFill>
                <a:latin typeface="Arial"/>
                <a:cs typeface="Arial"/>
              </a:rPr>
              <a:t>for individuals aged 60 years and above, only vaccination site pain was very commonly reported (reported by 11% of those who received the vaccine in clinical trials)</a:t>
            </a:r>
            <a:endParaRPr lang="en-GB" sz="2000">
              <a:solidFill>
                <a:srgbClr val="333333"/>
              </a:solidFill>
              <a:latin typeface="Arial"/>
              <a:cs typeface="Arial"/>
            </a:endParaRPr>
          </a:p>
          <a:p>
            <a:pPr>
              <a:lnSpc>
                <a:spcPct val="100000"/>
              </a:lnSpc>
              <a:spcBef>
                <a:spcPts val="0"/>
              </a:spcBef>
              <a:defRPr/>
            </a:pPr>
            <a:r>
              <a:rPr lang="en-GB" sz="2000">
                <a:latin typeface="Arial"/>
                <a:cs typeface="Arial"/>
              </a:rPr>
              <a:t>commonly reported reactions (affecting more than 1 in 100 but not as many as 1 in 10 of those receiving the vaccine) were vaccination site redness and swelling</a:t>
            </a:r>
          </a:p>
          <a:p>
            <a:pPr>
              <a:lnSpc>
                <a:spcPct val="100000"/>
              </a:lnSpc>
              <a:spcBef>
                <a:spcPts val="0"/>
              </a:spcBef>
              <a:defRPr/>
            </a:pPr>
            <a:r>
              <a:rPr lang="en-GB" sz="2000">
                <a:latin typeface="Arial"/>
                <a:cs typeface="Arial"/>
              </a:rPr>
              <a:t>although headache and myalgia were commonly reported adverse reactions from the clinical trial of younger adults (aged 49 years or below), these were not reported by the 60 years and above age group</a:t>
            </a:r>
          </a:p>
          <a:p>
            <a:pPr marL="0" indent="0">
              <a:lnSpc>
                <a:spcPct val="100000"/>
              </a:lnSpc>
              <a:spcBef>
                <a:spcPts val="0"/>
              </a:spcBef>
              <a:buNone/>
              <a:defRPr/>
            </a:pPr>
            <a:endParaRPr lang="en-GB" sz="2000">
              <a:ea typeface="Verdana" panose="020B0604030504040204" pitchFamily="34" charset="0"/>
            </a:endParaRPr>
          </a:p>
          <a:p>
            <a:pPr marL="0" indent="0">
              <a:buNone/>
              <a:defRPr/>
            </a:pPr>
            <a:endParaRPr lang="en-GB" sz="1600">
              <a:ea typeface="Verdana" panose="020B0604030504040204" pitchFamily="34" charset="0"/>
            </a:endParaRPr>
          </a:p>
          <a:p>
            <a:pPr marL="0" indent="0">
              <a:defRPr/>
            </a:pPr>
            <a:endParaRPr lang="en-GB" altLang="en-US" sz="1600">
              <a:latin typeface="+mn-lt"/>
              <a:ea typeface="Verdana" panose="020B0604030504040204" pitchFamily="34" charset="0"/>
              <a:cs typeface="Verdana" panose="020B0604030504040204" pitchFamily="34" charset="0"/>
            </a:endParaRPr>
          </a:p>
        </p:txBody>
      </p:sp>
      <p:sp>
        <p:nvSpPr>
          <p:cNvPr id="10" name="Footer Placeholder 9">
            <a:extLst>
              <a:ext uri="{FF2B5EF4-FFF2-40B4-BE49-F238E27FC236}">
                <a16:creationId xmlns:a16="http://schemas.microsoft.com/office/drawing/2014/main" id="{30840B35-9027-4980-91AD-1D3F8F93F75B}"/>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1" name="Slide Number Placeholder 10">
            <a:extLst>
              <a:ext uri="{FF2B5EF4-FFF2-40B4-BE49-F238E27FC236}">
                <a16:creationId xmlns:a16="http://schemas.microsoft.com/office/drawing/2014/main" id="{5D338B5D-CFE3-40A4-8CB9-0B58BE651CD9}"/>
              </a:ext>
            </a:extLst>
          </p:cNvPr>
          <p:cNvSpPr>
            <a:spLocks noGrp="1"/>
          </p:cNvSpPr>
          <p:nvPr>
            <p:ph type="sldNum" sz="quarter" idx="11"/>
          </p:nvPr>
        </p:nvSpPr>
        <p:spPr/>
        <p:txBody>
          <a:bodyPr/>
          <a:lstStyle/>
          <a:p>
            <a:fld id="{344369E4-5DE7-46E5-874E-4FD437973785}" type="slidenum">
              <a:rPr lang="en-GB" smtClean="0"/>
              <a:pPr/>
              <a:t>49</a:t>
            </a:fld>
            <a:endParaRPr lang="en-GB" sz="1400"/>
          </a:p>
        </p:txBody>
      </p:sp>
    </p:spTree>
    <p:extLst>
      <p:ext uri="{BB962C8B-B14F-4D97-AF65-F5344CB8AC3E}">
        <p14:creationId xmlns:p14="http://schemas.microsoft.com/office/powerpoint/2010/main" val="717926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9D27-B85C-44CE-97FE-F0437BCF2BCF}"/>
              </a:ext>
            </a:extLst>
          </p:cNvPr>
          <p:cNvSpPr>
            <a:spLocks noGrp="1"/>
          </p:cNvSpPr>
          <p:nvPr>
            <p:ph type="title"/>
          </p:nvPr>
        </p:nvSpPr>
        <p:spPr>
          <a:xfrm>
            <a:off x="358408" y="245532"/>
            <a:ext cx="10515600" cy="972607"/>
          </a:xfrm>
        </p:spPr>
        <p:txBody>
          <a:bodyPr/>
          <a:lstStyle/>
          <a:p>
            <a:r>
              <a:rPr lang="en-GB"/>
              <a:t>Significant messages</a:t>
            </a:r>
          </a:p>
        </p:txBody>
      </p:sp>
      <p:sp>
        <p:nvSpPr>
          <p:cNvPr id="3" name="Content Placeholder 2">
            <a:extLst>
              <a:ext uri="{FF2B5EF4-FFF2-40B4-BE49-F238E27FC236}">
                <a16:creationId xmlns:a16="http://schemas.microsoft.com/office/drawing/2014/main" id="{B00969D9-516D-42F0-ACE5-D03D7CA67B56}"/>
              </a:ext>
            </a:extLst>
          </p:cNvPr>
          <p:cNvSpPr>
            <a:spLocks noGrp="1"/>
          </p:cNvSpPr>
          <p:nvPr>
            <p:ph idx="1"/>
          </p:nvPr>
        </p:nvSpPr>
        <p:spPr>
          <a:xfrm>
            <a:off x="350800" y="1774826"/>
            <a:ext cx="11486973" cy="4351338"/>
          </a:xfrm>
        </p:spPr>
        <p:txBody>
          <a:bodyPr vert="horz" lIns="91440" tIns="45720" rIns="91440" bIns="45720" rtlCol="0" anchor="t">
            <a:normAutofit/>
          </a:bodyPr>
          <a:lstStyle/>
          <a:p>
            <a:pPr>
              <a:lnSpc>
                <a:spcPct val="100000"/>
              </a:lnSpc>
              <a:spcBef>
                <a:spcPts val="0"/>
              </a:spcBef>
            </a:pPr>
            <a:r>
              <a:rPr lang="en-GB" sz="1800" dirty="0">
                <a:latin typeface="+mn-lt"/>
                <a:cs typeface="Arial"/>
              </a:rPr>
              <a:t>Respiratory syncytial virus (RSV) causes </a:t>
            </a:r>
            <a:r>
              <a:rPr lang="en-GB" sz="1800" dirty="0">
                <a:effectLst/>
                <a:latin typeface="+mn-lt"/>
                <a:ea typeface="Calibri"/>
                <a:cs typeface="Calibri"/>
              </a:rPr>
              <a:t>hundreds of thousands of infections</a:t>
            </a:r>
            <a:r>
              <a:rPr lang="en-GB" sz="1800" dirty="0">
                <a:latin typeface="+mn-lt"/>
                <a:ea typeface="Calibri"/>
                <a:cs typeface="Calibri"/>
              </a:rPr>
              <a:t> </a:t>
            </a:r>
            <a:r>
              <a:rPr lang="en-GB" sz="1800" dirty="0">
                <a:effectLst/>
                <a:latin typeface="+mn-lt"/>
                <a:ea typeface="Calibri"/>
                <a:cs typeface="Calibri"/>
              </a:rPr>
              <a:t>across the UK each winter in the young and the old</a:t>
            </a:r>
            <a:endParaRPr lang="en-GB" sz="1800" dirty="0">
              <a:effectLst/>
              <a:highlight>
                <a:srgbClr val="FFFF00"/>
              </a:highlight>
              <a:latin typeface="+mn-lt"/>
              <a:ea typeface="Calibri"/>
              <a:cs typeface="Calibri"/>
            </a:endParaRPr>
          </a:p>
          <a:p>
            <a:r>
              <a:rPr lang="en-GB" sz="1800" dirty="0">
                <a:latin typeface="Arial"/>
                <a:cs typeface="Arial"/>
              </a:rPr>
              <a:t>RSV is an important cause of lower respiratory tract infections in older adults, resulting in illness (including pneumonia), admissions and deaths</a:t>
            </a:r>
          </a:p>
          <a:p>
            <a:pPr>
              <a:lnSpc>
                <a:spcPct val="100000"/>
              </a:lnSpc>
              <a:spcBef>
                <a:spcPts val="1200"/>
              </a:spcBef>
            </a:pPr>
            <a:r>
              <a:rPr lang="en-GB" sz="1800" dirty="0">
                <a:latin typeface="Arial"/>
                <a:cs typeface="Arial"/>
              </a:rPr>
              <a:t>vaccines have now been developed which have been rigorously tested for safety and efficacy; Abrysvo</a:t>
            </a:r>
            <a:r>
              <a:rPr lang="en-GB" sz="1800" baseline="30000" dirty="0">
                <a:latin typeface="Arial"/>
                <a:cs typeface="Arial"/>
              </a:rPr>
              <a:t>®</a:t>
            </a:r>
            <a:r>
              <a:rPr lang="en-GB" sz="1800" dirty="0">
                <a:latin typeface="Arial"/>
                <a:cs typeface="Arial"/>
              </a:rPr>
              <a:t> RSV vaccine (Pfizer Limited) will be introduced into the UK schedule from 1</a:t>
            </a:r>
            <a:r>
              <a:rPr lang="en-GB" sz="1800" baseline="30000" dirty="0">
                <a:latin typeface="Arial"/>
                <a:cs typeface="Arial"/>
              </a:rPr>
              <a:t>st</a:t>
            </a:r>
            <a:r>
              <a:rPr lang="en-GB" sz="1800" dirty="0">
                <a:latin typeface="Arial"/>
                <a:cs typeface="Arial"/>
              </a:rPr>
              <a:t> September 2024</a:t>
            </a:r>
          </a:p>
          <a:p>
            <a:pPr>
              <a:lnSpc>
                <a:spcPct val="100000"/>
              </a:lnSpc>
              <a:spcBef>
                <a:spcPts val="1200"/>
              </a:spcBef>
            </a:pPr>
            <a:r>
              <a:rPr lang="en-GB" sz="1800" dirty="0">
                <a:latin typeface="Arial"/>
                <a:cs typeface="Arial"/>
              </a:rPr>
              <a:t>Vaccination through the routine offer of a single dose at age 75 years and the catch-up programme (of 75 to 79 year olds) will help protect eligible older adults, particularly if given before winter RSV activity</a:t>
            </a:r>
          </a:p>
          <a:p>
            <a:pPr>
              <a:lnSpc>
                <a:spcPct val="100000"/>
              </a:lnSpc>
              <a:spcBef>
                <a:spcPts val="1200"/>
              </a:spcBef>
            </a:pPr>
            <a:r>
              <a:rPr lang="en-GB" sz="1800" dirty="0">
                <a:latin typeface="Arial"/>
                <a:cs typeface="Arial"/>
              </a:rPr>
              <a:t>The RSV vaccine protects for at least two years. Studies are ongoing to see how long it lasts. There are no data currently to support second doses in older adults </a:t>
            </a:r>
          </a:p>
          <a:p>
            <a:pPr>
              <a:lnSpc>
                <a:spcPct val="100000"/>
              </a:lnSpc>
              <a:spcBef>
                <a:spcPts val="1200"/>
              </a:spcBef>
            </a:pPr>
            <a:r>
              <a:rPr lang="en-GB" sz="1800" dirty="0">
                <a:latin typeface="Arial"/>
                <a:cs typeface="Arial"/>
              </a:rPr>
              <a:t>those with a role in delivering the RSV vaccine programme need to be knowledgeable, confident and competent in order to promote confidence in the vaccination programme and deliver the vaccine safely</a:t>
            </a:r>
          </a:p>
          <a:p>
            <a:endParaRPr lang="en-GB" dirty="0"/>
          </a:p>
        </p:txBody>
      </p:sp>
      <p:sp>
        <p:nvSpPr>
          <p:cNvPr id="4" name="Footer Placeholder 3">
            <a:extLst>
              <a:ext uri="{FF2B5EF4-FFF2-40B4-BE49-F238E27FC236}">
                <a16:creationId xmlns:a16="http://schemas.microsoft.com/office/drawing/2014/main" id="{A5FD99C8-59B9-4C96-A536-16082CB596FE}"/>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3F7D74E1-EFA4-48CC-98D6-ED087B928E0D}"/>
              </a:ext>
            </a:extLst>
          </p:cNvPr>
          <p:cNvSpPr>
            <a:spLocks noGrp="1"/>
          </p:cNvSpPr>
          <p:nvPr>
            <p:ph type="sldNum" sz="quarter" idx="11"/>
          </p:nvPr>
        </p:nvSpPr>
        <p:spPr/>
        <p:txBody>
          <a:bodyPr/>
          <a:lstStyle/>
          <a:p>
            <a:fld id="{344369E4-5DE7-46E5-874E-4FD437973785}" type="slidenum">
              <a:rPr lang="en-GB" smtClean="0"/>
              <a:pPr/>
              <a:t>5</a:t>
            </a:fld>
            <a:endParaRPr lang="en-GB" sz="1400"/>
          </a:p>
        </p:txBody>
      </p:sp>
    </p:spTree>
    <p:extLst>
      <p:ext uri="{BB962C8B-B14F-4D97-AF65-F5344CB8AC3E}">
        <p14:creationId xmlns:p14="http://schemas.microsoft.com/office/powerpoint/2010/main" val="1750979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C358-8D89-4A0B-A5E7-850A192CF4A6}"/>
              </a:ext>
            </a:extLst>
          </p:cNvPr>
          <p:cNvSpPr>
            <a:spLocks noGrp="1"/>
          </p:cNvSpPr>
          <p:nvPr>
            <p:ph type="title"/>
          </p:nvPr>
        </p:nvSpPr>
        <p:spPr/>
        <p:txBody>
          <a:bodyPr/>
          <a:lstStyle/>
          <a:p>
            <a:r>
              <a:rPr lang="en-GB"/>
              <a:t>Reporting adverse reactions</a:t>
            </a:r>
          </a:p>
        </p:txBody>
      </p:sp>
      <p:sp>
        <p:nvSpPr>
          <p:cNvPr id="3" name="Content Placeholder 2">
            <a:extLst>
              <a:ext uri="{FF2B5EF4-FFF2-40B4-BE49-F238E27FC236}">
                <a16:creationId xmlns:a16="http://schemas.microsoft.com/office/drawing/2014/main" id="{E9673EC5-A9A1-479D-998A-F0E8F2DC3C8C}"/>
              </a:ext>
            </a:extLst>
          </p:cNvPr>
          <p:cNvSpPr>
            <a:spLocks noGrp="1"/>
          </p:cNvSpPr>
          <p:nvPr>
            <p:ph idx="1"/>
          </p:nvPr>
        </p:nvSpPr>
        <p:spPr>
          <a:xfrm>
            <a:off x="232980" y="1557430"/>
            <a:ext cx="9775086" cy="4701855"/>
          </a:xfrm>
        </p:spPr>
        <p:txBody>
          <a:bodyPr vert="horz" lIns="91440" tIns="45720" rIns="91440" bIns="45720" rtlCol="0" anchor="t">
            <a:normAutofit/>
          </a:bodyPr>
          <a:lstStyle/>
          <a:p>
            <a:pPr marL="0" indent="0">
              <a:lnSpc>
                <a:spcPct val="107000"/>
              </a:lnSpc>
              <a:spcAft>
                <a:spcPts val="800"/>
              </a:spcAft>
              <a:buNone/>
            </a:pPr>
            <a:r>
              <a:rPr lang="en-GB" sz="1800" dirty="0">
                <a:latin typeface="+mn-lt"/>
                <a:cs typeface="Arial"/>
              </a:rPr>
              <a:t>Abrysvo</a:t>
            </a:r>
            <a:r>
              <a:rPr lang="en-GB" sz="1800" baseline="30000" dirty="0">
                <a:latin typeface="+mn-lt"/>
                <a:cs typeface="Arial"/>
              </a:rPr>
              <a:t>®</a:t>
            </a:r>
            <a:r>
              <a:rPr lang="en-GB" sz="1800" dirty="0">
                <a:latin typeface="+mn-lt"/>
                <a:cs typeface="Arial"/>
              </a:rPr>
              <a:t> is a newly licensed vaccine and is subject to additional monitoring under the </a:t>
            </a:r>
            <a:r>
              <a:rPr lang="en-GB" sz="1800" b="1" dirty="0">
                <a:latin typeface="+mn-lt"/>
                <a:cs typeface="Arial"/>
              </a:rPr>
              <a:t>black triangle </a:t>
            </a:r>
            <a:r>
              <a:rPr lang="en-GB" sz="1800" dirty="0">
                <a:latin typeface="+mn-lt"/>
                <a:cs typeface="Arial"/>
              </a:rPr>
              <a:t>labelling scheme. This means that all suspected adverse reactions following administration should be reported to the MHRA using their Yellow CARD reporting scheme at </a:t>
            </a:r>
            <a:r>
              <a:rPr lang="en-GB" sz="1800" dirty="0">
                <a:latin typeface="+mn-lt"/>
                <a:cs typeface="Arial"/>
                <a:hlinkClick r:id="rId3">
                  <a:extLst>
                    <a:ext uri="{A12FA001-AC4F-418D-AE19-62706E023703}">
                      <ahyp:hlinkClr xmlns:ahyp="http://schemas.microsoft.com/office/drawing/2018/hyperlinkcolor" val="tx"/>
                    </a:ext>
                  </a:extLst>
                </a:hlinkClick>
              </a:rPr>
              <a:t>Yellow Card | Making medicines and medical devices safer (mhra.gov.uk)</a:t>
            </a:r>
            <a:r>
              <a:rPr lang="en-GB" sz="1800" dirty="0">
                <a:latin typeface="+mn-lt"/>
                <a:cs typeface="Arial"/>
              </a:rPr>
              <a:t>.  </a:t>
            </a:r>
            <a:endParaRPr lang="en-GB" sz="1800" dirty="0"/>
          </a:p>
          <a:p>
            <a:pPr>
              <a:lnSpc>
                <a:spcPct val="107000"/>
              </a:lnSpc>
              <a:spcAft>
                <a:spcPts val="800"/>
              </a:spcAft>
            </a:pPr>
            <a:endParaRPr lang="en-GB" sz="1600" dirty="0"/>
          </a:p>
          <a:p>
            <a:pPr marL="0" indent="0">
              <a:buNone/>
            </a:pPr>
            <a:endParaRPr lang="en-GB" dirty="0"/>
          </a:p>
        </p:txBody>
      </p:sp>
      <p:sp>
        <p:nvSpPr>
          <p:cNvPr id="4" name="Footer Placeholder 3">
            <a:extLst>
              <a:ext uri="{FF2B5EF4-FFF2-40B4-BE49-F238E27FC236}">
                <a16:creationId xmlns:a16="http://schemas.microsoft.com/office/drawing/2014/main" id="{34F9642F-3872-43C6-9244-E5FA027A523F}"/>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1140E972-2B7D-42E8-B4B8-C099CCE6AFF1}"/>
              </a:ext>
            </a:extLst>
          </p:cNvPr>
          <p:cNvSpPr>
            <a:spLocks noGrp="1"/>
          </p:cNvSpPr>
          <p:nvPr>
            <p:ph type="sldNum" sz="quarter" idx="11"/>
          </p:nvPr>
        </p:nvSpPr>
        <p:spPr/>
        <p:txBody>
          <a:bodyPr/>
          <a:lstStyle/>
          <a:p>
            <a:fld id="{344369E4-5DE7-46E5-874E-4FD437973785}" type="slidenum">
              <a:rPr lang="en-GB" smtClean="0"/>
              <a:pPr/>
              <a:t>50</a:t>
            </a:fld>
            <a:endParaRPr lang="en-GB" sz="1400"/>
          </a:p>
        </p:txBody>
      </p:sp>
      <p:sp>
        <p:nvSpPr>
          <p:cNvPr id="6" name="Content Placeholder 2">
            <a:extLst>
              <a:ext uri="{FF2B5EF4-FFF2-40B4-BE49-F238E27FC236}">
                <a16:creationId xmlns:a16="http://schemas.microsoft.com/office/drawing/2014/main" id="{895A9C51-DA1C-4F2C-98DE-857229B3594D}"/>
              </a:ext>
            </a:extLst>
          </p:cNvPr>
          <p:cNvSpPr txBox="1">
            <a:spLocks/>
          </p:cNvSpPr>
          <p:nvPr/>
        </p:nvSpPr>
        <p:spPr bwMode="auto">
          <a:xfrm>
            <a:off x="233223" y="3153999"/>
            <a:ext cx="7240367" cy="32003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4763" indent="-4763" algn="l" rtl="0" eaLnBrk="0" fontAlgn="base" hangingPunct="0">
              <a:lnSpc>
                <a:spcPct val="114000"/>
              </a:lnSpc>
              <a:spcBef>
                <a:spcPts val="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buClr>
                <a:srgbClr val="007C91"/>
              </a:buClr>
              <a:buFont typeface="Arial" panose="020B0604020202020204" pitchFamily="34" charset="0"/>
              <a:buChar char="•"/>
            </a:pPr>
            <a:r>
              <a:rPr lang="en-GB" altLang="en-US">
                <a:latin typeface="Arial"/>
                <a:ea typeface="ヒラギノ角ゴ Pro W3"/>
              </a:rPr>
              <a:t>vaccines are carefully monitored to ensure they are safe, not causing untoward side effects and are suitable for the immunisation programme</a:t>
            </a:r>
          </a:p>
          <a:p>
            <a:pPr marL="285750" indent="-285750">
              <a:spcAft>
                <a:spcPts val="600"/>
              </a:spcAft>
              <a:buClr>
                <a:srgbClr val="007C91"/>
              </a:buClr>
              <a:buFont typeface="Arial" panose="020B0604020202020204" pitchFamily="34" charset="0"/>
              <a:buChar char="•"/>
            </a:pPr>
            <a:r>
              <a:rPr lang="en-GB" altLang="en-US">
                <a:latin typeface="Arial"/>
                <a:ea typeface="ヒラギノ角ゴ Pro W3"/>
              </a:rPr>
              <a:t>MHRA promotes the collection and investigation of adverse reactions through the Yellow Card scheme which is a voluntary reporting system for suspected adverse reactions </a:t>
            </a:r>
            <a:endParaRPr lang="en-GB" altLang="en-US"/>
          </a:p>
          <a:p>
            <a:pPr marL="285750" indent="-285750">
              <a:spcAft>
                <a:spcPts val="600"/>
              </a:spcAft>
              <a:buClr>
                <a:srgbClr val="007C91"/>
              </a:buClr>
              <a:buFont typeface="Arial" panose="020B0604020202020204" pitchFamily="34" charset="0"/>
              <a:buChar char="•"/>
            </a:pPr>
            <a:r>
              <a:rPr lang="en-GB" altLang="en-US">
                <a:latin typeface="Arial"/>
                <a:ea typeface="ヒラギノ角ゴ Pro W3"/>
              </a:rPr>
              <a:t>anyone (vaccine recipients and HCWs) can make a Yellow Card report, even if they are uncertain as to whether a vaccine caused the condition</a:t>
            </a:r>
          </a:p>
        </p:txBody>
      </p:sp>
      <p:pic>
        <p:nvPicPr>
          <p:cNvPr id="7" name="Picture 6">
            <a:extLst>
              <a:ext uri="{FF2B5EF4-FFF2-40B4-BE49-F238E27FC236}">
                <a16:creationId xmlns:a16="http://schemas.microsoft.com/office/drawing/2014/main" id="{4EC8C6FB-C048-4C32-BC63-08C2E1DB39AA}"/>
              </a:ext>
            </a:extLst>
          </p:cNvPr>
          <p:cNvPicPr>
            <a:picLocks noChangeAspect="1"/>
          </p:cNvPicPr>
          <p:nvPr/>
        </p:nvPicPr>
        <p:blipFill>
          <a:blip r:embed="rId4"/>
          <a:stretch>
            <a:fillRect/>
          </a:stretch>
        </p:blipFill>
        <p:spPr>
          <a:xfrm>
            <a:off x="7909073" y="3284648"/>
            <a:ext cx="3693021" cy="2810178"/>
          </a:xfrm>
          <a:prstGeom prst="rect">
            <a:avLst/>
          </a:prstGeom>
        </p:spPr>
      </p:pic>
    </p:spTree>
    <p:extLst>
      <p:ext uri="{BB962C8B-B14F-4D97-AF65-F5344CB8AC3E}">
        <p14:creationId xmlns:p14="http://schemas.microsoft.com/office/powerpoint/2010/main" val="3096482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2D88-EA17-4A21-81C4-E2875D3097A0}"/>
              </a:ext>
            </a:extLst>
          </p:cNvPr>
          <p:cNvSpPr>
            <a:spLocks noGrp="1"/>
          </p:cNvSpPr>
          <p:nvPr>
            <p:ph type="title"/>
          </p:nvPr>
        </p:nvSpPr>
        <p:spPr>
          <a:xfrm>
            <a:off x="330206" y="224145"/>
            <a:ext cx="10515600" cy="972607"/>
          </a:xfrm>
        </p:spPr>
        <p:txBody>
          <a:bodyPr/>
          <a:lstStyle/>
          <a:p>
            <a:r>
              <a:rPr lang="en-GB"/>
              <a:t>Documentation and record keeping</a:t>
            </a:r>
          </a:p>
        </p:txBody>
      </p:sp>
      <p:sp>
        <p:nvSpPr>
          <p:cNvPr id="6" name="TextBox 5">
            <a:extLst>
              <a:ext uri="{FF2B5EF4-FFF2-40B4-BE49-F238E27FC236}">
                <a16:creationId xmlns:a16="http://schemas.microsoft.com/office/drawing/2014/main" id="{E7C18F16-C829-4EA8-96AA-5B7909D84355}"/>
              </a:ext>
            </a:extLst>
          </p:cNvPr>
          <p:cNvSpPr txBox="1"/>
          <p:nvPr/>
        </p:nvSpPr>
        <p:spPr>
          <a:xfrm>
            <a:off x="829112" y="3322787"/>
            <a:ext cx="4056248" cy="2908489"/>
          </a:xfrm>
          <a:prstGeom prst="rect">
            <a:avLst/>
          </a:prstGeom>
          <a:noFill/>
        </p:spPr>
        <p:txBody>
          <a:bodyPr wrap="square" rtlCol="0">
            <a:spAutoFit/>
          </a:bodyPr>
          <a:lstStyle/>
          <a:p>
            <a:r>
              <a:rPr lang="en-GB" sz="1600"/>
              <a:t>Box 1. Following vaccination, the following information should be recorded:</a:t>
            </a:r>
          </a:p>
          <a:p>
            <a:pPr marL="285750" indent="-285750">
              <a:spcBef>
                <a:spcPts val="600"/>
              </a:spcBef>
              <a:buClr>
                <a:srgbClr val="007C91"/>
              </a:buClr>
              <a:buFont typeface="Arial" panose="020B0604020202020204" pitchFamily="34" charset="0"/>
              <a:buChar char="•"/>
            </a:pPr>
            <a:r>
              <a:rPr lang="en-GB" sz="1600"/>
              <a:t>vaccine name</a:t>
            </a:r>
          </a:p>
          <a:p>
            <a:pPr marL="285750" indent="-285750">
              <a:buClr>
                <a:srgbClr val="007C91"/>
              </a:buClr>
              <a:buFont typeface="Arial" panose="020B0604020202020204" pitchFamily="34" charset="0"/>
              <a:buChar char="•"/>
            </a:pPr>
            <a:r>
              <a:rPr lang="en-GB" sz="1600"/>
              <a:t>product name</a:t>
            </a:r>
          </a:p>
          <a:p>
            <a:pPr marL="285750" indent="-285750">
              <a:buClr>
                <a:srgbClr val="007C91"/>
              </a:buClr>
              <a:buFont typeface="Arial" panose="020B0604020202020204" pitchFamily="34" charset="0"/>
              <a:buChar char="•"/>
            </a:pPr>
            <a:r>
              <a:rPr lang="en-GB" sz="1600"/>
              <a:t>batch number</a:t>
            </a:r>
          </a:p>
          <a:p>
            <a:pPr marL="285750" indent="-285750">
              <a:buClr>
                <a:srgbClr val="007C91"/>
              </a:buClr>
              <a:buFont typeface="Arial" panose="020B0604020202020204" pitchFamily="34" charset="0"/>
              <a:buChar char="•"/>
            </a:pPr>
            <a:r>
              <a:rPr lang="en-GB" sz="1600"/>
              <a:t>expiry date</a:t>
            </a:r>
          </a:p>
          <a:p>
            <a:pPr marL="285750" indent="-285750">
              <a:buClr>
                <a:srgbClr val="007C91"/>
              </a:buClr>
              <a:buFont typeface="Arial" panose="020B0604020202020204" pitchFamily="34" charset="0"/>
              <a:buChar char="•"/>
            </a:pPr>
            <a:r>
              <a:rPr lang="en-GB" sz="1600"/>
              <a:t>dose administered</a:t>
            </a:r>
          </a:p>
          <a:p>
            <a:pPr marL="285750" indent="-285750">
              <a:buClr>
                <a:srgbClr val="007C91"/>
              </a:buClr>
              <a:buFont typeface="Arial" panose="020B0604020202020204" pitchFamily="34" charset="0"/>
              <a:buChar char="•"/>
            </a:pPr>
            <a:r>
              <a:rPr lang="en-GB" sz="1600"/>
              <a:t>date immunisation given</a:t>
            </a:r>
          </a:p>
          <a:p>
            <a:pPr marL="285750" indent="-285750">
              <a:buClr>
                <a:srgbClr val="007C91"/>
              </a:buClr>
              <a:buFont typeface="Arial" panose="020B0604020202020204" pitchFamily="34" charset="0"/>
              <a:buChar char="•"/>
            </a:pPr>
            <a:r>
              <a:rPr lang="en-GB" sz="1600"/>
              <a:t>route/site used</a:t>
            </a:r>
          </a:p>
          <a:p>
            <a:pPr marL="285750" indent="-285750">
              <a:buClr>
                <a:srgbClr val="007C91"/>
              </a:buClr>
              <a:buFont typeface="Arial" panose="020B0604020202020204" pitchFamily="34" charset="0"/>
              <a:buChar char="•"/>
            </a:pPr>
            <a:r>
              <a:rPr lang="en-GB" sz="1600"/>
              <a:t>name and signature of vaccinator</a:t>
            </a:r>
          </a:p>
          <a:p>
            <a:endParaRPr lang="en-GB"/>
          </a:p>
        </p:txBody>
      </p:sp>
      <p:sp>
        <p:nvSpPr>
          <p:cNvPr id="7" name="Content Placeholder 6">
            <a:extLst>
              <a:ext uri="{FF2B5EF4-FFF2-40B4-BE49-F238E27FC236}">
                <a16:creationId xmlns:a16="http://schemas.microsoft.com/office/drawing/2014/main" id="{C9CC66D2-3CBE-4BB1-8758-573FD8336C19}"/>
              </a:ext>
            </a:extLst>
          </p:cNvPr>
          <p:cNvSpPr txBox="1">
            <a:spLocks noGrp="1"/>
          </p:cNvSpPr>
          <p:nvPr>
            <p:ph idx="1"/>
          </p:nvPr>
        </p:nvSpPr>
        <p:spPr>
          <a:xfrm>
            <a:off x="5441100" y="3429000"/>
            <a:ext cx="4645296" cy="2249847"/>
          </a:xfrm>
          <a:prstGeom prst="rect">
            <a:avLst/>
          </a:prstGeom>
          <a:noFill/>
        </p:spPr>
        <p:txBody>
          <a:bodyPr vert="horz" wrap="square" lIns="91440" tIns="45720" rIns="91440" bIns="45720" rtlCol="0" anchor="t">
            <a:spAutoFit/>
          </a:bodyPr>
          <a:lstStyle/>
          <a:p>
            <a:pPr marL="0" indent="0">
              <a:buNone/>
            </a:pPr>
            <a:r>
              <a:rPr lang="en-GB" sz="1600">
                <a:latin typeface="Arial"/>
                <a:cs typeface="Arial"/>
              </a:rPr>
              <a:t>Examples of patient records where vaccination details may need to be recorded:</a:t>
            </a:r>
          </a:p>
          <a:p>
            <a:pPr marL="285750" indent="-285750">
              <a:buFont typeface="Arial" panose="020B0604020202020204" pitchFamily="34" charset="0"/>
              <a:buChar char="•"/>
            </a:pPr>
            <a:r>
              <a:rPr lang="en-GB" sz="1600">
                <a:latin typeface="Arial"/>
                <a:cs typeface="Arial"/>
              </a:rPr>
              <a:t>patient's GP record (or other patient record, depending on location)</a:t>
            </a:r>
          </a:p>
          <a:p>
            <a:pPr marL="285750" indent="-285750">
              <a:buFont typeface="Arial" panose="020B0604020202020204" pitchFamily="34" charset="0"/>
              <a:buChar char="•"/>
            </a:pPr>
            <a:r>
              <a:rPr lang="en-GB" sz="1600">
                <a:latin typeface="Arial"/>
                <a:cs typeface="Arial"/>
              </a:rPr>
              <a:t>practice computer system</a:t>
            </a:r>
          </a:p>
          <a:p>
            <a:pPr marL="0" indent="0">
              <a:buNone/>
            </a:pPr>
            <a:r>
              <a:rPr lang="en-GB" sz="1600">
                <a:latin typeface="Arial"/>
                <a:cs typeface="Arial"/>
              </a:rPr>
              <a:t>Recording of vaccination details may be required in multiple systems to ensure completeness and to reduce the risk of duplicate vaccination</a:t>
            </a:r>
            <a:endParaRPr lang="en-GB">
              <a:latin typeface="Arial"/>
              <a:cs typeface="Arial"/>
            </a:endParaRPr>
          </a:p>
        </p:txBody>
      </p:sp>
      <p:sp>
        <p:nvSpPr>
          <p:cNvPr id="8" name="TextBox 7">
            <a:extLst>
              <a:ext uri="{FF2B5EF4-FFF2-40B4-BE49-F238E27FC236}">
                <a16:creationId xmlns:a16="http://schemas.microsoft.com/office/drawing/2014/main" id="{69635A68-6CA9-4021-A186-601190100554}"/>
              </a:ext>
            </a:extLst>
          </p:cNvPr>
          <p:cNvSpPr txBox="1"/>
          <p:nvPr/>
        </p:nvSpPr>
        <p:spPr>
          <a:xfrm>
            <a:off x="330206" y="1459270"/>
            <a:ext cx="10100408" cy="1831271"/>
          </a:xfrm>
          <a:prstGeom prst="rect">
            <a:avLst/>
          </a:prstGeom>
          <a:noFill/>
        </p:spPr>
        <p:txBody>
          <a:bodyPr wrap="square" lIns="91440" tIns="45720" rIns="91440" bIns="45720" rtlCol="0" anchor="t">
            <a:spAutoFit/>
          </a:bodyPr>
          <a:lstStyle/>
          <a:p>
            <a:pPr>
              <a:buClr>
                <a:srgbClr val="007C91"/>
              </a:buClr>
            </a:pPr>
            <a:r>
              <a:rPr lang="en-GB"/>
              <a:t>It is essential that the information in Box 1 is recorded for all doses of vaccine given to ensure complete and accurate patient vaccination records and to enable extraction of the correct data for surveillance and vaccine coverage purposes.  </a:t>
            </a:r>
          </a:p>
          <a:p>
            <a:pPr>
              <a:spcBef>
                <a:spcPts val="600"/>
              </a:spcBef>
              <a:buClr>
                <a:srgbClr val="007C91"/>
              </a:buClr>
            </a:pPr>
            <a:r>
              <a:rPr lang="en-GB"/>
              <a:t>If not administered at the individual's GP surgery, a record of the vaccination given should be sent to the individual's GP to avoid duplicate vaccination and so that data can be submitted to the national RSV vaccine uptake data survey.</a:t>
            </a:r>
            <a:endParaRPr lang="en-GB" sz="2000">
              <a:solidFill>
                <a:srgbClr val="FF0000"/>
              </a:solidFill>
            </a:endParaRPr>
          </a:p>
        </p:txBody>
      </p:sp>
      <p:sp>
        <p:nvSpPr>
          <p:cNvPr id="3" name="Rectangle 2">
            <a:extLst>
              <a:ext uri="{FF2B5EF4-FFF2-40B4-BE49-F238E27FC236}">
                <a16:creationId xmlns:a16="http://schemas.microsoft.com/office/drawing/2014/main" id="{64CF2B0F-7244-4D0D-80A1-885D6EAF6984}"/>
              </a:ext>
            </a:extLst>
          </p:cNvPr>
          <p:cNvSpPr/>
          <p:nvPr/>
        </p:nvSpPr>
        <p:spPr>
          <a:xfrm>
            <a:off x="782114" y="3298429"/>
            <a:ext cx="4099136" cy="3001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0FE1EF8-62C3-465C-BE95-5CCC3983CA27}"/>
              </a:ext>
            </a:extLst>
          </p:cNvPr>
          <p:cNvSpPr/>
          <p:nvPr/>
        </p:nvSpPr>
        <p:spPr>
          <a:xfrm>
            <a:off x="5315824" y="3312368"/>
            <a:ext cx="4895849" cy="2987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ooter Placeholder 15">
            <a:extLst>
              <a:ext uri="{FF2B5EF4-FFF2-40B4-BE49-F238E27FC236}">
                <a16:creationId xmlns:a16="http://schemas.microsoft.com/office/drawing/2014/main" id="{0FDE04F3-409B-44D9-8B48-812355405D20}"/>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7" name="Slide Number Placeholder 16">
            <a:extLst>
              <a:ext uri="{FF2B5EF4-FFF2-40B4-BE49-F238E27FC236}">
                <a16:creationId xmlns:a16="http://schemas.microsoft.com/office/drawing/2014/main" id="{7280104A-05D2-4550-80F7-F535E8FC941D}"/>
              </a:ext>
            </a:extLst>
          </p:cNvPr>
          <p:cNvSpPr>
            <a:spLocks noGrp="1"/>
          </p:cNvSpPr>
          <p:nvPr>
            <p:ph type="sldNum" sz="quarter" idx="11"/>
          </p:nvPr>
        </p:nvSpPr>
        <p:spPr/>
        <p:txBody>
          <a:bodyPr/>
          <a:lstStyle/>
          <a:p>
            <a:fld id="{344369E4-5DE7-46E5-874E-4FD437973785}" type="slidenum">
              <a:rPr lang="en-GB" smtClean="0"/>
              <a:pPr/>
              <a:t>51</a:t>
            </a:fld>
            <a:endParaRPr lang="en-GB" sz="1400"/>
          </a:p>
        </p:txBody>
      </p:sp>
    </p:spTree>
    <p:extLst>
      <p:ext uri="{BB962C8B-B14F-4D97-AF65-F5344CB8AC3E}">
        <p14:creationId xmlns:p14="http://schemas.microsoft.com/office/powerpoint/2010/main" val="2822377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0E882-6E72-7D94-93C3-B78BBBA50539}"/>
              </a:ext>
            </a:extLst>
          </p:cNvPr>
          <p:cNvSpPr>
            <a:spLocks noGrp="1"/>
          </p:cNvSpPr>
          <p:nvPr>
            <p:ph type="title"/>
          </p:nvPr>
        </p:nvSpPr>
        <p:spPr/>
        <p:txBody>
          <a:bodyPr/>
          <a:lstStyle/>
          <a:p>
            <a:r>
              <a:rPr lang="en-GB">
                <a:latin typeface="Arial"/>
                <a:cs typeface="Arial"/>
              </a:rPr>
              <a:t>Patient resources </a:t>
            </a:r>
            <a:endParaRPr lang="en-GB"/>
          </a:p>
        </p:txBody>
      </p:sp>
      <p:sp>
        <p:nvSpPr>
          <p:cNvPr id="3" name="Content Placeholder 2">
            <a:extLst>
              <a:ext uri="{FF2B5EF4-FFF2-40B4-BE49-F238E27FC236}">
                <a16:creationId xmlns:a16="http://schemas.microsoft.com/office/drawing/2014/main" id="{E080ADAF-1A54-34F4-9CFA-6FF04B00DE40}"/>
              </a:ext>
            </a:extLst>
          </p:cNvPr>
          <p:cNvSpPr>
            <a:spLocks noGrp="1"/>
          </p:cNvSpPr>
          <p:nvPr>
            <p:ph idx="1"/>
          </p:nvPr>
        </p:nvSpPr>
        <p:spPr>
          <a:xfrm>
            <a:off x="112466" y="1486511"/>
            <a:ext cx="5916706" cy="4639653"/>
          </a:xfrm>
        </p:spPr>
        <p:txBody>
          <a:bodyPr vert="horz" lIns="91440" tIns="45720" rIns="91440" bIns="45720" rtlCol="0" anchor="t">
            <a:normAutofit fontScale="62500" lnSpcReduction="20000"/>
          </a:bodyPr>
          <a:lstStyle/>
          <a:p>
            <a:pPr marL="0" indent="0">
              <a:lnSpc>
                <a:spcPct val="120000"/>
              </a:lnSpc>
              <a:buNone/>
            </a:pPr>
            <a:r>
              <a:rPr lang="en-GB" sz="2900" dirty="0">
                <a:latin typeface="Arial"/>
                <a:cs typeface="Arial"/>
              </a:rPr>
              <a:t>Leaflets, posters, stickers for older adults are available. </a:t>
            </a:r>
          </a:p>
          <a:p>
            <a:pPr marL="0" indent="0">
              <a:lnSpc>
                <a:spcPct val="120000"/>
              </a:lnSpc>
              <a:buNone/>
            </a:pPr>
            <a:r>
              <a:rPr lang="en-GB" sz="2900" dirty="0">
                <a:latin typeface="Arial"/>
                <a:cs typeface="Arial"/>
              </a:rPr>
              <a:t>This includes: </a:t>
            </a:r>
            <a:endParaRPr lang="en-GB" sz="2900" dirty="0"/>
          </a:p>
          <a:p>
            <a:pPr marL="342900" indent="-342900">
              <a:lnSpc>
                <a:spcPct val="120000"/>
              </a:lnSpc>
            </a:pPr>
            <a:r>
              <a:rPr lang="en-GB" sz="2900" dirty="0">
                <a:latin typeface="Arial"/>
                <a:cs typeface="Arial"/>
              </a:rPr>
              <a:t>your guide to the RSV vaccine for older adults</a:t>
            </a:r>
          </a:p>
          <a:p>
            <a:pPr marL="342900" indent="-342900">
              <a:lnSpc>
                <a:spcPct val="120000"/>
              </a:lnSpc>
            </a:pPr>
            <a:r>
              <a:rPr lang="en-GB" sz="2900" dirty="0">
                <a:latin typeface="Arial"/>
                <a:cs typeface="Arial"/>
              </a:rPr>
              <a:t>translated leaflets and accessible versions can be ordered now. Stock will arrive in a few weeks. Place your orders now. </a:t>
            </a:r>
          </a:p>
          <a:p>
            <a:pPr marL="0" indent="0">
              <a:lnSpc>
                <a:spcPct val="120000"/>
              </a:lnSpc>
              <a:buNone/>
            </a:pPr>
            <a:endParaRPr lang="en-GB" sz="2600" dirty="0"/>
          </a:p>
          <a:p>
            <a:pPr marL="0" indent="0">
              <a:lnSpc>
                <a:spcPct val="120000"/>
              </a:lnSpc>
              <a:buNone/>
            </a:pPr>
            <a:r>
              <a:rPr lang="en-GB" sz="2900" dirty="0">
                <a:latin typeface="Arial"/>
                <a:cs typeface="Arial"/>
              </a:rPr>
              <a:t>Please visit the </a:t>
            </a:r>
            <a:r>
              <a:rPr lang="en-GB" sz="2900" dirty="0">
                <a:latin typeface="Arial"/>
                <a:cs typeface="Arial"/>
                <a:hlinkClick r:id="rId2"/>
              </a:rPr>
              <a:t>health publications</a:t>
            </a:r>
            <a:r>
              <a:rPr lang="en-GB" sz="2900" dirty="0">
                <a:latin typeface="Arial"/>
                <a:cs typeface="Arial"/>
              </a:rPr>
              <a:t> website for  availability of resources in different languages and formats</a:t>
            </a:r>
          </a:p>
          <a:p>
            <a:pPr marL="0" indent="0">
              <a:lnSpc>
                <a:spcPct val="120000"/>
              </a:lnSpc>
              <a:buNone/>
            </a:pPr>
            <a:endParaRPr lang="en-GB" sz="2600" dirty="0"/>
          </a:p>
          <a:p>
            <a:pPr>
              <a:lnSpc>
                <a:spcPct val="120000"/>
              </a:lnSpc>
              <a:buNone/>
            </a:pPr>
            <a:r>
              <a:rPr lang="en-US" sz="2900" dirty="0">
                <a:latin typeface="Arial"/>
                <a:cs typeface="Arial"/>
              </a:rPr>
              <a:t>Older Adults Leaflet: </a:t>
            </a:r>
            <a:r>
              <a:rPr lang="en-US" sz="2900" dirty="0">
                <a:latin typeface="Arial"/>
                <a:cs typeface="Arial"/>
                <a:hlinkClick r:id="rId3">
                  <a:extLst>
                    <a:ext uri="{A12FA001-AC4F-418D-AE19-62706E023703}">
                      <ahyp:hlinkClr xmlns:ahyp="http://schemas.microsoft.com/office/drawing/2018/hyperlinkcolor" val="tx"/>
                    </a:ext>
                  </a:extLst>
                </a:hlinkClick>
              </a:rPr>
              <a:t>product code:C24RSV01EN</a:t>
            </a:r>
            <a:endParaRPr lang="en-GB" sz="2900" dirty="0">
              <a:latin typeface="Arial"/>
              <a:cs typeface="Arial"/>
            </a:endParaRPr>
          </a:p>
          <a:p>
            <a:pPr>
              <a:lnSpc>
                <a:spcPct val="120000"/>
              </a:lnSpc>
              <a:buNone/>
            </a:pPr>
            <a:r>
              <a:rPr lang="en-US" sz="2900" dirty="0">
                <a:latin typeface="Arial"/>
                <a:cs typeface="Arial"/>
              </a:rPr>
              <a:t>Older Adults Poster: </a:t>
            </a:r>
            <a:r>
              <a:rPr lang="en-US" sz="2900" dirty="0">
                <a:latin typeface="Arial"/>
                <a:cs typeface="Arial"/>
                <a:hlinkClick r:id="rId4">
                  <a:extLst>
                    <a:ext uri="{A12FA001-AC4F-418D-AE19-62706E023703}">
                      <ahyp:hlinkClr xmlns:ahyp="http://schemas.microsoft.com/office/drawing/2018/hyperlinkcolor" val="tx"/>
                    </a:ext>
                  </a:extLst>
                </a:hlinkClick>
              </a:rPr>
              <a:t>product code: RSVOAEN</a:t>
            </a:r>
            <a:endParaRPr lang="en-GB" sz="2900" dirty="0">
              <a:latin typeface="Arial"/>
              <a:cs typeface="Arial"/>
            </a:endParaRPr>
          </a:p>
          <a:p>
            <a:pPr marL="0" indent="0">
              <a:buNone/>
            </a:pPr>
            <a:endParaRPr lang="en-GB" dirty="0"/>
          </a:p>
        </p:txBody>
      </p:sp>
      <p:sp>
        <p:nvSpPr>
          <p:cNvPr id="4" name="Footer Placeholder 3">
            <a:extLst>
              <a:ext uri="{FF2B5EF4-FFF2-40B4-BE49-F238E27FC236}">
                <a16:creationId xmlns:a16="http://schemas.microsoft.com/office/drawing/2014/main" id="{F37B2277-0073-7720-7079-2F0C3C288AFB}"/>
              </a:ext>
            </a:extLst>
          </p:cNvPr>
          <p:cNvSpPr>
            <a:spLocks noGrp="1"/>
          </p:cNvSpPr>
          <p:nvPr>
            <p:ph type="ftr" sz="quarter" idx="10"/>
          </p:nvPr>
        </p:nvSpPr>
        <p:spPr/>
        <p:txBody>
          <a:bodyPr/>
          <a:lstStyle/>
          <a:p>
            <a:pPr>
              <a:defRPr/>
            </a:pPr>
            <a:r>
              <a:rPr kumimoji="0" lang="en-US" sz="1400" b="0" i="0" u="none" strike="noStrike" kern="1200" cap="none" spc="0" normalizeH="0" baseline="0" noProof="0">
                <a:ln>
                  <a:noFill/>
                </a:ln>
                <a:solidFill>
                  <a:prstClr val="white"/>
                </a:solidFill>
                <a:effectLst/>
                <a:uLnTx/>
                <a:uFillTx/>
                <a:latin typeface="Arial"/>
                <a:cs typeface="Arial"/>
              </a:rPr>
              <a:t>RSV vaccination programme for older adults: training slide set for healthcare practitioners</a:t>
            </a:r>
            <a:endParaRPr kumimoji="0" lang="en-GB" sz="1400" b="0" i="0" u="none" strike="noStrike" kern="1200" cap="none" spc="0" normalizeH="0" baseline="0" noProof="0">
              <a:ln>
                <a:noFill/>
              </a:ln>
              <a:solidFill>
                <a:prstClr val="white"/>
              </a:solidFill>
              <a:effectLst/>
              <a:uLnTx/>
              <a:uFillTx/>
              <a:latin typeface="Arial"/>
              <a:cs typeface="Arial"/>
            </a:endParaRPr>
          </a:p>
        </p:txBody>
      </p:sp>
      <p:sp>
        <p:nvSpPr>
          <p:cNvPr id="5" name="Slide Number Placeholder 4">
            <a:extLst>
              <a:ext uri="{FF2B5EF4-FFF2-40B4-BE49-F238E27FC236}">
                <a16:creationId xmlns:a16="http://schemas.microsoft.com/office/drawing/2014/main" id="{AA0A093F-8E3F-0108-DE33-29D6BD0973B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An older person wearing glasses&#10;&#10;Description automatically generated">
            <a:extLst>
              <a:ext uri="{FF2B5EF4-FFF2-40B4-BE49-F238E27FC236}">
                <a16:creationId xmlns:a16="http://schemas.microsoft.com/office/drawing/2014/main" id="{E00F9A3D-FE83-A1E3-0C6D-DD15CF30CB72}"/>
              </a:ext>
            </a:extLst>
          </p:cNvPr>
          <p:cNvPicPr>
            <a:picLocks noChangeAspect="1"/>
          </p:cNvPicPr>
          <p:nvPr/>
        </p:nvPicPr>
        <p:blipFill>
          <a:blip r:embed="rId5"/>
          <a:stretch>
            <a:fillRect/>
          </a:stretch>
        </p:blipFill>
        <p:spPr>
          <a:xfrm>
            <a:off x="9222229" y="1544593"/>
            <a:ext cx="2860649" cy="4036542"/>
          </a:xfrm>
          <a:prstGeom prst="rect">
            <a:avLst/>
          </a:prstGeom>
        </p:spPr>
      </p:pic>
      <p:pic>
        <p:nvPicPr>
          <p:cNvPr id="1026" name="Picture 2">
            <a:extLst>
              <a:ext uri="{FF2B5EF4-FFF2-40B4-BE49-F238E27FC236}">
                <a16:creationId xmlns:a16="http://schemas.microsoft.com/office/drawing/2014/main" id="{C4D71062-F2E1-4BFF-944F-5DEE000259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9325" y="1485900"/>
            <a:ext cx="3008709" cy="425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448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C05C-8E0F-4F99-B81C-7240BD6600C2}"/>
              </a:ext>
            </a:extLst>
          </p:cNvPr>
          <p:cNvSpPr>
            <a:spLocks noGrp="1"/>
          </p:cNvSpPr>
          <p:nvPr>
            <p:ph type="title"/>
          </p:nvPr>
        </p:nvSpPr>
        <p:spPr>
          <a:xfrm>
            <a:off x="615319" y="325202"/>
            <a:ext cx="8028000" cy="648072"/>
          </a:xfrm>
        </p:spPr>
        <p:txBody>
          <a:bodyPr/>
          <a:lstStyle/>
          <a:p>
            <a:r>
              <a:rPr lang="en-GB"/>
              <a:t>Further information</a:t>
            </a:r>
          </a:p>
        </p:txBody>
      </p:sp>
      <p:sp>
        <p:nvSpPr>
          <p:cNvPr id="6" name="Rectangle 3">
            <a:extLst>
              <a:ext uri="{FF2B5EF4-FFF2-40B4-BE49-F238E27FC236}">
                <a16:creationId xmlns:a16="http://schemas.microsoft.com/office/drawing/2014/main" id="{FF728B4E-2AA6-46BC-A225-C7C7057FD40D}"/>
              </a:ext>
            </a:extLst>
          </p:cNvPr>
          <p:cNvSpPr>
            <a:spLocks noGrp="1" noChangeArrowheads="1"/>
          </p:cNvSpPr>
          <p:nvPr>
            <p:ph idx="1"/>
          </p:nvPr>
        </p:nvSpPr>
        <p:spPr bwMode="auto">
          <a:xfrm>
            <a:off x="616702" y="1498730"/>
            <a:ext cx="10794637" cy="462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normAutofit lnSpcReduction="10000"/>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nSpc>
                <a:spcPct val="120000"/>
              </a:lnSpc>
            </a:pPr>
            <a:r>
              <a:rPr lang="en-GB" sz="2000">
                <a:latin typeface="Arial"/>
                <a:cs typeface="Arial"/>
              </a:rPr>
              <a:t>all UKHSA healthcare practitioner resources relating to RSV vaccination for older adults can be accessed in the </a:t>
            </a:r>
            <a:r>
              <a:rPr lang="en-GB" sz="2000" u="sng">
                <a:solidFill>
                  <a:srgbClr val="0070C0"/>
                </a:solidFill>
                <a:latin typeface="Arial"/>
                <a:cs typeface="Arial"/>
                <a:hlinkClick r:id="rId3"/>
              </a:rPr>
              <a:t>UKHSA RSV immunisation programme collection</a:t>
            </a:r>
            <a:r>
              <a:rPr lang="en-GB" sz="2000" u="sng">
                <a:solidFill>
                  <a:srgbClr val="0070C0"/>
                </a:solidFill>
                <a:latin typeface="Arial"/>
                <a:cs typeface="Arial"/>
              </a:rPr>
              <a:t> collection</a:t>
            </a:r>
            <a:r>
              <a:rPr lang="en-GB" sz="2000">
                <a:latin typeface="Arial"/>
                <a:cs typeface="Arial"/>
              </a:rPr>
              <a:t>. These include the ‘information for healthcare practitioners’ document, RSV training slide set and relevant patient leaflets. A separate training side set and information for healthcare practitioners document is also available for the RSV vaccination of pregnant women for infant protection</a:t>
            </a:r>
            <a:endParaRPr lang="en-GB" sz="2000"/>
          </a:p>
          <a:p>
            <a:pPr>
              <a:lnSpc>
                <a:spcPct val="120000"/>
              </a:lnSpc>
            </a:pPr>
            <a:r>
              <a:rPr lang="en-GB" sz="2000">
                <a:latin typeface="Arial"/>
                <a:cs typeface="Arial"/>
              </a:rPr>
              <a:t>Marketing authorisation holder’s </a:t>
            </a:r>
            <a:r>
              <a:rPr lang="en-GB" sz="2000">
                <a:latin typeface="Arial"/>
                <a:cs typeface="Arial"/>
                <a:hlinkClick r:id="rId4"/>
              </a:rPr>
              <a:t>Summary of product characteristics</a:t>
            </a:r>
            <a:endParaRPr lang="en-GB" sz="2000"/>
          </a:p>
          <a:p>
            <a:pPr>
              <a:lnSpc>
                <a:spcPct val="120000"/>
              </a:lnSpc>
            </a:pPr>
            <a:r>
              <a:rPr lang="en-GB" sz="2000">
                <a:latin typeface="Arial"/>
                <a:cs typeface="Arial"/>
              </a:rPr>
              <a:t>Medicines and Healthcare products Regulatory Agency (MHRA): </a:t>
            </a:r>
            <a:r>
              <a:rPr lang="en-GB" sz="2000">
                <a:latin typeface="Arial"/>
                <a:cs typeface="Arial"/>
                <a:hlinkClick r:id="rId5"/>
              </a:rPr>
              <a:t>reporting adverse reactions</a:t>
            </a:r>
            <a:endParaRPr lang="en-GB" sz="2000">
              <a:latin typeface="Arial"/>
              <a:cs typeface="Arial"/>
            </a:endParaRPr>
          </a:p>
          <a:p>
            <a:pPr>
              <a:lnSpc>
                <a:spcPct val="120000"/>
              </a:lnSpc>
            </a:pPr>
            <a:r>
              <a:rPr lang="en-GB" sz="2000">
                <a:latin typeface="Arial"/>
                <a:cs typeface="Arial"/>
              </a:rPr>
              <a:t>The Green Book: Immunisation against infectious disease: </a:t>
            </a:r>
            <a:r>
              <a:rPr lang="en-GB" sz="2000">
                <a:latin typeface="Arial"/>
                <a:cs typeface="Arial"/>
                <a:hlinkClick r:id="rId6"/>
              </a:rPr>
              <a:t>RSV Green Book Chapter (27a)</a:t>
            </a:r>
            <a:endParaRPr lang="en-GB" sz="2000">
              <a:latin typeface="Arial"/>
              <a:cs typeface="Arial"/>
            </a:endParaRPr>
          </a:p>
          <a:p>
            <a:pPr>
              <a:lnSpc>
                <a:spcPct val="120000"/>
              </a:lnSpc>
            </a:pPr>
            <a:r>
              <a:rPr lang="en-GB" sz="2000">
                <a:latin typeface="Arial"/>
                <a:cs typeface="Arial"/>
              </a:rPr>
              <a:t>UKHSA Patient Group Direction (PGD): </a:t>
            </a:r>
            <a:r>
              <a:rPr lang="en-GB" sz="2000">
                <a:latin typeface="Arial"/>
                <a:cs typeface="Arial"/>
                <a:hlinkClick r:id="rId7"/>
              </a:rPr>
              <a:t>RSV vaccine </a:t>
            </a:r>
            <a:r>
              <a:rPr lang="en-GB" sz="2000">
                <a:latin typeface="Arial"/>
                <a:cs typeface="Arial"/>
              </a:rPr>
              <a:t> </a:t>
            </a:r>
            <a:endParaRPr lang="en-GB" sz="2000"/>
          </a:p>
          <a:p>
            <a:pPr>
              <a:lnSpc>
                <a:spcPct val="120000"/>
              </a:lnSpc>
            </a:pPr>
            <a:r>
              <a:rPr lang="en-GB" sz="2000">
                <a:latin typeface="Arial"/>
                <a:cs typeface="Arial"/>
              </a:rPr>
              <a:t>Pfizer </a:t>
            </a:r>
            <a:r>
              <a:rPr lang="en-GB" sz="2000" err="1">
                <a:latin typeface="Arial"/>
                <a:cs typeface="Arial"/>
              </a:rPr>
              <a:t>Abrysvo</a:t>
            </a:r>
            <a:r>
              <a:rPr lang="en-GB" sz="2000" baseline="30000">
                <a:latin typeface="Arial"/>
                <a:cs typeface="Arial"/>
              </a:rPr>
              <a:t>®</a:t>
            </a:r>
            <a:r>
              <a:rPr lang="en-GB" sz="2000">
                <a:latin typeface="Arial"/>
                <a:cs typeface="Arial"/>
              </a:rPr>
              <a:t> vaccine preparation </a:t>
            </a:r>
            <a:r>
              <a:rPr lang="en-GB" sz="2000">
                <a:latin typeface="Arial"/>
                <a:cs typeface="Arial"/>
                <a:hlinkClick r:id="rId8"/>
              </a:rPr>
              <a:t>instructional video</a:t>
            </a:r>
            <a:endParaRPr lang="en-GB" sz="2000"/>
          </a:p>
          <a:p>
            <a:pPr>
              <a:lnSpc>
                <a:spcPct val="120000"/>
              </a:lnSpc>
            </a:pPr>
            <a:r>
              <a:rPr lang="en-GB" sz="2000">
                <a:latin typeface="Arial"/>
                <a:cs typeface="Arial"/>
              </a:rPr>
              <a:t>UKHSA RSV overview: </a:t>
            </a:r>
            <a:r>
              <a:rPr lang="en-GB" sz="2000">
                <a:latin typeface="Arial"/>
                <a:cs typeface="Arial"/>
                <a:hlinkClick r:id="rId9"/>
              </a:rPr>
              <a:t>RSV: symptoms, transmission, prevention, treatment </a:t>
            </a:r>
            <a:endParaRPr lang="en-GB" sz="2000"/>
          </a:p>
        </p:txBody>
      </p:sp>
      <p:sp>
        <p:nvSpPr>
          <p:cNvPr id="10" name="Footer Placeholder 9">
            <a:extLst>
              <a:ext uri="{FF2B5EF4-FFF2-40B4-BE49-F238E27FC236}">
                <a16:creationId xmlns:a16="http://schemas.microsoft.com/office/drawing/2014/main" id="{441ED1E4-BEFA-444B-99A1-D71CDB9C3A2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cs typeface="Arial"/>
              </a:rPr>
              <a:t>RSV vaccination programme for older adults: training slide set for healthcare practitioners</a:t>
            </a:r>
            <a:endParaRPr kumimoji="0" lang="en-GB" sz="1400" b="0" i="0" u="none" strike="noStrike" kern="1200" cap="none" spc="0" normalizeH="0" baseline="0" noProof="0">
              <a:ln>
                <a:noFill/>
              </a:ln>
              <a:solidFill>
                <a:prstClr val="white"/>
              </a:solidFill>
              <a:effectLst/>
              <a:uLnTx/>
              <a:uFillTx/>
              <a:latin typeface="Arial"/>
              <a:cs typeface="Arial"/>
            </a:endParaRPr>
          </a:p>
        </p:txBody>
      </p:sp>
      <p:sp>
        <p:nvSpPr>
          <p:cNvPr id="11" name="Slide Number Placeholder 10">
            <a:extLst>
              <a:ext uri="{FF2B5EF4-FFF2-40B4-BE49-F238E27FC236}">
                <a16:creationId xmlns:a16="http://schemas.microsoft.com/office/drawing/2014/main" id="{2C2F78C4-62F9-47AE-94DE-CAE466E326A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8974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3B80-C34B-BCF3-EB19-FE503EFC55AB}"/>
              </a:ext>
            </a:extLst>
          </p:cNvPr>
          <p:cNvSpPr>
            <a:spLocks noGrp="1"/>
          </p:cNvSpPr>
          <p:nvPr>
            <p:ph type="title"/>
          </p:nvPr>
        </p:nvSpPr>
        <p:spPr/>
        <p:txBody>
          <a:bodyPr>
            <a:normAutofit fontScale="90000"/>
          </a:bodyPr>
          <a:lstStyle/>
          <a:p>
            <a:r>
              <a:rPr lang="en-US" sz="3400">
                <a:latin typeface="Arial"/>
                <a:cs typeface="Arial"/>
              </a:rPr>
              <a:t>Resources: Information for healthcare practitioner guidance</a:t>
            </a:r>
            <a:endParaRPr lang="en-US">
              <a:latin typeface="Arial"/>
              <a:cs typeface="Arial"/>
            </a:endParaRPr>
          </a:p>
        </p:txBody>
      </p:sp>
      <p:sp>
        <p:nvSpPr>
          <p:cNvPr id="3" name="Content Placeholder 2">
            <a:extLst>
              <a:ext uri="{FF2B5EF4-FFF2-40B4-BE49-F238E27FC236}">
                <a16:creationId xmlns:a16="http://schemas.microsoft.com/office/drawing/2014/main" id="{F2EB00BA-3660-AAEE-C437-56B16950E3CE}"/>
              </a:ext>
            </a:extLst>
          </p:cNvPr>
          <p:cNvSpPr>
            <a:spLocks noGrp="1"/>
          </p:cNvSpPr>
          <p:nvPr>
            <p:ph idx="1"/>
          </p:nvPr>
        </p:nvSpPr>
        <p:spPr>
          <a:xfrm>
            <a:off x="330205" y="1774826"/>
            <a:ext cx="11006489" cy="3095754"/>
          </a:xfrm>
        </p:spPr>
        <p:txBody>
          <a:bodyPr vert="horz" lIns="91440" tIns="45720" rIns="91440" bIns="45720" rtlCol="0" anchor="t">
            <a:normAutofit/>
          </a:bodyPr>
          <a:lstStyle/>
          <a:p>
            <a:pPr marL="0" indent="0">
              <a:lnSpc>
                <a:spcPct val="100000"/>
              </a:lnSpc>
              <a:buNone/>
            </a:pPr>
            <a:r>
              <a:rPr lang="en-US">
                <a:latin typeface="Arial"/>
                <a:cs typeface="Arial"/>
              </a:rPr>
              <a:t>The information for healthcare practitioners guidance available on the </a:t>
            </a:r>
            <a:r>
              <a:rPr lang="en-US" u="sng">
                <a:solidFill>
                  <a:srgbClr val="0070C0"/>
                </a:solidFill>
                <a:latin typeface="Arial"/>
                <a:cs typeface="Arial"/>
                <a:hlinkClick r:id="rId2">
                  <a:extLst>
                    <a:ext uri="{A12FA001-AC4F-418D-AE19-62706E023703}">
                      <ahyp:hlinkClr xmlns:ahyp="http://schemas.microsoft.com/office/drawing/2018/hyperlinkcolor" val="tx"/>
                    </a:ext>
                  </a:extLst>
                </a:hlinkClick>
              </a:rPr>
              <a:t>UKHSA RSV vaccination of older adults programme collection</a:t>
            </a:r>
            <a:r>
              <a:rPr lang="en-US">
                <a:solidFill>
                  <a:srgbClr val="0070C0"/>
                </a:solidFill>
                <a:latin typeface="Arial"/>
                <a:cs typeface="Arial"/>
              </a:rPr>
              <a:t> </a:t>
            </a:r>
            <a:r>
              <a:rPr lang="en-US">
                <a:solidFill>
                  <a:srgbClr val="0B0C0C"/>
                </a:solidFill>
                <a:latin typeface="Arial"/>
                <a:cs typeface="Arial"/>
              </a:rPr>
              <a:t>is recommended reading for anyone involved in RSV </a:t>
            </a:r>
            <a:r>
              <a:rPr lang="en-US" err="1">
                <a:solidFill>
                  <a:srgbClr val="0B0C0C"/>
                </a:solidFill>
                <a:latin typeface="Arial"/>
                <a:cs typeface="Arial"/>
              </a:rPr>
              <a:t>immunisation</a:t>
            </a:r>
            <a:r>
              <a:rPr lang="en-US">
                <a:solidFill>
                  <a:srgbClr val="0B0C0C"/>
                </a:solidFill>
                <a:latin typeface="Arial"/>
                <a:cs typeface="Arial"/>
              </a:rPr>
              <a:t>.</a:t>
            </a:r>
            <a:endParaRPr lang="en-US">
              <a:latin typeface="Arial"/>
              <a:cs typeface="Arial"/>
            </a:endParaRPr>
          </a:p>
          <a:p>
            <a:pPr marL="0" indent="0">
              <a:lnSpc>
                <a:spcPct val="100000"/>
              </a:lnSpc>
              <a:buNone/>
            </a:pPr>
            <a:r>
              <a:rPr lang="en-US">
                <a:solidFill>
                  <a:srgbClr val="0B0C0C"/>
                </a:solidFill>
                <a:latin typeface="Arial"/>
                <a:cs typeface="Arial"/>
              </a:rPr>
              <a:t>This is a practical document for healthcare practitioners administering or providing advice about RSV vaccination of older adults. It includes the vaccination </a:t>
            </a:r>
            <a:r>
              <a:rPr lang="en-US" err="1">
                <a:solidFill>
                  <a:srgbClr val="0B0C0C"/>
                </a:solidFill>
                <a:latin typeface="Arial"/>
                <a:cs typeface="Arial"/>
              </a:rPr>
              <a:t>programme</a:t>
            </a:r>
            <a:r>
              <a:rPr lang="en-US">
                <a:solidFill>
                  <a:srgbClr val="0B0C0C"/>
                </a:solidFill>
                <a:latin typeface="Arial"/>
                <a:cs typeface="Arial"/>
              </a:rPr>
              <a:t> recommendations, contraindications, precautions and examples of scenarios that staff may experience when </a:t>
            </a:r>
            <a:r>
              <a:rPr lang="en-US" err="1">
                <a:solidFill>
                  <a:srgbClr val="0B0C0C"/>
                </a:solidFill>
                <a:latin typeface="Arial"/>
                <a:cs typeface="Arial"/>
              </a:rPr>
              <a:t>immunising</a:t>
            </a:r>
            <a:r>
              <a:rPr lang="en-US">
                <a:solidFill>
                  <a:srgbClr val="0B0C0C"/>
                </a:solidFill>
                <a:latin typeface="Arial"/>
                <a:cs typeface="Arial"/>
              </a:rPr>
              <a:t>.</a:t>
            </a:r>
            <a:endParaRPr lang="en-US">
              <a:latin typeface="Arial"/>
              <a:cs typeface="Arial"/>
            </a:endParaRPr>
          </a:p>
          <a:p>
            <a:endParaRPr lang="en-US"/>
          </a:p>
        </p:txBody>
      </p:sp>
      <p:sp>
        <p:nvSpPr>
          <p:cNvPr id="4" name="Footer Placeholder 3">
            <a:extLst>
              <a:ext uri="{FF2B5EF4-FFF2-40B4-BE49-F238E27FC236}">
                <a16:creationId xmlns:a16="http://schemas.microsoft.com/office/drawing/2014/main" id="{2680B43A-7645-7B13-3999-B1B44A1F45F7}"/>
              </a:ext>
            </a:extLst>
          </p:cNvPr>
          <p:cNvSpPr>
            <a:spLocks noGrp="1"/>
          </p:cNvSpPr>
          <p:nvPr>
            <p:ph type="ftr" sz="quarter" idx="10"/>
          </p:nvPr>
        </p:nvSpPr>
        <p:spPr/>
        <p:txBody>
          <a:bodyPr/>
          <a:lstStyle/>
          <a:p>
            <a:r>
              <a:rPr lang="en-US" sz="1400"/>
              <a:t>RSV vaccination programme for older adults: training slide set for healthcare practitioners</a:t>
            </a:r>
            <a:endParaRPr lang="en-GB" sz="1400"/>
          </a:p>
        </p:txBody>
      </p:sp>
      <p:sp>
        <p:nvSpPr>
          <p:cNvPr id="5" name="Slide Number Placeholder 4">
            <a:extLst>
              <a:ext uri="{FF2B5EF4-FFF2-40B4-BE49-F238E27FC236}">
                <a16:creationId xmlns:a16="http://schemas.microsoft.com/office/drawing/2014/main" id="{4021027F-6C19-8A83-E6FE-E323AF8C2B62}"/>
              </a:ext>
            </a:extLst>
          </p:cNvPr>
          <p:cNvSpPr>
            <a:spLocks noGrp="1"/>
          </p:cNvSpPr>
          <p:nvPr>
            <p:ph type="sldNum" sz="quarter" idx="11"/>
          </p:nvPr>
        </p:nvSpPr>
        <p:spPr/>
        <p:txBody>
          <a:bodyPr/>
          <a:lstStyle/>
          <a:p>
            <a:fld id="{344369E4-5DE7-46E5-874E-4FD437973785}" type="slidenum">
              <a:rPr lang="en-GB" smtClean="0"/>
              <a:pPr/>
              <a:t>54</a:t>
            </a:fld>
            <a:endParaRPr lang="en-GB" sz="1400"/>
          </a:p>
        </p:txBody>
      </p:sp>
    </p:spTree>
    <p:extLst>
      <p:ext uri="{BB962C8B-B14F-4D97-AF65-F5344CB8AC3E}">
        <p14:creationId xmlns:p14="http://schemas.microsoft.com/office/powerpoint/2010/main" val="2479625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9343-EBD2-4545-ADF1-B890C0F0FAF9}"/>
              </a:ext>
            </a:extLst>
          </p:cNvPr>
          <p:cNvSpPr>
            <a:spLocks noGrp="1"/>
          </p:cNvSpPr>
          <p:nvPr>
            <p:ph type="title"/>
          </p:nvPr>
        </p:nvSpPr>
        <p:spPr>
          <a:xfrm>
            <a:off x="327887" y="280083"/>
            <a:ext cx="10515600" cy="972607"/>
          </a:xfrm>
        </p:spPr>
        <p:txBody>
          <a:bodyPr/>
          <a:lstStyle/>
          <a:p>
            <a:r>
              <a:rPr lang="en-GB"/>
              <a:t>Learning objectives</a:t>
            </a:r>
          </a:p>
        </p:txBody>
      </p:sp>
      <p:sp>
        <p:nvSpPr>
          <p:cNvPr id="3" name="Content Placeholder 2">
            <a:extLst>
              <a:ext uri="{FF2B5EF4-FFF2-40B4-BE49-F238E27FC236}">
                <a16:creationId xmlns:a16="http://schemas.microsoft.com/office/drawing/2014/main" id="{AA47EA92-D2D5-4BF2-9BE0-57B25B9964D2}"/>
              </a:ext>
            </a:extLst>
          </p:cNvPr>
          <p:cNvSpPr>
            <a:spLocks noGrp="1"/>
          </p:cNvSpPr>
          <p:nvPr>
            <p:ph idx="1"/>
          </p:nvPr>
        </p:nvSpPr>
        <p:spPr>
          <a:xfrm>
            <a:off x="341630" y="1619767"/>
            <a:ext cx="10007606" cy="4351338"/>
          </a:xfrm>
        </p:spPr>
        <p:txBody>
          <a:bodyPr vert="horz" lIns="91440" tIns="45720" rIns="91440" bIns="45720" rtlCol="0" anchor="t">
            <a:normAutofit fontScale="77500" lnSpcReduction="20000"/>
          </a:bodyPr>
          <a:lstStyle/>
          <a:p>
            <a:pPr marL="0" indent="0">
              <a:lnSpc>
                <a:spcPct val="150000"/>
              </a:lnSpc>
              <a:spcBef>
                <a:spcPts val="0"/>
              </a:spcBef>
              <a:buNone/>
            </a:pPr>
            <a:r>
              <a:rPr lang="en-GB">
                <a:latin typeface="Arial"/>
                <a:cs typeface="Arial"/>
              </a:rPr>
              <a:t>You should now be able to:</a:t>
            </a:r>
          </a:p>
          <a:p>
            <a:pPr>
              <a:lnSpc>
                <a:spcPct val="150000"/>
              </a:lnSpc>
              <a:spcBef>
                <a:spcPts val="600"/>
              </a:spcBef>
            </a:pPr>
            <a:r>
              <a:rPr lang="en-GB" sz="2400">
                <a:latin typeface="Arial"/>
                <a:cs typeface="Arial"/>
              </a:rPr>
              <a:t>explain what RSV is and be aware of the UK epidemiology</a:t>
            </a:r>
          </a:p>
          <a:p>
            <a:pPr>
              <a:lnSpc>
                <a:spcPct val="150000"/>
              </a:lnSpc>
              <a:spcBef>
                <a:spcPts val="0"/>
              </a:spcBef>
            </a:pPr>
            <a:r>
              <a:rPr lang="en-GB" sz="2400">
                <a:latin typeface="Arial"/>
                <a:cs typeface="Arial"/>
              </a:rPr>
              <a:t>understand the </a:t>
            </a:r>
            <a:r>
              <a:rPr lang="en-GB">
                <a:latin typeface="Arial"/>
                <a:cs typeface="Arial"/>
              </a:rPr>
              <a:t>rationale for</a:t>
            </a:r>
            <a:r>
              <a:rPr lang="en-GB" sz="2400">
                <a:latin typeface="Arial"/>
                <a:cs typeface="Arial"/>
              </a:rPr>
              <a:t> the RSV </a:t>
            </a:r>
            <a:r>
              <a:rPr lang="en-GB">
                <a:latin typeface="Arial"/>
                <a:cs typeface="Arial"/>
              </a:rPr>
              <a:t>older adult vaccination</a:t>
            </a:r>
            <a:r>
              <a:rPr lang="en-GB" sz="2400">
                <a:latin typeface="Arial"/>
                <a:cs typeface="Arial"/>
              </a:rPr>
              <a:t> </a:t>
            </a:r>
            <a:r>
              <a:rPr lang="en-GB">
                <a:latin typeface="Arial"/>
                <a:cs typeface="Arial"/>
              </a:rPr>
              <a:t>programme </a:t>
            </a:r>
            <a:endParaRPr lang="en-GB" sz="2400"/>
          </a:p>
          <a:p>
            <a:pPr>
              <a:lnSpc>
                <a:spcPct val="150000"/>
              </a:lnSpc>
              <a:spcBef>
                <a:spcPts val="0"/>
              </a:spcBef>
            </a:pPr>
            <a:r>
              <a:rPr lang="en-GB" sz="2400">
                <a:latin typeface="Arial"/>
                <a:cs typeface="Arial"/>
              </a:rPr>
              <a:t>describe how </a:t>
            </a:r>
            <a:r>
              <a:rPr lang="en-GB" sz="2400" err="1">
                <a:latin typeface="Arial"/>
                <a:cs typeface="Arial"/>
              </a:rPr>
              <a:t>Abrysvo</a:t>
            </a:r>
            <a:r>
              <a:rPr lang="en-GB" sz="2400" baseline="30000">
                <a:latin typeface="Arial"/>
                <a:cs typeface="Arial"/>
              </a:rPr>
              <a:t>® </a:t>
            </a:r>
            <a:r>
              <a:rPr lang="en-GB" sz="2400">
                <a:latin typeface="Arial"/>
                <a:cs typeface="Arial"/>
              </a:rPr>
              <a:t>RSV vaccine works</a:t>
            </a:r>
            <a:r>
              <a:rPr lang="en-GB">
                <a:latin typeface="Arial"/>
                <a:cs typeface="Arial"/>
              </a:rPr>
              <a:t> </a:t>
            </a:r>
            <a:endParaRPr lang="en-GB" sz="2400">
              <a:latin typeface="Arial"/>
              <a:cs typeface="Arial"/>
            </a:endParaRPr>
          </a:p>
          <a:p>
            <a:pPr>
              <a:lnSpc>
                <a:spcPct val="150000"/>
              </a:lnSpc>
              <a:spcBef>
                <a:spcPts val="0"/>
              </a:spcBef>
            </a:pPr>
            <a:r>
              <a:rPr lang="en-GB" sz="2400">
                <a:latin typeface="Arial"/>
                <a:cs typeface="Arial"/>
              </a:rPr>
              <a:t>identify the groups that are eligible to receive the RSV vaccines</a:t>
            </a:r>
          </a:p>
          <a:p>
            <a:pPr>
              <a:lnSpc>
                <a:spcPct val="150000"/>
              </a:lnSpc>
              <a:spcBef>
                <a:spcPts val="0"/>
              </a:spcBef>
            </a:pPr>
            <a:r>
              <a:rPr lang="en-GB" sz="2400">
                <a:latin typeface="Arial"/>
                <a:cs typeface="Arial"/>
              </a:rPr>
              <a:t>describe the process of consent and how this applies when giving vaccines</a:t>
            </a:r>
          </a:p>
          <a:p>
            <a:pPr>
              <a:lnSpc>
                <a:spcPct val="150000"/>
              </a:lnSpc>
              <a:spcBef>
                <a:spcPts val="0"/>
              </a:spcBef>
            </a:pPr>
            <a:r>
              <a:rPr lang="en-GB" sz="2400">
                <a:latin typeface="Arial"/>
                <a:cs typeface="Arial"/>
              </a:rPr>
              <a:t>understand the legal mechanisms by which immunisers can supply and administer </a:t>
            </a:r>
            <a:r>
              <a:rPr lang="en-GB" sz="2400" err="1">
                <a:latin typeface="Arial"/>
                <a:cs typeface="Arial"/>
              </a:rPr>
              <a:t>Abrysvo</a:t>
            </a:r>
            <a:r>
              <a:rPr lang="en-GB" sz="2400" baseline="30000">
                <a:latin typeface="Arial"/>
                <a:cs typeface="Arial"/>
              </a:rPr>
              <a:t>®</a:t>
            </a:r>
            <a:r>
              <a:rPr lang="en-GB" sz="2400">
                <a:latin typeface="Arial"/>
                <a:cs typeface="Arial"/>
              </a:rPr>
              <a:t> RSV vaccine</a:t>
            </a:r>
          </a:p>
          <a:p>
            <a:pPr>
              <a:lnSpc>
                <a:spcPct val="150000"/>
              </a:lnSpc>
              <a:spcBef>
                <a:spcPts val="0"/>
              </a:spcBef>
            </a:pPr>
            <a:r>
              <a:rPr lang="en-GB" sz="2400">
                <a:latin typeface="Arial"/>
                <a:cs typeface="Arial"/>
              </a:rPr>
              <a:t>describe how to correctly store, prepare and administer </a:t>
            </a:r>
            <a:r>
              <a:rPr lang="en-GB" sz="2400" err="1">
                <a:latin typeface="Arial"/>
                <a:cs typeface="Arial"/>
              </a:rPr>
              <a:t>Abrysvo</a:t>
            </a:r>
            <a:r>
              <a:rPr lang="en-GB" sz="2400" baseline="30000">
                <a:latin typeface="Arial"/>
                <a:cs typeface="Arial"/>
              </a:rPr>
              <a:t>®</a:t>
            </a:r>
            <a:r>
              <a:rPr lang="en-GB" sz="2400">
                <a:latin typeface="Arial"/>
                <a:cs typeface="Arial"/>
              </a:rPr>
              <a:t> RSV vaccine</a:t>
            </a:r>
          </a:p>
          <a:p>
            <a:pPr>
              <a:lnSpc>
                <a:spcPct val="150000"/>
              </a:lnSpc>
              <a:spcBef>
                <a:spcPts val="0"/>
              </a:spcBef>
            </a:pPr>
            <a:r>
              <a:rPr lang="en-GB" sz="2400">
                <a:latin typeface="Arial"/>
                <a:cs typeface="Arial"/>
              </a:rPr>
              <a:t>communicate key facts in response to questions from individuals and/or their carer(s) and direct them to additional sources of information</a:t>
            </a:r>
          </a:p>
          <a:p>
            <a:pPr>
              <a:lnSpc>
                <a:spcPct val="150000"/>
              </a:lnSpc>
              <a:spcBef>
                <a:spcPts val="0"/>
              </a:spcBef>
            </a:pPr>
            <a:endParaRPr lang="en-GB"/>
          </a:p>
          <a:p>
            <a:endParaRPr lang="en-GB"/>
          </a:p>
        </p:txBody>
      </p:sp>
      <p:sp>
        <p:nvSpPr>
          <p:cNvPr id="10" name="Footer Placeholder 9">
            <a:extLst>
              <a:ext uri="{FF2B5EF4-FFF2-40B4-BE49-F238E27FC236}">
                <a16:creationId xmlns:a16="http://schemas.microsoft.com/office/drawing/2014/main" id="{BA9ED2CB-CDFD-4F39-9BE2-FF862488442C}"/>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1" name="Slide Number Placeholder 10">
            <a:extLst>
              <a:ext uri="{FF2B5EF4-FFF2-40B4-BE49-F238E27FC236}">
                <a16:creationId xmlns:a16="http://schemas.microsoft.com/office/drawing/2014/main" id="{3410485E-1C19-4258-B765-CA27541B52DC}"/>
              </a:ext>
            </a:extLst>
          </p:cNvPr>
          <p:cNvSpPr>
            <a:spLocks noGrp="1"/>
          </p:cNvSpPr>
          <p:nvPr>
            <p:ph type="sldNum" sz="quarter" idx="11"/>
          </p:nvPr>
        </p:nvSpPr>
        <p:spPr/>
        <p:txBody>
          <a:bodyPr/>
          <a:lstStyle/>
          <a:p>
            <a:fld id="{344369E4-5DE7-46E5-874E-4FD437973785}" type="slidenum">
              <a:rPr lang="en-GB" smtClean="0"/>
              <a:pPr/>
              <a:t>55</a:t>
            </a:fld>
            <a:endParaRPr lang="en-GB" sz="1400"/>
          </a:p>
        </p:txBody>
      </p:sp>
    </p:spTree>
    <p:extLst>
      <p:ext uri="{BB962C8B-B14F-4D97-AF65-F5344CB8AC3E}">
        <p14:creationId xmlns:p14="http://schemas.microsoft.com/office/powerpoint/2010/main" val="291508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028E-E047-4017-BAB3-BC856D78285A}"/>
              </a:ext>
            </a:extLst>
          </p:cNvPr>
          <p:cNvSpPr>
            <a:spLocks noGrp="1"/>
          </p:cNvSpPr>
          <p:nvPr>
            <p:ph type="title"/>
          </p:nvPr>
        </p:nvSpPr>
        <p:spPr>
          <a:xfrm>
            <a:off x="330206" y="249118"/>
            <a:ext cx="10515600" cy="972607"/>
          </a:xfrm>
        </p:spPr>
        <p:txBody>
          <a:bodyPr>
            <a:normAutofit/>
          </a:bodyPr>
          <a:lstStyle/>
          <a:p>
            <a:r>
              <a:rPr lang="en-GB" sz="4000">
                <a:latin typeface="Arial"/>
                <a:cs typeface="Arial"/>
              </a:rPr>
              <a:t>What is RSV</a:t>
            </a:r>
          </a:p>
        </p:txBody>
      </p:sp>
      <p:sp>
        <p:nvSpPr>
          <p:cNvPr id="3" name="Content Placeholder 2">
            <a:extLst>
              <a:ext uri="{FF2B5EF4-FFF2-40B4-BE49-F238E27FC236}">
                <a16:creationId xmlns:a16="http://schemas.microsoft.com/office/drawing/2014/main" id="{C6D8BD17-5F6A-49AA-9EA3-84FDD3B028EB}"/>
              </a:ext>
            </a:extLst>
          </p:cNvPr>
          <p:cNvSpPr>
            <a:spLocks noGrp="1"/>
          </p:cNvSpPr>
          <p:nvPr>
            <p:ph idx="1"/>
          </p:nvPr>
        </p:nvSpPr>
        <p:spPr>
          <a:xfrm>
            <a:off x="194114" y="1469249"/>
            <a:ext cx="8883365" cy="4904949"/>
          </a:xfrm>
        </p:spPr>
        <p:txBody>
          <a:bodyPr vert="horz" lIns="91440" tIns="45720" rIns="91440" bIns="45720" rtlCol="0" anchor="t">
            <a:noAutofit/>
          </a:bodyPr>
          <a:lstStyle/>
          <a:p>
            <a:r>
              <a:rPr lang="en-GB" sz="2200" dirty="0">
                <a:latin typeface="+mn-lt"/>
                <a:cs typeface="Arial"/>
              </a:rPr>
              <a:t>Respiratory syncytial virus (RSV) is an enveloped, single-stranded RNA virus that belongs to the </a:t>
            </a:r>
            <a:r>
              <a:rPr lang="en-GB" sz="2200" b="0" i="1" dirty="0" err="1">
                <a:solidFill>
                  <a:srgbClr val="000000"/>
                </a:solidFill>
                <a:effectLst/>
                <a:latin typeface="+mn-lt"/>
                <a:cs typeface="Arial"/>
              </a:rPr>
              <a:t>Orthopneumovirus</a:t>
            </a:r>
            <a:r>
              <a:rPr lang="en-GB" sz="2200" b="0" i="1" dirty="0">
                <a:solidFill>
                  <a:srgbClr val="000000"/>
                </a:solidFill>
                <a:effectLst/>
                <a:latin typeface="+mn-lt"/>
                <a:cs typeface="Arial"/>
              </a:rPr>
              <a:t> </a:t>
            </a:r>
            <a:r>
              <a:rPr lang="en-GB" sz="2200" b="0" i="0" dirty="0">
                <a:solidFill>
                  <a:srgbClr val="000000"/>
                </a:solidFill>
                <a:effectLst/>
                <a:latin typeface="+mn-lt"/>
                <a:cs typeface="Arial"/>
              </a:rPr>
              <a:t>genus of the </a:t>
            </a:r>
            <a:r>
              <a:rPr lang="en-GB" sz="2200" b="0" i="0" dirty="0" err="1">
                <a:solidFill>
                  <a:srgbClr val="000000"/>
                </a:solidFill>
                <a:effectLst/>
                <a:latin typeface="+mn-lt"/>
                <a:cs typeface="Arial"/>
              </a:rPr>
              <a:t>Pneumoviridae</a:t>
            </a:r>
            <a:r>
              <a:rPr lang="en-GB" sz="2200" b="0" i="1" dirty="0">
                <a:solidFill>
                  <a:srgbClr val="000000"/>
                </a:solidFill>
                <a:effectLst/>
                <a:latin typeface="+mn-lt"/>
                <a:cs typeface="Arial"/>
              </a:rPr>
              <a:t> </a:t>
            </a:r>
            <a:r>
              <a:rPr lang="en-GB" sz="2200" b="0" i="0" dirty="0">
                <a:solidFill>
                  <a:srgbClr val="000000"/>
                </a:solidFill>
                <a:effectLst/>
                <a:latin typeface="+mn-lt"/>
                <a:cs typeface="Arial"/>
              </a:rPr>
              <a:t>family</a:t>
            </a:r>
          </a:p>
          <a:p>
            <a:r>
              <a:rPr lang="en-GB" sz="2200" dirty="0">
                <a:latin typeface="+mn-lt"/>
                <a:cs typeface="Arial"/>
              </a:rPr>
              <a:t>RSV is a common cause of respiratory tract infections </a:t>
            </a:r>
            <a:endParaRPr lang="en-GB" sz="2200" dirty="0">
              <a:latin typeface="+mn-lt"/>
            </a:endParaRPr>
          </a:p>
          <a:p>
            <a:r>
              <a:rPr lang="en-GB" sz="2200" dirty="0">
                <a:latin typeface="+mn-lt"/>
                <a:cs typeface="Arial"/>
              </a:rPr>
              <a:t>it usually causes a mild self-limiting respiratory infection in adults and children but can be severe in infants and older adults who are at increased risk of acute lower respiratory tract infection</a:t>
            </a:r>
          </a:p>
          <a:p>
            <a:r>
              <a:rPr lang="en-GB" sz="2200" dirty="0">
                <a:latin typeface="+mn-lt"/>
                <a:cs typeface="Arial"/>
              </a:rPr>
              <a:t>RSV is best known for causing bronchiolitis in infants. RSV disease may be under-recognised in older adults.</a:t>
            </a:r>
          </a:p>
          <a:p>
            <a:r>
              <a:rPr lang="en-GB" sz="2200" dirty="0">
                <a:latin typeface="+mn-lt"/>
                <a:cs typeface="Arial"/>
              </a:rPr>
              <a:t>previous infection by RSV may only confer partial immunity to RSV and so individuals may be infected repeatedly with the same or different strains of RSV</a:t>
            </a:r>
          </a:p>
          <a:p>
            <a:r>
              <a:rPr lang="en-GB" sz="2200" dirty="0">
                <a:latin typeface="+mn-lt"/>
                <a:cs typeface="Arial"/>
              </a:rPr>
              <a:t>Older adults may become vulnerable to RSV due to age-related decline of parts of their immune system (T-cell </a:t>
            </a:r>
            <a:r>
              <a:rPr lang="en-GB" sz="2200" dirty="0" err="1">
                <a:latin typeface="+mn-lt"/>
                <a:cs typeface="Arial"/>
              </a:rPr>
              <a:t>immunosenescence</a:t>
            </a:r>
            <a:r>
              <a:rPr lang="en-GB" sz="2200" dirty="0">
                <a:latin typeface="+mn-lt"/>
                <a:cs typeface="Arial"/>
              </a:rPr>
              <a:t>) </a:t>
            </a:r>
          </a:p>
          <a:p>
            <a:endParaRPr lang="en-GB" sz="2200" dirty="0">
              <a:latin typeface="+mn-lt"/>
              <a:cs typeface="Arial"/>
            </a:endParaRPr>
          </a:p>
        </p:txBody>
      </p:sp>
      <p:sp>
        <p:nvSpPr>
          <p:cNvPr id="10" name="Footer Placeholder 9">
            <a:extLst>
              <a:ext uri="{FF2B5EF4-FFF2-40B4-BE49-F238E27FC236}">
                <a16:creationId xmlns:a16="http://schemas.microsoft.com/office/drawing/2014/main" id="{64C5C31C-D83F-4C18-8E67-F1690BC4E4A8}"/>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1" name="Slide Number Placeholder 10">
            <a:extLst>
              <a:ext uri="{FF2B5EF4-FFF2-40B4-BE49-F238E27FC236}">
                <a16:creationId xmlns:a16="http://schemas.microsoft.com/office/drawing/2014/main" id="{D2D6058F-8864-4833-A853-9547DB89AB85}"/>
              </a:ext>
            </a:extLst>
          </p:cNvPr>
          <p:cNvSpPr>
            <a:spLocks noGrp="1"/>
          </p:cNvSpPr>
          <p:nvPr>
            <p:ph type="sldNum" sz="quarter" idx="11"/>
          </p:nvPr>
        </p:nvSpPr>
        <p:spPr/>
        <p:txBody>
          <a:bodyPr/>
          <a:lstStyle/>
          <a:p>
            <a:fld id="{344369E4-5DE7-46E5-874E-4FD437973785}" type="slidenum">
              <a:rPr lang="en-GB" smtClean="0"/>
              <a:pPr/>
              <a:t>6</a:t>
            </a:fld>
            <a:endParaRPr lang="en-GB" sz="1400"/>
          </a:p>
        </p:txBody>
      </p:sp>
      <p:pic>
        <p:nvPicPr>
          <p:cNvPr id="4" name="Picture 3" descr="A close-up of a microscope&#10;&#10;Description automatically generated">
            <a:extLst>
              <a:ext uri="{FF2B5EF4-FFF2-40B4-BE49-F238E27FC236}">
                <a16:creationId xmlns:a16="http://schemas.microsoft.com/office/drawing/2014/main" id="{99779C8F-D80A-9662-0703-C990FC787891}"/>
              </a:ext>
            </a:extLst>
          </p:cNvPr>
          <p:cNvPicPr>
            <a:picLocks noChangeAspect="1"/>
          </p:cNvPicPr>
          <p:nvPr/>
        </p:nvPicPr>
        <p:blipFill rotWithShape="1">
          <a:blip r:embed="rId3"/>
          <a:srcRect l="13594" t="4878" r="5384" b="9919"/>
          <a:stretch/>
        </p:blipFill>
        <p:spPr>
          <a:xfrm>
            <a:off x="9204171" y="1795811"/>
            <a:ext cx="2793715" cy="2434689"/>
          </a:xfrm>
          <a:prstGeom prst="rect">
            <a:avLst/>
          </a:prstGeom>
        </p:spPr>
      </p:pic>
      <p:sp>
        <p:nvSpPr>
          <p:cNvPr id="6" name="TextBox 5">
            <a:extLst>
              <a:ext uri="{FF2B5EF4-FFF2-40B4-BE49-F238E27FC236}">
                <a16:creationId xmlns:a16="http://schemas.microsoft.com/office/drawing/2014/main" id="{189945A3-2C91-3452-0C26-694682F0E481}"/>
              </a:ext>
            </a:extLst>
          </p:cNvPr>
          <p:cNvSpPr txBox="1"/>
          <p:nvPr/>
        </p:nvSpPr>
        <p:spPr>
          <a:xfrm>
            <a:off x="9254583" y="4338754"/>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Segoe UI"/>
              </a:rPr>
              <a:t>RSV virion highly magnified by</a:t>
            </a:r>
            <a:r>
              <a:rPr lang="en-US" sz="1300">
                <a:solidFill>
                  <a:srgbClr val="212529"/>
                </a:solidFill>
                <a:cs typeface="Segoe UI"/>
              </a:rPr>
              <a:t> </a:t>
            </a:r>
            <a:r>
              <a:rPr lang="en-US" sz="1000">
                <a:cs typeface="Segoe UI"/>
              </a:rPr>
              <a:t>transmission electron microscopic​</a:t>
            </a:r>
          </a:p>
          <a:p>
            <a:r>
              <a:rPr lang="en-US" sz="1000" u="sng">
                <a:solidFill>
                  <a:srgbClr val="0563C1"/>
                </a:solidFill>
                <a:cs typeface="Segoe UI"/>
                <a:hlinkClick r:id="rId4"/>
              </a:rPr>
              <a:t>Image courtesy of the CDC</a:t>
            </a:r>
          </a:p>
        </p:txBody>
      </p:sp>
    </p:spTree>
    <p:extLst>
      <p:ext uri="{BB962C8B-B14F-4D97-AF65-F5344CB8AC3E}">
        <p14:creationId xmlns:p14="http://schemas.microsoft.com/office/powerpoint/2010/main" val="160092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D715-00C7-443F-A7EE-D4618F795917}"/>
              </a:ext>
            </a:extLst>
          </p:cNvPr>
          <p:cNvSpPr>
            <a:spLocks noGrp="1"/>
          </p:cNvSpPr>
          <p:nvPr>
            <p:ph type="title"/>
          </p:nvPr>
        </p:nvSpPr>
        <p:spPr>
          <a:xfrm>
            <a:off x="744000" y="404632"/>
            <a:ext cx="10704000" cy="648072"/>
          </a:xfrm>
        </p:spPr>
        <p:txBody>
          <a:bodyPr/>
          <a:lstStyle/>
          <a:p>
            <a:r>
              <a:rPr lang="en-GB"/>
              <a:t>Transmission of RSV</a:t>
            </a:r>
            <a:endParaRPr lang="en-GB">
              <a:solidFill>
                <a:srgbClr val="FF0000"/>
              </a:solidFill>
            </a:endParaRPr>
          </a:p>
        </p:txBody>
      </p:sp>
      <p:sp>
        <p:nvSpPr>
          <p:cNvPr id="3" name="Content Placeholder 2">
            <a:extLst>
              <a:ext uri="{FF2B5EF4-FFF2-40B4-BE49-F238E27FC236}">
                <a16:creationId xmlns:a16="http://schemas.microsoft.com/office/drawing/2014/main" id="{1769A3B7-D368-4CF6-AAEB-6AA81B2C0A29}"/>
              </a:ext>
            </a:extLst>
          </p:cNvPr>
          <p:cNvSpPr>
            <a:spLocks noGrp="1"/>
          </p:cNvSpPr>
          <p:nvPr>
            <p:ph idx="1"/>
          </p:nvPr>
        </p:nvSpPr>
        <p:spPr>
          <a:xfrm>
            <a:off x="228599" y="1488509"/>
            <a:ext cx="10630829" cy="4845211"/>
          </a:xfrm>
        </p:spPr>
        <p:txBody>
          <a:bodyPr vert="horz" lIns="91440" tIns="45720" rIns="91440" bIns="45720" rtlCol="0" anchor="t">
            <a:normAutofit/>
          </a:bodyPr>
          <a:lstStyle/>
          <a:p>
            <a:pPr marL="285750" indent="-285750"/>
            <a:r>
              <a:rPr lang="en-GB" sz="2800">
                <a:latin typeface="Arial"/>
                <a:cs typeface="Arial"/>
              </a:rPr>
              <a:t>RSV is highly communicable, but humans are the only known reservoir</a:t>
            </a:r>
          </a:p>
          <a:p>
            <a:pPr marL="285750" indent="-285750">
              <a:buFont typeface="Arial" panose="020B0604020202020204" pitchFamily="34" charset="0"/>
              <a:buChar char="•"/>
            </a:pPr>
            <a:r>
              <a:rPr lang="en-GB" sz="2800">
                <a:latin typeface="Arial"/>
                <a:cs typeface="Arial"/>
              </a:rPr>
              <a:t>the incubation period (time between infection and appearance of symptoms) varies from 2 to 8 days (usually 3 to 5 days)</a:t>
            </a:r>
          </a:p>
          <a:p>
            <a:pPr marL="285750" indent="-285750"/>
            <a:r>
              <a:rPr lang="en-GB" sz="2800">
                <a:latin typeface="Arial"/>
                <a:cs typeface="Arial"/>
              </a:rPr>
              <a:t>the virus is spread from respiratory secretions following close contact with an infected person via respiratory droplets or contact with contaminated surfaces or objects </a:t>
            </a:r>
            <a:endParaRPr lang="en-GB" sz="2800"/>
          </a:p>
          <a:p>
            <a:pPr marL="285750" indent="-285750">
              <a:buFont typeface="Arial" panose="020B0604020202020204" pitchFamily="34" charset="0"/>
              <a:buChar char="•"/>
            </a:pPr>
            <a:r>
              <a:rPr lang="en-GB" sz="2800">
                <a:latin typeface="Arial"/>
                <a:cs typeface="Arial"/>
              </a:rPr>
              <a:t>the virus can survive on surfaces or objects for about 4 to 7 hours</a:t>
            </a:r>
          </a:p>
          <a:p>
            <a:pPr marL="285750" marR="0" lvl="0" indent="-285750" algn="l" defTabSz="914400">
              <a:lnSpc>
                <a:spcPct val="90000"/>
              </a:lnSpc>
              <a:spcBef>
                <a:spcPts val="1000"/>
              </a:spcBef>
              <a:spcAft>
                <a:spcPts val="0"/>
              </a:spcAft>
              <a:buClr>
                <a:srgbClr val="007C91"/>
              </a:buClr>
              <a:buSzTx/>
              <a:buFont typeface="Arial" panose="020B0604020202020204" pitchFamily="34" charset="0"/>
              <a:buChar char="•"/>
              <a:tabLst/>
              <a:defRPr/>
            </a:pPr>
            <a:endParaRPr lang="en-GB"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007C91"/>
              </a:buClr>
              <a:buSzTx/>
              <a:tabLst/>
              <a:defRPr/>
            </a:pPr>
            <a:endParaRPr lang="en-GB" sz="1500">
              <a:effectLst/>
              <a:ea typeface="Calibri" panose="020F0502020204030204" pitchFamily="34" charset="0"/>
            </a:endParaRPr>
          </a:p>
          <a:p>
            <a:pPr marL="0" indent="0">
              <a:buNone/>
            </a:pPr>
            <a:endParaRPr lang="en-GB" sz="4800">
              <a:effectLst/>
              <a:latin typeface="+mn-lt"/>
              <a:ea typeface="Calibri" panose="020F0502020204030204" pitchFamily="34" charset="0"/>
              <a:cs typeface="Times New Roman" panose="02020603050405020304" pitchFamily="18" charset="0"/>
            </a:endParaRPr>
          </a:p>
          <a:p>
            <a:pPr marL="0" indent="0">
              <a:lnSpc>
                <a:spcPct val="120000"/>
              </a:lnSpc>
              <a:buNone/>
            </a:pPr>
            <a:endParaRPr lang="en-GB" sz="4800">
              <a:effectLst/>
              <a:latin typeface="Arial" panose="020B0604020202020204"/>
              <a:ea typeface="Calibri" panose="020F0502020204030204" pitchFamily="34" charset="0"/>
              <a:cs typeface="Times New Roman" panose="02020603050405020304" pitchFamily="18" charset="0"/>
            </a:endParaRPr>
          </a:p>
          <a:p>
            <a:endParaRPr lang="en-GB" sz="1800">
              <a:latin typeface="Calibri" panose="020F0502020204030204" pitchFamily="34" charset="0"/>
              <a:ea typeface="Calibri" panose="020F0502020204030204" pitchFamily="34" charset="0"/>
              <a:cs typeface="Times New Roman" panose="02020603050405020304" pitchFamily="18" charset="0"/>
            </a:endParaRPr>
          </a:p>
        </p:txBody>
      </p:sp>
      <p:sp>
        <p:nvSpPr>
          <p:cNvPr id="11" name="Footer Placeholder 10">
            <a:extLst>
              <a:ext uri="{FF2B5EF4-FFF2-40B4-BE49-F238E27FC236}">
                <a16:creationId xmlns:a16="http://schemas.microsoft.com/office/drawing/2014/main" id="{8A240565-6AE0-46A1-8FD9-14F2E5308B30}"/>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2" name="Slide Number Placeholder 11">
            <a:extLst>
              <a:ext uri="{FF2B5EF4-FFF2-40B4-BE49-F238E27FC236}">
                <a16:creationId xmlns:a16="http://schemas.microsoft.com/office/drawing/2014/main" id="{6DDFB82A-3C88-40EE-B5BB-429A68490F75}"/>
              </a:ext>
            </a:extLst>
          </p:cNvPr>
          <p:cNvSpPr>
            <a:spLocks noGrp="1"/>
          </p:cNvSpPr>
          <p:nvPr>
            <p:ph type="sldNum" sz="quarter" idx="11"/>
          </p:nvPr>
        </p:nvSpPr>
        <p:spPr/>
        <p:txBody>
          <a:bodyPr/>
          <a:lstStyle/>
          <a:p>
            <a:fld id="{344369E4-5DE7-46E5-874E-4FD437973785}" type="slidenum">
              <a:rPr lang="en-GB" smtClean="0"/>
              <a:pPr/>
              <a:t>7</a:t>
            </a:fld>
            <a:endParaRPr lang="en-GB" sz="1400"/>
          </a:p>
        </p:txBody>
      </p:sp>
    </p:spTree>
    <p:extLst>
      <p:ext uri="{BB962C8B-B14F-4D97-AF65-F5344CB8AC3E}">
        <p14:creationId xmlns:p14="http://schemas.microsoft.com/office/powerpoint/2010/main" val="345462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1838-BA06-4302-8A05-9FEC637A713F}"/>
              </a:ext>
            </a:extLst>
          </p:cNvPr>
          <p:cNvSpPr>
            <a:spLocks noGrp="1"/>
          </p:cNvSpPr>
          <p:nvPr>
            <p:ph type="title"/>
          </p:nvPr>
        </p:nvSpPr>
        <p:spPr>
          <a:xfrm>
            <a:off x="428795" y="204583"/>
            <a:ext cx="10515600" cy="972607"/>
          </a:xfrm>
        </p:spPr>
        <p:txBody>
          <a:bodyPr/>
          <a:lstStyle/>
          <a:p>
            <a:r>
              <a:rPr lang="en-GB"/>
              <a:t>RSV epidemiology</a:t>
            </a:r>
          </a:p>
        </p:txBody>
      </p:sp>
      <p:sp>
        <p:nvSpPr>
          <p:cNvPr id="3" name="Content Placeholder 2">
            <a:extLst>
              <a:ext uri="{FF2B5EF4-FFF2-40B4-BE49-F238E27FC236}">
                <a16:creationId xmlns:a16="http://schemas.microsoft.com/office/drawing/2014/main" id="{23225B5D-85E8-446D-86EB-27C2E4A6675D}"/>
              </a:ext>
            </a:extLst>
          </p:cNvPr>
          <p:cNvSpPr>
            <a:spLocks noGrp="1"/>
          </p:cNvSpPr>
          <p:nvPr>
            <p:ph idx="1"/>
          </p:nvPr>
        </p:nvSpPr>
        <p:spPr>
          <a:xfrm>
            <a:off x="430849" y="1623569"/>
            <a:ext cx="6702375" cy="4815281"/>
          </a:xfrm>
        </p:spPr>
        <p:txBody>
          <a:bodyPr vert="horz" lIns="91440" tIns="45720" rIns="91440" bIns="45720" rtlCol="0" anchor="t">
            <a:noAutofit/>
          </a:bodyPr>
          <a:lstStyle/>
          <a:p>
            <a:pPr marL="285750" indent="-285750"/>
            <a:r>
              <a:rPr lang="en-GB" sz="2000" dirty="0">
                <a:latin typeface="Arial"/>
                <a:cs typeface="Arial"/>
              </a:rPr>
              <a:t>RSV infection is a winter virus, with RSV season in the UK starting from October, peaking in December and declining in March </a:t>
            </a:r>
            <a:endParaRPr lang="en-GB" sz="2000" dirty="0"/>
          </a:p>
          <a:p>
            <a:pPr marL="285750" indent="-285750"/>
            <a:r>
              <a:rPr lang="en-GB" sz="2000" dirty="0">
                <a:latin typeface="Arial"/>
                <a:cs typeface="Arial"/>
              </a:rPr>
              <a:t>whilst the occurrence of the mid-winter peak is predictable, its size varies from year to year </a:t>
            </a:r>
            <a:endParaRPr lang="en-GB" sz="2000" dirty="0"/>
          </a:p>
          <a:p>
            <a:pPr marL="285750" indent="-285750"/>
            <a:r>
              <a:rPr lang="en-GB" sz="2000" dirty="0">
                <a:latin typeface="Arial"/>
                <a:cs typeface="Arial"/>
              </a:rPr>
              <a:t>almost all children will experience RSV in the first 2 years of life and RSV frequently reinfects older children and adults</a:t>
            </a:r>
          </a:p>
          <a:p>
            <a:pPr marL="285750" indent="-285750">
              <a:buFont typeface="Arial" panose="020B0604020202020204" pitchFamily="34" charset="0"/>
              <a:buChar char="•"/>
            </a:pPr>
            <a:r>
              <a:rPr lang="en-GB" sz="2000" dirty="0">
                <a:latin typeface="Arial"/>
                <a:cs typeface="Arial"/>
              </a:rPr>
              <a:t>UKHSA monitors levels of RSV activity in England throughout the RSV season - epidemiological data are available at </a:t>
            </a:r>
            <a:r>
              <a:rPr lang="en-US" sz="2000" dirty="0">
                <a:hlinkClick r:id="rId3"/>
              </a:rPr>
              <a:t>gov.uk/government/collections/weekly-national-flu-reports </a:t>
            </a:r>
            <a:endParaRPr lang="en-GB" sz="2000" dirty="0">
              <a:solidFill>
                <a:srgbClr val="FF0000"/>
              </a:solidFill>
              <a:latin typeface="Arial"/>
              <a:cs typeface="Arial"/>
            </a:endParaRPr>
          </a:p>
        </p:txBody>
      </p:sp>
      <p:sp>
        <p:nvSpPr>
          <p:cNvPr id="10" name="Footer Placeholder 9">
            <a:extLst>
              <a:ext uri="{FF2B5EF4-FFF2-40B4-BE49-F238E27FC236}">
                <a16:creationId xmlns:a16="http://schemas.microsoft.com/office/drawing/2014/main" id="{FF4B9253-6D67-434B-A970-3CE96BFB6ADA}"/>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11" name="Slide Number Placeholder 10">
            <a:extLst>
              <a:ext uri="{FF2B5EF4-FFF2-40B4-BE49-F238E27FC236}">
                <a16:creationId xmlns:a16="http://schemas.microsoft.com/office/drawing/2014/main" id="{85EC59C1-D0C4-4AFA-96A0-7FE1EAEEE6AD}"/>
              </a:ext>
            </a:extLst>
          </p:cNvPr>
          <p:cNvSpPr>
            <a:spLocks noGrp="1"/>
          </p:cNvSpPr>
          <p:nvPr>
            <p:ph type="sldNum" sz="quarter" idx="11"/>
          </p:nvPr>
        </p:nvSpPr>
        <p:spPr/>
        <p:txBody>
          <a:bodyPr/>
          <a:lstStyle/>
          <a:p>
            <a:fld id="{344369E4-5DE7-46E5-874E-4FD437973785}" type="slidenum">
              <a:rPr lang="en-GB" smtClean="0"/>
              <a:pPr/>
              <a:t>8</a:t>
            </a:fld>
            <a:endParaRPr lang="en-GB" sz="1400"/>
          </a:p>
        </p:txBody>
      </p:sp>
      <p:pic>
        <p:nvPicPr>
          <p:cNvPr id="7" name="Picture 6">
            <a:extLst>
              <a:ext uri="{FF2B5EF4-FFF2-40B4-BE49-F238E27FC236}">
                <a16:creationId xmlns:a16="http://schemas.microsoft.com/office/drawing/2014/main" id="{A11DD6E4-0666-D752-3D05-9E9E07E2BC50}"/>
              </a:ext>
            </a:extLst>
          </p:cNvPr>
          <p:cNvPicPr>
            <a:picLocks noChangeAspect="1"/>
          </p:cNvPicPr>
          <p:nvPr/>
        </p:nvPicPr>
        <p:blipFill>
          <a:blip r:embed="rId4"/>
          <a:stretch>
            <a:fillRect/>
          </a:stretch>
        </p:blipFill>
        <p:spPr>
          <a:xfrm>
            <a:off x="7252823" y="1623569"/>
            <a:ext cx="4736128" cy="3579742"/>
          </a:xfrm>
          <a:prstGeom prst="rect">
            <a:avLst/>
          </a:prstGeom>
        </p:spPr>
      </p:pic>
      <p:sp>
        <p:nvSpPr>
          <p:cNvPr id="8" name="TextBox 7">
            <a:extLst>
              <a:ext uri="{FF2B5EF4-FFF2-40B4-BE49-F238E27FC236}">
                <a16:creationId xmlns:a16="http://schemas.microsoft.com/office/drawing/2014/main" id="{1FEF08E9-2255-1DDF-FAA0-16E17B0026F1}"/>
              </a:ext>
            </a:extLst>
          </p:cNvPr>
          <p:cNvSpPr txBox="1"/>
          <p:nvPr/>
        </p:nvSpPr>
        <p:spPr>
          <a:xfrm>
            <a:off x="7865166" y="5436360"/>
            <a:ext cx="3895985" cy="769441"/>
          </a:xfrm>
          <a:prstGeom prst="rect">
            <a:avLst/>
          </a:prstGeom>
          <a:noFill/>
        </p:spPr>
        <p:txBody>
          <a:bodyPr wrap="square" rtlCol="0">
            <a:spAutoFit/>
          </a:bodyPr>
          <a:lstStyle/>
          <a:p>
            <a:r>
              <a:rPr lang="en-GB" sz="1100"/>
              <a:t>Weekly overall hospital admission rates (including ICU or HDU) of RSV positive cases per 100,000 population reported through SARI Watch sentinel surveillance, England </a:t>
            </a:r>
          </a:p>
        </p:txBody>
      </p:sp>
    </p:spTree>
    <p:extLst>
      <p:ext uri="{BB962C8B-B14F-4D97-AF65-F5344CB8AC3E}">
        <p14:creationId xmlns:p14="http://schemas.microsoft.com/office/powerpoint/2010/main" val="239687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0106-55CD-20DB-8857-4B82816A31D1}"/>
              </a:ext>
            </a:extLst>
          </p:cNvPr>
          <p:cNvSpPr>
            <a:spLocks noGrp="1"/>
          </p:cNvSpPr>
          <p:nvPr>
            <p:ph type="title"/>
          </p:nvPr>
        </p:nvSpPr>
        <p:spPr/>
        <p:txBody>
          <a:bodyPr/>
          <a:lstStyle/>
          <a:p>
            <a:r>
              <a:rPr lang="en-GB"/>
              <a:t>RSV epidemiology in adults</a:t>
            </a:r>
          </a:p>
        </p:txBody>
      </p:sp>
      <p:sp>
        <p:nvSpPr>
          <p:cNvPr id="3" name="Content Placeholder 2">
            <a:extLst>
              <a:ext uri="{FF2B5EF4-FFF2-40B4-BE49-F238E27FC236}">
                <a16:creationId xmlns:a16="http://schemas.microsoft.com/office/drawing/2014/main" id="{C1B555AD-1B4D-FC11-70B9-086B8A96AF8F}"/>
              </a:ext>
            </a:extLst>
          </p:cNvPr>
          <p:cNvSpPr>
            <a:spLocks noGrp="1"/>
          </p:cNvSpPr>
          <p:nvPr>
            <p:ph idx="1"/>
          </p:nvPr>
        </p:nvSpPr>
        <p:spPr/>
        <p:txBody>
          <a:bodyPr vert="horz" lIns="91440" tIns="45720" rIns="91440" bIns="45720" rtlCol="0" anchor="t">
            <a:normAutofit/>
          </a:bodyPr>
          <a:lstStyle/>
          <a:p>
            <a:r>
              <a:rPr lang="en-GB" dirty="0">
                <a:latin typeface="Arial"/>
                <a:cs typeface="Arial"/>
              </a:rPr>
              <a:t>whilst the burden of RSV is well understood in infants and children, the burden of RSV in older adults is comparatively poorly understood and considered to be underestimated by existing routine surveillance</a:t>
            </a:r>
          </a:p>
          <a:p>
            <a:r>
              <a:rPr lang="en-GB" dirty="0">
                <a:solidFill>
                  <a:srgbClr val="000000"/>
                </a:solidFill>
                <a:latin typeface="Arial"/>
                <a:cs typeface="Arial"/>
              </a:rPr>
              <a:t>only a minority of adult infections are diagnosed as RSV is not widely recognised as a cause of respiratory infections in adults</a:t>
            </a:r>
          </a:p>
          <a:p>
            <a:r>
              <a:rPr lang="en-GB" sz="2400" b="0" i="0" dirty="0">
                <a:solidFill>
                  <a:srgbClr val="000000"/>
                </a:solidFill>
                <a:effectLst/>
                <a:latin typeface="Arial"/>
                <a:cs typeface="Arial"/>
              </a:rPr>
              <a:t>RSV has been estimated to account for 175,000 annual GP episodes in those age 65 years and older in the UK</a:t>
            </a:r>
            <a:r>
              <a:rPr lang="en-GB" dirty="0">
                <a:solidFill>
                  <a:srgbClr val="000000"/>
                </a:solidFill>
                <a:latin typeface="Arial"/>
                <a:cs typeface="Arial"/>
              </a:rPr>
              <a:t> </a:t>
            </a:r>
            <a:endParaRPr lang="en-GB" dirty="0">
              <a:latin typeface="Arial"/>
              <a:cs typeface="Arial"/>
            </a:endParaRPr>
          </a:p>
          <a:p>
            <a:r>
              <a:rPr lang="en-GB" dirty="0">
                <a:latin typeface="Arial"/>
                <a:cs typeface="Arial"/>
              </a:rPr>
              <a:t>it has been estimated in that in each winter season there are 4,000 deaths due to RSV in those aged over 75 years </a:t>
            </a:r>
            <a:r>
              <a:rPr lang="en-GB" sz="2400" b="0" i="0" dirty="0">
                <a:solidFill>
                  <a:srgbClr val="000000"/>
                </a:solidFill>
                <a:effectLst/>
                <a:latin typeface="Arial"/>
                <a:cs typeface="Arial"/>
              </a:rPr>
              <a:t>in England and Wales</a:t>
            </a:r>
            <a:endParaRPr lang="en-GB" dirty="0"/>
          </a:p>
        </p:txBody>
      </p:sp>
      <p:sp>
        <p:nvSpPr>
          <p:cNvPr id="4" name="Footer Placeholder 3">
            <a:extLst>
              <a:ext uri="{FF2B5EF4-FFF2-40B4-BE49-F238E27FC236}">
                <a16:creationId xmlns:a16="http://schemas.microsoft.com/office/drawing/2014/main" id="{DE955ACD-B4D7-1DDB-A868-03666E454634}"/>
              </a:ext>
            </a:extLst>
          </p:cNvPr>
          <p:cNvSpPr>
            <a:spLocks noGrp="1"/>
          </p:cNvSpPr>
          <p:nvPr>
            <p:ph type="ftr" sz="quarter" idx="10"/>
          </p:nvPr>
        </p:nvSpPr>
        <p:spPr/>
        <p:txBody>
          <a:bodyPr/>
          <a:lstStyle/>
          <a:p>
            <a:r>
              <a:rPr lang="en-GB" sz="1400"/>
              <a:t>RSV vaccination programme for older adults: training slide set for healthcare practitioners</a:t>
            </a:r>
          </a:p>
        </p:txBody>
      </p:sp>
      <p:sp>
        <p:nvSpPr>
          <p:cNvPr id="5" name="Slide Number Placeholder 4">
            <a:extLst>
              <a:ext uri="{FF2B5EF4-FFF2-40B4-BE49-F238E27FC236}">
                <a16:creationId xmlns:a16="http://schemas.microsoft.com/office/drawing/2014/main" id="{C6B8259E-4B88-0CE3-EC98-0AA7967388D6}"/>
              </a:ext>
            </a:extLst>
          </p:cNvPr>
          <p:cNvSpPr>
            <a:spLocks noGrp="1"/>
          </p:cNvSpPr>
          <p:nvPr>
            <p:ph type="sldNum" sz="quarter" idx="11"/>
          </p:nvPr>
        </p:nvSpPr>
        <p:spPr/>
        <p:txBody>
          <a:bodyPr/>
          <a:lstStyle/>
          <a:p>
            <a:fld id="{344369E4-5DE7-46E5-874E-4FD437973785}" type="slidenum">
              <a:rPr lang="en-GB" smtClean="0"/>
              <a:pPr/>
              <a:t>9</a:t>
            </a:fld>
            <a:endParaRPr lang="en-GB" sz="1400"/>
          </a:p>
        </p:txBody>
      </p:sp>
    </p:spTree>
    <p:extLst>
      <p:ext uri="{BB962C8B-B14F-4D97-AF65-F5344CB8AC3E}">
        <p14:creationId xmlns:p14="http://schemas.microsoft.com/office/powerpoint/2010/main" val="3549133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60</TotalTime>
  <Words>8485</Words>
  <Application>Microsoft Office PowerPoint</Application>
  <PresentationFormat>Widescreen</PresentationFormat>
  <Paragraphs>565</Paragraphs>
  <Slides>55</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Arial,Sans-Serif</vt:lpstr>
      <vt:lpstr>Calibri</vt:lpstr>
      <vt:lpstr>Courier New</vt:lpstr>
      <vt:lpstr>GDS Transport</vt:lpstr>
      <vt:lpstr>Office Theme</vt:lpstr>
      <vt:lpstr>Respiratory syncytial virus (RSV) vaccination programme for older adults   Core training slide set for healthcare practitioners   Version 1 Last update: July 2024</vt:lpstr>
      <vt:lpstr>Content</vt:lpstr>
      <vt:lpstr>Learning objectives</vt:lpstr>
      <vt:lpstr>Prerequisites to administering RSV vaccines</vt:lpstr>
      <vt:lpstr>Significant messages</vt:lpstr>
      <vt:lpstr>What is RSV</vt:lpstr>
      <vt:lpstr>Transmission of RSV</vt:lpstr>
      <vt:lpstr>RSV epidemiology</vt:lpstr>
      <vt:lpstr>RSV epidemiology in adults</vt:lpstr>
      <vt:lpstr>RSV symptoms</vt:lpstr>
      <vt:lpstr>Treatment and prevention</vt:lpstr>
      <vt:lpstr>Immunisation</vt:lpstr>
      <vt:lpstr>RSV vaccination of older adults programme</vt:lpstr>
      <vt:lpstr>Aim</vt:lpstr>
      <vt:lpstr>Schedule and dose</vt:lpstr>
      <vt:lpstr>Routine programme</vt:lpstr>
      <vt:lpstr>Catch-up campaign</vt:lpstr>
      <vt:lpstr>Abrysvo® vaccine: pharmaceutical information</vt:lpstr>
      <vt:lpstr>How Abrysvo® vaccine works</vt:lpstr>
      <vt:lpstr>Abrysvo® vaccine: effectiveness</vt:lpstr>
      <vt:lpstr>Vaccine safety</vt:lpstr>
      <vt:lpstr>Abrysvo® contraindications and precautions</vt:lpstr>
      <vt:lpstr>Abrysvo® vaccine excipients</vt:lpstr>
      <vt:lpstr>Administering Abrysvo at the same time as other vaccines</vt:lpstr>
      <vt:lpstr>Administering Abrysvo® at the same time as seasonal influenza vaccine </vt:lpstr>
      <vt:lpstr>Administering Abrysvo® at the same time as COVID-19 vaccine </vt:lpstr>
      <vt:lpstr>Administering Abrysvo® at the same time as other vaccines</vt:lpstr>
      <vt:lpstr>Vaccine ordering</vt:lpstr>
      <vt:lpstr>Storing the Abrysvo® vaccine</vt:lpstr>
      <vt:lpstr>Pack contents</vt:lpstr>
      <vt:lpstr>Preparing the Abrysvo® vaccine </vt:lpstr>
      <vt:lpstr>Preparing the Abrysvo® vaccine</vt:lpstr>
      <vt:lpstr>Preparing the Abrysvo® vaccine</vt:lpstr>
      <vt:lpstr>Preparing the Abrysvo® vaccine</vt:lpstr>
      <vt:lpstr>Preparing the Abrysvo® vaccine</vt:lpstr>
      <vt:lpstr>Before administering a vaccine</vt:lpstr>
      <vt:lpstr>Consent</vt:lpstr>
      <vt:lpstr>Informed consent</vt:lpstr>
      <vt:lpstr>Legal requirements for the supply and administration of vaccines</vt:lpstr>
      <vt:lpstr>Legal requirements for the supply and administration of vaccines</vt:lpstr>
      <vt:lpstr>Patient Group Directions (PGD)</vt:lpstr>
      <vt:lpstr>Vaccination intramuscular administration</vt:lpstr>
      <vt:lpstr>Administering vaccine into the deltoid muscle  (upper arm)</vt:lpstr>
      <vt:lpstr>The vastus lateralis muscle (anterolateral aspect of the thigh)</vt:lpstr>
      <vt:lpstr>Vaccine administration </vt:lpstr>
      <vt:lpstr>Individuals with bleeding disorders or taking anticoagulation therapy</vt:lpstr>
      <vt:lpstr>Post vaccination</vt:lpstr>
      <vt:lpstr>Disposal of consumables</vt:lpstr>
      <vt:lpstr>Adverse reactions following vaccination</vt:lpstr>
      <vt:lpstr>Reporting adverse reactions</vt:lpstr>
      <vt:lpstr>Documentation and record keeping</vt:lpstr>
      <vt:lpstr>Patient resources </vt:lpstr>
      <vt:lpstr>Further information</vt:lpstr>
      <vt:lpstr>Resources: Information for healthcare practitioner guidance</vt:lpstr>
      <vt:lpstr>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Vaccination programme  core training slideset</dc:title>
  <dc:creator>UKHSA</dc:creator>
  <cp:revision>19</cp:revision>
  <cp:lastPrinted>2021-08-09T14:01:33Z</cp:lastPrinted>
  <dcterms:created xsi:type="dcterms:W3CDTF">2021-10-19T15:06:39Z</dcterms:created>
  <dcterms:modified xsi:type="dcterms:W3CDTF">2024-07-12T09:52:37Z</dcterms:modified>
</cp:coreProperties>
</file>