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65" r:id="rId3"/>
    <p:sldId id="496" r:id="rId4"/>
    <p:sldId id="498" r:id="rId5"/>
    <p:sldId id="447" r:id="rId6"/>
    <p:sldId id="262" r:id="rId7"/>
    <p:sldId id="499" r:id="rId8"/>
    <p:sldId id="500" r:id="rId9"/>
    <p:sldId id="401" r:id="rId10"/>
    <p:sldId id="501" r:id="rId11"/>
    <p:sldId id="502" r:id="rId12"/>
    <p:sldId id="503" r:id="rId13"/>
    <p:sldId id="504" r:id="rId14"/>
    <p:sldId id="445" r:id="rId15"/>
    <p:sldId id="465" r:id="rId16"/>
    <p:sldId id="469" r:id="rId17"/>
    <p:sldId id="474" r:id="rId18"/>
    <p:sldId id="451" r:id="rId19"/>
    <p:sldId id="475" r:id="rId20"/>
    <p:sldId id="470" r:id="rId21"/>
    <p:sldId id="467" r:id="rId22"/>
    <p:sldId id="441" r:id="rId23"/>
    <p:sldId id="417" r:id="rId24"/>
    <p:sldId id="383" r:id="rId25"/>
    <p:sldId id="425" r:id="rId26"/>
    <p:sldId id="494" r:id="rId27"/>
    <p:sldId id="420" r:id="rId28"/>
    <p:sldId id="460" r:id="rId29"/>
    <p:sldId id="437" r:id="rId30"/>
    <p:sldId id="418" r:id="rId31"/>
    <p:sldId id="462" r:id="rId32"/>
    <p:sldId id="414" r:id="rId33"/>
    <p:sldId id="372" r:id="rId34"/>
    <p:sldId id="428" r:id="rId35"/>
    <p:sldId id="434" r:id="rId36"/>
    <p:sldId id="471" r:id="rId37"/>
    <p:sldId id="505" r:id="rId38"/>
    <p:sldId id="433" r:id="rId39"/>
  </p:sldIdLst>
  <p:sldSz cx="12192000" cy="6858000"/>
  <p:notesSz cx="6889750" cy="100218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9A0A34-1902-1F85-5F82-242BD4325BC0}" name="Laura Craig" initials="LC" userId="S::Laura.Craig@ukhsa.gov.uk::062dc4ef-9c0a-4001-90a3-bceb873ecdc2" providerId="AD"/>
  <p188:author id="{A9A01BBC-C29E-B3E8-CBD9-BC45D8166443}" name="Lesley McFarlane" initials="LM" userId="S::Lesley.McFarlane@ukhsa.gov.uk::3ff71c5c-cfbc-466f-818f-fdc24ec99b27" providerId="AD"/>
  <p188:author id="{FED260C9-E15B-31D9-3366-6E2255DF2C16}" name="Kirsty Smith2" initials="KS" userId="S::Kirsty.Smith2@ukhsa.gov.uk::f9461996-3888-4c5a-99f5-4aab4fa1034b" providerId="AD"/>
  <p188:author id="{6F2B7BD7-034C-713C-27CF-37470615FC5E}" name="Lesley Mcfarlane" initials="LM" userId="S::lesley.mcfarlane2@nhs.net::5a327b6d-cf18-49d1-a753-e5d1c1432d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manda Dennis" initials="AD" lastIdx="2" clrIdx="0">
    <p:extLst>
      <p:ext uri="{19B8F6BF-5375-455C-9EA6-DF929625EA0E}">
        <p15:presenceInfo xmlns:p15="http://schemas.microsoft.com/office/powerpoint/2012/main" userId="S::Amanda.Dennis@phe.gov.uk::6e612068-76fc-47c8-87dc-7d1a1f9e054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61" autoAdjust="0"/>
    <p:restoredTop sz="80252" autoAdjust="0"/>
  </p:normalViewPr>
  <p:slideViewPr>
    <p:cSldViewPr snapToGrid="0">
      <p:cViewPr varScale="1">
        <p:scale>
          <a:sx n="67" d="100"/>
          <a:sy n="67" d="100"/>
        </p:scale>
        <p:origin x="1277" y="53"/>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50" d="100"/>
        <a:sy n="150" d="100"/>
      </p:scale>
      <p:origin x="0" y="-23430"/>
    </p:cViewPr>
  </p:sorterViewPr>
  <p:notesViewPr>
    <p:cSldViewPr snapToGrid="0">
      <p:cViewPr varScale="1">
        <p:scale>
          <a:sx n="79" d="100"/>
          <a:sy n="79" d="100"/>
        </p:scale>
        <p:origin x="401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 Port" userId="11a82493-b5df-43aa-8dd5-dd1d9e9b6820" providerId="ADAL" clId="{0B357B92-D1FC-4582-8472-8A9726B5131F}"/>
    <pc:docChg chg="custSel modSld">
      <pc:chgData name="Simon Port" userId="11a82493-b5df-43aa-8dd5-dd1d9e9b6820" providerId="ADAL" clId="{0B357B92-D1FC-4582-8472-8A9726B5131F}" dt="2025-08-14T09:35:00.048" v="311" actId="20577"/>
      <pc:docMkLst>
        <pc:docMk/>
      </pc:docMkLst>
      <pc:sldChg chg="modSp mod">
        <pc:chgData name="Simon Port" userId="11a82493-b5df-43aa-8dd5-dd1d9e9b6820" providerId="ADAL" clId="{0B357B92-D1FC-4582-8472-8A9726B5131F}" dt="2025-08-14T09:25:34.721" v="80" actId="948"/>
        <pc:sldMkLst>
          <pc:docMk/>
          <pc:sldMk cId="0" sldId="262"/>
        </pc:sldMkLst>
        <pc:spChg chg="mod">
          <ac:chgData name="Simon Port" userId="11a82493-b5df-43aa-8dd5-dd1d9e9b6820" providerId="ADAL" clId="{0B357B92-D1FC-4582-8472-8A9726B5131F}" dt="2025-08-14T09:25:34.721" v="80" actId="948"/>
          <ac:spMkLst>
            <pc:docMk/>
            <pc:sldMk cId="0" sldId="262"/>
            <ac:spMk id="3" creationId="{00000000-0000-0000-0000-000000000000}"/>
          </ac:spMkLst>
        </pc:spChg>
      </pc:sldChg>
      <pc:sldChg chg="modSp mod">
        <pc:chgData name="Simon Port" userId="11a82493-b5df-43aa-8dd5-dd1d9e9b6820" providerId="ADAL" clId="{0B357B92-D1FC-4582-8472-8A9726B5131F}" dt="2025-08-14T09:24:24.658" v="38" actId="948"/>
        <pc:sldMkLst>
          <pc:docMk/>
          <pc:sldMk cId="4123340682" sldId="265"/>
        </pc:sldMkLst>
        <pc:spChg chg="mod">
          <ac:chgData name="Simon Port" userId="11a82493-b5df-43aa-8dd5-dd1d9e9b6820" providerId="ADAL" clId="{0B357B92-D1FC-4582-8472-8A9726B5131F}" dt="2025-08-14T09:24:24.658" v="38" actId="948"/>
          <ac:spMkLst>
            <pc:docMk/>
            <pc:sldMk cId="4123340682" sldId="265"/>
            <ac:spMk id="3" creationId="{00000000-0000-0000-0000-000000000000}"/>
          </ac:spMkLst>
        </pc:spChg>
      </pc:sldChg>
      <pc:sldChg chg="modSp mod">
        <pc:chgData name="Simon Port" userId="11a82493-b5df-43aa-8dd5-dd1d9e9b6820" providerId="ADAL" clId="{0B357B92-D1FC-4582-8472-8A9726B5131F}" dt="2025-08-14T09:34:04.225" v="292" actId="1035"/>
        <pc:sldMkLst>
          <pc:docMk/>
          <pc:sldMk cId="139551295" sldId="372"/>
        </pc:sldMkLst>
        <pc:spChg chg="mod">
          <ac:chgData name="Simon Port" userId="11a82493-b5df-43aa-8dd5-dd1d9e9b6820" providerId="ADAL" clId="{0B357B92-D1FC-4582-8472-8A9726B5131F}" dt="2025-08-14T09:34:04.225" v="292" actId="1035"/>
          <ac:spMkLst>
            <pc:docMk/>
            <pc:sldMk cId="139551295" sldId="372"/>
            <ac:spMk id="3" creationId="{00000000-0000-0000-0000-000000000000}"/>
          </ac:spMkLst>
        </pc:spChg>
      </pc:sldChg>
      <pc:sldChg chg="modSp mod">
        <pc:chgData name="Simon Port" userId="11a82493-b5df-43aa-8dd5-dd1d9e9b6820" providerId="ADAL" clId="{0B357B92-D1FC-4582-8472-8A9726B5131F}" dt="2025-08-14T09:27:41.580" v="136" actId="14100"/>
        <pc:sldMkLst>
          <pc:docMk/>
          <pc:sldMk cId="3182970350" sldId="401"/>
        </pc:sldMkLst>
        <pc:spChg chg="mod">
          <ac:chgData name="Simon Port" userId="11a82493-b5df-43aa-8dd5-dd1d9e9b6820" providerId="ADAL" clId="{0B357B92-D1FC-4582-8472-8A9726B5131F}" dt="2025-08-14T09:27:41.580" v="136" actId="14100"/>
          <ac:spMkLst>
            <pc:docMk/>
            <pc:sldMk cId="3182970350" sldId="401"/>
            <ac:spMk id="3" creationId="{00000000-0000-0000-0000-000000000000}"/>
          </ac:spMkLst>
        </pc:spChg>
      </pc:sldChg>
      <pc:sldChg chg="modSp mod">
        <pc:chgData name="Simon Port" userId="11a82493-b5df-43aa-8dd5-dd1d9e9b6820" providerId="ADAL" clId="{0B357B92-D1FC-4582-8472-8A9726B5131F}" dt="2025-08-14T09:33:46.048" v="287" actId="1037"/>
        <pc:sldMkLst>
          <pc:docMk/>
          <pc:sldMk cId="2626853160" sldId="414"/>
        </pc:sldMkLst>
        <pc:spChg chg="mod">
          <ac:chgData name="Simon Port" userId="11a82493-b5df-43aa-8dd5-dd1d9e9b6820" providerId="ADAL" clId="{0B357B92-D1FC-4582-8472-8A9726B5131F}" dt="2025-08-14T09:33:46.048" v="287" actId="1037"/>
          <ac:spMkLst>
            <pc:docMk/>
            <pc:sldMk cId="2626853160" sldId="414"/>
            <ac:spMk id="3" creationId="{00000000-0000-0000-0000-000000000000}"/>
          </ac:spMkLst>
        </pc:spChg>
      </pc:sldChg>
      <pc:sldChg chg="modSp mod">
        <pc:chgData name="Simon Port" userId="11a82493-b5df-43aa-8dd5-dd1d9e9b6820" providerId="ADAL" clId="{0B357B92-D1FC-4582-8472-8A9726B5131F}" dt="2025-08-14T09:32:34.113" v="250" actId="1038"/>
        <pc:sldMkLst>
          <pc:docMk/>
          <pc:sldMk cId="3555391640" sldId="417"/>
        </pc:sldMkLst>
        <pc:spChg chg="mod">
          <ac:chgData name="Simon Port" userId="11a82493-b5df-43aa-8dd5-dd1d9e9b6820" providerId="ADAL" clId="{0B357B92-D1FC-4582-8472-8A9726B5131F}" dt="2025-08-14T09:32:34.113" v="250" actId="1038"/>
          <ac:spMkLst>
            <pc:docMk/>
            <pc:sldMk cId="3555391640" sldId="417"/>
            <ac:spMk id="3" creationId="{00000000-0000-0000-0000-000000000000}"/>
          </ac:spMkLst>
        </pc:spChg>
      </pc:sldChg>
      <pc:sldChg chg="modSp mod">
        <pc:chgData name="Simon Port" userId="11a82493-b5df-43aa-8dd5-dd1d9e9b6820" providerId="ADAL" clId="{0B357B92-D1FC-4582-8472-8A9726B5131F}" dt="2025-08-14T09:32:50.247" v="267" actId="14100"/>
        <pc:sldMkLst>
          <pc:docMk/>
          <pc:sldMk cId="1169607560" sldId="425"/>
        </pc:sldMkLst>
        <pc:spChg chg="mod">
          <ac:chgData name="Simon Port" userId="11a82493-b5df-43aa-8dd5-dd1d9e9b6820" providerId="ADAL" clId="{0B357B92-D1FC-4582-8472-8A9726B5131F}" dt="2025-08-14T09:32:50.247" v="267" actId="14100"/>
          <ac:spMkLst>
            <pc:docMk/>
            <pc:sldMk cId="1169607560" sldId="425"/>
            <ac:spMk id="3" creationId="{00000000-0000-0000-0000-000000000000}"/>
          </ac:spMkLst>
        </pc:spChg>
      </pc:sldChg>
      <pc:sldChg chg="modSp mod">
        <pc:chgData name="Simon Port" userId="11a82493-b5df-43aa-8dd5-dd1d9e9b6820" providerId="ADAL" clId="{0B357B92-D1FC-4582-8472-8A9726B5131F}" dt="2025-08-14T09:35:00.048" v="311" actId="20577"/>
        <pc:sldMkLst>
          <pc:docMk/>
          <pc:sldMk cId="1934540266" sldId="433"/>
        </pc:sldMkLst>
        <pc:spChg chg="mod">
          <ac:chgData name="Simon Port" userId="11a82493-b5df-43aa-8dd5-dd1d9e9b6820" providerId="ADAL" clId="{0B357B92-D1FC-4582-8472-8A9726B5131F}" dt="2025-08-14T09:35:00.048" v="311" actId="20577"/>
          <ac:spMkLst>
            <pc:docMk/>
            <pc:sldMk cId="1934540266" sldId="433"/>
            <ac:spMk id="3" creationId="{00000000-0000-0000-0000-000000000000}"/>
          </ac:spMkLst>
        </pc:spChg>
      </pc:sldChg>
      <pc:sldChg chg="modSp mod">
        <pc:chgData name="Simon Port" userId="11a82493-b5df-43aa-8dd5-dd1d9e9b6820" providerId="ADAL" clId="{0B357B92-D1FC-4582-8472-8A9726B5131F}" dt="2025-08-14T09:34:38.463" v="310" actId="1035"/>
        <pc:sldMkLst>
          <pc:docMk/>
          <pc:sldMk cId="892944803" sldId="434"/>
        </pc:sldMkLst>
        <pc:spChg chg="mod">
          <ac:chgData name="Simon Port" userId="11a82493-b5df-43aa-8dd5-dd1d9e9b6820" providerId="ADAL" clId="{0B357B92-D1FC-4582-8472-8A9726B5131F}" dt="2025-08-14T09:34:38.463" v="310" actId="1035"/>
          <ac:spMkLst>
            <pc:docMk/>
            <pc:sldMk cId="892944803" sldId="434"/>
            <ac:spMk id="3" creationId="{00000000-0000-0000-0000-000000000000}"/>
          </ac:spMkLst>
        </pc:spChg>
      </pc:sldChg>
      <pc:sldChg chg="modSp mod">
        <pc:chgData name="Simon Port" userId="11a82493-b5df-43aa-8dd5-dd1d9e9b6820" providerId="ADAL" clId="{0B357B92-D1FC-4582-8472-8A9726B5131F}" dt="2025-08-14T09:30:21.755" v="201" actId="27636"/>
        <pc:sldMkLst>
          <pc:docMk/>
          <pc:sldMk cId="1469714645" sldId="445"/>
        </pc:sldMkLst>
        <pc:spChg chg="mod">
          <ac:chgData name="Simon Port" userId="11a82493-b5df-43aa-8dd5-dd1d9e9b6820" providerId="ADAL" clId="{0B357B92-D1FC-4582-8472-8A9726B5131F}" dt="2025-08-14T09:30:21.755" v="201" actId="27636"/>
          <ac:spMkLst>
            <pc:docMk/>
            <pc:sldMk cId="1469714645" sldId="445"/>
            <ac:spMk id="3" creationId="{00000000-0000-0000-0000-000000000000}"/>
          </ac:spMkLst>
        </pc:spChg>
      </pc:sldChg>
      <pc:sldChg chg="modSp mod">
        <pc:chgData name="Simon Port" userId="11a82493-b5df-43aa-8dd5-dd1d9e9b6820" providerId="ADAL" clId="{0B357B92-D1FC-4582-8472-8A9726B5131F}" dt="2025-08-14T09:25:11.896" v="70" actId="1035"/>
        <pc:sldMkLst>
          <pc:docMk/>
          <pc:sldMk cId="1413172712" sldId="447"/>
        </pc:sldMkLst>
        <pc:spChg chg="mod">
          <ac:chgData name="Simon Port" userId="11a82493-b5df-43aa-8dd5-dd1d9e9b6820" providerId="ADAL" clId="{0B357B92-D1FC-4582-8472-8A9726B5131F}" dt="2025-08-14T09:25:11.896" v="70" actId="1035"/>
          <ac:spMkLst>
            <pc:docMk/>
            <pc:sldMk cId="1413172712" sldId="447"/>
            <ac:spMk id="3" creationId="{969CD377-0026-444E-959A-41AF11AF379B}"/>
          </ac:spMkLst>
        </pc:spChg>
      </pc:sldChg>
      <pc:sldChg chg="modSp mod">
        <pc:chgData name="Simon Port" userId="11a82493-b5df-43aa-8dd5-dd1d9e9b6820" providerId="ADAL" clId="{0B357B92-D1FC-4582-8472-8A9726B5131F}" dt="2025-08-14T09:31:39.441" v="232" actId="1035"/>
        <pc:sldMkLst>
          <pc:docMk/>
          <pc:sldMk cId="517421189" sldId="451"/>
        </pc:sldMkLst>
        <pc:spChg chg="mod">
          <ac:chgData name="Simon Port" userId="11a82493-b5df-43aa-8dd5-dd1d9e9b6820" providerId="ADAL" clId="{0B357B92-D1FC-4582-8472-8A9726B5131F}" dt="2025-08-14T09:31:39.441" v="232" actId="1035"/>
          <ac:spMkLst>
            <pc:docMk/>
            <pc:sldMk cId="517421189" sldId="451"/>
            <ac:spMk id="3" creationId="{983713EA-9970-4AA8-ACE9-222BDB188E1D}"/>
          </ac:spMkLst>
        </pc:spChg>
      </pc:sldChg>
      <pc:sldChg chg="modSp mod">
        <pc:chgData name="Simon Port" userId="11a82493-b5df-43aa-8dd5-dd1d9e9b6820" providerId="ADAL" clId="{0B357B92-D1FC-4582-8472-8A9726B5131F}" dt="2025-08-14T09:33:35.857" v="284" actId="1035"/>
        <pc:sldMkLst>
          <pc:docMk/>
          <pc:sldMk cId="894158606" sldId="462"/>
        </pc:sldMkLst>
        <pc:spChg chg="mod">
          <ac:chgData name="Simon Port" userId="11a82493-b5df-43aa-8dd5-dd1d9e9b6820" providerId="ADAL" clId="{0B357B92-D1FC-4582-8472-8A9726B5131F}" dt="2025-08-14T09:33:35.857" v="284" actId="1035"/>
          <ac:spMkLst>
            <pc:docMk/>
            <pc:sldMk cId="894158606" sldId="462"/>
            <ac:spMk id="3" creationId="{E882283B-3CDB-E1CC-0754-5ED62422EC18}"/>
          </ac:spMkLst>
        </pc:spChg>
      </pc:sldChg>
      <pc:sldChg chg="modSp mod">
        <pc:chgData name="Simon Port" userId="11a82493-b5df-43aa-8dd5-dd1d9e9b6820" providerId="ADAL" clId="{0B357B92-D1FC-4582-8472-8A9726B5131F}" dt="2025-08-14T09:30:53.844" v="204" actId="255"/>
        <pc:sldMkLst>
          <pc:docMk/>
          <pc:sldMk cId="537975520" sldId="465"/>
        </pc:sldMkLst>
        <pc:spChg chg="mod">
          <ac:chgData name="Simon Port" userId="11a82493-b5df-43aa-8dd5-dd1d9e9b6820" providerId="ADAL" clId="{0B357B92-D1FC-4582-8472-8A9726B5131F}" dt="2025-08-14T09:30:53.844" v="204" actId="255"/>
          <ac:spMkLst>
            <pc:docMk/>
            <pc:sldMk cId="537975520" sldId="465"/>
            <ac:spMk id="3" creationId="{9DF5C013-5AA9-83B7-0D03-A1896EAD13FA}"/>
          </ac:spMkLst>
        </pc:spChg>
      </pc:sldChg>
      <pc:sldChg chg="modSp mod">
        <pc:chgData name="Simon Port" userId="11a82493-b5df-43aa-8dd5-dd1d9e9b6820" providerId="ADAL" clId="{0B357B92-D1FC-4582-8472-8A9726B5131F}" dt="2025-08-14T09:31:09.264" v="227" actId="1037"/>
        <pc:sldMkLst>
          <pc:docMk/>
          <pc:sldMk cId="3784541977" sldId="474"/>
        </pc:sldMkLst>
        <pc:spChg chg="mod">
          <ac:chgData name="Simon Port" userId="11a82493-b5df-43aa-8dd5-dd1d9e9b6820" providerId="ADAL" clId="{0B357B92-D1FC-4582-8472-8A9726B5131F}" dt="2025-08-14T09:31:09.264" v="227" actId="1037"/>
          <ac:spMkLst>
            <pc:docMk/>
            <pc:sldMk cId="3784541977" sldId="474"/>
            <ac:spMk id="3" creationId="{80B8FF8D-E0B4-2016-A097-4C15F4978B22}"/>
          </ac:spMkLst>
        </pc:spChg>
      </pc:sldChg>
      <pc:sldChg chg="modSp mod">
        <pc:chgData name="Simon Port" userId="11a82493-b5df-43aa-8dd5-dd1d9e9b6820" providerId="ADAL" clId="{0B357B92-D1FC-4582-8472-8A9726B5131F}" dt="2025-08-14T09:24:52.189" v="39" actId="20577"/>
        <pc:sldMkLst>
          <pc:docMk/>
          <pc:sldMk cId="389693223" sldId="496"/>
        </pc:sldMkLst>
        <pc:spChg chg="mod">
          <ac:chgData name="Simon Port" userId="11a82493-b5df-43aa-8dd5-dd1d9e9b6820" providerId="ADAL" clId="{0B357B92-D1FC-4582-8472-8A9726B5131F}" dt="2025-08-14T09:24:52.189" v="39" actId="20577"/>
          <ac:spMkLst>
            <pc:docMk/>
            <pc:sldMk cId="389693223" sldId="496"/>
            <ac:spMk id="3" creationId="{00000000-0000-0000-0000-000000000000}"/>
          </ac:spMkLst>
        </pc:spChg>
      </pc:sldChg>
      <pc:sldChg chg="modSp mod">
        <pc:chgData name="Simon Port" userId="11a82493-b5df-43aa-8dd5-dd1d9e9b6820" providerId="ADAL" clId="{0B357B92-D1FC-4582-8472-8A9726B5131F}" dt="2025-08-14T09:23:53.740" v="8" actId="1035"/>
        <pc:sldMkLst>
          <pc:docMk/>
          <pc:sldMk cId="1428875272" sldId="498"/>
        </pc:sldMkLst>
        <pc:spChg chg="mod">
          <ac:chgData name="Simon Port" userId="11a82493-b5df-43aa-8dd5-dd1d9e9b6820" providerId="ADAL" clId="{0B357B92-D1FC-4582-8472-8A9726B5131F}" dt="2025-08-14T09:23:53.740" v="8" actId="1035"/>
          <ac:spMkLst>
            <pc:docMk/>
            <pc:sldMk cId="1428875272" sldId="498"/>
            <ac:spMk id="3" creationId="{00000000-0000-0000-0000-000000000000}"/>
          </ac:spMkLst>
        </pc:spChg>
      </pc:sldChg>
      <pc:sldChg chg="modSp mod">
        <pc:chgData name="Simon Port" userId="11a82493-b5df-43aa-8dd5-dd1d9e9b6820" providerId="ADAL" clId="{0B357B92-D1FC-4582-8472-8A9726B5131F}" dt="2025-08-14T09:26:52.404" v="108" actId="1036"/>
        <pc:sldMkLst>
          <pc:docMk/>
          <pc:sldMk cId="1656756216" sldId="499"/>
        </pc:sldMkLst>
        <pc:spChg chg="mod">
          <ac:chgData name="Simon Port" userId="11a82493-b5df-43aa-8dd5-dd1d9e9b6820" providerId="ADAL" clId="{0B357B92-D1FC-4582-8472-8A9726B5131F}" dt="2025-08-14T09:26:52.404" v="108" actId="1036"/>
          <ac:spMkLst>
            <pc:docMk/>
            <pc:sldMk cId="1656756216" sldId="499"/>
            <ac:spMk id="3" creationId="{00000000-0000-0000-0000-000000000000}"/>
          </ac:spMkLst>
        </pc:spChg>
      </pc:sldChg>
      <pc:sldChg chg="modSp mod">
        <pc:chgData name="Simon Port" userId="11a82493-b5df-43aa-8dd5-dd1d9e9b6820" providerId="ADAL" clId="{0B357B92-D1FC-4582-8472-8A9726B5131F}" dt="2025-08-14T09:27:27.572" v="133" actId="20577"/>
        <pc:sldMkLst>
          <pc:docMk/>
          <pc:sldMk cId="467720129" sldId="500"/>
        </pc:sldMkLst>
        <pc:spChg chg="mod">
          <ac:chgData name="Simon Port" userId="11a82493-b5df-43aa-8dd5-dd1d9e9b6820" providerId="ADAL" clId="{0B357B92-D1FC-4582-8472-8A9726B5131F}" dt="2025-08-14T09:27:27.572" v="133" actId="20577"/>
          <ac:spMkLst>
            <pc:docMk/>
            <pc:sldMk cId="467720129" sldId="500"/>
            <ac:spMk id="3" creationId="{00000000-0000-0000-0000-000000000000}"/>
          </ac:spMkLst>
        </pc:spChg>
      </pc:sldChg>
      <pc:sldChg chg="modSp mod">
        <pc:chgData name="Simon Port" userId="11a82493-b5df-43aa-8dd5-dd1d9e9b6820" providerId="ADAL" clId="{0B357B92-D1FC-4582-8472-8A9726B5131F}" dt="2025-08-14T09:28:49.123" v="183" actId="1036"/>
        <pc:sldMkLst>
          <pc:docMk/>
          <pc:sldMk cId="2526702328" sldId="501"/>
        </pc:sldMkLst>
        <pc:spChg chg="mod">
          <ac:chgData name="Simon Port" userId="11a82493-b5df-43aa-8dd5-dd1d9e9b6820" providerId="ADAL" clId="{0B357B92-D1FC-4582-8472-8A9726B5131F}" dt="2025-08-14T09:28:49.123" v="183" actId="1036"/>
          <ac:spMkLst>
            <pc:docMk/>
            <pc:sldMk cId="2526702328" sldId="501"/>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dirty="0"/>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vl1pPr>
          </a:lstStyle>
          <a:p>
            <a:fld id="{7AF94399-4760-E249-A21A-E0B302D943C1}" type="datetimeFigureOut">
              <a:rPr lang="en-US" smtClean="0"/>
              <a:t>8/14/2025</a:t>
            </a:fld>
            <a:endParaRPr lang="en-US" dirty="0"/>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dirty="0"/>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dirty="0"/>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ebarchive.nationalarchives.gov.uk/ukgwa/20120907151317/http:/www.dh.gov.uk/prod_consum_dh/groups/dh_digitalassets/@dh/@ab/documents/digitalasset/dh_133599.pdf"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gov.uk/government/publications/herpes-zoster-shingles-immunisation-programme-2022-to-2023-evaluation-reports"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bmjopen.bmj.com/content/bmjopen/10/7/e037458.full.pdf"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medicines.org.uk/emc/product/12054" TargetMode="External"/><Relationship Id="rId2" Type="http://schemas.openxmlformats.org/officeDocument/2006/relationships/slide" Target="../slides/slide23.xml"/><Relationship Id="rId1" Type="http://schemas.openxmlformats.org/officeDocument/2006/relationships/notesMaster" Target="../notesMasters/notesMaster1.xml"/><Relationship Id="rId5" Type="http://schemas.openxmlformats.org/officeDocument/2006/relationships/hyperlink" Target="https://pubmed.ncbi.nlm.nih.gov/33580242/" TargetMode="External"/><Relationship Id="rId4" Type="http://schemas.openxmlformats.org/officeDocument/2006/relationships/hyperlink" Target="https://pubmed.ncbi.nlm.nih.gov/25916341/"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edicines.org.uk/emc/product/12054"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medicines.org.uk/emc/product/12054"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gskpro.com/en-gb/products/shingrix/home/"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medicines.org.uk/emc/product/12054"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yellowcard.mhra.gov.uk/"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www.gov.uk/government/publications/shingles-immunisation-programme-letter"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ov.uk/government/publications/shingles-herpes-zoster-the-green-book-chapter-28a"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nhs.uk/conditions/shingle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8975" y="4823032"/>
            <a:ext cx="5830001" cy="5005662"/>
          </a:xfrm>
        </p:spPr>
        <p:txBody>
          <a:bodyPr/>
          <a:lstStyle/>
          <a:p>
            <a:pPr lvl="0">
              <a:lnSpc>
                <a:spcPct val="90000"/>
              </a:lnSpc>
              <a:defRPr/>
            </a:pPr>
            <a:r>
              <a:rPr lang="en-GB" b="1" dirty="0">
                <a:solidFill>
                  <a:prstClr val="black"/>
                </a:solidFill>
                <a:ea typeface="ヒラギノ角ゴ Pro W3" pitchFamily="84" charset="-128"/>
                <a:cs typeface="Arial" panose="020B0604020202020204" pitchFamily="34" charset="0"/>
              </a:rPr>
              <a:t>Background</a:t>
            </a:r>
          </a:p>
          <a:p>
            <a:r>
              <a:rPr lang="en-GB" dirty="0">
                <a:ea typeface="Times New Roman" panose="02020603050405020304" pitchFamily="18" charset="0"/>
                <a:cs typeface="Times New Roman" panose="02020603050405020304" pitchFamily="18" charset="0"/>
              </a:rPr>
              <a:t>In 2010, the Joint Committee on Vaccination and Immunisation (JCVI) was asked by the Secretary of State for Health to review the</a:t>
            </a:r>
            <a:r>
              <a:rPr lang="en-GB" dirty="0">
                <a:solidFill>
                  <a:srgbClr val="822333"/>
                </a:solidFill>
                <a:ea typeface="Times New Roman" panose="02020603050405020304" pitchFamily="18" charset="0"/>
                <a:cs typeface="Times New Roman" panose="02020603050405020304" pitchFamily="18" charset="0"/>
              </a:rPr>
              <a:t> </a:t>
            </a:r>
            <a:r>
              <a:rPr lang="en-GB" u="sng" dirty="0">
                <a:solidFill>
                  <a:srgbClr val="365F91"/>
                </a:solidFill>
                <a:ea typeface="Times New Roman" panose="02020603050405020304" pitchFamily="18" charset="0"/>
                <a:cs typeface="Times New Roman" panose="02020603050405020304" pitchFamily="18" charset="0"/>
                <a:hlinkClick r:id="rId3"/>
              </a:rPr>
              <a:t>available evidence</a:t>
            </a:r>
            <a:r>
              <a:rPr lang="en-GB" dirty="0">
                <a:solidFill>
                  <a:srgbClr val="822333"/>
                </a:solidFill>
                <a:ea typeface="Times New Roman" panose="02020603050405020304" pitchFamily="18" charset="0"/>
                <a:cs typeface="Times New Roman" panose="02020603050405020304" pitchFamily="18" charset="0"/>
              </a:rPr>
              <a:t> </a:t>
            </a:r>
            <a:r>
              <a:rPr lang="en-GB" dirty="0">
                <a:ea typeface="Times New Roman" panose="02020603050405020304" pitchFamily="18" charset="0"/>
                <a:cs typeface="Times New Roman" panose="02020603050405020304" pitchFamily="18" charset="0"/>
              </a:rPr>
              <a:t>relevant to the introduction of a universal vaccination programme to protect against shingles (herpes zoster).</a:t>
            </a:r>
          </a:p>
          <a:p>
            <a:endParaRPr lang="en-GB" dirty="0">
              <a:ea typeface="Times New Roman" panose="02020603050405020304" pitchFamily="18" charset="0"/>
              <a:cs typeface="Times New Roman" panose="02020603050405020304" pitchFamily="18" charset="0"/>
            </a:endParaRPr>
          </a:p>
          <a:p>
            <a:r>
              <a:rPr lang="en-GB" dirty="0">
                <a:ea typeface="Times New Roman" panose="02020603050405020304" pitchFamily="18" charset="0"/>
                <a:cs typeface="Times New Roman" panose="02020603050405020304" pitchFamily="18" charset="0"/>
              </a:rPr>
              <a:t>The JCVI considered a range of issues including disease epidemiology, vaccine efficacy, vaccine safety and the cost effectiveness of introducing a routine shingles vaccination programme in the UK. Based on the findings of the cost-effectiveness analysis, the JCVI recommended a universal routine herpes zoster (shingles) vaccination programme using a single dose of the live Zostavax shingles vaccine for adults aged 70 with a catch-up programme for those aged 71 to 79 years.  Individuals who reached their 80th birthday were not eligible for a shingles vaccination due to the reduced efficacy of Zostavax vaccine with increased age.</a:t>
            </a:r>
          </a:p>
          <a:p>
            <a:endParaRPr lang="en-GB" dirty="0">
              <a:ea typeface="Times New Roman" panose="02020603050405020304" pitchFamily="18" charset="0"/>
              <a:cs typeface="Times New Roman" panose="02020603050405020304" pitchFamily="18" charset="0"/>
            </a:endParaRPr>
          </a:p>
          <a:p>
            <a:r>
              <a:rPr lang="en-GB" dirty="0">
                <a:ea typeface="Times New Roman" panose="02020603050405020304" pitchFamily="18" charset="0"/>
                <a:cs typeface="Times New Roman" panose="02020603050405020304" pitchFamily="18" charset="0"/>
              </a:rPr>
              <a:t>From September 2013, a single dose of Zostavax shingles vaccine was offered routinely to individuals aged 70 years (born on or after 1 September 1942) with a phased catch-up programme based on age as of 1 September that year. </a:t>
            </a:r>
            <a:r>
              <a:rPr lang="en-GB" dirty="0">
                <a:solidFill>
                  <a:prstClr val="black"/>
                </a:solidFill>
                <a:ea typeface="Calibri"/>
                <a:cs typeface="Arial" panose="020B0604020202020204" pitchFamily="34" charset="0"/>
              </a:rPr>
              <a:t>From August 2021 Shingrix vaccine was introduced as an alternative vaccine for immunocompromised individuals.  </a:t>
            </a:r>
          </a:p>
          <a:p>
            <a:endParaRPr lang="en-GB" dirty="0">
              <a:solidFill>
                <a:prstClr val="black"/>
              </a:solidFill>
              <a:ea typeface="Calibri"/>
              <a:cs typeface="Arial" panose="020B0604020202020204" pitchFamily="34" charset="0"/>
            </a:endParaRPr>
          </a:p>
          <a:p>
            <a:r>
              <a:rPr lang="en-GB" strike="noStrike" dirty="0">
                <a:solidFill>
                  <a:prstClr val="black"/>
                </a:solidFill>
                <a:ea typeface="Calibri"/>
                <a:cs typeface="Arial" panose="020B0604020202020204" pitchFamily="34" charset="0"/>
              </a:rPr>
              <a:t>From September 2023 Shingrix </a:t>
            </a:r>
            <a:r>
              <a:rPr lang="en-GB" strike="noStrike" dirty="0">
                <a:solidFill>
                  <a:prstClr val="black"/>
                </a:solidFill>
                <a:highlight>
                  <a:srgbClr val="FFFF00"/>
                </a:highlight>
                <a:ea typeface="Calibri"/>
                <a:cs typeface="Arial" panose="020B0604020202020204" pitchFamily="34" charset="0"/>
              </a:rPr>
              <a:t>was </a:t>
            </a:r>
            <a:r>
              <a:rPr lang="en-GB" strike="noStrike" dirty="0">
                <a:solidFill>
                  <a:prstClr val="black"/>
                </a:solidFill>
                <a:ea typeface="Calibri"/>
                <a:cs typeface="Arial" panose="020B0604020202020204" pitchFamily="34" charset="0"/>
              </a:rPr>
              <a:t>offered to all severely immunosuppressed individuals from 50 years of age and to immunocompetent individuals from 60 years of age over a 10-year phased introduction. </a:t>
            </a:r>
          </a:p>
          <a:p>
            <a:endParaRPr lang="en-GB" dirty="0">
              <a:solidFill>
                <a:prstClr val="black"/>
              </a:solidFill>
              <a:ea typeface="Calibri"/>
              <a:cs typeface="Arial" panose="020B0604020202020204" pitchFamily="34" charset="0"/>
            </a:endParaRPr>
          </a:p>
          <a:p>
            <a:r>
              <a:rPr lang="en-GB" dirty="0">
                <a:solidFill>
                  <a:prstClr val="black"/>
                </a:solidFill>
                <a:ea typeface="Calibri"/>
                <a:cs typeface="Arial" panose="020B0604020202020204" pitchFamily="34" charset="0"/>
              </a:rPr>
              <a:t>From November 2024, supplies of Zostavax had been exhausted (the final batch supplied expired 31 October 2024). Immunocompetent individuals aged 70 to 79 years of age who have yet to receive a dose of Zostavax should be offered two doses of Shingrix.</a:t>
            </a:r>
          </a:p>
          <a:p>
            <a:endParaRPr lang="en-GB" dirty="0">
              <a:solidFill>
                <a:prstClr val="black"/>
              </a:solidFill>
              <a:ea typeface="Calibri"/>
              <a:cs typeface="Arial" panose="020B0604020202020204" pitchFamily="34" charset="0"/>
            </a:endParaRPr>
          </a:p>
          <a:p>
            <a:pPr marL="0" marR="0" lvl="0" indent="0" algn="l" defTabSz="914400" rtl="0" eaLnBrk="1" fontAlgn="auto" latinLnBrk="0" hangingPunct="1">
              <a:lnSpc>
                <a:spcPct val="115000"/>
              </a:lnSpc>
              <a:spcBef>
                <a:spcPts val="600"/>
              </a:spcBef>
              <a:spcAft>
                <a:spcPts val="0"/>
              </a:spcAft>
              <a:buClrTx/>
              <a:buSzTx/>
              <a:buFontTx/>
              <a:buNone/>
              <a:tabLst/>
              <a:defRPr/>
            </a:pPr>
            <a:r>
              <a:rPr lang="en-GB" sz="1800" u="none"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rPr>
              <a:t>In</a:t>
            </a:r>
            <a:r>
              <a:rPr lang="en-GB" sz="1800" u="none" dirty="0">
                <a:effectLst/>
                <a:latin typeface="Arial" panose="020B0604020202020204" pitchFamily="34" charset="0"/>
                <a:ea typeface="Times New Roman" panose="02020603050405020304" pitchFamily="18" charset="0"/>
                <a:cs typeface="Times New Roman" panose="02020603050405020304" pitchFamily="18" charset="0"/>
              </a:rPr>
              <a:t> November 2024 the JCVI </a:t>
            </a:r>
            <a:r>
              <a:rPr lang="en-GB" sz="1800" u="none"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rPr>
              <a:t>recommended</a:t>
            </a:r>
            <a:r>
              <a:rPr lang="en-GB" sz="1800" u="none" dirty="0">
                <a:effectLst/>
                <a:latin typeface="Arial" panose="020B0604020202020204" pitchFamily="34" charset="0"/>
                <a:ea typeface="Times New Roman" panose="02020603050405020304" pitchFamily="18" charset="0"/>
                <a:cs typeface="Times New Roman" panose="02020603050405020304" pitchFamily="18" charset="0"/>
              </a:rPr>
              <a:t> that Shingrix </a:t>
            </a:r>
            <a:r>
              <a:rPr lang="en-GB" sz="1800" u="none"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rPr>
              <a:t>should</a:t>
            </a:r>
            <a:r>
              <a:rPr lang="en-GB" sz="1800" u="none" dirty="0">
                <a:effectLst/>
                <a:latin typeface="Arial" panose="020B0604020202020204" pitchFamily="34" charset="0"/>
                <a:ea typeface="Times New Roman" panose="02020603050405020304" pitchFamily="18" charset="0"/>
                <a:cs typeface="Times New Roman" panose="02020603050405020304" pitchFamily="18" charset="0"/>
              </a:rPr>
              <a:t> </a:t>
            </a:r>
            <a:r>
              <a:rPr lang="en-GB" sz="1800" dirty="0">
                <a:effectLst/>
                <a:latin typeface="Arial" panose="020B0604020202020204" pitchFamily="34" charset="0"/>
                <a:ea typeface="Times New Roman" panose="02020603050405020304" pitchFamily="18" charset="0"/>
                <a:cs typeface="Times New Roman" panose="02020603050405020304" pitchFamily="18" charset="0"/>
              </a:rPr>
              <a:t>be offered to all severely immunosuppressed individuals aged 18 years and over. Previously, only severely immunosuppressed individuals aged 50 years and over were eligible. The JCVI reviewed evidence which examined the risk of hospitalisation due to zoster and/or post herpetic neuralgia (PHN) in severely immunosuppressed individuals aged 18 – 49 years. They concluded that the risk of severe disease in these individuals was similar to individuals in cohorts who were already eligible for vaccination. They therefore recommended the use of shingles vaccine in this cohort due to their equivalent risk. A bipartite programme letter confirming that this recommendation was to be implemented was published on 22 July 2025.</a:t>
            </a:r>
            <a:r>
              <a:rPr lang="en-GB" sz="2800" dirty="0">
                <a:effectLst/>
              </a:rPr>
              <a:t> </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ts val="1600"/>
              </a:lnSpc>
              <a:spcBef>
                <a:spcPts val="600"/>
              </a:spcBef>
            </a:pPr>
            <a:r>
              <a:rPr lang="en-GB"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dirty="0">
              <a:solidFill>
                <a:prstClr val="black"/>
              </a:solidFill>
              <a:ea typeface="Calibri"/>
              <a:cs typeface="Arial" panose="020B0604020202020204" pitchFamily="34" charset="0"/>
            </a:endParaRPr>
          </a:p>
          <a:p>
            <a:pPr lvl="0">
              <a:defRPr/>
            </a:pPr>
            <a:r>
              <a:rPr lang="en-GB" dirty="0">
                <a:solidFill>
                  <a:prstClr val="black"/>
                </a:solidFill>
                <a:ea typeface="Calibri"/>
                <a:cs typeface="Arial" panose="020B0604020202020204" pitchFamily="34" charset="0"/>
              </a:rPr>
              <a:t>This resource is designed to support healthcare practitioners involved in discussing routine vaccination against shingles. This resource does not</a:t>
            </a:r>
            <a:r>
              <a:rPr lang="en-GB" b="1" dirty="0">
                <a:solidFill>
                  <a:prstClr val="black"/>
                </a:solidFill>
                <a:ea typeface="Calibri"/>
                <a:cs typeface="Arial" panose="020B0604020202020204" pitchFamily="34" charset="0"/>
              </a:rPr>
              <a:t> </a:t>
            </a:r>
            <a:r>
              <a:rPr lang="en-GB" dirty="0">
                <a:solidFill>
                  <a:prstClr val="black"/>
                </a:solidFill>
                <a:ea typeface="Calibri"/>
                <a:cs typeface="Arial" panose="020B0604020202020204" pitchFamily="34" charset="0"/>
              </a:rPr>
              <a:t>cover vaccine administration techniques; practical training and competency assessment should be provided locally for new or returning immunisers.   </a:t>
            </a:r>
          </a:p>
          <a:p>
            <a:pPr>
              <a:spcAft>
                <a:spcPts val="1057"/>
              </a:spcAft>
              <a:defRPr/>
            </a:pPr>
            <a:r>
              <a:rPr lang="en-GB" dirty="0">
                <a:solidFill>
                  <a:prstClr val="black"/>
                </a:solidFill>
                <a:ea typeface="Calibri"/>
                <a:cs typeface="Arial" panose="020B0604020202020204" pitchFamily="34" charset="0"/>
              </a:rPr>
              <a:t>Shingles is also known as herpes zoster. Shingles is the term used throughout this slide set. </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a:t>
            </a:fld>
            <a:endParaRPr lang="en-US" dirty="0"/>
          </a:p>
        </p:txBody>
      </p:sp>
    </p:spTree>
    <p:extLst>
      <p:ext uri="{BB962C8B-B14F-4D97-AF65-F5344CB8AC3E}">
        <p14:creationId xmlns:p14="http://schemas.microsoft.com/office/powerpoint/2010/main" val="4041565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dirty="0">
                <a:ea typeface="ヒラギノ角ゴ Pro W3" pitchFamily="84" charset="-128"/>
                <a:cs typeface="ヒラギノ角ゴ Pro W3" pitchFamily="84" charset="-128"/>
              </a:rPr>
              <a:t>Data from GP-based studies in England and Wales; Green Book Shingles Chapter</a:t>
            </a:r>
          </a:p>
          <a:p>
            <a:endParaRPr lang="en-US" sz="1300" dirty="0">
              <a:ea typeface="ヒラギノ角ゴ Pro W3" pitchFamily="84" charset="-128"/>
              <a:cs typeface="ヒラギノ角ゴ Pro W3" pitchFamily="84" charset="-128"/>
            </a:endParaRPr>
          </a:p>
          <a:p>
            <a:r>
              <a:rPr lang="en-US" sz="1300" dirty="0">
                <a:ea typeface="ヒラギノ角ゴ Pro W3" pitchFamily="84" charset="-128"/>
                <a:cs typeface="ヒラギノ角ゴ Pro W3" pitchFamily="84" charset="-128"/>
              </a:rPr>
              <a:t>See slide 13 for more PHN data.</a:t>
            </a:r>
          </a:p>
          <a:p>
            <a:endParaRPr lang="en-US" sz="1300" dirty="0">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36378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8975" y="4823033"/>
            <a:ext cx="5511800" cy="4377784"/>
          </a:xfrm>
        </p:spPr>
        <p:txBody>
          <a:bodyPr/>
          <a:lstStyle/>
          <a:p>
            <a:pPr defTabSz="966338">
              <a:spcBef>
                <a:spcPts val="634"/>
              </a:spcBef>
              <a:defRPr/>
            </a:pPr>
            <a:r>
              <a:rPr lang="en-GB" dirty="0">
                <a:solidFill>
                  <a:prstClr val="black"/>
                </a:solidFill>
                <a:ea typeface="Calibri"/>
                <a:cs typeface="Times New Roman"/>
              </a:rPr>
              <a:t>The above graph shows the estimated annual age-specific incidence of shingles per 100, 000 per year in the immunocompetent population (Y-axis) against the age quinquennia (X-axis). </a:t>
            </a:r>
          </a:p>
          <a:p>
            <a:pPr>
              <a:spcBef>
                <a:spcPts val="634"/>
              </a:spcBef>
              <a:defRPr/>
            </a:pPr>
            <a:r>
              <a:rPr lang="en-GB" dirty="0">
                <a:effectLst/>
                <a:ea typeface="Calibri" panose="020F0502020204030204" pitchFamily="34" charset="0"/>
                <a:cs typeface="Times New Roman" panose="02020603050405020304" pitchFamily="18" charset="0"/>
              </a:rPr>
              <a:t>(Quinquennia = 5-year divisions)</a:t>
            </a:r>
            <a:r>
              <a:rPr lang="en-GB" dirty="0">
                <a:effectLst/>
              </a:rPr>
              <a:t> </a:t>
            </a:r>
            <a:r>
              <a:rPr lang="en-GB" dirty="0">
                <a:effectLst/>
                <a:ea typeface="Calibri" panose="020F0502020204030204" pitchFamily="34" charset="0"/>
                <a:cs typeface="Times New Roman" panose="02020603050405020304" pitchFamily="18" charset="0"/>
              </a:rPr>
              <a:t> </a:t>
            </a:r>
            <a:endParaRPr lang="en-GB" dirty="0">
              <a:solidFill>
                <a:prstClr val="black"/>
              </a:solidFill>
              <a:ea typeface="Calibri"/>
              <a:cs typeface="Times New Roman"/>
            </a:endParaRPr>
          </a:p>
          <a:p>
            <a:pPr defTabSz="966338">
              <a:lnSpc>
                <a:spcPct val="115000"/>
              </a:lnSpc>
              <a:spcAft>
                <a:spcPts val="1057"/>
              </a:spcAft>
              <a:defRPr/>
            </a:pPr>
            <a:endParaRPr lang="en-GB" dirty="0">
              <a:solidFill>
                <a:prstClr val="black"/>
              </a:solidFill>
              <a:ea typeface="Calibri"/>
              <a:cs typeface="Times New Roman"/>
            </a:endParaRPr>
          </a:p>
          <a:p>
            <a:pPr defTabSz="966338">
              <a:lnSpc>
                <a:spcPct val="115000"/>
              </a:lnSpc>
              <a:spcAft>
                <a:spcPts val="1057"/>
              </a:spcAft>
              <a:defRPr/>
            </a:pPr>
            <a:r>
              <a:rPr lang="en-GB" dirty="0">
                <a:solidFill>
                  <a:prstClr val="black"/>
                </a:solidFill>
                <a:ea typeface="Calibri"/>
                <a:cs typeface="Times New Roman"/>
              </a:rPr>
              <a:t>The graph shows a continued increase in cases of shingles with advancing age, prior to vaccine introduction (light green bars) confirming that the incidence of shingles is largely associated with older age and that older individuals are more at risk of developing the disease. After vaccine introduction (dark green bars), older people aged between 70 and 79 years (who will have had an opportunity to receive the vaccination) had lower GP consultation rates compared to those aged 65 to 69 years (darker bars).</a:t>
            </a:r>
          </a:p>
          <a:p>
            <a:pPr defTabSz="966338">
              <a:lnSpc>
                <a:spcPct val="115000"/>
              </a:lnSpc>
              <a:spcAft>
                <a:spcPts val="1057"/>
              </a:spcAft>
              <a:defRPr/>
            </a:pPr>
            <a:endParaRPr lang="en-GB" dirty="0">
              <a:solidFill>
                <a:prstClr val="black"/>
              </a:solidFill>
              <a:ea typeface="Calibri"/>
              <a:cs typeface="Times New Roman"/>
            </a:endParaRPr>
          </a:p>
          <a:p>
            <a:pPr defTabSz="966338">
              <a:lnSpc>
                <a:spcPct val="115000"/>
              </a:lnSpc>
              <a:defRPr/>
            </a:pPr>
            <a:r>
              <a:rPr lang="en-GB" dirty="0">
                <a:solidFill>
                  <a:srgbClr val="231F20"/>
                </a:solidFill>
                <a:ea typeface="Times New Roman"/>
                <a:cs typeface="Times New Roman"/>
              </a:rPr>
              <a:t>Data from Andrews et al., 2020 and Royal College of General Practitioners (RCGP) Research and Surveillance Centre (RSC) – see Green Book for references. </a:t>
            </a:r>
            <a:r>
              <a:rPr lang="en-GB" dirty="0">
                <a:solidFill>
                  <a:prstClr val="black"/>
                </a:solidFill>
                <a:ea typeface="Calibri"/>
                <a:cs typeface="Times New Roman"/>
              </a:rPr>
              <a:t>These are estimates (based on available data sources) as shingles is only clinically diagnosed, thus no lab confirmation of this is available. </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68227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66338">
              <a:defRPr/>
            </a:pPr>
            <a:r>
              <a:rPr lang="en-GB" sz="1300" dirty="0">
                <a:solidFill>
                  <a:prstClr val="black"/>
                </a:solidFill>
              </a:rPr>
              <a:t>This table shows the estimated percentage of individuals with shingles developing post herpetic neuralgia (PHN) after 90 days, prior to vaccine introduction.  It clearly shows that the incidence increases with age. In particular, those individuals above 75 years of age account for a higher percentage of those developing PHN and the incidence is markedly increased in individuals aged 85 years and over who account for 52% of individuals developing PHN. As shown on the previous slide, prior to vaccine introduction, </a:t>
            </a:r>
            <a:r>
              <a:rPr lang="en-GB" sz="1800" b="0" i="0" u="none" strike="noStrike" baseline="0" dirty="0">
                <a:solidFill>
                  <a:srgbClr val="000000"/>
                </a:solidFill>
                <a:latin typeface="Frutiger 45 Light"/>
              </a:rPr>
              <a:t>PHN leads to hospitalisation in 1 : 1000 cases. </a:t>
            </a:r>
            <a:r>
              <a:rPr lang="en-GB" sz="1300" dirty="0">
                <a:solidFill>
                  <a:prstClr val="black"/>
                </a:solidFill>
              </a:rPr>
              <a:t>This highlights the importance of offering vaccination to older individuals. </a:t>
            </a:r>
          </a:p>
          <a:p>
            <a:pPr defTabSz="966338">
              <a:defRPr/>
            </a:pPr>
            <a:r>
              <a:rPr lang="en-GB" sz="1300" dirty="0">
                <a:solidFill>
                  <a:prstClr val="black"/>
                </a:solidFill>
              </a:rPr>
              <a:t> </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59491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baseline="0" dirty="0">
                <a:solidFill>
                  <a:srgbClr val="000000"/>
                </a:solidFill>
                <a:latin typeface="Frutiger 45 Light"/>
              </a:rPr>
              <a:t>There is evidence of subsequent catch-up as individuals remained eligible until their 80th birthday, with coverage reaching 83.0% for 79 year-olds in 2022/23. </a:t>
            </a:r>
          </a:p>
          <a:p>
            <a:endParaRPr lang="en-GB" sz="1800" b="0" i="0" u="none" strike="noStrike" baseline="0" dirty="0">
              <a:solidFill>
                <a:srgbClr val="000000"/>
              </a:solidFill>
              <a:latin typeface="Frutiger 45 Light"/>
            </a:endParaRPr>
          </a:p>
          <a:p>
            <a:r>
              <a:rPr lang="en-GB" b="0" dirty="0"/>
              <a:t>Shingles vaccine coverage reports are available </a:t>
            </a:r>
            <a:r>
              <a:rPr lang="en-GB" dirty="0">
                <a:hlinkClick r:id="rId3"/>
              </a:rPr>
              <a:t>Herpes zoster (shingles) immunisation programme 2022 to 2023: evaluation reports - GOV.UK</a:t>
            </a:r>
            <a:endParaRPr lang="en-GB" dirty="0"/>
          </a:p>
          <a:p>
            <a:endParaRPr lang="en-GB" dirty="0"/>
          </a:p>
          <a:p>
            <a:r>
              <a:rPr lang="en-GB" dirty="0">
                <a:effectLst/>
                <a:ea typeface="Times New Roman" panose="02020603050405020304" pitchFamily="18" charset="0"/>
                <a:cs typeface="Times New Roman" panose="02020603050405020304" pitchFamily="18" charset="0"/>
              </a:rPr>
              <a:t>Shingles vaccine is available through GP surgeries in primary care and GPs are required to identify and put in place a call/recall arrangement to offer the shingles vaccination to eligible patients. Shingles vaccine can be offered throughout the year. </a:t>
            </a:r>
          </a:p>
          <a:p>
            <a:endParaRPr lang="en-GB" dirty="0"/>
          </a:p>
          <a:p>
            <a:endParaRPr lang="en-GB" dirty="0"/>
          </a:p>
          <a:p>
            <a:endParaRPr lang="en-GB" dirty="0"/>
          </a:p>
          <a:p>
            <a:endParaRPr lang="en-GB" dirty="0"/>
          </a:p>
          <a:p>
            <a:endParaRPr lang="en-GB" dirty="0"/>
          </a:p>
          <a:p>
            <a:endParaRPr lang="en-GB" b="1"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9349AD-43E2-A142-9B61-FBB06C64E86F}"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43706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https://bmjopen.bmj.com/content/bmjopen/10/7/e037458.full.pdf</a:t>
            </a:r>
            <a:endParaRPr lang="en-GB" dirty="0"/>
          </a:p>
          <a:p>
            <a:endParaRPr lang="en-GB" dirty="0"/>
          </a:p>
          <a:p>
            <a:pPr defTabSz="966338" eaLnBrk="0" fontAlgn="base" hangingPunct="0">
              <a:spcBef>
                <a:spcPct val="30000"/>
              </a:spcBef>
              <a:spcAft>
                <a:spcPct val="0"/>
              </a:spcAft>
              <a:defRPr/>
            </a:pPr>
            <a:r>
              <a:rPr lang="en-GB" i="0" dirty="0"/>
              <a:t>Impact of the herpes zoster vaccination programme on hospitalised and general practice consulted herpes zoster in the 5 years after its introduction in England: a population-based study</a:t>
            </a:r>
          </a:p>
          <a:p>
            <a:r>
              <a:rPr lang="en-GB" dirty="0"/>
              <a:t>Andrews N, Stowe J, Kuyumdzhieva G, Sile B, Yonova I, de Lusignan S, Ramsay M, Amirthalingam G</a:t>
            </a:r>
          </a:p>
          <a:p>
            <a:r>
              <a:rPr lang="pt-BR" dirty="0">
                <a:hlinkClick r:id="rId3"/>
              </a:rPr>
              <a:t>e037458.full.pdf (bmj.com)</a:t>
            </a:r>
            <a:endParaRPr lang="en-GB" dirty="0"/>
          </a:p>
          <a:p>
            <a:endParaRPr lang="en-GB" dirty="0"/>
          </a:p>
          <a:p>
            <a:endParaRPr lang="en-GB" dirty="0"/>
          </a:p>
          <a:p>
            <a:endParaRPr lang="en-GB" dirty="0"/>
          </a:p>
          <a:p>
            <a:pPr defTabSz="966338" eaLnBrk="0" fontAlgn="base" hangingPunct="0">
              <a:spcBef>
                <a:spcPct val="30000"/>
              </a:spcBef>
              <a:spcAft>
                <a:spcPct val="0"/>
              </a:spcAft>
              <a:defRPr/>
            </a:pPr>
            <a:endParaRPr lang="en-GB" i="1"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14</a:t>
            </a:fld>
            <a:endParaRPr lang="en-US" dirty="0"/>
          </a:p>
        </p:txBody>
      </p:sp>
    </p:spTree>
    <p:extLst>
      <p:ext uri="{BB962C8B-B14F-4D97-AF65-F5344CB8AC3E}">
        <p14:creationId xmlns:p14="http://schemas.microsoft.com/office/powerpoint/2010/main" val="34365439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15</a:t>
            </a:fld>
            <a:endParaRPr lang="en-US" dirty="0"/>
          </a:p>
        </p:txBody>
      </p:sp>
    </p:spTree>
    <p:extLst>
      <p:ext uri="{BB962C8B-B14F-4D97-AF65-F5344CB8AC3E}">
        <p14:creationId xmlns:p14="http://schemas.microsoft.com/office/powerpoint/2010/main" val="1760456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should be a minimum interval between the 2 doses of Shingrix vaccine of 8 weeks.</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16</a:t>
            </a:fld>
            <a:endParaRPr lang="en-US" dirty="0"/>
          </a:p>
        </p:txBody>
      </p:sp>
    </p:spTree>
    <p:extLst>
      <p:ext uri="{BB962C8B-B14F-4D97-AF65-F5344CB8AC3E}">
        <p14:creationId xmlns:p14="http://schemas.microsoft.com/office/powerpoint/2010/main" val="14567595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17</a:t>
            </a:fld>
            <a:endParaRPr lang="en-US" dirty="0"/>
          </a:p>
        </p:txBody>
      </p:sp>
    </p:spTree>
    <p:extLst>
      <p:ext uri="{BB962C8B-B14F-4D97-AF65-F5344CB8AC3E}">
        <p14:creationId xmlns:p14="http://schemas.microsoft.com/office/powerpoint/2010/main" val="34299786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b="1" dirty="0">
                <a:effectLst/>
                <a:ea typeface="Calibri" panose="020F0502020204030204" pitchFamily="34" charset="0"/>
                <a:cs typeface="Arial" panose="020B0604020202020204" pitchFamily="34" charset="0"/>
              </a:rPr>
              <a:t>From 1 September 2023 </a:t>
            </a:r>
          </a:p>
          <a:p>
            <a:pPr>
              <a:defRPr/>
            </a:pPr>
            <a:r>
              <a:rPr lang="en-GB" dirty="0">
                <a:effectLst/>
                <a:ea typeface="Calibri" panose="020F0502020204030204" pitchFamily="34" charset="0"/>
                <a:cs typeface="Times New Roman" panose="02020603050405020304" pitchFamily="18" charset="0"/>
              </a:rPr>
              <a:t>For the first 5 years, those turning ‘65’ and ‘70’ years of age each year from 1 September until the following 31 August (inclusive) will become eligible for Shingrix vaccine on their birthday and will remain so until they are 80 years of age. </a:t>
            </a:r>
          </a:p>
          <a:p>
            <a:pPr>
              <a:defRPr/>
            </a:pPr>
            <a:r>
              <a:rPr lang="en-GB" dirty="0">
                <a:effectLst/>
                <a:ea typeface="Calibri" panose="020F0502020204030204" pitchFamily="34" charset="0"/>
                <a:cs typeface="Times New Roman" panose="02020603050405020304" pitchFamily="18" charset="0"/>
              </a:rPr>
              <a:t>For the following 5 years, from 1 September 2028, the eligible age will then reduce and those becoming ‘60’ and ‘65’ years of age from 1 September to 31 August (inclusive) each year, will become eligible on their birthday, so that in 10 years’ time, Shingrix will be offered routinely to all immunocompetent individuals from 60 years of age. </a:t>
            </a:r>
          </a:p>
          <a:p>
            <a:pPr>
              <a:defRPr/>
            </a:pPr>
            <a:endParaRPr lang="en-GB" dirty="0">
              <a:effectLst/>
              <a:ea typeface="Calibri" panose="020F0502020204030204" pitchFamily="34" charset="0"/>
              <a:cs typeface="Times New Roman" panose="02020603050405020304" pitchFamily="18" charset="0"/>
            </a:endParaRPr>
          </a:p>
          <a:p>
            <a:pPr>
              <a:defRPr/>
            </a:pPr>
            <a:r>
              <a:rPr lang="en-GB" b="1" dirty="0">
                <a:effectLst/>
                <a:ea typeface="Calibri" panose="020F0502020204030204" pitchFamily="34" charset="0"/>
                <a:cs typeface="Times New Roman" panose="02020603050405020304" pitchFamily="18" charset="0"/>
              </a:rPr>
              <a:t>From 1 September 2025</a:t>
            </a:r>
          </a:p>
          <a:p>
            <a:pPr>
              <a:defRPr/>
            </a:pPr>
            <a:r>
              <a:rPr lang="en-GB" sz="1200" u="none"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rPr>
              <a:t>Shingrix should</a:t>
            </a:r>
            <a:r>
              <a:rPr lang="en-GB" sz="1200" u="none" dirty="0">
                <a:effectLst/>
                <a:latin typeface="Arial" panose="020B0604020202020204" pitchFamily="34" charset="0"/>
                <a:ea typeface="Times New Roman" panose="02020603050405020304" pitchFamily="18" charset="0"/>
                <a:cs typeface="Times New Roman" panose="02020603050405020304" pitchFamily="18" charset="0"/>
              </a:rPr>
              <a:t> </a:t>
            </a:r>
            <a:r>
              <a:rPr lang="en-GB" sz="1200" dirty="0">
                <a:effectLst/>
                <a:latin typeface="Arial" panose="020B0604020202020204" pitchFamily="34" charset="0"/>
                <a:ea typeface="Times New Roman" panose="02020603050405020304" pitchFamily="18" charset="0"/>
                <a:cs typeface="Times New Roman" panose="02020603050405020304" pitchFamily="18" charset="0"/>
              </a:rPr>
              <a:t>be offered to all severely immunosuppressed individuals over the age of 18 years. </a:t>
            </a:r>
            <a:endParaRPr lang="en-GB" dirty="0">
              <a:effectLst/>
              <a:ea typeface="Calibri" panose="020F0502020204030204" pitchFamily="34" charset="0"/>
              <a:cs typeface="Times New Roman" panose="02020603050405020304" pitchFamily="18" charset="0"/>
            </a:endParaRPr>
          </a:p>
          <a:p>
            <a:pPr defTabSz="966338">
              <a:defRPr/>
            </a:pPr>
            <a:endParaRPr lang="en-GB" b="1" dirty="0">
              <a:ea typeface="Calibri" panose="020F0502020204030204" pitchFamily="34" charset="0"/>
              <a:cs typeface="Arial" panose="020B0604020202020204" pitchFamily="34" charset="0"/>
            </a:endParaRPr>
          </a:p>
          <a:p>
            <a:pPr defTabSz="966338" eaLnBrk="0" fontAlgn="base" hangingPunct="0">
              <a:spcBef>
                <a:spcPct val="30000"/>
              </a:spcBef>
              <a:spcAft>
                <a:spcPct val="0"/>
              </a:spcAft>
              <a:defRPr/>
            </a:pPr>
            <a:r>
              <a:rPr lang="en-GB" strike="noStrike" dirty="0">
                <a:cs typeface="Arial" panose="020B0604020202020204" pitchFamily="34" charset="0"/>
              </a:rPr>
              <a:t>Immunocompetent individuals who reach their 80th birthday are no longer eligible for a shingles vaccination.</a:t>
            </a:r>
            <a:endParaRPr lang="en-GB" dirty="0">
              <a:cs typeface="Arial" panose="020B0604020202020204" pitchFamily="34" charset="0"/>
            </a:endParaRPr>
          </a:p>
          <a:p>
            <a:pPr defTabSz="966338">
              <a:defRPr/>
            </a:pPr>
            <a:endParaRPr lang="en-GB" sz="1900" dirty="0">
              <a:latin typeface="Calibri" panose="020F0502020204030204" pitchFamily="34" charset="0"/>
              <a:ea typeface="Calibri" panose="020F0502020204030204" pitchFamily="34" charset="0"/>
              <a:cs typeface="Times New Roman" panose="02020603050405020304" pitchFamily="18" charset="0"/>
            </a:endParaRPr>
          </a:p>
          <a:p>
            <a:pPr defTabSz="966338">
              <a:defRPr/>
            </a:pPr>
            <a:endParaRPr lang="en-GB" sz="1900"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18</a:t>
            </a:fld>
            <a:endParaRPr lang="en-US" dirty="0"/>
          </a:p>
        </p:txBody>
      </p:sp>
    </p:spTree>
    <p:extLst>
      <p:ext uri="{BB962C8B-B14F-4D97-AF65-F5344CB8AC3E}">
        <p14:creationId xmlns:p14="http://schemas.microsoft.com/office/powerpoint/2010/main" val="37246750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19</a:t>
            </a:fld>
            <a:endParaRPr lang="en-US" dirty="0"/>
          </a:p>
        </p:txBody>
      </p:sp>
    </p:spTree>
    <p:extLst>
      <p:ext uri="{BB962C8B-B14F-4D97-AF65-F5344CB8AC3E}">
        <p14:creationId xmlns:p14="http://schemas.microsoft.com/office/powerpoint/2010/main" val="3352487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panose="05000000000000000000" pitchFamily="2" charset="2"/>
              <a:buNone/>
            </a:pPr>
            <a:r>
              <a:rPr lang="en-GB" dirty="0"/>
              <a:t>Content</a:t>
            </a:r>
          </a:p>
          <a:p>
            <a:pPr>
              <a:buFont typeface="Wingdings" panose="05000000000000000000" pitchFamily="2" charset="2"/>
              <a:buChar char="Ø"/>
            </a:pPr>
            <a:r>
              <a:rPr lang="en-GB" sz="1300" dirty="0"/>
              <a:t>Shingles infection</a:t>
            </a:r>
          </a:p>
          <a:p>
            <a:pPr>
              <a:buFont typeface="Wingdings" panose="05000000000000000000" pitchFamily="2" charset="2"/>
              <a:buChar char="Ø"/>
            </a:pPr>
            <a:r>
              <a:rPr lang="en-GB" sz="1300" dirty="0"/>
              <a:t>Epidemiology </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en-GB" sz="1300" dirty="0"/>
              <a:t>National shingles vaccination programme</a:t>
            </a:r>
          </a:p>
          <a:p>
            <a:pPr>
              <a:buFont typeface="Wingdings" panose="05000000000000000000" pitchFamily="2" charset="2"/>
              <a:buChar char="Ø"/>
            </a:pPr>
            <a:r>
              <a:rPr lang="en-GB" sz="1300" dirty="0"/>
              <a:t>Shingles vaccine</a:t>
            </a:r>
          </a:p>
          <a:p>
            <a:pPr>
              <a:buFont typeface="Wingdings" panose="05000000000000000000" pitchFamily="2" charset="2"/>
              <a:buChar char="Ø"/>
            </a:pPr>
            <a:r>
              <a:rPr lang="en-GB" sz="1300" dirty="0"/>
              <a:t>Resources</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2</a:t>
            </a:fld>
            <a:endParaRPr lang="en-US" dirty="0"/>
          </a:p>
        </p:txBody>
      </p:sp>
    </p:spTree>
    <p:extLst>
      <p:ext uri="{BB962C8B-B14F-4D97-AF65-F5344CB8AC3E}">
        <p14:creationId xmlns:p14="http://schemas.microsoft.com/office/powerpoint/2010/main" val="7646941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300" dirty="0">
                <a:solidFill>
                  <a:srgbClr val="231F20"/>
                </a:solidFill>
                <a:latin typeface="Arial" panose="020B0604020202020204" pitchFamily="34" charset="0"/>
                <a:ea typeface="Calibri" panose="020F0502020204030204" pitchFamily="34" charset="0"/>
                <a:cs typeface="Times New Roman" panose="02020603050405020304" pitchFamily="18" charset="0"/>
              </a:rPr>
              <a:t>Those that become eligible but do not take up the vaccine offer immediately remain eligible until their 80th birthday. </a:t>
            </a:r>
          </a:p>
          <a:p>
            <a:pPr defTabSz="966338">
              <a:defRPr/>
            </a:pPr>
            <a:r>
              <a:rPr lang="en-GB" sz="1300" dirty="0">
                <a:solidFill>
                  <a:srgbClr val="231F20"/>
                </a:solidFill>
                <a:latin typeface="Arial" panose="020B0604020202020204" pitchFamily="34" charset="0"/>
                <a:ea typeface="Calibri" panose="020F0502020204030204" pitchFamily="34" charset="0"/>
                <a:cs typeface="Times New Roman" panose="02020603050405020304" pitchFamily="18" charset="0"/>
              </a:rPr>
              <a:t>Individuals who were eligible for Zostavax continued to receive Zostavax until central stocks were depleted, after which time they could receive Shingrix. </a:t>
            </a:r>
          </a:p>
          <a:p>
            <a:pPr defTabSz="966338">
              <a:defRPr/>
            </a:pPr>
            <a:r>
              <a:rPr lang="en-GB" sz="1300" dirty="0">
                <a:solidFill>
                  <a:srgbClr val="231F20"/>
                </a:solidFill>
                <a:latin typeface="Arial" panose="020B0604020202020204" pitchFamily="34" charset="0"/>
                <a:ea typeface="Calibri" panose="020F0502020204030204" pitchFamily="34" charset="0"/>
                <a:cs typeface="Times New Roman" panose="02020603050405020304" pitchFamily="18" charset="0"/>
              </a:rPr>
              <a:t>The 80th birthday upper age cut off remains in place for the immunocompetent cohort regardless of vaccine offered.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Recommended scheduling for immunocompetent individuals is to give the second dose 6 to 12 months after the first dose.</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20</a:t>
            </a:fld>
            <a:endParaRPr lang="en-US" dirty="0"/>
          </a:p>
        </p:txBody>
      </p:sp>
    </p:spTree>
    <p:extLst>
      <p:ext uri="{BB962C8B-B14F-4D97-AF65-F5344CB8AC3E}">
        <p14:creationId xmlns:p14="http://schemas.microsoft.com/office/powerpoint/2010/main" val="40717805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21</a:t>
            </a:fld>
            <a:endParaRPr lang="en-US" dirty="0"/>
          </a:p>
        </p:txBody>
      </p:sp>
    </p:spTree>
    <p:extLst>
      <p:ext uri="{BB962C8B-B14F-4D97-AF65-F5344CB8AC3E}">
        <p14:creationId xmlns:p14="http://schemas.microsoft.com/office/powerpoint/2010/main" val="5614348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eaLnBrk="0" fontAlgn="base" hangingPunct="0">
              <a:spcBef>
                <a:spcPct val="30000"/>
              </a:spcBef>
              <a:spcAft>
                <a:spcPct val="0"/>
              </a:spcAft>
              <a:defRPr/>
            </a:pPr>
            <a:r>
              <a:rPr lang="en-GB" sz="1300" dirty="0"/>
              <a:t>Shingrix vaccine was introduced in 2021 to ensure immunocompromised individuals, eligible for shingles vaccine under the current programme, developed a similar level of protection to those who were not immunocompromised.</a:t>
            </a:r>
          </a:p>
          <a:p>
            <a:pPr defTabSz="966338" eaLnBrk="0" fontAlgn="base" hangingPunct="0">
              <a:spcBef>
                <a:spcPct val="30000"/>
              </a:spcBef>
              <a:spcAft>
                <a:spcPct val="0"/>
              </a:spcAft>
              <a:defRPr/>
            </a:pPr>
            <a:endParaRPr lang="en-GB" sz="1300" dirty="0"/>
          </a:p>
          <a:p>
            <a:pPr defTabSz="966338" eaLnBrk="0" fontAlgn="base" hangingPunct="0">
              <a:spcBef>
                <a:spcPct val="30000"/>
              </a:spcBef>
              <a:spcAft>
                <a:spcPct val="0"/>
              </a:spcAft>
              <a:defRPr/>
            </a:pPr>
            <a:endParaRPr lang="en-GB" sz="1300"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22</a:t>
            </a:fld>
            <a:endParaRPr lang="en-US" dirty="0"/>
          </a:p>
        </p:txBody>
      </p:sp>
    </p:spTree>
    <p:extLst>
      <p:ext uri="{BB962C8B-B14F-4D97-AF65-F5344CB8AC3E}">
        <p14:creationId xmlns:p14="http://schemas.microsoft.com/office/powerpoint/2010/main" val="40659868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latin typeface="+mn-lt"/>
              </a:rPr>
              <a:t>SmPC for Shingrix:</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hlinkClick r:id="rId3"/>
              </a:rPr>
              <a:t>https://www.medicines.org.uk/emc/product/12054</a:t>
            </a:r>
            <a:endParaRPr lang="en-GB"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latin typeface="+mn-lt"/>
            </a:endParaRPr>
          </a:p>
          <a:p>
            <a:r>
              <a:rPr lang="en-GB" sz="1500" dirty="0">
                <a:solidFill>
                  <a:srgbClr val="000000"/>
                </a:solidFill>
                <a:latin typeface="Arial" panose="020B0604020202020204" pitchFamily="34" charset="0"/>
                <a:cs typeface="Arial" panose="020B0604020202020204" pitchFamily="34" charset="0"/>
              </a:rPr>
              <a:t>Lal H, Cunningham AL, Godeaux O, </a:t>
            </a:r>
            <a:r>
              <a:rPr lang="en-GB" sz="1500" i="0" dirty="0">
                <a:solidFill>
                  <a:srgbClr val="000000"/>
                </a:solidFill>
                <a:latin typeface="Arial" panose="020B0604020202020204" pitchFamily="34" charset="0"/>
                <a:cs typeface="Arial" panose="020B0604020202020204" pitchFamily="34" charset="0"/>
              </a:rPr>
              <a:t>et al </a:t>
            </a:r>
            <a:r>
              <a:rPr lang="en-GB" sz="1500" dirty="0">
                <a:solidFill>
                  <a:srgbClr val="000000"/>
                </a:solidFill>
                <a:latin typeface="Arial" panose="020B0604020202020204" pitchFamily="34" charset="0"/>
                <a:cs typeface="Arial" panose="020B0604020202020204" pitchFamily="34" charset="0"/>
              </a:rPr>
              <a:t>(2015) </a:t>
            </a:r>
          </a:p>
          <a:p>
            <a:r>
              <a:rPr lang="en-GB" sz="1500" dirty="0">
                <a:solidFill>
                  <a:srgbClr val="000000"/>
                </a:solidFill>
                <a:latin typeface="Arial" panose="020B0604020202020204" pitchFamily="34" charset="0"/>
                <a:cs typeface="Arial" panose="020B0604020202020204" pitchFamily="34" charset="0"/>
              </a:rPr>
              <a:t>Efficacy of an adjuvanted herpes zoster subunit vaccine in older adults. </a:t>
            </a:r>
          </a:p>
          <a:p>
            <a:r>
              <a:rPr lang="en-GB" sz="1500" i="1" dirty="0">
                <a:solidFill>
                  <a:srgbClr val="000000"/>
                </a:solidFill>
                <a:latin typeface="Arial" panose="020B0604020202020204" pitchFamily="34" charset="0"/>
                <a:cs typeface="Arial" panose="020B0604020202020204" pitchFamily="34" charset="0"/>
              </a:rPr>
              <a:t>NEJM. </a:t>
            </a:r>
            <a:r>
              <a:rPr lang="en-GB" sz="1500" dirty="0">
                <a:solidFill>
                  <a:srgbClr val="000000"/>
                </a:solidFill>
                <a:latin typeface="Arial" panose="020B0604020202020204" pitchFamily="34" charset="0"/>
                <a:cs typeface="Arial" panose="020B0604020202020204" pitchFamily="34" charset="0"/>
              </a:rPr>
              <a:t>372:2087-2096 doi: 10.1056/NEJMoa1501184 </a:t>
            </a:r>
          </a:p>
          <a:p>
            <a:r>
              <a:rPr lang="en-GB" sz="1500" dirty="0">
                <a:solidFill>
                  <a:srgbClr val="000000"/>
                </a:solidFill>
                <a:latin typeface="Arial" panose="020B0604020202020204" pitchFamily="34" charset="0"/>
                <a:cs typeface="Arial" panose="020B0604020202020204" pitchFamily="34" charset="0"/>
                <a:hlinkClick r:id="rId4"/>
              </a:rPr>
              <a:t>https://pubmed.ncbi.nlm.nih.gov/25916341/</a:t>
            </a:r>
            <a:endParaRPr lang="en-GB" sz="1500" dirty="0">
              <a:solidFill>
                <a:srgbClr val="000000"/>
              </a:solidFill>
              <a:latin typeface="Arial" panose="020B0604020202020204" pitchFamily="34" charset="0"/>
              <a:cs typeface="Arial" panose="020B0604020202020204" pitchFamily="34" charset="0"/>
            </a:endParaRPr>
          </a:p>
          <a:p>
            <a:endParaRPr lang="en-GB" sz="1500" dirty="0">
              <a:solidFill>
                <a:srgbClr val="000000"/>
              </a:solidFill>
              <a:latin typeface="Arial" panose="020B0604020202020204" pitchFamily="34" charset="0"/>
              <a:cs typeface="Arial" panose="020B0604020202020204" pitchFamily="34" charset="0"/>
            </a:endParaRPr>
          </a:p>
          <a:p>
            <a:r>
              <a:rPr lang="en-GB" sz="1500" dirty="0">
                <a:latin typeface="Arial" panose="020B0604020202020204" pitchFamily="34" charset="0"/>
                <a:ea typeface="ヒラギノ角ゴ Pro W3" pitchFamily="84" charset="-128"/>
                <a:cs typeface="Arial" panose="020B0604020202020204" pitchFamily="34" charset="0"/>
              </a:rPr>
              <a:t>Izurieta HS and others. </a:t>
            </a:r>
            <a:r>
              <a:rPr lang="en-GB" sz="1500" dirty="0">
                <a:latin typeface="Arial" panose="020B0604020202020204" pitchFamily="34" charset="0"/>
                <a:ea typeface="ヒラギノ角ゴ Pro W3" pitchFamily="84" charset="-128"/>
                <a:cs typeface="Arial" panose="020B0604020202020204" pitchFamily="34" charset="0"/>
                <a:hlinkClick r:id="rId5"/>
              </a:rPr>
              <a:t>Recombinant Zoster Vaccine (Shingrix) real-world effectiveness in the first two years post licensure</a:t>
            </a:r>
            <a:endParaRPr lang="en-GB" sz="1500" dirty="0">
              <a:latin typeface="Arial" panose="020B0604020202020204" pitchFamily="34" charset="0"/>
              <a:ea typeface="ヒラギノ角ゴ Pro W3" pitchFamily="84" charset="-128"/>
              <a:cs typeface="Arial" panose="020B0604020202020204" pitchFamily="34" charset="0"/>
            </a:endParaRPr>
          </a:p>
          <a:p>
            <a:r>
              <a:rPr lang="en-GB" sz="1500" dirty="0">
                <a:latin typeface="Arial" panose="020B0604020202020204" pitchFamily="34" charset="0"/>
                <a:ea typeface="ヒラギノ角ゴ Pro W3" pitchFamily="84" charset="-128"/>
                <a:cs typeface="Arial" panose="020B0604020202020204" pitchFamily="34" charset="0"/>
              </a:rPr>
              <a:t>Clinical Infectious Diseases 2021 Feb 13:ciab125. doi: 10.1093/cid/ciab125</a:t>
            </a:r>
          </a:p>
          <a:p>
            <a:r>
              <a:rPr lang="en-GB" sz="1500" dirty="0">
                <a:solidFill>
                  <a:srgbClr val="000000"/>
                </a:solidFill>
                <a:latin typeface="Arial" panose="020B0604020202020204" pitchFamily="34" charset="0"/>
                <a:cs typeface="Arial" panose="020B0604020202020204" pitchFamily="34" charset="0"/>
                <a:hlinkClick r:id="rId5"/>
              </a:rPr>
              <a:t>https://pubmed.ncbi.nlm.nih.gov/33580242/</a:t>
            </a:r>
            <a:endParaRPr lang="en-GB" sz="1500" dirty="0">
              <a:solidFill>
                <a:srgbClr val="000000"/>
              </a:solidFill>
              <a:latin typeface="Arial" panose="020B0604020202020204" pitchFamily="34" charset="0"/>
              <a:cs typeface="Arial" panose="020B0604020202020204" pitchFamily="34" charset="0"/>
            </a:endParaRPr>
          </a:p>
          <a:p>
            <a:endParaRPr lang="en-GB" sz="1500" dirty="0">
              <a:solidFill>
                <a:srgbClr val="000000"/>
              </a:solidFill>
              <a:latin typeface="Arial" panose="020B0604020202020204" pitchFamily="34" charset="0"/>
              <a:cs typeface="Arial" panose="020B0604020202020204" pitchFamily="34" charset="0"/>
            </a:endParaRPr>
          </a:p>
          <a:p>
            <a:endParaRPr lang="en-GB" sz="1900" b="1" dirty="0">
              <a:solidFill>
                <a:srgbClr val="000000"/>
              </a:solidFill>
              <a:latin typeface="Arial" panose="020B0604020202020204" pitchFamily="34" charset="0"/>
            </a:endParaRPr>
          </a:p>
          <a:p>
            <a:endParaRPr lang="en-GB" sz="1300" dirty="0">
              <a:ea typeface="ヒラギノ角ゴ Pro W3" pitchFamily="84" charset="-128"/>
            </a:endParaRPr>
          </a:p>
          <a:p>
            <a:endParaRPr lang="en-GB" sz="1300" dirty="0">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23</a:t>
            </a:fld>
            <a:endParaRPr lang="en-US" dirty="0"/>
          </a:p>
        </p:txBody>
      </p:sp>
    </p:spTree>
    <p:extLst>
      <p:ext uri="{BB962C8B-B14F-4D97-AF65-F5344CB8AC3E}">
        <p14:creationId xmlns:p14="http://schemas.microsoft.com/office/powerpoint/2010/main" val="8178290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https://www.medicines.org.uk/emc/product/12054</a:t>
            </a:r>
            <a:endParaRPr lang="en-GB" dirty="0"/>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24</a:t>
            </a:fld>
            <a:endParaRPr lang="en-US" dirty="0"/>
          </a:p>
        </p:txBody>
      </p:sp>
    </p:spTree>
    <p:extLst>
      <p:ext uri="{BB962C8B-B14F-4D97-AF65-F5344CB8AC3E}">
        <p14:creationId xmlns:p14="http://schemas.microsoft.com/office/powerpoint/2010/main" val="11291856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hlinkClick r:id="rId3"/>
              </a:rPr>
              <a:t>https://www.medicines.org.uk/emc/product/12054</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25</a:t>
            </a:fld>
            <a:endParaRPr lang="en-US" dirty="0"/>
          </a:p>
        </p:txBody>
      </p:sp>
    </p:spTree>
    <p:extLst>
      <p:ext uri="{BB962C8B-B14F-4D97-AF65-F5344CB8AC3E}">
        <p14:creationId xmlns:p14="http://schemas.microsoft.com/office/powerpoint/2010/main" val="42573550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baseline="0" dirty="0">
                <a:solidFill>
                  <a:srgbClr val="000000"/>
                </a:solidFill>
                <a:latin typeface="Frutiger 45 Light"/>
              </a:rPr>
              <a:t>Shingrix can be given concomitantly with, or at any interval before or after any other vaccines for which the individual is eligible (and not contraindicated). This includes but is not limited to vaccines commonly administered around the same time or in the same settings. In such circumstances, patients should be informed about the likely timing of potential adverse events relating to each vaccine. </a:t>
            </a:r>
            <a:r>
              <a:rPr lang="en-GB" sz="1800" b="0" i="0" u="none" strike="noStrike" baseline="0" dirty="0">
                <a:solidFill>
                  <a:srgbClr val="000000"/>
                </a:solidFill>
                <a:latin typeface="Arial" panose="020B0604020202020204" pitchFamily="34" charset="0"/>
              </a:rPr>
              <a:t>It was previously advised that there should be a 7-day interval between Shingrix and the adjuvanted quadrivalent influenza vaccine, aQIV. This interval was because there was a concern that there may be potentially be more adverse reactions when these two adjuvanted vaccines are given together. A study looking at co-administration of Shingrix and the adjuvanted flu vaccine has been carried out in the United States. Interim data from this study showed that there were no safety concerns when the two vaccines were given together. Therefore, if a person attends for flu vaccination and they are also eligible for Shingrix vaccine, the two can be given together. However, as shingles is a year-round programme, it should not be delayed so it can be given with the seasonal flu vaccine.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3600" spc="-10" dirty="0">
                <a:solidFill>
                  <a:srgbClr val="FF0000"/>
                </a:solidFill>
                <a:effectLst/>
                <a:latin typeface="Arial" panose="020B0604020202020204" pitchFamily="34" charset="0"/>
                <a:ea typeface="Times New Roman" panose="02020603050405020304" pitchFamily="18" charset="0"/>
                <a:cs typeface="Times New Roman" panose="02020603050405020304" pitchFamily="18" charset="0"/>
              </a:rPr>
              <a:t>Shingrix may also be offered at the same appointment to individuals aged 75 years and above who attend, year-round, for their RSV vaccination </a:t>
            </a:r>
            <a:r>
              <a:rPr lang="en-GB" sz="3600" spc="-10" dirty="0">
                <a:effectLst/>
                <a:latin typeface="Arial" panose="020B0604020202020204" pitchFamily="34" charset="0"/>
                <a:ea typeface="Times New Roman" panose="02020603050405020304" pitchFamily="18" charset="0"/>
                <a:cs typeface="Times New Roman" panose="02020603050405020304" pitchFamily="18" charset="0"/>
              </a:rPr>
              <a:t> </a:t>
            </a:r>
            <a:endParaRPr lang="en-GB" sz="3600" dirty="0">
              <a:effectLst/>
              <a:latin typeface="Arial" panose="020B0604020202020204" pitchFamily="34" charset="0"/>
              <a:ea typeface="Times New Roman" panose="02020603050405020304" pitchFamily="18" charset="0"/>
              <a:cs typeface="Times New Roman" panose="02020603050405020304" pitchFamily="18" charset="0"/>
            </a:endParaRPr>
          </a:p>
          <a:p>
            <a:r>
              <a:rPr lang="en-GB" sz="1800" b="0" i="0" u="none" strike="noStrike" baseline="0" dirty="0">
                <a:solidFill>
                  <a:srgbClr val="000000"/>
                </a:solidFill>
                <a:latin typeface="Arial" panose="020B0604020202020204" pitchFamily="34" charset="0"/>
              </a:rPr>
              <a:t>Shingrix can also be given with t</a:t>
            </a:r>
            <a:r>
              <a:rPr lang="en-GB" sz="1200" b="0" i="0" u="none" strike="noStrike" baseline="0" dirty="0">
                <a:solidFill>
                  <a:srgbClr val="000000"/>
                </a:solidFill>
                <a:latin typeface="Arial" panose="020B0604020202020204" pitchFamily="34" charset="0"/>
              </a:rPr>
              <a:t>he </a:t>
            </a:r>
            <a:r>
              <a:rPr lang="en-GB" sz="1800" b="0" i="0" dirty="0">
                <a:solidFill>
                  <a:srgbClr val="161616"/>
                </a:solidFill>
                <a:effectLst/>
                <a:latin typeface="Montserrat" panose="00000500000000000000" pitchFamily="2" charset="0"/>
              </a:rPr>
              <a:t>23-valent pneumococcal polysaccharide vaccine, PPV23, pneumococcal conjugate vaccines (PCV) and with COVID-19 vaccines.</a:t>
            </a:r>
            <a:r>
              <a:rPr lang="en-GB" sz="1800" b="0" i="0" u="none" strike="noStrike" baseline="0" dirty="0">
                <a:solidFill>
                  <a:srgbClr val="000000"/>
                </a:solidFill>
                <a:effectLst/>
                <a:latin typeface="Arial" panose="020B0604020202020204" pitchFamily="34" charset="0"/>
              </a:rPr>
              <a:t> </a:t>
            </a:r>
            <a:r>
              <a:rPr lang="en-GB" sz="1800" b="0" i="0" u="none" strike="noStrike" baseline="0" dirty="0">
                <a:solidFill>
                  <a:srgbClr val="000000"/>
                </a:solidFill>
                <a:latin typeface="Frutiger 45 Light"/>
              </a:rPr>
              <a:t>In phase III controlled open label clinical studies of Shingrix® in adults aged 50 years and older, individuals received PPV23 in one study, and PCV13 in another study (Min </a:t>
            </a:r>
            <a:r>
              <a:rPr lang="en-GB" sz="1800" b="0" i="1" u="none" strike="noStrike" baseline="0" dirty="0">
                <a:solidFill>
                  <a:srgbClr val="000000"/>
                </a:solidFill>
                <a:latin typeface="Frutiger 45 Light"/>
              </a:rPr>
              <a:t>et al </a:t>
            </a:r>
            <a:r>
              <a:rPr lang="en-GB" sz="1800" b="0" i="0" u="none" strike="noStrike" baseline="0" dirty="0">
                <a:solidFill>
                  <a:srgbClr val="000000"/>
                </a:solidFill>
                <a:latin typeface="Frutiger 45 Light"/>
              </a:rPr>
              <a:t>2022) with their first dose of Shingrix. The immune responses of both the co-administered vaccines were unaffected, although fever and shivering were more commonly reported when PPV23 was given with Shingrix. </a:t>
            </a:r>
          </a:p>
        </p:txBody>
      </p:sp>
      <p:sp>
        <p:nvSpPr>
          <p:cNvPr id="4" name="Slide Number Placeholder 3"/>
          <p:cNvSpPr>
            <a:spLocks noGrp="1"/>
          </p:cNvSpPr>
          <p:nvPr>
            <p:ph type="sldNum" sz="quarter" idx="5"/>
          </p:nvPr>
        </p:nvSpPr>
        <p:spPr/>
        <p:txBody>
          <a:bodyPr/>
          <a:lstStyle/>
          <a:p>
            <a:fld id="{0C9349AD-43E2-A142-9B61-FBB06C64E86F}" type="slidenum">
              <a:rPr lang="en-US" smtClean="0"/>
              <a:t>26</a:t>
            </a:fld>
            <a:endParaRPr lang="en-US" dirty="0"/>
          </a:p>
        </p:txBody>
      </p:sp>
    </p:spTree>
    <p:extLst>
      <p:ext uri="{BB962C8B-B14F-4D97-AF65-F5344CB8AC3E}">
        <p14:creationId xmlns:p14="http://schemas.microsoft.com/office/powerpoint/2010/main" val="32854725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eaLnBrk="0" fontAlgn="base" hangingPunct="0">
              <a:spcBef>
                <a:spcPct val="30000"/>
              </a:spcBef>
              <a:spcAft>
                <a:spcPct val="0"/>
              </a:spcAft>
              <a:defRPr/>
            </a:pPr>
            <a:r>
              <a:rPr lang="en-GB" sz="1500" dirty="0">
                <a:ea typeface="ヒラギノ角ゴ Pro W3" pitchFamily="84" charset="-128"/>
                <a:cs typeface="ヒラギノ角ゴ Pro W3" pitchFamily="84" charset="-128"/>
              </a:rPr>
              <a:t>The second dose can be given 8 weeks to 12 months after the first dose but when Shingrix vaccine is being offered to severely immunosuppressed individuals, they should be protected with a full course as soon as possible and so the recommendation is to give the 2</a:t>
            </a:r>
            <a:r>
              <a:rPr lang="en-GB" sz="1500" baseline="30000" dirty="0">
                <a:ea typeface="ヒラギノ角ゴ Pro W3" pitchFamily="84" charset="-128"/>
                <a:cs typeface="ヒラギノ角ゴ Pro W3" pitchFamily="84" charset="-128"/>
              </a:rPr>
              <a:t>nd</a:t>
            </a:r>
            <a:r>
              <a:rPr lang="en-GB" sz="1500" dirty="0">
                <a:ea typeface="ヒラギノ角ゴ Pro W3" pitchFamily="84" charset="-128"/>
                <a:cs typeface="ヒラギノ角ゴ Pro W3" pitchFamily="84" charset="-128"/>
              </a:rPr>
              <a:t> dose of vaccine at 8 weeks (ideally) to 6 months.</a:t>
            </a:r>
          </a:p>
          <a:p>
            <a:pPr defTabSz="966338" eaLnBrk="0" fontAlgn="base" hangingPunct="0">
              <a:spcBef>
                <a:spcPct val="30000"/>
              </a:spcBef>
              <a:spcAft>
                <a:spcPct val="0"/>
              </a:spcAft>
              <a:defRPr/>
            </a:pPr>
            <a:r>
              <a:rPr lang="en-GB" sz="1500" dirty="0">
                <a:ea typeface="ヒラギノ角ゴ Pro W3" pitchFamily="84" charset="-128"/>
                <a:cs typeface="ヒラギノ角ゴ Pro W3" pitchFamily="84" charset="-128"/>
              </a:rPr>
              <a:t>The need for, and the timing of a booster dose, for Shingrix has not yet been determined therefore no booster is currently recommended.  </a:t>
            </a:r>
          </a:p>
          <a:p>
            <a:pPr defTabSz="966338" eaLnBrk="0" fontAlgn="base" hangingPunct="0">
              <a:spcBef>
                <a:spcPct val="30000"/>
              </a:spcBef>
              <a:spcAft>
                <a:spcPct val="0"/>
              </a:spcAft>
              <a:defRPr/>
            </a:pPr>
            <a:endParaRPr lang="en-GB" sz="1500" dirty="0">
              <a:ea typeface="ヒラギノ角ゴ Pro W3" pitchFamily="84" charset="-128"/>
              <a:cs typeface="ヒラギノ角ゴ Pro W3" pitchFamily="84" charset="-128"/>
            </a:endParaRPr>
          </a:p>
          <a:p>
            <a:pPr defTabSz="966338" eaLnBrk="0" fontAlgn="base" hangingPunct="0">
              <a:spcBef>
                <a:spcPct val="30000"/>
              </a:spcBef>
              <a:spcAft>
                <a:spcPct val="0"/>
              </a:spcAft>
              <a:defRPr/>
            </a:pPr>
            <a:endParaRPr lang="en-GB" sz="1500" dirty="0">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27</a:t>
            </a:fld>
            <a:endParaRPr lang="en-US" dirty="0"/>
          </a:p>
        </p:txBody>
      </p:sp>
    </p:spTree>
    <p:extLst>
      <p:ext uri="{BB962C8B-B14F-4D97-AF65-F5344CB8AC3E}">
        <p14:creationId xmlns:p14="http://schemas.microsoft.com/office/powerpoint/2010/main" val="309742021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ts val="1691"/>
              </a:lnSpc>
              <a:spcBef>
                <a:spcPts val="634"/>
              </a:spcBef>
            </a:pPr>
            <a:r>
              <a:rPr lang="en-GB" dirty="0">
                <a:effectLst/>
                <a:ea typeface="Times New Roman" panose="02020603050405020304" pitchFamily="18" charset="0"/>
                <a:cs typeface="Times New Roman" panose="02020603050405020304" pitchFamily="18" charset="0"/>
              </a:rPr>
              <a:t>GSK Shingrix including reconstitution instructions: </a:t>
            </a:r>
            <a:r>
              <a:rPr lang="en-GB" dirty="0">
                <a:effectLst/>
                <a:ea typeface="Times New Roman" panose="02020603050405020304" pitchFamily="18" charset="0"/>
                <a:cs typeface="Times New Roman" panose="02020603050405020304" pitchFamily="18" charset="0"/>
                <a:hlinkClick r:id="rId3"/>
              </a:rPr>
              <a:t>https://gskpro.com/en-gb/products/shingrix/home/</a:t>
            </a:r>
            <a:endParaRPr lang="en-GB" dirty="0">
              <a:effectLst/>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28</a:t>
            </a:fld>
            <a:endParaRPr lang="en-US" dirty="0"/>
          </a:p>
        </p:txBody>
      </p:sp>
    </p:spTree>
    <p:extLst>
      <p:ext uri="{BB962C8B-B14F-4D97-AF65-F5344CB8AC3E}">
        <p14:creationId xmlns:p14="http://schemas.microsoft.com/office/powerpoint/2010/main" val="16161823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t>Shingles vaccine should preferably be injected into the deltoid muscle in the upper arm (or anterolateral aspect of thigh if not possible to use the deltoid muscle).</a:t>
            </a:r>
          </a:p>
          <a:p>
            <a:endParaRPr lang="en-GB" sz="1100" dirty="0"/>
          </a:p>
          <a:p>
            <a:pPr fontAlgn="base"/>
            <a:r>
              <a:rPr lang="en-GB" sz="1100" dirty="0">
                <a:ea typeface="ヒラギノ角ゴ Pro W3" pitchFamily="84" charset="-128"/>
                <a:cs typeface="ヒラギノ角ゴ Pro W3" pitchFamily="84" charset="-128"/>
              </a:rPr>
              <a:t>Injecting too high into the upper arm might result in the vaccine being deposited in the shoulder capsule rather than the deltoid muscle. </a:t>
            </a:r>
          </a:p>
          <a:p>
            <a:pPr fontAlgn="base"/>
            <a:r>
              <a:rPr lang="en-GB" sz="1100" dirty="0">
                <a:ea typeface="ヒラギノ角ゴ Pro W3" pitchFamily="84" charset="-128"/>
                <a:cs typeface="ヒラギノ角ゴ Pro W3" pitchFamily="84" charset="-128"/>
              </a:rPr>
              <a:t>This can cause inflammation that can lead to a shoulder injury or a frozen shoulder leading to pain, weakness and a limited range of motion that can last for months.</a:t>
            </a:r>
          </a:p>
          <a:p>
            <a:pPr fontAlgn="base"/>
            <a:r>
              <a:rPr lang="en-GB" sz="1100" dirty="0">
                <a:ea typeface="ヒラギノ角ゴ Pro W3" pitchFamily="84" charset="-128"/>
                <a:cs typeface="ヒラギノ角ゴ Pro W3" pitchFamily="84" charset="-128"/>
              </a:rPr>
              <a:t>Injecting too far to the side of the arm or too low on the arm risks injecting into the axillary nerve or the radial nerve. </a:t>
            </a:r>
          </a:p>
          <a:p>
            <a:pPr fontAlgn="base"/>
            <a:r>
              <a:rPr lang="en-GB" sz="1100" dirty="0">
                <a:ea typeface="ヒラギノ角ゴ Pro W3" pitchFamily="84" charset="-128"/>
                <a:cs typeface="ヒラギノ角ゴ Pro W3" pitchFamily="84" charset="-128"/>
              </a:rPr>
              <a:t>This can cause a burning or shooting pain during the procedure and can lead to nerve damage (neuropathy/paralysis).</a:t>
            </a:r>
          </a:p>
          <a:p>
            <a:pPr fontAlgn="base"/>
            <a:endParaRPr lang="en-GB" sz="1100" dirty="0">
              <a:ea typeface="ヒラギノ角ゴ Pro W3" pitchFamily="84" charset="-128"/>
              <a:cs typeface="ヒラギノ角ゴ Pro W3" pitchFamily="84" charset="-128"/>
            </a:endParaRPr>
          </a:p>
          <a:p>
            <a:pPr fontAlgn="base"/>
            <a:r>
              <a:rPr lang="en-GB" sz="1100" dirty="0">
                <a:ea typeface="ヒラギノ角ゴ Pro W3" pitchFamily="84" charset="-128"/>
                <a:cs typeface="ヒラギノ角ゴ Pro W3" pitchFamily="84" charset="-128"/>
              </a:rPr>
              <a:t>To avoid shoulder injury, the limb should be assessed before administering the vaccine to identify the correct site for injection.</a:t>
            </a:r>
            <a:endParaRPr lang="en-GB" sz="1100"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29</a:t>
            </a:fld>
            <a:endParaRPr lang="en-US" dirty="0"/>
          </a:p>
        </p:txBody>
      </p:sp>
    </p:spTree>
    <p:extLst>
      <p:ext uri="{BB962C8B-B14F-4D97-AF65-F5344CB8AC3E}">
        <p14:creationId xmlns:p14="http://schemas.microsoft.com/office/powerpoint/2010/main" val="17791616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a:t>
            </a:fld>
            <a:endParaRPr lang="en-US" dirty="0"/>
          </a:p>
        </p:txBody>
      </p:sp>
    </p:spTree>
    <p:extLst>
      <p:ext uri="{BB962C8B-B14F-4D97-AF65-F5344CB8AC3E}">
        <p14:creationId xmlns:p14="http://schemas.microsoft.com/office/powerpoint/2010/main" val="41096582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eaLnBrk="0" fontAlgn="base" hangingPunct="0">
              <a:spcBef>
                <a:spcPct val="30000"/>
              </a:spcBef>
              <a:spcAft>
                <a:spcPct val="0"/>
              </a:spcAft>
              <a:defRPr/>
            </a:pPr>
            <a:r>
              <a:rPr lang="en-GB" sz="1300" dirty="0">
                <a:ea typeface="ヒラギノ角ゴ Pro W3" pitchFamily="84" charset="-128"/>
                <a:cs typeface="ヒラギノ角ゴ Pro W3" pitchFamily="84" charset="-128"/>
              </a:rPr>
              <a:t>A full list of side effects can be found in the Shingrix summary of product characteristics:</a:t>
            </a:r>
          </a:p>
          <a:p>
            <a:r>
              <a:rPr lang="en-GB" dirty="0">
                <a:hlinkClick r:id="rId3"/>
              </a:rPr>
              <a:t>https://www.medicines.org.uk/emc/product/12054</a:t>
            </a:r>
            <a:endParaRPr lang="en-GB" dirty="0"/>
          </a:p>
          <a:p>
            <a:pPr defTabSz="966338" eaLnBrk="0" fontAlgn="base" hangingPunct="0">
              <a:spcBef>
                <a:spcPct val="30000"/>
              </a:spcBef>
              <a:spcAft>
                <a:spcPct val="0"/>
              </a:spcAft>
              <a:defRPr/>
            </a:pPr>
            <a:endParaRPr lang="en-GB" sz="1300" dirty="0">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30</a:t>
            </a:fld>
            <a:endParaRPr lang="en-US" dirty="0"/>
          </a:p>
        </p:txBody>
      </p:sp>
    </p:spTree>
    <p:extLst>
      <p:ext uri="{BB962C8B-B14F-4D97-AF65-F5344CB8AC3E}">
        <p14:creationId xmlns:p14="http://schemas.microsoft.com/office/powerpoint/2010/main" val="24539348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300" dirty="0">
                <a:solidFill>
                  <a:srgbClr val="000000"/>
                </a:solidFill>
                <a:latin typeface="Arial" panose="020B0604020202020204" pitchFamily="34" charset="0"/>
              </a:rPr>
              <a:t>The risk and severity of shingles is considerably higher amongst severely immunosuppressed individuals</a:t>
            </a:r>
          </a:p>
        </p:txBody>
      </p:sp>
      <p:sp>
        <p:nvSpPr>
          <p:cNvPr id="4" name="Slide Number Placeholder 3"/>
          <p:cNvSpPr>
            <a:spLocks noGrp="1"/>
          </p:cNvSpPr>
          <p:nvPr>
            <p:ph type="sldNum" sz="quarter" idx="5"/>
          </p:nvPr>
        </p:nvSpPr>
        <p:spPr/>
        <p:txBody>
          <a:bodyPr/>
          <a:lstStyle/>
          <a:p>
            <a:fld id="{0C9349AD-43E2-A142-9B61-FBB06C64E86F}" type="slidenum">
              <a:rPr lang="en-US" smtClean="0"/>
              <a:t>31</a:t>
            </a:fld>
            <a:endParaRPr lang="en-US" dirty="0"/>
          </a:p>
        </p:txBody>
      </p:sp>
    </p:spTree>
    <p:extLst>
      <p:ext uri="{BB962C8B-B14F-4D97-AF65-F5344CB8AC3E}">
        <p14:creationId xmlns:p14="http://schemas.microsoft.com/office/powerpoint/2010/main" val="42650689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62377" indent="-362377" defTabSz="966338">
              <a:spcBef>
                <a:spcPct val="20000"/>
              </a:spcBef>
              <a:buFont typeface="Arial" pitchFamily="34" charset="0"/>
              <a:buChar char="•"/>
              <a:defRPr/>
            </a:pPr>
            <a:r>
              <a:rPr lang="en-GB" sz="1300" dirty="0">
                <a:solidFill>
                  <a:prstClr val="black"/>
                </a:solidFill>
                <a:ea typeface="ヒラギノ角ゴ Pro W3" pitchFamily="84" charset="-128"/>
                <a:cs typeface="ヒラギノ角ゴ Pro W3" pitchFamily="84" charset="-128"/>
              </a:rPr>
              <a:t>Immunisation of individuals who are acutely unwell should be postponed until they have recovered fully. This is to avoid confusing the diagnosis of any acute illness by wrongly attributing any sign or symptoms to the adverse effects of the vaccine.</a:t>
            </a:r>
          </a:p>
          <a:p>
            <a:pPr marL="362377" indent="-362377" defTabSz="966338">
              <a:spcBef>
                <a:spcPct val="20000"/>
              </a:spcBef>
              <a:buFont typeface="Arial" pitchFamily="34" charset="0"/>
              <a:buChar char="•"/>
              <a:defRPr/>
            </a:pPr>
            <a:r>
              <a:rPr lang="en-GB" sz="1300" dirty="0">
                <a:ea typeface="ヒラギノ角ゴ Pro W3" pitchFamily="84" charset="-128"/>
                <a:cs typeface="ヒラギノ角ゴ Pro W3" pitchFamily="84" charset="-128"/>
              </a:rPr>
              <a:t>Shingrix vaccine can be given as long as the individual has recovered from acute infection and they have no active vesicles</a:t>
            </a:r>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32</a:t>
            </a:fld>
            <a:endParaRPr lang="en-US" dirty="0"/>
          </a:p>
        </p:txBody>
      </p:sp>
    </p:spTree>
    <p:extLst>
      <p:ext uri="{BB962C8B-B14F-4D97-AF65-F5344CB8AC3E}">
        <p14:creationId xmlns:p14="http://schemas.microsoft.com/office/powerpoint/2010/main" val="10519823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33</a:t>
            </a:fld>
            <a:endParaRPr lang="en-US" dirty="0"/>
          </a:p>
        </p:txBody>
      </p:sp>
    </p:spTree>
    <p:extLst>
      <p:ext uri="{BB962C8B-B14F-4D97-AF65-F5344CB8AC3E}">
        <p14:creationId xmlns:p14="http://schemas.microsoft.com/office/powerpoint/2010/main" val="11714444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eaLnBrk="0" fontAlgn="base" hangingPunct="0">
              <a:spcBef>
                <a:spcPct val="30000"/>
              </a:spcBef>
              <a:spcAft>
                <a:spcPct val="0"/>
              </a:spcAft>
              <a:defRPr/>
            </a:pPr>
            <a:r>
              <a:rPr lang="en-GB" sz="1300" dirty="0">
                <a:solidFill>
                  <a:prstClr val="black"/>
                </a:solidFill>
                <a:latin typeface="Calibri" pitchFamily="34" charset="0"/>
                <a:ea typeface="ヒラギノ角ゴ Pro W3" pitchFamily="84" charset="-128"/>
                <a:cs typeface="ヒラギノ角ゴ Pro W3" pitchFamily="84" charset="-128"/>
              </a:rPr>
              <a:t>Healthcare professionals and patients are encouraged to report suspected adverse reactions to the Medicines and Healthcare products Regulatory Agency (MHRA) using the yellow card reporting scheme.</a:t>
            </a:r>
          </a:p>
          <a:p>
            <a:pPr defTabSz="966338" eaLnBrk="0" fontAlgn="base" hangingPunct="0">
              <a:spcBef>
                <a:spcPct val="30000"/>
              </a:spcBef>
              <a:spcAft>
                <a:spcPct val="0"/>
              </a:spcAft>
              <a:defRPr/>
            </a:pPr>
            <a:endParaRPr lang="en-GB" sz="1300" dirty="0">
              <a:solidFill>
                <a:prstClr val="black"/>
              </a:solidFill>
              <a:latin typeface="Calibri" pitchFamily="34" charset="0"/>
              <a:ea typeface="ヒラギノ角ゴ Pro W3" pitchFamily="84" charset="-128"/>
              <a:cs typeface="ヒラギノ角ゴ Pro W3" pitchFamily="84" charset="-128"/>
            </a:endParaRPr>
          </a:p>
          <a:p>
            <a:pPr defTabSz="966338" eaLnBrk="0" fontAlgn="base" hangingPunct="0">
              <a:spcBef>
                <a:spcPct val="30000"/>
              </a:spcBef>
              <a:spcAft>
                <a:spcPct val="0"/>
              </a:spcAft>
              <a:defRPr/>
            </a:pPr>
            <a:r>
              <a:rPr lang="en-GB" dirty="0">
                <a:hlinkClick r:id="rId3"/>
              </a:rPr>
              <a:t>Yellow Card | Making medicines and medical devices safer (mhra.gov.uk)</a:t>
            </a:r>
            <a:endParaRPr lang="en-GB" dirty="0">
              <a:solidFill>
                <a:prstClr val="black"/>
              </a:solidFill>
              <a:latin typeface="Calibri" pitchFamily="34" charset="0"/>
              <a:ea typeface="ヒラギノ角ゴ Pro W3" pitchFamily="84" charset="-128"/>
              <a:cs typeface="ヒラギノ角ゴ Pro W3" pitchFamily="84" charset="-128"/>
            </a:endParaRPr>
          </a:p>
          <a:p>
            <a:pPr defTabSz="966338" eaLnBrk="0" fontAlgn="base" hangingPunct="0">
              <a:spcBef>
                <a:spcPct val="30000"/>
              </a:spcBef>
              <a:spcAft>
                <a:spcPct val="0"/>
              </a:spcAft>
              <a:defRPr/>
            </a:pPr>
            <a:r>
              <a:rPr lang="en-GB" sz="1300" dirty="0">
                <a:solidFill>
                  <a:prstClr val="black"/>
                </a:solidFill>
                <a:latin typeface="Calibri" pitchFamily="34" charset="0"/>
                <a:ea typeface="ヒラギノ角ゴ Pro W3" pitchFamily="84" charset="-128"/>
                <a:cs typeface="ヒラギノ角ゴ Pro W3" pitchFamily="84" charset="-128"/>
                <a:hlinkClick r:id="rId3"/>
              </a:rPr>
              <a:t>https://yellowcard.mhra.gov.uk/</a:t>
            </a:r>
            <a:endParaRPr lang="en-GB" sz="1300" dirty="0">
              <a:solidFill>
                <a:prstClr val="black"/>
              </a:solidFill>
              <a:latin typeface="Calibri" pitchFamily="34" charset="0"/>
              <a:ea typeface="ヒラギノ角ゴ Pro W3" pitchFamily="84" charset="-128"/>
              <a:cs typeface="ヒラギノ角ゴ Pro W3" pitchFamily="84" charset="-128"/>
            </a:endParaRPr>
          </a:p>
          <a:p>
            <a:pPr defTabSz="966338" eaLnBrk="0" fontAlgn="base" hangingPunct="0">
              <a:spcBef>
                <a:spcPct val="30000"/>
              </a:spcBef>
              <a:spcAft>
                <a:spcPct val="0"/>
              </a:spcAft>
              <a:defRPr/>
            </a:pPr>
            <a:endParaRPr lang="en-GB" sz="1300" dirty="0">
              <a:solidFill>
                <a:prstClr val="black"/>
              </a:solidFill>
              <a:latin typeface="Calibri" pitchFamily="34" charset="0"/>
              <a:ea typeface="ヒラギノ角ゴ Pro W3" pitchFamily="84" charset="-128"/>
              <a:cs typeface="ヒラギノ角ゴ Pro W3" pitchFamily="84" charset="-128"/>
            </a:endParaRP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34</a:t>
            </a:fld>
            <a:endParaRPr lang="en-US" dirty="0"/>
          </a:p>
        </p:txBody>
      </p:sp>
    </p:spTree>
    <p:extLst>
      <p:ext uri="{BB962C8B-B14F-4D97-AF65-F5344CB8AC3E}">
        <p14:creationId xmlns:p14="http://schemas.microsoft.com/office/powerpoint/2010/main" val="5148141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 earlier slide ‘Shingles vaccine coverage data: England’</a:t>
            </a:r>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35</a:t>
            </a:fld>
            <a:endParaRPr lang="en-US" dirty="0"/>
          </a:p>
        </p:txBody>
      </p:sp>
    </p:spTree>
    <p:extLst>
      <p:ext uri="{BB962C8B-B14F-4D97-AF65-F5344CB8AC3E}">
        <p14:creationId xmlns:p14="http://schemas.microsoft.com/office/powerpoint/2010/main" val="32486855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36</a:t>
            </a:fld>
            <a:endParaRPr lang="en-US" dirty="0"/>
          </a:p>
        </p:txBody>
      </p:sp>
    </p:spTree>
    <p:extLst>
      <p:ext uri="{BB962C8B-B14F-4D97-AF65-F5344CB8AC3E}">
        <p14:creationId xmlns:p14="http://schemas.microsoft.com/office/powerpoint/2010/main" val="312767587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37</a:t>
            </a:fld>
            <a:endParaRPr lang="en-US" dirty="0"/>
          </a:p>
        </p:txBody>
      </p:sp>
    </p:spTree>
    <p:extLst>
      <p:ext uri="{BB962C8B-B14F-4D97-AF65-F5344CB8AC3E}">
        <p14:creationId xmlns:p14="http://schemas.microsoft.com/office/powerpoint/2010/main" val="21480443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eaLnBrk="0" fontAlgn="base" hangingPunct="0">
              <a:spcBef>
                <a:spcPct val="30000"/>
              </a:spcBef>
              <a:spcAft>
                <a:spcPct val="0"/>
              </a:spcAft>
              <a:defRPr/>
            </a:pPr>
            <a:r>
              <a:rPr lang="en-GB" sz="1300" dirty="0"/>
              <a:t>UKHSA and NHS England Letter Shingles immunisation programme: </a:t>
            </a:r>
            <a:r>
              <a:rPr lang="en-GB" sz="1300" dirty="0">
                <a:hlinkClick r:id="rId3"/>
              </a:rPr>
              <a:t>www.gov.uk/government/publications/shingles-immunisation-programme-letter</a:t>
            </a:r>
            <a:endParaRPr lang="en-GB" sz="1300" dirty="0"/>
          </a:p>
          <a:p>
            <a:endParaRPr lang="en-GB" dirty="0"/>
          </a:p>
          <a:p>
            <a:pPr>
              <a:lnSpc>
                <a:spcPts val="1691"/>
              </a:lnSpc>
              <a:spcBef>
                <a:spcPts val="634"/>
              </a:spcBef>
            </a:pPr>
            <a:endParaRPr lang="en-GB" dirty="0">
              <a:ea typeface="Times New Roman" panose="02020603050405020304" pitchFamily="18" charset="0"/>
              <a:cs typeface="Times New Roman" panose="02020603050405020304" pitchFamily="18" charset="0"/>
            </a:endParaRPr>
          </a:p>
          <a:p>
            <a:pPr>
              <a:lnSpc>
                <a:spcPts val="1691"/>
              </a:lnSpc>
              <a:spcBef>
                <a:spcPts val="634"/>
              </a:spcBef>
            </a:pPr>
            <a:endParaRPr lang="en-GB" dirty="0">
              <a:effectLst/>
              <a:ea typeface="Times New Roman" panose="02020603050405020304" pitchFamily="18" charset="0"/>
              <a:cs typeface="Times New Roman" panose="02020603050405020304" pitchFamily="18" charset="0"/>
            </a:endParaRPr>
          </a:p>
          <a:p>
            <a:pPr>
              <a:lnSpc>
                <a:spcPts val="1691"/>
              </a:lnSpc>
              <a:spcBef>
                <a:spcPts val="634"/>
              </a:spcBef>
            </a:pPr>
            <a:endParaRPr lang="en-GB" dirty="0">
              <a:effectLst/>
              <a:ea typeface="Times New Roman" panose="02020603050405020304" pitchFamily="18" charset="0"/>
              <a:cs typeface="Times New Roman" panose="02020603050405020304" pitchFamily="18" charset="0"/>
            </a:endParaRPr>
          </a:p>
          <a:p>
            <a:pPr>
              <a:lnSpc>
                <a:spcPts val="1691"/>
              </a:lnSpc>
              <a:spcBef>
                <a:spcPts val="634"/>
              </a:spcBef>
            </a:pPr>
            <a:endParaRPr lang="en-GB" sz="1900" dirty="0">
              <a:highlight>
                <a:srgbClr val="FFFF00"/>
              </a:highlight>
              <a:latin typeface="Arial" panose="020B0604020202020204" pitchFamily="34" charset="0"/>
              <a:ea typeface="Times New Roman" panose="02020603050405020304" pitchFamily="18" charset="0"/>
              <a:cs typeface="Times New Roman" panose="02020603050405020304" pitchFamily="18" charset="0"/>
            </a:endParaRPr>
          </a:p>
          <a:p>
            <a:pPr>
              <a:lnSpc>
                <a:spcPts val="1691"/>
              </a:lnSpc>
              <a:spcBef>
                <a:spcPts val="634"/>
              </a:spcBef>
            </a:pPr>
            <a:endParaRPr lang="en-GB" sz="1900" dirty="0">
              <a:highlight>
                <a:srgbClr val="FFFF00"/>
              </a:highlight>
              <a:latin typeface="Arial" panose="020B0604020202020204" pitchFamily="34" charset="0"/>
              <a:ea typeface="Times New Roman" panose="02020603050405020304" pitchFamily="18" charset="0"/>
              <a:cs typeface="Times New Roman" panose="02020603050405020304" pitchFamily="18" charset="0"/>
            </a:endParaRPr>
          </a:p>
          <a:p>
            <a:pPr>
              <a:lnSpc>
                <a:spcPts val="1691"/>
              </a:lnSpc>
              <a:spcBef>
                <a:spcPts val="634"/>
              </a:spcBef>
            </a:pPr>
            <a:endParaRPr lang="en-GB" sz="1900" u="sng" dirty="0">
              <a:solidFill>
                <a:srgbClr val="365F91"/>
              </a:solidFill>
              <a:highlight>
                <a:srgbClr val="FFFF00"/>
              </a:highlight>
              <a:latin typeface="Arial" panose="020B0604020202020204" pitchFamily="34" charset="0"/>
              <a:ea typeface="Times New Roman" panose="02020603050405020304" pitchFamily="18" charset="0"/>
              <a:cs typeface="Times New Roman" panose="02020603050405020304" pitchFamily="18" charset="0"/>
            </a:endParaRPr>
          </a:p>
          <a:p>
            <a:pPr>
              <a:lnSpc>
                <a:spcPts val="1691"/>
              </a:lnSpc>
              <a:spcBef>
                <a:spcPts val="634"/>
              </a:spcBef>
            </a:pPr>
            <a:endParaRPr lang="en-GB" sz="1900" dirty="0">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38</a:t>
            </a:fld>
            <a:endParaRPr lang="en-US" dirty="0"/>
          </a:p>
        </p:txBody>
      </p:sp>
    </p:spTree>
    <p:extLst>
      <p:ext uri="{BB962C8B-B14F-4D97-AF65-F5344CB8AC3E}">
        <p14:creationId xmlns:p14="http://schemas.microsoft.com/office/powerpoint/2010/main" val="36675372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188" indent="-181188">
              <a:buFont typeface="Arial" panose="020B0604020202020204" pitchFamily="34" charset="0"/>
              <a:buChar char="•"/>
            </a:pPr>
            <a:r>
              <a:rPr lang="en-GB" sz="1300" dirty="0">
                <a:ea typeface="ヒラギノ角ゴ Pro W3" pitchFamily="84" charset="-128"/>
                <a:cs typeface="ヒラギノ角ゴ Pro W3" pitchFamily="84" charset="-128"/>
              </a:rPr>
              <a:t>Shingles (herpes zoster) is caused by the reactivation of a latent varicella zoster virus (VZV) infection, generally decades after the primary infection</a:t>
            </a:r>
          </a:p>
          <a:p>
            <a:pPr marL="181188" indent="-181188">
              <a:buFont typeface="Arial" panose="020B0604020202020204" pitchFamily="34" charset="0"/>
              <a:buChar char="•"/>
            </a:pPr>
            <a:endParaRPr lang="en-GB" sz="1300" dirty="0">
              <a:ea typeface="ヒラギノ角ゴ Pro W3" pitchFamily="84" charset="-128"/>
              <a:cs typeface="ヒラギノ角ゴ Pro W3" pitchFamily="84" charset="-128"/>
            </a:endParaRPr>
          </a:p>
          <a:p>
            <a:pPr marL="181188" indent="-181188">
              <a:buFont typeface="Arial" panose="020B0604020202020204" pitchFamily="34" charset="0"/>
              <a:buChar char="•"/>
            </a:pPr>
            <a:r>
              <a:rPr lang="en-GB" sz="1300" dirty="0">
                <a:ea typeface="ヒラギノ角ゴ Pro W3" pitchFamily="84" charset="-128"/>
                <a:cs typeface="ヒラギノ角ゴ Pro W3" pitchFamily="84" charset="-128"/>
              </a:rPr>
              <a:t>Following primary VZV infection, the virus enters the sensory nerves and travels along the nerve to the sensory dorsal root ganglia and establishes a permanent latency.</a:t>
            </a:r>
          </a:p>
          <a:p>
            <a:pPr marL="181188" indent="-181188">
              <a:buFont typeface="Arial" panose="020B0604020202020204" pitchFamily="34" charset="0"/>
              <a:buChar char="•"/>
            </a:pPr>
            <a:endParaRPr lang="en-GB" sz="1300" dirty="0">
              <a:solidFill>
                <a:prstClr val="black"/>
              </a:solidFill>
            </a:endParaRPr>
          </a:p>
          <a:p>
            <a:pPr marL="285750" indent="-285750">
              <a:buFont typeface="Arial" panose="020B0604020202020204" pitchFamily="34" charset="0"/>
              <a:buChar char="•"/>
            </a:pPr>
            <a:r>
              <a:rPr lang="en-GB" sz="1800" b="0" i="0" u="none" strike="noStrike" baseline="0" dirty="0">
                <a:solidFill>
                  <a:srgbClr val="000000"/>
                </a:solidFill>
                <a:latin typeface="Frutiger 45 Light"/>
              </a:rPr>
              <a:t>Reactivation of the latent virus leads to the clinical manifestations of shingles and is associated with immune senescence or suppression of the immune system e.g. immunosuppressive therapy, HIV infection, malignancy . The risk and severity of shingles increases with age. </a:t>
            </a:r>
          </a:p>
          <a:p>
            <a:pPr marL="285750" indent="-285750">
              <a:buFont typeface="Arial" panose="020B0604020202020204" pitchFamily="34" charset="0"/>
              <a:buChar char="•"/>
            </a:pPr>
            <a:endParaRPr lang="en-GB" sz="1300" dirty="0">
              <a:solidFill>
                <a:prstClr val="black"/>
              </a:solidFill>
            </a:endParaRPr>
          </a:p>
          <a:p>
            <a:pPr marL="181188" indent="-181188" defTabSz="966338">
              <a:buFont typeface="Arial" pitchFamily="34" charset="0"/>
              <a:buChar char="•"/>
              <a:defRPr/>
            </a:pPr>
            <a:r>
              <a:rPr lang="en-GB" sz="1300" dirty="0">
                <a:solidFill>
                  <a:prstClr val="black"/>
                </a:solidFill>
              </a:rPr>
              <a:t>Although rare, it is possible to have shingles more than once</a:t>
            </a:r>
          </a:p>
          <a:p>
            <a:pPr defTabSz="966338">
              <a:defRPr/>
            </a:pPr>
            <a:r>
              <a:rPr lang="en-GB" sz="1300" dirty="0">
                <a:solidFill>
                  <a:prstClr val="black"/>
                </a:solidFill>
              </a:rPr>
              <a:t> </a:t>
            </a:r>
          </a:p>
          <a:p>
            <a:pPr marL="181188" indent="-181188" defTabSz="966338">
              <a:buFont typeface="Arial" pitchFamily="34" charset="0"/>
              <a:buChar char="•"/>
              <a:defRPr/>
            </a:pPr>
            <a:r>
              <a:rPr lang="en-GB" sz="1300" dirty="0">
                <a:solidFill>
                  <a:prstClr val="black"/>
                </a:solidFill>
              </a:rPr>
              <a:t>Shingles is not caused by the same virus that causes genital herpes</a:t>
            </a:r>
          </a:p>
          <a:p>
            <a:pPr marL="181188" indent="-181188" defTabSz="966338">
              <a:buFont typeface="Arial" pitchFamily="34" charset="0"/>
              <a:buChar char="•"/>
              <a:defRPr/>
            </a:pPr>
            <a:endParaRPr lang="en-GB" sz="1300" dirty="0">
              <a:solidFill>
                <a:prstClr val="black"/>
              </a:solidFill>
            </a:endParaRPr>
          </a:p>
          <a:p>
            <a:pPr marL="181188" indent="-181188" defTabSz="966338">
              <a:buFont typeface="Arial" pitchFamily="34" charset="0"/>
              <a:buChar char="•"/>
              <a:defRPr/>
            </a:pPr>
            <a:r>
              <a:rPr lang="en-GB" sz="1300" dirty="0">
                <a:solidFill>
                  <a:prstClr val="black"/>
                </a:solidFill>
              </a:rPr>
              <a:t>Green Book Shingles chapter: </a:t>
            </a:r>
            <a:r>
              <a:rPr lang="en-GB" sz="2000" dirty="0">
                <a:hlinkClick r:id="rId3"/>
              </a:rPr>
              <a:t>Shingles (herpes zoster): the green book, chapter - GOV.UK</a:t>
            </a:r>
            <a:endParaRPr lang="en-GB" sz="1300" dirty="0">
              <a:solidFill>
                <a:prstClr val="black"/>
              </a:solidFill>
            </a:endParaRPr>
          </a:p>
          <a:p>
            <a:pPr marL="2286000" lvl="5" indent="0">
              <a:buNone/>
            </a:pPr>
            <a:endParaRPr lang="en-GB" sz="1300" dirty="0">
              <a:solidFill>
                <a:prstClr val="black"/>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8927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dirty="0"/>
              <a:t>Shingles images are available on the NHS website:  </a:t>
            </a:r>
            <a:r>
              <a:rPr lang="en-GB" dirty="0">
                <a:hlinkClick r:id="rId3"/>
              </a:rPr>
              <a:t>https://www.nhs.uk/conditions/shingles/</a:t>
            </a:r>
            <a:endParaRPr lang="en-GB" dirty="0"/>
          </a:p>
          <a:p>
            <a:pPr defTabSz="966338">
              <a:defRPr/>
            </a:pPr>
            <a:endParaRPr lang="en-GB" dirty="0"/>
          </a:p>
          <a:p>
            <a:pPr defTabSz="966338">
              <a:defRPr/>
            </a:pPr>
            <a:endParaRPr lang="en-GB" dirty="0"/>
          </a:p>
          <a:p>
            <a:pPr defTabSz="966338">
              <a:defRPr/>
            </a:pPr>
            <a:endParaRPr lang="en-GB" dirty="0"/>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5</a:t>
            </a:fld>
            <a:endParaRPr lang="en-US" dirty="0"/>
          </a:p>
        </p:txBody>
      </p:sp>
    </p:spTree>
    <p:extLst>
      <p:ext uri="{BB962C8B-B14F-4D97-AF65-F5344CB8AC3E}">
        <p14:creationId xmlns:p14="http://schemas.microsoft.com/office/powerpoint/2010/main" val="8639798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sz="1300" dirty="0">
                <a:solidFill>
                  <a:prstClr val="black"/>
                </a:solidFill>
              </a:rPr>
              <a:t>Shingles can affect any part of the body, although most commonly affected areas include face (including eyes) chest and abdomen. </a:t>
            </a:r>
          </a:p>
          <a:p>
            <a:pPr defTabSz="966338">
              <a:defRPr/>
            </a:pPr>
            <a:endParaRPr lang="en-GB" sz="1300" dirty="0">
              <a:solidFill>
                <a:prstClr val="black"/>
              </a:solidFill>
            </a:endParaRPr>
          </a:p>
          <a:p>
            <a:pPr defTabSz="966338">
              <a:defRPr/>
            </a:pPr>
            <a:r>
              <a:rPr lang="en-GB" sz="1300" dirty="0">
                <a:solidFill>
                  <a:prstClr val="black"/>
                </a:solidFill>
              </a:rPr>
              <a:t>Individuals may also experience pain in the arms and legs and may feel exhausted. </a:t>
            </a:r>
          </a:p>
          <a:p>
            <a:pPr defTabSz="966338">
              <a:defRPr/>
            </a:pPr>
            <a:endParaRPr lang="en-GB" sz="1300" dirty="0">
              <a:solidFill>
                <a:prstClr val="black"/>
              </a:solidFill>
            </a:endParaRPr>
          </a:p>
          <a:p>
            <a:pPr defTabSz="966338">
              <a:defRPr/>
            </a:pPr>
            <a:r>
              <a:rPr lang="en-GB" sz="1300" dirty="0">
                <a:solidFill>
                  <a:prstClr val="black"/>
                </a:solidFill>
              </a:rPr>
              <a:t>A dermatome can be defined as an area of skin that is supplied by a single nerve. Shingles can affect one or more isolated dermatomes.</a:t>
            </a:r>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6</a:t>
            </a:fld>
            <a:endParaRPr lang="en-US" dirty="0"/>
          </a:p>
        </p:txBody>
      </p:sp>
    </p:spTree>
    <p:extLst>
      <p:ext uri="{BB962C8B-B14F-4D97-AF65-F5344CB8AC3E}">
        <p14:creationId xmlns:p14="http://schemas.microsoft.com/office/powerpoint/2010/main" val="1417377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8975" y="4823033"/>
            <a:ext cx="5511800" cy="4696021"/>
          </a:xfrm>
        </p:spPr>
        <p:txBody>
          <a:bodyPr/>
          <a:lstStyle/>
          <a:p>
            <a:pPr defTabSz="966338">
              <a:defRPr/>
            </a:pPr>
            <a:r>
              <a:rPr lang="en-GB" sz="1300" dirty="0">
                <a:solidFill>
                  <a:prstClr val="black"/>
                </a:solidFill>
              </a:rPr>
              <a:t>Shingles can cause a number of secondary complications and the severity of these can be dependent on how weak the individual’s immune system is. </a:t>
            </a:r>
          </a:p>
          <a:p>
            <a:pPr defTabSz="966338">
              <a:defRPr/>
            </a:pPr>
            <a:endParaRPr lang="en-GB" sz="1300" dirty="0">
              <a:solidFill>
                <a:prstClr val="black"/>
              </a:solidFill>
            </a:endParaRPr>
          </a:p>
          <a:p>
            <a:pPr defTabSz="966338">
              <a:defRPr/>
            </a:pPr>
            <a:r>
              <a:rPr lang="en-GB" sz="1300" dirty="0">
                <a:solidFill>
                  <a:prstClr val="black"/>
                </a:solidFill>
              </a:rPr>
              <a:t>Most commonly reported complications in the older age groups include secondary bacterial infections at the site of the rash (that may require antibiotic therapy) and post herpetic neuralgia. </a:t>
            </a:r>
          </a:p>
          <a:p>
            <a:pPr defTabSz="966338">
              <a:defRPr/>
            </a:pPr>
            <a:endParaRPr lang="en-GB" sz="1300" dirty="0">
              <a:solidFill>
                <a:prstClr val="black"/>
              </a:solidFill>
            </a:endParaRPr>
          </a:p>
          <a:p>
            <a:pPr defTabSz="966338">
              <a:defRPr/>
            </a:pPr>
            <a:r>
              <a:rPr lang="en-GB" sz="1300" dirty="0">
                <a:solidFill>
                  <a:prstClr val="black"/>
                </a:solidFill>
              </a:rPr>
              <a:t>Other less common complications can include ophthalmic shingles and peripheral motor neuropathy. Ophthalmic shingles affects the facial nerve (trigeminal) and can cause ulceration and scarring of the eye and uveitis (inflammation of the inner eye). Ophthalmic shingles can also cause loss of vision if untreated and is often associated with long term pain. Estimates show between 10 and 20% of shingles cases result in ophthalmic zoster with approximately 4% of these cases resulting in long term sequelae</a:t>
            </a:r>
            <a:endParaRPr lang="en-GB" sz="1300" baseline="30000" dirty="0">
              <a:solidFill>
                <a:prstClr val="black"/>
              </a:solidFill>
            </a:endParaRPr>
          </a:p>
          <a:p>
            <a:pPr defTabSz="966338">
              <a:defRPr/>
            </a:pPr>
            <a:endParaRPr lang="en-GB" sz="1300" baseline="30000" dirty="0">
              <a:solidFill>
                <a:prstClr val="black"/>
              </a:solidFill>
            </a:endParaRPr>
          </a:p>
          <a:p>
            <a:pPr defTabSz="966338">
              <a:defRPr/>
            </a:pPr>
            <a:r>
              <a:rPr lang="en-GB" sz="1300" dirty="0">
                <a:solidFill>
                  <a:prstClr val="black"/>
                </a:solidFill>
              </a:rPr>
              <a:t>Peripheral motor neuropathy is more common in the elderly population and results in temporary nerve damage to a peripheral motor nerve that controls movement of a limb, such as the arm or leg, causing paralysis in that limb. This effect is temporary and individuals can make a good recovery.</a:t>
            </a:r>
            <a:endParaRPr lang="en-GB" sz="1300" dirty="0">
              <a:solidFill>
                <a:srgbClr val="FF0000"/>
              </a:solidFill>
            </a:endParaRPr>
          </a:p>
          <a:p>
            <a:pPr defTabSz="966338">
              <a:defRPr/>
            </a:pPr>
            <a:r>
              <a:rPr lang="en-GB" sz="1300" dirty="0">
                <a:solidFill>
                  <a:prstClr val="black"/>
                </a:solidFill>
              </a:rPr>
              <a:t> </a:t>
            </a:r>
          </a:p>
          <a:p>
            <a:pPr defTabSz="966338">
              <a:defRPr/>
            </a:pPr>
            <a:r>
              <a:rPr lang="en-GB" sz="1300" dirty="0">
                <a:solidFill>
                  <a:prstClr val="black"/>
                </a:solidFill>
              </a:rPr>
              <a:t>Disseminated disease is more likely to occur in those who are severely immunosuppressed, most deaths being attributable to pneumonia.</a:t>
            </a:r>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E0CBF3-2A0A-4409-B599-FEFEAF974B88}"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05025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338">
              <a:defRPr/>
            </a:pPr>
            <a:r>
              <a:rPr lang="en-GB" dirty="0">
                <a:solidFill>
                  <a:prstClr val="black"/>
                </a:solidFill>
                <a:ea typeface="ヒラギノ角ゴ Pro W3" pitchFamily="84" charset="-128"/>
                <a:cs typeface="ヒラギノ角ゴ Pro W3" pitchFamily="84" charset="-128"/>
              </a:rPr>
              <a:t>PHN is defined as an intense pain that persists for or develops after 90 days following the onset of the shingles rash and persists on average for between 3 and 6 months in those affected. This pain can last longer and is dependent on the individual’s immune system.</a:t>
            </a:r>
          </a:p>
          <a:p>
            <a:pPr defTabSz="966338">
              <a:defRPr/>
            </a:pPr>
            <a:endParaRPr lang="en-GB" dirty="0">
              <a:solidFill>
                <a:prstClr val="black"/>
              </a:solidFill>
              <a:ea typeface="ヒラギノ角ゴ Pro W3" pitchFamily="84" charset="-128"/>
              <a:cs typeface="ヒラギノ角ゴ Pro W3" pitchFamily="84" charset="-128"/>
            </a:endParaRPr>
          </a:p>
          <a:p>
            <a:pPr defTabSz="966338">
              <a:defRPr/>
            </a:pPr>
            <a:r>
              <a:rPr lang="en-GB" dirty="0">
                <a:solidFill>
                  <a:prstClr val="black"/>
                </a:solidFill>
                <a:ea typeface="ヒラギノ角ゴ Pro W3" pitchFamily="84" charset="-128"/>
                <a:cs typeface="ヒラギノ角ゴ Pro W3" pitchFamily="84" charset="-128"/>
              </a:rPr>
              <a:t>As the pain can be intense and is not generally relieved by common pain killers, PHN can have a negative impact on the individual’s quality of life. PHN can contribute to fatigue, insomnia, depression, anxiety and can impair the basic activities of daily living for the individual.</a:t>
            </a:r>
          </a:p>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8</a:t>
            </a:fld>
            <a:endParaRPr lang="en-US" dirty="0"/>
          </a:p>
        </p:txBody>
      </p:sp>
    </p:spTree>
    <p:extLst>
      <p:ext uri="{BB962C8B-B14F-4D97-AF65-F5344CB8AC3E}">
        <p14:creationId xmlns:p14="http://schemas.microsoft.com/office/powerpoint/2010/main" val="1710207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9</a:t>
            </a:fld>
            <a:endParaRPr lang="en-US" dirty="0"/>
          </a:p>
        </p:txBody>
      </p:sp>
    </p:spTree>
    <p:extLst>
      <p:ext uri="{BB962C8B-B14F-4D97-AF65-F5344CB8AC3E}">
        <p14:creationId xmlns:p14="http://schemas.microsoft.com/office/powerpoint/2010/main" val="23281168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pPr>
              <a:defRPr/>
            </a:pPr>
            <a:r>
              <a:rPr lang="en-GB" dirty="0"/>
              <a:t>3</a:t>
            </a:r>
            <a:endParaRPr lang="en-US"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pPr>
              <a:defRPr/>
            </a:pPr>
            <a:r>
              <a:rPr lang="en-GB" dirty="0"/>
              <a:t>3</a:t>
            </a:r>
            <a:endParaRPr lang="en-US"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pPr>
              <a:defRPr/>
            </a:pPr>
            <a:r>
              <a:rPr lang="en-GB" dirty="0"/>
              <a:t>3</a:t>
            </a:r>
            <a:endParaRPr lang="en-US"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pPr>
              <a:defRPr/>
            </a:pPr>
            <a:r>
              <a:rPr lang="en-GB" dirty="0"/>
              <a:t>3</a:t>
            </a:r>
            <a:endParaRPr lang="en-US"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gov.uk/government/collections/shingles-vaccination-programme"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gov.uk/government/collections/immunisation-patient-group-direction-pgd"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yellowcard.mhra.gov.uk/"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healthpublications.gov.uk/Home.html"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www.gov.uk/government/collections/vaccine-update"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www.gov.uk/government/publications/shingles-herpes-zoster-the-green-book-chapter-28a"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hyperlink" Target="http://www.gov.uk/government/collections/immunisation-patient-group-direction-pgd" TargetMode="External"/><Relationship Id="rId5" Type="http://schemas.openxmlformats.org/officeDocument/2006/relationships/hyperlink" Target="http://www.gov.uk/government/publications/shingles-vaccination-guidance-for-healthcare-professionals" TargetMode="External"/><Relationship Id="rId4" Type="http://schemas.openxmlformats.org/officeDocument/2006/relationships/hyperlink" Target="https://www.gov.uk/government/collections/shingles-vaccination-programm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a:xfrm>
            <a:off x="512955" y="2528658"/>
            <a:ext cx="10481617" cy="1951063"/>
          </a:xfrm>
        </p:spPr>
        <p:txBody>
          <a:bodyPr>
            <a:normAutofit fontScale="90000"/>
          </a:bodyPr>
          <a:lstStyle/>
          <a:p>
            <a:r>
              <a:rPr lang="en-GB" dirty="0"/>
              <a:t>Vaccination against shingles</a:t>
            </a:r>
            <a:br>
              <a:rPr lang="en-GB" dirty="0"/>
            </a:br>
            <a:r>
              <a:rPr lang="en-GB" dirty="0"/>
              <a:t>(Herpes Zoster)</a:t>
            </a:r>
            <a:br>
              <a:rPr lang="en-GB" dirty="0"/>
            </a:br>
            <a:br>
              <a:rPr lang="en-GB" dirty="0"/>
            </a:br>
            <a:br>
              <a:rPr lang="en-GB" dirty="0">
                <a:highlight>
                  <a:srgbClr val="FFFF00"/>
                </a:highlight>
              </a:rPr>
            </a:br>
            <a:r>
              <a:rPr lang="en-GB" sz="3100" dirty="0"/>
              <a:t>August 2025</a:t>
            </a:r>
            <a:br>
              <a:rPr lang="en-GB" dirty="0">
                <a:solidFill>
                  <a:schemeClr val="bg1"/>
                </a:solidFill>
                <a:highlight>
                  <a:srgbClr val="FFFF00"/>
                </a:highlight>
              </a:rPr>
            </a:br>
            <a:endParaRPr lang="en-GB" dirty="0">
              <a:highlight>
                <a:srgbClr val="FFFF00"/>
              </a:highlight>
            </a:endParaRP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492" y="313101"/>
            <a:ext cx="8028000" cy="648000"/>
          </a:xfrm>
        </p:spPr>
        <p:txBody>
          <a:bodyPr/>
          <a:lstStyle/>
          <a:p>
            <a:r>
              <a:rPr lang="en-GB" dirty="0"/>
              <a:t>Incidence of shingles </a:t>
            </a:r>
          </a:p>
        </p:txBody>
      </p:sp>
      <p:sp>
        <p:nvSpPr>
          <p:cNvPr id="3" name="Content Placeholder 2"/>
          <p:cNvSpPr>
            <a:spLocks noGrp="1"/>
          </p:cNvSpPr>
          <p:nvPr>
            <p:ph sz="half" idx="1"/>
          </p:nvPr>
        </p:nvSpPr>
        <p:spPr>
          <a:xfrm>
            <a:off x="509556" y="1504730"/>
            <a:ext cx="10417523" cy="4736050"/>
          </a:xfrm>
        </p:spPr>
        <p:txBody>
          <a:bodyPr>
            <a:noAutofit/>
          </a:bodyPr>
          <a:lstStyle/>
          <a:p>
            <a:pPr marL="0" indent="0">
              <a:lnSpc>
                <a:spcPct val="100000"/>
              </a:lnSpc>
              <a:spcBef>
                <a:spcPts val="0"/>
              </a:spcBef>
              <a:buNone/>
            </a:pPr>
            <a:r>
              <a:rPr lang="en-GB" sz="2000" dirty="0"/>
              <a:t>Prior to the introduction of the shingles vaccine:</a:t>
            </a:r>
          </a:p>
          <a:p>
            <a:pPr>
              <a:lnSpc>
                <a:spcPct val="120000"/>
              </a:lnSpc>
              <a:spcBef>
                <a:spcPts val="600"/>
              </a:spcBef>
              <a:buFont typeface="Arial" pitchFamily="34" charset="0"/>
              <a:buChar char="•"/>
            </a:pPr>
            <a:r>
              <a:rPr lang="en-GB" sz="2000" dirty="0"/>
              <a:t>over 50,000 cases of shingles occurred in people aged 70 years and over each year in England and Wales</a:t>
            </a:r>
          </a:p>
          <a:p>
            <a:pPr>
              <a:lnSpc>
                <a:spcPct val="120000"/>
              </a:lnSpc>
              <a:spcBef>
                <a:spcPts val="600"/>
              </a:spcBef>
              <a:buFont typeface="Arial" pitchFamily="34" charset="0"/>
              <a:buChar char="•"/>
            </a:pPr>
            <a:r>
              <a:rPr lang="en-GB" sz="2000" dirty="0"/>
              <a:t>of these,14,000 developed post herpetic neuralgia (PHN)</a:t>
            </a:r>
          </a:p>
          <a:p>
            <a:pPr>
              <a:lnSpc>
                <a:spcPct val="120000"/>
              </a:lnSpc>
              <a:spcBef>
                <a:spcPts val="600"/>
              </a:spcBef>
              <a:buFont typeface="Arial" pitchFamily="34" charset="0"/>
              <a:buChar char="•"/>
            </a:pPr>
            <a:r>
              <a:rPr lang="en-GB" sz="2000" dirty="0"/>
              <a:t>1,400 cases of shingles resulted in hospitalisation </a:t>
            </a:r>
          </a:p>
          <a:p>
            <a:pPr>
              <a:lnSpc>
                <a:spcPct val="120000"/>
              </a:lnSpc>
              <a:spcBef>
                <a:spcPts val="600"/>
              </a:spcBef>
              <a:buFont typeface="Arial" pitchFamily="34" charset="0"/>
              <a:buChar char="•"/>
            </a:pPr>
            <a:r>
              <a:rPr lang="en-GB" sz="2000" dirty="0"/>
              <a:t>one in 1,000 cases of shingles in people 70 years of age and over are estimated to result in death*</a:t>
            </a:r>
          </a:p>
          <a:p>
            <a:pPr>
              <a:lnSpc>
                <a:spcPct val="120000"/>
              </a:lnSpc>
              <a:spcBef>
                <a:spcPts val="600"/>
              </a:spcBef>
              <a:buFont typeface="Arial" pitchFamily="34" charset="0"/>
              <a:buChar char="•"/>
            </a:pPr>
            <a:r>
              <a:rPr lang="en-GB" sz="2000" dirty="0"/>
              <a:t>the risk of shingles is increased in individuals with certain conditions, including systemic lupus erythematosus, rheumatoid arthritis, diabetes and Wegener’s granulomatosis</a:t>
            </a:r>
          </a:p>
          <a:p>
            <a:pPr marL="0" indent="0">
              <a:lnSpc>
                <a:spcPct val="50000"/>
              </a:lnSpc>
              <a:spcBef>
                <a:spcPts val="0"/>
              </a:spcBef>
              <a:buNone/>
            </a:pPr>
            <a:endParaRPr lang="en-GB" sz="2000" dirty="0"/>
          </a:p>
          <a:p>
            <a:pPr marL="0" indent="0">
              <a:lnSpc>
                <a:spcPct val="120000"/>
              </a:lnSpc>
              <a:spcBef>
                <a:spcPts val="600"/>
              </a:spcBef>
              <a:buNone/>
            </a:pPr>
            <a:r>
              <a:rPr lang="en-GB" sz="2000" dirty="0"/>
              <a:t>* Due to the nature of the population and risk of co-morbidities some deaths recorded as being shingles-related may not be directly attributable to the disease</a:t>
            </a:r>
            <a:r>
              <a:rPr lang="en-GB" sz="1800" dirty="0"/>
              <a:t>.</a:t>
            </a:r>
          </a:p>
        </p:txBody>
      </p:sp>
      <p:sp>
        <p:nvSpPr>
          <p:cNvPr id="5" name="Slide Number Placeholder 4"/>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shingles (Herpes Zoster)</a:t>
            </a: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7AFC59-770A-4814-A661-5442E281087C}"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26702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4" y="325510"/>
            <a:ext cx="9765285" cy="576064"/>
          </a:xfrm>
        </p:spPr>
        <p:txBody>
          <a:bodyPr>
            <a:normAutofit/>
          </a:bodyPr>
          <a:lstStyle/>
          <a:p>
            <a:r>
              <a:rPr lang="en-GB" sz="3200" dirty="0"/>
              <a:t>Epidemiology of shingles in England and Wales</a:t>
            </a:r>
          </a:p>
        </p:txBody>
      </p:sp>
      <p:sp>
        <p:nvSpPr>
          <p:cNvPr id="3" name="Content Placeholder 2"/>
          <p:cNvSpPr>
            <a:spLocks noGrp="1"/>
          </p:cNvSpPr>
          <p:nvPr>
            <p:ph idx="1"/>
          </p:nvPr>
        </p:nvSpPr>
        <p:spPr>
          <a:xfrm>
            <a:off x="2166080" y="1844825"/>
            <a:ext cx="8028000" cy="4064455"/>
          </a:xfrm>
        </p:spPr>
        <p:txBody>
          <a:bodyPr/>
          <a:lstStyle/>
          <a:p>
            <a:endParaRPr lang="en-GB" b="1" dirty="0"/>
          </a:p>
          <a:p>
            <a:endParaRPr lang="en-GB"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shingles (Herpes Zoster)</a:t>
            </a: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A5A95A-2BA4-4402-B021-09FF9699103F}"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 name="Picture 2">
            <a:extLst>
              <a:ext uri="{FF2B5EF4-FFF2-40B4-BE49-F238E27FC236}">
                <a16:creationId xmlns:a16="http://schemas.microsoft.com/office/drawing/2014/main" id="{FBF29394-77FF-73EB-FC9C-5A61CF5B90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794" y="1424709"/>
            <a:ext cx="6994561" cy="4957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606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242909"/>
            <a:ext cx="9757942" cy="648072"/>
          </a:xfrm>
        </p:spPr>
        <p:txBody>
          <a:bodyPr>
            <a:normAutofit/>
          </a:bodyPr>
          <a:lstStyle/>
          <a:p>
            <a:r>
              <a:rPr lang="en-GB" sz="3200" dirty="0"/>
              <a:t>Epidemiology of shingles in England and Wales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shingles (Herpes Zoster)</a:t>
            </a: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0B2B04-E35F-4ABB-9CF6-4B3FFDC89584}" type="slidenum">
              <a:rPr kumimoji="0" lang="en-US"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0" name="Content Placeholder 9">
            <a:extLst>
              <a:ext uri="{FF2B5EF4-FFF2-40B4-BE49-F238E27FC236}">
                <a16:creationId xmlns:a16="http://schemas.microsoft.com/office/drawing/2014/main" id="{390F258E-8309-84CE-603E-8F233CA6327C}"/>
              </a:ext>
            </a:extLst>
          </p:cNvPr>
          <p:cNvPicPr>
            <a:picLocks noGrp="1" noChangeAspect="1"/>
          </p:cNvPicPr>
          <p:nvPr>
            <p:ph idx="1"/>
          </p:nvPr>
        </p:nvPicPr>
        <p:blipFill>
          <a:blip r:embed="rId3"/>
          <a:stretch>
            <a:fillRect/>
          </a:stretch>
        </p:blipFill>
        <p:spPr>
          <a:xfrm>
            <a:off x="1124465" y="2403479"/>
            <a:ext cx="7818888" cy="2051042"/>
          </a:xfrm>
        </p:spPr>
      </p:pic>
      <p:sp>
        <p:nvSpPr>
          <p:cNvPr id="11" name="TextBox 10">
            <a:extLst>
              <a:ext uri="{FF2B5EF4-FFF2-40B4-BE49-F238E27FC236}">
                <a16:creationId xmlns:a16="http://schemas.microsoft.com/office/drawing/2014/main" id="{BF99FE7C-EFF9-61DA-D24F-50BBADEAAE0A}"/>
              </a:ext>
            </a:extLst>
          </p:cNvPr>
          <p:cNvSpPr txBox="1"/>
          <p:nvPr/>
        </p:nvSpPr>
        <p:spPr>
          <a:xfrm>
            <a:off x="1044146" y="4985020"/>
            <a:ext cx="7979526" cy="923330"/>
          </a:xfrm>
          <a:prstGeom prst="rect">
            <a:avLst/>
          </a:prstGeom>
          <a:noFill/>
        </p:spPr>
        <p:txBody>
          <a:bodyPr wrap="square" rtlCol="0">
            <a:spAutoFit/>
          </a:bodyPr>
          <a:lstStyle/>
          <a:p>
            <a:r>
              <a:rPr lang="en-GB" dirty="0"/>
              <a:t>Estimated percentage developing PHN by age group in the immunocompetent population in England and Wales in the pre vaccine era (population 2007). Data taken from van Hoek et al 2009.</a:t>
            </a:r>
          </a:p>
        </p:txBody>
      </p:sp>
    </p:spTree>
    <p:extLst>
      <p:ext uri="{BB962C8B-B14F-4D97-AF65-F5344CB8AC3E}">
        <p14:creationId xmlns:p14="http://schemas.microsoft.com/office/powerpoint/2010/main" val="1401753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3C850-8FEE-4AD6-90D8-9530713B330F}"/>
              </a:ext>
            </a:extLst>
          </p:cNvPr>
          <p:cNvSpPr>
            <a:spLocks noGrp="1"/>
          </p:cNvSpPr>
          <p:nvPr>
            <p:ph type="title"/>
          </p:nvPr>
        </p:nvSpPr>
        <p:spPr/>
        <p:txBody>
          <a:bodyPr/>
          <a:lstStyle/>
          <a:p>
            <a:r>
              <a:rPr lang="en-GB" dirty="0"/>
              <a:t>Shingles vaccine coverage data: England</a:t>
            </a:r>
          </a:p>
        </p:txBody>
      </p:sp>
      <p:sp>
        <p:nvSpPr>
          <p:cNvPr id="3" name="Content Placeholder 2">
            <a:extLst>
              <a:ext uri="{FF2B5EF4-FFF2-40B4-BE49-F238E27FC236}">
                <a16:creationId xmlns:a16="http://schemas.microsoft.com/office/drawing/2014/main" id="{812502F1-63BF-4B3A-ADB4-5DF6CE04AB9D}"/>
              </a:ext>
            </a:extLst>
          </p:cNvPr>
          <p:cNvSpPr>
            <a:spLocks noGrp="1"/>
          </p:cNvSpPr>
          <p:nvPr>
            <p:ph idx="1"/>
          </p:nvPr>
        </p:nvSpPr>
        <p:spPr>
          <a:xfrm>
            <a:off x="330205" y="1396314"/>
            <a:ext cx="10999646" cy="5042536"/>
          </a:xfrm>
        </p:spPr>
        <p:txBody>
          <a:bodyPr>
            <a:normAutofit/>
          </a:bodyPr>
          <a:lstStyle/>
          <a:p>
            <a:pPr>
              <a:lnSpc>
                <a:spcPct val="120000"/>
              </a:lnSpc>
            </a:pPr>
            <a:r>
              <a:rPr lang="en-GB" sz="2000" dirty="0"/>
              <a:t>shingles vaccination was successfully introduced in England during September 2013 </a:t>
            </a:r>
          </a:p>
          <a:p>
            <a:pPr>
              <a:lnSpc>
                <a:spcPct val="120000"/>
              </a:lnSpc>
            </a:pPr>
            <a:r>
              <a:rPr lang="en-US" sz="2000" dirty="0">
                <a:effectLst/>
                <a:latin typeface="+mn-lt"/>
                <a:ea typeface="Times New Roman" panose="02020603050405020304" pitchFamily="18" charset="0"/>
              </a:rPr>
              <a:t>from 2013/14 to 2019/20, there was a year-on-year decline in vaccine uptake (coverage) in the routine (70-year-old) cohort, however, since 2020/21 uptake has increased each year</a:t>
            </a:r>
            <a:endParaRPr lang="en-GB" sz="2000" dirty="0">
              <a:latin typeface="+mn-lt"/>
            </a:endParaRPr>
          </a:p>
          <a:p>
            <a:pPr marL="0" indent="0">
              <a:buNone/>
            </a:pPr>
            <a:endParaRPr lang="en-GB" sz="2000" dirty="0"/>
          </a:p>
          <a:p>
            <a:endParaRPr lang="en-GB" sz="2000" dirty="0"/>
          </a:p>
          <a:p>
            <a:endParaRPr lang="en-GB" sz="2000" dirty="0"/>
          </a:p>
          <a:p>
            <a:endParaRPr lang="en-GB" sz="2000" dirty="0"/>
          </a:p>
          <a:p>
            <a:pPr marL="0" indent="0">
              <a:lnSpc>
                <a:spcPct val="110000"/>
              </a:lnSpc>
              <a:spcBef>
                <a:spcPts val="0"/>
              </a:spcBef>
              <a:buNone/>
            </a:pPr>
            <a:endParaRPr lang="en-GB" sz="2000" dirty="0"/>
          </a:p>
          <a:p>
            <a:pPr marL="0" indent="0">
              <a:lnSpc>
                <a:spcPct val="110000"/>
              </a:lnSpc>
              <a:spcBef>
                <a:spcPts val="0"/>
              </a:spcBef>
              <a:buNone/>
            </a:pPr>
            <a:endParaRPr lang="en-GB" sz="2000" dirty="0"/>
          </a:p>
          <a:p>
            <a:pPr marL="0" indent="0">
              <a:lnSpc>
                <a:spcPct val="110000"/>
              </a:lnSpc>
              <a:spcBef>
                <a:spcPts val="0"/>
              </a:spcBef>
              <a:buNone/>
            </a:pPr>
            <a:endParaRPr lang="en-GB" sz="2000" dirty="0"/>
          </a:p>
          <a:p>
            <a:pPr marL="0" indent="0">
              <a:lnSpc>
                <a:spcPct val="110000"/>
              </a:lnSpc>
              <a:spcBef>
                <a:spcPts val="0"/>
              </a:spcBef>
              <a:buNone/>
            </a:pPr>
            <a:endParaRPr lang="en-GB" sz="2000" dirty="0"/>
          </a:p>
          <a:p>
            <a:pPr marL="0" indent="0">
              <a:lnSpc>
                <a:spcPct val="110000"/>
              </a:lnSpc>
              <a:spcBef>
                <a:spcPts val="0"/>
              </a:spcBef>
              <a:buNone/>
            </a:pPr>
            <a:endParaRPr lang="en-GB" sz="2000" dirty="0"/>
          </a:p>
          <a:p>
            <a:pPr marL="0" indent="0">
              <a:lnSpc>
                <a:spcPct val="110000"/>
              </a:lnSpc>
              <a:spcBef>
                <a:spcPts val="0"/>
              </a:spcBef>
              <a:buNone/>
            </a:pPr>
            <a:r>
              <a:rPr lang="en-GB" sz="2000" dirty="0"/>
              <a:t>* </a:t>
            </a:r>
            <a:r>
              <a:rPr lang="en-GB" sz="1600" dirty="0"/>
              <a:t>Different methodology and eligibility criteria was adopted from this year onwards.</a:t>
            </a:r>
          </a:p>
          <a:p>
            <a:endParaRPr lang="en-GB" sz="2000" dirty="0"/>
          </a:p>
          <a:p>
            <a:endParaRPr lang="en-GB" sz="2000" dirty="0"/>
          </a:p>
        </p:txBody>
      </p:sp>
      <p:sp>
        <p:nvSpPr>
          <p:cNvPr id="4" name="Footer Placeholder 3">
            <a:extLst>
              <a:ext uri="{FF2B5EF4-FFF2-40B4-BE49-F238E27FC236}">
                <a16:creationId xmlns:a16="http://schemas.microsoft.com/office/drawing/2014/main" id="{EDBF2573-5CFC-48E2-A99B-75BA35EEAF25}"/>
              </a:ext>
            </a:extLst>
          </p:cNvPr>
          <p:cNvSpPr>
            <a:spLocks noGrp="1"/>
          </p:cNvSpPr>
          <p:nvPr>
            <p:ph type="ft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shingles (Herpes Zoster)</a:t>
            </a: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ACE7D4AB-AD55-43AA-AF1D-F60D68A03DA8}"/>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4369E4-5DE7-46E5-874E-4FD437973785}"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4330F297-6D08-4E59-C332-BD23779D35FE}"/>
              </a:ext>
            </a:extLst>
          </p:cNvPr>
          <p:cNvPicPr>
            <a:picLocks noChangeAspect="1"/>
          </p:cNvPicPr>
          <p:nvPr/>
        </p:nvPicPr>
        <p:blipFill>
          <a:blip r:embed="rId3"/>
          <a:stretch>
            <a:fillRect/>
          </a:stretch>
        </p:blipFill>
        <p:spPr>
          <a:xfrm>
            <a:off x="428795" y="2695921"/>
            <a:ext cx="8254699" cy="3139712"/>
          </a:xfrm>
          <a:prstGeom prst="rect">
            <a:avLst/>
          </a:prstGeom>
          <a:ln w="3175">
            <a:solidFill>
              <a:schemeClr val="tx1"/>
            </a:solidFill>
          </a:ln>
        </p:spPr>
      </p:pic>
    </p:spTree>
    <p:extLst>
      <p:ext uri="{BB962C8B-B14F-4D97-AF65-F5344CB8AC3E}">
        <p14:creationId xmlns:p14="http://schemas.microsoft.com/office/powerpoint/2010/main" val="1747917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4" y="282860"/>
            <a:ext cx="8664505" cy="1179280"/>
          </a:xfrm>
        </p:spPr>
        <p:txBody>
          <a:bodyPr>
            <a:normAutofit/>
          </a:bodyPr>
          <a:lstStyle/>
          <a:p>
            <a:r>
              <a:rPr lang="en-GB" dirty="0"/>
              <a:t>Evaluation of the shingles vaccination programme</a:t>
            </a:r>
          </a:p>
        </p:txBody>
      </p:sp>
      <p:sp>
        <p:nvSpPr>
          <p:cNvPr id="3" name="Content Placeholder 2"/>
          <p:cNvSpPr>
            <a:spLocks noGrp="1"/>
          </p:cNvSpPr>
          <p:nvPr>
            <p:ph idx="1"/>
          </p:nvPr>
        </p:nvSpPr>
        <p:spPr>
          <a:xfrm>
            <a:off x="371645" y="1531620"/>
            <a:ext cx="10864046" cy="4789170"/>
          </a:xfrm>
        </p:spPr>
        <p:txBody>
          <a:bodyPr>
            <a:normAutofit/>
          </a:bodyPr>
          <a:lstStyle/>
          <a:p>
            <a:pPr marL="0" indent="0">
              <a:lnSpc>
                <a:spcPct val="120000"/>
              </a:lnSpc>
              <a:buNone/>
            </a:pPr>
            <a:r>
              <a:rPr lang="en-GB" sz="2000" dirty="0"/>
              <a:t>Large and sustained reductions in herpes zoster and PHN consultations and hospitalisations were observed in the first 5 years of the routine and catch-up shingles programme in England when the live Zostavax vaccine was used.</a:t>
            </a:r>
          </a:p>
          <a:p>
            <a:pPr marL="0" indent="0">
              <a:lnSpc>
                <a:spcPct val="60000"/>
              </a:lnSpc>
              <a:spcBef>
                <a:spcPts val="0"/>
              </a:spcBef>
              <a:buNone/>
            </a:pPr>
            <a:endParaRPr lang="en-GB" sz="1600" dirty="0"/>
          </a:p>
          <a:p>
            <a:pPr marL="0" indent="0">
              <a:lnSpc>
                <a:spcPct val="120000"/>
              </a:lnSpc>
              <a:buNone/>
            </a:pPr>
            <a:r>
              <a:rPr lang="en-GB" sz="2000" dirty="0"/>
              <a:t>Due to the two vaccination programmes, amongst those aged 70 to 79 years, there were an estimated:</a:t>
            </a:r>
          </a:p>
          <a:p>
            <a:pPr marL="0" indent="0">
              <a:lnSpc>
                <a:spcPct val="60000"/>
              </a:lnSpc>
              <a:spcBef>
                <a:spcPts val="0"/>
              </a:spcBef>
              <a:buNone/>
            </a:pPr>
            <a:endParaRPr lang="en-GB" sz="2100" dirty="0"/>
          </a:p>
          <a:p>
            <a:pPr>
              <a:lnSpc>
                <a:spcPct val="120000"/>
              </a:lnSpc>
              <a:buFont typeface="Arial" panose="020B0604020202020204" pitchFamily="34" charset="0"/>
              <a:buChar char="•"/>
            </a:pPr>
            <a:r>
              <a:rPr lang="en-GB" sz="2000" dirty="0"/>
              <a:t>40,500 fewer herpes zoster GP consultations </a:t>
            </a:r>
          </a:p>
          <a:p>
            <a:pPr>
              <a:lnSpc>
                <a:spcPct val="120000"/>
              </a:lnSpc>
              <a:buFont typeface="Arial" panose="020B0604020202020204" pitchFamily="34" charset="0"/>
              <a:buChar char="•"/>
            </a:pPr>
            <a:r>
              <a:rPr lang="en-GB" sz="2000" dirty="0"/>
              <a:t>1,840 fewer herpes zoster hospitalisations including 540 PHN consultations </a:t>
            </a:r>
          </a:p>
          <a:p>
            <a:pPr marL="0" indent="0">
              <a:lnSpc>
                <a:spcPct val="60000"/>
              </a:lnSpc>
              <a:spcBef>
                <a:spcPts val="0"/>
              </a:spcBef>
              <a:buNone/>
            </a:pPr>
            <a:endParaRPr lang="en-GB" sz="2000" dirty="0">
              <a:solidFill>
                <a:srgbClr val="FF0000"/>
              </a:solidFill>
            </a:endParaRPr>
          </a:p>
          <a:p>
            <a:pPr marL="0" indent="0">
              <a:lnSpc>
                <a:spcPct val="120000"/>
              </a:lnSpc>
              <a:buNone/>
            </a:pPr>
            <a:r>
              <a:rPr lang="en-GB" sz="2000" b="0" i="0" u="none" strike="noStrike" baseline="0" dirty="0">
                <a:latin typeface="+mn-lt"/>
              </a:rPr>
              <a:t>The vaccine effectiveness against GP consultations for the two programmes were estimated to be 50 to 60% for herpes zoster and 66 to 75% for PHN. The vaccine effectiveness against hospitalisations was estimated to be 37 to 50% for herpes zoster and 49 to 50% for PHN. </a:t>
            </a:r>
            <a:endParaRPr lang="en-GB" sz="2000" dirty="0">
              <a:latin typeface="+mn-lt"/>
            </a:endParaRPr>
          </a:p>
        </p:txBody>
      </p:sp>
      <p:sp>
        <p:nvSpPr>
          <p:cNvPr id="4" name="Slide Number Placeholder 3"/>
          <p:cNvSpPr>
            <a:spLocks noGrp="1"/>
          </p:cNvSpPr>
          <p:nvPr>
            <p:ph type="sldNum" sz="quarter" idx="10"/>
          </p:nvPr>
        </p:nvSpPr>
        <p:spPr/>
        <p:txBody>
          <a:bodyPr/>
          <a:lstStyle/>
          <a:p>
            <a:pPr>
              <a:defRPr/>
            </a:pPr>
            <a:endParaRPr lang="en-GB" dirty="0"/>
          </a:p>
          <a:p>
            <a:pPr>
              <a:defRPr/>
            </a:pPr>
            <a:r>
              <a:rPr lang="en-GB" dirty="0"/>
              <a:t>Vaccination against shingles (Herpes Zoster)</a:t>
            </a:r>
            <a:endParaRPr lang="en-US" dirty="0"/>
          </a:p>
          <a:p>
            <a:pPr>
              <a:defRPr/>
            </a:pPr>
            <a:endParaRPr lang="en-US" dirty="0"/>
          </a:p>
        </p:txBody>
      </p:sp>
      <p:sp>
        <p:nvSpPr>
          <p:cNvPr id="5" name="Footer Placeholder 4"/>
          <p:cNvSpPr>
            <a:spLocks noGrp="1"/>
          </p:cNvSpPr>
          <p:nvPr>
            <p:ph type="ftr" sz="quarter" idx="11"/>
          </p:nvPr>
        </p:nvSpPr>
        <p:spPr/>
        <p:txBody>
          <a:bodyPr/>
          <a:lstStyle/>
          <a:p>
            <a:pPr>
              <a:defRPr/>
            </a:pPr>
            <a:fld id="{AFF9C47F-92AB-42C7-8995-455E44630035}" type="slidenum">
              <a:rPr lang="en-US" smtClean="0"/>
              <a:t>14</a:t>
            </a:fld>
            <a:endParaRPr lang="en-US" dirty="0"/>
          </a:p>
        </p:txBody>
      </p:sp>
    </p:spTree>
    <p:extLst>
      <p:ext uri="{BB962C8B-B14F-4D97-AF65-F5344CB8AC3E}">
        <p14:creationId xmlns:p14="http://schemas.microsoft.com/office/powerpoint/2010/main" val="1469714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C0DB4-0D20-472E-83A3-2B561AFB91BA}"/>
              </a:ext>
            </a:extLst>
          </p:cNvPr>
          <p:cNvSpPr>
            <a:spLocks noGrp="1"/>
          </p:cNvSpPr>
          <p:nvPr>
            <p:ph type="title"/>
          </p:nvPr>
        </p:nvSpPr>
        <p:spPr>
          <a:xfrm>
            <a:off x="330200" y="168399"/>
            <a:ext cx="10515600" cy="972607"/>
          </a:xfrm>
        </p:spPr>
        <p:txBody>
          <a:bodyPr>
            <a:normAutofit/>
          </a:bodyPr>
          <a:lstStyle/>
          <a:p>
            <a:r>
              <a:rPr lang="en-GB" dirty="0"/>
              <a:t>The shingles vaccination programme</a:t>
            </a:r>
            <a:endParaRPr lang="en-GB" strike="sngStrike" dirty="0"/>
          </a:p>
        </p:txBody>
      </p:sp>
      <p:sp>
        <p:nvSpPr>
          <p:cNvPr id="3" name="Content Placeholder 2">
            <a:extLst>
              <a:ext uri="{FF2B5EF4-FFF2-40B4-BE49-F238E27FC236}">
                <a16:creationId xmlns:a16="http://schemas.microsoft.com/office/drawing/2014/main" id="{9DF5C013-5AA9-83B7-0D03-A1896EAD13FA}"/>
              </a:ext>
            </a:extLst>
          </p:cNvPr>
          <p:cNvSpPr>
            <a:spLocks noGrp="1"/>
          </p:cNvSpPr>
          <p:nvPr>
            <p:ph idx="1"/>
          </p:nvPr>
        </p:nvSpPr>
        <p:spPr>
          <a:xfrm>
            <a:off x="330205" y="1508760"/>
            <a:ext cx="11123857" cy="4930090"/>
          </a:xfrm>
        </p:spPr>
        <p:txBody>
          <a:bodyPr>
            <a:normAutofit/>
          </a:bodyPr>
          <a:lstStyle/>
          <a:p>
            <a:pPr>
              <a:lnSpc>
                <a:spcPct val="100000"/>
              </a:lnSpc>
            </a:pPr>
            <a:r>
              <a:rPr lang="en-GB" sz="1800" dirty="0"/>
              <a:t>in February 2019, based on impact and cost effectiveness modelling, the JCVI recommended that the national shingles immunisation programme be changed such that Shingrix is offered</a:t>
            </a:r>
          </a:p>
          <a:p>
            <a:pPr lvl="1">
              <a:lnSpc>
                <a:spcPct val="100000"/>
              </a:lnSpc>
            </a:pPr>
            <a:r>
              <a:rPr lang="en-GB" sz="1800" dirty="0"/>
              <a:t>routinely at 60 years of age</a:t>
            </a:r>
          </a:p>
          <a:p>
            <a:pPr lvl="1">
              <a:lnSpc>
                <a:spcPct val="100000"/>
              </a:lnSpc>
            </a:pPr>
            <a:r>
              <a:rPr lang="en-GB" sz="1800" dirty="0"/>
              <a:t>to immunocompromised individuals aged 50 years and over</a:t>
            </a:r>
          </a:p>
          <a:p>
            <a:pPr>
              <a:lnSpc>
                <a:spcPct val="100000"/>
              </a:lnSpc>
            </a:pPr>
            <a:r>
              <a:rPr lang="en-GB" sz="1800" dirty="0"/>
              <a:t>JCVI also advised a catch-up of 60- to 70-year-olds that should be implemented in stages, starting with vaccination of those turning 65 and 70 years, then moving to vaccination of those turning 60 and 65 years, following which time vaccination could then be routinely offered to those turning 60 years of age</a:t>
            </a:r>
          </a:p>
          <a:p>
            <a:pPr>
              <a:lnSpc>
                <a:spcPct val="100000"/>
              </a:lnSpc>
            </a:pPr>
            <a:r>
              <a:rPr lang="en-GB" sz="1800" dirty="0"/>
              <a:t>the advice was based on the high efficacy, safety, and immunogenicity of Shingrix observed in clinical trials</a:t>
            </a:r>
          </a:p>
          <a:p>
            <a:pPr>
              <a:lnSpc>
                <a:spcPct val="100000"/>
              </a:lnSpc>
            </a:pPr>
            <a:r>
              <a:rPr lang="en-GB" sz="1800" dirty="0"/>
              <a:t>evidence suggests that Shingrix provides a substantially longer duration of protection from shingles than Zostavax</a:t>
            </a:r>
          </a:p>
          <a:p>
            <a:pPr>
              <a:lnSpc>
                <a:spcPct val="100000"/>
              </a:lnSpc>
            </a:pPr>
            <a:r>
              <a:rPr lang="en-GB" sz="1800" dirty="0"/>
              <a:t>from 1 September 2023, there was sufficient supply of Shingrix to implement the JCVI recommendations</a:t>
            </a:r>
          </a:p>
          <a:p>
            <a:pPr>
              <a:lnSpc>
                <a:spcPct val="100000"/>
              </a:lnSpc>
            </a:pPr>
            <a:r>
              <a:rPr lang="en-GB" sz="1800" dirty="0">
                <a:solidFill>
                  <a:schemeClr val="tx1">
                    <a:lumMod val="95000"/>
                    <a:lumOff val="5000"/>
                  </a:schemeClr>
                </a:solidFill>
              </a:rPr>
              <a:t>from 1 September 2025 the eligibility expanded to all severely immunosuppressed individuals (eligibility as defined in the Green Book Shingles Chapter) aged 18 years and over (with no upper age limit)</a:t>
            </a:r>
          </a:p>
        </p:txBody>
      </p:sp>
      <p:sp>
        <p:nvSpPr>
          <p:cNvPr id="5" name="Slide Number Placeholder 4">
            <a:extLst>
              <a:ext uri="{FF2B5EF4-FFF2-40B4-BE49-F238E27FC236}">
                <a16:creationId xmlns:a16="http://schemas.microsoft.com/office/drawing/2014/main" id="{7D5B9FFE-26DC-D0C4-BE55-0E84BC76F0E7}"/>
              </a:ext>
            </a:extLst>
          </p:cNvPr>
          <p:cNvSpPr>
            <a:spLocks noGrp="1"/>
          </p:cNvSpPr>
          <p:nvPr>
            <p:ph type="sldNum" sz="quarter" idx="11"/>
          </p:nvPr>
        </p:nvSpPr>
        <p:spPr/>
        <p:txBody>
          <a:bodyPr/>
          <a:lstStyle/>
          <a:p>
            <a:fld id="{344369E4-5DE7-46E5-874E-4FD437973785}" type="slidenum">
              <a:rPr lang="en-GB" smtClean="0"/>
              <a:pPr/>
              <a:t>15</a:t>
            </a:fld>
            <a:endParaRPr lang="en-GB" sz="1400" dirty="0"/>
          </a:p>
        </p:txBody>
      </p:sp>
      <p:sp>
        <p:nvSpPr>
          <p:cNvPr id="6" name="Slide Number Placeholder 3">
            <a:extLst>
              <a:ext uri="{FF2B5EF4-FFF2-40B4-BE49-F238E27FC236}">
                <a16:creationId xmlns:a16="http://schemas.microsoft.com/office/drawing/2014/main" id="{B96036FD-4E73-5B85-BC85-7346D110D2D6}"/>
              </a:ext>
            </a:extLst>
          </p:cNvPr>
          <p:cNvSpPr>
            <a:spLocks noGrp="1"/>
          </p:cNvSpPr>
          <p:nvPr>
            <p:ph type="ftr" sz="quarter" idx="10"/>
          </p:nvPr>
        </p:nvSpPr>
        <p:spPr>
          <a:xfrm>
            <a:off x="838200" y="6438900"/>
            <a:ext cx="10007600" cy="363538"/>
          </a:xfrm>
        </p:spPr>
        <p:txBody>
          <a:bodyPr/>
          <a:lstStyle/>
          <a:p>
            <a:pPr>
              <a:defRPr/>
            </a:pPr>
            <a:r>
              <a:rPr lang="en-GB" dirty="0"/>
              <a:t>Vaccination against shingles (Herpes Zoster)</a:t>
            </a:r>
            <a:endParaRPr lang="en-US" dirty="0"/>
          </a:p>
        </p:txBody>
      </p:sp>
    </p:spTree>
    <p:extLst>
      <p:ext uri="{BB962C8B-B14F-4D97-AF65-F5344CB8AC3E}">
        <p14:creationId xmlns:p14="http://schemas.microsoft.com/office/powerpoint/2010/main" val="537975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2D687-EF05-FC2F-C31A-6EB9CC1C8895}"/>
              </a:ext>
            </a:extLst>
          </p:cNvPr>
          <p:cNvSpPr>
            <a:spLocks noGrp="1"/>
          </p:cNvSpPr>
          <p:nvPr>
            <p:ph type="title"/>
          </p:nvPr>
        </p:nvSpPr>
        <p:spPr/>
        <p:txBody>
          <a:bodyPr>
            <a:normAutofit fontScale="90000"/>
          </a:bodyPr>
          <a:lstStyle/>
          <a:p>
            <a:r>
              <a:rPr lang="en-GB" sz="3600" dirty="0"/>
              <a:t>Key points </a:t>
            </a:r>
            <a:r>
              <a:rPr lang="en-GB" sz="3600" dirty="0">
                <a:effectLst/>
                <a:latin typeface="Arial" panose="020B0604020202020204" pitchFamily="34" charset="0"/>
                <a:ea typeface="Calibri" panose="020F0502020204030204" pitchFamily="34" charset="0"/>
                <a:cs typeface="Times New Roman" panose="02020603050405020304" pitchFamily="18" charset="0"/>
              </a:rPr>
              <a:t>about the programme </a:t>
            </a:r>
            <a:br>
              <a:rPr lang="en-GB" sz="3600" dirty="0">
                <a:effectLst/>
                <a:latin typeface="Arial" panose="020B0604020202020204" pitchFamily="34" charset="0"/>
                <a:ea typeface="Calibri" panose="020F0502020204030204" pitchFamily="34" charset="0"/>
                <a:cs typeface="Times New Roman" panose="02020603050405020304" pitchFamily="18" charset="0"/>
              </a:rPr>
            </a:br>
            <a:r>
              <a:rPr lang="en-GB" sz="3600" dirty="0">
                <a:effectLst/>
                <a:latin typeface="Arial" panose="020B0604020202020204" pitchFamily="34" charset="0"/>
                <a:ea typeface="Calibri" panose="020F0502020204030204" pitchFamily="34" charset="0"/>
                <a:cs typeface="Times New Roman" panose="02020603050405020304" pitchFamily="18" charset="0"/>
              </a:rPr>
              <a:t>changes to eligibility: severely immunosuppressed</a:t>
            </a:r>
            <a:br>
              <a:rPr lang="en-GB" sz="4000" dirty="0">
                <a:effectLst/>
                <a:latin typeface="Arial" panose="020B0604020202020204" pitchFamily="34" charset="0"/>
                <a:ea typeface="Calibri" panose="020F0502020204030204" pitchFamily="34" charset="0"/>
                <a:cs typeface="Times New Roman" panose="02020603050405020304" pitchFamily="18" charset="0"/>
              </a:rPr>
            </a:br>
            <a:endParaRPr lang="en-GB" dirty="0"/>
          </a:p>
        </p:txBody>
      </p:sp>
      <p:sp>
        <p:nvSpPr>
          <p:cNvPr id="3" name="Content Placeholder 2">
            <a:extLst>
              <a:ext uri="{FF2B5EF4-FFF2-40B4-BE49-F238E27FC236}">
                <a16:creationId xmlns:a16="http://schemas.microsoft.com/office/drawing/2014/main" id="{6CD0632B-8CEB-D1D4-43D9-A42F80C3023B}"/>
              </a:ext>
            </a:extLst>
          </p:cNvPr>
          <p:cNvSpPr>
            <a:spLocks noGrp="1"/>
          </p:cNvSpPr>
          <p:nvPr>
            <p:ph idx="1"/>
          </p:nvPr>
        </p:nvSpPr>
        <p:spPr>
          <a:xfrm>
            <a:off x="330205" y="1508761"/>
            <a:ext cx="11123857" cy="4772296"/>
          </a:xfrm>
        </p:spPr>
        <p:txBody>
          <a:bodyPr>
            <a:normAutofit/>
          </a:bodyPr>
          <a:lstStyle/>
          <a:p>
            <a:pPr marL="0" indent="0">
              <a:buNone/>
            </a:pPr>
            <a:r>
              <a:rPr lang="en-GB" sz="2000" b="1" dirty="0"/>
              <a:t>Severely immunosuppressed cohort </a:t>
            </a:r>
          </a:p>
          <a:p>
            <a:pPr>
              <a:lnSpc>
                <a:spcPct val="120000"/>
              </a:lnSpc>
            </a:pPr>
            <a:r>
              <a:rPr lang="en-GB" sz="2000" dirty="0"/>
              <a:t>since September 2021, Shingrix has been available to immunocompromised individuals aged 70 to 79 years, who were contraindicated to receive Zostavax</a:t>
            </a:r>
          </a:p>
          <a:p>
            <a:pPr>
              <a:lnSpc>
                <a:spcPct val="120000"/>
              </a:lnSpc>
            </a:pPr>
            <a:r>
              <a:rPr lang="en-GB" sz="2000" dirty="0"/>
              <a:t>from 1 September 2025 the eligibility expanded to all severely immunosuppressed individuals (eligibility as defined in the Green Book Shingles Chapter) aged 18 years and over (with no upper age limit)</a:t>
            </a:r>
          </a:p>
          <a:p>
            <a:pPr>
              <a:lnSpc>
                <a:spcPct val="100000"/>
              </a:lnSpc>
            </a:pPr>
            <a:r>
              <a:rPr lang="en-GB" sz="2000" dirty="0"/>
              <a:t>severely immunosuppressed individuals who have already received 2 doses of Shingrix do not need to receive re-vaccination or additional doses</a:t>
            </a:r>
          </a:p>
          <a:p>
            <a:pPr>
              <a:lnSpc>
                <a:spcPct val="110000"/>
              </a:lnSpc>
            </a:pPr>
            <a:r>
              <a:rPr lang="en-GB" sz="2000" dirty="0"/>
              <a:t>severely immunosuppressed individuals represent the highest priority for vaccination given their risk of severe disease</a:t>
            </a:r>
          </a:p>
          <a:p>
            <a:pPr>
              <a:lnSpc>
                <a:spcPct val="110000"/>
              </a:lnSpc>
            </a:pPr>
            <a:r>
              <a:rPr lang="en-GB" sz="2000" dirty="0"/>
              <a:t>the second dose of Shingrix should be given 8 weeks to 6 months after the first dose for this cohort</a:t>
            </a:r>
          </a:p>
        </p:txBody>
      </p:sp>
      <p:sp>
        <p:nvSpPr>
          <p:cNvPr id="5" name="Slide Number Placeholder 4">
            <a:extLst>
              <a:ext uri="{FF2B5EF4-FFF2-40B4-BE49-F238E27FC236}">
                <a16:creationId xmlns:a16="http://schemas.microsoft.com/office/drawing/2014/main" id="{1BBE98C5-40D7-1EA6-6D4C-DC42399DC76C}"/>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sp>
        <p:nvSpPr>
          <p:cNvPr id="6" name="Slide Number Placeholder 3">
            <a:extLst>
              <a:ext uri="{FF2B5EF4-FFF2-40B4-BE49-F238E27FC236}">
                <a16:creationId xmlns:a16="http://schemas.microsoft.com/office/drawing/2014/main" id="{4C51C89F-4441-36A1-DEE9-E4226C9BA703}"/>
              </a:ext>
            </a:extLst>
          </p:cNvPr>
          <p:cNvSpPr>
            <a:spLocks noGrp="1"/>
          </p:cNvSpPr>
          <p:nvPr>
            <p:ph type="ftr" sz="quarter" idx="10"/>
          </p:nvPr>
        </p:nvSpPr>
        <p:spPr>
          <a:xfrm>
            <a:off x="838200" y="6438900"/>
            <a:ext cx="10007600" cy="363538"/>
          </a:xfrm>
        </p:spPr>
        <p:txBody>
          <a:bodyPr/>
          <a:lstStyle/>
          <a:p>
            <a:pPr>
              <a:defRPr/>
            </a:pPr>
            <a:r>
              <a:rPr lang="en-GB" dirty="0"/>
              <a:t>Vaccination against shingles (Herpes Zoster)</a:t>
            </a:r>
            <a:endParaRPr lang="en-US" dirty="0"/>
          </a:p>
        </p:txBody>
      </p:sp>
    </p:spTree>
    <p:extLst>
      <p:ext uri="{BB962C8B-B14F-4D97-AF65-F5344CB8AC3E}">
        <p14:creationId xmlns:p14="http://schemas.microsoft.com/office/powerpoint/2010/main" val="2240587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F1BB7-C765-0FA9-30C9-D70D524B99BD}"/>
              </a:ext>
            </a:extLst>
          </p:cNvPr>
          <p:cNvSpPr>
            <a:spLocks noGrp="1"/>
          </p:cNvSpPr>
          <p:nvPr>
            <p:ph type="title"/>
          </p:nvPr>
        </p:nvSpPr>
        <p:spPr>
          <a:xfrm>
            <a:off x="330206" y="179416"/>
            <a:ext cx="6546844" cy="972607"/>
          </a:xfrm>
        </p:spPr>
        <p:txBody>
          <a:bodyPr>
            <a:normAutofit fontScale="90000"/>
          </a:bodyPr>
          <a:lstStyle/>
          <a:p>
            <a:r>
              <a:rPr lang="en-GB" dirty="0"/>
              <a:t>Green Book: Definition of severe immunosuppression</a:t>
            </a:r>
          </a:p>
        </p:txBody>
      </p:sp>
      <p:sp>
        <p:nvSpPr>
          <p:cNvPr id="3" name="Content Placeholder 2">
            <a:extLst>
              <a:ext uri="{FF2B5EF4-FFF2-40B4-BE49-F238E27FC236}">
                <a16:creationId xmlns:a16="http://schemas.microsoft.com/office/drawing/2014/main" id="{80B8FF8D-E0B4-2016-A097-4C15F4978B22}"/>
              </a:ext>
            </a:extLst>
          </p:cNvPr>
          <p:cNvSpPr>
            <a:spLocks noGrp="1"/>
          </p:cNvSpPr>
          <p:nvPr>
            <p:ph sz="half" idx="1"/>
          </p:nvPr>
        </p:nvSpPr>
        <p:spPr>
          <a:xfrm>
            <a:off x="344172" y="1503521"/>
            <a:ext cx="6546844" cy="4351338"/>
          </a:xfrm>
        </p:spPr>
        <p:txBody>
          <a:bodyPr>
            <a:normAutofit/>
          </a:bodyPr>
          <a:lstStyle/>
          <a:p>
            <a:pPr marL="0" indent="0">
              <a:buNone/>
            </a:pPr>
            <a:r>
              <a:rPr lang="en-US" sz="2800" spc="-10" dirty="0">
                <a:effectLst/>
                <a:latin typeface="Arial" panose="020B0604020202020204" pitchFamily="34" charset="0"/>
                <a:ea typeface="Arial" panose="020B0604020202020204" pitchFamily="34" charset="0"/>
              </a:rPr>
              <a:t>For details about which individuals</a:t>
            </a:r>
            <a:r>
              <a:rPr lang="en-US" sz="2800" spc="-70" dirty="0">
                <a:effectLst/>
                <a:latin typeface="Arial" panose="020B0604020202020204" pitchFamily="34" charset="0"/>
                <a:ea typeface="Arial" panose="020B0604020202020204" pitchFamily="34" charset="0"/>
              </a:rPr>
              <a:t> </a:t>
            </a:r>
            <a:r>
              <a:rPr lang="en-US" sz="2800" spc="-10" dirty="0">
                <a:effectLst/>
                <a:latin typeface="Arial" panose="020B0604020202020204" pitchFamily="34" charset="0"/>
                <a:ea typeface="Arial" panose="020B0604020202020204" pitchFamily="34" charset="0"/>
              </a:rPr>
              <a:t>with</a:t>
            </a:r>
            <a:r>
              <a:rPr lang="en-US" sz="2800" spc="-60" dirty="0">
                <a:effectLst/>
                <a:latin typeface="Arial" panose="020B0604020202020204" pitchFamily="34" charset="0"/>
                <a:ea typeface="Arial" panose="020B0604020202020204" pitchFamily="34" charset="0"/>
              </a:rPr>
              <a:t> </a:t>
            </a:r>
            <a:r>
              <a:rPr lang="en-US" sz="2800" spc="-10" dirty="0">
                <a:effectLst/>
                <a:latin typeface="Arial" panose="020B0604020202020204" pitchFamily="34" charset="0"/>
                <a:ea typeface="Arial" panose="020B0604020202020204" pitchFamily="34" charset="0"/>
              </a:rPr>
              <a:t>severe</a:t>
            </a:r>
            <a:r>
              <a:rPr lang="en-US" sz="2800" spc="-60" dirty="0">
                <a:effectLst/>
                <a:latin typeface="Arial" panose="020B0604020202020204" pitchFamily="34" charset="0"/>
                <a:ea typeface="Arial" panose="020B0604020202020204" pitchFamily="34" charset="0"/>
              </a:rPr>
              <a:t> </a:t>
            </a:r>
            <a:r>
              <a:rPr lang="en-US" sz="2800" spc="-10" dirty="0">
                <a:effectLst/>
                <a:latin typeface="Arial" panose="020B0604020202020204" pitchFamily="34" charset="0"/>
                <a:ea typeface="Arial" panose="020B0604020202020204" pitchFamily="34" charset="0"/>
              </a:rPr>
              <a:t>immunosuppression</a:t>
            </a:r>
            <a:r>
              <a:rPr lang="en-US" sz="2800" spc="-60" dirty="0">
                <a:effectLst/>
                <a:latin typeface="Arial" panose="020B0604020202020204" pitchFamily="34" charset="0"/>
                <a:ea typeface="Arial" panose="020B0604020202020204" pitchFamily="34" charset="0"/>
              </a:rPr>
              <a:t> </a:t>
            </a:r>
            <a:r>
              <a:rPr lang="en-US" sz="2800" spc="-10" dirty="0">
                <a:effectLst/>
                <a:latin typeface="Arial" panose="020B0604020202020204" pitchFamily="34" charset="0"/>
                <a:ea typeface="Arial" panose="020B0604020202020204" pitchFamily="34" charset="0"/>
              </a:rPr>
              <a:t>should </a:t>
            </a:r>
            <a:r>
              <a:rPr lang="en-US" sz="2800" spc="-20" dirty="0">
                <a:effectLst/>
                <a:latin typeface="Arial" panose="020B0604020202020204" pitchFamily="34" charset="0"/>
                <a:ea typeface="Arial" panose="020B0604020202020204" pitchFamily="34" charset="0"/>
              </a:rPr>
              <a:t>be </a:t>
            </a:r>
            <a:r>
              <a:rPr lang="en-GB" sz="2800" dirty="0">
                <a:effectLst/>
                <a:latin typeface="Arial" panose="020B0604020202020204" pitchFamily="34" charset="0"/>
                <a:ea typeface="Times New Roman" panose="02020603050405020304" pitchFamily="18" charset="0"/>
                <a:cs typeface="Times New Roman" panose="02020603050405020304" pitchFamily="18" charset="0"/>
              </a:rPr>
              <a:t>offered Shingrix vaccine from </a:t>
            </a:r>
            <a:r>
              <a:rPr lang="en-GB" sz="2800" dirty="0">
                <a:solidFill>
                  <a:schemeClr val="tx1">
                    <a:lumMod val="95000"/>
                    <a:lumOff val="5000"/>
                  </a:schemeClr>
                </a:solidFill>
                <a:effectLst/>
                <a:latin typeface="Arial" panose="020B0604020202020204" pitchFamily="34" charset="0"/>
                <a:ea typeface="Times New Roman" panose="02020603050405020304" pitchFamily="18" charset="0"/>
                <a:cs typeface="Times New Roman" panose="02020603050405020304" pitchFamily="18" charset="0"/>
              </a:rPr>
              <a:t>18 </a:t>
            </a:r>
            <a:r>
              <a:rPr lang="en-GB" sz="2800" dirty="0">
                <a:effectLst/>
                <a:latin typeface="Arial" panose="020B0604020202020204" pitchFamily="34" charset="0"/>
                <a:ea typeface="Times New Roman" panose="02020603050405020304" pitchFamily="18" charset="0"/>
                <a:cs typeface="Times New Roman" panose="02020603050405020304" pitchFamily="18" charset="0"/>
              </a:rPr>
              <a:t>years of age, vaccinators should refer to the box in the </a:t>
            </a:r>
            <a:r>
              <a:rPr lang="en-GB" sz="2800" u="sng" dirty="0">
                <a:solidFill>
                  <a:srgbClr val="365F91"/>
                </a:solidFill>
                <a:ea typeface="Times New Roman" panose="02020603050405020304" pitchFamily="18" charset="0"/>
                <a:cs typeface="Times New Roman" panose="02020603050405020304" pitchFamily="18" charset="0"/>
              </a:rPr>
              <a:t>Green Book Shingles Chapter</a:t>
            </a:r>
            <a:r>
              <a:rPr lang="en-GB" sz="2800" dirty="0">
                <a:effectLst/>
                <a:latin typeface="Arial" panose="020B0604020202020204" pitchFamily="34" charset="0"/>
                <a:ea typeface="Times New Roman" panose="02020603050405020304" pitchFamily="18" charset="0"/>
                <a:cs typeface="Times New Roman" panose="02020603050405020304" pitchFamily="18" charset="0"/>
              </a:rPr>
              <a:t>.</a:t>
            </a:r>
          </a:p>
          <a:p>
            <a:pPr marL="0" indent="0">
              <a:buNone/>
            </a:pPr>
            <a:endParaRPr lang="en-GB" sz="28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r>
              <a:rPr lang="en-US" sz="2800" spc="-30" dirty="0">
                <a:effectLst/>
                <a:latin typeface="Arial" panose="020B0604020202020204" pitchFamily="34" charset="0"/>
                <a:ea typeface="Arial" panose="020B0604020202020204" pitchFamily="34" charset="0"/>
              </a:rPr>
              <a:t>If there is any doubt, individual patients should be discussed with their specialist.</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endParaRPr lang="en-GB" sz="1800" dirty="0">
              <a:ea typeface="Times New Roman" panose="02020603050405020304" pitchFamily="18" charset="0"/>
              <a:cs typeface="Times New Roman" panose="02020603050405020304" pitchFamily="18" charset="0"/>
            </a:endParaRPr>
          </a:p>
          <a:p>
            <a:pPr marL="0" indent="0">
              <a:buNone/>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buNone/>
            </a:pP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
        <p:nvSpPr>
          <p:cNvPr id="5" name="Footer Placeholder 4">
            <a:extLst>
              <a:ext uri="{FF2B5EF4-FFF2-40B4-BE49-F238E27FC236}">
                <a16:creationId xmlns:a16="http://schemas.microsoft.com/office/drawing/2014/main" id="{C214B4EC-F000-D68D-288C-0EDBFA54D981}"/>
              </a:ext>
            </a:extLst>
          </p:cNvPr>
          <p:cNvSpPr>
            <a:spLocks noGrp="1"/>
          </p:cNvSpPr>
          <p:nvPr>
            <p:ph type="ftr" sz="quarter" idx="10"/>
          </p:nvPr>
        </p:nvSpPr>
        <p:spPr>
          <a:xfrm>
            <a:off x="838200" y="6496784"/>
            <a:ext cx="10007606" cy="363600"/>
          </a:xfrm>
        </p:spPr>
        <p:txBody>
          <a:bodyPr/>
          <a:lstStyle/>
          <a:p>
            <a:pPr>
              <a:defRPr/>
            </a:pPr>
            <a:r>
              <a:rPr lang="en-GB" dirty="0"/>
              <a:t>Vaccination against shingles (Herpes Zoster)</a:t>
            </a:r>
            <a:endParaRPr lang="en-US" dirty="0"/>
          </a:p>
          <a:p>
            <a:pPr>
              <a:defRPr/>
            </a:pPr>
            <a:endParaRPr lang="en-US" dirty="0"/>
          </a:p>
        </p:txBody>
      </p:sp>
      <p:sp>
        <p:nvSpPr>
          <p:cNvPr id="6" name="Slide Number Placeholder 5">
            <a:extLst>
              <a:ext uri="{FF2B5EF4-FFF2-40B4-BE49-F238E27FC236}">
                <a16:creationId xmlns:a16="http://schemas.microsoft.com/office/drawing/2014/main" id="{ABF6C78B-0639-DC67-D10D-796D621A0968}"/>
              </a:ext>
            </a:extLst>
          </p:cNvPr>
          <p:cNvSpPr>
            <a:spLocks noGrp="1"/>
          </p:cNvSpPr>
          <p:nvPr>
            <p:ph type="sldNum" sz="quarter" idx="11"/>
          </p:nvPr>
        </p:nvSpPr>
        <p:spPr>
          <a:xfrm>
            <a:off x="130629" y="6355534"/>
            <a:ext cx="596332" cy="448442"/>
          </a:xfrm>
        </p:spPr>
        <p:txBody>
          <a:bodyPr/>
          <a:lstStyle/>
          <a:p>
            <a:fld id="{344369E4-5DE7-46E5-874E-4FD437973785}" type="slidenum">
              <a:rPr lang="en-GB" smtClean="0"/>
              <a:pPr/>
              <a:t>17</a:t>
            </a:fld>
            <a:endParaRPr lang="en-GB" sz="1400" dirty="0"/>
          </a:p>
        </p:txBody>
      </p:sp>
      <p:sp>
        <p:nvSpPr>
          <p:cNvPr id="4" name="TextBox 3">
            <a:extLst>
              <a:ext uri="{FF2B5EF4-FFF2-40B4-BE49-F238E27FC236}">
                <a16:creationId xmlns:a16="http://schemas.microsoft.com/office/drawing/2014/main" id="{94404F9C-B9A0-9A62-90B7-8652A1B5F2BB}"/>
              </a:ext>
            </a:extLst>
          </p:cNvPr>
          <p:cNvSpPr txBox="1"/>
          <p:nvPr/>
        </p:nvSpPr>
        <p:spPr>
          <a:xfrm>
            <a:off x="2474114" y="6093809"/>
            <a:ext cx="4581703" cy="584775"/>
          </a:xfrm>
          <a:prstGeom prst="rect">
            <a:avLst/>
          </a:prstGeom>
          <a:noFill/>
        </p:spPr>
        <p:txBody>
          <a:bodyPr wrap="none" rtlCol="0">
            <a:spAutoFit/>
          </a:bodyPr>
          <a:lstStyle/>
          <a:p>
            <a:r>
              <a:rPr lang="en-GB" sz="1400" dirty="0"/>
              <a:t>Box from </a:t>
            </a:r>
            <a:r>
              <a:rPr lang="en-GB" sz="1400" dirty="0">
                <a:effectLst/>
                <a:ea typeface="Times New Roman" panose="02020603050405020304" pitchFamily="18" charset="0"/>
                <a:cs typeface="Times New Roman" panose="02020603050405020304" pitchFamily="18" charset="0"/>
              </a:rPr>
              <a:t>Green Book Chapter Shingles (herpes zoster)</a:t>
            </a:r>
          </a:p>
          <a:p>
            <a:r>
              <a:rPr lang="en-GB" dirty="0"/>
              <a:t> </a:t>
            </a:r>
          </a:p>
        </p:txBody>
      </p:sp>
      <p:pic>
        <p:nvPicPr>
          <p:cNvPr id="10" name="Picture 9">
            <a:extLst>
              <a:ext uri="{FF2B5EF4-FFF2-40B4-BE49-F238E27FC236}">
                <a16:creationId xmlns:a16="http://schemas.microsoft.com/office/drawing/2014/main" id="{159E3399-B8A8-C578-8444-511446784E34}"/>
              </a:ext>
            </a:extLst>
          </p:cNvPr>
          <p:cNvPicPr>
            <a:picLocks noChangeAspect="1"/>
          </p:cNvPicPr>
          <p:nvPr/>
        </p:nvPicPr>
        <p:blipFill>
          <a:blip r:embed="rId3"/>
          <a:stretch>
            <a:fillRect/>
          </a:stretch>
        </p:blipFill>
        <p:spPr>
          <a:xfrm>
            <a:off x="7403669" y="0"/>
            <a:ext cx="4788331" cy="6888177"/>
          </a:xfrm>
          <a:prstGeom prst="rect">
            <a:avLst/>
          </a:prstGeom>
        </p:spPr>
      </p:pic>
    </p:spTree>
    <p:extLst>
      <p:ext uri="{BB962C8B-B14F-4D97-AF65-F5344CB8AC3E}">
        <p14:creationId xmlns:p14="http://schemas.microsoft.com/office/powerpoint/2010/main" val="3784541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A5A19-9744-417F-A586-03401BF78263}"/>
              </a:ext>
            </a:extLst>
          </p:cNvPr>
          <p:cNvSpPr>
            <a:spLocks noGrp="1"/>
          </p:cNvSpPr>
          <p:nvPr>
            <p:ph type="title"/>
          </p:nvPr>
        </p:nvSpPr>
        <p:spPr/>
        <p:txBody>
          <a:bodyPr/>
          <a:lstStyle/>
          <a:p>
            <a:r>
              <a:rPr lang="en-GB" dirty="0"/>
              <a:t>Shingrix vaccine eligibility</a:t>
            </a:r>
          </a:p>
        </p:txBody>
      </p:sp>
      <p:sp>
        <p:nvSpPr>
          <p:cNvPr id="3" name="Content Placeholder 2">
            <a:extLst>
              <a:ext uri="{FF2B5EF4-FFF2-40B4-BE49-F238E27FC236}">
                <a16:creationId xmlns:a16="http://schemas.microsoft.com/office/drawing/2014/main" id="{983713EA-9970-4AA8-ACE9-222BDB188E1D}"/>
              </a:ext>
            </a:extLst>
          </p:cNvPr>
          <p:cNvSpPr>
            <a:spLocks noGrp="1"/>
          </p:cNvSpPr>
          <p:nvPr>
            <p:ph idx="1"/>
          </p:nvPr>
        </p:nvSpPr>
        <p:spPr>
          <a:xfrm>
            <a:off x="330206" y="1482606"/>
            <a:ext cx="11339824" cy="4815324"/>
          </a:xfrm>
        </p:spPr>
        <p:txBody>
          <a:bodyPr>
            <a:noAutofit/>
          </a:bodyPr>
          <a:lstStyle/>
          <a:p>
            <a:pPr>
              <a:lnSpc>
                <a:spcPct val="120000"/>
              </a:lnSpc>
              <a:spcBef>
                <a:spcPts val="600"/>
              </a:spcBef>
            </a:pPr>
            <a:r>
              <a:rPr lang="en-GB" sz="2200" dirty="0">
                <a:latin typeface="+mn-lt"/>
              </a:rPr>
              <a:t>severely immunosuppressed individuals 18 years of age and over who have not received shingles vaccine before (eligibility as defined in the Green Book Shingles Chapter)</a:t>
            </a:r>
          </a:p>
          <a:p>
            <a:pPr>
              <a:lnSpc>
                <a:spcPct val="120000"/>
              </a:lnSpc>
              <a:spcBef>
                <a:spcPts val="600"/>
              </a:spcBef>
            </a:pPr>
            <a:r>
              <a:rPr lang="en-GB" sz="2200" dirty="0">
                <a:latin typeface="+mn-lt"/>
              </a:rPr>
              <a:t>immunocompetent individuals from 60 years of age in a phased implementation over a 10-year period starting with those turning ’65’ and ’70’ years of age</a:t>
            </a:r>
          </a:p>
          <a:p>
            <a:pPr>
              <a:lnSpc>
                <a:spcPct val="120000"/>
              </a:lnSpc>
            </a:pPr>
            <a:r>
              <a:rPr lang="en-GB" sz="2200" dirty="0"/>
              <a:t>immunocompetent individuals 70 to 79 years of age already eligible for the routine immunisation schedule once all nationally procured stock of Zostavax was used up (from 1 November 2024)</a:t>
            </a:r>
          </a:p>
          <a:p>
            <a:pPr>
              <a:lnSpc>
                <a:spcPct val="120000"/>
              </a:lnSpc>
            </a:pPr>
            <a:r>
              <a:rPr lang="en-GB" sz="2200" dirty="0"/>
              <a:t>for the first 5 years, those turning ‘65’ and ‘70’ years of age each year from 1 September until the following 31 August (inclusive) will become eligible for Shingrix vaccine on their birthday and will remain so until they are 80 years of age</a:t>
            </a:r>
          </a:p>
        </p:txBody>
      </p:sp>
      <p:sp>
        <p:nvSpPr>
          <p:cNvPr id="5" name="Slide Number Placeholder 4">
            <a:extLst>
              <a:ext uri="{FF2B5EF4-FFF2-40B4-BE49-F238E27FC236}">
                <a16:creationId xmlns:a16="http://schemas.microsoft.com/office/drawing/2014/main" id="{340F8269-6903-46E9-A02B-1DADACC1E110}"/>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sp>
        <p:nvSpPr>
          <p:cNvPr id="4" name="Footer Placeholder 3">
            <a:extLst>
              <a:ext uri="{FF2B5EF4-FFF2-40B4-BE49-F238E27FC236}">
                <a16:creationId xmlns:a16="http://schemas.microsoft.com/office/drawing/2014/main" id="{8A22B397-EC1A-8DC7-D28F-0EF54737D402}"/>
              </a:ext>
            </a:extLst>
          </p:cNvPr>
          <p:cNvSpPr>
            <a:spLocks noGrp="1"/>
          </p:cNvSpPr>
          <p:nvPr>
            <p:ph type="ftr" sz="quarter" idx="10"/>
          </p:nvPr>
        </p:nvSpPr>
        <p:spPr/>
        <p:txBody>
          <a:bodyPr/>
          <a:lstStyle/>
          <a:p>
            <a:pPr>
              <a:defRPr/>
            </a:pPr>
            <a:r>
              <a:rPr lang="en-GB" dirty="0"/>
              <a:t>Vaccination against shingles (Herpes Zoster)</a:t>
            </a:r>
            <a:endParaRPr lang="en-US" dirty="0"/>
          </a:p>
        </p:txBody>
      </p:sp>
    </p:spTree>
    <p:extLst>
      <p:ext uri="{BB962C8B-B14F-4D97-AF65-F5344CB8AC3E}">
        <p14:creationId xmlns:p14="http://schemas.microsoft.com/office/powerpoint/2010/main" val="5174211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38305-AE4E-B649-282E-C67BEEF5907E}"/>
              </a:ext>
            </a:extLst>
          </p:cNvPr>
          <p:cNvSpPr>
            <a:spLocks noGrp="1"/>
          </p:cNvSpPr>
          <p:nvPr>
            <p:ph type="title"/>
          </p:nvPr>
        </p:nvSpPr>
        <p:spPr/>
        <p:txBody>
          <a:bodyPr>
            <a:normAutofit/>
          </a:bodyPr>
          <a:lstStyle/>
          <a:p>
            <a:r>
              <a:rPr lang="en-GB" dirty="0"/>
              <a:t>Eligibility for Shingrix vaccine</a:t>
            </a:r>
          </a:p>
        </p:txBody>
      </p:sp>
      <p:sp>
        <p:nvSpPr>
          <p:cNvPr id="3" name="Content Placeholder 2">
            <a:extLst>
              <a:ext uri="{FF2B5EF4-FFF2-40B4-BE49-F238E27FC236}">
                <a16:creationId xmlns:a16="http://schemas.microsoft.com/office/drawing/2014/main" id="{6DB333EE-3602-14E5-8ADA-09AB76751BC6}"/>
              </a:ext>
            </a:extLst>
          </p:cNvPr>
          <p:cNvSpPr>
            <a:spLocks noGrp="1"/>
          </p:cNvSpPr>
          <p:nvPr>
            <p:ph idx="1"/>
          </p:nvPr>
        </p:nvSpPr>
        <p:spPr>
          <a:xfrm>
            <a:off x="330206" y="1485761"/>
            <a:ext cx="5236204" cy="3886478"/>
          </a:xfrm>
        </p:spPr>
        <p:txBody>
          <a:bodyPr/>
          <a:lstStyle/>
          <a:p>
            <a:pPr>
              <a:lnSpc>
                <a:spcPct val="100000"/>
              </a:lnSpc>
            </a:pPr>
            <a:r>
              <a:rPr lang="en-GB" dirty="0">
                <a:ea typeface="Times New Roman" panose="02020603050405020304" pitchFamily="18" charset="0"/>
                <a:cs typeface="Times New Roman" panose="02020603050405020304" pitchFamily="18" charset="0"/>
              </a:rPr>
              <a:t>f</a:t>
            </a:r>
            <a:r>
              <a:rPr lang="en-GB" dirty="0">
                <a:effectLst/>
                <a:latin typeface="Arial" panose="020B0604020202020204" pitchFamily="34" charset="0"/>
                <a:ea typeface="Times New Roman" panose="02020603050405020304" pitchFamily="18" charset="0"/>
                <a:cs typeface="Times New Roman" panose="02020603050405020304" pitchFamily="18" charset="0"/>
              </a:rPr>
              <a:t>urther information about the shingles national vaccination programme is available on the GOV.UK website: </a:t>
            </a:r>
            <a:r>
              <a:rPr lang="en-GB" u="sng" dirty="0">
                <a:solidFill>
                  <a:srgbClr val="365F91"/>
                </a:solidFill>
                <a:effectLst/>
                <a:latin typeface="Arial" panose="020B0604020202020204" pitchFamily="34" charset="0"/>
                <a:ea typeface="Times New Roman" panose="02020603050405020304" pitchFamily="18" charset="0"/>
                <a:cs typeface="Times New Roman" panose="02020603050405020304" pitchFamily="18" charset="0"/>
                <a:hlinkClick r:id="rId3"/>
              </a:rPr>
              <a:t>www.gov.uk/government/collections/shingles-vaccination-programme</a:t>
            </a:r>
            <a:endParaRPr lang="en-GB"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pPr>
            <a:r>
              <a:rPr lang="en-GB" dirty="0">
                <a:ea typeface="Times New Roman" panose="02020603050405020304" pitchFamily="18" charset="0"/>
                <a:cs typeface="Times New Roman" panose="02020603050405020304" pitchFamily="18" charset="0"/>
              </a:rPr>
              <a:t>this includes an eligibility chart for shingles vaccine by age</a:t>
            </a:r>
            <a:endParaRPr lang="en-GB" dirty="0">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FC52DC7A-2442-0227-8A68-F98EC8BC2BD8}"/>
              </a:ext>
            </a:extLst>
          </p:cNvPr>
          <p:cNvSpPr>
            <a:spLocks noGrp="1"/>
          </p:cNvSpPr>
          <p:nvPr>
            <p:ph type="ftr" sz="quarter" idx="10"/>
          </p:nvPr>
        </p:nvSpPr>
        <p:spPr/>
        <p:txBody>
          <a:bodyPr/>
          <a:lstStyle/>
          <a:p>
            <a:pPr>
              <a:defRPr/>
            </a:pPr>
            <a:r>
              <a:rPr lang="en-GB" dirty="0"/>
              <a:t>Vaccination against shingles (Herpes Zoster)</a:t>
            </a:r>
            <a:endParaRPr lang="en-US" dirty="0"/>
          </a:p>
        </p:txBody>
      </p:sp>
      <p:sp>
        <p:nvSpPr>
          <p:cNvPr id="5" name="Slide Number Placeholder 4">
            <a:extLst>
              <a:ext uri="{FF2B5EF4-FFF2-40B4-BE49-F238E27FC236}">
                <a16:creationId xmlns:a16="http://schemas.microsoft.com/office/drawing/2014/main" id="{1A822654-C426-F791-6FC0-562775F3EE30}"/>
              </a:ext>
            </a:extLst>
          </p:cNvPr>
          <p:cNvSpPr>
            <a:spLocks noGrp="1"/>
          </p:cNvSpPr>
          <p:nvPr>
            <p:ph type="sldNum" sz="quarter" idx="11"/>
          </p:nvPr>
        </p:nvSpPr>
        <p:spPr/>
        <p:txBody>
          <a:bodyPr/>
          <a:lstStyle/>
          <a:p>
            <a:fld id="{344369E4-5DE7-46E5-874E-4FD437973785}" type="slidenum">
              <a:rPr lang="en-GB" smtClean="0"/>
              <a:pPr/>
              <a:t>19</a:t>
            </a:fld>
            <a:endParaRPr lang="en-GB" sz="1400" dirty="0"/>
          </a:p>
        </p:txBody>
      </p:sp>
      <p:pic>
        <p:nvPicPr>
          <p:cNvPr id="6" name="Picture 5">
            <a:extLst>
              <a:ext uri="{FF2B5EF4-FFF2-40B4-BE49-F238E27FC236}">
                <a16:creationId xmlns:a16="http://schemas.microsoft.com/office/drawing/2014/main" id="{3B2DCCDA-4AE3-C1E1-33A6-19623CA32AC5}"/>
              </a:ext>
            </a:extLst>
          </p:cNvPr>
          <p:cNvPicPr>
            <a:picLocks noChangeAspect="1"/>
          </p:cNvPicPr>
          <p:nvPr/>
        </p:nvPicPr>
        <p:blipFill rotWithShape="1">
          <a:blip r:embed="rId4"/>
          <a:srcRect l="27821" t="12162" r="38509" b="60801"/>
          <a:stretch/>
        </p:blipFill>
        <p:spPr bwMode="auto">
          <a:xfrm>
            <a:off x="6095999" y="1485760"/>
            <a:ext cx="5098855" cy="221755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07345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287935"/>
            <a:ext cx="8028000" cy="648072"/>
          </a:xfrm>
        </p:spPr>
        <p:txBody>
          <a:bodyPr/>
          <a:lstStyle/>
          <a:p>
            <a:r>
              <a:rPr lang="en-GB" dirty="0"/>
              <a:t>Learning outcomes</a:t>
            </a:r>
          </a:p>
        </p:txBody>
      </p:sp>
      <p:sp>
        <p:nvSpPr>
          <p:cNvPr id="3" name="Content Placeholder 2"/>
          <p:cNvSpPr>
            <a:spLocks noGrp="1"/>
          </p:cNvSpPr>
          <p:nvPr>
            <p:ph idx="1"/>
          </p:nvPr>
        </p:nvSpPr>
        <p:spPr>
          <a:xfrm>
            <a:off x="498361" y="1676590"/>
            <a:ext cx="9275349" cy="4351338"/>
          </a:xfrm>
        </p:spPr>
        <p:txBody>
          <a:bodyPr>
            <a:normAutofit/>
          </a:bodyPr>
          <a:lstStyle/>
          <a:p>
            <a:pPr marL="0" indent="0">
              <a:lnSpc>
                <a:spcPct val="100000"/>
              </a:lnSpc>
              <a:spcAft>
                <a:spcPts val="600"/>
              </a:spcAft>
              <a:buNone/>
            </a:pPr>
            <a:r>
              <a:rPr lang="en-GB" dirty="0"/>
              <a:t>After completing this training, immunisers will be able to:</a:t>
            </a:r>
          </a:p>
          <a:p>
            <a:pPr>
              <a:lnSpc>
                <a:spcPct val="100000"/>
              </a:lnSpc>
              <a:buFont typeface="Arial" pitchFamily="34" charset="0"/>
              <a:buChar char="•"/>
            </a:pPr>
            <a:r>
              <a:rPr lang="en-GB" dirty="0"/>
              <a:t>describe the aetiology and epidemiology of shingles</a:t>
            </a:r>
          </a:p>
          <a:p>
            <a:pPr>
              <a:lnSpc>
                <a:spcPct val="100000"/>
              </a:lnSpc>
              <a:buFont typeface="Arial" pitchFamily="34" charset="0"/>
              <a:buChar char="•"/>
            </a:pPr>
            <a:r>
              <a:rPr lang="en-GB" dirty="0"/>
              <a:t>describe the relationship between shingles and chickenpox (varicella zoster) and the severity of shingles</a:t>
            </a:r>
            <a:r>
              <a:rPr lang="en-GB" dirty="0">
                <a:solidFill>
                  <a:srgbClr val="FF0000"/>
                </a:solidFill>
              </a:rPr>
              <a:t> </a:t>
            </a:r>
            <a:r>
              <a:rPr lang="en-GB" dirty="0"/>
              <a:t>disease in the older population</a:t>
            </a:r>
          </a:p>
          <a:p>
            <a:pPr>
              <a:lnSpc>
                <a:spcPct val="100000"/>
              </a:lnSpc>
              <a:buFont typeface="Arial" pitchFamily="34" charset="0"/>
              <a:buChar char="•"/>
            </a:pPr>
            <a:r>
              <a:rPr lang="en-GB" dirty="0"/>
              <a:t>discuss the important role of vaccination against shingles </a:t>
            </a:r>
          </a:p>
          <a:p>
            <a:pPr>
              <a:lnSpc>
                <a:spcPct val="100000"/>
              </a:lnSpc>
              <a:buFont typeface="Arial" pitchFamily="34" charset="0"/>
              <a:buChar char="•"/>
            </a:pPr>
            <a:r>
              <a:rPr lang="en-GB" dirty="0"/>
              <a:t>describe the national shingles vaccination programme identify sources of additional information</a:t>
            </a:r>
          </a:p>
        </p:txBody>
      </p:sp>
      <p:sp>
        <p:nvSpPr>
          <p:cNvPr id="4" name="Slide Number Placeholder 3"/>
          <p:cNvSpPr>
            <a:spLocks noGrp="1"/>
          </p:cNvSpPr>
          <p:nvPr>
            <p:ph type="sldNum" sz="quarter" idx="10"/>
          </p:nvPr>
        </p:nvSpPr>
        <p:spPr/>
        <p:txBody>
          <a:bodyPr/>
          <a:lstStyle/>
          <a:p>
            <a:pPr>
              <a:defRPr/>
            </a:pPr>
            <a:r>
              <a:rPr lang="en-US" dirty="0"/>
              <a:t>  </a:t>
            </a:r>
          </a:p>
          <a:p>
            <a:pPr>
              <a:defRPr/>
            </a:pPr>
            <a:r>
              <a:rPr lang="en-GB" dirty="0"/>
              <a:t>Vaccination against shingles (Herpes Zoster)</a:t>
            </a:r>
            <a:endParaRPr lang="en-US" dirty="0"/>
          </a:p>
          <a:p>
            <a:pPr>
              <a:defRPr/>
            </a:pPr>
            <a:endParaRPr lang="en-US" dirty="0"/>
          </a:p>
        </p:txBody>
      </p:sp>
      <p:sp>
        <p:nvSpPr>
          <p:cNvPr id="5" name="Footer Placeholder 4"/>
          <p:cNvSpPr>
            <a:spLocks noGrp="1"/>
          </p:cNvSpPr>
          <p:nvPr>
            <p:ph type="ftr" sz="quarter" idx="11"/>
          </p:nvPr>
        </p:nvSpPr>
        <p:spPr/>
        <p:txBody>
          <a:bodyPr/>
          <a:lstStyle/>
          <a:p>
            <a:pPr>
              <a:defRPr/>
            </a:pPr>
            <a:fld id="{B2400686-3A87-47A9-A928-C1403AD7CA98}" type="slidenum">
              <a:rPr lang="en-US" smtClean="0"/>
              <a:pPr>
                <a:defRPr/>
              </a:pPr>
              <a:t>2</a:t>
            </a:fld>
            <a:endParaRPr lang="en-US" dirty="0"/>
          </a:p>
        </p:txBody>
      </p:sp>
    </p:spTree>
    <p:extLst>
      <p:ext uri="{BB962C8B-B14F-4D97-AF65-F5344CB8AC3E}">
        <p14:creationId xmlns:p14="http://schemas.microsoft.com/office/powerpoint/2010/main" val="41233406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C0DB4-0D20-472E-83A3-2B561AFB91BA}"/>
              </a:ext>
            </a:extLst>
          </p:cNvPr>
          <p:cNvSpPr>
            <a:spLocks noGrp="1"/>
          </p:cNvSpPr>
          <p:nvPr>
            <p:ph type="title"/>
          </p:nvPr>
        </p:nvSpPr>
        <p:spPr>
          <a:xfrm>
            <a:off x="330205" y="179416"/>
            <a:ext cx="10849423" cy="972607"/>
          </a:xfrm>
        </p:spPr>
        <p:txBody>
          <a:bodyPr>
            <a:normAutofit/>
          </a:bodyPr>
          <a:lstStyle/>
          <a:p>
            <a:r>
              <a:rPr lang="en-GB" sz="3200" dirty="0"/>
              <a:t>Expansion of the Shingles vaccine programme for immunocompetent individuals</a:t>
            </a:r>
          </a:p>
        </p:txBody>
      </p:sp>
      <p:sp>
        <p:nvSpPr>
          <p:cNvPr id="3" name="Content Placeholder 2">
            <a:extLst>
              <a:ext uri="{FF2B5EF4-FFF2-40B4-BE49-F238E27FC236}">
                <a16:creationId xmlns:a16="http://schemas.microsoft.com/office/drawing/2014/main" id="{9DF5C013-5AA9-83B7-0D03-A1896EAD13FA}"/>
              </a:ext>
            </a:extLst>
          </p:cNvPr>
          <p:cNvSpPr>
            <a:spLocks noGrp="1"/>
          </p:cNvSpPr>
          <p:nvPr>
            <p:ph idx="1"/>
          </p:nvPr>
        </p:nvSpPr>
        <p:spPr>
          <a:xfrm>
            <a:off x="280071" y="1490361"/>
            <a:ext cx="11123857" cy="4843763"/>
          </a:xfrm>
        </p:spPr>
        <p:txBody>
          <a:bodyPr>
            <a:noAutofit/>
          </a:bodyPr>
          <a:lstStyle/>
          <a:p>
            <a:pPr marL="0" indent="0">
              <a:lnSpc>
                <a:spcPct val="120000"/>
              </a:lnSpc>
              <a:buNone/>
            </a:pPr>
            <a:r>
              <a:rPr lang="en-GB" sz="1600" dirty="0"/>
              <a:t>The eligible age for immunocompetent individuals is changing from 70 to 60 years of age for the routine cohort, in a phased implementation over a 10-year period</a:t>
            </a:r>
            <a:r>
              <a:rPr lang="en-GB" sz="1600" dirty="0">
                <a:solidFill>
                  <a:srgbClr val="231F20"/>
                </a:solidFill>
                <a:cs typeface="Times New Roman" panose="02020603050405020304" pitchFamily="18" charset="0"/>
              </a:rPr>
              <a:t> </a:t>
            </a:r>
            <a:r>
              <a:rPr lang="en-GB" sz="16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in two 5-year stages:</a:t>
            </a:r>
            <a:endParaRPr lang="en-GB" sz="1600" dirty="0"/>
          </a:p>
          <a:p>
            <a:pPr marL="0" indent="0">
              <a:lnSpc>
                <a:spcPct val="120000"/>
              </a:lnSpc>
              <a:spcBef>
                <a:spcPts val="1200"/>
              </a:spcBef>
              <a:buNone/>
            </a:pPr>
            <a:r>
              <a:rPr lang="en-GB" sz="1600" b="1"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Stage 1 (1 September 2023 to 31 August 2028) </a:t>
            </a:r>
          </a:p>
          <a:p>
            <a:pPr lvl="1">
              <a:buFont typeface="Wingdings" panose="05000000000000000000" pitchFamily="2" charset="2"/>
              <a:buChar char="Ø"/>
            </a:pPr>
            <a:r>
              <a:rPr lang="en-GB" sz="16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Shingrix should be offered to those turning 70 and 65 years on or after 1 September 2023 </a:t>
            </a:r>
          </a:p>
          <a:p>
            <a:pPr lvl="1">
              <a:lnSpc>
                <a:spcPct val="110000"/>
              </a:lnSpc>
              <a:buFont typeface="Wingdings" panose="05000000000000000000" pitchFamily="2" charset="2"/>
              <a:buChar char="Ø"/>
            </a:pPr>
            <a:r>
              <a:rPr lang="en-GB" sz="1600" dirty="0">
                <a:solidFill>
                  <a:srgbClr val="231F20"/>
                </a:solidFill>
                <a:ea typeface="Calibri" panose="020F0502020204030204" pitchFamily="34" charset="0"/>
                <a:cs typeface="Times New Roman" panose="02020603050405020304" pitchFamily="18" charset="0"/>
              </a:rPr>
              <a:t>a</a:t>
            </a:r>
            <a:r>
              <a:rPr lang="en-GB" sz="16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nyone aged 65 to 69 before 1 September 2023 will not be eligible for shingles vaccination until they turn 70 years of age</a:t>
            </a:r>
          </a:p>
          <a:p>
            <a:pPr marL="0" indent="0">
              <a:lnSpc>
                <a:spcPct val="120000"/>
              </a:lnSpc>
              <a:spcBef>
                <a:spcPts val="1200"/>
              </a:spcBef>
              <a:buNone/>
            </a:pPr>
            <a:r>
              <a:rPr lang="en-GB" sz="1600" b="1"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Stage 2 (1 September 2028 to 31 August 2033) </a:t>
            </a:r>
          </a:p>
          <a:p>
            <a:pPr lvl="1">
              <a:buFont typeface="Wingdings" panose="05000000000000000000" pitchFamily="2" charset="2"/>
              <a:buChar char="Ø"/>
            </a:pPr>
            <a:r>
              <a:rPr lang="en-GB" sz="1600" dirty="0">
                <a:solidFill>
                  <a:srgbClr val="231F20"/>
                </a:solidFill>
                <a:ea typeface="Calibri" panose="020F0502020204030204" pitchFamily="34" charset="0"/>
                <a:cs typeface="Times New Roman" panose="02020603050405020304" pitchFamily="18" charset="0"/>
              </a:rPr>
              <a:t>S</a:t>
            </a:r>
            <a:r>
              <a:rPr lang="en-GB" sz="16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hingrix will be offered to those turning 65 and 60 years of age </a:t>
            </a:r>
          </a:p>
          <a:p>
            <a:pPr marL="457200" lvl="1" indent="0">
              <a:buNone/>
            </a:pPr>
            <a:endParaRPr lang="en-GB" sz="16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buNone/>
              <a:defRPr/>
            </a:pPr>
            <a:r>
              <a:rPr lang="en-GB" sz="1600" dirty="0">
                <a:solidFill>
                  <a:srgbClr val="231F20"/>
                </a:solidFill>
                <a:ea typeface="Calibri" panose="020F0502020204030204" pitchFamily="34" charset="0"/>
                <a:cs typeface="Times New Roman" panose="02020603050405020304" pitchFamily="18" charset="0"/>
              </a:rPr>
              <a:t>A</a:t>
            </a:r>
            <a:r>
              <a:rPr kumimoji="0" lang="en-GB" sz="1600" b="0" i="0" u="none" strike="noStrike" kern="1200" cap="none" spc="0" normalizeH="0" baseline="0" noProof="0" dirty="0">
                <a:ln>
                  <a:noFill/>
                </a:ln>
                <a:solidFill>
                  <a:srgbClr val="231F20"/>
                </a:solidFill>
                <a:effectLst/>
                <a:uLnTx/>
                <a:uFillTx/>
                <a:latin typeface="Arial" panose="020B0604020202020204" pitchFamily="34" charset="0"/>
                <a:ea typeface="Calibri" panose="020F0502020204030204" pitchFamily="34" charset="0"/>
                <a:cs typeface="Times New Roman" panose="02020603050405020304" pitchFamily="18" charset="0"/>
              </a:rPr>
              <a:t>ll immunocompetent individuals remain eligible for shingles vaccine until their 80th birthday.</a:t>
            </a:r>
          </a:p>
          <a:p>
            <a:pPr marL="0" indent="0">
              <a:buNone/>
              <a:defRPr/>
            </a:pPr>
            <a:r>
              <a:rPr lang="en-GB" sz="1600" dirty="0"/>
              <a:t>The second dose of Shingrix should be given 6 to 12 months after the first dose for this cohort.</a:t>
            </a:r>
          </a:p>
          <a:p>
            <a:pPr marL="0" indent="0">
              <a:lnSpc>
                <a:spcPct val="110000"/>
              </a:lnSpc>
              <a:buNone/>
              <a:defRPr/>
            </a:pPr>
            <a:r>
              <a:rPr lang="en-GB" sz="1600" dirty="0">
                <a:solidFill>
                  <a:srgbClr val="231F20"/>
                </a:solidFill>
                <a:ea typeface="Calibri" panose="020F0502020204030204" pitchFamily="34" charset="0"/>
                <a:cs typeface="Times New Roman" panose="02020603050405020304" pitchFamily="18" charset="0"/>
              </a:rPr>
              <a:t>W</a:t>
            </a:r>
            <a:r>
              <a:rPr kumimoji="0" lang="en-GB" sz="1600" b="0" i="0" u="none" strike="noStrike" kern="1200" cap="none" spc="0" normalizeH="0" baseline="0" noProof="0" dirty="0">
                <a:ln>
                  <a:noFill/>
                </a:ln>
                <a:solidFill>
                  <a:srgbClr val="231F20"/>
                </a:solidFill>
                <a:effectLst/>
                <a:uLnTx/>
                <a:uFillTx/>
                <a:latin typeface="Arial" panose="020B0604020202020204" pitchFamily="34" charset="0"/>
                <a:ea typeface="Calibri" panose="020F0502020204030204" pitchFamily="34" charset="0"/>
                <a:cs typeface="Times New Roman" panose="02020603050405020304" pitchFamily="18" charset="0"/>
              </a:rPr>
              <a:t>here an individual has turned 80 years of age following their first dose of Shingrix, a second dose should be provided before the individual’s 81st birthday to complete the course.</a:t>
            </a:r>
          </a:p>
          <a:p>
            <a:pPr marL="0" indent="0">
              <a:lnSpc>
                <a:spcPct val="110000"/>
              </a:lnSpc>
              <a:buNone/>
              <a:defRPr/>
            </a:pPr>
            <a:r>
              <a:rPr lang="en-GB" sz="1600" dirty="0">
                <a:solidFill>
                  <a:srgbClr val="231F20"/>
                </a:solidFill>
                <a:ea typeface="Calibri" panose="020F0502020204030204" pitchFamily="34" charset="0"/>
                <a:cs typeface="Times New Roman" panose="02020603050405020304" pitchFamily="18" charset="0"/>
              </a:rPr>
              <a:t>F</a:t>
            </a:r>
            <a:r>
              <a:rPr kumimoji="0" lang="en-GB" sz="1600" i="0" u="none" strike="noStrike" kern="1200" cap="none" spc="0" normalizeH="0" baseline="0" noProof="0" dirty="0">
                <a:ln>
                  <a:noFill/>
                </a:ln>
                <a:solidFill>
                  <a:srgbClr val="231F20"/>
                </a:solidFill>
                <a:effectLst/>
                <a:uLnTx/>
                <a:uFillTx/>
                <a:latin typeface="Arial" panose="020B0604020202020204" pitchFamily="34" charset="0"/>
                <a:ea typeface="Calibri" panose="020F0502020204030204" pitchFamily="34" charset="0"/>
                <a:cs typeface="Times New Roman" panose="02020603050405020304" pitchFamily="18" charset="0"/>
              </a:rPr>
              <a:t>rom 1 September 2033 and thereafter</a:t>
            </a:r>
            <a:r>
              <a:rPr kumimoji="0" lang="en-GB" sz="1600" b="0" i="0" u="none" strike="noStrike" kern="1200" cap="none" spc="0" normalizeH="0" baseline="0" noProof="0" dirty="0">
                <a:ln>
                  <a:noFill/>
                </a:ln>
                <a:solidFill>
                  <a:srgbClr val="231F20"/>
                </a:solidFill>
                <a:effectLst/>
                <a:uLnTx/>
                <a:uFillTx/>
                <a:latin typeface="Arial" panose="020B0604020202020204" pitchFamily="34" charset="0"/>
                <a:ea typeface="Calibri" panose="020F0502020204030204" pitchFamily="34" charset="0"/>
                <a:cs typeface="Times New Roman" panose="02020603050405020304" pitchFamily="18" charset="0"/>
              </a:rPr>
              <a:t>, Shingrix will be offered routinely at age 60 years.</a:t>
            </a:r>
          </a:p>
        </p:txBody>
      </p:sp>
      <p:sp>
        <p:nvSpPr>
          <p:cNvPr id="5" name="Slide Number Placeholder 4">
            <a:extLst>
              <a:ext uri="{FF2B5EF4-FFF2-40B4-BE49-F238E27FC236}">
                <a16:creationId xmlns:a16="http://schemas.microsoft.com/office/drawing/2014/main" id="{7D5B9FFE-26DC-D0C4-BE55-0E84BC76F0E7}"/>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sp>
        <p:nvSpPr>
          <p:cNvPr id="6" name="Slide Number Placeholder 3">
            <a:extLst>
              <a:ext uri="{FF2B5EF4-FFF2-40B4-BE49-F238E27FC236}">
                <a16:creationId xmlns:a16="http://schemas.microsoft.com/office/drawing/2014/main" id="{B96036FD-4E73-5B85-BC85-7346D110D2D6}"/>
              </a:ext>
            </a:extLst>
          </p:cNvPr>
          <p:cNvSpPr>
            <a:spLocks noGrp="1"/>
          </p:cNvSpPr>
          <p:nvPr>
            <p:ph type="ftr" sz="quarter" idx="10"/>
          </p:nvPr>
        </p:nvSpPr>
        <p:spPr>
          <a:xfrm>
            <a:off x="838200" y="6438900"/>
            <a:ext cx="10007600" cy="363538"/>
          </a:xfrm>
        </p:spPr>
        <p:txBody>
          <a:bodyPr/>
          <a:lstStyle/>
          <a:p>
            <a:pPr>
              <a:defRPr/>
            </a:pPr>
            <a:r>
              <a:rPr lang="en-GB" dirty="0"/>
              <a:t>Vaccination against shingles (Herpes Zoster)</a:t>
            </a:r>
            <a:endParaRPr lang="en-US" dirty="0"/>
          </a:p>
        </p:txBody>
      </p:sp>
    </p:spTree>
    <p:extLst>
      <p:ext uri="{BB962C8B-B14F-4D97-AF65-F5344CB8AC3E}">
        <p14:creationId xmlns:p14="http://schemas.microsoft.com/office/powerpoint/2010/main" val="874131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C0DB4-0D20-472E-83A3-2B561AFB91BA}"/>
              </a:ext>
            </a:extLst>
          </p:cNvPr>
          <p:cNvSpPr>
            <a:spLocks noGrp="1"/>
          </p:cNvSpPr>
          <p:nvPr>
            <p:ph type="title"/>
          </p:nvPr>
        </p:nvSpPr>
        <p:spPr>
          <a:xfrm>
            <a:off x="330205" y="179416"/>
            <a:ext cx="10773223" cy="972607"/>
          </a:xfrm>
        </p:spPr>
        <p:txBody>
          <a:bodyPr>
            <a:normAutofit fontScale="90000"/>
          </a:bodyPr>
          <a:lstStyle/>
          <a:p>
            <a:r>
              <a:rPr lang="en-GB" dirty="0"/>
              <a:t>Implementation stages for Shingrix vaccine for immunocompetent individuals from 1 September 2023</a:t>
            </a:r>
          </a:p>
        </p:txBody>
      </p:sp>
      <p:graphicFrame>
        <p:nvGraphicFramePr>
          <p:cNvPr id="4" name="Content Placeholder 3">
            <a:extLst>
              <a:ext uri="{FF2B5EF4-FFF2-40B4-BE49-F238E27FC236}">
                <a16:creationId xmlns:a16="http://schemas.microsoft.com/office/drawing/2014/main" id="{8D820B8C-AEC4-CC93-869F-1C7555526987}"/>
              </a:ext>
            </a:extLst>
          </p:cNvPr>
          <p:cNvGraphicFramePr>
            <a:graphicFrameLocks noGrp="1"/>
          </p:cNvGraphicFramePr>
          <p:nvPr>
            <p:ph idx="1"/>
            <p:extLst>
              <p:ext uri="{D42A27DB-BD31-4B8C-83A1-F6EECF244321}">
                <p14:modId xmlns:p14="http://schemas.microsoft.com/office/powerpoint/2010/main" val="4166873582"/>
              </p:ext>
            </p:extLst>
          </p:nvPr>
        </p:nvGraphicFramePr>
        <p:xfrm>
          <a:off x="405934" y="1447772"/>
          <a:ext cx="10417005" cy="4816857"/>
        </p:xfrm>
        <a:graphic>
          <a:graphicData uri="http://schemas.openxmlformats.org/drawingml/2006/table">
            <a:tbl>
              <a:tblPr firstRow="1" firstCol="1" bandRow="1">
                <a:tableStyleId>{5C22544A-7EE6-4342-B048-85BDC9FD1C3A}</a:tableStyleId>
              </a:tblPr>
              <a:tblGrid>
                <a:gridCol w="2733189">
                  <a:extLst>
                    <a:ext uri="{9D8B030D-6E8A-4147-A177-3AD203B41FA5}">
                      <a16:colId xmlns:a16="http://schemas.microsoft.com/office/drawing/2014/main" val="2930290246"/>
                    </a:ext>
                  </a:extLst>
                </a:gridCol>
                <a:gridCol w="2112340">
                  <a:extLst>
                    <a:ext uri="{9D8B030D-6E8A-4147-A177-3AD203B41FA5}">
                      <a16:colId xmlns:a16="http://schemas.microsoft.com/office/drawing/2014/main" val="2860149242"/>
                    </a:ext>
                  </a:extLst>
                </a:gridCol>
                <a:gridCol w="5571476">
                  <a:extLst>
                    <a:ext uri="{9D8B030D-6E8A-4147-A177-3AD203B41FA5}">
                      <a16:colId xmlns:a16="http://schemas.microsoft.com/office/drawing/2014/main" val="3621562565"/>
                    </a:ext>
                  </a:extLst>
                </a:gridCol>
              </a:tblGrid>
              <a:tr h="1282371">
                <a:tc>
                  <a:txBody>
                    <a:bodyPr/>
                    <a:lstStyle/>
                    <a:p>
                      <a:pPr>
                        <a:lnSpc>
                          <a:spcPts val="1800"/>
                        </a:lnSpc>
                        <a:spcAft>
                          <a:spcPts val="600"/>
                        </a:spcAft>
                      </a:pPr>
                      <a:r>
                        <a:rPr lang="en-GB" sz="2000" dirty="0">
                          <a:effectLst/>
                        </a:rPr>
                        <a:t>Implementation stages</a:t>
                      </a:r>
                      <a:endParaRPr lang="en-GB" sz="20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solidFill>
                      <a:srgbClr val="007C91"/>
                    </a:solidFill>
                  </a:tcPr>
                </a:tc>
                <a:tc>
                  <a:txBody>
                    <a:bodyPr/>
                    <a:lstStyle/>
                    <a:p>
                      <a:pPr>
                        <a:lnSpc>
                          <a:spcPts val="1800"/>
                        </a:lnSpc>
                        <a:spcAft>
                          <a:spcPts val="600"/>
                        </a:spcAft>
                      </a:pPr>
                      <a:r>
                        <a:rPr lang="en-GB" sz="2000" dirty="0">
                          <a:effectLst/>
                        </a:rPr>
                        <a:t>Delivery period</a:t>
                      </a:r>
                      <a:endParaRPr lang="en-GB" sz="20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solidFill>
                      <a:srgbClr val="007C91"/>
                    </a:solidFill>
                  </a:tcPr>
                </a:tc>
                <a:tc>
                  <a:txBody>
                    <a:bodyPr/>
                    <a:lstStyle/>
                    <a:p>
                      <a:pPr>
                        <a:lnSpc>
                          <a:spcPts val="1800"/>
                        </a:lnSpc>
                        <a:spcAft>
                          <a:spcPts val="600"/>
                        </a:spcAft>
                      </a:pPr>
                      <a:r>
                        <a:rPr lang="en-GB" sz="2000" dirty="0">
                          <a:effectLst/>
                        </a:rPr>
                        <a:t>Eligible for first dose</a:t>
                      </a:r>
                      <a:endParaRPr lang="en-GB" sz="20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solidFill>
                      <a:srgbClr val="007C91"/>
                    </a:solidFill>
                  </a:tcPr>
                </a:tc>
                <a:extLst>
                  <a:ext uri="{0D108BD9-81ED-4DB2-BD59-A6C34878D82A}">
                    <a16:rowId xmlns:a16="http://schemas.microsoft.com/office/drawing/2014/main" val="1047815748"/>
                  </a:ext>
                </a:extLst>
              </a:tr>
              <a:tr h="1314379">
                <a:tc>
                  <a:txBody>
                    <a:bodyPr/>
                    <a:lstStyle/>
                    <a:p>
                      <a:pPr>
                        <a:lnSpc>
                          <a:spcPts val="1800"/>
                        </a:lnSpc>
                        <a:spcAft>
                          <a:spcPts val="600"/>
                        </a:spcAft>
                      </a:pPr>
                      <a:r>
                        <a:rPr lang="en-GB" sz="2000" dirty="0">
                          <a:effectLst/>
                        </a:rPr>
                        <a:t>Stage 1</a:t>
                      </a:r>
                    </a:p>
                    <a:p>
                      <a:pPr>
                        <a:lnSpc>
                          <a:spcPts val="1800"/>
                        </a:lnSpc>
                        <a:spcAft>
                          <a:spcPts val="600"/>
                        </a:spcAft>
                      </a:pPr>
                      <a:r>
                        <a:rPr lang="en-GB" sz="2000" dirty="0">
                          <a:effectLst/>
                        </a:rPr>
                        <a:t>(5 year duration)</a:t>
                      </a:r>
                      <a:endParaRPr lang="en-GB" sz="20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solidFill>
                      <a:srgbClr val="007C91"/>
                    </a:solidFill>
                  </a:tcPr>
                </a:tc>
                <a:tc>
                  <a:txBody>
                    <a:bodyPr/>
                    <a:lstStyle/>
                    <a:p>
                      <a:pPr>
                        <a:lnSpc>
                          <a:spcPct val="100000"/>
                        </a:lnSpc>
                        <a:spcAft>
                          <a:spcPts val="600"/>
                        </a:spcAft>
                      </a:pPr>
                      <a:r>
                        <a:rPr lang="en-GB" sz="2000" dirty="0">
                          <a:effectLst/>
                        </a:rPr>
                        <a:t>1 Sept 2023 to 31 Aug 2028</a:t>
                      </a:r>
                      <a:endParaRPr lang="en-GB" sz="20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solidFill>
                      <a:srgbClr val="007C91">
                        <a:alpha val="50196"/>
                      </a:srgbClr>
                    </a:solidFill>
                  </a:tcPr>
                </a:tc>
                <a:tc>
                  <a:txBody>
                    <a:bodyPr/>
                    <a:lstStyle/>
                    <a:p>
                      <a:pPr>
                        <a:lnSpc>
                          <a:spcPct val="100000"/>
                        </a:lnSpc>
                        <a:spcAft>
                          <a:spcPts val="600"/>
                        </a:spcAft>
                      </a:pPr>
                      <a:r>
                        <a:rPr lang="en-GB" sz="2000" dirty="0">
                          <a:effectLst/>
                        </a:rPr>
                        <a:t>Those who reach age 65 or 70 years during this period should be called in on or after their 65th or 70th birthday</a:t>
                      </a:r>
                      <a:endParaRPr lang="en-GB" sz="20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solidFill>
                      <a:srgbClr val="007C91">
                        <a:alpha val="50196"/>
                      </a:srgbClr>
                    </a:solidFill>
                  </a:tcPr>
                </a:tc>
                <a:extLst>
                  <a:ext uri="{0D108BD9-81ED-4DB2-BD59-A6C34878D82A}">
                    <a16:rowId xmlns:a16="http://schemas.microsoft.com/office/drawing/2014/main" val="2040009031"/>
                  </a:ext>
                </a:extLst>
              </a:tr>
              <a:tr h="1311881">
                <a:tc>
                  <a:txBody>
                    <a:bodyPr/>
                    <a:lstStyle/>
                    <a:p>
                      <a:pPr>
                        <a:lnSpc>
                          <a:spcPts val="1800"/>
                        </a:lnSpc>
                        <a:spcAft>
                          <a:spcPts val="600"/>
                        </a:spcAft>
                      </a:pPr>
                      <a:r>
                        <a:rPr lang="en-GB" sz="2000" dirty="0">
                          <a:effectLst/>
                        </a:rPr>
                        <a:t>Stage 2</a:t>
                      </a:r>
                    </a:p>
                    <a:p>
                      <a:pPr>
                        <a:lnSpc>
                          <a:spcPts val="1800"/>
                        </a:lnSpc>
                        <a:spcAft>
                          <a:spcPts val="600"/>
                        </a:spcAft>
                      </a:pPr>
                      <a:r>
                        <a:rPr lang="en-GB" sz="2000" dirty="0">
                          <a:effectLst/>
                        </a:rPr>
                        <a:t>(5 year duration)</a:t>
                      </a:r>
                      <a:endParaRPr lang="en-GB" sz="20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solidFill>
                      <a:srgbClr val="007C91"/>
                    </a:solidFill>
                  </a:tcPr>
                </a:tc>
                <a:tc>
                  <a:txBody>
                    <a:bodyPr/>
                    <a:lstStyle/>
                    <a:p>
                      <a:pPr>
                        <a:lnSpc>
                          <a:spcPct val="100000"/>
                        </a:lnSpc>
                        <a:spcAft>
                          <a:spcPts val="600"/>
                        </a:spcAft>
                      </a:pPr>
                      <a:r>
                        <a:rPr lang="en-GB" sz="2000" dirty="0">
                          <a:effectLst/>
                        </a:rPr>
                        <a:t>1 Sept 2028 to 31 Aug 2033</a:t>
                      </a:r>
                      <a:endParaRPr lang="en-GB" sz="20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solidFill>
                      <a:srgbClr val="007C91">
                        <a:alpha val="20000"/>
                      </a:srgbClr>
                    </a:solidFill>
                  </a:tcPr>
                </a:tc>
                <a:tc>
                  <a:txBody>
                    <a:bodyPr/>
                    <a:lstStyle/>
                    <a:p>
                      <a:pPr>
                        <a:lnSpc>
                          <a:spcPct val="100000"/>
                        </a:lnSpc>
                        <a:spcAft>
                          <a:spcPts val="600"/>
                        </a:spcAft>
                      </a:pPr>
                      <a:r>
                        <a:rPr lang="en-GB" sz="2000" dirty="0">
                          <a:effectLst/>
                        </a:rPr>
                        <a:t>Those who reach age 60 or 65 years during this period should be called in on or after their 60th or 65th birthday</a:t>
                      </a:r>
                      <a:endParaRPr lang="en-GB" sz="20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solidFill>
                      <a:srgbClr val="007C91">
                        <a:alpha val="20000"/>
                      </a:srgbClr>
                    </a:solidFill>
                  </a:tcPr>
                </a:tc>
                <a:extLst>
                  <a:ext uri="{0D108BD9-81ED-4DB2-BD59-A6C34878D82A}">
                    <a16:rowId xmlns:a16="http://schemas.microsoft.com/office/drawing/2014/main" val="3727526562"/>
                  </a:ext>
                </a:extLst>
              </a:tr>
              <a:tr h="908226">
                <a:tc>
                  <a:txBody>
                    <a:bodyPr/>
                    <a:lstStyle/>
                    <a:p>
                      <a:pPr>
                        <a:lnSpc>
                          <a:spcPct val="100000"/>
                        </a:lnSpc>
                        <a:spcAft>
                          <a:spcPts val="600"/>
                        </a:spcAft>
                      </a:pPr>
                      <a:r>
                        <a:rPr lang="en-GB" sz="2000" dirty="0">
                          <a:effectLst/>
                        </a:rPr>
                        <a:t>Ongoing routine offer</a:t>
                      </a:r>
                      <a:endParaRPr lang="en-GB" sz="20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solidFill>
                      <a:srgbClr val="007C91"/>
                    </a:solidFill>
                  </a:tcPr>
                </a:tc>
                <a:tc>
                  <a:txBody>
                    <a:bodyPr/>
                    <a:lstStyle/>
                    <a:p>
                      <a:pPr>
                        <a:lnSpc>
                          <a:spcPct val="100000"/>
                        </a:lnSpc>
                        <a:spcAft>
                          <a:spcPts val="600"/>
                        </a:spcAft>
                      </a:pPr>
                      <a:r>
                        <a:rPr lang="en-GB" sz="2000" dirty="0">
                          <a:effectLst/>
                        </a:rPr>
                        <a:t>1 Sept 2033 onwards</a:t>
                      </a:r>
                      <a:endParaRPr lang="en-GB" sz="20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solidFill>
                      <a:srgbClr val="007C91">
                        <a:alpha val="50196"/>
                      </a:srgbClr>
                    </a:solidFill>
                  </a:tcPr>
                </a:tc>
                <a:tc>
                  <a:txBody>
                    <a:bodyPr/>
                    <a:lstStyle/>
                    <a:p>
                      <a:pPr>
                        <a:lnSpc>
                          <a:spcPct val="100000"/>
                        </a:lnSpc>
                        <a:spcAft>
                          <a:spcPts val="600"/>
                        </a:spcAft>
                      </a:pPr>
                      <a:r>
                        <a:rPr lang="en-GB" sz="2000" dirty="0">
                          <a:effectLst/>
                        </a:rPr>
                        <a:t>Those turning 60 years of age should be called in on or after their 60th birthday</a:t>
                      </a:r>
                      <a:endParaRPr lang="en-GB" sz="20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solidFill>
                      <a:srgbClr val="007C91">
                        <a:alpha val="50196"/>
                      </a:srgbClr>
                    </a:solidFill>
                  </a:tcPr>
                </a:tc>
                <a:extLst>
                  <a:ext uri="{0D108BD9-81ED-4DB2-BD59-A6C34878D82A}">
                    <a16:rowId xmlns:a16="http://schemas.microsoft.com/office/drawing/2014/main" val="2642504025"/>
                  </a:ext>
                </a:extLst>
              </a:tr>
            </a:tbl>
          </a:graphicData>
        </a:graphic>
      </p:graphicFrame>
      <p:sp>
        <p:nvSpPr>
          <p:cNvPr id="5" name="Slide Number Placeholder 4">
            <a:extLst>
              <a:ext uri="{FF2B5EF4-FFF2-40B4-BE49-F238E27FC236}">
                <a16:creationId xmlns:a16="http://schemas.microsoft.com/office/drawing/2014/main" id="{7D5B9FFE-26DC-D0C4-BE55-0E84BC76F0E7}"/>
              </a:ext>
            </a:extLst>
          </p:cNvPr>
          <p:cNvSpPr>
            <a:spLocks noGrp="1"/>
          </p:cNvSpPr>
          <p:nvPr>
            <p:ph type="sldNum" sz="quarter" idx="11"/>
          </p:nvPr>
        </p:nvSpPr>
        <p:spPr/>
        <p:txBody>
          <a:bodyPr/>
          <a:lstStyle/>
          <a:p>
            <a:fld id="{344369E4-5DE7-46E5-874E-4FD437973785}" type="slidenum">
              <a:rPr lang="en-GB" smtClean="0"/>
              <a:pPr/>
              <a:t>21</a:t>
            </a:fld>
            <a:endParaRPr lang="en-GB" sz="1400" dirty="0"/>
          </a:p>
        </p:txBody>
      </p:sp>
      <p:sp>
        <p:nvSpPr>
          <p:cNvPr id="6" name="Slide Number Placeholder 3">
            <a:extLst>
              <a:ext uri="{FF2B5EF4-FFF2-40B4-BE49-F238E27FC236}">
                <a16:creationId xmlns:a16="http://schemas.microsoft.com/office/drawing/2014/main" id="{B96036FD-4E73-5B85-BC85-7346D110D2D6}"/>
              </a:ext>
            </a:extLst>
          </p:cNvPr>
          <p:cNvSpPr>
            <a:spLocks noGrp="1"/>
          </p:cNvSpPr>
          <p:nvPr>
            <p:ph type="ftr" sz="quarter" idx="10"/>
          </p:nvPr>
        </p:nvSpPr>
        <p:spPr>
          <a:xfrm>
            <a:off x="838200" y="6438900"/>
            <a:ext cx="10007600" cy="363538"/>
          </a:xfrm>
        </p:spPr>
        <p:txBody>
          <a:bodyPr/>
          <a:lstStyle/>
          <a:p>
            <a:pPr>
              <a:defRPr/>
            </a:pPr>
            <a:r>
              <a:rPr lang="en-GB" dirty="0"/>
              <a:t>Vaccination against shingles (Herpes Zoster)</a:t>
            </a:r>
            <a:endParaRPr lang="en-US" dirty="0"/>
          </a:p>
        </p:txBody>
      </p:sp>
    </p:spTree>
    <p:extLst>
      <p:ext uri="{BB962C8B-B14F-4D97-AF65-F5344CB8AC3E}">
        <p14:creationId xmlns:p14="http://schemas.microsoft.com/office/powerpoint/2010/main" val="2048961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263600"/>
            <a:ext cx="8028000" cy="648072"/>
          </a:xfrm>
        </p:spPr>
        <p:txBody>
          <a:bodyPr/>
          <a:lstStyle/>
          <a:p>
            <a:r>
              <a:rPr lang="en-GB" dirty="0"/>
              <a:t>Shingrix vaccine</a:t>
            </a:r>
          </a:p>
        </p:txBody>
      </p:sp>
      <p:sp>
        <p:nvSpPr>
          <p:cNvPr id="3" name="Content Placeholder 2"/>
          <p:cNvSpPr>
            <a:spLocks noGrp="1"/>
          </p:cNvSpPr>
          <p:nvPr>
            <p:ph idx="1"/>
          </p:nvPr>
        </p:nvSpPr>
        <p:spPr>
          <a:xfrm>
            <a:off x="428796" y="1545943"/>
            <a:ext cx="10566864" cy="4824327"/>
          </a:xfrm>
        </p:spPr>
        <p:txBody>
          <a:bodyPr>
            <a:normAutofit fontScale="32500" lnSpcReduction="20000"/>
          </a:bodyPr>
          <a:lstStyle/>
          <a:p>
            <a:pPr marL="0" indent="0">
              <a:lnSpc>
                <a:spcPct val="100000"/>
              </a:lnSpc>
              <a:buNone/>
            </a:pPr>
            <a:r>
              <a:rPr lang="en-GB" sz="6200" b="1" dirty="0"/>
              <a:t>Shingrix</a:t>
            </a:r>
          </a:p>
          <a:p>
            <a:pPr marL="0" indent="0">
              <a:lnSpc>
                <a:spcPct val="100000"/>
              </a:lnSpc>
              <a:buNone/>
            </a:pPr>
            <a:r>
              <a:rPr lang="en-GB" sz="6200" dirty="0"/>
              <a:t>Herpes zoster vaccine</a:t>
            </a:r>
          </a:p>
          <a:p>
            <a:pPr marL="0" indent="0">
              <a:lnSpc>
                <a:spcPct val="100000"/>
              </a:lnSpc>
              <a:buNone/>
            </a:pPr>
            <a:r>
              <a:rPr lang="en-GB" sz="6200" dirty="0"/>
              <a:t>GlaxoSmithKline UK</a:t>
            </a:r>
          </a:p>
          <a:p>
            <a:pPr>
              <a:lnSpc>
                <a:spcPct val="120000"/>
              </a:lnSpc>
              <a:spcBef>
                <a:spcPts val="1200"/>
              </a:spcBef>
            </a:pPr>
            <a:r>
              <a:rPr lang="en-GB" sz="6200" dirty="0"/>
              <a:t>Shingrix is a recombinant adjuvanted subunit shingles vaccine</a:t>
            </a:r>
          </a:p>
          <a:p>
            <a:pPr>
              <a:lnSpc>
                <a:spcPct val="110000"/>
              </a:lnSpc>
            </a:pPr>
            <a:r>
              <a:rPr lang="en-GB" sz="6200" dirty="0"/>
              <a:t>it does not contain live varicella-zoster virus</a:t>
            </a:r>
          </a:p>
          <a:p>
            <a:pPr>
              <a:lnSpc>
                <a:spcPct val="120000"/>
              </a:lnSpc>
              <a:buFont typeface="Arial" panose="020B0604020202020204" pitchFamily="34" charset="0"/>
              <a:buChar char="•"/>
            </a:pPr>
            <a:r>
              <a:rPr lang="en-GB" sz="6200" dirty="0"/>
              <a:t>it contains a single protein glycoprotein E found in the outer shell of the herpes zoster virus, and an adjuvant to enhance the body's immune response to an antigen</a:t>
            </a:r>
          </a:p>
          <a:p>
            <a:pPr>
              <a:lnSpc>
                <a:spcPct val="120000"/>
              </a:lnSpc>
              <a:buFont typeface="Arial" panose="020B0604020202020204" pitchFamily="34" charset="0"/>
              <a:buChar char="•"/>
            </a:pPr>
            <a:r>
              <a:rPr lang="en-GB" sz="6200" dirty="0"/>
              <a:t>by combining the VZV specific antigen (gE) with an adjuvant system (AS01B), Shingrix is designed to induce antigen-specific cellular and humoral immune responses in individuals with pre-existing immunity against VZV</a:t>
            </a:r>
          </a:p>
          <a:p>
            <a:pPr>
              <a:lnSpc>
                <a:spcPct val="110000"/>
              </a:lnSpc>
              <a:buFont typeface="Arial" panose="020B0604020202020204" pitchFamily="34" charset="0"/>
              <a:buChar char="•"/>
            </a:pPr>
            <a:r>
              <a:rPr lang="en-GB" sz="6200" dirty="0"/>
              <a:t>Shingrix does not contain latex, thiomersal or gelatine</a:t>
            </a:r>
          </a:p>
          <a:p>
            <a:pPr>
              <a:lnSpc>
                <a:spcPct val="110000"/>
              </a:lnSpc>
              <a:buFont typeface="Arial" panose="020B0604020202020204" pitchFamily="34" charset="0"/>
              <a:buChar char="•"/>
            </a:pPr>
            <a:r>
              <a:rPr lang="en-GB" sz="6200" dirty="0"/>
              <a:t>the vial rubber stopper is composed of </a:t>
            </a:r>
            <a:r>
              <a:rPr lang="en-GB" sz="6200" b="0" i="0" dirty="0">
                <a:effectLst/>
                <a:latin typeface="Arial" panose="020B0604020202020204" pitchFamily="34" charset="0"/>
              </a:rPr>
              <a:t>butyl rubber which </a:t>
            </a:r>
            <a:r>
              <a:rPr lang="en-GB" sz="6200" dirty="0"/>
              <a:t>does not contain natural rubber latex</a:t>
            </a:r>
          </a:p>
          <a:p>
            <a:pPr>
              <a:buFont typeface="Arial" panose="020B0604020202020204" pitchFamily="34" charset="0"/>
              <a:buChar char="•"/>
            </a:pPr>
            <a:endParaRPr lang="en-GB" sz="2000" dirty="0"/>
          </a:p>
        </p:txBody>
      </p:sp>
      <p:sp>
        <p:nvSpPr>
          <p:cNvPr id="4" name="Slide Number Placeholder 3"/>
          <p:cNvSpPr>
            <a:spLocks noGrp="1"/>
          </p:cNvSpPr>
          <p:nvPr>
            <p:ph type="sldNum" sz="quarter" idx="10"/>
          </p:nvPr>
        </p:nvSpPr>
        <p:spPr/>
        <p:txBody>
          <a:bodyPr/>
          <a:lstStyle/>
          <a:p>
            <a:pPr>
              <a:defRPr/>
            </a:pPr>
            <a:r>
              <a:rPr lang="en-US" dirty="0"/>
              <a:t> </a:t>
            </a:r>
          </a:p>
          <a:p>
            <a:pPr>
              <a:defRPr/>
            </a:pPr>
            <a:r>
              <a:rPr lang="en-US" dirty="0"/>
              <a:t> </a:t>
            </a:r>
            <a:r>
              <a:rPr lang="en-GB" dirty="0"/>
              <a:t>Vaccination against shingles (Herpes Zoster)</a:t>
            </a:r>
            <a:endParaRPr lang="en-US" dirty="0"/>
          </a:p>
          <a:p>
            <a:pPr>
              <a:defRPr/>
            </a:pPr>
            <a:endParaRPr lang="en-US" dirty="0"/>
          </a:p>
        </p:txBody>
      </p:sp>
      <p:sp>
        <p:nvSpPr>
          <p:cNvPr id="5" name="Footer Placeholder 4"/>
          <p:cNvSpPr>
            <a:spLocks noGrp="1"/>
          </p:cNvSpPr>
          <p:nvPr>
            <p:ph type="ftr" sz="quarter" idx="11"/>
          </p:nvPr>
        </p:nvSpPr>
        <p:spPr/>
        <p:txBody>
          <a:bodyPr/>
          <a:lstStyle/>
          <a:p>
            <a:pPr>
              <a:defRPr/>
            </a:pPr>
            <a:fld id="{F4D1992F-7079-48AD-B3AC-B522919E1FA9}" type="slidenum">
              <a:rPr lang="en-US" smtClean="0"/>
              <a:t>22</a:t>
            </a:fld>
            <a:endParaRPr lang="en-US" dirty="0"/>
          </a:p>
        </p:txBody>
      </p:sp>
    </p:spTree>
    <p:extLst>
      <p:ext uri="{BB962C8B-B14F-4D97-AF65-F5344CB8AC3E}">
        <p14:creationId xmlns:p14="http://schemas.microsoft.com/office/powerpoint/2010/main" val="40307712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329879"/>
            <a:ext cx="8028000" cy="648072"/>
          </a:xfrm>
        </p:spPr>
        <p:txBody>
          <a:bodyPr/>
          <a:lstStyle/>
          <a:p>
            <a:r>
              <a:rPr lang="en-GB" dirty="0"/>
              <a:t>Shingrix efficacy</a:t>
            </a:r>
          </a:p>
        </p:txBody>
      </p:sp>
      <p:sp>
        <p:nvSpPr>
          <p:cNvPr id="3" name="Content Placeholder 2"/>
          <p:cNvSpPr>
            <a:spLocks noGrp="1"/>
          </p:cNvSpPr>
          <p:nvPr>
            <p:ph idx="1"/>
          </p:nvPr>
        </p:nvSpPr>
        <p:spPr>
          <a:xfrm>
            <a:off x="486931" y="1543050"/>
            <a:ext cx="10554449" cy="4686300"/>
          </a:xfrm>
        </p:spPr>
        <p:txBody>
          <a:bodyPr>
            <a:normAutofit fontScale="92500" lnSpcReduction="10000"/>
          </a:bodyPr>
          <a:lstStyle/>
          <a:p>
            <a:pPr marL="0" indent="0">
              <a:lnSpc>
                <a:spcPct val="120000"/>
              </a:lnSpc>
              <a:spcAft>
                <a:spcPts val="600"/>
              </a:spcAft>
              <a:buNone/>
            </a:pPr>
            <a:r>
              <a:rPr lang="en-GB" dirty="0">
                <a:latin typeface="+mn-lt"/>
              </a:rPr>
              <a:t>Shingrix vaccine was approved for use in adults 50 years of age or over in the US, Canada and Australia in 2017, and for use in the European Union and Japan in 2018. The UK license (SmPC) includes “</a:t>
            </a:r>
            <a:r>
              <a:rPr lang="en-GB" b="0" i="0" dirty="0">
                <a:solidFill>
                  <a:srgbClr val="000000"/>
                </a:solidFill>
                <a:effectLst/>
                <a:latin typeface="Arial" panose="020B0604020202020204" pitchFamily="34" charset="0"/>
              </a:rPr>
              <a:t>adults 18 years of age or older at increased risk of HZ”.</a:t>
            </a:r>
            <a:endParaRPr lang="en-GB" dirty="0">
              <a:latin typeface="+mn-lt"/>
            </a:endParaRPr>
          </a:p>
          <a:p>
            <a:pPr marL="0" indent="0">
              <a:lnSpc>
                <a:spcPct val="120000"/>
              </a:lnSpc>
              <a:spcAft>
                <a:spcPts val="600"/>
              </a:spcAft>
              <a:buNone/>
            </a:pPr>
            <a:r>
              <a:rPr lang="en-GB" b="0" i="0" u="none" strike="noStrike" baseline="0" dirty="0">
                <a:solidFill>
                  <a:srgbClr val="000000"/>
                </a:solidFill>
                <a:latin typeface="+mn-lt"/>
              </a:rPr>
              <a:t>In the phase 3 randomised placebo controlled clinical trials of 15,411 participants, vaccine efficacy in the 7,695 immunocompetent adults ≥ 50 years and 6,950 ≥70 years, </a:t>
            </a:r>
            <a:r>
              <a:rPr lang="en-GB" b="0" i="0" u="none" strike="noStrike" baseline="0" dirty="0">
                <a:latin typeface="+mn-lt"/>
              </a:rPr>
              <a:t>who were given two </a:t>
            </a:r>
            <a:r>
              <a:rPr lang="en-GB" b="0" i="0" u="none" strike="noStrike" baseline="0" dirty="0">
                <a:solidFill>
                  <a:srgbClr val="000000"/>
                </a:solidFill>
                <a:latin typeface="+mn-lt"/>
              </a:rPr>
              <a:t>doses of </a:t>
            </a:r>
            <a:r>
              <a:rPr lang="en-GB" b="0" i="0" u="none" strike="noStrike" baseline="0" dirty="0">
                <a:latin typeface="+mn-lt"/>
              </a:rPr>
              <a:t>Shingrix, 2 months apart, </a:t>
            </a:r>
            <a:r>
              <a:rPr lang="en-GB" b="0" i="0" u="none" strike="noStrike" baseline="0" dirty="0">
                <a:solidFill>
                  <a:srgbClr val="000000"/>
                </a:solidFill>
                <a:latin typeface="+mn-lt"/>
              </a:rPr>
              <a:t>was estimated at 97.2% and 91.2% respectively (Lal </a:t>
            </a:r>
            <a:r>
              <a:rPr lang="en-GB" b="0" u="none" strike="noStrike" baseline="0" dirty="0">
                <a:solidFill>
                  <a:srgbClr val="000000"/>
                </a:solidFill>
                <a:latin typeface="+mn-lt"/>
              </a:rPr>
              <a:t>et al </a:t>
            </a:r>
            <a:r>
              <a:rPr lang="en-GB" b="0" i="0" u="none" strike="noStrike" baseline="0" dirty="0">
                <a:solidFill>
                  <a:srgbClr val="000000"/>
                </a:solidFill>
                <a:latin typeface="+mn-lt"/>
              </a:rPr>
              <a:t>2015).</a:t>
            </a:r>
            <a:endParaRPr lang="en-GB" dirty="0">
              <a:latin typeface="+mn-lt"/>
            </a:endParaRPr>
          </a:p>
          <a:p>
            <a:pPr marL="0" indent="0">
              <a:lnSpc>
                <a:spcPct val="120000"/>
              </a:lnSpc>
              <a:buNone/>
            </a:pPr>
            <a:r>
              <a:rPr lang="en-GB" dirty="0">
                <a:latin typeface="+mn-lt"/>
              </a:rPr>
              <a:t>A real-world effectiveness study found vaccine effectiveness of 70% against herpes zoster and 76% against post herpetic neuralgia in individuals 65+ years of age given 2 doses of vaccine.</a:t>
            </a:r>
            <a:endParaRPr lang="en-GB" sz="2000" dirty="0">
              <a:latin typeface="+mn-lt"/>
            </a:endParaRPr>
          </a:p>
          <a:p>
            <a:pPr marL="0" indent="0">
              <a:lnSpc>
                <a:spcPct val="100000"/>
              </a:lnSpc>
              <a:buNone/>
            </a:pPr>
            <a:endParaRPr lang="en-GB" sz="2000" dirty="0">
              <a:latin typeface="+mn-lt"/>
            </a:endParaRPr>
          </a:p>
        </p:txBody>
      </p:sp>
      <p:sp>
        <p:nvSpPr>
          <p:cNvPr id="4" name="Slide Number Placeholder 3"/>
          <p:cNvSpPr>
            <a:spLocks noGrp="1"/>
          </p:cNvSpPr>
          <p:nvPr>
            <p:ph type="sldNum" sz="quarter" idx="10"/>
          </p:nvPr>
        </p:nvSpPr>
        <p:spPr/>
        <p:txBody>
          <a:bodyPr/>
          <a:lstStyle/>
          <a:p>
            <a:pPr>
              <a:defRPr/>
            </a:pPr>
            <a:endParaRPr lang="en-GB" dirty="0"/>
          </a:p>
          <a:p>
            <a:pPr>
              <a:defRPr/>
            </a:pPr>
            <a:r>
              <a:rPr lang="en-GB" dirty="0"/>
              <a:t>Vaccination against shingles (Herpes Zoster)</a:t>
            </a:r>
            <a:endParaRPr lang="en-US" dirty="0"/>
          </a:p>
          <a:p>
            <a:pPr>
              <a:defRPr/>
            </a:pPr>
            <a:endParaRPr lang="en-US" dirty="0"/>
          </a:p>
        </p:txBody>
      </p:sp>
      <p:sp>
        <p:nvSpPr>
          <p:cNvPr id="5" name="Footer Placeholder 4"/>
          <p:cNvSpPr>
            <a:spLocks noGrp="1"/>
          </p:cNvSpPr>
          <p:nvPr>
            <p:ph type="ftr" sz="quarter" idx="11"/>
          </p:nvPr>
        </p:nvSpPr>
        <p:spPr/>
        <p:txBody>
          <a:bodyPr/>
          <a:lstStyle/>
          <a:p>
            <a:pPr>
              <a:defRPr/>
            </a:pPr>
            <a:fld id="{D1641D67-E835-4CBF-9104-00F987ECDA69}" type="slidenum">
              <a:rPr lang="en-GB" smtClean="0"/>
              <a:t>23</a:t>
            </a:fld>
            <a:endParaRPr lang="en-US" dirty="0"/>
          </a:p>
        </p:txBody>
      </p:sp>
    </p:spTree>
    <p:extLst>
      <p:ext uri="{BB962C8B-B14F-4D97-AF65-F5344CB8AC3E}">
        <p14:creationId xmlns:p14="http://schemas.microsoft.com/office/powerpoint/2010/main" val="3555391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376720"/>
            <a:ext cx="8028000" cy="648072"/>
          </a:xfrm>
        </p:spPr>
        <p:txBody>
          <a:bodyPr>
            <a:normAutofit/>
          </a:bodyPr>
          <a:lstStyle/>
          <a:p>
            <a:r>
              <a:rPr lang="en-GB" sz="3600" dirty="0"/>
              <a:t>Shingrix composition</a:t>
            </a:r>
          </a:p>
        </p:txBody>
      </p:sp>
      <p:sp>
        <p:nvSpPr>
          <p:cNvPr id="4" name="Slide Number Placeholder 3"/>
          <p:cNvSpPr>
            <a:spLocks noGrp="1"/>
          </p:cNvSpPr>
          <p:nvPr>
            <p:ph type="sldNum" sz="quarter" idx="10"/>
          </p:nvPr>
        </p:nvSpPr>
        <p:spPr/>
        <p:txBody>
          <a:bodyPr/>
          <a:lstStyle/>
          <a:p>
            <a:pPr>
              <a:defRPr/>
            </a:pPr>
            <a:r>
              <a:rPr lang="en-US" dirty="0"/>
              <a:t>  </a:t>
            </a:r>
          </a:p>
          <a:p>
            <a:pPr>
              <a:defRPr/>
            </a:pPr>
            <a:r>
              <a:rPr lang="en-GB" dirty="0"/>
              <a:t>Vaccination against shingles (Herpes Zoster)</a:t>
            </a:r>
            <a:endParaRPr lang="en-US" dirty="0"/>
          </a:p>
          <a:p>
            <a:pPr>
              <a:defRPr/>
            </a:pPr>
            <a:endParaRPr lang="en-US" dirty="0"/>
          </a:p>
        </p:txBody>
      </p:sp>
      <p:sp>
        <p:nvSpPr>
          <p:cNvPr id="5" name="Footer Placeholder 4"/>
          <p:cNvSpPr>
            <a:spLocks noGrp="1"/>
          </p:cNvSpPr>
          <p:nvPr>
            <p:ph type="ftr" sz="quarter" idx="11"/>
          </p:nvPr>
        </p:nvSpPr>
        <p:spPr/>
        <p:txBody>
          <a:bodyPr/>
          <a:lstStyle/>
          <a:p>
            <a:pPr>
              <a:defRPr/>
            </a:pPr>
            <a:fld id="{EA61EB21-B49C-42B8-B976-907860BB95E1}" type="slidenum">
              <a:rPr lang="en-US" smtClean="0"/>
              <a:t>24</a:t>
            </a:fld>
            <a:endParaRPr lang="en-US" dirty="0"/>
          </a:p>
        </p:txBody>
      </p:sp>
      <p:pic>
        <p:nvPicPr>
          <p:cNvPr id="6"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16481" y="1680150"/>
            <a:ext cx="3672408" cy="419372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806250" y="1854384"/>
            <a:ext cx="3420865" cy="3754874"/>
          </a:xfrm>
          <a:prstGeom prst="rect">
            <a:avLst/>
          </a:prstGeom>
          <a:noFill/>
        </p:spPr>
        <p:txBody>
          <a:bodyPr wrap="square" rtlCol="0">
            <a:spAutoFit/>
          </a:bodyPr>
          <a:lstStyle/>
          <a:p>
            <a:pPr>
              <a:defRPr/>
            </a:pPr>
            <a:r>
              <a:rPr lang="en-GB" sz="1600" b="1" kern="0" dirty="0">
                <a:solidFill>
                  <a:sysClr val="windowText" lastClr="000000"/>
                </a:solidFill>
              </a:rPr>
              <a:t>Composition</a:t>
            </a:r>
          </a:p>
          <a:p>
            <a:pPr>
              <a:defRPr/>
            </a:pPr>
            <a:endParaRPr lang="en-GB" sz="1600" b="1" kern="0" dirty="0">
              <a:solidFill>
                <a:sysClr val="windowText" lastClr="000000"/>
              </a:solidFill>
            </a:endParaRPr>
          </a:p>
          <a:p>
            <a:pPr marL="354013" lvl="1" indent="-176213" eaLnBrk="0" hangingPunct="0"/>
            <a:r>
              <a:rPr lang="en-GB" sz="1400" b="1" dirty="0">
                <a:solidFill>
                  <a:prstClr val="black"/>
                </a:solidFill>
                <a:latin typeface="Arial"/>
              </a:rPr>
              <a:t>After reconstitution 0.5ml contains</a:t>
            </a:r>
            <a:r>
              <a:rPr lang="en-GB" sz="1400" dirty="0">
                <a:solidFill>
                  <a:prstClr val="black"/>
                </a:solidFill>
                <a:latin typeface="Arial"/>
              </a:rPr>
              <a:t>:</a:t>
            </a:r>
          </a:p>
          <a:p>
            <a:pPr marL="354013" lvl="1" indent="-176213" eaLnBrk="0" hangingPunct="0"/>
            <a:r>
              <a:rPr lang="en-GB" sz="1400" dirty="0">
                <a:solidFill>
                  <a:prstClr val="black"/>
                </a:solidFill>
                <a:latin typeface="Arial"/>
              </a:rPr>
              <a:t>Varicella Zoster Virus glycoprotein E antigen</a:t>
            </a:r>
            <a:r>
              <a:rPr lang="en-GB" sz="1400" baseline="30000" dirty="0">
                <a:solidFill>
                  <a:prstClr val="black"/>
                </a:solidFill>
                <a:latin typeface="Arial"/>
              </a:rPr>
              <a:t>2,3 </a:t>
            </a:r>
            <a:r>
              <a:rPr lang="en-GB" sz="1400" dirty="0">
                <a:solidFill>
                  <a:prstClr val="black"/>
                </a:solidFill>
                <a:latin typeface="Arial"/>
              </a:rPr>
              <a:t>50mcg</a:t>
            </a:r>
          </a:p>
          <a:p>
            <a:pPr marL="354013" lvl="1" indent="-176213" eaLnBrk="0" hangingPunct="0"/>
            <a:endParaRPr lang="en-GB" sz="1400" dirty="0">
              <a:solidFill>
                <a:prstClr val="black"/>
              </a:solidFill>
              <a:latin typeface="Arial"/>
            </a:endParaRPr>
          </a:p>
          <a:p>
            <a:pPr marL="354013" lvl="1" indent="-176213" eaLnBrk="0" hangingPunct="0"/>
            <a:r>
              <a:rPr lang="en-GB" sz="1400" baseline="30000" dirty="0">
                <a:solidFill>
                  <a:prstClr val="black"/>
                </a:solidFill>
                <a:latin typeface="Arial"/>
              </a:rPr>
              <a:t>2 </a:t>
            </a:r>
            <a:r>
              <a:rPr lang="en-GB" sz="1400" dirty="0">
                <a:solidFill>
                  <a:prstClr val="black"/>
                </a:solidFill>
                <a:latin typeface="Arial"/>
              </a:rPr>
              <a:t>adjuvanted with AS01</a:t>
            </a:r>
            <a:r>
              <a:rPr lang="en-GB" sz="1400" baseline="-25000" dirty="0">
                <a:solidFill>
                  <a:prstClr val="black"/>
                </a:solidFill>
                <a:latin typeface="Arial"/>
              </a:rPr>
              <a:t>B</a:t>
            </a:r>
            <a:r>
              <a:rPr lang="en-GB" sz="1400" dirty="0">
                <a:solidFill>
                  <a:prstClr val="black"/>
                </a:solidFill>
                <a:latin typeface="Arial"/>
              </a:rPr>
              <a:t> containing:</a:t>
            </a:r>
          </a:p>
          <a:p>
            <a:pPr marL="354013" lvl="1" indent="-176213" eaLnBrk="0" hangingPunct="0"/>
            <a:r>
              <a:rPr lang="en-GB" sz="1400" dirty="0">
                <a:solidFill>
                  <a:prstClr val="black"/>
                </a:solidFill>
                <a:latin typeface="Arial"/>
              </a:rPr>
              <a:t>plant extract </a:t>
            </a:r>
            <a:r>
              <a:rPr lang="en-GB" sz="1400" i="1" dirty="0">
                <a:solidFill>
                  <a:prstClr val="black"/>
                </a:solidFill>
                <a:latin typeface="Arial"/>
              </a:rPr>
              <a:t>Quillaja saponaria</a:t>
            </a:r>
            <a:r>
              <a:rPr lang="en-GB" sz="1400" dirty="0">
                <a:solidFill>
                  <a:prstClr val="black"/>
                </a:solidFill>
                <a:latin typeface="Arial"/>
              </a:rPr>
              <a:t> Molina, fraction 21 (QS-21) 50 mcg</a:t>
            </a:r>
          </a:p>
          <a:p>
            <a:pPr marL="354013" lvl="1" indent="-176213" eaLnBrk="0" hangingPunct="0"/>
            <a:r>
              <a:rPr lang="en-GB" sz="1400" dirty="0">
                <a:solidFill>
                  <a:prstClr val="black"/>
                </a:solidFill>
                <a:latin typeface="Arial"/>
              </a:rPr>
              <a:t>3-O-desacyl-4'-monophosphoryl lipid A (MPL) from </a:t>
            </a:r>
            <a:r>
              <a:rPr lang="en-GB" sz="1400" i="1" dirty="0">
                <a:solidFill>
                  <a:prstClr val="black"/>
                </a:solidFill>
                <a:latin typeface="Arial"/>
              </a:rPr>
              <a:t>Salmonella Minnesota </a:t>
            </a:r>
            <a:r>
              <a:rPr lang="en-GB" sz="1400" dirty="0">
                <a:solidFill>
                  <a:prstClr val="black"/>
                </a:solidFill>
                <a:latin typeface="Arial"/>
              </a:rPr>
              <a:t>50 mcg</a:t>
            </a:r>
          </a:p>
          <a:p>
            <a:pPr marL="354013" lvl="1" indent="-176213" eaLnBrk="0" hangingPunct="0"/>
            <a:r>
              <a:rPr lang="en-GB" sz="1400" baseline="30000" dirty="0">
                <a:solidFill>
                  <a:prstClr val="black"/>
                </a:solidFill>
                <a:latin typeface="Arial"/>
              </a:rPr>
              <a:t>3 </a:t>
            </a:r>
            <a:r>
              <a:rPr lang="en-GB" sz="1400" dirty="0">
                <a:solidFill>
                  <a:prstClr val="black"/>
                </a:solidFill>
                <a:latin typeface="Arial"/>
              </a:rPr>
              <a:t>glycoprotein E (gE) produced in Chinese Hamster Ovary cells by recombinant DNA technology</a:t>
            </a:r>
          </a:p>
          <a:p>
            <a:pPr>
              <a:defRPr/>
            </a:pPr>
            <a:endParaRPr lang="en-GB" sz="2400" b="1" kern="0" dirty="0">
              <a:solidFill>
                <a:sysClr val="windowText" lastClr="000000"/>
              </a:solidFill>
            </a:endParaRP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6245" y="1680150"/>
            <a:ext cx="3960440" cy="422061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11"/>
          <p:cNvSpPr txBox="1">
            <a:spLocks noChangeArrowheads="1"/>
          </p:cNvSpPr>
          <p:nvPr/>
        </p:nvSpPr>
        <p:spPr bwMode="auto">
          <a:xfrm>
            <a:off x="5200262" y="1854384"/>
            <a:ext cx="3816423"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Times New Roman" pitchFamily="18" charset="0"/>
                <a:ea typeface="ＭＳ Ｐゴシック" charset="-128"/>
              </a:defRPr>
            </a:lvl1pPr>
            <a:lvl2pPr marL="37931725" indent="-37474525" eaLnBrk="0" hangingPunct="0">
              <a:defRPr sz="2400">
                <a:solidFill>
                  <a:schemeClr val="tx1"/>
                </a:solidFill>
                <a:latin typeface="Times New Roman" pitchFamily="18" charset="0"/>
                <a:ea typeface="ＭＳ Ｐゴシック" charset="-128"/>
              </a:defRPr>
            </a:lvl2pPr>
            <a:lvl3pPr eaLnBrk="0" hangingPunct="0">
              <a:defRPr sz="2400">
                <a:solidFill>
                  <a:schemeClr val="tx1"/>
                </a:solidFill>
                <a:latin typeface="Times New Roman" pitchFamily="18" charset="0"/>
                <a:ea typeface="ＭＳ Ｐゴシック" charset="-128"/>
              </a:defRPr>
            </a:lvl3pPr>
            <a:lvl4pPr eaLnBrk="0" hangingPunct="0">
              <a:defRPr sz="2400">
                <a:solidFill>
                  <a:schemeClr val="tx1"/>
                </a:solidFill>
                <a:latin typeface="Times New Roman" pitchFamily="18" charset="0"/>
                <a:ea typeface="ＭＳ Ｐゴシック" charset="-128"/>
              </a:defRPr>
            </a:lvl4pPr>
            <a:lvl5pPr eaLnBrk="0" hangingPunct="0">
              <a:defRPr sz="2400">
                <a:solidFill>
                  <a:schemeClr val="tx1"/>
                </a:solidFill>
                <a:latin typeface="Times New Roman" pitchFamily="18" charset="0"/>
                <a:ea typeface="ＭＳ Ｐゴシック" charset="-128"/>
              </a:defRPr>
            </a:lvl5pPr>
            <a:lvl6pPr marL="457200" eaLnBrk="0" fontAlgn="base" hangingPunct="0">
              <a:spcBef>
                <a:spcPct val="0"/>
              </a:spcBef>
              <a:spcAft>
                <a:spcPct val="0"/>
              </a:spcAft>
              <a:defRPr sz="2400">
                <a:solidFill>
                  <a:schemeClr val="tx1"/>
                </a:solidFill>
                <a:latin typeface="Times New Roman" pitchFamily="18" charset="0"/>
                <a:ea typeface="ＭＳ Ｐゴシック" charset="-128"/>
              </a:defRPr>
            </a:lvl6pPr>
            <a:lvl7pPr marL="914400" eaLnBrk="0" fontAlgn="base" hangingPunct="0">
              <a:spcBef>
                <a:spcPct val="0"/>
              </a:spcBef>
              <a:spcAft>
                <a:spcPct val="0"/>
              </a:spcAft>
              <a:defRPr sz="2400">
                <a:solidFill>
                  <a:schemeClr val="tx1"/>
                </a:solidFill>
                <a:latin typeface="Times New Roman" pitchFamily="18" charset="0"/>
                <a:ea typeface="ＭＳ Ｐゴシック" charset="-128"/>
              </a:defRPr>
            </a:lvl7pPr>
            <a:lvl8pPr marL="1371600" eaLnBrk="0" fontAlgn="base" hangingPunct="0">
              <a:spcBef>
                <a:spcPct val="0"/>
              </a:spcBef>
              <a:spcAft>
                <a:spcPct val="0"/>
              </a:spcAft>
              <a:defRPr sz="2400">
                <a:solidFill>
                  <a:schemeClr val="tx1"/>
                </a:solidFill>
                <a:latin typeface="Times New Roman" pitchFamily="18" charset="0"/>
                <a:ea typeface="ＭＳ Ｐゴシック" charset="-128"/>
              </a:defRPr>
            </a:lvl8pPr>
            <a:lvl9pPr marL="1828800" eaLnBrk="0" fontAlgn="base" hangingPunct="0">
              <a:spcBef>
                <a:spcPct val="0"/>
              </a:spcBef>
              <a:spcAft>
                <a:spcPct val="0"/>
              </a:spcAft>
              <a:defRPr sz="2400">
                <a:solidFill>
                  <a:schemeClr val="tx1"/>
                </a:solidFill>
                <a:latin typeface="Times New Roman" pitchFamily="18" charset="0"/>
                <a:ea typeface="ＭＳ Ｐゴシック" charset="-128"/>
              </a:defRPr>
            </a:lvl9pPr>
          </a:lstStyle>
          <a:p>
            <a:pPr eaLnBrk="1" hangingPunct="1">
              <a:spcAft>
                <a:spcPts val="1200"/>
              </a:spcAft>
              <a:defRPr/>
            </a:pPr>
            <a:r>
              <a:rPr lang="en-GB" sz="1600" b="1" kern="0" dirty="0">
                <a:solidFill>
                  <a:sysClr val="windowText" lastClr="000000"/>
                </a:solidFill>
                <a:latin typeface="Arial" pitchFamily="34" charset="0"/>
                <a:cs typeface="Arial" pitchFamily="34" charset="0"/>
              </a:rPr>
              <a:t>Excipients</a:t>
            </a:r>
          </a:p>
          <a:p>
            <a:pPr marL="354013" lvl="1" indent="-176213"/>
            <a:r>
              <a:rPr lang="en-GB" sz="1400" b="1" dirty="0">
                <a:solidFill>
                  <a:prstClr val="black"/>
                </a:solidFill>
                <a:latin typeface="Arial"/>
                <a:ea typeface="+mn-ea"/>
              </a:rPr>
              <a:t>Powder (gE antigen)</a:t>
            </a:r>
            <a:r>
              <a:rPr lang="en-GB" sz="1400" dirty="0">
                <a:solidFill>
                  <a:prstClr val="black"/>
                </a:solidFill>
                <a:latin typeface="Arial"/>
                <a:ea typeface="+mn-ea"/>
              </a:rPr>
              <a:t>:</a:t>
            </a:r>
            <a:endParaRPr lang="en-GB" sz="1400" b="1" dirty="0">
              <a:solidFill>
                <a:prstClr val="black"/>
              </a:solidFill>
              <a:latin typeface="Arial"/>
              <a:ea typeface="+mn-ea"/>
            </a:endParaRPr>
          </a:p>
          <a:p>
            <a:pPr marL="354013" lvl="1" indent="-176213"/>
            <a:r>
              <a:rPr lang="en-GB" sz="1400" dirty="0">
                <a:solidFill>
                  <a:prstClr val="black"/>
                </a:solidFill>
                <a:latin typeface="Arial"/>
                <a:ea typeface="+mn-ea"/>
              </a:rPr>
              <a:t>Sucrose</a:t>
            </a:r>
          </a:p>
          <a:p>
            <a:pPr marL="354013" lvl="1" indent="-176213"/>
            <a:r>
              <a:rPr lang="en-GB" sz="1400" dirty="0">
                <a:solidFill>
                  <a:prstClr val="black"/>
                </a:solidFill>
                <a:latin typeface="Arial"/>
                <a:ea typeface="+mn-ea"/>
              </a:rPr>
              <a:t>Polysorbate 80 (E 433)</a:t>
            </a:r>
          </a:p>
          <a:p>
            <a:pPr marL="354013" lvl="1" indent="-176213"/>
            <a:r>
              <a:rPr lang="en-GB" sz="1400" dirty="0">
                <a:solidFill>
                  <a:prstClr val="black"/>
                </a:solidFill>
                <a:latin typeface="Arial"/>
                <a:ea typeface="+mn-ea"/>
              </a:rPr>
              <a:t>Sodium dihydrogen phosphate dihydrate (E 339)</a:t>
            </a:r>
          </a:p>
          <a:p>
            <a:pPr marL="354013" lvl="1" indent="-176213"/>
            <a:r>
              <a:rPr lang="en-GB" sz="1400" dirty="0">
                <a:solidFill>
                  <a:prstClr val="black"/>
                </a:solidFill>
                <a:latin typeface="Arial"/>
                <a:ea typeface="+mn-ea"/>
              </a:rPr>
              <a:t>Dipotassium phosphate (E 340)</a:t>
            </a:r>
          </a:p>
          <a:p>
            <a:pPr marL="354013" lvl="1" indent="-176213"/>
            <a:r>
              <a:rPr lang="en-GB" sz="1400" dirty="0">
                <a:solidFill>
                  <a:prstClr val="black"/>
                </a:solidFill>
                <a:latin typeface="Arial"/>
                <a:ea typeface="+mn-ea"/>
              </a:rPr>
              <a:t> </a:t>
            </a:r>
          </a:p>
          <a:p>
            <a:pPr marL="354013" lvl="1" indent="-176213"/>
            <a:r>
              <a:rPr lang="en-GB" sz="1400" b="1" dirty="0">
                <a:solidFill>
                  <a:prstClr val="black"/>
                </a:solidFill>
                <a:latin typeface="Arial"/>
                <a:ea typeface="+mn-ea"/>
              </a:rPr>
              <a:t>Suspension (AS01</a:t>
            </a:r>
            <a:r>
              <a:rPr lang="en-GB" sz="1400" b="1" baseline="-25000" dirty="0">
                <a:solidFill>
                  <a:prstClr val="black"/>
                </a:solidFill>
                <a:latin typeface="Arial"/>
                <a:ea typeface="+mn-ea"/>
              </a:rPr>
              <a:t>B</a:t>
            </a:r>
            <a:r>
              <a:rPr lang="en-GB" sz="1400" b="1" dirty="0">
                <a:solidFill>
                  <a:prstClr val="black"/>
                </a:solidFill>
                <a:latin typeface="Arial"/>
                <a:ea typeface="+mn-ea"/>
              </a:rPr>
              <a:t> Adjuvant System)</a:t>
            </a:r>
            <a:r>
              <a:rPr lang="en-GB" sz="1400" dirty="0">
                <a:solidFill>
                  <a:prstClr val="black"/>
                </a:solidFill>
                <a:latin typeface="Arial"/>
                <a:ea typeface="+mn-ea"/>
              </a:rPr>
              <a:t>:</a:t>
            </a:r>
            <a:endParaRPr lang="en-GB" sz="1400" b="1" dirty="0">
              <a:solidFill>
                <a:prstClr val="black"/>
              </a:solidFill>
              <a:latin typeface="Arial"/>
              <a:ea typeface="+mn-ea"/>
            </a:endParaRPr>
          </a:p>
          <a:p>
            <a:pPr marL="354013" lvl="1" indent="-176213"/>
            <a:r>
              <a:rPr lang="en-GB" sz="1400" dirty="0">
                <a:solidFill>
                  <a:prstClr val="black"/>
                </a:solidFill>
                <a:latin typeface="Arial"/>
                <a:ea typeface="+mn-ea"/>
              </a:rPr>
              <a:t>Dioleoyl phosphatidylcholine (E 322)</a:t>
            </a:r>
          </a:p>
          <a:p>
            <a:pPr marL="354013" lvl="1" indent="-176213"/>
            <a:r>
              <a:rPr lang="en-GB" sz="1400" dirty="0">
                <a:solidFill>
                  <a:prstClr val="black"/>
                </a:solidFill>
                <a:latin typeface="Arial"/>
                <a:ea typeface="+mn-ea"/>
              </a:rPr>
              <a:t>Cholesterol</a:t>
            </a:r>
          </a:p>
          <a:p>
            <a:pPr marL="354013" lvl="1" indent="-176213"/>
            <a:r>
              <a:rPr lang="en-GB" sz="1400" dirty="0">
                <a:solidFill>
                  <a:prstClr val="black"/>
                </a:solidFill>
                <a:latin typeface="Arial"/>
                <a:ea typeface="+mn-ea"/>
              </a:rPr>
              <a:t>Sodium chloride</a:t>
            </a:r>
          </a:p>
          <a:p>
            <a:pPr marL="354013" lvl="1" indent="-176213"/>
            <a:r>
              <a:rPr lang="en-GB" sz="1400" dirty="0">
                <a:solidFill>
                  <a:prstClr val="black"/>
                </a:solidFill>
                <a:latin typeface="Arial"/>
                <a:ea typeface="+mn-ea"/>
              </a:rPr>
              <a:t>Disodium phosphate anhydrous (E 339)</a:t>
            </a:r>
          </a:p>
          <a:p>
            <a:pPr marL="354013" lvl="1" indent="-176213"/>
            <a:r>
              <a:rPr lang="en-GB" sz="1400" dirty="0">
                <a:solidFill>
                  <a:prstClr val="black"/>
                </a:solidFill>
                <a:latin typeface="Arial"/>
                <a:ea typeface="+mn-ea"/>
              </a:rPr>
              <a:t>Potassium dihydrogen phosphate (E 340)</a:t>
            </a:r>
          </a:p>
          <a:p>
            <a:pPr marL="354013" lvl="1" indent="-176213"/>
            <a:r>
              <a:rPr lang="en-GB" sz="1400" dirty="0">
                <a:solidFill>
                  <a:prstClr val="black"/>
                </a:solidFill>
                <a:latin typeface="Arial"/>
                <a:ea typeface="+mn-ea"/>
              </a:rPr>
              <a:t>Water for injections</a:t>
            </a:r>
          </a:p>
          <a:p>
            <a:pPr eaLnBrk="1" hangingPunct="1">
              <a:spcAft>
                <a:spcPts val="1200"/>
              </a:spcAft>
              <a:defRPr/>
            </a:pPr>
            <a:endParaRPr lang="en-GB" sz="1600" b="1" kern="0" dirty="0">
              <a:solidFill>
                <a:sysClr val="windowText" lastClr="000000"/>
              </a:solidFill>
              <a:latin typeface="Arial" pitchFamily="34" charset="0"/>
              <a:cs typeface="Arial" pitchFamily="34" charset="0"/>
            </a:endParaRPr>
          </a:p>
          <a:p>
            <a:pPr eaLnBrk="1" hangingPunct="1">
              <a:spcAft>
                <a:spcPts val="1200"/>
              </a:spcAft>
              <a:defRPr/>
            </a:pPr>
            <a:endParaRPr lang="en-GB" sz="1600" b="1" kern="0" dirty="0">
              <a:solidFill>
                <a:sysClr val="windowText" lastClr="000000"/>
              </a:solidFill>
              <a:latin typeface="Arial" pitchFamily="34" charset="0"/>
              <a:cs typeface="Arial" pitchFamily="34" charset="0"/>
            </a:endParaRPr>
          </a:p>
        </p:txBody>
      </p:sp>
    </p:spTree>
    <p:extLst>
      <p:ext uri="{BB962C8B-B14F-4D97-AF65-F5344CB8AC3E}">
        <p14:creationId xmlns:p14="http://schemas.microsoft.com/office/powerpoint/2010/main" val="37611216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346657"/>
            <a:ext cx="8028000" cy="648072"/>
          </a:xfrm>
        </p:spPr>
        <p:txBody>
          <a:bodyPr>
            <a:noAutofit/>
          </a:bodyPr>
          <a:lstStyle/>
          <a:p>
            <a:r>
              <a:rPr lang="en-GB" dirty="0"/>
              <a:t>Shingrix contraindications</a:t>
            </a:r>
            <a:br>
              <a:rPr lang="en-GB" dirty="0"/>
            </a:br>
            <a:endParaRPr lang="en-GB" dirty="0"/>
          </a:p>
        </p:txBody>
      </p:sp>
      <p:sp>
        <p:nvSpPr>
          <p:cNvPr id="3" name="Content Placeholder 2"/>
          <p:cNvSpPr>
            <a:spLocks noGrp="1"/>
          </p:cNvSpPr>
          <p:nvPr>
            <p:ph idx="1"/>
          </p:nvPr>
        </p:nvSpPr>
        <p:spPr>
          <a:xfrm>
            <a:off x="467365" y="1729106"/>
            <a:ext cx="10665456" cy="4351338"/>
          </a:xfrm>
        </p:spPr>
        <p:txBody>
          <a:bodyPr/>
          <a:lstStyle/>
          <a:p>
            <a:pPr marL="0" indent="0">
              <a:lnSpc>
                <a:spcPct val="100000"/>
              </a:lnSpc>
              <a:spcBef>
                <a:spcPts val="0"/>
              </a:spcBef>
              <a:buNone/>
            </a:pPr>
            <a:r>
              <a:rPr lang="en-GB" sz="2800" b="1" dirty="0"/>
              <a:t>Contraindications to Shingrix</a:t>
            </a:r>
          </a:p>
          <a:p>
            <a:pPr marL="0" indent="0">
              <a:lnSpc>
                <a:spcPct val="100000"/>
              </a:lnSpc>
              <a:spcBef>
                <a:spcPts val="600"/>
              </a:spcBef>
              <a:buNone/>
            </a:pPr>
            <a:endParaRPr lang="en-GB" sz="2800" dirty="0"/>
          </a:p>
          <a:p>
            <a:pPr marL="0" indent="0">
              <a:lnSpc>
                <a:spcPct val="100000"/>
              </a:lnSpc>
              <a:spcBef>
                <a:spcPts val="600"/>
              </a:spcBef>
              <a:buNone/>
            </a:pPr>
            <a:r>
              <a:rPr lang="en-GB" sz="2800" dirty="0"/>
              <a:t>Systemic allergic reaction (including immediate-onset anaphylaxis) to: </a:t>
            </a:r>
          </a:p>
          <a:p>
            <a:pPr marL="0" indent="0">
              <a:lnSpc>
                <a:spcPct val="100000"/>
              </a:lnSpc>
              <a:spcBef>
                <a:spcPts val="600"/>
              </a:spcBef>
              <a:buNone/>
            </a:pPr>
            <a:endParaRPr lang="en-GB" sz="2800" dirty="0"/>
          </a:p>
          <a:p>
            <a:pPr>
              <a:lnSpc>
                <a:spcPct val="100000"/>
              </a:lnSpc>
              <a:spcBef>
                <a:spcPts val="0"/>
              </a:spcBef>
            </a:pPr>
            <a:r>
              <a:rPr lang="en-GB" sz="2800" dirty="0"/>
              <a:t>a previous dose of Shingrix vaccine or </a:t>
            </a:r>
          </a:p>
          <a:p>
            <a:pPr>
              <a:lnSpc>
                <a:spcPct val="100000"/>
              </a:lnSpc>
              <a:spcBef>
                <a:spcPts val="600"/>
              </a:spcBef>
            </a:pPr>
            <a:r>
              <a:rPr lang="en-GB" sz="2800" dirty="0"/>
              <a:t>any component (excipient) of Shingrix</a:t>
            </a:r>
          </a:p>
          <a:p>
            <a:pPr lvl="0">
              <a:buFont typeface="Arial" panose="020B0604020202020204" pitchFamily="34" charset="0"/>
              <a:buChar char="•"/>
            </a:pPr>
            <a:endParaRPr lang="en-GB" sz="2000" dirty="0"/>
          </a:p>
        </p:txBody>
      </p:sp>
      <p:sp>
        <p:nvSpPr>
          <p:cNvPr id="4" name="Slide Number Placeholder 3"/>
          <p:cNvSpPr>
            <a:spLocks noGrp="1"/>
          </p:cNvSpPr>
          <p:nvPr>
            <p:ph type="sldNum" sz="quarter" idx="10"/>
          </p:nvPr>
        </p:nvSpPr>
        <p:spPr/>
        <p:txBody>
          <a:bodyPr/>
          <a:lstStyle/>
          <a:p>
            <a:pPr>
              <a:defRPr/>
            </a:pPr>
            <a:endParaRPr lang="en-GB" dirty="0"/>
          </a:p>
          <a:p>
            <a:pPr>
              <a:defRPr/>
            </a:pPr>
            <a:r>
              <a:rPr lang="en-GB" dirty="0"/>
              <a:t>Vaccination against shingles (Herpes Zoster)</a:t>
            </a:r>
            <a:endParaRPr lang="en-US" dirty="0"/>
          </a:p>
          <a:p>
            <a:pPr>
              <a:defRPr/>
            </a:pPr>
            <a:endParaRPr lang="en-US" dirty="0"/>
          </a:p>
        </p:txBody>
      </p:sp>
      <p:sp>
        <p:nvSpPr>
          <p:cNvPr id="5" name="Footer Placeholder 4"/>
          <p:cNvSpPr>
            <a:spLocks noGrp="1"/>
          </p:cNvSpPr>
          <p:nvPr>
            <p:ph type="ftr" sz="quarter" idx="11"/>
          </p:nvPr>
        </p:nvSpPr>
        <p:spPr/>
        <p:txBody>
          <a:bodyPr/>
          <a:lstStyle/>
          <a:p>
            <a:pPr>
              <a:defRPr/>
            </a:pPr>
            <a:fld id="{6083ACA6-4513-4260-BAC8-4A1714FD2E00}" type="slidenum">
              <a:rPr lang="en-GB" smtClean="0"/>
              <a:t>25</a:t>
            </a:fld>
            <a:endParaRPr lang="en-US" dirty="0"/>
          </a:p>
        </p:txBody>
      </p:sp>
    </p:spTree>
    <p:extLst>
      <p:ext uri="{BB962C8B-B14F-4D97-AF65-F5344CB8AC3E}">
        <p14:creationId xmlns:p14="http://schemas.microsoft.com/office/powerpoint/2010/main" val="11696075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DB849-EBC9-51A9-97F7-9DD15A7DB305}"/>
              </a:ext>
            </a:extLst>
          </p:cNvPr>
          <p:cNvSpPr>
            <a:spLocks noGrp="1"/>
          </p:cNvSpPr>
          <p:nvPr>
            <p:ph type="title"/>
          </p:nvPr>
        </p:nvSpPr>
        <p:spPr/>
        <p:txBody>
          <a:bodyPr>
            <a:normAutofit/>
          </a:bodyPr>
          <a:lstStyle/>
          <a:p>
            <a:r>
              <a:rPr lang="en-GB" dirty="0"/>
              <a:t>Shingrix co-administration</a:t>
            </a:r>
          </a:p>
        </p:txBody>
      </p:sp>
      <p:sp>
        <p:nvSpPr>
          <p:cNvPr id="3" name="Content Placeholder 2">
            <a:extLst>
              <a:ext uri="{FF2B5EF4-FFF2-40B4-BE49-F238E27FC236}">
                <a16:creationId xmlns:a16="http://schemas.microsoft.com/office/drawing/2014/main" id="{F8CD0C1E-AFF6-9696-C0FB-AACD3A75E5DA}"/>
              </a:ext>
            </a:extLst>
          </p:cNvPr>
          <p:cNvSpPr>
            <a:spLocks noGrp="1"/>
          </p:cNvSpPr>
          <p:nvPr>
            <p:ph idx="1"/>
          </p:nvPr>
        </p:nvSpPr>
        <p:spPr>
          <a:xfrm>
            <a:off x="330206" y="1451610"/>
            <a:ext cx="10791184" cy="4903470"/>
          </a:xfrm>
        </p:spPr>
        <p:txBody>
          <a:bodyPr>
            <a:noAutofit/>
          </a:bodyPr>
          <a:lstStyle/>
          <a:p>
            <a:pPr>
              <a:lnSpc>
                <a:spcPct val="100000"/>
              </a:lnSpc>
            </a:pPr>
            <a:r>
              <a:rPr lang="en-GB" sz="1900" dirty="0">
                <a:latin typeface="+mn-lt"/>
              </a:rPr>
              <a:t>Shingrix can be given at the same time as inactivated or live vaccines </a:t>
            </a:r>
          </a:p>
          <a:p>
            <a:pPr>
              <a:lnSpc>
                <a:spcPct val="100000"/>
              </a:lnSpc>
            </a:pPr>
            <a:r>
              <a:rPr lang="en-GB" sz="1900" dirty="0">
                <a:latin typeface="+mn-lt"/>
              </a:rPr>
              <a:t>this now includes the adjuvanted quadrivalent influenza vaccine (aQIV), and COVID19 and RSV vaccines</a:t>
            </a:r>
          </a:p>
          <a:p>
            <a:pPr>
              <a:lnSpc>
                <a:spcPct val="100000"/>
              </a:lnSpc>
            </a:pPr>
            <a:r>
              <a:rPr lang="en-GB" sz="1900" dirty="0">
                <a:latin typeface="+mn-lt"/>
              </a:rPr>
              <a:t>previously, a 7-day interval was recommended between Shingrix and aQIV because the potential reactogenicity from two adjuvanted vaccines may reduce tolerability in those being vaccinated</a:t>
            </a:r>
          </a:p>
          <a:p>
            <a:pPr>
              <a:lnSpc>
                <a:spcPct val="100000"/>
              </a:lnSpc>
            </a:pPr>
            <a:r>
              <a:rPr lang="en-GB" sz="1900" dirty="0">
                <a:latin typeface="+mn-lt"/>
              </a:rPr>
              <a:t>interim data from a US study on co-administration of Shingrix with aQIV is reassuring -  there were no safety concerns when the two vaccines were given together</a:t>
            </a:r>
          </a:p>
          <a:p>
            <a:pPr>
              <a:lnSpc>
                <a:spcPct val="100000"/>
              </a:lnSpc>
            </a:pPr>
            <a:r>
              <a:rPr lang="en-GB" sz="1900" dirty="0">
                <a:latin typeface="+mn-lt"/>
              </a:rPr>
              <a:t>therefore, an appointment for flu vaccination can be an opportunity to also provide shingles vaccine, although shingles vaccine should be offered all year round, rather than purely as a seasonal programme</a:t>
            </a:r>
          </a:p>
          <a:p>
            <a:pPr>
              <a:lnSpc>
                <a:spcPct val="100000"/>
              </a:lnSpc>
              <a:spcBef>
                <a:spcPts val="600"/>
              </a:spcBef>
            </a:pPr>
            <a:r>
              <a:rPr lang="en-GB" sz="1900" spc="-10" dirty="0">
                <a:effectLst/>
                <a:latin typeface="Arial" panose="020B0604020202020204" pitchFamily="34" charset="0"/>
                <a:ea typeface="Times New Roman" panose="02020603050405020304" pitchFamily="18" charset="0"/>
                <a:cs typeface="Times New Roman" panose="02020603050405020304" pitchFamily="18" charset="0"/>
              </a:rPr>
              <a:t>Shingrix may also be offered at the same appointment to individuals aged 75 years and above who attend, year-round, for their RSV vaccination  </a:t>
            </a:r>
            <a:endParaRPr lang="en-GB" sz="1900"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spcBef>
                <a:spcPts val="600"/>
              </a:spcBef>
            </a:pPr>
            <a:r>
              <a:rPr lang="en-GB" sz="1900" dirty="0">
                <a:latin typeface="+mn-lt"/>
              </a:rPr>
              <a:t>when Shingrix is given at the same time as the 23-valent pneumococcal polysaccharide vaccine (PPV23) individuals should be advised about possible side effects of fever and shivering</a:t>
            </a:r>
            <a:endParaRPr lang="en-GB" sz="1900" dirty="0"/>
          </a:p>
        </p:txBody>
      </p:sp>
      <p:sp>
        <p:nvSpPr>
          <p:cNvPr id="6" name="Slide Number Placeholder 5">
            <a:extLst>
              <a:ext uri="{FF2B5EF4-FFF2-40B4-BE49-F238E27FC236}">
                <a16:creationId xmlns:a16="http://schemas.microsoft.com/office/drawing/2014/main" id="{EA6F4CFD-AE48-35FE-8CBA-4F2882D0A6D5}"/>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spTree>
    <p:extLst>
      <p:ext uri="{BB962C8B-B14F-4D97-AF65-F5344CB8AC3E}">
        <p14:creationId xmlns:p14="http://schemas.microsoft.com/office/powerpoint/2010/main" val="2124960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287935"/>
            <a:ext cx="8028000" cy="648072"/>
          </a:xfrm>
        </p:spPr>
        <p:txBody>
          <a:bodyPr/>
          <a:lstStyle/>
          <a:p>
            <a:r>
              <a:rPr lang="en-GB" dirty="0"/>
              <a:t>Shingrix dosage and schedule</a:t>
            </a:r>
          </a:p>
        </p:txBody>
      </p:sp>
      <p:sp>
        <p:nvSpPr>
          <p:cNvPr id="3" name="Content Placeholder 2"/>
          <p:cNvSpPr>
            <a:spLocks noGrp="1"/>
          </p:cNvSpPr>
          <p:nvPr>
            <p:ph idx="1"/>
          </p:nvPr>
        </p:nvSpPr>
        <p:spPr>
          <a:xfrm>
            <a:off x="397822" y="1725399"/>
            <a:ext cx="11396356" cy="4351338"/>
          </a:xfrm>
        </p:spPr>
        <p:txBody>
          <a:bodyPr>
            <a:normAutofit/>
          </a:bodyPr>
          <a:lstStyle/>
          <a:p>
            <a:pPr marL="0" indent="0">
              <a:lnSpc>
                <a:spcPct val="100000"/>
              </a:lnSpc>
              <a:buNone/>
            </a:pPr>
            <a:r>
              <a:rPr lang="en-GB" sz="2000" dirty="0"/>
              <a:t>After reconstitution Shingrix should be administered as a 0.5ml dose.</a:t>
            </a:r>
          </a:p>
          <a:p>
            <a:pPr marL="0" indent="0">
              <a:lnSpc>
                <a:spcPct val="100000"/>
              </a:lnSpc>
              <a:buNone/>
            </a:pPr>
            <a:r>
              <a:rPr lang="en-GB" sz="2000" dirty="0"/>
              <a:t>The schedule consists of 2 doses of vaccine with the following interval between doses:</a:t>
            </a:r>
          </a:p>
          <a:p>
            <a:pPr lvl="1">
              <a:lnSpc>
                <a:spcPct val="100000"/>
              </a:lnSpc>
            </a:pPr>
            <a:r>
              <a:rPr lang="en-GB" sz="2000" dirty="0"/>
              <a:t>8 weeks to 6 months for severely immunosuppressed individuals</a:t>
            </a:r>
          </a:p>
          <a:p>
            <a:pPr lvl="1">
              <a:lnSpc>
                <a:spcPct val="100000"/>
              </a:lnSpc>
            </a:pPr>
            <a:r>
              <a:rPr lang="en-GB" sz="2000" dirty="0"/>
              <a:t>6 months to 12 months for immunocompetent individuals </a:t>
            </a:r>
          </a:p>
          <a:p>
            <a:pPr marL="0" indent="0">
              <a:lnSpc>
                <a:spcPct val="100000"/>
              </a:lnSpc>
              <a:buNone/>
            </a:pPr>
            <a:r>
              <a:rPr lang="en-GB" sz="2000" dirty="0"/>
              <a:t>There is no current recommendation for a booster dose </a:t>
            </a:r>
          </a:p>
          <a:p>
            <a:pPr marL="0" indent="0">
              <a:lnSpc>
                <a:spcPct val="100000"/>
              </a:lnSpc>
              <a:spcBef>
                <a:spcPts val="0"/>
              </a:spcBef>
              <a:buNone/>
            </a:pPr>
            <a:r>
              <a:rPr lang="en-GB" sz="2000" dirty="0"/>
              <a:t>(the need for booster doses following 2 primary doses has </a:t>
            </a:r>
          </a:p>
          <a:p>
            <a:pPr marL="0" indent="0">
              <a:lnSpc>
                <a:spcPct val="100000"/>
              </a:lnSpc>
              <a:spcBef>
                <a:spcPts val="0"/>
              </a:spcBef>
              <a:buNone/>
            </a:pPr>
            <a:r>
              <a:rPr lang="en-GB" sz="2000" dirty="0"/>
              <a:t>not yet been determined).</a:t>
            </a:r>
          </a:p>
          <a:p>
            <a:pPr marL="0" indent="0">
              <a:lnSpc>
                <a:spcPct val="100000"/>
              </a:lnSpc>
              <a:spcBef>
                <a:spcPts val="0"/>
              </a:spcBef>
              <a:buNone/>
            </a:pPr>
            <a:endParaRPr lang="en-GB" sz="2000" dirty="0"/>
          </a:p>
          <a:p>
            <a:pPr marL="0" indent="0">
              <a:lnSpc>
                <a:spcPct val="100000"/>
              </a:lnSpc>
              <a:buNone/>
            </a:pPr>
            <a:r>
              <a:rPr lang="en-GB" sz="2000" b="1" dirty="0"/>
              <a:t>Storage</a:t>
            </a:r>
            <a:r>
              <a:rPr lang="en-GB" sz="2000" dirty="0"/>
              <a:t>: </a:t>
            </a:r>
          </a:p>
          <a:p>
            <a:pPr marL="0" indent="0">
              <a:lnSpc>
                <a:spcPct val="100000"/>
              </a:lnSpc>
              <a:spcBef>
                <a:spcPts val="600"/>
              </a:spcBef>
              <a:buNone/>
            </a:pPr>
            <a:r>
              <a:rPr lang="en-GB" sz="2000" dirty="0"/>
              <a:t>Shingrix should be stored in a vaccine refrigerator </a:t>
            </a:r>
          </a:p>
          <a:p>
            <a:pPr marL="0" indent="0">
              <a:lnSpc>
                <a:spcPct val="100000"/>
              </a:lnSpc>
              <a:spcBef>
                <a:spcPts val="0"/>
              </a:spcBef>
              <a:buNone/>
            </a:pPr>
            <a:r>
              <a:rPr lang="en-GB" sz="2000" dirty="0"/>
              <a:t>between +2ºC to +8ºC.</a:t>
            </a:r>
          </a:p>
        </p:txBody>
      </p:sp>
      <p:sp>
        <p:nvSpPr>
          <p:cNvPr id="4" name="Slide Number Placeholder 3"/>
          <p:cNvSpPr>
            <a:spLocks noGrp="1"/>
          </p:cNvSpPr>
          <p:nvPr>
            <p:ph type="sldNum" sz="quarter" idx="10"/>
          </p:nvPr>
        </p:nvSpPr>
        <p:spPr/>
        <p:txBody>
          <a:bodyPr/>
          <a:lstStyle/>
          <a:p>
            <a:pPr>
              <a:defRPr/>
            </a:pPr>
            <a:r>
              <a:rPr lang="en-US" dirty="0"/>
              <a:t>  </a:t>
            </a:r>
          </a:p>
          <a:p>
            <a:pPr>
              <a:defRPr/>
            </a:pPr>
            <a:r>
              <a:rPr lang="en-GB" dirty="0"/>
              <a:t>Vaccination against shingles (Herpes Zoster)</a:t>
            </a:r>
            <a:endParaRPr lang="en-US" dirty="0"/>
          </a:p>
          <a:p>
            <a:pPr>
              <a:defRPr/>
            </a:pPr>
            <a:endParaRPr lang="en-US" dirty="0"/>
          </a:p>
        </p:txBody>
      </p:sp>
      <p:sp>
        <p:nvSpPr>
          <p:cNvPr id="5" name="Footer Placeholder 4"/>
          <p:cNvSpPr>
            <a:spLocks noGrp="1"/>
          </p:cNvSpPr>
          <p:nvPr>
            <p:ph type="ftr" sz="quarter" idx="11"/>
          </p:nvPr>
        </p:nvSpPr>
        <p:spPr/>
        <p:txBody>
          <a:bodyPr/>
          <a:lstStyle/>
          <a:p>
            <a:pPr>
              <a:defRPr/>
            </a:pPr>
            <a:fld id="{20FA9F41-DB2C-4DFE-AF96-B39ED28FCEE7}" type="slidenum">
              <a:rPr lang="en-GB" smtClean="0"/>
              <a:t>27</a:t>
            </a:fld>
            <a:endParaRPr lang="en-US" dirty="0"/>
          </a:p>
        </p:txBody>
      </p:sp>
      <p:pic>
        <p:nvPicPr>
          <p:cNvPr id="6" name="Picture 5" descr="Text&#10;&#10;Description automatically generated">
            <a:extLst>
              <a:ext uri="{FF2B5EF4-FFF2-40B4-BE49-F238E27FC236}">
                <a16:creationId xmlns:a16="http://schemas.microsoft.com/office/drawing/2014/main" id="{C46894AA-CF30-4776-AE9B-CD90322A4A5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4322"/>
          <a:stretch/>
        </p:blipFill>
        <p:spPr>
          <a:xfrm>
            <a:off x="7180165" y="3342503"/>
            <a:ext cx="3863349" cy="1731257"/>
          </a:xfrm>
          <a:prstGeom prst="rect">
            <a:avLst/>
          </a:prstGeom>
        </p:spPr>
      </p:pic>
    </p:spTree>
    <p:extLst>
      <p:ext uri="{BB962C8B-B14F-4D97-AF65-F5344CB8AC3E}">
        <p14:creationId xmlns:p14="http://schemas.microsoft.com/office/powerpoint/2010/main" val="28848804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F3642-7058-454A-A698-32300B354A8D}"/>
              </a:ext>
            </a:extLst>
          </p:cNvPr>
          <p:cNvSpPr>
            <a:spLocks noGrp="1"/>
          </p:cNvSpPr>
          <p:nvPr>
            <p:ph type="title"/>
          </p:nvPr>
        </p:nvSpPr>
        <p:spPr/>
        <p:txBody>
          <a:bodyPr/>
          <a:lstStyle/>
          <a:p>
            <a:r>
              <a:rPr lang="en-GB" dirty="0"/>
              <a:t>Shingrix reconstitution </a:t>
            </a:r>
          </a:p>
        </p:txBody>
      </p:sp>
      <p:sp>
        <p:nvSpPr>
          <p:cNvPr id="3" name="Content Placeholder 2">
            <a:extLst>
              <a:ext uri="{FF2B5EF4-FFF2-40B4-BE49-F238E27FC236}">
                <a16:creationId xmlns:a16="http://schemas.microsoft.com/office/drawing/2014/main" id="{CD568FC4-E33E-4B51-870D-A4A718292887}"/>
              </a:ext>
            </a:extLst>
          </p:cNvPr>
          <p:cNvSpPr>
            <a:spLocks noGrp="1"/>
          </p:cNvSpPr>
          <p:nvPr>
            <p:ph sz="half" idx="1"/>
          </p:nvPr>
        </p:nvSpPr>
        <p:spPr>
          <a:xfrm>
            <a:off x="428795" y="1613549"/>
            <a:ext cx="4116888" cy="4444568"/>
          </a:xfrm>
        </p:spPr>
        <p:txBody>
          <a:bodyPr>
            <a:normAutofit fontScale="70000" lnSpcReduction="20000"/>
          </a:bodyPr>
          <a:lstStyle/>
          <a:p>
            <a:pPr marL="0" indent="0">
              <a:lnSpc>
                <a:spcPct val="120000"/>
              </a:lnSpc>
              <a:spcBef>
                <a:spcPts val="0"/>
              </a:spcBef>
              <a:buNone/>
            </a:pPr>
            <a:r>
              <a:rPr lang="en-GB" sz="2600" dirty="0"/>
              <a:t>One vial contains the powder</a:t>
            </a:r>
          </a:p>
          <a:p>
            <a:pPr marL="0" indent="0">
              <a:lnSpc>
                <a:spcPct val="120000"/>
              </a:lnSpc>
              <a:spcBef>
                <a:spcPts val="600"/>
              </a:spcBef>
              <a:buNone/>
            </a:pPr>
            <a:r>
              <a:rPr lang="en-GB" sz="2600" dirty="0"/>
              <a:t>One vial contains the suspension (adjuvant) </a:t>
            </a:r>
          </a:p>
          <a:p>
            <a:pPr marL="0" indent="0">
              <a:lnSpc>
                <a:spcPct val="120000"/>
              </a:lnSpc>
              <a:spcBef>
                <a:spcPts val="600"/>
              </a:spcBef>
              <a:buNone/>
            </a:pPr>
            <a:r>
              <a:rPr lang="en-GB" sz="2600" dirty="0"/>
              <a:t>The powder and the suspension must be reconstituted prior to administration</a:t>
            </a:r>
          </a:p>
          <a:p>
            <a:pPr marL="0" indent="0">
              <a:lnSpc>
                <a:spcPct val="100000"/>
              </a:lnSpc>
              <a:buNone/>
            </a:pPr>
            <a:endParaRPr lang="en-GB" dirty="0"/>
          </a:p>
          <a:p>
            <a:pPr marL="0" indent="0">
              <a:lnSpc>
                <a:spcPct val="100000"/>
              </a:lnSpc>
              <a:buNone/>
            </a:pPr>
            <a:endParaRPr lang="en-GB" sz="2400" dirty="0"/>
          </a:p>
          <a:p>
            <a:endParaRPr lang="en-GB" dirty="0"/>
          </a:p>
        </p:txBody>
      </p:sp>
      <p:sp>
        <p:nvSpPr>
          <p:cNvPr id="4" name="Content Placeholder 3">
            <a:extLst>
              <a:ext uri="{FF2B5EF4-FFF2-40B4-BE49-F238E27FC236}">
                <a16:creationId xmlns:a16="http://schemas.microsoft.com/office/drawing/2014/main" id="{27A0C9B4-D6DE-48B3-B939-34A32BC972D6}"/>
              </a:ext>
            </a:extLst>
          </p:cNvPr>
          <p:cNvSpPr>
            <a:spLocks noGrp="1"/>
          </p:cNvSpPr>
          <p:nvPr>
            <p:ph sz="half" idx="2"/>
          </p:nvPr>
        </p:nvSpPr>
        <p:spPr>
          <a:xfrm>
            <a:off x="4683212" y="1639164"/>
            <a:ext cx="6524365" cy="4600997"/>
          </a:xfrm>
        </p:spPr>
        <p:txBody>
          <a:bodyPr>
            <a:normAutofit fontScale="70000" lnSpcReduction="20000"/>
          </a:bodyPr>
          <a:lstStyle/>
          <a:p>
            <a:pPr marL="457200" indent="-457200">
              <a:lnSpc>
                <a:spcPct val="120000"/>
              </a:lnSpc>
              <a:spcBef>
                <a:spcPts val="0"/>
              </a:spcBef>
              <a:buFont typeface="+mj-lt"/>
              <a:buAutoNum type="arabicParenR"/>
            </a:pPr>
            <a:r>
              <a:rPr lang="en-GB" sz="2600" dirty="0"/>
              <a:t>withdraw the entire contents of the vial containing the suspension into the syringe</a:t>
            </a:r>
          </a:p>
          <a:p>
            <a:pPr marL="457200" indent="-457200">
              <a:lnSpc>
                <a:spcPct val="120000"/>
              </a:lnSpc>
              <a:spcBef>
                <a:spcPts val="0"/>
              </a:spcBef>
              <a:buFont typeface="+mj-lt"/>
              <a:buAutoNum type="arabicParenR"/>
            </a:pPr>
            <a:r>
              <a:rPr lang="en-GB" sz="2600" dirty="0"/>
              <a:t>add the entire contents of the syringe into the vial containing the powder</a:t>
            </a:r>
          </a:p>
          <a:p>
            <a:pPr marL="457200" indent="-457200">
              <a:lnSpc>
                <a:spcPct val="120000"/>
              </a:lnSpc>
              <a:spcBef>
                <a:spcPts val="0"/>
              </a:spcBef>
              <a:buFont typeface="+mj-lt"/>
              <a:buAutoNum type="arabicParenR"/>
            </a:pPr>
            <a:r>
              <a:rPr lang="en-GB" sz="2600" dirty="0"/>
              <a:t>shake gently until the powder is completely dissolved (reconstituted vaccine is an opalescent, colourless to pale brownish liquid)</a:t>
            </a:r>
          </a:p>
          <a:p>
            <a:pPr marL="457200" indent="-457200">
              <a:lnSpc>
                <a:spcPct val="120000"/>
              </a:lnSpc>
              <a:spcBef>
                <a:spcPts val="0"/>
              </a:spcBef>
              <a:buFont typeface="+mj-lt"/>
              <a:buAutoNum type="arabicParenR"/>
            </a:pPr>
            <a:r>
              <a:rPr lang="en-GB" sz="2600" dirty="0"/>
              <a:t>withdraw the entire contents of the vial containing the reconstituted vaccine into the syringe</a:t>
            </a:r>
          </a:p>
          <a:p>
            <a:pPr marL="457200" indent="-457200">
              <a:lnSpc>
                <a:spcPct val="120000"/>
              </a:lnSpc>
              <a:spcBef>
                <a:spcPts val="0"/>
              </a:spcBef>
              <a:buFont typeface="+mj-lt"/>
              <a:buAutoNum type="arabicParenR"/>
            </a:pPr>
            <a:r>
              <a:rPr lang="en-GB" sz="2600" dirty="0"/>
              <a:t>change the needle so that you are using a new needle to administer the vaccine</a:t>
            </a:r>
          </a:p>
          <a:p>
            <a:pPr marL="457200" indent="-457200">
              <a:lnSpc>
                <a:spcPct val="120000"/>
              </a:lnSpc>
              <a:spcBef>
                <a:spcPts val="0"/>
              </a:spcBef>
              <a:buFont typeface="+mj-lt"/>
              <a:buAutoNum type="arabicParenR"/>
            </a:pPr>
            <a:r>
              <a:rPr lang="en-GB" sz="2600" dirty="0"/>
              <a:t>if any foreign particulate matter and or variation of appearance is observed vaccine should not be administered</a:t>
            </a:r>
          </a:p>
          <a:p>
            <a:pPr marL="457200" indent="-457200">
              <a:lnSpc>
                <a:spcPct val="120000"/>
              </a:lnSpc>
              <a:spcBef>
                <a:spcPts val="0"/>
              </a:spcBef>
              <a:buFont typeface="+mj-lt"/>
              <a:buAutoNum type="arabicParenR"/>
            </a:pPr>
            <a:r>
              <a:rPr lang="en-GB" sz="2600" dirty="0"/>
              <a:t>after reconstitution, the vaccine should be used immediately</a:t>
            </a:r>
          </a:p>
          <a:p>
            <a:endParaRPr lang="en-GB" dirty="0"/>
          </a:p>
        </p:txBody>
      </p:sp>
      <p:sp>
        <p:nvSpPr>
          <p:cNvPr id="5" name="Footer Placeholder 4">
            <a:extLst>
              <a:ext uri="{FF2B5EF4-FFF2-40B4-BE49-F238E27FC236}">
                <a16:creationId xmlns:a16="http://schemas.microsoft.com/office/drawing/2014/main" id="{3F52ABE9-91B3-415C-A3B3-E6BC4B79FB12}"/>
              </a:ext>
            </a:extLst>
          </p:cNvPr>
          <p:cNvSpPr>
            <a:spLocks noGrp="1"/>
          </p:cNvSpPr>
          <p:nvPr>
            <p:ph type="ftr" sz="quarter" idx="10"/>
          </p:nvPr>
        </p:nvSpPr>
        <p:spPr/>
        <p:txBody>
          <a:bodyPr/>
          <a:lstStyle/>
          <a:p>
            <a:pPr>
              <a:defRPr/>
            </a:pPr>
            <a:r>
              <a:rPr lang="en-GB" dirty="0"/>
              <a:t>Vaccination against shingles (Herpes Zoster)</a:t>
            </a:r>
            <a:endParaRPr lang="en-US" dirty="0"/>
          </a:p>
        </p:txBody>
      </p:sp>
      <p:sp>
        <p:nvSpPr>
          <p:cNvPr id="6" name="Slide Number Placeholder 5">
            <a:extLst>
              <a:ext uri="{FF2B5EF4-FFF2-40B4-BE49-F238E27FC236}">
                <a16:creationId xmlns:a16="http://schemas.microsoft.com/office/drawing/2014/main" id="{0B84BA18-F76D-4A8D-B793-7B8D9934C255}"/>
              </a:ext>
            </a:extLst>
          </p:cNvPr>
          <p:cNvSpPr>
            <a:spLocks noGrp="1"/>
          </p:cNvSpPr>
          <p:nvPr>
            <p:ph type="sldNum" sz="quarter" idx="11"/>
          </p:nvPr>
        </p:nvSpPr>
        <p:spPr/>
        <p:txBody>
          <a:bodyPr/>
          <a:lstStyle/>
          <a:p>
            <a:fld id="{344369E4-5DE7-46E5-874E-4FD437973785}" type="slidenum">
              <a:rPr lang="en-GB" smtClean="0"/>
              <a:pPr/>
              <a:t>28</a:t>
            </a:fld>
            <a:endParaRPr lang="en-GB" sz="1400" dirty="0"/>
          </a:p>
        </p:txBody>
      </p:sp>
      <p:pic>
        <p:nvPicPr>
          <p:cNvPr id="7" name="Content Placeholder 6">
            <a:extLst>
              <a:ext uri="{FF2B5EF4-FFF2-40B4-BE49-F238E27FC236}">
                <a16:creationId xmlns:a16="http://schemas.microsoft.com/office/drawing/2014/main" id="{D3AA21EB-A542-4246-8FC1-77EF6F2F7049}"/>
              </a:ext>
            </a:extLst>
          </p:cNvPr>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1120347" y="3638125"/>
            <a:ext cx="2095500" cy="2247900"/>
          </a:xfrm>
          <a:prstGeom prst="rect">
            <a:avLst/>
          </a:prstGeom>
          <a:noFill/>
          <a:ln>
            <a:noFill/>
          </a:ln>
        </p:spPr>
      </p:pic>
    </p:spTree>
    <p:extLst>
      <p:ext uri="{BB962C8B-B14F-4D97-AF65-F5344CB8AC3E}">
        <p14:creationId xmlns:p14="http://schemas.microsoft.com/office/powerpoint/2010/main" val="16984774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0363" y="375042"/>
            <a:ext cx="8028000" cy="648072"/>
          </a:xfrm>
        </p:spPr>
        <p:txBody>
          <a:bodyPr>
            <a:normAutofit/>
          </a:bodyPr>
          <a:lstStyle/>
          <a:p>
            <a:r>
              <a:rPr lang="en-GB" dirty="0"/>
              <a:t>Site of administration</a:t>
            </a:r>
          </a:p>
        </p:txBody>
      </p:sp>
      <p:sp>
        <p:nvSpPr>
          <p:cNvPr id="4" name="Slide Number Placeholder 3"/>
          <p:cNvSpPr>
            <a:spLocks noGrp="1"/>
          </p:cNvSpPr>
          <p:nvPr>
            <p:ph type="sldNum" sz="quarter" idx="10"/>
          </p:nvPr>
        </p:nvSpPr>
        <p:spPr/>
        <p:txBody>
          <a:bodyPr/>
          <a:lstStyle/>
          <a:p>
            <a:pPr>
              <a:defRPr/>
            </a:pPr>
            <a:r>
              <a:rPr lang="en-US" dirty="0"/>
              <a:t>  </a:t>
            </a:r>
          </a:p>
          <a:p>
            <a:pPr>
              <a:defRPr/>
            </a:pPr>
            <a:r>
              <a:rPr lang="en-GB" dirty="0"/>
              <a:t>Vaccination against shingles (Herpes Zoster)</a:t>
            </a:r>
            <a:endParaRPr lang="en-US" dirty="0"/>
          </a:p>
          <a:p>
            <a:pPr>
              <a:defRPr/>
            </a:pPr>
            <a:endParaRPr lang="en-US" dirty="0"/>
          </a:p>
        </p:txBody>
      </p:sp>
      <p:sp>
        <p:nvSpPr>
          <p:cNvPr id="5" name="Footer Placeholder 4"/>
          <p:cNvSpPr>
            <a:spLocks noGrp="1"/>
          </p:cNvSpPr>
          <p:nvPr>
            <p:ph type="ftr" sz="quarter" idx="11"/>
          </p:nvPr>
        </p:nvSpPr>
        <p:spPr/>
        <p:txBody>
          <a:bodyPr/>
          <a:lstStyle/>
          <a:p>
            <a:pPr>
              <a:defRPr/>
            </a:pPr>
            <a:fld id="{A21C6B3D-7396-4174-9224-5C6C6800C9A3}" type="slidenum">
              <a:rPr lang="en-GB" smtClean="0"/>
              <a:t>29</a:t>
            </a:fld>
            <a:endParaRPr lang="en-US" dirty="0"/>
          </a:p>
        </p:txBody>
      </p:sp>
      <p:pic>
        <p:nvPicPr>
          <p:cNvPr id="1026" name="Picture 2">
            <a:extLst>
              <a:ext uri="{FF2B5EF4-FFF2-40B4-BE49-F238E27FC236}">
                <a16:creationId xmlns:a16="http://schemas.microsoft.com/office/drawing/2014/main" id="{9F9B034F-04EB-4C6F-AE59-438C09BAFE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470" y="1959160"/>
            <a:ext cx="4067519" cy="3810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3F606CC-81BB-42A9-8985-5E91D265DA0B}"/>
              </a:ext>
            </a:extLst>
          </p:cNvPr>
          <p:cNvSpPr txBox="1"/>
          <p:nvPr/>
        </p:nvSpPr>
        <p:spPr>
          <a:xfrm>
            <a:off x="5437859" y="1892694"/>
            <a:ext cx="5201566" cy="4524315"/>
          </a:xfrm>
          <a:prstGeom prst="rect">
            <a:avLst/>
          </a:prstGeom>
          <a:noFill/>
        </p:spPr>
        <p:txBody>
          <a:bodyPr wrap="square" rtlCol="0">
            <a:spAutoFit/>
          </a:bodyPr>
          <a:lstStyle/>
          <a:p>
            <a:pPr marL="285750" indent="-285750">
              <a:buClr>
                <a:srgbClr val="007C91"/>
              </a:buClr>
              <a:buFont typeface="Arial" panose="020B0604020202020204" pitchFamily="34" charset="0"/>
              <a:buChar char="•"/>
            </a:pPr>
            <a:r>
              <a:rPr lang="en-GB" dirty="0"/>
              <a:t>Shingles vaccine should be injected into the deltoid muscle in the upper arm</a:t>
            </a:r>
          </a:p>
          <a:p>
            <a:pPr marL="285750" indent="-285750">
              <a:buClr>
                <a:srgbClr val="007C91"/>
              </a:buClr>
              <a:buFont typeface="Arial" panose="020B0604020202020204" pitchFamily="34" charset="0"/>
              <a:buChar char="•"/>
            </a:pPr>
            <a:endParaRPr lang="en-GB" dirty="0"/>
          </a:p>
          <a:p>
            <a:pPr marL="285750" indent="-285750">
              <a:buClr>
                <a:srgbClr val="007C91"/>
              </a:buClr>
              <a:buFont typeface="Arial" panose="020B0604020202020204" pitchFamily="34" charset="0"/>
              <a:buChar char="•"/>
            </a:pPr>
            <a:r>
              <a:rPr lang="en-GB" dirty="0"/>
              <a:t>injecting too high into the upper arm might result in a shoulder injury or a frozen shoulder. This leads to pain, weakness and a limited range of motion that can last for months</a:t>
            </a:r>
          </a:p>
          <a:p>
            <a:pPr marL="285750" indent="-285750">
              <a:buClr>
                <a:srgbClr val="007C91"/>
              </a:buClr>
              <a:buFont typeface="Arial" panose="020B0604020202020204" pitchFamily="34" charset="0"/>
              <a:buChar char="•"/>
            </a:pPr>
            <a:endParaRPr lang="en-GB" dirty="0"/>
          </a:p>
          <a:p>
            <a:pPr marL="285750" indent="-285750">
              <a:buClr>
                <a:srgbClr val="007C91"/>
              </a:buClr>
              <a:buFont typeface="Arial" panose="020B0604020202020204" pitchFamily="34" charset="0"/>
              <a:buChar char="•"/>
            </a:pPr>
            <a:r>
              <a:rPr lang="en-GB" dirty="0"/>
              <a:t>injecting too low or too far to the side of the arm risks injecting into the axillary nerve or the radial nerve </a:t>
            </a:r>
          </a:p>
          <a:p>
            <a:pPr marL="285750" indent="-285750">
              <a:buClr>
                <a:srgbClr val="007C91"/>
              </a:buClr>
              <a:buFont typeface="Arial" panose="020B0604020202020204" pitchFamily="34" charset="0"/>
              <a:buChar char="•"/>
            </a:pPr>
            <a:endParaRPr lang="en-GB" dirty="0"/>
          </a:p>
          <a:p>
            <a:pPr marL="285750" indent="-285750">
              <a:buClr>
                <a:srgbClr val="007C91"/>
              </a:buClr>
              <a:buFont typeface="Arial" panose="020B0604020202020204" pitchFamily="34" charset="0"/>
              <a:buChar char="•"/>
            </a:pPr>
            <a:r>
              <a:rPr lang="en-GB" dirty="0"/>
              <a:t>to avoid shoulder injury, always assess the limb before administering the vaccine to identify the correct site for injection</a:t>
            </a:r>
            <a:endParaRPr lang="en-GB" dirty="0">
              <a:solidFill>
                <a:srgbClr val="FF0000"/>
              </a:solidFill>
            </a:endParaRPr>
          </a:p>
          <a:p>
            <a:endParaRPr lang="en-GB" dirty="0"/>
          </a:p>
        </p:txBody>
      </p:sp>
    </p:spTree>
    <p:extLst>
      <p:ext uri="{BB962C8B-B14F-4D97-AF65-F5344CB8AC3E}">
        <p14:creationId xmlns:p14="http://schemas.microsoft.com/office/powerpoint/2010/main" val="1859874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321490"/>
            <a:ext cx="8028000" cy="648072"/>
          </a:xfrm>
        </p:spPr>
        <p:txBody>
          <a:bodyPr/>
          <a:lstStyle/>
          <a:p>
            <a:r>
              <a:rPr lang="en-GB" dirty="0"/>
              <a:t>Significant messages </a:t>
            </a:r>
          </a:p>
        </p:txBody>
      </p:sp>
      <p:sp>
        <p:nvSpPr>
          <p:cNvPr id="3" name="Content Placeholder 2"/>
          <p:cNvSpPr>
            <a:spLocks noGrp="1"/>
          </p:cNvSpPr>
          <p:nvPr>
            <p:ph idx="1"/>
          </p:nvPr>
        </p:nvSpPr>
        <p:spPr>
          <a:xfrm>
            <a:off x="428795" y="1169581"/>
            <a:ext cx="10794376" cy="5269269"/>
          </a:xfrm>
        </p:spPr>
        <p:txBody>
          <a:bodyPr>
            <a:noAutofit/>
          </a:bodyPr>
          <a:lstStyle/>
          <a:p>
            <a:pPr>
              <a:lnSpc>
                <a:spcPct val="100000"/>
              </a:lnSpc>
              <a:spcBef>
                <a:spcPts val="0"/>
              </a:spcBef>
              <a:buFont typeface="Arial" pitchFamily="34" charset="0"/>
              <a:buChar char="•"/>
            </a:pPr>
            <a:endParaRPr lang="en-GB" sz="1600" dirty="0"/>
          </a:p>
          <a:p>
            <a:pPr>
              <a:lnSpc>
                <a:spcPct val="100000"/>
              </a:lnSpc>
              <a:spcBef>
                <a:spcPts val="0"/>
              </a:spcBef>
              <a:buFont typeface="Arial" pitchFamily="34" charset="0"/>
              <a:buChar char="•"/>
            </a:pPr>
            <a:r>
              <a:rPr lang="en-GB" sz="1600" dirty="0"/>
              <a:t>shingles is a severe painful illness, mostly affecting older people, that can persist for several months or even years</a:t>
            </a:r>
          </a:p>
          <a:p>
            <a:pPr>
              <a:lnSpc>
                <a:spcPct val="100000"/>
              </a:lnSpc>
              <a:spcBef>
                <a:spcPts val="600"/>
              </a:spcBef>
              <a:buFont typeface="Arial" pitchFamily="34" charset="0"/>
              <a:buChar char="•"/>
            </a:pPr>
            <a:r>
              <a:rPr lang="en-GB" sz="1600" dirty="0"/>
              <a:t>the severity of the illness increases with age and those 70 years of age and over are at an increased risk; severe immunosuppression is also a risk factor </a:t>
            </a:r>
          </a:p>
          <a:p>
            <a:pPr>
              <a:lnSpc>
                <a:spcPct val="100000"/>
              </a:lnSpc>
              <a:spcBef>
                <a:spcPts val="600"/>
              </a:spcBef>
              <a:buFont typeface="Arial" pitchFamily="34" charset="0"/>
              <a:buChar char="•"/>
            </a:pPr>
            <a:r>
              <a:rPr lang="en-GB" sz="1600" dirty="0"/>
              <a:t>prior to introduction of the vaccination programme, over 50,000 cases of shingles occurred in people aged 70 years and over each year in England and Wales with approximately 50 cases resulting in death </a:t>
            </a:r>
          </a:p>
          <a:p>
            <a:pPr>
              <a:lnSpc>
                <a:spcPct val="100000"/>
              </a:lnSpc>
              <a:spcBef>
                <a:spcPts val="600"/>
              </a:spcBef>
              <a:buFont typeface="Arial" pitchFamily="34" charset="0"/>
              <a:buChar char="•"/>
            </a:pPr>
            <a:r>
              <a:rPr lang="en-GB" sz="1600" dirty="0"/>
              <a:t>since 2013, Zostavax was offered routinely to patients 70 to 79 years of age to reduce the incidence and severity of shingles and shingles related complications; Zostavax is no longer being supplied and from 1 November 2024 eligible but not yet vaccinated individuals in this cohort should have been offered Shingrix</a:t>
            </a:r>
          </a:p>
          <a:p>
            <a:pPr>
              <a:lnSpc>
                <a:spcPct val="100000"/>
              </a:lnSpc>
              <a:spcBef>
                <a:spcPts val="600"/>
              </a:spcBef>
              <a:buFont typeface="Arial" pitchFamily="34" charset="0"/>
              <a:buChar char="•"/>
            </a:pPr>
            <a:r>
              <a:rPr lang="en-GB" sz="1600" dirty="0"/>
              <a:t>since 2021, Shingrix has been available as an alternative vaccine for eligible patients where Zostavax was clinically contraindicated such as individuals with immunosuppression</a:t>
            </a:r>
          </a:p>
          <a:p>
            <a:pPr>
              <a:lnSpc>
                <a:spcPct val="100000"/>
              </a:lnSpc>
              <a:spcBef>
                <a:spcPts val="1200"/>
              </a:spcBef>
              <a:buFont typeface="Arial" pitchFamily="34" charset="0"/>
              <a:buChar char="•"/>
            </a:pPr>
            <a:r>
              <a:rPr lang="en-GB" sz="1600" dirty="0"/>
              <a:t>from 1 September 2023 Shingrix has been available for all severely immunosuppressed individuals from 50 years of age and is also offered to immunocompetent individuals from 60 years of age in a phased implementation over a 10-year period starting with those turning 65 and 70 years of age</a:t>
            </a:r>
          </a:p>
          <a:p>
            <a:pPr>
              <a:lnSpc>
                <a:spcPct val="100000"/>
              </a:lnSpc>
              <a:spcBef>
                <a:spcPts val="1200"/>
              </a:spcBef>
              <a:buFont typeface="Arial" pitchFamily="34" charset="0"/>
              <a:buChar char="•"/>
            </a:pPr>
            <a:r>
              <a:rPr lang="en-GB" sz="1600" dirty="0"/>
              <a:t>from 1 September 2025, Shingrix will be offered to all severely immunosuppressed individuals from 18 years of age</a:t>
            </a:r>
          </a:p>
          <a:p>
            <a:pPr>
              <a:lnSpc>
                <a:spcPct val="100000"/>
              </a:lnSpc>
              <a:spcBef>
                <a:spcPts val="1200"/>
              </a:spcBef>
              <a:buFont typeface="Arial" pitchFamily="34" charset="0"/>
              <a:buChar char="•"/>
            </a:pPr>
            <a:r>
              <a:rPr lang="en-GB" sz="1600" dirty="0"/>
              <a:t>it is important that healthcare professionals offer vaccination to all individuals at the earliest opportunity once they become eligible</a:t>
            </a:r>
          </a:p>
        </p:txBody>
      </p:sp>
      <p:sp>
        <p:nvSpPr>
          <p:cNvPr id="4" name="Slide Number Placeholder 3"/>
          <p:cNvSpPr>
            <a:spLocks noGrp="1"/>
          </p:cNvSpPr>
          <p:nvPr>
            <p:ph type="sldNum" sz="quarter" idx="10"/>
          </p:nvPr>
        </p:nvSpPr>
        <p:spPr/>
        <p:txBody>
          <a:bodyPr/>
          <a:lstStyle/>
          <a:p>
            <a:pPr>
              <a:defRPr/>
            </a:pPr>
            <a:endParaRPr lang="en-GB" dirty="0"/>
          </a:p>
          <a:p>
            <a:pPr>
              <a:defRPr/>
            </a:pPr>
            <a:r>
              <a:rPr lang="en-GB" dirty="0"/>
              <a:t>Vaccination against shingles (Herpes Zoster)</a:t>
            </a:r>
            <a:endParaRPr lang="en-US" dirty="0"/>
          </a:p>
          <a:p>
            <a:pPr>
              <a:defRPr/>
            </a:pPr>
            <a:endParaRPr lang="en-US" dirty="0"/>
          </a:p>
        </p:txBody>
      </p:sp>
      <p:sp>
        <p:nvSpPr>
          <p:cNvPr id="5" name="Footer Placeholder 4"/>
          <p:cNvSpPr>
            <a:spLocks noGrp="1"/>
          </p:cNvSpPr>
          <p:nvPr>
            <p:ph type="ftr" sz="quarter" idx="11"/>
          </p:nvPr>
        </p:nvSpPr>
        <p:spPr/>
        <p:txBody>
          <a:bodyPr/>
          <a:lstStyle/>
          <a:p>
            <a:pPr>
              <a:defRPr/>
            </a:pPr>
            <a:fld id="{BCBC5766-6CF0-4C4A-81AF-1CC4DC518820}" type="slidenum">
              <a:rPr lang="en-GB" smtClean="0"/>
              <a:t>3</a:t>
            </a:fld>
            <a:endParaRPr lang="en-US" dirty="0"/>
          </a:p>
        </p:txBody>
      </p:sp>
    </p:spTree>
    <p:extLst>
      <p:ext uri="{BB962C8B-B14F-4D97-AF65-F5344CB8AC3E}">
        <p14:creationId xmlns:p14="http://schemas.microsoft.com/office/powerpoint/2010/main" val="3896932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381508"/>
            <a:ext cx="8028000" cy="648072"/>
          </a:xfrm>
        </p:spPr>
        <p:txBody>
          <a:bodyPr>
            <a:normAutofit/>
          </a:bodyPr>
          <a:lstStyle/>
          <a:p>
            <a:r>
              <a:rPr lang="en-GB" dirty="0"/>
              <a:t>Shingrix possible adverse reactions</a:t>
            </a:r>
          </a:p>
        </p:txBody>
      </p:sp>
      <p:sp>
        <p:nvSpPr>
          <p:cNvPr id="3" name="Content Placeholder 2"/>
          <p:cNvSpPr>
            <a:spLocks noGrp="1"/>
          </p:cNvSpPr>
          <p:nvPr>
            <p:ph idx="1"/>
          </p:nvPr>
        </p:nvSpPr>
        <p:spPr>
          <a:xfrm>
            <a:off x="446810" y="1490672"/>
            <a:ext cx="10341846" cy="4852978"/>
          </a:xfrm>
        </p:spPr>
        <p:txBody>
          <a:bodyPr>
            <a:normAutofit fontScale="47500" lnSpcReduction="20000"/>
          </a:bodyPr>
          <a:lstStyle/>
          <a:p>
            <a:pPr marL="0" indent="0">
              <a:lnSpc>
                <a:spcPct val="120000"/>
              </a:lnSpc>
              <a:buNone/>
            </a:pPr>
            <a:r>
              <a:rPr lang="en-GB" sz="4200" b="1" dirty="0"/>
              <a:t>Most commonly reported </a:t>
            </a:r>
            <a:r>
              <a:rPr lang="en-GB" sz="4200" dirty="0"/>
              <a:t>(1:10 of people vaccinated)</a:t>
            </a:r>
          </a:p>
          <a:p>
            <a:pPr marL="0" indent="0">
              <a:lnSpc>
                <a:spcPct val="120000"/>
              </a:lnSpc>
              <a:spcBef>
                <a:spcPts val="0"/>
              </a:spcBef>
              <a:buNone/>
            </a:pPr>
            <a:r>
              <a:rPr lang="en-GB" sz="4200" dirty="0"/>
              <a:t>Pain, redness, swelling at the injection site; </a:t>
            </a:r>
          </a:p>
          <a:p>
            <a:pPr marL="0" indent="0">
              <a:lnSpc>
                <a:spcPct val="120000"/>
              </a:lnSpc>
              <a:spcBef>
                <a:spcPts val="0"/>
              </a:spcBef>
              <a:buNone/>
            </a:pPr>
            <a:r>
              <a:rPr lang="en-GB" sz="4200" dirty="0"/>
              <a:t>headache; gastrointestinal symptoms, (nausea, vomiting and/or abdominal pain) </a:t>
            </a:r>
          </a:p>
          <a:p>
            <a:pPr marL="0" indent="0">
              <a:lnSpc>
                <a:spcPct val="120000"/>
              </a:lnSpc>
              <a:spcBef>
                <a:spcPts val="0"/>
              </a:spcBef>
              <a:buNone/>
            </a:pPr>
            <a:r>
              <a:rPr lang="en-GB" sz="4200" dirty="0"/>
              <a:t>myalgia, fatigue, chills, fever</a:t>
            </a:r>
          </a:p>
          <a:p>
            <a:pPr marL="0" indent="0">
              <a:lnSpc>
                <a:spcPct val="120000"/>
              </a:lnSpc>
              <a:spcBef>
                <a:spcPts val="0"/>
              </a:spcBef>
              <a:buNone/>
            </a:pPr>
            <a:r>
              <a:rPr lang="en-GB" sz="4200" dirty="0"/>
              <a:t>Generally lower in those 70 years of age and above</a:t>
            </a:r>
          </a:p>
          <a:p>
            <a:pPr>
              <a:lnSpc>
                <a:spcPct val="120000"/>
              </a:lnSpc>
              <a:spcBef>
                <a:spcPts val="0"/>
              </a:spcBef>
            </a:pPr>
            <a:endParaRPr lang="en-GB" sz="4200" dirty="0"/>
          </a:p>
          <a:p>
            <a:pPr marL="0" indent="0">
              <a:lnSpc>
                <a:spcPct val="120000"/>
              </a:lnSpc>
              <a:spcBef>
                <a:spcPts val="0"/>
              </a:spcBef>
              <a:buNone/>
            </a:pPr>
            <a:r>
              <a:rPr lang="en-GB" sz="4200" b="1" dirty="0"/>
              <a:t>Less commonly reported </a:t>
            </a:r>
            <a:r>
              <a:rPr lang="en-GB" sz="4200" dirty="0"/>
              <a:t>(≥1/100 to &lt;1/10)</a:t>
            </a:r>
          </a:p>
          <a:p>
            <a:pPr marL="0" indent="0">
              <a:lnSpc>
                <a:spcPct val="120000"/>
              </a:lnSpc>
              <a:spcBef>
                <a:spcPts val="0"/>
              </a:spcBef>
              <a:buNone/>
            </a:pPr>
            <a:r>
              <a:rPr lang="en-GB" sz="4200" dirty="0"/>
              <a:t>Injection site pruritus, malaise</a:t>
            </a:r>
          </a:p>
          <a:p>
            <a:pPr marL="0" indent="0">
              <a:lnSpc>
                <a:spcPct val="120000"/>
              </a:lnSpc>
              <a:spcBef>
                <a:spcPts val="0"/>
              </a:spcBef>
            </a:pPr>
            <a:endParaRPr lang="en-GB" sz="4200" dirty="0"/>
          </a:p>
          <a:p>
            <a:pPr marL="0" indent="0">
              <a:lnSpc>
                <a:spcPct val="120000"/>
              </a:lnSpc>
              <a:spcBef>
                <a:spcPts val="0"/>
              </a:spcBef>
              <a:buNone/>
            </a:pPr>
            <a:r>
              <a:rPr lang="en-GB" sz="4200" b="1" dirty="0"/>
              <a:t>Uncommon</a:t>
            </a:r>
            <a:r>
              <a:rPr lang="en-GB" sz="4200" dirty="0"/>
              <a:t> (≥1/1,000 to &lt;1/100)</a:t>
            </a:r>
          </a:p>
          <a:p>
            <a:pPr marL="0" indent="0">
              <a:lnSpc>
                <a:spcPct val="120000"/>
              </a:lnSpc>
              <a:spcBef>
                <a:spcPts val="0"/>
              </a:spcBef>
              <a:buNone/>
            </a:pPr>
            <a:r>
              <a:rPr lang="en-GB" sz="4200" dirty="0"/>
              <a:t>Lymphadenopathy, arthralgia</a:t>
            </a:r>
          </a:p>
          <a:p>
            <a:pPr>
              <a:lnSpc>
                <a:spcPct val="120000"/>
              </a:lnSpc>
              <a:spcBef>
                <a:spcPts val="0"/>
              </a:spcBef>
            </a:pPr>
            <a:endParaRPr lang="en-GB" sz="4200" dirty="0"/>
          </a:p>
          <a:p>
            <a:pPr marL="0" indent="0">
              <a:lnSpc>
                <a:spcPct val="120000"/>
              </a:lnSpc>
              <a:spcBef>
                <a:spcPts val="0"/>
              </a:spcBef>
              <a:buNone/>
            </a:pPr>
            <a:r>
              <a:rPr lang="en-GB" sz="4200" b="1" dirty="0"/>
              <a:t>Rare</a:t>
            </a:r>
            <a:r>
              <a:rPr lang="en-GB" sz="4200" dirty="0"/>
              <a:t> (≥1/10,000 to &lt;1/1,000)</a:t>
            </a:r>
          </a:p>
          <a:p>
            <a:pPr marL="0" indent="0">
              <a:lnSpc>
                <a:spcPct val="120000"/>
              </a:lnSpc>
              <a:spcBef>
                <a:spcPts val="0"/>
              </a:spcBef>
              <a:buNone/>
            </a:pPr>
            <a:r>
              <a:rPr lang="en-GB" sz="4200" dirty="0"/>
              <a:t>Hypersensitivity reactions including rash, urticaria, angioedema (from spontaneous reporting)</a:t>
            </a:r>
          </a:p>
          <a:p>
            <a:endParaRPr lang="en-GB" sz="2000" dirty="0"/>
          </a:p>
        </p:txBody>
      </p:sp>
      <p:sp>
        <p:nvSpPr>
          <p:cNvPr id="4" name="Slide Number Placeholder 3"/>
          <p:cNvSpPr>
            <a:spLocks noGrp="1"/>
          </p:cNvSpPr>
          <p:nvPr>
            <p:ph type="sldNum" sz="quarter" idx="10"/>
          </p:nvPr>
        </p:nvSpPr>
        <p:spPr/>
        <p:txBody>
          <a:bodyPr/>
          <a:lstStyle/>
          <a:p>
            <a:pPr>
              <a:defRPr/>
            </a:pPr>
            <a:r>
              <a:rPr lang="en-US" dirty="0"/>
              <a:t>  </a:t>
            </a:r>
          </a:p>
          <a:p>
            <a:pPr>
              <a:defRPr/>
            </a:pPr>
            <a:r>
              <a:rPr lang="en-GB" dirty="0"/>
              <a:t>Vaccination against shingles (Herpes Zoster)</a:t>
            </a:r>
            <a:endParaRPr lang="en-US" dirty="0"/>
          </a:p>
          <a:p>
            <a:pPr>
              <a:defRPr/>
            </a:pPr>
            <a:endParaRPr lang="en-US" dirty="0"/>
          </a:p>
        </p:txBody>
      </p:sp>
      <p:sp>
        <p:nvSpPr>
          <p:cNvPr id="5" name="Footer Placeholder 4"/>
          <p:cNvSpPr>
            <a:spLocks noGrp="1"/>
          </p:cNvSpPr>
          <p:nvPr>
            <p:ph type="ftr" sz="quarter" idx="11"/>
          </p:nvPr>
        </p:nvSpPr>
        <p:spPr/>
        <p:txBody>
          <a:bodyPr/>
          <a:lstStyle/>
          <a:p>
            <a:pPr>
              <a:defRPr/>
            </a:pPr>
            <a:fld id="{7E2248E8-A1F9-4AAD-BF68-60D058E8DBDC}" type="slidenum">
              <a:rPr lang="en-GB" smtClean="0"/>
              <a:t>30</a:t>
            </a:fld>
            <a:endParaRPr lang="en-US" dirty="0"/>
          </a:p>
        </p:txBody>
      </p:sp>
    </p:spTree>
    <p:extLst>
      <p:ext uri="{BB962C8B-B14F-4D97-AF65-F5344CB8AC3E}">
        <p14:creationId xmlns:p14="http://schemas.microsoft.com/office/powerpoint/2010/main" val="34564394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44BB5-CC85-D9E7-90D5-01E13F47277C}"/>
              </a:ext>
            </a:extLst>
          </p:cNvPr>
          <p:cNvSpPr>
            <a:spLocks noGrp="1"/>
          </p:cNvSpPr>
          <p:nvPr>
            <p:ph type="title"/>
          </p:nvPr>
        </p:nvSpPr>
        <p:spPr>
          <a:xfrm>
            <a:off x="330206" y="245532"/>
            <a:ext cx="10515600" cy="972607"/>
          </a:xfrm>
        </p:spPr>
        <p:txBody>
          <a:bodyPr/>
          <a:lstStyle/>
          <a:p>
            <a:r>
              <a:rPr lang="en-GB" dirty="0"/>
              <a:t>Anticipating immunosuppressive therapy</a:t>
            </a:r>
          </a:p>
        </p:txBody>
      </p:sp>
      <p:sp>
        <p:nvSpPr>
          <p:cNvPr id="3" name="Content Placeholder 2">
            <a:extLst>
              <a:ext uri="{FF2B5EF4-FFF2-40B4-BE49-F238E27FC236}">
                <a16:creationId xmlns:a16="http://schemas.microsoft.com/office/drawing/2014/main" id="{E882283B-3CDB-E1CC-0754-5ED62422EC18}"/>
              </a:ext>
            </a:extLst>
          </p:cNvPr>
          <p:cNvSpPr>
            <a:spLocks noGrp="1"/>
          </p:cNvSpPr>
          <p:nvPr>
            <p:ph idx="1"/>
          </p:nvPr>
        </p:nvSpPr>
        <p:spPr>
          <a:xfrm>
            <a:off x="375925" y="1671955"/>
            <a:ext cx="10985495" cy="4452979"/>
          </a:xfrm>
        </p:spPr>
        <p:txBody>
          <a:bodyPr>
            <a:normAutofit/>
          </a:bodyPr>
          <a:lstStyle/>
          <a:p>
            <a:pPr marL="0" indent="0">
              <a:lnSpc>
                <a:spcPct val="100000"/>
              </a:lnSpc>
              <a:spcAft>
                <a:spcPts val="600"/>
              </a:spcAft>
              <a:buNone/>
            </a:pPr>
            <a:r>
              <a:rPr lang="en-GB" i="0" u="none" strike="noStrike" baseline="0" dirty="0">
                <a:solidFill>
                  <a:srgbClr val="000000"/>
                </a:solidFill>
                <a:latin typeface="+mj-lt"/>
              </a:rPr>
              <a:t>Individuals </a:t>
            </a:r>
            <a:r>
              <a:rPr lang="en-GB" i="0" u="none" strike="noStrike" baseline="0" dirty="0">
                <a:latin typeface="+mj-lt"/>
              </a:rPr>
              <a:t>aged 18 years </a:t>
            </a:r>
            <a:r>
              <a:rPr lang="en-GB" i="0" u="none" strike="noStrike" baseline="0" dirty="0">
                <a:solidFill>
                  <a:srgbClr val="000000"/>
                </a:solidFill>
                <a:latin typeface="+mj-lt"/>
              </a:rPr>
              <a:t>and older anticipating immunosuppressive therapy: </a:t>
            </a:r>
          </a:p>
          <a:p>
            <a:pPr>
              <a:lnSpc>
                <a:spcPct val="100000"/>
              </a:lnSpc>
              <a:spcBef>
                <a:spcPts val="600"/>
              </a:spcBef>
            </a:pPr>
            <a:r>
              <a:rPr lang="en-GB" b="0" i="0" u="none" strike="noStrike" baseline="0" dirty="0">
                <a:solidFill>
                  <a:srgbClr val="000000"/>
                </a:solidFill>
                <a:latin typeface="+mj-lt"/>
              </a:rPr>
              <a:t>eligible individuals anticipating immunosuppressive therapy should ideally be assessed for vaccine eligibility before starting treatment</a:t>
            </a:r>
          </a:p>
          <a:p>
            <a:pPr>
              <a:lnSpc>
                <a:spcPct val="100000"/>
              </a:lnSpc>
            </a:pPr>
            <a:r>
              <a:rPr lang="en-GB" b="0" i="0" u="none" strike="noStrike" baseline="0" dirty="0">
                <a:solidFill>
                  <a:srgbClr val="000000"/>
                </a:solidFill>
                <a:latin typeface="+mj-lt"/>
              </a:rPr>
              <a:t>if not previously vaccinated</a:t>
            </a:r>
            <a:r>
              <a:rPr lang="en-GB" b="0" i="0" u="none" strike="noStrike" baseline="0" dirty="0">
                <a:latin typeface="+mj-lt"/>
              </a:rPr>
              <a:t>,</a:t>
            </a:r>
            <a:r>
              <a:rPr lang="en-GB" b="0" i="0" u="none" strike="noStrike" baseline="0" dirty="0">
                <a:solidFill>
                  <a:srgbClr val="000000"/>
                </a:solidFill>
                <a:latin typeface="+mj-lt"/>
              </a:rPr>
              <a:t> they should commence a course of Shingrix at the earliest opportunity, at least 14 </a:t>
            </a:r>
            <a:r>
              <a:rPr lang="en-GB" b="0" i="0" u="none" baseline="0" dirty="0">
                <a:solidFill>
                  <a:srgbClr val="000000"/>
                </a:solidFill>
                <a:latin typeface="+mj-lt"/>
              </a:rPr>
              <a:t>days before</a:t>
            </a:r>
            <a:r>
              <a:rPr lang="en-GB" b="0" i="0" u="none" strike="noStrike" baseline="0" dirty="0">
                <a:solidFill>
                  <a:srgbClr val="000000"/>
                </a:solidFill>
                <a:latin typeface="+mj-lt"/>
              </a:rPr>
              <a:t> starting immunosuppressive therapy. Leaving one month would be preferable if a delay is possible</a:t>
            </a:r>
          </a:p>
          <a:p>
            <a:pPr>
              <a:lnSpc>
                <a:spcPct val="100000"/>
              </a:lnSpc>
            </a:pPr>
            <a:r>
              <a:rPr lang="en-GB" b="0" i="0" u="none" strike="noStrike" baseline="0" dirty="0">
                <a:latin typeface="+mj-lt"/>
              </a:rPr>
              <a:t>there should be a minimum interval of 8 weeks between doses</a:t>
            </a:r>
          </a:p>
          <a:p>
            <a:pPr>
              <a:lnSpc>
                <a:spcPct val="100000"/>
              </a:lnSpc>
            </a:pPr>
            <a:r>
              <a:rPr lang="en-GB" b="0" i="0" u="none" strike="noStrike" baseline="0" dirty="0">
                <a:latin typeface="+mj-lt"/>
              </a:rPr>
              <a:t>if immunosuppressive treatment is subsequently commenced after the first dose of Shingrix is given, the second dose may be given 8 weeks to 6 months later</a:t>
            </a:r>
          </a:p>
        </p:txBody>
      </p:sp>
      <p:sp>
        <p:nvSpPr>
          <p:cNvPr id="4" name="Footer Placeholder 3">
            <a:extLst>
              <a:ext uri="{FF2B5EF4-FFF2-40B4-BE49-F238E27FC236}">
                <a16:creationId xmlns:a16="http://schemas.microsoft.com/office/drawing/2014/main" id="{814F786B-3818-4CAC-5791-3B58E875FA4F}"/>
              </a:ext>
            </a:extLst>
          </p:cNvPr>
          <p:cNvSpPr>
            <a:spLocks noGrp="1"/>
          </p:cNvSpPr>
          <p:nvPr>
            <p:ph type="ftr" sz="quarter" idx="10"/>
          </p:nvPr>
        </p:nvSpPr>
        <p:spPr/>
        <p:txBody>
          <a:bodyPr/>
          <a:lstStyle/>
          <a:p>
            <a:pPr>
              <a:defRPr/>
            </a:pPr>
            <a:r>
              <a:rPr lang="en-GB" dirty="0"/>
              <a:t>Vaccination against shingles (Herpes Zoster)</a:t>
            </a:r>
            <a:endParaRPr lang="en-US" dirty="0"/>
          </a:p>
        </p:txBody>
      </p:sp>
      <p:sp>
        <p:nvSpPr>
          <p:cNvPr id="5" name="Slide Number Placeholder 4">
            <a:extLst>
              <a:ext uri="{FF2B5EF4-FFF2-40B4-BE49-F238E27FC236}">
                <a16:creationId xmlns:a16="http://schemas.microsoft.com/office/drawing/2014/main" id="{11E2CDE4-FE3E-36F3-629F-7E70FFC236C4}"/>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spTree>
    <p:extLst>
      <p:ext uri="{BB962C8B-B14F-4D97-AF65-F5344CB8AC3E}">
        <p14:creationId xmlns:p14="http://schemas.microsoft.com/office/powerpoint/2010/main" val="8941586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526" y="371824"/>
            <a:ext cx="8028000" cy="648072"/>
          </a:xfrm>
        </p:spPr>
        <p:txBody>
          <a:bodyPr>
            <a:normAutofit/>
          </a:bodyPr>
          <a:lstStyle/>
          <a:p>
            <a:r>
              <a:rPr lang="en-GB" dirty="0"/>
              <a:t>Current or recent shingles infection</a:t>
            </a:r>
          </a:p>
        </p:txBody>
      </p:sp>
      <p:sp>
        <p:nvSpPr>
          <p:cNvPr id="3" name="Content Placeholder 2"/>
          <p:cNvSpPr>
            <a:spLocks noGrp="1"/>
          </p:cNvSpPr>
          <p:nvPr>
            <p:ph idx="1"/>
          </p:nvPr>
        </p:nvSpPr>
        <p:spPr>
          <a:xfrm>
            <a:off x="492528" y="1474470"/>
            <a:ext cx="10007605" cy="4869179"/>
          </a:xfrm>
        </p:spPr>
        <p:txBody>
          <a:bodyPr>
            <a:normAutofit lnSpcReduction="10000"/>
          </a:bodyPr>
          <a:lstStyle/>
          <a:p>
            <a:pPr>
              <a:lnSpc>
                <a:spcPct val="110000"/>
              </a:lnSpc>
              <a:buFont typeface="Arial" pitchFamily="34" charset="0"/>
              <a:buChar char="•"/>
            </a:pPr>
            <a:r>
              <a:rPr lang="en-GB" sz="2800" dirty="0"/>
              <a:t>shingles vaccine is not recommended for treatment of shingles or post herpetic neuralgia (PHN)</a:t>
            </a:r>
          </a:p>
          <a:p>
            <a:pPr>
              <a:lnSpc>
                <a:spcPct val="110000"/>
              </a:lnSpc>
              <a:spcBef>
                <a:spcPts val="1200"/>
              </a:spcBef>
            </a:pPr>
            <a:r>
              <a:rPr lang="en-GB" sz="2800" dirty="0">
                <a:ea typeface="Times New Roman" panose="02020603050405020304" pitchFamily="18" charset="0"/>
                <a:cs typeface="Times New Roman" panose="02020603050405020304" pitchFamily="18" charset="0"/>
              </a:rPr>
              <a:t>a</a:t>
            </a:r>
            <a:r>
              <a:rPr lang="en-GB" sz="2800" dirty="0">
                <a:effectLst/>
                <a:latin typeface="Arial" panose="020B0604020202020204" pitchFamily="34" charset="0"/>
                <a:ea typeface="Times New Roman" panose="02020603050405020304" pitchFamily="18" charset="0"/>
                <a:cs typeface="Times New Roman" panose="02020603050405020304" pitchFamily="18" charset="0"/>
              </a:rPr>
              <a:t>s postherpetic neuralgia (PHN) can persist for many months or years, if the patient is eligible for shingles vaccine by age and they have no other symptoms, then the recommendation would be to offer the </a:t>
            </a:r>
            <a:r>
              <a:rPr lang="en-GB" sz="2800" dirty="0">
                <a:ea typeface="Times New Roman" panose="02020603050405020304" pitchFamily="18" charset="0"/>
                <a:cs typeface="Times New Roman" panose="02020603050405020304" pitchFamily="18" charset="0"/>
              </a:rPr>
              <a:t>S</a:t>
            </a:r>
            <a:r>
              <a:rPr lang="en-GB" sz="2800" dirty="0">
                <a:effectLst/>
                <a:latin typeface="Arial" panose="020B0604020202020204" pitchFamily="34" charset="0"/>
                <a:ea typeface="Times New Roman" panose="02020603050405020304" pitchFamily="18" charset="0"/>
                <a:cs typeface="Times New Roman" panose="02020603050405020304" pitchFamily="18" charset="0"/>
              </a:rPr>
              <a:t>hingrix vaccine without any specific interval before offering vaccine</a:t>
            </a:r>
          </a:p>
          <a:p>
            <a:pPr>
              <a:lnSpc>
                <a:spcPct val="110000"/>
              </a:lnSpc>
              <a:spcBef>
                <a:spcPts val="1200"/>
              </a:spcBef>
            </a:pPr>
            <a:r>
              <a:rPr lang="en-GB" sz="2800" dirty="0"/>
              <a:t>patients who have 2 or more episodes of shingles in one year should have immunological investigation prior to vaccination</a:t>
            </a:r>
          </a:p>
          <a:p>
            <a:pPr>
              <a:lnSpc>
                <a:spcPct val="100000"/>
              </a:lnSpc>
              <a:spcBef>
                <a:spcPts val="1200"/>
              </a:spcBef>
            </a:pPr>
            <a:endParaRPr lang="en-GB" dirty="0"/>
          </a:p>
        </p:txBody>
      </p:sp>
      <p:sp>
        <p:nvSpPr>
          <p:cNvPr id="4" name="Slide Number Placeholder 3"/>
          <p:cNvSpPr>
            <a:spLocks noGrp="1"/>
          </p:cNvSpPr>
          <p:nvPr>
            <p:ph type="sldNum" sz="quarter" idx="10"/>
          </p:nvPr>
        </p:nvSpPr>
        <p:spPr/>
        <p:txBody>
          <a:bodyPr/>
          <a:lstStyle/>
          <a:p>
            <a:pPr>
              <a:defRPr/>
            </a:pPr>
            <a:r>
              <a:rPr lang="en-GB" dirty="0"/>
              <a:t>Vaccination against shingles (Herpes Zoster)</a:t>
            </a:r>
            <a:endParaRPr lang="en-US" dirty="0"/>
          </a:p>
        </p:txBody>
      </p:sp>
      <p:sp>
        <p:nvSpPr>
          <p:cNvPr id="5" name="Footer Placeholder 4"/>
          <p:cNvSpPr>
            <a:spLocks noGrp="1"/>
          </p:cNvSpPr>
          <p:nvPr>
            <p:ph type="ftr" sz="quarter" idx="11"/>
          </p:nvPr>
        </p:nvSpPr>
        <p:spPr/>
        <p:txBody>
          <a:bodyPr/>
          <a:lstStyle/>
          <a:p>
            <a:pPr>
              <a:defRPr/>
            </a:pPr>
            <a:fld id="{ABB9E5ED-9B9F-4136-BCD3-BA1E313F68E8}" type="slidenum">
              <a:rPr lang="en-GB" smtClean="0"/>
              <a:t>32</a:t>
            </a:fld>
            <a:endParaRPr lang="en-US" dirty="0"/>
          </a:p>
        </p:txBody>
      </p:sp>
    </p:spTree>
    <p:extLst>
      <p:ext uri="{BB962C8B-B14F-4D97-AF65-F5344CB8AC3E}">
        <p14:creationId xmlns:p14="http://schemas.microsoft.com/office/powerpoint/2010/main" val="26268531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822" y="368660"/>
            <a:ext cx="8028000" cy="648072"/>
          </a:xfrm>
        </p:spPr>
        <p:txBody>
          <a:bodyPr/>
          <a:lstStyle/>
          <a:p>
            <a:r>
              <a:rPr lang="en-GB" dirty="0"/>
              <a:t>Prescription only medication (POM)</a:t>
            </a:r>
          </a:p>
        </p:txBody>
      </p:sp>
      <p:sp>
        <p:nvSpPr>
          <p:cNvPr id="3" name="Content Placeholder 2"/>
          <p:cNvSpPr>
            <a:spLocks noGrp="1"/>
          </p:cNvSpPr>
          <p:nvPr>
            <p:ph idx="1"/>
          </p:nvPr>
        </p:nvSpPr>
        <p:spPr>
          <a:xfrm>
            <a:off x="549894" y="1565910"/>
            <a:ext cx="10125726" cy="4766310"/>
          </a:xfrm>
        </p:spPr>
        <p:txBody>
          <a:bodyPr>
            <a:normAutofit/>
          </a:bodyPr>
          <a:lstStyle/>
          <a:p>
            <a:pPr marL="0" indent="0">
              <a:lnSpc>
                <a:spcPct val="100000"/>
              </a:lnSpc>
              <a:buNone/>
            </a:pPr>
            <a:r>
              <a:rPr lang="en-GB" sz="2500" dirty="0"/>
              <a:t>Shingrix should only be administered using a: </a:t>
            </a:r>
          </a:p>
          <a:p>
            <a:pPr>
              <a:lnSpc>
                <a:spcPct val="100000"/>
              </a:lnSpc>
              <a:spcBef>
                <a:spcPts val="1200"/>
              </a:spcBef>
              <a:buFont typeface="Arial" panose="020B0604020202020204" pitchFamily="34" charset="0"/>
              <a:buChar char="•"/>
            </a:pPr>
            <a:r>
              <a:rPr lang="en-GB" sz="2500" dirty="0"/>
              <a:t>prescription written manually or electronically by a registered medical practitioner or other authorised prescriber</a:t>
            </a:r>
          </a:p>
          <a:p>
            <a:pPr>
              <a:lnSpc>
                <a:spcPct val="100000"/>
              </a:lnSpc>
              <a:buFont typeface="Arial" panose="020B0604020202020204" pitchFamily="34" charset="0"/>
              <a:buChar char="•"/>
            </a:pPr>
            <a:r>
              <a:rPr lang="en-GB" sz="2500" dirty="0"/>
              <a:t>patient specific direction (PSD)</a:t>
            </a:r>
          </a:p>
          <a:p>
            <a:pPr>
              <a:lnSpc>
                <a:spcPct val="100000"/>
              </a:lnSpc>
              <a:buFont typeface="Arial" panose="020B0604020202020204" pitchFamily="34" charset="0"/>
              <a:buChar char="•"/>
            </a:pPr>
            <a:r>
              <a:rPr lang="en-GB" sz="2500" dirty="0"/>
              <a:t>patient group direction (PGD)</a:t>
            </a:r>
          </a:p>
          <a:p>
            <a:pPr marL="0" indent="0">
              <a:lnSpc>
                <a:spcPct val="100000"/>
              </a:lnSpc>
              <a:buNone/>
            </a:pPr>
            <a:r>
              <a:rPr lang="en-GB" sz="2500" dirty="0">
                <a:solidFill>
                  <a:prstClr val="black"/>
                </a:solidFill>
              </a:rPr>
              <a:t>A PGD template to support the national shingles vaccination programme for eligible adults is available from UKHSA on the </a:t>
            </a:r>
            <a:r>
              <a:rPr lang="en-GB" sz="2500" dirty="0">
                <a:solidFill>
                  <a:prstClr val="black"/>
                </a:solidFill>
                <a:hlinkClick r:id="rId3"/>
              </a:rPr>
              <a:t>GOV.UK website</a:t>
            </a:r>
            <a:r>
              <a:rPr lang="en-GB" sz="2500" dirty="0">
                <a:solidFill>
                  <a:prstClr val="black"/>
                </a:solidFill>
              </a:rPr>
              <a:t>.</a:t>
            </a:r>
          </a:p>
          <a:p>
            <a:pPr marL="0" lvl="0" indent="0">
              <a:lnSpc>
                <a:spcPct val="100000"/>
              </a:lnSpc>
              <a:buNone/>
            </a:pPr>
            <a:r>
              <a:rPr lang="en-GB" sz="2500" dirty="0">
                <a:solidFill>
                  <a:prstClr val="black"/>
                </a:solidFill>
                <a:ea typeface="Calibri"/>
              </a:rPr>
              <a:t>Local authorisation is required before PGD templates can be used.</a:t>
            </a:r>
            <a:endParaRPr lang="en-GB" sz="2500" dirty="0">
              <a:solidFill>
                <a:prstClr val="black"/>
              </a:solidFill>
            </a:endParaRPr>
          </a:p>
        </p:txBody>
      </p:sp>
      <p:sp>
        <p:nvSpPr>
          <p:cNvPr id="4" name="Slide Number Placeholder 3"/>
          <p:cNvSpPr>
            <a:spLocks noGrp="1"/>
          </p:cNvSpPr>
          <p:nvPr>
            <p:ph type="sldNum" sz="quarter" idx="10"/>
          </p:nvPr>
        </p:nvSpPr>
        <p:spPr/>
        <p:txBody>
          <a:bodyPr/>
          <a:lstStyle/>
          <a:p>
            <a:pPr>
              <a:defRPr/>
            </a:pPr>
            <a:r>
              <a:rPr lang="en-US" dirty="0"/>
              <a:t>  </a:t>
            </a:r>
          </a:p>
          <a:p>
            <a:pPr>
              <a:defRPr/>
            </a:pPr>
            <a:r>
              <a:rPr lang="en-GB" dirty="0"/>
              <a:t>Vaccination against shingles (Herpes Zoster)</a:t>
            </a:r>
            <a:endParaRPr lang="en-US" dirty="0"/>
          </a:p>
          <a:p>
            <a:pPr>
              <a:defRPr/>
            </a:pPr>
            <a:endParaRPr lang="en-US" dirty="0"/>
          </a:p>
        </p:txBody>
      </p:sp>
      <p:sp>
        <p:nvSpPr>
          <p:cNvPr id="5" name="Footer Placeholder 4"/>
          <p:cNvSpPr>
            <a:spLocks noGrp="1"/>
          </p:cNvSpPr>
          <p:nvPr>
            <p:ph type="ftr" sz="quarter" idx="11"/>
          </p:nvPr>
        </p:nvSpPr>
        <p:spPr/>
        <p:txBody>
          <a:bodyPr/>
          <a:lstStyle/>
          <a:p>
            <a:pPr>
              <a:defRPr/>
            </a:pPr>
            <a:fld id="{4F1F2B68-81F5-4ED3-99CF-97447434DB9C}" type="slidenum">
              <a:rPr lang="en-GB" smtClean="0"/>
              <a:t>33</a:t>
            </a:fld>
            <a:endParaRPr lang="en-US" dirty="0"/>
          </a:p>
        </p:txBody>
      </p:sp>
    </p:spTree>
    <p:extLst>
      <p:ext uri="{BB962C8B-B14F-4D97-AF65-F5344CB8AC3E}">
        <p14:creationId xmlns:p14="http://schemas.microsoft.com/office/powerpoint/2010/main" val="1395512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433" y="338268"/>
            <a:ext cx="8028000" cy="648072"/>
          </a:xfrm>
        </p:spPr>
        <p:txBody>
          <a:bodyPr>
            <a:normAutofit fontScale="90000"/>
          </a:bodyPr>
          <a:lstStyle/>
          <a:p>
            <a:r>
              <a:rPr lang="en-GB" dirty="0"/>
              <a:t>Reporting suspected adverse reactions</a:t>
            </a:r>
          </a:p>
        </p:txBody>
      </p:sp>
      <p:sp>
        <p:nvSpPr>
          <p:cNvPr id="3" name="Content Placeholder 2"/>
          <p:cNvSpPr>
            <a:spLocks noGrp="1"/>
          </p:cNvSpPr>
          <p:nvPr>
            <p:ph idx="1"/>
          </p:nvPr>
        </p:nvSpPr>
        <p:spPr>
          <a:xfrm>
            <a:off x="477115" y="1508760"/>
            <a:ext cx="7786775" cy="4720590"/>
          </a:xfrm>
        </p:spPr>
        <p:txBody>
          <a:bodyPr>
            <a:noAutofit/>
          </a:bodyPr>
          <a:lstStyle/>
          <a:p>
            <a:pPr marL="0" lvl="2" indent="0">
              <a:lnSpc>
                <a:spcPct val="120000"/>
              </a:lnSpc>
              <a:buNone/>
            </a:pPr>
            <a:r>
              <a:rPr lang="en-GB" sz="1900" dirty="0"/>
              <a:t>Suspected adverse reactions to Shingrix should be reported to the Medicines and Healthcare products Regulatory Agency (MHRA) using the Yellow Card reporting scheme. </a:t>
            </a:r>
            <a:endParaRPr lang="en-GB" sz="1900" b="1" dirty="0"/>
          </a:p>
          <a:p>
            <a:pPr marL="0" indent="0">
              <a:lnSpc>
                <a:spcPct val="110000"/>
              </a:lnSpc>
              <a:spcBef>
                <a:spcPts val="0"/>
              </a:spcBef>
              <a:buNone/>
            </a:pPr>
            <a:endParaRPr lang="en-GB" sz="1900" b="1" dirty="0"/>
          </a:p>
          <a:p>
            <a:pPr marL="0" indent="0">
              <a:lnSpc>
                <a:spcPct val="110000"/>
              </a:lnSpc>
              <a:spcBef>
                <a:spcPts val="0"/>
              </a:spcBef>
              <a:buNone/>
            </a:pPr>
            <a:r>
              <a:rPr lang="en-GB" sz="1900" dirty="0"/>
              <a:t>Yellow Card scheme:</a:t>
            </a:r>
          </a:p>
          <a:p>
            <a:pPr>
              <a:lnSpc>
                <a:spcPct val="120000"/>
              </a:lnSpc>
              <a:buFont typeface="Arial" pitchFamily="34" charset="0"/>
              <a:buChar char="•"/>
            </a:pPr>
            <a:r>
              <a:rPr lang="en-GB" sz="1900" dirty="0"/>
              <a:t>voluntary reporting system for suspected adverse reaction to medicines or vaccines</a:t>
            </a:r>
          </a:p>
          <a:p>
            <a:pPr>
              <a:lnSpc>
                <a:spcPct val="100000"/>
              </a:lnSpc>
              <a:buFont typeface="Arial" pitchFamily="34" charset="0"/>
              <a:buChar char="•"/>
            </a:pPr>
            <a:r>
              <a:rPr lang="en-GB" sz="1900" dirty="0"/>
              <a:t>success depends on early, complete and accurate reporting</a:t>
            </a:r>
          </a:p>
          <a:p>
            <a:pPr>
              <a:lnSpc>
                <a:spcPct val="100000"/>
              </a:lnSpc>
              <a:buFont typeface="Arial" pitchFamily="34" charset="0"/>
              <a:buChar char="•"/>
            </a:pPr>
            <a:r>
              <a:rPr lang="en-GB" sz="1900" dirty="0"/>
              <a:t>report even if uncertain about whether vaccine caused condition</a:t>
            </a:r>
          </a:p>
          <a:p>
            <a:pPr>
              <a:lnSpc>
                <a:spcPct val="100000"/>
              </a:lnSpc>
              <a:buFont typeface="Arial" pitchFamily="34" charset="0"/>
              <a:buChar char="•"/>
            </a:pPr>
            <a:r>
              <a:rPr lang="en-GB" sz="1900" dirty="0"/>
              <a:t>reporting site for the Yellow Card scheme: </a:t>
            </a:r>
            <a:r>
              <a:rPr lang="en-GB" sz="1900" dirty="0">
                <a:hlinkClick r:id="rId3"/>
              </a:rPr>
              <a:t>https://yellowcard.mhra.gov.uk/</a:t>
            </a:r>
            <a:r>
              <a:rPr lang="en-GB" sz="1900" dirty="0"/>
              <a:t> </a:t>
            </a:r>
          </a:p>
          <a:p>
            <a:pPr>
              <a:lnSpc>
                <a:spcPct val="100000"/>
              </a:lnSpc>
              <a:buFont typeface="Arial" pitchFamily="34" charset="0"/>
              <a:buChar char="•"/>
            </a:pPr>
            <a:r>
              <a:rPr lang="en-GB" sz="1900" dirty="0"/>
              <a:t>see the Green Book Chapter 8 for further details</a:t>
            </a:r>
          </a:p>
        </p:txBody>
      </p:sp>
      <p:sp>
        <p:nvSpPr>
          <p:cNvPr id="4" name="Slide Number Placeholder 3"/>
          <p:cNvSpPr>
            <a:spLocks noGrp="1"/>
          </p:cNvSpPr>
          <p:nvPr>
            <p:ph type="sldNum" sz="quarter" idx="10"/>
          </p:nvPr>
        </p:nvSpPr>
        <p:spPr/>
        <p:txBody>
          <a:bodyPr/>
          <a:lstStyle/>
          <a:p>
            <a:pPr>
              <a:defRPr/>
            </a:pPr>
            <a:r>
              <a:rPr lang="en-US" dirty="0"/>
              <a:t>  </a:t>
            </a:r>
          </a:p>
          <a:p>
            <a:pPr>
              <a:defRPr/>
            </a:pPr>
            <a:r>
              <a:rPr lang="en-GB" dirty="0"/>
              <a:t>Vaccination against shingles (Herpes Zoster)</a:t>
            </a:r>
            <a:endParaRPr lang="en-US" dirty="0"/>
          </a:p>
          <a:p>
            <a:pPr>
              <a:defRPr/>
            </a:pPr>
            <a:endParaRPr lang="en-US" dirty="0"/>
          </a:p>
        </p:txBody>
      </p:sp>
      <p:sp>
        <p:nvSpPr>
          <p:cNvPr id="5" name="Footer Placeholder 4"/>
          <p:cNvSpPr>
            <a:spLocks noGrp="1"/>
          </p:cNvSpPr>
          <p:nvPr>
            <p:ph type="ftr" sz="quarter" idx="11"/>
          </p:nvPr>
        </p:nvSpPr>
        <p:spPr/>
        <p:txBody>
          <a:bodyPr/>
          <a:lstStyle/>
          <a:p>
            <a:pPr>
              <a:defRPr/>
            </a:pPr>
            <a:fld id="{4246E4EA-3460-4592-88FD-3A5F942166DB}" type="slidenum">
              <a:rPr lang="en-GB" smtClean="0"/>
              <a:t>34</a:t>
            </a:fld>
            <a:endParaRPr lang="en-US" dirty="0"/>
          </a:p>
        </p:txBody>
      </p:sp>
      <p:pic>
        <p:nvPicPr>
          <p:cNvPr id="7" name="Picture 6">
            <a:extLst>
              <a:ext uri="{FF2B5EF4-FFF2-40B4-BE49-F238E27FC236}">
                <a16:creationId xmlns:a16="http://schemas.microsoft.com/office/drawing/2014/main" id="{A584E18C-99CB-4DCE-A48E-3266085DBBBC}"/>
              </a:ext>
            </a:extLst>
          </p:cNvPr>
          <p:cNvPicPr/>
          <p:nvPr/>
        </p:nvPicPr>
        <p:blipFill rotWithShape="1">
          <a:blip r:embed="rId4"/>
          <a:srcRect l="23599" t="4980" r="23443" b="29667"/>
          <a:stretch/>
        </p:blipFill>
        <p:spPr bwMode="auto">
          <a:xfrm>
            <a:off x="7806691" y="2446021"/>
            <a:ext cx="3622446" cy="244952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027282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304713"/>
            <a:ext cx="8028000" cy="648072"/>
          </a:xfrm>
        </p:spPr>
        <p:txBody>
          <a:bodyPr/>
          <a:lstStyle/>
          <a:p>
            <a:r>
              <a:rPr lang="en-GB" dirty="0"/>
              <a:t>Maximising vaccine coverage</a:t>
            </a:r>
          </a:p>
        </p:txBody>
      </p:sp>
      <p:sp>
        <p:nvSpPr>
          <p:cNvPr id="3" name="Content Placeholder 2"/>
          <p:cNvSpPr>
            <a:spLocks noGrp="1"/>
          </p:cNvSpPr>
          <p:nvPr>
            <p:ph idx="1"/>
          </p:nvPr>
        </p:nvSpPr>
        <p:spPr>
          <a:xfrm>
            <a:off x="455936" y="1520190"/>
            <a:ext cx="10356844" cy="4766310"/>
          </a:xfrm>
        </p:spPr>
        <p:txBody>
          <a:bodyPr>
            <a:normAutofit fontScale="92500" lnSpcReduction="20000"/>
          </a:bodyPr>
          <a:lstStyle/>
          <a:p>
            <a:pPr>
              <a:lnSpc>
                <a:spcPct val="120000"/>
              </a:lnSpc>
              <a:buFont typeface="Arial" panose="020B0604020202020204" pitchFamily="34" charset="0"/>
              <a:buChar char="•"/>
            </a:pPr>
            <a:r>
              <a:rPr lang="en-GB" dirty="0"/>
              <a:t>since the introduction of the shingles vaccination programme in 2013 there has been a year-on-year decline in vaccine uptake</a:t>
            </a:r>
          </a:p>
          <a:p>
            <a:pPr>
              <a:lnSpc>
                <a:spcPct val="120000"/>
              </a:lnSpc>
              <a:buFont typeface="Arial" panose="020B0604020202020204" pitchFamily="34" charset="0"/>
              <a:buChar char="•"/>
            </a:pPr>
            <a:r>
              <a:rPr lang="en-GB" dirty="0"/>
              <a:t>efforts to identify and vaccinate all eligible individuals are needed to achieve a continuing reduction in the number of cases of this debilitating and painful condition; if not already in place, a system of call/ recall should be implemented </a:t>
            </a:r>
          </a:p>
          <a:p>
            <a:pPr>
              <a:lnSpc>
                <a:spcPct val="120000"/>
              </a:lnSpc>
              <a:buFont typeface="Arial" panose="020B0604020202020204" pitchFamily="34" charset="0"/>
              <a:buChar char="•"/>
            </a:pPr>
            <a:r>
              <a:rPr lang="en-GB" dirty="0"/>
              <a:t>all those advising on or administering the shingles vaccine should take every opportunity to offer vaccine to eligible patients as soon as they become eligible to help to protect them from this serious illness</a:t>
            </a:r>
          </a:p>
          <a:p>
            <a:pPr>
              <a:lnSpc>
                <a:spcPct val="120000"/>
              </a:lnSpc>
              <a:buFont typeface="Arial" panose="020B0604020202020204" pitchFamily="34" charset="0"/>
              <a:buChar char="•"/>
            </a:pPr>
            <a:r>
              <a:rPr lang="en-GB" dirty="0"/>
              <a:t>shingles vaccine can be offered when an eligible individual is attending for another vaccine such as flu, RSV, </a:t>
            </a:r>
            <a:r>
              <a:rPr lang="en-GB" dirty="0">
                <a:solidFill>
                  <a:srgbClr val="FF0000"/>
                </a:solidFill>
              </a:rPr>
              <a:t>pneumococcal </a:t>
            </a:r>
            <a:r>
              <a:rPr lang="en-GB" dirty="0"/>
              <a:t>or COVID vaccine (although the shingles vaccine should be offered at any time of year, not only when seasonal vaccines such as flu are offered)</a:t>
            </a:r>
          </a:p>
        </p:txBody>
      </p:sp>
      <p:sp>
        <p:nvSpPr>
          <p:cNvPr id="4" name="Slide Number Placeholder 3"/>
          <p:cNvSpPr>
            <a:spLocks noGrp="1"/>
          </p:cNvSpPr>
          <p:nvPr>
            <p:ph type="sldNum" sz="quarter" idx="10"/>
          </p:nvPr>
        </p:nvSpPr>
        <p:spPr/>
        <p:txBody>
          <a:bodyPr/>
          <a:lstStyle/>
          <a:p>
            <a:pPr>
              <a:defRPr/>
            </a:pPr>
            <a:r>
              <a:rPr lang="en-US" dirty="0"/>
              <a:t>  </a:t>
            </a:r>
          </a:p>
          <a:p>
            <a:pPr>
              <a:defRPr/>
            </a:pPr>
            <a:r>
              <a:rPr lang="en-GB" dirty="0"/>
              <a:t>Vaccination against shingles (Herpes Zoster)</a:t>
            </a:r>
            <a:endParaRPr lang="en-US" dirty="0"/>
          </a:p>
          <a:p>
            <a:pPr>
              <a:defRPr/>
            </a:pPr>
            <a:endParaRPr lang="en-US" b="1" dirty="0"/>
          </a:p>
        </p:txBody>
      </p:sp>
      <p:sp>
        <p:nvSpPr>
          <p:cNvPr id="5" name="Footer Placeholder 4"/>
          <p:cNvSpPr>
            <a:spLocks noGrp="1"/>
          </p:cNvSpPr>
          <p:nvPr>
            <p:ph type="ftr" sz="quarter" idx="11"/>
          </p:nvPr>
        </p:nvSpPr>
        <p:spPr/>
        <p:txBody>
          <a:bodyPr/>
          <a:lstStyle/>
          <a:p>
            <a:pPr>
              <a:defRPr/>
            </a:pPr>
            <a:fld id="{A71D25B7-BB22-4615-B382-69A1FFC26EDC}" type="slidenum">
              <a:rPr lang="en-GB" smtClean="0"/>
              <a:t>35</a:t>
            </a:fld>
            <a:endParaRPr lang="en-US" dirty="0"/>
          </a:p>
        </p:txBody>
      </p:sp>
    </p:spTree>
    <p:extLst>
      <p:ext uri="{BB962C8B-B14F-4D97-AF65-F5344CB8AC3E}">
        <p14:creationId xmlns:p14="http://schemas.microsoft.com/office/powerpoint/2010/main" val="8929448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69490-B315-A2B2-94CE-378A9FBD1272}"/>
              </a:ext>
            </a:extLst>
          </p:cNvPr>
          <p:cNvSpPr>
            <a:spLocks noGrp="1"/>
          </p:cNvSpPr>
          <p:nvPr>
            <p:ph type="title"/>
          </p:nvPr>
        </p:nvSpPr>
        <p:spPr/>
        <p:txBody>
          <a:bodyPr/>
          <a:lstStyle/>
          <a:p>
            <a:r>
              <a:rPr lang="en-GB" dirty="0"/>
              <a:t>Leaflets and posters</a:t>
            </a:r>
          </a:p>
        </p:txBody>
      </p:sp>
      <p:sp>
        <p:nvSpPr>
          <p:cNvPr id="3" name="Content Placeholder 2">
            <a:extLst>
              <a:ext uri="{FF2B5EF4-FFF2-40B4-BE49-F238E27FC236}">
                <a16:creationId xmlns:a16="http://schemas.microsoft.com/office/drawing/2014/main" id="{13A1BBA3-BBE6-0DB5-E1A8-FFFE321AB3E2}"/>
              </a:ext>
            </a:extLst>
          </p:cNvPr>
          <p:cNvSpPr>
            <a:spLocks noGrp="1"/>
          </p:cNvSpPr>
          <p:nvPr>
            <p:ph idx="1"/>
          </p:nvPr>
        </p:nvSpPr>
        <p:spPr>
          <a:xfrm>
            <a:off x="330206" y="1565910"/>
            <a:ext cx="7709272" cy="4560254"/>
          </a:xfrm>
        </p:spPr>
        <p:txBody>
          <a:bodyPr>
            <a:normAutofit fontScale="92500" lnSpcReduction="10000"/>
          </a:bodyPr>
          <a:lstStyle/>
          <a:p>
            <a:pPr marL="0" indent="0">
              <a:lnSpc>
                <a:spcPct val="110000"/>
              </a:lnSpc>
              <a:buNone/>
            </a:pPr>
            <a:r>
              <a:rPr lang="en-GB" dirty="0"/>
              <a:t>Leaflets, record cards and posters on shingles can be found and ordered through the Health publications site:</a:t>
            </a:r>
          </a:p>
          <a:p>
            <a:pPr>
              <a:lnSpc>
                <a:spcPct val="110000"/>
              </a:lnSpc>
            </a:pPr>
            <a:r>
              <a:rPr lang="en-GB" dirty="0">
                <a:hlinkClick r:id="rId3"/>
              </a:rPr>
              <a:t>www.healthpublications.gov.uk/Home.html</a:t>
            </a:r>
            <a:endParaRPr lang="en-GB" dirty="0"/>
          </a:p>
          <a:p>
            <a:pPr>
              <a:lnSpc>
                <a:spcPct val="110000"/>
              </a:lnSpc>
            </a:pPr>
            <a:endParaRPr lang="en-GB" dirty="0"/>
          </a:p>
          <a:p>
            <a:pPr marL="0" indent="0">
              <a:lnSpc>
                <a:spcPct val="110000"/>
              </a:lnSpc>
              <a:buNone/>
            </a:pPr>
            <a:r>
              <a:rPr lang="en-GB" b="1" dirty="0"/>
              <a:t>Vaccine update </a:t>
            </a:r>
          </a:p>
          <a:p>
            <a:pPr marL="0" indent="0">
              <a:lnSpc>
                <a:spcPct val="110000"/>
              </a:lnSpc>
              <a:buNone/>
            </a:pPr>
            <a:r>
              <a:rPr lang="en-GB" b="0" i="0" dirty="0">
                <a:solidFill>
                  <a:srgbClr val="0B0C0C"/>
                </a:solidFill>
                <a:effectLst/>
                <a:latin typeface="+mj-lt"/>
              </a:rPr>
              <a:t>This is a monthly newsletter which describes the latest developments in vaccines, vaccination policies and procedures. There is a special edition about the changes to the shingles vaccination programme</a:t>
            </a:r>
          </a:p>
          <a:p>
            <a:pPr marL="0" indent="0">
              <a:lnSpc>
                <a:spcPct val="110000"/>
              </a:lnSpc>
              <a:buNone/>
            </a:pPr>
            <a:r>
              <a:rPr lang="en-GB" dirty="0">
                <a:solidFill>
                  <a:srgbClr val="0B0C0C"/>
                </a:solidFill>
                <a:latin typeface="+mj-lt"/>
              </a:rPr>
              <a:t>Sign up to receive the newsletter by email:</a:t>
            </a:r>
            <a:endParaRPr lang="en-GB" dirty="0">
              <a:latin typeface="+mj-lt"/>
            </a:endParaRPr>
          </a:p>
          <a:p>
            <a:pPr>
              <a:lnSpc>
                <a:spcPct val="110000"/>
              </a:lnSpc>
            </a:pPr>
            <a:r>
              <a:rPr lang="en-GB" dirty="0">
                <a:hlinkClick r:id="rId4"/>
              </a:rPr>
              <a:t>www.gov.uk/government/collections/vaccine-update</a:t>
            </a:r>
            <a:endParaRPr lang="en-GB" dirty="0"/>
          </a:p>
          <a:p>
            <a:pPr marL="0" indent="0">
              <a:buNone/>
            </a:pPr>
            <a:endParaRPr lang="en-GB" dirty="0"/>
          </a:p>
          <a:p>
            <a:pPr marL="0" indent="0">
              <a:buNone/>
            </a:pPr>
            <a:endParaRPr lang="en-GB" dirty="0"/>
          </a:p>
          <a:p>
            <a:endParaRPr lang="en-GB" dirty="0"/>
          </a:p>
        </p:txBody>
      </p:sp>
      <p:sp>
        <p:nvSpPr>
          <p:cNvPr id="4" name="Footer Placeholder 3">
            <a:extLst>
              <a:ext uri="{FF2B5EF4-FFF2-40B4-BE49-F238E27FC236}">
                <a16:creationId xmlns:a16="http://schemas.microsoft.com/office/drawing/2014/main" id="{EB341200-B57B-80A5-7E64-426FAE91A82B}"/>
              </a:ext>
            </a:extLst>
          </p:cNvPr>
          <p:cNvSpPr>
            <a:spLocks noGrp="1"/>
          </p:cNvSpPr>
          <p:nvPr>
            <p:ph type="ftr" sz="quarter" idx="10"/>
          </p:nvPr>
        </p:nvSpPr>
        <p:spPr/>
        <p:txBody>
          <a:bodyPr/>
          <a:lstStyle/>
          <a:p>
            <a:pPr>
              <a:defRPr/>
            </a:pPr>
            <a:r>
              <a:rPr lang="en-GB" dirty="0"/>
              <a:t>Vaccination against shingles (Herpes Zoster)</a:t>
            </a:r>
            <a:endParaRPr lang="en-US" dirty="0"/>
          </a:p>
        </p:txBody>
      </p:sp>
      <p:sp>
        <p:nvSpPr>
          <p:cNvPr id="5" name="Slide Number Placeholder 4">
            <a:extLst>
              <a:ext uri="{FF2B5EF4-FFF2-40B4-BE49-F238E27FC236}">
                <a16:creationId xmlns:a16="http://schemas.microsoft.com/office/drawing/2014/main" id="{C675FB86-70C6-838E-2E32-9A6FC26A76E0}"/>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pic>
        <p:nvPicPr>
          <p:cNvPr id="8" name="Picture 7">
            <a:extLst>
              <a:ext uri="{FF2B5EF4-FFF2-40B4-BE49-F238E27FC236}">
                <a16:creationId xmlns:a16="http://schemas.microsoft.com/office/drawing/2014/main" id="{3C84BB4C-074A-3B15-2091-EA0FE2085792}"/>
              </a:ext>
            </a:extLst>
          </p:cNvPr>
          <p:cNvPicPr>
            <a:picLocks noChangeAspect="1"/>
          </p:cNvPicPr>
          <p:nvPr/>
        </p:nvPicPr>
        <p:blipFill>
          <a:blip r:embed="rId5"/>
          <a:stretch>
            <a:fillRect/>
          </a:stretch>
        </p:blipFill>
        <p:spPr>
          <a:xfrm>
            <a:off x="8234420" y="55550"/>
            <a:ext cx="2521811" cy="3710250"/>
          </a:xfrm>
          <a:prstGeom prst="rect">
            <a:avLst/>
          </a:prstGeom>
          <a:ln>
            <a:solidFill>
              <a:schemeClr val="tx1"/>
            </a:solidFill>
          </a:ln>
        </p:spPr>
      </p:pic>
      <p:pic>
        <p:nvPicPr>
          <p:cNvPr id="7" name="Picture 6">
            <a:extLst>
              <a:ext uri="{FF2B5EF4-FFF2-40B4-BE49-F238E27FC236}">
                <a16:creationId xmlns:a16="http://schemas.microsoft.com/office/drawing/2014/main" id="{A882C3D9-4C49-0E66-7D4D-060E6214E0B2}"/>
              </a:ext>
            </a:extLst>
          </p:cNvPr>
          <p:cNvPicPr>
            <a:picLocks noChangeAspect="1"/>
          </p:cNvPicPr>
          <p:nvPr/>
        </p:nvPicPr>
        <p:blipFill>
          <a:blip r:embed="rId6"/>
          <a:stretch>
            <a:fillRect/>
          </a:stretch>
        </p:blipFill>
        <p:spPr>
          <a:xfrm>
            <a:off x="9635599" y="3063443"/>
            <a:ext cx="2420414" cy="3375407"/>
          </a:xfrm>
          <a:prstGeom prst="rect">
            <a:avLst/>
          </a:prstGeom>
          <a:ln>
            <a:solidFill>
              <a:schemeClr val="tx1"/>
            </a:solidFill>
          </a:ln>
        </p:spPr>
      </p:pic>
    </p:spTree>
    <p:extLst>
      <p:ext uri="{BB962C8B-B14F-4D97-AF65-F5344CB8AC3E}">
        <p14:creationId xmlns:p14="http://schemas.microsoft.com/office/powerpoint/2010/main" val="9927854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321490"/>
            <a:ext cx="8028000" cy="648072"/>
          </a:xfrm>
        </p:spPr>
        <p:txBody>
          <a:bodyPr/>
          <a:lstStyle/>
          <a:p>
            <a:r>
              <a:rPr lang="en-GB" dirty="0"/>
              <a:t>Significant messages </a:t>
            </a:r>
          </a:p>
        </p:txBody>
      </p:sp>
      <p:sp>
        <p:nvSpPr>
          <p:cNvPr id="3" name="Content Placeholder 2"/>
          <p:cNvSpPr>
            <a:spLocks noGrp="1"/>
          </p:cNvSpPr>
          <p:nvPr>
            <p:ph idx="1"/>
          </p:nvPr>
        </p:nvSpPr>
        <p:spPr>
          <a:xfrm>
            <a:off x="440225" y="1440180"/>
            <a:ext cx="10715455" cy="4998670"/>
          </a:xfrm>
        </p:spPr>
        <p:txBody>
          <a:bodyPr>
            <a:noAutofit/>
          </a:bodyPr>
          <a:lstStyle/>
          <a:p>
            <a:pPr>
              <a:lnSpc>
                <a:spcPct val="100000"/>
              </a:lnSpc>
              <a:spcBef>
                <a:spcPts val="0"/>
              </a:spcBef>
              <a:buFont typeface="Arial" pitchFamily="34" charset="0"/>
              <a:buChar char="•"/>
            </a:pPr>
            <a:r>
              <a:rPr lang="en-GB" sz="1600" dirty="0"/>
              <a:t>shingles is a severe painful illness, mostly affecting older people, that can persist for several months or even years</a:t>
            </a:r>
          </a:p>
          <a:p>
            <a:pPr>
              <a:lnSpc>
                <a:spcPct val="100000"/>
              </a:lnSpc>
              <a:spcBef>
                <a:spcPts val="600"/>
              </a:spcBef>
              <a:buFont typeface="Arial" pitchFamily="34" charset="0"/>
              <a:buChar char="•"/>
            </a:pPr>
            <a:r>
              <a:rPr lang="en-GB" sz="1600" dirty="0"/>
              <a:t>the severity of the illness increases with age and those 70 years of age and over are at an increased risk; severe immunosuppression is also a risk factor </a:t>
            </a:r>
          </a:p>
          <a:p>
            <a:pPr>
              <a:lnSpc>
                <a:spcPct val="100000"/>
              </a:lnSpc>
              <a:spcBef>
                <a:spcPts val="600"/>
              </a:spcBef>
              <a:buFont typeface="Arial" pitchFamily="34" charset="0"/>
              <a:buChar char="•"/>
            </a:pPr>
            <a:r>
              <a:rPr lang="en-GB" sz="1600" dirty="0"/>
              <a:t>prior to introduction of the vaccination programme, over 50,000 cases of shingles occurred in people aged 70 years and over each year in England and Wales with approximately 50 cases resulting in death </a:t>
            </a:r>
          </a:p>
          <a:p>
            <a:pPr>
              <a:lnSpc>
                <a:spcPct val="100000"/>
              </a:lnSpc>
              <a:spcBef>
                <a:spcPts val="600"/>
              </a:spcBef>
              <a:buFont typeface="Arial" pitchFamily="34" charset="0"/>
              <a:buChar char="•"/>
            </a:pPr>
            <a:r>
              <a:rPr lang="en-GB" sz="1600" dirty="0"/>
              <a:t>since 2013, Zostavax was offered routinely to patients 70 to 79 years of age to reduce the incidence and severity of shingles and shingles related complications; Zostavax is no longer being supplied and from 1 November 2024 eligible but not yet vaccinated individuals in this cohort should have been offered Shingrix</a:t>
            </a:r>
          </a:p>
          <a:p>
            <a:pPr>
              <a:lnSpc>
                <a:spcPct val="100000"/>
              </a:lnSpc>
              <a:spcBef>
                <a:spcPts val="600"/>
              </a:spcBef>
              <a:buFont typeface="Arial" pitchFamily="34" charset="0"/>
              <a:buChar char="•"/>
            </a:pPr>
            <a:r>
              <a:rPr lang="en-GB" sz="1600" dirty="0"/>
              <a:t>since 2021, Shingrix has been available as an alternative vaccine for eligible patients where Zostavax was clinically contraindicated such as individuals with immunosuppression</a:t>
            </a:r>
          </a:p>
          <a:p>
            <a:pPr>
              <a:lnSpc>
                <a:spcPct val="100000"/>
              </a:lnSpc>
              <a:spcBef>
                <a:spcPts val="1200"/>
              </a:spcBef>
              <a:buFont typeface="Arial" pitchFamily="34" charset="0"/>
              <a:buChar char="•"/>
            </a:pPr>
            <a:r>
              <a:rPr lang="en-GB" sz="1600" dirty="0"/>
              <a:t>from 1 September 2023 Shingrix has been available for all severely immunosuppressed individuals from 50 years of age and is also offered to immunocompetent individuals from 60 years of age in a phased implementation over a 10-year period starting with those turning 65 and 70 years of age</a:t>
            </a:r>
          </a:p>
          <a:p>
            <a:pPr>
              <a:lnSpc>
                <a:spcPct val="100000"/>
              </a:lnSpc>
              <a:spcBef>
                <a:spcPts val="1200"/>
              </a:spcBef>
              <a:buFont typeface="Arial" pitchFamily="34" charset="0"/>
              <a:buChar char="•"/>
            </a:pPr>
            <a:r>
              <a:rPr lang="en-GB" sz="1600" dirty="0"/>
              <a:t>from 1 September 2025, Shingrix will be offered to all severely immunosuppressed individuals from 18 years of age</a:t>
            </a:r>
          </a:p>
          <a:p>
            <a:pPr>
              <a:lnSpc>
                <a:spcPct val="100000"/>
              </a:lnSpc>
              <a:spcBef>
                <a:spcPts val="1200"/>
              </a:spcBef>
              <a:buFont typeface="Arial" pitchFamily="34" charset="0"/>
              <a:buChar char="•"/>
            </a:pPr>
            <a:r>
              <a:rPr lang="en-GB" sz="1600" dirty="0"/>
              <a:t>it is important that healthcare professionals offer vaccination to all individuals at the earliest opportunity once they become eligible</a:t>
            </a:r>
          </a:p>
        </p:txBody>
      </p:sp>
      <p:sp>
        <p:nvSpPr>
          <p:cNvPr id="4" name="Slide Number Placeholder 3"/>
          <p:cNvSpPr>
            <a:spLocks noGrp="1"/>
          </p:cNvSpPr>
          <p:nvPr>
            <p:ph type="sldNum" sz="quarter" idx="10"/>
          </p:nvPr>
        </p:nvSpPr>
        <p:spPr/>
        <p:txBody>
          <a:bodyPr/>
          <a:lstStyle/>
          <a:p>
            <a:pPr>
              <a:defRPr/>
            </a:pPr>
            <a:endParaRPr lang="en-GB" dirty="0"/>
          </a:p>
          <a:p>
            <a:pPr>
              <a:defRPr/>
            </a:pPr>
            <a:r>
              <a:rPr lang="en-GB" dirty="0"/>
              <a:t>Vaccination against shingles (Herpes Zoster)</a:t>
            </a:r>
            <a:endParaRPr lang="en-US" dirty="0"/>
          </a:p>
          <a:p>
            <a:pPr>
              <a:defRPr/>
            </a:pPr>
            <a:endParaRPr lang="en-US" dirty="0"/>
          </a:p>
        </p:txBody>
      </p:sp>
      <p:sp>
        <p:nvSpPr>
          <p:cNvPr id="5" name="Footer Placeholder 4"/>
          <p:cNvSpPr>
            <a:spLocks noGrp="1"/>
          </p:cNvSpPr>
          <p:nvPr>
            <p:ph type="ftr" sz="quarter" idx="11"/>
          </p:nvPr>
        </p:nvSpPr>
        <p:spPr/>
        <p:txBody>
          <a:bodyPr/>
          <a:lstStyle/>
          <a:p>
            <a:pPr>
              <a:defRPr/>
            </a:pPr>
            <a:fld id="{BCBC5766-6CF0-4C4A-81AF-1CC4DC518820}" type="slidenum">
              <a:rPr lang="en-GB" smtClean="0"/>
              <a:t>37</a:t>
            </a:fld>
            <a:endParaRPr lang="en-US" dirty="0"/>
          </a:p>
        </p:txBody>
      </p:sp>
    </p:spTree>
    <p:extLst>
      <p:ext uri="{BB962C8B-B14F-4D97-AF65-F5344CB8AC3E}">
        <p14:creationId xmlns:p14="http://schemas.microsoft.com/office/powerpoint/2010/main" val="41756507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407800"/>
            <a:ext cx="8028000" cy="648072"/>
          </a:xfrm>
        </p:spPr>
        <p:txBody>
          <a:bodyPr/>
          <a:lstStyle/>
          <a:p>
            <a:r>
              <a:rPr lang="en-GB" dirty="0"/>
              <a:t>Resources</a:t>
            </a:r>
          </a:p>
        </p:txBody>
      </p:sp>
      <p:sp>
        <p:nvSpPr>
          <p:cNvPr id="3" name="Content Placeholder 2"/>
          <p:cNvSpPr>
            <a:spLocks noGrp="1"/>
          </p:cNvSpPr>
          <p:nvPr>
            <p:ph idx="1"/>
          </p:nvPr>
        </p:nvSpPr>
        <p:spPr>
          <a:xfrm>
            <a:off x="421646" y="1591946"/>
            <a:ext cx="9789978" cy="4351338"/>
          </a:xfrm>
        </p:spPr>
        <p:txBody>
          <a:bodyPr>
            <a:normAutofit/>
          </a:bodyPr>
          <a:lstStyle/>
          <a:p>
            <a:pPr>
              <a:spcBef>
                <a:spcPts val="0"/>
              </a:spcBef>
            </a:pPr>
            <a:r>
              <a:rPr lang="en-GB" sz="2800" dirty="0">
                <a:hlinkClick r:id="rId3"/>
              </a:rPr>
              <a:t>Immunisation against infectious disease (the Green Book) Shingles (herpes zoster) chapter</a:t>
            </a:r>
            <a:endParaRPr lang="en-GB" sz="2800" dirty="0"/>
          </a:p>
          <a:p>
            <a:pPr marL="0" indent="0">
              <a:spcBef>
                <a:spcPts val="0"/>
              </a:spcBef>
              <a:buNone/>
            </a:pPr>
            <a:endParaRPr lang="en-GB" sz="2800" dirty="0"/>
          </a:p>
          <a:p>
            <a:pPr marL="0" indent="0">
              <a:spcBef>
                <a:spcPts val="0"/>
              </a:spcBef>
            </a:pPr>
            <a:r>
              <a:rPr lang="en-GB" sz="2800" dirty="0"/>
              <a:t>   </a:t>
            </a:r>
            <a:r>
              <a:rPr lang="en-GB" sz="2800" dirty="0">
                <a:hlinkClick r:id="rId4"/>
              </a:rPr>
              <a:t>Shingles: guidance and vaccination programme</a:t>
            </a:r>
            <a:endParaRPr lang="en-GB" sz="2800" dirty="0"/>
          </a:p>
          <a:p>
            <a:pPr marL="0" indent="0">
              <a:spcBef>
                <a:spcPts val="0"/>
              </a:spcBef>
              <a:buNone/>
            </a:pPr>
            <a:endParaRPr lang="en-GB" sz="2800" dirty="0">
              <a:hlinkClick r:id="rId5"/>
            </a:endParaRPr>
          </a:p>
          <a:p>
            <a:pPr>
              <a:spcBef>
                <a:spcPts val="0"/>
              </a:spcBef>
            </a:pPr>
            <a:r>
              <a:rPr lang="en-GB" sz="2800" dirty="0">
                <a:hlinkClick r:id="rId5"/>
              </a:rPr>
              <a:t>Shingles vaccination: guidance for healthcare practitioners</a:t>
            </a:r>
            <a:endParaRPr lang="en-GB" sz="2800" dirty="0"/>
          </a:p>
          <a:p>
            <a:pPr marL="0" indent="0">
              <a:spcBef>
                <a:spcPts val="0"/>
              </a:spcBef>
              <a:buNone/>
            </a:pPr>
            <a:r>
              <a:rPr lang="en-GB" sz="2000" dirty="0"/>
              <a:t>     </a:t>
            </a:r>
          </a:p>
          <a:p>
            <a:pPr marL="457200" lvl="1" indent="0">
              <a:spcBef>
                <a:spcPts val="0"/>
              </a:spcBef>
              <a:buNone/>
            </a:pPr>
            <a:r>
              <a:rPr lang="en-GB" sz="2800" dirty="0"/>
              <a:t>This provides additional information about the shingles vaccination programme for </a:t>
            </a:r>
            <a:r>
              <a:rPr lang="en-GB" sz="2800"/>
              <a:t>healthcare practitioners.</a:t>
            </a:r>
            <a:endParaRPr lang="en-GB" sz="2800" dirty="0"/>
          </a:p>
          <a:p>
            <a:pPr marL="0" indent="0">
              <a:spcBef>
                <a:spcPts val="0"/>
              </a:spcBef>
            </a:pPr>
            <a:endParaRPr lang="en-GB" sz="2800" dirty="0"/>
          </a:p>
          <a:p>
            <a:pPr>
              <a:spcBef>
                <a:spcPts val="0"/>
              </a:spcBef>
            </a:pPr>
            <a:r>
              <a:rPr lang="en-GB" sz="2800" dirty="0">
                <a:hlinkClick r:id="rId6"/>
              </a:rPr>
              <a:t>Patient Group Direction templates</a:t>
            </a:r>
            <a:endParaRPr lang="en-GB" sz="2800" dirty="0"/>
          </a:p>
        </p:txBody>
      </p:sp>
      <p:sp>
        <p:nvSpPr>
          <p:cNvPr id="4" name="Slide Number Placeholder 3"/>
          <p:cNvSpPr>
            <a:spLocks noGrp="1"/>
          </p:cNvSpPr>
          <p:nvPr>
            <p:ph type="sldNum" sz="quarter" idx="10"/>
          </p:nvPr>
        </p:nvSpPr>
        <p:spPr/>
        <p:txBody>
          <a:bodyPr/>
          <a:lstStyle/>
          <a:p>
            <a:pPr>
              <a:defRPr/>
            </a:pPr>
            <a:endParaRPr lang="en-GB" dirty="0"/>
          </a:p>
          <a:p>
            <a:pPr>
              <a:defRPr/>
            </a:pPr>
            <a:r>
              <a:rPr lang="en-GB" dirty="0"/>
              <a:t>Vaccination against shingles (Herpes Zoster)</a:t>
            </a:r>
            <a:endParaRPr lang="en-US" dirty="0"/>
          </a:p>
          <a:p>
            <a:pPr>
              <a:defRPr/>
            </a:pPr>
            <a:endParaRPr lang="en-US" dirty="0"/>
          </a:p>
        </p:txBody>
      </p:sp>
      <p:sp>
        <p:nvSpPr>
          <p:cNvPr id="5" name="Footer Placeholder 4"/>
          <p:cNvSpPr>
            <a:spLocks noGrp="1"/>
          </p:cNvSpPr>
          <p:nvPr>
            <p:ph type="ftr" sz="quarter" idx="11"/>
          </p:nvPr>
        </p:nvSpPr>
        <p:spPr/>
        <p:txBody>
          <a:bodyPr/>
          <a:lstStyle/>
          <a:p>
            <a:pPr>
              <a:defRPr/>
            </a:pPr>
            <a:fld id="{90A24170-622F-4A6E-805D-B5B05E80EA08}" type="slidenum">
              <a:rPr lang="en-GB" smtClean="0"/>
              <a:t>38</a:t>
            </a:fld>
            <a:endParaRPr lang="en-US" dirty="0"/>
          </a:p>
        </p:txBody>
      </p:sp>
    </p:spTree>
    <p:extLst>
      <p:ext uri="{BB962C8B-B14F-4D97-AF65-F5344CB8AC3E}">
        <p14:creationId xmlns:p14="http://schemas.microsoft.com/office/powerpoint/2010/main" val="1934540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267999"/>
            <a:ext cx="8028000" cy="648000"/>
          </a:xfrm>
        </p:spPr>
        <p:txBody>
          <a:bodyPr/>
          <a:lstStyle/>
          <a:p>
            <a:r>
              <a:rPr lang="en-GB" dirty="0"/>
              <a:t>Shingles infection</a:t>
            </a:r>
          </a:p>
        </p:txBody>
      </p:sp>
      <p:sp>
        <p:nvSpPr>
          <p:cNvPr id="3" name="Content Placeholder 2"/>
          <p:cNvSpPr>
            <a:spLocks noGrp="1"/>
          </p:cNvSpPr>
          <p:nvPr>
            <p:ph sz="half" idx="1"/>
          </p:nvPr>
        </p:nvSpPr>
        <p:spPr>
          <a:xfrm>
            <a:off x="485505" y="1581390"/>
            <a:ext cx="5040560" cy="4392488"/>
          </a:xfrm>
        </p:spPr>
        <p:txBody>
          <a:bodyPr>
            <a:normAutofit fontScale="85000" lnSpcReduction="20000"/>
          </a:bodyPr>
          <a:lstStyle/>
          <a:p>
            <a:pPr>
              <a:lnSpc>
                <a:spcPct val="120000"/>
              </a:lnSpc>
              <a:buFont typeface="Arial" pitchFamily="34" charset="0"/>
              <a:buChar char="•"/>
            </a:pPr>
            <a:r>
              <a:rPr lang="en-GB" dirty="0">
                <a:solidFill>
                  <a:schemeClr val="tx1"/>
                </a:solidFill>
              </a:rPr>
              <a:t>shingles is a viral infection of the nerve cells and surrounding skin </a:t>
            </a:r>
          </a:p>
          <a:p>
            <a:pPr>
              <a:lnSpc>
                <a:spcPct val="120000"/>
              </a:lnSpc>
              <a:buFont typeface="Arial" pitchFamily="34" charset="0"/>
              <a:buChar char="•"/>
            </a:pPr>
            <a:r>
              <a:rPr lang="en-GB" dirty="0">
                <a:solidFill>
                  <a:schemeClr val="tx1"/>
                </a:solidFill>
              </a:rPr>
              <a:t>after a person recovers from chickenpox infection (caused by the varicella zoster virus), the virus remains dormant in the nerve cells and can reactivate at a later stage when the immune system is weakened</a:t>
            </a:r>
          </a:p>
          <a:p>
            <a:pPr>
              <a:lnSpc>
                <a:spcPct val="120000"/>
              </a:lnSpc>
              <a:buFont typeface="Arial" pitchFamily="34" charset="0"/>
              <a:buChar char="•"/>
            </a:pPr>
            <a:r>
              <a:rPr lang="en-GB" dirty="0">
                <a:solidFill>
                  <a:schemeClr val="tx1"/>
                </a:solidFill>
              </a:rPr>
              <a:t>reactivation of the dormant virus leads to the clinical manifestation of shingles</a:t>
            </a:r>
          </a:p>
          <a:p>
            <a:pPr>
              <a:lnSpc>
                <a:spcPct val="120000"/>
              </a:lnSpc>
              <a:buFont typeface="Arial" pitchFamily="34" charset="0"/>
              <a:buChar char="•"/>
            </a:pPr>
            <a:r>
              <a:rPr lang="en-GB" dirty="0">
                <a:solidFill>
                  <a:schemeClr val="tx1"/>
                </a:solidFill>
              </a:rPr>
              <a:t>reactivation can be associated with older age or immunosuppression</a:t>
            </a:r>
            <a:endParaRPr lang="en-GB" dirty="0"/>
          </a:p>
        </p:txBody>
      </p:sp>
      <p:pic>
        <p:nvPicPr>
          <p:cNvPr id="7" name="Content Placeholder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345616" y="1988839"/>
            <a:ext cx="3304283" cy="3456384"/>
          </a:xfrm>
        </p:spPr>
      </p:pic>
      <p:sp>
        <p:nvSpPr>
          <p:cNvPr id="5" name="Slide Number Placeholder 4"/>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shingles (Herpes Zoster)</a:t>
            </a: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747718-F849-4291-A64D-5EF3B7A32AF6}"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 name="TextBox 7"/>
          <p:cNvSpPr txBox="1"/>
          <p:nvPr/>
        </p:nvSpPr>
        <p:spPr>
          <a:xfrm>
            <a:off x="6913595" y="5572705"/>
            <a:ext cx="2736304" cy="246221"/>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Arial" panose="020B0604020202020204"/>
                <a:ea typeface="+mn-ea"/>
                <a:cs typeface="+mn-cs"/>
              </a:rPr>
              <a:t>Image courtesy of UKHSA/SPL</a:t>
            </a:r>
          </a:p>
        </p:txBody>
      </p:sp>
    </p:spTree>
    <p:extLst>
      <p:ext uri="{BB962C8B-B14F-4D97-AF65-F5344CB8AC3E}">
        <p14:creationId xmlns:p14="http://schemas.microsoft.com/office/powerpoint/2010/main" val="1428875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DBC8C-5240-4A09-BD6F-8EF878E8B8C4}"/>
              </a:ext>
            </a:extLst>
          </p:cNvPr>
          <p:cNvSpPr>
            <a:spLocks noGrp="1"/>
          </p:cNvSpPr>
          <p:nvPr>
            <p:ph type="title"/>
          </p:nvPr>
        </p:nvSpPr>
        <p:spPr/>
        <p:txBody>
          <a:bodyPr/>
          <a:lstStyle/>
          <a:p>
            <a:r>
              <a:rPr lang="en-GB" dirty="0"/>
              <a:t>Clinical presentation of shingles </a:t>
            </a:r>
          </a:p>
        </p:txBody>
      </p:sp>
      <p:sp>
        <p:nvSpPr>
          <p:cNvPr id="3" name="Content Placeholder 2">
            <a:extLst>
              <a:ext uri="{FF2B5EF4-FFF2-40B4-BE49-F238E27FC236}">
                <a16:creationId xmlns:a16="http://schemas.microsoft.com/office/drawing/2014/main" id="{969CD377-0026-444E-959A-41AF11AF379B}"/>
              </a:ext>
            </a:extLst>
          </p:cNvPr>
          <p:cNvSpPr>
            <a:spLocks noGrp="1"/>
          </p:cNvSpPr>
          <p:nvPr>
            <p:ph idx="1"/>
          </p:nvPr>
        </p:nvSpPr>
        <p:spPr>
          <a:xfrm>
            <a:off x="429781" y="1695742"/>
            <a:ext cx="9605759" cy="4351338"/>
          </a:xfrm>
        </p:spPr>
        <p:txBody>
          <a:bodyPr/>
          <a:lstStyle/>
          <a:p>
            <a:pPr marL="0" indent="0">
              <a:buNone/>
            </a:pPr>
            <a:r>
              <a:rPr lang="en-GB" b="1" dirty="0"/>
              <a:t>Prodromal phase </a:t>
            </a:r>
            <a:r>
              <a:rPr lang="en-GB" dirty="0"/>
              <a:t>– the first signs of shingles may include: </a:t>
            </a:r>
          </a:p>
          <a:p>
            <a:pPr>
              <a:lnSpc>
                <a:spcPct val="100000"/>
              </a:lnSpc>
              <a:spcBef>
                <a:spcPts val="600"/>
              </a:spcBef>
            </a:pPr>
            <a:r>
              <a:rPr lang="en-GB" dirty="0"/>
              <a:t>abnormal skin sensations and pain in the affected area of skin</a:t>
            </a:r>
          </a:p>
          <a:p>
            <a:pPr>
              <a:lnSpc>
                <a:spcPct val="100000"/>
              </a:lnSpc>
              <a:spcBef>
                <a:spcPts val="600"/>
              </a:spcBef>
            </a:pPr>
            <a:r>
              <a:rPr lang="en-GB" dirty="0"/>
              <a:t>headache</a:t>
            </a:r>
          </a:p>
          <a:p>
            <a:pPr>
              <a:lnSpc>
                <a:spcPct val="100000"/>
              </a:lnSpc>
              <a:spcBef>
                <a:spcPts val="600"/>
              </a:spcBef>
            </a:pPr>
            <a:r>
              <a:rPr lang="en-GB" dirty="0"/>
              <a:t>feeling generally unwell</a:t>
            </a:r>
          </a:p>
          <a:p>
            <a:pPr>
              <a:lnSpc>
                <a:spcPct val="100000"/>
              </a:lnSpc>
              <a:spcBef>
                <a:spcPts val="600"/>
              </a:spcBef>
            </a:pPr>
            <a:r>
              <a:rPr lang="en-GB" dirty="0"/>
              <a:t>photophobia</a:t>
            </a:r>
          </a:p>
          <a:p>
            <a:pPr>
              <a:lnSpc>
                <a:spcPct val="100000"/>
              </a:lnSpc>
              <a:spcBef>
                <a:spcPts val="600"/>
              </a:spcBef>
            </a:pPr>
            <a:r>
              <a:rPr lang="en-GB" dirty="0"/>
              <a:t>malaise</a:t>
            </a:r>
          </a:p>
          <a:p>
            <a:pPr>
              <a:lnSpc>
                <a:spcPct val="100000"/>
              </a:lnSpc>
              <a:spcBef>
                <a:spcPts val="600"/>
              </a:spcBef>
            </a:pPr>
            <a:r>
              <a:rPr lang="en-GB" dirty="0"/>
              <a:t>fever (although this is less common)</a:t>
            </a:r>
          </a:p>
          <a:p>
            <a:pPr marL="0" indent="0">
              <a:lnSpc>
                <a:spcPct val="100000"/>
              </a:lnSpc>
              <a:buNone/>
            </a:pPr>
            <a:r>
              <a:rPr lang="en-GB" dirty="0"/>
              <a:t>A prodromal illness is experienced by 80% of individuals with shingles and can begin up to 72 hours before the rash appears.</a:t>
            </a:r>
          </a:p>
          <a:p>
            <a:endParaRPr lang="en-GB" dirty="0"/>
          </a:p>
        </p:txBody>
      </p:sp>
      <p:sp>
        <p:nvSpPr>
          <p:cNvPr id="4" name="Footer Placeholder 3">
            <a:extLst>
              <a:ext uri="{FF2B5EF4-FFF2-40B4-BE49-F238E27FC236}">
                <a16:creationId xmlns:a16="http://schemas.microsoft.com/office/drawing/2014/main" id="{D537909A-3A2A-419D-A07A-EFDEC1C28A1D}"/>
              </a:ext>
            </a:extLst>
          </p:cNvPr>
          <p:cNvSpPr>
            <a:spLocks noGrp="1"/>
          </p:cNvSpPr>
          <p:nvPr>
            <p:ph type="ftr" sz="quarter" idx="10"/>
          </p:nvPr>
        </p:nvSpPr>
        <p:spPr/>
        <p:txBody>
          <a:bodyPr/>
          <a:lstStyle/>
          <a:p>
            <a:pPr>
              <a:defRPr/>
            </a:pPr>
            <a:r>
              <a:rPr lang="en-GB" dirty="0"/>
              <a:t>Vaccination against shingles (Herpes Zoster)</a:t>
            </a:r>
            <a:endParaRPr lang="en-US" dirty="0"/>
          </a:p>
        </p:txBody>
      </p:sp>
      <p:sp>
        <p:nvSpPr>
          <p:cNvPr id="5" name="Slide Number Placeholder 4">
            <a:extLst>
              <a:ext uri="{FF2B5EF4-FFF2-40B4-BE49-F238E27FC236}">
                <a16:creationId xmlns:a16="http://schemas.microsoft.com/office/drawing/2014/main" id="{A7788676-D2DA-470D-A52C-F9A64E7FFFCD}"/>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Tree>
    <p:extLst>
      <p:ext uri="{BB962C8B-B14F-4D97-AF65-F5344CB8AC3E}">
        <p14:creationId xmlns:p14="http://schemas.microsoft.com/office/powerpoint/2010/main" val="1413172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976" y="287935"/>
            <a:ext cx="8028000" cy="648072"/>
          </a:xfrm>
        </p:spPr>
        <p:txBody>
          <a:bodyPr>
            <a:normAutofit/>
          </a:bodyPr>
          <a:lstStyle/>
          <a:p>
            <a:r>
              <a:rPr lang="en-GB" dirty="0"/>
              <a:t>Clinical presentation of shingles (2)</a:t>
            </a:r>
          </a:p>
        </p:txBody>
      </p:sp>
      <p:sp>
        <p:nvSpPr>
          <p:cNvPr id="3" name="Content Placeholder 2"/>
          <p:cNvSpPr>
            <a:spLocks noGrp="1"/>
          </p:cNvSpPr>
          <p:nvPr>
            <p:ph idx="1"/>
          </p:nvPr>
        </p:nvSpPr>
        <p:spPr>
          <a:xfrm>
            <a:off x="514456" y="1543050"/>
            <a:ext cx="9418214" cy="4766310"/>
          </a:xfrm>
        </p:spPr>
        <p:txBody>
          <a:bodyPr>
            <a:normAutofit fontScale="92500"/>
          </a:bodyPr>
          <a:lstStyle/>
          <a:p>
            <a:pPr marL="0" indent="0">
              <a:lnSpc>
                <a:spcPct val="100000"/>
              </a:lnSpc>
              <a:buNone/>
            </a:pPr>
            <a:r>
              <a:rPr lang="en-GB" sz="2600" b="1" dirty="0"/>
              <a:t>Acute stage</a:t>
            </a:r>
          </a:p>
          <a:p>
            <a:pPr>
              <a:lnSpc>
                <a:spcPct val="100000"/>
              </a:lnSpc>
              <a:buFont typeface="Arial" pitchFamily="34" charset="0"/>
              <a:buChar char="•"/>
            </a:pPr>
            <a:r>
              <a:rPr lang="en-GB" sz="2600" dirty="0"/>
              <a:t>a rash of fluid filled blisters develops after a few days, commonly on one side of the face or body, usually within the distribution of a dermatome (</a:t>
            </a:r>
            <a:r>
              <a:rPr lang="en-GB" sz="2600" dirty="0">
                <a:solidFill>
                  <a:prstClr val="black"/>
                </a:solidFill>
              </a:rPr>
              <a:t>an area of skin that is supplied by a single nerve)</a:t>
            </a:r>
            <a:endParaRPr lang="en-GB" sz="2600" dirty="0"/>
          </a:p>
          <a:p>
            <a:pPr>
              <a:lnSpc>
                <a:spcPct val="100000"/>
              </a:lnSpc>
              <a:buFont typeface="Arial" pitchFamily="34" charset="0"/>
              <a:buChar char="•"/>
            </a:pPr>
            <a:r>
              <a:rPr lang="en-GB" sz="2600" dirty="0"/>
              <a:t>the rash often causes intense pain, burning, tingling, itching or numbness in the area of the affected nerve </a:t>
            </a:r>
          </a:p>
          <a:p>
            <a:pPr>
              <a:lnSpc>
                <a:spcPct val="100000"/>
              </a:lnSpc>
              <a:buFont typeface="Arial" pitchFamily="34" charset="0"/>
              <a:buChar char="•"/>
            </a:pPr>
            <a:r>
              <a:rPr lang="en-GB" sz="2600" dirty="0"/>
              <a:t>the rash forms blisters that typically scab over in 7 to 10 days and</a:t>
            </a:r>
            <a:r>
              <a:rPr lang="en-GB" sz="2600" strike="sngStrike" dirty="0"/>
              <a:t> </a:t>
            </a:r>
            <a:r>
              <a:rPr lang="en-GB" sz="2600" dirty="0"/>
              <a:t>eventually clears within 2 to 4 weeks</a:t>
            </a:r>
          </a:p>
          <a:p>
            <a:pPr>
              <a:lnSpc>
                <a:spcPct val="100000"/>
              </a:lnSpc>
              <a:buFont typeface="Arial" pitchFamily="34" charset="0"/>
              <a:buChar char="•"/>
            </a:pPr>
            <a:r>
              <a:rPr lang="en-GB" sz="2600" dirty="0"/>
              <a:t>in individuals with a weakened immune system, a more disseminated rash covering multiple dermatomes may occur and this may appear similar to the chickenpox rash</a:t>
            </a:r>
          </a:p>
          <a:p>
            <a:pPr>
              <a:lnSpc>
                <a:spcPct val="100000"/>
              </a:lnSpc>
            </a:pPr>
            <a:endParaRPr lang="en-GB" dirty="0"/>
          </a:p>
        </p:txBody>
      </p:sp>
      <p:sp>
        <p:nvSpPr>
          <p:cNvPr id="4" name="Slide Number Placeholder 3"/>
          <p:cNvSpPr>
            <a:spLocks noGrp="1"/>
          </p:cNvSpPr>
          <p:nvPr>
            <p:ph type="sldNum" sz="quarter" idx="10"/>
          </p:nvPr>
        </p:nvSpPr>
        <p:spPr/>
        <p:txBody>
          <a:bodyPr/>
          <a:lstStyle/>
          <a:p>
            <a:pPr>
              <a:defRPr/>
            </a:pPr>
            <a:r>
              <a:rPr lang="en-US" dirty="0"/>
              <a:t>  </a:t>
            </a:r>
          </a:p>
          <a:p>
            <a:pPr>
              <a:defRPr/>
            </a:pPr>
            <a:r>
              <a:rPr lang="en-GB" dirty="0"/>
              <a:t>Vaccination against shingles (Herpes Zoster)</a:t>
            </a:r>
            <a:endParaRPr lang="en-US" dirty="0"/>
          </a:p>
          <a:p>
            <a:pPr>
              <a:defRPr/>
            </a:pPr>
            <a:endParaRPr lang="en-US" dirty="0"/>
          </a:p>
        </p:txBody>
      </p:sp>
      <p:sp>
        <p:nvSpPr>
          <p:cNvPr id="5" name="Footer Placeholder 4"/>
          <p:cNvSpPr>
            <a:spLocks noGrp="1"/>
          </p:cNvSpPr>
          <p:nvPr>
            <p:ph type="ftr" sz="quarter" idx="11"/>
          </p:nvPr>
        </p:nvSpPr>
        <p:spPr/>
        <p:txBody>
          <a:bodyPr/>
          <a:lstStyle/>
          <a:p>
            <a:pPr>
              <a:defRPr/>
            </a:pPr>
            <a:fld id="{CF939F7E-4201-4779-9E8C-3E63498B77B3}" type="slidenum">
              <a:rPr lang="en-GB" smtClean="0"/>
              <a:pPr>
                <a:defRPr/>
              </a:pPr>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287399"/>
            <a:ext cx="8028000" cy="648072"/>
          </a:xfrm>
        </p:spPr>
        <p:txBody>
          <a:bodyPr/>
          <a:lstStyle/>
          <a:p>
            <a:r>
              <a:rPr lang="en-GB" dirty="0"/>
              <a:t>Possible complications of shingles</a:t>
            </a:r>
          </a:p>
        </p:txBody>
      </p:sp>
      <p:sp>
        <p:nvSpPr>
          <p:cNvPr id="3" name="Content Placeholder 2"/>
          <p:cNvSpPr>
            <a:spLocks noGrp="1"/>
          </p:cNvSpPr>
          <p:nvPr>
            <p:ph idx="1"/>
          </p:nvPr>
        </p:nvSpPr>
        <p:spPr>
          <a:xfrm>
            <a:off x="474723" y="1417320"/>
            <a:ext cx="10098027" cy="4987240"/>
          </a:xfrm>
        </p:spPr>
        <p:txBody>
          <a:bodyPr>
            <a:normAutofit fontScale="92500" lnSpcReduction="10000"/>
          </a:bodyPr>
          <a:lstStyle/>
          <a:p>
            <a:pPr marL="0" indent="0">
              <a:lnSpc>
                <a:spcPct val="110000"/>
              </a:lnSpc>
              <a:spcBef>
                <a:spcPts val="0"/>
              </a:spcBef>
              <a:buNone/>
            </a:pPr>
            <a:r>
              <a:rPr lang="en-GB" sz="2200" b="0" i="0" u="none" strike="noStrike" baseline="0" dirty="0">
                <a:solidFill>
                  <a:srgbClr val="000000"/>
                </a:solidFill>
                <a:latin typeface="+mn-lt"/>
              </a:rPr>
              <a:t>Although shingles can occur at any age, without a vaccination programme incidence increases with age, with an estimated lifetime risk of one in four (see slide 12)</a:t>
            </a:r>
            <a:endParaRPr lang="en-GB" sz="2200" strike="sngStrike" dirty="0">
              <a:latin typeface="+mn-lt"/>
            </a:endParaRPr>
          </a:p>
          <a:p>
            <a:pPr marL="0" indent="0">
              <a:lnSpc>
                <a:spcPct val="110000"/>
              </a:lnSpc>
              <a:spcBef>
                <a:spcPts val="0"/>
              </a:spcBef>
              <a:buNone/>
            </a:pPr>
            <a:endParaRPr lang="en-GB" sz="2200" dirty="0">
              <a:latin typeface="+mn-lt"/>
            </a:endParaRPr>
          </a:p>
          <a:p>
            <a:pPr marL="0" indent="0">
              <a:lnSpc>
                <a:spcPct val="110000"/>
              </a:lnSpc>
              <a:spcBef>
                <a:spcPts val="0"/>
              </a:spcBef>
              <a:buNone/>
            </a:pPr>
            <a:r>
              <a:rPr lang="en-GB" sz="2200" dirty="0"/>
              <a:t>Most common complications are:</a:t>
            </a:r>
          </a:p>
          <a:p>
            <a:pPr>
              <a:lnSpc>
                <a:spcPct val="110000"/>
              </a:lnSpc>
              <a:spcBef>
                <a:spcPts val="0"/>
              </a:spcBef>
            </a:pPr>
            <a:r>
              <a:rPr lang="en-GB" sz="2200" dirty="0"/>
              <a:t>post herpetic neuralgia (PHN)</a:t>
            </a:r>
          </a:p>
          <a:p>
            <a:pPr>
              <a:lnSpc>
                <a:spcPct val="110000"/>
              </a:lnSpc>
              <a:spcBef>
                <a:spcPts val="0"/>
              </a:spcBef>
            </a:pPr>
            <a:r>
              <a:rPr lang="en-GB" sz="2200" dirty="0"/>
              <a:t>secondary bacterial skin infections</a:t>
            </a:r>
          </a:p>
          <a:p>
            <a:pPr marL="0" indent="0">
              <a:lnSpc>
                <a:spcPct val="110000"/>
              </a:lnSpc>
              <a:spcBef>
                <a:spcPts val="0"/>
              </a:spcBef>
              <a:buNone/>
            </a:pPr>
            <a:endParaRPr lang="en-GB" sz="2200" dirty="0"/>
          </a:p>
          <a:p>
            <a:pPr marL="0" indent="0">
              <a:lnSpc>
                <a:spcPct val="110000"/>
              </a:lnSpc>
              <a:spcBef>
                <a:spcPts val="0"/>
              </a:spcBef>
              <a:buNone/>
            </a:pPr>
            <a:r>
              <a:rPr lang="en-GB" sz="2200" dirty="0"/>
              <a:t>Less common complications can include:</a:t>
            </a:r>
          </a:p>
          <a:p>
            <a:pPr>
              <a:lnSpc>
                <a:spcPct val="110000"/>
              </a:lnSpc>
              <a:spcBef>
                <a:spcPts val="0"/>
              </a:spcBef>
            </a:pPr>
            <a:r>
              <a:rPr lang="en-GB" sz="2200" dirty="0"/>
              <a:t>ophthalmic zoster (leading to keratitis, corneal ulceration, conjunctivitis, retinitis, optic neuritis and or glaucoma)</a:t>
            </a:r>
          </a:p>
          <a:p>
            <a:pPr>
              <a:lnSpc>
                <a:spcPct val="110000"/>
              </a:lnSpc>
              <a:spcBef>
                <a:spcPts val="0"/>
              </a:spcBef>
            </a:pPr>
            <a:r>
              <a:rPr lang="en-GB" sz="2200" dirty="0"/>
              <a:t>peripheral motor neuropathy</a:t>
            </a:r>
          </a:p>
          <a:p>
            <a:pPr marL="0" indent="0">
              <a:lnSpc>
                <a:spcPct val="110000"/>
              </a:lnSpc>
              <a:spcBef>
                <a:spcPts val="0"/>
              </a:spcBef>
              <a:buNone/>
            </a:pPr>
            <a:endParaRPr lang="en-GB" sz="2200" dirty="0"/>
          </a:p>
          <a:p>
            <a:pPr marL="0" indent="0">
              <a:lnSpc>
                <a:spcPct val="110000"/>
              </a:lnSpc>
              <a:spcBef>
                <a:spcPts val="0"/>
              </a:spcBef>
              <a:buNone/>
            </a:pPr>
            <a:r>
              <a:rPr lang="en-GB" sz="2200" dirty="0"/>
              <a:t>In severe cases, shingles can lead to hospitalisation and death.</a:t>
            </a:r>
          </a:p>
          <a:p>
            <a:pPr marL="0" indent="0">
              <a:lnSpc>
                <a:spcPct val="60000"/>
              </a:lnSpc>
              <a:spcBef>
                <a:spcPts val="0"/>
              </a:spcBef>
              <a:buNone/>
            </a:pPr>
            <a:endParaRPr lang="en-GB" sz="2200" dirty="0"/>
          </a:p>
          <a:p>
            <a:pPr marL="0" indent="0">
              <a:lnSpc>
                <a:spcPct val="110000"/>
              </a:lnSpc>
              <a:spcBef>
                <a:spcPts val="0"/>
              </a:spcBef>
              <a:buNone/>
            </a:pPr>
            <a:r>
              <a:rPr lang="en-GB" sz="2200" dirty="0"/>
              <a:t>The risk of hospitalisation from shingles or resulting PHN is equivalent for  immunosuppressed individuals aged 18 years and above and older adults.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Vaccination against shingles (Herpes Zoster)</a:t>
            </a: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479446-ED58-43A3-BEA1-DAD38975E606}" type="slidenum">
              <a:rPr kumimoji="0" lang="en-GB" sz="14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56756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262768"/>
            <a:ext cx="8028000" cy="648072"/>
          </a:xfrm>
        </p:spPr>
        <p:txBody>
          <a:bodyPr/>
          <a:lstStyle/>
          <a:p>
            <a:r>
              <a:rPr lang="en-GB" dirty="0"/>
              <a:t>Post Herpetic Neuralgia (PHN)</a:t>
            </a:r>
          </a:p>
        </p:txBody>
      </p:sp>
      <p:sp>
        <p:nvSpPr>
          <p:cNvPr id="3" name="Content Placeholder 2"/>
          <p:cNvSpPr>
            <a:spLocks noGrp="1"/>
          </p:cNvSpPr>
          <p:nvPr>
            <p:ph idx="1"/>
          </p:nvPr>
        </p:nvSpPr>
        <p:spPr>
          <a:xfrm>
            <a:off x="458394" y="1522743"/>
            <a:ext cx="10007606" cy="4603737"/>
          </a:xfrm>
        </p:spPr>
        <p:txBody>
          <a:bodyPr>
            <a:noAutofit/>
          </a:bodyPr>
          <a:lstStyle/>
          <a:p>
            <a:pPr marL="0" indent="0">
              <a:lnSpc>
                <a:spcPct val="110000"/>
              </a:lnSpc>
              <a:buNone/>
            </a:pPr>
            <a:r>
              <a:rPr lang="en-GB" sz="2200" dirty="0"/>
              <a:t>Post herpetic neuralgia (PHN) is a common complication of shingles in older adults:</a:t>
            </a:r>
          </a:p>
          <a:p>
            <a:pPr>
              <a:lnSpc>
                <a:spcPct val="110000"/>
              </a:lnSpc>
              <a:buFont typeface="Arial" pitchFamily="34" charset="0"/>
              <a:buChar char="•"/>
            </a:pPr>
            <a:r>
              <a:rPr lang="en-GB" sz="2200" dirty="0"/>
              <a:t>PHN is pain at the rash site that persists for, or appears more than 90 days after the onset of the shingles rash </a:t>
            </a:r>
          </a:p>
          <a:p>
            <a:pPr>
              <a:lnSpc>
                <a:spcPct val="110000"/>
              </a:lnSpc>
              <a:spcBef>
                <a:spcPts val="0"/>
              </a:spcBef>
            </a:pPr>
            <a:r>
              <a:rPr lang="en-GB" sz="2200" dirty="0"/>
              <a:t>on average PHN lasts from 3 to 6 months, but can persist for longer</a:t>
            </a:r>
          </a:p>
          <a:p>
            <a:pPr>
              <a:lnSpc>
                <a:spcPct val="110000"/>
              </a:lnSpc>
              <a:spcBef>
                <a:spcPts val="0"/>
              </a:spcBef>
            </a:pPr>
            <a:r>
              <a:rPr lang="en-GB" sz="2200" dirty="0"/>
              <a:t>severity of pain may be constant, intermittent or triggered by stimulation of the affected area, such as a breeze on the face</a:t>
            </a:r>
          </a:p>
          <a:p>
            <a:pPr>
              <a:lnSpc>
                <a:spcPct val="110000"/>
              </a:lnSpc>
              <a:spcBef>
                <a:spcPts val="0"/>
              </a:spcBef>
            </a:pPr>
            <a:r>
              <a:rPr lang="en-GB" sz="2200" dirty="0"/>
              <a:t>the pain may be described as burning, itching, stabbing or aching; the site may be extremely sensitive to touch; it is not generally relieved by common painkillers </a:t>
            </a:r>
          </a:p>
          <a:p>
            <a:pPr>
              <a:lnSpc>
                <a:spcPct val="110000"/>
              </a:lnSpc>
              <a:spcBef>
                <a:spcPts val="0"/>
              </a:spcBef>
            </a:pPr>
            <a:r>
              <a:rPr lang="en-GB" sz="2200" dirty="0"/>
              <a:t>PHN is more likely to develop, and is more severe, in people over the age of 50, with one-third of sufferers over the age of 80 experiencing intense pain</a:t>
            </a:r>
          </a:p>
        </p:txBody>
      </p:sp>
      <p:sp>
        <p:nvSpPr>
          <p:cNvPr id="4" name="Slide Number Placeholder 3"/>
          <p:cNvSpPr>
            <a:spLocks noGrp="1"/>
          </p:cNvSpPr>
          <p:nvPr>
            <p:ph type="sldNum" sz="quarter" idx="10"/>
          </p:nvPr>
        </p:nvSpPr>
        <p:spPr/>
        <p:txBody>
          <a:bodyPr/>
          <a:lstStyle/>
          <a:p>
            <a:pPr>
              <a:defRPr/>
            </a:pPr>
            <a:r>
              <a:rPr lang="en-US" dirty="0"/>
              <a:t> </a:t>
            </a:r>
          </a:p>
          <a:p>
            <a:pPr>
              <a:defRPr/>
            </a:pPr>
            <a:r>
              <a:rPr lang="en-GB" dirty="0"/>
              <a:t>Vaccination against shingles (Herpes Zoster)</a:t>
            </a:r>
            <a:endParaRPr lang="en-US" dirty="0"/>
          </a:p>
          <a:p>
            <a:pPr>
              <a:defRPr/>
            </a:pPr>
            <a:endParaRPr lang="en-US" dirty="0"/>
          </a:p>
        </p:txBody>
      </p:sp>
      <p:sp>
        <p:nvSpPr>
          <p:cNvPr id="5" name="Footer Placeholder 4"/>
          <p:cNvSpPr>
            <a:spLocks noGrp="1"/>
          </p:cNvSpPr>
          <p:nvPr>
            <p:ph type="ftr" sz="quarter" idx="11"/>
          </p:nvPr>
        </p:nvSpPr>
        <p:spPr/>
        <p:txBody>
          <a:bodyPr/>
          <a:lstStyle/>
          <a:p>
            <a:pPr>
              <a:defRPr/>
            </a:pPr>
            <a:fld id="{8C127D05-1643-4108-854C-C6AE5F69BC93}" type="slidenum">
              <a:rPr lang="en-GB" smtClean="0"/>
              <a:t>8</a:t>
            </a:fld>
            <a:endParaRPr lang="en-US" dirty="0"/>
          </a:p>
        </p:txBody>
      </p:sp>
    </p:spTree>
    <p:extLst>
      <p:ext uri="{BB962C8B-B14F-4D97-AF65-F5344CB8AC3E}">
        <p14:creationId xmlns:p14="http://schemas.microsoft.com/office/powerpoint/2010/main" val="467720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795" y="279546"/>
            <a:ext cx="8028000" cy="648072"/>
          </a:xfrm>
        </p:spPr>
        <p:txBody>
          <a:bodyPr/>
          <a:lstStyle/>
          <a:p>
            <a:r>
              <a:rPr lang="en-GB" dirty="0"/>
              <a:t>Infectious period</a:t>
            </a:r>
          </a:p>
        </p:txBody>
      </p:sp>
      <p:sp>
        <p:nvSpPr>
          <p:cNvPr id="3" name="Content Placeholder 2"/>
          <p:cNvSpPr>
            <a:spLocks noGrp="1"/>
          </p:cNvSpPr>
          <p:nvPr>
            <p:ph idx="1"/>
          </p:nvPr>
        </p:nvSpPr>
        <p:spPr>
          <a:xfrm>
            <a:off x="531222" y="1774826"/>
            <a:ext cx="9892938" cy="4351338"/>
          </a:xfrm>
        </p:spPr>
        <p:txBody>
          <a:bodyPr>
            <a:normAutofit/>
          </a:bodyPr>
          <a:lstStyle/>
          <a:p>
            <a:pPr>
              <a:lnSpc>
                <a:spcPct val="100000"/>
              </a:lnSpc>
              <a:spcBef>
                <a:spcPts val="600"/>
              </a:spcBef>
              <a:buFont typeface="Arial" panose="020B0604020202020204" pitchFamily="34" charset="0"/>
              <a:buChar char="•"/>
            </a:pPr>
            <a:r>
              <a:rPr lang="en-GB" sz="2800" dirty="0"/>
              <a:t>a person with shingles is only infectious when the rash is present and fluid filled vesicles are present</a:t>
            </a:r>
          </a:p>
          <a:p>
            <a:pPr>
              <a:lnSpc>
                <a:spcPct val="100000"/>
              </a:lnSpc>
              <a:spcBef>
                <a:spcPts val="600"/>
              </a:spcBef>
              <a:buFont typeface="Arial" panose="020B0604020202020204" pitchFamily="34" charset="0"/>
              <a:buChar char="•"/>
            </a:pPr>
            <a:r>
              <a:rPr lang="en-GB" sz="2800" dirty="0"/>
              <a:t>a person is not infectious before the rash is present or</a:t>
            </a:r>
            <a:r>
              <a:rPr lang="en-GB" sz="2800" b="1" dirty="0"/>
              <a:t> </a:t>
            </a:r>
            <a:r>
              <a:rPr lang="en-GB" sz="2800" dirty="0"/>
              <a:t>when the rash has crusted</a:t>
            </a:r>
          </a:p>
          <a:p>
            <a:pPr marL="0" indent="0" algn="ctr">
              <a:lnSpc>
                <a:spcPct val="100000"/>
              </a:lnSpc>
              <a:spcBef>
                <a:spcPts val="0"/>
              </a:spcBef>
            </a:pPr>
            <a:endParaRPr lang="en-GB" sz="2800" dirty="0"/>
          </a:p>
          <a:p>
            <a:pPr marL="0" indent="0">
              <a:lnSpc>
                <a:spcPct val="100000"/>
              </a:lnSpc>
              <a:spcBef>
                <a:spcPts val="0"/>
              </a:spcBef>
              <a:buNone/>
            </a:pPr>
            <a:r>
              <a:rPr lang="en-GB" sz="2800" dirty="0"/>
              <a:t>Shingles is less infectious than chickenpox and covering the rash will greatly reduce the risk of exposure to those non-immune to chickenpox.</a:t>
            </a:r>
          </a:p>
        </p:txBody>
      </p:sp>
      <p:sp>
        <p:nvSpPr>
          <p:cNvPr id="4" name="Slide Number Placeholder 3"/>
          <p:cNvSpPr>
            <a:spLocks noGrp="1"/>
          </p:cNvSpPr>
          <p:nvPr>
            <p:ph type="sldNum" sz="quarter" idx="10"/>
          </p:nvPr>
        </p:nvSpPr>
        <p:spPr/>
        <p:txBody>
          <a:bodyPr/>
          <a:lstStyle/>
          <a:p>
            <a:pPr>
              <a:defRPr/>
            </a:pPr>
            <a:r>
              <a:rPr lang="en-US" dirty="0"/>
              <a:t>  </a:t>
            </a:r>
          </a:p>
          <a:p>
            <a:pPr>
              <a:defRPr/>
            </a:pPr>
            <a:r>
              <a:rPr lang="en-GB" dirty="0"/>
              <a:t>Vaccination against shingles (Herpes Zoster)</a:t>
            </a:r>
            <a:endParaRPr lang="en-US" dirty="0"/>
          </a:p>
          <a:p>
            <a:pPr>
              <a:defRPr/>
            </a:pPr>
            <a:endParaRPr lang="en-US" dirty="0"/>
          </a:p>
        </p:txBody>
      </p:sp>
      <p:sp>
        <p:nvSpPr>
          <p:cNvPr id="5" name="Footer Placeholder 4"/>
          <p:cNvSpPr>
            <a:spLocks noGrp="1"/>
          </p:cNvSpPr>
          <p:nvPr>
            <p:ph type="ftr" sz="quarter" idx="11"/>
          </p:nvPr>
        </p:nvSpPr>
        <p:spPr/>
        <p:txBody>
          <a:bodyPr/>
          <a:lstStyle/>
          <a:p>
            <a:pPr>
              <a:defRPr/>
            </a:pPr>
            <a:fld id="{F44712CA-182E-459B-AA70-623B69E2CF6F}" type="slidenum">
              <a:rPr lang="en-GB" smtClean="0"/>
              <a:t>9</a:t>
            </a:fld>
            <a:endParaRPr lang="en-US" dirty="0"/>
          </a:p>
        </p:txBody>
      </p:sp>
    </p:spTree>
    <p:extLst>
      <p:ext uri="{BB962C8B-B14F-4D97-AF65-F5344CB8AC3E}">
        <p14:creationId xmlns:p14="http://schemas.microsoft.com/office/powerpoint/2010/main" val="31829703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1.potx" id="{C217F2B4-A571-4445-8097-3EA40A1C8019}" vid="{14B50B89-D5D7-5C49-800E-0E3C0AC8C28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 Presentation template 1</Template>
  <TotalTime>8829</TotalTime>
  <Words>7121</Words>
  <Application>Microsoft Office PowerPoint</Application>
  <PresentationFormat>Widescreen</PresentationFormat>
  <Paragraphs>597</Paragraphs>
  <Slides>38</Slides>
  <Notes>38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Arial</vt:lpstr>
      <vt:lpstr>Calibri</vt:lpstr>
      <vt:lpstr>Frutiger 45 Light</vt:lpstr>
      <vt:lpstr>Montserrat</vt:lpstr>
      <vt:lpstr>Times New Roman</vt:lpstr>
      <vt:lpstr>Wingdings</vt:lpstr>
      <vt:lpstr>ヒラギノ角ゴ Pro W3</vt:lpstr>
      <vt:lpstr>Office Theme</vt:lpstr>
      <vt:lpstr>Vaccination against shingles (Herpes Zoster)   August 2025 </vt:lpstr>
      <vt:lpstr>Learning outcomes</vt:lpstr>
      <vt:lpstr>Significant messages </vt:lpstr>
      <vt:lpstr>Shingles infection</vt:lpstr>
      <vt:lpstr>Clinical presentation of shingles </vt:lpstr>
      <vt:lpstr>Clinical presentation of shingles (2)</vt:lpstr>
      <vt:lpstr>Possible complications of shingles</vt:lpstr>
      <vt:lpstr>Post Herpetic Neuralgia (PHN)</vt:lpstr>
      <vt:lpstr>Infectious period</vt:lpstr>
      <vt:lpstr>Incidence of shingles </vt:lpstr>
      <vt:lpstr>Epidemiology of shingles in England and Wales</vt:lpstr>
      <vt:lpstr>Epidemiology of shingles in England and Wales</vt:lpstr>
      <vt:lpstr>Shingles vaccine coverage data: England</vt:lpstr>
      <vt:lpstr>Evaluation of the shingles vaccination programme</vt:lpstr>
      <vt:lpstr>The shingles vaccination programme</vt:lpstr>
      <vt:lpstr>Key points about the programme  changes to eligibility: severely immunosuppressed </vt:lpstr>
      <vt:lpstr>Green Book: Definition of severe immunosuppression</vt:lpstr>
      <vt:lpstr>Shingrix vaccine eligibility</vt:lpstr>
      <vt:lpstr>Eligibility for Shingrix vaccine</vt:lpstr>
      <vt:lpstr>Expansion of the Shingles vaccine programme for immunocompetent individuals</vt:lpstr>
      <vt:lpstr>Implementation stages for Shingrix vaccine for immunocompetent individuals from 1 September 2023</vt:lpstr>
      <vt:lpstr>Shingrix vaccine</vt:lpstr>
      <vt:lpstr>Shingrix efficacy</vt:lpstr>
      <vt:lpstr>Shingrix composition</vt:lpstr>
      <vt:lpstr>Shingrix contraindications </vt:lpstr>
      <vt:lpstr>Shingrix co-administration</vt:lpstr>
      <vt:lpstr>Shingrix dosage and schedule</vt:lpstr>
      <vt:lpstr>Shingrix reconstitution </vt:lpstr>
      <vt:lpstr>Site of administration</vt:lpstr>
      <vt:lpstr>Shingrix possible adverse reactions</vt:lpstr>
      <vt:lpstr>Anticipating immunosuppressive therapy</vt:lpstr>
      <vt:lpstr>Current or recent shingles infection</vt:lpstr>
      <vt:lpstr>Prescription only medication (POM)</vt:lpstr>
      <vt:lpstr>Reporting suspected adverse reactions</vt:lpstr>
      <vt:lpstr>Maximising vaccine coverage</vt:lpstr>
      <vt:lpstr>Leaflets and posters</vt:lpstr>
      <vt:lpstr>Significant messages </vt:lpstr>
      <vt:lpstr>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Vaccination against shingles (Herpes Zoster)</dc:title>
  <dc:creator>UKHSA</dc:creator>
  <cp:revision>189</cp:revision>
  <cp:lastPrinted>2023-07-03T09:30:57Z</cp:lastPrinted>
  <dcterms:created xsi:type="dcterms:W3CDTF">2021-12-14T17:06:07Z</dcterms:created>
  <dcterms:modified xsi:type="dcterms:W3CDTF">2025-08-14T09:35:02Z</dcterms:modified>
</cp:coreProperties>
</file>