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 id="2147483661" r:id="rId5"/>
  </p:sldMasterIdLst>
  <p:notesMasterIdLst>
    <p:notesMasterId r:id="rId43"/>
  </p:notesMasterIdLst>
  <p:sldIdLst>
    <p:sldId id="257" r:id="rId6"/>
    <p:sldId id="637" r:id="rId7"/>
    <p:sldId id="260" r:id="rId8"/>
    <p:sldId id="640" r:id="rId9"/>
    <p:sldId id="641" r:id="rId10"/>
    <p:sldId id="638" r:id="rId11"/>
    <p:sldId id="679" r:id="rId12"/>
    <p:sldId id="643" r:id="rId13"/>
    <p:sldId id="676" r:id="rId14"/>
    <p:sldId id="688" r:id="rId15"/>
    <p:sldId id="681" r:id="rId16"/>
    <p:sldId id="319" r:id="rId17"/>
    <p:sldId id="687" r:id="rId18"/>
    <p:sldId id="698" r:id="rId19"/>
    <p:sldId id="689" r:id="rId20"/>
    <p:sldId id="682" r:id="rId21"/>
    <p:sldId id="690" r:id="rId22"/>
    <p:sldId id="691" r:id="rId23"/>
    <p:sldId id="648" r:id="rId24"/>
    <p:sldId id="692" r:id="rId25"/>
    <p:sldId id="651" r:id="rId26"/>
    <p:sldId id="702" r:id="rId27"/>
    <p:sldId id="652" r:id="rId28"/>
    <p:sldId id="653" r:id="rId29"/>
    <p:sldId id="656" r:id="rId30"/>
    <p:sldId id="693" r:id="rId31"/>
    <p:sldId id="654" r:id="rId32"/>
    <p:sldId id="699" r:id="rId33"/>
    <p:sldId id="700" r:id="rId34"/>
    <p:sldId id="701" r:id="rId35"/>
    <p:sldId id="658" r:id="rId36"/>
    <p:sldId id="684" r:id="rId37"/>
    <p:sldId id="660" r:id="rId38"/>
    <p:sldId id="291" r:id="rId39"/>
    <p:sldId id="678" r:id="rId40"/>
    <p:sldId id="300" r:id="rId41"/>
    <p:sldId id="30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D3E78A7-E4B8-4AA1-A8A1-26A34EF7DF73}">
          <p14:sldIdLst>
            <p14:sldId id="257"/>
            <p14:sldId id="637"/>
            <p14:sldId id="260"/>
            <p14:sldId id="640"/>
            <p14:sldId id="641"/>
            <p14:sldId id="638"/>
            <p14:sldId id="679"/>
            <p14:sldId id="643"/>
            <p14:sldId id="676"/>
            <p14:sldId id="688"/>
            <p14:sldId id="681"/>
            <p14:sldId id="319"/>
            <p14:sldId id="687"/>
            <p14:sldId id="698"/>
            <p14:sldId id="689"/>
            <p14:sldId id="682"/>
            <p14:sldId id="690"/>
            <p14:sldId id="691"/>
            <p14:sldId id="648"/>
            <p14:sldId id="692"/>
            <p14:sldId id="651"/>
            <p14:sldId id="702"/>
            <p14:sldId id="652"/>
            <p14:sldId id="653"/>
            <p14:sldId id="656"/>
            <p14:sldId id="693"/>
            <p14:sldId id="654"/>
            <p14:sldId id="699"/>
            <p14:sldId id="700"/>
            <p14:sldId id="701"/>
            <p14:sldId id="658"/>
            <p14:sldId id="684"/>
            <p14:sldId id="660"/>
            <p14:sldId id="291"/>
            <p14:sldId id="678"/>
            <p14:sldId id="300"/>
            <p14:sldId id="30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84E344-AA27-405C-BAB8-2791FD9D4419}" name="Helen Eley" initials="HE" userId="S::Helen.Eley@ukhsa.gov.uk::40e25070-ef8f-4639-9b5e-972e0c08e479" providerId="AD"/>
  <p188:author id="{45E8988A-7ED9-5540-4747-3EBE29505130}" name="Helen Fifer" initials="HF" userId="S::Helen.Fifer@ukhsa.gov.uk::16f619bc-5857-49d6-aab8-1a863682f48f" providerId="AD"/>
  <p188:author id="{A9A01BBC-C29E-B3E8-CBD9-BC45D8166443}" name="Lesley McFarlane" initials="LM" userId="S::Lesley.McFarlane@ukhsa.gov.uk::3ff71c5c-cfbc-466f-818f-fdc24ec99b27" providerId="AD"/>
  <p188:author id="{FED260C9-E15B-31D9-3366-6E2255DF2C16}" name="Kirsty Smith2" initials="KS" userId="S::Kirsty.Smith2@ukhsa.gov.uk::f9461996-3888-4c5a-99f5-4aab4fa1034b" providerId="AD"/>
  <p188:author id="{6F2B7BD7-034C-713C-27CF-37470615FC5E}" name="Lesley Mcfarlane" initials="LM" userId="S::lesley.mcfarlane2@nhs.net::5a327b6d-cf18-49d1-a753-e5d1c1432d5e" providerId="AD"/>
  <p188:author id="{AD2509E4-A506-7029-5437-0FE143266EB8}" name="Shamez Ladhani" initials="SL" userId="S::Shamez.Ladhani@ukhsa.gov.uk::34d06aa8-6787-4043-bc02-c341eb91c4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39" autoAdjust="0"/>
    <p:restoredTop sz="76354" autoAdjust="0"/>
  </p:normalViewPr>
  <p:slideViewPr>
    <p:cSldViewPr snapToGrid="0">
      <p:cViewPr varScale="1">
        <p:scale>
          <a:sx n="86" d="100"/>
          <a:sy n="86" d="100"/>
        </p:scale>
        <p:origin x="1314" y="78"/>
      </p:cViewPr>
      <p:guideLst/>
    </p:cSldViewPr>
  </p:slideViewPr>
  <p:notesTextViewPr>
    <p:cViewPr>
      <p:scale>
        <a:sx n="1" d="1"/>
        <a:sy n="1" d="1"/>
      </p:scale>
      <p:origin x="0" y="0"/>
    </p:cViewPr>
  </p:notesTextViewPr>
  <p:sorterViewPr>
    <p:cViewPr>
      <p:scale>
        <a:sx n="70" d="100"/>
        <a:sy n="70" d="100"/>
      </p:scale>
      <p:origin x="0" y="-49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filecol18\Project%20HIV&amp;STI%20DataStore\STI%20Surveillance\GRASP\Peoples%20folder\Suzy\UKHSA%20conference\2022-Table-2-Selected-STI-diagnoses-and-rates-by-gender-sexual-orientation-age-group-and-ethnic-group%20(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17052665418175625"/>
          <c:y val="0.23012438097906246"/>
          <c:w val="0.8049056588510235"/>
          <c:h val="0.68107855900989611"/>
        </c:manualLayout>
      </c:layout>
      <c:lineChart>
        <c:grouping val="standard"/>
        <c:varyColors val="0"/>
        <c:ser>
          <c:idx val="0"/>
          <c:order val="0"/>
          <c:spPr>
            <a:ln w="28575" cap="rnd">
              <a:solidFill>
                <a:schemeClr val="accent5"/>
              </a:solidFill>
              <a:round/>
            </a:ln>
            <a:effectLst/>
          </c:spPr>
          <c:marker>
            <c:symbol val="square"/>
            <c:size val="7"/>
            <c:spPr>
              <a:solidFill>
                <a:schemeClr val="accent5"/>
              </a:solidFill>
              <a:ln w="9525">
                <a:solidFill>
                  <a:schemeClr val="accent5"/>
                </a:solidFill>
              </a:ln>
              <a:effectLst/>
            </c:spPr>
          </c:marker>
          <c:cat>
            <c:numRef>
              <c:f>Sheet1!$A$2:$A$11</c:f>
              <c:numCache>
                <c:formatCode>General</c:formatCode>
                <c:ptCount val="10"/>
                <c:pt idx="0">
                  <c:v>2013</c:v>
                </c:pt>
                <c:pt idx="1">
                  <c:v>2014</c:v>
                </c:pt>
                <c:pt idx="2">
                  <c:v>2015</c:v>
                </c:pt>
                <c:pt idx="3">
                  <c:v>2016</c:v>
                </c:pt>
                <c:pt idx="4">
                  <c:v>2017</c:v>
                </c:pt>
                <c:pt idx="5">
                  <c:v>2018</c:v>
                </c:pt>
                <c:pt idx="6">
                  <c:v>2019</c:v>
                </c:pt>
                <c:pt idx="7">
                  <c:v>2020</c:v>
                </c:pt>
                <c:pt idx="8">
                  <c:v>2021</c:v>
                </c:pt>
                <c:pt idx="9">
                  <c:v>2022</c:v>
                </c:pt>
              </c:numCache>
            </c:numRef>
          </c:cat>
          <c:val>
            <c:numRef>
              <c:f>Sheet1!$B$2:$B$11</c:f>
              <c:numCache>
                <c:formatCode>#,##0" ";"-"#,##0" "</c:formatCode>
                <c:ptCount val="10"/>
                <c:pt idx="0">
                  <c:v>31177</c:v>
                </c:pt>
                <c:pt idx="1">
                  <c:v>37150</c:v>
                </c:pt>
                <c:pt idx="2">
                  <c:v>41290</c:v>
                </c:pt>
                <c:pt idx="3">
                  <c:v>36545</c:v>
                </c:pt>
                <c:pt idx="4">
                  <c:v>44839</c:v>
                </c:pt>
                <c:pt idx="5">
                  <c:v>56690</c:v>
                </c:pt>
                <c:pt idx="6">
                  <c:v>71133</c:v>
                </c:pt>
                <c:pt idx="7">
                  <c:v>50678</c:v>
                </c:pt>
                <c:pt idx="8">
                  <c:v>54961</c:v>
                </c:pt>
                <c:pt idx="9">
                  <c:v>82592</c:v>
                </c:pt>
              </c:numCache>
            </c:numRef>
          </c:val>
          <c:smooth val="0"/>
          <c:extLst>
            <c:ext xmlns:c16="http://schemas.microsoft.com/office/drawing/2014/chart" uri="{C3380CC4-5D6E-409C-BE32-E72D297353CC}">
              <c16:uniqueId val="{00000000-D6F4-4A0D-B089-34E1FE7BE42E}"/>
            </c:ext>
          </c:extLst>
        </c:ser>
        <c:dLbls>
          <c:showLegendKey val="0"/>
          <c:showVal val="0"/>
          <c:showCatName val="0"/>
          <c:showSerName val="0"/>
          <c:showPercent val="0"/>
          <c:showBubbleSize val="0"/>
        </c:dLbls>
        <c:marker val="1"/>
        <c:smooth val="0"/>
        <c:axId val="631139448"/>
        <c:axId val="631138792"/>
      </c:lineChart>
      <c:catAx>
        <c:axId val="631139448"/>
        <c:scaling>
          <c:orientation val="minMax"/>
        </c:scaling>
        <c:delete val="0"/>
        <c:axPos val="b"/>
        <c:numFmt formatCode="General" sourceLinked="1"/>
        <c:majorTickMark val="none"/>
        <c:minorTickMark val="out"/>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31138792"/>
        <c:crosses val="autoZero"/>
        <c:auto val="1"/>
        <c:lblAlgn val="ctr"/>
        <c:lblOffset val="100"/>
        <c:noMultiLvlLbl val="0"/>
      </c:catAx>
      <c:valAx>
        <c:axId val="631138792"/>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dirty="0"/>
                  <a:t>Number of diagnoses</a:t>
                </a:r>
              </a:p>
            </c:rich>
          </c:tx>
          <c:layout>
            <c:manualLayout>
              <c:xMode val="edge"/>
              <c:yMode val="edge"/>
              <c:x val="7.9017559829000477E-3"/>
              <c:y val="0.30113411639653598"/>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quot; &quot;;&quot;-&quot;#,##0&quot; &quot;"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31139448"/>
        <c:crosses val="autoZero"/>
        <c:crossBetween val="between"/>
        <c:majorUnit val="2000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8723D0-D313-4973-8FA1-4D12BEC811AA}" type="datetimeFigureOut">
              <a:rPr lang="en-US" smtClean="0"/>
              <a:t>7/8/2025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4EAD-90E7-4E2F-9BA2-EB3158278DFE}" type="slidenum">
              <a:rPr lang="en-US" smtClean="0"/>
              <a:t>‹#›</a:t>
            </a:fld>
            <a:endParaRPr lang="en-US" dirty="0"/>
          </a:p>
        </p:txBody>
      </p:sp>
    </p:spTree>
    <p:extLst>
      <p:ext uri="{BB962C8B-B14F-4D97-AF65-F5344CB8AC3E}">
        <p14:creationId xmlns:p14="http://schemas.microsoft.com/office/powerpoint/2010/main" val="2453073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who.int/news-room/fact-sheets/detail/multi-drug-resistant-gonorrhoea"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gov.uk/government/statistics/sexually-transmitted-infections-stis-annual-data-tables/sexually-transmitted-infections-and-screening-for-chlamydia-in-england-2022-repor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gov.uk/government/statistics/sexually-transmitted-infections-stis-annual-data-tables/sexually-transmitted-infections-and-screening-for-chlamydia-in-england-2022-repor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gov.uk/government/publications/gonorrhoea-the-green-book-chapter?utm_medium=email&amp;utm_campaign=govuk-notifications-single-page&amp;utm_source=659d4759-69ec-42b4-974f-681ef2f45b8a&amp;utm_content=immediately"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v.uk/government/publications/off-label-vaccine-leaflet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ines.org.uk/emc/product/5168/smpc"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gov.uk/government/publications/immunisation-procedures-the-green-book-chapter-4"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rcpch.ac.uk/"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s://www.chiva.org.uk/professionals/clinical-guidelines/" TargetMode="External"/><Relationship Id="rId4" Type="http://schemas.openxmlformats.org/officeDocument/2006/relationships/hyperlink" Target="https://bhiva.org/education-hub/"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48539"/>
          </a:xfrm>
        </p:spPr>
        <p:txBody>
          <a:bodyPr/>
          <a:lstStyle/>
          <a:p>
            <a:pPr>
              <a:defRPr/>
            </a:pPr>
            <a:r>
              <a:rPr lang="en-GB" sz="900" b="1" u="sng" dirty="0"/>
              <a:t>Background</a:t>
            </a:r>
          </a:p>
          <a:p>
            <a:pPr>
              <a:defRPr/>
            </a:pPr>
            <a:endParaRPr lang="en-GB" sz="900" b="1" u="sng" dirty="0"/>
          </a:p>
          <a:p>
            <a:r>
              <a:rPr lang="it-IT" sz="1800" dirty="0">
                <a:effectLst/>
                <a:latin typeface="Arial" panose="020B0604020202020204" pitchFamily="34" charset="0"/>
                <a:ea typeface="Arial" panose="020B0604020202020204" pitchFamily="34" charset="0"/>
              </a:rPr>
              <a:t>Gonorrhoea is a major global public health problem, with rising incidence globally and increasing resistance to antibiotics (</a:t>
            </a:r>
            <a:r>
              <a:rPr lang="it-IT" sz="1800" u="sng" dirty="0">
                <a:solidFill>
                  <a:srgbClr val="365F91"/>
                </a:solidFill>
                <a:effectLst/>
                <a:latin typeface="Arial" panose="020B0604020202020204" pitchFamily="34" charset="0"/>
                <a:ea typeface="Arial" panose="020B0604020202020204" pitchFamily="34" charset="0"/>
                <a:hlinkClick r:id="rId3"/>
              </a:rPr>
              <a:t>WHO, 2022</a:t>
            </a:r>
            <a:r>
              <a:rPr lang="it-IT" sz="1800" dirty="0">
                <a:effectLst/>
                <a:latin typeface="Arial" panose="020B0604020202020204" pitchFamily="34" charset="0"/>
                <a:ea typeface="Arial" panose="020B0604020202020204" pitchFamily="34" charset="0"/>
              </a:rPr>
              <a:t>). Caused by the bacterium </a:t>
            </a:r>
            <a:r>
              <a:rPr lang="it-IT" sz="1800" i="1" dirty="0">
                <a:effectLst/>
                <a:latin typeface="Arial" panose="020B0604020202020204" pitchFamily="34" charset="0"/>
                <a:ea typeface="Arial" panose="020B0604020202020204" pitchFamily="34" charset="0"/>
              </a:rPr>
              <a:t>Neisseria gonorrhoeae</a:t>
            </a:r>
            <a:r>
              <a:rPr lang="it-IT" sz="1800" dirty="0">
                <a:effectLst/>
                <a:latin typeface="Arial" panose="020B0604020202020204" pitchFamily="34" charset="0"/>
                <a:ea typeface="Arial" panose="020B0604020202020204" pitchFamily="34" charset="0"/>
              </a:rPr>
              <a:t>, gonorrhoea is one of the most common bacterial sexually transmitted infections (STI) in England and worldwide. If left untreated, it can cause complications such as pelvic inflammatory disease, ectopic pregnancy and infertility</a:t>
            </a:r>
            <a:r>
              <a:rPr lang="en-GB" sz="1800" dirty="0">
                <a:effectLst/>
                <a:latin typeface="Arial" panose="020B0604020202020204" pitchFamily="34" charset="0"/>
                <a:ea typeface="Arial" panose="020B0604020202020204" pitchFamily="34" charset="0"/>
              </a:rPr>
              <a:t>.</a:t>
            </a:r>
          </a:p>
          <a:p>
            <a:endParaRPr lang="en-GB" sz="1800" dirty="0">
              <a:effectLst/>
              <a:latin typeface="Arial" panose="020B0604020202020204" pitchFamily="34" charset="0"/>
              <a:ea typeface="Arial" panose="020B0604020202020204" pitchFamily="34" charset="0"/>
            </a:endParaRPr>
          </a:p>
          <a:p>
            <a:r>
              <a:rPr lang="it-IT" sz="1800" dirty="0">
                <a:effectLst/>
                <a:latin typeface="Arial" panose="020B0604020202020204" pitchFamily="34" charset="0"/>
                <a:ea typeface="Arial" panose="020B0604020202020204" pitchFamily="34" charset="0"/>
              </a:rPr>
              <a:t>In England, gonorrhoea diagnoses have been generally increasing over time, reaching nearly 83,000 cases in 2022. Gay, bisexual and other men who have sex with men (GBMSM) are at significantly higher risk of infection than heterosexuals, accounting for nearly half of all gonorrhoea diagnoses in England in 2022. </a:t>
            </a:r>
            <a:endParaRPr lang="en-GB" sz="1800" dirty="0">
              <a:effectLst/>
              <a:latin typeface="Arial" panose="020B0604020202020204" pitchFamily="34" charset="0"/>
              <a:ea typeface="Arial" panose="020B0604020202020204" pitchFamily="34" charset="0"/>
            </a:endParaRPr>
          </a:p>
          <a:p>
            <a:pPr>
              <a:spcBef>
                <a:spcPts val="45"/>
              </a:spcBef>
            </a:pPr>
            <a:r>
              <a:rPr lang="en-GB" sz="1800" dirty="0">
                <a:effectLst/>
                <a:latin typeface="Arial" panose="020B0604020202020204" pitchFamily="34" charset="0"/>
                <a:ea typeface="Arial" panose="020B0604020202020204" pitchFamily="34" charset="0"/>
              </a:rPr>
              <a:t> </a:t>
            </a:r>
          </a:p>
          <a:p>
            <a:r>
              <a:rPr lang="it-IT" sz="1800" dirty="0">
                <a:effectLst/>
                <a:latin typeface="Arial" panose="020B0604020202020204" pitchFamily="34" charset="0"/>
                <a:ea typeface="Arial" panose="020B0604020202020204" pitchFamily="34" charset="0"/>
              </a:rPr>
              <a:t>There is currently no licensed vaccine against </a:t>
            </a:r>
            <a:r>
              <a:rPr lang="it-IT" sz="1800" i="1" dirty="0">
                <a:effectLst/>
                <a:latin typeface="Arial" panose="020B0604020202020204" pitchFamily="34" charset="0"/>
                <a:ea typeface="Arial" panose="020B0604020202020204" pitchFamily="34" charset="0"/>
              </a:rPr>
              <a:t>Neisseria gonorrhoeae</a:t>
            </a:r>
            <a:r>
              <a:rPr lang="it-IT" sz="1800" dirty="0">
                <a:effectLst/>
                <a:latin typeface="Arial" panose="020B0604020202020204" pitchFamily="34" charset="0"/>
                <a:ea typeface="Arial" panose="020B0604020202020204" pitchFamily="34" charset="0"/>
              </a:rPr>
              <a:t>. In 2013, a meningococcal B (4CMenB) vaccine (Bexsero®) was licensed in Europe for protection against group B meningococcal (MenB) disease. The 4CMenB vaccine is currently used in the routine childhood programme for the prevention of meningococcal disease (meningitis and septicaemia).</a:t>
            </a:r>
            <a:r>
              <a:rPr lang="it-IT" sz="1800" dirty="0">
                <a:solidFill>
                  <a:srgbClr val="0B0C0C"/>
                </a:solidFill>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Although their clinical manifestations can be different, the bacterium which causes gonorrhoea (</a:t>
            </a:r>
            <a:r>
              <a:rPr lang="it-IT" sz="1800" i="1" dirty="0">
                <a:effectLst/>
                <a:latin typeface="Arial" panose="020B0604020202020204" pitchFamily="34" charset="0"/>
                <a:ea typeface="Arial" panose="020B0604020202020204" pitchFamily="34" charset="0"/>
              </a:rPr>
              <a:t>Neisseria gonorrhoeae)</a:t>
            </a:r>
            <a:r>
              <a:rPr lang="it-IT" sz="1800" dirty="0">
                <a:effectLst/>
                <a:latin typeface="Arial" panose="020B0604020202020204" pitchFamily="34" charset="0"/>
                <a:ea typeface="Arial" panose="020B0604020202020204" pitchFamily="34" charset="0"/>
              </a:rPr>
              <a:t> is very closely related to the bacterium which causes meningococcal disease (</a:t>
            </a:r>
            <a:r>
              <a:rPr lang="it-IT" sz="1800" i="1" dirty="0">
                <a:effectLst/>
                <a:latin typeface="Arial" panose="020B0604020202020204" pitchFamily="34" charset="0"/>
                <a:ea typeface="Arial" panose="020B0604020202020204" pitchFamily="34" charset="0"/>
              </a:rPr>
              <a:t>Neisseria meningitidis)</a:t>
            </a:r>
            <a:r>
              <a:rPr lang="it-IT" sz="1800" dirty="0">
                <a:effectLst/>
                <a:latin typeface="Arial" panose="020B0604020202020204" pitchFamily="34" charset="0"/>
                <a:ea typeface="Arial" panose="020B0604020202020204" pitchFamily="34" charset="0"/>
              </a:rPr>
              <a:t>. This gives the potential for cross-protection against </a:t>
            </a:r>
            <a:r>
              <a:rPr lang="it-IT" sz="1800" i="1" dirty="0">
                <a:effectLst/>
                <a:latin typeface="Arial" panose="020B0604020202020204" pitchFamily="34" charset="0"/>
                <a:ea typeface="Arial" panose="020B0604020202020204" pitchFamily="34" charset="0"/>
              </a:rPr>
              <a:t>Neisseria gonorrhoeae</a:t>
            </a:r>
            <a:r>
              <a:rPr lang="it-IT" sz="1800" dirty="0">
                <a:effectLst/>
                <a:latin typeface="Arial" panose="020B0604020202020204" pitchFamily="34" charset="0"/>
                <a:ea typeface="Arial" panose="020B0604020202020204" pitchFamily="34" charset="0"/>
              </a:rPr>
              <a:t> from the 4CMenB vaccine.</a:t>
            </a:r>
            <a:r>
              <a:rPr lang="it-IT" sz="1800" dirty="0">
                <a:effectLst/>
                <a:latin typeface="Arial" panose="020B0604020202020204" pitchFamily="34" charset="0"/>
                <a:ea typeface="Arial" panose="020B0604020202020204" pitchFamily="34" charset="0"/>
                <a:cs typeface="Calibri" panose="020F0502020204030204" pitchFamily="34" charset="0"/>
              </a:rPr>
              <a:t> </a:t>
            </a:r>
            <a:r>
              <a:rPr lang="it-IT" sz="1800" dirty="0">
                <a:effectLst/>
                <a:latin typeface="Arial" panose="020B0604020202020204" pitchFamily="34" charset="0"/>
                <a:ea typeface="Arial" panose="020B0604020202020204" pitchFamily="34" charset="0"/>
              </a:rPr>
              <a:t>Studies have demonstrated some protection against gonorrhoea in people at high risk of gonorrhoea infection who were offered </a:t>
            </a:r>
            <a:r>
              <a:rPr lang="it-IT" sz="1800" strike="sngStrike" dirty="0">
                <a:effectLst/>
                <a:latin typeface="Arial" panose="020B0604020202020204" pitchFamily="34" charset="0"/>
                <a:ea typeface="Arial" panose="020B0604020202020204" pitchFamily="34" charset="0"/>
              </a:rPr>
              <a:t>the </a:t>
            </a:r>
            <a:r>
              <a:rPr lang="it-IT" sz="1800" strike="noStrike" dirty="0">
                <a:effectLst/>
                <a:latin typeface="Arial" panose="020B0604020202020204" pitchFamily="34" charset="0"/>
                <a:ea typeface="Arial" panose="020B0604020202020204" pitchFamily="34" charset="0"/>
              </a:rPr>
              <a:t>4CMENB </a:t>
            </a:r>
            <a:r>
              <a:rPr lang="it-IT" sz="1800" dirty="0">
                <a:effectLst/>
                <a:latin typeface="Arial" panose="020B0604020202020204" pitchFamily="34" charset="0"/>
                <a:ea typeface="Arial" panose="020B0604020202020204" pitchFamily="34" charset="0"/>
              </a:rPr>
              <a:t>vaccine for protection against MenB disease</a:t>
            </a:r>
            <a:r>
              <a:rPr lang="it-IT" sz="1800" dirty="0">
                <a:effectLst/>
                <a:latin typeface="Arial" panose="020B0604020202020204" pitchFamily="34" charset="0"/>
                <a:ea typeface="Arial" panose="020B0604020202020204" pitchFamily="34" charset="0"/>
                <a:cs typeface="Calibri" panose="020F0502020204030204" pitchFamily="34" charset="0"/>
              </a:rPr>
              <a:t> </a:t>
            </a:r>
            <a:r>
              <a:rPr lang="it-IT" sz="1800" dirty="0">
                <a:effectLst/>
                <a:latin typeface="Arial" panose="020B0604020202020204" pitchFamily="34" charset="0"/>
                <a:ea typeface="Arial" panose="020B0604020202020204" pitchFamily="34" charset="0"/>
              </a:rPr>
              <a:t>(Ladhani </a:t>
            </a:r>
            <a:r>
              <a:rPr lang="it-IT" sz="1800" i="1" dirty="0">
                <a:effectLst/>
                <a:latin typeface="Arial" panose="020B0604020202020204" pitchFamily="34" charset="0"/>
                <a:ea typeface="Arial" panose="020B0604020202020204" pitchFamily="34" charset="0"/>
              </a:rPr>
              <a:t>et al</a:t>
            </a:r>
            <a:r>
              <a:rPr lang="it-IT" sz="1800" dirty="0">
                <a:effectLst/>
                <a:latin typeface="Arial" panose="020B0604020202020204" pitchFamily="34" charset="0"/>
                <a:ea typeface="Arial" panose="020B0604020202020204" pitchFamily="34" charset="0"/>
              </a:rPr>
              <a:t>., 2024; </a:t>
            </a:r>
            <a:r>
              <a:rPr lang="it-IT" sz="1800" dirty="0">
                <a:effectLst/>
                <a:latin typeface="Arial" panose="020B0604020202020204" pitchFamily="34" charset="0"/>
                <a:ea typeface="Arial" panose="020B0604020202020204" pitchFamily="34" charset="0"/>
                <a:cs typeface="Calibri" panose="020F0502020204030204" pitchFamily="34" charset="0"/>
              </a:rPr>
              <a:t>Wang </a:t>
            </a:r>
            <a:r>
              <a:rPr lang="it-IT" sz="1800" i="1" dirty="0">
                <a:effectLst/>
                <a:latin typeface="Arial" panose="020B0604020202020204" pitchFamily="34" charset="0"/>
                <a:ea typeface="Arial" panose="020B0604020202020204" pitchFamily="34" charset="0"/>
                <a:cs typeface="Calibri" panose="020F0502020204030204" pitchFamily="34" charset="0"/>
              </a:rPr>
              <a:t>et al</a:t>
            </a:r>
            <a:r>
              <a:rPr lang="it-IT" sz="1800" dirty="0">
                <a:effectLst/>
                <a:latin typeface="Arial" panose="020B0604020202020204" pitchFamily="34" charset="0"/>
                <a:ea typeface="Arial" panose="020B0604020202020204" pitchFamily="34" charset="0"/>
                <a:cs typeface="Calibri" panose="020F0502020204030204" pitchFamily="34" charset="0"/>
              </a:rPr>
              <a:t>., 2023)</a:t>
            </a:r>
            <a:endParaRPr lang="en-GB" sz="1800" dirty="0">
              <a:effectLst/>
              <a:latin typeface="Arial" panose="020B0604020202020204" pitchFamily="34" charset="0"/>
              <a:ea typeface="Arial" panose="020B0604020202020204" pitchFamily="34" charset="0"/>
            </a:endParaRPr>
          </a:p>
          <a:p>
            <a:r>
              <a:rPr lang="it-IT" sz="1800" dirty="0">
                <a:effectLst/>
                <a:latin typeface="Arial" panose="020B0604020202020204" pitchFamily="34" charset="0"/>
                <a:ea typeface="Arial" panose="020B0604020202020204" pitchFamily="34" charset="0"/>
                <a:cs typeface="Calibri" panose="020F0502020204030204" pitchFamily="34" charset="0"/>
              </a:rPr>
              <a:t> </a:t>
            </a:r>
            <a:endParaRPr lang="en-GB" sz="1800" dirty="0">
              <a:effectLst/>
              <a:latin typeface="Arial" panose="020B0604020202020204" pitchFamily="34" charset="0"/>
              <a:ea typeface="Arial" panose="020B0604020202020204" pitchFamily="34" charset="0"/>
            </a:endParaRPr>
          </a:p>
          <a:p>
            <a:pPr>
              <a:lnSpc>
                <a:spcPct val="102000"/>
              </a:lnSpc>
            </a:pPr>
            <a:r>
              <a:rPr lang="it-IT" sz="1800" dirty="0">
                <a:effectLst/>
                <a:latin typeface="Arial" panose="020B0604020202020204" pitchFamily="34" charset="0"/>
                <a:ea typeface="Arial" panose="020B0604020202020204" pitchFamily="34" charset="0"/>
              </a:rPr>
              <a:t>In November 2023, the Joint Committee on Vaccination and Immunisation (JCVI) advised a targeted, opportunistic vaccine programme using 4CMenB vaccine for protection against gonorrhoea primarily in GBMSM at higher risk of infection (</a:t>
            </a:r>
            <a:r>
              <a:rPr lang="it-IT" sz="1800" u="sng" dirty="0">
                <a:solidFill>
                  <a:srgbClr val="365F91"/>
                </a:solidFill>
                <a:effectLst/>
                <a:latin typeface="Arial" panose="020B0604020202020204" pitchFamily="34" charset="0"/>
                <a:ea typeface="Arial" panose="020B0604020202020204" pitchFamily="34" charset="0"/>
                <a:hlinkClick r:id="rId4"/>
              </a:rPr>
              <a:t>JCVI, 2023</a:t>
            </a:r>
            <a:r>
              <a:rPr lang="it-IT" sz="1800" dirty="0">
                <a:effectLst/>
                <a:latin typeface="Arial" panose="020B0604020202020204" pitchFamily="34" charset="0"/>
                <a:ea typeface="Arial" panose="020B0604020202020204" pitchFamily="34" charset="0"/>
              </a:rPr>
              <a:t>). This was done acknowledging that, as protection against gonorrhoea is not currently a licensed indication for 4CMenB </a:t>
            </a:r>
            <a:r>
              <a:rPr lang="it-IT" sz="1800" dirty="0">
                <a:solidFill>
                  <a:srgbClr val="000000"/>
                </a:solidFill>
                <a:effectLst/>
                <a:latin typeface="Arial" panose="020B0604020202020204" pitchFamily="34" charset="0"/>
                <a:ea typeface="Arial" panose="020B0604020202020204" pitchFamily="34" charset="0"/>
              </a:rPr>
              <a:t>vaccine, this advice is based on off-label use of the vaccine. </a:t>
            </a:r>
            <a:endParaRPr lang="en-GB" sz="1800" dirty="0">
              <a:effectLst/>
              <a:latin typeface="Arial" panose="020B0604020202020204" pitchFamily="34" charset="0"/>
              <a:ea typeface="Arial" panose="020B0604020202020204" pitchFamily="34" charset="0"/>
            </a:endParaRPr>
          </a:p>
          <a:p>
            <a:pPr>
              <a:defRPr/>
            </a:pPr>
            <a:endParaRPr lang="en-GB" sz="900" b="1" u="sng" dirty="0"/>
          </a:p>
          <a:p>
            <a:pPr>
              <a:defRPr/>
            </a:pPr>
            <a:r>
              <a:rPr lang="en-GB" sz="900" dirty="0"/>
              <a:t> </a:t>
            </a:r>
          </a:p>
          <a:p>
            <a:pPr>
              <a:defRPr/>
            </a:pPr>
            <a:endParaRPr lang="en-GB" sz="900" dirty="0"/>
          </a:p>
          <a:p>
            <a:pPr>
              <a:defRPr/>
            </a:pPr>
            <a:r>
              <a:rPr lang="en-GB" sz="900" b="1" dirty="0"/>
              <a:t>Note</a:t>
            </a:r>
            <a:r>
              <a:rPr lang="en-GB" sz="900" dirty="0"/>
              <a:t>: Meningococcal group B is commonly referred to as MenB. For the purpose of this resource MenB is used throughout this document when referring to the disease. 4CMenB is the vaccine currently in use to protect again MenB in the UK routine infant and targeted at risk programmes. Bexsero® is currently the only licensed 4CMenB vaccine.</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333743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Sexually transmitted infections and screening for chlamydia in England: 2022 report - GOV.UK (www.gov.uk)</a:t>
            </a:r>
            <a:endPar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dirty="0"/>
              <a:t>Source: </a:t>
            </a:r>
            <a:r>
              <a:rPr lang="en-US" sz="1800" dirty="0"/>
              <a:t>the Green Book </a:t>
            </a:r>
            <a:r>
              <a:rPr lang="en-GB" sz="1800" dirty="0"/>
              <a:t>chapter: Gonorrhoea https://www.gov.uk/government/collections/immunisation-against-infectious-disease-the-green-book</a:t>
            </a:r>
          </a:p>
          <a:p>
            <a:pPr marL="285750" indent="-285750">
              <a:lnSpc>
                <a:spcPts val="1600"/>
              </a:lnSpc>
              <a:spcBef>
                <a:spcPts val="600"/>
              </a:spcBef>
              <a:buFont typeface="Arial" panose="020B0604020202020204" pitchFamily="34" charset="0"/>
              <a:buChar char="•"/>
            </a:pPr>
            <a:r>
              <a:rPr lang="en-US" sz="2800" b="0" i="0" dirty="0">
                <a:solidFill>
                  <a:srgbClr val="0B0C0C"/>
                </a:solidFill>
                <a:effectLst/>
                <a:latin typeface="GDS Transport"/>
              </a:rPr>
              <a:t>Diagnosis rates of gonorrhoea remain highest among specific population groups; gay, bisexual and other men who have sex with men (</a:t>
            </a:r>
            <a:r>
              <a:rPr lang="en-US" sz="2800" dirty="0"/>
              <a:t>GBMSM</a:t>
            </a:r>
            <a:r>
              <a:rPr lang="en-US" sz="2800" b="0" i="0" dirty="0">
                <a:solidFill>
                  <a:srgbClr val="0B0C0C"/>
                </a:solidFill>
                <a:effectLst/>
                <a:latin typeface="GDS Transport"/>
              </a:rPr>
              <a:t>) and people of black Caribbean ethnicity continue to experience disproportionately high rates of gonorrhoea. </a:t>
            </a:r>
            <a:r>
              <a:rPr lang="en-GB" sz="1800" dirty="0">
                <a:effectLst/>
                <a:latin typeface="Lucida Sans" panose="020B0602030504020204" pitchFamily="34" charset="0"/>
                <a:ea typeface="Lucida Sans" panose="020B0602030504020204" pitchFamily="34" charset="0"/>
                <a:cs typeface="Lucida Sans" panose="020B0602030504020204" pitchFamily="34" charset="0"/>
              </a:rPr>
              <a:t>GBMSM are at significantly higher risk of infection than heterosexuals.,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3374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Sexually transmitted infections and screening for chlamydia in England: 2022 report - GOV.UK (www.gov.uk)</a:t>
            </a:r>
            <a:endPar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1600"/>
              </a:lnSpc>
              <a:spcBef>
                <a:spcPts val="600"/>
              </a:spcBef>
            </a:pPr>
            <a:endPar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1600"/>
              </a:lnSpc>
              <a:spcBef>
                <a:spcPts val="600"/>
              </a:spcBef>
            </a:pPr>
            <a:endParaRPr lang="en-GB" sz="18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ts val="1600"/>
              </a:lnSpc>
              <a:spcBef>
                <a:spcPts val="600"/>
              </a:spcBef>
              <a:spcAft>
                <a:spcPts val="0"/>
              </a:spcAft>
              <a:buClrTx/>
              <a:buSzTx/>
              <a:buFontTx/>
              <a:buNone/>
              <a:tabLst/>
              <a:defRP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1600"/>
              </a:lnSpc>
              <a:spcBef>
                <a:spcPts val="600"/>
              </a:spcBef>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8283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Source: </a:t>
            </a:r>
            <a:r>
              <a:rPr lang="en-US" sz="1200" dirty="0"/>
              <a:t>the Green Book </a:t>
            </a:r>
            <a:r>
              <a:rPr lang="en-GB" sz="1200" dirty="0"/>
              <a:t>chapter: Gonorrhoea</a:t>
            </a:r>
          </a:p>
          <a:p>
            <a:r>
              <a:rPr lang="en-US" dirty="0">
                <a:hlinkClick r:id="rId3"/>
              </a:rPr>
              <a:t>Gonorrhoea: the green book chapter - GOV.UK</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14</a:t>
            </a:fld>
            <a:endParaRPr lang="en-US" dirty="0"/>
          </a:p>
        </p:txBody>
      </p:sp>
    </p:spTree>
    <p:extLst>
      <p:ext uri="{BB962C8B-B14F-4D97-AF65-F5344CB8AC3E}">
        <p14:creationId xmlns:p14="http://schemas.microsoft.com/office/powerpoint/2010/main" val="1186802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dirty="0"/>
              <a:t>*Note: </a:t>
            </a:r>
            <a:r>
              <a:rPr lang="en-US" sz="1400" b="0" i="0" dirty="0">
                <a:solidFill>
                  <a:srgbClr val="0B0C0C"/>
                </a:solidFill>
                <a:effectLst/>
                <a:latin typeface="GDS Transport"/>
              </a:rPr>
              <a:t>due to changes in the diagnostic sensitivity medium used to test antimicrobial susceptibility of sentinel surveillance isolates, </a:t>
            </a:r>
            <a:r>
              <a:rPr lang="en-US" sz="1400" b="0" dirty="0"/>
              <a:t>MICs</a:t>
            </a:r>
            <a:r>
              <a:rPr lang="en-US" sz="1400" b="0" i="0" dirty="0">
                <a:solidFill>
                  <a:srgbClr val="0B0C0C"/>
                </a:solidFill>
                <a:effectLst/>
                <a:latin typeface="GDS Transport"/>
              </a:rPr>
              <a:t> for the 2015 to 2022 collections are not directly comparable with those from previous years. Trends from 2000 to 2014 compared to 2015 to 2022 must be interpreted with caution (point of change indicated by vertical dashed black line), particularly for azithromycin and tetracycline. </a:t>
            </a:r>
            <a:r>
              <a:rPr lang="en-GB" sz="800" dirty="0"/>
              <a:t>Source: GRASP report: data to June 2023. </a:t>
            </a:r>
            <a:r>
              <a:rPr lang="en-GB" sz="1400" dirty="0"/>
              <a:t>https://www.gov.uk/government/publications/gonococcal-resistance-to-antimicrobials-surveillance-programme-grasp-report/grasp-report-data-to-june-2023. </a:t>
            </a:r>
            <a:endParaRPr lang="en-GB" sz="14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Gonorrhoea causes significant morbidity and remains a public health concern globally.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Increased resistance to most antibiotics used to treat gonococcal infection has been reported worldwide, with extensively resistant strains exhibiting resistance to multiple antibiotic classes.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The World Health Organization considers </a:t>
            </a:r>
            <a:r>
              <a:rPr lang="en-GB" sz="1800" i="1"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Neisseria gonorrhoeae</a:t>
            </a:r>
            <a:r>
              <a:rPr lang="en-GB" sz="1800" dirty="0">
                <a:solidFill>
                  <a:srgbClr val="0B0C0C"/>
                </a:solidFill>
                <a:effectLst/>
                <a:latin typeface="Arial" panose="020B0604020202020204" pitchFamily="34" charset="0"/>
                <a:ea typeface="Times New Roman" panose="02020603050405020304" pitchFamily="18" charset="0"/>
                <a:cs typeface="Arial" panose="020B0604020202020204" pitchFamily="34" charset="0"/>
              </a:rPr>
              <a:t> to be a high priority pathogen due to this widespread antimicrobial resistance.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15</a:t>
            </a:fld>
            <a:endParaRPr lang="en-US" dirty="0"/>
          </a:p>
        </p:txBody>
      </p:sp>
    </p:spTree>
    <p:extLst>
      <p:ext uri="{BB962C8B-B14F-4D97-AF65-F5344CB8AC3E}">
        <p14:creationId xmlns:p14="http://schemas.microsoft.com/office/powerpoint/2010/main" val="1978537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a:t>
            </a:r>
            <a:r>
              <a:rPr lang="en-US" sz="1200" dirty="0"/>
              <a:t>the Green Book </a:t>
            </a:r>
            <a:r>
              <a:rPr lang="en-GB" sz="1200" dirty="0"/>
              <a:t>chapter: Gonorrhoea https://www.gov.uk/government/collections/immunisation-against-infectious-disease-the-green-book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Neisseria meningitidis can be divided </a:t>
            </a:r>
            <a:r>
              <a:rPr lang="en-US" dirty="0"/>
              <a:t>into antigenically distinct capsular groups. There are currently 12 identified groups, of which groups B, C, W and Y are the most common causes of invasive disease in the 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Meningococcal vaccines have significantly reduced the incidence of meningococcal disease in the past two decades. </a:t>
            </a:r>
            <a:endParaRPr lang="en-US" b="1" dirty="0"/>
          </a:p>
        </p:txBody>
      </p:sp>
      <p:sp>
        <p:nvSpPr>
          <p:cNvPr id="4" name="Slide Number Placeholder 3"/>
          <p:cNvSpPr>
            <a:spLocks noGrp="1"/>
          </p:cNvSpPr>
          <p:nvPr>
            <p:ph type="sldNum" sz="quarter" idx="5"/>
          </p:nvPr>
        </p:nvSpPr>
        <p:spPr/>
        <p:txBody>
          <a:bodyPr/>
          <a:lstStyle/>
          <a:p>
            <a:fld id="{43064EAD-90E7-4E2F-9BA2-EB3158278DFE}" type="slidenum">
              <a:rPr lang="en-US" smtClean="0"/>
              <a:t>17</a:t>
            </a:fld>
            <a:endParaRPr lang="en-US" dirty="0"/>
          </a:p>
        </p:txBody>
      </p:sp>
    </p:spTree>
    <p:extLst>
      <p:ext uri="{BB962C8B-B14F-4D97-AF65-F5344CB8AC3E}">
        <p14:creationId xmlns:p14="http://schemas.microsoft.com/office/powerpoint/2010/main" val="33655844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a:t>
            </a:r>
            <a:r>
              <a:rPr lang="en-US" sz="1200" dirty="0"/>
              <a:t>the Green Book </a:t>
            </a:r>
            <a:r>
              <a:rPr lang="en-GB" sz="1200" dirty="0"/>
              <a:t>chapter: Gonorrhoea https://www.gov.uk/government/collections/immunisation-against-infectious-disease-the-green-book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JCVI independent report: </a:t>
            </a:r>
            <a:r>
              <a:rPr lang="en-US" dirty="0">
                <a:hlinkClick r:id="rId3"/>
              </a:rPr>
              <a:t>https://www.gov.uk/government/publications/meningococcal-b-vaccination-for-the-prevention-of-gonorrhoea-jcvi-advice-10-november/jcvi-advice-on-the-use-of-meningococcal-b-vaccination-for-the-prevention-of-gonorrhoea)</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US" b="1" dirty="0"/>
          </a:p>
        </p:txBody>
      </p:sp>
      <p:sp>
        <p:nvSpPr>
          <p:cNvPr id="4" name="Slide Number Placeholder 3"/>
          <p:cNvSpPr>
            <a:spLocks noGrp="1"/>
          </p:cNvSpPr>
          <p:nvPr>
            <p:ph type="sldNum" sz="quarter" idx="5"/>
          </p:nvPr>
        </p:nvSpPr>
        <p:spPr/>
        <p:txBody>
          <a:bodyPr/>
          <a:lstStyle/>
          <a:p>
            <a:fld id="{43064EAD-90E7-4E2F-9BA2-EB3158278DFE}" type="slidenum">
              <a:rPr lang="en-US" smtClean="0"/>
              <a:t>18</a:t>
            </a:fld>
            <a:endParaRPr lang="en-US" dirty="0"/>
          </a:p>
        </p:txBody>
      </p:sp>
    </p:spTree>
    <p:extLst>
      <p:ext uri="{BB962C8B-B14F-4D97-AF65-F5344CB8AC3E}">
        <p14:creationId xmlns:p14="http://schemas.microsoft.com/office/powerpoint/2010/main" val="1625712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Source: JCVI independent report: </a:t>
            </a:r>
            <a:r>
              <a:rPr lang="en-US" dirty="0">
                <a:hlinkClick r:id="rId3"/>
              </a:rPr>
              <a:t>https://www.gov.uk/government/publications/meningococcal-b-vaccination-for-the-prevention-of-gonorrhoea-jcvi-advice-10-november/jcvi-advice-on-the-use-of-meningococcal-b-vaccination-for-the-prevention-of-gonorrhoea)</a:t>
            </a:r>
            <a:endParaRPr lang="en-GB" dirty="0"/>
          </a:p>
          <a:p>
            <a:endParaRPr lang="en-US" b="1" dirty="0"/>
          </a:p>
        </p:txBody>
      </p:sp>
      <p:sp>
        <p:nvSpPr>
          <p:cNvPr id="4" name="Slide Number Placeholder 3"/>
          <p:cNvSpPr>
            <a:spLocks noGrp="1"/>
          </p:cNvSpPr>
          <p:nvPr>
            <p:ph type="sldNum" sz="quarter" idx="5"/>
          </p:nvPr>
        </p:nvSpPr>
        <p:spPr/>
        <p:txBody>
          <a:bodyPr/>
          <a:lstStyle/>
          <a:p>
            <a:fld id="{43064EAD-90E7-4E2F-9BA2-EB3158278DFE}" type="slidenum">
              <a:rPr lang="en-US" smtClean="0"/>
              <a:t>19</a:t>
            </a:fld>
            <a:endParaRPr lang="en-US" dirty="0"/>
          </a:p>
        </p:txBody>
      </p:sp>
    </p:spTree>
    <p:extLst>
      <p:ext uri="{BB962C8B-B14F-4D97-AF65-F5344CB8AC3E}">
        <p14:creationId xmlns:p14="http://schemas.microsoft.com/office/powerpoint/2010/main" val="1251755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Segoe UI" panose="020B0502040204020203" pitchFamily="34" charset="0"/>
              </a:rPr>
              <a:t>In the c</a:t>
            </a:r>
            <a:r>
              <a:rPr lang="en-GB" sz="1800" dirty="0">
                <a:effectLst/>
                <a:latin typeface="Arial" panose="020B0604020202020204" pitchFamily="34" charset="0"/>
                <a:ea typeface="Lucida Sans" panose="020B0602030504020204" pitchFamily="34" charset="0"/>
              </a:rPr>
              <a:t>ost-effectiveness modelling reviewed by the JCVI, GBMSM at increased risk of gonorrhoea were defined as GBMSM diagnosed with gonorrhoea in sexual health clinics and GBMSM attending sexual health clinics who reported high-risk sexual behaviour (multiple sexual partners). </a:t>
            </a:r>
            <a:r>
              <a:rPr lang="en-GB" sz="1200" dirty="0">
                <a:effectLst/>
                <a:latin typeface="Segoe UI" panose="020B0502040204020203" pitchFamily="34" charset="0"/>
              </a:rPr>
              <a:t>Healthcare practitioners should familiarise themselves with the information in the Green Book chapter and applicable operational guidance before offering the vaccine. </a:t>
            </a:r>
          </a:p>
          <a:p>
            <a:endParaRPr lang="en-GB" sz="12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20</a:t>
            </a:fld>
            <a:endParaRPr lang="en-US" dirty="0"/>
          </a:p>
        </p:txBody>
      </p:sp>
    </p:spTree>
    <p:extLst>
      <p:ext uri="{BB962C8B-B14F-4D97-AF65-F5344CB8AC3E}">
        <p14:creationId xmlns:p14="http://schemas.microsoft.com/office/powerpoint/2010/main" val="3835075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21</a:t>
            </a:fld>
            <a:endParaRPr lang="en-US" dirty="0"/>
          </a:p>
        </p:txBody>
      </p:sp>
    </p:spTree>
    <p:extLst>
      <p:ext uri="{BB962C8B-B14F-4D97-AF65-F5344CB8AC3E}">
        <p14:creationId xmlns:p14="http://schemas.microsoft.com/office/powerpoint/2010/main" val="16128192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22</a:t>
            </a:fld>
            <a:endParaRPr lang="en-US" dirty="0"/>
          </a:p>
        </p:txBody>
      </p:sp>
    </p:spTree>
    <p:extLst>
      <p:ext uri="{BB962C8B-B14F-4D97-AF65-F5344CB8AC3E}">
        <p14:creationId xmlns:p14="http://schemas.microsoft.com/office/powerpoint/2010/main" val="2322848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Arial" panose="020B0604020202020204" pitchFamily="34" charset="0"/>
                <a:cs typeface="Times New Roman" panose="02020603050405020304" pitchFamily="18" charset="0"/>
              </a:rPr>
              <a:t>Offering vaccines of-label means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that, although the vaccine is authorised for use, it’s being used in a way that is slightly different from the strict terms laid down in its license. </a:t>
            </a:r>
            <a:r>
              <a:rPr lang="en-GB" sz="1800" dirty="0">
                <a:effectLst/>
                <a:latin typeface="Segoe UI" panose="020B0502040204020203" pitchFamily="34" charset="0"/>
              </a:rPr>
              <a:t>When a vaccine is being used ‘off-label’, it means that the clinical expert members of the JCVI have advised that there are clear benefits of using the vaccine in this way and that the vaccine is still considered to be safe and effective. ‘Off-label’ use of vaccines does not mean they are unlicensed – they are licensed for use in different people or to be used in a slightly different way from the license recommendation. </a:t>
            </a:r>
            <a:r>
              <a:rPr lang="en-GB" sz="1800" dirty="0">
                <a:effectLst/>
                <a:latin typeface="Arial" panose="020B0604020202020204" pitchFamily="34" charset="0"/>
                <a:ea typeface="Arial" panose="020B0604020202020204" pitchFamily="34" charset="0"/>
                <a:cs typeface="Times New Roman" panose="02020603050405020304" pitchFamily="18" charset="0"/>
              </a:rPr>
              <a:t>The UKHSA produces resources on the off-label use of vaccines: </a:t>
            </a:r>
            <a:r>
              <a:rPr lang="en-GB" dirty="0">
                <a:hlinkClick r:id="rId3"/>
              </a:rPr>
              <a:t>Off-label vaccine: leaflets - GOV.UK</a:t>
            </a:r>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23</a:t>
            </a:fld>
            <a:endParaRPr lang="en-US" dirty="0"/>
          </a:p>
        </p:txBody>
      </p:sp>
    </p:spTree>
    <p:extLst>
      <p:ext uri="{BB962C8B-B14F-4D97-AF65-F5344CB8AC3E}">
        <p14:creationId xmlns:p14="http://schemas.microsoft.com/office/powerpoint/2010/main" val="2781816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Bexsero Meningococcal Group B vaccine for injection in pre-filled syringe - Summary of Product Characteristics (SmPC) - (emc) | 5168</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24</a:t>
            </a:fld>
            <a:endParaRPr lang="en-US" dirty="0"/>
          </a:p>
        </p:txBody>
      </p:sp>
    </p:spTree>
    <p:extLst>
      <p:ext uri="{BB962C8B-B14F-4D97-AF65-F5344CB8AC3E}">
        <p14:creationId xmlns:p14="http://schemas.microsoft.com/office/powerpoint/2010/main" val="10289352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25</a:t>
            </a:fld>
            <a:endParaRPr lang="en-US" dirty="0"/>
          </a:p>
        </p:txBody>
      </p:sp>
    </p:spTree>
    <p:extLst>
      <p:ext uri="{BB962C8B-B14F-4D97-AF65-F5344CB8AC3E}">
        <p14:creationId xmlns:p14="http://schemas.microsoft.com/office/powerpoint/2010/main" val="1030464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26</a:t>
            </a:fld>
            <a:endParaRPr lang="en-US" dirty="0"/>
          </a:p>
        </p:txBody>
      </p:sp>
    </p:spTree>
    <p:extLst>
      <p:ext uri="{BB962C8B-B14F-4D97-AF65-F5344CB8AC3E}">
        <p14:creationId xmlns:p14="http://schemas.microsoft.com/office/powerpoint/2010/main" val="614538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a:effectLst/>
                <a:latin typeface="Lucida Sans" panose="020B0602030504020204" pitchFamily="34" charset="0"/>
                <a:ea typeface="Lucida Sans" panose="020B0602030504020204" pitchFamily="34" charset="0"/>
                <a:cs typeface="Lucida Sans" panose="020B0602030504020204" pitchFamily="34" charset="0"/>
              </a:rPr>
              <a:t>The SPC </a:t>
            </a:r>
            <a:r>
              <a:rPr lang="en-GB" dirty="0">
                <a:hlinkClick r:id="rId3"/>
              </a:rPr>
              <a:t>Bexsero Meningococcal Group B vaccine for injection in pre-filled syringe - Summary of Product Characteristics (SmPC) - (emc) | 5168</a:t>
            </a:r>
            <a:r>
              <a:rPr lang="en-GB" sz="1200" dirty="0">
                <a:effectLst/>
                <a:latin typeface="Lucida Sans" panose="020B0602030504020204" pitchFamily="34" charset="0"/>
                <a:ea typeface="Lucida Sans" panose="020B0602030504020204" pitchFamily="34" charset="0"/>
                <a:cs typeface="Lucida Sans" panose="020B0602030504020204" pitchFamily="34" charset="0"/>
              </a:rPr>
              <a:t> does not </a:t>
            </a:r>
            <a:r>
              <a:rPr lang="en-GB" sz="1200" dirty="0">
                <a:latin typeface="Lucida Sans" panose="020B0602030504020204" pitchFamily="34" charset="0"/>
                <a:ea typeface="Lucida Sans" panose="020B0602030504020204" pitchFamily="34" charset="0"/>
                <a:cs typeface="Lucida Sans" panose="020B0602030504020204" pitchFamily="34" charset="0"/>
              </a:rPr>
              <a:t>allow subcutaneous administration, but it is standard clinical practice to follow the recommendations in the Green Book </a:t>
            </a:r>
            <a:r>
              <a:rPr lang="en-GB" dirty="0">
                <a:hlinkClick r:id="rId4"/>
              </a:rPr>
              <a:t>Immunisation procedures: the green book, chapter 4 - GOV.UK</a:t>
            </a:r>
            <a:r>
              <a:rPr lang="en-GB" dirty="0"/>
              <a:t> </a:t>
            </a:r>
            <a:r>
              <a:rPr lang="en-GB" sz="1200" dirty="0">
                <a:latin typeface="Lucida Sans" panose="020B0602030504020204" pitchFamily="34" charset="0"/>
                <a:ea typeface="Lucida Sans" panose="020B0602030504020204" pitchFamily="34" charset="0"/>
                <a:cs typeface="Lucida Sans" panose="020B0602030504020204" pitchFamily="34" charset="0"/>
              </a:rPr>
              <a:t>where they differ from those in the SPC.</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a:latin typeface="Lucida Sans" panose="020B0602030504020204" pitchFamily="34" charset="0"/>
                <a:ea typeface="Lucida Sans" panose="020B0602030504020204" pitchFamily="34" charset="0"/>
                <a:cs typeface="Lucida Sans" panose="020B0602030504020204" pitchFamily="34"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effectLst/>
                <a:latin typeface="+mn-lt"/>
                <a:ea typeface="Lucida Sans" panose="020B0602030504020204" pitchFamily="34" charset="0"/>
                <a:cs typeface="Lucida Sans" panose="020B0602030504020204" pitchFamily="34" charset="0"/>
              </a:rPr>
              <a:t>Note that localised </a:t>
            </a:r>
            <a:r>
              <a:rPr lang="en-GB" spc="-25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reactions,</a:t>
            </a:r>
            <a:r>
              <a:rPr lang="en-GB" spc="-25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are</a:t>
            </a:r>
            <a:r>
              <a:rPr lang="en-GB" spc="-25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more common</a:t>
            </a:r>
            <a:r>
              <a:rPr lang="en-GB" spc="-19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with</a:t>
            </a:r>
            <a:r>
              <a:rPr lang="en-GB" spc="-19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subcutaneous</a:t>
            </a:r>
            <a:r>
              <a:rPr lang="en-GB" spc="-195"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injection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a:latin typeface="Lucida Sans" panose="020B0602030504020204" pitchFamily="34" charset="0"/>
              <a:ea typeface="Lucida Sans" panose="020B0602030504020204" pitchFamily="34" charset="0"/>
              <a:cs typeface="Lucida Sans" panose="020B0602030504020204" pitchFamily="34" charset="0"/>
            </a:endParaRPr>
          </a:p>
        </p:txBody>
      </p:sp>
      <p:sp>
        <p:nvSpPr>
          <p:cNvPr id="4" name="Slide Number Placeholder 3"/>
          <p:cNvSpPr>
            <a:spLocks noGrp="1"/>
          </p:cNvSpPr>
          <p:nvPr>
            <p:ph type="sldNum" sz="quarter" idx="5"/>
          </p:nvPr>
        </p:nvSpPr>
        <p:spPr/>
        <p:txBody>
          <a:bodyPr/>
          <a:lstStyle/>
          <a:p>
            <a:fld id="{43064EAD-90E7-4E2F-9BA2-EB3158278DFE}" type="slidenum">
              <a:rPr lang="en-US" smtClean="0"/>
              <a:t>27</a:t>
            </a:fld>
            <a:endParaRPr lang="en-US" dirty="0"/>
          </a:p>
        </p:txBody>
      </p:sp>
    </p:spTree>
    <p:extLst>
      <p:ext uri="{BB962C8B-B14F-4D97-AF65-F5344CB8AC3E}">
        <p14:creationId xmlns:p14="http://schemas.microsoft.com/office/powerpoint/2010/main" val="25689658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Lucida Sans" panose="020B0602030504020204" pitchFamily="34" charset="0"/>
                <a:ea typeface="Lucida Sans" panose="020B0602030504020204" pitchFamily="34" charset="0"/>
                <a:cs typeface="Lucida Sans" panose="020B0602030504020204" pitchFamily="34" charset="0"/>
              </a:rPr>
              <a:t>There are very limited data for co-administration of 4CMenB with other vaccines that may be administered to adults in sexual health clinics. First principles would suggest that any interference between co-administered vaccines with different antigenic content is likely to be limited and any potential interference is most likely to result in a slightly attenuated immune response to one of the vaccines (see Green Book gonococcal chapter and chapter 11).</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28</a:t>
            </a:fld>
            <a:endParaRPr lang="en-US" dirty="0"/>
          </a:p>
        </p:txBody>
      </p:sp>
    </p:spTree>
    <p:extLst>
      <p:ext uri="{BB962C8B-B14F-4D97-AF65-F5344CB8AC3E}">
        <p14:creationId xmlns:p14="http://schemas.microsoft.com/office/powerpoint/2010/main" val="1618623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6395" marR="96520" indent="-285750">
              <a:buFont typeface="Arial" panose="020B0604020202020204" pitchFamily="34" charset="0"/>
              <a:buChar char="•"/>
            </a:pPr>
            <a:r>
              <a:rPr lang="en-GB" sz="1800" dirty="0">
                <a:effectLst/>
                <a:latin typeface="Lucida Sans" panose="020B0602030504020204" pitchFamily="34" charset="0"/>
                <a:ea typeface="Lucida Sans" panose="020B0602030504020204" pitchFamily="34" charset="0"/>
                <a:cs typeface="Lucida Sans" panose="020B0602030504020204" pitchFamily="34" charset="0"/>
              </a:rPr>
              <a:t>There are no data on the immunogenicity or protection offered when 4CMenB is administered during active or recent gonorrhoea infection. </a:t>
            </a:r>
          </a:p>
          <a:p>
            <a:pPr marL="366395" marR="96520" indent="-285750">
              <a:buFont typeface="Arial" panose="020B0604020202020204" pitchFamily="34" charset="0"/>
              <a:buChar char="•"/>
            </a:pPr>
            <a:endParaRPr lang="en-GB" sz="1800" dirty="0">
              <a:effectLst/>
              <a:latin typeface="Lucida Sans" panose="020B0602030504020204" pitchFamily="34" charset="0"/>
              <a:ea typeface="Lucida Sans" panose="020B0602030504020204" pitchFamily="34" charset="0"/>
              <a:cs typeface="Lucida Sans" panose="020B0602030504020204" pitchFamily="34" charset="0"/>
            </a:endParaRPr>
          </a:p>
          <a:p>
            <a:pPr marL="285750" indent="-285750">
              <a:lnSpc>
                <a:spcPct val="115000"/>
              </a:lnSpc>
              <a:buFont typeface="Arial" panose="020B0604020202020204" pitchFamily="34" charset="0"/>
              <a:buChar char="•"/>
            </a:pPr>
            <a:r>
              <a:rPr lang="en-GB" sz="1800" dirty="0">
                <a:effectLst/>
                <a:latin typeface="Arial" panose="020B0604020202020204" pitchFamily="34" charset="0"/>
                <a:ea typeface="Arial" panose="020B0604020202020204" pitchFamily="34" charset="0"/>
              </a:rPr>
              <a:t>It is possible that acute gonorrhoea may affect immune responses to vaccination since natural infection does not confer protection against reinfection. </a:t>
            </a:r>
            <a:r>
              <a:rPr lang="it-IT" sz="1800" dirty="0">
                <a:effectLst/>
                <a:latin typeface="Arial" panose="020B0604020202020204" pitchFamily="34" charset="0"/>
                <a:ea typeface="Arial" panose="020B0604020202020204" pitchFamily="34" charset="0"/>
              </a:rPr>
              <a:t>Even if some attenuation in vaccine response did occur with the first dose, eligible individuals will receive a second dose of the same vaccine after the infection is treated. </a:t>
            </a:r>
            <a:r>
              <a:rPr lang="en-GB" sz="1800" dirty="0">
                <a:effectLst/>
                <a:latin typeface="Arial" panose="020B0604020202020204" pitchFamily="34" charset="0"/>
                <a:ea typeface="Arial" panose="020B0604020202020204" pitchFamily="34" charset="0"/>
              </a:rPr>
              <a:t>The UKHSA will closely monitor the impact of vaccination</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Arial" panose="020B0604020202020204" pitchFamily="34" charset="0"/>
              </a:rPr>
              <a:t> during active or recent gonorrhoea infection to inform future vaccine recommendations.</a:t>
            </a:r>
          </a:p>
          <a:p>
            <a:pPr>
              <a:lnSpc>
                <a:spcPct val="115000"/>
              </a:lnSpc>
            </a:pPr>
            <a:r>
              <a:rPr lang="it-IT" sz="1800" dirty="0">
                <a:effectLst/>
                <a:latin typeface="Arial" panose="020B0604020202020204" pitchFamily="34" charset="0"/>
                <a:ea typeface="Arial" panose="020B0604020202020204" pitchFamily="34" charset="0"/>
              </a:rPr>
              <a:t> </a:t>
            </a:r>
            <a:endParaRPr lang="en-GB" sz="1800" dirty="0">
              <a:effectLst/>
              <a:latin typeface="Arial" panose="020B0604020202020204" pitchFamily="34" charset="0"/>
              <a:ea typeface="Arial" panose="020B0604020202020204" pitchFamily="34" charset="0"/>
            </a:endParaRPr>
          </a:p>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Transferred from slides</a:t>
            </a:r>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29</a:t>
            </a:fld>
            <a:endParaRPr lang="en-US" dirty="0"/>
          </a:p>
        </p:txBody>
      </p:sp>
    </p:spTree>
    <p:extLst>
      <p:ext uri="{BB962C8B-B14F-4D97-AF65-F5344CB8AC3E}">
        <p14:creationId xmlns:p14="http://schemas.microsoft.com/office/powerpoint/2010/main" val="1830750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Royal College of Paediatrics and Child Health: </a:t>
            </a:r>
            <a:r>
              <a:rPr lang="en-US" dirty="0">
                <a:hlinkClick r:id="rId3"/>
              </a:rPr>
              <a:t>RCPCH | The Royal College of Paediatrics and Child Health</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British HIV Association: </a:t>
            </a:r>
            <a:r>
              <a:rPr lang="en-GB" dirty="0">
                <a:hlinkClick r:id="rId4"/>
              </a:rPr>
              <a:t>Education Hub – BHIVA</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Children’s HIV Association: </a:t>
            </a:r>
            <a:r>
              <a:rPr lang="en-US" dirty="0">
                <a:hlinkClick r:id="rId5"/>
              </a:rPr>
              <a:t>Chiva | Standards of Care and Clinical guidelines</a:t>
            </a:r>
            <a:endParaRPr lang="en-GB" dirty="0"/>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30</a:t>
            </a:fld>
            <a:endParaRPr lang="en-US" dirty="0"/>
          </a:p>
        </p:txBody>
      </p:sp>
    </p:spTree>
    <p:extLst>
      <p:ext uri="{BB962C8B-B14F-4D97-AF65-F5344CB8AC3E}">
        <p14:creationId xmlns:p14="http://schemas.microsoft.com/office/powerpoint/2010/main" val="13776989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Please refer to the disease specific and GB chapter 6 for information</a:t>
            </a:r>
            <a:r>
              <a:rPr lang="en-GB" sz="1200" kern="1200" baseline="0" dirty="0">
                <a:solidFill>
                  <a:schemeClr val="tx1"/>
                </a:solidFill>
                <a:effectLst/>
                <a:latin typeface="+mn-lt"/>
                <a:ea typeface="ヒラギノ角ゴ Pro W3" pitchFamily="84" charset="-128"/>
                <a:cs typeface="ヒラギノ角ゴ Pro W3" pitchFamily="84" charset="-128"/>
              </a:rPr>
              <a:t> on contraindications and special precautions. </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32</a:t>
            </a:fld>
            <a:endParaRPr lang="en-US" dirty="0"/>
          </a:p>
        </p:txBody>
      </p:sp>
    </p:spTree>
    <p:extLst>
      <p:ext uri="{BB962C8B-B14F-4D97-AF65-F5344CB8AC3E}">
        <p14:creationId xmlns:p14="http://schemas.microsoft.com/office/powerpoint/2010/main" val="2125656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Paracetamol can be taken if required (for example, if a headache or other commonly reported adverse reaction is experienced).</a:t>
            </a: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33</a:t>
            </a:fld>
            <a:endParaRPr lang="en-US" dirty="0"/>
          </a:p>
        </p:txBody>
      </p:sp>
    </p:spTree>
    <p:extLst>
      <p:ext uri="{BB962C8B-B14F-4D97-AF65-F5344CB8AC3E}">
        <p14:creationId xmlns:p14="http://schemas.microsoft.com/office/powerpoint/2010/main" val="2612934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061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As with all vaccine and other medicines, registered healthcare professionals and patients are encouraged to report suspected adverse reactions to the Medicines and Healthcare products Regulatory Agency (MHRA) using the yellow card reporting scheme: </a:t>
            </a:r>
            <a:r>
              <a:rPr lang="en-GB" dirty="0"/>
              <a:t>http://www.mhra.gov.uk</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34</a:t>
            </a:fld>
            <a:endParaRPr lang="en-US" dirty="0"/>
          </a:p>
        </p:txBody>
      </p:sp>
    </p:spTree>
    <p:extLst>
      <p:ext uri="{BB962C8B-B14F-4D97-AF65-F5344CB8AC3E}">
        <p14:creationId xmlns:p14="http://schemas.microsoft.com/office/powerpoint/2010/main" val="5488600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35</a:t>
            </a:fld>
            <a:endParaRPr lang="en-US" dirty="0"/>
          </a:p>
        </p:txBody>
      </p:sp>
    </p:spTree>
    <p:extLst>
      <p:ext uri="{BB962C8B-B14F-4D97-AF65-F5344CB8AC3E}">
        <p14:creationId xmlns:p14="http://schemas.microsoft.com/office/powerpoint/2010/main" val="2173678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9064153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37</a:t>
            </a:fld>
            <a:endParaRPr lang="en-US" dirty="0"/>
          </a:p>
        </p:txBody>
      </p:sp>
    </p:spTree>
    <p:extLst>
      <p:ext uri="{BB962C8B-B14F-4D97-AF65-F5344CB8AC3E}">
        <p14:creationId xmlns:p14="http://schemas.microsoft.com/office/powerpoint/2010/main" val="3316802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4</a:t>
            </a:fld>
            <a:endParaRPr lang="en-US" dirty="0"/>
          </a:p>
        </p:txBody>
      </p:sp>
    </p:spTree>
    <p:extLst>
      <p:ext uri="{BB962C8B-B14F-4D97-AF65-F5344CB8AC3E}">
        <p14:creationId xmlns:p14="http://schemas.microsoft.com/office/powerpoint/2010/main" val="2899855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5</a:t>
            </a:fld>
            <a:endParaRPr lang="en-US" dirty="0"/>
          </a:p>
        </p:txBody>
      </p:sp>
    </p:spTree>
    <p:extLst>
      <p:ext uri="{BB962C8B-B14F-4D97-AF65-F5344CB8AC3E}">
        <p14:creationId xmlns:p14="http://schemas.microsoft.com/office/powerpoint/2010/main" val="2415221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JCVI advice on the use of meningococcal B vaccination for the prevention of gonorrhoea - GOV.UK</a:t>
            </a:r>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6</a:t>
            </a:fld>
            <a:endParaRPr lang="en-US" dirty="0"/>
          </a:p>
        </p:txBody>
      </p:sp>
    </p:spTree>
    <p:extLst>
      <p:ext uri="{BB962C8B-B14F-4D97-AF65-F5344CB8AC3E}">
        <p14:creationId xmlns:p14="http://schemas.microsoft.com/office/powerpoint/2010/main" val="3088752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solidFill>
                  <a:srgbClr val="0B0C0C"/>
                </a:solidFill>
                <a:effectLst/>
                <a:latin typeface="Arial" panose="020B0604020202020204" pitchFamily="34" charset="0"/>
                <a:ea typeface="Times New Roman" panose="02020603050405020304" pitchFamily="18" charset="0"/>
              </a:rPr>
              <a:t>Neisseria gonorrhoeae </a:t>
            </a:r>
            <a:r>
              <a:rPr lang="en-GB" sz="1200" i="0" dirty="0">
                <a:solidFill>
                  <a:srgbClr val="0B0C0C"/>
                </a:solidFill>
                <a:effectLst/>
                <a:latin typeface="Arial" panose="020B0604020202020204" pitchFamily="34" charset="0"/>
                <a:ea typeface="Times New Roman" panose="02020603050405020304" pitchFamily="18" charset="0"/>
              </a:rPr>
              <a:t>is </a:t>
            </a:r>
            <a:r>
              <a:rPr lang="en-GB" dirty="0"/>
              <a:t>also known as the gonococcus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i="1" dirty="0">
              <a:effectLst/>
              <a:latin typeface="Lucida Sans" panose="020B0602030504020204" pitchFamily="34" charset="0"/>
              <a:ea typeface="Lucida Sans" panose="020B0602030504020204" pitchFamily="34" charset="0"/>
              <a:cs typeface="Lucida Sans" panose="020B0602030504020204" pitchFamily="34" charset="0"/>
            </a:endParaRPr>
          </a:p>
          <a:p>
            <a:r>
              <a:rPr lang="en-GB" dirty="0"/>
              <a:t>Source: </a:t>
            </a:r>
            <a:r>
              <a:rPr lang="en-US" dirty="0"/>
              <a:t>the Green Book </a:t>
            </a:r>
            <a:r>
              <a:rPr lang="en-GB" dirty="0"/>
              <a:t>chapter: Gonorrhoea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https://www.gov.uk/government/collections/immunisation-against-infectious-disease-the-green-book</a:t>
            </a:r>
          </a:p>
          <a:p>
            <a:endParaRPr lang="en-GB" sz="1200" kern="1200" baseline="30000" dirty="0">
              <a:solidFill>
                <a:schemeClr val="tx1"/>
              </a:solidFill>
              <a:latin typeface="Arial" pitchFamily="34" charset="0"/>
              <a:ea typeface="ヒラギノ角ゴ Pro W3" pitchFamily="84" charset="-128"/>
              <a:cs typeface="Arial" pitchFamily="34" charset="0"/>
            </a:endParaRPr>
          </a:p>
          <a:p>
            <a:endParaRPr lang="en-US" dirty="0"/>
          </a:p>
        </p:txBody>
      </p:sp>
      <p:sp>
        <p:nvSpPr>
          <p:cNvPr id="4" name="Slide Number Placeholder 3"/>
          <p:cNvSpPr>
            <a:spLocks noGrp="1"/>
          </p:cNvSpPr>
          <p:nvPr>
            <p:ph type="sldNum" sz="quarter" idx="5"/>
          </p:nvPr>
        </p:nvSpPr>
        <p:spPr/>
        <p:txBody>
          <a:bodyPr/>
          <a:lstStyle/>
          <a:p>
            <a:fld id="{43064EAD-90E7-4E2F-9BA2-EB3158278DFE}" type="slidenum">
              <a:rPr lang="en-US" smtClean="0"/>
              <a:t>8</a:t>
            </a:fld>
            <a:endParaRPr lang="en-US" dirty="0"/>
          </a:p>
        </p:txBody>
      </p:sp>
    </p:spTree>
    <p:extLst>
      <p:ext uri="{BB962C8B-B14F-4D97-AF65-F5344CB8AC3E}">
        <p14:creationId xmlns:p14="http://schemas.microsoft.com/office/powerpoint/2010/main" val="1890885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a:t>
            </a:r>
            <a:r>
              <a:rPr lang="en-US" dirty="0"/>
              <a:t>the Green Book </a:t>
            </a:r>
            <a:r>
              <a:rPr lang="en-GB" dirty="0"/>
              <a:t>chapter: Gonorrhoea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https://www.gov.uk/government/collections/immunisation-against-infectious-disease-the-green-book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9</a:t>
            </a:fld>
            <a:endParaRPr lang="en-US" dirty="0"/>
          </a:p>
        </p:txBody>
      </p:sp>
    </p:spTree>
    <p:extLst>
      <p:ext uri="{BB962C8B-B14F-4D97-AF65-F5344CB8AC3E}">
        <p14:creationId xmlns:p14="http://schemas.microsoft.com/office/powerpoint/2010/main" val="2684483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Lucida Sans" panose="020B0602030504020204" pitchFamily="34" charset="0"/>
                <a:ea typeface="Lucida Sans" panose="020B0602030504020204" pitchFamily="34" charset="0"/>
                <a:cs typeface="Lucida Sans" panose="020B0602030504020204" pitchFamily="34" charset="0"/>
              </a:rPr>
              <a:t>Symptoms are more likely to occur with urethral infections, whereas endocervical, rectal or pharyngeal infections are more likely to be asymptomatic.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effectLst/>
                <a:latin typeface="Lucida Sans" panose="020B0602030504020204" pitchFamily="34" charset="0"/>
                <a:ea typeface="Lucida Sans" panose="020B0602030504020204" pitchFamily="34" charset="0"/>
                <a:cs typeface="Lucida Sans" panose="020B0602030504020204" pitchFamily="34" charset="0"/>
              </a:rPr>
              <a:t>Gonococcal infections can also increase the risk of acquiring other sexually transmitted infections, including HIV.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r>
              <a:rPr lang="en-GB" dirty="0"/>
              <a:t>Source: </a:t>
            </a:r>
            <a:r>
              <a:rPr lang="en-US" dirty="0"/>
              <a:t>the Green Book </a:t>
            </a:r>
            <a:r>
              <a:rPr lang="en-GB" dirty="0"/>
              <a:t>chapter: Gonorrhoea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https://www.gov.uk/government/collections/immunisation-against-infectious-disease-the-green-book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02124"/>
                </a:solidFill>
                <a:effectLst/>
                <a:latin typeface="Google Sans"/>
              </a:rPr>
              <a:t>Gonococcal conjunctivitis (GC), also known as gonococcal ophthalmia neonatorum when it occurs in neonates, is </a:t>
            </a:r>
            <a:r>
              <a:rPr lang="en-US" b="0" i="0" dirty="0">
                <a:solidFill>
                  <a:srgbClr val="040C28"/>
                </a:solidFill>
                <a:effectLst/>
                <a:latin typeface="Google Sans"/>
              </a:rPr>
              <a:t>an infection transmitted by contact of the eyes with infected genital secretions from a person with genital gonorrhea infection</a:t>
            </a:r>
            <a:r>
              <a:rPr lang="en-US" b="0" i="0" dirty="0">
                <a:solidFill>
                  <a:srgbClr val="202124"/>
                </a:solidFill>
                <a:effectLst/>
                <a:latin typeface="Google Sans"/>
              </a:rPr>
              <a:t>.</a:t>
            </a:r>
            <a:r>
              <a:rPr lang="en-GB" sz="1200" b="0" i="0" dirty="0">
                <a:solidFill>
                  <a:srgbClr val="202124"/>
                </a:solidFill>
                <a:effectLst/>
                <a:latin typeface="Lucida Sans" panose="020B0602030504020204" pitchFamily="34" charset="0"/>
              </a:rPr>
              <a:t> </a:t>
            </a:r>
            <a:r>
              <a:rPr lang="en-US" b="0" i="0" dirty="0">
                <a:solidFill>
                  <a:srgbClr val="212529"/>
                </a:solidFill>
                <a:effectLst/>
                <a:latin typeface="Open Sans" panose="020B0606030504020204" pitchFamily="34" charset="0"/>
              </a:rPr>
              <a:t>Infection is acquired from infected mothers during passage through the birth canal.</a:t>
            </a:r>
            <a:endParaRPr lang="en-GB" sz="1200" dirty="0">
              <a:effectLst/>
              <a:latin typeface="Lucida Sans" panose="020B0602030504020204" pitchFamily="34" charset="0"/>
              <a:ea typeface="Lucida Sans" panose="020B0602030504020204" pitchFamily="34" charset="0"/>
              <a:cs typeface="Lucida Sans" panose="020B0602030504020204" pitchFamily="34"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43064EAD-90E7-4E2F-9BA2-EB3158278DFE}" type="slidenum">
              <a:rPr lang="en-US" smtClean="0"/>
              <a:t>10</a:t>
            </a:fld>
            <a:endParaRPr lang="en-US" dirty="0"/>
          </a:p>
        </p:txBody>
      </p:sp>
    </p:spTree>
    <p:extLst>
      <p:ext uri="{BB962C8B-B14F-4D97-AF65-F5344CB8AC3E}">
        <p14:creationId xmlns:p14="http://schemas.microsoft.com/office/powerpoint/2010/main" val="2242180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821CA-2E28-B0AC-758A-8FB8B3616A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CD7D18-9EDD-2E2F-977A-88C42CB930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425D1C1-5CCE-D908-A4D4-651AB14E6A0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5B1BDC2-A9E4-280D-CFC5-4E0658DCFFB8}"/>
              </a:ext>
            </a:extLst>
          </p:cNvPr>
          <p:cNvSpPr>
            <a:spLocks noGrp="1"/>
          </p:cNvSpPr>
          <p:nvPr>
            <p:ph type="ftr" sz="quarter" idx="11"/>
          </p:nvPr>
        </p:nvSpPr>
        <p:spPr/>
        <p:txBody>
          <a:bodyPr/>
          <a:lstStyle/>
          <a:p>
            <a:r>
              <a:rPr lang="en-US" dirty="0"/>
              <a:t>4CMenB gonorrhoea vaccination programme</a:t>
            </a:r>
          </a:p>
        </p:txBody>
      </p:sp>
      <p:sp>
        <p:nvSpPr>
          <p:cNvPr id="6" name="Slide Number Placeholder 5">
            <a:extLst>
              <a:ext uri="{FF2B5EF4-FFF2-40B4-BE49-F238E27FC236}">
                <a16:creationId xmlns:a16="http://schemas.microsoft.com/office/drawing/2014/main" id="{1B8B0203-2BFB-9178-1AF9-E384F0502D64}"/>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315139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92FC3-8CC0-6011-3610-C64F402E4A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5CF663F-9BBC-DA21-E7C1-3139AACAD9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DB0F1-E4B4-1B1B-70F3-3862004CAFD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C04AA0A-F047-2BCB-901B-B7A466E8E687}"/>
              </a:ext>
            </a:extLst>
          </p:cNvPr>
          <p:cNvSpPr>
            <a:spLocks noGrp="1"/>
          </p:cNvSpPr>
          <p:nvPr>
            <p:ph type="ftr" sz="quarter" idx="11"/>
          </p:nvPr>
        </p:nvSpPr>
        <p:spPr/>
        <p:txBody>
          <a:bodyPr/>
          <a:lstStyle/>
          <a:p>
            <a:r>
              <a:rPr lang="en-US" dirty="0"/>
              <a:t>4CMenB gonorrhoea vaccination programme</a:t>
            </a:r>
          </a:p>
        </p:txBody>
      </p:sp>
      <p:sp>
        <p:nvSpPr>
          <p:cNvPr id="6" name="Slide Number Placeholder 5">
            <a:extLst>
              <a:ext uri="{FF2B5EF4-FFF2-40B4-BE49-F238E27FC236}">
                <a16:creationId xmlns:a16="http://schemas.microsoft.com/office/drawing/2014/main" id="{EB446975-D7E8-046D-B591-8CB8A0B1B613}"/>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770735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65E4B6-84BF-839E-23C2-89B00F7DC0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845DA7-4343-24E1-2B36-0C3261914C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5BB54-0274-98F6-E100-13D015057DE7}"/>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0C3F2251-6B27-4FEE-58FB-BB4F73A968BF}"/>
              </a:ext>
            </a:extLst>
          </p:cNvPr>
          <p:cNvSpPr>
            <a:spLocks noGrp="1"/>
          </p:cNvSpPr>
          <p:nvPr>
            <p:ph type="ftr" sz="quarter" idx="11"/>
          </p:nvPr>
        </p:nvSpPr>
        <p:spPr/>
        <p:txBody>
          <a:bodyPr/>
          <a:lstStyle/>
          <a:p>
            <a:r>
              <a:rPr lang="en-US" dirty="0"/>
              <a:t>4CMenB gonorrhoea vaccination programme</a:t>
            </a:r>
          </a:p>
        </p:txBody>
      </p:sp>
      <p:sp>
        <p:nvSpPr>
          <p:cNvPr id="6" name="Slide Number Placeholder 5">
            <a:extLst>
              <a:ext uri="{FF2B5EF4-FFF2-40B4-BE49-F238E27FC236}">
                <a16:creationId xmlns:a16="http://schemas.microsoft.com/office/drawing/2014/main" id="{0CFBF5EA-9F57-179A-FEE4-6ACE838EAFD1}"/>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941998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622225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1253553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US" dirty="0"/>
              <a:t>4CMenB gonorrhoea vaccination programme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487827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US" dirty="0"/>
              <a:t>4CMenB gonorrhoea vaccination programme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261119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dirty="0"/>
              <a:t>4CMenB gonorrhoea vaccination programme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845280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US" dirty="0"/>
              <a:t>4CMenB gonorrhoea vaccination programme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927536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97E91-D7CB-DCA3-1B0C-96D458D022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E4C0AB-CCE9-8CC6-5354-5DAD9903F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447859-BFE4-2443-AB3F-BD5A2FA8BDF1}"/>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81E884C-4D0A-B61C-F8A2-CE9D13E25E57}"/>
              </a:ext>
            </a:extLst>
          </p:cNvPr>
          <p:cNvSpPr>
            <a:spLocks noGrp="1"/>
          </p:cNvSpPr>
          <p:nvPr>
            <p:ph type="ftr" sz="quarter" idx="11"/>
          </p:nvPr>
        </p:nvSpPr>
        <p:spPr/>
        <p:txBody>
          <a:bodyPr/>
          <a:lstStyle/>
          <a:p>
            <a:r>
              <a:rPr lang="en-US" dirty="0"/>
              <a:t>4CMenB gonorrhoea vaccination programme</a:t>
            </a:r>
          </a:p>
        </p:txBody>
      </p:sp>
      <p:sp>
        <p:nvSpPr>
          <p:cNvPr id="6" name="Slide Number Placeholder 5">
            <a:extLst>
              <a:ext uri="{FF2B5EF4-FFF2-40B4-BE49-F238E27FC236}">
                <a16:creationId xmlns:a16="http://schemas.microsoft.com/office/drawing/2014/main" id="{59C5FC0A-0B07-2896-A2E4-ACF5016814BC}"/>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4049148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9E7F7-3CCB-8A66-485F-C0C4203E92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C69BBF-2C3D-A8EF-1660-7BFE6F110F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81CBFD-6240-9F69-90D5-80C8AE611D6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1095534-5157-C871-9540-F9B630BBE52C}"/>
              </a:ext>
            </a:extLst>
          </p:cNvPr>
          <p:cNvSpPr>
            <a:spLocks noGrp="1"/>
          </p:cNvSpPr>
          <p:nvPr>
            <p:ph type="ftr" sz="quarter" idx="11"/>
          </p:nvPr>
        </p:nvSpPr>
        <p:spPr/>
        <p:txBody>
          <a:bodyPr/>
          <a:lstStyle/>
          <a:p>
            <a:r>
              <a:rPr lang="en-US" dirty="0"/>
              <a:t>4CMenB gonorrhoea vaccination programme</a:t>
            </a:r>
          </a:p>
        </p:txBody>
      </p:sp>
      <p:sp>
        <p:nvSpPr>
          <p:cNvPr id="6" name="Slide Number Placeholder 5">
            <a:extLst>
              <a:ext uri="{FF2B5EF4-FFF2-40B4-BE49-F238E27FC236}">
                <a16:creationId xmlns:a16="http://schemas.microsoft.com/office/drawing/2014/main" id="{C4524B8F-0D86-A22B-E865-5BE32A511640}"/>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742479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1B424-774E-69B2-1413-F0FFE15FF1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7C6D05-0AAE-4EFB-DBCB-FE6A66219F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A23AC3-1725-B681-FEF4-8AC96F62B8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13CE6D0-F92E-2BD2-A218-3D43BBFB453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F34F54D6-C871-FB63-B757-A3B9C6EF956D}"/>
              </a:ext>
            </a:extLst>
          </p:cNvPr>
          <p:cNvSpPr>
            <a:spLocks noGrp="1"/>
          </p:cNvSpPr>
          <p:nvPr>
            <p:ph type="ftr" sz="quarter" idx="11"/>
          </p:nvPr>
        </p:nvSpPr>
        <p:spPr/>
        <p:txBody>
          <a:bodyPr/>
          <a:lstStyle/>
          <a:p>
            <a:r>
              <a:rPr lang="en-US" dirty="0"/>
              <a:t>4CMenB gonorrhoea vaccination programme</a:t>
            </a:r>
          </a:p>
        </p:txBody>
      </p:sp>
      <p:sp>
        <p:nvSpPr>
          <p:cNvPr id="7" name="Slide Number Placeholder 6">
            <a:extLst>
              <a:ext uri="{FF2B5EF4-FFF2-40B4-BE49-F238E27FC236}">
                <a16:creationId xmlns:a16="http://schemas.microsoft.com/office/drawing/2014/main" id="{5337ABCA-3860-5F4C-28BA-794B96551CF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210061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E8E86-51D3-F19F-E387-555CA0A0C8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DB11FB-914D-F497-D6FC-9C5F1E918D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BE3849-6D26-D603-4BEF-A6259605FA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2190A9-17D8-8DAD-F73A-89A7623BB8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A5B62B-0730-DF65-E8D0-2C0D17F5D7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D8186C-71C1-A989-58D7-66E67FF82B4A}"/>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E98C3C32-10A9-05B3-BDF3-8D1666288DCE}"/>
              </a:ext>
            </a:extLst>
          </p:cNvPr>
          <p:cNvSpPr>
            <a:spLocks noGrp="1"/>
          </p:cNvSpPr>
          <p:nvPr>
            <p:ph type="ftr" sz="quarter" idx="11"/>
          </p:nvPr>
        </p:nvSpPr>
        <p:spPr/>
        <p:txBody>
          <a:bodyPr/>
          <a:lstStyle/>
          <a:p>
            <a:r>
              <a:rPr lang="en-US" dirty="0"/>
              <a:t>4CMenB gonorrhoea vaccination programme</a:t>
            </a:r>
          </a:p>
        </p:txBody>
      </p:sp>
      <p:sp>
        <p:nvSpPr>
          <p:cNvPr id="9" name="Slide Number Placeholder 8">
            <a:extLst>
              <a:ext uri="{FF2B5EF4-FFF2-40B4-BE49-F238E27FC236}">
                <a16:creationId xmlns:a16="http://schemas.microsoft.com/office/drawing/2014/main" id="{3E82F3C9-C8F1-5251-1386-F5EF956C8FE6}"/>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368453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F9EDD-C346-9316-28B9-2BC81C28A8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1CCED5E-F385-54AE-4272-37039B4A844E}"/>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9F18C1DA-C261-E617-C95D-DFB1111E7320}"/>
              </a:ext>
            </a:extLst>
          </p:cNvPr>
          <p:cNvSpPr>
            <a:spLocks noGrp="1"/>
          </p:cNvSpPr>
          <p:nvPr>
            <p:ph type="ftr" sz="quarter" idx="11"/>
          </p:nvPr>
        </p:nvSpPr>
        <p:spPr/>
        <p:txBody>
          <a:bodyPr/>
          <a:lstStyle/>
          <a:p>
            <a:r>
              <a:rPr lang="en-US" dirty="0"/>
              <a:t>4CMenB gonorrhoea vaccination programme</a:t>
            </a:r>
          </a:p>
        </p:txBody>
      </p:sp>
      <p:sp>
        <p:nvSpPr>
          <p:cNvPr id="5" name="Slide Number Placeholder 4">
            <a:extLst>
              <a:ext uri="{FF2B5EF4-FFF2-40B4-BE49-F238E27FC236}">
                <a16:creationId xmlns:a16="http://schemas.microsoft.com/office/drawing/2014/main" id="{748CC621-8CE8-DBE5-4B29-6A7281B29607}"/>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987052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BC06BE-8225-9004-D0A1-6C7512C97167}"/>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0B0F8FA4-AC86-9CC7-9886-C83CC279008F}"/>
              </a:ext>
            </a:extLst>
          </p:cNvPr>
          <p:cNvSpPr>
            <a:spLocks noGrp="1"/>
          </p:cNvSpPr>
          <p:nvPr>
            <p:ph type="ftr" sz="quarter" idx="11"/>
          </p:nvPr>
        </p:nvSpPr>
        <p:spPr/>
        <p:txBody>
          <a:bodyPr/>
          <a:lstStyle/>
          <a:p>
            <a:r>
              <a:rPr lang="en-US" dirty="0"/>
              <a:t>4CMenB gonorrhoea vaccination programme</a:t>
            </a:r>
          </a:p>
        </p:txBody>
      </p:sp>
      <p:sp>
        <p:nvSpPr>
          <p:cNvPr id="4" name="Slide Number Placeholder 3">
            <a:extLst>
              <a:ext uri="{FF2B5EF4-FFF2-40B4-BE49-F238E27FC236}">
                <a16:creationId xmlns:a16="http://schemas.microsoft.com/office/drawing/2014/main" id="{86E9F472-D7CC-1A24-E45B-566AD7A11089}"/>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957602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67C5A-07B6-14B4-C625-84BFAADFC2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19E66E-A221-5ECD-ECFA-3AB4AD2CA9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F9499-FC93-E432-79DF-99B6793FD9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F45BED-2680-6F16-AFD1-56ADDB65F813}"/>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ABAD97C5-AFDD-B80F-AA99-B3DF3BC3AC60}"/>
              </a:ext>
            </a:extLst>
          </p:cNvPr>
          <p:cNvSpPr>
            <a:spLocks noGrp="1"/>
          </p:cNvSpPr>
          <p:nvPr>
            <p:ph type="ftr" sz="quarter" idx="11"/>
          </p:nvPr>
        </p:nvSpPr>
        <p:spPr/>
        <p:txBody>
          <a:bodyPr/>
          <a:lstStyle/>
          <a:p>
            <a:r>
              <a:rPr lang="en-US" dirty="0"/>
              <a:t>4CMenB gonorrhoea vaccination programme</a:t>
            </a:r>
          </a:p>
        </p:txBody>
      </p:sp>
      <p:sp>
        <p:nvSpPr>
          <p:cNvPr id="7" name="Slide Number Placeholder 6">
            <a:extLst>
              <a:ext uri="{FF2B5EF4-FFF2-40B4-BE49-F238E27FC236}">
                <a16:creationId xmlns:a16="http://schemas.microsoft.com/office/drawing/2014/main" id="{7ED6C1BC-3B17-F077-1EDC-C6E784AD1DE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2129412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2BB91-6C07-5D2E-F567-657862153E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37EE90-EA56-779A-F743-27706BBD71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DC02CC4-52E5-DC26-1E26-7E0B631FB4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A2A5F7-69ED-856A-C222-AB38B673B446}"/>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397BFDD-6C8A-6051-C6B5-03987B1234BD}"/>
              </a:ext>
            </a:extLst>
          </p:cNvPr>
          <p:cNvSpPr>
            <a:spLocks noGrp="1"/>
          </p:cNvSpPr>
          <p:nvPr>
            <p:ph type="ftr" sz="quarter" idx="11"/>
          </p:nvPr>
        </p:nvSpPr>
        <p:spPr/>
        <p:txBody>
          <a:bodyPr/>
          <a:lstStyle/>
          <a:p>
            <a:r>
              <a:rPr lang="en-US" dirty="0"/>
              <a:t>4CMenB gonorrhoea vaccination programme</a:t>
            </a:r>
          </a:p>
        </p:txBody>
      </p:sp>
      <p:sp>
        <p:nvSpPr>
          <p:cNvPr id="7" name="Slide Number Placeholder 6">
            <a:extLst>
              <a:ext uri="{FF2B5EF4-FFF2-40B4-BE49-F238E27FC236}">
                <a16:creationId xmlns:a16="http://schemas.microsoft.com/office/drawing/2014/main" id="{21AE472D-56BA-7113-FDB9-A19F905BD905}"/>
              </a:ext>
            </a:extLst>
          </p:cNvPr>
          <p:cNvSpPr>
            <a:spLocks noGrp="1"/>
          </p:cNvSpPr>
          <p:nvPr>
            <p:ph type="sldNum" sz="quarter" idx="12"/>
          </p:nvPr>
        </p:nvSpPr>
        <p:spPr/>
        <p:txBody>
          <a:bodyPr/>
          <a:lstStyle/>
          <a:p>
            <a:fld id="{F72B9555-1691-4B36-A10F-7235F07C4B8C}" type="slidenum">
              <a:rPr lang="en-US" smtClean="0"/>
              <a:t>‹#›</a:t>
            </a:fld>
            <a:endParaRPr lang="en-US" dirty="0"/>
          </a:p>
        </p:txBody>
      </p:sp>
    </p:spTree>
    <p:extLst>
      <p:ext uri="{BB962C8B-B14F-4D97-AF65-F5344CB8AC3E}">
        <p14:creationId xmlns:p14="http://schemas.microsoft.com/office/powerpoint/2010/main" val="1375308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4159EF-85B3-8D52-3940-0F2D3AF5F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7527C6-D1A7-128A-1FDC-AD68B75258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09DF03-4BEE-550A-C6B0-109D37E09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0790382D-8E6E-9FC5-9F7D-0E82125686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4CMenB gonorrhoea vaccination programme</a:t>
            </a:r>
          </a:p>
        </p:txBody>
      </p:sp>
      <p:sp>
        <p:nvSpPr>
          <p:cNvPr id="6" name="Slide Number Placeholder 5">
            <a:extLst>
              <a:ext uri="{FF2B5EF4-FFF2-40B4-BE49-F238E27FC236}">
                <a16:creationId xmlns:a16="http://schemas.microsoft.com/office/drawing/2014/main" id="{D22DC3B1-4D95-196B-8262-919FA348C7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2B9555-1691-4B36-A10F-7235F07C4B8C}" type="slidenum">
              <a:rPr lang="en-US" smtClean="0"/>
              <a:t>‹#›</a:t>
            </a:fld>
            <a:endParaRPr lang="en-US" dirty="0"/>
          </a:p>
        </p:txBody>
      </p:sp>
    </p:spTree>
    <p:extLst>
      <p:ext uri="{BB962C8B-B14F-4D97-AF65-F5344CB8AC3E}">
        <p14:creationId xmlns:p14="http://schemas.microsoft.com/office/powerpoint/2010/main" val="318333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US" dirty="0"/>
              <a:t>4CMenB gonorrhoea vaccination programme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7354387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Lst>
  <p:hf sldNum="0"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www.sps.nhs.uk/articles/patient-specific-directions-psd/"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www.gov.uk/government/publications/gonorrhoea-the-green-book-chapter?utm_medium=email&amp;utm_campaign=govuk-notifications-single-page&amp;utm_source=659d4759-69ec-42b4-974f-681ef2f45b8a&amp;utm_content=immediately"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hyperlink" Target="https://www.bashh.org/guidelines"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hyperlink" Target="http://yellowcard.mhra.gov.uk/" TargetMode="External"/><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8" Type="http://schemas.openxmlformats.org/officeDocument/2006/relationships/hyperlink" Target="https://www.gov.uk/report-problem-medicine-medical-device" TargetMode="External"/><Relationship Id="rId3" Type="http://schemas.openxmlformats.org/officeDocument/2006/relationships/hyperlink" Target="https://www.gov.uk/government/collections/meningococcal-b-menb-vaccination-programme-for-gonorrhoea)%20will%20be%20available%20from%201%20July" TargetMode="External"/><Relationship Id="rId7" Type="http://schemas.openxmlformats.org/officeDocument/2006/relationships/hyperlink" Target="https://www.medicines.org.uk/emc/product/5168/smpc#about-medicine" TargetMode="External"/><Relationship Id="rId12" Type="http://schemas.openxmlformats.org/officeDocument/2006/relationships/hyperlink" Target="https://www.gov.uk/government/statistics/sexually-transmitted-infections-stis-annual-data-tables" TargetMode="External"/><Relationship Id="rId2" Type="http://schemas.openxmlformats.org/officeDocument/2006/relationships/notesSlide" Target="../notesSlides/notesSlide32.xml"/><Relationship Id="rId1" Type="http://schemas.openxmlformats.org/officeDocument/2006/relationships/slideLayout" Target="../slideLayouts/slideLayout14.xml"/><Relationship Id="rId6" Type="http://schemas.openxmlformats.org/officeDocument/2006/relationships/hyperlink" Target="https://www.gov.uk/government/publications" TargetMode="External"/><Relationship Id="rId11" Type="http://schemas.openxmlformats.org/officeDocument/2006/relationships/hyperlink" Target="https://vaccineknowledge.ox.ac.uk/menb-vaccine" TargetMode="External"/><Relationship Id="rId5" Type="http://schemas.openxmlformats.org/officeDocument/2006/relationships/hyperlink" Target="https://www.gov.uk/government/publications/gonorrhoea-the-green-book-chapter?utm_medium=email&amp;utm_campaign=govuk-notifications-single-page&amp;utm_source=659d4759-69ec-42b4-974f-681ef2f45b8a&amp;utm_content=immediately" TargetMode="External"/><Relationship Id="rId10" Type="http://schemas.openxmlformats.org/officeDocument/2006/relationships/hyperlink" Target="https://www.nhs.uk/conditions/gonorrhoea/" TargetMode="External"/><Relationship Id="rId4" Type="http://schemas.openxmlformats.org/officeDocument/2006/relationships/hyperlink" Target="https://www.gov.uk/government/publications/4cmenb-vaccine-for-prevention-of-gonorrhoea-information-for-healthcare-practitioners/" TargetMode="External"/><Relationship Id="rId9"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meningococcal-b-vaccination-for-the-prevention-of-gonorrhoea-jcvi-advice-10-november/jcvi-advice-on-the-use-of-meningococcal-b-vaccination-for-the-prevention-of-gonorrhoea"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US" sz="6700" dirty="0">
                <a:solidFill>
                  <a:schemeClr val="bg1"/>
                </a:solidFill>
                <a:latin typeface="Arial" panose="020B0604020202020204" pitchFamily="34" charset="0"/>
                <a:cs typeface="Arial" panose="020B0604020202020204" pitchFamily="34" charset="0"/>
              </a:rPr>
              <a:t>4CMenB vaccine </a:t>
            </a:r>
            <a:r>
              <a:rPr lang="en-US" sz="6700" dirty="0" err="1">
                <a:solidFill>
                  <a:schemeClr val="bg1"/>
                </a:solidFill>
                <a:latin typeface="Arial" panose="020B0604020202020204" pitchFamily="34" charset="0"/>
                <a:cs typeface="Arial" panose="020B0604020202020204" pitchFamily="34" charset="0"/>
              </a:rPr>
              <a:t>programme</a:t>
            </a:r>
            <a:r>
              <a:rPr lang="en-US" sz="6700" dirty="0">
                <a:solidFill>
                  <a:schemeClr val="bg1"/>
                </a:solidFill>
                <a:latin typeface="Arial" panose="020B0604020202020204" pitchFamily="34" charset="0"/>
                <a:cs typeface="Arial" panose="020B0604020202020204" pitchFamily="34" charset="0"/>
              </a:rPr>
              <a:t> against gonorrhoea</a:t>
            </a:r>
            <a:br>
              <a:rPr lang="en-GB" sz="6700" dirty="0"/>
            </a:br>
            <a:br>
              <a:rPr lang="en-GB" dirty="0"/>
            </a:br>
            <a:br>
              <a:rPr lang="en-GB" dirty="0"/>
            </a:br>
            <a:br>
              <a:rPr lang="en-GB" dirty="0"/>
            </a:br>
            <a:r>
              <a:rPr lang="en-GB" sz="2700" dirty="0">
                <a:solidFill>
                  <a:schemeClr val="bg1"/>
                </a:solidFill>
                <a:latin typeface="Arial" panose="020B0604020202020204" pitchFamily="34" charset="0"/>
                <a:cs typeface="Arial" panose="020B0604020202020204" pitchFamily="34" charset="0"/>
              </a:rPr>
              <a:t>An introduction for healthcare practitioners</a:t>
            </a:r>
            <a:br>
              <a:rPr lang="en-GB" sz="2700" dirty="0">
                <a:solidFill>
                  <a:schemeClr val="bg1"/>
                </a:solidFill>
                <a:latin typeface="Arial" panose="020B0604020202020204" pitchFamily="34" charset="0"/>
                <a:cs typeface="Arial" panose="020B0604020202020204" pitchFamily="34" charset="0"/>
              </a:rPr>
            </a:br>
            <a:r>
              <a:rPr lang="en-GB" sz="2700" dirty="0">
                <a:solidFill>
                  <a:schemeClr val="bg1"/>
                </a:solidFill>
                <a:latin typeface="Arial" panose="020B0604020202020204" pitchFamily="34" charset="0"/>
                <a:cs typeface="Arial" panose="020B0604020202020204" pitchFamily="34" charset="0"/>
              </a:rPr>
              <a:t>July 2025</a:t>
            </a:r>
            <a:br>
              <a:rPr lang="en-GB" sz="2700" dirty="0"/>
            </a:br>
            <a:endParaRPr lang="en-GB" sz="2700" dirty="0">
              <a:solidFill>
                <a:srgbClr val="FF0000"/>
              </a:solidFil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6A70E-09CA-F61D-D62F-8B2E75A124F1}"/>
              </a:ext>
            </a:extLst>
          </p:cNvPr>
          <p:cNvSpPr>
            <a:spLocks noGrp="1"/>
          </p:cNvSpPr>
          <p:nvPr>
            <p:ph type="title"/>
          </p:nvPr>
        </p:nvSpPr>
        <p:spPr/>
        <p:txBody>
          <a:bodyPr/>
          <a:lstStyle/>
          <a:p>
            <a:r>
              <a:rPr lang="en-GB" dirty="0"/>
              <a:t>Gonorrhoea: clinical presentation</a:t>
            </a:r>
          </a:p>
        </p:txBody>
      </p:sp>
      <p:sp>
        <p:nvSpPr>
          <p:cNvPr id="3" name="Content Placeholder 2">
            <a:extLst>
              <a:ext uri="{FF2B5EF4-FFF2-40B4-BE49-F238E27FC236}">
                <a16:creationId xmlns:a16="http://schemas.microsoft.com/office/drawing/2014/main" id="{307C51F3-FBAC-8594-E403-7027A96F585C}"/>
              </a:ext>
            </a:extLst>
          </p:cNvPr>
          <p:cNvSpPr>
            <a:spLocks noGrp="1"/>
          </p:cNvSpPr>
          <p:nvPr>
            <p:ph idx="1"/>
          </p:nvPr>
        </p:nvSpPr>
        <p:spPr>
          <a:xfrm>
            <a:off x="330205" y="1774825"/>
            <a:ext cx="11538707" cy="4553403"/>
          </a:xfrm>
        </p:spPr>
        <p:txBody>
          <a:bodyPr>
            <a:normAutofit fontScale="92500" lnSpcReduction="20000"/>
          </a:bodyPr>
          <a:lstStyle/>
          <a:p>
            <a:pPr marL="0" indent="0">
              <a:buNone/>
            </a:pPr>
            <a:r>
              <a:rPr lang="en-GB" dirty="0"/>
              <a:t>Signs and symptoms:</a:t>
            </a:r>
          </a:p>
          <a:p>
            <a:r>
              <a:rPr lang="en-GB" dirty="0"/>
              <a:t>can be asymptomatic </a:t>
            </a:r>
            <a:r>
              <a:rPr lang="en-GB" dirty="0">
                <a:solidFill>
                  <a:schemeClr val="bg2">
                    <a:lumMod val="10000"/>
                  </a:schemeClr>
                </a:solidFill>
              </a:rPr>
              <a:t>(but transmission can still occur)</a:t>
            </a:r>
          </a:p>
          <a:p>
            <a:r>
              <a:rPr lang="en-GB" dirty="0"/>
              <a:t>thick green or yellow penile or vaginal discharge</a:t>
            </a:r>
          </a:p>
          <a:p>
            <a:r>
              <a:rPr lang="en-GB" dirty="0"/>
              <a:t>pain on urination</a:t>
            </a:r>
          </a:p>
          <a:p>
            <a:pPr marL="0" indent="0">
              <a:buNone/>
            </a:pPr>
            <a:endParaRPr lang="en-GB" dirty="0"/>
          </a:p>
          <a:p>
            <a:pPr marL="0" indent="0">
              <a:buNone/>
            </a:pPr>
            <a:r>
              <a:rPr lang="en-GB" dirty="0"/>
              <a:t>Key complications:</a:t>
            </a:r>
          </a:p>
          <a:p>
            <a:r>
              <a:rPr lang="en-GB" dirty="0"/>
              <a:t>disseminated gonococcal infection</a:t>
            </a:r>
          </a:p>
          <a:p>
            <a:r>
              <a:rPr lang="en-GB" dirty="0"/>
              <a:t>in women, pelvic inflammatory disease, ectopic pregnancy and infertility</a:t>
            </a:r>
          </a:p>
          <a:p>
            <a:r>
              <a:rPr lang="en-GB" dirty="0"/>
              <a:t>gonococcal conjunctivitis (or gonococcal opthalmia neonatorum in neonates)</a:t>
            </a:r>
          </a:p>
          <a:p>
            <a:r>
              <a:rPr lang="en-GB" dirty="0">
                <a:solidFill>
                  <a:srgbClr val="000000"/>
                </a:solidFill>
              </a:rPr>
              <a:t>protective i</a:t>
            </a:r>
            <a:r>
              <a:rPr lang="en-GB" sz="2400" dirty="0">
                <a:solidFill>
                  <a:srgbClr val="000000"/>
                </a:solidFill>
              </a:rPr>
              <a:t>mmunity is not generated </a:t>
            </a:r>
            <a:r>
              <a:rPr lang="en-GB" dirty="0">
                <a:solidFill>
                  <a:srgbClr val="000000"/>
                </a:solidFill>
              </a:rPr>
              <a:t>following infection, so recurrent infections are common</a:t>
            </a:r>
          </a:p>
          <a:p>
            <a:r>
              <a:rPr kumimoji="0" lang="en-US" altLang="en-US" sz="2400" b="0" i="0" u="none" strike="noStrike" cap="none" normalizeH="0" baseline="0" dirty="0">
                <a:ln>
                  <a:noFill/>
                </a:ln>
                <a:solidFill>
                  <a:srgbClr val="0B0C0C"/>
                </a:solidFill>
                <a:effectLst/>
                <a:latin typeface="+mn-lt"/>
              </a:rPr>
              <a:t>resistance to all classes of antimicrobials used to treat gonorrhoea has been observed, making treatment challenging in some cases of extensively antibiotic-resistant infections</a:t>
            </a:r>
            <a:endParaRPr lang="en-GB" dirty="0"/>
          </a:p>
          <a:p>
            <a:endParaRPr lang="en-GB" dirty="0"/>
          </a:p>
        </p:txBody>
      </p:sp>
      <p:sp>
        <p:nvSpPr>
          <p:cNvPr id="4" name="Footer Placeholder 3">
            <a:extLst>
              <a:ext uri="{FF2B5EF4-FFF2-40B4-BE49-F238E27FC236}">
                <a16:creationId xmlns:a16="http://schemas.microsoft.com/office/drawing/2014/main" id="{95645E1E-3192-30D3-8E44-94CB612017AE}"/>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3489647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2F56-70AE-7D9A-E73A-A11A3E20108E}"/>
              </a:ext>
            </a:extLst>
          </p:cNvPr>
          <p:cNvSpPr>
            <a:spLocks noGrp="1"/>
          </p:cNvSpPr>
          <p:nvPr>
            <p:ph type="ctrTitle"/>
          </p:nvPr>
        </p:nvSpPr>
        <p:spPr/>
        <p:txBody>
          <a:bodyPr/>
          <a:lstStyle/>
          <a:p>
            <a:r>
              <a:rPr lang="en-GB" dirty="0"/>
              <a:t>Gonorrhoea epidemiology</a:t>
            </a:r>
          </a:p>
        </p:txBody>
      </p:sp>
    </p:spTree>
    <p:extLst>
      <p:ext uri="{BB962C8B-B14F-4D97-AF65-F5344CB8AC3E}">
        <p14:creationId xmlns:p14="http://schemas.microsoft.com/office/powerpoint/2010/main" val="4092051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2990-A356-2332-B333-2289A5585A7B}"/>
              </a:ext>
            </a:extLst>
          </p:cNvPr>
          <p:cNvSpPr>
            <a:spLocks noGrp="1"/>
          </p:cNvSpPr>
          <p:nvPr>
            <p:ph type="title"/>
          </p:nvPr>
        </p:nvSpPr>
        <p:spPr/>
        <p:txBody>
          <a:bodyPr>
            <a:normAutofit/>
          </a:bodyPr>
          <a:lstStyle/>
          <a:p>
            <a:r>
              <a:rPr lang="en-GB" dirty="0"/>
              <a:t>Disease epidemiology</a:t>
            </a:r>
          </a:p>
        </p:txBody>
      </p:sp>
      <p:sp>
        <p:nvSpPr>
          <p:cNvPr id="4" name="Footer Placeholder 3">
            <a:extLst>
              <a:ext uri="{FF2B5EF4-FFF2-40B4-BE49-F238E27FC236}">
                <a16:creationId xmlns:a16="http://schemas.microsoft.com/office/drawing/2014/main" id="{095D6A8C-9ABB-BA4B-7837-51DCED117409}"/>
              </a:ext>
            </a:extLst>
          </p:cNvPr>
          <p:cNvSpPr>
            <a:spLocks noGrp="1"/>
          </p:cNvSpPr>
          <p:nvPr>
            <p:ph type="ftr" sz="quarter" idx="10"/>
          </p:nvPr>
        </p:nvSpPr>
        <p:spPr/>
        <p:txBody>
          <a:bodyPr/>
          <a:lstStyle/>
          <a:p>
            <a:r>
              <a:rPr lang="en-US" dirty="0"/>
              <a:t>4CMenB gonorrhoea vaccination programme</a:t>
            </a:r>
          </a:p>
        </p:txBody>
      </p:sp>
      <p:sp>
        <p:nvSpPr>
          <p:cNvPr id="14" name="Content Placeholder 13">
            <a:extLst>
              <a:ext uri="{FF2B5EF4-FFF2-40B4-BE49-F238E27FC236}">
                <a16:creationId xmlns:a16="http://schemas.microsoft.com/office/drawing/2014/main" id="{E75F9DF4-14F0-AD67-4DC0-9B5816BB6366}"/>
              </a:ext>
            </a:extLst>
          </p:cNvPr>
          <p:cNvSpPr>
            <a:spLocks noGrp="1"/>
          </p:cNvSpPr>
          <p:nvPr>
            <p:ph idx="1"/>
          </p:nvPr>
        </p:nvSpPr>
        <p:spPr>
          <a:xfrm>
            <a:off x="330205" y="1774826"/>
            <a:ext cx="10860309" cy="4664024"/>
          </a:xfrm>
        </p:spPr>
        <p:txBody>
          <a:bodyPr>
            <a:normAutofit/>
          </a:bodyPr>
          <a:lstStyle/>
          <a:p>
            <a:r>
              <a:rPr lang="en-GB" sz="2600" dirty="0"/>
              <a:t>gonorrhoea surveillance commenced in the UK over 100 years ago</a:t>
            </a:r>
          </a:p>
          <a:p>
            <a:r>
              <a:rPr lang="en-GB" sz="2600" dirty="0"/>
              <a:t>there has been an increasing trend in gonorrhoea diagnoses since the early 2000s, and rates have more than doubled in the last decade (31,177 in 2013 to 82,592 in 2022)</a:t>
            </a:r>
          </a:p>
          <a:p>
            <a:r>
              <a:rPr lang="en-GB" sz="2600" dirty="0"/>
              <a:t>the number of diagnoses in 2022 was the highest annual number on record</a:t>
            </a:r>
          </a:p>
          <a:p>
            <a:r>
              <a:rPr lang="en-GB" sz="2600" dirty="0">
                <a:cs typeface="Times New Roman" panose="02020603050405020304" pitchFamily="18" charset="0"/>
              </a:rPr>
              <a:t>b</a:t>
            </a:r>
            <a:r>
              <a:rPr lang="en-GB" sz="2600" b="0" i="0" dirty="0">
                <a:cs typeface="Times New Roman" panose="02020603050405020304" pitchFamily="18" charset="0"/>
              </a:rPr>
              <a:t>etween 2021 and 2022, </a:t>
            </a:r>
            <a:r>
              <a:rPr lang="en-GB" sz="2600" b="0" i="0" dirty="0">
                <a:latin typeface="+mn-lt"/>
                <a:cs typeface="Times New Roman" panose="02020603050405020304" pitchFamily="18" charset="0"/>
              </a:rPr>
              <a:t>t</a:t>
            </a:r>
            <a:r>
              <a:rPr lang="en-US" sz="2600" b="0" i="0" dirty="0">
                <a:solidFill>
                  <a:srgbClr val="0B0C0C"/>
                </a:solidFill>
                <a:effectLst/>
                <a:latin typeface="+mn-lt"/>
              </a:rPr>
              <a:t>he number of gonorrhoea diagnoses increased by 50.3% across all ages and </a:t>
            </a:r>
            <a:r>
              <a:rPr lang="en-GB" sz="2600" dirty="0"/>
              <a:t>case rates nearly doubled in young people aged 15 to 24 years</a:t>
            </a:r>
            <a:r>
              <a:rPr lang="en-US" sz="2600" b="0" i="0" dirty="0">
                <a:solidFill>
                  <a:srgbClr val="0B0C0C"/>
                </a:solidFill>
                <a:effectLst/>
                <a:latin typeface="GDS Transport"/>
              </a:rPr>
              <a:t> </a:t>
            </a:r>
            <a:endParaRPr lang="en-GB" sz="2600" dirty="0"/>
          </a:p>
          <a:p>
            <a:r>
              <a:rPr lang="en-GB" sz="2600" dirty="0"/>
              <a:t>of the number diagnosed in 2022, GBMSM accounted for nearly half of all cases</a:t>
            </a:r>
            <a:endParaRPr lang="en-GB" dirty="0"/>
          </a:p>
        </p:txBody>
      </p:sp>
    </p:spTree>
    <p:extLst>
      <p:ext uri="{BB962C8B-B14F-4D97-AF65-F5344CB8AC3E}">
        <p14:creationId xmlns:p14="http://schemas.microsoft.com/office/powerpoint/2010/main" val="100757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32990-A356-2332-B333-2289A5585A7B}"/>
              </a:ext>
            </a:extLst>
          </p:cNvPr>
          <p:cNvSpPr>
            <a:spLocks noGrp="1"/>
          </p:cNvSpPr>
          <p:nvPr>
            <p:ph type="title"/>
          </p:nvPr>
        </p:nvSpPr>
        <p:spPr/>
        <p:txBody>
          <a:bodyPr>
            <a:normAutofit/>
          </a:bodyPr>
          <a:lstStyle/>
          <a:p>
            <a:r>
              <a:rPr lang="en-GB" dirty="0"/>
              <a:t>Disease epidemiology: England</a:t>
            </a:r>
          </a:p>
        </p:txBody>
      </p:sp>
      <p:sp>
        <p:nvSpPr>
          <p:cNvPr id="4" name="Footer Placeholder 3">
            <a:extLst>
              <a:ext uri="{FF2B5EF4-FFF2-40B4-BE49-F238E27FC236}">
                <a16:creationId xmlns:a16="http://schemas.microsoft.com/office/drawing/2014/main" id="{095D6A8C-9ABB-BA4B-7837-51DCED117409}"/>
              </a:ext>
            </a:extLst>
          </p:cNvPr>
          <p:cNvSpPr>
            <a:spLocks noGrp="1"/>
          </p:cNvSpPr>
          <p:nvPr>
            <p:ph type="ftr" sz="quarter" idx="10"/>
          </p:nvPr>
        </p:nvSpPr>
        <p:spPr/>
        <p:txBody>
          <a:bodyPr/>
          <a:lstStyle/>
          <a:p>
            <a:r>
              <a:rPr lang="en-US" dirty="0"/>
              <a:t>4CMenB gonorrhoea vaccination programme</a:t>
            </a:r>
          </a:p>
        </p:txBody>
      </p:sp>
      <p:sp>
        <p:nvSpPr>
          <p:cNvPr id="14" name="Content Placeholder 13">
            <a:extLst>
              <a:ext uri="{FF2B5EF4-FFF2-40B4-BE49-F238E27FC236}">
                <a16:creationId xmlns:a16="http://schemas.microsoft.com/office/drawing/2014/main" id="{E75F9DF4-14F0-AD67-4DC0-9B5816BB6366}"/>
              </a:ext>
            </a:extLst>
          </p:cNvPr>
          <p:cNvSpPr>
            <a:spLocks noGrp="1"/>
          </p:cNvSpPr>
          <p:nvPr>
            <p:ph idx="1"/>
          </p:nvPr>
        </p:nvSpPr>
        <p:spPr>
          <a:xfrm>
            <a:off x="330205" y="1774826"/>
            <a:ext cx="10340591" cy="4351338"/>
          </a:xfrm>
        </p:spPr>
        <p:txBody>
          <a:bodyPr/>
          <a:lstStyle/>
          <a:p>
            <a:pPr marL="0" indent="0" algn="ctr">
              <a:buNone/>
            </a:pPr>
            <a:r>
              <a:rPr lang="en-US" dirty="0"/>
              <a:t>Number of new gonorrhoea diagnoses among English residents accessing sexual health services, 2013 to 2022</a:t>
            </a:r>
          </a:p>
        </p:txBody>
      </p:sp>
      <p:graphicFrame>
        <p:nvGraphicFramePr>
          <p:cNvPr id="3" name="Chart 2">
            <a:extLst>
              <a:ext uri="{FF2B5EF4-FFF2-40B4-BE49-F238E27FC236}">
                <a16:creationId xmlns:a16="http://schemas.microsoft.com/office/drawing/2014/main" id="{F8283930-3B63-0D2E-0A1C-9D503281874B}"/>
              </a:ext>
            </a:extLst>
          </p:cNvPr>
          <p:cNvGraphicFramePr/>
          <p:nvPr/>
        </p:nvGraphicFramePr>
        <p:xfrm>
          <a:off x="1640114" y="1774826"/>
          <a:ext cx="7707085" cy="4495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8863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E139A7-BA5E-0506-4029-F4C693B04970}"/>
              </a:ext>
            </a:extLst>
          </p:cNvPr>
          <p:cNvSpPr>
            <a:spLocks noGrp="1"/>
          </p:cNvSpPr>
          <p:nvPr>
            <p:ph type="title"/>
          </p:nvPr>
        </p:nvSpPr>
        <p:spPr/>
        <p:txBody>
          <a:bodyPr/>
          <a:lstStyle/>
          <a:p>
            <a:r>
              <a:rPr lang="en-GB" dirty="0"/>
              <a:t>Disease epidemiology: GBMSM</a:t>
            </a:r>
          </a:p>
        </p:txBody>
      </p:sp>
      <p:pic>
        <p:nvPicPr>
          <p:cNvPr id="5" name="Content Placeholder 4">
            <a:extLst>
              <a:ext uri="{FF2B5EF4-FFF2-40B4-BE49-F238E27FC236}">
                <a16:creationId xmlns:a16="http://schemas.microsoft.com/office/drawing/2014/main" id="{F66C4C1F-E3CC-7288-8805-5AB39AD87142}"/>
              </a:ext>
            </a:extLst>
          </p:cNvPr>
          <p:cNvPicPr>
            <a:picLocks noGrp="1" noChangeAspect="1"/>
          </p:cNvPicPr>
          <p:nvPr>
            <p:ph sz="half" idx="1"/>
          </p:nvPr>
        </p:nvPicPr>
        <p:blipFill>
          <a:blip r:embed="rId3">
            <a:grayscl/>
            <a:extLst>
              <a:ext uri="{BEBA8EAE-BF5A-486C-A8C5-ECC9F3942E4B}">
                <a14:imgProps xmlns:a14="http://schemas.microsoft.com/office/drawing/2010/main">
                  <a14:imgLayer r:embed="rId4">
                    <a14:imgEffect>
                      <a14:colorTemperature colorTemp="8015"/>
                    </a14:imgEffect>
                    <a14:imgEffect>
                      <a14:saturation sat="225000"/>
                    </a14:imgEffect>
                  </a14:imgLayer>
                </a14:imgProps>
              </a:ext>
            </a:extLst>
          </a:blip>
          <a:stretch>
            <a:fillRect/>
          </a:stretch>
        </p:blipFill>
        <p:spPr>
          <a:xfrm>
            <a:off x="616110" y="1461847"/>
            <a:ext cx="7810709" cy="4860000"/>
          </a:xfrm>
          <a:prstGeom prst="rect">
            <a:avLst/>
          </a:prstGeom>
          <a:ln w="6350">
            <a:solidFill>
              <a:schemeClr val="tx1"/>
            </a:solidFill>
          </a:ln>
        </p:spPr>
      </p:pic>
      <p:sp>
        <p:nvSpPr>
          <p:cNvPr id="7" name="Content Placeholder 6">
            <a:extLst>
              <a:ext uri="{FF2B5EF4-FFF2-40B4-BE49-F238E27FC236}">
                <a16:creationId xmlns:a16="http://schemas.microsoft.com/office/drawing/2014/main" id="{B8CA1D97-EA48-9CB3-EEBE-8E8AF3F8ED8B}"/>
              </a:ext>
            </a:extLst>
          </p:cNvPr>
          <p:cNvSpPr>
            <a:spLocks noGrp="1"/>
          </p:cNvSpPr>
          <p:nvPr>
            <p:ph sz="half" idx="2"/>
          </p:nvPr>
        </p:nvSpPr>
        <p:spPr>
          <a:xfrm>
            <a:off x="8621486" y="1606731"/>
            <a:ext cx="2732314" cy="4570232"/>
          </a:xfrm>
        </p:spPr>
        <p:txBody>
          <a:bodyPr/>
          <a:lstStyle/>
          <a:p>
            <a:pPr marL="0" indent="0">
              <a:buNone/>
            </a:pPr>
            <a:r>
              <a:rPr lang="en-GB"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Number of gonorrhoea diagnoses among GBMSM accessing sexual health services, 2013 to 2022 </a:t>
            </a:r>
          </a:p>
          <a:p>
            <a:pPr marL="0" indent="0">
              <a:buNone/>
            </a:pPr>
            <a:endParaRPr lang="en-GB" sz="1800" dirty="0">
              <a:solidFill>
                <a:srgbClr val="0B0C0C"/>
              </a:solidFill>
              <a:ea typeface="Times New Roman" panose="02020603050405020304" pitchFamily="18" charset="0"/>
              <a:cs typeface="Times New Roman" panose="02020603050405020304" pitchFamily="18" charset="0"/>
            </a:endParaRPr>
          </a:p>
          <a:p>
            <a:pPr marL="0" indent="0">
              <a:buNone/>
            </a:pPr>
            <a:r>
              <a:rPr lang="en-GB" sz="1400" dirty="0">
                <a:solidFill>
                  <a:srgbClr val="0B0C0C"/>
                </a:solidFill>
                <a:effectLst/>
                <a:latin typeface="Arial" panose="020B0604020202020204" pitchFamily="34" charset="0"/>
                <a:ea typeface="Times New Roman" panose="02020603050405020304" pitchFamily="18" charset="0"/>
                <a:cs typeface="Times New Roman" panose="02020603050405020304" pitchFamily="18" charset="0"/>
              </a:rPr>
              <a:t>Note 1: Data reported in 2020 and 2021 is notably lower than previous years due to the disruption to SHSs during the national response to the COVID-19 pandemic.</a:t>
            </a:r>
            <a:endParaRPr lang="en-GB" sz="140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948848E0-1E7F-0C01-4156-714B4C062173}"/>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2729556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149CA-1BC5-226F-A33D-7C02B6F1BCE4}"/>
              </a:ext>
            </a:extLst>
          </p:cNvPr>
          <p:cNvSpPr>
            <a:spLocks noGrp="1"/>
          </p:cNvSpPr>
          <p:nvPr>
            <p:ph type="title"/>
          </p:nvPr>
        </p:nvSpPr>
        <p:spPr/>
        <p:txBody>
          <a:bodyPr/>
          <a:lstStyle/>
          <a:p>
            <a:r>
              <a:rPr lang="en-GB" dirty="0"/>
              <a:t>Gonorrhoea and antimicrobial resistance</a:t>
            </a:r>
          </a:p>
        </p:txBody>
      </p:sp>
      <p:sp>
        <p:nvSpPr>
          <p:cNvPr id="4" name="Footer Placeholder 3">
            <a:extLst>
              <a:ext uri="{FF2B5EF4-FFF2-40B4-BE49-F238E27FC236}">
                <a16:creationId xmlns:a16="http://schemas.microsoft.com/office/drawing/2014/main" id="{728E76CC-ED0A-37F7-604D-529E05433C74}"/>
              </a:ext>
            </a:extLst>
          </p:cNvPr>
          <p:cNvSpPr>
            <a:spLocks noGrp="1"/>
          </p:cNvSpPr>
          <p:nvPr>
            <p:ph type="ftr" sz="quarter" idx="10"/>
          </p:nvPr>
        </p:nvSpPr>
        <p:spPr/>
        <p:txBody>
          <a:bodyPr/>
          <a:lstStyle/>
          <a:p>
            <a:r>
              <a:rPr lang="en-US" dirty="0"/>
              <a:t>4CMenB gonorrhoea vaccination programme</a:t>
            </a:r>
            <a:endParaRPr lang="en-GB" sz="1400" dirty="0"/>
          </a:p>
        </p:txBody>
      </p:sp>
      <p:pic>
        <p:nvPicPr>
          <p:cNvPr id="5" name="Picture 4" descr="Line graph showing 7 lines each indicating a different antimicrobial showing the percentage of N. gonorrhoeae isolates in the GRASP sentinel surveillance system that were resistant to selected antimicrobials in England and Wales from 2000 to 2022.">
            <a:extLst>
              <a:ext uri="{FF2B5EF4-FFF2-40B4-BE49-F238E27FC236}">
                <a16:creationId xmlns:a16="http://schemas.microsoft.com/office/drawing/2014/main" id="{B3D6610C-012B-2149-E9F4-0AD2C325781B}"/>
              </a:ext>
            </a:extLst>
          </p:cNvPr>
          <p:cNvPicPr>
            <a:picLocks noChangeAspect="1"/>
          </p:cNvPicPr>
          <p:nvPr/>
        </p:nvPicPr>
        <p:blipFill>
          <a:blip r:embed="rId3"/>
          <a:stretch>
            <a:fillRect/>
          </a:stretch>
        </p:blipFill>
        <p:spPr>
          <a:xfrm>
            <a:off x="379183" y="2215862"/>
            <a:ext cx="8828309" cy="4110187"/>
          </a:xfrm>
          <a:prstGeom prst="rect">
            <a:avLst/>
          </a:prstGeom>
          <a:noFill/>
          <a:ln cap="flat">
            <a:noFill/>
          </a:ln>
        </p:spPr>
      </p:pic>
      <p:sp>
        <p:nvSpPr>
          <p:cNvPr id="6" name="TextBox 5">
            <a:extLst>
              <a:ext uri="{FF2B5EF4-FFF2-40B4-BE49-F238E27FC236}">
                <a16:creationId xmlns:a16="http://schemas.microsoft.com/office/drawing/2014/main" id="{E654523B-9AE2-3334-BE25-28487681DC57}"/>
              </a:ext>
            </a:extLst>
          </p:cNvPr>
          <p:cNvSpPr txBox="1"/>
          <p:nvPr/>
        </p:nvSpPr>
        <p:spPr>
          <a:xfrm>
            <a:off x="379183" y="1496539"/>
            <a:ext cx="11433634" cy="830997"/>
          </a:xfrm>
          <a:prstGeom prst="rect">
            <a:avLst/>
          </a:prstGeom>
          <a:noFill/>
        </p:spPr>
        <p:txBody>
          <a:bodyPr wrap="square" rtlCol="0">
            <a:spAutoFit/>
          </a:bodyPr>
          <a:lstStyle/>
          <a:p>
            <a:r>
              <a:rPr lang="en-GB" sz="2400" dirty="0"/>
              <a:t>Percentage of N. gonorrhoeae isolates resistant to selected antimicrobials, England and Wales, 2000 to 2022*</a:t>
            </a:r>
          </a:p>
        </p:txBody>
      </p:sp>
      <p:sp>
        <p:nvSpPr>
          <p:cNvPr id="7" name="Rectangle 1">
            <a:extLst>
              <a:ext uri="{FF2B5EF4-FFF2-40B4-BE49-F238E27FC236}">
                <a16:creationId xmlns:a16="http://schemas.microsoft.com/office/drawing/2014/main" id="{89C2337E-D6C9-7E44-A93A-49EC383CF022}"/>
              </a:ext>
            </a:extLst>
          </p:cNvPr>
          <p:cNvSpPr>
            <a:spLocks noGrp="1" noChangeArrowheads="1"/>
          </p:cNvSpPr>
          <p:nvPr>
            <p:ph idx="1"/>
          </p:nvPr>
        </p:nvSpPr>
        <p:spPr bwMode="auto">
          <a:xfrm>
            <a:off x="9443354" y="2789201"/>
            <a:ext cx="21336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mn-lt"/>
              </a:rPr>
              <a:t>N.</a:t>
            </a:r>
            <a:r>
              <a:rPr kumimoji="0" lang="en-US" altLang="en-US" sz="2000" b="0" i="0" u="none" strike="noStrike" cap="none" normalizeH="0" baseline="0" dirty="0">
                <a:ln>
                  <a:noFill/>
                </a:ln>
                <a:solidFill>
                  <a:srgbClr val="0B0C0C"/>
                </a:solidFill>
                <a:effectLst/>
                <a:latin typeface="+mn-lt"/>
              </a:rPr>
              <a:t> gonorrhoeae has developed resistance to all classes of antimicrobials recommended to treat gonorrhoea</a:t>
            </a:r>
            <a:endParaRPr kumimoji="0" lang="en-US" altLang="en-US" sz="20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4127268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9E178-2713-20F9-F757-0A7A3B684A9F}"/>
              </a:ext>
            </a:extLst>
          </p:cNvPr>
          <p:cNvSpPr>
            <a:spLocks noGrp="1"/>
          </p:cNvSpPr>
          <p:nvPr>
            <p:ph type="ctrTitle"/>
          </p:nvPr>
        </p:nvSpPr>
        <p:spPr/>
        <p:txBody>
          <a:bodyPr/>
          <a:lstStyle/>
          <a:p>
            <a:r>
              <a:rPr lang="en-GB" dirty="0"/>
              <a:t>4CMenB: meningococcal B vaccine and protection against gonorrhoea</a:t>
            </a:r>
          </a:p>
        </p:txBody>
      </p:sp>
    </p:spTree>
    <p:extLst>
      <p:ext uri="{BB962C8B-B14F-4D97-AF65-F5344CB8AC3E}">
        <p14:creationId xmlns:p14="http://schemas.microsoft.com/office/powerpoint/2010/main" val="4120315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Autofit/>
          </a:bodyPr>
          <a:lstStyle/>
          <a:p>
            <a:r>
              <a:rPr lang="en-GB" dirty="0"/>
              <a:t>Background</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lnSpcReduction="10000"/>
          </a:bodyPr>
          <a:lstStyle/>
          <a:p>
            <a:pPr>
              <a:buFont typeface="Arial" panose="020B0604020202020204" pitchFamily="34" charset="0"/>
              <a:buChar char="•"/>
            </a:pPr>
            <a:r>
              <a:rPr lang="en-GB" dirty="0"/>
              <a:t>there is currently no licensed vaccine against </a:t>
            </a:r>
            <a:r>
              <a:rPr lang="en-GB" i="1" dirty="0"/>
              <a:t>Neisseria gonorrhoeae, </a:t>
            </a:r>
            <a:r>
              <a:rPr lang="en-GB" dirty="0"/>
              <a:t>the bacterium which causes gonorrhoea </a:t>
            </a:r>
          </a:p>
          <a:p>
            <a:pPr>
              <a:buFont typeface="Arial" panose="020B0604020202020204" pitchFamily="34" charset="0"/>
              <a:buChar char="•"/>
            </a:pPr>
            <a:r>
              <a:rPr lang="en-GB" dirty="0"/>
              <a:t>although they have different clinical manifestations, </a:t>
            </a:r>
            <a:r>
              <a:rPr lang="en-GB" i="1" dirty="0"/>
              <a:t>Neisseria gonorrhoeae</a:t>
            </a:r>
            <a:r>
              <a:rPr lang="en-GB" dirty="0"/>
              <a:t> is very closely </a:t>
            </a:r>
            <a:r>
              <a:rPr lang="en-GB" dirty="0">
                <a:effectLst/>
                <a:latin typeface="Arial" panose="020B0604020202020204" pitchFamily="34" charset="0"/>
                <a:ea typeface="Times New Roman" panose="02020603050405020304" pitchFamily="18" charset="0"/>
                <a:cs typeface="Times New Roman" panose="02020603050405020304" pitchFamily="18" charset="0"/>
              </a:rPr>
              <a:t>genetically</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GB" dirty="0"/>
              <a:t>related to the bacterium which causes meningococcal disease (</a:t>
            </a:r>
            <a:r>
              <a:rPr lang="en-GB" i="1" dirty="0"/>
              <a:t>Neisseria meningitidis</a:t>
            </a:r>
            <a:r>
              <a:rPr lang="en-GB" dirty="0"/>
              <a:t>)</a:t>
            </a:r>
          </a:p>
          <a:p>
            <a:pPr>
              <a:buFont typeface="Arial" panose="020B0604020202020204" pitchFamily="34" charset="0"/>
              <a:buChar char="•"/>
            </a:pPr>
            <a:r>
              <a:rPr lang="en-GB" dirty="0"/>
              <a:t>following a group B meningococcal disease outbreak in New Zealand in 2004, a MenB vaccine </a:t>
            </a:r>
            <a:r>
              <a:rPr lang="en-GB" sz="2400" dirty="0"/>
              <a:t>(MeNZB) </a:t>
            </a:r>
            <a:r>
              <a:rPr lang="en-GB" dirty="0"/>
              <a:t>was offered universally to children and young people.</a:t>
            </a:r>
          </a:p>
          <a:p>
            <a:pPr>
              <a:buFont typeface="Arial" panose="020B0604020202020204" pitchFamily="34" charset="0"/>
              <a:buChar char="•"/>
            </a:pPr>
            <a:r>
              <a:rPr lang="en-GB" dirty="0"/>
              <a:t>post-implementation surveillance identified that, as well as protection against MenB disease, there was also a decline in gonorrhoea rates in vaccinated adolescents and young adults, indicating an additional protective effect against </a:t>
            </a:r>
            <a:r>
              <a:rPr lang="en-GB" i="1" dirty="0"/>
              <a:t>Neisseria gonorrhoeae</a:t>
            </a:r>
          </a:p>
          <a:p>
            <a:pPr>
              <a:buFont typeface="Arial" panose="020B0604020202020204" pitchFamily="34" charset="0"/>
              <a:buChar char="•"/>
            </a:pPr>
            <a:endParaRPr lang="en-GB" dirty="0"/>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4CMenB gonorrhoea vaccination programme</a:t>
            </a:r>
          </a:p>
        </p:txBody>
      </p:sp>
    </p:spTree>
    <p:extLst>
      <p:ext uri="{BB962C8B-B14F-4D97-AF65-F5344CB8AC3E}">
        <p14:creationId xmlns:p14="http://schemas.microsoft.com/office/powerpoint/2010/main" val="2210841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Autofit/>
          </a:bodyPr>
          <a:lstStyle/>
          <a:p>
            <a:r>
              <a:rPr lang="en-GB" dirty="0"/>
              <a:t>Background</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a:bodyPr>
          <a:lstStyle/>
          <a:p>
            <a:pPr>
              <a:lnSpc>
                <a:spcPct val="80000"/>
              </a:lnSpc>
              <a:spcAft>
                <a:spcPts val="1500"/>
              </a:spcAft>
            </a:pPr>
            <a:r>
              <a:rPr lang="en-GB" sz="2200" dirty="0"/>
              <a:t>4CMenB vaccine (Bexsero</a:t>
            </a:r>
            <a:r>
              <a:rPr lang="en-GB" sz="2200" baseline="30000" dirty="0"/>
              <a:t>®)</a:t>
            </a:r>
            <a:r>
              <a:rPr lang="en-GB" sz="2200" dirty="0"/>
              <a:t> could potentially provide even greater protection against gonorrhoea than the New Zealand outbreak vaccine (MeNZB) because 4CMenB contains the MeNZB outer membrane vesicle as well as a recombinant MenB surface protein antigen (NHBA) which is commonly found on the surface of both meningococci and gonococci</a:t>
            </a:r>
          </a:p>
          <a:p>
            <a:pPr>
              <a:lnSpc>
                <a:spcPct val="80000"/>
              </a:lnSpc>
              <a:spcAft>
                <a:spcPts val="1500"/>
              </a:spcAft>
            </a:pPr>
            <a:r>
              <a:rPr lang="en-GB" sz="2200" dirty="0"/>
              <a:t>observational studies among adolescents and young adults in Canada, Australia and the USA, where 4CMenB vaccine has been used, found a 30 to 40% lower incidence of gonorrhoea in individuals who have received 4CMenB vaccine compared with unvaccinated individuals  </a:t>
            </a:r>
          </a:p>
          <a:p>
            <a:pPr>
              <a:lnSpc>
                <a:spcPct val="80000"/>
              </a:lnSpc>
              <a:spcAft>
                <a:spcPts val="1500"/>
              </a:spcAft>
            </a:pPr>
            <a:r>
              <a:rPr lang="en-GB" sz="2200" dirty="0">
                <a:latin typeface="+mn-lt"/>
              </a:rPr>
              <a:t>no other MenB vaccine has been shown to provide this cross-protection </a:t>
            </a:r>
            <a:r>
              <a:rPr lang="en-US" sz="2200" dirty="0">
                <a:effectLst/>
                <a:latin typeface="+mn-lt"/>
              </a:rPr>
              <a:t>including MenB-Fhbp which does not contain the MeNZB outer membrane vesicle (OMV) of the NHBA antigen</a:t>
            </a:r>
            <a:endParaRPr lang="en-US" sz="2200" dirty="0">
              <a:latin typeface="+mn-lt"/>
            </a:endParaRP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4CMenB gonorrhoea vaccination programme</a:t>
            </a:r>
          </a:p>
        </p:txBody>
      </p:sp>
    </p:spTree>
    <p:extLst>
      <p:ext uri="{BB962C8B-B14F-4D97-AF65-F5344CB8AC3E}">
        <p14:creationId xmlns:p14="http://schemas.microsoft.com/office/powerpoint/2010/main" val="3547671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dirty="0"/>
              <a:t>JCVI advice</a:t>
            </a:r>
            <a:endParaRPr lang="en-US" strike="sngStrike"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lstStyle/>
          <a:p>
            <a:pPr marL="0" indent="0">
              <a:buNone/>
            </a:pPr>
            <a:r>
              <a:rPr lang="en-GB" dirty="0"/>
              <a:t>In November 2023, JCVI considered the evidence and advised that:</a:t>
            </a:r>
          </a:p>
          <a:p>
            <a:r>
              <a:rPr lang="en-GB" dirty="0"/>
              <a:t>a targeted programme should be initiated using the 4CMenB (Bexsero</a:t>
            </a:r>
            <a:r>
              <a:rPr lang="en-GB" baseline="30000" dirty="0"/>
              <a:t>®</a:t>
            </a:r>
            <a:r>
              <a:rPr lang="en-GB" dirty="0"/>
              <a:t>) vaccine for the prevention of gonorrhoea in those who are at greatest risk of infection</a:t>
            </a:r>
          </a:p>
          <a:p>
            <a:r>
              <a:rPr lang="en-GB" dirty="0"/>
              <a:t>the programme should be offered opportunistically through sexual health services</a:t>
            </a:r>
          </a:p>
          <a:p>
            <a:pPr>
              <a:buFont typeface="Arial" panose="020B0604020202020204" pitchFamily="34" charset="0"/>
              <a:buChar char="•"/>
            </a:pPr>
            <a:r>
              <a:rPr lang="en-GB" dirty="0"/>
              <a:t>as protection against gonorrhoea isn’t currently a licensed indication for 4CMenB vaccine, this advice is based on off-label use of the vaccine</a:t>
            </a:r>
          </a:p>
          <a:p>
            <a:pPr>
              <a:buFont typeface="Arial" panose="020B0604020202020204" pitchFamily="34" charset="0"/>
              <a:buChar char="•"/>
            </a:pPr>
            <a:endParaRPr lang="en-GB" dirty="0"/>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4CMenB gonorrhoea vaccination programme</a:t>
            </a:r>
          </a:p>
        </p:txBody>
      </p:sp>
    </p:spTree>
    <p:extLst>
      <p:ext uri="{BB962C8B-B14F-4D97-AF65-F5344CB8AC3E}">
        <p14:creationId xmlns:p14="http://schemas.microsoft.com/office/powerpoint/2010/main" val="4011532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 to trainers</a:t>
            </a:r>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330206" y="1535876"/>
            <a:ext cx="10831280" cy="4713921"/>
          </a:xfrm>
        </p:spPr>
        <p:txBody>
          <a:bodyPr>
            <a:normAutofit fontScale="92500"/>
          </a:bodyPr>
          <a:lstStyle/>
          <a:p>
            <a:pPr>
              <a:lnSpc>
                <a:spcPct val="120000"/>
              </a:lnSpc>
              <a:spcBef>
                <a:spcPts val="0"/>
              </a:spcBef>
            </a:pPr>
            <a:r>
              <a:rPr lang="en-GB" dirty="0"/>
              <a:t>this slide set contains a collection of core slides for both individual use and use or adaptation during the delivery of 4CMenB vaccine and gonorrhoea vaccination programme training. Trainers should select the slides required depending upon the background and experience of the immunisers they are training and according to the role they will have in delivering the gonorrhoea vaccination programme</a:t>
            </a:r>
          </a:p>
          <a:p>
            <a:pPr>
              <a:lnSpc>
                <a:spcPct val="120000"/>
              </a:lnSpc>
              <a:spcBef>
                <a:spcPts val="1200"/>
              </a:spcBef>
            </a:pPr>
            <a:r>
              <a:rPr lang="en-GB" dirty="0"/>
              <a:t>the information in this slide set was correct at time of publication. From time to time, new vaccines may be introduced and current vaccines withdrawn. Updates to the slide set will be made so please check online to ensure you are using the latest version </a:t>
            </a:r>
          </a:p>
          <a:p>
            <a:r>
              <a:rPr lang="en-GB" dirty="0"/>
              <a:t>the next slide contains information on the content, which can be used to select which sections you require </a:t>
            </a:r>
          </a:p>
        </p:txBody>
      </p:sp>
      <p:sp>
        <p:nvSpPr>
          <p:cNvPr id="4" name="Footer Placeholder 3">
            <a:extLst>
              <a:ext uri="{FF2B5EF4-FFF2-40B4-BE49-F238E27FC236}">
                <a16:creationId xmlns:a16="http://schemas.microsoft.com/office/drawing/2014/main" id="{5B79C6AD-4599-4E20-8042-28EB34C17B42}"/>
              </a:ext>
            </a:extLst>
          </p:cNvPr>
          <p:cNvSpPr>
            <a:spLocks noGrp="1"/>
          </p:cNvSpPr>
          <p:nvPr>
            <p:ph type="ftr" sz="quarter" idx="10"/>
          </p:nvPr>
        </p:nvSpPr>
        <p:spPr/>
        <p:txBody>
          <a:bodyPr/>
          <a:lstStyle/>
          <a:p>
            <a:pPr>
              <a:defRPr/>
            </a:pPr>
            <a:r>
              <a:rPr lang="en-US" dirty="0"/>
              <a:t>4CMenB gonorrhoea vaccination programme</a:t>
            </a:r>
            <a:endParaRPr kumimoji="0" lang="en-GB" sz="1400" b="0" i="0" u="none" strike="noStrike" kern="1200" cap="none" spc="0" normalizeH="0" baseline="0" noProof="0" dirty="0">
              <a:ln>
                <a:noFill/>
              </a:ln>
              <a:solidFill>
                <a:prstClr val="white"/>
              </a:solidFill>
              <a:effectLst/>
              <a:highlight>
                <a:srgbClr val="FF00FF"/>
              </a:highligh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BC5A7-9D5A-9534-BAFB-D440AAC79E2C}"/>
              </a:ext>
            </a:extLst>
          </p:cNvPr>
          <p:cNvSpPr>
            <a:spLocks noGrp="1"/>
          </p:cNvSpPr>
          <p:nvPr>
            <p:ph type="title"/>
          </p:nvPr>
        </p:nvSpPr>
        <p:spPr/>
        <p:txBody>
          <a:bodyPr/>
          <a:lstStyle/>
          <a:p>
            <a:r>
              <a:rPr lang="en-GB" dirty="0"/>
              <a:t>Gonorrhoea vaccination eligibility</a:t>
            </a:r>
          </a:p>
        </p:txBody>
      </p:sp>
      <p:sp>
        <p:nvSpPr>
          <p:cNvPr id="3" name="Content Placeholder 2">
            <a:extLst>
              <a:ext uri="{FF2B5EF4-FFF2-40B4-BE49-F238E27FC236}">
                <a16:creationId xmlns:a16="http://schemas.microsoft.com/office/drawing/2014/main" id="{5BADD5E7-F96E-471F-BB87-51E9F655B830}"/>
              </a:ext>
            </a:extLst>
          </p:cNvPr>
          <p:cNvSpPr>
            <a:spLocks noGrp="1"/>
          </p:cNvSpPr>
          <p:nvPr>
            <p:ph idx="1"/>
          </p:nvPr>
        </p:nvSpPr>
        <p:spPr/>
        <p:txBody>
          <a:bodyPr>
            <a:normAutofit fontScale="62500" lnSpcReduction="20000"/>
          </a:bodyPr>
          <a:lstStyle/>
          <a:p>
            <a:pPr marL="0" marR="951230" indent="0">
              <a:lnSpc>
                <a:spcPct val="101000"/>
              </a:lnSpc>
              <a:spcBef>
                <a:spcPts val="870"/>
              </a:spcBef>
              <a:spcAft>
                <a:spcPts val="0"/>
              </a:spcAft>
              <a:buNone/>
            </a:pPr>
            <a:r>
              <a:rPr lang="en-GB" sz="2600" dirty="0"/>
              <a:t>GBMSM who are increased risk of gonorrhoea infection attending a sexual health clinic.</a:t>
            </a:r>
          </a:p>
          <a:p>
            <a:pPr marL="0" marR="951230" indent="0">
              <a:lnSpc>
                <a:spcPct val="101000"/>
              </a:lnSpc>
              <a:spcBef>
                <a:spcPts val="870"/>
              </a:spcBef>
              <a:spcAft>
                <a:spcPts val="0"/>
              </a:spcAft>
              <a:buNone/>
            </a:pPr>
            <a:r>
              <a:rPr lang="en-GB" sz="2600" dirty="0"/>
              <a:t>For operational purposes, this group includes those:</a:t>
            </a:r>
          </a:p>
          <a:p>
            <a:pPr marR="951230">
              <a:lnSpc>
                <a:spcPct val="101000"/>
              </a:lnSpc>
              <a:spcBef>
                <a:spcPts val="870"/>
              </a:spcBef>
            </a:pPr>
            <a:r>
              <a:rPr lang="en-GB" sz="2600" dirty="0"/>
              <a:t>with bacterial sexually transmitted infection (such as gonorrhoea, chlamydia or syphilis) in the previous 12 months</a:t>
            </a:r>
          </a:p>
          <a:p>
            <a:pPr marR="951230">
              <a:lnSpc>
                <a:spcPct val="101000"/>
              </a:lnSpc>
              <a:spcBef>
                <a:spcPts val="870"/>
              </a:spcBef>
            </a:pPr>
            <a:r>
              <a:rPr lang="en-GB" sz="2600" dirty="0"/>
              <a:t>reporting sex with 5 or more sexual partners in the previous 3 months</a:t>
            </a:r>
          </a:p>
          <a:p>
            <a:pPr marL="685800" marR="951230" indent="0">
              <a:lnSpc>
                <a:spcPct val="101000"/>
              </a:lnSpc>
              <a:spcBef>
                <a:spcPts val="870"/>
              </a:spcBef>
              <a:spcAft>
                <a:spcPts val="0"/>
              </a:spcAft>
              <a:buNone/>
            </a:pPr>
            <a:endParaRPr lang="en-GB" sz="2600" dirty="0"/>
          </a:p>
          <a:p>
            <a:pPr marL="0" indent="0">
              <a:lnSpc>
                <a:spcPct val="120000"/>
              </a:lnSpc>
              <a:buNone/>
            </a:pPr>
            <a:r>
              <a:rPr lang="en-GB" sz="2600" dirty="0">
                <a:latin typeface="+mn-lt"/>
              </a:rPr>
              <a:t>Whilst gonorrhoea incidence remains the highest in the eligible GBMSM group as defined above, sexual health clinical professionals may perform individual risk assessment and consider the offer of 4CMenB to the small number of individuals with </a:t>
            </a:r>
            <a:r>
              <a:rPr lang="en-GB" sz="2600" dirty="0">
                <a:effectLst/>
                <a:latin typeface="+mn-lt"/>
              </a:rPr>
              <a:t>an incidence of gonorrhoea approaching that in the eligible group, </a:t>
            </a:r>
            <a:r>
              <a:rPr lang="en-GB" sz="2600" dirty="0">
                <a:latin typeface="+mn-lt"/>
              </a:rPr>
              <a:t>such as sex workers </a:t>
            </a:r>
            <a:r>
              <a:rPr lang="en-GB" sz="2600" dirty="0">
                <a:effectLst/>
                <a:latin typeface="+mn-lt"/>
              </a:rPr>
              <a:t>practicing condomless sex and others assessed as having a similar incidence as the eligible GBMSM group. </a:t>
            </a:r>
            <a:r>
              <a:rPr lang="en-GB" sz="2600" dirty="0">
                <a:effectLst/>
                <a:latin typeface="Arial" panose="020B0604020202020204" pitchFamily="34" charset="0"/>
                <a:ea typeface="Times New Roman" panose="02020603050405020304" pitchFamily="18" charset="0"/>
                <a:cs typeface="Times New Roman" panose="02020603050405020304" pitchFamily="18" charset="0"/>
              </a:rPr>
              <a:t>Note that vaccination in these circumstances is </a:t>
            </a:r>
            <a:r>
              <a:rPr lang="en-GB" sz="2600" dirty="0">
                <a:solidFill>
                  <a:srgbClr val="000000"/>
                </a:solidFill>
                <a:effectLst/>
                <a:latin typeface="Arial" panose="020B0604020202020204" pitchFamily="34" charset="0"/>
                <a:ea typeface="Times New Roman" panose="02020603050405020304" pitchFamily="18" charset="0"/>
              </a:rPr>
              <a:t>outside the scope of the PGD and instead, a Patient Specific Direction (</a:t>
            </a:r>
            <a:r>
              <a:rPr lang="en-GB" sz="26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rPr>
              <a:t>PSD</a:t>
            </a:r>
            <a:r>
              <a:rPr lang="en-GB" sz="2600" dirty="0">
                <a:solidFill>
                  <a:srgbClr val="000000"/>
                </a:solidFill>
                <a:effectLst/>
                <a:latin typeface="Arial" panose="020B0604020202020204" pitchFamily="34" charset="0"/>
                <a:ea typeface="Times New Roman" panose="02020603050405020304" pitchFamily="18" charset="0"/>
              </a:rPr>
              <a:t>) or a prescription must be used. </a:t>
            </a:r>
            <a:endParaRPr lang="en-GB" sz="2600" dirty="0">
              <a:effectLst/>
              <a:latin typeface="+mn-lt"/>
            </a:endParaRPr>
          </a:p>
          <a:p>
            <a:pPr marL="0" indent="0">
              <a:buNone/>
            </a:pPr>
            <a:endParaRPr lang="en-GB" sz="2600" dirty="0">
              <a:effectLst/>
              <a:latin typeface="+mn-lt"/>
            </a:endParaRPr>
          </a:p>
          <a:p>
            <a:pPr marL="0" indent="0">
              <a:lnSpc>
                <a:spcPct val="115000"/>
              </a:lnSpc>
              <a:spcBef>
                <a:spcPts val="600"/>
              </a:spcBef>
              <a:buNone/>
            </a:pPr>
            <a:r>
              <a:rPr lang="it-IT" sz="2600" dirty="0">
                <a:effectLst/>
                <a:latin typeface="Arial" panose="020B0604020202020204" pitchFamily="34" charset="0"/>
                <a:ea typeface="Arial" panose="020B0604020202020204" pitchFamily="34" charset="0"/>
                <a:cs typeface="Arial" panose="020B0604020202020204" pitchFamily="34" charset="0"/>
              </a:rPr>
              <a:t>Healthcare practitioners should familiarise themselves with </a:t>
            </a:r>
            <a:r>
              <a:rPr lang="en-GB" sz="2600" dirty="0">
                <a:effectLst/>
                <a:latin typeface="Arial" panose="020B0604020202020204" pitchFamily="34" charset="0"/>
                <a:ea typeface="Times New Roman" panose="02020603050405020304" pitchFamily="18" charset="0"/>
                <a:cs typeface="Times New Roman" panose="02020603050405020304" pitchFamily="18" charset="0"/>
              </a:rPr>
              <a:t>and follow the </a:t>
            </a:r>
            <a:r>
              <a:rPr lang="en-GB" sz="2600"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4"/>
              </a:rPr>
              <a:t>Gonorrhoea: the green book chapter</a:t>
            </a:r>
            <a:r>
              <a:rPr lang="en-GB" sz="2600" dirty="0">
                <a:effectLst/>
                <a:latin typeface="Arial" panose="020B0604020202020204" pitchFamily="34" charset="0"/>
                <a:ea typeface="Times New Roman" panose="02020603050405020304" pitchFamily="18" charset="0"/>
                <a:cs typeface="Times New Roman" panose="02020603050405020304" pitchFamily="18" charset="0"/>
              </a:rPr>
              <a:t> and relevant operational guidance.</a:t>
            </a:r>
          </a:p>
          <a:p>
            <a:pPr marL="0" indent="0">
              <a:buNone/>
            </a:pPr>
            <a:endParaRPr lang="en-GB" dirty="0">
              <a:effectLst/>
              <a:latin typeface="+mn-lt"/>
            </a:endParaRPr>
          </a:p>
          <a:p>
            <a:pPr marL="0" indent="0">
              <a:buNone/>
            </a:pPr>
            <a:endParaRPr lang="en-GB" strike="sngStrike" dirty="0">
              <a:latin typeface="+mn-lt"/>
            </a:endParaRPr>
          </a:p>
          <a:p>
            <a:pPr marL="0" indent="0">
              <a:buNone/>
            </a:pPr>
            <a:endParaRPr lang="en-GB" strike="sngStrike" dirty="0">
              <a:latin typeface="+mn-lt"/>
            </a:endParaRPr>
          </a:p>
        </p:txBody>
      </p:sp>
      <p:sp>
        <p:nvSpPr>
          <p:cNvPr id="4" name="Footer Placeholder 3">
            <a:extLst>
              <a:ext uri="{FF2B5EF4-FFF2-40B4-BE49-F238E27FC236}">
                <a16:creationId xmlns:a16="http://schemas.microsoft.com/office/drawing/2014/main" id="{C5CA235E-27C9-7192-BD8B-BAAF54EF16CA}"/>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1505535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Bexsero</a:t>
            </a:r>
            <a:r>
              <a:rPr lang="en-GB" baseline="30000" dirty="0"/>
              <a:t>®</a:t>
            </a:r>
            <a:r>
              <a:rPr lang="en-GB" dirty="0"/>
              <a:t> safety, efficacy and use</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a:bodyPr>
          <a:lstStyle/>
          <a:p>
            <a:r>
              <a:rPr lang="en-GB" dirty="0">
                <a:effectLst/>
                <a:latin typeface="Arial" panose="020B0604020202020204" pitchFamily="34" charset="0"/>
                <a:ea typeface="Times New Roman" panose="02020603050405020304" pitchFamily="18" charset="0"/>
                <a:cs typeface="Calibri" panose="020F0502020204030204" pitchFamily="34" charset="0"/>
              </a:rPr>
              <a:t>Bexsero</a:t>
            </a:r>
            <a:r>
              <a:rPr lang="en-GB" baseline="30000" dirty="0">
                <a:effectLst/>
                <a:latin typeface="Arial" panose="020B0604020202020204" pitchFamily="34" charset="0"/>
                <a:ea typeface="Times New Roman" panose="02020603050405020304" pitchFamily="18" charset="0"/>
                <a:cs typeface="Calibri" panose="020F0502020204030204" pitchFamily="34" charset="0"/>
              </a:rPr>
              <a:t>®</a:t>
            </a:r>
            <a:r>
              <a:rPr lang="en-GB" dirty="0">
                <a:effectLst/>
                <a:latin typeface="Arial" panose="020B0604020202020204" pitchFamily="34" charset="0"/>
                <a:ea typeface="Times New Roman" panose="02020603050405020304" pitchFamily="18" charset="0"/>
                <a:cs typeface="Calibri" panose="020F0502020204030204" pitchFamily="34" charset="0"/>
              </a:rPr>
              <a:t> has been widely used across the world since licensure in 2013</a:t>
            </a:r>
          </a:p>
          <a:p>
            <a:r>
              <a:rPr lang="en-GB" dirty="0">
                <a:cs typeface="Calibri" panose="020F0502020204030204" pitchFamily="34" charset="0"/>
              </a:rPr>
              <a:t>although primarily used for the infant vaccination schedule in the UK, it </a:t>
            </a:r>
            <a:r>
              <a:rPr lang="en-GB" dirty="0">
                <a:effectLst/>
                <a:latin typeface="Arial" panose="020B0604020202020204" pitchFamily="34" charset="0"/>
                <a:ea typeface="Times New Roman" panose="02020603050405020304" pitchFamily="18" charset="0"/>
                <a:cs typeface="Calibri" panose="020F0502020204030204" pitchFamily="34" charset="0"/>
              </a:rPr>
              <a:t>has also been given to millions of adolescents and adults worldwide </a:t>
            </a:r>
          </a:p>
          <a:p>
            <a:r>
              <a:rPr lang="en-GB" dirty="0">
                <a:ea typeface="Times New Roman" panose="02020603050405020304" pitchFamily="18" charset="0"/>
                <a:cs typeface="Calibri" panose="020F0502020204030204" pitchFamily="34" charset="0"/>
              </a:rPr>
              <a:t>t</a:t>
            </a:r>
            <a:r>
              <a:rPr lang="en-GB" dirty="0">
                <a:effectLst/>
                <a:latin typeface="Arial" panose="020B0604020202020204" pitchFamily="34" charset="0"/>
                <a:ea typeface="Times New Roman" panose="02020603050405020304" pitchFamily="18" charset="0"/>
                <a:cs typeface="Calibri" panose="020F0502020204030204" pitchFamily="34" charset="0"/>
              </a:rPr>
              <a:t>wenty countries in addition to the UK also use Bexsero</a:t>
            </a:r>
            <a:r>
              <a:rPr lang="en-GB" baseline="30000" dirty="0">
                <a:effectLst/>
                <a:latin typeface="Arial" panose="020B0604020202020204" pitchFamily="34" charset="0"/>
                <a:ea typeface="Times New Roman" panose="02020603050405020304" pitchFamily="18" charset="0"/>
                <a:cs typeface="Calibri" panose="020F0502020204030204" pitchFamily="34" charset="0"/>
              </a:rPr>
              <a:t>® </a:t>
            </a:r>
            <a:r>
              <a:rPr lang="en-GB" dirty="0">
                <a:effectLst/>
                <a:latin typeface="Arial" panose="020B0604020202020204" pitchFamily="34" charset="0"/>
                <a:ea typeface="Times New Roman" panose="02020603050405020304" pitchFamily="18" charset="0"/>
                <a:cs typeface="Calibri" panose="020F0502020204030204" pitchFamily="34" charset="0"/>
              </a:rPr>
              <a:t>for children, adolescents and adults who are deemed to be at increased risk of disease</a:t>
            </a:r>
          </a:p>
          <a:p>
            <a:r>
              <a:rPr lang="en-GB" dirty="0">
                <a:ea typeface="Times New Roman" panose="02020603050405020304" pitchFamily="18" charset="0"/>
                <a:cs typeface="Calibri" panose="020F0502020204030204" pitchFamily="34" charset="0"/>
              </a:rPr>
              <a:t>i</a:t>
            </a:r>
            <a:r>
              <a:rPr lang="en-GB" dirty="0">
                <a:effectLst/>
                <a:latin typeface="Arial" panose="020B0604020202020204" pitchFamily="34" charset="0"/>
                <a:ea typeface="Times New Roman" panose="02020603050405020304" pitchFamily="18" charset="0"/>
                <a:cs typeface="Calibri" panose="020F0502020204030204" pitchFamily="34" charset="0"/>
              </a:rPr>
              <a:t>n the US, individuals aged 16 to 23 years can receive MenB vaccination as part of a joint clinical decision making  </a:t>
            </a:r>
          </a:p>
          <a:p>
            <a:r>
              <a:rPr lang="en-GB" dirty="0">
                <a:effectLst/>
                <a:latin typeface="Arial" panose="020B0604020202020204" pitchFamily="34" charset="0"/>
                <a:ea typeface="Times New Roman" panose="02020603050405020304" pitchFamily="18" charset="0"/>
                <a:cs typeface="Calibri" panose="020F0502020204030204" pitchFamily="34" charset="0"/>
              </a:rPr>
              <a:t>this means there is extensive real world and clinical trial data to show that Bexsero</a:t>
            </a:r>
            <a:r>
              <a:rPr lang="en-GB" baseline="30000" dirty="0">
                <a:effectLst/>
                <a:latin typeface="Arial" panose="020B0604020202020204" pitchFamily="34" charset="0"/>
                <a:ea typeface="Times New Roman" panose="02020603050405020304" pitchFamily="18" charset="0"/>
                <a:cs typeface="Calibri" panose="020F0502020204030204" pitchFamily="34" charset="0"/>
              </a:rPr>
              <a:t>®</a:t>
            </a:r>
            <a:r>
              <a:rPr lang="en-GB" dirty="0">
                <a:effectLst/>
                <a:latin typeface="Arial" panose="020B0604020202020204" pitchFamily="34" charset="0"/>
                <a:ea typeface="Times New Roman" panose="02020603050405020304" pitchFamily="18" charset="0"/>
                <a:cs typeface="Calibri" panose="020F0502020204030204" pitchFamily="34" charset="0"/>
              </a:rPr>
              <a:t> 4CMenB is safe and immunogenic when used against MenB in the adolescent and adult population who are deemed to be at increased risk</a:t>
            </a:r>
          </a:p>
          <a:p>
            <a:pPr marL="0" indent="0">
              <a:buNone/>
            </a:pPr>
            <a:endParaRPr lang="en-US" dirty="0">
              <a:solidFill>
                <a:srgbClr val="FF0000"/>
              </a:solidFill>
            </a:endParaRP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4CMenB gonorrhoea vaccination programme</a:t>
            </a:r>
          </a:p>
        </p:txBody>
      </p:sp>
    </p:spTree>
    <p:extLst>
      <p:ext uri="{BB962C8B-B14F-4D97-AF65-F5344CB8AC3E}">
        <p14:creationId xmlns:p14="http://schemas.microsoft.com/office/powerpoint/2010/main" val="4024865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5BD01-D6B8-121D-ACF0-110462102085}"/>
              </a:ext>
            </a:extLst>
          </p:cNvPr>
          <p:cNvSpPr>
            <a:spLocks noGrp="1"/>
          </p:cNvSpPr>
          <p:nvPr>
            <p:ph type="title"/>
          </p:nvPr>
        </p:nvSpPr>
        <p:spPr/>
        <p:txBody>
          <a:bodyPr/>
          <a:lstStyle/>
          <a:p>
            <a:r>
              <a:rPr lang="en-US" dirty="0"/>
              <a:t>Bexsero</a:t>
            </a:r>
            <a:r>
              <a:rPr lang="en-US" baseline="30000" dirty="0"/>
              <a:t>®</a:t>
            </a:r>
            <a:r>
              <a:rPr lang="en-US" dirty="0"/>
              <a:t> effectiveness against gonorrhoea</a:t>
            </a:r>
          </a:p>
        </p:txBody>
      </p:sp>
      <p:sp>
        <p:nvSpPr>
          <p:cNvPr id="3" name="Content Placeholder 2">
            <a:extLst>
              <a:ext uri="{FF2B5EF4-FFF2-40B4-BE49-F238E27FC236}">
                <a16:creationId xmlns:a16="http://schemas.microsoft.com/office/drawing/2014/main" id="{96841937-5FD6-9094-AC37-7854594D0D7A}"/>
              </a:ext>
            </a:extLst>
          </p:cNvPr>
          <p:cNvSpPr>
            <a:spLocks noGrp="1"/>
          </p:cNvSpPr>
          <p:nvPr>
            <p:ph idx="1"/>
          </p:nvPr>
        </p:nvSpPr>
        <p:spPr/>
        <p:txBody>
          <a:bodyPr>
            <a:normAutofit fontScale="92500"/>
          </a:bodyPr>
          <a:lstStyle/>
          <a:p>
            <a:r>
              <a:rPr lang="en-GB" sz="2400" dirty="0">
                <a:effectLst/>
                <a:latin typeface="Arial" panose="020B0604020202020204" pitchFamily="34" charset="0"/>
                <a:ea typeface="Times New Roman" panose="02020603050405020304" pitchFamily="18" charset="0"/>
              </a:rPr>
              <a:t>observational studies carried out in adolescents and young adults in Canada, Australia and the United States of America (USA) have found lower incidence of gonorrhoea in individuals vaccinated with 4CMenB compared with unvaccinated individuals </a:t>
            </a:r>
            <a:endParaRPr lang="en-GB" sz="2400" dirty="0">
              <a:effectLst/>
              <a:latin typeface="Arial" panose="020B0604020202020204" pitchFamily="34" charset="0"/>
              <a:ea typeface="Times New Roman" panose="02020603050405020304" pitchFamily="18" charset="0"/>
              <a:cs typeface="Calibri" panose="020F0502020204030204" pitchFamily="34" charset="0"/>
            </a:endParaRPr>
          </a:p>
          <a:p>
            <a:r>
              <a:rPr lang="en-GB" sz="2400" dirty="0"/>
              <a:t>results from a study in Italy in GBMSM living with HIV estimated a 42% vaccine effectiveness in the prevention of gonorrhoea after 2 doses of 4CMenB </a:t>
            </a:r>
            <a:endParaRPr lang="en-US" dirty="0"/>
          </a:p>
          <a:p>
            <a:r>
              <a:rPr lang="en-US" dirty="0"/>
              <a:t>the vaccine is estimated to provide around </a:t>
            </a:r>
            <a:r>
              <a:rPr lang="en-US" b="1" dirty="0"/>
              <a:t>30 to 40% protection</a:t>
            </a:r>
            <a:r>
              <a:rPr lang="en-US" dirty="0"/>
              <a:t> against gonorrhoea for at least 4 years after vaccination</a:t>
            </a:r>
          </a:p>
          <a:p>
            <a:r>
              <a:rPr lang="en-US" dirty="0"/>
              <a:t>studies are ongoing to estimate the duration of protection and the need for any booster dose(s)</a:t>
            </a:r>
          </a:p>
          <a:p>
            <a:r>
              <a:rPr lang="en-US" b="1" dirty="0"/>
              <a:t>the vaccine doesn’t provide complete protection against gonorrhoea, so condoms are important to protect not only against gonorrhoea but other STIs too</a:t>
            </a:r>
          </a:p>
        </p:txBody>
      </p:sp>
      <p:sp>
        <p:nvSpPr>
          <p:cNvPr id="4" name="Footer Placeholder 3">
            <a:extLst>
              <a:ext uri="{FF2B5EF4-FFF2-40B4-BE49-F238E27FC236}">
                <a16:creationId xmlns:a16="http://schemas.microsoft.com/office/drawing/2014/main" id="{AD3FB826-D618-C942-26DE-416EF5AAB4FC}"/>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2178554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4CMenB vaccine: Bexsero</a:t>
            </a:r>
            <a:r>
              <a:rPr lang="en-GB" baseline="30000" dirty="0"/>
              <a:t>®</a:t>
            </a:r>
            <a:endParaRPr lang="en-US" baseline="30000"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774826"/>
            <a:ext cx="7264395" cy="4351338"/>
          </a:xfrm>
        </p:spPr>
        <p:txBody>
          <a:bodyPr>
            <a:normAutofit fontScale="92500"/>
          </a:bodyPr>
          <a:lstStyle/>
          <a:p>
            <a:pPr marL="0" indent="0">
              <a:buNone/>
            </a:pPr>
            <a:r>
              <a:rPr lang="en-GB" dirty="0">
                <a:solidFill>
                  <a:schemeClr val="tx1"/>
                </a:solidFill>
              </a:rPr>
              <a:t>4CMenB (Bexsero</a:t>
            </a:r>
            <a:r>
              <a:rPr lang="en-GB" baseline="30000" dirty="0"/>
              <a:t>®):</a:t>
            </a:r>
          </a:p>
          <a:p>
            <a:pPr>
              <a:buFont typeface="Arial" pitchFamily="34" charset="0"/>
              <a:buChar char="•"/>
            </a:pPr>
            <a:r>
              <a:rPr lang="en-GB" dirty="0">
                <a:solidFill>
                  <a:schemeClr val="tx1"/>
                </a:solidFill>
              </a:rPr>
              <a:t>is the only MenB vaccine used routinely in the UK, currently in the </a:t>
            </a:r>
            <a:r>
              <a:rPr lang="en-GB" dirty="0"/>
              <a:t>national infant immunisation programme and for at-risk groups</a:t>
            </a:r>
            <a:endParaRPr lang="en-GB" dirty="0">
              <a:solidFill>
                <a:schemeClr val="tx1"/>
              </a:solidFill>
            </a:endParaRPr>
          </a:p>
          <a:p>
            <a:pPr>
              <a:buFont typeface="Arial" pitchFamily="34" charset="0"/>
              <a:buChar char="•"/>
            </a:pPr>
            <a:r>
              <a:rPr lang="en-GB" dirty="0">
                <a:solidFill>
                  <a:schemeClr val="tx1"/>
                </a:solidFill>
              </a:rPr>
              <a:t>is licensed for use against </a:t>
            </a:r>
            <a:r>
              <a:rPr lang="en-GB" dirty="0"/>
              <a:t>Men</a:t>
            </a:r>
            <a:r>
              <a:rPr lang="en-GB" dirty="0">
                <a:solidFill>
                  <a:schemeClr val="tx1"/>
                </a:solidFill>
              </a:rPr>
              <a:t>B disease, meaning</a:t>
            </a:r>
            <a:r>
              <a:rPr lang="en-GB" dirty="0"/>
              <a:t> use in the gonorrhoea vaccination programme is off label</a:t>
            </a:r>
            <a:endParaRPr lang="en-GB" dirty="0">
              <a:solidFill>
                <a:schemeClr val="tx1"/>
              </a:solidFill>
            </a:endParaRPr>
          </a:p>
          <a:p>
            <a:pPr>
              <a:buFont typeface="Arial" pitchFamily="34" charset="0"/>
              <a:buChar char="•"/>
            </a:pPr>
            <a:r>
              <a:rPr lang="en-GB" dirty="0"/>
              <a:t>is</a:t>
            </a:r>
            <a:r>
              <a:rPr lang="en-GB" dirty="0">
                <a:solidFill>
                  <a:schemeClr val="tx1"/>
                </a:solidFill>
              </a:rPr>
              <a:t> centrally supplied through ImmForm in packs of one or </a:t>
            </a:r>
            <a:r>
              <a:rPr lang="en-GB" dirty="0"/>
              <a:t>ten</a:t>
            </a:r>
            <a:endParaRPr lang="en-GB" dirty="0">
              <a:solidFill>
                <a:schemeClr val="tx1"/>
              </a:solidFill>
            </a:endParaRPr>
          </a:p>
          <a:p>
            <a:pPr marL="0" indent="0">
              <a:buNone/>
            </a:pPr>
            <a:endParaRPr lang="en-GB" dirty="0">
              <a:solidFill>
                <a:schemeClr val="tx1"/>
              </a:solidFill>
            </a:endParaRPr>
          </a:p>
          <a:p>
            <a:pPr marL="0" indent="0">
              <a:buNone/>
            </a:pPr>
            <a:r>
              <a:rPr lang="en-GB" dirty="0">
                <a:solidFill>
                  <a:schemeClr val="tx1"/>
                </a:solidFill>
              </a:rPr>
              <a:t>It is important </a:t>
            </a:r>
            <a:r>
              <a:rPr lang="en-GB" dirty="0"/>
              <a:t>that </a:t>
            </a:r>
            <a:r>
              <a:rPr lang="en-GB" dirty="0">
                <a:solidFill>
                  <a:schemeClr val="tx1"/>
                </a:solidFill>
              </a:rPr>
              <a:t>immunisers familiarise themselves with the vaccine and its product information to avoid administration errors</a:t>
            </a:r>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gonorrhoea vaccination programme</a:t>
            </a:r>
            <a:endParaRPr lang="en-US" dirty="0"/>
          </a:p>
        </p:txBody>
      </p:sp>
      <p:pic>
        <p:nvPicPr>
          <p:cNvPr id="7" name="Picture 6">
            <a:extLst>
              <a:ext uri="{FF2B5EF4-FFF2-40B4-BE49-F238E27FC236}">
                <a16:creationId xmlns:a16="http://schemas.microsoft.com/office/drawing/2014/main" id="{5A67E158-F485-7EAE-BF71-2C157524F69E}"/>
              </a:ext>
            </a:extLst>
          </p:cNvPr>
          <p:cNvPicPr>
            <a:picLocks noChangeAspect="1"/>
          </p:cNvPicPr>
          <p:nvPr/>
        </p:nvPicPr>
        <p:blipFill>
          <a:blip r:embed="rId3"/>
          <a:stretch>
            <a:fillRect/>
          </a:stretch>
        </p:blipFill>
        <p:spPr>
          <a:xfrm>
            <a:off x="7508870" y="1584326"/>
            <a:ext cx="4352925" cy="3960812"/>
          </a:xfrm>
          <a:prstGeom prst="rect">
            <a:avLst/>
          </a:prstGeom>
        </p:spPr>
      </p:pic>
      <p:sp>
        <p:nvSpPr>
          <p:cNvPr id="9" name="TextBox 8">
            <a:extLst>
              <a:ext uri="{FF2B5EF4-FFF2-40B4-BE49-F238E27FC236}">
                <a16:creationId xmlns:a16="http://schemas.microsoft.com/office/drawing/2014/main" id="{25220910-2A23-A9C3-6E4A-88A633559DBC}"/>
              </a:ext>
            </a:extLst>
          </p:cNvPr>
          <p:cNvSpPr txBox="1"/>
          <p:nvPr/>
        </p:nvSpPr>
        <p:spPr>
          <a:xfrm>
            <a:off x="10473862" y="5742408"/>
            <a:ext cx="1387933" cy="230832"/>
          </a:xfrm>
          <a:prstGeom prst="rect">
            <a:avLst/>
          </a:prstGeom>
          <a:noFill/>
        </p:spPr>
        <p:txBody>
          <a:bodyPr wrap="square" rtlCol="0">
            <a:spAutoFit/>
          </a:bodyPr>
          <a:lstStyle/>
          <a:p>
            <a:r>
              <a:rPr lang="en-GB" sz="900" dirty="0"/>
              <a:t>Image courtesy of GSK</a:t>
            </a:r>
            <a:endParaRPr lang="en-US" sz="900" dirty="0"/>
          </a:p>
        </p:txBody>
      </p:sp>
    </p:spTree>
    <p:extLst>
      <p:ext uri="{BB962C8B-B14F-4D97-AF65-F5344CB8AC3E}">
        <p14:creationId xmlns:p14="http://schemas.microsoft.com/office/powerpoint/2010/main" val="2948583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Composition of Bexsero</a:t>
            </a:r>
            <a:r>
              <a:rPr lang="en-GB" baseline="30000" dirty="0"/>
              <a:t>®</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143692" y="1463040"/>
            <a:ext cx="11360028" cy="4859067"/>
          </a:xfrm>
        </p:spPr>
        <p:txBody>
          <a:bodyPr>
            <a:normAutofit fontScale="70000" lnSpcReduction="20000"/>
          </a:bodyPr>
          <a:lstStyle/>
          <a:p>
            <a:pPr marL="0" indent="0">
              <a:lnSpc>
                <a:spcPct val="120000"/>
              </a:lnSpc>
              <a:spcBef>
                <a:spcPts val="0"/>
              </a:spcBef>
              <a:buNone/>
              <a:defRPr/>
            </a:pPr>
            <a:r>
              <a:rPr lang="en-GB" sz="2600" dirty="0"/>
              <a:t>Bexsero</a:t>
            </a:r>
            <a:r>
              <a:rPr lang="en-GB" sz="2600" baseline="30000" dirty="0"/>
              <a:t>®</a:t>
            </a:r>
            <a:r>
              <a:rPr lang="en-GB" sz="2600" dirty="0"/>
              <a:t> is a recombinant DNA vaccine (meaning a small piece of meningococcal DNA is placed into bacterial or yeast cells that are then used to manufacture antigens which when extracted and purified are made into a vaccine thus allowing them to be injected and trigger an immune response). </a:t>
            </a:r>
          </a:p>
          <a:p>
            <a:pPr marL="0" marR="0" indent="0">
              <a:lnSpc>
                <a:spcPct val="120000"/>
              </a:lnSpc>
              <a:spcBef>
                <a:spcPts val="0"/>
              </a:spcBef>
              <a:buSzTx/>
              <a:buNone/>
              <a:tabLst/>
              <a:defRPr/>
            </a:pPr>
            <a:endParaRPr kumimoji="0" lang="en-GB" sz="2600" b="1" i="0" u="none" strike="noStrike" kern="0" cap="none" spc="0" normalizeH="0" baseline="0" noProof="0" dirty="0">
              <a:ln>
                <a:noFill/>
              </a:ln>
              <a:solidFill>
                <a:sysClr val="windowText" lastClr="000000"/>
              </a:solidFill>
              <a:effectLst/>
              <a:uLnTx/>
              <a:uFillTx/>
            </a:endParaRPr>
          </a:p>
          <a:p>
            <a:pPr marL="0" marR="0" indent="0">
              <a:lnSpc>
                <a:spcPct val="120000"/>
              </a:lnSpc>
              <a:spcBef>
                <a:spcPts val="0"/>
              </a:spcBef>
              <a:buSzTx/>
              <a:buNone/>
              <a:tabLst/>
              <a:defRPr/>
            </a:pPr>
            <a:r>
              <a:rPr lang="en-GB" sz="2600" kern="0" dirty="0">
                <a:solidFill>
                  <a:sysClr val="windowText" lastClr="000000"/>
                </a:solidFill>
              </a:rPr>
              <a:t>It is called </a:t>
            </a:r>
            <a:r>
              <a:rPr lang="en-GB" sz="2600" dirty="0"/>
              <a:t>4CMenB because it contains four MenB antigen components:</a:t>
            </a:r>
          </a:p>
          <a:p>
            <a:pPr marL="0" marR="0" indent="0">
              <a:lnSpc>
                <a:spcPct val="120000"/>
              </a:lnSpc>
              <a:spcBef>
                <a:spcPts val="0"/>
              </a:spcBef>
              <a:buSzTx/>
              <a:buNone/>
              <a:tabLst/>
              <a:defRPr/>
            </a:pPr>
            <a:endParaRPr lang="en-GB" sz="2600" kern="0" dirty="0"/>
          </a:p>
          <a:p>
            <a:pPr lvl="1">
              <a:lnSpc>
                <a:spcPct val="120000"/>
              </a:lnSpc>
              <a:spcBef>
                <a:spcPts val="0"/>
              </a:spcBef>
              <a:defRPr/>
            </a:pPr>
            <a:r>
              <a:rPr lang="en-GB" sz="2600" kern="0" dirty="0">
                <a:solidFill>
                  <a:sysClr val="windowText" lastClr="000000"/>
                </a:solidFill>
              </a:rPr>
              <a:t>recombinant Neisseria meningitidis group B NHBA fusion protein</a:t>
            </a:r>
          </a:p>
          <a:p>
            <a:pPr lvl="1">
              <a:lnSpc>
                <a:spcPct val="120000"/>
              </a:lnSpc>
              <a:spcBef>
                <a:spcPts val="0"/>
              </a:spcBef>
              <a:defRPr/>
            </a:pPr>
            <a:r>
              <a:rPr lang="en-GB" sz="2600" kern="0" dirty="0">
                <a:solidFill>
                  <a:sysClr val="windowText" lastClr="000000"/>
                </a:solidFill>
              </a:rPr>
              <a:t>recombinant Neisseria meningitidis group B NadA protein</a:t>
            </a:r>
          </a:p>
          <a:p>
            <a:pPr lvl="1">
              <a:lnSpc>
                <a:spcPct val="120000"/>
              </a:lnSpc>
              <a:spcBef>
                <a:spcPts val="0"/>
              </a:spcBef>
              <a:defRPr/>
            </a:pPr>
            <a:r>
              <a:rPr lang="en-GB" sz="2600" kern="0" dirty="0">
                <a:solidFill>
                  <a:sysClr val="windowText" lastClr="000000"/>
                </a:solidFill>
              </a:rPr>
              <a:t>recombinant Neisseria meningitidis group B fHbp fusion protein</a:t>
            </a:r>
          </a:p>
          <a:p>
            <a:pPr lvl="1">
              <a:lnSpc>
                <a:spcPct val="120000"/>
              </a:lnSpc>
              <a:spcBef>
                <a:spcPts val="0"/>
              </a:spcBef>
              <a:defRPr/>
            </a:pPr>
            <a:r>
              <a:rPr lang="en-GB" sz="2600" kern="0" dirty="0">
                <a:solidFill>
                  <a:sysClr val="windowText" lastClr="000000"/>
                </a:solidFill>
              </a:rPr>
              <a:t>outer membrane vesicles (OMV) from Neisseria meningitidis group B strain NZ98/254 measured as amount of total protein containing the PorA</a:t>
            </a:r>
          </a:p>
          <a:p>
            <a:pPr marL="0" marR="0" lvl="0" indent="0" defTabSz="914400" eaLnBrk="1" fontAlgn="auto" latinLnBrk="0" hangingPunct="1">
              <a:lnSpc>
                <a:spcPct val="120000"/>
              </a:lnSpc>
              <a:spcBef>
                <a:spcPts val="0"/>
              </a:spcBef>
              <a:spcAft>
                <a:spcPts val="1200"/>
              </a:spcAft>
              <a:buClrTx/>
              <a:buSzTx/>
              <a:buFontTx/>
              <a:buNone/>
              <a:tabLst/>
              <a:defRPr/>
            </a:pPr>
            <a:endParaRPr kumimoji="0" lang="en-GB" sz="2600" b="1" i="0" u="none" strike="noStrike" kern="0" cap="none" spc="0" normalizeH="0" baseline="0" noProof="0" dirty="0">
              <a:ln>
                <a:noFill/>
              </a:ln>
              <a:solidFill>
                <a:sysClr val="windowText" lastClr="000000"/>
              </a:solidFill>
              <a:effectLst/>
              <a:uLnTx/>
              <a:uFillTx/>
              <a:latin typeface="Arial" pitchFamily="34" charset="0"/>
              <a:cs typeface="Arial" pitchFamily="34" charset="0"/>
            </a:endParaRPr>
          </a:p>
          <a:p>
            <a:pPr marL="0" marR="0" lvl="0" indent="0" defTabSz="914400" eaLnBrk="1" fontAlgn="auto" latinLnBrk="0" hangingPunct="1">
              <a:lnSpc>
                <a:spcPct val="120000"/>
              </a:lnSpc>
              <a:spcBef>
                <a:spcPts val="0"/>
              </a:spcBef>
              <a:spcAft>
                <a:spcPts val="1200"/>
              </a:spcAft>
              <a:buClrTx/>
              <a:buSzTx/>
              <a:buFontTx/>
              <a:buNone/>
              <a:tabLst/>
              <a:defRPr/>
            </a:pPr>
            <a:r>
              <a:rPr kumimoji="0" lang="en-GB" sz="2600" i="0" u="none" strike="noStrike" kern="0" cap="none" spc="0" normalizeH="0" baseline="0" noProof="0" dirty="0">
                <a:ln>
                  <a:noFill/>
                </a:ln>
                <a:solidFill>
                  <a:sysClr val="windowText" lastClr="000000"/>
                </a:solidFill>
                <a:effectLst/>
                <a:uLnTx/>
                <a:uFillTx/>
                <a:latin typeface="Arial" pitchFamily="34" charset="0"/>
                <a:cs typeface="Arial" pitchFamily="34" charset="0"/>
              </a:rPr>
              <a:t>It also contains these excipients: </a:t>
            </a:r>
            <a:r>
              <a:rPr lang="en-GB" sz="2600" kern="0" dirty="0">
                <a:solidFill>
                  <a:sysClr val="windowText" lastClr="000000"/>
                </a:solidFill>
              </a:rPr>
              <a:t>s</a:t>
            </a:r>
            <a:r>
              <a:rPr lang="en-GB" sz="2600" kern="0" dirty="0">
                <a:solidFill>
                  <a:sysClr val="windowText" lastClr="000000"/>
                </a:solidFill>
                <a:latin typeface="Arial" pitchFamily="34" charset="0"/>
                <a:cs typeface="Arial" pitchFamily="34" charset="0"/>
              </a:rPr>
              <a:t>odium chloride, histidine, </a:t>
            </a:r>
            <a:r>
              <a:rPr lang="en-GB" sz="2600" kern="0" dirty="0">
                <a:solidFill>
                  <a:sysClr val="windowText" lastClr="000000"/>
                </a:solidFill>
              </a:rPr>
              <a:t>s</a:t>
            </a:r>
            <a:r>
              <a:rPr lang="en-GB" sz="2600" kern="0" dirty="0">
                <a:solidFill>
                  <a:sysClr val="windowText" lastClr="000000"/>
                </a:solidFill>
                <a:latin typeface="Arial" pitchFamily="34" charset="0"/>
                <a:cs typeface="Arial" pitchFamily="34" charset="0"/>
              </a:rPr>
              <a:t>ucrose, water for injections.</a:t>
            </a:r>
          </a:p>
          <a:p>
            <a:pPr marL="0" lvl="0" indent="0" fontAlgn="auto">
              <a:lnSpc>
                <a:spcPct val="120000"/>
              </a:lnSpc>
              <a:spcBef>
                <a:spcPts val="0"/>
              </a:spcBef>
              <a:spcAft>
                <a:spcPts val="0"/>
              </a:spcAft>
              <a:buNone/>
              <a:defRPr/>
            </a:pPr>
            <a:endParaRPr lang="en-GB" sz="2600" kern="0" dirty="0">
              <a:solidFill>
                <a:sysClr val="windowText" lastClr="000000"/>
              </a:solidFill>
              <a:latin typeface="Arial" pitchFamily="34" charset="0"/>
              <a:cs typeface="Arial" pitchFamily="34" charset="0"/>
            </a:endParaRPr>
          </a:p>
          <a:p>
            <a:pPr marL="0" indent="0">
              <a:lnSpc>
                <a:spcPct val="120000"/>
              </a:lnSpc>
              <a:buNone/>
            </a:pPr>
            <a:r>
              <a:rPr lang="en-GB" sz="2600" dirty="0"/>
              <a:t>4CMenB does not contain any live organisms so cannot cause the disease against which it protects.</a:t>
            </a:r>
          </a:p>
          <a:p>
            <a:pPr marL="0" indent="0">
              <a:buNone/>
            </a:pP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gonorrhoea vaccination programme</a:t>
            </a:r>
            <a:endParaRPr lang="en-US" dirty="0"/>
          </a:p>
        </p:txBody>
      </p:sp>
    </p:spTree>
    <p:extLst>
      <p:ext uri="{BB962C8B-B14F-4D97-AF65-F5344CB8AC3E}">
        <p14:creationId xmlns:p14="http://schemas.microsoft.com/office/powerpoint/2010/main" val="2919815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dirty="0"/>
              <a:t>Supply and handling of Bexsero</a:t>
            </a:r>
            <a:r>
              <a:rPr lang="en-GB" baseline="30000" dirty="0"/>
              <a:t>®</a:t>
            </a:r>
            <a:endParaRPr lang="en-US" baseline="30000"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594624"/>
            <a:ext cx="11123857" cy="4707024"/>
          </a:xfrm>
        </p:spPr>
        <p:txBody>
          <a:bodyPr>
            <a:noAutofit/>
          </a:bodyPr>
          <a:lstStyle/>
          <a:p>
            <a:pPr>
              <a:lnSpc>
                <a:spcPct val="120000"/>
              </a:lnSpc>
              <a:spcAft>
                <a:spcPts val="0"/>
              </a:spcAft>
              <a:buFont typeface="Arial" panose="020B0604020202020204" pitchFamily="34" charset="0"/>
              <a:buChar char="•"/>
            </a:pPr>
            <a:r>
              <a:rPr lang="en-GB" sz="1700" dirty="0"/>
              <a:t>the vaccines are supplied in packs sizes of one or 10, with or without needles</a:t>
            </a:r>
          </a:p>
          <a:p>
            <a:pPr algn="l">
              <a:lnSpc>
                <a:spcPct val="120000"/>
              </a:lnSpc>
            </a:pPr>
            <a:r>
              <a:rPr lang="en-US" sz="1700" dirty="0"/>
              <a:t>the vaccine is supplied in a pre-filled syringe (type I glass) with a plunger stopper (butyl rubber) and with a rubber tip cap, both made with synthetic rubber.</a:t>
            </a:r>
            <a:endParaRPr lang="en-GB" sz="1700" dirty="0"/>
          </a:p>
          <a:p>
            <a:pPr>
              <a:lnSpc>
                <a:spcPct val="120000"/>
              </a:lnSpc>
              <a:spcAft>
                <a:spcPts val="0"/>
              </a:spcAft>
              <a:buFont typeface="Arial" panose="020B0604020202020204" pitchFamily="34" charset="0"/>
              <a:buChar char="•"/>
            </a:pPr>
            <a:r>
              <a:rPr lang="en-GB" sz="1700" dirty="0"/>
              <a:t>each vaccine has a volume of 0.5mls of suspension per syringe</a:t>
            </a:r>
          </a:p>
          <a:p>
            <a:pPr>
              <a:lnSpc>
                <a:spcPct val="120000"/>
              </a:lnSpc>
              <a:spcAft>
                <a:spcPts val="0"/>
              </a:spcAft>
              <a:buFont typeface="Arial" panose="020B0604020202020204" pitchFamily="34" charset="0"/>
              <a:buChar char="•"/>
            </a:pPr>
            <a:r>
              <a:rPr lang="en-GB" sz="1700" dirty="0"/>
              <a:t>during storage, the contents of the syringe may settle with off-white deposits being noticeable</a:t>
            </a:r>
          </a:p>
          <a:p>
            <a:pPr>
              <a:lnSpc>
                <a:spcPct val="120000"/>
              </a:lnSpc>
              <a:spcAft>
                <a:spcPts val="0"/>
              </a:spcAft>
              <a:buFont typeface="Arial" panose="020B0604020202020204" pitchFamily="34" charset="0"/>
              <a:buChar char="•"/>
            </a:pPr>
            <a:r>
              <a:rPr lang="en-GB" sz="1700" dirty="0"/>
              <a:t>before use, the pre-filled syringe must be shaken well forming a homogenous suspension that should be administered immediately</a:t>
            </a:r>
          </a:p>
          <a:p>
            <a:pPr lvl="0">
              <a:lnSpc>
                <a:spcPct val="120000"/>
              </a:lnSpc>
              <a:spcAft>
                <a:spcPts val="0"/>
              </a:spcAft>
              <a:buFont typeface="Arial" panose="020B0604020202020204" pitchFamily="34" charset="0"/>
              <a:buChar char="•"/>
            </a:pPr>
            <a:r>
              <a:rPr lang="en-GB" sz="1700" dirty="0"/>
              <a:t>the vaccine should not be administered where there are variations in physical appearance (for example, not a homogenous suspension) or signs of foreign particulate are observed after shaking</a:t>
            </a:r>
          </a:p>
          <a:p>
            <a:pPr lvl="0">
              <a:lnSpc>
                <a:spcPct val="120000"/>
              </a:lnSpc>
              <a:spcAft>
                <a:spcPts val="0"/>
              </a:spcAft>
              <a:buFont typeface="Arial" panose="020B0604020202020204" pitchFamily="34" charset="0"/>
              <a:buChar char="•"/>
            </a:pPr>
            <a:r>
              <a:rPr lang="en-GB" sz="1700" dirty="0"/>
              <a:t>the vaccine has a shelf life of four years when stored in its original packaging in a refrigerator at the recommended temperatures of +2ºC and +8ºC</a:t>
            </a:r>
          </a:p>
          <a:p>
            <a:pPr>
              <a:lnSpc>
                <a:spcPct val="120000"/>
              </a:lnSpc>
              <a:spcAft>
                <a:spcPts val="0"/>
              </a:spcAft>
              <a:buFont typeface="Arial" panose="020B0604020202020204" pitchFamily="34" charset="0"/>
              <a:buChar char="•"/>
            </a:pPr>
            <a:r>
              <a:rPr lang="en-GB" sz="1700" dirty="0"/>
              <a:t>it is important not to over-order vaccines and only order what is needed for a two-to-four-week period</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gonorrhoea vaccination programme</a:t>
            </a:r>
            <a:endParaRPr lang="en-US" dirty="0"/>
          </a:p>
        </p:txBody>
      </p:sp>
    </p:spTree>
    <p:extLst>
      <p:ext uri="{BB962C8B-B14F-4D97-AF65-F5344CB8AC3E}">
        <p14:creationId xmlns:p14="http://schemas.microsoft.com/office/powerpoint/2010/main" val="2072469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C778C-EFDC-53D8-F47C-EFCA98823121}"/>
              </a:ext>
            </a:extLst>
          </p:cNvPr>
          <p:cNvSpPr>
            <a:spLocks noGrp="1"/>
          </p:cNvSpPr>
          <p:nvPr>
            <p:ph type="title"/>
          </p:nvPr>
        </p:nvSpPr>
        <p:spPr/>
        <p:txBody>
          <a:bodyPr/>
          <a:lstStyle/>
          <a:p>
            <a:r>
              <a:rPr lang="en-GB" dirty="0"/>
              <a:t>4CMenB schedule</a:t>
            </a:r>
          </a:p>
        </p:txBody>
      </p:sp>
      <p:sp>
        <p:nvSpPr>
          <p:cNvPr id="3" name="Content Placeholder 2">
            <a:extLst>
              <a:ext uri="{FF2B5EF4-FFF2-40B4-BE49-F238E27FC236}">
                <a16:creationId xmlns:a16="http://schemas.microsoft.com/office/drawing/2014/main" id="{076DBBFD-6711-FF59-15EE-500C2A1C0D3D}"/>
              </a:ext>
            </a:extLst>
          </p:cNvPr>
          <p:cNvSpPr>
            <a:spLocks noGrp="1"/>
          </p:cNvSpPr>
          <p:nvPr>
            <p:ph idx="1"/>
          </p:nvPr>
        </p:nvSpPr>
        <p:spPr/>
        <p:txBody>
          <a:bodyPr>
            <a:normAutofit/>
          </a:bodyPr>
          <a:lstStyle/>
          <a:p>
            <a:pPr marL="0" indent="0">
              <a:buFont typeface="Arial" panose="020B0604020202020204" pitchFamily="34" charset="0"/>
              <a:buNone/>
            </a:pPr>
            <a:r>
              <a:rPr lang="en-GB" sz="2200" dirty="0"/>
              <a:t>The 4CMenB course consists of:</a:t>
            </a:r>
          </a:p>
          <a:p>
            <a:r>
              <a:rPr lang="en-GB" sz="2200" dirty="0"/>
              <a:t>2 doses of 0.5ml by injection (next slide) at least 4 weeks apart</a:t>
            </a:r>
          </a:p>
          <a:p>
            <a:r>
              <a:rPr lang="en-GB" sz="2200" dirty="0"/>
              <a:t>no maximum time interval limit between the 2 vaccine doses. Pragmatically and opportunistically, the second dose can be scheduled for the next clinic attendance, which may be after 3, 6 or 12 months</a:t>
            </a:r>
          </a:p>
          <a:p>
            <a:r>
              <a:rPr lang="en-GB" sz="2200" dirty="0"/>
              <a:t>there is no need to recommence the primary immunisation schedule even after a prolonged interval between the 2 doses</a:t>
            </a:r>
          </a:p>
          <a:p>
            <a:pPr>
              <a:spcAft>
                <a:spcPts val="1400"/>
              </a:spcAft>
            </a:pPr>
            <a:r>
              <a:rPr lang="en-GB" sz="2200" dirty="0"/>
              <a:t>no recommendations for 4CMenB booster doses in eligible adults who have received 2 doses as part of their primary immunisation</a:t>
            </a:r>
          </a:p>
        </p:txBody>
      </p:sp>
      <p:sp>
        <p:nvSpPr>
          <p:cNvPr id="4" name="Footer Placeholder 3">
            <a:extLst>
              <a:ext uri="{FF2B5EF4-FFF2-40B4-BE49-F238E27FC236}">
                <a16:creationId xmlns:a16="http://schemas.microsoft.com/office/drawing/2014/main" id="{BC5FE925-8788-20B3-333F-C558DE8EBBAD}"/>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1793701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Vaccine administration</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5" y="1619794"/>
            <a:ext cx="11123857" cy="4819056"/>
          </a:xfrm>
        </p:spPr>
        <p:txBody>
          <a:bodyPr>
            <a:noAutofit/>
          </a:bodyPr>
          <a:lstStyle/>
          <a:p>
            <a:pPr marL="0" indent="0">
              <a:buNone/>
            </a:pPr>
            <a:r>
              <a:rPr lang="en-GB" dirty="0">
                <a:latin typeface="+mn-lt"/>
                <a:ea typeface="Lucida Sans" panose="020B0602030504020204" pitchFamily="34" charset="0"/>
                <a:cs typeface="Lucida Sans" panose="020B0602030504020204" pitchFamily="34" charset="0"/>
              </a:rPr>
              <a:t>It is preferable to administer Bexsero </a:t>
            </a:r>
            <a:r>
              <a:rPr lang="en-GB" b="1" dirty="0">
                <a:effectLst/>
                <a:latin typeface="+mn-lt"/>
                <a:ea typeface="Lucida Sans" panose="020B0602030504020204" pitchFamily="34" charset="0"/>
                <a:cs typeface="Lucida Sans" panose="020B0602030504020204" pitchFamily="34" charset="0"/>
              </a:rPr>
              <a:t>intramuscularly</a:t>
            </a:r>
            <a:r>
              <a:rPr lang="en-GB" dirty="0">
                <a:effectLst/>
                <a:latin typeface="+mn-lt"/>
                <a:ea typeface="Lucida Sans" panose="020B0602030504020204" pitchFamily="34" charset="0"/>
                <a:cs typeface="Lucida Sans" panose="020B0602030504020204" pitchFamily="34" charset="0"/>
              </a:rPr>
              <a:t> into</a:t>
            </a:r>
            <a:r>
              <a:rPr lang="en-GB" dirty="0">
                <a:latin typeface="+mn-lt"/>
                <a:ea typeface="Lucida Sans" panose="020B0602030504020204" pitchFamily="34" charset="0"/>
                <a:cs typeface="Lucida Sans" panose="020B0602030504020204" pitchFamily="34" charset="0"/>
              </a:rPr>
              <a:t> the body of the </a:t>
            </a:r>
            <a:r>
              <a:rPr lang="en-GB" b="1" dirty="0">
                <a:latin typeface="+mn-lt"/>
                <a:ea typeface="Lucida Sans" panose="020B0602030504020204" pitchFamily="34" charset="0"/>
                <a:cs typeface="Lucida Sans" panose="020B0602030504020204" pitchFamily="34" charset="0"/>
              </a:rPr>
              <a:t>deltoid</a:t>
            </a:r>
            <a:r>
              <a:rPr lang="en-GB" dirty="0">
                <a:latin typeface="+mn-lt"/>
                <a:ea typeface="Lucida Sans" panose="020B0602030504020204" pitchFamily="34" charset="0"/>
                <a:cs typeface="Lucida Sans" panose="020B0602030504020204" pitchFamily="34" charset="0"/>
              </a:rPr>
              <a:t> muscle in the upper arm.</a:t>
            </a:r>
            <a:endParaRPr lang="en-GB" dirty="0">
              <a:effectLst/>
              <a:latin typeface="+mn-lt"/>
              <a:ea typeface="Lucida Sans" panose="020B0602030504020204" pitchFamily="34" charset="0"/>
              <a:cs typeface="Lucida Sans" panose="020B0602030504020204" pitchFamily="34" charset="0"/>
            </a:endParaRPr>
          </a:p>
          <a:p>
            <a:pPr marL="71755" marR="96520">
              <a:lnSpc>
                <a:spcPct val="100000"/>
              </a:lnSpc>
              <a:spcBef>
                <a:spcPts val="255"/>
              </a:spcBef>
              <a:spcAft>
                <a:spcPts val="0"/>
              </a:spcAft>
            </a:pPr>
            <a:endParaRPr lang="en-GB" dirty="0">
              <a:effectLst/>
              <a:latin typeface="+mn-lt"/>
              <a:ea typeface="Lucida Sans" panose="020B0602030504020204" pitchFamily="34" charset="0"/>
              <a:cs typeface="Lucida Sans" panose="020B0602030504020204" pitchFamily="34" charset="0"/>
            </a:endParaRPr>
          </a:p>
          <a:p>
            <a:pPr marL="0" marR="96520" indent="0">
              <a:lnSpc>
                <a:spcPct val="100000"/>
              </a:lnSpc>
              <a:spcBef>
                <a:spcPts val="255"/>
              </a:spcBef>
              <a:spcAft>
                <a:spcPts val="0"/>
              </a:spcAft>
              <a:buNone/>
            </a:pPr>
            <a:r>
              <a:rPr lang="en-GB" dirty="0">
                <a:latin typeface="+mn-lt"/>
                <a:ea typeface="Lucida Sans" panose="020B0602030504020204" pitchFamily="34" charset="0"/>
                <a:cs typeface="Lucida Sans" panose="020B0602030504020204" pitchFamily="34" charset="0"/>
              </a:rPr>
              <a:t>However, the Green Book (see both Chapter 4 and the gonococcal chapter) advises that, </a:t>
            </a:r>
            <a:r>
              <a:rPr lang="en-GB" dirty="0">
                <a:effectLst/>
                <a:latin typeface="+mn-lt"/>
                <a:ea typeface="Lucida Sans" panose="020B0602030504020204" pitchFamily="34" charset="0"/>
                <a:cs typeface="Lucida Sans" panose="020B0602030504020204" pitchFamily="34" charset="0"/>
              </a:rPr>
              <a:t>for</a:t>
            </a:r>
            <a:r>
              <a:rPr lang="en-GB" spc="-7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individuals</a:t>
            </a:r>
            <a:r>
              <a:rPr lang="en-GB" spc="-7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with</a:t>
            </a:r>
            <a:r>
              <a:rPr lang="en-GB" spc="-7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a</a:t>
            </a:r>
            <a:r>
              <a:rPr lang="en-GB" spc="-7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bleeding</a:t>
            </a:r>
            <a:r>
              <a:rPr lang="en-GB" spc="-70" dirty="0">
                <a:effectLst/>
                <a:latin typeface="+mn-lt"/>
                <a:ea typeface="Lucida Sans" panose="020B0602030504020204" pitchFamily="34" charset="0"/>
                <a:cs typeface="Lucida Sans" panose="020B0602030504020204" pitchFamily="34" charset="0"/>
              </a:rPr>
              <a:t> </a:t>
            </a:r>
            <a:r>
              <a:rPr lang="en-GB" spc="-20" dirty="0">
                <a:effectLst/>
                <a:latin typeface="+mn-lt"/>
                <a:ea typeface="Lucida Sans" panose="020B0602030504020204" pitchFamily="34" charset="0"/>
                <a:cs typeface="Lucida Sans" panose="020B0602030504020204" pitchFamily="34" charset="0"/>
              </a:rPr>
              <a:t>disorder,</a:t>
            </a:r>
            <a:r>
              <a:rPr lang="en-GB" spc="-70" dirty="0">
                <a:effectLst/>
                <a:latin typeface="+mn-lt"/>
                <a:ea typeface="Lucida Sans" panose="020B0602030504020204" pitchFamily="34" charset="0"/>
                <a:cs typeface="Lucida Sans" panose="020B0602030504020204" pitchFamily="34" charset="0"/>
              </a:rPr>
              <a:t> the vaccine </a:t>
            </a:r>
            <a:r>
              <a:rPr lang="en-GB" dirty="0">
                <a:effectLst/>
                <a:latin typeface="+mn-lt"/>
                <a:ea typeface="Lucida Sans" panose="020B0602030504020204" pitchFamily="34" charset="0"/>
                <a:cs typeface="Lucida Sans" panose="020B0602030504020204" pitchFamily="34" charset="0"/>
              </a:rPr>
              <a:t>may instead be given</a:t>
            </a:r>
            <a:r>
              <a:rPr lang="en-GB" spc="-7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by</a:t>
            </a:r>
            <a:r>
              <a:rPr lang="en-GB" spc="-7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deep subcutaneous</a:t>
            </a:r>
            <a:r>
              <a:rPr lang="en-GB" spc="-22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injection</a:t>
            </a:r>
            <a:r>
              <a:rPr lang="en-GB" spc="-22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to</a:t>
            </a:r>
            <a:r>
              <a:rPr lang="en-GB" spc="-22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reduce</a:t>
            </a:r>
            <a:r>
              <a:rPr lang="en-GB" spc="-22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the</a:t>
            </a:r>
            <a:r>
              <a:rPr lang="en-GB" spc="-22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risk</a:t>
            </a:r>
            <a:r>
              <a:rPr lang="en-GB" spc="-22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of</a:t>
            </a:r>
            <a:r>
              <a:rPr lang="en-GB" spc="-220" dirty="0">
                <a:effectLst/>
                <a:latin typeface="+mn-lt"/>
                <a:ea typeface="Lucida Sans" panose="020B0602030504020204" pitchFamily="34" charset="0"/>
                <a:cs typeface="Lucida Sans" panose="020B0602030504020204" pitchFamily="34" charset="0"/>
              </a:rPr>
              <a:t> </a:t>
            </a:r>
            <a:r>
              <a:rPr lang="en-GB" dirty="0">
                <a:effectLst/>
                <a:latin typeface="+mn-lt"/>
                <a:ea typeface="Lucida Sans" panose="020B0602030504020204" pitchFamily="34" charset="0"/>
                <a:cs typeface="Lucida Sans" panose="020B0602030504020204" pitchFamily="34" charset="0"/>
              </a:rPr>
              <a:t>bleeding</a:t>
            </a:r>
            <a:r>
              <a:rPr lang="en-GB" spc="-220" dirty="0">
                <a:latin typeface="+mn-lt"/>
                <a:ea typeface="Lucida Sans" panose="020B0602030504020204" pitchFamily="34" charset="0"/>
                <a:cs typeface="Lucida Sans" panose="020B0602030504020204" pitchFamily="34" charset="0"/>
              </a:rPr>
              <a:t>.</a:t>
            </a:r>
            <a:endParaRPr lang="en-GB" spc="-220" dirty="0">
              <a:effectLst/>
              <a:latin typeface="+mn-lt"/>
              <a:ea typeface="Lucida Sans" panose="020B0602030504020204" pitchFamily="34" charset="0"/>
              <a:cs typeface="Lucida Sans" panose="020B0602030504020204" pitchFamily="34" charset="0"/>
            </a:endParaRPr>
          </a:p>
          <a:p>
            <a:pPr marL="0" indent="0">
              <a:buNone/>
            </a:pPr>
            <a:endParaRPr lang="en-GB" dirty="0">
              <a:effectLst/>
              <a:latin typeface="+mn-lt"/>
              <a:ea typeface="Lucida Sans" panose="020B0602030504020204" pitchFamily="34" charset="0"/>
              <a:cs typeface="Lucida Sans" panose="020B0602030504020204" pitchFamily="34" charset="0"/>
            </a:endParaRPr>
          </a:p>
          <a:p>
            <a:pPr marL="0" indent="0">
              <a:buNone/>
            </a:pPr>
            <a:r>
              <a:rPr lang="en-GB" dirty="0">
                <a:latin typeface="+mn-lt"/>
              </a:rPr>
              <a:t>The Green Book chapter 4 advice about choice of injection site, preparation of the site, and the route, needle length or gauge and technique to be used should be followed.</a:t>
            </a:r>
            <a:endParaRPr lang="en-US" dirty="0">
              <a:latin typeface="+mn-lt"/>
            </a:endParaRP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4CMenB gonorrhoea vaccination programme</a:t>
            </a:r>
          </a:p>
        </p:txBody>
      </p:sp>
    </p:spTree>
    <p:extLst>
      <p:ext uri="{BB962C8B-B14F-4D97-AF65-F5344CB8AC3E}">
        <p14:creationId xmlns:p14="http://schemas.microsoft.com/office/powerpoint/2010/main" val="35315579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95467-EC62-DB91-9BBF-7A27919AA332}"/>
              </a:ext>
            </a:extLst>
          </p:cNvPr>
          <p:cNvSpPr>
            <a:spLocks noGrp="1"/>
          </p:cNvSpPr>
          <p:nvPr>
            <p:ph type="title"/>
          </p:nvPr>
        </p:nvSpPr>
        <p:spPr/>
        <p:txBody>
          <a:bodyPr/>
          <a:lstStyle/>
          <a:p>
            <a:r>
              <a:rPr lang="en-GB" dirty="0"/>
              <a:t>Co-administration</a:t>
            </a:r>
          </a:p>
        </p:txBody>
      </p:sp>
      <p:sp>
        <p:nvSpPr>
          <p:cNvPr id="3" name="Content Placeholder 2">
            <a:extLst>
              <a:ext uri="{FF2B5EF4-FFF2-40B4-BE49-F238E27FC236}">
                <a16:creationId xmlns:a16="http://schemas.microsoft.com/office/drawing/2014/main" id="{72C75ECA-539E-4C9D-24A3-E7F2C79B01B2}"/>
              </a:ext>
            </a:extLst>
          </p:cNvPr>
          <p:cNvSpPr>
            <a:spLocks noGrp="1"/>
          </p:cNvSpPr>
          <p:nvPr>
            <p:ph idx="1"/>
          </p:nvPr>
        </p:nvSpPr>
        <p:spPr>
          <a:xfrm>
            <a:off x="330205" y="1632857"/>
            <a:ext cx="11123857" cy="4624252"/>
          </a:xfrm>
        </p:spPr>
        <p:txBody>
          <a:bodyPr>
            <a:normAutofit fontScale="92500" lnSpcReduction="10000"/>
          </a:bodyPr>
          <a:lstStyle/>
          <a:p>
            <a:r>
              <a:rPr lang="en-GB" sz="2600" dirty="0">
                <a:latin typeface="+mn-lt"/>
                <a:ea typeface="Lucida Sans" panose="020B0602030504020204" pitchFamily="34" charset="0"/>
                <a:cs typeface="Lucida Sans" panose="020B0602030504020204" pitchFamily="34" charset="0"/>
              </a:rPr>
              <a:t>v</a:t>
            </a:r>
            <a:r>
              <a:rPr lang="en-GB" sz="2600" dirty="0">
                <a:effectLst/>
                <a:latin typeface="+mn-lt"/>
                <a:ea typeface="Lucida Sans" panose="020B0602030504020204" pitchFamily="34" charset="0"/>
                <a:cs typeface="Lucida Sans" panose="020B0602030504020204" pitchFamily="34" charset="0"/>
              </a:rPr>
              <a:t>accinating in a timely manner when an eligible individual is present in the clinic will avoid any delay in protection and reduce the risk of the individual not returning for a later appointment</a:t>
            </a:r>
          </a:p>
          <a:p>
            <a:r>
              <a:rPr lang="en-GB" sz="2600" dirty="0">
                <a:effectLst/>
                <a:latin typeface="+mn-lt"/>
                <a:ea typeface="Lucida Sans" panose="020B0602030504020204" pitchFamily="34" charset="0"/>
                <a:cs typeface="Lucida Sans" panose="020B0602030504020204" pitchFamily="34" charset="0"/>
              </a:rPr>
              <a:t>4CMenB can be administered before, at the same time as, or after all other vaccines (including but not limited to hepatitis A, hepatitis B, human papillomavirus (HPV) and mpox vaccines that are offered in sexual health clinics) without any restrictions on time intervals between different vaccines</a:t>
            </a:r>
          </a:p>
          <a:p>
            <a:r>
              <a:rPr lang="en-GB" sz="2600" dirty="0">
                <a:effectLst/>
                <a:latin typeface="+mn-lt"/>
                <a:ea typeface="Lucida Sans" panose="020B0602030504020204" pitchFamily="34" charset="0"/>
                <a:cs typeface="Lucida Sans" panose="020B0602030504020204" pitchFamily="34" charset="0"/>
              </a:rPr>
              <a:t>the vaccines should be given at a separate site, preferably in a separate arm</a:t>
            </a:r>
            <a:r>
              <a:rPr lang="en-GB" sz="2600" dirty="0">
                <a:latin typeface="+mn-lt"/>
                <a:ea typeface="Lucida Sans" panose="020B0602030504020204" pitchFamily="34" charset="0"/>
                <a:cs typeface="Lucida Sans" panose="020B0602030504020204" pitchFamily="34" charset="0"/>
              </a:rPr>
              <a:t>. I</a:t>
            </a:r>
            <a:r>
              <a:rPr lang="en-GB" sz="2600" dirty="0">
                <a:latin typeface="+mn-lt"/>
              </a:rPr>
              <a:t>f more than one injection is to be given in the same arm, they should be administered at least 2.5cm apart </a:t>
            </a:r>
            <a:endParaRPr lang="en-GB" sz="2600" dirty="0">
              <a:effectLst/>
              <a:latin typeface="+mn-lt"/>
              <a:ea typeface="Lucida Sans" panose="020B0602030504020204" pitchFamily="34" charset="0"/>
              <a:cs typeface="Lucida Sans" panose="020B0602030504020204" pitchFamily="34" charset="0"/>
            </a:endParaRPr>
          </a:p>
          <a:p>
            <a:r>
              <a:rPr lang="en-GB" sz="2600" dirty="0">
                <a:latin typeface="+mn-lt"/>
                <a:ea typeface="Lucida Sans" panose="020B0602030504020204" pitchFamily="34" charset="0"/>
                <a:cs typeface="Lucida Sans" panose="020B0602030504020204" pitchFamily="34" charset="0"/>
              </a:rPr>
              <a:t>t</a:t>
            </a:r>
            <a:r>
              <a:rPr lang="en-GB" sz="2600" dirty="0">
                <a:effectLst/>
                <a:latin typeface="+mn-lt"/>
                <a:ea typeface="Lucida Sans" panose="020B0602030504020204" pitchFamily="34" charset="0"/>
                <a:cs typeface="Lucida Sans" panose="020B0602030504020204" pitchFamily="34" charset="0"/>
              </a:rPr>
              <a:t>he specific site at which each vaccine is given should be noted in the individual’s clinical record</a:t>
            </a:r>
          </a:p>
          <a:p>
            <a:pPr marL="0" indent="0">
              <a:buNone/>
            </a:pPr>
            <a:r>
              <a:rPr lang="en-GB" sz="2800" dirty="0">
                <a:effectLst/>
                <a:latin typeface="+mn-lt"/>
                <a:ea typeface="Lucida Sans" panose="020B0602030504020204" pitchFamily="34" charset="0"/>
                <a:cs typeface="Lucida Sans" panose="020B0602030504020204" pitchFamily="34" charset="0"/>
              </a:rPr>
              <a:t> </a:t>
            </a:r>
          </a:p>
          <a:p>
            <a:endParaRPr lang="en-GB" dirty="0"/>
          </a:p>
        </p:txBody>
      </p:sp>
      <p:sp>
        <p:nvSpPr>
          <p:cNvPr id="4" name="Footer Placeholder 3">
            <a:extLst>
              <a:ext uri="{FF2B5EF4-FFF2-40B4-BE49-F238E27FC236}">
                <a16:creationId xmlns:a16="http://schemas.microsoft.com/office/drawing/2014/main" id="{8CDAF85A-B96E-4424-80E8-7621D75260E2}"/>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1852848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0756-92F4-D230-5A16-02270E874D2E}"/>
              </a:ext>
            </a:extLst>
          </p:cNvPr>
          <p:cNvSpPr>
            <a:spLocks noGrp="1"/>
          </p:cNvSpPr>
          <p:nvPr>
            <p:ph type="title"/>
          </p:nvPr>
        </p:nvSpPr>
        <p:spPr/>
        <p:txBody>
          <a:bodyPr/>
          <a:lstStyle/>
          <a:p>
            <a:r>
              <a:rPr lang="en-GB" dirty="0"/>
              <a:t>Current or recent gonorrhoea infection</a:t>
            </a:r>
          </a:p>
        </p:txBody>
      </p:sp>
      <p:sp>
        <p:nvSpPr>
          <p:cNvPr id="3" name="Content Placeholder 2">
            <a:extLst>
              <a:ext uri="{FF2B5EF4-FFF2-40B4-BE49-F238E27FC236}">
                <a16:creationId xmlns:a16="http://schemas.microsoft.com/office/drawing/2014/main" id="{A24C364F-F8CE-77CE-6ABF-89C45DDAD5F9}"/>
              </a:ext>
            </a:extLst>
          </p:cNvPr>
          <p:cNvSpPr>
            <a:spLocks noGrp="1"/>
          </p:cNvSpPr>
          <p:nvPr>
            <p:ph idx="1"/>
          </p:nvPr>
        </p:nvSpPr>
        <p:spPr>
          <a:xfrm>
            <a:off x="330205" y="1476103"/>
            <a:ext cx="11123857" cy="4650061"/>
          </a:xfrm>
        </p:spPr>
        <p:txBody>
          <a:bodyPr>
            <a:normAutofit/>
          </a:bodyPr>
          <a:lstStyle/>
          <a:p>
            <a:pPr marL="0" marR="96520" indent="0">
              <a:buNone/>
            </a:pPr>
            <a:r>
              <a:rPr lang="en-GB" sz="2000" dirty="0">
                <a:effectLst/>
                <a:latin typeface="+mn-lt"/>
                <a:ea typeface="Lucida Sans" panose="020B0602030504020204" pitchFamily="34" charset="0"/>
                <a:cs typeface="Lucida Sans" panose="020B0602030504020204" pitchFamily="34" charset="0"/>
              </a:rPr>
              <a:t>Eligible individuals attending sexual health clinics for testing and/or management of bacterial STIs, including gonorrhoea, should be offered 4CMenB at the same clinic attendance. </a:t>
            </a:r>
          </a:p>
          <a:p>
            <a:pPr marL="0" marR="96520" indent="0">
              <a:buNone/>
            </a:pPr>
            <a:r>
              <a:rPr lang="en-GB" sz="2000" dirty="0">
                <a:effectLst/>
                <a:latin typeface="+mn-lt"/>
                <a:ea typeface="Lucida Sans" panose="020B0602030504020204" pitchFamily="34" charset="0"/>
                <a:cs typeface="Lucida Sans" panose="020B0602030504020204" pitchFamily="34" charset="0"/>
              </a:rPr>
              <a:t>This is to avoid delay in offering potential protection to those at highest risk of gonorrhoea who may be reinfected before their next visit to the clinic. </a:t>
            </a:r>
          </a:p>
          <a:p>
            <a:pPr marL="0" indent="0">
              <a:buNone/>
            </a:pPr>
            <a:r>
              <a:rPr lang="en-GB" sz="2000" dirty="0">
                <a:latin typeface="+mn-lt"/>
                <a:ea typeface="Lucida Sans" panose="020B0602030504020204" pitchFamily="34" charset="0"/>
                <a:cs typeface="Lucida Sans" panose="020B0602030504020204" pitchFamily="34" charset="0"/>
              </a:rPr>
              <a:t>T</a:t>
            </a:r>
            <a:r>
              <a:rPr lang="en-GB" sz="2000" dirty="0">
                <a:effectLst/>
                <a:latin typeface="+mn-lt"/>
                <a:ea typeface="Lucida Sans" panose="020B0602030504020204" pitchFamily="34" charset="0"/>
                <a:cs typeface="Lucida Sans" panose="020B0602030504020204" pitchFamily="34" charset="0"/>
              </a:rPr>
              <a:t>here is no evidence of 4CMenB clearing acute gonorrhoeal infection in humans and, therefore, acute infections should be managed according to the British Association for Sexual Health and HIV (BASHH) guidelines (</a:t>
            </a:r>
            <a:r>
              <a:rPr lang="en-GB" sz="2000" dirty="0">
                <a:effectLst/>
                <a:latin typeface="+mn-lt"/>
                <a:ea typeface="Lucida Sans" panose="020B0602030504020204" pitchFamily="34" charset="0"/>
                <a:cs typeface="Lucida Sans" panose="020B0602030504020204" pitchFamily="34" charset="0"/>
                <a:hlinkClick r:id="rId3"/>
              </a:rPr>
              <a:t>https://www.bashh.org/guidelines</a:t>
            </a:r>
            <a:r>
              <a:rPr lang="en-GB" sz="2000" dirty="0">
                <a:effectLst/>
                <a:latin typeface="+mn-lt"/>
                <a:ea typeface="Lucida Sans" panose="020B0602030504020204" pitchFamily="34" charset="0"/>
                <a:cs typeface="Lucida Sans" panose="020B0602030504020204" pitchFamily="34" charset="0"/>
              </a:rPr>
              <a:t>).</a:t>
            </a:r>
          </a:p>
          <a:p>
            <a:pPr marL="0" indent="0">
              <a:buNone/>
            </a:pPr>
            <a:r>
              <a:rPr lang="it-IT" sz="2000" dirty="0">
                <a:effectLst/>
                <a:latin typeface="Arial" panose="020B0604020202020204" pitchFamily="34" charset="0"/>
                <a:ea typeface="Arial" panose="020B0604020202020204" pitchFamily="34" charset="0"/>
              </a:rPr>
              <a:t>As the vaccine does not provide </a:t>
            </a:r>
            <a:r>
              <a:rPr lang="en-US" sz="2000" dirty="0">
                <a:effectLst/>
                <a:latin typeface="Arial" panose="020B0604020202020204" pitchFamily="34" charset="0"/>
                <a:ea typeface="Arial" panose="020B0604020202020204" pitchFamily="34" charset="0"/>
              </a:rPr>
              <a:t>complete protection against gonorrhoea, cases will continue to occur in vaccinated individuals. There is no requirement to report these cases (they are expected, not vaccine failures) and a history of previous/recent vaccination should not alter their management. If the individual has only received one dose of 4CMenB the </a:t>
            </a:r>
            <a:r>
              <a:rPr lang="en-US" sz="2000" dirty="0">
                <a:ea typeface="Arial" panose="020B0604020202020204" pitchFamily="34" charset="0"/>
              </a:rPr>
              <a:t>second</a:t>
            </a:r>
            <a:r>
              <a:rPr lang="en-US" sz="2000" dirty="0">
                <a:effectLst/>
                <a:latin typeface="Arial" panose="020B0604020202020204" pitchFamily="34" charset="0"/>
                <a:ea typeface="Arial" panose="020B0604020202020204" pitchFamily="34" charset="0"/>
              </a:rPr>
              <a:t> dose should be administered at the appropriate interval (a minimum of 4 weeks after the first dose), ideally once the infection has been treated unless, in the opinion of the clinician, such a delay would mean that the individual would be unlikely to complete the course. </a:t>
            </a:r>
            <a:endParaRPr lang="en-GB" sz="2000" dirty="0">
              <a:effectLst/>
              <a:latin typeface="Arial" panose="020B0604020202020204" pitchFamily="34" charset="0"/>
              <a:ea typeface="Arial" panose="020B0604020202020204" pitchFamily="34" charset="0"/>
            </a:endParaRPr>
          </a:p>
          <a:p>
            <a:endParaRPr lang="en-GB" dirty="0"/>
          </a:p>
        </p:txBody>
      </p:sp>
      <p:sp>
        <p:nvSpPr>
          <p:cNvPr id="4" name="Footer Placeholder 3">
            <a:extLst>
              <a:ext uri="{FF2B5EF4-FFF2-40B4-BE49-F238E27FC236}">
                <a16:creationId xmlns:a16="http://schemas.microsoft.com/office/drawing/2014/main" id="{43B8CA7F-A6B2-3EAB-F055-E78B8A8E0218}"/>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293325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AF28-5E9A-4182-828C-D132BAA72E26}"/>
              </a:ext>
            </a:extLst>
          </p:cNvPr>
          <p:cNvSpPr>
            <a:spLocks noGrp="1"/>
          </p:cNvSpPr>
          <p:nvPr>
            <p:ph type="title"/>
          </p:nvPr>
        </p:nvSpPr>
        <p:spPr/>
        <p:txBody>
          <a:bodyPr/>
          <a:lstStyle/>
          <a:p>
            <a:r>
              <a:rPr lang="en-GB" sz="3600" dirty="0"/>
              <a:t>Contents</a:t>
            </a:r>
            <a:endParaRPr lang="en-GB" dirty="0"/>
          </a:p>
        </p:txBody>
      </p:sp>
      <p:sp>
        <p:nvSpPr>
          <p:cNvPr id="4" name="Footer Placeholder 3">
            <a:extLst>
              <a:ext uri="{FF2B5EF4-FFF2-40B4-BE49-F238E27FC236}">
                <a16:creationId xmlns:a16="http://schemas.microsoft.com/office/drawing/2014/main" id="{D91727B2-BE0C-4F80-B84B-F595FEB02254}"/>
              </a:ext>
            </a:extLst>
          </p:cNvPr>
          <p:cNvSpPr>
            <a:spLocks noGrp="1"/>
          </p:cNvSpPr>
          <p:nvPr>
            <p:ph type="ftr" sz="quarter" idx="10"/>
          </p:nvPr>
        </p:nvSpPr>
        <p:spPr/>
        <p:txBody>
          <a:bodyPr/>
          <a:lstStyle/>
          <a:p>
            <a:pPr>
              <a:defRPr/>
            </a:pPr>
            <a:r>
              <a:rPr lang="en-US" dirty="0"/>
              <a:t>4CMenB gonorrhoea vaccination programme</a:t>
            </a:r>
          </a:p>
        </p:txBody>
      </p:sp>
      <p:graphicFrame>
        <p:nvGraphicFramePr>
          <p:cNvPr id="5" name="Table 4">
            <a:extLst>
              <a:ext uri="{FF2B5EF4-FFF2-40B4-BE49-F238E27FC236}">
                <a16:creationId xmlns:a16="http://schemas.microsoft.com/office/drawing/2014/main" id="{F3E97142-D8A3-8655-CE65-065328875015}"/>
              </a:ext>
            </a:extLst>
          </p:cNvPr>
          <p:cNvGraphicFramePr>
            <a:graphicFrameLocks noGrp="1"/>
          </p:cNvGraphicFramePr>
          <p:nvPr>
            <p:extLst>
              <p:ext uri="{D42A27DB-BD31-4B8C-83A1-F6EECF244321}">
                <p14:modId xmlns:p14="http://schemas.microsoft.com/office/powerpoint/2010/main" val="1210327142"/>
              </p:ext>
            </p:extLst>
          </p:nvPr>
        </p:nvGraphicFramePr>
        <p:xfrm>
          <a:off x="1227551" y="1604213"/>
          <a:ext cx="9340045" cy="3756195"/>
        </p:xfrm>
        <a:graphic>
          <a:graphicData uri="http://schemas.openxmlformats.org/drawingml/2006/table">
            <a:tbl>
              <a:tblPr firstRow="1" firstCol="1" bandRow="1">
                <a:tableStyleId>{69CF1AB2-1976-4502-BF36-3FF5EA218861}</a:tableStyleId>
              </a:tblPr>
              <a:tblGrid>
                <a:gridCol w="8118623">
                  <a:extLst>
                    <a:ext uri="{9D8B030D-6E8A-4147-A177-3AD203B41FA5}">
                      <a16:colId xmlns:a16="http://schemas.microsoft.com/office/drawing/2014/main" val="1389157216"/>
                    </a:ext>
                  </a:extLst>
                </a:gridCol>
                <a:gridCol w="1221422">
                  <a:extLst>
                    <a:ext uri="{9D8B030D-6E8A-4147-A177-3AD203B41FA5}">
                      <a16:colId xmlns:a16="http://schemas.microsoft.com/office/drawing/2014/main" val="3458494868"/>
                    </a:ext>
                  </a:extLst>
                </a:gridCol>
              </a:tblGrid>
              <a:tr h="424880">
                <a:tc>
                  <a:txBody>
                    <a:bodyPr/>
                    <a:lstStyle/>
                    <a:p>
                      <a:pPr>
                        <a:lnSpc>
                          <a:spcPct val="107000"/>
                        </a:lnSpc>
                        <a:spcAft>
                          <a:spcPts val="800"/>
                        </a:spcAft>
                      </a:pPr>
                      <a:r>
                        <a:rPr lang="en-GB" sz="1400" b="0" dirty="0">
                          <a:effectLst/>
                          <a:latin typeface="+mn-lt"/>
                        </a:rPr>
                        <a:t>Section/topic(s)</a:t>
                      </a:r>
                      <a:endParaRPr lang="en-GB" sz="1400" b="0" dirty="0">
                        <a:effectLst/>
                        <a:latin typeface="+mn-lt"/>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tc>
                  <a:txBody>
                    <a:bodyPr/>
                    <a:lstStyle/>
                    <a:p>
                      <a:pPr algn="ctr">
                        <a:lnSpc>
                          <a:spcPct val="107000"/>
                        </a:lnSpc>
                        <a:spcAft>
                          <a:spcPts val="800"/>
                        </a:spcAft>
                      </a:pPr>
                      <a:r>
                        <a:rPr lang="en-GB" sz="1400" b="0" dirty="0">
                          <a:effectLst/>
                          <a:latin typeface="+mn-lt"/>
                        </a:rPr>
                        <a:t>Slide number</a:t>
                      </a:r>
                      <a:endParaRPr lang="en-GB" sz="1400" b="0" dirty="0">
                        <a:effectLst/>
                        <a:latin typeface="+mn-lt"/>
                        <a:ea typeface="Calibri" panose="020F050202020403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2662352671"/>
                  </a:ext>
                </a:extLst>
              </a:tr>
              <a:tr h="393473">
                <a:tc>
                  <a:txBody>
                    <a:bodyPr/>
                    <a:lstStyle/>
                    <a:p>
                      <a:pPr>
                        <a:lnSpc>
                          <a:spcPct val="107000"/>
                        </a:lnSpc>
                        <a:spcAft>
                          <a:spcPts val="800"/>
                        </a:spcAft>
                      </a:pPr>
                      <a:r>
                        <a:rPr lang="en-GB" sz="1400" b="0" dirty="0">
                          <a:effectLst/>
                          <a:latin typeface="+mn-lt"/>
                        </a:rPr>
                        <a:t>Aims of this resource</a:t>
                      </a:r>
                      <a:endParaRPr lang="en-GB" sz="1400" b="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mn-lt"/>
                          <a:ea typeface="Calibri" panose="020F0502020204030204" pitchFamily="34" charset="0"/>
                          <a:cs typeface="Times New Roman" panose="02020603050405020304" pitchFamily="18" charset="0"/>
                        </a:rPr>
                        <a:t>4</a:t>
                      </a:r>
                    </a:p>
                  </a:txBody>
                  <a:tcPr marL="68580" marR="68580" marT="0" marB="0">
                    <a:noFill/>
                  </a:tcPr>
                </a:tc>
                <a:extLst>
                  <a:ext uri="{0D108BD9-81ED-4DB2-BD59-A6C34878D82A}">
                    <a16:rowId xmlns:a16="http://schemas.microsoft.com/office/drawing/2014/main" val="827320334"/>
                  </a:ext>
                </a:extLst>
              </a:tr>
              <a:tr h="409707">
                <a:tc>
                  <a:txBody>
                    <a:bodyPr/>
                    <a:lstStyle/>
                    <a:p>
                      <a:pPr>
                        <a:lnSpc>
                          <a:spcPct val="107000"/>
                        </a:lnSpc>
                        <a:spcAft>
                          <a:spcPts val="800"/>
                        </a:spcAft>
                      </a:pPr>
                      <a:r>
                        <a:rPr lang="en-GB" sz="1400" b="0" dirty="0">
                          <a:effectLst/>
                          <a:latin typeface="+mn-lt"/>
                        </a:rPr>
                        <a:t>Learning outcomes</a:t>
                      </a:r>
                      <a:endParaRPr lang="en-GB" sz="1400" b="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mn-lt"/>
                          <a:ea typeface="Calibri" panose="020F0502020204030204" pitchFamily="34" charset="0"/>
                          <a:cs typeface="Times New Roman" panose="02020603050405020304" pitchFamily="18" charset="0"/>
                        </a:rPr>
                        <a:t>5</a:t>
                      </a:r>
                    </a:p>
                  </a:txBody>
                  <a:tcPr marL="68580" marR="68580" marT="0" marB="0">
                    <a:noFill/>
                  </a:tcPr>
                </a:tc>
                <a:extLst>
                  <a:ext uri="{0D108BD9-81ED-4DB2-BD59-A6C34878D82A}">
                    <a16:rowId xmlns:a16="http://schemas.microsoft.com/office/drawing/2014/main" val="332213803"/>
                  </a:ext>
                </a:extLst>
              </a:tr>
              <a:tr h="379359">
                <a:tc>
                  <a:txBody>
                    <a:bodyPr/>
                    <a:lstStyle/>
                    <a:p>
                      <a:pPr>
                        <a:lnSpc>
                          <a:spcPct val="107000"/>
                        </a:lnSpc>
                        <a:spcAft>
                          <a:spcPts val="800"/>
                        </a:spcAft>
                      </a:pPr>
                      <a:r>
                        <a:rPr lang="en-GB" sz="1400" b="0" dirty="0">
                          <a:effectLst/>
                          <a:latin typeface="+mn-lt"/>
                        </a:rPr>
                        <a:t>Significant messages</a:t>
                      </a:r>
                      <a:endParaRPr lang="en-GB" sz="1400" b="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mn-lt"/>
                          <a:ea typeface="Calibri" panose="020F0502020204030204" pitchFamily="34" charset="0"/>
                          <a:cs typeface="Times New Roman" panose="02020603050405020304" pitchFamily="18" charset="0"/>
                        </a:rPr>
                        <a:t>6</a:t>
                      </a:r>
                    </a:p>
                  </a:txBody>
                  <a:tcPr marL="68580" marR="68580" marT="0" marB="0">
                    <a:noFill/>
                  </a:tcPr>
                </a:tc>
                <a:extLst>
                  <a:ext uri="{0D108BD9-81ED-4DB2-BD59-A6C34878D82A}">
                    <a16:rowId xmlns:a16="http://schemas.microsoft.com/office/drawing/2014/main" val="3720152715"/>
                  </a:ext>
                </a:extLst>
              </a:tr>
              <a:tr h="394533">
                <a:tc>
                  <a:txBody>
                    <a:bodyPr/>
                    <a:lstStyle/>
                    <a:p>
                      <a:pPr>
                        <a:lnSpc>
                          <a:spcPct val="107000"/>
                        </a:lnSpc>
                        <a:spcAft>
                          <a:spcPts val="800"/>
                        </a:spcAft>
                      </a:pPr>
                      <a:r>
                        <a:rPr lang="en-GB" sz="1400" b="0" dirty="0">
                          <a:effectLst/>
                          <a:latin typeface="+mn-lt"/>
                        </a:rPr>
                        <a:t>Gonorrhoea (clinical presentation, route of transmission and incubation period)</a:t>
                      </a:r>
                      <a:endParaRPr lang="en-GB" sz="1400" b="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mn-lt"/>
                          <a:ea typeface="Calibri" panose="020F0502020204030204" pitchFamily="34" charset="0"/>
                          <a:cs typeface="Times New Roman" panose="02020603050405020304" pitchFamily="18" charset="0"/>
                        </a:rPr>
                        <a:t>7</a:t>
                      </a:r>
                    </a:p>
                  </a:txBody>
                  <a:tcPr marL="68580" marR="68580" marT="0" marB="0">
                    <a:noFill/>
                  </a:tcPr>
                </a:tc>
                <a:extLst>
                  <a:ext uri="{0D108BD9-81ED-4DB2-BD59-A6C34878D82A}">
                    <a16:rowId xmlns:a16="http://schemas.microsoft.com/office/drawing/2014/main" val="1994318895"/>
                  </a:ext>
                </a:extLst>
              </a:tr>
              <a:tr h="390102">
                <a:tc>
                  <a:txBody>
                    <a:bodyPr/>
                    <a:lstStyle/>
                    <a:p>
                      <a:pPr>
                        <a:lnSpc>
                          <a:spcPct val="107000"/>
                        </a:lnSpc>
                        <a:spcAft>
                          <a:spcPts val="800"/>
                        </a:spcAft>
                      </a:pPr>
                      <a:r>
                        <a:rPr lang="en-GB" sz="1400" b="0" kern="1200" dirty="0">
                          <a:effectLst/>
                          <a:latin typeface="+mn-lt"/>
                        </a:rPr>
                        <a:t>Gonorrhoea epidemiology (disease epidemiology, antimicrobial resistance)</a:t>
                      </a:r>
                      <a:endParaRPr lang="en-GB" sz="1400" b="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mn-lt"/>
                          <a:ea typeface="Calibri" panose="020F0502020204030204" pitchFamily="34" charset="0"/>
                          <a:cs typeface="Times New Roman" panose="02020603050405020304" pitchFamily="18" charset="0"/>
                        </a:rPr>
                        <a:t>11</a:t>
                      </a:r>
                    </a:p>
                  </a:txBody>
                  <a:tcPr marL="68580" marR="68580" marT="0" marB="0">
                    <a:noFill/>
                  </a:tcPr>
                </a:tc>
                <a:extLst>
                  <a:ext uri="{0D108BD9-81ED-4DB2-BD59-A6C34878D82A}">
                    <a16:rowId xmlns:a16="http://schemas.microsoft.com/office/drawing/2014/main" val="1485319115"/>
                  </a:ext>
                </a:extLst>
              </a:tr>
              <a:tr h="910461">
                <a:tc>
                  <a:txBody>
                    <a:bodyPr/>
                    <a:lstStyle/>
                    <a:p>
                      <a:pPr>
                        <a:lnSpc>
                          <a:spcPct val="107000"/>
                        </a:lnSpc>
                        <a:spcAft>
                          <a:spcPts val="800"/>
                        </a:spcAft>
                      </a:pPr>
                      <a:r>
                        <a:rPr lang="en-GB" sz="1400" b="0" dirty="0">
                          <a:latin typeface="+mn-lt"/>
                        </a:rPr>
                        <a:t>4CMenB: meningococcal B vaccine and protection against gonorrhoea</a:t>
                      </a:r>
                      <a:endParaRPr lang="en-GB" sz="1400" b="0" kern="1200" baseline="30000" dirty="0">
                        <a:effectLst/>
                        <a:latin typeface="+mn-lt"/>
                      </a:endParaRPr>
                    </a:p>
                    <a:p>
                      <a:pPr>
                        <a:lnSpc>
                          <a:spcPct val="107000"/>
                        </a:lnSpc>
                        <a:spcAft>
                          <a:spcPts val="800"/>
                        </a:spcAft>
                      </a:pPr>
                      <a:r>
                        <a:rPr lang="en-GB" sz="1400" b="0" kern="1200" dirty="0">
                          <a:effectLst/>
                          <a:latin typeface="+mn-lt"/>
                        </a:rPr>
                        <a:t>(background, eligibility, safety, efficacy, composition, supply, schedule, administration, co-administration, contraindications and precautions, adverse reactions, Yellow Card reporting requirements)</a:t>
                      </a:r>
                      <a:endParaRPr lang="en-GB" sz="1400" b="0" dirty="0">
                        <a:effectLst/>
                        <a:latin typeface="+mn-lt"/>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mn-lt"/>
                          <a:ea typeface="Calibri" panose="020F0502020204030204" pitchFamily="34" charset="0"/>
                          <a:cs typeface="Times New Roman" panose="02020603050405020304" pitchFamily="18" charset="0"/>
                        </a:rPr>
                        <a:t>16</a:t>
                      </a:r>
                    </a:p>
                  </a:txBody>
                  <a:tcPr marL="68580" marR="68580" marT="0" marB="0">
                    <a:noFill/>
                  </a:tcPr>
                </a:tc>
                <a:extLst>
                  <a:ext uri="{0D108BD9-81ED-4DB2-BD59-A6C34878D82A}">
                    <a16:rowId xmlns:a16="http://schemas.microsoft.com/office/drawing/2014/main" val="1843951732"/>
                  </a:ext>
                </a:extLst>
              </a:tr>
              <a:tr h="365984">
                <a:tc>
                  <a:txBody>
                    <a:bodyPr/>
                    <a:lstStyle/>
                    <a:p>
                      <a:pPr>
                        <a:lnSpc>
                          <a:spcPct val="90000"/>
                        </a:lnSpc>
                        <a:spcBef>
                          <a:spcPts val="1000"/>
                        </a:spcBef>
                      </a:pPr>
                      <a:r>
                        <a:rPr lang="en-GB" sz="1400" b="0" kern="1200" dirty="0">
                          <a:effectLst/>
                          <a:latin typeface="+mn-lt"/>
                        </a:rPr>
                        <a:t>Summary and resources (key messages, links)</a:t>
                      </a:r>
                      <a:endParaRPr lang="en-GB" sz="1400" b="0" dirty="0">
                        <a:effectLst/>
                        <a:latin typeface="+mn-lt"/>
                        <a:ea typeface="Times New Roman" panose="02020603050405020304" pitchFamily="18"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en-GB" sz="1400" b="0" dirty="0">
                          <a:effectLst/>
                          <a:latin typeface="+mn-lt"/>
                          <a:ea typeface="Calibri" panose="020F0502020204030204" pitchFamily="34" charset="0"/>
                          <a:cs typeface="Times New Roman" panose="02020603050405020304" pitchFamily="18" charset="0"/>
                        </a:rPr>
                        <a:t>35</a:t>
                      </a:r>
                    </a:p>
                  </a:txBody>
                  <a:tcPr marL="68580" marR="68580" marT="0" marB="0">
                    <a:noFill/>
                  </a:tcPr>
                </a:tc>
                <a:extLst>
                  <a:ext uri="{0D108BD9-81ED-4DB2-BD59-A6C34878D82A}">
                    <a16:rowId xmlns:a16="http://schemas.microsoft.com/office/drawing/2014/main" val="3847610945"/>
                  </a:ext>
                </a:extLst>
              </a:tr>
            </a:tbl>
          </a:graphicData>
        </a:graphic>
      </p:graphicFrame>
    </p:spTree>
    <p:extLst>
      <p:ext uri="{BB962C8B-B14F-4D97-AF65-F5344CB8AC3E}">
        <p14:creationId xmlns:p14="http://schemas.microsoft.com/office/powerpoint/2010/main" val="2906902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DC334-7676-C892-FE38-E3F5B11E4924}"/>
              </a:ext>
            </a:extLst>
          </p:cNvPr>
          <p:cNvSpPr>
            <a:spLocks noGrp="1"/>
          </p:cNvSpPr>
          <p:nvPr>
            <p:ph type="title"/>
          </p:nvPr>
        </p:nvSpPr>
        <p:spPr/>
        <p:txBody>
          <a:bodyPr>
            <a:normAutofit fontScale="90000"/>
          </a:bodyPr>
          <a:lstStyle/>
          <a:p>
            <a:r>
              <a:rPr lang="en-GB" dirty="0"/>
              <a:t>Previous 4CMenB vaccination in eligible individuals</a:t>
            </a:r>
            <a:br>
              <a:rPr lang="en-GB" dirty="0"/>
            </a:br>
            <a:endParaRPr lang="en-GB" dirty="0"/>
          </a:p>
        </p:txBody>
      </p:sp>
      <p:sp>
        <p:nvSpPr>
          <p:cNvPr id="3" name="Content Placeholder 2">
            <a:extLst>
              <a:ext uri="{FF2B5EF4-FFF2-40B4-BE49-F238E27FC236}">
                <a16:creationId xmlns:a16="http://schemas.microsoft.com/office/drawing/2014/main" id="{5724FCF2-E88B-EB82-AF96-68D7B475110F}"/>
              </a:ext>
            </a:extLst>
          </p:cNvPr>
          <p:cNvSpPr>
            <a:spLocks noGrp="1"/>
          </p:cNvSpPr>
          <p:nvPr>
            <p:ph idx="1"/>
          </p:nvPr>
        </p:nvSpPr>
        <p:spPr/>
        <p:txBody>
          <a:bodyPr>
            <a:normAutofit/>
          </a:bodyPr>
          <a:lstStyle/>
          <a:p>
            <a:r>
              <a:rPr lang="en-GB" dirty="0"/>
              <a:t>individuals with human immunodeficiency virus (HIV) infection (irrespective of CD4 count), asplenia, splenic dysfunction and complement deficiency (including those on complement inhibitors) may already have received 2 doses of 4CMenB because of their higher risk of meningococcal disease. No further doses are recommended for these individuals </a:t>
            </a:r>
          </a:p>
          <a:p>
            <a:r>
              <a:rPr lang="en-GB" dirty="0"/>
              <a:t>eligible individuals who have previously received only one 4CMenB dose can be offered a second dose a minimum of 4 weeks since the first dose; there is no maximum interval between doses</a:t>
            </a:r>
          </a:p>
          <a:p>
            <a:r>
              <a:rPr lang="en-GB" dirty="0"/>
              <a:t>further guidance for the immunisation of HIV-infected individuals is provided by the Royal College of Paediatrics and Child Health, British HIV Association and the Children’s HIV Association (see notes section)</a:t>
            </a:r>
          </a:p>
          <a:p>
            <a:pPr marL="0" indent="0">
              <a:buNone/>
            </a:pPr>
            <a:endParaRPr lang="en-GB" dirty="0"/>
          </a:p>
        </p:txBody>
      </p:sp>
      <p:sp>
        <p:nvSpPr>
          <p:cNvPr id="4" name="Footer Placeholder 3">
            <a:extLst>
              <a:ext uri="{FF2B5EF4-FFF2-40B4-BE49-F238E27FC236}">
                <a16:creationId xmlns:a16="http://schemas.microsoft.com/office/drawing/2014/main" id="{13533BE2-002E-8FBC-4B10-6DB4054C878A}"/>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3195319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Contraindications </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lstStyle/>
          <a:p>
            <a:pPr marL="0" marR="504190" indent="0">
              <a:spcAft>
                <a:spcPts val="0"/>
              </a:spcAft>
              <a:buNone/>
            </a:pPr>
            <a:r>
              <a:rPr lang="en-GB" dirty="0">
                <a:latin typeface="Arial"/>
                <a:ea typeface="Times New Roman"/>
                <a:cs typeface="Times New Roman"/>
              </a:rPr>
              <a:t>4CMenB should not</a:t>
            </a:r>
            <a:r>
              <a:rPr lang="en-GB" b="1" dirty="0">
                <a:latin typeface="Arial"/>
                <a:ea typeface="Times New Roman"/>
                <a:cs typeface="Times New Roman"/>
              </a:rPr>
              <a:t> </a:t>
            </a:r>
            <a:r>
              <a:rPr lang="en-GB" dirty="0">
                <a:latin typeface="Arial"/>
                <a:ea typeface="Times New Roman"/>
                <a:cs typeface="Times New Roman"/>
              </a:rPr>
              <a:t>be administered to those who have had:</a:t>
            </a:r>
          </a:p>
          <a:p>
            <a:pPr marL="0" marR="504190" indent="0">
              <a:spcAft>
                <a:spcPts val="0"/>
              </a:spcAft>
              <a:buNone/>
            </a:pPr>
            <a:endParaRPr lang="en-GB" dirty="0">
              <a:latin typeface="Arial"/>
              <a:ea typeface="Times New Roman"/>
              <a:cs typeface="Times New Roman"/>
            </a:endParaRPr>
          </a:p>
          <a:p>
            <a:pPr marR="504190"/>
            <a:r>
              <a:rPr lang="en-GB" dirty="0">
                <a:latin typeface="Arial"/>
                <a:ea typeface="Times New Roman"/>
                <a:cs typeface="Times New Roman"/>
              </a:rPr>
              <a:t>a confirmed anaphylaxis to a previous dose of the vaccine</a:t>
            </a:r>
            <a:endParaRPr lang="en-GB" b="1" dirty="0">
              <a:latin typeface="Arial"/>
              <a:ea typeface="Times New Roman"/>
              <a:cs typeface="Times New Roman"/>
            </a:endParaRPr>
          </a:p>
          <a:p>
            <a:pPr marR="504190"/>
            <a:r>
              <a:rPr lang="en-GB" dirty="0">
                <a:latin typeface="Arial"/>
                <a:ea typeface="Times New Roman"/>
              </a:rPr>
              <a:t>a confirmed anaphylaxis to any constituent or excipient of the vaccine </a:t>
            </a:r>
          </a:p>
          <a:p>
            <a:pPr marR="504190">
              <a:spcAft>
                <a:spcPts val="0"/>
              </a:spcAft>
            </a:pPr>
            <a:endParaRPr lang="en-GB" dirty="0">
              <a:latin typeface="Arial"/>
              <a:cs typeface="Times New Roman"/>
            </a:endParaRPr>
          </a:p>
          <a:p>
            <a:pPr marL="0" marR="504190" indent="0">
              <a:spcAft>
                <a:spcPts val="0"/>
              </a:spcAft>
              <a:buNone/>
            </a:pPr>
            <a:r>
              <a:rPr lang="en-GB" dirty="0">
                <a:latin typeface="Arial"/>
                <a:cs typeface="Times New Roman"/>
              </a:rPr>
              <a:t>There are very few individuals who cannot receive 4CMenB vaccines.</a:t>
            </a:r>
          </a:p>
          <a:p>
            <a:pPr marL="0" marR="504190" indent="0">
              <a:spcAft>
                <a:spcPts val="0"/>
              </a:spcAft>
              <a:buNone/>
            </a:pPr>
            <a:endParaRPr lang="en-GB" dirty="0">
              <a:latin typeface="Arial"/>
              <a:cs typeface="Times New Roman"/>
            </a:endParaRPr>
          </a:p>
          <a:p>
            <a:pPr marL="0" marR="504190" indent="0">
              <a:spcAft>
                <a:spcPts val="0"/>
              </a:spcAft>
              <a:buNone/>
            </a:pPr>
            <a:r>
              <a:rPr lang="en-GB" dirty="0">
                <a:latin typeface="Arial"/>
                <a:cs typeface="Times New Roman"/>
              </a:rPr>
              <a:t>Where there is doubt, appropriate advice should be sought rather than withholding immunisation.</a:t>
            </a:r>
          </a:p>
          <a:p>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gonorrhoea vaccination programme</a:t>
            </a:r>
            <a:endParaRPr lang="en-US" dirty="0"/>
          </a:p>
        </p:txBody>
      </p:sp>
    </p:spTree>
    <p:extLst>
      <p:ext uri="{BB962C8B-B14F-4D97-AF65-F5344CB8AC3E}">
        <p14:creationId xmlns:p14="http://schemas.microsoft.com/office/powerpoint/2010/main" val="2044109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Precautions</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p:txBody>
          <a:bodyPr>
            <a:normAutofit/>
          </a:bodyPr>
          <a:lstStyle/>
          <a:p>
            <a:pPr marL="0" indent="0">
              <a:buNone/>
            </a:pPr>
            <a:r>
              <a:rPr lang="en-GB" b="1" dirty="0">
                <a:latin typeface="Arial"/>
                <a:ea typeface="Times New Roman"/>
              </a:rPr>
              <a:t>Minor illnesses without fever or systemic upset</a:t>
            </a:r>
            <a:r>
              <a:rPr lang="en-GB" dirty="0">
                <a:latin typeface="Arial"/>
                <a:ea typeface="Times New Roman"/>
              </a:rPr>
              <a:t> are not valid reasons to postpone immunisation.</a:t>
            </a:r>
          </a:p>
          <a:p>
            <a:pPr marL="0" indent="0">
              <a:buNone/>
            </a:pPr>
            <a:endParaRPr lang="en-GB" dirty="0">
              <a:latin typeface="Arial"/>
              <a:ea typeface="Times New Roman"/>
            </a:endParaRPr>
          </a:p>
          <a:p>
            <a:pPr marL="0" indent="0">
              <a:buNone/>
            </a:pPr>
            <a:r>
              <a:rPr lang="en-GB" b="1" dirty="0"/>
              <a:t>Pregnancy and breastfeeding</a:t>
            </a:r>
          </a:p>
          <a:p>
            <a:pPr marL="0" indent="0">
              <a:buNone/>
            </a:pPr>
            <a:r>
              <a:rPr lang="en-GB" dirty="0">
                <a:solidFill>
                  <a:srgbClr val="0B0C0C"/>
                </a:solidFill>
                <a:ea typeface="Times New Roman" panose="02020603050405020304" pitchFamily="18" charset="0"/>
              </a:rPr>
              <a:t>T</a:t>
            </a:r>
            <a:r>
              <a:rPr lang="en-GB" dirty="0">
                <a:solidFill>
                  <a:srgbClr val="0B0C0C"/>
                </a:solidFill>
                <a:effectLst/>
                <a:latin typeface="Arial" panose="020B0604020202020204" pitchFamily="34" charset="0"/>
                <a:ea typeface="Times New Roman" panose="02020603050405020304" pitchFamily="18" charset="0"/>
              </a:rPr>
              <a:t>here is no data on the use of 4CMenB in pregnant women and during breastfeeding but as a precautionary measure, it is preferable to avoid the use of 4CMenB during pregnancy or breastfeeding, unless, following a risk assessment by a healthcare professional, it is felt that there is sufficient risk of exposure to meningococcal or gonococcal infection to recommend the vaccine. </a:t>
            </a:r>
            <a:r>
              <a:rPr lang="en-GB" dirty="0">
                <a:effectLst/>
                <a:latin typeface="Arial" panose="020B0604020202020204" pitchFamily="34" charset="0"/>
                <a:ea typeface="Times New Roman" panose="02020603050405020304" pitchFamily="18" charset="0"/>
                <a:cs typeface="Times New Roman" panose="02020603050405020304" pitchFamily="18" charset="0"/>
              </a:rPr>
              <a:t>The benefit-risk ratio must be examined before making the decision to immunise pregnant or breast-feeding women.</a:t>
            </a:r>
            <a:endParaRPr lang="en-US"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GB" dirty="0"/>
              <a:t>4CMenB gonorrhoea vaccination programme</a:t>
            </a:r>
            <a:endParaRPr lang="en-US" dirty="0"/>
          </a:p>
        </p:txBody>
      </p:sp>
    </p:spTree>
    <p:extLst>
      <p:ext uri="{BB962C8B-B14F-4D97-AF65-F5344CB8AC3E}">
        <p14:creationId xmlns:p14="http://schemas.microsoft.com/office/powerpoint/2010/main" val="1531652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normAutofit/>
          </a:bodyPr>
          <a:lstStyle/>
          <a:p>
            <a:r>
              <a:rPr lang="en-GB" dirty="0"/>
              <a:t>Potential adverse reactions</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104503" y="1476103"/>
            <a:ext cx="11349559" cy="4650061"/>
          </a:xfrm>
        </p:spPr>
        <p:txBody>
          <a:bodyPr>
            <a:normAutofit lnSpcReduction="10000"/>
          </a:bodyPr>
          <a:lstStyle/>
          <a:p>
            <a:pPr marL="0" indent="0">
              <a:buNone/>
            </a:pPr>
            <a:r>
              <a:rPr lang="en-GB" sz="1900" spc="-5" dirty="0">
                <a:effectLst/>
                <a:latin typeface="Arial" panose="020B0604020202020204" pitchFamily="34" charset="0"/>
                <a:ea typeface="Times New Roman" panose="02020603050405020304" pitchFamily="18" charset="0"/>
              </a:rPr>
              <a:t>Th</a:t>
            </a:r>
            <a:r>
              <a:rPr lang="en-GB" sz="1900" dirty="0">
                <a:effectLst/>
                <a:latin typeface="Arial" panose="020B0604020202020204" pitchFamily="34" charset="0"/>
                <a:ea typeface="Times New Roman" panose="02020603050405020304" pitchFamily="18" charset="0"/>
              </a:rPr>
              <a:t>e </a:t>
            </a:r>
            <a:r>
              <a:rPr lang="en-GB" sz="1900" spc="-5" dirty="0">
                <a:effectLst/>
                <a:latin typeface="Arial" panose="020B0604020202020204" pitchFamily="34" charset="0"/>
                <a:ea typeface="Times New Roman" panose="02020603050405020304" pitchFamily="18" charset="0"/>
              </a:rPr>
              <a:t>mos</a:t>
            </a:r>
            <a:r>
              <a:rPr lang="en-GB" sz="1900" dirty="0">
                <a:effectLst/>
                <a:latin typeface="Arial" panose="020B0604020202020204" pitchFamily="34" charset="0"/>
                <a:ea typeface="Times New Roman" panose="02020603050405020304" pitchFamily="18" charset="0"/>
              </a:rPr>
              <a:t>t </a:t>
            </a:r>
            <a:r>
              <a:rPr lang="en-GB" sz="1900" spc="-5" dirty="0">
                <a:effectLst/>
                <a:latin typeface="Arial" panose="020B0604020202020204" pitchFamily="34" charset="0"/>
                <a:ea typeface="Times New Roman" panose="02020603050405020304" pitchFamily="18" charset="0"/>
              </a:rPr>
              <a:t>commo</a:t>
            </a:r>
            <a:r>
              <a:rPr lang="en-GB" sz="1900" dirty="0">
                <a:effectLst/>
                <a:latin typeface="Arial" panose="020B0604020202020204" pitchFamily="34" charset="0"/>
                <a:ea typeface="Times New Roman" panose="02020603050405020304" pitchFamily="18" charset="0"/>
              </a:rPr>
              <a:t>n local and systemic </a:t>
            </a:r>
            <a:r>
              <a:rPr lang="en-GB" sz="1900" spc="-5" dirty="0">
                <a:effectLst/>
                <a:latin typeface="Arial" panose="020B0604020202020204" pitchFamily="34" charset="0"/>
                <a:ea typeface="Times New Roman" panose="02020603050405020304" pitchFamily="18" charset="0"/>
              </a:rPr>
              <a:t>ad</a:t>
            </a:r>
            <a:r>
              <a:rPr lang="en-GB" sz="1900" spc="-20" dirty="0">
                <a:effectLst/>
                <a:latin typeface="Arial" panose="020B0604020202020204" pitchFamily="34" charset="0"/>
                <a:ea typeface="Times New Roman" panose="02020603050405020304" pitchFamily="18" charset="0"/>
              </a:rPr>
              <a:t>v</a:t>
            </a:r>
            <a:r>
              <a:rPr lang="en-GB" sz="1900" spc="-5" dirty="0">
                <a:effectLst/>
                <a:latin typeface="Arial" panose="020B0604020202020204" pitchFamily="34" charset="0"/>
                <a:ea typeface="Times New Roman" panose="02020603050405020304" pitchFamily="18" charset="0"/>
              </a:rPr>
              <a:t>ers</a:t>
            </a:r>
            <a:r>
              <a:rPr lang="en-GB" sz="1900" dirty="0">
                <a:effectLst/>
                <a:latin typeface="Arial" panose="020B0604020202020204" pitchFamily="34" charset="0"/>
                <a:ea typeface="Times New Roman" panose="02020603050405020304" pitchFamily="18" charset="0"/>
              </a:rPr>
              <a:t>e </a:t>
            </a:r>
            <a:r>
              <a:rPr lang="en-GB" sz="1900" spc="-5" dirty="0">
                <a:effectLst/>
                <a:latin typeface="Arial" panose="020B0604020202020204" pitchFamily="34" charset="0"/>
                <a:ea typeface="Times New Roman" panose="02020603050405020304" pitchFamily="18" charset="0"/>
              </a:rPr>
              <a:t>reaction</a:t>
            </a:r>
            <a:r>
              <a:rPr lang="en-GB" sz="1900" dirty="0">
                <a:effectLst/>
                <a:latin typeface="Arial" panose="020B0604020202020204" pitchFamily="34" charset="0"/>
                <a:ea typeface="Times New Roman" panose="02020603050405020304" pitchFamily="18" charset="0"/>
              </a:rPr>
              <a:t>s </a:t>
            </a:r>
            <a:r>
              <a:rPr lang="en-GB" sz="1900" spc="-5" dirty="0">
                <a:effectLst/>
                <a:latin typeface="Arial" panose="020B0604020202020204" pitchFamily="34" charset="0"/>
                <a:ea typeface="Times New Roman" panose="02020603050405020304" pitchFamily="18" charset="0"/>
              </a:rPr>
              <a:t>obse</a:t>
            </a:r>
            <a:r>
              <a:rPr lang="en-GB" sz="1900" spc="20" dirty="0">
                <a:effectLst/>
                <a:latin typeface="Arial" panose="020B0604020202020204" pitchFamily="34" charset="0"/>
                <a:ea typeface="Times New Roman" panose="02020603050405020304" pitchFamily="18" charset="0"/>
              </a:rPr>
              <a:t>r</a:t>
            </a:r>
            <a:r>
              <a:rPr lang="en-GB" sz="1900" spc="-20" dirty="0">
                <a:effectLst/>
                <a:latin typeface="Arial" panose="020B0604020202020204" pitchFamily="34" charset="0"/>
                <a:ea typeface="Times New Roman" panose="02020603050405020304" pitchFamily="18" charset="0"/>
              </a:rPr>
              <a:t>v</a:t>
            </a:r>
            <a:r>
              <a:rPr lang="en-GB" sz="1900" spc="-5" dirty="0">
                <a:effectLst/>
                <a:latin typeface="Arial" panose="020B0604020202020204" pitchFamily="34" charset="0"/>
                <a:ea typeface="Times New Roman" panose="02020603050405020304" pitchFamily="18" charset="0"/>
              </a:rPr>
              <a:t>e</a:t>
            </a:r>
            <a:r>
              <a:rPr lang="en-GB" sz="1900" dirty="0">
                <a:effectLst/>
                <a:latin typeface="Arial" panose="020B0604020202020204" pitchFamily="34" charset="0"/>
                <a:ea typeface="Times New Roman" panose="02020603050405020304" pitchFamily="18" charset="0"/>
              </a:rPr>
              <a:t>d in in adolescents and adults</a:t>
            </a:r>
            <a:r>
              <a:rPr lang="en-GB" sz="1900" spc="-5" dirty="0">
                <a:effectLst/>
                <a:latin typeface="Arial" panose="020B0604020202020204" pitchFamily="34" charset="0"/>
                <a:ea typeface="Times New Roman" panose="02020603050405020304" pitchFamily="18" charset="0"/>
              </a:rPr>
              <a:t> afte</a:t>
            </a:r>
            <a:r>
              <a:rPr lang="en-GB" sz="1900" dirty="0">
                <a:effectLst/>
                <a:latin typeface="Arial" panose="020B0604020202020204" pitchFamily="34" charset="0"/>
                <a:ea typeface="Times New Roman" panose="02020603050405020304" pitchFamily="18" charset="0"/>
              </a:rPr>
              <a:t>r </a:t>
            </a:r>
            <a:r>
              <a:rPr lang="en-GB" sz="1900" spc="-5" dirty="0">
                <a:effectLst/>
                <a:latin typeface="Arial" panose="020B0604020202020204" pitchFamily="34" charset="0"/>
                <a:ea typeface="Times New Roman" panose="02020603050405020304" pitchFamily="18" charset="0"/>
              </a:rPr>
              <a:t>administratio</a:t>
            </a:r>
            <a:r>
              <a:rPr lang="en-GB" sz="1900" dirty="0">
                <a:effectLst/>
                <a:latin typeface="Arial" panose="020B0604020202020204" pitchFamily="34" charset="0"/>
                <a:ea typeface="Times New Roman" panose="02020603050405020304" pitchFamily="18" charset="0"/>
              </a:rPr>
              <a:t>n </a:t>
            </a:r>
            <a:r>
              <a:rPr lang="en-GB" sz="1900" spc="-5" dirty="0">
                <a:effectLst/>
                <a:latin typeface="Arial" panose="020B0604020202020204" pitchFamily="34" charset="0"/>
                <a:ea typeface="Times New Roman" panose="02020603050405020304" pitchFamily="18" charset="0"/>
              </a:rPr>
              <a:t>of </a:t>
            </a:r>
            <a:r>
              <a:rPr lang="en-GB" sz="1900" dirty="0">
                <a:effectLst/>
                <a:latin typeface="Arial" panose="020B0604020202020204" pitchFamily="34" charset="0"/>
                <a:ea typeface="Times New Roman" panose="02020603050405020304" pitchFamily="18" charset="0"/>
              </a:rPr>
              <a:t>4C</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MenB are: </a:t>
            </a:r>
          </a:p>
          <a:p>
            <a:r>
              <a:rPr lang="en-GB" sz="1900" dirty="0">
                <a:effectLst/>
                <a:latin typeface="Arial" panose="020B0604020202020204" pitchFamily="34" charset="0"/>
                <a:ea typeface="Times New Roman" panose="02020603050405020304" pitchFamily="18" charset="0"/>
                <a:cs typeface="Times New Roman" panose="02020603050405020304" pitchFamily="18" charset="0"/>
              </a:rPr>
              <a:t>injection site reactions including pain, swelling, induration and erythema</a:t>
            </a:r>
          </a:p>
          <a:p>
            <a:r>
              <a:rPr lang="en-GB" sz="1900" dirty="0">
                <a:ea typeface="Times New Roman" panose="02020603050405020304" pitchFamily="18" charset="0"/>
                <a:cs typeface="Times New Roman" panose="02020603050405020304" pitchFamily="18" charset="0"/>
              </a:rPr>
              <a:t>m</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alaise</a:t>
            </a:r>
            <a:endParaRPr lang="en-GB" sz="1900" dirty="0">
              <a:ea typeface="Times New Roman" panose="02020603050405020304" pitchFamily="18" charset="0"/>
              <a:cs typeface="Times New Roman" panose="02020603050405020304" pitchFamily="18" charset="0"/>
            </a:endParaRPr>
          </a:p>
          <a:p>
            <a:r>
              <a:rPr lang="en-GB" sz="1900" dirty="0">
                <a:ea typeface="Times New Roman" panose="02020603050405020304" pitchFamily="18" charset="0"/>
                <a:cs typeface="Times New Roman" panose="02020603050405020304" pitchFamily="18" charset="0"/>
              </a:rPr>
              <a:t>r</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ash</a:t>
            </a:r>
          </a:p>
          <a:p>
            <a:r>
              <a:rPr lang="en-GB" sz="1900" dirty="0">
                <a:ea typeface="Times New Roman" panose="02020603050405020304" pitchFamily="18" charset="0"/>
                <a:cs typeface="Times New Roman" panose="02020603050405020304" pitchFamily="18" charset="0"/>
              </a:rPr>
              <a:t>m</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yalgia</a:t>
            </a:r>
          </a:p>
          <a:p>
            <a:r>
              <a:rPr lang="en-GB" sz="1900" dirty="0">
                <a:ea typeface="Times New Roman" panose="02020603050405020304" pitchFamily="18" charset="0"/>
                <a:cs typeface="Times New Roman" panose="02020603050405020304" pitchFamily="18" charset="0"/>
              </a:rPr>
              <a:t>a</a:t>
            </a:r>
            <a:r>
              <a:rPr lang="en-GB" sz="1900" dirty="0">
                <a:effectLst/>
                <a:latin typeface="Arial" panose="020B0604020202020204" pitchFamily="34" charset="0"/>
                <a:ea typeface="Times New Roman" panose="02020603050405020304" pitchFamily="18" charset="0"/>
                <a:cs typeface="Times New Roman" panose="02020603050405020304" pitchFamily="18" charset="0"/>
              </a:rPr>
              <a:t>rthralgia</a:t>
            </a:r>
          </a:p>
          <a:p>
            <a:r>
              <a:rPr lang="en-GB" sz="1900" dirty="0">
                <a:effectLst/>
                <a:latin typeface="Arial" panose="020B0604020202020204" pitchFamily="34" charset="0"/>
                <a:ea typeface="Times New Roman" panose="02020603050405020304" pitchFamily="18" charset="0"/>
                <a:cs typeface="Times New Roman" panose="02020603050405020304" pitchFamily="18" charset="0"/>
              </a:rPr>
              <a:t>nausea </a:t>
            </a:r>
          </a:p>
          <a:p>
            <a:r>
              <a:rPr lang="en-GB" sz="1900" dirty="0">
                <a:effectLst/>
                <a:latin typeface="Arial" panose="020B0604020202020204" pitchFamily="34" charset="0"/>
                <a:ea typeface="Times New Roman" panose="02020603050405020304" pitchFamily="18" charset="0"/>
                <a:cs typeface="Times New Roman" panose="02020603050405020304" pitchFamily="18" charset="0"/>
              </a:rPr>
              <a:t>headache</a:t>
            </a:r>
          </a:p>
          <a:p>
            <a:pPr marL="0" indent="0">
              <a:buNone/>
            </a:pPr>
            <a:r>
              <a:rPr lang="en-GB" sz="1900" dirty="0">
                <a:effectLst/>
                <a:latin typeface="Arial" panose="020B0604020202020204" pitchFamily="34" charset="0"/>
                <a:ea typeface="Times New Roman" panose="02020603050405020304" pitchFamily="18" charset="0"/>
                <a:cs typeface="Times New Roman" panose="02020603050405020304" pitchFamily="18" charset="0"/>
              </a:rPr>
              <a:t>A high fever is an adverse reaction observed in children following Bexsero® administration. Prophylactic liquid paracetamol is recommended for infants under one year of age when receiving Bexsero®. As high fever (and associated febrile convulsions) are not commonly observed in children over 2 years, adolescents and adults, there is no requirement for prophylactic paracetamol after vaccination in the gonorrhoea vaccination programme. </a:t>
            </a:r>
            <a:endParaRPr lang="en-GB" sz="1900" dirty="0">
              <a:cs typeface="Times New Roman" panose="02020603050405020304" pitchFamily="18" charset="0"/>
            </a:endParaRPr>
          </a:p>
          <a:p>
            <a:pPr marL="0" indent="0">
              <a:buNone/>
            </a:pPr>
            <a:endParaRPr lang="en-US" sz="2000" dirty="0"/>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4CMenB gonorrhoea vaccination programme</a:t>
            </a:r>
          </a:p>
        </p:txBody>
      </p:sp>
    </p:spTree>
    <p:extLst>
      <p:ext uri="{BB962C8B-B14F-4D97-AF65-F5344CB8AC3E}">
        <p14:creationId xmlns:p14="http://schemas.microsoft.com/office/powerpoint/2010/main" val="3643281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73813-1F1E-0378-89FE-C799B956DE92}"/>
              </a:ext>
            </a:extLst>
          </p:cNvPr>
          <p:cNvSpPr>
            <a:spLocks noGrp="1"/>
          </p:cNvSpPr>
          <p:nvPr>
            <p:ph type="title"/>
          </p:nvPr>
        </p:nvSpPr>
        <p:spPr/>
        <p:txBody>
          <a:bodyPr/>
          <a:lstStyle/>
          <a:p>
            <a:r>
              <a:rPr lang="en-GB" sz="4000" dirty="0"/>
              <a:t>Reporting suspected adverse reactions</a:t>
            </a:r>
            <a:endParaRPr lang="en-US" dirty="0"/>
          </a:p>
        </p:txBody>
      </p:sp>
      <p:sp>
        <p:nvSpPr>
          <p:cNvPr id="3" name="Content Placeholder 2">
            <a:extLst>
              <a:ext uri="{FF2B5EF4-FFF2-40B4-BE49-F238E27FC236}">
                <a16:creationId xmlns:a16="http://schemas.microsoft.com/office/drawing/2014/main" id="{5513F111-6DC4-5941-A9A8-E75BF12E4BB7}"/>
              </a:ext>
            </a:extLst>
          </p:cNvPr>
          <p:cNvSpPr>
            <a:spLocks noGrp="1"/>
          </p:cNvSpPr>
          <p:nvPr>
            <p:ph idx="1"/>
          </p:nvPr>
        </p:nvSpPr>
        <p:spPr>
          <a:xfrm>
            <a:off x="330206" y="3302290"/>
            <a:ext cx="9447639" cy="2566665"/>
          </a:xfrm>
        </p:spPr>
        <p:txBody>
          <a:bodyPr>
            <a:normAutofit/>
          </a:bodyPr>
          <a:lstStyle/>
          <a:p>
            <a:pPr marL="0" lvl="0" indent="0">
              <a:buNone/>
            </a:pPr>
            <a:r>
              <a:rPr lang="en-GB" sz="2200" dirty="0"/>
              <a:t>MHRA Yellow Card scheme:</a:t>
            </a:r>
          </a:p>
          <a:p>
            <a:pPr marL="452437" indent="-285750">
              <a:buFont typeface="Arial" panose="020B0604020202020204" pitchFamily="34" charset="0"/>
              <a:buChar char="•"/>
            </a:pPr>
            <a:r>
              <a:rPr lang="en-GB" sz="2200" dirty="0"/>
              <a:t>voluntary reporting system for suspected adverse reaction to medicines/vaccines</a:t>
            </a:r>
          </a:p>
          <a:p>
            <a:pPr marL="463550" lvl="1" indent="-285750">
              <a:buFont typeface="Arial" panose="020B0604020202020204" pitchFamily="34" charset="0"/>
              <a:buChar char="•"/>
            </a:pPr>
            <a:r>
              <a:rPr lang="en-GB" dirty="0"/>
              <a:t>success depends on early, complete and accurate reporting </a:t>
            </a:r>
          </a:p>
          <a:p>
            <a:pPr marL="463550" lvl="1" indent="-285750">
              <a:buFont typeface="Arial" panose="020B0604020202020204" pitchFamily="34" charset="0"/>
              <a:buChar char="•"/>
            </a:pPr>
            <a:r>
              <a:rPr lang="en-GB" dirty="0"/>
              <a:t>report even if uncertain about whether vaccine caused condition</a:t>
            </a:r>
          </a:p>
          <a:p>
            <a:pPr marL="463550" lvl="1" indent="-285750">
              <a:buFont typeface="Arial" panose="020B0604020202020204" pitchFamily="34" charset="0"/>
              <a:buChar char="•"/>
            </a:pPr>
            <a:r>
              <a:rPr lang="en-GB" dirty="0"/>
              <a:t>see </a:t>
            </a:r>
            <a:r>
              <a:rPr lang="en-GB" dirty="0">
                <a:hlinkClick r:id="rId3"/>
              </a:rPr>
              <a:t>the MHRA website</a:t>
            </a:r>
            <a:r>
              <a:rPr lang="en-GB" dirty="0"/>
              <a:t> for details</a:t>
            </a:r>
          </a:p>
          <a:p>
            <a:endParaRPr lang="en-US" dirty="0"/>
          </a:p>
        </p:txBody>
      </p:sp>
      <p:sp>
        <p:nvSpPr>
          <p:cNvPr id="4" name="Footer Placeholder 3">
            <a:extLst>
              <a:ext uri="{FF2B5EF4-FFF2-40B4-BE49-F238E27FC236}">
                <a16:creationId xmlns:a16="http://schemas.microsoft.com/office/drawing/2014/main" id="{63ED8825-B0CA-36E3-00C3-F9D991E4F028}"/>
              </a:ext>
            </a:extLst>
          </p:cNvPr>
          <p:cNvSpPr>
            <a:spLocks noGrp="1"/>
          </p:cNvSpPr>
          <p:nvPr>
            <p:ph type="ftr" sz="quarter" idx="10"/>
          </p:nvPr>
        </p:nvSpPr>
        <p:spPr/>
        <p:txBody>
          <a:bodyPr/>
          <a:lstStyle/>
          <a:p>
            <a:r>
              <a:rPr lang="fr-FR" dirty="0"/>
              <a:t>4CMenB gonorrhoea vaccination programme</a:t>
            </a:r>
            <a:endParaRPr lang="en-GB" sz="1400" dirty="0"/>
          </a:p>
        </p:txBody>
      </p:sp>
      <p:pic>
        <p:nvPicPr>
          <p:cNvPr id="8" name="Picture 7">
            <a:extLst>
              <a:ext uri="{FF2B5EF4-FFF2-40B4-BE49-F238E27FC236}">
                <a16:creationId xmlns:a16="http://schemas.microsoft.com/office/drawing/2014/main" id="{82B57EE2-8B38-6F17-84F5-61AE267A023C}"/>
              </a:ext>
            </a:extLst>
          </p:cNvPr>
          <p:cNvPicPr>
            <a:picLocks noChangeAspect="1"/>
          </p:cNvPicPr>
          <p:nvPr/>
        </p:nvPicPr>
        <p:blipFill>
          <a:blip r:embed="rId4"/>
          <a:stretch>
            <a:fillRect/>
          </a:stretch>
        </p:blipFill>
        <p:spPr>
          <a:xfrm>
            <a:off x="428795" y="1556905"/>
            <a:ext cx="7038975" cy="1562100"/>
          </a:xfrm>
          <a:prstGeom prst="rect">
            <a:avLst/>
          </a:prstGeom>
        </p:spPr>
      </p:pic>
    </p:spTree>
    <p:extLst>
      <p:ext uri="{BB962C8B-B14F-4D97-AF65-F5344CB8AC3E}">
        <p14:creationId xmlns:p14="http://schemas.microsoft.com/office/powerpoint/2010/main" val="1556208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dirty="0"/>
              <a:t>Significant messages</a:t>
            </a:r>
            <a:endParaRPr lang="en-US" dirty="0"/>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US" dirty="0"/>
              <a:t>4CMenB gonorrhoea vaccination programme</a:t>
            </a:r>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0" y="1774825"/>
            <a:ext cx="11123613" cy="4351338"/>
          </a:xfrm>
        </p:spPr>
        <p:txBody>
          <a:bodyPr>
            <a:normAutofit fontScale="85000" lnSpcReduction="10000"/>
          </a:bodyPr>
          <a:lstStyle/>
          <a:p>
            <a:pPr>
              <a:buFont typeface="Arial" panose="020B0604020202020204" pitchFamily="34" charset="0"/>
              <a:buChar char="•"/>
            </a:pPr>
            <a:r>
              <a:rPr lang="en-GB" sz="2500" dirty="0">
                <a:ea typeface="Times New Roman" panose="02020603050405020304" pitchFamily="18" charset="0"/>
                <a:cs typeface="Times New Roman" panose="02020603050405020304" pitchFamily="18" charset="0"/>
              </a:rPr>
              <a:t>g</a:t>
            </a:r>
            <a:r>
              <a:rPr lang="en-GB" sz="2500" dirty="0">
                <a:effectLst/>
                <a:latin typeface="Arial" panose="020B0604020202020204" pitchFamily="34" charset="0"/>
                <a:ea typeface="Times New Roman" panose="02020603050405020304" pitchFamily="18" charset="0"/>
                <a:cs typeface="Times New Roman" panose="02020603050405020304" pitchFamily="18" charset="0"/>
              </a:rPr>
              <a:t>onorrhoea is a major global public health problem, with incidences of gonorrhoea infections rising globally and increasing resistance to antibiotics </a:t>
            </a:r>
          </a:p>
          <a:p>
            <a:pPr>
              <a:buFont typeface="Arial" panose="020B0604020202020204" pitchFamily="34" charset="0"/>
              <a:buChar char="•"/>
            </a:pPr>
            <a:r>
              <a:rPr lang="en-GB" sz="2500" dirty="0">
                <a:ea typeface="Times New Roman" panose="02020603050405020304" pitchFamily="18" charset="0"/>
                <a:cs typeface="Times New Roman" panose="02020603050405020304" pitchFamily="18" charset="0"/>
              </a:rPr>
              <a:t>there is currently no licenced vaccine </a:t>
            </a:r>
            <a:r>
              <a:rPr lang="en-GB" sz="2500" dirty="0">
                <a:effectLst/>
                <a:latin typeface="Arial" panose="020B0604020202020204" pitchFamily="34" charset="0"/>
                <a:ea typeface="Times New Roman" panose="02020603050405020304" pitchFamily="18" charset="0"/>
                <a:cs typeface="Times New Roman" panose="02020603050405020304" pitchFamily="18" charset="0"/>
              </a:rPr>
              <a:t>against </a:t>
            </a:r>
            <a:r>
              <a:rPr lang="en-GB" sz="2500" i="1" dirty="0">
                <a:effectLst/>
                <a:latin typeface="Arial" panose="020B0604020202020204" pitchFamily="34" charset="0"/>
                <a:ea typeface="Times New Roman" panose="02020603050405020304" pitchFamily="18" charset="0"/>
                <a:cs typeface="Times New Roman" panose="02020603050405020304" pitchFamily="18" charset="0"/>
              </a:rPr>
              <a:t>Neisseria gonorrhoeae</a:t>
            </a:r>
          </a:p>
          <a:p>
            <a:pPr>
              <a:buFont typeface="Arial" panose="020B0604020202020204" pitchFamily="34" charset="0"/>
              <a:buChar char="•"/>
            </a:pPr>
            <a:r>
              <a:rPr lang="en-GB" sz="2500" dirty="0">
                <a:effectLst/>
                <a:latin typeface="Arial" panose="020B0604020202020204" pitchFamily="34" charset="0"/>
                <a:ea typeface="Times New Roman" panose="02020603050405020304" pitchFamily="18" charset="0"/>
                <a:cs typeface="Times New Roman" panose="02020603050405020304" pitchFamily="18" charset="0"/>
              </a:rPr>
              <a:t>the bacterium which causes gonorrhoea (</a:t>
            </a:r>
            <a:r>
              <a:rPr lang="en-GB" sz="2500" i="1" dirty="0">
                <a:effectLst/>
                <a:latin typeface="Arial" panose="020B0604020202020204" pitchFamily="34" charset="0"/>
                <a:ea typeface="Times New Roman" panose="02020603050405020304" pitchFamily="18" charset="0"/>
                <a:cs typeface="Times New Roman" panose="02020603050405020304" pitchFamily="18" charset="0"/>
              </a:rPr>
              <a:t>Neisseria gonorrhoeae)</a:t>
            </a:r>
            <a:r>
              <a:rPr lang="en-GB" sz="2500" dirty="0">
                <a:effectLst/>
                <a:latin typeface="Arial" panose="020B0604020202020204" pitchFamily="34" charset="0"/>
                <a:ea typeface="Times New Roman" panose="02020603050405020304" pitchFamily="18" charset="0"/>
                <a:cs typeface="Times New Roman" panose="02020603050405020304" pitchFamily="18" charset="0"/>
              </a:rPr>
              <a:t> is very closely genetically related to the bacterium which causes meningococcal disease (</a:t>
            </a:r>
            <a:r>
              <a:rPr lang="en-GB" sz="2500" i="1" dirty="0">
                <a:effectLst/>
                <a:latin typeface="Arial" panose="020B0604020202020204" pitchFamily="34" charset="0"/>
                <a:ea typeface="Times New Roman" panose="02020603050405020304" pitchFamily="18" charset="0"/>
                <a:cs typeface="Times New Roman" panose="02020603050405020304" pitchFamily="18" charset="0"/>
              </a:rPr>
              <a:t>Neisseria meningitidis)</a:t>
            </a:r>
          </a:p>
          <a:p>
            <a:pPr>
              <a:buFont typeface="Arial" panose="020B0604020202020204" pitchFamily="34" charset="0"/>
              <a:buChar char="•"/>
            </a:pPr>
            <a:r>
              <a:rPr lang="en-GB" sz="2500" dirty="0">
                <a:ea typeface="Times New Roman" panose="02020603050405020304" pitchFamily="18" charset="0"/>
                <a:cs typeface="Times New Roman" panose="02020603050405020304" pitchFamily="18" charset="0"/>
              </a:rPr>
              <a:t>s</a:t>
            </a:r>
            <a:r>
              <a:rPr lang="en-GB" sz="2500" dirty="0">
                <a:effectLst/>
                <a:latin typeface="Arial" panose="020B0604020202020204" pitchFamily="34" charset="0"/>
                <a:ea typeface="Times New Roman" panose="02020603050405020304" pitchFamily="18" charset="0"/>
                <a:cs typeface="Times New Roman" panose="02020603050405020304" pitchFamily="18" charset="0"/>
              </a:rPr>
              <a:t>tudies have demonstrated an estimated 30 to 40% protection against gonorrhoea in people at high risk of gonorrhoea infection who were offered the vaccine 4CMenB which is used in the childhood vaccination schedule for the prevention of meningococcal disease </a:t>
            </a:r>
          </a:p>
          <a:p>
            <a:pPr>
              <a:buFont typeface="Arial" panose="020B0604020202020204" pitchFamily="34" charset="0"/>
              <a:buChar char="•"/>
            </a:pPr>
            <a:r>
              <a:rPr lang="en-GB" sz="2500" dirty="0">
                <a:effectLst/>
                <a:latin typeface="Arial" panose="020B0604020202020204" pitchFamily="34" charset="0"/>
                <a:ea typeface="Times New Roman" panose="02020603050405020304" pitchFamily="18" charset="0"/>
                <a:cs typeface="Times New Roman" panose="02020603050405020304" pitchFamily="18" charset="0"/>
              </a:rPr>
              <a:t>the Joint Committee on Vaccination and Immunisation (JCVI) advised a targeted, opportunistic vaccine programme using 4CMenB vaccine for protection against gonorrhoea primarily in GBMSM at higher risk of infection </a:t>
            </a:r>
          </a:p>
          <a:p>
            <a:r>
              <a:rPr lang="en-GB" sz="2500" dirty="0">
                <a:ea typeface="Times New Roman" panose="02020603050405020304" pitchFamily="18" charset="0"/>
                <a:cs typeface="Times New Roman" panose="02020603050405020304" pitchFamily="18" charset="0"/>
              </a:rPr>
              <a:t>the government has agreed to introduce this programme, commencing 1 August 2025</a:t>
            </a:r>
          </a:p>
          <a:p>
            <a:pPr>
              <a:buFont typeface="Arial" panose="020B0604020202020204" pitchFamily="34" charset="0"/>
              <a:buChar char="•"/>
            </a:pPr>
            <a:endParaRPr lang="en-GB" sz="2400" dirty="0">
              <a:solidFill>
                <a:srgbClr val="FF0000"/>
              </a:solidFill>
            </a:endParaRPr>
          </a:p>
          <a:p>
            <a:pPr>
              <a:buFont typeface="Arial" panose="020B0604020202020204" pitchFamily="34" charset="0"/>
              <a:buChar char="•"/>
            </a:pPr>
            <a:endParaRPr lang="en-GB" dirty="0"/>
          </a:p>
        </p:txBody>
      </p:sp>
    </p:spTree>
    <p:extLst>
      <p:ext uri="{BB962C8B-B14F-4D97-AF65-F5344CB8AC3E}">
        <p14:creationId xmlns:p14="http://schemas.microsoft.com/office/powerpoint/2010/main" val="1180233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1E794-6211-4727-F77E-1E1B7BA4CCF0}"/>
              </a:ext>
            </a:extLst>
          </p:cNvPr>
          <p:cNvSpPr>
            <a:spLocks noGrp="1"/>
          </p:cNvSpPr>
          <p:nvPr>
            <p:ph type="title"/>
          </p:nvPr>
        </p:nvSpPr>
        <p:spPr/>
        <p:txBody>
          <a:bodyPr/>
          <a:lstStyle/>
          <a:p>
            <a:r>
              <a:rPr lang="en-GB" sz="4000" dirty="0"/>
              <a:t>Resources</a:t>
            </a:r>
            <a:endParaRPr lang="en-US" dirty="0"/>
          </a:p>
        </p:txBody>
      </p:sp>
      <p:sp>
        <p:nvSpPr>
          <p:cNvPr id="4" name="Footer Placeholder 3">
            <a:extLst>
              <a:ext uri="{FF2B5EF4-FFF2-40B4-BE49-F238E27FC236}">
                <a16:creationId xmlns:a16="http://schemas.microsoft.com/office/drawing/2014/main" id="{FD2E9694-D87B-B17D-2149-DC9E600E22DB}"/>
              </a:ext>
            </a:extLst>
          </p:cNvPr>
          <p:cNvSpPr>
            <a:spLocks noGrp="1"/>
          </p:cNvSpPr>
          <p:nvPr>
            <p:ph type="ftr" sz="quarter" idx="10"/>
          </p:nvPr>
        </p:nvSpPr>
        <p:spPr/>
        <p:txBody>
          <a:bodyPr/>
          <a:lstStyle/>
          <a:p>
            <a:r>
              <a:rPr lang="fr-FR" dirty="0"/>
              <a:t>4CMenB gonorrhoea vaccination programme</a:t>
            </a:r>
            <a:endParaRPr lang="en-GB" sz="1400" dirty="0"/>
          </a:p>
        </p:txBody>
      </p:sp>
      <p:sp>
        <p:nvSpPr>
          <p:cNvPr id="7" name="Rectangle 1">
            <a:extLst>
              <a:ext uri="{FF2B5EF4-FFF2-40B4-BE49-F238E27FC236}">
                <a16:creationId xmlns:a16="http://schemas.microsoft.com/office/drawing/2014/main" id="{C741847C-3544-DD58-4A0C-053AAF18873C}"/>
              </a:ext>
            </a:extLst>
          </p:cNvPr>
          <p:cNvSpPr>
            <a:spLocks noChangeArrowheads="1"/>
          </p:cNvSpPr>
          <p:nvPr/>
        </p:nvSpPr>
        <p:spPr bwMode="auto">
          <a:xfrm>
            <a:off x="330206" y="1633927"/>
            <a:ext cx="11530868"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altLang="en-US" dirty="0">
                <a:solidFill>
                  <a:srgbClr val="000000"/>
                </a:solidFill>
                <a:latin typeface="+mn-lt"/>
                <a:ea typeface="Calibri" panose="020F0502020204030204" pitchFamily="34" charset="0"/>
                <a:cs typeface="Arial" panose="020B0604020202020204" pitchFamily="34" charset="0"/>
              </a:rPr>
              <a:t>A</a:t>
            </a: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ll UKHSA resources relating to the gonorrhoea vaccination programme can be accessed at </a:t>
            </a:r>
            <a:r>
              <a:rPr lang="en-US" sz="1800" u="sng" kern="0" dirty="0" err="1">
                <a:solidFill>
                  <a:srgbClr val="0563C1"/>
                </a:solidFill>
                <a:effectLst/>
                <a:latin typeface="Arial" panose="020B0604020202020204" pitchFamily="34" charset="0"/>
                <a:ea typeface="Arial" panose="020B0604020202020204" pitchFamily="34" charset="0"/>
                <a:cs typeface="Arial" panose="020B0604020202020204" pitchFamily="34" charset="0"/>
                <a:hlinkClick r:id="rId3"/>
              </a:rPr>
              <a:t>Gonorrhoea</a:t>
            </a:r>
            <a:r>
              <a:rPr lang="en-US" sz="1800" u="sng" kern="0" dirty="0">
                <a:solidFill>
                  <a:srgbClr val="0563C1"/>
                </a:solidFill>
                <a:effectLst/>
                <a:latin typeface="Arial" panose="020B0604020202020204" pitchFamily="34" charset="0"/>
                <a:ea typeface="Arial" panose="020B0604020202020204" pitchFamily="34" charset="0"/>
                <a:cs typeface="Arial" panose="020B0604020202020204" pitchFamily="34" charset="0"/>
                <a:hlinkClick r:id="rId3"/>
              </a:rPr>
              <a:t> resources</a:t>
            </a:r>
            <a:r>
              <a:rPr lang="en-US" sz="1800" kern="0" dirty="0">
                <a:effectLst/>
                <a:latin typeface="Arial" panose="020B0604020202020204" pitchFamily="34" charset="0"/>
                <a:ea typeface="Arial" panose="020B0604020202020204" pitchFamily="34" charset="0"/>
                <a:cs typeface="Arial" panose="020B0604020202020204" pitchFamily="34" charset="0"/>
              </a:rPr>
              <a:t>.</a:t>
            </a:r>
            <a:endParaRPr lang="en-US" kern="0" dirty="0">
              <a:ea typeface="Arial" panose="020B0604020202020204" pitchFamily="34" charset="0"/>
              <a:cs typeface="Arial" panose="020B0604020202020204" pitchFamily="34" charset="0"/>
            </a:endParaRPr>
          </a:p>
          <a:p>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These include:</a:t>
            </a:r>
          </a:p>
          <a:p>
            <a:pPr marL="800100" lvl="1" indent="-342900">
              <a:buFont typeface="Arial" panose="020B0604020202020204" pitchFamily="34" charset="0"/>
              <a:buChar char="•"/>
            </a:pPr>
            <a:r>
              <a:rPr lang="en-GB" altLang="en-US" dirty="0">
                <a:solidFill>
                  <a:srgbClr val="000000"/>
                </a:solidFill>
                <a:latin typeface="+mn-lt"/>
                <a:ea typeface="Calibri" panose="020F0502020204030204" pitchFamily="34" charset="0"/>
                <a:cs typeface="Arial" panose="020B0604020202020204" pitchFamily="34" charset="0"/>
              </a:rPr>
              <a:t>information for healthcare practitioners: </a:t>
            </a:r>
            <a:r>
              <a:rPr lang="en-US" altLang="en-US" dirty="0">
                <a:solidFill>
                  <a:srgbClr val="000000"/>
                </a:solidFill>
                <a:latin typeface="+mn-lt"/>
                <a:ea typeface="Calibri" panose="020F0502020204030204" pitchFamily="34" charset="0"/>
                <a:cs typeface="Arial" panose="020B0604020202020204" pitchFamily="34" charset="0"/>
                <a:hlinkClick r:id="rId4"/>
              </a:rPr>
              <a:t>4CMenB vaccine for prevention of gonorrhoea: Information for healthcare practitioners</a:t>
            </a:r>
            <a:r>
              <a:rPr lang="en-GB" altLang="en-US" dirty="0">
                <a:solidFill>
                  <a:srgbClr val="000000"/>
                </a:solidFill>
                <a:latin typeface="+mn-lt"/>
                <a:ea typeface="Calibri" panose="020F0502020204030204" pitchFamily="34" charset="0"/>
                <a:cs typeface="Arial" panose="020B0604020202020204" pitchFamily="34" charset="0"/>
              </a:rPr>
              <a:t> </a:t>
            </a:r>
            <a:endPar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r>
              <a:rPr lang="en-GB" altLang="en-US" dirty="0">
                <a:solidFill>
                  <a:srgbClr val="000000"/>
                </a:solidFill>
                <a:latin typeface="+mn-lt"/>
                <a:ea typeface="Calibri" panose="020F0502020204030204" pitchFamily="34" charset="0"/>
                <a:cs typeface="Arial" panose="020B0604020202020204" pitchFamily="34" charset="0"/>
              </a:rPr>
              <a:t>i</a:t>
            </a: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mmunisation against infectious disease: </a:t>
            </a:r>
            <a:r>
              <a:rPr lang="en-US" dirty="0">
                <a:hlinkClick r:id="rId5"/>
              </a:rPr>
              <a:t>Gonorrhoea: the green book chapter - GOV.UK</a:t>
            </a:r>
            <a:endParaRPr lang="en-US" dirty="0"/>
          </a:p>
          <a:p>
            <a:pPr marL="800100" lvl="1" indent="-342900">
              <a:buFont typeface="Arial" panose="020B0604020202020204" pitchFamily="34" charset="0"/>
              <a:buChar char="•"/>
            </a:pPr>
            <a:r>
              <a:rPr lang="en-GB" dirty="0">
                <a:latin typeface="+mn-lt"/>
              </a:rPr>
              <a:t>information for healthcare practitioners</a:t>
            </a:r>
          </a:p>
          <a:p>
            <a:pPr marL="800100" lvl="1" indent="-342900">
              <a:buFont typeface="Arial" panose="020B0604020202020204" pitchFamily="34" charset="0"/>
              <a:buChar char="•"/>
            </a:pPr>
            <a:r>
              <a:rPr lang="en-GB" altLang="en-US" dirty="0">
                <a:solidFill>
                  <a:srgbClr val="000000"/>
                </a:solidFill>
                <a:latin typeface="+mn-lt"/>
                <a:ea typeface="Calibri" panose="020F0502020204030204" pitchFamily="34" charset="0"/>
                <a:cs typeface="Arial" panose="020B0604020202020204" pitchFamily="34" charset="0"/>
              </a:rPr>
              <a:t>a </a:t>
            </a:r>
            <a:r>
              <a:rPr kumimoji="0" lang="en-GB" altLang="en-US" b="0" i="0" u="none" strike="noStrike" cap="none" normalizeH="0" baseline="0" dirty="0">
                <a:ln>
                  <a:noFill/>
                </a:ln>
                <a:effectLst/>
                <a:latin typeface="+mn-lt"/>
                <a:ea typeface="Calibri" panose="020F0502020204030204" pitchFamily="34" charset="0"/>
                <a:cs typeface="Arial" panose="020B0604020202020204" pitchFamily="34" charset="0"/>
              </a:rPr>
              <a:t>UKHSA template</a:t>
            </a:r>
            <a:r>
              <a:rPr kumimoji="0" lang="en-GB" altLang="en-US" b="0" i="0" u="none" strike="noStrike" cap="none" normalizeH="0" baseline="0" dirty="0">
                <a:ln>
                  <a:noFill/>
                </a:ln>
                <a:solidFill>
                  <a:srgbClr val="FF0000"/>
                </a:solidFill>
                <a:effectLst/>
                <a:latin typeface="+mn-lt"/>
                <a:ea typeface="Calibri" panose="020F0502020204030204" pitchFamily="34" charset="0"/>
                <a:cs typeface="Arial" panose="020B0604020202020204" pitchFamily="34" charset="0"/>
              </a:rPr>
              <a:t> </a:t>
            </a: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Patient Group Direction (PGD):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6"/>
              </a:rPr>
              <a:t>4CMenB for gonorrhoea vaccine</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rPr>
              <a:t> </a:t>
            </a:r>
          </a:p>
          <a:p>
            <a:pPr marL="800100" lvl="1" indent="-342900">
              <a:buFont typeface="Arial" panose="020B0604020202020204" pitchFamily="34" charset="0"/>
              <a:buChar char="•"/>
            </a:pPr>
            <a:r>
              <a:rPr lang="en-GB" altLang="en-US" dirty="0">
                <a:solidFill>
                  <a:srgbClr val="000000"/>
                </a:solidFill>
                <a:latin typeface="+mn-lt"/>
                <a:ea typeface="Calibri" panose="020F0502020204030204" pitchFamily="34" charset="0"/>
                <a:cs typeface="Arial" panose="020B0604020202020204" pitchFamily="34" charset="0"/>
              </a:rPr>
              <a:t>patient leaflets: </a:t>
            </a:r>
            <a:r>
              <a:rPr lang="en-US" sz="1800" u="sng" kern="0" dirty="0">
                <a:solidFill>
                  <a:srgbClr val="0563C1"/>
                </a:solidFill>
                <a:effectLst/>
                <a:latin typeface="Arial" panose="020B0604020202020204" pitchFamily="34" charset="0"/>
                <a:ea typeface="Yu Mincho" panose="02020400000000000000" pitchFamily="18" charset="-128"/>
                <a:cs typeface="Arial" panose="020B0604020202020204" pitchFamily="34" charset="0"/>
                <a:hlinkClick r:id="rId3"/>
              </a:rPr>
              <a:t>4CMenB for gonorrhoea vaccination patient resources</a:t>
            </a:r>
            <a:r>
              <a:rPr lang="en-GB" altLang="en-US" dirty="0">
                <a:solidFill>
                  <a:srgbClr val="000000"/>
                </a:solidFill>
                <a:latin typeface="+mn-lt"/>
                <a:ea typeface="Calibri" panose="020F0502020204030204" pitchFamily="34" charset="0"/>
                <a:cs typeface="Arial" panose="020B0604020202020204" pitchFamily="34" charset="0"/>
              </a:rPr>
              <a:t> </a:t>
            </a:r>
            <a:endParaRPr lang="en-GB" altLang="en-US" dirty="0">
              <a:solidFill>
                <a:srgbClr val="000000"/>
              </a:solidFill>
              <a:latin typeface="+mn-lt"/>
              <a:cs typeface="Arial" panose="020B0604020202020204" pitchFamily="34" charset="0"/>
            </a:endParaRPr>
          </a:p>
          <a:p>
            <a:r>
              <a:rPr kumimoji="0" lang="en-GB" altLang="en-US" b="0" i="0" u="none" cap="none" normalizeH="0" baseline="0" dirty="0">
                <a:ln>
                  <a:noFill/>
                </a:ln>
                <a:solidFill>
                  <a:schemeClr val="tx1"/>
                </a:solidFill>
                <a:effectLst/>
                <a:latin typeface="+mn-lt"/>
                <a:ea typeface="Calibri" panose="020F0502020204030204" pitchFamily="34" charset="0"/>
                <a:cs typeface="Arial" panose="020B0604020202020204" pitchFamily="34" charset="0"/>
              </a:rPr>
              <a:t>Other resources include:</a:t>
            </a:r>
            <a:endParaRPr lang="en-GB" altLang="en-US" dirty="0">
              <a:solidFill>
                <a:srgbClr val="000000"/>
              </a:solidFill>
              <a:latin typeface="+mn-lt"/>
              <a:cs typeface="Arial" panose="020B0604020202020204" pitchFamily="34" charset="0"/>
            </a:endParaRPr>
          </a:p>
          <a:p>
            <a:pPr marL="800100" lvl="1" indent="-342900">
              <a:buFont typeface="Arial" panose="020B0604020202020204" pitchFamily="34" charset="0"/>
              <a:buChar char="•"/>
            </a:pPr>
            <a:r>
              <a:rPr lang="en-GB" altLang="en-US" dirty="0">
                <a:solidFill>
                  <a:srgbClr val="000000"/>
                </a:solidFill>
                <a:latin typeface="+mn-lt"/>
                <a:ea typeface="Calibri" panose="020F0502020204030204" pitchFamily="34" charset="0"/>
                <a:cs typeface="Arial" panose="020B0604020202020204" pitchFamily="34" charset="0"/>
              </a:rPr>
              <a:t>m</a:t>
            </a: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arketing authorisation holder’s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7"/>
              </a:rPr>
              <a:t>Summary of Product Characteristics</a:t>
            </a:r>
            <a:endParaRPr kumimoji="0" lang="en-GB" altLang="en-US" b="0" i="0" u="none" strike="noStrike" cap="none" normalizeH="0" baseline="0" dirty="0">
              <a:ln>
                <a:noFill/>
              </a:ln>
              <a:solidFill>
                <a:schemeClr val="tx1"/>
              </a:solidFill>
              <a:effectLst/>
              <a:latin typeface="+mn-lt"/>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Medicines and Healthcare products Regulatory Agency (MHRA):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8"/>
              </a:rPr>
              <a:t>reporting adverse reactions</a:t>
            </a:r>
            <a:endParaRPr kumimoji="0" lang="en-GB" altLang="en-US" b="0" i="0" u="none" strike="noStrike" cap="none" normalizeH="0" baseline="0" dirty="0">
              <a:ln>
                <a:noFill/>
              </a:ln>
              <a:solidFill>
                <a:schemeClr val="tx1"/>
              </a:solidFill>
              <a:effectLst/>
              <a:latin typeface="+mn-lt"/>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JCVI advice: </a:t>
            </a: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hlinkClick r:id="rId9"/>
              </a:rPr>
              <a:t>The use of 4CMenB vaccination for the prevention of gonorrhoea</a:t>
            </a:r>
            <a:endParaRPr kumimoji="0" lang="en-GB" altLang="en-US" b="0" i="0" u="none" strike="noStrike" cap="none" normalizeH="0" baseline="0" dirty="0">
              <a:ln>
                <a:noFill/>
              </a:ln>
              <a:solidFill>
                <a:schemeClr val="tx1"/>
              </a:solidFill>
              <a:effectLst/>
              <a:highlight>
                <a:srgbClr val="FFFF00"/>
              </a:highlight>
              <a:latin typeface="+mn-lt"/>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NHS website: </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0"/>
              </a:rPr>
              <a:t>Gonorrhoea</a:t>
            </a:r>
            <a:endPar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r>
              <a:rPr kumimoji="0" lang="en-GB" altLang="en-US"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Oxford Vaccine Knowledge Project: </a:t>
            </a:r>
            <a:r>
              <a:rPr kumimoji="0" lang="en-GB" altLang="en-US" b="0" i="0" u="none" strike="noStrike" cap="none" normalizeH="0" baseline="0" dirty="0" err="1">
                <a:ln>
                  <a:noFill/>
                </a:ln>
                <a:solidFill>
                  <a:schemeClr val="tx1"/>
                </a:solidFill>
                <a:effectLst/>
                <a:latin typeface="+mn-lt"/>
                <a:ea typeface="Calibri" panose="020F0502020204030204" pitchFamily="34" charset="0"/>
                <a:cs typeface="Arial" panose="020B0604020202020204" pitchFamily="34" charset="0"/>
                <a:hlinkClick r:id="rId11"/>
              </a:rPr>
              <a:t>MenB</a:t>
            </a:r>
            <a:r>
              <a:rPr kumimoji="0" lang="en-GB" altLang="en-US"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1"/>
              </a:rPr>
              <a:t> Vaccine</a:t>
            </a:r>
            <a:endParaRPr lang="en-GB" altLang="en-US" dirty="0">
              <a:latin typeface="+mn-lt"/>
              <a:ea typeface="Calibri" panose="020F0502020204030204" pitchFamily="34" charset="0"/>
              <a:cs typeface="Arial" panose="020B0604020202020204" pitchFamily="34" charset="0"/>
            </a:endParaRPr>
          </a:p>
          <a:p>
            <a:pPr marL="800100" lvl="1" indent="-342900">
              <a:buFont typeface="Arial" panose="020B0604020202020204" pitchFamily="34" charset="0"/>
              <a:buChar char="•"/>
            </a:pPr>
            <a:r>
              <a:rPr kumimoji="0" lang="en-GB" altLang="en-US"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12"/>
              </a:rPr>
              <a:t>U</a:t>
            </a:r>
            <a:r>
              <a:rPr kumimoji="0" lang="en-US" altLang="en-US"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12"/>
              </a:rPr>
              <a:t>KHSA Sexually Transmitted Infection (STI) annual data tables</a:t>
            </a:r>
            <a:endParaRPr kumimoji="0" lang="en-GB" altLang="en-US" b="0" i="0" u="sng" strike="noStrike" cap="none" normalizeH="0" baseline="0" dirty="0">
              <a:ln>
                <a:noFill/>
              </a:ln>
              <a:solidFill>
                <a:srgbClr val="008080"/>
              </a:solidFill>
              <a:effectLst/>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055786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7FB0-8EE0-4BCB-DA1A-3063E9EF3269}"/>
              </a:ext>
            </a:extLst>
          </p:cNvPr>
          <p:cNvSpPr>
            <a:spLocks noGrp="1"/>
          </p:cNvSpPr>
          <p:nvPr>
            <p:ph type="title"/>
          </p:nvPr>
        </p:nvSpPr>
        <p:spPr/>
        <p:txBody>
          <a:bodyPr>
            <a:normAutofit fontScale="90000"/>
          </a:bodyPr>
          <a:lstStyle/>
          <a:p>
            <a:r>
              <a:rPr lang="en-GB" dirty="0"/>
              <a:t>Resources: Information for healthcare practitioners</a:t>
            </a:r>
            <a:endParaRPr lang="en-GB" strike="sngStrike" dirty="0"/>
          </a:p>
        </p:txBody>
      </p:sp>
      <p:sp>
        <p:nvSpPr>
          <p:cNvPr id="3" name="Content Placeholder 2">
            <a:extLst>
              <a:ext uri="{FF2B5EF4-FFF2-40B4-BE49-F238E27FC236}">
                <a16:creationId xmlns:a16="http://schemas.microsoft.com/office/drawing/2014/main" id="{4B4AC7E2-30DF-6602-52AF-58666D397650}"/>
              </a:ext>
            </a:extLst>
          </p:cNvPr>
          <p:cNvSpPr>
            <a:spLocks noGrp="1"/>
          </p:cNvSpPr>
          <p:nvPr>
            <p:ph idx="1"/>
          </p:nvPr>
        </p:nvSpPr>
        <p:spPr/>
        <p:txBody>
          <a:bodyPr/>
          <a:lstStyle/>
          <a:p>
            <a:pPr marL="0" indent="0">
              <a:buNone/>
            </a:pPr>
            <a:r>
              <a:rPr lang="en-GB" dirty="0">
                <a:latin typeface="+mn-lt"/>
              </a:rPr>
              <a:t>The </a:t>
            </a:r>
            <a:r>
              <a:rPr lang="en-GB" sz="2400" dirty="0">
                <a:latin typeface="+mn-lt"/>
              </a:rPr>
              <a:t>information for healthcare practitioners </a:t>
            </a:r>
            <a:r>
              <a:rPr lang="en-GB" dirty="0">
                <a:latin typeface="+mn-lt"/>
              </a:rPr>
              <a:t>guidance </a:t>
            </a:r>
            <a:r>
              <a:rPr lang="en-GB" altLang="en-US" dirty="0">
                <a:solidFill>
                  <a:srgbClr val="0B0C0C"/>
                </a:solidFill>
                <a:latin typeface="+mn-lt"/>
              </a:rPr>
              <a:t>is recommended reading for anyone involved in the gonorrhoea vaccination programme</a:t>
            </a:r>
          </a:p>
          <a:p>
            <a:pPr marL="0" indent="0">
              <a:buNone/>
            </a:pPr>
            <a:endParaRPr lang="en-GB" u="sng" dirty="0">
              <a:solidFill>
                <a:srgbClr val="008080"/>
              </a:solidFill>
              <a:latin typeface="+mn-lt"/>
            </a:endParaRPr>
          </a:p>
          <a:p>
            <a:pPr marL="0" indent="0">
              <a:buNone/>
            </a:pPr>
            <a:r>
              <a:rPr lang="en-GB" dirty="0">
                <a:solidFill>
                  <a:srgbClr val="0B0C0C"/>
                </a:solidFill>
                <a:latin typeface="+mn-lt"/>
              </a:rPr>
              <a:t>This is a practical document </a:t>
            </a:r>
            <a:r>
              <a:rPr lang="en-US" b="0" i="0" dirty="0">
                <a:solidFill>
                  <a:srgbClr val="0B0C0C"/>
                </a:solidFill>
                <a:effectLst/>
                <a:latin typeface="+mn-lt"/>
              </a:rPr>
              <a:t>for healthcare practitioners administering or providing advice about the </a:t>
            </a:r>
            <a:r>
              <a:rPr lang="en-US" dirty="0">
                <a:solidFill>
                  <a:srgbClr val="0B0C0C"/>
                </a:solidFill>
                <a:latin typeface="+mn-lt"/>
              </a:rPr>
              <a:t>4CMenB </a:t>
            </a:r>
            <a:r>
              <a:rPr lang="en-US" b="0" i="0" dirty="0">
                <a:solidFill>
                  <a:srgbClr val="0B0C0C"/>
                </a:solidFill>
                <a:effectLst/>
                <a:latin typeface="+mn-lt"/>
              </a:rPr>
              <a:t>vaccine. It includes the vaccination programme recommendations, contraindications, precautions and examples of scenarios that staff may experience when </a:t>
            </a:r>
            <a:r>
              <a:rPr lang="en-GB" b="0" i="0" dirty="0">
                <a:solidFill>
                  <a:srgbClr val="0B0C0C"/>
                </a:solidFill>
                <a:effectLst/>
                <a:latin typeface="+mn-lt"/>
              </a:rPr>
              <a:t>immunising</a:t>
            </a:r>
            <a:endParaRPr lang="en-GB" dirty="0">
              <a:latin typeface="+mn-lt"/>
            </a:endParaRPr>
          </a:p>
        </p:txBody>
      </p:sp>
      <p:sp>
        <p:nvSpPr>
          <p:cNvPr id="4" name="Footer Placeholder 3">
            <a:extLst>
              <a:ext uri="{FF2B5EF4-FFF2-40B4-BE49-F238E27FC236}">
                <a16:creationId xmlns:a16="http://schemas.microsoft.com/office/drawing/2014/main" id="{F1F41D3F-F843-060C-4441-17CE7031F0C4}"/>
              </a:ext>
            </a:extLst>
          </p:cNvPr>
          <p:cNvSpPr>
            <a:spLocks noGrp="1"/>
          </p:cNvSpPr>
          <p:nvPr>
            <p:ph type="ftr" sz="quarter" idx="10"/>
          </p:nvPr>
        </p:nvSpPr>
        <p:spPr/>
        <p:txBody>
          <a:bodyPr/>
          <a:lstStyle/>
          <a:p>
            <a:r>
              <a:rPr lang="fr-FR" dirty="0"/>
              <a:t>4CMenB gonorrhoea vaccination programme</a:t>
            </a:r>
            <a:endParaRPr lang="en-GB" sz="1400" dirty="0"/>
          </a:p>
        </p:txBody>
      </p:sp>
    </p:spTree>
    <p:extLst>
      <p:ext uri="{BB962C8B-B14F-4D97-AF65-F5344CB8AC3E}">
        <p14:creationId xmlns:p14="http://schemas.microsoft.com/office/powerpoint/2010/main" val="3656831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9477-0BA3-8570-0BDF-9E55E69507F3}"/>
              </a:ext>
            </a:extLst>
          </p:cNvPr>
          <p:cNvSpPr>
            <a:spLocks noGrp="1"/>
          </p:cNvSpPr>
          <p:nvPr>
            <p:ph type="title"/>
          </p:nvPr>
        </p:nvSpPr>
        <p:spPr>
          <a:xfrm>
            <a:off x="330206" y="292608"/>
            <a:ext cx="10515600" cy="859415"/>
          </a:xfrm>
        </p:spPr>
        <p:txBody>
          <a:bodyPr/>
          <a:lstStyle/>
          <a:p>
            <a:r>
              <a:rPr lang="en-GB" dirty="0"/>
              <a:t>Aims of this resource</a:t>
            </a:r>
            <a:endParaRPr lang="en-US" dirty="0"/>
          </a:p>
        </p:txBody>
      </p:sp>
      <p:sp>
        <p:nvSpPr>
          <p:cNvPr id="3" name="Content Placeholder 2">
            <a:extLst>
              <a:ext uri="{FF2B5EF4-FFF2-40B4-BE49-F238E27FC236}">
                <a16:creationId xmlns:a16="http://schemas.microsoft.com/office/drawing/2014/main" id="{E1260E78-1301-E22B-5E28-F25542E59FF7}"/>
              </a:ext>
            </a:extLst>
          </p:cNvPr>
          <p:cNvSpPr>
            <a:spLocks noGrp="1"/>
          </p:cNvSpPr>
          <p:nvPr>
            <p:ph idx="1"/>
          </p:nvPr>
        </p:nvSpPr>
        <p:spPr/>
        <p:txBody>
          <a:bodyPr>
            <a:normAutofit/>
          </a:bodyPr>
          <a:lstStyle/>
          <a:p>
            <a:r>
              <a:rPr lang="en-GB" dirty="0"/>
              <a:t>to raise awareness of the rationale for</a:t>
            </a:r>
            <a:r>
              <a:rPr lang="en-GB" dirty="0">
                <a:solidFill>
                  <a:srgbClr val="FF0000"/>
                </a:solidFill>
              </a:rPr>
              <a:t> </a:t>
            </a:r>
            <a:r>
              <a:rPr lang="en-GB" dirty="0"/>
              <a:t>and </a:t>
            </a:r>
            <a:r>
              <a:rPr lang="en-GB" dirty="0">
                <a:solidFill>
                  <a:schemeClr val="accent5">
                    <a:lumMod val="75000"/>
                  </a:schemeClr>
                </a:solidFill>
                <a:hlinkClick r:id="rId3">
                  <a:extLst>
                    <a:ext uri="{A12FA001-AC4F-418D-AE19-62706E023703}">
                      <ahyp:hlinkClr xmlns:ahyp="http://schemas.microsoft.com/office/drawing/2018/hyperlinkcolor" val="tx"/>
                    </a:ext>
                  </a:extLst>
                </a:hlinkClick>
              </a:rPr>
              <a:t>JCVI advice</a:t>
            </a:r>
            <a:r>
              <a:rPr lang="en-GB" dirty="0">
                <a:solidFill>
                  <a:schemeClr val="accent5">
                    <a:lumMod val="75000"/>
                  </a:schemeClr>
                </a:solidFill>
              </a:rPr>
              <a:t> </a:t>
            </a:r>
            <a:r>
              <a:rPr lang="en-GB" dirty="0"/>
              <a:t>about the use of the 4CMenB vaccine (currently used in the MenB routine infant and targeted at-risk group programmes), to also protect against gonorrhoea</a:t>
            </a:r>
          </a:p>
          <a:p>
            <a:r>
              <a:rPr lang="en-GB" dirty="0"/>
              <a:t>to support healthcare practitioners in sexual health settings involved in identifying, immunising and/or having conversations with at-risk individuals who may be eligible for vaccination as part of the vaccination programme against gonorrhoea</a:t>
            </a:r>
          </a:p>
          <a:p>
            <a:r>
              <a:rPr lang="en-GB" dirty="0"/>
              <a:t>to support healthcare practitioner understanding of the rationale, benefits and eligibility for 4CMenB vaccination as part of the vaccination programme against gonorrhoea, enabling them to promote uptake effectively</a:t>
            </a:r>
          </a:p>
          <a:p>
            <a:pPr marL="0" indent="0">
              <a:buNone/>
            </a:pPr>
            <a:endParaRPr lang="en-GB" dirty="0"/>
          </a:p>
        </p:txBody>
      </p:sp>
      <p:sp>
        <p:nvSpPr>
          <p:cNvPr id="4" name="Footer Placeholder 3">
            <a:extLst>
              <a:ext uri="{FF2B5EF4-FFF2-40B4-BE49-F238E27FC236}">
                <a16:creationId xmlns:a16="http://schemas.microsoft.com/office/drawing/2014/main" id="{776B42DD-FC8E-188F-8DDE-B45CEDBC110C}"/>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4289148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B9477-0BA3-8570-0BDF-9E55E69507F3}"/>
              </a:ext>
            </a:extLst>
          </p:cNvPr>
          <p:cNvSpPr>
            <a:spLocks noGrp="1"/>
          </p:cNvSpPr>
          <p:nvPr>
            <p:ph type="title"/>
          </p:nvPr>
        </p:nvSpPr>
        <p:spPr>
          <a:xfrm>
            <a:off x="330206" y="365760"/>
            <a:ext cx="10515600" cy="786263"/>
          </a:xfrm>
        </p:spPr>
        <p:txBody>
          <a:bodyPr/>
          <a:lstStyle/>
          <a:p>
            <a:r>
              <a:rPr lang="en-GB" dirty="0"/>
              <a:t>Learning outcomes</a:t>
            </a:r>
            <a:endParaRPr lang="en-US" dirty="0"/>
          </a:p>
        </p:txBody>
      </p:sp>
      <p:sp>
        <p:nvSpPr>
          <p:cNvPr id="3" name="Content Placeholder 2">
            <a:extLst>
              <a:ext uri="{FF2B5EF4-FFF2-40B4-BE49-F238E27FC236}">
                <a16:creationId xmlns:a16="http://schemas.microsoft.com/office/drawing/2014/main" id="{E1260E78-1301-E22B-5E28-F25542E59FF7}"/>
              </a:ext>
            </a:extLst>
          </p:cNvPr>
          <p:cNvSpPr>
            <a:spLocks noGrp="1"/>
          </p:cNvSpPr>
          <p:nvPr>
            <p:ph idx="1"/>
          </p:nvPr>
        </p:nvSpPr>
        <p:spPr>
          <a:xfrm>
            <a:off x="330205" y="1774825"/>
            <a:ext cx="11123857" cy="4480831"/>
          </a:xfrm>
        </p:spPr>
        <p:txBody>
          <a:bodyPr>
            <a:normAutofit/>
          </a:bodyPr>
          <a:lstStyle/>
          <a:p>
            <a:pPr fontAlgn="base">
              <a:lnSpc>
                <a:spcPct val="120000"/>
              </a:lnSpc>
              <a:spcBef>
                <a:spcPts val="400"/>
              </a:spcBef>
              <a:buNone/>
            </a:pPr>
            <a:r>
              <a:rPr lang="en-GB" sz="2800" dirty="0">
                <a:latin typeface="+mn-lt"/>
              </a:rPr>
              <a:t>By the end of this session, healthcare practitioners should be able to:</a:t>
            </a:r>
            <a:r>
              <a:rPr lang="en-US" sz="2800" dirty="0">
                <a:latin typeface="+mn-lt"/>
              </a:rPr>
              <a:t>​</a:t>
            </a:r>
          </a:p>
          <a:p>
            <a:pPr fontAlgn="base">
              <a:lnSpc>
                <a:spcPct val="120000"/>
              </a:lnSpc>
              <a:spcBef>
                <a:spcPts val="400"/>
              </a:spcBef>
            </a:pPr>
            <a:r>
              <a:rPr lang="en-GB" sz="2800" dirty="0">
                <a:latin typeface="+mn-lt"/>
              </a:rPr>
              <a:t>describe the aetiology and epidemiology of gonorrhoea</a:t>
            </a:r>
            <a:endParaRPr lang="en-US" sz="2800" dirty="0">
              <a:latin typeface="+mn-lt"/>
            </a:endParaRPr>
          </a:p>
          <a:p>
            <a:pPr fontAlgn="base">
              <a:lnSpc>
                <a:spcPct val="120000"/>
              </a:lnSpc>
              <a:spcBef>
                <a:spcPts val="400"/>
              </a:spcBef>
            </a:pPr>
            <a:r>
              <a:rPr lang="en-GB" sz="2800" dirty="0">
                <a:latin typeface="+mn-lt"/>
              </a:rPr>
              <a:t>explain the recommendations for use of the 4CMenB vaccine </a:t>
            </a:r>
            <a:r>
              <a:rPr lang="en-US" sz="2800" dirty="0">
                <a:latin typeface="+mn-lt"/>
              </a:rPr>
              <a:t>​for protection against gonorrhoea in populations at high risk of infection</a:t>
            </a:r>
          </a:p>
          <a:p>
            <a:pPr fontAlgn="base">
              <a:lnSpc>
                <a:spcPct val="120000"/>
              </a:lnSpc>
              <a:spcBef>
                <a:spcPts val="400"/>
              </a:spcBef>
            </a:pPr>
            <a:r>
              <a:rPr lang="en-GB" sz="2800" dirty="0">
                <a:latin typeface="+mn-lt"/>
              </a:rPr>
              <a:t>state the correct </a:t>
            </a:r>
            <a:r>
              <a:rPr lang="en-US" sz="2800" dirty="0">
                <a:effectLst/>
                <a:latin typeface="+mn-lt"/>
              </a:rPr>
              <a:t>handling, preparation and safe administration requirements</a:t>
            </a:r>
            <a:r>
              <a:rPr lang="en-GB" sz="2800" dirty="0">
                <a:latin typeface="+mn-lt"/>
              </a:rPr>
              <a:t> of the 4CMenB vaccine</a:t>
            </a:r>
          </a:p>
          <a:p>
            <a:pPr fontAlgn="base">
              <a:lnSpc>
                <a:spcPct val="120000"/>
              </a:lnSpc>
              <a:spcBef>
                <a:spcPts val="400"/>
              </a:spcBef>
            </a:pPr>
            <a:r>
              <a:rPr lang="en-GB" sz="2800" dirty="0">
                <a:latin typeface="+mn-lt"/>
              </a:rPr>
              <a:t>access additional information</a:t>
            </a:r>
          </a:p>
          <a:p>
            <a:endParaRPr lang="en-US" dirty="0"/>
          </a:p>
        </p:txBody>
      </p:sp>
      <p:sp>
        <p:nvSpPr>
          <p:cNvPr id="4" name="Footer Placeholder 3">
            <a:extLst>
              <a:ext uri="{FF2B5EF4-FFF2-40B4-BE49-F238E27FC236}">
                <a16:creationId xmlns:a16="http://schemas.microsoft.com/office/drawing/2014/main" id="{776B42DD-FC8E-188F-8DDE-B45CEDBC110C}"/>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550177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B9385-F2A9-7334-2EA0-3F170F828E8F}"/>
              </a:ext>
            </a:extLst>
          </p:cNvPr>
          <p:cNvSpPr>
            <a:spLocks noGrp="1"/>
          </p:cNvSpPr>
          <p:nvPr>
            <p:ph type="title"/>
          </p:nvPr>
        </p:nvSpPr>
        <p:spPr/>
        <p:txBody>
          <a:bodyPr/>
          <a:lstStyle/>
          <a:p>
            <a:r>
              <a:rPr lang="en-GB" dirty="0"/>
              <a:t>Significant messages</a:t>
            </a:r>
            <a:endParaRPr lang="en-US" dirty="0"/>
          </a:p>
        </p:txBody>
      </p:sp>
      <p:sp>
        <p:nvSpPr>
          <p:cNvPr id="4" name="Footer Placeholder 3">
            <a:extLst>
              <a:ext uri="{FF2B5EF4-FFF2-40B4-BE49-F238E27FC236}">
                <a16:creationId xmlns:a16="http://schemas.microsoft.com/office/drawing/2014/main" id="{B7584B7B-9C5C-A870-D383-20C20E6EFECF}"/>
              </a:ext>
            </a:extLst>
          </p:cNvPr>
          <p:cNvSpPr>
            <a:spLocks noGrp="1"/>
          </p:cNvSpPr>
          <p:nvPr>
            <p:ph type="ftr" sz="quarter" idx="10"/>
          </p:nvPr>
        </p:nvSpPr>
        <p:spPr/>
        <p:txBody>
          <a:bodyPr/>
          <a:lstStyle/>
          <a:p>
            <a:pPr>
              <a:defRPr/>
            </a:pPr>
            <a:r>
              <a:rPr lang="en-US" dirty="0"/>
              <a:t>4CMenB gonorrhoea vaccination programme</a:t>
            </a:r>
          </a:p>
        </p:txBody>
      </p:sp>
      <p:sp>
        <p:nvSpPr>
          <p:cNvPr id="6" name="Content Placeholder 2">
            <a:extLst>
              <a:ext uri="{FF2B5EF4-FFF2-40B4-BE49-F238E27FC236}">
                <a16:creationId xmlns:a16="http://schemas.microsoft.com/office/drawing/2014/main" id="{11C61C68-85C8-568D-27F1-863A14BE151F}"/>
              </a:ext>
            </a:extLst>
          </p:cNvPr>
          <p:cNvSpPr>
            <a:spLocks noGrp="1"/>
          </p:cNvSpPr>
          <p:nvPr>
            <p:ph idx="1"/>
          </p:nvPr>
        </p:nvSpPr>
        <p:spPr>
          <a:xfrm>
            <a:off x="330200" y="1774825"/>
            <a:ext cx="11123613" cy="4351338"/>
          </a:xfrm>
        </p:spPr>
        <p:txBody>
          <a:bodyPr>
            <a:normAutofit/>
          </a:bodyPr>
          <a:lstStyle/>
          <a:p>
            <a:pPr>
              <a:buFont typeface="Arial" panose="020B0604020202020204" pitchFamily="34" charset="0"/>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Gonorrhoea is a major global public health problem, with incidences of gonorrhoea infections rising globally and increasing resistance to antibiotics </a:t>
            </a:r>
          </a:p>
          <a:p>
            <a:pPr>
              <a:buFont typeface="Arial" panose="020B0604020202020204" pitchFamily="34" charset="0"/>
              <a:buChar char="•"/>
            </a:pPr>
            <a:r>
              <a:rPr lang="en-GB" sz="2000" dirty="0">
                <a:ea typeface="Times New Roman" panose="02020603050405020304" pitchFamily="18" charset="0"/>
                <a:cs typeface="Times New Roman" panose="02020603050405020304" pitchFamily="18" charset="0"/>
              </a:rPr>
              <a:t>there is currently no licenced vaccine </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against </a:t>
            </a:r>
            <a:r>
              <a:rPr lang="en-GB" sz="2000" i="1" dirty="0">
                <a:effectLst/>
                <a:latin typeface="Arial" panose="020B0604020202020204" pitchFamily="34" charset="0"/>
                <a:ea typeface="Times New Roman" panose="02020603050405020304" pitchFamily="18" charset="0"/>
                <a:cs typeface="Times New Roman" panose="02020603050405020304" pitchFamily="18" charset="0"/>
              </a:rPr>
              <a:t>Neisseria gonorrhoeae</a:t>
            </a:r>
          </a:p>
          <a:p>
            <a:pPr>
              <a:buFont typeface="Arial" panose="020B0604020202020204" pitchFamily="34" charset="0"/>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the bacterium </a:t>
            </a:r>
            <a:r>
              <a:rPr lang="en-GB" sz="2000" dirty="0">
                <a:ea typeface="Times New Roman" panose="02020603050405020304" pitchFamily="18" charset="0"/>
                <a:cs typeface="Times New Roman" panose="02020603050405020304" pitchFamily="18" charset="0"/>
              </a:rPr>
              <a:t>that</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causes gonorrhoea (</a:t>
            </a:r>
            <a:r>
              <a:rPr lang="en-GB" sz="2000" i="1" dirty="0">
                <a:effectLst/>
                <a:latin typeface="Arial" panose="020B0604020202020204" pitchFamily="34" charset="0"/>
                <a:ea typeface="Times New Roman" panose="02020603050405020304" pitchFamily="18" charset="0"/>
                <a:cs typeface="Times New Roman" panose="02020603050405020304" pitchFamily="18" charset="0"/>
              </a:rPr>
              <a:t>Neisseria gonorrhoeae)</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is very closely genetically related to the bacterium which causes meningococcal disease (</a:t>
            </a:r>
            <a:r>
              <a:rPr lang="en-GB" sz="2000" i="1" dirty="0">
                <a:effectLst/>
                <a:latin typeface="Arial" panose="020B0604020202020204" pitchFamily="34" charset="0"/>
                <a:ea typeface="Times New Roman" panose="02020603050405020304" pitchFamily="18" charset="0"/>
                <a:cs typeface="Times New Roman" panose="02020603050405020304" pitchFamily="18" charset="0"/>
              </a:rPr>
              <a:t>Neisseria meningitidis)</a:t>
            </a:r>
          </a:p>
          <a:p>
            <a:pPr>
              <a:buFont typeface="Arial" panose="020B0604020202020204" pitchFamily="34" charset="0"/>
              <a:buChar char="•"/>
            </a:pPr>
            <a:r>
              <a:rPr lang="en-GB" sz="2000" dirty="0">
                <a:ea typeface="Times New Roman" panose="02020603050405020304" pitchFamily="18" charset="0"/>
                <a:cs typeface="Times New Roman" panose="02020603050405020304" pitchFamily="18" charset="0"/>
              </a:rPr>
              <a:t>s</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tudies have demonstrated an estimated 30 to 40% protection against gonorrhoea in people at high risk of gonorrhoea infection who were offered the vaccine 4CMenB which is used in the childhood vaccination schedule for the prevention of meningococcal disease </a:t>
            </a:r>
          </a:p>
          <a:p>
            <a:pPr>
              <a:buFont typeface="Arial" panose="020B0604020202020204" pitchFamily="34" charset="0"/>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the Joint Committee on Vaccination and Immunisation (JCVI) advised a targeted, opportunistic vaccine programme using 4CMenB vaccine for protection against gonorrhoea primarily in GBMSM at higher risk of infection </a:t>
            </a:r>
          </a:p>
          <a:p>
            <a:r>
              <a:rPr lang="en-GB" sz="2000" dirty="0">
                <a:ea typeface="Times New Roman" panose="02020603050405020304" pitchFamily="18" charset="0"/>
                <a:cs typeface="Times New Roman" panose="02020603050405020304" pitchFamily="18" charset="0"/>
              </a:rPr>
              <a:t>the government has agreed to introduce this programme, commencing 1 August 2025</a:t>
            </a:r>
          </a:p>
          <a:p>
            <a:pPr marL="0" indent="0">
              <a:buNone/>
            </a:pPr>
            <a:endParaRPr lang="en-GB" sz="2000" dirty="0">
              <a:highlight>
                <a:srgbClr val="FFFF00"/>
              </a:highligh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2881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2F99-25A6-CC57-C40F-911D0EA379F8}"/>
              </a:ext>
            </a:extLst>
          </p:cNvPr>
          <p:cNvSpPr>
            <a:spLocks noGrp="1"/>
          </p:cNvSpPr>
          <p:nvPr>
            <p:ph type="ctrTitle"/>
          </p:nvPr>
        </p:nvSpPr>
        <p:spPr/>
        <p:txBody>
          <a:bodyPr/>
          <a:lstStyle/>
          <a:p>
            <a:r>
              <a:rPr lang="en-GB" dirty="0"/>
              <a:t>Gonorrhoea</a:t>
            </a:r>
          </a:p>
        </p:txBody>
      </p:sp>
    </p:spTree>
    <p:extLst>
      <p:ext uri="{BB962C8B-B14F-4D97-AF65-F5344CB8AC3E}">
        <p14:creationId xmlns:p14="http://schemas.microsoft.com/office/powerpoint/2010/main" val="1580589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B1C-F4EB-162F-3D2F-89408BD11F79}"/>
              </a:ext>
            </a:extLst>
          </p:cNvPr>
          <p:cNvSpPr>
            <a:spLocks noGrp="1"/>
          </p:cNvSpPr>
          <p:nvPr>
            <p:ph type="title"/>
          </p:nvPr>
        </p:nvSpPr>
        <p:spPr/>
        <p:txBody>
          <a:bodyPr/>
          <a:lstStyle/>
          <a:p>
            <a:r>
              <a:rPr lang="en-GB" dirty="0"/>
              <a:t>Gonorrhoea overview</a:t>
            </a:r>
            <a:endParaRPr lang="en-US" dirty="0"/>
          </a:p>
        </p:txBody>
      </p:sp>
      <p:sp>
        <p:nvSpPr>
          <p:cNvPr id="3" name="Content Placeholder 2">
            <a:extLst>
              <a:ext uri="{FF2B5EF4-FFF2-40B4-BE49-F238E27FC236}">
                <a16:creationId xmlns:a16="http://schemas.microsoft.com/office/drawing/2014/main" id="{E186172F-E148-7018-8CBE-06F646C20261}"/>
              </a:ext>
            </a:extLst>
          </p:cNvPr>
          <p:cNvSpPr>
            <a:spLocks noGrp="1"/>
          </p:cNvSpPr>
          <p:nvPr>
            <p:ph idx="1"/>
          </p:nvPr>
        </p:nvSpPr>
        <p:spPr>
          <a:xfrm>
            <a:off x="330206" y="1774825"/>
            <a:ext cx="8461306" cy="4664025"/>
          </a:xfrm>
        </p:spPr>
        <p:txBody>
          <a:bodyPr>
            <a:noAutofit/>
          </a:bodyPr>
          <a:lstStyle/>
          <a:p>
            <a:pPr marL="285750" indent="-285750">
              <a:buFont typeface="Arial" pitchFamily="34" charset="0"/>
              <a:buChar char="•"/>
            </a:pPr>
            <a:r>
              <a:rPr lang="en-GB" sz="2000" dirty="0">
                <a:solidFill>
                  <a:srgbClr val="0B0C0C"/>
                </a:solidFill>
                <a:ea typeface="Times New Roman" panose="02020603050405020304" pitchFamily="18" charset="0"/>
              </a:rPr>
              <a:t>g</a:t>
            </a:r>
            <a:r>
              <a:rPr lang="en-GB" sz="2000" dirty="0">
                <a:solidFill>
                  <a:srgbClr val="0B0C0C"/>
                </a:solidFill>
                <a:effectLst/>
                <a:latin typeface="Arial" panose="020B0604020202020204" pitchFamily="34" charset="0"/>
                <a:ea typeface="Times New Roman" panose="02020603050405020304" pitchFamily="18" charset="0"/>
              </a:rPr>
              <a:t>onorrhoea is caused by the bacterium </a:t>
            </a:r>
            <a:r>
              <a:rPr lang="en-GB" sz="2000" i="1" dirty="0">
                <a:solidFill>
                  <a:srgbClr val="0B0C0C"/>
                </a:solidFill>
                <a:effectLst/>
                <a:latin typeface="Arial" panose="020B0604020202020204" pitchFamily="34" charset="0"/>
                <a:ea typeface="Times New Roman" panose="02020603050405020304" pitchFamily="18" charset="0"/>
              </a:rPr>
              <a:t>Neisseria gonorrhoeae</a:t>
            </a:r>
          </a:p>
          <a:p>
            <a:pPr marL="285750" indent="-285750">
              <a:buFont typeface="Arial" pitchFamily="34" charset="0"/>
              <a:buChar char="•"/>
            </a:pPr>
            <a:r>
              <a:rPr lang="en-GB" sz="2000" dirty="0">
                <a:solidFill>
                  <a:srgbClr val="0B0C0C"/>
                </a:solidFill>
              </a:rPr>
              <a:t>a Gram-negative diplococcus that infects and colonises mucosal surfaces in the urethra, endocervix, rectum, pharynx and conjunctiva</a:t>
            </a:r>
          </a:p>
          <a:p>
            <a:pPr marL="285750" indent="-285750">
              <a:buFont typeface="Arial" pitchFamily="34" charset="0"/>
              <a:buChar char="•"/>
            </a:pPr>
            <a:r>
              <a:rPr lang="en-GB" sz="2000" dirty="0">
                <a:solidFill>
                  <a:srgbClr val="000000"/>
                </a:solidFill>
              </a:rPr>
              <a:t>i</a:t>
            </a:r>
            <a:r>
              <a:rPr lang="en-GB" sz="2000" b="0" i="0" dirty="0">
                <a:solidFill>
                  <a:srgbClr val="000000"/>
                </a:solidFill>
                <a:effectLst/>
              </a:rPr>
              <a:t>t is very effective</a:t>
            </a:r>
            <a:r>
              <a:rPr lang="en-GB" sz="2000" dirty="0">
                <a:solidFill>
                  <a:srgbClr val="000000"/>
                </a:solidFill>
              </a:rPr>
              <a:t> </a:t>
            </a:r>
            <a:r>
              <a:rPr lang="en-GB" sz="2000" b="0" i="0" dirty="0">
                <a:effectLst/>
              </a:rPr>
              <a:t>at</a:t>
            </a:r>
            <a:r>
              <a:rPr lang="en-GB" sz="2000" b="0" i="0" dirty="0">
                <a:solidFill>
                  <a:srgbClr val="FF0000"/>
                </a:solidFill>
                <a:effectLst/>
              </a:rPr>
              <a:t> </a:t>
            </a:r>
            <a:r>
              <a:rPr lang="en-GB" sz="2000" b="0" i="0" dirty="0">
                <a:solidFill>
                  <a:srgbClr val="000000"/>
                </a:solidFill>
                <a:effectLst/>
              </a:rPr>
              <a:t>evading the human immune response, so natural infection does not induce protective immunity and recurrent infections are common</a:t>
            </a:r>
          </a:p>
          <a:p>
            <a:pPr marL="285750" indent="-285750">
              <a:buFont typeface="Arial" pitchFamily="34" charset="0"/>
              <a:buChar char="•"/>
            </a:pPr>
            <a:r>
              <a:rPr lang="en-GB" sz="2000" dirty="0">
                <a:solidFill>
                  <a:srgbClr val="000000"/>
                </a:solidFill>
              </a:rPr>
              <a:t>gonorrhoea is one of the </a:t>
            </a:r>
            <a:r>
              <a:rPr lang="en-US" sz="2000" dirty="0">
                <a:solidFill>
                  <a:srgbClr val="000000"/>
                </a:solidFill>
              </a:rPr>
              <a:t>most common bacterial sexually transmitted infections (STI) in England and worldwide </a:t>
            </a:r>
            <a:r>
              <a:rPr lang="en-GB" sz="2000" dirty="0">
                <a:solidFill>
                  <a:srgbClr val="000000"/>
                </a:solidFill>
              </a:rPr>
              <a:t> </a:t>
            </a:r>
          </a:p>
          <a:p>
            <a:pPr marL="285750" indent="-285750"/>
            <a:r>
              <a:rPr lang="en-GB" sz="2000" dirty="0"/>
              <a:t>gonorrhoea is a major global public health problem, with rising incidence and increasing resistance to available antibiotics</a:t>
            </a:r>
            <a:endParaRPr lang="en-US" sz="2000" dirty="0"/>
          </a:p>
          <a:p>
            <a:pPr marL="285750" indent="-285750">
              <a:buFont typeface="Arial" pitchFamily="34" charset="0"/>
              <a:buChar char="•"/>
            </a:pPr>
            <a:r>
              <a:rPr lang="en-US" sz="2000" dirty="0">
                <a:solidFill>
                  <a:srgbClr val="000000"/>
                </a:solidFill>
              </a:rPr>
              <a:t>gay, bisexual and other men who have sex with men (GBMSM) are at significantly higher risk of infection than heterosexuals, accounting for nearly half of all gonorrhoea diagnoses in England in 2022</a:t>
            </a:r>
          </a:p>
        </p:txBody>
      </p:sp>
      <p:sp>
        <p:nvSpPr>
          <p:cNvPr id="4" name="Footer Placeholder 3">
            <a:extLst>
              <a:ext uri="{FF2B5EF4-FFF2-40B4-BE49-F238E27FC236}">
                <a16:creationId xmlns:a16="http://schemas.microsoft.com/office/drawing/2014/main" id="{0F14330C-9DD9-554E-A240-BA7E90601D1D}"/>
              </a:ext>
            </a:extLst>
          </p:cNvPr>
          <p:cNvSpPr>
            <a:spLocks noGrp="1"/>
          </p:cNvSpPr>
          <p:nvPr>
            <p:ph type="ftr" sz="quarter" idx="10"/>
          </p:nvPr>
        </p:nvSpPr>
        <p:spPr/>
        <p:txBody>
          <a:bodyPr/>
          <a:lstStyle/>
          <a:p>
            <a:r>
              <a:rPr lang="en-US" dirty="0"/>
              <a:t>4CMenB gonorrhoea vaccination programme</a:t>
            </a:r>
          </a:p>
        </p:txBody>
      </p:sp>
      <p:pic>
        <p:nvPicPr>
          <p:cNvPr id="8" name="Picture 7">
            <a:extLst>
              <a:ext uri="{FF2B5EF4-FFF2-40B4-BE49-F238E27FC236}">
                <a16:creationId xmlns:a16="http://schemas.microsoft.com/office/drawing/2014/main" id="{A8DF6992-AB8E-18C9-20C6-63F087549E61}"/>
              </a:ext>
            </a:extLst>
          </p:cNvPr>
          <p:cNvPicPr>
            <a:picLocks noChangeAspect="1"/>
          </p:cNvPicPr>
          <p:nvPr/>
        </p:nvPicPr>
        <p:blipFill rotWithShape="1">
          <a:blip r:embed="rId3"/>
          <a:srcRect r="41686"/>
          <a:stretch/>
        </p:blipFill>
        <p:spPr>
          <a:xfrm>
            <a:off x="8791512" y="2278743"/>
            <a:ext cx="2965059" cy="3350029"/>
          </a:xfrm>
          <a:prstGeom prst="rect">
            <a:avLst/>
          </a:prstGeom>
        </p:spPr>
      </p:pic>
      <p:sp>
        <p:nvSpPr>
          <p:cNvPr id="9" name="TextBox 8">
            <a:extLst>
              <a:ext uri="{FF2B5EF4-FFF2-40B4-BE49-F238E27FC236}">
                <a16:creationId xmlns:a16="http://schemas.microsoft.com/office/drawing/2014/main" id="{051CCD0C-B24E-702D-1E78-6D037E5E78D6}"/>
              </a:ext>
            </a:extLst>
          </p:cNvPr>
          <p:cNvSpPr txBox="1"/>
          <p:nvPr/>
        </p:nvSpPr>
        <p:spPr>
          <a:xfrm>
            <a:off x="10287899" y="5709572"/>
            <a:ext cx="1468672" cy="246221"/>
          </a:xfrm>
          <a:prstGeom prst="rect">
            <a:avLst/>
          </a:prstGeom>
          <a:noFill/>
        </p:spPr>
        <p:txBody>
          <a:bodyPr wrap="none" rtlCol="0">
            <a:spAutoFit/>
          </a:bodyPr>
          <a:lstStyle/>
          <a:p>
            <a:r>
              <a:rPr lang="en-GB" sz="1000" dirty="0"/>
              <a:t>Image source: UKHSA</a:t>
            </a:r>
          </a:p>
        </p:txBody>
      </p:sp>
    </p:spTree>
    <p:extLst>
      <p:ext uri="{BB962C8B-B14F-4D97-AF65-F5344CB8AC3E}">
        <p14:creationId xmlns:p14="http://schemas.microsoft.com/office/powerpoint/2010/main" val="3899181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871C3-D54D-5881-E738-565064E1E9F0}"/>
              </a:ext>
            </a:extLst>
          </p:cNvPr>
          <p:cNvSpPr>
            <a:spLocks noGrp="1"/>
          </p:cNvSpPr>
          <p:nvPr>
            <p:ph type="title"/>
          </p:nvPr>
        </p:nvSpPr>
        <p:spPr/>
        <p:txBody>
          <a:bodyPr/>
          <a:lstStyle/>
          <a:p>
            <a:r>
              <a:rPr lang="en-GB" dirty="0"/>
              <a:t>Gonorrhoea</a:t>
            </a:r>
          </a:p>
        </p:txBody>
      </p:sp>
      <p:sp>
        <p:nvSpPr>
          <p:cNvPr id="3" name="Content Placeholder 2">
            <a:extLst>
              <a:ext uri="{FF2B5EF4-FFF2-40B4-BE49-F238E27FC236}">
                <a16:creationId xmlns:a16="http://schemas.microsoft.com/office/drawing/2014/main" id="{F24FCE63-694E-7E9A-99E2-BB22504B4C60}"/>
              </a:ext>
            </a:extLst>
          </p:cNvPr>
          <p:cNvSpPr>
            <a:spLocks noGrp="1"/>
          </p:cNvSpPr>
          <p:nvPr>
            <p:ph idx="1"/>
          </p:nvPr>
        </p:nvSpPr>
        <p:spPr/>
        <p:txBody>
          <a:bodyPr>
            <a:normAutofit/>
          </a:bodyPr>
          <a:lstStyle/>
          <a:p>
            <a:pPr marL="0" indent="0">
              <a:buNone/>
            </a:pPr>
            <a:r>
              <a:rPr lang="en-GB" sz="2800" dirty="0"/>
              <a:t>Incubation period: </a:t>
            </a:r>
          </a:p>
          <a:p>
            <a:r>
              <a:rPr lang="en-GB" sz="2800" dirty="0"/>
              <a:t>range 1 to 10 days post exposure</a:t>
            </a:r>
          </a:p>
          <a:p>
            <a:pPr marL="0" indent="0">
              <a:buNone/>
            </a:pPr>
            <a:endParaRPr lang="en-GB" sz="2800" dirty="0"/>
          </a:p>
          <a:p>
            <a:pPr marL="0" indent="0">
              <a:buNone/>
            </a:pPr>
            <a:r>
              <a:rPr lang="en-GB" sz="2800" dirty="0"/>
              <a:t>Route of transmission: </a:t>
            </a:r>
          </a:p>
          <a:p>
            <a:r>
              <a:rPr lang="en-GB" sz="2800" dirty="0">
                <a:solidFill>
                  <a:schemeClr val="bg2">
                    <a:lumMod val="10000"/>
                  </a:schemeClr>
                </a:solidFill>
              </a:rPr>
              <a:t>s</a:t>
            </a:r>
            <a:r>
              <a:rPr lang="en-GB" sz="2800" dirty="0"/>
              <a:t>exually, including </a:t>
            </a:r>
            <a:r>
              <a:rPr lang="en-US" sz="2800" dirty="0">
                <a:solidFill>
                  <a:srgbClr val="000000"/>
                </a:solidFill>
              </a:rPr>
              <a:t>condomless vaginal, oral or anal sex, or genital contact with infected secretions</a:t>
            </a:r>
          </a:p>
          <a:p>
            <a:r>
              <a:rPr lang="en-GB" sz="2800" dirty="0">
                <a:solidFill>
                  <a:srgbClr val="000000"/>
                </a:solidFill>
              </a:rPr>
              <a:t>humans are the only known host and reservoir</a:t>
            </a:r>
          </a:p>
          <a:p>
            <a:pPr marL="0" indent="0">
              <a:buNone/>
            </a:pPr>
            <a:endParaRPr lang="en-GB" sz="2400" dirty="0">
              <a:solidFill>
                <a:srgbClr val="000000"/>
              </a:solidFill>
            </a:endParaRPr>
          </a:p>
          <a:p>
            <a:endParaRPr lang="en-US" b="0" i="0" dirty="0">
              <a:solidFill>
                <a:srgbClr val="000000"/>
              </a:solidFill>
              <a:effectLst/>
              <a:latin typeface="Lucida Sans" panose="020B0602030504020204" pitchFamily="34" charset="0"/>
            </a:endParaRPr>
          </a:p>
        </p:txBody>
      </p:sp>
      <p:sp>
        <p:nvSpPr>
          <p:cNvPr id="4" name="Footer Placeholder 3">
            <a:extLst>
              <a:ext uri="{FF2B5EF4-FFF2-40B4-BE49-F238E27FC236}">
                <a16:creationId xmlns:a16="http://schemas.microsoft.com/office/drawing/2014/main" id="{13F9B0DD-B6D2-06AA-C63D-51CED44351A4}"/>
              </a:ext>
            </a:extLst>
          </p:cNvPr>
          <p:cNvSpPr>
            <a:spLocks noGrp="1"/>
          </p:cNvSpPr>
          <p:nvPr>
            <p:ph type="ftr" sz="quarter" idx="10"/>
          </p:nvPr>
        </p:nvSpPr>
        <p:spPr/>
        <p:txBody>
          <a:bodyPr/>
          <a:lstStyle/>
          <a:p>
            <a:r>
              <a:rPr lang="en-US" dirty="0"/>
              <a:t>4CMenB gonorrhoea vaccination programme</a:t>
            </a:r>
            <a:endParaRPr lang="en-GB" sz="1400" dirty="0"/>
          </a:p>
        </p:txBody>
      </p:sp>
    </p:spTree>
    <p:extLst>
      <p:ext uri="{BB962C8B-B14F-4D97-AF65-F5344CB8AC3E}">
        <p14:creationId xmlns:p14="http://schemas.microsoft.com/office/powerpoint/2010/main" val="3077326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7EFF136ACA7864BBE1557D7BCCC9CFA" ma:contentTypeVersion="4" ma:contentTypeDescription="Create a new document." ma:contentTypeScope="" ma:versionID="f10e9c744f1817e1df1e91dfc1088179">
  <xsd:schema xmlns:xsd="http://www.w3.org/2001/XMLSchema" xmlns:xs="http://www.w3.org/2001/XMLSchema" xmlns:p="http://schemas.microsoft.com/office/2006/metadata/properties" xmlns:ns2="f5380a1b-de41-4b32-89d5-34adc52116e8" targetNamespace="http://schemas.microsoft.com/office/2006/metadata/properties" ma:root="true" ma:fieldsID="28f011747709f447275872aa24c8ae6d" ns2:_="">
    <xsd:import namespace="f5380a1b-de41-4b32-89d5-34adc52116e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80a1b-de41-4b32-89d5-34adc5211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DEF238-D7E3-4B8B-9734-50557E655A81}">
  <ds:schemaRefs>
    <ds:schemaRef ds:uri="http://schemas.microsoft.com/sharepoint/v3/contenttype/forms"/>
  </ds:schemaRefs>
</ds:datastoreItem>
</file>

<file path=customXml/itemProps2.xml><?xml version="1.0" encoding="utf-8"?>
<ds:datastoreItem xmlns:ds="http://schemas.openxmlformats.org/officeDocument/2006/customXml" ds:itemID="{87CFB261-58AA-4D19-850F-8D7CC90DFD2B}">
  <ds:schemaRef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f5380a1b-de41-4b32-89d5-34adc52116e8"/>
    <ds:schemaRef ds:uri="http://www.w3.org/XML/1998/namespace"/>
  </ds:schemaRefs>
</ds:datastoreItem>
</file>

<file path=customXml/itemProps3.xml><?xml version="1.0" encoding="utf-8"?>
<ds:datastoreItem xmlns:ds="http://schemas.openxmlformats.org/officeDocument/2006/customXml" ds:itemID="{8E37A928-8671-44CF-A8BE-AA90765A59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380a1b-de41-4b32-89d5-34adc52116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15891</TotalTime>
  <Words>5323</Words>
  <Application>Microsoft Office PowerPoint</Application>
  <PresentationFormat>Widescreen</PresentationFormat>
  <Paragraphs>370</Paragraphs>
  <Slides>37</Slides>
  <Notes>33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37</vt:i4>
      </vt:variant>
    </vt:vector>
  </HeadingPairs>
  <TitlesOfParts>
    <vt:vector size="49" baseType="lpstr">
      <vt:lpstr>Arial</vt:lpstr>
      <vt:lpstr>Calibri</vt:lpstr>
      <vt:lpstr>Calibri Light</vt:lpstr>
      <vt:lpstr>Cambria</vt:lpstr>
      <vt:lpstr>GDS Transport</vt:lpstr>
      <vt:lpstr>Google Sans</vt:lpstr>
      <vt:lpstr>Lucida Sans</vt:lpstr>
      <vt:lpstr>Open Sans</vt:lpstr>
      <vt:lpstr>Segoe UI</vt:lpstr>
      <vt:lpstr>Times New Roman</vt:lpstr>
      <vt:lpstr>Office Theme</vt:lpstr>
      <vt:lpstr>1_Office Theme</vt:lpstr>
      <vt:lpstr>4CMenB vaccine programme against gonorrhoea    An introduction for healthcare practitioners July 2025 </vt:lpstr>
      <vt:lpstr>Note to trainers</vt:lpstr>
      <vt:lpstr>Contents</vt:lpstr>
      <vt:lpstr>Aims of this resource</vt:lpstr>
      <vt:lpstr>Learning outcomes</vt:lpstr>
      <vt:lpstr>Significant messages</vt:lpstr>
      <vt:lpstr>Gonorrhoea</vt:lpstr>
      <vt:lpstr>Gonorrhoea overview</vt:lpstr>
      <vt:lpstr>Gonorrhoea</vt:lpstr>
      <vt:lpstr>Gonorrhoea: clinical presentation</vt:lpstr>
      <vt:lpstr>Gonorrhoea epidemiology</vt:lpstr>
      <vt:lpstr>Disease epidemiology</vt:lpstr>
      <vt:lpstr>Disease epidemiology: England</vt:lpstr>
      <vt:lpstr>Disease epidemiology: GBMSM</vt:lpstr>
      <vt:lpstr>Gonorrhoea and antimicrobial resistance</vt:lpstr>
      <vt:lpstr>4CMenB: meningococcal B vaccine and protection against gonorrhoea</vt:lpstr>
      <vt:lpstr>Background</vt:lpstr>
      <vt:lpstr>Background</vt:lpstr>
      <vt:lpstr>JCVI advice</vt:lpstr>
      <vt:lpstr>Gonorrhoea vaccination eligibility</vt:lpstr>
      <vt:lpstr>Bexsero® safety, efficacy and use</vt:lpstr>
      <vt:lpstr>Bexsero® effectiveness against gonorrhoea</vt:lpstr>
      <vt:lpstr>4CMenB vaccine: Bexsero®</vt:lpstr>
      <vt:lpstr>Composition of Bexsero®</vt:lpstr>
      <vt:lpstr>Supply and handling of Bexsero®</vt:lpstr>
      <vt:lpstr>4CMenB schedule</vt:lpstr>
      <vt:lpstr>Vaccine administration</vt:lpstr>
      <vt:lpstr>Co-administration</vt:lpstr>
      <vt:lpstr>Current or recent gonorrhoea infection</vt:lpstr>
      <vt:lpstr>Previous 4CMenB vaccination in eligible individuals </vt:lpstr>
      <vt:lpstr>Contraindications </vt:lpstr>
      <vt:lpstr>Precautions</vt:lpstr>
      <vt:lpstr>Potential adverse reactions</vt:lpstr>
      <vt:lpstr>Reporting suspected adverse reactions</vt:lpstr>
      <vt:lpstr>Significant messages</vt:lpstr>
      <vt:lpstr>Resources</vt:lpstr>
      <vt:lpstr>Resources: Information for healthcare practitioners</vt:lpstr>
    </vt:vector>
  </TitlesOfParts>
  <Company>UK Health Security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Meningococcal B vaccination for infants aged from 8 weeks  4CMenB vaccine programme against gonorrhoea</dc:title>
  <dc:creator>UKHSA</dc:creator>
  <cp:lastModifiedBy>Richard.N Allen</cp:lastModifiedBy>
  <cp:revision>65</cp:revision>
  <dcterms:created xsi:type="dcterms:W3CDTF">2023-12-06T09:47:16Z</dcterms:created>
  <dcterms:modified xsi:type="dcterms:W3CDTF">2025-07-08T15:31:12Z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0x010100F7EFF136ACA7864BBE1557D7BCCC9CFA</vt:lpwstr>
  </property>
</Properties>
</file>