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8" r:id="rId4"/>
    <p:sldId id="279" r:id="rId5"/>
    <p:sldId id="258" r:id="rId6"/>
    <p:sldId id="260" r:id="rId7"/>
    <p:sldId id="281" r:id="rId8"/>
    <p:sldId id="262" r:id="rId9"/>
    <p:sldId id="28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0" r:id="rId23"/>
    <p:sldId id="275" r:id="rId24"/>
    <p:sldId id="276" r:id="rId25"/>
    <p:sldId id="27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Campbell" initials="HC" lastIdx="13" clrIdx="0">
    <p:extLst>
      <p:ext uri="{19B8F6BF-5375-455C-9EA6-DF929625EA0E}">
        <p15:presenceInfo xmlns:p15="http://schemas.microsoft.com/office/powerpoint/2012/main" userId="S::Helen.Campbell@ukhsa.gov.uk::0a69f888-31e3-4f07-a74f-226a54c9dbc5" providerId="AD"/>
      </p:ext>
    </p:extLst>
  </p:cmAuthor>
  <p:cmAuthor id="2" name="Louise Letley" initials="LL" lastIdx="4" clrIdx="1">
    <p:extLst>
      <p:ext uri="{19B8F6BF-5375-455C-9EA6-DF929625EA0E}">
        <p15:presenceInfo xmlns:p15="http://schemas.microsoft.com/office/powerpoint/2012/main" userId="S::Louise.Letley@phe.gov.uk::cb76445a-f473-44fd-ae52-e4414f2a4f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LHPAFIL003.HPA.org.uk\projectdata\IMData\Attitudinal%20surveys\parental%20attitudes%202022\chilhood%20immunisation%20responses%20HC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LHPAFIL003.HPA.org.uk\projectdata\IMData\Attitudinal%20surveys\parental%20attitudes%202022\chilhood%20immunisation%20responses%20HC_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Proportion of parents who</a:t>
            </a:r>
            <a:r>
              <a:rPr lang="en-US" baseline="0" dirty="0"/>
              <a:t> said ‘yes’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Heard, read or seen anything on HEALTH ISSUES for babies/ young children</c:v>
                </c:pt>
                <c:pt idx="1">
                  <c:v>Heard, read or seen anything on VACCINES for babies/ young 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76</c:v>
                </c:pt>
                <c:pt idx="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35-4AA0-9C55-733BCC824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87388448"/>
        <c:axId val="587388776"/>
      </c:barChart>
      <c:catAx>
        <c:axId val="58738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7388776"/>
        <c:crosses val="autoZero"/>
        <c:auto val="1"/>
        <c:lblAlgn val="ctr"/>
        <c:lblOffset val="100"/>
        <c:noMultiLvlLbl val="0"/>
      </c:catAx>
      <c:valAx>
        <c:axId val="58738877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Proportion of respondents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738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Sheet1!$A$3</c:f>
              <c:strCache>
                <c:ptCount val="1"/>
                <c:pt idx="0">
                  <c:v>The type of vaccine information people had seen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96F-4F98-AA27-E0125C13FAE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96F-4F98-AA27-E0125C13FA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119-4340-90B9-E8C26458BB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119-4340-90B9-E8C26458BBFE}"/>
              </c:ext>
            </c:extLst>
          </c:dPt>
          <c:cat>
            <c:strRef>
              <c:f>Sheet1!$B$1:$E$1</c:f>
              <c:strCache>
                <c:ptCount val="4"/>
                <c:pt idx="0">
                  <c:v>In favour of vaccines</c:v>
                </c:pt>
                <c:pt idx="1">
                  <c:v>Against vaccines</c:v>
                </c:pt>
                <c:pt idx="2">
                  <c:v>Neither in favour nor against vaccines</c:v>
                </c:pt>
                <c:pt idx="3">
                  <c:v>Mix of in favour and against vaccines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80</c:v>
                </c:pt>
                <c:pt idx="1">
                  <c:v>1</c:v>
                </c:pt>
                <c:pt idx="2">
                  <c:v>5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6F-4F98-AA27-E0125C13F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/>
              <a:t>Only 15% of parents saw information that made them concerned about vaccines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'favour or against'!$A$11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Lit>
              <c:ptCount val="1"/>
              <c:pt idx="0">
                <c:v>3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'favour or against'!$D$11</c:f>
              <c:numCache>
                <c:formatCode>0</c:formatCode>
                <c:ptCount val="1"/>
                <c:pt idx="0">
                  <c:v>5.4582210242587603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EA8-4E32-B966-6891CF43B097}"/>
            </c:ext>
          </c:extLst>
        </c:ser>
        <c:ser>
          <c:idx val="1"/>
          <c:order val="1"/>
          <c:tx>
            <c:strRef>
              <c:f>'favour or against'!$A$10</c:f>
              <c:strCache>
                <c:ptCount val="1"/>
                <c:pt idx="0">
                  <c:v>No, I did not come across such information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Lit>
              <c:ptCount val="1"/>
              <c:pt idx="0">
                <c:v>3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'favour or against'!$D$10</c:f>
              <c:numCache>
                <c:formatCode>0</c:formatCode>
                <c:ptCount val="1"/>
                <c:pt idx="0">
                  <c:v>79.312668463611857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3EA8-4E32-B966-6891CF43B097}"/>
            </c:ext>
          </c:extLst>
        </c:ser>
        <c:ser>
          <c:idx val="3"/>
          <c:order val="2"/>
          <c:tx>
            <c:strRef>
              <c:f>'favour or against'!$A$8</c:f>
              <c:strCache>
                <c:ptCount val="1"/>
                <c:pt idx="0">
                  <c:v>Yes, about a specific vaccine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1"/>
              <c:pt idx="0">
                <c:v>3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'favour or against'!$D$8</c:f>
              <c:numCache>
                <c:formatCode>0</c:formatCode>
                <c:ptCount val="1"/>
                <c:pt idx="0">
                  <c:v>8.8274932614555262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3EA8-4E32-B966-6891CF43B097}"/>
            </c:ext>
          </c:extLst>
        </c:ser>
        <c:ser>
          <c:idx val="2"/>
          <c:order val="3"/>
          <c:tx>
            <c:strRef>
              <c:f>'favour or against'!$A$9</c:f>
              <c:strCache>
                <c:ptCount val="1"/>
                <c:pt idx="0">
                  <c:v>Yes, about vaccination in general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1"/>
              <c:pt idx="0">
                <c:v>3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'favour or against'!$D$9</c:f>
              <c:numCache>
                <c:formatCode>0</c:formatCode>
                <c:ptCount val="1"/>
                <c:pt idx="0">
                  <c:v>6.4016172506738549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3EA8-4E32-B966-6891CF43B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1404360"/>
        <c:axId val="309320416"/>
      </c:barChart>
      <c:catAx>
        <c:axId val="311404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9320416"/>
        <c:crosses val="autoZero"/>
        <c:auto val="1"/>
        <c:lblAlgn val="ctr"/>
        <c:lblOffset val="100"/>
        <c:noMultiLvlLbl val="0"/>
      </c:catAx>
      <c:valAx>
        <c:axId val="30932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dirty="0"/>
                  <a:t>Proportion of parents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it-IT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3114043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/>
              <a:t>74% of parents saw information that made them feel vaccines were important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3"/>
          <c:order val="0"/>
          <c:tx>
            <c:strRef>
              <c:f>'favour or against'!$A$5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'favour or against'!$D$5</c:f>
              <c:numCache>
                <c:formatCode>0</c:formatCode>
                <c:ptCount val="1"/>
                <c:pt idx="0">
                  <c:v>6.4145847400405129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9B-4F29-8E43-F164E4758AE5}"/>
            </c:ext>
          </c:extLst>
        </c:ser>
        <c:ser>
          <c:idx val="2"/>
          <c:order val="1"/>
          <c:tx>
            <c:strRef>
              <c:f>'favour or against'!$A$4</c:f>
              <c:strCache>
                <c:ptCount val="1"/>
                <c:pt idx="0">
                  <c:v>No, I did not come across such information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'favour or against'!$D$4</c:f>
              <c:numCache>
                <c:formatCode>0</c:formatCode>
                <c:ptCount val="1"/>
                <c:pt idx="0">
                  <c:v>20.121539500337608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9B-4F29-8E43-F164E4758AE5}"/>
            </c:ext>
          </c:extLst>
        </c:ser>
        <c:ser>
          <c:idx val="1"/>
          <c:order val="2"/>
          <c:tx>
            <c:strRef>
              <c:f>'favour or against'!$A$3</c:f>
              <c:strCache>
                <c:ptCount val="1"/>
                <c:pt idx="0">
                  <c:v>Yes, in favour of a specific vaccine</c:v>
                </c:pt>
              </c:strCache>
            </c:strRef>
          </c:tx>
          <c:spPr>
            <a:solidFill>
              <a:srgbClr val="A7CF8B"/>
            </a:solidFill>
            <a:ln>
              <a:noFill/>
            </a:ln>
            <a:effectLst/>
          </c:spPr>
          <c:invertIfNegative val="0"/>
          <c:val>
            <c:numRef>
              <c:f>'favour or against'!$D$3</c:f>
              <c:numCache>
                <c:formatCode>0</c:formatCode>
                <c:ptCount val="1"/>
                <c:pt idx="0">
                  <c:v>53.679945982444302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9B-4F29-8E43-F164E4758AE5}"/>
            </c:ext>
          </c:extLst>
        </c:ser>
        <c:ser>
          <c:idx val="0"/>
          <c:order val="3"/>
          <c:tx>
            <c:strRef>
              <c:f>'favour or against'!$A$2</c:f>
              <c:strCache>
                <c:ptCount val="1"/>
                <c:pt idx="0">
                  <c:v>Yes, in favour of vaccination in general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val>
            <c:numRef>
              <c:f>'favour or against'!$D$2</c:f>
              <c:numCache>
                <c:formatCode>0</c:formatCode>
                <c:ptCount val="1"/>
                <c:pt idx="0">
                  <c:v>19.783929777177583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9B-4F29-8E43-F164E4758A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1404360"/>
        <c:axId val="309320416"/>
      </c:barChart>
      <c:catAx>
        <c:axId val="311404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9320416"/>
        <c:crosses val="autoZero"/>
        <c:auto val="1"/>
        <c:lblAlgn val="ctr"/>
        <c:lblOffset val="100"/>
        <c:noMultiLvlLbl val="0"/>
      </c:catAx>
      <c:valAx>
        <c:axId val="30932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dirty="0"/>
                  <a:t>Proportion of parents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it-IT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3114043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0.10867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1E5795EC-2C94-47DE-A311-ADDED7A4584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541744" cy="506012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94399-4760-E249-A21A-E0B302D943C1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349AD-43E2-A142-9B61-FBB06C64E8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3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420D6-CED8-4F62-AA93-FCC34ADFC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955" y="2528658"/>
            <a:ext cx="10481617" cy="2387600"/>
          </a:xfrm>
        </p:spPr>
        <p:txBody>
          <a:bodyPr anchor="t"/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36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C13-0DB6-4E28-9521-FD744346D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1F445-D392-4789-9479-AF028CB55CC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65E6804-E436-2947-81F5-FCC5E465C1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&lt;5s</a:t>
            </a:r>
            <a:endParaRPr lang="en-GB" sz="14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C176BFD-AF1B-334D-884D-C08E0A3D50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999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8ADD9-C943-418A-9D35-CC865F95F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14506-EEE5-4D8C-850E-4F0922B6B4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46333-AC78-4EDE-9D8D-21DCF6FCEA5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E4E894C-2A2B-A74C-BFBD-B15007757C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&lt;5s</a:t>
            </a:r>
            <a:endParaRPr lang="en-GB" sz="1400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5D39806-AD25-A04F-9636-F009A170C8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1622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C20DF-56A1-44A9-A429-8B05468D2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A82AB-E9DB-425C-9352-E0A272AD0E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D6833-A055-4CE8-AB12-41A1997D9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F2F5E-B4CD-46C2-B6AC-8052CF2B36A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03C25A-9D93-4F4F-8253-B7AB9B2B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CB930E85-4B03-2D45-B847-D4398F5F91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&lt;5s</a:t>
            </a:r>
            <a:endParaRPr lang="en-GB" sz="1400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E1D73D8-44E6-D54F-8151-2BDA8CF08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0204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BC75E-5812-48FD-BCBD-1235D22F0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80B7E6-3A31-244C-8D5C-297872DC3E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&lt;5s</a:t>
            </a:r>
            <a:endParaRPr lang="en-GB" sz="14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38D384-66F4-D748-9499-51EC58830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9461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F3503B-7986-436C-9822-A1854F9D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6" y="179416"/>
            <a:ext cx="10515600" cy="9726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05904-E451-4DAC-98D7-82FCA86A4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0205" y="1774826"/>
            <a:ext cx="111238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9E1E3-76D3-49B4-BA11-2CCBDA7CA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38850"/>
            <a:ext cx="10007606" cy="36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Vaccine attitudes of parents of &lt;5s</a:t>
            </a:r>
            <a:endParaRPr lang="en-GB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5F349-A985-4FF9-9FE5-9D2B321F5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0629" y="6438850"/>
            <a:ext cx="596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44369E4-5DE7-46E5-874E-4FD437973785}" type="slidenum">
              <a:rPr lang="en-GB" smtClean="0"/>
              <a:pPr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0489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C9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911FF-4D56-4ABC-AC80-510EE2B250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dirty="0"/>
              <a:t>Attitudes to the childhood vaccination programme in parents of babies and children under 5 years of age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January 2023</a:t>
            </a:r>
            <a:br>
              <a:rPr lang="en-GB" dirty="0"/>
            </a:br>
            <a:r>
              <a:rPr lang="en-GB" sz="3200" dirty="0"/>
              <a:t>UKHSA Immunisation and vaccine preventable diseases division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44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7F4F-DEAA-4B16-8617-3F6F30D8C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056" y="209377"/>
            <a:ext cx="10234380" cy="9726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were some s</a:t>
            </a:r>
            <a:r>
              <a:rPr lang="en-GB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ources of information that made a small proportion of parents worry</a:t>
            </a:r>
            <a:br>
              <a:rPr lang="en-GB" sz="3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D061E-E95B-46F4-8CCF-6DBB9C762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4135" y="1738538"/>
            <a:ext cx="6994411" cy="435133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Only 15% of parents reported they had come across </a:t>
            </a:r>
            <a:r>
              <a:rPr lang="en-GB" sz="2800" dirty="0"/>
              <a:t>information that made them feel worried about vaccines.</a:t>
            </a:r>
          </a:p>
          <a:p>
            <a:pPr marL="0" lvl="0" indent="0">
              <a:buNone/>
              <a:defRPr/>
            </a:pPr>
            <a:r>
              <a:rPr lang="en-GB" sz="2800" dirty="0"/>
              <a:t>This most often came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from:</a:t>
            </a:r>
          </a:p>
          <a:p>
            <a:pPr marL="0" lvl="0" indent="0">
              <a:buNone/>
              <a:defRPr/>
            </a:pPr>
            <a:endParaRPr kumimoji="0" lang="en-GB" sz="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ClrTx/>
              <a:defRPr/>
            </a:pPr>
            <a:r>
              <a:rPr lang="en-GB" dirty="0">
                <a:solidFill>
                  <a:prstClr val="black"/>
                </a:solidFill>
              </a:rPr>
              <a:t>friends, other parents (56%, 74 parents)</a:t>
            </a:r>
          </a:p>
          <a:p>
            <a:pPr>
              <a:buClrTx/>
              <a:defRPr/>
            </a:pPr>
            <a:r>
              <a:rPr lang="en-GB" dirty="0">
                <a:solidFill>
                  <a:prstClr val="black"/>
                </a:solidFill>
              </a:rPr>
              <a:t>social media </a:t>
            </a:r>
            <a:r>
              <a:rPr lang="it-IT" b="0" i="0" dirty="0">
                <a:solidFill>
                  <a:srgbClr val="000000"/>
                </a:solidFill>
                <a:effectLst/>
                <a:latin typeface="source-serif-pro"/>
              </a:rPr>
              <a:t>–</a:t>
            </a:r>
            <a:r>
              <a:rPr lang="en-GB" dirty="0">
                <a:solidFill>
                  <a:prstClr val="black"/>
                </a:solidFill>
              </a:rPr>
              <a:t> Facebook (46%, 60 parents)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family members (24%, 31 parents)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internet </a:t>
            </a:r>
            <a:r>
              <a:rPr lang="it-IT" b="0" i="0" dirty="0">
                <a:solidFill>
                  <a:srgbClr val="000000"/>
                </a:solidFill>
                <a:effectLst/>
                <a:latin typeface="source-serif-pro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Netmums</a:t>
            </a:r>
            <a:r>
              <a:rPr lang="en-GB" dirty="0">
                <a:solidFill>
                  <a:prstClr val="black"/>
                </a:solidFill>
              </a:rPr>
              <a:t> or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Mumsnet (24%, 31 parents)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TV or magazines or radio (23%, 30 parents)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96D0B-1E01-4BCF-BE47-7A69697A5A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17D94-88C2-4BCD-BF2D-5D56E4E91C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10</a:t>
            </a:fld>
            <a:endParaRPr lang="en-GB" sz="1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7C25E12-AC01-42AA-BA20-66580E54E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8546" y="2317273"/>
            <a:ext cx="4482895" cy="248864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/>
              <a:t>This was most often about:</a:t>
            </a:r>
          </a:p>
          <a:p>
            <a:pPr marL="0" indent="0">
              <a:buNone/>
            </a:pPr>
            <a:endParaRPr lang="en-GB" sz="1400" dirty="0"/>
          </a:p>
          <a:p>
            <a:pPr marL="457200" indent="-457200">
              <a:buClrTx/>
              <a:buFont typeface="+mj-lt"/>
              <a:buAutoNum type="arabicPeriod"/>
            </a:pPr>
            <a:r>
              <a:rPr lang="en-GB" dirty="0"/>
              <a:t>coronavirus (COVID-19) vaccine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dirty="0"/>
              <a:t>MMR vaccine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dirty="0"/>
              <a:t>DTaP-IPV-Hib-HepB vaccine</a:t>
            </a:r>
          </a:p>
        </p:txBody>
      </p:sp>
    </p:spTree>
    <p:extLst>
      <p:ext uri="{BB962C8B-B14F-4D97-AF65-F5344CB8AC3E}">
        <p14:creationId xmlns:p14="http://schemas.microsoft.com/office/powerpoint/2010/main" val="1684372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D787-A650-43E7-82E2-0275D9CE3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Most parents thought that vaccine preventable diseases could be serious for their child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94B99D-4984-4F35-A7FD-1C51873CD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86599" y="1550398"/>
            <a:ext cx="3851403" cy="488288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ClrTx/>
            </a:pPr>
            <a:r>
              <a:rPr lang="en-GB" sz="1800" dirty="0"/>
              <a:t>meningitis and septicaemia were considered very serious by 95% of parents</a:t>
            </a:r>
          </a:p>
          <a:p>
            <a:pPr>
              <a:lnSpc>
                <a:spcPct val="160000"/>
              </a:lnSpc>
              <a:buClrTx/>
            </a:pPr>
            <a:r>
              <a:rPr lang="en-GB" sz="1800" dirty="0"/>
              <a:t>over 90% of parents thought that measles, rubella, mumps, polio, pneumonia and hepatitis could be serious or very serious</a:t>
            </a:r>
          </a:p>
          <a:p>
            <a:pPr>
              <a:lnSpc>
                <a:spcPct val="160000"/>
              </a:lnSpc>
              <a:buClrTx/>
            </a:pPr>
            <a:r>
              <a:rPr lang="en-GB" sz="1800" dirty="0"/>
              <a:t>COVID-19, flu and rotavirus were least likely to be considered serious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D5FC6-733F-403E-BDF9-D49DE8DE0F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A009A-0C9C-47B5-B55E-E0D38B3491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11</a:t>
            </a:fld>
            <a:endParaRPr lang="en-GB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974BA-0D9D-4CAD-864B-015DBAD83C99}"/>
              </a:ext>
            </a:extLst>
          </p:cNvPr>
          <p:cNvSpPr txBox="1"/>
          <p:nvPr/>
        </p:nvSpPr>
        <p:spPr>
          <a:xfrm>
            <a:off x="253998" y="1304690"/>
            <a:ext cx="62573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Q. How serious do you think it could be if your baby or young child got the following diseases? </a:t>
            </a:r>
            <a:endParaRPr lang="en-GB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3D2D5E-3587-4BF1-B4D2-3ABFBA6AA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085421"/>
            <a:ext cx="7955970" cy="427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906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2A752-C00E-4974-8FCC-99531BE0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47" y="413132"/>
            <a:ext cx="10806739" cy="972607"/>
          </a:xfrm>
        </p:spPr>
        <p:txBody>
          <a:bodyPr>
            <a:noAutofit/>
          </a:bodyPr>
          <a:lstStyle/>
          <a:p>
            <a:r>
              <a:rPr lang="en-GB" sz="32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92% of parents were happy with vaccine safety</a:t>
            </a:r>
            <a:endParaRPr lang="en-GB" sz="3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FABE8-B1F4-4507-830B-615360C7CA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3CBEE-9482-412F-915A-2B4543D181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12</a:t>
            </a:fld>
            <a:endParaRPr lang="en-GB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F52C28-2F62-4EE5-8420-D9EED9785722}"/>
              </a:ext>
            </a:extLst>
          </p:cNvPr>
          <p:cNvSpPr txBox="1"/>
          <p:nvPr/>
        </p:nvSpPr>
        <p:spPr>
          <a:xfrm>
            <a:off x="428794" y="1439541"/>
            <a:ext cx="107353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Q. Overall are you happy with the safety of vaccines for babies and young children?</a:t>
            </a: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3E8F48-BDCD-473A-B206-058C189F6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103" y="2008809"/>
            <a:ext cx="6979348" cy="432243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104143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DDECC-5DCD-45F0-A5EB-533A6B45E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6" y="54025"/>
            <a:ext cx="10515600" cy="972607"/>
          </a:xfrm>
        </p:spPr>
        <p:txBody>
          <a:bodyPr>
            <a:noAutofit/>
          </a:bodyPr>
          <a:lstStyle/>
          <a:p>
            <a:r>
              <a:rPr lang="en-GB" sz="3200" dirty="0"/>
              <a:t>Most parents said that their children had received all the vaccines they had been offered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7C4371D-43DA-44D3-BFD2-F4A8079BB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01" y="1856763"/>
            <a:ext cx="9159549" cy="409746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71785-87CD-4F36-A210-2CE010E467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D626A-23DE-4FAF-A07E-C1C67AE55F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13</a:t>
            </a:fld>
            <a:endParaRPr lang="en-GB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C939BB-E59C-4528-AEC4-A25E5CE5CEEF}"/>
              </a:ext>
            </a:extLst>
          </p:cNvPr>
          <p:cNvSpPr txBox="1"/>
          <p:nvPr/>
        </p:nvSpPr>
        <p:spPr>
          <a:xfrm>
            <a:off x="9184748" y="1856763"/>
            <a:ext cx="289405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Q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Has/have your child(ren)who are currently younger than 3 years and 4 months received any vaccines?</a:t>
            </a:r>
            <a:r>
              <a:rPr lang="en-GB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00B6E4-2E3E-40C1-9437-07F300D34E95}"/>
              </a:ext>
            </a:extLst>
          </p:cNvPr>
          <p:cNvSpPr txBox="1"/>
          <p:nvPr/>
        </p:nvSpPr>
        <p:spPr>
          <a:xfrm>
            <a:off x="9143220" y="3645908"/>
            <a:ext cx="297711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Q. Has/have your child(ren)who are currently aged 3 years and 4 months or older had either or both of their pre-school vaccines yet: that is, the second dose of MMR and the pre-school booster?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9097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8CA55-60B4-4F9B-A0B0-DBFE52929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81% of parents said they had enough information to make an informed decision about vaccinating their child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95A07-1007-4A8A-A554-3C4F91E17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/>
              <a:t>The following were the most common ways that parents received vaccine information:</a:t>
            </a:r>
          </a:p>
          <a:p>
            <a:pPr marL="0" indent="0">
              <a:buNone/>
            </a:pPr>
            <a:endParaRPr lang="en-GB" sz="1200" dirty="0"/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/>
              <a:t>Red Book/ Child’s personal health record (72%)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/>
              <a:t>health visitor or midwife (66%)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/>
              <a:t>other healthcare professional (for example GP, nurse pharmacist) (62%)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/>
              <a:t>the NHS website (56%)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/>
              <a:t>NHS leaflets (32%)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119CC-D517-4490-9870-45324905C8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7ABB8-781C-4BC2-BFC1-E675E7D7A3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14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22745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67C23-849B-434C-95CB-78BCD552C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A health professional spoke to 89% of parents of children under 3 years and 4 months of age about vaccines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3B66A-CAFD-4D50-9DC0-A9847FCE5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1360" y="1413910"/>
            <a:ext cx="4315462" cy="4602163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en-GB" sz="2000" dirty="0"/>
              <a:t>75% of parents reported that a health professional first spoke to them during pregnancy or after birth but before the first vaccines were due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sz="2000" dirty="0"/>
              <a:t>14% of parents reported that a health professional first spoke to them when they took their baby for the first vaccines</a:t>
            </a:r>
          </a:p>
          <a:p>
            <a:endParaRPr lang="en-GB" sz="2000" dirty="0"/>
          </a:p>
          <a:p>
            <a:pPr>
              <a:buClrTx/>
              <a:buFont typeface="Arial" panose="020B0604020202020204" pitchFamily="34" charset="0"/>
              <a:buChar char="×"/>
            </a:pPr>
            <a:r>
              <a:rPr lang="en-GB" sz="2000" dirty="0"/>
              <a:t>5% of parents did not talk to a health professional</a:t>
            </a:r>
          </a:p>
          <a:p>
            <a:pPr>
              <a:buClrTx/>
              <a:buFont typeface="Arial" panose="020B0604020202020204" pitchFamily="34" charset="0"/>
              <a:buChar char="×"/>
            </a:pPr>
            <a:r>
              <a:rPr lang="en-GB" sz="2000" dirty="0"/>
              <a:t>5% of parents couldn’t remember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15036-32B0-40E5-AA23-1310F7ED3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2022" y="1413910"/>
            <a:ext cx="7043418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Q. Which health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rofessionals did you discuss vaccines with before your youngest child had their first baby vaccines or was due to have these vaccines?</a:t>
            </a:r>
            <a:endParaRPr lang="en-GB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9537E4-B8F6-41DC-B59A-87DEFB22CC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175076-3309-4E62-BC47-3CD59D366F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15</a:t>
            </a:fld>
            <a:endParaRPr lang="en-GB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5B8710-9AE7-49CA-A765-097D7D1D0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910" y="2304786"/>
            <a:ext cx="6221685" cy="400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7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558E9-4A91-4954-9BF3-E722A6B3C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6" y="54025"/>
            <a:ext cx="10515600" cy="972607"/>
          </a:xfrm>
        </p:spPr>
        <p:txBody>
          <a:bodyPr>
            <a:noAutofit/>
          </a:bodyPr>
          <a:lstStyle/>
          <a:p>
            <a:r>
              <a:rPr lang="en-GB" sz="3200" dirty="0"/>
              <a:t>95% of parents felt that their baby would have all vaccines offered before any discussion with a health professional, importantly…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1731B-B2AB-4A7D-BC65-87F0A589A5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F9448-29D3-4CDD-B5EE-3F7752E6CE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16</a:t>
            </a:fld>
            <a:endParaRPr lang="en-GB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04E230-3BD2-4B12-8E03-0ED6AF459705}"/>
              </a:ext>
            </a:extLst>
          </p:cNvPr>
          <p:cNvSpPr txBox="1"/>
          <p:nvPr/>
        </p:nvSpPr>
        <p:spPr>
          <a:xfrm>
            <a:off x="3577050" y="2355324"/>
            <a:ext cx="57327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94FDCF-4265-40B1-9C7D-8442AEBD0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6" y="1850065"/>
            <a:ext cx="11123857" cy="3657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buClrTx/>
              <a:buFont typeface="Wingdings" panose="05000000000000000000" pitchFamily="2" charset="2"/>
              <a:buChar char="ü"/>
            </a:pPr>
            <a:r>
              <a:rPr lang="en-GB" sz="2800" dirty="0"/>
              <a:t>36% of parents felt more confident about vaccinating their baby after receiving information from a health professional</a:t>
            </a:r>
          </a:p>
          <a:p>
            <a:pPr>
              <a:lnSpc>
                <a:spcPct val="160000"/>
              </a:lnSpc>
              <a:buClrTx/>
              <a:buFont typeface="Wingdings" panose="05000000000000000000" pitchFamily="2" charset="2"/>
              <a:buChar char="ü"/>
            </a:pPr>
            <a:endParaRPr lang="en-GB" sz="2800" dirty="0"/>
          </a:p>
          <a:p>
            <a:pPr>
              <a:lnSpc>
                <a:spcPct val="160000"/>
              </a:lnSpc>
              <a:buClrTx/>
              <a:buFont typeface="Wingdings" panose="05000000000000000000" pitchFamily="2" charset="2"/>
              <a:buChar char="ü"/>
            </a:pPr>
            <a:r>
              <a:rPr lang="en-GB" sz="2800" dirty="0"/>
              <a:t>42% of parents who were undecided about whether to get their baby vaccinated felt more confident about vaccination after speaking to a health professional</a:t>
            </a:r>
          </a:p>
        </p:txBody>
      </p:sp>
    </p:spTree>
    <p:extLst>
      <p:ext uri="{BB962C8B-B14F-4D97-AF65-F5344CB8AC3E}">
        <p14:creationId xmlns:p14="http://schemas.microsoft.com/office/powerpoint/2010/main" val="2985918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7A41-131A-4D72-9078-D562F22E6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057" y="377728"/>
            <a:ext cx="10875370" cy="972607"/>
          </a:xfrm>
        </p:spPr>
        <p:txBody>
          <a:bodyPr>
            <a:noAutofit/>
          </a:bodyPr>
          <a:lstStyle/>
          <a:p>
            <a:r>
              <a:rPr lang="en-GB" sz="3200" dirty="0"/>
              <a:t>Most parents automatically get their children vaccinated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8B772-6152-48CB-8C16-3BC5FAE82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074" y="1350335"/>
            <a:ext cx="11123857" cy="508851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98% of parents chose to have their child vaccinated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n-GB" dirty="0"/>
              <a:t>86% automatically had all their vaccines done when they were due/offered 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n-GB" dirty="0"/>
              <a:t>12% weighed up the pros and cons of one or more vaccines before deciding to have them vaccinated</a:t>
            </a:r>
          </a:p>
          <a:p>
            <a:pPr>
              <a:lnSpc>
                <a:spcPct val="150000"/>
              </a:lnSpc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×"/>
            </a:pPr>
            <a:r>
              <a:rPr lang="en-GB" dirty="0"/>
              <a:t>1% weighed up the pros and cons of one or more vaccines before they decided not to have them vaccinated</a:t>
            </a:r>
          </a:p>
          <a:p>
            <a:pPr>
              <a:lnSpc>
                <a:spcPct val="150000"/>
              </a:lnSpc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×"/>
            </a:pPr>
            <a:r>
              <a:rPr lang="en-GB" dirty="0"/>
              <a:t>0.3% wanted to have them vaccinated but were unable to book a suitable appointment</a:t>
            </a:r>
          </a:p>
          <a:p>
            <a:pPr>
              <a:lnSpc>
                <a:spcPct val="150000"/>
              </a:lnSpc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×"/>
            </a:pPr>
            <a:r>
              <a:rPr lang="en-GB" dirty="0"/>
              <a:t>0.2% wanted to have them vaccinated but didn’t get round to it</a:t>
            </a:r>
          </a:p>
          <a:p>
            <a:pPr>
              <a:lnSpc>
                <a:spcPct val="150000"/>
              </a:lnSpc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×"/>
            </a:pPr>
            <a:r>
              <a:rPr lang="en-GB" dirty="0"/>
              <a:t>0.2% were never going to have them vaccinated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03338-1F8D-41CF-BE17-6DA0348EC5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2DCB51-FD71-4E2C-9137-90DEDAF09C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17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92479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687A0-D7B3-4D91-B140-98D8AB4B8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95% of parents think vaccines work, 91% of parents think vaccines are safe and 90% trust vaccines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474DE0-549C-473B-AA18-BBD8742A6D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0B9AE-B28B-4A68-8E3C-85B06DAD55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18</a:t>
            </a:fld>
            <a:endParaRPr lang="en-GB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95FE4E-A717-437F-82CA-24B81243C9DA}"/>
              </a:ext>
            </a:extLst>
          </p:cNvPr>
          <p:cNvSpPr txBox="1"/>
          <p:nvPr/>
        </p:nvSpPr>
        <p:spPr>
          <a:xfrm>
            <a:off x="9859439" y="1487112"/>
            <a:ext cx="197273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Q. Here are some things that other people have said about vaccines for children. How much do you agree or disagree with each one? </a:t>
            </a:r>
            <a:endParaRPr lang="en-GB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E6A8DA1-75BB-4F7F-91CE-2E4F24E617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630" y="1384897"/>
            <a:ext cx="9728810" cy="498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99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577ECDFA-7819-4BA2-9CC9-D83691CC34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11" y="1499190"/>
            <a:ext cx="11417006" cy="48165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2D1C90-981A-47BE-A447-18868C6E4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6" y="373002"/>
            <a:ext cx="10515600" cy="972607"/>
          </a:xfrm>
        </p:spPr>
        <p:txBody>
          <a:bodyPr>
            <a:noAutofit/>
          </a:bodyPr>
          <a:lstStyle/>
          <a:p>
            <a:r>
              <a:rPr lang="en-GB" sz="2800" dirty="0"/>
              <a:t>Most parents were satisfied with their most recent vaccine 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B8365-BFE3-4712-85D8-9A8DA169D4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4F3D9F-7390-41F0-A03D-F04979FEB7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19</a:t>
            </a:fld>
            <a:endParaRPr lang="en-GB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C95A19-D6EF-4A8E-B5AE-4915A313EC8A}"/>
              </a:ext>
            </a:extLst>
          </p:cNvPr>
          <p:cNvSpPr txBox="1"/>
          <p:nvPr/>
        </p:nvSpPr>
        <p:spPr>
          <a:xfrm>
            <a:off x="9227327" y="4244200"/>
            <a:ext cx="28831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Some parents would have liked more information before their child’s appointment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C2D711DA-7C41-41B0-89FE-653DFDE0593C}"/>
              </a:ext>
            </a:extLst>
          </p:cNvPr>
          <p:cNvSpPr/>
          <p:nvPr/>
        </p:nvSpPr>
        <p:spPr>
          <a:xfrm rot="4372471">
            <a:off x="8760864" y="4361418"/>
            <a:ext cx="517486" cy="4313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16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37426-1A34-4A27-BC71-2555C86F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Methodology</a:t>
            </a:r>
            <a:br>
              <a:rPr lang="en-GB" dirty="0"/>
            </a:br>
            <a:r>
              <a:rPr lang="en-GB" dirty="0"/>
              <a:t>‘tell us what you think’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CF6A9-F853-4750-9406-5B2D729F3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795" y="1382940"/>
            <a:ext cx="6215195" cy="505591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Tx/>
            </a:pPr>
            <a:r>
              <a:rPr lang="en-GB" sz="1600" dirty="0"/>
              <a:t>an email was sent to parents registered with Bounty (commercial parental marketing organisation) on behalf of UKHSA with an invitation to take part in a survey. The email included a link to the survey</a:t>
            </a:r>
          </a:p>
          <a:p>
            <a:pPr>
              <a:lnSpc>
                <a:spcPct val="150000"/>
              </a:lnSpc>
              <a:buClrTx/>
            </a:pPr>
            <a:r>
              <a:rPr lang="en-GB" sz="1600" dirty="0"/>
              <a:t>first email sent on 2 September 2022 to 328,542 email addresses of which 43,190 were opened and 2,168 clicked the survey link</a:t>
            </a:r>
          </a:p>
          <a:p>
            <a:pPr>
              <a:lnSpc>
                <a:spcPct val="150000"/>
              </a:lnSpc>
              <a:buClrTx/>
            </a:pPr>
            <a:r>
              <a:rPr lang="en-GB" sz="1600" dirty="0"/>
              <a:t>reminder email sent on 16 September 2022 resulting in an additional 1,648 clicks on the survey link </a:t>
            </a:r>
          </a:p>
          <a:p>
            <a:pPr>
              <a:lnSpc>
                <a:spcPct val="150000"/>
              </a:lnSpc>
              <a:buClrTx/>
            </a:pPr>
            <a:r>
              <a:rPr lang="en-GB" sz="1600" dirty="0"/>
              <a:t>there were 1,620 (3.8% of 43,190 opened emails, 76% of those who clicked the link) people who started the survey</a:t>
            </a:r>
          </a:p>
          <a:p>
            <a:pPr>
              <a:lnSpc>
                <a:spcPct val="150000"/>
              </a:lnSpc>
              <a:buClrTx/>
            </a:pPr>
            <a:r>
              <a:rPr lang="en-GB" sz="1600" dirty="0"/>
              <a:t>1,485 (91.7%) were eligible to complete the survey (living in England with parental responsibility for one or more child aged 2 months to under 5 years)</a:t>
            </a:r>
          </a:p>
          <a:p>
            <a:pPr>
              <a:lnSpc>
                <a:spcPct val="150000"/>
              </a:lnSpc>
            </a:pPr>
            <a:endParaRPr lang="en-GB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8E893-41A7-4E13-BD73-75954B1E0B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BBDEC-C719-46D1-AAC3-2B249175B8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2</a:t>
            </a:fld>
            <a:endParaRPr lang="en-GB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5D2750-9582-406E-A231-EBE5E3FC9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2156" y="0"/>
            <a:ext cx="4411644" cy="6858275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1D15FDE0-E3B2-463C-B039-EBBD84054D30}"/>
              </a:ext>
            </a:extLst>
          </p:cNvPr>
          <p:cNvSpPr/>
          <p:nvPr/>
        </p:nvSpPr>
        <p:spPr>
          <a:xfrm>
            <a:off x="6614809" y="1926077"/>
            <a:ext cx="376541" cy="3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164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FB56B-4463-4DE9-86A7-20799D5C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Of the 688 parents who were not satisfied with their latest visit: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32418-F77C-45B4-A969-CBAAAB97A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791" y="1619767"/>
            <a:ext cx="10653824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×"/>
            </a:pPr>
            <a:r>
              <a:rPr lang="en-GB" sz="2800" dirty="0"/>
              <a:t>32% felt they were not given enough information or explanation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×"/>
            </a:pPr>
            <a:r>
              <a:rPr lang="en-GB" sz="2800" dirty="0"/>
              <a:t>27% were concerned about pain, distress or side effects caused by the vaccine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×"/>
            </a:pPr>
            <a:r>
              <a:rPr lang="en-GB" sz="2800" dirty="0"/>
              <a:t>20% felt the procedures were too rushed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×"/>
            </a:pPr>
            <a:r>
              <a:rPr lang="en-GB" sz="2800" dirty="0"/>
              <a:t>12% said it was the behaviour or attitude of the health professional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F2C4-F292-47FF-BBD0-690CCFC9AE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4AA7D-5094-4495-87B2-76AB61E23A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20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53152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57A2E-934B-4D0C-A90A-20048D01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did parents get appointments for their child?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AC566F-A871-4CA2-8E5C-9454D07851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D3088-4C83-4924-96A8-7BA6C1BFEE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21</a:t>
            </a:fld>
            <a:endParaRPr lang="en-GB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E6AB80-C61B-445E-80ED-DDF6EE64C85E}"/>
              </a:ext>
            </a:extLst>
          </p:cNvPr>
          <p:cNvSpPr txBox="1"/>
          <p:nvPr/>
        </p:nvSpPr>
        <p:spPr>
          <a:xfrm>
            <a:off x="8410352" y="1459903"/>
            <a:ext cx="3296095" cy="459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84% of parents found it easy to get a convenient appointment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58% of most recent vaccine appointments had to be organised by parents</a:t>
            </a:r>
          </a:p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EAF6EE1-3228-42A9-9C66-22000FEE6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80" y="1415762"/>
            <a:ext cx="7131757" cy="495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07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CA458-D97E-4200-8F98-DCD7B5786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Parents showed a strong preference to have children vaccinated in General Practice</a:t>
            </a:r>
            <a:br>
              <a:rPr lang="en-GB" sz="4000" dirty="0"/>
            </a:b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8420B-DB4A-49A6-AE11-9162E3D2E6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2F1EFB-A1F5-4333-9798-FD50000C0A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22</a:t>
            </a:fld>
            <a:endParaRPr lang="en-GB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A0E8B3-16D1-409C-81A9-B2F6DED607D1}"/>
              </a:ext>
            </a:extLst>
          </p:cNvPr>
          <p:cNvSpPr txBox="1"/>
          <p:nvPr/>
        </p:nvSpPr>
        <p:spPr>
          <a:xfrm>
            <a:off x="330206" y="1399451"/>
            <a:ext cx="107954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Q. Where would you prefer your baby /child to have their vaccines? Please rate each option on a scale of 1 to 10, where 1= would definitely use and 10= would not use.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2D07D5-FD95-4926-9D37-6E9FC8D2C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7" y="2045782"/>
            <a:ext cx="10515600" cy="435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65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791B8-034A-4F92-BF84-CCD6DA22F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" y="187301"/>
            <a:ext cx="11238411" cy="972607"/>
          </a:xfrm>
        </p:spPr>
        <p:txBody>
          <a:bodyPr>
            <a:noAutofit/>
          </a:bodyPr>
          <a:lstStyle/>
          <a:p>
            <a:r>
              <a:rPr lang="en-GB" sz="2800" dirty="0"/>
              <a:t>Almost every parent likes to be reminded about vaccine appointments and over 90% like to have their child vaccinated at their GP practice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CE74E6-EB2A-40C9-818F-1016FF92E3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34B95-CDC4-4BDC-B148-BEF4BDA0B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23</a:t>
            </a:fld>
            <a:endParaRPr lang="en-GB" sz="140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703CD52-39DE-485E-841F-BC159510BE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448" y="1732469"/>
            <a:ext cx="10330318" cy="463124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399356C-3870-4C80-BEA7-65D7EEE8D8D1}"/>
              </a:ext>
            </a:extLst>
          </p:cNvPr>
          <p:cNvSpPr txBox="1"/>
          <p:nvPr/>
        </p:nvSpPr>
        <p:spPr>
          <a:xfrm>
            <a:off x="986169" y="1363137"/>
            <a:ext cx="78813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Q. Please indicate below how much you agree with the following: </a:t>
            </a:r>
          </a:p>
        </p:txBody>
      </p:sp>
    </p:spTree>
    <p:extLst>
      <p:ext uri="{BB962C8B-B14F-4D97-AF65-F5344CB8AC3E}">
        <p14:creationId xmlns:p14="http://schemas.microsoft.com/office/powerpoint/2010/main" val="4244965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5EFBC-00DA-4F18-87F1-7B5A235AF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4" y="179416"/>
            <a:ext cx="10515600" cy="972607"/>
          </a:xfrm>
        </p:spPr>
        <p:txBody>
          <a:bodyPr>
            <a:normAutofit fontScale="90000"/>
          </a:bodyPr>
          <a:lstStyle/>
          <a:p>
            <a:r>
              <a:rPr lang="en-GB" dirty="0"/>
              <a:t>Parents most trust health professionals and the NHS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482F1-201A-407E-945D-17453D249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91920"/>
            <a:ext cx="11820366" cy="504693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GB" sz="1600" dirty="0"/>
              <a:t>Q. Parents were asked to rank the following in the order of how much they trusted them on sources of information on vaccines: health professionals (like your GP, practice nurse, health visitor, midwife), </a:t>
            </a:r>
            <a:r>
              <a:rPr lang="en-GB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the NHS, pharmacists, the government, newspapers/magazines/television/radio, the internet, social media, my family, my friends/other parents</a:t>
            </a:r>
            <a:endParaRPr lang="en-GB" sz="1600" dirty="0"/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sz="2000" dirty="0"/>
              <a:t>most likely to trust health professionals and the NHS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sz="2000" dirty="0"/>
              <a:t>least likely to trust social media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52CA34-DF5C-4D75-8F43-CA62944C9A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8DD55-6D57-4FC5-9421-02E2E9BF3E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24</a:t>
            </a:fld>
            <a:endParaRPr lang="en-GB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FEEEB8-7474-4CA8-943C-532D297A0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33" y="3007172"/>
            <a:ext cx="8939649" cy="339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12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C4028-D000-494C-857A-9A6CA471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In general, parents did not feel that press and media interest in COVID-19 vaccine had changed how they felt about vaccines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7BF3253-946D-4A55-9410-BC44F5947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3009" y="1407895"/>
            <a:ext cx="9376665" cy="498227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7D541D-DF1F-495C-980F-4AC9D8B725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4DC6-355B-48FD-B2FE-C12338F166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25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9431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93826-2246-45DE-BB26-54B68B9ED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Parental study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009D5-C84A-49A0-BC0A-D2FCE37E8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5" y="1371600"/>
            <a:ext cx="11167528" cy="50672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ClrTx/>
            </a:pPr>
            <a:r>
              <a:rPr lang="en-GB" dirty="0"/>
              <a:t>97% were female</a:t>
            </a:r>
          </a:p>
          <a:p>
            <a:pPr>
              <a:lnSpc>
                <a:spcPct val="150000"/>
              </a:lnSpc>
              <a:buClrTx/>
            </a:pPr>
            <a:r>
              <a:rPr lang="en-GB" dirty="0"/>
              <a:t>94% were aged between 25 and 44 years</a:t>
            </a:r>
          </a:p>
          <a:p>
            <a:pPr>
              <a:lnSpc>
                <a:spcPct val="150000"/>
              </a:lnSpc>
              <a:buClrTx/>
            </a:pPr>
            <a:r>
              <a:rPr lang="en-GB" dirty="0"/>
              <a:t>88% were married or in a civil partnership or living as a couple, 9% were single</a:t>
            </a:r>
          </a:p>
          <a:p>
            <a:pPr>
              <a:lnSpc>
                <a:spcPct val="150000"/>
              </a:lnSpc>
              <a:buClrTx/>
            </a:pPr>
            <a:r>
              <a:rPr lang="en-GB" dirty="0"/>
              <a:t>5% reported they had a disability</a:t>
            </a:r>
          </a:p>
          <a:p>
            <a:pPr>
              <a:lnSpc>
                <a:spcPct val="150000"/>
              </a:lnSpc>
              <a:buClrTx/>
            </a:pPr>
            <a:r>
              <a:rPr lang="en-GB" dirty="0"/>
              <a:t>79% were white British, 8% were any other white background, 4% were Asian/ British Asian, 3% were black/ black British </a:t>
            </a:r>
          </a:p>
          <a:p>
            <a:pPr>
              <a:lnSpc>
                <a:spcPct val="150000"/>
              </a:lnSpc>
              <a:buClrTx/>
            </a:pPr>
            <a:r>
              <a:rPr lang="en-GB" dirty="0"/>
              <a:t>The main income earner in the household was: 13% higher managerial/professional/ administrative, 35% intermediate managerial/professional/administrative, 24% supervisory or clerical/junior managerial/professional/administrative, 10% skilled manual worker, 5% semi or unskilled manual work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36CF1-2266-48FB-8EC4-1C4E895F77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08C15F-D94B-42C5-82FD-55FE5D78C6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3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3836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93826-2246-45DE-BB26-54B68B9ED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Parental study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009D5-C84A-49A0-BC0A-D2FCE37E8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5" y="1371600"/>
            <a:ext cx="11167528" cy="506725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ClrTx/>
            </a:pPr>
            <a:r>
              <a:rPr lang="en-GB" dirty="0"/>
              <a:t>people living in London were under-represented and the South East were over-represented according to population data in England for all ages (based on region at birth, 2021)</a:t>
            </a:r>
          </a:p>
          <a:p>
            <a:pPr>
              <a:lnSpc>
                <a:spcPct val="150000"/>
              </a:lnSpc>
              <a:buClrTx/>
            </a:pPr>
            <a:r>
              <a:rPr lang="en-GB" dirty="0"/>
              <a:t>older mothers were over-represented and younger mothers were under-represented (based on mother age at birth, 2021)</a:t>
            </a:r>
          </a:p>
          <a:p>
            <a:pPr>
              <a:lnSpc>
                <a:spcPct val="150000"/>
              </a:lnSpc>
              <a:buClrTx/>
            </a:pPr>
            <a:r>
              <a:rPr lang="en-GB" dirty="0"/>
              <a:t>parents of children aged between 3 years 4 months and under 5 years were under-represented</a:t>
            </a:r>
          </a:p>
          <a:p>
            <a:pPr>
              <a:lnSpc>
                <a:spcPct val="150000"/>
              </a:lnSpc>
              <a:buClrTx/>
            </a:pPr>
            <a:r>
              <a:rPr lang="en-GB" dirty="0"/>
              <a:t>White British parents were over-represented and non-white parents were under-represented (based on ethnicity of live births, 2007 to 2019)</a:t>
            </a:r>
          </a:p>
          <a:p>
            <a:pPr>
              <a:lnSpc>
                <a:spcPct val="150000"/>
              </a:lnSpc>
              <a:buClrTx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36CF1-2266-48FB-8EC4-1C4E895F77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08C15F-D94B-42C5-82FD-55FE5D78C6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4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11127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5224-DE7A-4B33-9E6D-EBD8D0D64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Age of children with parents who completed the survey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A7D90-026E-4290-BD22-A48E3EB7A6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75FE7-FC74-4175-BAE1-1D0ADCC9FF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5</a:t>
            </a:fld>
            <a:endParaRPr lang="en-GB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91F1621-08DF-4AA4-8BD8-7A0FEF63BB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867697"/>
              </p:ext>
            </p:extLst>
          </p:nvPr>
        </p:nvGraphicFramePr>
        <p:xfrm>
          <a:off x="479601" y="2649435"/>
          <a:ext cx="10527066" cy="2703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238">
                  <a:extLst>
                    <a:ext uri="{9D8B030D-6E8A-4147-A177-3AD203B41FA5}">
                      <a16:colId xmlns:a16="http://schemas.microsoft.com/office/drawing/2014/main" val="3890657159"/>
                    </a:ext>
                  </a:extLst>
                </a:gridCol>
                <a:gridCol w="908059">
                  <a:extLst>
                    <a:ext uri="{9D8B030D-6E8A-4147-A177-3AD203B41FA5}">
                      <a16:colId xmlns:a16="http://schemas.microsoft.com/office/drawing/2014/main" val="3291509558"/>
                    </a:ext>
                  </a:extLst>
                </a:gridCol>
                <a:gridCol w="908059">
                  <a:extLst>
                    <a:ext uri="{9D8B030D-6E8A-4147-A177-3AD203B41FA5}">
                      <a16:colId xmlns:a16="http://schemas.microsoft.com/office/drawing/2014/main" val="2902424561"/>
                    </a:ext>
                  </a:extLst>
                </a:gridCol>
                <a:gridCol w="908059">
                  <a:extLst>
                    <a:ext uri="{9D8B030D-6E8A-4147-A177-3AD203B41FA5}">
                      <a16:colId xmlns:a16="http://schemas.microsoft.com/office/drawing/2014/main" val="3107984551"/>
                    </a:ext>
                  </a:extLst>
                </a:gridCol>
                <a:gridCol w="908059">
                  <a:extLst>
                    <a:ext uri="{9D8B030D-6E8A-4147-A177-3AD203B41FA5}">
                      <a16:colId xmlns:a16="http://schemas.microsoft.com/office/drawing/2014/main" val="1194052077"/>
                    </a:ext>
                  </a:extLst>
                </a:gridCol>
                <a:gridCol w="908059">
                  <a:extLst>
                    <a:ext uri="{9D8B030D-6E8A-4147-A177-3AD203B41FA5}">
                      <a16:colId xmlns:a16="http://schemas.microsoft.com/office/drawing/2014/main" val="1976454341"/>
                    </a:ext>
                  </a:extLst>
                </a:gridCol>
                <a:gridCol w="908059">
                  <a:extLst>
                    <a:ext uri="{9D8B030D-6E8A-4147-A177-3AD203B41FA5}">
                      <a16:colId xmlns:a16="http://schemas.microsoft.com/office/drawing/2014/main" val="201747715"/>
                    </a:ext>
                  </a:extLst>
                </a:gridCol>
                <a:gridCol w="908059">
                  <a:extLst>
                    <a:ext uri="{9D8B030D-6E8A-4147-A177-3AD203B41FA5}">
                      <a16:colId xmlns:a16="http://schemas.microsoft.com/office/drawing/2014/main" val="345251266"/>
                    </a:ext>
                  </a:extLst>
                </a:gridCol>
                <a:gridCol w="908059">
                  <a:extLst>
                    <a:ext uri="{9D8B030D-6E8A-4147-A177-3AD203B41FA5}">
                      <a16:colId xmlns:a16="http://schemas.microsoft.com/office/drawing/2014/main" val="3101561168"/>
                    </a:ext>
                  </a:extLst>
                </a:gridCol>
                <a:gridCol w="1680356">
                  <a:extLst>
                    <a:ext uri="{9D8B030D-6E8A-4147-A177-3AD203B41FA5}">
                      <a16:colId xmlns:a16="http://schemas.microsoft.com/office/drawing/2014/main" val="4227447995"/>
                    </a:ext>
                  </a:extLst>
                </a:gridCol>
              </a:tblGrid>
              <a:tr h="53345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Response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0 years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 year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2 years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3 years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4 years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Age NK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&lt;3Y4M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3Y4M+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Total parents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5619085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 child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370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256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255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215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69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0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1,034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131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1,165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9771945"/>
                  </a:ext>
                </a:extLst>
              </a:tr>
              <a:tr h="38391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2 children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122**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93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91^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117#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35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150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362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96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304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613034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3 children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12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5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8**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9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9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23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13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15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87786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4 children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1541665"/>
                  </a:ext>
                </a:extLst>
              </a:tr>
              <a:tr h="45170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Total children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505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351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351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341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113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161*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1,420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241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             1,485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1,822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9935058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B835D2B-150A-4E34-8143-08C4C467EC1A}"/>
              </a:ext>
            </a:extLst>
          </p:cNvPr>
          <p:cNvSpPr txBox="1"/>
          <p:nvPr/>
        </p:nvSpPr>
        <p:spPr>
          <a:xfrm>
            <a:off x="1124929" y="5306080"/>
            <a:ext cx="609437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** 1 set of twins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^2 sets of twins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# 4 sets of twins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 Assumed to be aged 5 years or older</a:t>
            </a:r>
            <a:endParaRPr lang="en-GB" sz="10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1F8B0B-2087-4861-BBCA-5C4C40BEEDD0}"/>
              </a:ext>
            </a:extLst>
          </p:cNvPr>
          <p:cNvSpPr txBox="1"/>
          <p:nvPr/>
        </p:nvSpPr>
        <p:spPr>
          <a:xfrm>
            <a:off x="330206" y="1256963"/>
            <a:ext cx="10515600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most respondents (78%) had one child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most respondents had children aged under 3 years and 4 months, that is not yet offered pre-school booster (1,420 of 1,822 (78%) children, 1,420 of 1,661 (85%) children with known age)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6B7662-47ED-4FD1-905E-3AA274374E35}"/>
              </a:ext>
            </a:extLst>
          </p:cNvPr>
          <p:cNvCxnSpPr/>
          <p:nvPr/>
        </p:nvCxnSpPr>
        <p:spPr>
          <a:xfrm>
            <a:off x="9321800" y="4614333"/>
            <a:ext cx="1684867" cy="691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38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534BE-69DA-4960-A41B-EB6A6B2F8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6" y="179416"/>
            <a:ext cx="10515600" cy="972607"/>
          </a:xfrm>
        </p:spPr>
        <p:txBody>
          <a:bodyPr>
            <a:noAutofit/>
          </a:bodyPr>
          <a:lstStyle/>
          <a:p>
            <a:r>
              <a:rPr lang="en-GB" sz="3200" dirty="0"/>
              <a:t>Most parents (71%) remember recently coming across information about vaccines for babies or young children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EA099DE-5E1D-48D7-8DF8-AEE1D1F5633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79206237"/>
              </p:ext>
            </p:extLst>
          </p:nvPr>
        </p:nvGraphicFramePr>
        <p:xfrm>
          <a:off x="471130" y="2000370"/>
          <a:ext cx="5499683" cy="4438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423A8A-C1B2-4DE0-9D56-65D769A874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2317B-A5E0-4BED-8246-CBB51688E8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6</a:t>
            </a:fld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96C603-8045-4446-B74A-CEFC7A0C43AB}"/>
              </a:ext>
            </a:extLst>
          </p:cNvPr>
          <p:cNvSpPr txBox="1"/>
          <p:nvPr/>
        </p:nvSpPr>
        <p:spPr>
          <a:xfrm>
            <a:off x="381000" y="1413910"/>
            <a:ext cx="55898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Q. Have you seen, heard or read anything about vaccines for babies or young children in the last 12 months?</a:t>
            </a:r>
            <a:endParaRPr lang="en-GB" dirty="0"/>
          </a:p>
        </p:txBody>
      </p:sp>
      <p:graphicFrame>
        <p:nvGraphicFramePr>
          <p:cNvPr id="15" name="Content Placeholder 9">
            <a:extLst>
              <a:ext uri="{FF2B5EF4-FFF2-40B4-BE49-F238E27FC236}">
                <a16:creationId xmlns:a16="http://schemas.microsoft.com/office/drawing/2014/main" id="{E0DC34D3-DD22-496B-B5CE-D8B97423344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4763191"/>
              </p:ext>
            </p:extLst>
          </p:nvPr>
        </p:nvGraphicFramePr>
        <p:xfrm>
          <a:off x="5938543" y="1467183"/>
          <a:ext cx="5176914" cy="4656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id="{3732AB0D-D602-4688-BCF6-A4D4D5306438}"/>
              </a:ext>
            </a:extLst>
          </p:cNvPr>
          <p:cNvSpPr/>
          <p:nvPr/>
        </p:nvSpPr>
        <p:spPr>
          <a:xfrm>
            <a:off x="5290458" y="3489943"/>
            <a:ext cx="1742732" cy="45068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858616-9107-4000-8394-FBB4B7B814CC}"/>
              </a:ext>
            </a:extLst>
          </p:cNvPr>
          <p:cNvSpPr txBox="1"/>
          <p:nvPr/>
        </p:nvSpPr>
        <p:spPr>
          <a:xfrm>
            <a:off x="9223505" y="3174248"/>
            <a:ext cx="2834822" cy="1238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 rtl="0">
              <a:buFont typeface="Wingdings" panose="05000000000000000000" pitchFamily="2" charset="2"/>
              <a:buChar char="ü"/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80% of parents who saw vaccine information said it was positive.</a:t>
            </a:r>
          </a:p>
        </p:txBody>
      </p:sp>
    </p:spTree>
    <p:extLst>
      <p:ext uri="{BB962C8B-B14F-4D97-AF65-F5344CB8AC3E}">
        <p14:creationId xmlns:p14="http://schemas.microsoft.com/office/powerpoint/2010/main" val="1938095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9DC4-C18B-4847-A0B2-40DE74A1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Q. And where did you see or hear about vaccination for babies or young children?</a:t>
            </a:r>
            <a:br>
              <a:rPr lang="en-GB" dirty="0"/>
            </a:b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3F3A8-032A-401B-800B-BE530F7A0B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58CED-9F0D-4152-AFE0-650DD178FE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7</a:t>
            </a:fld>
            <a:endParaRPr lang="en-GB" sz="1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BB42630-136C-4EFA-A3E5-24CB23645BE3}"/>
              </a:ext>
            </a:extLst>
          </p:cNvPr>
          <p:cNvSpPr txBox="1">
            <a:spLocks/>
          </p:cNvSpPr>
          <p:nvPr/>
        </p:nvSpPr>
        <p:spPr>
          <a:xfrm>
            <a:off x="698608" y="1594884"/>
            <a:ext cx="9657504" cy="458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7C9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C9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C9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C9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C9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Parents reported that the most common sources of vaccine information they came across were: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/>
              <a:t>the red book/ Personal Child Health Record (52%)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/>
              <a:t>health visitor or midwife (49%)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/>
              <a:t>other healthcare professional (40%)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/>
              <a:t>the NHS website (31%)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/>
              <a:t>NHS leaflet (25%)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75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3D9A2B4A-E880-452B-B60D-5D9E3E0ACED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39415995"/>
              </p:ext>
            </p:extLst>
          </p:nvPr>
        </p:nvGraphicFramePr>
        <p:xfrm>
          <a:off x="6172200" y="2629668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36DBC51-3F67-4215-A056-C92070C41426}"/>
              </a:ext>
            </a:extLst>
          </p:cNvPr>
          <p:cNvSpPr txBox="1"/>
          <p:nvPr/>
        </p:nvSpPr>
        <p:spPr>
          <a:xfrm>
            <a:off x="234042" y="1374955"/>
            <a:ext cx="5760357" cy="703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br>
              <a:rPr lang="en-GB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1BDBF-DB83-4B9F-A730-54EB09435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296248"/>
            <a:ext cx="5157787" cy="113011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1800" b="0" dirty="0">
                <a:effectLst/>
                <a:ea typeface="Times New Roman" panose="02020603050405020304" pitchFamily="18" charset="0"/>
              </a:rPr>
              <a:t>Q. Is there anything you have come across that made you feel it was important for your baby, or young child to have their vaccines?</a:t>
            </a:r>
            <a:endParaRPr lang="en-GB" sz="1800" b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7B46A-3DAA-4B02-819A-931E3D7B5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96248"/>
            <a:ext cx="5723546" cy="1287532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b="0" dirty="0"/>
              <a:t>Q. Is there anything you have come across that would make you concerned or worried about your baby or young child having a vaccine?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8F7F4F-DEAA-4B16-8617-3F6F30D8C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br>
              <a:rPr lang="en-GB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96D0B-1E01-4BCF-BE47-7A69697A5A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17D94-88C2-4BCD-BF2D-5D56E4E91C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8</a:t>
            </a:fld>
            <a:endParaRPr lang="en-GB" sz="14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CD8A866-DE19-4EC8-BE08-36B6D27F7E3E}"/>
              </a:ext>
            </a:extLst>
          </p:cNvPr>
          <p:cNvSpPr txBox="1">
            <a:spLocks/>
          </p:cNvSpPr>
          <p:nvPr/>
        </p:nvSpPr>
        <p:spPr>
          <a:xfrm>
            <a:off x="330206" y="179416"/>
            <a:ext cx="10515600" cy="9726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3200" dirty="0"/>
              <a:t>Most parents came across information that made them feel vaccination was important for their baby or child</a:t>
            </a: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2F67D7D6-E022-4808-9FED-D15E2253211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2342797"/>
              </p:ext>
            </p:extLst>
          </p:nvPr>
        </p:nvGraphicFramePr>
        <p:xfrm>
          <a:off x="840409" y="2629668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7844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748F6-0C7D-45AC-B25F-F86394C49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Official sources were key in highlighting the importance of vaccines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B8FF6-AF3B-4653-8E24-C2497B554A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Vaccine attitudes of parents of under 5s</a:t>
            </a:r>
            <a:endParaRPr lang="en-GB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093B5-8C4B-4D77-9207-00FF8B0FDE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9</a:t>
            </a:fld>
            <a:endParaRPr lang="en-GB" sz="14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21EB472-CC16-459E-BA6A-A0E14202C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19767"/>
            <a:ext cx="9057830" cy="4351338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Parents reported that the most common sources of </a:t>
            </a:r>
            <a:r>
              <a:rPr lang="en-GB" sz="2800" dirty="0"/>
              <a:t>information making them feel vaccines were important came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from: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dirty="0">
              <a:solidFill>
                <a:prstClr val="black"/>
              </a:solidFill>
            </a:endParaRPr>
          </a:p>
          <a:p>
            <a:pPr>
              <a:buClrTx/>
              <a:buFont typeface="Wingdings" panose="05000000000000000000" pitchFamily="2" charset="2"/>
              <a:buChar char="ü"/>
              <a:defRPr/>
            </a:pPr>
            <a:r>
              <a:rPr lang="en-GB" dirty="0">
                <a:solidFill>
                  <a:prstClr val="black"/>
                </a:solidFill>
              </a:rPr>
              <a:t>health visitor or midwife (47%)</a:t>
            </a:r>
          </a:p>
          <a:p>
            <a:pPr>
              <a:buClrTx/>
              <a:buFont typeface="Wingdings" panose="05000000000000000000" pitchFamily="2" charset="2"/>
              <a:buChar char="ü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red book/ Personal Child Health Record (42%)</a:t>
            </a:r>
          </a:p>
          <a:p>
            <a:pPr>
              <a:buClrTx/>
              <a:buFont typeface="Wingdings" panose="05000000000000000000" pitchFamily="2" charset="2"/>
              <a:buChar char="ü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other healthcare professionals (40%)</a:t>
            </a:r>
          </a:p>
          <a:p>
            <a:pPr>
              <a:buClrTx/>
              <a:buFont typeface="Wingdings" panose="05000000000000000000" pitchFamily="2" charset="2"/>
              <a:buChar char="ü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NHS website (27%)</a:t>
            </a:r>
          </a:p>
          <a:p>
            <a:pPr>
              <a:buClrTx/>
              <a:buFont typeface="Wingdings" panose="05000000000000000000" pitchFamily="2" charset="2"/>
              <a:buChar char="ü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NHS leaflet (27%)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943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HSA Presentation _parent_less5_attitudes" id="{7EA54163-9A94-4CE1-A01A-5B83B1ABFF2B}" vid="{B1ACAF0C-CA35-4614-875A-40E7604F6B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UKHSA Presentation _parent_less5_attitudes</Template>
  <TotalTime>2849</TotalTime>
  <Words>2060</Words>
  <Application>Microsoft Office PowerPoint</Application>
  <PresentationFormat>Widescreen</PresentationFormat>
  <Paragraphs>253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source-serif-pro</vt:lpstr>
      <vt:lpstr>Verdana</vt:lpstr>
      <vt:lpstr>Wingdings</vt:lpstr>
      <vt:lpstr>Office Theme</vt:lpstr>
      <vt:lpstr>Attitudes to the childhood vaccination programme in parents of babies and children under 5 years of age  January 2023 UKHSA Immunisation and vaccine preventable diseases division</vt:lpstr>
      <vt:lpstr>Methodology ‘tell us what you think’</vt:lpstr>
      <vt:lpstr>Parental study population</vt:lpstr>
      <vt:lpstr>Parental study population</vt:lpstr>
      <vt:lpstr>Age of children with parents who completed the survey</vt:lpstr>
      <vt:lpstr>Most parents (71%) remember recently coming across information about vaccines for babies or young children</vt:lpstr>
      <vt:lpstr>Q. And where did you see or hear about vaccination for babies or young children? </vt:lpstr>
      <vt:lpstr> </vt:lpstr>
      <vt:lpstr>Official sources were key in highlighting the importance of vaccines</vt:lpstr>
      <vt:lpstr>There were some sources of information that made a small proportion of parents worry </vt:lpstr>
      <vt:lpstr>Most parents thought that vaccine preventable diseases could be serious for their child </vt:lpstr>
      <vt:lpstr>92% of parents were happy with vaccine safety</vt:lpstr>
      <vt:lpstr>Most parents said that their children had received all the vaccines they had been offered</vt:lpstr>
      <vt:lpstr>81% of parents said they had enough information to make an informed decision about vaccinating their child</vt:lpstr>
      <vt:lpstr>A health professional spoke to 89% of parents of children under 3 years and 4 months of age about vaccines</vt:lpstr>
      <vt:lpstr>95% of parents felt that their baby would have all vaccines offered before any discussion with a health professional, importantly…</vt:lpstr>
      <vt:lpstr>Most parents automatically get their children vaccinated</vt:lpstr>
      <vt:lpstr>95% of parents think vaccines work, 91% of parents think vaccines are safe and 90% trust vaccines</vt:lpstr>
      <vt:lpstr>Most parents were satisfied with their most recent vaccine visit</vt:lpstr>
      <vt:lpstr>Of the 688 parents who were not satisfied with their latest visit:</vt:lpstr>
      <vt:lpstr>How did parents get appointments for their child?</vt:lpstr>
      <vt:lpstr>Parents showed a strong preference to have children vaccinated in General Practice </vt:lpstr>
      <vt:lpstr>Almost every parent likes to be reminded about vaccine appointments and over 90% like to have their child vaccinated at their GP practice</vt:lpstr>
      <vt:lpstr>Parents most trust health professionals and the NHS</vt:lpstr>
      <vt:lpstr>In general, parents did not feel that press and media interest in COVID-19 vaccine had changed how they felt about vaccines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Vaccine attitudes of parents of under 5s</dc:title>
  <dc:creator>UKHSA</dc:creator>
  <cp:lastModifiedBy>Richard.N Allen</cp:lastModifiedBy>
  <cp:revision>109</cp:revision>
  <cp:lastPrinted>2021-08-09T14:01:33Z</cp:lastPrinted>
  <dcterms:created xsi:type="dcterms:W3CDTF">2022-12-09T09:29:59Z</dcterms:created>
  <dcterms:modified xsi:type="dcterms:W3CDTF">2023-01-31T12:19:13Z</dcterms:modified>
</cp:coreProperties>
</file>