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Lst>
  <p:notesMasterIdLst>
    <p:notesMasterId r:id="rId16"/>
  </p:notesMasterIdLst>
  <p:handoutMasterIdLst>
    <p:handoutMasterId r:id="rId17"/>
  </p:handoutMasterIdLst>
  <p:sldIdLst>
    <p:sldId id="256" r:id="rId2"/>
    <p:sldId id="469" r:id="rId3"/>
    <p:sldId id="481" r:id="rId4"/>
    <p:sldId id="478" r:id="rId5"/>
    <p:sldId id="479" r:id="rId6"/>
    <p:sldId id="472" r:id="rId7"/>
    <p:sldId id="464" r:id="rId8"/>
    <p:sldId id="474" r:id="rId9"/>
    <p:sldId id="470" r:id="rId10"/>
    <p:sldId id="483" r:id="rId11"/>
    <p:sldId id="484" r:id="rId12"/>
    <p:sldId id="471" r:id="rId13"/>
    <p:sldId id="485" r:id="rId14"/>
    <p:sldId id="437"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administration of vaccines in Older Adults" id="{5A9DB376-A62A-4BB2-B19C-BD0FCF414688}">
          <p14:sldIdLst>
            <p14:sldId id="256"/>
            <p14:sldId id="469"/>
            <p14:sldId id="481"/>
            <p14:sldId id="478"/>
            <p14:sldId id="479"/>
            <p14:sldId id="472"/>
            <p14:sldId id="464"/>
            <p14:sldId id="474"/>
            <p14:sldId id="470"/>
            <p14:sldId id="483"/>
            <p14:sldId id="484"/>
            <p14:sldId id="471"/>
            <p14:sldId id="485"/>
            <p14:sldId id="437"/>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C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C606932-11B6-40FD-9039-F7AF61662D23}" v="3" dt="2026-04-15T09:26:05.10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5723" autoAdjust="0"/>
  </p:normalViewPr>
  <p:slideViewPr>
    <p:cSldViewPr snapToGrid="0">
      <p:cViewPr varScale="1">
        <p:scale>
          <a:sx n="107" d="100"/>
          <a:sy n="107" d="100"/>
        </p:scale>
        <p:origin x="76" y="152"/>
      </p:cViewPr>
      <p:guideLst/>
    </p:cSldViewPr>
  </p:slideViewPr>
  <p:notesTextViewPr>
    <p:cViewPr>
      <p:scale>
        <a:sx n="1" d="1"/>
        <a:sy n="1" d="1"/>
      </p:scale>
      <p:origin x="0" y="0"/>
    </p:cViewPr>
  </p:notesTextViewPr>
  <p:sorterViewPr>
    <p:cViewPr>
      <p:scale>
        <a:sx n="100" d="100"/>
        <a:sy n="100" d="100"/>
      </p:scale>
      <p:origin x="0" y="-20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8/10/relationships/authors" Target="authors.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23E08EA-0D44-6C1C-0CDF-554A1B60E2B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a:extLst>
              <a:ext uri="{FF2B5EF4-FFF2-40B4-BE49-F238E27FC236}">
                <a16:creationId xmlns:a16="http://schemas.microsoft.com/office/drawing/2014/main" id="{9BD3DA7C-3C70-1C65-294D-625AB50FD43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EA835C4-1A34-49D0-B59A-F2E4DB223A0F}" type="datetime1">
              <a:rPr lang="en-US" smtClean="0"/>
              <a:t>4/15/2026</a:t>
            </a:fld>
            <a:endParaRPr lang="en-GB" dirty="0"/>
          </a:p>
        </p:txBody>
      </p:sp>
      <p:sp>
        <p:nvSpPr>
          <p:cNvPr id="4" name="Footer Placeholder 3">
            <a:extLst>
              <a:ext uri="{FF2B5EF4-FFF2-40B4-BE49-F238E27FC236}">
                <a16:creationId xmlns:a16="http://schemas.microsoft.com/office/drawing/2014/main" id="{AB8E5BB2-6193-7E24-E7C6-0305E52227F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a:extLst>
              <a:ext uri="{FF2B5EF4-FFF2-40B4-BE49-F238E27FC236}">
                <a16:creationId xmlns:a16="http://schemas.microsoft.com/office/drawing/2014/main" id="{05F8D88D-B247-E908-65BA-36C0D1C59EF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9C74C68-D3CE-4579-BE4C-9BC0C9E1A57F}" type="slidenum">
              <a:rPr lang="en-GB" smtClean="0"/>
              <a:t>‹#›</a:t>
            </a:fld>
            <a:endParaRPr lang="en-GB" dirty="0"/>
          </a:p>
        </p:txBody>
      </p:sp>
    </p:spTree>
    <p:extLst>
      <p:ext uri="{BB962C8B-B14F-4D97-AF65-F5344CB8AC3E}">
        <p14:creationId xmlns:p14="http://schemas.microsoft.com/office/powerpoint/2010/main" val="2195645841"/>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BFFF4B-E7A6-42FE-80D5-34B873E66165}" type="datetime1">
              <a:rPr lang="en-US" smtClean="0"/>
              <a:t>4/15/2026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9349AD-43E2-A142-9B61-FBB06C64E86F}" type="slidenum">
              <a:rPr lang="en-US" smtClean="0"/>
              <a:t>‹#›</a:t>
            </a:fld>
            <a:endParaRPr lang="en-US" dirty="0"/>
          </a:p>
        </p:txBody>
      </p:sp>
    </p:spTree>
    <p:extLst>
      <p:ext uri="{BB962C8B-B14F-4D97-AF65-F5344CB8AC3E}">
        <p14:creationId xmlns:p14="http://schemas.microsoft.com/office/powerpoint/2010/main" val="280939737"/>
      </p:ext>
    </p:extLst>
  </p:cSld>
  <p:clrMap bg1="lt1" tx1="dk1" bg2="lt2" tx2="dk2" accent1="accent1" accent2="accent2" accent3="accent3" accent4="accent4" accent5="accent5" accent6="accent6" hlink="hlink" folHlink="folHlink"/>
  <p:hf hd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gov.uk/government/publications/immunisation-schedule-the-green-book-chapter-11"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www.gov.uk/guidance/find-public-health-resources"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gov.uk/government/collections/pneumococcal-vaccination-programme" TargetMode="External"/><Relationship Id="rId7" Type="http://schemas.openxmlformats.org/officeDocument/2006/relationships/hyperlink" Target="https://www.gov.uk/government/collections/annual-flu-programme"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s://www.gov.uk/government/collections/covid-19-vaccination-programme" TargetMode="External"/><Relationship Id="rId5" Type="http://schemas.openxmlformats.org/officeDocument/2006/relationships/hyperlink" Target="https://www.gov.uk/government/collections/shingles-vaccination-programme" TargetMode="External"/><Relationship Id="rId4" Type="http://schemas.openxmlformats.org/officeDocument/2006/relationships/hyperlink" Target="https://www.gov.uk/government/collections/respiratory-syncytial-virus-rsv-vaccination-programme"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gov.uk/government/collections/immunisation-against-infectious-disease-the-green-book"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gov.uk/government/collections/immunisation-against-infectious-disease-the-green-book"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www.gov.uk/government/publications/immunisation-schedule-the-green-book-chapter-11"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
          </p:nvPr>
        </p:nvSpPr>
        <p:spPr/>
        <p:txBody>
          <a:bodyPr/>
          <a:lstStyle/>
          <a:p>
            <a:fld id="{22CF286F-AC1E-4E47-BE01-4492146522A1}" type="datetime1">
              <a:rPr lang="en-US" smtClean="0"/>
              <a:t>4/15/2026</a:t>
            </a:fld>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0C9349AD-43E2-A142-9B61-FBB06C64E86F}" type="slidenum">
              <a:rPr lang="en-US" smtClean="0"/>
              <a:t>1</a:t>
            </a:fld>
            <a:endParaRPr lang="en-US" dirty="0"/>
          </a:p>
        </p:txBody>
      </p:sp>
    </p:spTree>
    <p:extLst>
      <p:ext uri="{BB962C8B-B14F-4D97-AF65-F5344CB8AC3E}">
        <p14:creationId xmlns:p14="http://schemas.microsoft.com/office/powerpoint/2010/main" val="19645419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
          </p:nvPr>
        </p:nvSpPr>
        <p:spPr/>
        <p:txBody>
          <a:bodyPr/>
          <a:lstStyle/>
          <a:p>
            <a:fld id="{E6B20997-2E68-4BCC-8BB1-D2C9B119D5F7}" type="datetime1">
              <a:rPr lang="en-US" smtClean="0"/>
              <a:t>4/15/2026</a:t>
            </a:fld>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0C9349AD-43E2-A142-9B61-FBB06C64E86F}" type="slidenum">
              <a:rPr lang="en-US" smtClean="0"/>
              <a:t>12</a:t>
            </a:fld>
            <a:endParaRPr lang="en-US" dirty="0"/>
          </a:p>
        </p:txBody>
      </p:sp>
    </p:spTree>
    <p:extLst>
      <p:ext uri="{BB962C8B-B14F-4D97-AF65-F5344CB8AC3E}">
        <p14:creationId xmlns:p14="http://schemas.microsoft.com/office/powerpoint/2010/main" val="41065727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Note: the Immunology for immunisers question 6 is no longer correct – please follow the Green Book chapter 11 </a:t>
            </a:r>
            <a:r>
              <a:rPr lang="en-GB" dirty="0">
                <a:hlinkClick r:id="rId3"/>
              </a:rPr>
              <a:t>UK immunisation schedule: the green book, chapter 11 - GOV.UK</a:t>
            </a:r>
            <a:r>
              <a:rPr lang="en-GB" dirty="0"/>
              <a:t> guidance (including table 11.4) about co-administration of live vaccines.</a:t>
            </a:r>
          </a:p>
          <a:p>
            <a:endParaRPr lang="en-GB" dirty="0"/>
          </a:p>
          <a:p>
            <a:r>
              <a:rPr lang="en-GB" dirty="0"/>
              <a:t>For public and some healthcare professional materials see also: </a:t>
            </a:r>
            <a:r>
              <a:rPr lang="en-GB" dirty="0">
                <a:hlinkClick r:id="rId4"/>
              </a:rPr>
              <a:t>Find public health resources - GOV.UK</a:t>
            </a:r>
            <a:r>
              <a:rPr lang="en-GB" dirty="0"/>
              <a:t> </a:t>
            </a:r>
          </a:p>
        </p:txBody>
      </p:sp>
      <p:sp>
        <p:nvSpPr>
          <p:cNvPr id="4" name="Date Placeholder 3"/>
          <p:cNvSpPr>
            <a:spLocks noGrp="1"/>
          </p:cNvSpPr>
          <p:nvPr>
            <p:ph type="dt" idx="1"/>
          </p:nvPr>
        </p:nvSpPr>
        <p:spPr/>
        <p:txBody>
          <a:bodyPr/>
          <a:lstStyle/>
          <a:p>
            <a:fld id="{CBEC87F2-71EF-4642-894F-B3470BDB39CB}" type="datetime1">
              <a:rPr lang="en-US" smtClean="0"/>
              <a:t>4/15/2026</a:t>
            </a:fld>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0C9349AD-43E2-A142-9B61-FBB06C64E86F}" type="slidenum">
              <a:rPr lang="en-US" smtClean="0"/>
              <a:t>14</a:t>
            </a:fld>
            <a:endParaRPr lang="en-US" dirty="0"/>
          </a:p>
        </p:txBody>
      </p:sp>
    </p:spTree>
    <p:extLst>
      <p:ext uri="{BB962C8B-B14F-4D97-AF65-F5344CB8AC3E}">
        <p14:creationId xmlns:p14="http://schemas.microsoft.com/office/powerpoint/2010/main" val="1235592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
          </p:nvPr>
        </p:nvSpPr>
        <p:spPr/>
        <p:txBody>
          <a:bodyPr/>
          <a:lstStyle/>
          <a:p>
            <a:fld id="{80C6DC7A-F050-4FE4-9D4E-52D89B7E8368}" type="datetime1">
              <a:rPr lang="en-US" smtClean="0"/>
              <a:t>4/15/2026</a:t>
            </a:fld>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0C9349AD-43E2-A142-9B61-FBB06C64E86F}" type="slidenum">
              <a:rPr lang="en-US" smtClean="0"/>
              <a:t>2</a:t>
            </a:fld>
            <a:endParaRPr lang="en-US" dirty="0"/>
          </a:p>
        </p:txBody>
      </p:sp>
    </p:spTree>
    <p:extLst>
      <p:ext uri="{BB962C8B-B14F-4D97-AF65-F5344CB8AC3E}">
        <p14:creationId xmlns:p14="http://schemas.microsoft.com/office/powerpoint/2010/main" val="42826801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
          </p:nvPr>
        </p:nvSpPr>
        <p:spPr/>
        <p:txBody>
          <a:bodyPr/>
          <a:lstStyle/>
          <a:p>
            <a:fld id="{90BFFF4B-E7A6-42FE-80D5-34B873E66165}" type="datetime1">
              <a:rPr lang="en-US" smtClean="0"/>
              <a:t>4/15/2026</a:t>
            </a:fld>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0C9349AD-43E2-A142-9B61-FBB06C64E86F}" type="slidenum">
              <a:rPr lang="en-US" smtClean="0"/>
              <a:t>3</a:t>
            </a:fld>
            <a:endParaRPr lang="en-US" dirty="0"/>
          </a:p>
        </p:txBody>
      </p:sp>
    </p:spTree>
    <p:extLst>
      <p:ext uri="{BB962C8B-B14F-4D97-AF65-F5344CB8AC3E}">
        <p14:creationId xmlns:p14="http://schemas.microsoft.com/office/powerpoint/2010/main" val="25448062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Pneumococcal routine vaccination of individuals aged 65 years or above: </a:t>
            </a:r>
            <a:r>
              <a:rPr lang="en-GB" sz="1200" kern="1200" dirty="0">
                <a:solidFill>
                  <a:schemeClr val="tx1"/>
                </a:solidFill>
                <a:effectLst/>
                <a:latin typeface="+mn-lt"/>
                <a:ea typeface="+mn-ea"/>
                <a:cs typeface="+mn-cs"/>
              </a:rPr>
              <a:t>Administer PPV23 if it is still available. Administer PCV20 once supplies of PPV23 (including locally held stocks) have been used up. The principles of co-administration with RSV, shingles, COVID-19 and seasonal influenza vaccines are the same for both products. For full programme information see: </a:t>
            </a:r>
            <a:r>
              <a:rPr lang="en-GB" dirty="0">
                <a:hlinkClick r:id="rId3"/>
              </a:rPr>
              <a:t>Pneumococcal vaccination programmes for infants, adults and individuals at increased clinical risk - GOV.UK</a:t>
            </a:r>
            <a:r>
              <a:rPr lang="en-GB" dirty="0"/>
              <a:t>.</a:t>
            </a:r>
            <a:endParaRPr lang="en-GB"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a:solidFill>
                  <a:schemeClr val="tx1"/>
                </a:solidFill>
                <a:effectLst/>
                <a:latin typeface="+mn-lt"/>
                <a:ea typeface="+mn-ea"/>
                <a:cs typeface="+mn-cs"/>
              </a:rPr>
              <a:t>RSV vaccination: care home residents and removal of upper age limit of 80 years from 1</a:t>
            </a:r>
            <a:r>
              <a:rPr lang="en-GB" sz="1200" kern="1200" baseline="30000" dirty="0">
                <a:solidFill>
                  <a:schemeClr val="tx1"/>
                </a:solidFill>
                <a:effectLst/>
                <a:latin typeface="+mn-lt"/>
                <a:ea typeface="+mn-ea"/>
                <a:cs typeface="+mn-cs"/>
              </a:rPr>
              <a:t>st</a:t>
            </a:r>
            <a:r>
              <a:rPr lang="en-GB" sz="1200" kern="1200" dirty="0">
                <a:solidFill>
                  <a:schemeClr val="tx1"/>
                </a:solidFill>
                <a:effectLst/>
                <a:latin typeface="+mn-lt"/>
                <a:ea typeface="+mn-ea"/>
                <a:cs typeface="+mn-cs"/>
              </a:rPr>
              <a:t> April 2026. For full programme information see: </a:t>
            </a:r>
            <a:r>
              <a:rPr lang="en-GB" dirty="0">
                <a:hlinkClick r:id="rId4"/>
              </a:rPr>
              <a:t>Respiratory syncytial virus (RSV) vaccination programme - GOV.UK</a:t>
            </a:r>
            <a:endParaRPr lang="en-GB"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a:solidFill>
                  <a:schemeClr val="tx1"/>
                </a:solidFill>
                <a:effectLst/>
                <a:latin typeface="+mn-lt"/>
                <a:ea typeface="+mn-ea"/>
                <a:cs typeface="+mn-cs"/>
              </a:rPr>
              <a:t>Shingles vaccination: only the current cohorts are listed; for the full roll-out and information about the intervals between doses. For full programme information see: </a:t>
            </a:r>
            <a:r>
              <a:rPr lang="en-GB" dirty="0">
                <a:hlinkClick r:id="rId5"/>
              </a:rPr>
              <a:t>Shingles: guidance and vaccination programme - GOV.UK</a:t>
            </a:r>
            <a:endParaRPr lang="en-GB" dirty="0"/>
          </a:p>
          <a:p>
            <a:pPr marL="171450" indent="-171450">
              <a:buFont typeface="Arial" panose="020B0604020202020204" pitchFamily="34" charset="0"/>
              <a:buChar char="•"/>
            </a:pPr>
            <a:r>
              <a:rPr lang="en-GB" dirty="0"/>
              <a:t>COVID-19 vaccination: a minimum of 3 months should be observed between any 2 routine doses. For full programme information see: </a:t>
            </a:r>
            <a:r>
              <a:rPr lang="en-GB" dirty="0">
                <a:hlinkClick r:id="rId6"/>
              </a:rPr>
              <a:t>COVID-19 vaccination programme - GOV.UK</a:t>
            </a:r>
            <a:endParaRPr lang="en-GB" dirty="0"/>
          </a:p>
          <a:p>
            <a:pPr marL="171450" indent="-171450">
              <a:buFont typeface="Arial" panose="020B0604020202020204" pitchFamily="34" charset="0"/>
              <a:buChar char="•"/>
            </a:pPr>
            <a:r>
              <a:rPr lang="en-GB" dirty="0"/>
              <a:t>Flu vaccination: administer in the autumn (from October) each year for maximum benefit; if individuals receive their vaccine late (e.g. in the winter/spring of the following year) they should still receive the next season’s recommended vaccine (virus antigens) once it becomes available again in October. For full programme information see: </a:t>
            </a:r>
            <a:r>
              <a:rPr lang="en-GB" dirty="0">
                <a:hlinkClick r:id="rId7"/>
              </a:rPr>
              <a:t>Annual flu programme - GOV.UK</a:t>
            </a:r>
            <a:endParaRPr lang="en-GB" dirty="0"/>
          </a:p>
        </p:txBody>
      </p:sp>
      <p:sp>
        <p:nvSpPr>
          <p:cNvPr id="4" name="Date Placeholder 3"/>
          <p:cNvSpPr>
            <a:spLocks noGrp="1"/>
          </p:cNvSpPr>
          <p:nvPr>
            <p:ph type="dt" idx="1"/>
          </p:nvPr>
        </p:nvSpPr>
        <p:spPr/>
        <p:txBody>
          <a:bodyPr/>
          <a:lstStyle/>
          <a:p>
            <a:fld id="{989601E3-95A7-44BF-9A43-FA8BEB96A82E}" type="datetime1">
              <a:rPr lang="en-US" smtClean="0"/>
              <a:t>4/15/2026</a:t>
            </a:fld>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0C9349AD-43E2-A142-9B61-FBB06C64E86F}" type="slidenum">
              <a:rPr lang="en-US" smtClean="0"/>
              <a:t>4</a:t>
            </a:fld>
            <a:endParaRPr lang="en-US" dirty="0"/>
          </a:p>
        </p:txBody>
      </p:sp>
    </p:spTree>
    <p:extLst>
      <p:ext uri="{BB962C8B-B14F-4D97-AF65-F5344CB8AC3E}">
        <p14:creationId xmlns:p14="http://schemas.microsoft.com/office/powerpoint/2010/main" val="17995932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100" dirty="0"/>
              <a:t>Immunisation against infectious disease: the green book </a:t>
            </a:r>
            <a:r>
              <a:rPr lang="en-GB" sz="1100" dirty="0">
                <a:hlinkClick r:id="rId3"/>
              </a:rPr>
              <a:t>Immunisation against infectious disease - GOV.UK</a:t>
            </a:r>
            <a:endParaRPr lang="en-GB" sz="1100" dirty="0"/>
          </a:p>
        </p:txBody>
      </p:sp>
      <p:sp>
        <p:nvSpPr>
          <p:cNvPr id="4" name="Date Placeholder 3"/>
          <p:cNvSpPr>
            <a:spLocks noGrp="1"/>
          </p:cNvSpPr>
          <p:nvPr>
            <p:ph type="dt" idx="1"/>
          </p:nvPr>
        </p:nvSpPr>
        <p:spPr/>
        <p:txBody>
          <a:bodyPr/>
          <a:lstStyle/>
          <a:p>
            <a:fld id="{6B97C948-D5E3-4663-A70D-952C8922C211}" type="datetime1">
              <a:rPr lang="en-US" smtClean="0"/>
              <a:t>4/15/2026</a:t>
            </a:fld>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0C9349AD-43E2-A142-9B61-FBB06C64E86F}" type="slidenum">
              <a:rPr lang="en-US" smtClean="0"/>
              <a:t>5</a:t>
            </a:fld>
            <a:endParaRPr lang="en-US" dirty="0"/>
          </a:p>
        </p:txBody>
      </p:sp>
    </p:spTree>
    <p:extLst>
      <p:ext uri="{BB962C8B-B14F-4D97-AF65-F5344CB8AC3E}">
        <p14:creationId xmlns:p14="http://schemas.microsoft.com/office/powerpoint/2010/main" val="2983537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As we age our immune system ages too. This is called </a:t>
            </a:r>
            <a:r>
              <a:rPr lang="en-GB" sz="1200" b="0" i="0" kern="1200" dirty="0">
                <a:solidFill>
                  <a:schemeClr val="tx1"/>
                </a:solidFill>
                <a:effectLst/>
                <a:latin typeface="+mn-lt"/>
                <a:ea typeface="+mn-ea"/>
                <a:cs typeface="+mn-cs"/>
              </a:rPr>
              <a:t>Immunosenescence</a:t>
            </a:r>
            <a:r>
              <a:rPr lang="en-GB" dirty="0"/>
              <a:t>. An older immune system is less able to respond to infection and may respond less to vaccination. Sometimes older adults’ immune systems may not respond as strongly to some antigens (the weakened, copied or inactivated part of the pathogen the vaccine contains to trigger an immune response) when several vaccines are given at the same time. This may not be clinically significant, but when this is a potential concern – as it is for flu and RSV vaccines – it is preferable to avoid co-administration unless the risks of potential infection outweigh the benefits of waiting. </a:t>
            </a:r>
          </a:p>
          <a:p>
            <a:endParaRPr lang="en-GB" dirty="0"/>
          </a:p>
          <a:p>
            <a:r>
              <a:rPr lang="en-GB" dirty="0"/>
              <a:t>Whether or not to co-administer RSV and flu vaccines requires a judgement call from the clinician. In order to maximise the immune response to both vaccines, it is preferable to avoid co-administration when it is very likely that the recipient will return for the other vaccine in a timely manner, such that they are not unprotected against the second disease for long, particularly during a period of peak disease activity. When there is doubt that the person will return – or return in time so that they are protected during peak disease activity - then co-administration is acceptable; in such circumstances, because it is likely that the person will be left unprotected against the 2</a:t>
            </a:r>
            <a:r>
              <a:rPr lang="en-GB" baseline="30000" dirty="0"/>
              <a:t>nd</a:t>
            </a:r>
            <a:r>
              <a:rPr lang="en-GB" dirty="0"/>
              <a:t> antigen, it is considered preferable to quickly ensure protection against both diseases even if this might be reduced. Giving separately is also intended to help maintain long term protection against RSV, which does not get given annually.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When vaccines are given separately: it does not matter which vaccine is given first and which second. Flu is a seasonal vaccine (therefore a time-limited offer) administered to older adults from </a:t>
            </a:r>
            <a:r>
              <a:rPr lang="en-GB" sz="1200" b="0" i="0" kern="1200" dirty="0">
                <a:solidFill>
                  <a:schemeClr val="tx1"/>
                </a:solidFill>
                <a:effectLst/>
                <a:latin typeface="+mn-lt"/>
                <a:ea typeface="+mn-ea"/>
                <a:cs typeface="+mn-cs"/>
              </a:rPr>
              <a:t>the beginning of October and ideally completed by the end of November to provide optimal protection during the highest risk period (flu disease typically peaks in December or January), but </a:t>
            </a:r>
            <a:r>
              <a:rPr lang="en-GB" dirty="0"/>
              <a:t>no later than 31</a:t>
            </a:r>
            <a:r>
              <a:rPr lang="en-GB" baseline="30000" dirty="0"/>
              <a:t>st</a:t>
            </a:r>
            <a:r>
              <a:rPr lang="en-GB" dirty="0"/>
              <a:t> March when the annual programme officially ends. The protection from flu vaccines wanes relatively fast in older adults and there is limited protection when flu is prevalent if flu vaccines are given too early. The RSV programme is year-round, and the vaccine offers protection across multiple seasons. Peak RSV disease activity is usually </a:t>
            </a:r>
            <a:r>
              <a:rPr lang="en-GB" sz="1200" b="0" i="0" kern="1200" dirty="0">
                <a:solidFill>
                  <a:schemeClr val="tx1"/>
                </a:solidFill>
                <a:effectLst/>
                <a:latin typeface="+mn-lt"/>
                <a:ea typeface="+mn-ea"/>
                <a:cs typeface="+mn-cs"/>
              </a:rPr>
              <a:t>November to February, therefore for those turning 75 years of age between March and October each year, the vaccine should ideally be given by the end of October before </a:t>
            </a:r>
            <a:r>
              <a:rPr lang="en-GB" dirty="0"/>
              <a:t>RSV</a:t>
            </a:r>
            <a:r>
              <a:rPr lang="en-GB" sz="1200" b="0" i="0" kern="1200" dirty="0">
                <a:solidFill>
                  <a:schemeClr val="tx1"/>
                </a:solidFill>
                <a:effectLst/>
                <a:latin typeface="+mn-lt"/>
                <a:ea typeface="+mn-ea"/>
                <a:cs typeface="+mn-cs"/>
              </a:rPr>
              <a:t> activity increases, otherwise soon after turning 75 if this occurs during the </a:t>
            </a:r>
            <a:r>
              <a:rPr lang="en-GB" dirty="0"/>
              <a:t>RSV</a:t>
            </a:r>
            <a:r>
              <a:rPr lang="en-GB" sz="1200" b="0" i="0" kern="1200" dirty="0">
                <a:solidFill>
                  <a:schemeClr val="tx1"/>
                </a:solidFill>
                <a:effectLst/>
                <a:latin typeface="+mn-lt"/>
                <a:ea typeface="+mn-ea"/>
                <a:cs typeface="+mn-cs"/>
              </a:rPr>
              <a:t> season.</a:t>
            </a:r>
          </a:p>
          <a:p>
            <a:endParaRPr lang="en-GB" dirty="0"/>
          </a:p>
        </p:txBody>
      </p:sp>
      <p:sp>
        <p:nvSpPr>
          <p:cNvPr id="4" name="Date Placeholder 3"/>
          <p:cNvSpPr>
            <a:spLocks noGrp="1"/>
          </p:cNvSpPr>
          <p:nvPr>
            <p:ph type="dt" idx="1"/>
          </p:nvPr>
        </p:nvSpPr>
        <p:spPr/>
        <p:txBody>
          <a:bodyPr/>
          <a:lstStyle/>
          <a:p>
            <a:fld id="{526B84A9-12D8-47B8-9783-6D73ADD2DCC8}" type="datetime1">
              <a:rPr lang="en-US" smtClean="0"/>
              <a:t>4/15/2026</a:t>
            </a:fld>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0C9349AD-43E2-A142-9B61-FBB06C64E86F}" type="slidenum">
              <a:rPr lang="en-US" smtClean="0"/>
              <a:t>6</a:t>
            </a:fld>
            <a:endParaRPr lang="en-US" dirty="0"/>
          </a:p>
        </p:txBody>
      </p:sp>
    </p:spTree>
    <p:extLst>
      <p:ext uri="{BB962C8B-B14F-4D97-AF65-F5344CB8AC3E}">
        <p14:creationId xmlns:p14="http://schemas.microsoft.com/office/powerpoint/2010/main" val="35499637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
          </p:nvPr>
        </p:nvSpPr>
        <p:spPr/>
        <p:txBody>
          <a:bodyPr/>
          <a:lstStyle/>
          <a:p>
            <a:fld id="{3BE6BBC7-766E-4CE9-A291-E11BDC4FF1AE}" type="datetime1">
              <a:rPr lang="en-US" smtClean="0"/>
              <a:t>4/15/2026</a:t>
            </a:fld>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0C9349AD-43E2-A142-9B61-FBB06C64E86F}" type="slidenum">
              <a:rPr lang="en-US" smtClean="0"/>
              <a:t>8</a:t>
            </a:fld>
            <a:endParaRPr lang="en-US" dirty="0"/>
          </a:p>
        </p:txBody>
      </p:sp>
    </p:spTree>
    <p:extLst>
      <p:ext uri="{BB962C8B-B14F-4D97-AF65-F5344CB8AC3E}">
        <p14:creationId xmlns:p14="http://schemas.microsoft.com/office/powerpoint/2010/main" val="27923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Doses of different inactivated vaccines can usually be administered at any time before, after, or at the same time as each other, unless stated otherwise. Doses of inactivated vaccines can also be given at any interval before, after, or at the same time as a live vaccine and vice versa. </a:t>
            </a:r>
          </a:p>
          <a:p>
            <a:endParaRPr lang="en-GB" dirty="0"/>
          </a:p>
          <a:p>
            <a:r>
              <a:rPr lang="en-GB" dirty="0"/>
              <a:t>A minimum four-week interval is normally recommended between successive doses of the same vaccine; a better response is made to some vaccines when longer interval is observed between doses (this will be specified in the Green Book </a:t>
            </a:r>
            <a:r>
              <a:rPr lang="en-GB" dirty="0">
                <a:hlinkClick r:id="rId3"/>
              </a:rPr>
              <a:t>Immunisation against infectious disease - GOV.UK</a:t>
            </a:r>
            <a:r>
              <a:rPr lang="en-GB" dirty="0"/>
              <a:t>). Although shorter intervals may be advised to achieve more rapid protection, e.g. for travel or during an outbreak, this may lead to a lower immune response and may therefore provide less durable protection. Early vaccination should therefore be avoided unless necessary to ensure rapid protection or to improve compliance; in such circumstances, additional doses may be recommended to ensure longer term protection. </a:t>
            </a:r>
          </a:p>
          <a:p>
            <a:endParaRPr lang="en-GB" dirty="0"/>
          </a:p>
          <a:p>
            <a:r>
              <a:rPr lang="en-GB" dirty="0"/>
              <a:t>Advice about intervals between different live vaccines is based on the available evidence of interference between vaccines. The current advice is detailed in Table 11.4 of the Green Book (chapter 11) </a:t>
            </a:r>
            <a:r>
              <a:rPr lang="en-GB" dirty="0">
                <a:hlinkClick r:id="rId4"/>
              </a:rPr>
              <a:t>UK immunisation schedule: the green book, chapter 11 - GOV.UK</a:t>
            </a:r>
            <a:r>
              <a:rPr lang="en-GB" dirty="0"/>
              <a:t>. Recommended intervals between subsequent doses of the same live vaccine will depend upon the specific incubation period of the vaccine virus, and other factors, such as decline in maternally derived antibody. Please also refer to the relevant disease chapters of the Green Book </a:t>
            </a:r>
            <a:r>
              <a:rPr lang="en-GB" dirty="0">
                <a:hlinkClick r:id="rId3"/>
              </a:rPr>
              <a:t>Immunisation against infectious disease - GOV.UK</a:t>
            </a:r>
            <a:r>
              <a:rPr lang="en-GB" dirty="0"/>
              <a:t>.</a:t>
            </a:r>
          </a:p>
        </p:txBody>
      </p:sp>
      <p:sp>
        <p:nvSpPr>
          <p:cNvPr id="4" name="Date Placeholder 3"/>
          <p:cNvSpPr>
            <a:spLocks noGrp="1"/>
          </p:cNvSpPr>
          <p:nvPr>
            <p:ph type="dt" idx="1"/>
          </p:nvPr>
        </p:nvSpPr>
        <p:spPr/>
        <p:txBody>
          <a:bodyPr/>
          <a:lstStyle/>
          <a:p>
            <a:fld id="{2A49A6F4-DD23-46F8-AF4D-07E5B7959675}" type="datetime1">
              <a:rPr lang="en-US" smtClean="0"/>
              <a:t>4/15/2026</a:t>
            </a:fld>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0C9349AD-43E2-A142-9B61-FBB06C64E86F}" type="slidenum">
              <a:rPr lang="en-US" smtClean="0"/>
              <a:t>9</a:t>
            </a:fld>
            <a:endParaRPr lang="en-US" dirty="0"/>
          </a:p>
        </p:txBody>
      </p:sp>
    </p:spTree>
    <p:extLst>
      <p:ext uri="{BB962C8B-B14F-4D97-AF65-F5344CB8AC3E}">
        <p14:creationId xmlns:p14="http://schemas.microsoft.com/office/powerpoint/2010/main" val="20388270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To obtain a marketing authorisation for multivalent vaccines the manufacturer has to first demonstrate that the immune response is not any worse than would be obtained from giving each antigen separately, and without this leading to additional, unacceptable adverse events </a:t>
            </a:r>
          </a:p>
          <a:p>
            <a:endParaRPr lang="en-GB" dirty="0"/>
          </a:p>
        </p:txBody>
      </p:sp>
      <p:sp>
        <p:nvSpPr>
          <p:cNvPr id="4" name="Date Placeholder 3"/>
          <p:cNvSpPr>
            <a:spLocks noGrp="1"/>
          </p:cNvSpPr>
          <p:nvPr>
            <p:ph type="dt" idx="1"/>
          </p:nvPr>
        </p:nvSpPr>
        <p:spPr/>
        <p:txBody>
          <a:bodyPr/>
          <a:lstStyle/>
          <a:p>
            <a:fld id="{90BFFF4B-E7A6-42FE-80D5-34B873E66165}" type="datetime1">
              <a:rPr lang="en-US" smtClean="0"/>
              <a:t>4/15/2026</a:t>
            </a:fld>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0C9349AD-43E2-A142-9B61-FBB06C64E86F}" type="slidenum">
              <a:rPr lang="en-US" smtClean="0"/>
              <a:t>10</a:t>
            </a:fld>
            <a:endParaRPr lang="en-US" dirty="0"/>
          </a:p>
        </p:txBody>
      </p:sp>
    </p:spTree>
    <p:extLst>
      <p:ext uri="{BB962C8B-B14F-4D97-AF65-F5344CB8AC3E}">
        <p14:creationId xmlns:p14="http://schemas.microsoft.com/office/powerpoint/2010/main" val="32684663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1"/>
      </p:bgRef>
    </p:bg>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C3043E6A-190F-3243-ACC1-1EDC647D0975}"/>
              </a:ext>
            </a:extLst>
          </p:cNvPr>
          <p:cNvSpPr/>
          <p:nvPr userDrawn="1"/>
        </p:nvSpPr>
        <p:spPr>
          <a:xfrm>
            <a:off x="-1" y="2078658"/>
            <a:ext cx="11594728" cy="4779342"/>
          </a:xfrm>
          <a:custGeom>
            <a:avLst/>
            <a:gdLst>
              <a:gd name="connsiteX0" fmla="*/ 0 w 11594728"/>
              <a:gd name="connsiteY0" fmla="*/ 0 h 4779342"/>
              <a:gd name="connsiteX1" fmla="*/ 10694728 w 11594728"/>
              <a:gd name="connsiteY1" fmla="*/ 0 h 4779342"/>
              <a:gd name="connsiteX2" fmla="*/ 11594728 w 11594728"/>
              <a:gd name="connsiteY2" fmla="*/ 900000 h 4779342"/>
              <a:gd name="connsiteX3" fmla="*/ 11594728 w 11594728"/>
              <a:gd name="connsiteY3" fmla="*/ 4779342 h 4779342"/>
              <a:gd name="connsiteX4" fmla="*/ 0 w 11594728"/>
              <a:gd name="connsiteY4" fmla="*/ 4779342 h 4779342"/>
              <a:gd name="connsiteX5" fmla="*/ 0 w 11594728"/>
              <a:gd name="connsiteY5" fmla="*/ 0 h 4779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728" h="4779342">
                <a:moveTo>
                  <a:pt x="0" y="0"/>
                </a:moveTo>
                <a:lnTo>
                  <a:pt x="10694728" y="0"/>
                </a:lnTo>
                <a:cubicBezTo>
                  <a:pt x="11191784" y="0"/>
                  <a:pt x="11594728" y="402944"/>
                  <a:pt x="11594728" y="900000"/>
                </a:cubicBezTo>
                <a:lnTo>
                  <a:pt x="11594728" y="4779342"/>
                </a:lnTo>
                <a:lnTo>
                  <a:pt x="0" y="4779342"/>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Picture 3">
            <a:extLst>
              <a:ext uri="{FF2B5EF4-FFF2-40B4-BE49-F238E27FC236}">
                <a16:creationId xmlns:a16="http://schemas.microsoft.com/office/drawing/2014/main" id="{931EC4B2-CA6D-D246-AE7B-B00C1AF8DB1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5921" y="231831"/>
            <a:ext cx="1713105" cy="1625997"/>
          </a:xfrm>
          <a:prstGeom prst="rect">
            <a:avLst/>
          </a:prstGeom>
        </p:spPr>
      </p:pic>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dirty="0"/>
          </a:p>
        </p:txBody>
      </p:sp>
    </p:spTree>
    <p:extLst>
      <p:ext uri="{BB962C8B-B14F-4D97-AF65-F5344CB8AC3E}">
        <p14:creationId xmlns:p14="http://schemas.microsoft.com/office/powerpoint/2010/main" val="2942364278"/>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1"/>
      </p:bgRef>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04DA4437-A3AB-FA42-8D92-27EBB9F4C470}"/>
              </a:ext>
            </a:extLst>
          </p:cNvPr>
          <p:cNvSpPr/>
          <p:nvPr userDrawn="1"/>
        </p:nvSpPr>
        <p:spPr>
          <a:xfrm flipV="1">
            <a:off x="-303" y="6408445"/>
            <a:ext cx="11295758" cy="450788"/>
          </a:xfrm>
          <a:custGeom>
            <a:avLst/>
            <a:gdLst>
              <a:gd name="connsiteX0" fmla="*/ 0 w 11295758"/>
              <a:gd name="connsiteY0" fmla="*/ 450788 h 450788"/>
              <a:gd name="connsiteX1" fmla="*/ 5412566 w 11295758"/>
              <a:gd name="connsiteY1" fmla="*/ 450788 h 450788"/>
              <a:gd name="connsiteX2" fmla="*/ 5432404 w 11295758"/>
              <a:gd name="connsiteY2" fmla="*/ 450788 h 450788"/>
              <a:gd name="connsiteX3" fmla="*/ 10844969 w 11295758"/>
              <a:gd name="connsiteY3" fmla="*/ 450788 h 450788"/>
              <a:gd name="connsiteX4" fmla="*/ 11295758 w 11295758"/>
              <a:gd name="connsiteY4" fmla="*/ 0 h 450788"/>
              <a:gd name="connsiteX5" fmla="*/ 10394181 w 11295758"/>
              <a:gd name="connsiteY5" fmla="*/ 0 h 450788"/>
              <a:gd name="connsiteX6" fmla="*/ 5883192 w 11295758"/>
              <a:gd name="connsiteY6" fmla="*/ 0 h 450788"/>
              <a:gd name="connsiteX7" fmla="*/ 5412566 w 11295758"/>
              <a:gd name="connsiteY7" fmla="*/ 0 h 450788"/>
              <a:gd name="connsiteX8" fmla="*/ 4981615 w 11295758"/>
              <a:gd name="connsiteY8" fmla="*/ 0 h 450788"/>
              <a:gd name="connsiteX9" fmla="*/ 0 w 11295758"/>
              <a:gd name="connsiteY9" fmla="*/ 0 h 450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95758" h="450788">
                <a:moveTo>
                  <a:pt x="0" y="450788"/>
                </a:moveTo>
                <a:lnTo>
                  <a:pt x="5412566" y="450788"/>
                </a:lnTo>
                <a:lnTo>
                  <a:pt x="5432404" y="450788"/>
                </a:lnTo>
                <a:lnTo>
                  <a:pt x="10844969" y="450788"/>
                </a:lnTo>
                <a:cubicBezTo>
                  <a:pt x="11093933" y="450788"/>
                  <a:pt x="11295758" y="248963"/>
                  <a:pt x="11295758" y="0"/>
                </a:cubicBezTo>
                <a:lnTo>
                  <a:pt x="10394181" y="0"/>
                </a:lnTo>
                <a:lnTo>
                  <a:pt x="5883192" y="0"/>
                </a:lnTo>
                <a:lnTo>
                  <a:pt x="5412566" y="0"/>
                </a:lnTo>
                <a:lnTo>
                  <a:pt x="4981615" y="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AC6643BB-BEA7-AF47-9977-3A58132C2BB3}"/>
              </a:ext>
            </a:extLst>
          </p:cNvPr>
          <p:cNvSpPr/>
          <p:nvPr userDrawn="1"/>
        </p:nvSpPr>
        <p:spPr>
          <a:xfrm>
            <a:off x="-302" y="0"/>
            <a:ext cx="11295757" cy="1414732"/>
          </a:xfrm>
          <a:custGeom>
            <a:avLst/>
            <a:gdLst>
              <a:gd name="connsiteX0" fmla="*/ 0 w 11309300"/>
              <a:gd name="connsiteY0" fmla="*/ 0 h 1390260"/>
              <a:gd name="connsiteX1" fmla="*/ 11309299 w 11309300"/>
              <a:gd name="connsiteY1" fmla="*/ 0 h 1390260"/>
              <a:gd name="connsiteX2" fmla="*/ 11309299 w 11309300"/>
              <a:gd name="connsiteY2" fmla="*/ 137636 h 1390260"/>
              <a:gd name="connsiteX3" fmla="*/ 11309300 w 11309300"/>
              <a:gd name="connsiteY3" fmla="*/ 137656 h 1390260"/>
              <a:gd name="connsiteX4" fmla="*/ 11309299 w 11309300"/>
              <a:gd name="connsiteY4" fmla="*/ 137676 h 1390260"/>
              <a:gd name="connsiteX5" fmla="*/ 11309299 w 11309300"/>
              <a:gd name="connsiteY5" fmla="*/ 149727 h 1390260"/>
              <a:gd name="connsiteX6" fmla="*/ 11308699 w 11309300"/>
              <a:gd name="connsiteY6" fmla="*/ 149727 h 1390260"/>
              <a:gd name="connsiteX7" fmla="*/ 11302921 w 11309300"/>
              <a:gd name="connsiteY7" fmla="*/ 265728 h 1390260"/>
              <a:gd name="connsiteX8" fmla="*/ 10192201 w 11309300"/>
              <a:gd name="connsiteY8" fmla="*/ 1384571 h 1390260"/>
              <a:gd name="connsiteX9" fmla="*/ 10112079 w 11309300"/>
              <a:gd name="connsiteY9" fmla="*/ 1388416 h 1390260"/>
              <a:gd name="connsiteX10" fmla="*/ 10090317 w 11309300"/>
              <a:gd name="connsiteY10" fmla="*/ 1390260 h 1390260"/>
              <a:gd name="connsiteX11" fmla="*/ 10073660 w 11309300"/>
              <a:gd name="connsiteY11" fmla="*/ 1390260 h 1390260"/>
              <a:gd name="connsiteX12" fmla="*/ 0 w 11309300"/>
              <a:gd name="connsiteY12" fmla="*/ 1390260 h 1390260"/>
              <a:gd name="connsiteX13" fmla="*/ 0 w 11309300"/>
              <a:gd name="connsiteY13" fmla="*/ 0 h 1390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09300" h="1390260">
                <a:moveTo>
                  <a:pt x="0" y="0"/>
                </a:moveTo>
                <a:lnTo>
                  <a:pt x="11309299" y="0"/>
                </a:lnTo>
                <a:lnTo>
                  <a:pt x="11309299" y="137636"/>
                </a:lnTo>
                <a:lnTo>
                  <a:pt x="11309300" y="137656"/>
                </a:lnTo>
                <a:lnTo>
                  <a:pt x="11309299" y="137676"/>
                </a:lnTo>
                <a:lnTo>
                  <a:pt x="11309299" y="149727"/>
                </a:lnTo>
                <a:lnTo>
                  <a:pt x="11308699" y="149727"/>
                </a:lnTo>
                <a:lnTo>
                  <a:pt x="11302921" y="265728"/>
                </a:lnTo>
                <a:cubicBezTo>
                  <a:pt x="11243598" y="857884"/>
                  <a:pt x="10777402" y="1328106"/>
                  <a:pt x="10192201" y="1384571"/>
                </a:cubicBezTo>
                <a:lnTo>
                  <a:pt x="10112079" y="1388416"/>
                </a:lnTo>
                <a:lnTo>
                  <a:pt x="10090317" y="1390260"/>
                </a:lnTo>
                <a:lnTo>
                  <a:pt x="10073660" y="1390260"/>
                </a:lnTo>
                <a:lnTo>
                  <a:pt x="0" y="139026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   </a:t>
            </a:r>
            <a:endParaRPr lang="en-GB" dirty="0"/>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en-GB"/>
              <a:t>Co-administration of vaccines routinely offered to older adults</a:t>
            </a:r>
            <a:endParaRPr lang="en-GB" sz="1400" dirty="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79991192"/>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1"/>
      </p:bgRef>
    </p:bg>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6111100E-39E2-3B40-8203-DCB033375A5D}"/>
              </a:ext>
            </a:extLst>
          </p:cNvPr>
          <p:cNvSpPr/>
          <p:nvPr userDrawn="1"/>
        </p:nvSpPr>
        <p:spPr>
          <a:xfrm flipV="1">
            <a:off x="-303" y="6408445"/>
            <a:ext cx="11295758" cy="450788"/>
          </a:xfrm>
          <a:custGeom>
            <a:avLst/>
            <a:gdLst>
              <a:gd name="connsiteX0" fmla="*/ 0 w 11295758"/>
              <a:gd name="connsiteY0" fmla="*/ 450788 h 450788"/>
              <a:gd name="connsiteX1" fmla="*/ 5412566 w 11295758"/>
              <a:gd name="connsiteY1" fmla="*/ 450788 h 450788"/>
              <a:gd name="connsiteX2" fmla="*/ 5432404 w 11295758"/>
              <a:gd name="connsiteY2" fmla="*/ 450788 h 450788"/>
              <a:gd name="connsiteX3" fmla="*/ 10844969 w 11295758"/>
              <a:gd name="connsiteY3" fmla="*/ 450788 h 450788"/>
              <a:gd name="connsiteX4" fmla="*/ 11295758 w 11295758"/>
              <a:gd name="connsiteY4" fmla="*/ 0 h 450788"/>
              <a:gd name="connsiteX5" fmla="*/ 10394181 w 11295758"/>
              <a:gd name="connsiteY5" fmla="*/ 0 h 450788"/>
              <a:gd name="connsiteX6" fmla="*/ 5883192 w 11295758"/>
              <a:gd name="connsiteY6" fmla="*/ 0 h 450788"/>
              <a:gd name="connsiteX7" fmla="*/ 5412566 w 11295758"/>
              <a:gd name="connsiteY7" fmla="*/ 0 h 450788"/>
              <a:gd name="connsiteX8" fmla="*/ 4981615 w 11295758"/>
              <a:gd name="connsiteY8" fmla="*/ 0 h 450788"/>
              <a:gd name="connsiteX9" fmla="*/ 0 w 11295758"/>
              <a:gd name="connsiteY9" fmla="*/ 0 h 450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95758" h="450788">
                <a:moveTo>
                  <a:pt x="0" y="450788"/>
                </a:moveTo>
                <a:lnTo>
                  <a:pt x="5412566" y="450788"/>
                </a:lnTo>
                <a:lnTo>
                  <a:pt x="5432404" y="450788"/>
                </a:lnTo>
                <a:lnTo>
                  <a:pt x="10844969" y="450788"/>
                </a:lnTo>
                <a:cubicBezTo>
                  <a:pt x="11093933" y="450788"/>
                  <a:pt x="11295758" y="248963"/>
                  <a:pt x="11295758" y="0"/>
                </a:cubicBezTo>
                <a:lnTo>
                  <a:pt x="10394181" y="0"/>
                </a:lnTo>
                <a:lnTo>
                  <a:pt x="5883192" y="0"/>
                </a:lnTo>
                <a:lnTo>
                  <a:pt x="5412566" y="0"/>
                </a:lnTo>
                <a:lnTo>
                  <a:pt x="4981615" y="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70BCEA33-00F7-3945-A0DF-D46E2208E105}"/>
              </a:ext>
            </a:extLst>
          </p:cNvPr>
          <p:cNvSpPr/>
          <p:nvPr userDrawn="1"/>
        </p:nvSpPr>
        <p:spPr>
          <a:xfrm>
            <a:off x="-302" y="0"/>
            <a:ext cx="11295757" cy="1414732"/>
          </a:xfrm>
          <a:custGeom>
            <a:avLst/>
            <a:gdLst>
              <a:gd name="connsiteX0" fmla="*/ 0 w 11309300"/>
              <a:gd name="connsiteY0" fmla="*/ 0 h 1390260"/>
              <a:gd name="connsiteX1" fmla="*/ 11309299 w 11309300"/>
              <a:gd name="connsiteY1" fmla="*/ 0 h 1390260"/>
              <a:gd name="connsiteX2" fmla="*/ 11309299 w 11309300"/>
              <a:gd name="connsiteY2" fmla="*/ 137636 h 1390260"/>
              <a:gd name="connsiteX3" fmla="*/ 11309300 w 11309300"/>
              <a:gd name="connsiteY3" fmla="*/ 137656 h 1390260"/>
              <a:gd name="connsiteX4" fmla="*/ 11309299 w 11309300"/>
              <a:gd name="connsiteY4" fmla="*/ 137676 h 1390260"/>
              <a:gd name="connsiteX5" fmla="*/ 11309299 w 11309300"/>
              <a:gd name="connsiteY5" fmla="*/ 149727 h 1390260"/>
              <a:gd name="connsiteX6" fmla="*/ 11308699 w 11309300"/>
              <a:gd name="connsiteY6" fmla="*/ 149727 h 1390260"/>
              <a:gd name="connsiteX7" fmla="*/ 11302921 w 11309300"/>
              <a:gd name="connsiteY7" fmla="*/ 265728 h 1390260"/>
              <a:gd name="connsiteX8" fmla="*/ 10192201 w 11309300"/>
              <a:gd name="connsiteY8" fmla="*/ 1384571 h 1390260"/>
              <a:gd name="connsiteX9" fmla="*/ 10112079 w 11309300"/>
              <a:gd name="connsiteY9" fmla="*/ 1388416 h 1390260"/>
              <a:gd name="connsiteX10" fmla="*/ 10090317 w 11309300"/>
              <a:gd name="connsiteY10" fmla="*/ 1390260 h 1390260"/>
              <a:gd name="connsiteX11" fmla="*/ 10073660 w 11309300"/>
              <a:gd name="connsiteY11" fmla="*/ 1390260 h 1390260"/>
              <a:gd name="connsiteX12" fmla="*/ 0 w 11309300"/>
              <a:gd name="connsiteY12" fmla="*/ 1390260 h 1390260"/>
              <a:gd name="connsiteX13" fmla="*/ 0 w 11309300"/>
              <a:gd name="connsiteY13" fmla="*/ 0 h 1390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09300" h="1390260">
                <a:moveTo>
                  <a:pt x="0" y="0"/>
                </a:moveTo>
                <a:lnTo>
                  <a:pt x="11309299" y="0"/>
                </a:lnTo>
                <a:lnTo>
                  <a:pt x="11309299" y="137636"/>
                </a:lnTo>
                <a:lnTo>
                  <a:pt x="11309300" y="137656"/>
                </a:lnTo>
                <a:lnTo>
                  <a:pt x="11309299" y="137676"/>
                </a:lnTo>
                <a:lnTo>
                  <a:pt x="11309299" y="149727"/>
                </a:lnTo>
                <a:lnTo>
                  <a:pt x="11308699" y="149727"/>
                </a:lnTo>
                <a:lnTo>
                  <a:pt x="11302921" y="265728"/>
                </a:lnTo>
                <a:cubicBezTo>
                  <a:pt x="11243598" y="857884"/>
                  <a:pt x="10777402" y="1328106"/>
                  <a:pt x="10192201" y="1384571"/>
                </a:cubicBezTo>
                <a:lnTo>
                  <a:pt x="10112079" y="1388416"/>
                </a:lnTo>
                <a:lnTo>
                  <a:pt x="10090317" y="1390260"/>
                </a:lnTo>
                <a:lnTo>
                  <a:pt x="10073660" y="1390260"/>
                </a:lnTo>
                <a:lnTo>
                  <a:pt x="0" y="139026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en-GB"/>
              <a:t>Co-administration of vaccines routinely offered to older adults</a:t>
            </a:r>
            <a:endParaRPr lang="en-GB" sz="1400" dirty="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016229405"/>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bg>
      <p:bgRef idx="1001">
        <a:schemeClr val="bg1"/>
      </p:bgRef>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B69775CF-2B51-CC49-B6DD-A1E6E94266E6}"/>
              </a:ext>
            </a:extLst>
          </p:cNvPr>
          <p:cNvSpPr/>
          <p:nvPr userDrawn="1"/>
        </p:nvSpPr>
        <p:spPr>
          <a:xfrm flipV="1">
            <a:off x="-303" y="6408445"/>
            <a:ext cx="11295758" cy="450788"/>
          </a:xfrm>
          <a:custGeom>
            <a:avLst/>
            <a:gdLst>
              <a:gd name="connsiteX0" fmla="*/ 0 w 11295758"/>
              <a:gd name="connsiteY0" fmla="*/ 450788 h 450788"/>
              <a:gd name="connsiteX1" fmla="*/ 5412566 w 11295758"/>
              <a:gd name="connsiteY1" fmla="*/ 450788 h 450788"/>
              <a:gd name="connsiteX2" fmla="*/ 5432404 w 11295758"/>
              <a:gd name="connsiteY2" fmla="*/ 450788 h 450788"/>
              <a:gd name="connsiteX3" fmla="*/ 10844969 w 11295758"/>
              <a:gd name="connsiteY3" fmla="*/ 450788 h 450788"/>
              <a:gd name="connsiteX4" fmla="*/ 11295758 w 11295758"/>
              <a:gd name="connsiteY4" fmla="*/ 0 h 450788"/>
              <a:gd name="connsiteX5" fmla="*/ 10394181 w 11295758"/>
              <a:gd name="connsiteY5" fmla="*/ 0 h 450788"/>
              <a:gd name="connsiteX6" fmla="*/ 5883192 w 11295758"/>
              <a:gd name="connsiteY6" fmla="*/ 0 h 450788"/>
              <a:gd name="connsiteX7" fmla="*/ 5412566 w 11295758"/>
              <a:gd name="connsiteY7" fmla="*/ 0 h 450788"/>
              <a:gd name="connsiteX8" fmla="*/ 4981615 w 11295758"/>
              <a:gd name="connsiteY8" fmla="*/ 0 h 450788"/>
              <a:gd name="connsiteX9" fmla="*/ 0 w 11295758"/>
              <a:gd name="connsiteY9" fmla="*/ 0 h 450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95758" h="450788">
                <a:moveTo>
                  <a:pt x="0" y="450788"/>
                </a:moveTo>
                <a:lnTo>
                  <a:pt x="5412566" y="450788"/>
                </a:lnTo>
                <a:lnTo>
                  <a:pt x="5432404" y="450788"/>
                </a:lnTo>
                <a:lnTo>
                  <a:pt x="10844969" y="450788"/>
                </a:lnTo>
                <a:cubicBezTo>
                  <a:pt x="11093933" y="450788"/>
                  <a:pt x="11295758" y="248963"/>
                  <a:pt x="11295758" y="0"/>
                </a:cubicBezTo>
                <a:lnTo>
                  <a:pt x="10394181" y="0"/>
                </a:lnTo>
                <a:lnTo>
                  <a:pt x="5883192" y="0"/>
                </a:lnTo>
                <a:lnTo>
                  <a:pt x="5412566" y="0"/>
                </a:lnTo>
                <a:lnTo>
                  <a:pt x="4981615" y="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 name="Freeform 10">
            <a:extLst>
              <a:ext uri="{FF2B5EF4-FFF2-40B4-BE49-F238E27FC236}">
                <a16:creationId xmlns:a16="http://schemas.microsoft.com/office/drawing/2014/main" id="{74B7D02B-8830-3A44-AE9E-B31DAD1103ED}"/>
              </a:ext>
            </a:extLst>
          </p:cNvPr>
          <p:cNvSpPr/>
          <p:nvPr userDrawn="1"/>
        </p:nvSpPr>
        <p:spPr>
          <a:xfrm>
            <a:off x="-302" y="0"/>
            <a:ext cx="11295757" cy="1414732"/>
          </a:xfrm>
          <a:custGeom>
            <a:avLst/>
            <a:gdLst>
              <a:gd name="connsiteX0" fmla="*/ 0 w 11309300"/>
              <a:gd name="connsiteY0" fmla="*/ 0 h 1390260"/>
              <a:gd name="connsiteX1" fmla="*/ 11309299 w 11309300"/>
              <a:gd name="connsiteY1" fmla="*/ 0 h 1390260"/>
              <a:gd name="connsiteX2" fmla="*/ 11309299 w 11309300"/>
              <a:gd name="connsiteY2" fmla="*/ 137636 h 1390260"/>
              <a:gd name="connsiteX3" fmla="*/ 11309300 w 11309300"/>
              <a:gd name="connsiteY3" fmla="*/ 137656 h 1390260"/>
              <a:gd name="connsiteX4" fmla="*/ 11309299 w 11309300"/>
              <a:gd name="connsiteY4" fmla="*/ 137676 h 1390260"/>
              <a:gd name="connsiteX5" fmla="*/ 11309299 w 11309300"/>
              <a:gd name="connsiteY5" fmla="*/ 149727 h 1390260"/>
              <a:gd name="connsiteX6" fmla="*/ 11308699 w 11309300"/>
              <a:gd name="connsiteY6" fmla="*/ 149727 h 1390260"/>
              <a:gd name="connsiteX7" fmla="*/ 11302921 w 11309300"/>
              <a:gd name="connsiteY7" fmla="*/ 265728 h 1390260"/>
              <a:gd name="connsiteX8" fmla="*/ 10192201 w 11309300"/>
              <a:gd name="connsiteY8" fmla="*/ 1384571 h 1390260"/>
              <a:gd name="connsiteX9" fmla="*/ 10112079 w 11309300"/>
              <a:gd name="connsiteY9" fmla="*/ 1388416 h 1390260"/>
              <a:gd name="connsiteX10" fmla="*/ 10090317 w 11309300"/>
              <a:gd name="connsiteY10" fmla="*/ 1390260 h 1390260"/>
              <a:gd name="connsiteX11" fmla="*/ 10073660 w 11309300"/>
              <a:gd name="connsiteY11" fmla="*/ 1390260 h 1390260"/>
              <a:gd name="connsiteX12" fmla="*/ 0 w 11309300"/>
              <a:gd name="connsiteY12" fmla="*/ 1390260 h 1390260"/>
              <a:gd name="connsiteX13" fmla="*/ 0 w 11309300"/>
              <a:gd name="connsiteY13" fmla="*/ 0 h 1390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09300" h="1390260">
                <a:moveTo>
                  <a:pt x="0" y="0"/>
                </a:moveTo>
                <a:lnTo>
                  <a:pt x="11309299" y="0"/>
                </a:lnTo>
                <a:lnTo>
                  <a:pt x="11309299" y="137636"/>
                </a:lnTo>
                <a:lnTo>
                  <a:pt x="11309300" y="137656"/>
                </a:lnTo>
                <a:lnTo>
                  <a:pt x="11309299" y="137676"/>
                </a:lnTo>
                <a:lnTo>
                  <a:pt x="11309299" y="149727"/>
                </a:lnTo>
                <a:lnTo>
                  <a:pt x="11308699" y="149727"/>
                </a:lnTo>
                <a:lnTo>
                  <a:pt x="11302921" y="265728"/>
                </a:lnTo>
                <a:cubicBezTo>
                  <a:pt x="11243598" y="857884"/>
                  <a:pt x="10777402" y="1328106"/>
                  <a:pt x="10192201" y="1384571"/>
                </a:cubicBezTo>
                <a:lnTo>
                  <a:pt x="10112079" y="1388416"/>
                </a:lnTo>
                <a:lnTo>
                  <a:pt x="10090317" y="1390260"/>
                </a:lnTo>
                <a:lnTo>
                  <a:pt x="10073660" y="1390260"/>
                </a:lnTo>
                <a:lnTo>
                  <a:pt x="0" y="139026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GB"/>
              <a:t>Co-administration of vaccines routinely offered to older adults</a:t>
            </a:r>
            <a:endParaRPr lang="en-GB" sz="1400" dirty="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602044998"/>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bg>
      <p:bgRef idx="1001">
        <a:schemeClr val="bg1"/>
      </p:bgRef>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13C54208-3793-FC48-91E2-4AC621296A16}"/>
              </a:ext>
            </a:extLst>
          </p:cNvPr>
          <p:cNvSpPr/>
          <p:nvPr userDrawn="1"/>
        </p:nvSpPr>
        <p:spPr>
          <a:xfrm flipV="1">
            <a:off x="-303" y="6408445"/>
            <a:ext cx="11295758" cy="450788"/>
          </a:xfrm>
          <a:custGeom>
            <a:avLst/>
            <a:gdLst>
              <a:gd name="connsiteX0" fmla="*/ 0 w 11295758"/>
              <a:gd name="connsiteY0" fmla="*/ 450788 h 450788"/>
              <a:gd name="connsiteX1" fmla="*/ 5412566 w 11295758"/>
              <a:gd name="connsiteY1" fmla="*/ 450788 h 450788"/>
              <a:gd name="connsiteX2" fmla="*/ 5432404 w 11295758"/>
              <a:gd name="connsiteY2" fmla="*/ 450788 h 450788"/>
              <a:gd name="connsiteX3" fmla="*/ 10844969 w 11295758"/>
              <a:gd name="connsiteY3" fmla="*/ 450788 h 450788"/>
              <a:gd name="connsiteX4" fmla="*/ 11295758 w 11295758"/>
              <a:gd name="connsiteY4" fmla="*/ 0 h 450788"/>
              <a:gd name="connsiteX5" fmla="*/ 10394181 w 11295758"/>
              <a:gd name="connsiteY5" fmla="*/ 0 h 450788"/>
              <a:gd name="connsiteX6" fmla="*/ 5883192 w 11295758"/>
              <a:gd name="connsiteY6" fmla="*/ 0 h 450788"/>
              <a:gd name="connsiteX7" fmla="*/ 5412566 w 11295758"/>
              <a:gd name="connsiteY7" fmla="*/ 0 h 450788"/>
              <a:gd name="connsiteX8" fmla="*/ 4981615 w 11295758"/>
              <a:gd name="connsiteY8" fmla="*/ 0 h 450788"/>
              <a:gd name="connsiteX9" fmla="*/ 0 w 11295758"/>
              <a:gd name="connsiteY9" fmla="*/ 0 h 450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95758" h="450788">
                <a:moveTo>
                  <a:pt x="0" y="450788"/>
                </a:moveTo>
                <a:lnTo>
                  <a:pt x="5412566" y="450788"/>
                </a:lnTo>
                <a:lnTo>
                  <a:pt x="5432404" y="450788"/>
                </a:lnTo>
                <a:lnTo>
                  <a:pt x="10844969" y="450788"/>
                </a:lnTo>
                <a:cubicBezTo>
                  <a:pt x="11093933" y="450788"/>
                  <a:pt x="11295758" y="248963"/>
                  <a:pt x="11295758" y="0"/>
                </a:cubicBezTo>
                <a:lnTo>
                  <a:pt x="10394181" y="0"/>
                </a:lnTo>
                <a:lnTo>
                  <a:pt x="5883192" y="0"/>
                </a:lnTo>
                <a:lnTo>
                  <a:pt x="5412566" y="0"/>
                </a:lnTo>
                <a:lnTo>
                  <a:pt x="4981615" y="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Freeform 5">
            <a:extLst>
              <a:ext uri="{FF2B5EF4-FFF2-40B4-BE49-F238E27FC236}">
                <a16:creationId xmlns:a16="http://schemas.microsoft.com/office/drawing/2014/main" id="{EA8E56C8-F9C4-D54F-9D18-358F7ADCD2F5}"/>
              </a:ext>
            </a:extLst>
          </p:cNvPr>
          <p:cNvSpPr/>
          <p:nvPr userDrawn="1"/>
        </p:nvSpPr>
        <p:spPr>
          <a:xfrm>
            <a:off x="-302" y="0"/>
            <a:ext cx="11295757" cy="1414732"/>
          </a:xfrm>
          <a:custGeom>
            <a:avLst/>
            <a:gdLst>
              <a:gd name="connsiteX0" fmla="*/ 0 w 11309300"/>
              <a:gd name="connsiteY0" fmla="*/ 0 h 1390260"/>
              <a:gd name="connsiteX1" fmla="*/ 11309299 w 11309300"/>
              <a:gd name="connsiteY1" fmla="*/ 0 h 1390260"/>
              <a:gd name="connsiteX2" fmla="*/ 11309299 w 11309300"/>
              <a:gd name="connsiteY2" fmla="*/ 137636 h 1390260"/>
              <a:gd name="connsiteX3" fmla="*/ 11309300 w 11309300"/>
              <a:gd name="connsiteY3" fmla="*/ 137656 h 1390260"/>
              <a:gd name="connsiteX4" fmla="*/ 11309299 w 11309300"/>
              <a:gd name="connsiteY4" fmla="*/ 137676 h 1390260"/>
              <a:gd name="connsiteX5" fmla="*/ 11309299 w 11309300"/>
              <a:gd name="connsiteY5" fmla="*/ 149727 h 1390260"/>
              <a:gd name="connsiteX6" fmla="*/ 11308699 w 11309300"/>
              <a:gd name="connsiteY6" fmla="*/ 149727 h 1390260"/>
              <a:gd name="connsiteX7" fmla="*/ 11302921 w 11309300"/>
              <a:gd name="connsiteY7" fmla="*/ 265728 h 1390260"/>
              <a:gd name="connsiteX8" fmla="*/ 10192201 w 11309300"/>
              <a:gd name="connsiteY8" fmla="*/ 1384571 h 1390260"/>
              <a:gd name="connsiteX9" fmla="*/ 10112079 w 11309300"/>
              <a:gd name="connsiteY9" fmla="*/ 1388416 h 1390260"/>
              <a:gd name="connsiteX10" fmla="*/ 10090317 w 11309300"/>
              <a:gd name="connsiteY10" fmla="*/ 1390260 h 1390260"/>
              <a:gd name="connsiteX11" fmla="*/ 10073660 w 11309300"/>
              <a:gd name="connsiteY11" fmla="*/ 1390260 h 1390260"/>
              <a:gd name="connsiteX12" fmla="*/ 0 w 11309300"/>
              <a:gd name="connsiteY12" fmla="*/ 1390260 h 1390260"/>
              <a:gd name="connsiteX13" fmla="*/ 0 w 11309300"/>
              <a:gd name="connsiteY13" fmla="*/ 0 h 1390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09300" h="1390260">
                <a:moveTo>
                  <a:pt x="0" y="0"/>
                </a:moveTo>
                <a:lnTo>
                  <a:pt x="11309299" y="0"/>
                </a:lnTo>
                <a:lnTo>
                  <a:pt x="11309299" y="137636"/>
                </a:lnTo>
                <a:lnTo>
                  <a:pt x="11309300" y="137656"/>
                </a:lnTo>
                <a:lnTo>
                  <a:pt x="11309299" y="137676"/>
                </a:lnTo>
                <a:lnTo>
                  <a:pt x="11309299" y="149727"/>
                </a:lnTo>
                <a:lnTo>
                  <a:pt x="11308699" y="149727"/>
                </a:lnTo>
                <a:lnTo>
                  <a:pt x="11302921" y="265728"/>
                </a:lnTo>
                <a:cubicBezTo>
                  <a:pt x="11243598" y="857884"/>
                  <a:pt x="10777402" y="1328106"/>
                  <a:pt x="10192201" y="1384571"/>
                </a:cubicBezTo>
                <a:lnTo>
                  <a:pt x="10112079" y="1388416"/>
                </a:lnTo>
                <a:lnTo>
                  <a:pt x="10090317" y="1390260"/>
                </a:lnTo>
                <a:lnTo>
                  <a:pt x="10073660" y="1390260"/>
                </a:lnTo>
                <a:lnTo>
                  <a:pt x="0" y="139026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en-GB"/>
              <a:t>Co-administration of vaccines routinely offered to older adults</a:t>
            </a:r>
            <a:endParaRPr lang="en-GB" sz="1400" dirty="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194615294"/>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575733" y="431800"/>
            <a:ext cx="8771467" cy="990600"/>
          </a:xfrm>
        </p:spPr>
        <p:txBody>
          <a:bodyPr/>
          <a:lstStyle/>
          <a:p>
            <a:r>
              <a:rPr lang="en-US"/>
              <a:t>Click to edit Master title style</a:t>
            </a:r>
            <a:endParaRPr lang="en-GB"/>
          </a:p>
        </p:txBody>
      </p:sp>
      <p:sp>
        <p:nvSpPr>
          <p:cNvPr id="3" name="Table Placeholder 2"/>
          <p:cNvSpPr>
            <a:spLocks noGrp="1"/>
          </p:cNvSpPr>
          <p:nvPr>
            <p:ph type="tbl" idx="1"/>
          </p:nvPr>
        </p:nvSpPr>
        <p:spPr>
          <a:xfrm>
            <a:off x="575734" y="1727200"/>
            <a:ext cx="11076517" cy="4114800"/>
          </a:xfrm>
        </p:spPr>
        <p:txBody>
          <a:bodyPr/>
          <a:lstStyle/>
          <a:p>
            <a:pPr lvl="0"/>
            <a:endParaRPr lang="en-GB" noProof="0" dirty="0"/>
          </a:p>
        </p:txBody>
      </p:sp>
      <p:sp>
        <p:nvSpPr>
          <p:cNvPr id="4" name="Rectangle 7"/>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GB" dirty="0"/>
          </a:p>
        </p:txBody>
      </p:sp>
      <p:sp>
        <p:nvSpPr>
          <p:cNvPr id="5" name="Rectangle 8"/>
          <p:cNvSpPr>
            <a:spLocks noGrp="1" noChangeArrowheads="1"/>
          </p:cNvSpPr>
          <p:nvPr>
            <p:ph type="ftr" sz="quarter" idx="11"/>
          </p:nvPr>
        </p:nvSpPr>
        <p:spPr>
          <a:ln/>
        </p:spPr>
        <p:txBody>
          <a:bodyPr/>
          <a:lstStyle>
            <a:lvl1pPr>
              <a:defRPr/>
            </a:lvl1pPr>
          </a:lstStyle>
          <a:p>
            <a:pPr>
              <a:defRPr/>
            </a:pPr>
            <a:r>
              <a:rPr lang="en-GB"/>
              <a:t>Co-administration of vaccines routinely offered to older adults</a:t>
            </a:r>
            <a:endParaRPr lang="en-GB" dirty="0"/>
          </a:p>
        </p:txBody>
      </p:sp>
      <p:sp>
        <p:nvSpPr>
          <p:cNvPr id="6" name="Rectangle 9"/>
          <p:cNvSpPr>
            <a:spLocks noGrp="1" noChangeArrowheads="1"/>
          </p:cNvSpPr>
          <p:nvPr>
            <p:ph type="sldNum" sz="quarter" idx="12"/>
          </p:nvPr>
        </p:nvSpPr>
        <p:spPr>
          <a:ln/>
        </p:spPr>
        <p:txBody>
          <a:bodyPr/>
          <a:lstStyle>
            <a:lvl1pPr>
              <a:defRPr/>
            </a:lvl1pPr>
          </a:lstStyle>
          <a:p>
            <a:pPr>
              <a:defRPr/>
            </a:pPr>
            <a:fld id="{6C084B02-446D-48D3-B21F-5E556EFB3B51}" type="slidenum">
              <a:rPr lang="en-GB"/>
              <a:pPr>
                <a:defRPr/>
              </a:pPr>
              <a:t>‹#›</a:t>
            </a:fld>
            <a:endParaRPr lang="en-GB" dirty="0"/>
          </a:p>
        </p:txBody>
      </p:sp>
    </p:spTree>
    <p:extLst>
      <p:ext uri="{BB962C8B-B14F-4D97-AF65-F5344CB8AC3E}">
        <p14:creationId xmlns:p14="http://schemas.microsoft.com/office/powerpoint/2010/main" val="2488813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Picture Only">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1"/>
            <a:ext cx="12192000" cy="6308725"/>
          </a:xfrm>
        </p:spPr>
        <p:txBody>
          <a:bodyPr rtlCol="0">
            <a:normAutofit/>
          </a:bodyPr>
          <a:lstStyle/>
          <a:p>
            <a:pPr lvl="0"/>
            <a:endParaRPr lang="en-US" noProof="0" dirty="0"/>
          </a:p>
        </p:txBody>
      </p:sp>
      <p:sp>
        <p:nvSpPr>
          <p:cNvPr id="3" name="Slide Number Placeholder 5"/>
          <p:cNvSpPr>
            <a:spLocks noGrp="1"/>
          </p:cNvSpPr>
          <p:nvPr>
            <p:ph type="sldNum" sz="quarter" idx="14"/>
          </p:nvPr>
        </p:nvSpPr>
        <p:spPr/>
        <p:txBody>
          <a:bodyPr/>
          <a:lstStyle>
            <a:lvl1pPr>
              <a:defRPr/>
            </a:lvl1pPr>
          </a:lstStyle>
          <a:p>
            <a:pPr>
              <a:defRPr/>
            </a:pPr>
            <a:r>
              <a:rPr lang="en-US" dirty="0"/>
              <a:t>  </a:t>
            </a:r>
            <a:fld id="{EB4B846C-37E1-4198-8614-DFE920AB1F04}" type="slidenum">
              <a:rPr lang="en-US" smtClean="0"/>
              <a:pPr>
                <a:defRPr/>
              </a:pPr>
              <a:t>‹#›</a:t>
            </a:fld>
            <a:endParaRPr lang="en-US" dirty="0"/>
          </a:p>
        </p:txBody>
      </p:sp>
      <p:sp>
        <p:nvSpPr>
          <p:cNvPr id="4" name="Footer Placeholder 5"/>
          <p:cNvSpPr>
            <a:spLocks noGrp="1"/>
          </p:cNvSpPr>
          <p:nvPr>
            <p:ph type="ftr" sz="quarter" idx="15"/>
          </p:nvPr>
        </p:nvSpPr>
        <p:spPr/>
        <p:txBody>
          <a:bodyPr/>
          <a:lstStyle>
            <a:lvl1pPr algn="l">
              <a:defRPr sz="1200" baseline="0">
                <a:solidFill>
                  <a:schemeClr val="bg1"/>
                </a:solidFill>
                <a:latin typeface="Arial" pitchFamily="34" charset="0"/>
              </a:defRPr>
            </a:lvl1pPr>
          </a:lstStyle>
          <a:p>
            <a:pPr>
              <a:defRPr/>
            </a:pPr>
            <a:r>
              <a:rPr lang="en-GB"/>
              <a:t>Co-administration of vaccines routinely offered to older adults</a:t>
            </a:r>
            <a:endParaRPr lang="en-US" dirty="0"/>
          </a:p>
        </p:txBody>
      </p:sp>
    </p:spTree>
    <p:extLst>
      <p:ext uri="{BB962C8B-B14F-4D97-AF65-F5344CB8AC3E}">
        <p14:creationId xmlns:p14="http://schemas.microsoft.com/office/powerpoint/2010/main" val="3426444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330206" y="179416"/>
            <a:ext cx="10515600" cy="972607"/>
          </a:xfrm>
          <a:prstGeom prst="rect">
            <a:avLst/>
          </a:prstGeom>
        </p:spPr>
        <p:txBody>
          <a:bodyPr vert="horz" lIns="91440" tIns="45720" rIns="91440" bIns="45720" rtlCol="0" anchor="t">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33020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r>
              <a:rPr lang="en-GB"/>
              <a:t>Co-administration of vaccines routinely offered to older adults</a:t>
            </a:r>
            <a:endParaRPr lang="en-GB" sz="1400" dirty="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chemeClr val="bg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12048920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6" r:id="rId6"/>
    <p:sldLayoutId id="2147483657" r:id="rId7"/>
  </p:sldLayoutIdLst>
  <p:hf hdr="0" dt="0"/>
  <p:txStyles>
    <p:title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hyperlink" Target="https://immunologyanimation.phe.org.uk/" TargetMode="External"/><Relationship Id="rId13" Type="http://schemas.openxmlformats.org/officeDocument/2006/relationships/image" Target="../media/image6.png"/><Relationship Id="rId3" Type="http://schemas.openxmlformats.org/officeDocument/2006/relationships/hyperlink" Target="https://www.gov.uk/government/collections/immunisation" TargetMode="External"/><Relationship Id="rId7" Type="http://schemas.openxmlformats.org/officeDocument/2006/relationships/hyperlink" Target="https://www.gov.uk/government/collections/immunisation#training-resources" TargetMode="External"/><Relationship Id="rId12"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www.gov.uk/government/collections/immunisation-against-infectious-disease-the-green-book" TargetMode="External"/><Relationship Id="rId11" Type="http://schemas.openxmlformats.org/officeDocument/2006/relationships/image" Target="../media/image4.png"/><Relationship Id="rId5" Type="http://schemas.openxmlformats.org/officeDocument/2006/relationships/hyperlink" Target="https://www.gov.uk/government/collections/immunisation#immunisation-publications" TargetMode="External"/><Relationship Id="rId10" Type="http://schemas.openxmlformats.org/officeDocument/2006/relationships/image" Target="../media/image3.png"/><Relationship Id="rId4" Type="http://schemas.openxmlformats.org/officeDocument/2006/relationships/hyperlink" Target="https://www.gov.uk/government/collections/immunisation#vaccine-programmes" TargetMode="External"/><Relationship Id="rId9" Type="http://schemas.openxmlformats.org/officeDocument/2006/relationships/hyperlink" Target="https://www.gov.uk/government/collections/vaccine-update"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gov.uk/government/collections/immunisation"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hyperlink" Target="https://www.gov.uk/government/collections/pneumococcal-vaccination-programme" TargetMode="External"/><Relationship Id="rId7" Type="http://schemas.openxmlformats.org/officeDocument/2006/relationships/hyperlink" Target="https://www.gov.uk/government/collections/annual-flu-programme"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hyperlink" Target="https://www.gov.uk/government/collections/covid-19-vaccination-programme" TargetMode="External"/><Relationship Id="rId5" Type="http://schemas.openxmlformats.org/officeDocument/2006/relationships/hyperlink" Target="https://www.gov.uk/government/collections/shingles-vaccination-programme" TargetMode="External"/><Relationship Id="rId4" Type="http://schemas.openxmlformats.org/officeDocument/2006/relationships/hyperlink" Target="https://www.gov.uk/government/collections/respiratory-syncytial-virus-rsv-vaccination-programme"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gov.uk/government/collections/immunisation-against-infectious-disease-the-green-book"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s://www.gov.uk/government/publications/immunisation-of-individuals-with-underlying-medical-conditions-the-green-book-chapter-7"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gov.uk/government/publications/immunisation-schedule-the-green-book-chapter-11"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a:xfrm>
            <a:off x="512955" y="2528658"/>
            <a:ext cx="10481617" cy="3300642"/>
          </a:xfrm>
        </p:spPr>
        <p:txBody>
          <a:bodyPr>
            <a:normAutofit/>
          </a:bodyPr>
          <a:lstStyle/>
          <a:p>
            <a:pPr eaLnBrk="1" hangingPunct="1">
              <a:lnSpc>
                <a:spcPct val="100000"/>
              </a:lnSpc>
              <a:spcBef>
                <a:spcPct val="0"/>
              </a:spcBef>
              <a:buFontTx/>
              <a:buNone/>
            </a:pPr>
            <a:r>
              <a:rPr lang="en-GB" altLang="en-US" sz="4000" dirty="0">
                <a:solidFill>
                  <a:schemeClr val="bg1"/>
                </a:solidFill>
                <a:latin typeface="+mn-lt"/>
              </a:rPr>
              <a:t>Co-administration of vaccines routinely offered to older adults</a:t>
            </a:r>
            <a:br>
              <a:rPr lang="en-GB" altLang="en-US" sz="4000" dirty="0">
                <a:solidFill>
                  <a:schemeClr val="bg1"/>
                </a:solidFill>
                <a:latin typeface="+mn-lt"/>
              </a:rPr>
            </a:br>
            <a:br>
              <a:rPr lang="en-GB" altLang="en-US" sz="4000" dirty="0">
                <a:solidFill>
                  <a:schemeClr val="bg1"/>
                </a:solidFill>
                <a:latin typeface="+mn-lt"/>
              </a:rPr>
            </a:br>
            <a:br>
              <a:rPr lang="en-GB" altLang="en-US" sz="4000" dirty="0">
                <a:solidFill>
                  <a:schemeClr val="bg1"/>
                </a:solidFill>
                <a:latin typeface="+mn-lt"/>
              </a:rPr>
            </a:br>
            <a:endParaRPr lang="en-GB" sz="2700" dirty="0">
              <a:latin typeface="+mn-lt"/>
            </a:endParaRPr>
          </a:p>
        </p:txBody>
      </p:sp>
      <p:sp>
        <p:nvSpPr>
          <p:cNvPr id="6" name="Footer Placeholder 2">
            <a:extLst>
              <a:ext uri="{FF2B5EF4-FFF2-40B4-BE49-F238E27FC236}">
                <a16:creationId xmlns:a16="http://schemas.microsoft.com/office/drawing/2014/main" id="{F0B2E619-1789-7306-C3A4-C5E585009C8F}"/>
              </a:ext>
            </a:extLst>
          </p:cNvPr>
          <p:cNvSpPr txBox="1">
            <a:spLocks/>
          </p:cNvSpPr>
          <p:nvPr/>
        </p:nvSpPr>
        <p:spPr>
          <a:xfrm>
            <a:off x="512955" y="6151418"/>
            <a:ext cx="11679046" cy="67874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400" dirty="0">
              <a:solidFill>
                <a:schemeClr val="bg1"/>
              </a:solidFill>
            </a:endParaRPr>
          </a:p>
        </p:txBody>
      </p:sp>
    </p:spTree>
    <p:extLst>
      <p:ext uri="{BB962C8B-B14F-4D97-AF65-F5344CB8AC3E}">
        <p14:creationId xmlns:p14="http://schemas.microsoft.com/office/powerpoint/2010/main" val="378044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FFE8F-A311-456C-8158-067E7638F6A5}"/>
              </a:ext>
            </a:extLst>
          </p:cNvPr>
          <p:cNvSpPr>
            <a:spLocks noGrp="1"/>
          </p:cNvSpPr>
          <p:nvPr>
            <p:ph type="title"/>
          </p:nvPr>
        </p:nvSpPr>
        <p:spPr/>
        <p:txBody>
          <a:bodyPr>
            <a:normAutofit fontScale="90000"/>
          </a:bodyPr>
          <a:lstStyle/>
          <a:p>
            <a:r>
              <a:rPr lang="en-GB" dirty="0"/>
              <a:t>How does the immune system respond when vaccines are co-administered?</a:t>
            </a:r>
          </a:p>
        </p:txBody>
      </p:sp>
      <p:sp>
        <p:nvSpPr>
          <p:cNvPr id="3" name="Content Placeholder 2">
            <a:extLst>
              <a:ext uri="{FF2B5EF4-FFF2-40B4-BE49-F238E27FC236}">
                <a16:creationId xmlns:a16="http://schemas.microsoft.com/office/drawing/2014/main" id="{803065F3-B515-F235-39A0-F0C56800B51E}"/>
              </a:ext>
            </a:extLst>
          </p:cNvPr>
          <p:cNvSpPr>
            <a:spLocks noGrp="1"/>
          </p:cNvSpPr>
          <p:nvPr>
            <p:ph idx="1"/>
          </p:nvPr>
        </p:nvSpPr>
        <p:spPr>
          <a:xfrm>
            <a:off x="130629" y="1709509"/>
            <a:ext cx="11323433" cy="4351338"/>
          </a:xfrm>
        </p:spPr>
        <p:txBody>
          <a:bodyPr/>
          <a:lstStyle/>
          <a:p>
            <a:pPr marL="522900" indent="-342900">
              <a:lnSpc>
                <a:spcPct val="100000"/>
              </a:lnSpc>
            </a:pPr>
            <a:r>
              <a:rPr lang="en-GB" dirty="0">
                <a:latin typeface="Aptos" panose="020B0004020202020204" pitchFamily="34" charset="0"/>
              </a:rPr>
              <a:t>the immune systems recognises and responds to many different antigens at once: it does so all the time to fight off potential infections </a:t>
            </a:r>
          </a:p>
          <a:p>
            <a:pPr marL="522900" indent="-342900">
              <a:lnSpc>
                <a:spcPct val="100000"/>
              </a:lnSpc>
              <a:spcAft>
                <a:spcPts val="600"/>
              </a:spcAft>
            </a:pPr>
            <a:r>
              <a:rPr lang="en-GB" dirty="0">
                <a:latin typeface="Aptos" panose="020B0004020202020204" pitchFamily="34" charset="0"/>
              </a:rPr>
              <a:t>the immune system is similarly able to respond to many antigens given at the same time in vaccines. This includes: </a:t>
            </a:r>
          </a:p>
          <a:p>
            <a:pPr marL="980100" lvl="1" indent="-342900">
              <a:lnSpc>
                <a:spcPct val="100000"/>
              </a:lnSpc>
            </a:pPr>
            <a:r>
              <a:rPr lang="en-GB" dirty="0">
                <a:latin typeface="Aptos" panose="020B0004020202020204" pitchFamily="34" charset="0"/>
              </a:rPr>
              <a:t>multivalent vaccines that are formulated to have multiple different antigens in the same vial, such as influenza or pneumococcus, or </a:t>
            </a:r>
          </a:p>
          <a:p>
            <a:pPr marL="980100" lvl="1" indent="-342900">
              <a:lnSpc>
                <a:spcPct val="100000"/>
              </a:lnSpc>
            </a:pPr>
            <a:r>
              <a:rPr lang="en-GB" dirty="0">
                <a:latin typeface="Aptos" panose="020B0004020202020204" pitchFamily="34" charset="0"/>
              </a:rPr>
              <a:t>when different monovalent vaccines get given at the same appointment (such as current COVID-19 and shingles vaccines), or </a:t>
            </a:r>
          </a:p>
          <a:p>
            <a:pPr marL="980100" lvl="1" indent="-342900">
              <a:lnSpc>
                <a:spcPct val="100000"/>
              </a:lnSpc>
            </a:pPr>
            <a:r>
              <a:rPr lang="en-GB" dirty="0">
                <a:latin typeface="Aptos" panose="020B0004020202020204" pitchFamily="34" charset="0"/>
              </a:rPr>
              <a:t>when multiple multivalent and/or monovalent vaccines are given at the same time</a:t>
            </a:r>
          </a:p>
          <a:p>
            <a:endParaRPr lang="en-GB" dirty="0">
              <a:latin typeface="Aptos" panose="020B0004020202020204" pitchFamily="34" charset="0"/>
            </a:endParaRPr>
          </a:p>
        </p:txBody>
      </p:sp>
      <p:sp>
        <p:nvSpPr>
          <p:cNvPr id="4" name="Footer Placeholder 3">
            <a:extLst>
              <a:ext uri="{FF2B5EF4-FFF2-40B4-BE49-F238E27FC236}">
                <a16:creationId xmlns:a16="http://schemas.microsoft.com/office/drawing/2014/main" id="{4F1E83DA-C607-EC04-0DB1-577D128C4AF7}"/>
              </a:ext>
            </a:extLst>
          </p:cNvPr>
          <p:cNvSpPr>
            <a:spLocks noGrp="1"/>
          </p:cNvSpPr>
          <p:nvPr>
            <p:ph type="ftr" sz="quarter" idx="10"/>
          </p:nvPr>
        </p:nvSpPr>
        <p:spPr/>
        <p:txBody>
          <a:bodyPr/>
          <a:lstStyle/>
          <a:p>
            <a:r>
              <a:rPr lang="en-GB"/>
              <a:t>Co-administration of vaccines routinely offered to older adults</a:t>
            </a:r>
            <a:endParaRPr lang="en-GB" sz="1400" dirty="0"/>
          </a:p>
        </p:txBody>
      </p:sp>
      <p:sp>
        <p:nvSpPr>
          <p:cNvPr id="5" name="Slide Number Placeholder 4">
            <a:extLst>
              <a:ext uri="{FF2B5EF4-FFF2-40B4-BE49-F238E27FC236}">
                <a16:creationId xmlns:a16="http://schemas.microsoft.com/office/drawing/2014/main" id="{543487A5-72BE-7A35-0873-E3DA7440A7FB}"/>
              </a:ext>
            </a:extLst>
          </p:cNvPr>
          <p:cNvSpPr>
            <a:spLocks noGrp="1"/>
          </p:cNvSpPr>
          <p:nvPr>
            <p:ph type="sldNum" sz="quarter" idx="11"/>
          </p:nvPr>
        </p:nvSpPr>
        <p:spPr/>
        <p:txBody>
          <a:bodyPr/>
          <a:lstStyle/>
          <a:p>
            <a:fld id="{344369E4-5DE7-46E5-874E-4FD437973785}" type="slidenum">
              <a:rPr lang="en-GB" smtClean="0"/>
              <a:pPr/>
              <a:t>10</a:t>
            </a:fld>
            <a:endParaRPr lang="en-GB" sz="1400" dirty="0"/>
          </a:p>
        </p:txBody>
      </p:sp>
    </p:spTree>
    <p:extLst>
      <p:ext uri="{BB962C8B-B14F-4D97-AF65-F5344CB8AC3E}">
        <p14:creationId xmlns:p14="http://schemas.microsoft.com/office/powerpoint/2010/main" val="30607338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8E399-79A1-63CD-19FB-101BC64F7F27}"/>
              </a:ext>
            </a:extLst>
          </p:cNvPr>
          <p:cNvSpPr>
            <a:spLocks noGrp="1"/>
          </p:cNvSpPr>
          <p:nvPr>
            <p:ph type="title"/>
          </p:nvPr>
        </p:nvSpPr>
        <p:spPr/>
        <p:txBody>
          <a:bodyPr/>
          <a:lstStyle/>
          <a:p>
            <a:r>
              <a:rPr lang="en-GB" dirty="0"/>
              <a:t>Side effects for co-administered vaccines</a:t>
            </a:r>
          </a:p>
        </p:txBody>
      </p:sp>
      <p:sp>
        <p:nvSpPr>
          <p:cNvPr id="3" name="Content Placeholder 2">
            <a:extLst>
              <a:ext uri="{FF2B5EF4-FFF2-40B4-BE49-F238E27FC236}">
                <a16:creationId xmlns:a16="http://schemas.microsoft.com/office/drawing/2014/main" id="{31110E20-853B-020A-FADA-7811CEB49BCB}"/>
              </a:ext>
            </a:extLst>
          </p:cNvPr>
          <p:cNvSpPr>
            <a:spLocks noGrp="1"/>
          </p:cNvSpPr>
          <p:nvPr>
            <p:ph idx="1"/>
          </p:nvPr>
        </p:nvSpPr>
        <p:spPr>
          <a:xfrm>
            <a:off x="330205" y="1496289"/>
            <a:ext cx="11123857" cy="4868883"/>
          </a:xfrm>
        </p:spPr>
        <p:txBody>
          <a:bodyPr>
            <a:normAutofit fontScale="85000" lnSpcReduction="10000"/>
          </a:bodyPr>
          <a:lstStyle/>
          <a:p>
            <a:pPr>
              <a:lnSpc>
                <a:spcPct val="110000"/>
              </a:lnSpc>
            </a:pPr>
            <a:r>
              <a:rPr lang="en-GB" dirty="0">
                <a:latin typeface="Aptos" panose="020B0004020202020204" pitchFamily="34" charset="0"/>
              </a:rPr>
              <a:t>there are no safety concerns when vaccines are co-administered as part of the routine schedule</a:t>
            </a:r>
          </a:p>
          <a:p>
            <a:pPr>
              <a:lnSpc>
                <a:spcPct val="110000"/>
              </a:lnSpc>
            </a:pPr>
            <a:r>
              <a:rPr lang="en-GB" dirty="0">
                <a:latin typeface="Aptos" panose="020B0004020202020204" pitchFamily="34" charset="0"/>
              </a:rPr>
              <a:t>for recommended co-administered vaccines, the post-vaccination reactions are usually as expected for each vaccine when given separately </a:t>
            </a:r>
          </a:p>
          <a:p>
            <a:pPr>
              <a:lnSpc>
                <a:spcPct val="110000"/>
              </a:lnSpc>
              <a:spcAft>
                <a:spcPts val="600"/>
              </a:spcAft>
            </a:pPr>
            <a:r>
              <a:rPr lang="en-GB" dirty="0">
                <a:latin typeface="Aptos" panose="020B0004020202020204" pitchFamily="34" charset="0"/>
              </a:rPr>
              <a:t>vaccines typically have some systemic side effects associated the immune response such as fever, tiredness and headache which are usually mild and go away within a few days </a:t>
            </a:r>
          </a:p>
          <a:p>
            <a:pPr lvl="1">
              <a:lnSpc>
                <a:spcPct val="110000"/>
              </a:lnSpc>
            </a:pPr>
            <a:r>
              <a:rPr lang="en-GB" sz="2400" dirty="0">
                <a:latin typeface="Aptos" panose="020B0004020202020204" pitchFamily="34" charset="0"/>
              </a:rPr>
              <a:t>these may occur more commonly when two or more vaccines are co-administered </a:t>
            </a:r>
          </a:p>
          <a:p>
            <a:pPr lvl="1">
              <a:lnSpc>
                <a:spcPct val="110000"/>
              </a:lnSpc>
            </a:pPr>
            <a:r>
              <a:rPr lang="en-GB" sz="2400" dirty="0">
                <a:latin typeface="Aptos" panose="020B0004020202020204" pitchFamily="34" charset="0"/>
              </a:rPr>
              <a:t>there is no expectation than any side effects are more severe when vaccines are co-administered</a:t>
            </a:r>
          </a:p>
          <a:p>
            <a:pPr>
              <a:lnSpc>
                <a:spcPct val="110000"/>
              </a:lnSpc>
            </a:pPr>
            <a:r>
              <a:rPr lang="en-GB" dirty="0">
                <a:latin typeface="Aptos" panose="020B0004020202020204" pitchFamily="34" charset="0"/>
              </a:rPr>
              <a:t>when co-administration does occur, individuals and, when applicable, their carers should be informed about the likely timing of potential adverse events relating to each vaccine </a:t>
            </a:r>
          </a:p>
          <a:p>
            <a:pPr>
              <a:lnSpc>
                <a:spcPct val="110000"/>
              </a:lnSpc>
            </a:pPr>
            <a:r>
              <a:rPr lang="en-GB" dirty="0">
                <a:latin typeface="Aptos" panose="020B0004020202020204" pitchFamily="34" charset="0"/>
              </a:rPr>
              <a:t>it may be more difficult to attribute any adverse events that occur post-vaccination to a specific vaccine but this is not a reason to avoid co-administration. Documenting the limb (or site if more than one is given in the same limb) of vaccination helps attribute any localised reactions </a:t>
            </a:r>
          </a:p>
        </p:txBody>
      </p:sp>
      <p:sp>
        <p:nvSpPr>
          <p:cNvPr id="4" name="Footer Placeholder 3">
            <a:extLst>
              <a:ext uri="{FF2B5EF4-FFF2-40B4-BE49-F238E27FC236}">
                <a16:creationId xmlns:a16="http://schemas.microsoft.com/office/drawing/2014/main" id="{0EEFDF30-7A9D-8FF3-CD2F-BE6A2A513D50}"/>
              </a:ext>
            </a:extLst>
          </p:cNvPr>
          <p:cNvSpPr>
            <a:spLocks noGrp="1"/>
          </p:cNvSpPr>
          <p:nvPr>
            <p:ph type="ftr" sz="quarter" idx="10"/>
          </p:nvPr>
        </p:nvSpPr>
        <p:spPr/>
        <p:txBody>
          <a:bodyPr/>
          <a:lstStyle/>
          <a:p>
            <a:r>
              <a:rPr lang="en-GB"/>
              <a:t>Co-administration of vaccines routinely offered to older adults</a:t>
            </a:r>
            <a:endParaRPr lang="en-GB" sz="1400" dirty="0"/>
          </a:p>
        </p:txBody>
      </p:sp>
      <p:sp>
        <p:nvSpPr>
          <p:cNvPr id="5" name="Slide Number Placeholder 4">
            <a:extLst>
              <a:ext uri="{FF2B5EF4-FFF2-40B4-BE49-F238E27FC236}">
                <a16:creationId xmlns:a16="http://schemas.microsoft.com/office/drawing/2014/main" id="{96D2E561-45C3-F60B-64C3-1B532D24AE90}"/>
              </a:ext>
            </a:extLst>
          </p:cNvPr>
          <p:cNvSpPr>
            <a:spLocks noGrp="1"/>
          </p:cNvSpPr>
          <p:nvPr>
            <p:ph type="sldNum" sz="quarter" idx="11"/>
          </p:nvPr>
        </p:nvSpPr>
        <p:spPr/>
        <p:txBody>
          <a:bodyPr/>
          <a:lstStyle/>
          <a:p>
            <a:fld id="{344369E4-5DE7-46E5-874E-4FD437973785}" type="slidenum">
              <a:rPr lang="en-GB" smtClean="0"/>
              <a:pPr/>
              <a:t>11</a:t>
            </a:fld>
            <a:endParaRPr lang="en-GB" sz="1400" dirty="0"/>
          </a:p>
        </p:txBody>
      </p:sp>
    </p:spTree>
    <p:extLst>
      <p:ext uri="{BB962C8B-B14F-4D97-AF65-F5344CB8AC3E}">
        <p14:creationId xmlns:p14="http://schemas.microsoft.com/office/powerpoint/2010/main" val="19669090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9A0D2-45AC-CB73-80CA-1E5F3B5F7418}"/>
              </a:ext>
            </a:extLst>
          </p:cNvPr>
          <p:cNvSpPr>
            <a:spLocks noGrp="1"/>
          </p:cNvSpPr>
          <p:nvPr>
            <p:ph type="title"/>
          </p:nvPr>
        </p:nvSpPr>
        <p:spPr>
          <a:xfrm>
            <a:off x="330205" y="109441"/>
            <a:ext cx="10046442" cy="972607"/>
          </a:xfrm>
        </p:spPr>
        <p:txBody>
          <a:bodyPr>
            <a:normAutofit fontScale="90000"/>
          </a:bodyPr>
          <a:lstStyle/>
          <a:p>
            <a:r>
              <a:rPr lang="en-GB" dirty="0"/>
              <a:t>Why are some vaccines not recommended to be co-administered?</a:t>
            </a:r>
          </a:p>
        </p:txBody>
      </p:sp>
      <p:sp>
        <p:nvSpPr>
          <p:cNvPr id="3" name="Content Placeholder 2">
            <a:extLst>
              <a:ext uri="{FF2B5EF4-FFF2-40B4-BE49-F238E27FC236}">
                <a16:creationId xmlns:a16="http://schemas.microsoft.com/office/drawing/2014/main" id="{F20F802C-33AA-B9E7-18FE-EA46E168AAD7}"/>
              </a:ext>
            </a:extLst>
          </p:cNvPr>
          <p:cNvSpPr>
            <a:spLocks noGrp="1"/>
          </p:cNvSpPr>
          <p:nvPr>
            <p:ph idx="1"/>
          </p:nvPr>
        </p:nvSpPr>
        <p:spPr>
          <a:xfrm>
            <a:off x="199571" y="1495301"/>
            <a:ext cx="11355289" cy="4731328"/>
          </a:xfrm>
        </p:spPr>
        <p:txBody>
          <a:bodyPr>
            <a:normAutofit/>
          </a:bodyPr>
          <a:lstStyle/>
          <a:p>
            <a:pPr marL="522900" indent="-342900">
              <a:lnSpc>
                <a:spcPct val="100000"/>
              </a:lnSpc>
            </a:pPr>
            <a:r>
              <a:rPr lang="en-GB" dirty="0">
                <a:latin typeface="Aptos" panose="020B0004020202020204" pitchFamily="34" charset="0"/>
              </a:rPr>
              <a:t>sometimes there is evidence from studies, or a scientifically based concern, that the benefits of co-administration could be outweighed by the potential downsides and should preferably be avoided </a:t>
            </a:r>
          </a:p>
          <a:p>
            <a:pPr marL="522900" indent="-342900">
              <a:lnSpc>
                <a:spcPct val="100000"/>
              </a:lnSpc>
            </a:pPr>
            <a:r>
              <a:rPr lang="en-GB" dirty="0">
                <a:latin typeface="Aptos" panose="020B0004020202020204" pitchFamily="34" charset="0"/>
              </a:rPr>
              <a:t>usually this is for one of two reasons:</a:t>
            </a:r>
          </a:p>
          <a:p>
            <a:pPr marL="980100" lvl="1" indent="-342900">
              <a:lnSpc>
                <a:spcPct val="100000"/>
              </a:lnSpc>
            </a:pPr>
            <a:r>
              <a:rPr lang="en-GB" sz="2400" dirty="0">
                <a:latin typeface="Aptos" panose="020B0004020202020204" pitchFamily="34" charset="0"/>
              </a:rPr>
              <a:t>the immune response to one or more of the co-administered vaccines may be attenuated (reduced), potentially leaving the recipient with sub-optimal protection, or</a:t>
            </a:r>
          </a:p>
          <a:p>
            <a:pPr marL="980100" lvl="2" indent="-342900">
              <a:lnSpc>
                <a:spcPct val="100000"/>
              </a:lnSpc>
            </a:pPr>
            <a:r>
              <a:rPr lang="en-GB" sz="2400" dirty="0">
                <a:latin typeface="Aptos" panose="020B0004020202020204" pitchFamily="34" charset="0"/>
              </a:rPr>
              <a:t>there may be an unacceptable increase in side-effects when vaccines are co-administered which outweighs the benefits and/or is expected to negatively impact on uptake</a:t>
            </a:r>
          </a:p>
          <a:p>
            <a:pPr marL="980100" lvl="2" indent="-342900"/>
            <a:endParaRPr lang="en-GB" sz="1800" dirty="0">
              <a:latin typeface="Aptos" panose="020B0004020202020204" pitchFamily="34" charset="0"/>
            </a:endParaRPr>
          </a:p>
        </p:txBody>
      </p:sp>
      <p:sp>
        <p:nvSpPr>
          <p:cNvPr id="4" name="Footer Placeholder 3">
            <a:extLst>
              <a:ext uri="{FF2B5EF4-FFF2-40B4-BE49-F238E27FC236}">
                <a16:creationId xmlns:a16="http://schemas.microsoft.com/office/drawing/2014/main" id="{3F1034BE-12DE-355C-E1AC-D0BA4C3D0C2A}"/>
              </a:ext>
            </a:extLst>
          </p:cNvPr>
          <p:cNvSpPr>
            <a:spLocks noGrp="1"/>
          </p:cNvSpPr>
          <p:nvPr>
            <p:ph type="ftr" sz="quarter" idx="10"/>
          </p:nvPr>
        </p:nvSpPr>
        <p:spPr/>
        <p:txBody>
          <a:bodyPr/>
          <a:lstStyle/>
          <a:p>
            <a:r>
              <a:rPr lang="en-GB"/>
              <a:t>Co-administration of vaccines routinely offered to older adults</a:t>
            </a:r>
            <a:endParaRPr lang="en-GB" sz="1400" dirty="0"/>
          </a:p>
        </p:txBody>
      </p:sp>
      <p:sp>
        <p:nvSpPr>
          <p:cNvPr id="5" name="Slide Number Placeholder 4">
            <a:extLst>
              <a:ext uri="{FF2B5EF4-FFF2-40B4-BE49-F238E27FC236}">
                <a16:creationId xmlns:a16="http://schemas.microsoft.com/office/drawing/2014/main" id="{772D7907-0D6E-485C-DA02-F3BA278B2109}"/>
              </a:ext>
            </a:extLst>
          </p:cNvPr>
          <p:cNvSpPr>
            <a:spLocks noGrp="1"/>
          </p:cNvSpPr>
          <p:nvPr>
            <p:ph type="sldNum" sz="quarter" idx="11"/>
          </p:nvPr>
        </p:nvSpPr>
        <p:spPr/>
        <p:txBody>
          <a:bodyPr/>
          <a:lstStyle/>
          <a:p>
            <a:fld id="{344369E4-5DE7-46E5-874E-4FD437973785}" type="slidenum">
              <a:rPr lang="en-GB" smtClean="0"/>
              <a:pPr/>
              <a:t>12</a:t>
            </a:fld>
            <a:endParaRPr lang="en-GB" sz="1400" dirty="0"/>
          </a:p>
        </p:txBody>
      </p:sp>
    </p:spTree>
    <p:extLst>
      <p:ext uri="{BB962C8B-B14F-4D97-AF65-F5344CB8AC3E}">
        <p14:creationId xmlns:p14="http://schemas.microsoft.com/office/powerpoint/2010/main" val="6240145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AC6F5-806F-AC19-B652-3D4369A323C9}"/>
              </a:ext>
            </a:extLst>
          </p:cNvPr>
          <p:cNvSpPr>
            <a:spLocks noGrp="1"/>
          </p:cNvSpPr>
          <p:nvPr>
            <p:ph type="title"/>
          </p:nvPr>
        </p:nvSpPr>
        <p:spPr/>
        <p:txBody>
          <a:bodyPr>
            <a:normAutofit fontScale="90000"/>
          </a:bodyPr>
          <a:lstStyle/>
          <a:p>
            <a:r>
              <a:rPr lang="en-GB" dirty="0"/>
              <a:t>Why does co-administration guidance sometimes change?</a:t>
            </a:r>
          </a:p>
        </p:txBody>
      </p:sp>
      <p:sp>
        <p:nvSpPr>
          <p:cNvPr id="3" name="Content Placeholder 2">
            <a:extLst>
              <a:ext uri="{FF2B5EF4-FFF2-40B4-BE49-F238E27FC236}">
                <a16:creationId xmlns:a16="http://schemas.microsoft.com/office/drawing/2014/main" id="{3097B287-D098-5A4F-416C-47440B38DF17}"/>
              </a:ext>
            </a:extLst>
          </p:cNvPr>
          <p:cNvSpPr>
            <a:spLocks noGrp="1"/>
          </p:cNvSpPr>
          <p:nvPr>
            <p:ph idx="1"/>
          </p:nvPr>
        </p:nvSpPr>
        <p:spPr>
          <a:xfrm>
            <a:off x="193638" y="1585355"/>
            <a:ext cx="11123857" cy="4457681"/>
          </a:xfrm>
        </p:spPr>
        <p:txBody>
          <a:bodyPr/>
          <a:lstStyle/>
          <a:p>
            <a:pPr marL="522900" lvl="1" indent="-342900">
              <a:lnSpc>
                <a:spcPct val="100000"/>
              </a:lnSpc>
            </a:pPr>
            <a:r>
              <a:rPr lang="en-GB" sz="2000" dirty="0"/>
              <a:t>guidance may change as further information is obtained from studies and real-world experience. </a:t>
            </a:r>
          </a:p>
          <a:p>
            <a:pPr marL="522900" lvl="1" indent="-342900">
              <a:lnSpc>
                <a:spcPct val="100000"/>
              </a:lnSpc>
              <a:spcAft>
                <a:spcPts val="600"/>
              </a:spcAft>
            </a:pPr>
            <a:r>
              <a:rPr lang="en-GB" sz="2000" dirty="0"/>
              <a:t>examples include:</a:t>
            </a:r>
          </a:p>
          <a:p>
            <a:pPr marL="980100" lvl="2" indent="-342900">
              <a:lnSpc>
                <a:spcPct val="100000"/>
              </a:lnSpc>
            </a:pPr>
            <a:r>
              <a:rPr lang="en-GB" dirty="0"/>
              <a:t>new clinical trial evidence showed that RSV and COVID-19 vaccines can be co-administered without weakening immune responses. Previously these were given on different days because some data suggested COVID-19 vaccines might affect the RSV immune response</a:t>
            </a:r>
          </a:p>
          <a:p>
            <a:pPr marL="980100" lvl="2" indent="-342900">
              <a:lnSpc>
                <a:spcPct val="100000"/>
              </a:lnSpc>
            </a:pPr>
            <a:r>
              <a:rPr lang="en-GB" dirty="0"/>
              <a:t>new evidence from a US study showed that the adjuvanted flu vaccine and Shingrix, the adjuvanted shingles used in the UK programme, could be given at the same time. Previously these were given at least a week apart in case giving two adjuvanted vaccines at the same time led to higher reactogenicity (more intense immune response side effects). The study showed they don’t   </a:t>
            </a:r>
          </a:p>
          <a:p>
            <a:endParaRPr lang="en-GB" dirty="0"/>
          </a:p>
        </p:txBody>
      </p:sp>
      <p:sp>
        <p:nvSpPr>
          <p:cNvPr id="4" name="Footer Placeholder 3">
            <a:extLst>
              <a:ext uri="{FF2B5EF4-FFF2-40B4-BE49-F238E27FC236}">
                <a16:creationId xmlns:a16="http://schemas.microsoft.com/office/drawing/2014/main" id="{DFEC23A0-E9C3-C23D-C979-F2BABEFBC95C}"/>
              </a:ext>
            </a:extLst>
          </p:cNvPr>
          <p:cNvSpPr>
            <a:spLocks noGrp="1"/>
          </p:cNvSpPr>
          <p:nvPr>
            <p:ph type="ftr" sz="quarter" idx="10"/>
          </p:nvPr>
        </p:nvSpPr>
        <p:spPr/>
        <p:txBody>
          <a:bodyPr/>
          <a:lstStyle/>
          <a:p>
            <a:r>
              <a:rPr lang="en-GB"/>
              <a:t>Co-administration of vaccines routinely offered to older adults</a:t>
            </a:r>
            <a:endParaRPr lang="en-GB" sz="1400" dirty="0"/>
          </a:p>
        </p:txBody>
      </p:sp>
      <p:sp>
        <p:nvSpPr>
          <p:cNvPr id="5" name="Slide Number Placeholder 4">
            <a:extLst>
              <a:ext uri="{FF2B5EF4-FFF2-40B4-BE49-F238E27FC236}">
                <a16:creationId xmlns:a16="http://schemas.microsoft.com/office/drawing/2014/main" id="{F297EC64-2FD6-635E-920F-65750E76386F}"/>
              </a:ext>
            </a:extLst>
          </p:cNvPr>
          <p:cNvSpPr>
            <a:spLocks noGrp="1"/>
          </p:cNvSpPr>
          <p:nvPr>
            <p:ph type="sldNum" sz="quarter" idx="11"/>
          </p:nvPr>
        </p:nvSpPr>
        <p:spPr/>
        <p:txBody>
          <a:bodyPr/>
          <a:lstStyle/>
          <a:p>
            <a:fld id="{344369E4-5DE7-46E5-874E-4FD437973785}" type="slidenum">
              <a:rPr lang="en-GB" smtClean="0"/>
              <a:pPr/>
              <a:t>13</a:t>
            </a:fld>
            <a:endParaRPr lang="en-GB" sz="1400" dirty="0"/>
          </a:p>
        </p:txBody>
      </p:sp>
    </p:spTree>
    <p:extLst>
      <p:ext uri="{BB962C8B-B14F-4D97-AF65-F5344CB8AC3E}">
        <p14:creationId xmlns:p14="http://schemas.microsoft.com/office/powerpoint/2010/main" val="1119383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GB" dirty="0"/>
              <a:t>Resources 					    </a:t>
            </a:r>
            <a:br>
              <a:rPr lang="en-GB" dirty="0"/>
            </a:br>
            <a:r>
              <a:rPr lang="en-GB" dirty="0"/>
              <a:t>					</a:t>
            </a:r>
          </a:p>
        </p:txBody>
      </p:sp>
      <p:sp>
        <p:nvSpPr>
          <p:cNvPr id="46083" name="Content Placeholder 2"/>
          <p:cNvSpPr>
            <a:spLocks noGrp="1"/>
          </p:cNvSpPr>
          <p:nvPr>
            <p:ph idx="1"/>
          </p:nvPr>
        </p:nvSpPr>
        <p:spPr>
          <a:xfrm>
            <a:off x="330205" y="1585356"/>
            <a:ext cx="11123857" cy="4540808"/>
          </a:xfrm>
        </p:spPr>
        <p:txBody>
          <a:bodyPr/>
          <a:lstStyle/>
          <a:p>
            <a:pPr marL="0" indent="0">
              <a:lnSpc>
                <a:spcPct val="100000"/>
              </a:lnSpc>
              <a:buNone/>
            </a:pPr>
            <a:r>
              <a:rPr lang="en-GB" altLang="en-US" sz="1400" dirty="0">
                <a:ea typeface="ヒラギノ角ゴ Pro W3"/>
                <a:cs typeface="ヒラギノ角ゴ Pro W3"/>
              </a:rPr>
              <a:t>Main </a:t>
            </a:r>
            <a:r>
              <a:rPr lang="en-GB" altLang="en-US" sz="1400" dirty="0">
                <a:solidFill>
                  <a:srgbClr val="007C91"/>
                </a:solidFill>
                <a:ea typeface="ヒラギノ角ゴ Pro W3"/>
                <a:cs typeface="ヒラギノ角ゴ Pro W3"/>
                <a:hlinkClick r:id="rId3">
                  <a:extLst>
                    <a:ext uri="{A12FA001-AC4F-418D-AE19-62706E023703}">
                      <ahyp:hlinkClr xmlns:ahyp="http://schemas.microsoft.com/office/drawing/2018/hyperlinkcolor" val="tx"/>
                    </a:ext>
                  </a:extLst>
                </a:hlinkClick>
              </a:rPr>
              <a:t>UKHSA immunisation page </a:t>
            </a:r>
            <a:r>
              <a:rPr lang="en-GB" altLang="en-US" sz="1400" dirty="0">
                <a:ea typeface="ヒラギノ角ゴ Pro W3"/>
                <a:cs typeface="ヒラギノ角ゴ Pro W3"/>
              </a:rPr>
              <a:t>– includes links to:</a:t>
            </a:r>
          </a:p>
          <a:p>
            <a:pPr>
              <a:lnSpc>
                <a:spcPct val="100000"/>
              </a:lnSpc>
            </a:pPr>
            <a:r>
              <a:rPr lang="en-GB" altLang="en-US" sz="1400" dirty="0">
                <a:ea typeface="ヒラギノ角ゴ Pro W3"/>
                <a:cs typeface="ヒラギノ角ゴ Pro W3"/>
              </a:rPr>
              <a:t>all </a:t>
            </a:r>
            <a:r>
              <a:rPr lang="en-GB" altLang="en-US" sz="1400" dirty="0">
                <a:solidFill>
                  <a:srgbClr val="007C91"/>
                </a:solidFill>
                <a:ea typeface="ヒラギノ角ゴ Pro W3"/>
                <a:cs typeface="ヒラギノ角ゴ Pro W3"/>
                <a:hlinkClick r:id="rId4">
                  <a:extLst>
                    <a:ext uri="{A12FA001-AC4F-418D-AE19-62706E023703}">
                      <ahyp:hlinkClr xmlns:ahyp="http://schemas.microsoft.com/office/drawing/2018/hyperlinkcolor" val="tx"/>
                    </a:ext>
                  </a:extLst>
                </a:hlinkClick>
              </a:rPr>
              <a:t>programme</a:t>
            </a:r>
            <a:r>
              <a:rPr lang="en-GB" altLang="en-US" sz="1400" dirty="0">
                <a:ea typeface="ヒラギノ角ゴ Pro W3"/>
                <a:cs typeface="ヒラギノ角ゴ Pro W3"/>
              </a:rPr>
              <a:t> materials (including Information for healthcare practitioners’ documents and </a:t>
            </a:r>
            <a:r>
              <a:rPr lang="en-GB" altLang="en-US" sz="1400" dirty="0">
                <a:solidFill>
                  <a:srgbClr val="007C91"/>
                </a:solidFill>
                <a:ea typeface="ヒラギノ角ゴ Pro W3"/>
                <a:cs typeface="ヒラギノ角ゴ Pro W3"/>
                <a:hlinkClick r:id="rId5">
                  <a:extLst>
                    <a:ext uri="{A12FA001-AC4F-418D-AE19-62706E023703}">
                      <ahyp:hlinkClr xmlns:ahyp="http://schemas.microsoft.com/office/drawing/2018/hyperlinkcolor" val="tx"/>
                    </a:ext>
                  </a:extLst>
                </a:hlinkClick>
              </a:rPr>
              <a:t>resources for the public</a:t>
            </a:r>
            <a:r>
              <a:rPr lang="en-GB" altLang="en-US" sz="1400" dirty="0">
                <a:ea typeface="ヒラギノ角ゴ Pro W3"/>
                <a:cs typeface="ヒラギノ角ゴ Pro W3"/>
              </a:rPr>
              <a:t>)</a:t>
            </a:r>
          </a:p>
          <a:p>
            <a:pPr>
              <a:lnSpc>
                <a:spcPct val="100000"/>
              </a:lnSpc>
            </a:pPr>
            <a:r>
              <a:rPr lang="en-GB" altLang="en-US" sz="1400" dirty="0">
                <a:solidFill>
                  <a:srgbClr val="007C91"/>
                </a:solidFill>
                <a:ea typeface="ヒラギノ角ゴ Pro W3"/>
                <a:cs typeface="ヒラギノ角ゴ Pro W3"/>
                <a:hlinkClick r:id="rId6">
                  <a:extLst>
                    <a:ext uri="{A12FA001-AC4F-418D-AE19-62706E023703}">
                      <ahyp:hlinkClr xmlns:ahyp="http://schemas.microsoft.com/office/drawing/2018/hyperlinkcolor" val="tx"/>
                    </a:ext>
                  </a:extLst>
                </a:hlinkClick>
              </a:rPr>
              <a:t>Immunisation against infectious disease: the green book </a:t>
            </a:r>
            <a:r>
              <a:rPr lang="en-GB" altLang="en-US" sz="1400" dirty="0">
                <a:ea typeface="ヒラギノ角ゴ Pro W3"/>
                <a:cs typeface="ヒラギノ角ゴ Pro W3"/>
              </a:rPr>
              <a:t>(primary source of information)</a:t>
            </a:r>
          </a:p>
          <a:p>
            <a:pPr>
              <a:lnSpc>
                <a:spcPct val="100000"/>
              </a:lnSpc>
            </a:pPr>
            <a:r>
              <a:rPr lang="en-GB" altLang="en-US" sz="1400" dirty="0">
                <a:solidFill>
                  <a:srgbClr val="007C91"/>
                </a:solidFill>
                <a:ea typeface="ヒラギノ角ゴ Pro W3"/>
                <a:cs typeface="ヒラギノ角ゴ Pro W3"/>
                <a:hlinkClick r:id="rId7">
                  <a:extLst>
                    <a:ext uri="{A12FA001-AC4F-418D-AE19-62706E023703}">
                      <ahyp:hlinkClr xmlns:ahyp="http://schemas.microsoft.com/office/drawing/2018/hyperlinkcolor" val="tx"/>
                    </a:ext>
                  </a:extLst>
                </a:hlinkClick>
              </a:rPr>
              <a:t>training materials </a:t>
            </a:r>
            <a:r>
              <a:rPr lang="en-GB" altLang="en-US" sz="1400" dirty="0">
                <a:ea typeface="ヒラギノ角ゴ Pro W3"/>
                <a:cs typeface="ヒラギノ角ゴ Pro W3"/>
              </a:rPr>
              <a:t>including an </a:t>
            </a:r>
            <a:r>
              <a:rPr lang="en-GB" altLang="en-US" sz="1400" dirty="0">
                <a:solidFill>
                  <a:srgbClr val="007C91"/>
                </a:solidFill>
                <a:ea typeface="ヒラギノ角ゴ Pro W3"/>
                <a:cs typeface="ヒラギノ角ゴ Pro W3"/>
                <a:hlinkClick r:id="rId8">
                  <a:extLst>
                    <a:ext uri="{A12FA001-AC4F-418D-AE19-62706E023703}">
                      <ahyp:hlinkClr xmlns:ahyp="http://schemas.microsoft.com/office/drawing/2018/hyperlinkcolor" val="tx"/>
                    </a:ext>
                  </a:extLst>
                </a:hlinkClick>
              </a:rPr>
              <a:t>Immunology for immunisers animation </a:t>
            </a:r>
            <a:r>
              <a:rPr lang="en-GB" altLang="en-US" sz="1400" dirty="0">
                <a:ea typeface="ヒラギノ角ゴ Pro W3"/>
                <a:cs typeface="ヒラギノ角ゴ Pro W3"/>
              </a:rPr>
              <a:t>that explains how the immune system responds to antigens and how vaccines work (key underpinning knowledge)</a:t>
            </a:r>
          </a:p>
          <a:p>
            <a:pPr>
              <a:lnSpc>
                <a:spcPct val="100000"/>
              </a:lnSpc>
            </a:pPr>
            <a:r>
              <a:rPr lang="en-GB" altLang="en-US" sz="1400" dirty="0">
                <a:solidFill>
                  <a:srgbClr val="007C91"/>
                </a:solidFill>
                <a:ea typeface="ヒラギノ角ゴ Pro W3"/>
                <a:cs typeface="ヒラギノ角ゴ Pro W3"/>
                <a:hlinkClick r:id="rId9">
                  <a:extLst>
                    <a:ext uri="{A12FA001-AC4F-418D-AE19-62706E023703}">
                      <ahyp:hlinkClr xmlns:ahyp="http://schemas.microsoft.com/office/drawing/2018/hyperlinkcolor" val="tx"/>
                    </a:ext>
                  </a:extLst>
                </a:hlinkClick>
              </a:rPr>
              <a:t>Vaccine Update </a:t>
            </a:r>
            <a:r>
              <a:rPr lang="en-GB" altLang="en-US" sz="1400" dirty="0">
                <a:ea typeface="ヒラギノ角ゴ Pro W3"/>
                <a:cs typeface="ヒラギノ角ゴ Pro W3"/>
              </a:rPr>
              <a:t>– sign-up for alerts to keep abreast of the latest information</a:t>
            </a:r>
          </a:p>
          <a:p>
            <a:endParaRPr lang="en-GB" altLang="en-US" dirty="0">
              <a:ea typeface="ヒラギノ角ゴ Pro W3"/>
              <a:cs typeface="ヒラギノ角ゴ Pro W3"/>
            </a:endParaRPr>
          </a:p>
          <a:p>
            <a:endParaRPr lang="en-GB" altLang="en-US" dirty="0">
              <a:ea typeface="ヒラギノ角ゴ Pro W3"/>
              <a:cs typeface="ヒラギノ角ゴ Pro W3"/>
            </a:endParaRPr>
          </a:p>
          <a:p>
            <a:endParaRPr lang="en-GB" altLang="en-US" dirty="0">
              <a:ea typeface="ヒラギノ角ゴ Pro W3"/>
              <a:cs typeface="ヒラギノ角ゴ Pro W3"/>
            </a:endParaRPr>
          </a:p>
        </p:txBody>
      </p:sp>
      <p:sp>
        <p:nvSpPr>
          <p:cNvPr id="7" name="Footer Placeholder 6">
            <a:extLst>
              <a:ext uri="{FF2B5EF4-FFF2-40B4-BE49-F238E27FC236}">
                <a16:creationId xmlns:a16="http://schemas.microsoft.com/office/drawing/2014/main" id="{2B252EEA-CD6D-B824-4132-AA6636B668A5}"/>
              </a:ext>
            </a:extLst>
          </p:cNvPr>
          <p:cNvSpPr>
            <a:spLocks noGrp="1"/>
          </p:cNvSpPr>
          <p:nvPr>
            <p:ph type="ftr" sz="quarter" idx="10"/>
          </p:nvPr>
        </p:nvSpPr>
        <p:spPr/>
        <p:txBody>
          <a:bodyPr/>
          <a:lstStyle/>
          <a:p>
            <a:r>
              <a:rPr lang="en-GB" dirty="0"/>
              <a:t>Co-administration of vaccines routinely offered to older adults</a:t>
            </a:r>
            <a:endParaRPr lang="en-GB" sz="1400" dirty="0"/>
          </a:p>
        </p:txBody>
      </p:sp>
      <p:sp>
        <p:nvSpPr>
          <p:cNvPr id="3" name="Slide Number Placeholder 2">
            <a:extLst>
              <a:ext uri="{FF2B5EF4-FFF2-40B4-BE49-F238E27FC236}">
                <a16:creationId xmlns:a16="http://schemas.microsoft.com/office/drawing/2014/main" id="{659E9DE1-320D-41B7-FCB1-B91E28C2CDF0}"/>
              </a:ext>
            </a:extLst>
          </p:cNvPr>
          <p:cNvSpPr>
            <a:spLocks noGrp="1"/>
          </p:cNvSpPr>
          <p:nvPr>
            <p:ph type="sldNum" sz="quarter" idx="11"/>
          </p:nvPr>
        </p:nvSpPr>
        <p:spPr/>
        <p:txBody>
          <a:bodyPr/>
          <a:lstStyle/>
          <a:p>
            <a:fld id="{344369E4-5DE7-46E5-874E-4FD437973785}" type="slidenum">
              <a:rPr lang="en-GB" smtClean="0"/>
              <a:pPr/>
              <a:t>14</a:t>
            </a:fld>
            <a:endParaRPr lang="en-GB" sz="1400" dirty="0"/>
          </a:p>
        </p:txBody>
      </p:sp>
      <p:pic>
        <p:nvPicPr>
          <p:cNvPr id="10" name="Picture 9">
            <a:extLst>
              <a:ext uri="{FF2B5EF4-FFF2-40B4-BE49-F238E27FC236}">
                <a16:creationId xmlns:a16="http://schemas.microsoft.com/office/drawing/2014/main" id="{CD0E3812-5A29-4D00-75FC-875191A594F4}"/>
              </a:ext>
            </a:extLst>
          </p:cNvPr>
          <p:cNvPicPr>
            <a:picLocks noChangeAspect="1"/>
          </p:cNvPicPr>
          <p:nvPr/>
        </p:nvPicPr>
        <p:blipFill>
          <a:blip r:embed="rId10"/>
          <a:stretch>
            <a:fillRect/>
          </a:stretch>
        </p:blipFill>
        <p:spPr>
          <a:xfrm>
            <a:off x="130629" y="4048381"/>
            <a:ext cx="3008000" cy="1692000"/>
          </a:xfrm>
          <a:prstGeom prst="rect">
            <a:avLst/>
          </a:prstGeom>
          <a:ln w="3175">
            <a:solidFill>
              <a:schemeClr val="tx1"/>
            </a:solidFill>
          </a:ln>
        </p:spPr>
      </p:pic>
      <p:pic>
        <p:nvPicPr>
          <p:cNvPr id="6" name="Picture 5">
            <a:extLst>
              <a:ext uri="{FF2B5EF4-FFF2-40B4-BE49-F238E27FC236}">
                <a16:creationId xmlns:a16="http://schemas.microsoft.com/office/drawing/2014/main" id="{5402A903-801D-BD56-FE6B-FAAAA31F07E5}"/>
              </a:ext>
            </a:extLst>
          </p:cNvPr>
          <p:cNvPicPr>
            <a:picLocks noChangeAspect="1"/>
          </p:cNvPicPr>
          <p:nvPr/>
        </p:nvPicPr>
        <p:blipFill rotWithShape="1">
          <a:blip r:embed="rId11"/>
          <a:srcRect l="16189" t="19619" r="23583" b="6076"/>
          <a:stretch/>
        </p:blipFill>
        <p:spPr>
          <a:xfrm>
            <a:off x="3219946" y="3832381"/>
            <a:ext cx="3060664" cy="2124000"/>
          </a:xfrm>
          <a:prstGeom prst="rect">
            <a:avLst/>
          </a:prstGeom>
          <a:ln w="3175">
            <a:solidFill>
              <a:schemeClr val="tx1"/>
            </a:solidFill>
          </a:ln>
        </p:spPr>
      </p:pic>
      <p:pic>
        <p:nvPicPr>
          <p:cNvPr id="4" name="Picture 3">
            <a:extLst>
              <a:ext uri="{FF2B5EF4-FFF2-40B4-BE49-F238E27FC236}">
                <a16:creationId xmlns:a16="http://schemas.microsoft.com/office/drawing/2014/main" id="{B2821FA4-8F73-739A-CDFE-6DF45AD3AE2F}"/>
              </a:ext>
            </a:extLst>
          </p:cNvPr>
          <p:cNvPicPr>
            <a:picLocks noChangeAspect="1"/>
          </p:cNvPicPr>
          <p:nvPr/>
        </p:nvPicPr>
        <p:blipFill>
          <a:blip r:embed="rId12"/>
          <a:stretch>
            <a:fillRect/>
          </a:stretch>
        </p:blipFill>
        <p:spPr>
          <a:xfrm>
            <a:off x="6433848" y="3961980"/>
            <a:ext cx="3057698" cy="1944000"/>
          </a:xfrm>
          <a:prstGeom prst="rect">
            <a:avLst/>
          </a:prstGeom>
          <a:ln w="3175">
            <a:solidFill>
              <a:schemeClr val="tx1"/>
            </a:solidFill>
          </a:ln>
        </p:spPr>
      </p:pic>
      <p:sp>
        <p:nvSpPr>
          <p:cNvPr id="16" name="TextBox 15">
            <a:extLst>
              <a:ext uri="{FF2B5EF4-FFF2-40B4-BE49-F238E27FC236}">
                <a16:creationId xmlns:a16="http://schemas.microsoft.com/office/drawing/2014/main" id="{D0F783D0-64B2-2BA7-C4C9-C350A0A837A7}"/>
              </a:ext>
            </a:extLst>
          </p:cNvPr>
          <p:cNvSpPr txBox="1"/>
          <p:nvPr/>
        </p:nvSpPr>
        <p:spPr>
          <a:xfrm>
            <a:off x="6788727" y="2078182"/>
            <a:ext cx="184731" cy="369332"/>
          </a:xfrm>
          <a:prstGeom prst="rect">
            <a:avLst/>
          </a:prstGeom>
          <a:noFill/>
        </p:spPr>
        <p:txBody>
          <a:bodyPr wrap="none" rtlCol="0">
            <a:spAutoFit/>
          </a:bodyPr>
          <a:lstStyle/>
          <a:p>
            <a:endParaRPr lang="en-GB" dirty="0"/>
          </a:p>
        </p:txBody>
      </p:sp>
      <p:pic>
        <p:nvPicPr>
          <p:cNvPr id="9" name="Picture 8">
            <a:extLst>
              <a:ext uri="{FF2B5EF4-FFF2-40B4-BE49-F238E27FC236}">
                <a16:creationId xmlns:a16="http://schemas.microsoft.com/office/drawing/2014/main" id="{2197C7A2-7A28-6A82-040F-5A56DD2CB37C}"/>
              </a:ext>
            </a:extLst>
          </p:cNvPr>
          <p:cNvPicPr>
            <a:picLocks noChangeAspect="1"/>
          </p:cNvPicPr>
          <p:nvPr/>
        </p:nvPicPr>
        <p:blipFill>
          <a:blip r:embed="rId13"/>
          <a:stretch>
            <a:fillRect/>
          </a:stretch>
        </p:blipFill>
        <p:spPr>
          <a:xfrm>
            <a:off x="9644784" y="3005646"/>
            <a:ext cx="2416587" cy="3384000"/>
          </a:xfrm>
          <a:prstGeom prst="rect">
            <a:avLst/>
          </a:prstGeom>
          <a:ln w="3175">
            <a:solidFill>
              <a:schemeClr val="tx1"/>
            </a:solidFill>
          </a:ln>
        </p:spPr>
      </p:pic>
    </p:spTree>
    <p:extLst>
      <p:ext uri="{BB962C8B-B14F-4D97-AF65-F5344CB8AC3E}">
        <p14:creationId xmlns:p14="http://schemas.microsoft.com/office/powerpoint/2010/main" val="13852406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33586-9F51-5B60-8623-816EBDD6F961}"/>
              </a:ext>
            </a:extLst>
          </p:cNvPr>
          <p:cNvSpPr>
            <a:spLocks noGrp="1"/>
          </p:cNvSpPr>
          <p:nvPr>
            <p:ph type="title"/>
          </p:nvPr>
        </p:nvSpPr>
        <p:spPr/>
        <p:txBody>
          <a:bodyPr/>
          <a:lstStyle/>
          <a:p>
            <a:r>
              <a:rPr lang="en-GB" dirty="0"/>
              <a:t>Purpose and scope</a:t>
            </a:r>
          </a:p>
        </p:txBody>
      </p:sp>
      <p:sp>
        <p:nvSpPr>
          <p:cNvPr id="3" name="Content Placeholder 2">
            <a:extLst>
              <a:ext uri="{FF2B5EF4-FFF2-40B4-BE49-F238E27FC236}">
                <a16:creationId xmlns:a16="http://schemas.microsoft.com/office/drawing/2014/main" id="{C46603E0-2F99-B3D4-3574-88D864045003}"/>
              </a:ext>
            </a:extLst>
          </p:cNvPr>
          <p:cNvSpPr>
            <a:spLocks noGrp="1"/>
          </p:cNvSpPr>
          <p:nvPr>
            <p:ph idx="1"/>
          </p:nvPr>
        </p:nvSpPr>
        <p:spPr>
          <a:xfrm>
            <a:off x="330206" y="1490359"/>
            <a:ext cx="11525619" cy="4791694"/>
          </a:xfrm>
        </p:spPr>
        <p:txBody>
          <a:bodyPr>
            <a:normAutofit fontScale="62500" lnSpcReduction="20000"/>
          </a:bodyPr>
          <a:lstStyle/>
          <a:p>
            <a:pPr marL="0" indent="0">
              <a:lnSpc>
                <a:spcPct val="120000"/>
              </a:lnSpc>
              <a:buNone/>
            </a:pPr>
            <a:r>
              <a:rPr lang="en-GB" sz="2900" dirty="0">
                <a:latin typeface="Aptos" panose="020B0004020202020204" pitchFamily="34" charset="0"/>
              </a:rPr>
              <a:t>This set of slides:</a:t>
            </a:r>
          </a:p>
          <a:p>
            <a:pPr lvl="1">
              <a:lnSpc>
                <a:spcPct val="120000"/>
              </a:lnSpc>
            </a:pPr>
            <a:r>
              <a:rPr lang="en-GB" sz="2900" dirty="0">
                <a:latin typeface="Aptos" panose="020B0004020202020204" pitchFamily="34" charset="0"/>
              </a:rPr>
              <a:t>explains which routine vaccines may or may not be co-administered in older adults (for this slide deck: age 65 years and older); it then provides further information about underpinning principles of co-administration </a:t>
            </a:r>
          </a:p>
          <a:p>
            <a:pPr marL="0" indent="0">
              <a:lnSpc>
                <a:spcPct val="120000"/>
              </a:lnSpc>
              <a:buNone/>
            </a:pPr>
            <a:r>
              <a:rPr lang="en-GB" sz="2900" dirty="0">
                <a:latin typeface="Aptos" panose="020B0004020202020204" pitchFamily="34" charset="0"/>
              </a:rPr>
              <a:t>While some of these vaccines are  also routinely given in other groups, this slide set does not cover vaccinations given:</a:t>
            </a:r>
          </a:p>
          <a:p>
            <a:pPr lvl="1">
              <a:lnSpc>
                <a:spcPct val="120000"/>
              </a:lnSpc>
            </a:pPr>
            <a:r>
              <a:rPr lang="en-GB" sz="2900" dirty="0">
                <a:latin typeface="Aptos" panose="020B0004020202020204" pitchFamily="34" charset="0"/>
              </a:rPr>
              <a:t>in pregnancy, or </a:t>
            </a:r>
          </a:p>
          <a:p>
            <a:pPr lvl="1">
              <a:lnSpc>
                <a:spcPct val="120000"/>
              </a:lnSpc>
            </a:pPr>
            <a:r>
              <a:rPr lang="en-GB" sz="2900" dirty="0">
                <a:latin typeface="Aptos" panose="020B0004020202020204" pitchFamily="34" charset="0"/>
              </a:rPr>
              <a:t>to younger adults in clinical risk groups, or </a:t>
            </a:r>
          </a:p>
          <a:p>
            <a:pPr lvl="1">
              <a:lnSpc>
                <a:spcPct val="120000"/>
              </a:lnSpc>
            </a:pPr>
            <a:r>
              <a:rPr lang="en-GB" sz="2900" dirty="0">
                <a:latin typeface="Aptos" panose="020B0004020202020204" pitchFamily="34" charset="0"/>
              </a:rPr>
              <a:t>to children</a:t>
            </a:r>
          </a:p>
          <a:p>
            <a:pPr marL="0" indent="0">
              <a:lnSpc>
                <a:spcPct val="120000"/>
              </a:lnSpc>
              <a:buNone/>
            </a:pPr>
            <a:r>
              <a:rPr lang="en-GB" sz="2900" dirty="0">
                <a:latin typeface="Aptos" panose="020B0004020202020204" pitchFamily="34" charset="0"/>
              </a:rPr>
              <a:t>For these groups, refer to other resources published by the </a:t>
            </a:r>
            <a:r>
              <a:rPr lang="en-GB" sz="2900" dirty="0">
                <a:latin typeface="Aptos" panose="020B0004020202020204" pitchFamily="34" charset="0"/>
                <a:hlinkClick r:id="rId3"/>
              </a:rPr>
              <a:t>UK Health Security Agency</a:t>
            </a:r>
            <a:r>
              <a:rPr lang="en-GB" sz="2900" dirty="0">
                <a:latin typeface="Aptos" panose="020B0004020202020204" pitchFamily="34" charset="0"/>
              </a:rPr>
              <a:t> (UKHSA). The principles of co-administration can inform vaccination in these groups and other vaccines that may be indicated for an older adult, for example travel vaccines.</a:t>
            </a:r>
          </a:p>
          <a:p>
            <a:pPr marL="0" indent="0">
              <a:lnSpc>
                <a:spcPct val="120000"/>
              </a:lnSpc>
              <a:buNone/>
            </a:pPr>
            <a:r>
              <a:rPr lang="en-GB" sz="2900" dirty="0">
                <a:latin typeface="Aptos" panose="020B0004020202020204" pitchFamily="34" charset="0"/>
              </a:rPr>
              <a:t>Nothing in these slides is intended to replace the other requirements for these programmes; for example the recommended minimum intervals between doses of the same antigen should still be maintained.</a:t>
            </a:r>
          </a:p>
          <a:p>
            <a:pPr marL="0" indent="0">
              <a:lnSpc>
                <a:spcPct val="120000"/>
              </a:lnSpc>
              <a:buNone/>
            </a:pPr>
            <a:r>
              <a:rPr lang="en-GB" sz="2900" dirty="0">
                <a:latin typeface="Aptos" panose="020B0004020202020204" pitchFamily="34" charset="0"/>
              </a:rPr>
              <a:t>‘Older adults’ also includes all adults residing in care homes for older adults, regardless of age.</a:t>
            </a:r>
          </a:p>
          <a:p>
            <a:endParaRPr lang="en-GB" dirty="0"/>
          </a:p>
          <a:p>
            <a:endParaRPr lang="en-GB" dirty="0"/>
          </a:p>
        </p:txBody>
      </p:sp>
      <p:sp>
        <p:nvSpPr>
          <p:cNvPr id="4" name="Footer Placeholder 3">
            <a:extLst>
              <a:ext uri="{FF2B5EF4-FFF2-40B4-BE49-F238E27FC236}">
                <a16:creationId xmlns:a16="http://schemas.microsoft.com/office/drawing/2014/main" id="{7E9440DB-1673-2192-F7C8-B5683B9D8C60}"/>
              </a:ext>
            </a:extLst>
          </p:cNvPr>
          <p:cNvSpPr>
            <a:spLocks noGrp="1"/>
          </p:cNvSpPr>
          <p:nvPr>
            <p:ph type="ftr" sz="quarter" idx="10"/>
          </p:nvPr>
        </p:nvSpPr>
        <p:spPr/>
        <p:txBody>
          <a:bodyPr/>
          <a:lstStyle/>
          <a:p>
            <a:r>
              <a:rPr lang="en-GB" dirty="0"/>
              <a:t>Co-administration of vaccines routinely offered to older adults. </a:t>
            </a:r>
            <a:r>
              <a:rPr lang="en-GB" b="1" dirty="0"/>
              <a:t>Refer to other material for other patient groups</a:t>
            </a:r>
            <a:endParaRPr lang="en-GB" sz="1400" b="1" dirty="0"/>
          </a:p>
        </p:txBody>
      </p:sp>
      <p:sp>
        <p:nvSpPr>
          <p:cNvPr id="5" name="Slide Number Placeholder 4">
            <a:extLst>
              <a:ext uri="{FF2B5EF4-FFF2-40B4-BE49-F238E27FC236}">
                <a16:creationId xmlns:a16="http://schemas.microsoft.com/office/drawing/2014/main" id="{549F441F-2938-D73B-E34C-CC2B7E6171DE}"/>
              </a:ext>
            </a:extLst>
          </p:cNvPr>
          <p:cNvSpPr>
            <a:spLocks noGrp="1"/>
          </p:cNvSpPr>
          <p:nvPr>
            <p:ph type="sldNum" sz="quarter" idx="11"/>
          </p:nvPr>
        </p:nvSpPr>
        <p:spPr/>
        <p:txBody>
          <a:bodyPr/>
          <a:lstStyle/>
          <a:p>
            <a:fld id="{344369E4-5DE7-46E5-874E-4FD437973785}" type="slidenum">
              <a:rPr lang="en-GB" smtClean="0"/>
              <a:pPr/>
              <a:t>2</a:t>
            </a:fld>
            <a:endParaRPr lang="en-GB" sz="1400" dirty="0"/>
          </a:p>
        </p:txBody>
      </p:sp>
    </p:spTree>
    <p:extLst>
      <p:ext uri="{BB962C8B-B14F-4D97-AF65-F5344CB8AC3E}">
        <p14:creationId xmlns:p14="http://schemas.microsoft.com/office/powerpoint/2010/main" val="42775090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EE3E0F6F-07C3-D3F7-EBC8-8110ED9E697D}"/>
              </a:ext>
            </a:extLst>
          </p:cNvPr>
          <p:cNvSpPr>
            <a:spLocks noGrp="1"/>
          </p:cNvSpPr>
          <p:nvPr>
            <p:ph type="title"/>
          </p:nvPr>
        </p:nvSpPr>
        <p:spPr>
          <a:xfrm>
            <a:off x="575733" y="166255"/>
            <a:ext cx="8771467" cy="1256145"/>
          </a:xfrm>
        </p:spPr>
        <p:txBody>
          <a:bodyPr/>
          <a:lstStyle/>
          <a:p>
            <a:r>
              <a:rPr lang="en-GB" dirty="0"/>
              <a:t>Contents</a:t>
            </a:r>
          </a:p>
        </p:txBody>
      </p:sp>
      <p:graphicFrame>
        <p:nvGraphicFramePr>
          <p:cNvPr id="13" name="Table Placeholder 12">
            <a:extLst>
              <a:ext uri="{FF2B5EF4-FFF2-40B4-BE49-F238E27FC236}">
                <a16:creationId xmlns:a16="http://schemas.microsoft.com/office/drawing/2014/main" id="{45ADD4F0-D793-B58D-6D39-CC87DA587C83}"/>
              </a:ext>
            </a:extLst>
          </p:cNvPr>
          <p:cNvGraphicFramePr>
            <a:graphicFrameLocks noGrp="1"/>
          </p:cNvGraphicFramePr>
          <p:nvPr>
            <p:ph type="tbl" idx="1"/>
            <p:extLst>
              <p:ext uri="{D42A27DB-BD31-4B8C-83A1-F6EECF244321}">
                <p14:modId xmlns:p14="http://schemas.microsoft.com/office/powerpoint/2010/main" val="2836456783"/>
              </p:ext>
            </p:extLst>
          </p:nvPr>
        </p:nvGraphicFramePr>
        <p:xfrm>
          <a:off x="1197864" y="1508761"/>
          <a:ext cx="9418320" cy="4724781"/>
        </p:xfrm>
        <a:graphic>
          <a:graphicData uri="http://schemas.openxmlformats.org/drawingml/2006/table">
            <a:tbl>
              <a:tblPr firstRow="1">
                <a:tableStyleId>{7DF18680-E054-41AD-8BC1-D1AEF772440D}</a:tableStyleId>
              </a:tblPr>
              <a:tblGrid>
                <a:gridCol w="6904820">
                  <a:extLst>
                    <a:ext uri="{9D8B030D-6E8A-4147-A177-3AD203B41FA5}">
                      <a16:colId xmlns:a16="http://schemas.microsoft.com/office/drawing/2014/main" val="333477907"/>
                    </a:ext>
                  </a:extLst>
                </a:gridCol>
                <a:gridCol w="2513500">
                  <a:extLst>
                    <a:ext uri="{9D8B030D-6E8A-4147-A177-3AD203B41FA5}">
                      <a16:colId xmlns:a16="http://schemas.microsoft.com/office/drawing/2014/main" val="1448390075"/>
                    </a:ext>
                  </a:extLst>
                </a:gridCol>
              </a:tblGrid>
              <a:tr h="327042">
                <a:tc>
                  <a:txBody>
                    <a:bodyPr/>
                    <a:lstStyle/>
                    <a:p>
                      <a:r>
                        <a:rPr lang="en-GB" dirty="0"/>
                        <a:t>Topic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C91"/>
                    </a:solidFill>
                  </a:tcPr>
                </a:tc>
                <a:tc>
                  <a:txBody>
                    <a:bodyPr/>
                    <a:lstStyle/>
                    <a:p>
                      <a:r>
                        <a:rPr lang="en-GB" dirty="0"/>
                        <a:t>Slide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C91"/>
                    </a:solidFill>
                  </a:tcPr>
                </a:tc>
                <a:extLst>
                  <a:ext uri="{0D108BD9-81ED-4DB2-BD59-A6C34878D82A}">
                    <a16:rowId xmlns:a16="http://schemas.microsoft.com/office/drawing/2014/main" val="2022638531"/>
                  </a:ext>
                </a:extLst>
              </a:tr>
              <a:tr h="392449">
                <a:tc>
                  <a:txBody>
                    <a:bodyPr/>
                    <a:lstStyle/>
                    <a:p>
                      <a:r>
                        <a:rPr lang="en-GB" dirty="0"/>
                        <a:t>Routine vaccinations for older adults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02689923"/>
                  </a:ext>
                </a:extLst>
              </a:tr>
              <a:tr h="57232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Older adult routine vaccinations co-administration quick reference chart</a:t>
                      </a:r>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19347648"/>
                  </a:ext>
                </a:extLst>
              </a:tr>
              <a:tr h="4004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Co-administration of RSV and seasonal flu vaccines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1379169"/>
                  </a:ext>
                </a:extLst>
              </a:tr>
              <a:tr h="25345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Principles (underpinning knowledge)</a:t>
                      </a:r>
                    </a:p>
                    <a:p>
                      <a:pPr marL="457200" lvl="1" indent="0">
                        <a:buNone/>
                      </a:pPr>
                      <a:r>
                        <a:rPr lang="en-GB" dirty="0"/>
                        <a:t>Eligibility and Scheduling</a:t>
                      </a:r>
                    </a:p>
                    <a:p>
                      <a:pPr marL="457200" lvl="1" indent="0">
                        <a:buNone/>
                      </a:pPr>
                      <a:r>
                        <a:rPr lang="en-GB" dirty="0"/>
                        <a:t>Clinical considerations</a:t>
                      </a:r>
                    </a:p>
                    <a:p>
                      <a:pPr marL="457200" lvl="1" indent="0">
                        <a:buNone/>
                      </a:pPr>
                      <a:r>
                        <a:rPr lang="en-GB" dirty="0"/>
                        <a:t>How does the immune system respond when vaccines are co-administered?</a:t>
                      </a:r>
                    </a:p>
                    <a:p>
                      <a:pPr marL="457200" lvl="1" indent="0">
                        <a:buNone/>
                      </a:pPr>
                      <a:r>
                        <a:rPr lang="en-GB" dirty="0"/>
                        <a:t>Side effects for co-administered vaccines</a:t>
                      </a:r>
                    </a:p>
                    <a:p>
                      <a:pPr marL="457200" lvl="1" indent="0">
                        <a:buNone/>
                      </a:pPr>
                      <a:r>
                        <a:rPr lang="en-GB" dirty="0"/>
                        <a:t>Why are some vaccines not recommended to be co-administered?</a:t>
                      </a:r>
                    </a:p>
                    <a:p>
                      <a:pPr marL="457200" lvl="1" indent="0">
                        <a:buNone/>
                      </a:pPr>
                      <a:r>
                        <a:rPr lang="en-GB" dirty="0"/>
                        <a:t>Why does co-administration guidance sometimes change?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t>7</a:t>
                      </a:r>
                    </a:p>
                    <a:p>
                      <a:pPr algn="ctr"/>
                      <a:r>
                        <a:rPr lang="en-GB" dirty="0"/>
                        <a:t>8</a:t>
                      </a:r>
                    </a:p>
                    <a:p>
                      <a:pPr algn="ctr"/>
                      <a:r>
                        <a:rPr lang="en-GB" dirty="0"/>
                        <a:t>9</a:t>
                      </a:r>
                    </a:p>
                    <a:p>
                      <a:pPr algn="ctr"/>
                      <a:r>
                        <a:rPr lang="en-GB" dirty="0"/>
                        <a:t>10</a:t>
                      </a:r>
                    </a:p>
                    <a:p>
                      <a:pPr algn="ctr"/>
                      <a:endParaRPr lang="en-GB" dirty="0"/>
                    </a:p>
                    <a:p>
                      <a:pPr algn="ctr"/>
                      <a:r>
                        <a:rPr lang="en-GB" dirty="0"/>
                        <a:t>11</a:t>
                      </a:r>
                    </a:p>
                    <a:p>
                      <a:pPr algn="ctr"/>
                      <a:r>
                        <a:rPr lang="en-GB" dirty="0"/>
                        <a:t>12</a:t>
                      </a:r>
                    </a:p>
                    <a:p>
                      <a:pPr algn="ctr"/>
                      <a:endParaRPr lang="en-GB" dirty="0"/>
                    </a:p>
                    <a:p>
                      <a:pPr algn="ctr"/>
                      <a:r>
                        <a:rPr lang="en-GB" dirty="0"/>
                        <a:t>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16568804"/>
                  </a:ext>
                </a:extLst>
              </a:tr>
              <a:tr h="3177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Resources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77753153"/>
                  </a:ext>
                </a:extLst>
              </a:tr>
            </a:tbl>
          </a:graphicData>
        </a:graphic>
      </p:graphicFrame>
      <p:sp>
        <p:nvSpPr>
          <p:cNvPr id="5" name="Footer Placeholder 4">
            <a:extLst>
              <a:ext uri="{FF2B5EF4-FFF2-40B4-BE49-F238E27FC236}">
                <a16:creationId xmlns:a16="http://schemas.microsoft.com/office/drawing/2014/main" id="{4B3C4F56-8B1D-880E-C4D3-846078A078DA}"/>
              </a:ext>
            </a:extLst>
          </p:cNvPr>
          <p:cNvSpPr>
            <a:spLocks noGrp="1"/>
          </p:cNvSpPr>
          <p:nvPr>
            <p:ph type="ftr" sz="quarter" idx="11"/>
          </p:nvPr>
        </p:nvSpPr>
        <p:spPr/>
        <p:txBody>
          <a:bodyPr/>
          <a:lstStyle/>
          <a:p>
            <a:r>
              <a:rPr lang="en-GB" dirty="0"/>
              <a:t>Co-administration of vaccines routinely offered to older adults</a:t>
            </a:r>
            <a:endParaRPr lang="en-GB" sz="1400" dirty="0"/>
          </a:p>
        </p:txBody>
      </p:sp>
      <p:sp>
        <p:nvSpPr>
          <p:cNvPr id="6" name="Slide Number Placeholder 5">
            <a:extLst>
              <a:ext uri="{FF2B5EF4-FFF2-40B4-BE49-F238E27FC236}">
                <a16:creationId xmlns:a16="http://schemas.microsoft.com/office/drawing/2014/main" id="{1FA1972B-E99E-E8F2-4803-4A7A59C57FBE}"/>
              </a:ext>
            </a:extLst>
          </p:cNvPr>
          <p:cNvSpPr>
            <a:spLocks noGrp="1"/>
          </p:cNvSpPr>
          <p:nvPr>
            <p:ph type="sldNum" sz="quarter" idx="12"/>
          </p:nvPr>
        </p:nvSpPr>
        <p:spPr/>
        <p:txBody>
          <a:bodyPr/>
          <a:lstStyle/>
          <a:p>
            <a:fld id="{344369E4-5DE7-46E5-874E-4FD437973785}" type="slidenum">
              <a:rPr lang="en-GB" smtClean="0"/>
              <a:pPr/>
              <a:t>3</a:t>
            </a:fld>
            <a:endParaRPr lang="en-GB" sz="1400" dirty="0"/>
          </a:p>
        </p:txBody>
      </p:sp>
    </p:spTree>
    <p:extLst>
      <p:ext uri="{BB962C8B-B14F-4D97-AF65-F5344CB8AC3E}">
        <p14:creationId xmlns:p14="http://schemas.microsoft.com/office/powerpoint/2010/main" val="39559042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C336741-7B1E-032E-D212-76B8DD106B96}"/>
              </a:ext>
            </a:extLst>
          </p:cNvPr>
          <p:cNvSpPr>
            <a:spLocks noGrp="1"/>
          </p:cNvSpPr>
          <p:nvPr>
            <p:ph type="body" idx="1"/>
          </p:nvPr>
        </p:nvSpPr>
        <p:spPr>
          <a:xfrm>
            <a:off x="330206" y="1681163"/>
            <a:ext cx="5157787" cy="564887"/>
          </a:xfrm>
        </p:spPr>
        <p:txBody>
          <a:bodyPr>
            <a:normAutofit/>
          </a:bodyPr>
          <a:lstStyle/>
          <a:p>
            <a:r>
              <a:rPr lang="en-GB" dirty="0"/>
              <a:t>Year-round routine vaccination</a:t>
            </a:r>
          </a:p>
        </p:txBody>
      </p:sp>
      <p:sp>
        <p:nvSpPr>
          <p:cNvPr id="7" name="Content Placeholder 6">
            <a:extLst>
              <a:ext uri="{FF2B5EF4-FFF2-40B4-BE49-F238E27FC236}">
                <a16:creationId xmlns:a16="http://schemas.microsoft.com/office/drawing/2014/main" id="{DC279820-7C63-96B8-0333-897E1D3D0E2C}"/>
              </a:ext>
            </a:extLst>
          </p:cNvPr>
          <p:cNvSpPr>
            <a:spLocks noGrp="1"/>
          </p:cNvSpPr>
          <p:nvPr>
            <p:ph sz="half" idx="2"/>
          </p:nvPr>
        </p:nvSpPr>
        <p:spPr>
          <a:xfrm>
            <a:off x="374088" y="2186670"/>
            <a:ext cx="5866946" cy="4131003"/>
          </a:xfrm>
        </p:spPr>
        <p:txBody>
          <a:bodyPr>
            <a:normAutofit fontScale="77500" lnSpcReduction="20000"/>
          </a:bodyPr>
          <a:lstStyle/>
          <a:p>
            <a:pPr>
              <a:lnSpc>
                <a:spcPct val="120000"/>
              </a:lnSpc>
            </a:pPr>
            <a:r>
              <a:rPr lang="en-GB" dirty="0">
                <a:solidFill>
                  <a:srgbClr val="007C91"/>
                </a:solidFill>
                <a:hlinkClick r:id="rId3">
                  <a:extLst>
                    <a:ext uri="{A12FA001-AC4F-418D-AE19-62706E023703}">
                      <ahyp:hlinkClr xmlns:ahyp="http://schemas.microsoft.com/office/drawing/2018/hyperlinkcolor" val="tx"/>
                    </a:ext>
                  </a:extLst>
                </a:hlinkClick>
              </a:rPr>
              <a:t>Pneumococcal</a:t>
            </a:r>
            <a:r>
              <a:rPr lang="en-GB" dirty="0"/>
              <a:t>, single dose: </a:t>
            </a:r>
          </a:p>
          <a:p>
            <a:pPr lvl="1">
              <a:lnSpc>
                <a:spcPct val="120000"/>
              </a:lnSpc>
            </a:pPr>
            <a:r>
              <a:rPr lang="en-GB" dirty="0"/>
              <a:t>from age 65 years</a:t>
            </a:r>
          </a:p>
          <a:p>
            <a:pPr lvl="1">
              <a:lnSpc>
                <a:spcPct val="120000"/>
              </a:lnSpc>
            </a:pPr>
            <a:r>
              <a:rPr lang="en-GB" dirty="0"/>
              <a:t>no upper age limit</a:t>
            </a:r>
          </a:p>
          <a:p>
            <a:pPr>
              <a:lnSpc>
                <a:spcPct val="120000"/>
              </a:lnSpc>
            </a:pPr>
            <a:r>
              <a:rPr lang="en-GB" dirty="0">
                <a:solidFill>
                  <a:srgbClr val="007C91"/>
                </a:solidFill>
                <a:hlinkClick r:id="rId4">
                  <a:extLst>
                    <a:ext uri="{A12FA001-AC4F-418D-AE19-62706E023703}">
                      <ahyp:hlinkClr xmlns:ahyp="http://schemas.microsoft.com/office/drawing/2018/hyperlinkcolor" val="tx"/>
                    </a:ext>
                  </a:extLst>
                </a:hlinkClick>
              </a:rPr>
              <a:t>Respiratory syncytial virus </a:t>
            </a:r>
            <a:r>
              <a:rPr lang="en-GB" dirty="0"/>
              <a:t>(RSV), single dose:</a:t>
            </a:r>
          </a:p>
          <a:p>
            <a:pPr lvl="1">
              <a:lnSpc>
                <a:spcPct val="120000"/>
              </a:lnSpc>
            </a:pPr>
            <a:r>
              <a:rPr lang="en-GB" dirty="0"/>
              <a:t>from age 75 years</a:t>
            </a:r>
          </a:p>
          <a:p>
            <a:pPr lvl="1">
              <a:lnSpc>
                <a:spcPct val="120000"/>
              </a:lnSpc>
            </a:pPr>
            <a:r>
              <a:rPr lang="en-GB" dirty="0"/>
              <a:t>adults living in a care home for older adults</a:t>
            </a:r>
          </a:p>
          <a:p>
            <a:pPr lvl="1">
              <a:lnSpc>
                <a:spcPct val="120000"/>
              </a:lnSpc>
            </a:pPr>
            <a:r>
              <a:rPr lang="en-GB" dirty="0"/>
              <a:t>no upper age limit</a:t>
            </a:r>
          </a:p>
          <a:p>
            <a:pPr>
              <a:lnSpc>
                <a:spcPct val="120000"/>
              </a:lnSpc>
            </a:pPr>
            <a:r>
              <a:rPr lang="en-GB" dirty="0">
                <a:solidFill>
                  <a:srgbClr val="007C91"/>
                </a:solidFill>
                <a:hlinkClick r:id="rId5">
                  <a:extLst>
                    <a:ext uri="{A12FA001-AC4F-418D-AE19-62706E023703}">
                      <ahyp:hlinkClr xmlns:ahyp="http://schemas.microsoft.com/office/drawing/2018/hyperlinkcolor" val="tx"/>
                    </a:ext>
                  </a:extLst>
                </a:hlinkClick>
              </a:rPr>
              <a:t>Shingles</a:t>
            </a:r>
            <a:r>
              <a:rPr lang="en-GB" dirty="0"/>
              <a:t>, 2-dose course: </a:t>
            </a:r>
          </a:p>
          <a:p>
            <a:pPr lvl="1">
              <a:lnSpc>
                <a:spcPct val="120000"/>
              </a:lnSpc>
            </a:pPr>
            <a:r>
              <a:rPr lang="en-GB" dirty="0"/>
              <a:t>from 1 September 2023, those reaching turning </a:t>
            </a:r>
            <a:br>
              <a:rPr lang="en-GB" dirty="0"/>
            </a:br>
            <a:r>
              <a:rPr lang="en-GB" dirty="0"/>
              <a:t>65 and 70 years of age from 1 September each year</a:t>
            </a:r>
          </a:p>
          <a:p>
            <a:pPr lvl="1">
              <a:lnSpc>
                <a:spcPct val="120000"/>
              </a:lnSpc>
            </a:pPr>
            <a:r>
              <a:rPr lang="en-GB" dirty="0"/>
              <a:t>must be vaccinated before their 80th birthday </a:t>
            </a:r>
          </a:p>
        </p:txBody>
      </p:sp>
      <p:sp>
        <p:nvSpPr>
          <p:cNvPr id="8" name="Text Placeholder 7">
            <a:extLst>
              <a:ext uri="{FF2B5EF4-FFF2-40B4-BE49-F238E27FC236}">
                <a16:creationId xmlns:a16="http://schemas.microsoft.com/office/drawing/2014/main" id="{B84E747A-1F04-E4AC-C1F9-877CEEC4780E}"/>
              </a:ext>
            </a:extLst>
          </p:cNvPr>
          <p:cNvSpPr>
            <a:spLocks noGrp="1"/>
          </p:cNvSpPr>
          <p:nvPr>
            <p:ph type="body" sz="quarter" idx="3"/>
          </p:nvPr>
        </p:nvSpPr>
        <p:spPr>
          <a:xfrm>
            <a:off x="6172200" y="1681163"/>
            <a:ext cx="5689594" cy="823912"/>
          </a:xfrm>
        </p:spPr>
        <p:txBody>
          <a:bodyPr/>
          <a:lstStyle/>
          <a:p>
            <a:r>
              <a:rPr lang="en-GB" dirty="0"/>
              <a:t>Campaign-based routine programmes</a:t>
            </a:r>
          </a:p>
        </p:txBody>
      </p:sp>
      <p:sp>
        <p:nvSpPr>
          <p:cNvPr id="9" name="Content Placeholder 8">
            <a:extLst>
              <a:ext uri="{FF2B5EF4-FFF2-40B4-BE49-F238E27FC236}">
                <a16:creationId xmlns:a16="http://schemas.microsoft.com/office/drawing/2014/main" id="{F6FFA41D-3962-DD90-1A05-5851666591A1}"/>
              </a:ext>
            </a:extLst>
          </p:cNvPr>
          <p:cNvSpPr>
            <a:spLocks noGrp="1"/>
          </p:cNvSpPr>
          <p:nvPr>
            <p:ph sz="quarter" idx="4"/>
          </p:nvPr>
        </p:nvSpPr>
        <p:spPr>
          <a:xfrm>
            <a:off x="6207827" y="2240112"/>
            <a:ext cx="5271655" cy="3949170"/>
          </a:xfrm>
        </p:spPr>
        <p:txBody>
          <a:bodyPr>
            <a:normAutofit fontScale="92500" lnSpcReduction="10000"/>
          </a:bodyPr>
          <a:lstStyle/>
          <a:p>
            <a:pPr>
              <a:lnSpc>
                <a:spcPct val="110000"/>
              </a:lnSpc>
            </a:pPr>
            <a:r>
              <a:rPr lang="en-GB" sz="2000" dirty="0">
                <a:solidFill>
                  <a:srgbClr val="007C91"/>
                </a:solidFill>
                <a:hlinkClick r:id="rId6">
                  <a:extLst>
                    <a:ext uri="{A12FA001-AC4F-418D-AE19-62706E023703}">
                      <ahyp:hlinkClr xmlns:ahyp="http://schemas.microsoft.com/office/drawing/2018/hyperlinkcolor" val="tx"/>
                    </a:ext>
                  </a:extLst>
                </a:hlinkClick>
              </a:rPr>
              <a:t>COVID-19</a:t>
            </a:r>
            <a:r>
              <a:rPr lang="en-GB" sz="2000" dirty="0"/>
              <a:t>, single dose each spring and autumn campaign: </a:t>
            </a:r>
          </a:p>
          <a:p>
            <a:pPr lvl="1">
              <a:lnSpc>
                <a:spcPct val="110000"/>
              </a:lnSpc>
            </a:pPr>
            <a:r>
              <a:rPr lang="en-GB" sz="2000" dirty="0"/>
              <a:t>those aged 75 years and over</a:t>
            </a:r>
          </a:p>
          <a:p>
            <a:pPr lvl="1">
              <a:lnSpc>
                <a:spcPct val="110000"/>
              </a:lnSpc>
            </a:pPr>
            <a:r>
              <a:rPr lang="en-GB" sz="2000" dirty="0"/>
              <a:t>all adults living in a care home for older adults</a:t>
            </a:r>
          </a:p>
          <a:p>
            <a:pPr lvl="1">
              <a:lnSpc>
                <a:spcPct val="110000"/>
              </a:lnSpc>
            </a:pPr>
            <a:r>
              <a:rPr lang="en-GB" sz="2000" dirty="0"/>
              <a:t>no upper age limit</a:t>
            </a:r>
          </a:p>
          <a:p>
            <a:pPr>
              <a:lnSpc>
                <a:spcPct val="110000"/>
              </a:lnSpc>
            </a:pPr>
            <a:r>
              <a:rPr lang="en-GB" sz="2000" dirty="0">
                <a:solidFill>
                  <a:srgbClr val="007C91"/>
                </a:solidFill>
                <a:hlinkClick r:id="rId7">
                  <a:extLst>
                    <a:ext uri="{A12FA001-AC4F-418D-AE19-62706E023703}">
                      <ahyp:hlinkClr xmlns:ahyp="http://schemas.microsoft.com/office/drawing/2018/hyperlinkcolor" val="tx"/>
                    </a:ext>
                  </a:extLst>
                </a:hlinkClick>
              </a:rPr>
              <a:t>Seasonal influenza</a:t>
            </a:r>
            <a:r>
              <a:rPr lang="en-GB" sz="2000" dirty="0"/>
              <a:t>, single dose each autumn campaign: </a:t>
            </a:r>
          </a:p>
          <a:p>
            <a:pPr lvl="1">
              <a:lnSpc>
                <a:spcPct val="110000"/>
              </a:lnSpc>
            </a:pPr>
            <a:r>
              <a:rPr lang="en-GB" sz="2000" dirty="0">
                <a:solidFill>
                  <a:srgbClr val="0B0C0C"/>
                </a:solidFill>
              </a:rPr>
              <a:t>those aged 65 years and over</a:t>
            </a:r>
          </a:p>
          <a:p>
            <a:pPr lvl="1">
              <a:lnSpc>
                <a:spcPct val="110000"/>
              </a:lnSpc>
            </a:pPr>
            <a:r>
              <a:rPr lang="en-GB" sz="2000" dirty="0">
                <a:solidFill>
                  <a:srgbClr val="0B0C0C"/>
                </a:solidFill>
              </a:rPr>
              <a:t>those in long-stay residential care homes</a:t>
            </a:r>
          </a:p>
          <a:p>
            <a:pPr lvl="1">
              <a:lnSpc>
                <a:spcPct val="110000"/>
              </a:lnSpc>
            </a:pPr>
            <a:r>
              <a:rPr lang="en-GB" sz="2000" dirty="0">
                <a:solidFill>
                  <a:srgbClr val="0B0C0C"/>
                </a:solidFill>
              </a:rPr>
              <a:t>no upper age limit</a:t>
            </a:r>
          </a:p>
          <a:p>
            <a:endParaRPr lang="en-GB" dirty="0">
              <a:solidFill>
                <a:srgbClr val="0B0C0C"/>
              </a:solidFill>
            </a:endParaRPr>
          </a:p>
          <a:p>
            <a:endParaRPr lang="en-GB" dirty="0"/>
          </a:p>
        </p:txBody>
      </p:sp>
      <p:sp>
        <p:nvSpPr>
          <p:cNvPr id="2" name="Title 1">
            <a:extLst>
              <a:ext uri="{FF2B5EF4-FFF2-40B4-BE49-F238E27FC236}">
                <a16:creationId xmlns:a16="http://schemas.microsoft.com/office/drawing/2014/main" id="{54007EF3-6B63-1762-C72E-CD4C40F8C4EE}"/>
              </a:ext>
            </a:extLst>
          </p:cNvPr>
          <p:cNvSpPr>
            <a:spLocks noGrp="1"/>
          </p:cNvSpPr>
          <p:nvPr>
            <p:ph type="title"/>
          </p:nvPr>
        </p:nvSpPr>
        <p:spPr/>
        <p:txBody>
          <a:bodyPr>
            <a:normAutofit/>
          </a:bodyPr>
          <a:lstStyle/>
          <a:p>
            <a:r>
              <a:rPr lang="en-GB" dirty="0"/>
              <a:t>Routine vaccinations for older adults</a:t>
            </a:r>
          </a:p>
        </p:txBody>
      </p:sp>
      <p:sp>
        <p:nvSpPr>
          <p:cNvPr id="4" name="Footer Placeholder 3">
            <a:extLst>
              <a:ext uri="{FF2B5EF4-FFF2-40B4-BE49-F238E27FC236}">
                <a16:creationId xmlns:a16="http://schemas.microsoft.com/office/drawing/2014/main" id="{0C6673E7-D301-7A76-4923-83A8E4AC1AA1}"/>
              </a:ext>
            </a:extLst>
          </p:cNvPr>
          <p:cNvSpPr>
            <a:spLocks noGrp="1"/>
          </p:cNvSpPr>
          <p:nvPr>
            <p:ph type="ftr" sz="quarter" idx="10"/>
          </p:nvPr>
        </p:nvSpPr>
        <p:spPr/>
        <p:txBody>
          <a:bodyPr/>
          <a:lstStyle/>
          <a:p>
            <a:r>
              <a:rPr lang="en-GB" dirty="0"/>
              <a:t>Co-administration of vaccines routinely offered to older adults</a:t>
            </a:r>
            <a:endParaRPr lang="en-GB" sz="1400" dirty="0"/>
          </a:p>
        </p:txBody>
      </p:sp>
      <p:sp>
        <p:nvSpPr>
          <p:cNvPr id="5" name="Slide Number Placeholder 4">
            <a:extLst>
              <a:ext uri="{FF2B5EF4-FFF2-40B4-BE49-F238E27FC236}">
                <a16:creationId xmlns:a16="http://schemas.microsoft.com/office/drawing/2014/main" id="{DBEB19AE-B014-77C2-0142-30C0AE2CDCB5}"/>
              </a:ext>
            </a:extLst>
          </p:cNvPr>
          <p:cNvSpPr>
            <a:spLocks noGrp="1"/>
          </p:cNvSpPr>
          <p:nvPr>
            <p:ph type="sldNum" sz="quarter" idx="11"/>
          </p:nvPr>
        </p:nvSpPr>
        <p:spPr/>
        <p:txBody>
          <a:bodyPr/>
          <a:lstStyle/>
          <a:p>
            <a:fld id="{344369E4-5DE7-46E5-874E-4FD437973785}" type="slidenum">
              <a:rPr lang="en-GB" smtClean="0"/>
              <a:pPr/>
              <a:t>4</a:t>
            </a:fld>
            <a:endParaRPr lang="en-GB" sz="1400" dirty="0"/>
          </a:p>
        </p:txBody>
      </p:sp>
    </p:spTree>
    <p:extLst>
      <p:ext uri="{BB962C8B-B14F-4D97-AF65-F5344CB8AC3E}">
        <p14:creationId xmlns:p14="http://schemas.microsoft.com/office/powerpoint/2010/main" val="19625410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30909" y="54025"/>
            <a:ext cx="9860643" cy="1332807"/>
          </a:xfrm>
        </p:spPr>
        <p:txBody>
          <a:bodyPr>
            <a:normAutofit fontScale="90000"/>
          </a:bodyPr>
          <a:lstStyle/>
          <a:p>
            <a:r>
              <a:rPr lang="en-GB" sz="4200" dirty="0"/>
              <a:t>Older adult routine vaccinations </a:t>
            </a:r>
            <a:br>
              <a:rPr lang="en-GB" sz="4200" dirty="0"/>
            </a:br>
            <a:r>
              <a:rPr lang="en-GB" sz="4200" dirty="0"/>
              <a:t>co-administration quick reference chart</a:t>
            </a:r>
            <a:br>
              <a:rPr lang="en-GB" dirty="0"/>
            </a:br>
            <a:br>
              <a:rPr lang="en-GB" dirty="0"/>
            </a:br>
            <a:endParaRPr lang="en-GB" dirty="0"/>
          </a:p>
        </p:txBody>
      </p:sp>
      <p:sp>
        <p:nvSpPr>
          <p:cNvPr id="2" name="Slide Number Placeholder 1">
            <a:extLst>
              <a:ext uri="{FF2B5EF4-FFF2-40B4-BE49-F238E27FC236}">
                <a16:creationId xmlns:a16="http://schemas.microsoft.com/office/drawing/2014/main" id="{58706881-E3BC-C0E8-20D6-03443D59A797}"/>
              </a:ext>
            </a:extLst>
          </p:cNvPr>
          <p:cNvSpPr>
            <a:spLocks noGrp="1"/>
          </p:cNvSpPr>
          <p:nvPr>
            <p:ph type="sldNum" sz="quarter" idx="11"/>
          </p:nvPr>
        </p:nvSpPr>
        <p:spPr>
          <a:xfrm>
            <a:off x="130629" y="6438850"/>
            <a:ext cx="361207" cy="365125"/>
          </a:xfrm>
        </p:spPr>
        <p:txBody>
          <a:bodyPr/>
          <a:lstStyle/>
          <a:p>
            <a:fld id="{344369E4-5DE7-46E5-874E-4FD437973785}" type="slidenum">
              <a:rPr lang="en-GB" smtClean="0"/>
              <a:pPr/>
              <a:t>5</a:t>
            </a:fld>
            <a:endParaRPr lang="en-GB" sz="1400" dirty="0"/>
          </a:p>
        </p:txBody>
      </p:sp>
      <p:sp>
        <p:nvSpPr>
          <p:cNvPr id="3" name="Footer Placeholder 2">
            <a:extLst>
              <a:ext uri="{FF2B5EF4-FFF2-40B4-BE49-F238E27FC236}">
                <a16:creationId xmlns:a16="http://schemas.microsoft.com/office/drawing/2014/main" id="{9B10866C-1A17-117A-ADEB-FE4C66BE1675}"/>
              </a:ext>
            </a:extLst>
          </p:cNvPr>
          <p:cNvSpPr>
            <a:spLocks noGrp="1"/>
          </p:cNvSpPr>
          <p:nvPr>
            <p:ph type="ftr" sz="quarter" idx="10"/>
          </p:nvPr>
        </p:nvSpPr>
        <p:spPr>
          <a:xfrm>
            <a:off x="592115" y="6438850"/>
            <a:ext cx="10408393" cy="363600"/>
          </a:xfrm>
        </p:spPr>
        <p:txBody>
          <a:bodyPr/>
          <a:lstStyle/>
          <a:p>
            <a:r>
              <a:rPr lang="en-GB" dirty="0"/>
              <a:t>Co-administration of vaccines routinely offered to older adults. </a:t>
            </a:r>
            <a:r>
              <a:rPr lang="en-GB" b="1" dirty="0"/>
              <a:t>Refer to other material for other patient groups</a:t>
            </a:r>
            <a:endParaRPr lang="en-GB" sz="1400" b="1" dirty="0"/>
          </a:p>
        </p:txBody>
      </p:sp>
      <p:graphicFrame>
        <p:nvGraphicFramePr>
          <p:cNvPr id="4" name="Table 3">
            <a:extLst>
              <a:ext uri="{FF2B5EF4-FFF2-40B4-BE49-F238E27FC236}">
                <a16:creationId xmlns:a16="http://schemas.microsoft.com/office/drawing/2014/main" id="{F3DF692B-471D-8BDE-3C6C-86B8543E4346}"/>
              </a:ext>
            </a:extLst>
          </p:cNvPr>
          <p:cNvGraphicFramePr>
            <a:graphicFrameLocks noGrp="1"/>
          </p:cNvGraphicFramePr>
          <p:nvPr>
            <p:extLst>
              <p:ext uri="{D42A27DB-BD31-4B8C-83A1-F6EECF244321}">
                <p14:modId xmlns:p14="http://schemas.microsoft.com/office/powerpoint/2010/main" val="3303933376"/>
              </p:ext>
            </p:extLst>
          </p:nvPr>
        </p:nvGraphicFramePr>
        <p:xfrm>
          <a:off x="230907" y="1572769"/>
          <a:ext cx="11730181" cy="3309765"/>
        </p:xfrm>
        <a:graphic>
          <a:graphicData uri="http://schemas.openxmlformats.org/drawingml/2006/table">
            <a:tbl>
              <a:tblPr firstRow="1" bandRow="1">
                <a:tableStyleId>{5C22544A-7EE6-4342-B048-85BDC9FD1C3A}</a:tableStyleId>
              </a:tblPr>
              <a:tblGrid>
                <a:gridCol w="1955030">
                  <a:extLst>
                    <a:ext uri="{9D8B030D-6E8A-4147-A177-3AD203B41FA5}">
                      <a16:colId xmlns:a16="http://schemas.microsoft.com/office/drawing/2014/main" val="653523014"/>
                    </a:ext>
                  </a:extLst>
                </a:gridCol>
                <a:gridCol w="1955030">
                  <a:extLst>
                    <a:ext uri="{9D8B030D-6E8A-4147-A177-3AD203B41FA5}">
                      <a16:colId xmlns:a16="http://schemas.microsoft.com/office/drawing/2014/main" val="276375568"/>
                    </a:ext>
                  </a:extLst>
                </a:gridCol>
                <a:gridCol w="1892408">
                  <a:extLst>
                    <a:ext uri="{9D8B030D-6E8A-4147-A177-3AD203B41FA5}">
                      <a16:colId xmlns:a16="http://schemas.microsoft.com/office/drawing/2014/main" val="3591340714"/>
                    </a:ext>
                  </a:extLst>
                </a:gridCol>
                <a:gridCol w="2017653">
                  <a:extLst>
                    <a:ext uri="{9D8B030D-6E8A-4147-A177-3AD203B41FA5}">
                      <a16:colId xmlns:a16="http://schemas.microsoft.com/office/drawing/2014/main" val="1377722551"/>
                    </a:ext>
                  </a:extLst>
                </a:gridCol>
                <a:gridCol w="1955030">
                  <a:extLst>
                    <a:ext uri="{9D8B030D-6E8A-4147-A177-3AD203B41FA5}">
                      <a16:colId xmlns:a16="http://schemas.microsoft.com/office/drawing/2014/main" val="932571719"/>
                    </a:ext>
                  </a:extLst>
                </a:gridCol>
                <a:gridCol w="1955030">
                  <a:extLst>
                    <a:ext uri="{9D8B030D-6E8A-4147-A177-3AD203B41FA5}">
                      <a16:colId xmlns:a16="http://schemas.microsoft.com/office/drawing/2014/main" val="1252859875"/>
                    </a:ext>
                  </a:extLst>
                </a:gridCol>
              </a:tblGrid>
              <a:tr h="642366">
                <a:tc>
                  <a:txBody>
                    <a:bodyPr/>
                    <a:lstStyle/>
                    <a:p>
                      <a:endParaRPr lang="en-GB" dirty="0">
                        <a:highlight>
                          <a:srgbClr val="000080"/>
                        </a:highlight>
                      </a:endParaRPr>
                    </a:p>
                  </a:txBody>
                  <a:tcPr>
                    <a:noFill/>
                  </a:tcPr>
                </a:tc>
                <a:tc>
                  <a:txBody>
                    <a:bodyPr/>
                    <a:lstStyle/>
                    <a:p>
                      <a:pPr algn="ctr"/>
                      <a:r>
                        <a:rPr lang="en-GB" dirty="0"/>
                        <a:t>RSV</a:t>
                      </a:r>
                    </a:p>
                  </a:txBody>
                  <a:tcPr anchor="ctr">
                    <a:lnB w="12700" cap="flat" cmpd="sng" algn="ctr">
                      <a:solidFill>
                        <a:schemeClr val="tx1"/>
                      </a:solidFill>
                      <a:prstDash val="solid"/>
                      <a:round/>
                      <a:headEnd type="none" w="med" len="med"/>
                      <a:tailEnd type="none" w="med" len="med"/>
                    </a:lnB>
                    <a:solidFill>
                      <a:srgbClr val="007C91"/>
                    </a:solidFill>
                  </a:tcPr>
                </a:tc>
                <a:tc>
                  <a:txBody>
                    <a:bodyPr/>
                    <a:lstStyle/>
                    <a:p>
                      <a:pPr algn="ctr"/>
                      <a:r>
                        <a:rPr lang="en-GB" dirty="0"/>
                        <a:t>Pneumococcal</a:t>
                      </a:r>
                    </a:p>
                  </a:txBody>
                  <a:tcPr anchor="ctr">
                    <a:lnB w="12700" cap="flat" cmpd="sng" algn="ctr">
                      <a:solidFill>
                        <a:schemeClr val="tx1"/>
                      </a:solidFill>
                      <a:prstDash val="solid"/>
                      <a:round/>
                      <a:headEnd type="none" w="med" len="med"/>
                      <a:tailEnd type="none" w="med" len="med"/>
                    </a:lnB>
                    <a:solidFill>
                      <a:srgbClr val="007C91"/>
                    </a:solidFill>
                  </a:tcPr>
                </a:tc>
                <a:tc>
                  <a:txBody>
                    <a:bodyPr/>
                    <a:lstStyle/>
                    <a:p>
                      <a:pPr algn="ctr"/>
                      <a:r>
                        <a:rPr lang="en-GB" dirty="0"/>
                        <a:t>Shingles </a:t>
                      </a:r>
                    </a:p>
                  </a:txBody>
                  <a:tcPr anchor="ctr">
                    <a:lnB w="12700" cap="flat" cmpd="sng" algn="ctr">
                      <a:solidFill>
                        <a:schemeClr val="tx1"/>
                      </a:solidFill>
                      <a:prstDash val="solid"/>
                      <a:round/>
                      <a:headEnd type="none" w="med" len="med"/>
                      <a:tailEnd type="none" w="med" len="med"/>
                    </a:lnB>
                    <a:solidFill>
                      <a:srgbClr val="007C91"/>
                    </a:solidFill>
                  </a:tcPr>
                </a:tc>
                <a:tc>
                  <a:txBody>
                    <a:bodyPr/>
                    <a:lstStyle/>
                    <a:p>
                      <a:pPr algn="ctr"/>
                      <a:r>
                        <a:rPr lang="en-GB" dirty="0"/>
                        <a:t>Flu</a:t>
                      </a:r>
                    </a:p>
                  </a:txBody>
                  <a:tcPr anchor="ctr">
                    <a:lnB w="12700" cap="flat" cmpd="sng" algn="ctr">
                      <a:solidFill>
                        <a:schemeClr val="tx1"/>
                      </a:solidFill>
                      <a:prstDash val="solid"/>
                      <a:round/>
                      <a:headEnd type="none" w="med" len="med"/>
                      <a:tailEnd type="none" w="med" len="med"/>
                    </a:lnB>
                    <a:solidFill>
                      <a:srgbClr val="007C91"/>
                    </a:solidFill>
                  </a:tcPr>
                </a:tc>
                <a:tc>
                  <a:txBody>
                    <a:bodyPr/>
                    <a:lstStyle/>
                    <a:p>
                      <a:pPr algn="ctr"/>
                      <a:r>
                        <a:rPr lang="en-GB" dirty="0"/>
                        <a:t>COVID-19</a:t>
                      </a:r>
                    </a:p>
                  </a:txBody>
                  <a:tcPr anchor="ctr">
                    <a:lnB w="12700" cap="flat" cmpd="sng" algn="ctr">
                      <a:solidFill>
                        <a:schemeClr val="tx1"/>
                      </a:solidFill>
                      <a:prstDash val="solid"/>
                      <a:round/>
                      <a:headEnd type="none" w="med" len="med"/>
                      <a:tailEnd type="none" w="med" len="med"/>
                    </a:lnB>
                    <a:solidFill>
                      <a:srgbClr val="007C91"/>
                    </a:solidFill>
                  </a:tcPr>
                </a:tc>
                <a:extLst>
                  <a:ext uri="{0D108BD9-81ED-4DB2-BD59-A6C34878D82A}">
                    <a16:rowId xmlns:a16="http://schemas.microsoft.com/office/drawing/2014/main" val="816529696"/>
                  </a:ext>
                </a:extLst>
              </a:tr>
              <a:tr h="583825">
                <a:tc>
                  <a:txBody>
                    <a:bodyPr/>
                    <a:lstStyle/>
                    <a:p>
                      <a:r>
                        <a:rPr lang="en-GB" b="1" dirty="0">
                          <a:solidFill>
                            <a:schemeClr val="bg1"/>
                          </a:solidFill>
                        </a:rPr>
                        <a:t>RSV</a:t>
                      </a:r>
                    </a:p>
                  </a:txBody>
                  <a:tcPr>
                    <a:lnR w="12700" cap="flat" cmpd="sng" algn="ctr">
                      <a:solidFill>
                        <a:schemeClr val="tx1"/>
                      </a:solidFill>
                      <a:prstDash val="solid"/>
                      <a:round/>
                      <a:headEnd type="none" w="med" len="med"/>
                      <a:tailEnd type="none" w="med" len="med"/>
                    </a:lnR>
                    <a:solidFill>
                      <a:srgbClr val="007C91"/>
                    </a:solidFill>
                  </a:tcPr>
                </a:tc>
                <a:tc>
                  <a:txBody>
                    <a:bodyPr/>
                    <a:lstStyle/>
                    <a:p>
                      <a:pPr algn="ctr"/>
                      <a:r>
                        <a:rPr lang="en-GB" b="1" dirty="0"/>
                        <a:t>_</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latin typeface="Wingdings" panose="05000000000000000000" pitchFamily="2" charset="2"/>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latin typeface="Wingdings" panose="05000000000000000000" pitchFamily="2" charset="2"/>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t>In specific clinical circumstances*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latin typeface="Wingdings" panose="05000000000000000000" pitchFamily="2" charset="2"/>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9944437"/>
                  </a:ext>
                </a:extLst>
              </a:tr>
              <a:tr h="500795">
                <a:tc>
                  <a:txBody>
                    <a:bodyPr/>
                    <a:lstStyle/>
                    <a:p>
                      <a:r>
                        <a:rPr lang="en-GB" b="1" dirty="0">
                          <a:solidFill>
                            <a:schemeClr val="bg1"/>
                          </a:solidFill>
                        </a:rPr>
                        <a:t>Pneumococcal</a:t>
                      </a:r>
                    </a:p>
                  </a:txBody>
                  <a:tcPr>
                    <a:lnR w="12700" cap="flat" cmpd="sng" algn="ctr">
                      <a:solidFill>
                        <a:schemeClr val="tx1"/>
                      </a:solidFill>
                      <a:prstDash val="solid"/>
                      <a:round/>
                      <a:headEnd type="none" w="med" len="med"/>
                      <a:tailEnd type="none" w="med" len="med"/>
                    </a:lnR>
                    <a:solidFill>
                      <a:srgbClr val="007C9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latin typeface="Wingdings" panose="05000000000000000000" pitchFamily="2" charset="2"/>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b="1" dirty="0"/>
                        <a:t>_</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latin typeface="Wingdings" panose="05000000000000000000" pitchFamily="2" charset="2"/>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latin typeface="Wingdings" panose="05000000000000000000" pitchFamily="2" charset="2"/>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latin typeface="Wingdings" panose="05000000000000000000" pitchFamily="2" charset="2"/>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5713372"/>
                  </a:ext>
                </a:extLst>
              </a:tr>
              <a:tr h="500795">
                <a:tc>
                  <a:txBody>
                    <a:bodyPr/>
                    <a:lstStyle/>
                    <a:p>
                      <a:r>
                        <a:rPr lang="en-GB" b="1" dirty="0">
                          <a:solidFill>
                            <a:schemeClr val="bg1"/>
                          </a:solidFill>
                        </a:rPr>
                        <a:t>Shingles</a:t>
                      </a:r>
                    </a:p>
                  </a:txBody>
                  <a:tcPr>
                    <a:lnR w="12700" cap="flat" cmpd="sng" algn="ctr">
                      <a:solidFill>
                        <a:schemeClr val="tx1"/>
                      </a:solidFill>
                      <a:prstDash val="solid"/>
                      <a:round/>
                      <a:headEnd type="none" w="med" len="med"/>
                      <a:tailEnd type="none" w="med" len="med"/>
                    </a:lnR>
                    <a:solidFill>
                      <a:srgbClr val="007C9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latin typeface="Wingdings" panose="05000000000000000000" pitchFamily="2" charset="2"/>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latin typeface="Wingdings" panose="05000000000000000000" pitchFamily="2" charset="2"/>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b="1" dirty="0"/>
                        <a:t>_</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latin typeface="Wingdings" panose="05000000000000000000" pitchFamily="2" charset="2"/>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latin typeface="Wingdings" panose="05000000000000000000" pitchFamily="2" charset="2"/>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34609421"/>
                  </a:ext>
                </a:extLst>
              </a:tr>
              <a:tr h="581189">
                <a:tc>
                  <a:txBody>
                    <a:bodyPr/>
                    <a:lstStyle/>
                    <a:p>
                      <a:r>
                        <a:rPr lang="en-GB" b="1" dirty="0">
                          <a:solidFill>
                            <a:schemeClr val="bg1"/>
                          </a:solidFill>
                        </a:rPr>
                        <a:t>Flu</a:t>
                      </a:r>
                    </a:p>
                  </a:txBody>
                  <a:tcPr>
                    <a:lnR w="12700" cap="flat" cmpd="sng" algn="ctr">
                      <a:solidFill>
                        <a:schemeClr val="tx1"/>
                      </a:solidFill>
                      <a:prstDash val="solid"/>
                      <a:round/>
                      <a:headEnd type="none" w="med" len="med"/>
                      <a:tailEnd type="none" w="med" len="med"/>
                    </a:lnR>
                    <a:solidFill>
                      <a:srgbClr val="007C91"/>
                    </a:solidFill>
                  </a:tcPr>
                </a:tc>
                <a:tc>
                  <a:txBody>
                    <a:bodyPr/>
                    <a:lstStyle/>
                    <a:p>
                      <a:pPr algn="ctr"/>
                      <a:r>
                        <a:rPr lang="en-GB" sz="1600" dirty="0"/>
                        <a:t>In specific clinical circumstances*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latin typeface="Wingdings" panose="05000000000000000000" pitchFamily="2" charset="2"/>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b="1" dirty="0"/>
                        <a:t>_</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latin typeface="Wingdings" panose="05000000000000000000" pitchFamily="2" charset="2"/>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50158226"/>
                  </a:ext>
                </a:extLst>
              </a:tr>
              <a:tr h="500795">
                <a:tc>
                  <a:txBody>
                    <a:bodyPr/>
                    <a:lstStyle/>
                    <a:p>
                      <a:r>
                        <a:rPr lang="en-GB" b="1" dirty="0">
                          <a:solidFill>
                            <a:schemeClr val="bg1"/>
                          </a:solidFill>
                        </a:rPr>
                        <a:t>COVID-19</a:t>
                      </a:r>
                    </a:p>
                  </a:txBody>
                  <a:tcPr>
                    <a:lnR w="12700" cap="flat" cmpd="sng" algn="ctr">
                      <a:solidFill>
                        <a:schemeClr val="tx1"/>
                      </a:solidFill>
                      <a:prstDash val="solid"/>
                      <a:round/>
                      <a:headEnd type="none" w="med" len="med"/>
                      <a:tailEnd type="none" w="med" len="med"/>
                    </a:lnR>
                    <a:solidFill>
                      <a:srgbClr val="007C9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latin typeface="Wingdings" panose="05000000000000000000" pitchFamily="2" charset="2"/>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latin typeface="Wingdings" panose="05000000000000000000" pitchFamily="2" charset="2"/>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latin typeface="Wingdings" panose="05000000000000000000" pitchFamily="2" charset="2"/>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latin typeface="Wingdings" panose="05000000000000000000" pitchFamily="2" charset="2"/>
                        </a:rPr>
                        <a:t>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b="1" dirty="0"/>
                        <a:t>_</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5285861"/>
                  </a:ext>
                </a:extLst>
              </a:tr>
            </a:tbl>
          </a:graphicData>
        </a:graphic>
      </p:graphicFrame>
      <p:sp>
        <p:nvSpPr>
          <p:cNvPr id="8" name="TextBox 7">
            <a:extLst>
              <a:ext uri="{FF2B5EF4-FFF2-40B4-BE49-F238E27FC236}">
                <a16:creationId xmlns:a16="http://schemas.microsoft.com/office/drawing/2014/main" id="{35E2B3C8-BF00-3D9D-D5F7-8A6849574B05}"/>
              </a:ext>
            </a:extLst>
          </p:cNvPr>
          <p:cNvSpPr txBox="1"/>
          <p:nvPr/>
        </p:nvSpPr>
        <p:spPr>
          <a:xfrm rot="10800000" flipV="1">
            <a:off x="230909" y="4987168"/>
            <a:ext cx="11730182" cy="1569660"/>
          </a:xfrm>
          <a:prstGeom prst="rect">
            <a:avLst/>
          </a:prstGeom>
          <a:noFill/>
        </p:spPr>
        <p:txBody>
          <a:bodyPr wrap="square">
            <a:spAutoFit/>
          </a:bodyPr>
          <a:lstStyle/>
          <a:p>
            <a:pPr>
              <a:defRPr/>
            </a:pPr>
            <a:r>
              <a:rPr lang="en-GB" sz="1400" dirty="0"/>
              <a:t>* There is some evidence that coadministration of influenza vaccines with RSV vaccines in older adults may reduce the immune response to the RSV vaccine and the H3N2 component of the flu vaccine. See next slide. If it is thought that the individual is unlikely to return for a second appointment or immediate protection is necessary, RSV vaccine can be administered at the same time as influenza vaccination. </a:t>
            </a:r>
          </a:p>
          <a:p>
            <a:pPr>
              <a:defRPr/>
            </a:pPr>
            <a:endParaRPr lang="en-GB" sz="1400" dirty="0"/>
          </a:p>
          <a:p>
            <a:pPr>
              <a:defRPr/>
            </a:pPr>
            <a:r>
              <a:rPr lang="en-GB" sz="1400" dirty="0"/>
              <a:t>NB: these are all inactivated vaccines and there are no restrictions on co-administration of any of them with any other vaccine not covered by this slide set, but the </a:t>
            </a:r>
            <a:r>
              <a:rPr lang="en-GB" sz="1400" dirty="0">
                <a:solidFill>
                  <a:srgbClr val="007C91"/>
                </a:solidFill>
                <a:hlinkClick r:id="rId3">
                  <a:extLst>
                    <a:ext uri="{A12FA001-AC4F-418D-AE19-62706E023703}">
                      <ahyp:hlinkClr xmlns:ahyp="http://schemas.microsoft.com/office/drawing/2018/hyperlinkcolor" val="tx"/>
                    </a:ext>
                  </a:extLst>
                </a:hlinkClick>
              </a:rPr>
              <a:t>Green Book </a:t>
            </a:r>
            <a:r>
              <a:rPr lang="en-GB" sz="1400" dirty="0"/>
              <a:t>should be consulted.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 </a:t>
            </a:r>
          </a:p>
        </p:txBody>
      </p:sp>
    </p:spTree>
    <p:extLst>
      <p:ext uri="{BB962C8B-B14F-4D97-AF65-F5344CB8AC3E}">
        <p14:creationId xmlns:p14="http://schemas.microsoft.com/office/powerpoint/2010/main" val="7212185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1C19B4-7FC6-683B-41DD-DA51E8FF8E94}"/>
              </a:ext>
            </a:extLst>
          </p:cNvPr>
          <p:cNvSpPr>
            <a:spLocks noGrp="1"/>
          </p:cNvSpPr>
          <p:nvPr>
            <p:ph type="title"/>
          </p:nvPr>
        </p:nvSpPr>
        <p:spPr/>
        <p:txBody>
          <a:bodyPr>
            <a:normAutofit fontScale="90000"/>
          </a:bodyPr>
          <a:lstStyle/>
          <a:p>
            <a:r>
              <a:rPr lang="en-GB" dirty="0"/>
              <a:t>Co-administration of RSV and seasonal flu vaccines</a:t>
            </a:r>
          </a:p>
        </p:txBody>
      </p:sp>
      <p:sp>
        <p:nvSpPr>
          <p:cNvPr id="3" name="Content Placeholder 2">
            <a:extLst>
              <a:ext uri="{FF2B5EF4-FFF2-40B4-BE49-F238E27FC236}">
                <a16:creationId xmlns:a16="http://schemas.microsoft.com/office/drawing/2014/main" id="{967AE1A3-21B8-0BBD-B6C1-F5FAE612CA8F}"/>
              </a:ext>
            </a:extLst>
          </p:cNvPr>
          <p:cNvSpPr>
            <a:spLocks noGrp="1"/>
          </p:cNvSpPr>
          <p:nvPr>
            <p:ph idx="1"/>
          </p:nvPr>
        </p:nvSpPr>
        <p:spPr>
          <a:xfrm>
            <a:off x="212442" y="1539433"/>
            <a:ext cx="11778929" cy="4757195"/>
          </a:xfrm>
        </p:spPr>
        <p:txBody>
          <a:bodyPr numCol="2">
            <a:normAutofit/>
          </a:bodyPr>
          <a:lstStyle/>
          <a:p>
            <a:r>
              <a:rPr lang="en-GB" sz="2000" dirty="0">
                <a:latin typeface="Aptos" panose="020B0004020202020204" pitchFamily="34" charset="0"/>
              </a:rPr>
              <a:t>some data show that in older adults administering seasonal influenza vaccine at the same time as  Abrysvo</a:t>
            </a:r>
            <a:r>
              <a:rPr lang="en-GB" sz="2000" baseline="30000" dirty="0">
                <a:latin typeface="Aptos" panose="020B0004020202020204" pitchFamily="34" charset="0"/>
              </a:rPr>
              <a:t>® </a:t>
            </a:r>
            <a:r>
              <a:rPr lang="en-GB" sz="2000" dirty="0">
                <a:latin typeface="Aptos" panose="020B0004020202020204" pitchFamily="34" charset="0"/>
              </a:rPr>
              <a:t>(the RSV vaccine offered in the UK) may reduce the immune response to the RSV vaccine </a:t>
            </a:r>
          </a:p>
          <a:p>
            <a:r>
              <a:rPr lang="en-GB" sz="2000" dirty="0">
                <a:latin typeface="Aptos" panose="020B0004020202020204" pitchFamily="34" charset="0"/>
              </a:rPr>
              <a:t>data also suggest that the response to the influenza A(H3N2) component of seasonal influenza vaccine (the influenza virus subtype which most severely affects older adults) may be reduced when RSV and seasonal influenza vaccines are co-administered to older adults </a:t>
            </a:r>
          </a:p>
          <a:p>
            <a:r>
              <a:rPr lang="en-GB" sz="2000" dirty="0">
                <a:latin typeface="Aptos" panose="020B0004020202020204" pitchFamily="34" charset="0"/>
              </a:rPr>
              <a:t>the clinical significance of any reduced response </a:t>
            </a:r>
            <a:br>
              <a:rPr lang="en-GB" sz="2000" dirty="0">
                <a:latin typeface="Aptos" panose="020B0004020202020204" pitchFamily="34" charset="0"/>
              </a:rPr>
            </a:br>
            <a:r>
              <a:rPr lang="en-GB" sz="2000" dirty="0">
                <a:latin typeface="Aptos" panose="020B0004020202020204" pitchFamily="34" charset="0"/>
              </a:rPr>
              <a:t>is unknown, but influenza immune response (antibody production after vaccination) is known to correlate with protection against infection, and emerging data show that RSV immune response also correlates with clinical protection</a:t>
            </a:r>
          </a:p>
          <a:p>
            <a:r>
              <a:rPr lang="en-GB" sz="2000" dirty="0">
                <a:latin typeface="Aptos" panose="020B0004020202020204" pitchFamily="34" charset="0"/>
              </a:rPr>
              <a:t>therefore, it is recommended that RSV vaccine is not routinely scheduled to be given to an older adult at the same appointment or on the same day as an influenza vaccine </a:t>
            </a:r>
          </a:p>
          <a:p>
            <a:r>
              <a:rPr lang="en-GB" sz="2000" dirty="0">
                <a:latin typeface="Aptos" panose="020B0004020202020204" pitchFamily="34" charset="0"/>
              </a:rPr>
              <a:t>no specific interval is required between administering the vaccines</a:t>
            </a:r>
          </a:p>
          <a:p>
            <a:r>
              <a:rPr lang="en-GB" sz="2000" dirty="0">
                <a:latin typeface="Aptos" panose="020B0004020202020204" pitchFamily="34" charset="0"/>
              </a:rPr>
              <a:t>if it is thought that the individual is unlikely to return for a second appointment or immediate protection is necessary, Abrysvo</a:t>
            </a:r>
            <a:r>
              <a:rPr lang="en-GB" sz="2000" baseline="30000" dirty="0">
                <a:latin typeface="Aptos" panose="020B0004020202020204" pitchFamily="34" charset="0"/>
              </a:rPr>
              <a:t>®</a:t>
            </a:r>
            <a:r>
              <a:rPr lang="en-GB" sz="2000" dirty="0">
                <a:latin typeface="Aptos" panose="020B0004020202020204" pitchFamily="34" charset="0"/>
              </a:rPr>
              <a:t> and influenza vaccination can be given at the same time </a:t>
            </a:r>
          </a:p>
          <a:p>
            <a:r>
              <a:rPr lang="en-GB" sz="2000" dirty="0">
                <a:latin typeface="Aptos" panose="020B0004020202020204" pitchFamily="34" charset="0"/>
              </a:rPr>
              <a:t>these considerations do not apply in pregnant women, who can always have RSV and influenza vaccines booked for the same appointment</a:t>
            </a:r>
          </a:p>
        </p:txBody>
      </p:sp>
      <p:sp>
        <p:nvSpPr>
          <p:cNvPr id="4" name="Footer Placeholder 3">
            <a:extLst>
              <a:ext uri="{FF2B5EF4-FFF2-40B4-BE49-F238E27FC236}">
                <a16:creationId xmlns:a16="http://schemas.microsoft.com/office/drawing/2014/main" id="{F5B20140-1896-9362-BB0F-DC3E66F57576}"/>
              </a:ext>
            </a:extLst>
          </p:cNvPr>
          <p:cNvSpPr>
            <a:spLocks noGrp="1"/>
          </p:cNvSpPr>
          <p:nvPr>
            <p:ph type="ftr" sz="quarter" idx="10"/>
          </p:nvPr>
        </p:nvSpPr>
        <p:spPr/>
        <p:txBody>
          <a:bodyPr/>
          <a:lstStyle/>
          <a:p>
            <a:r>
              <a:rPr lang="en-GB" dirty="0"/>
              <a:t>Co-administration of vaccines routinely offered to older adults. </a:t>
            </a:r>
            <a:r>
              <a:rPr lang="en-GB" b="1" dirty="0"/>
              <a:t>Refer to other material for other patient groups</a:t>
            </a:r>
            <a:endParaRPr lang="en-GB" sz="1400" b="1" dirty="0"/>
          </a:p>
        </p:txBody>
      </p:sp>
      <p:sp>
        <p:nvSpPr>
          <p:cNvPr id="5" name="Slide Number Placeholder 4">
            <a:extLst>
              <a:ext uri="{FF2B5EF4-FFF2-40B4-BE49-F238E27FC236}">
                <a16:creationId xmlns:a16="http://schemas.microsoft.com/office/drawing/2014/main" id="{6255150A-151B-85A9-FA95-77E43AEA6103}"/>
              </a:ext>
            </a:extLst>
          </p:cNvPr>
          <p:cNvSpPr>
            <a:spLocks noGrp="1"/>
          </p:cNvSpPr>
          <p:nvPr>
            <p:ph type="sldNum" sz="quarter" idx="11"/>
          </p:nvPr>
        </p:nvSpPr>
        <p:spPr/>
        <p:txBody>
          <a:bodyPr/>
          <a:lstStyle/>
          <a:p>
            <a:fld id="{344369E4-5DE7-46E5-874E-4FD437973785}" type="slidenum">
              <a:rPr lang="en-GB" smtClean="0"/>
              <a:pPr/>
              <a:t>6</a:t>
            </a:fld>
            <a:endParaRPr lang="en-GB" sz="1400" dirty="0"/>
          </a:p>
        </p:txBody>
      </p:sp>
    </p:spTree>
    <p:extLst>
      <p:ext uri="{BB962C8B-B14F-4D97-AF65-F5344CB8AC3E}">
        <p14:creationId xmlns:p14="http://schemas.microsoft.com/office/powerpoint/2010/main" val="28114613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006B3-E41A-1A83-63AC-7C185C4BB772}"/>
              </a:ext>
            </a:extLst>
          </p:cNvPr>
          <p:cNvSpPr>
            <a:spLocks noGrp="1"/>
          </p:cNvSpPr>
          <p:nvPr>
            <p:ph type="ctrTitle"/>
          </p:nvPr>
        </p:nvSpPr>
        <p:spPr/>
        <p:txBody>
          <a:bodyPr/>
          <a:lstStyle/>
          <a:p>
            <a:r>
              <a:rPr lang="en-GB" sz="4000" dirty="0"/>
              <a:t>Principles </a:t>
            </a:r>
            <a:endParaRPr lang="en-GB" dirty="0"/>
          </a:p>
        </p:txBody>
      </p:sp>
    </p:spTree>
    <p:extLst>
      <p:ext uri="{BB962C8B-B14F-4D97-AF65-F5344CB8AC3E}">
        <p14:creationId xmlns:p14="http://schemas.microsoft.com/office/powerpoint/2010/main" val="34830052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8896E-EFAB-154D-18C9-CBC2179FD297}"/>
              </a:ext>
            </a:extLst>
          </p:cNvPr>
          <p:cNvSpPr>
            <a:spLocks noGrp="1"/>
          </p:cNvSpPr>
          <p:nvPr>
            <p:ph type="title"/>
          </p:nvPr>
        </p:nvSpPr>
        <p:spPr/>
        <p:txBody>
          <a:bodyPr/>
          <a:lstStyle/>
          <a:p>
            <a:r>
              <a:rPr lang="en-GB" dirty="0"/>
              <a:t>Eligibility and scheduling</a:t>
            </a:r>
          </a:p>
        </p:txBody>
      </p:sp>
      <p:sp>
        <p:nvSpPr>
          <p:cNvPr id="3" name="Content Placeholder 2">
            <a:extLst>
              <a:ext uri="{FF2B5EF4-FFF2-40B4-BE49-F238E27FC236}">
                <a16:creationId xmlns:a16="http://schemas.microsoft.com/office/drawing/2014/main" id="{0CB6BC8F-68E5-D063-5F5C-976A0421E927}"/>
              </a:ext>
            </a:extLst>
          </p:cNvPr>
          <p:cNvSpPr>
            <a:spLocks noGrp="1"/>
          </p:cNvSpPr>
          <p:nvPr>
            <p:ph idx="1"/>
          </p:nvPr>
        </p:nvSpPr>
        <p:spPr>
          <a:xfrm>
            <a:off x="330206" y="1531917"/>
            <a:ext cx="10969166" cy="4702628"/>
          </a:xfrm>
        </p:spPr>
        <p:txBody>
          <a:bodyPr>
            <a:normAutofit fontScale="85000" lnSpcReduction="20000"/>
          </a:bodyPr>
          <a:lstStyle/>
          <a:p>
            <a:pPr>
              <a:lnSpc>
                <a:spcPct val="110000"/>
              </a:lnSpc>
            </a:pPr>
            <a:r>
              <a:rPr lang="en-GB" dirty="0">
                <a:latin typeface="Aptos" panose="020B0004020202020204" pitchFamily="34" charset="0"/>
              </a:rPr>
              <a:t>recommendations for the age at which vaccines should be administered are informed by the age-specific risk for a disease, the risk of disease complications, the ability to respond to the vaccine, and the impact on spread in the population </a:t>
            </a:r>
          </a:p>
          <a:p>
            <a:pPr>
              <a:lnSpc>
                <a:spcPct val="110000"/>
              </a:lnSpc>
            </a:pPr>
            <a:r>
              <a:rPr lang="en-GB" dirty="0">
                <a:latin typeface="Aptos" panose="020B0004020202020204" pitchFamily="34" charset="0"/>
              </a:rPr>
              <a:t>vaccinations are offered throughout older life to provide protection against infections when defined groups of people reach an age where they can derive most benefit (for example, because of an increased individual risk) </a:t>
            </a:r>
          </a:p>
          <a:p>
            <a:pPr>
              <a:lnSpc>
                <a:spcPct val="110000"/>
              </a:lnSpc>
            </a:pPr>
            <a:r>
              <a:rPr lang="en-GB" dirty="0">
                <a:latin typeface="Aptos" panose="020B0004020202020204" pitchFamily="34" charset="0"/>
              </a:rPr>
              <a:t>the recommended timing of seasonally administered vaccines such as influenza are also intended to optimise protection</a:t>
            </a:r>
          </a:p>
          <a:p>
            <a:pPr>
              <a:lnSpc>
                <a:spcPct val="110000"/>
              </a:lnSpc>
            </a:pPr>
            <a:r>
              <a:rPr lang="en-GB" dirty="0">
                <a:latin typeface="Aptos" panose="020B0004020202020204" pitchFamily="34" charset="0"/>
              </a:rPr>
              <a:t>the recommended eligibility criteria and schedules should therefore be followed as closely as possible </a:t>
            </a:r>
          </a:p>
          <a:p>
            <a:pPr>
              <a:lnSpc>
                <a:spcPct val="110000"/>
              </a:lnSpc>
            </a:pPr>
            <a:r>
              <a:rPr lang="en-GB" dirty="0">
                <a:latin typeface="Aptos" panose="020B0004020202020204" pitchFamily="34" charset="0"/>
              </a:rPr>
              <a:t>some individuals may be eligible for additional vaccines due to an underlying medical condition or circumstances that put them at increased risk of catching a vaccine preventable disease or of complications from that disease. These individuals should be vaccinated in accordance with the recommendations in the </a:t>
            </a:r>
            <a:r>
              <a:rPr lang="en-GB" dirty="0">
                <a:solidFill>
                  <a:srgbClr val="007C91"/>
                </a:solidFill>
                <a:latin typeface="Aptos" panose="020B0004020202020204" pitchFamily="34" charset="0"/>
                <a:hlinkClick r:id="rId3">
                  <a:extLst>
                    <a:ext uri="{A12FA001-AC4F-418D-AE19-62706E023703}">
                      <ahyp:hlinkClr xmlns:ahyp="http://schemas.microsoft.com/office/drawing/2018/hyperlinkcolor" val="tx"/>
                    </a:ext>
                  </a:extLst>
                </a:hlinkClick>
              </a:rPr>
              <a:t>Green Book</a:t>
            </a:r>
            <a:endParaRPr lang="en-GB" dirty="0">
              <a:solidFill>
                <a:srgbClr val="007C91"/>
              </a:solidFill>
              <a:latin typeface="Aptos" panose="020B0004020202020204" pitchFamily="34" charset="0"/>
            </a:endParaRPr>
          </a:p>
          <a:p>
            <a:endParaRPr lang="en-GB" dirty="0">
              <a:latin typeface="Aptos" panose="020B0004020202020204" pitchFamily="34" charset="0"/>
            </a:endParaRPr>
          </a:p>
        </p:txBody>
      </p:sp>
      <p:sp>
        <p:nvSpPr>
          <p:cNvPr id="4" name="Footer Placeholder 3">
            <a:extLst>
              <a:ext uri="{FF2B5EF4-FFF2-40B4-BE49-F238E27FC236}">
                <a16:creationId xmlns:a16="http://schemas.microsoft.com/office/drawing/2014/main" id="{7C0540F8-F4C8-9AA2-ED30-B3631A8D54A6}"/>
              </a:ext>
            </a:extLst>
          </p:cNvPr>
          <p:cNvSpPr>
            <a:spLocks noGrp="1"/>
          </p:cNvSpPr>
          <p:nvPr>
            <p:ph type="ftr" sz="quarter" idx="10"/>
          </p:nvPr>
        </p:nvSpPr>
        <p:spPr/>
        <p:txBody>
          <a:bodyPr/>
          <a:lstStyle/>
          <a:p>
            <a:r>
              <a:rPr lang="en-GB"/>
              <a:t>Co-administration of vaccines routinely offered to older adults. </a:t>
            </a:r>
            <a:endParaRPr lang="en-GB" sz="1400" dirty="0"/>
          </a:p>
        </p:txBody>
      </p:sp>
      <p:sp>
        <p:nvSpPr>
          <p:cNvPr id="5" name="Slide Number Placeholder 4">
            <a:extLst>
              <a:ext uri="{FF2B5EF4-FFF2-40B4-BE49-F238E27FC236}">
                <a16:creationId xmlns:a16="http://schemas.microsoft.com/office/drawing/2014/main" id="{B9F9FA3E-00D2-F7BF-4A60-98167C25869F}"/>
              </a:ext>
            </a:extLst>
          </p:cNvPr>
          <p:cNvSpPr>
            <a:spLocks noGrp="1"/>
          </p:cNvSpPr>
          <p:nvPr>
            <p:ph type="sldNum" sz="quarter" idx="11"/>
          </p:nvPr>
        </p:nvSpPr>
        <p:spPr/>
        <p:txBody>
          <a:bodyPr/>
          <a:lstStyle/>
          <a:p>
            <a:fld id="{344369E4-5DE7-46E5-874E-4FD437973785}" type="slidenum">
              <a:rPr lang="en-GB" smtClean="0"/>
              <a:pPr/>
              <a:t>8</a:t>
            </a:fld>
            <a:endParaRPr lang="en-GB" sz="1400" dirty="0"/>
          </a:p>
        </p:txBody>
      </p:sp>
    </p:spTree>
    <p:extLst>
      <p:ext uri="{BB962C8B-B14F-4D97-AF65-F5344CB8AC3E}">
        <p14:creationId xmlns:p14="http://schemas.microsoft.com/office/powerpoint/2010/main" val="38922786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EB8F19-4B0E-DCB8-16E8-8FA1B7F5E026}"/>
              </a:ext>
            </a:extLst>
          </p:cNvPr>
          <p:cNvSpPr>
            <a:spLocks noGrp="1"/>
          </p:cNvSpPr>
          <p:nvPr>
            <p:ph type="title"/>
          </p:nvPr>
        </p:nvSpPr>
        <p:spPr/>
        <p:txBody>
          <a:bodyPr/>
          <a:lstStyle/>
          <a:p>
            <a:r>
              <a:rPr lang="en-GB" dirty="0"/>
              <a:t>Clinical considerations</a:t>
            </a:r>
          </a:p>
        </p:txBody>
      </p:sp>
      <p:sp>
        <p:nvSpPr>
          <p:cNvPr id="3" name="Content Placeholder 2">
            <a:extLst>
              <a:ext uri="{FF2B5EF4-FFF2-40B4-BE49-F238E27FC236}">
                <a16:creationId xmlns:a16="http://schemas.microsoft.com/office/drawing/2014/main" id="{45FB0D05-F761-5D9C-AA2C-F1B4B4CE3C7A}"/>
              </a:ext>
            </a:extLst>
          </p:cNvPr>
          <p:cNvSpPr>
            <a:spLocks noGrp="1"/>
          </p:cNvSpPr>
          <p:nvPr>
            <p:ph idx="1"/>
          </p:nvPr>
        </p:nvSpPr>
        <p:spPr>
          <a:xfrm>
            <a:off x="165848" y="1425039"/>
            <a:ext cx="11739166" cy="4922322"/>
          </a:xfrm>
        </p:spPr>
        <p:txBody>
          <a:bodyPr numCol="2">
            <a:normAutofit fontScale="47500" lnSpcReduction="20000"/>
          </a:bodyPr>
          <a:lstStyle/>
          <a:p>
            <a:pPr>
              <a:lnSpc>
                <a:spcPct val="120000"/>
              </a:lnSpc>
            </a:pPr>
            <a:r>
              <a:rPr lang="en-GB" sz="3200" dirty="0">
                <a:latin typeface="Aptos" panose="020B0004020202020204" pitchFamily="34" charset="0"/>
              </a:rPr>
              <a:t>giving multiple vaccines at the same time can improve timely protection and vaccine coverage</a:t>
            </a:r>
          </a:p>
          <a:p>
            <a:pPr>
              <a:lnSpc>
                <a:spcPct val="120000"/>
              </a:lnSpc>
            </a:pPr>
            <a:r>
              <a:rPr lang="en-GB" sz="3200" dirty="0">
                <a:latin typeface="Aptos" panose="020B0004020202020204" pitchFamily="34" charset="0"/>
              </a:rPr>
              <a:t>reducing the number of appointments or visits to patients has </a:t>
            </a:r>
            <a:br>
              <a:rPr lang="en-GB" sz="3200" dirty="0">
                <a:latin typeface="Aptos" panose="020B0004020202020204" pitchFamily="34" charset="0"/>
              </a:rPr>
            </a:br>
            <a:r>
              <a:rPr lang="en-GB" sz="3200" dirty="0">
                <a:latin typeface="Aptos" panose="020B0004020202020204" pitchFamily="34" charset="0"/>
              </a:rPr>
              <a:t>time-saving benefits for both providers and the public</a:t>
            </a:r>
          </a:p>
          <a:p>
            <a:pPr>
              <a:lnSpc>
                <a:spcPct val="120000"/>
              </a:lnSpc>
            </a:pPr>
            <a:r>
              <a:rPr lang="en-GB" sz="3200" dirty="0">
                <a:latin typeface="Aptos" panose="020B0004020202020204" pitchFamily="34" charset="0"/>
              </a:rPr>
              <a:t>vaccines can be routinely co-administered </a:t>
            </a:r>
            <a:r>
              <a:rPr lang="en-GB" sz="3200" b="1" dirty="0">
                <a:latin typeface="Aptos" panose="020B0004020202020204" pitchFamily="34" charset="0"/>
              </a:rPr>
              <a:t>unless</a:t>
            </a:r>
            <a:r>
              <a:rPr lang="en-GB" sz="3200" dirty="0">
                <a:latin typeface="Aptos" panose="020B0004020202020204" pitchFamily="34" charset="0"/>
              </a:rPr>
              <a:t> the Green </a:t>
            </a:r>
            <a:br>
              <a:rPr lang="en-GB" sz="3200" dirty="0">
                <a:latin typeface="Aptos" panose="020B0004020202020204" pitchFamily="34" charset="0"/>
              </a:rPr>
            </a:br>
            <a:r>
              <a:rPr lang="en-GB" sz="3200" dirty="0">
                <a:latin typeface="Aptos" panose="020B0004020202020204" pitchFamily="34" charset="0"/>
              </a:rPr>
              <a:t>Book either advises against doing so or states a specific </a:t>
            </a:r>
            <a:br>
              <a:rPr lang="en-GB" sz="3200" dirty="0">
                <a:latin typeface="Aptos" panose="020B0004020202020204" pitchFamily="34" charset="0"/>
              </a:rPr>
            </a:br>
            <a:r>
              <a:rPr lang="en-GB" sz="3200" dirty="0">
                <a:latin typeface="Aptos" panose="020B0004020202020204" pitchFamily="34" charset="0"/>
              </a:rPr>
              <a:t>minimum interval required between doses of different vaccines </a:t>
            </a:r>
          </a:p>
          <a:p>
            <a:pPr>
              <a:lnSpc>
                <a:spcPct val="120000"/>
              </a:lnSpc>
            </a:pPr>
            <a:r>
              <a:rPr lang="en-GB" sz="3200" dirty="0">
                <a:latin typeface="Aptos" panose="020B0004020202020204" pitchFamily="34" charset="0"/>
              </a:rPr>
              <a:t>there is specific guidance about a small number of live (replicating) vaccines (</a:t>
            </a:r>
            <a:r>
              <a:rPr lang="en-GB" sz="3200" dirty="0">
                <a:solidFill>
                  <a:srgbClr val="007C91"/>
                </a:solidFill>
                <a:latin typeface="Aptos" panose="020B0004020202020204" pitchFamily="34" charset="0"/>
                <a:hlinkClick r:id="rId3">
                  <a:extLst>
                    <a:ext uri="{A12FA001-AC4F-418D-AE19-62706E023703}">
                      <ahyp:hlinkClr xmlns:ahyp="http://schemas.microsoft.com/office/drawing/2018/hyperlinkcolor" val="tx"/>
                    </a:ext>
                  </a:extLst>
                </a:hlinkClick>
              </a:rPr>
              <a:t>Green Book chapter 11</a:t>
            </a:r>
            <a:r>
              <a:rPr lang="en-GB" sz="3200" dirty="0">
                <a:latin typeface="Aptos" panose="020B0004020202020204" pitchFamily="34" charset="0"/>
              </a:rPr>
              <a:t>). Live vaccines are not part of the routine programmes for older adults</a:t>
            </a:r>
          </a:p>
          <a:p>
            <a:pPr>
              <a:lnSpc>
                <a:spcPct val="120000"/>
              </a:lnSpc>
            </a:pPr>
            <a:r>
              <a:rPr lang="en-GB" sz="3200" dirty="0">
                <a:latin typeface="Aptos" panose="020B0004020202020204" pitchFamily="34" charset="0"/>
              </a:rPr>
              <a:t>if not given concomitantly, inactivated vaccines can usually be administered at any interval. The Green Book will list where a minimum interval is required</a:t>
            </a:r>
          </a:p>
          <a:p>
            <a:pPr>
              <a:lnSpc>
                <a:spcPct val="120000"/>
              </a:lnSpc>
            </a:pPr>
            <a:r>
              <a:rPr lang="en-GB" sz="3200" dirty="0">
                <a:latin typeface="Aptos" panose="020B0004020202020204" pitchFamily="34" charset="0"/>
              </a:rPr>
              <a:t>the vaccines routinely given to older adults are all non-live (i.e. inactivated, non-replicating or replication deficient) and can be routinely co-administered, with the exception of RSV and influenza (flu) vaccines. Flu and RSV vaccines are non-live but may reduce the immune response to one another, as described earlier</a:t>
            </a:r>
          </a:p>
          <a:p>
            <a:pPr>
              <a:lnSpc>
                <a:spcPct val="120000"/>
              </a:lnSpc>
            </a:pPr>
            <a:r>
              <a:rPr lang="en-GB" sz="3200" dirty="0">
                <a:latin typeface="Aptos" panose="020B0004020202020204" pitchFamily="34" charset="0"/>
              </a:rPr>
              <a:t>if more than one vaccine is given by injection at the same appointment  they should be administered at separate sites, preferably in a different limb </a:t>
            </a:r>
          </a:p>
          <a:p>
            <a:pPr>
              <a:lnSpc>
                <a:spcPct val="120000"/>
              </a:lnSpc>
            </a:pPr>
            <a:r>
              <a:rPr lang="en-GB" sz="3200" dirty="0">
                <a:latin typeface="Aptos" panose="020B0004020202020204" pitchFamily="34" charset="0"/>
              </a:rPr>
              <a:t>if given in the same limb, vaccines should be given at least 2.5cm apart </a:t>
            </a:r>
          </a:p>
          <a:p>
            <a:pPr>
              <a:lnSpc>
                <a:spcPct val="120000"/>
              </a:lnSpc>
            </a:pPr>
            <a:r>
              <a:rPr lang="en-GB" sz="3200" dirty="0">
                <a:latin typeface="Aptos" panose="020B0004020202020204" pitchFamily="34" charset="0"/>
              </a:rPr>
              <a:t>the specific site at which each injection is given and the batch numbers of the immunisations should always be recorded in the individual’s records</a:t>
            </a:r>
          </a:p>
          <a:p>
            <a:endParaRPr lang="en-GB" dirty="0"/>
          </a:p>
        </p:txBody>
      </p:sp>
      <p:sp>
        <p:nvSpPr>
          <p:cNvPr id="4" name="Footer Placeholder 3">
            <a:extLst>
              <a:ext uri="{FF2B5EF4-FFF2-40B4-BE49-F238E27FC236}">
                <a16:creationId xmlns:a16="http://schemas.microsoft.com/office/drawing/2014/main" id="{73360240-F763-CF4B-D9E8-903367426AB5}"/>
              </a:ext>
            </a:extLst>
          </p:cNvPr>
          <p:cNvSpPr>
            <a:spLocks noGrp="1"/>
          </p:cNvSpPr>
          <p:nvPr>
            <p:ph type="ftr" sz="quarter" idx="10"/>
          </p:nvPr>
        </p:nvSpPr>
        <p:spPr/>
        <p:txBody>
          <a:bodyPr/>
          <a:lstStyle/>
          <a:p>
            <a:r>
              <a:rPr lang="en-GB"/>
              <a:t>Co-administration of vaccines routinely offered to older adults. </a:t>
            </a:r>
            <a:endParaRPr lang="en-GB" sz="1400" dirty="0"/>
          </a:p>
        </p:txBody>
      </p:sp>
      <p:sp>
        <p:nvSpPr>
          <p:cNvPr id="5" name="Slide Number Placeholder 4">
            <a:extLst>
              <a:ext uri="{FF2B5EF4-FFF2-40B4-BE49-F238E27FC236}">
                <a16:creationId xmlns:a16="http://schemas.microsoft.com/office/drawing/2014/main" id="{07E7879A-EA2A-2DB1-495D-8383C162DF7B}"/>
              </a:ext>
            </a:extLst>
          </p:cNvPr>
          <p:cNvSpPr>
            <a:spLocks noGrp="1"/>
          </p:cNvSpPr>
          <p:nvPr>
            <p:ph type="sldNum" sz="quarter" idx="11"/>
          </p:nvPr>
        </p:nvSpPr>
        <p:spPr/>
        <p:txBody>
          <a:bodyPr/>
          <a:lstStyle/>
          <a:p>
            <a:fld id="{344369E4-5DE7-46E5-874E-4FD437973785}" type="slidenum">
              <a:rPr lang="en-GB" smtClean="0"/>
              <a:pPr/>
              <a:t>9</a:t>
            </a:fld>
            <a:endParaRPr lang="en-GB" sz="1400" dirty="0"/>
          </a:p>
        </p:txBody>
      </p:sp>
    </p:spTree>
    <p:extLst>
      <p:ext uri="{BB962C8B-B14F-4D97-AF65-F5344CB8AC3E}">
        <p14:creationId xmlns:p14="http://schemas.microsoft.com/office/powerpoint/2010/main" val="2121517911"/>
      </p:ext>
    </p:extLst>
  </p:cSld>
  <p:clrMapOvr>
    <a:masterClrMapping/>
  </p:clrMapOvr>
</p:sld>
</file>

<file path=ppt/theme/theme1.xml><?xml version="1.0" encoding="utf-8"?>
<a:theme xmlns:a="http://schemas.openxmlformats.org/drawingml/2006/main" name="Office Theme">
  <a:themeElements>
    <a:clrScheme name="UKHSA colours">
      <a:dk1>
        <a:srgbClr val="000000"/>
      </a:dk1>
      <a:lt1>
        <a:srgbClr val="FFFFFF"/>
      </a:lt1>
      <a:dk2>
        <a:srgbClr val="173A5A"/>
      </a:dk2>
      <a:lt2>
        <a:srgbClr val="D3CBA3"/>
      </a:lt2>
      <a:accent1>
        <a:srgbClr val="52307F"/>
      </a:accent1>
      <a:accent2>
        <a:srgbClr val="2F579F"/>
      </a:accent2>
      <a:accent3>
        <a:srgbClr val="CF2D4A"/>
      </a:accent3>
      <a:accent4>
        <a:srgbClr val="4EA890"/>
      </a:accent4>
      <a:accent5>
        <a:srgbClr val="4CA3DA"/>
      </a:accent5>
      <a:accent6>
        <a:srgbClr val="91BA39"/>
      </a:accent6>
      <a:hlink>
        <a:srgbClr val="ED8546"/>
      </a:hlink>
      <a:folHlink>
        <a:srgbClr val="F4BB4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7C9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UKHSA Presentation template 1.potx" id="{8E539A52-BEC8-EB48-A5D9-B70350DE7BD6}" vid="{09F23F8F-2D66-7541-B899-8F36A7599B4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ukhsa-presentation-template-1</Template>
  <TotalTime>0</TotalTime>
  <Words>3083</Words>
  <Application>Microsoft Office PowerPoint</Application>
  <PresentationFormat>Widescreen</PresentationFormat>
  <Paragraphs>220</Paragraphs>
  <Slides>14</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Aptos</vt:lpstr>
      <vt:lpstr>Arial</vt:lpstr>
      <vt:lpstr>Calibri</vt:lpstr>
      <vt:lpstr>Wingdings</vt:lpstr>
      <vt:lpstr>ヒラギノ角ゴ Pro W3</vt:lpstr>
      <vt:lpstr>Office Theme</vt:lpstr>
      <vt:lpstr>Co-administration of vaccines routinely offered to older adults   </vt:lpstr>
      <vt:lpstr>Purpose and scope</vt:lpstr>
      <vt:lpstr>Contents</vt:lpstr>
      <vt:lpstr>Routine vaccinations for older adults</vt:lpstr>
      <vt:lpstr>Older adult routine vaccinations  co-administration quick reference chart  </vt:lpstr>
      <vt:lpstr>Co-administration of RSV and seasonal flu vaccines</vt:lpstr>
      <vt:lpstr>Principles </vt:lpstr>
      <vt:lpstr>Eligibility and scheduling</vt:lpstr>
      <vt:lpstr>Clinical considerations</vt:lpstr>
      <vt:lpstr>How does the immune system respond when vaccines are co-administered?</vt:lpstr>
      <vt:lpstr>Side effects for co-administered vaccines</vt:lpstr>
      <vt:lpstr>Why are some vaccines not recommended to be co-administered?</vt:lpstr>
      <vt:lpstr>Why does co-administration guidance sometimes change?</vt:lpstr>
      <vt:lpstr>Resources                </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Co-administration of vaccines for adults April 2026</dc:title>
  <dc:creator/>
  <cp:lastModifiedBy/>
  <cp:revision>1</cp:revision>
  <dcterms:created xsi:type="dcterms:W3CDTF">2026-04-14T15:02:19Z</dcterms:created>
  <dcterms:modified xsi:type="dcterms:W3CDTF">2026-04-15T09:36:39Z</dcterms:modified>
  <cp:contentStatus/>
</cp:coreProperties>
</file>