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sldIdLst>
    <p:sldId id="256" r:id="rId5"/>
    <p:sldId id="262" r:id="rId6"/>
    <p:sldId id="272" r:id="rId7"/>
    <p:sldId id="273" r:id="rId8"/>
    <p:sldId id="490" r:id="rId9"/>
    <p:sldId id="403" r:id="rId10"/>
    <p:sldId id="500" r:id="rId11"/>
    <p:sldId id="405" r:id="rId12"/>
    <p:sldId id="292" r:id="rId13"/>
    <p:sldId id="513" r:id="rId14"/>
    <p:sldId id="319" r:id="rId15"/>
    <p:sldId id="504" r:id="rId16"/>
    <p:sldId id="485" r:id="rId17"/>
    <p:sldId id="311" r:id="rId18"/>
    <p:sldId id="306" r:id="rId19"/>
    <p:sldId id="308" r:id="rId20"/>
    <p:sldId id="342" r:id="rId21"/>
    <p:sldId id="482" r:id="rId22"/>
    <p:sldId id="501" r:id="rId23"/>
    <p:sldId id="524" r:id="rId24"/>
    <p:sldId id="423" r:id="rId25"/>
    <p:sldId id="505" r:id="rId26"/>
    <p:sldId id="526" r:id="rId27"/>
    <p:sldId id="388" r:id="rId28"/>
    <p:sldId id="430" r:id="rId29"/>
    <p:sldId id="512" r:id="rId30"/>
    <p:sldId id="511" r:id="rId31"/>
    <p:sldId id="307" r:id="rId32"/>
    <p:sldId id="431" r:id="rId33"/>
    <p:sldId id="432" r:id="rId34"/>
    <p:sldId id="502" r:id="rId35"/>
    <p:sldId id="428" r:id="rId36"/>
    <p:sldId id="280" r:id="rId37"/>
    <p:sldId id="484" r:id="rId38"/>
    <p:sldId id="492" r:id="rId39"/>
    <p:sldId id="525" r:id="rId40"/>
    <p:sldId id="289" r:id="rId41"/>
    <p:sldId id="336" r:id="rId42"/>
    <p:sldId id="340" r:id="rId43"/>
    <p:sldId id="455"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Dennis" initials="AD" lastIdx="4" clrIdx="0">
    <p:extLst>
      <p:ext uri="{19B8F6BF-5375-455C-9EA6-DF929625EA0E}">
        <p15:presenceInfo xmlns:p15="http://schemas.microsoft.com/office/powerpoint/2012/main" userId="S::Amanda.Dennis@phe.gov.uk::6e612068-76fc-47c8-87dc-7d1a1f9e0542" providerId="AD"/>
      </p:ext>
    </p:extLst>
  </p:cmAuthor>
  <p:cmAuthor id="2" name="Marta Checchi" initials="MC" lastIdx="12" clrIdx="1">
    <p:extLst>
      <p:ext uri="{19B8F6BF-5375-455C-9EA6-DF929625EA0E}">
        <p15:presenceInfo xmlns:p15="http://schemas.microsoft.com/office/powerpoint/2012/main" userId="S::Marta.Checchi@ukhsa.gov.uk::c5323e31-f881-45bf-a353-b038a6ba9514" providerId="AD"/>
      </p:ext>
    </p:extLst>
  </p:cmAuthor>
  <p:cmAuthor id="3" name="David Green" initials="DG" lastIdx="1" clrIdx="2">
    <p:extLst>
      <p:ext uri="{19B8F6BF-5375-455C-9EA6-DF929625EA0E}">
        <p15:presenceInfo xmlns:p15="http://schemas.microsoft.com/office/powerpoint/2012/main" userId="S::David.Green@phe.gov.uk::379449a1-bd6d-44c5-b9fb-83589d5cdc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88980" autoAdjust="0"/>
  </p:normalViewPr>
  <p:slideViewPr>
    <p:cSldViewPr snapToGrid="0">
      <p:cViewPr varScale="1">
        <p:scale>
          <a:sx n="102" d="100"/>
          <a:sy n="102" d="100"/>
        </p:scale>
        <p:origin x="780" y="114"/>
      </p:cViewPr>
      <p:guideLst/>
    </p:cSldViewPr>
  </p:slideViewPr>
  <p:notesTextViewPr>
    <p:cViewPr>
      <p:scale>
        <a:sx n="3" d="2"/>
        <a:sy n="3" d="2"/>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94399-4760-E249-A21A-E0B302D943C1}" type="datetimeFigureOut">
              <a:rPr lang="en-US" smtClean="0"/>
              <a:t>6/21/2023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349AD-43E2-A142-9B61-FBB06C64E86F}" type="slidenum">
              <a:rPr lang="en-US" smtClean="0"/>
              <a:t>‹#›</a:t>
            </a:fld>
            <a:endParaRPr lang="en-US" dirty="0"/>
          </a:p>
        </p:txBody>
      </p:sp>
    </p:spTree>
    <p:extLst>
      <p:ext uri="{BB962C8B-B14F-4D97-AF65-F5344CB8AC3E}">
        <p14:creationId xmlns:p14="http://schemas.microsoft.com/office/powerpoint/2010/main" val="280939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gov.uk/government/statistics/sexually-transmitted-infections-stis-annual-data-tables/sexually-transmitted-infections-and-screening-for-chlamydia-in-england-2021-repor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medicines.org.uk/emc/product/7330/smpc"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gov.uk/government/publications/jcvi-statement-on-hpv-vaccination-of-men-who-have-sex-with-me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ncbi.nlm.nih.gov/pubmed/22291111"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who.int/groups/global-advisory-committee-on-vaccine-safety/topics/human-papillomavirus-vaccines/safety#:~:text=The%20risk%20of%20anaphylaxis%20has,vaccines%20to%20be%20extremely%20safe."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cdc.gov/vaccinesafety/vaccines/hpv-vaccine.html"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gov.uk/government/publications/single-dose-of-hpv-vaccine-jcvi-concluding-advice/jcvi-statement-on-a-one-dose-schedule-for-the-routine-hpv-immunisation-programme"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who.int/news/item/11-04-2022-one-dose-human-papillomavirus-(hpv)-vaccine-offers-solid-protection-against-cervical-cancer"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who.int/publications-detail-redirect/who-wer9750-645-672"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who.int/news/item/11-04-2022-one-dose-human-papillomavirus-(hpv)-vaccine-offers-solid-protection-against-cervical-cancer"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gov.uk/government/publications/human-papillomavirus-hpv-vaccine-pgd-template"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gov.uk/government/publications/storage-distribution-and-disposal-of-vaccines-the-green-book-chapter-3"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www.gov.uk/government/publications/vaccine-incident-guidance-responding-to-vaccine-errors"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gov.uk/government/publications/hepatitis-b-the-green-book-chapter-18"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www.bashh.org/documents/New%20Viral%20Hepatitides%20FINAL%20DRAFT%20MAY15.pdf"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healthpublications.gov.uk/Home.html"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gov.uk/government/publications/human-papillomavirus-hpv-the-green-book-chapter-18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ea typeface="ヒラギノ角ゴ Pro W3"/>
                <a:cs typeface="ヒラギノ角ゴ Pro W3"/>
              </a:rPr>
              <a:t>Rationale for resource</a:t>
            </a:r>
            <a:endParaRPr lang="en-GB" altLang="en-US" dirty="0">
              <a:ea typeface="ヒラギノ角ゴ Pro W3"/>
              <a:cs typeface="ヒラギノ角ゴ Pro W3"/>
            </a:endParaRPr>
          </a:p>
          <a:p>
            <a:r>
              <a:rPr lang="en-GB" altLang="en-US" dirty="0">
                <a:ea typeface="ヒラギノ角ゴ Pro W3"/>
                <a:cs typeface="ヒラギノ角ゴ Pro W3"/>
              </a:rPr>
              <a:t>This resource is designed to support healthcare professionals involved in the delivery of the HPV GBMSM vaccination programme.</a:t>
            </a:r>
          </a:p>
          <a:p>
            <a:endParaRPr lang="en-GB" altLang="en-US" dirty="0">
              <a:ea typeface="ヒラギノ角ゴ Pro W3"/>
              <a:cs typeface="ヒラギノ角ゴ Pro W3"/>
            </a:endParaRPr>
          </a:p>
          <a:p>
            <a:pPr>
              <a:lnSpc>
                <a:spcPct val="90000"/>
              </a:lnSpc>
            </a:pPr>
            <a:r>
              <a:rPr lang="en-GB" altLang="en-US" dirty="0">
                <a:ea typeface="ヒラギノ角ゴ Pro W3"/>
                <a:cs typeface="ヒラギノ角ゴ Pro W3"/>
              </a:rPr>
              <a:t>This resource does </a:t>
            </a:r>
            <a:r>
              <a:rPr lang="en-GB" altLang="en-US" b="1" dirty="0">
                <a:ea typeface="ヒラギノ角ゴ Pro W3"/>
                <a:cs typeface="ヒラギノ角ゴ Pro W3"/>
              </a:rPr>
              <a:t>not </a:t>
            </a:r>
            <a:r>
              <a:rPr lang="en-GB" altLang="en-US" dirty="0">
                <a:ea typeface="ヒラギノ角ゴ Pro W3"/>
                <a:cs typeface="ヒラギノ角ゴ Pro W3"/>
              </a:rPr>
              <a:t>cover the actual administration techniques involved in vaccination against HPV. If staff are required to deliver vaccinations they should refer to their line manager for additional training.</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a:t>
            </a:fld>
            <a:endParaRPr lang="en-US" dirty="0"/>
          </a:p>
        </p:txBody>
      </p:sp>
    </p:spTree>
    <p:extLst>
      <p:ext uri="{BB962C8B-B14F-4D97-AF65-F5344CB8AC3E}">
        <p14:creationId xmlns:p14="http://schemas.microsoft.com/office/powerpoint/2010/main" val="2277585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GBMSM aged 25 years and older (up to and including 45 years) should continue on the 2 dose HPV vaccination schedule. The recommendation to continue with 2 doses is because there is currently insufficient evidence of the efficacy of a single dose in this age group. However, if they received 1 dose prior to their 25</a:t>
            </a:r>
            <a:r>
              <a:rPr lang="en-GB" sz="1800" baseline="30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a:t>
            </a: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birthday, they do not require a second dose.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10</a:t>
            </a:fld>
            <a:endParaRPr lang="en-US" dirty="0"/>
          </a:p>
        </p:txBody>
      </p:sp>
    </p:spTree>
    <p:extLst>
      <p:ext uri="{BB962C8B-B14F-4D97-AF65-F5344CB8AC3E}">
        <p14:creationId xmlns:p14="http://schemas.microsoft.com/office/powerpoint/2010/main" val="431430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96B05421-BE57-440D-BB9A-5684B893A2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F0ECF4C3-860B-448C-8DD6-25BBDC16343B}"/>
              </a:ext>
            </a:extLst>
          </p:cNvPr>
          <p:cNvSpPr>
            <a:spLocks noGrp="1"/>
          </p:cNvSpPr>
          <p:nvPr>
            <p:ph type="body" idx="1"/>
          </p:nvPr>
        </p:nvSpPr>
        <p:spPr bwMode="auto">
          <a:xfrm>
            <a:off x="685800" y="4411567"/>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ea typeface="ヒラギノ角ゴ Pro W3"/>
                <a:cs typeface="ヒラギノ角ゴ Pro W3"/>
              </a:rPr>
              <a:t>JCVI considered modelling studies to assess the cost-effectiveness of a targeted HPV vaccination of MSM in SSHS and HIV clinics, looking at the impact of vaccination against penile, anal and oropharyngeal (head and neck) cancers, and genital warts.</a:t>
            </a:r>
          </a:p>
          <a:p>
            <a:pPr eaLnBrk="1" hangingPunct="1">
              <a:spcBef>
                <a:spcPct val="0"/>
              </a:spcBef>
            </a:pPr>
            <a:endParaRPr lang="en-GB" altLang="en-US" dirty="0">
              <a:ea typeface="ヒラギノ角ゴ Pro W3"/>
              <a:cs typeface="ヒラギノ角ゴ Pro W3"/>
            </a:endParaRPr>
          </a:p>
          <a:p>
            <a:pPr eaLnBrk="1" hangingPunct="1">
              <a:spcBef>
                <a:spcPct val="0"/>
              </a:spcBef>
            </a:pPr>
            <a:r>
              <a:rPr lang="en-GB" altLang="en-US" dirty="0">
                <a:ea typeface="ヒラギノ角ゴ Pro W3"/>
                <a:cs typeface="ヒラギノ角ゴ Pro W3"/>
              </a:rPr>
              <a:t>In all men 80-85% of anal cancers, 36% of oro-pharyngeal cancer and 50% of penile cancers are associated with HPV infection. Evidence suggests gay, bisexual and other men who have sex with men (GBMSM) attending sexual health and HIV treatment services have a significantly increased burden of HPV related disease and adverse outcomes compared to heterosexual men. HPV type 16-associated anal cancers in particular are far more common in GBMSM compared to heterosexual men and this is even more marked in those with HIV infection.</a:t>
            </a:r>
            <a:r>
              <a:rPr lang="en-GB" altLang="en-US" baseline="30000" dirty="0">
                <a:ea typeface="ヒラギノ角ゴ Pro W3"/>
                <a:cs typeface="ヒラギノ角ゴ Pro W3"/>
              </a:rPr>
              <a:t>(11,12)</a:t>
            </a:r>
            <a:r>
              <a:rPr lang="en-GB" altLang="en-US" dirty="0">
                <a:ea typeface="ヒラギノ角ゴ Pro W3"/>
                <a:cs typeface="ヒラギノ角ゴ Pro W3"/>
              </a:rPr>
              <a:t> </a:t>
            </a:r>
          </a:p>
          <a:p>
            <a:pPr eaLnBrk="1" hangingPunct="1">
              <a:spcBef>
                <a:spcPct val="0"/>
              </a:spcBef>
            </a:pPr>
            <a:endParaRPr lang="en-GB" altLang="en-US" dirty="0">
              <a:ea typeface="ヒラギノ角ゴ Pro W3"/>
              <a:cs typeface="ヒラギノ角ゴ Pro W3"/>
            </a:endParaRPr>
          </a:p>
          <a:p>
            <a:pPr eaLnBrk="1" hangingPunct="1">
              <a:spcBef>
                <a:spcPct val="0"/>
              </a:spcBef>
            </a:pPr>
            <a:r>
              <a:rPr lang="en-GB" altLang="en-US" dirty="0">
                <a:ea typeface="ヒラギノ角ゴ Pro W3"/>
                <a:cs typeface="ヒラギノ角ゴ Pro W3"/>
              </a:rPr>
              <a:t>This group is expected to have received very little indirect benefit from the adolescent HPV vaccination programme which was previously offered to adolescent females only prior to 2019. </a:t>
            </a:r>
          </a:p>
          <a:p>
            <a:pPr eaLnBrk="1" hangingPunct="1">
              <a:spcBef>
                <a:spcPct val="0"/>
              </a:spcBef>
            </a:pPr>
            <a:endParaRPr lang="en-GB" altLang="en-US" dirty="0">
              <a:ea typeface="ヒラギノ角ゴ Pro W3"/>
              <a:cs typeface="ヒラギノ角ゴ Pro W3"/>
            </a:endParaRPr>
          </a:p>
          <a:p>
            <a:pPr eaLnBrk="1" hangingPunct="1">
              <a:spcBef>
                <a:spcPct val="0"/>
              </a:spcBef>
            </a:pPr>
            <a:endParaRPr lang="en-GB" altLang="en-US" dirty="0">
              <a:ea typeface="ヒラギノ角ゴ Pro W3"/>
              <a:cs typeface="ヒラギノ角ゴ Pro W3"/>
            </a:endParaRPr>
          </a:p>
          <a:p>
            <a:endParaRPr lang="en-GB" altLang="en-US" dirty="0">
              <a:ea typeface="ヒラギノ角ゴ Pro W3"/>
              <a:cs typeface="ヒラギノ角ゴ Pro W3"/>
            </a:endParaRPr>
          </a:p>
        </p:txBody>
      </p:sp>
      <p:sp>
        <p:nvSpPr>
          <p:cNvPr id="32772" name="Slide Number Placeholder 3">
            <a:extLst>
              <a:ext uri="{FF2B5EF4-FFF2-40B4-BE49-F238E27FC236}">
                <a16:creationId xmlns:a16="http://schemas.microsoft.com/office/drawing/2014/main" id="{984A4239-0774-43D1-A247-0480A2D8A4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2950" indent="-285750">
              <a:spcBef>
                <a:spcPct val="30000"/>
              </a:spcBef>
              <a:defRPr sz="1200">
                <a:solidFill>
                  <a:schemeClr val="tx1"/>
                </a:solidFill>
                <a:latin typeface="Calibri" panose="020F0502020204030204" pitchFamily="34" charset="0"/>
                <a:ea typeface="ヒラギノ角ゴ Pro W3"/>
                <a:cs typeface="ヒラギノ角ゴ Pro W3"/>
              </a:defRPr>
            </a:lvl2pPr>
            <a:lvl3pPr marL="1143000" indent="-228600">
              <a:spcBef>
                <a:spcPct val="30000"/>
              </a:spcBef>
              <a:defRPr sz="1200">
                <a:solidFill>
                  <a:schemeClr val="tx1"/>
                </a:solidFill>
                <a:latin typeface="Calibri" panose="020F0502020204030204" pitchFamily="34" charset="0"/>
                <a:ea typeface="ヒラギノ角ゴ Pro W3"/>
                <a:cs typeface="ヒラギノ角ゴ Pro W3"/>
              </a:defRPr>
            </a:lvl3pPr>
            <a:lvl4pPr marL="1600200" indent="-228600">
              <a:spcBef>
                <a:spcPct val="30000"/>
              </a:spcBef>
              <a:defRPr sz="1200">
                <a:solidFill>
                  <a:schemeClr val="tx1"/>
                </a:solidFill>
                <a:latin typeface="Calibri" panose="020F0502020204030204" pitchFamily="34" charset="0"/>
                <a:ea typeface="ヒラギノ角ゴ Pro W3"/>
                <a:cs typeface="ヒラギノ角ゴ Pro W3"/>
              </a:defRPr>
            </a:lvl4pPr>
            <a:lvl5pPr marL="2057400" indent="-228600">
              <a:spcBef>
                <a:spcPct val="30000"/>
              </a:spcBef>
              <a:defRPr sz="12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D09A1E34-3A77-4D95-9D65-C3EE3C3E0AFE}" type="slidenum">
              <a:rPr lang="en-US" altLang="en-US" smtClean="0"/>
              <a:pPr>
                <a:spcBef>
                  <a:spcPct val="0"/>
                </a:spcBef>
              </a:pPr>
              <a:t>11</a:t>
            </a:fld>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B971C977-565F-4D49-A1BB-9ED9E2725B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064E4A46-6586-47D6-B184-DACF1040F1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ea typeface="ヒラギノ角ゴ Pro W3"/>
                <a:cs typeface="ヒラギノ角ゴ Pro W3"/>
              </a:rPr>
              <a:t>Latest data on declines in GW diagnoses in England. As reported in latest STI report </a:t>
            </a:r>
            <a:r>
              <a:rPr lang="en-GB" dirty="0">
                <a:hlinkClick r:id="rId3"/>
              </a:rPr>
              <a:t>Sexually transmitted infections and screening for chlamydia in England: 2021 report - GOV.UK (www.gov.uk)</a:t>
            </a:r>
            <a:r>
              <a:rPr lang="en-GB" altLang="en-US" dirty="0">
                <a:ea typeface="ヒラギノ角ゴ Pro W3"/>
                <a:cs typeface="ヒラギノ角ゴ Pro W3"/>
              </a:rPr>
              <a:t>): </a:t>
            </a:r>
          </a:p>
          <a:p>
            <a:endParaRPr lang="en-GB" altLang="en-US" dirty="0">
              <a:ea typeface="ヒラギノ角ゴ Pro W3"/>
              <a:cs typeface="ヒラギノ角ゴ Pro W3"/>
            </a:endParaRPr>
          </a:p>
          <a:p>
            <a:r>
              <a:rPr lang="en-GB" sz="1200" b="0" i="0" kern="1200" dirty="0">
                <a:solidFill>
                  <a:schemeClr val="tx1"/>
                </a:solidFill>
                <a:effectLst/>
                <a:latin typeface="+mn-lt"/>
                <a:ea typeface="+mn-ea"/>
                <a:cs typeface="+mn-cs"/>
              </a:rPr>
              <a:t>In 2021, the rate of first episode genital warts diagnoses among young women aged 15-to-17 years attending </a:t>
            </a:r>
            <a:r>
              <a:rPr lang="en-GB" dirty="0"/>
              <a:t>SHSs</a:t>
            </a:r>
            <a:r>
              <a:rPr lang="en-GB" sz="1200" b="0" i="0" kern="1200" dirty="0">
                <a:solidFill>
                  <a:schemeClr val="tx1"/>
                </a:solidFill>
                <a:effectLst/>
                <a:latin typeface="+mn-lt"/>
                <a:ea typeface="+mn-ea"/>
                <a:cs typeface="+mn-cs"/>
              </a:rPr>
              <a:t>, most of whom would have been offered the quadrivalent </a:t>
            </a:r>
            <a:r>
              <a:rPr lang="en-GB" dirty="0"/>
              <a:t>HPV</a:t>
            </a:r>
            <a:r>
              <a:rPr lang="en-GB" sz="1200" b="0" i="0" kern="1200" dirty="0">
                <a:solidFill>
                  <a:schemeClr val="tx1"/>
                </a:solidFill>
                <a:effectLst/>
                <a:latin typeface="+mn-lt"/>
                <a:ea typeface="+mn-ea"/>
                <a:cs typeface="+mn-cs"/>
              </a:rPr>
              <a:t> vaccine (protecting against </a:t>
            </a:r>
            <a:r>
              <a:rPr lang="en-GB" dirty="0"/>
              <a:t>HPV</a:t>
            </a:r>
            <a:r>
              <a:rPr lang="en-GB" sz="1200" b="0" i="0" kern="1200" dirty="0">
                <a:solidFill>
                  <a:schemeClr val="tx1"/>
                </a:solidFill>
                <a:effectLst/>
                <a:latin typeface="+mn-lt"/>
                <a:ea typeface="+mn-ea"/>
                <a:cs typeface="+mn-cs"/>
              </a:rPr>
              <a:t> types 16, 18, 6 and 11) aged 12 to 13, was 84.9% lower compared to 2017 (7.4 vs 49.1 per 100,000 population). A decline of 80.0% (4.1 vs 20.3 per 100,000 population) was seen in heterosexual young men of the same age over the same period, suggesting substantial herd (or indirect) protection. These declines were also seen in 18-to-20-year-olds and 21-to-24-year-olds. These are all age groups with direct or herd or indirect protection from the quadrivalent </a:t>
            </a:r>
            <a:r>
              <a:rPr lang="en-GB" dirty="0"/>
              <a:t>HPV</a:t>
            </a:r>
            <a:r>
              <a:rPr lang="en-GB" sz="1200" b="0" i="0" kern="1200" dirty="0">
                <a:solidFill>
                  <a:schemeClr val="tx1"/>
                </a:solidFill>
                <a:effectLst/>
                <a:latin typeface="+mn-lt"/>
                <a:ea typeface="+mn-ea"/>
                <a:cs typeface="+mn-cs"/>
              </a:rPr>
              <a:t> vaccine. A substantial decline of 69.8% (35.7 vs 118.3 per 100,000 population) was seen in </a:t>
            </a:r>
            <a:r>
              <a:rPr lang="en-GB" dirty="0"/>
              <a:t>GBMSM</a:t>
            </a:r>
            <a:r>
              <a:rPr lang="en-GB" sz="1200" b="0" i="0" kern="1200" dirty="0">
                <a:solidFill>
                  <a:schemeClr val="tx1"/>
                </a:solidFill>
                <a:effectLst/>
                <a:latin typeface="+mn-lt"/>
                <a:ea typeface="+mn-ea"/>
                <a:cs typeface="+mn-cs"/>
              </a:rPr>
              <a:t> aged 15-to-17 years, which is likely due to both protection from vaccination of young </a:t>
            </a:r>
            <a:r>
              <a:rPr lang="en-GB" dirty="0"/>
              <a:t>GBMSM</a:t>
            </a:r>
            <a:r>
              <a:rPr lang="en-GB" sz="1200" b="0" i="0" kern="1200" dirty="0">
                <a:solidFill>
                  <a:schemeClr val="tx1"/>
                </a:solidFill>
                <a:effectLst/>
                <a:latin typeface="+mn-lt"/>
                <a:ea typeface="+mn-ea"/>
                <a:cs typeface="+mn-cs"/>
              </a:rPr>
              <a:t> in </a:t>
            </a:r>
            <a:r>
              <a:rPr lang="en-GB" dirty="0"/>
              <a:t>SHSs</a:t>
            </a:r>
            <a:r>
              <a:rPr lang="en-GB" sz="1200" b="0" i="0" kern="1200" dirty="0">
                <a:solidFill>
                  <a:schemeClr val="tx1"/>
                </a:solidFill>
                <a:effectLst/>
                <a:latin typeface="+mn-lt"/>
                <a:ea typeface="+mn-ea"/>
                <a:cs typeface="+mn-cs"/>
              </a:rPr>
              <a:t> and continuing herd protection from the adolescent programme.</a:t>
            </a:r>
            <a:endParaRPr lang="en-GB" altLang="en-US" dirty="0">
              <a:ea typeface="ヒラギノ角ゴ Pro W3"/>
              <a:cs typeface="ヒラギノ角ゴ Pro W3"/>
            </a:endParaRPr>
          </a:p>
        </p:txBody>
      </p:sp>
      <p:sp>
        <p:nvSpPr>
          <p:cNvPr id="30724" name="Slide Number Placeholder 3">
            <a:extLst>
              <a:ext uri="{FF2B5EF4-FFF2-40B4-BE49-F238E27FC236}">
                <a16:creationId xmlns:a16="http://schemas.microsoft.com/office/drawing/2014/main" id="{0A911F61-7325-4E76-A837-11C7992F204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A63D53FC-C358-48CA-A287-B5011F455EB1}" type="slidenum">
              <a:rPr lang="en-US" altLang="en-US" sz="1200" smtClean="0">
                <a:latin typeface="Calibri" panose="020F0502020204030204" pitchFamily="34" charset="0"/>
              </a:rPr>
              <a:pPr/>
              <a:t>13</a:t>
            </a:fld>
            <a:endParaRPr lang="en-US" altLang="en-US" sz="1200" dirty="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FA17B83B-00F3-4EF7-994D-C9434E4160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BBFAE508-57DA-41A3-8C4F-9A5AC17071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ea typeface="ヒラギノ角ゴ Pro W3"/>
                <a:cs typeface="ヒラギノ角ゴ Pro W3"/>
              </a:rPr>
              <a:t>The cost-effectiveness analysis considered by JCVI is only possible because of the sexual health data available from SSHS and HIV clinics. </a:t>
            </a:r>
          </a:p>
          <a:p>
            <a:endParaRPr lang="en-GB" altLang="en-US" dirty="0">
              <a:ea typeface="ヒラギノ角ゴ Pro W3"/>
              <a:cs typeface="ヒラギノ角ゴ Pro W3"/>
            </a:endParaRPr>
          </a:p>
          <a:p>
            <a:r>
              <a:rPr lang="en-GB" altLang="en-US" dirty="0">
                <a:ea typeface="ヒラギノ角ゴ Pro W3"/>
                <a:cs typeface="ヒラギノ角ゴ Pro W3"/>
              </a:rPr>
              <a:t>There is more known about GBMSM using these services, which allowed the evidence for benefit from HPV vaccination to be assessed for this group of GBMSM. </a:t>
            </a:r>
          </a:p>
          <a:p>
            <a:endParaRPr lang="en-GB" altLang="en-US" dirty="0">
              <a:ea typeface="ヒラギノ角ゴ Pro W3"/>
              <a:cs typeface="ヒラギノ角ゴ Pro W3"/>
            </a:endParaRPr>
          </a:p>
          <a:p>
            <a:r>
              <a:rPr lang="en-GB" altLang="en-US" dirty="0">
                <a:ea typeface="ヒラギノ角ゴ Pro W3"/>
                <a:cs typeface="ヒラギノ角ゴ Pro W3"/>
              </a:rPr>
              <a:t>JCVI also agreed with the HPV sub-committee that specialist SHS and HIV clinics are by far the most accessed sexual healthcare service by self-declaring GBMSM, who might not otherwise self-declare to a GP, and that GBMSM accessing SHSs are known to be a high-risk group within the GBMSM population in terms of risk behaviour and STI transmission.</a:t>
            </a:r>
          </a:p>
          <a:p>
            <a:pPr algn="l"/>
            <a:endParaRPr lang="en-GB" sz="1800" b="0" i="0" u="none" strike="noStrike" baseline="0" dirty="0">
              <a:latin typeface="CIDFont+F1"/>
            </a:endParaRPr>
          </a:p>
          <a:p>
            <a:pPr algn="l"/>
            <a:r>
              <a:rPr lang="en-GB" sz="1800" b="0" i="0" u="none" strike="noStrike" baseline="0" dirty="0">
                <a:latin typeface="CIDFont+F1"/>
              </a:rPr>
              <a:t>Overall the best available evidence was found to show delivering a targeted programme through Sexual Health/HIV services to be the most likely pragmatic and cost effective option at this time.</a:t>
            </a:r>
            <a:endParaRPr lang="en-GB" altLang="en-US" dirty="0">
              <a:ea typeface="ヒラギノ角ゴ Pro W3"/>
              <a:cs typeface="ヒラギノ角ゴ Pro W3"/>
            </a:endParaRPr>
          </a:p>
          <a:p>
            <a:endParaRPr lang="en-GB" altLang="en-US" dirty="0">
              <a:ea typeface="ヒラギノ角ゴ Pro W3"/>
              <a:cs typeface="ヒラギノ角ゴ Pro W3"/>
            </a:endParaRPr>
          </a:p>
          <a:p>
            <a:endParaRPr lang="en-GB" altLang="en-US" dirty="0">
              <a:ea typeface="ヒラギノ角ゴ Pro W3"/>
              <a:cs typeface="ヒラギノ角ゴ Pro W3"/>
            </a:endParaRPr>
          </a:p>
        </p:txBody>
      </p:sp>
      <p:sp>
        <p:nvSpPr>
          <p:cNvPr id="34820" name="Slide Number Placeholder 3">
            <a:extLst>
              <a:ext uri="{FF2B5EF4-FFF2-40B4-BE49-F238E27FC236}">
                <a16:creationId xmlns:a16="http://schemas.microsoft.com/office/drawing/2014/main" id="{73D05194-17C4-4653-B901-BB62268B68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2950" indent="-285750">
              <a:spcBef>
                <a:spcPct val="30000"/>
              </a:spcBef>
              <a:defRPr sz="1200">
                <a:solidFill>
                  <a:schemeClr val="tx1"/>
                </a:solidFill>
                <a:latin typeface="Calibri" panose="020F0502020204030204" pitchFamily="34" charset="0"/>
                <a:ea typeface="ヒラギノ角ゴ Pro W3"/>
                <a:cs typeface="ヒラギノ角ゴ Pro W3"/>
              </a:defRPr>
            </a:lvl2pPr>
            <a:lvl3pPr marL="1143000" indent="-228600">
              <a:spcBef>
                <a:spcPct val="30000"/>
              </a:spcBef>
              <a:defRPr sz="1200">
                <a:solidFill>
                  <a:schemeClr val="tx1"/>
                </a:solidFill>
                <a:latin typeface="Calibri" panose="020F0502020204030204" pitchFamily="34" charset="0"/>
                <a:ea typeface="ヒラギノ角ゴ Pro W3"/>
                <a:cs typeface="ヒラギノ角ゴ Pro W3"/>
              </a:defRPr>
            </a:lvl3pPr>
            <a:lvl4pPr marL="1600200" indent="-228600">
              <a:spcBef>
                <a:spcPct val="30000"/>
              </a:spcBef>
              <a:defRPr sz="1200">
                <a:solidFill>
                  <a:schemeClr val="tx1"/>
                </a:solidFill>
                <a:latin typeface="Calibri" panose="020F0502020204030204" pitchFamily="34" charset="0"/>
                <a:ea typeface="ヒラギノ角ゴ Pro W3"/>
                <a:cs typeface="ヒラギノ角ゴ Pro W3"/>
              </a:defRPr>
            </a:lvl4pPr>
            <a:lvl5pPr marL="2057400" indent="-228600">
              <a:spcBef>
                <a:spcPct val="30000"/>
              </a:spcBef>
              <a:defRPr sz="12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62274CF9-6D67-4BB2-83F3-7FC78830E9A1}" type="slidenum">
              <a:rPr lang="en-US" altLang="en-US" smtClean="0"/>
              <a:pPr>
                <a:spcBef>
                  <a:spcPct val="0"/>
                </a:spcBef>
              </a:pPr>
              <a:t>14</a:t>
            </a:fld>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10413AF1-8C3D-4413-BA72-44F56A060C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7FFFAA40-A62A-4F2D-B1D8-BD302B0224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ea typeface="ヒラギノ角ゴ Pro W3"/>
              <a:cs typeface="ヒラギノ角ゴ Pro W3"/>
            </a:endParaRPr>
          </a:p>
        </p:txBody>
      </p:sp>
      <p:sp>
        <p:nvSpPr>
          <p:cNvPr id="36868" name="Slide Number Placeholder 3">
            <a:extLst>
              <a:ext uri="{FF2B5EF4-FFF2-40B4-BE49-F238E27FC236}">
                <a16:creationId xmlns:a16="http://schemas.microsoft.com/office/drawing/2014/main" id="{C0F45F1B-3962-413C-8410-785085E523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2950" indent="-285750">
              <a:spcBef>
                <a:spcPct val="30000"/>
              </a:spcBef>
              <a:defRPr sz="1200">
                <a:solidFill>
                  <a:schemeClr val="tx1"/>
                </a:solidFill>
                <a:latin typeface="Calibri" panose="020F0502020204030204" pitchFamily="34" charset="0"/>
                <a:ea typeface="ヒラギノ角ゴ Pro W3"/>
                <a:cs typeface="ヒラギノ角ゴ Pro W3"/>
              </a:defRPr>
            </a:lvl2pPr>
            <a:lvl3pPr marL="1143000" indent="-228600">
              <a:spcBef>
                <a:spcPct val="30000"/>
              </a:spcBef>
              <a:defRPr sz="1200">
                <a:solidFill>
                  <a:schemeClr val="tx1"/>
                </a:solidFill>
                <a:latin typeface="Calibri" panose="020F0502020204030204" pitchFamily="34" charset="0"/>
                <a:ea typeface="ヒラギノ角ゴ Pro W3"/>
                <a:cs typeface="ヒラギノ角ゴ Pro W3"/>
              </a:defRPr>
            </a:lvl3pPr>
            <a:lvl4pPr marL="1600200" indent="-228600">
              <a:spcBef>
                <a:spcPct val="30000"/>
              </a:spcBef>
              <a:defRPr sz="1200">
                <a:solidFill>
                  <a:schemeClr val="tx1"/>
                </a:solidFill>
                <a:latin typeface="Calibri" panose="020F0502020204030204" pitchFamily="34" charset="0"/>
                <a:ea typeface="ヒラギノ角ゴ Pro W3"/>
                <a:cs typeface="ヒラギノ角ゴ Pro W3"/>
              </a:defRPr>
            </a:lvl4pPr>
            <a:lvl5pPr marL="2057400" indent="-228600">
              <a:spcBef>
                <a:spcPct val="30000"/>
              </a:spcBef>
              <a:defRPr sz="12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8D4D6667-853C-4484-A701-43B3807A9389}" type="slidenum">
              <a:rPr lang="en-US" altLang="en-US" smtClean="0"/>
              <a:pPr>
                <a:spcBef>
                  <a:spcPct val="0"/>
                </a:spcBef>
              </a:pPr>
              <a:t>15</a:t>
            </a:fld>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808B2030-D678-48B3-A246-9E0C198043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5C7D5828-4D33-4A34-BC57-81EFFB2B48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ea typeface="ヒラギノ角ゴ Pro W3"/>
                <a:cs typeface="ヒラギノ角ゴ Pro W3"/>
              </a:rPr>
              <a:t>The HPV vaccine is recommended for all GBMSM up to and including 45 years of age, attending participating SHSs or HIV clinics, regardless of risk, sexual behaviour or disease status.</a:t>
            </a:r>
          </a:p>
          <a:p>
            <a:r>
              <a:rPr lang="en-GB" altLang="en-US" dirty="0">
                <a:ea typeface="ヒラギノ角ゴ Pro W3"/>
                <a:cs typeface="ヒラギノ角ゴ Pro W3"/>
              </a:rPr>
              <a:t> </a:t>
            </a:r>
          </a:p>
          <a:p>
            <a:r>
              <a:rPr lang="en-GB" altLang="en-US" dirty="0">
                <a:ea typeface="ヒラギノ角ゴ Pro W3"/>
                <a:cs typeface="ヒラギノ角ゴ Pro W3"/>
              </a:rPr>
              <a:t>GBMSM older than 45 years are not eligible for HPV vaccination under this NHS England procured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JCVI considers that there may be considerable benefit in offering the HPV vaccine to individuals</a:t>
            </a:r>
            <a:r>
              <a:rPr lang="en-GB" sz="1800" dirty="0">
                <a:solidFill>
                  <a:srgbClr val="000000"/>
                </a:solidFill>
                <a:effectLst/>
                <a:latin typeface="Frutiger 45 Light"/>
                <a:ea typeface="Calibri" panose="020F0502020204030204" pitchFamily="34" charset="0"/>
                <a:cs typeface="Frutiger 45 Light"/>
              </a:rPr>
              <a:t> </a:t>
            </a: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attending SHSs or HIV clinics who were not eligible for the routine adolescent HPV programme and are deemed to have a similar risk profile to that seen in the GBMSM population. This includes some transgender individuals, sex workers, and men and women living with HIV infection. Those whose risk of acquiring HPV is considered equivalent to the risk of GBMSM eligible for the HPV vaccine, should be offered vaccination.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altLang="en-US" dirty="0">
              <a:ea typeface="ヒラギノ角ゴ Pro W3"/>
              <a:cs typeface="ヒラギノ角ゴ Pro W3"/>
            </a:endParaRPr>
          </a:p>
          <a:p>
            <a:r>
              <a:rPr lang="en-GB" altLang="en-US" dirty="0">
                <a:ea typeface="ヒラギノ角ゴ Pro W3"/>
                <a:cs typeface="ヒラギノ角ゴ Pro W3"/>
              </a:rPr>
              <a:t> </a:t>
            </a:r>
          </a:p>
          <a:p>
            <a:endParaRPr lang="en-GB" altLang="en-US" dirty="0">
              <a:ea typeface="ヒラギノ角ゴ Pro W3"/>
              <a:cs typeface="ヒラギノ角ゴ Pro W3"/>
            </a:endParaRPr>
          </a:p>
          <a:p>
            <a:endParaRPr lang="en-GB" altLang="en-US" dirty="0">
              <a:ea typeface="ヒラギノ角ゴ Pro W3"/>
              <a:cs typeface="ヒラギノ角ゴ Pro W3"/>
            </a:endParaRPr>
          </a:p>
        </p:txBody>
      </p:sp>
      <p:sp>
        <p:nvSpPr>
          <p:cNvPr id="38916" name="Slide Number Placeholder 3">
            <a:extLst>
              <a:ext uri="{FF2B5EF4-FFF2-40B4-BE49-F238E27FC236}">
                <a16:creationId xmlns:a16="http://schemas.microsoft.com/office/drawing/2014/main" id="{80F3DB24-025C-4A07-A9C1-94333E3D29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2950" indent="-285750">
              <a:spcBef>
                <a:spcPct val="30000"/>
              </a:spcBef>
              <a:defRPr sz="1200">
                <a:solidFill>
                  <a:schemeClr val="tx1"/>
                </a:solidFill>
                <a:latin typeface="Calibri" panose="020F0502020204030204" pitchFamily="34" charset="0"/>
                <a:ea typeface="ヒラギノ角ゴ Pro W3"/>
                <a:cs typeface="ヒラギノ角ゴ Pro W3"/>
              </a:defRPr>
            </a:lvl2pPr>
            <a:lvl3pPr marL="1143000" indent="-228600">
              <a:spcBef>
                <a:spcPct val="30000"/>
              </a:spcBef>
              <a:defRPr sz="1200">
                <a:solidFill>
                  <a:schemeClr val="tx1"/>
                </a:solidFill>
                <a:latin typeface="Calibri" panose="020F0502020204030204" pitchFamily="34" charset="0"/>
                <a:ea typeface="ヒラギノ角ゴ Pro W3"/>
                <a:cs typeface="ヒラギノ角ゴ Pro W3"/>
              </a:defRPr>
            </a:lvl3pPr>
            <a:lvl4pPr marL="1600200" indent="-228600">
              <a:spcBef>
                <a:spcPct val="30000"/>
              </a:spcBef>
              <a:defRPr sz="1200">
                <a:solidFill>
                  <a:schemeClr val="tx1"/>
                </a:solidFill>
                <a:latin typeface="Calibri" panose="020F0502020204030204" pitchFamily="34" charset="0"/>
                <a:ea typeface="ヒラギノ角ゴ Pro W3"/>
                <a:cs typeface="ヒラギノ角ゴ Pro W3"/>
              </a:defRPr>
            </a:lvl4pPr>
            <a:lvl5pPr marL="2057400" indent="-228600">
              <a:spcBef>
                <a:spcPct val="30000"/>
              </a:spcBef>
              <a:defRPr sz="12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3856F8C7-E303-41A8-83C2-33C103ECD696}" type="slidenum">
              <a:rPr lang="en-US" altLang="en-US" smtClean="0"/>
              <a:pPr>
                <a:spcBef>
                  <a:spcPct val="0"/>
                </a:spcBef>
              </a:pPr>
              <a:t>16</a:t>
            </a:fld>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A0EC3722-E8CE-4AA9-A11E-431309E405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9CF11FBF-C29C-4DCB-86F9-53CDE6628C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ea typeface="ヒラギノ角ゴ Pro W3"/>
                <a:cs typeface="ヒラギノ角ゴ Pro W3"/>
              </a:rPr>
              <a:t>The bi-valent Cervarix vaccine was offered for the first 4 years of the national programme. This vaccine protects against the 2 HPV types which cause the majority of cervical cancer. </a:t>
            </a:r>
          </a:p>
          <a:p>
            <a:endParaRPr lang="en-GB" altLang="en-US" dirty="0">
              <a:ea typeface="ヒラギノ角ゴ Pro W3"/>
              <a:cs typeface="ヒラギノ角ゴ Pro W3"/>
            </a:endParaRPr>
          </a:p>
          <a:p>
            <a:r>
              <a:rPr lang="en-GB" altLang="en-US" dirty="0">
                <a:ea typeface="ヒラギノ角ゴ Pro W3"/>
                <a:cs typeface="ヒラギノ角ゴ Pro W3"/>
              </a:rPr>
              <a:t>From September 2012,  the quadrivalent vaccine, Gardasil, was used for the national programme. Gardasil provides protection against HPV types 6 and 11, the HPV types that cause genital warts, in addition to the cancer causing types 16 and 18. </a:t>
            </a:r>
          </a:p>
          <a:p>
            <a:endParaRPr lang="en-GB" altLang="en-US" dirty="0">
              <a:ea typeface="ヒラギノ角ゴ Pro W3"/>
              <a:cs typeface="ヒラギノ角ゴ Pro W3"/>
            </a:endParaRPr>
          </a:p>
          <a:p>
            <a:r>
              <a:rPr lang="en-GB" altLang="en-US" dirty="0">
                <a:ea typeface="ヒラギノ角ゴ Pro W3"/>
                <a:cs typeface="ヒラギノ角ゴ Pro W3"/>
              </a:rPr>
              <a:t>In 2022 Gardasil 9 was introduced and this vaccine offers protection against 5 additional types of HPV (31, 33, 45, 52, 58) which, although less common than types 16 and 18, are also considered high-risk HPV types.  </a:t>
            </a:r>
          </a:p>
          <a:p>
            <a:endParaRPr lang="en-GB" altLang="en-US" dirty="0">
              <a:ea typeface="ヒラギノ角ゴ Pro W3"/>
              <a:cs typeface="ヒラギノ角ゴ Pro W3"/>
            </a:endParaRPr>
          </a:p>
          <a:p>
            <a:endParaRPr lang="en-GB" altLang="en-US" dirty="0">
              <a:ea typeface="ヒラギノ角ゴ Pro W3"/>
              <a:cs typeface="ヒラギノ角ゴ Pro W3"/>
            </a:endParaRPr>
          </a:p>
        </p:txBody>
      </p:sp>
      <p:sp>
        <p:nvSpPr>
          <p:cNvPr id="26628" name="Slide Number Placeholder 3">
            <a:extLst>
              <a:ext uri="{FF2B5EF4-FFF2-40B4-BE49-F238E27FC236}">
                <a16:creationId xmlns:a16="http://schemas.microsoft.com/office/drawing/2014/main" id="{C7F888CA-2E18-4FBE-B52C-7A249A5630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4665381B-E7C8-4483-90DD-C0CF1C7CB4CB}" type="slidenum">
              <a:rPr lang="en-US" altLang="en-US" sz="1200" smtClean="0">
                <a:latin typeface="Calibri" panose="020F0502020204030204" pitchFamily="34" charset="0"/>
              </a:rPr>
              <a:pPr/>
              <a:t>17</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392932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03188" y="752475"/>
            <a:ext cx="6602412" cy="3714750"/>
          </a:xfrm>
          <a:ln/>
        </p:spPr>
      </p:sp>
      <p:sp>
        <p:nvSpPr>
          <p:cNvPr id="768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Gardasil 9 is the recommended vaccine for the GBMSM programme and is the only market authorised 9 valent HPV vaccine in the UK. The vaccine is approved for use in females and males from 9 years of age.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Gardasil 9 provides protection against 9 HPV t</a:t>
            </a:r>
            <a:r>
              <a:rPr lang="en-GB" dirty="0"/>
              <a:t>ypes: 6, 11, 16, 18, 31, 33, 45, 52, 58.  </a:t>
            </a: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a:ea typeface="ヒラギノ角ゴ Pro W3"/>
                <a:cs typeface="ヒラギノ角ゴ Pro W3"/>
              </a:rPr>
              <a:t>Although less common than types 16 and 18, </a:t>
            </a:r>
            <a:r>
              <a:rPr lang="en-GB" altLang="en-US" sz="1200" kern="1200" dirty="0">
                <a:solidFill>
                  <a:schemeClr val="tx1"/>
                </a:solidFill>
                <a:effectLst/>
                <a:latin typeface="+mn-lt"/>
                <a:ea typeface="ヒラギノ角ゴ Pro W3" pitchFamily="84" charset="-128"/>
                <a:cs typeface="ヒラギノ角ゴ Pro W3"/>
              </a:rPr>
              <a:t>t</a:t>
            </a:r>
            <a:r>
              <a:rPr lang="en-GB" sz="1200" kern="1200" dirty="0">
                <a:solidFill>
                  <a:schemeClr val="tx1"/>
                </a:solidFill>
                <a:effectLst/>
                <a:latin typeface="+mn-lt"/>
                <a:ea typeface="ヒラギノ角ゴ Pro W3" pitchFamily="84" charset="-128"/>
                <a:cs typeface="ヒラギノ角ゴ Pro W3" pitchFamily="84" charset="-128"/>
              </a:rPr>
              <a:t>ypes 31, 33, 45, 52, 58</a:t>
            </a:r>
            <a:r>
              <a:rPr lang="en-GB" altLang="en-US" dirty="0">
                <a:ea typeface="ヒラギノ角ゴ Pro W3"/>
                <a:cs typeface="ヒラギノ角ゴ Pro W3"/>
              </a:rPr>
              <a:t>, are also considered high-risk HPV types.  </a:t>
            </a: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a:ea typeface="ヒラギノ角ゴ Pro W3"/>
                <a:cs typeface="ヒラギノ角ゴ Pro W3"/>
              </a:rPr>
              <a:t>Gardasil 9 is expected to prevent the majority of cervical, vaginal and vulvar cancers and premalignant lesions, as well as genital warts associated with HPV </a:t>
            </a:r>
          </a:p>
          <a:p>
            <a:pPr lvl="0" eaLnBrk="0" fontAlgn="base" hangingPunct="0">
              <a:spcBef>
                <a:spcPct val="30000"/>
              </a:spcBef>
              <a:spcAft>
                <a:spcPct val="0"/>
              </a:spcAft>
              <a:defRPr/>
            </a:pPr>
            <a:r>
              <a:rPr lang="en-GB" sz="1200" kern="1200" dirty="0">
                <a:solidFill>
                  <a:schemeClr val="tx1"/>
                </a:solidFill>
                <a:effectLst/>
                <a:latin typeface="+mn-lt"/>
                <a:ea typeface="ヒラギノ角ゴ Pro W3" pitchFamily="84" charset="-128"/>
                <a:cs typeface="ヒラギノ角ゴ Pro W3" pitchFamily="84" charset="-128"/>
              </a:rPr>
              <a:t>SPC for Gardasil</a:t>
            </a:r>
            <a:r>
              <a:rPr lang="en-GB" dirty="0">
                <a:ea typeface="ヒラギノ角ゴ Pro W3" pitchFamily="84" charset="-128"/>
                <a:cs typeface="ヒラギノ角ゴ Pro W3" pitchFamily="84" charset="-128"/>
              </a:rPr>
              <a:t> 9: </a:t>
            </a:r>
            <a:r>
              <a:rPr lang="en-GB" dirty="0">
                <a:ea typeface="ヒラギノ角ゴ Pro W3" pitchFamily="84" charset="-128"/>
                <a:cs typeface="ヒラギノ角ゴ Pro W3" pitchFamily="84" charset="-128"/>
                <a:hlinkClick r:id="rId3"/>
              </a:rPr>
              <a:t>www.medicines.org.uk/emc/product/7330/smpc</a:t>
            </a:r>
            <a:endParaRPr lang="en-GB" dirty="0">
              <a:ea typeface="ヒラギノ角ゴ Pro W3" pitchFamily="84" charset="-128"/>
              <a:cs typeface="ヒラギノ角ゴ Pro W3" pitchFamily="84" charset="-128"/>
            </a:endParaRPr>
          </a:p>
          <a:p>
            <a:pPr lvl="0" eaLnBrk="0" fontAlgn="base" hangingPunct="0">
              <a:spcBef>
                <a:spcPct val="30000"/>
              </a:spcBef>
              <a:spcAft>
                <a:spcPct val="0"/>
              </a:spcAft>
              <a:defRPr/>
            </a:pP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altLang="en-US" dirty="0">
              <a:latin typeface="Calibri" pitchFamily="34" charset="0"/>
            </a:endParaRPr>
          </a:p>
        </p:txBody>
      </p:sp>
    </p:spTree>
    <p:extLst>
      <p:ext uri="{BB962C8B-B14F-4D97-AF65-F5344CB8AC3E}">
        <p14:creationId xmlns:p14="http://schemas.microsoft.com/office/powerpoint/2010/main" val="1533123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C86834-413A-4A72-8896-A0C4A39BBC75}" type="slidenum">
              <a:rPr lang="en-GB" smtClean="0"/>
              <a:t>19</a:t>
            </a:fld>
            <a:endParaRPr lang="en-GB" dirty="0"/>
          </a:p>
        </p:txBody>
      </p:sp>
    </p:spTree>
    <p:extLst>
      <p:ext uri="{BB962C8B-B14F-4D97-AF65-F5344CB8AC3E}">
        <p14:creationId xmlns:p14="http://schemas.microsoft.com/office/powerpoint/2010/main" val="3968026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a:latin typeface="Calibri" pitchFamily="34" charset="0"/>
              </a:rPr>
              <a:t>The HPV Gardasil vaccine</a:t>
            </a:r>
            <a:r>
              <a:rPr lang="en-GB" sz="1200" kern="1200" dirty="0">
                <a:solidFill>
                  <a:schemeClr val="tx1"/>
                </a:solidFill>
                <a:effectLst/>
                <a:latin typeface="+mn-lt"/>
                <a:ea typeface="ヒラギノ角ゴ Pro W3" pitchFamily="84" charset="-128"/>
                <a:cs typeface="ヒラギノ角ゴ Pro W3" pitchFamily="84" charset="-128"/>
              </a:rPr>
              <a:t> is made from the proteins that make up the outer surface of the virus types. </a:t>
            </a:r>
            <a:r>
              <a:rPr lang="en-GB" b="0" i="0" dirty="0">
                <a:solidFill>
                  <a:srgbClr val="665546"/>
                </a:solidFill>
                <a:effectLst/>
                <a:latin typeface="Georgia" panose="02040502050405020303" pitchFamily="18" charset="0"/>
              </a:rPr>
              <a:t>The protein is grown in the lab in yeast cells. Once the protein is grown, it assembles itself </a:t>
            </a:r>
            <a:r>
              <a:rPr lang="en-GB" sz="1200" kern="1200" dirty="0">
                <a:solidFill>
                  <a:schemeClr val="tx1"/>
                </a:solidFill>
                <a:effectLst/>
                <a:latin typeface="+mn-lt"/>
                <a:ea typeface="ヒラギノ角ゴ Pro W3" pitchFamily="84" charset="-128"/>
                <a:cs typeface="ヒラギノ角ゴ Pro W3" pitchFamily="84" charset="-128"/>
              </a:rPr>
              <a:t>into small spheres that are called virus-like particles (VLPs)</a:t>
            </a:r>
            <a:r>
              <a:rPr lang="en-GB" b="0" i="0" dirty="0">
                <a:solidFill>
                  <a:srgbClr val="665546"/>
                </a:solidFill>
                <a:effectLst/>
                <a:latin typeface="Georgia" panose="02040502050405020303" pitchFamily="18" charset="0"/>
              </a:rPr>
              <a:t> to look like the HPV virus;. </a:t>
            </a:r>
            <a:r>
              <a:rPr lang="en-GB" sz="1200" kern="1200" dirty="0">
                <a:solidFill>
                  <a:schemeClr val="tx1"/>
                </a:solidFill>
                <a:effectLst/>
                <a:latin typeface="+mn-lt"/>
                <a:ea typeface="ヒラギノ角ゴ Pro W3" pitchFamily="84" charset="-128"/>
                <a:cs typeface="ヒラギノ角ゴ Pro W3" pitchFamily="84" charset="-128"/>
              </a:rPr>
              <a:t>VLPs are not infectious and cannot cause HPV-associated cancers or genital warts as they do not contain the virus’s </a:t>
            </a:r>
            <a:r>
              <a:rPr lang="en-GB" sz="1200" u="none" strike="noStrike" kern="1200" dirty="0">
                <a:solidFill>
                  <a:schemeClr val="tx1"/>
                </a:solidFill>
                <a:effectLst/>
                <a:latin typeface="+mn-lt"/>
                <a:ea typeface="ヒラギノ角ゴ Pro W3" pitchFamily="84" charset="-128"/>
                <a:cs typeface="ヒラギノ角ゴ Pro W3" pitchFamily="84" charset="-128"/>
              </a:rPr>
              <a:t>DNA (</a:t>
            </a:r>
            <a:r>
              <a:rPr lang="en-GB" b="0" i="0" dirty="0">
                <a:solidFill>
                  <a:srgbClr val="665546"/>
                </a:solidFill>
                <a:effectLst/>
                <a:latin typeface="Georgia" panose="02040502050405020303" pitchFamily="18" charset="0"/>
              </a:rPr>
              <a:t>HPV genetic material), so they cannot reproduce or cause illness. The </a:t>
            </a:r>
            <a:r>
              <a:rPr lang="en-GB" altLang="en-US" dirty="0">
                <a:latin typeface="Calibri" pitchFamily="34" charset="0"/>
              </a:rPr>
              <a:t>Gardasil </a:t>
            </a:r>
            <a:r>
              <a:rPr lang="en-GB" b="0" i="0" dirty="0">
                <a:solidFill>
                  <a:srgbClr val="665546"/>
                </a:solidFill>
                <a:effectLst/>
                <a:latin typeface="Georgia" panose="02040502050405020303" pitchFamily="18" charset="0"/>
              </a:rPr>
              <a:t> 9 vaccine is composed of the surface protein from 9 different types of HPV.</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VLPs are very immunogenic, which means that they induce high levels of antibody production by the body.</a:t>
            </a:r>
            <a:r>
              <a:rPr lang="en-GB" b="0" i="0" dirty="0">
                <a:solidFill>
                  <a:srgbClr val="0B0C0C"/>
                </a:solidFill>
                <a:effectLst/>
                <a:latin typeface="GDS Transport"/>
              </a:rPr>
              <a:t>  Vaccination delivers the </a:t>
            </a:r>
            <a:r>
              <a:rPr lang="en-GB" dirty="0"/>
              <a:t>VLP</a:t>
            </a:r>
            <a:r>
              <a:rPr lang="en-GB" b="0" i="0" dirty="0">
                <a:solidFill>
                  <a:srgbClr val="0B0C0C"/>
                </a:solidFill>
                <a:effectLst/>
                <a:latin typeface="GDS Transport"/>
              </a:rPr>
              <a:t> antigen via a pathway completely different to that for natural infection whereby the virus gains entry via the mucosa. The structure and geometry of the </a:t>
            </a:r>
            <a:r>
              <a:rPr lang="en-GB" dirty="0"/>
              <a:t>VLP</a:t>
            </a:r>
            <a:r>
              <a:rPr lang="en-GB" b="0" i="0" dirty="0">
                <a:solidFill>
                  <a:srgbClr val="0B0C0C"/>
                </a:solidFill>
                <a:effectLst/>
                <a:latin typeface="GDS Transport"/>
              </a:rPr>
              <a:t> is such that neutralising epitopes are optimally arranged and presented. The </a:t>
            </a:r>
            <a:r>
              <a:rPr lang="en-GB" dirty="0"/>
              <a:t>HPV</a:t>
            </a:r>
            <a:r>
              <a:rPr lang="en-GB" b="0" i="0" dirty="0">
                <a:solidFill>
                  <a:srgbClr val="0B0C0C"/>
                </a:solidFill>
                <a:effectLst/>
                <a:latin typeface="GDS Transport"/>
              </a:rPr>
              <a:t> </a:t>
            </a:r>
            <a:r>
              <a:rPr lang="en-GB" dirty="0"/>
              <a:t>VLP</a:t>
            </a:r>
            <a:r>
              <a:rPr lang="en-GB" b="0" i="0" dirty="0">
                <a:solidFill>
                  <a:srgbClr val="0B0C0C"/>
                </a:solidFill>
                <a:effectLst/>
                <a:latin typeface="GDS Transport"/>
              </a:rPr>
              <a:t> is also a very rigid and stable structure providing a sustained presentation to the immune system.</a:t>
            </a:r>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As with many other immunisations, when a person is vaccinated, their immune system mounts a response against these VLPs. When a person is then exposed to the live virus, the body’s immune system reacts quickly to stop the infection.</a:t>
            </a:r>
          </a:p>
          <a:p>
            <a:endParaRPr lang="en-GB" sz="1200" kern="1200" dirty="0">
              <a:solidFill>
                <a:schemeClr val="tx1"/>
              </a:solidFill>
              <a:effectLst/>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20</a:t>
            </a:fld>
            <a:endParaRPr lang="en-US" dirty="0">
              <a:solidFill>
                <a:prstClr val="black"/>
              </a:solidFill>
            </a:endParaRPr>
          </a:p>
        </p:txBody>
      </p:sp>
      <p:sp>
        <p:nvSpPr>
          <p:cNvPr id="5" name="Footer Placeholder 4">
            <a:extLst>
              <a:ext uri="{FF2B5EF4-FFF2-40B4-BE49-F238E27FC236}">
                <a16:creationId xmlns:a16="http://schemas.microsoft.com/office/drawing/2014/main" id="{8F911306-4114-41B7-A72C-94DF41176E36}"/>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2917011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5D423B02-CF8B-40A5-AAF1-027B49CA07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757679D-0DA6-47D5-AD88-6AC7B28E3564}"/>
              </a:ext>
            </a:extLst>
          </p:cNvPr>
          <p:cNvSpPr>
            <a:spLocks noGrp="1"/>
          </p:cNvSpPr>
          <p:nvPr>
            <p:ph type="body" idx="1"/>
          </p:nvPr>
        </p:nvSpPr>
        <p:spPr/>
        <p:txBody>
          <a:bodyPr>
            <a:normAutofit fontScale="55000" lnSpcReduction="20000"/>
          </a:bodyPr>
          <a:lstStyle/>
          <a:p>
            <a:pPr>
              <a:defRPr/>
            </a:pPr>
            <a:endParaRPr lang="en-GB" dirty="0"/>
          </a:p>
          <a:p>
            <a:pPr>
              <a:defRPr/>
            </a:pPr>
            <a:r>
              <a:rPr lang="en-GB" b="1" dirty="0"/>
              <a:t>Background</a:t>
            </a:r>
            <a:r>
              <a:rPr lang="en-GB" dirty="0"/>
              <a:t>: In June 2012, the Joint Committee on Immunisation and Vaccination (JCVI) asked the Health Protection Agency (now UK Health Security Agency, previously Public Health England), to undertake modelling studies to assess the impact and cost effectiveness of HPV vaccination for gay, bisexual and other men who have sex with men (GBMSM), acknowledging this group were at higher risk of HPV infection and related disease and were expected to benefit far less from indirect herd protection from the HPV vaccination programme at the time in which the vaccine was being offered to adolescent females.</a:t>
            </a:r>
          </a:p>
          <a:p>
            <a:pPr>
              <a:defRPr/>
            </a:pPr>
            <a:r>
              <a:rPr lang="en-GB" dirty="0"/>
              <a:t> </a:t>
            </a:r>
          </a:p>
          <a:p>
            <a:pPr>
              <a:defRPr/>
            </a:pPr>
            <a:r>
              <a:rPr lang="en-GB" dirty="0"/>
              <a:t>Since 2012, the JCVI has regularly reviewed all the available evidence on the disease epidemiology, vaccine efficacy and cost effectiveness of an HPV GBMSM immunisation programme in the UK.</a:t>
            </a:r>
          </a:p>
          <a:p>
            <a:pPr>
              <a:defRPr/>
            </a:pPr>
            <a:r>
              <a:rPr lang="en-GB" dirty="0"/>
              <a:t> </a:t>
            </a:r>
          </a:p>
          <a:p>
            <a:pPr>
              <a:defRPr/>
            </a:pPr>
            <a:r>
              <a:rPr lang="en-GB" dirty="0"/>
              <a:t>In November 2015, the JCVI published its advice on the extension of HPV vaccination to GBMSM. It advised that a programme should be undertaken to vaccinate all GBMSM up to and including 45 years of age who attend sexual health services and HIV treatment services, subject to procurement of the vaccine and delivery of the programme at a cost-effective price</a:t>
            </a:r>
          </a:p>
          <a:p>
            <a:pPr>
              <a:defRPr/>
            </a:pPr>
            <a:r>
              <a:rPr lang="en-GB" dirty="0"/>
              <a:t> </a:t>
            </a:r>
          </a:p>
          <a:p>
            <a:pPr>
              <a:defRPr/>
            </a:pPr>
            <a:r>
              <a:rPr lang="en-GB" dirty="0"/>
              <a:t>In June 2016, a Public Health England (PHE) -led pilot commenced in which the HPV vaccine was offered opportunistically to GBMSM up to and including the age of 45, attending selected local sexual health services.  The purpose of the pilot was to evaluate the feasibility, acceptability, uptake, impact and equity of a potential national HPV vaccination programme for MSM. The pilot demonstrated that such a programme could be delivered opportunistically in an acceptable and equitable manner through specialist Sexual Health Services and HIV clinics and consequently, the decision was made to roll out a national programme to all clinics across the country from April 2018.</a:t>
            </a:r>
          </a:p>
          <a:p>
            <a:pPr>
              <a:defRPr/>
            </a:pPr>
            <a:endParaRPr lang="en-GB" dirty="0"/>
          </a:p>
          <a:p>
            <a:pPr algn="l"/>
            <a:r>
              <a:rPr lang="en-GB" sz="1800" b="0" i="0" u="none" strike="noStrike" baseline="0" dirty="0">
                <a:solidFill>
                  <a:srgbClr val="254061"/>
                </a:solidFill>
                <a:latin typeface="CIDFont+F4"/>
              </a:rPr>
              <a:t>From 1</a:t>
            </a:r>
            <a:r>
              <a:rPr lang="en-GB" sz="1800" b="0" i="0" u="none" strike="noStrike" baseline="30000" dirty="0">
                <a:solidFill>
                  <a:srgbClr val="254061"/>
                </a:solidFill>
                <a:latin typeface="CIDFont+F4"/>
              </a:rPr>
              <a:t>st</a:t>
            </a:r>
            <a:r>
              <a:rPr lang="en-GB" sz="1800" b="0" i="0" u="none" strike="noStrike" baseline="0" dirty="0">
                <a:solidFill>
                  <a:srgbClr val="254061"/>
                </a:solidFill>
                <a:latin typeface="CIDFont+F4"/>
              </a:rPr>
              <a:t> September 2023, the JCVI have recommended that a change to the following schedules for the HPV programme:</a:t>
            </a:r>
          </a:p>
          <a:p>
            <a:pPr algn="l"/>
            <a:r>
              <a:rPr lang="en-GB" sz="1800" b="0" i="0" u="none" strike="noStrike" baseline="0" dirty="0">
                <a:solidFill>
                  <a:srgbClr val="254061"/>
                </a:solidFill>
                <a:latin typeface="CIDFont+F3"/>
              </a:rPr>
              <a:t>– </a:t>
            </a:r>
            <a:r>
              <a:rPr lang="en-GB" sz="1800" b="0" i="0" u="none" strike="noStrike" baseline="0" dirty="0">
                <a:solidFill>
                  <a:srgbClr val="254061"/>
                </a:solidFill>
                <a:latin typeface="CIDFont+F4"/>
              </a:rPr>
              <a:t>a one-dose schedule for the routine adolescent programme and GBMSM programme before the 25th birthday</a:t>
            </a:r>
          </a:p>
          <a:p>
            <a:pPr algn="l"/>
            <a:r>
              <a:rPr lang="en-GB" sz="1800" b="0" i="0" u="none" strike="noStrike" baseline="0" dirty="0">
                <a:solidFill>
                  <a:srgbClr val="254061"/>
                </a:solidFill>
                <a:latin typeface="CIDFont+F3"/>
              </a:rPr>
              <a:t>– </a:t>
            </a:r>
            <a:r>
              <a:rPr lang="en-GB" sz="1800" b="0" i="0" u="none" strike="noStrike" baseline="0" dirty="0">
                <a:solidFill>
                  <a:srgbClr val="254061"/>
                </a:solidFill>
                <a:latin typeface="CIDFont+F4"/>
              </a:rPr>
              <a:t>a 2-dose schedule from the age of 25 in the GBMSM programme</a:t>
            </a:r>
          </a:p>
          <a:p>
            <a:pPr algn="l"/>
            <a:r>
              <a:rPr lang="en-GB" sz="1800" b="0" i="0" u="none" strike="noStrike" baseline="0" dirty="0">
                <a:solidFill>
                  <a:srgbClr val="254061"/>
                </a:solidFill>
                <a:latin typeface="CIDFont+F3"/>
              </a:rPr>
              <a:t>– </a:t>
            </a:r>
            <a:r>
              <a:rPr lang="en-GB" sz="1800" b="0" i="0" u="none" strike="noStrike" baseline="0" dirty="0">
                <a:solidFill>
                  <a:srgbClr val="254061"/>
                </a:solidFill>
                <a:latin typeface="CIDFont+F4"/>
              </a:rPr>
              <a:t>a 3-dose schedule for individuals who are immunosuppressed and those known to be HIV-positive</a:t>
            </a:r>
            <a:endParaRPr lang="en-GB" dirty="0"/>
          </a:p>
          <a:p>
            <a:pPr>
              <a:defRPr/>
            </a:pPr>
            <a:endParaRPr lang="en-GB" dirty="0"/>
          </a:p>
          <a:p>
            <a:pPr marL="228600" indent="-228600">
              <a:buAutoNum type="arabicPeriod"/>
              <a:defRPr/>
            </a:pPr>
            <a:r>
              <a:rPr lang="en-GB" dirty="0"/>
              <a:t>Joint Committee on Vaccination and Immunisation. Statement on HPV vaccination of men who have sex with men. November 2015. Available at: </a:t>
            </a:r>
            <a:r>
              <a:rPr lang="en-GB" dirty="0">
                <a:hlinkClick r:id="rId3"/>
              </a:rPr>
              <a:t>www.gov.uk/government/publications/jcvi-statement-on-hpv-vaccination-of-men-who-have-sex-with-men</a:t>
            </a:r>
            <a:r>
              <a:rPr lang="en-GB" dirty="0"/>
              <a:t> </a:t>
            </a:r>
          </a:p>
          <a:p>
            <a:pPr algn="l"/>
            <a:r>
              <a:rPr lang="en-GB" sz="1800" b="0" i="0" u="none" strike="noStrike" baseline="0" dirty="0">
                <a:latin typeface="CIDFont+F1"/>
              </a:rPr>
              <a:t>2. JCVI statement on a one-dose schedule for the routine HPV immunisation programme - www.gov.uk/government/publications/single-dose-of-hpv-vaccine-jcvi-concluding-advice/jcvi-statement-on-a-one-dose-schedule-for-the-routine-hpv-immunisation-programme      </a:t>
            </a:r>
            <a:endParaRPr lang="en-GB" dirty="0"/>
          </a:p>
        </p:txBody>
      </p:sp>
      <p:sp>
        <p:nvSpPr>
          <p:cNvPr id="10244" name="Slide Number Placeholder 3">
            <a:extLst>
              <a:ext uri="{FF2B5EF4-FFF2-40B4-BE49-F238E27FC236}">
                <a16:creationId xmlns:a16="http://schemas.microsoft.com/office/drawing/2014/main" id="{C75A6BD9-1E06-4B9E-8154-65F064998A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2950" indent="-285750">
              <a:spcBef>
                <a:spcPct val="30000"/>
              </a:spcBef>
              <a:defRPr sz="1200">
                <a:solidFill>
                  <a:schemeClr val="tx1"/>
                </a:solidFill>
                <a:latin typeface="Calibri" panose="020F0502020204030204" pitchFamily="34" charset="0"/>
                <a:ea typeface="ヒラギノ角ゴ Pro W3"/>
                <a:cs typeface="ヒラギノ角ゴ Pro W3"/>
              </a:defRPr>
            </a:lvl2pPr>
            <a:lvl3pPr marL="1143000" indent="-228600">
              <a:spcBef>
                <a:spcPct val="30000"/>
              </a:spcBef>
              <a:defRPr sz="1200">
                <a:solidFill>
                  <a:schemeClr val="tx1"/>
                </a:solidFill>
                <a:latin typeface="Calibri" panose="020F0502020204030204" pitchFamily="34" charset="0"/>
                <a:ea typeface="ヒラギノ角ゴ Pro W3"/>
                <a:cs typeface="ヒラギノ角ゴ Pro W3"/>
              </a:defRPr>
            </a:lvl3pPr>
            <a:lvl4pPr marL="1600200" indent="-228600">
              <a:spcBef>
                <a:spcPct val="30000"/>
              </a:spcBef>
              <a:defRPr sz="1200">
                <a:solidFill>
                  <a:schemeClr val="tx1"/>
                </a:solidFill>
                <a:latin typeface="Calibri" panose="020F0502020204030204" pitchFamily="34" charset="0"/>
                <a:ea typeface="ヒラギノ角ゴ Pro W3"/>
                <a:cs typeface="ヒラギノ角ゴ Pro W3"/>
              </a:defRPr>
            </a:lvl4pPr>
            <a:lvl5pPr marL="2057400" indent="-228600">
              <a:spcBef>
                <a:spcPct val="30000"/>
              </a:spcBef>
              <a:defRPr sz="12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AD448FE4-F34E-4E5F-9077-00C69DDDD6A9}" type="slidenum">
              <a:rPr lang="en-US" altLang="en-US" smtClean="0"/>
              <a:pPr>
                <a:spcBef>
                  <a:spcPct val="0"/>
                </a:spcBef>
              </a:pPr>
              <a:t>2</a:t>
            </a:fld>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sz="1200" kern="1200" dirty="0">
                <a:solidFill>
                  <a:schemeClr val="tx1"/>
                </a:solidFill>
                <a:effectLst/>
                <a:latin typeface="+mn-lt"/>
                <a:ea typeface="ヒラギノ角ゴ Pro W3" pitchFamily="84" charset="-128"/>
                <a:cs typeface="ヒラギノ角ゴ Pro W3" pitchFamily="84" charset="-128"/>
              </a:rPr>
              <a:t>A clinical trial of Gardasil in men indicated that it can prevent anal cell changes caused by persistent infection, and genital</a:t>
            </a:r>
            <a:r>
              <a:rPr lang="en-GB" sz="1200" kern="1200" baseline="0" dirty="0">
                <a:solidFill>
                  <a:schemeClr val="tx1"/>
                </a:solidFill>
                <a:effectLst/>
                <a:latin typeface="+mn-lt"/>
                <a:ea typeface="ヒラギノ角ゴ Pro W3" pitchFamily="84" charset="-128"/>
                <a:cs typeface="ヒラギノ角ゴ Pro W3" pitchFamily="84" charset="-128"/>
              </a:rPr>
              <a:t> warts.</a:t>
            </a:r>
            <a:endParaRPr lang="en-GB" sz="1200" kern="1200" baseline="30000" dirty="0">
              <a:solidFill>
                <a:schemeClr val="tx1"/>
              </a:solidFill>
              <a:effectLst/>
              <a:latin typeface="+mn-lt"/>
              <a:ea typeface="ヒラギノ角ゴ Pro W3" pitchFamily="84" charset="-128"/>
              <a:cs typeface="ヒラギノ角ゴ Pro W3" pitchFamily="84" charset="-128"/>
            </a:endParaRP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HPV vaccines have not been shown to have an impact on an existing infection or any of the outcomes of an existing HPV infection, such as genital warts but may boost immunity and prevent re-infection or reduce reoccurrences in people with </a:t>
            </a:r>
            <a:r>
              <a:rPr lang="en-GB" sz="1200" kern="1200" dirty="0">
                <a:solidFill>
                  <a:schemeClr val="tx1"/>
                </a:solidFill>
                <a:effectLst/>
                <a:latin typeface="+mn-lt"/>
                <a:ea typeface="+mn-ea"/>
                <a:cs typeface="+mn-cs"/>
              </a:rPr>
              <a:t>previously treated high-grade anal intraepithelial neoplasia</a:t>
            </a:r>
            <a:r>
              <a:rPr lang="en-GB" sz="1200" kern="1200" dirty="0">
                <a:solidFill>
                  <a:schemeClr val="tx1"/>
                </a:solidFill>
                <a:effectLst/>
                <a:latin typeface="+mn-lt"/>
                <a:ea typeface="ヒラギノ角ゴ Pro W3" pitchFamily="84" charset="-128"/>
                <a:cs typeface="ヒラギノ角ゴ Pro W3" pitchFamily="84" charset="-128"/>
              </a:rPr>
              <a:t>. </a:t>
            </a:r>
          </a:p>
          <a:p>
            <a:endParaRPr lang="en-GB" sz="12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Swedish KA, Factor SH, Goldstone SE. Prevention of recurrent high-grade analneoplasia with quadrivalent human papillomavirus vaccination of men who have sexwith men: a nonconcurrent cohort study. Clin Infect Dis. 2012;54:891-8.Available at </a:t>
            </a:r>
            <a:r>
              <a:rPr lang="en-GB" sz="1200" u="none" strike="noStrike" kern="1200" dirty="0">
                <a:solidFill>
                  <a:schemeClr val="tx1"/>
                </a:solidFill>
                <a:effectLst/>
                <a:latin typeface="+mn-lt"/>
                <a:ea typeface="+mn-ea"/>
                <a:cs typeface="+mn-cs"/>
                <a:hlinkClick r:id="rId3"/>
              </a:rPr>
              <a:t>www.ncbi.nlm.nih.gov/pubmed/22291111</a:t>
            </a:r>
            <a:r>
              <a:rPr lang="en-GB"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a:buFont typeface="Arial" panose="020B0604020202020204" pitchFamily="34" charset="0"/>
              <a:buChar char="•"/>
            </a:pPr>
            <a:r>
              <a:rPr lang="en-GB" sz="2000" dirty="0">
                <a:solidFill>
                  <a:schemeClr val="tx1"/>
                </a:solidFill>
              </a:rPr>
              <a:t>evidence from surveillance consistent with:</a:t>
            </a:r>
          </a:p>
          <a:p>
            <a:pPr marL="792162" lvl="3" indent="-342900">
              <a:buFont typeface="Wingdings" panose="05000000000000000000" pitchFamily="2" charset="2"/>
              <a:buChar char="§"/>
            </a:pPr>
            <a:r>
              <a:rPr lang="en-GB" sz="2000" dirty="0"/>
              <a:t>very high vaccine effectiveness among those vaccinated</a:t>
            </a:r>
          </a:p>
          <a:p>
            <a:pPr marL="792162" lvl="3" indent="-342900">
              <a:buFont typeface="Wingdings" panose="05000000000000000000" pitchFamily="2" charset="2"/>
              <a:buChar char="§"/>
            </a:pPr>
            <a:r>
              <a:rPr lang="en-GB" sz="2000" dirty="0"/>
              <a:t>a substantial herd protection effect with lower HPV16 and 18 prevalence over time in unvaccinated women </a:t>
            </a:r>
          </a:p>
          <a:p>
            <a:pPr marL="792162" lvl="3" indent="-342900">
              <a:buFont typeface="Wingdings" panose="05000000000000000000" pitchFamily="2" charset="2"/>
              <a:buChar char="§"/>
            </a:pPr>
            <a:r>
              <a:rPr lang="en-GB" sz="2000" dirty="0"/>
              <a:t>cross-protection – declines in HPV types 31, 33 and 45 in the post-vaccination period</a:t>
            </a:r>
          </a:p>
          <a:p>
            <a:pPr marL="792162" lvl="3" indent="-342900">
              <a:buFont typeface="Wingdings" panose="05000000000000000000" pitchFamily="2" charset="2"/>
              <a:buChar char="§"/>
            </a:pPr>
            <a:endParaRPr lang="en-GB" sz="2000" dirty="0"/>
          </a:p>
          <a:p>
            <a:pPr lvl="0">
              <a:buFont typeface="Arial" panose="020B0604020202020204" pitchFamily="34" charset="0"/>
              <a:buNone/>
            </a:pPr>
            <a:r>
              <a:rPr lang="en-GB" sz="2000" dirty="0">
                <a:solidFill>
                  <a:schemeClr val="tx1"/>
                </a:solidFill>
              </a:rPr>
              <a:t>There is no evidence of non-vaccine type replacement to date.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1739229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Current studies suggest that protection is maintained for at least 10 years. Based on the immune responses, it is expected that protection will be extended further; long-term follow-up studies are in place </a:t>
            </a:r>
            <a:r>
              <a:rPr lang="en-GB" sz="1200" kern="1200" dirty="0">
                <a:solidFill>
                  <a:schemeClr val="tx1"/>
                </a:solidFill>
                <a:effectLst/>
                <a:latin typeface="+mn-lt"/>
                <a:ea typeface="ヒラギノ角ゴ Pro W3" pitchFamily="84" charset="-128"/>
                <a:cs typeface="ヒラギノ角ゴ Pro W3" pitchFamily="84" charset="-128"/>
              </a:rPr>
              <a:t>to evaluate this and will determine the need for any subsequent boosters.</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22</a:t>
            </a:fld>
            <a:endParaRPr lang="en-US" dirty="0"/>
          </a:p>
        </p:txBody>
      </p:sp>
    </p:spTree>
    <p:extLst>
      <p:ext uri="{BB962C8B-B14F-4D97-AF65-F5344CB8AC3E}">
        <p14:creationId xmlns:p14="http://schemas.microsoft.com/office/powerpoint/2010/main" val="4171925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safety of HPV vaccine has been established through rigorous testing in clinical trials followed by extensive global use with millions of doses administered to date. As with any medicinal product, some people may experience a side effect but these are generally mild, of short duration and outweighed by the benefits of the vaccine.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23</a:t>
            </a:fld>
            <a:endParaRPr lang="en-US" dirty="0">
              <a:solidFill>
                <a:prstClr val="black"/>
              </a:solidFill>
            </a:endParaRPr>
          </a:p>
        </p:txBody>
      </p:sp>
      <p:sp>
        <p:nvSpPr>
          <p:cNvPr id="5" name="Footer Placeholder 4">
            <a:extLst>
              <a:ext uri="{FF2B5EF4-FFF2-40B4-BE49-F238E27FC236}">
                <a16:creationId xmlns:a16="http://schemas.microsoft.com/office/drawing/2014/main" id="{F6A55C18-F74B-4812-A454-D2BFB0BDA15E}"/>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1808654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1500"/>
              </a:spcBef>
              <a:spcAft>
                <a:spcPts val="1500"/>
              </a:spcAf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Both the </a:t>
            </a:r>
            <a:r>
              <a:rPr lang="en-GB" sz="18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3"/>
              </a:rPr>
              <a:t>WHO</a:t>
            </a: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and the </a:t>
            </a:r>
            <a:r>
              <a:rPr lang="en-GB" sz="18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4"/>
              </a:rPr>
              <a:t>US </a:t>
            </a:r>
            <a:r>
              <a:rPr lang="en-GB" sz="1800" u="sng"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4"/>
              </a:rPr>
              <a:t>Centers</a:t>
            </a:r>
            <a:r>
              <a:rPr lang="en-GB" sz="18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4"/>
              </a:rPr>
              <a:t> for Disease Control and Prevention (CDC)</a:t>
            </a: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have posted clear advice on their website supporting the safety of HPV vaccine. The safety of the HPV vaccine has been regularly reviewed by the Global Advisory Committee for Vaccine Safety (GACVS) and they have not found any safety concerns.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0" i="0" dirty="0">
              <a:solidFill>
                <a:srgbClr val="665546"/>
              </a:solidFill>
              <a:effectLst/>
              <a:latin typeface="Georgia" panose="02040502050405020303" pitchFamily="18" charset="0"/>
            </a:endParaRPr>
          </a:p>
          <a:p>
            <a:r>
              <a:rPr lang="en-GB" b="0" i="0" dirty="0">
                <a:solidFill>
                  <a:srgbClr val="665546"/>
                </a:solidFill>
                <a:effectLst/>
                <a:latin typeface="Georgia" panose="02040502050405020303" pitchFamily="18" charset="0"/>
              </a:rPr>
              <a:t>Despite concerns raised by the media and some campaign groups, no links have been found between HPV vaccine and adverse events, including blood clots, allergic reactions, strokes, seizures, Guillain-Barré Syndrome (a rare cause of paralysis), birth defects, miscarriages, infertility or premature ovarian failure, or infant/fetal deaths.</a:t>
            </a:r>
          </a:p>
          <a:p>
            <a:endParaRPr lang="en-GB" dirty="0"/>
          </a:p>
        </p:txBody>
      </p:sp>
      <p:sp>
        <p:nvSpPr>
          <p:cNvPr id="4" name="Slide Number Placeholder 3"/>
          <p:cNvSpPr>
            <a:spLocks noGrp="1"/>
          </p:cNvSpPr>
          <p:nvPr>
            <p:ph type="sldNum" sz="quarter" idx="10"/>
          </p:nvPr>
        </p:nvSpPr>
        <p:spPr/>
        <p:txBody>
          <a:bodyPr/>
          <a:lstStyle/>
          <a:p>
            <a:fld id="{7DC86834-413A-4A72-8896-A0C4A39BBC75}" type="slidenum">
              <a:rPr lang="en-GB" smtClean="0"/>
              <a:t>24</a:t>
            </a:fld>
            <a:endParaRPr lang="en-GB" dirty="0"/>
          </a:p>
        </p:txBody>
      </p:sp>
      <p:sp>
        <p:nvSpPr>
          <p:cNvPr id="5" name="Footer Placeholder 4">
            <a:extLst>
              <a:ext uri="{FF2B5EF4-FFF2-40B4-BE49-F238E27FC236}">
                <a16:creationId xmlns:a16="http://schemas.microsoft.com/office/drawing/2014/main" id="{9803D888-B228-42F6-8EDE-0CEAE0EC1199}"/>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31988347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0" i="0" u="none" strike="noStrike" baseline="0" dirty="0">
                <a:latin typeface="CIDFont+F1"/>
              </a:rPr>
              <a:t>The course should be completed according to the advised vaccination schedule (either 0, 6-24 months or 0, 1, 4-6 months) for the individual involved.</a:t>
            </a:r>
            <a:r>
              <a:rPr lang="en-GB" sz="1800" b="0" i="0" u="none" strike="noStrike" baseline="0" dirty="0">
                <a:solidFill>
                  <a:srgbClr val="254061"/>
                </a:solidFill>
                <a:latin typeface="CIDFont+F4"/>
              </a:rPr>
              <a:t> If the course is interrupted, it should be resumed where it was left off – it is not necessary to repeat doses given previously or restart the course.</a:t>
            </a:r>
            <a:endParaRPr lang="en-GB" sz="10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For the 2 dose schedule, </a:t>
            </a:r>
            <a:r>
              <a:rPr lang="en-GB" sz="1200" kern="1200" baseline="0" dirty="0">
                <a:solidFill>
                  <a:schemeClr val="tx1"/>
                </a:solidFill>
                <a:effectLst/>
                <a:latin typeface="+mn-lt"/>
                <a:ea typeface="ヒラギノ角ゴ Pro W3" pitchFamily="84" charset="-128"/>
              </a:rPr>
              <a:t>a</a:t>
            </a:r>
            <a:r>
              <a:rPr lang="en-GB" sz="1200" kern="1200" dirty="0">
                <a:solidFill>
                  <a:schemeClr val="tx1"/>
                </a:solidFill>
                <a:effectLst/>
                <a:latin typeface="+mn-lt"/>
                <a:ea typeface="ヒラギノ角ゴ Pro W3" pitchFamily="84" charset="-128"/>
                <a:cs typeface="ヒラギノ角ゴ Pro W3" pitchFamily="84" charset="-128"/>
              </a:rPr>
              <a:t>ny interval between doses of between 6 and 24 months is clinically acceptable.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There is no change to the eligibility criteria </a:t>
            </a:r>
          </a:p>
          <a:p>
            <a:pPr algn="l"/>
            <a:endParaRPr lang="en-GB" sz="1800" b="0" i="0" u="none" strike="noStrike" baseline="0" dirty="0">
              <a:solidFill>
                <a:srgbClr val="254061"/>
              </a:solidFill>
              <a:latin typeface="CIDFont+F4"/>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3380768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400" dirty="0">
              <a:latin typeface="Arial" panose="020B0604020202020204" pitchFamily="34" charset="0"/>
              <a:cs typeface="Arial" panose="020B0604020202020204" pitchFamily="34" charset="0"/>
            </a:endParaRPr>
          </a:p>
          <a:p>
            <a:r>
              <a:rPr lang="en-GB" sz="4400" dirty="0"/>
              <a:t>The JCVI has been reviewing the mounting evidence about protection from a single dose of HPV vaccine since 2018  and they have been considering the issue of a potential change in the vaccine schedule to one dose of the HPV vaccine during this time. The first major review of a one dose schedule took place in June 2020. After a further review of the latest evidence on one dose schedules, in August 2022, the JCVI concluded its advice on a move from a 2 dose to a one dose schedule for the routine adolescent programme and GBMSM programme for eligible individuals aged under 25 years </a:t>
            </a:r>
          </a:p>
          <a:p>
            <a:endParaRPr lang="en-GB" sz="4400" dirty="0"/>
          </a:p>
          <a:p>
            <a:r>
              <a:rPr lang="en-GB" sz="44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JCVI statement on a one-dose schedule for the routine HPV immunisation programme - GOV.UK (www.gov.uk)</a:t>
            </a:r>
            <a:endParaRPr lang="en-GB" sz="4400" dirty="0">
              <a:effectLst/>
              <a:latin typeface="Arial" panose="020B0604020202020204" pitchFamily="34" charset="0"/>
              <a:ea typeface="Times New Roman" panose="02020603050405020304" pitchFamily="18" charset="0"/>
              <a:cs typeface="Arial" panose="020B0604020202020204" pitchFamily="34" charset="0"/>
            </a:endParaRPr>
          </a:p>
          <a:p>
            <a:r>
              <a:rPr lang="en-GB" sz="44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4"/>
              </a:rPr>
              <a:t>One-dose Human Papillomavirus (HPV) vaccine offers solid protection against cervical cancer (who.int)</a:t>
            </a:r>
            <a:endParaRPr lang="en-GB" sz="44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endParaRPr>
          </a:p>
          <a:p>
            <a:endParaRPr lang="en-GB" sz="4400" dirty="0"/>
          </a:p>
          <a:p>
            <a:endParaRPr lang="en-GB" sz="24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r>
              <a:rPr lang="fr-FR"/>
              <a:t>Universal HPV adolescent immunisation programme</a:t>
            </a:r>
            <a:endParaRPr lang="en-US" dirty="0"/>
          </a:p>
        </p:txBody>
      </p:sp>
      <p:sp>
        <p:nvSpPr>
          <p:cNvPr id="5" name="Slide Number Placeholder 4"/>
          <p:cNvSpPr>
            <a:spLocks noGrp="1"/>
          </p:cNvSpPr>
          <p:nvPr>
            <p:ph type="sldNum" sz="quarter" idx="5"/>
          </p:nvPr>
        </p:nvSpPr>
        <p:spPr/>
        <p:txBody>
          <a:bodyPr/>
          <a:lstStyle/>
          <a:p>
            <a:fld id="{0C9349AD-43E2-A142-9B61-FBB06C64E86F}" type="slidenum">
              <a:rPr lang="en-US" smtClean="0"/>
              <a:t>26</a:t>
            </a:fld>
            <a:endParaRPr lang="en-US" dirty="0"/>
          </a:p>
        </p:txBody>
      </p:sp>
    </p:spTree>
    <p:extLst>
      <p:ext uri="{BB962C8B-B14F-4D97-AF65-F5344CB8AC3E}">
        <p14:creationId xmlns:p14="http://schemas.microsoft.com/office/powerpoint/2010/main" val="23045977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World Health Organization (WHO) have also looked at and subsequently updated their </a:t>
            </a:r>
            <a:r>
              <a:rPr lang="en-GB" sz="24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3"/>
              </a:rPr>
              <a:t>recommendations for the human papillomavirus (HPV) vaccine</a:t>
            </a:r>
            <a:r>
              <a:rPr lang="en-GB"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Their paper states that a single-dose schedule can provide comparable efficacy and durability of protection to a 2-dose regimen. The recommendation for an alternative single-dose off-label scheduling option for routine and multi-age-cohort catch-up vaccination was made </a:t>
            </a:r>
            <a:r>
              <a:rPr lang="en-GB" sz="24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4"/>
              </a:rPr>
              <a:t>by WHO’s independent expert advisory group, SAGE</a:t>
            </a:r>
            <a:r>
              <a:rPr lang="en-GB"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in 2022. Single dose schedules are now being considered in several countries and have already been recommended in Australia, Mexico, Nigeria and Bangladesh and introduced in Cape Verde, Tonga and the Solomon Islands.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r>
              <a:rPr lang="fr-FR"/>
              <a:t>Universal HPV adolescent immunisation programme</a:t>
            </a:r>
            <a:endParaRPr lang="en-US" dirty="0"/>
          </a:p>
        </p:txBody>
      </p:sp>
      <p:sp>
        <p:nvSpPr>
          <p:cNvPr id="5" name="Slide Number Placeholder 4"/>
          <p:cNvSpPr>
            <a:spLocks noGrp="1"/>
          </p:cNvSpPr>
          <p:nvPr>
            <p:ph type="sldNum" sz="quarter" idx="5"/>
          </p:nvPr>
        </p:nvSpPr>
        <p:spPr/>
        <p:txBody>
          <a:bodyPr/>
          <a:lstStyle/>
          <a:p>
            <a:fld id="{0C9349AD-43E2-A142-9B61-FBB06C64E86F}" type="slidenum">
              <a:rPr lang="en-US" smtClean="0"/>
              <a:t>27</a:t>
            </a:fld>
            <a:endParaRPr lang="en-US" dirty="0"/>
          </a:p>
        </p:txBody>
      </p:sp>
    </p:spTree>
    <p:extLst>
      <p:ext uri="{BB962C8B-B14F-4D97-AF65-F5344CB8AC3E}">
        <p14:creationId xmlns:p14="http://schemas.microsoft.com/office/powerpoint/2010/main" val="2794797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2710808A-78D1-4625-978D-275F5603A5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C670F8CC-3055-4BB7-9F05-D1DF894C7C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ea typeface="ヒラギノ角ゴ Pro W3"/>
                <a:cs typeface="ヒラギノ角ゴ Pro W3"/>
              </a:rPr>
              <a:t>Evidence suggests individuals who are living with HIV are at increased risk of acquiring HPV and persistent infection, as well as frequent carriage of multiple HPV types and increased risk of HPV related rapidly progressive malignancies.</a:t>
            </a:r>
          </a:p>
          <a:p>
            <a:endParaRPr lang="en-GB" altLang="en-US" dirty="0">
              <a:ea typeface="ヒラギノ角ゴ Pro W3"/>
              <a:cs typeface="ヒラギノ角ゴ Pro W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HPV vaccines are known to be safe and immunogenic when given to individuals who are HIV positive. There is however</a:t>
            </a:r>
            <a:r>
              <a:rPr lang="en-GB" baseline="0" dirty="0"/>
              <a:t> </a:t>
            </a:r>
            <a:r>
              <a:rPr lang="en-GB" dirty="0"/>
              <a:t>no data to support giving fewer than 3 doses among HIV positive individuals, </a:t>
            </a:r>
            <a:r>
              <a:rPr lang="en-GB"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 this reason, a 3-dose schedule at 0,1 and 4 to 6 months should continue to be offered to individuals in the eligible cohort who are known to be HIV positive </a:t>
            </a:r>
            <a:r>
              <a:rPr lang="en-GB" sz="1200" dirty="0"/>
              <a:t>or known to be immunocompromised at the time of immunisation. </a:t>
            </a:r>
            <a:r>
              <a:rPr lang="en-GB"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Antibody levels may be lower in individuals who are HIV positive compared to individuals who are HIV negative. However, despite this, HPV vaccines appear to show good efficacy in this population.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buFontTx/>
              <a:buNone/>
            </a:pPr>
            <a:endParaRPr lang="en-GB" altLang="en-US" dirty="0">
              <a:ea typeface="ヒラギノ角ゴ Pro W3"/>
              <a:cs typeface="ヒラギノ角ゴ Pro W3"/>
            </a:endParaRPr>
          </a:p>
          <a:p>
            <a:endParaRPr lang="en-GB" altLang="en-US" dirty="0">
              <a:ea typeface="ヒラギノ角ゴ Pro W3"/>
              <a:cs typeface="ヒラギノ角ゴ Pro W3"/>
            </a:endParaRPr>
          </a:p>
        </p:txBody>
      </p:sp>
      <p:sp>
        <p:nvSpPr>
          <p:cNvPr id="67588" name="Slide Number Placeholder 3">
            <a:extLst>
              <a:ext uri="{FF2B5EF4-FFF2-40B4-BE49-F238E27FC236}">
                <a16:creationId xmlns:a16="http://schemas.microsoft.com/office/drawing/2014/main" id="{56B9A543-8928-427C-BBD8-76DE875BD3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2950" indent="-285750">
              <a:spcBef>
                <a:spcPct val="30000"/>
              </a:spcBef>
              <a:defRPr sz="1200">
                <a:solidFill>
                  <a:schemeClr val="tx1"/>
                </a:solidFill>
                <a:latin typeface="Calibri" panose="020F0502020204030204" pitchFamily="34" charset="0"/>
                <a:ea typeface="ヒラギノ角ゴ Pro W3"/>
                <a:cs typeface="ヒラギノ角ゴ Pro W3"/>
              </a:defRPr>
            </a:lvl2pPr>
            <a:lvl3pPr marL="1143000" indent="-228600">
              <a:spcBef>
                <a:spcPct val="30000"/>
              </a:spcBef>
              <a:defRPr sz="1200">
                <a:solidFill>
                  <a:schemeClr val="tx1"/>
                </a:solidFill>
                <a:latin typeface="Calibri" panose="020F0502020204030204" pitchFamily="34" charset="0"/>
                <a:ea typeface="ヒラギノ角ゴ Pro W3"/>
                <a:cs typeface="ヒラギノ角ゴ Pro W3"/>
              </a:defRPr>
            </a:lvl3pPr>
            <a:lvl4pPr marL="1600200" indent="-228600">
              <a:spcBef>
                <a:spcPct val="30000"/>
              </a:spcBef>
              <a:defRPr sz="1200">
                <a:solidFill>
                  <a:schemeClr val="tx1"/>
                </a:solidFill>
                <a:latin typeface="Calibri" panose="020F0502020204030204" pitchFamily="34" charset="0"/>
                <a:ea typeface="ヒラギノ角ゴ Pro W3"/>
                <a:cs typeface="ヒラギノ角ゴ Pro W3"/>
              </a:defRPr>
            </a:lvl4pPr>
            <a:lvl5pPr marL="2057400" indent="-228600">
              <a:spcBef>
                <a:spcPct val="30000"/>
              </a:spcBef>
              <a:defRPr sz="12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11923FA5-DB05-4B00-A6A6-D65BB4999CA9}" type="slidenum">
              <a:rPr lang="en-US" altLang="en-US" smtClean="0"/>
              <a:pPr>
                <a:spcBef>
                  <a:spcPct val="0"/>
                </a:spcBef>
              </a:pPr>
              <a:t>28</a:t>
            </a:fld>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ea typeface="ヒラギノ角ゴ Pro W3"/>
                <a:cs typeface="ヒラギノ角ゴ Pro W3"/>
              </a:rPr>
              <a:t>UKHSA Immunisation PGD template:</a:t>
            </a:r>
          </a:p>
          <a:p>
            <a:r>
              <a:rPr lang="en-GB" altLang="en-US" dirty="0">
                <a:ea typeface="ヒラギノ角ゴ Pro W3"/>
                <a:cs typeface="ヒラギノ角ゴ Pro W3"/>
                <a:hlinkClick r:id="rId3"/>
              </a:rPr>
              <a:t>www.gov.uk/government/publications/human-papillomavirus-hpv-vaccine-pgd-template</a:t>
            </a:r>
            <a:endParaRPr lang="en-GB" altLang="en-US" dirty="0">
              <a:ea typeface="ヒラギノ角ゴ Pro W3"/>
              <a:cs typeface="ヒラギノ角ゴ Pro W3"/>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16480549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GB" sz="1200" kern="1200" dirty="0">
                <a:solidFill>
                  <a:schemeClr val="tx1"/>
                </a:solidFill>
                <a:effectLst/>
                <a:latin typeface="+mn-lt"/>
                <a:ea typeface="ヒラギノ角ゴ Pro W3" pitchFamily="84" charset="-128"/>
                <a:cs typeface="ヒラギノ角ゴ Pro W3" pitchFamily="84" charset="-128"/>
              </a:rPr>
              <a:t>There are very few individuals who cannot receive HPV vaccines. Where there is doubt, instead of withholding immunisation, appropriate advice should be sought from a consultant with immunisation expertise, a member of the screening and immunisation team or from the local health protection team.</a:t>
            </a:r>
          </a:p>
          <a:p>
            <a:endParaRPr lang="en-GB" sz="12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A mild fever or upper respiratory infection (for example, a cold) itself is not a reason to delay vaccination. </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If acutely unwell, the immunisation may be deferred until the individual</a:t>
            </a:r>
            <a:r>
              <a:rPr lang="en-GB" sz="1200" kern="1200" baseline="0" dirty="0">
                <a:solidFill>
                  <a:schemeClr val="tx1"/>
                </a:solidFill>
                <a:effectLst/>
                <a:latin typeface="+mn-lt"/>
                <a:ea typeface="ヒラギノ角ゴ Pro W3" pitchFamily="84" charset="-128"/>
                <a:cs typeface="ヒラギノ角ゴ Pro W3" pitchFamily="84" charset="-128"/>
              </a:rPr>
              <a:t> has </a:t>
            </a:r>
            <a:r>
              <a:rPr lang="en-GB" sz="1200" kern="1200" dirty="0">
                <a:solidFill>
                  <a:schemeClr val="tx1"/>
                </a:solidFill>
                <a:effectLst/>
                <a:latin typeface="+mn-lt"/>
                <a:ea typeface="ヒラギノ角ゴ Pro W3" pitchFamily="84" charset="-128"/>
                <a:cs typeface="ヒラギノ角ゴ Pro W3" pitchFamily="84" charset="-128"/>
              </a:rPr>
              <a:t>recovered – this is to avoid confusing the differential diagnosis of acute illness by wrongly attributing signs or symptoms as adverse effects of the vaccine.</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For the composition and full list of excipients of the vaccine, please refer to the manufacturer’s Summary of Product Characteristics (SPC). </a:t>
            </a:r>
          </a:p>
          <a:p>
            <a:pPr>
              <a:lnSpc>
                <a:spcPct val="80000"/>
              </a:lnSpc>
            </a:pPr>
            <a:endParaRPr lang="en-GB" sz="1100" dirty="0"/>
          </a:p>
          <a:p>
            <a:pPr>
              <a:lnSpc>
                <a:spcPct val="80000"/>
              </a:lnSpc>
            </a:pPr>
            <a:endParaRPr lang="en-GB" sz="1100" dirty="0"/>
          </a:p>
        </p:txBody>
      </p:sp>
    </p:spTree>
    <p:extLst>
      <p:ext uri="{BB962C8B-B14F-4D97-AF65-F5344CB8AC3E}">
        <p14:creationId xmlns:p14="http://schemas.microsoft.com/office/powerpoint/2010/main" val="3423993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AD1F299-853D-43EC-B57E-039C4800533D}"/>
              </a:ext>
            </a:extLst>
          </p:cNvPr>
          <p:cNvSpPr>
            <a:spLocks noGrp="1" noRot="1" noChangeAspect="1" noTextEdit="1"/>
          </p:cNvSpPr>
          <p:nvPr>
            <p:ph type="sldImg"/>
          </p:nvPr>
        </p:nvSpPr>
        <p:spPr bwMode="auto">
          <a:xfrm>
            <a:off x="103188" y="752475"/>
            <a:ext cx="6602412" cy="3714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8E924307-6F27-49D3-8BDD-5D5964963C3A}"/>
              </a:ext>
            </a:extLst>
          </p:cNvPr>
          <p:cNvSpPr>
            <a:spLocks noGrp="1"/>
          </p:cNvSpPr>
          <p:nvPr>
            <p:ph type="body" idx="1"/>
          </p:nvPr>
        </p:nvSpPr>
        <p:spPr bwMode="auto">
          <a:xfrm>
            <a:off x="760413" y="4578350"/>
            <a:ext cx="5287962" cy="418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solidFill>
                <a:srgbClr val="000000"/>
              </a:solidFill>
              <a:ea typeface="ヒラギノ角ゴ Pro W3"/>
              <a:cs typeface="ヒラギノ角ゴ Pro W3"/>
            </a:endParaRPr>
          </a:p>
          <a:p>
            <a:pPr>
              <a:lnSpc>
                <a:spcPct val="90000"/>
              </a:lnSpc>
            </a:pPr>
            <a:endParaRPr lang="en-GB" altLang="en-US" dirty="0">
              <a:ea typeface="ヒラギノ角ゴ Pro W3"/>
              <a:cs typeface="ヒラギノ角ゴ Pro W3"/>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ea typeface="ヒラギノ角ゴ Pro W3"/>
                <a:cs typeface="ヒラギノ角ゴ Pro W3"/>
              </a:rPr>
              <a:t>Gardasil 9 must be stored in accordance with the manufacturer’s instructions and stored between +2°C and +8°C.</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The vaccine should be stored in the original packaging. This makes it easy to identify in the vaccine fridge, provides some protection against fluctuation of temperature and will protect from light.</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Vaccines are expensive and it is important to minimise wastage through inappropriate storage.</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Further information on the storage and handling of vaccines is included in chapter 3 of the green book. </a:t>
            </a:r>
          </a:p>
          <a:p>
            <a:r>
              <a:rPr lang="en-GB" sz="1200" kern="1200" dirty="0">
                <a:solidFill>
                  <a:schemeClr val="tx1"/>
                </a:solidFill>
                <a:effectLst/>
                <a:latin typeface="+mn-lt"/>
                <a:ea typeface="ヒラギノ角ゴ Pro W3" pitchFamily="84" charset="-128"/>
                <a:cs typeface="ヒラギノ角ゴ Pro W3" pitchFamily="84" charset="-128"/>
                <a:hlinkClick r:id="rId3"/>
              </a:rPr>
              <a:t>www.gov.uk/government/publications/storage-distribution-and-disposal-of-vaccines-the-green-book-chapter-3</a:t>
            </a: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The vaccine incident guidance document provides further information on actions to take in the event of a vaccine storage event</a:t>
            </a:r>
          </a:p>
          <a:p>
            <a:r>
              <a:rPr lang="en-GB" sz="1200" kern="1200" dirty="0">
                <a:solidFill>
                  <a:schemeClr val="tx1"/>
                </a:solidFill>
                <a:effectLst/>
                <a:latin typeface="+mn-lt"/>
                <a:ea typeface="ヒラギノ角ゴ Pro W3" pitchFamily="84" charset="-128"/>
                <a:cs typeface="ヒラギノ角ゴ Pro W3" pitchFamily="84" charset="-128"/>
                <a:hlinkClick r:id="rId4"/>
              </a:rPr>
              <a:t>www.gov.uk/government/publications/vaccine-incident-guidance-responding-to-vaccine-errors</a:t>
            </a: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dirty="0"/>
          </a:p>
          <a:p>
            <a:r>
              <a:rPr lang="en-GB" sz="1200" kern="1200" dirty="0">
                <a:solidFill>
                  <a:schemeClr val="tx1"/>
                </a:solidFill>
                <a:effectLst/>
                <a:latin typeface="+mn-lt"/>
                <a:ea typeface="ヒラギノ角ゴ Pro W3" pitchFamily="84" charset="-128"/>
                <a:cs typeface="ヒラギノ角ゴ Pro W3" pitchFamily="84" charset="-128"/>
              </a:rPr>
              <a:t>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31</a:t>
            </a:fld>
            <a:endParaRPr lang="en-US" dirty="0">
              <a:solidFill>
                <a:prstClr val="black"/>
              </a:solidFill>
            </a:endParaRPr>
          </a:p>
        </p:txBody>
      </p:sp>
    </p:spTree>
    <p:extLst>
      <p:ext uri="{BB962C8B-B14F-4D97-AF65-F5344CB8AC3E}">
        <p14:creationId xmlns:p14="http://schemas.microsoft.com/office/powerpoint/2010/main" val="2703751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E</a:t>
            </a:r>
            <a:r>
              <a:rPr lang="en-GB" altLang="en-US" dirty="0">
                <a:ea typeface="ヒラギノ角ゴ Pro W3"/>
                <a:cs typeface="ヒラギノ角ゴ Pro W3"/>
              </a:rPr>
              <a:t>ffective management of vaccines throughout the supply chain is essential to reduce vaccine wastage and i</a:t>
            </a:r>
            <a:r>
              <a:rPr lang="en-GB" sz="1200" kern="1200" dirty="0">
                <a:solidFill>
                  <a:schemeClr val="tx1"/>
                </a:solidFill>
                <a:effectLst/>
                <a:latin typeface="+mn-lt"/>
                <a:ea typeface="ヒラギノ角ゴ Pro W3" pitchFamily="84" charset="-128"/>
                <a:cs typeface="ヒラギノ角ゴ Pro W3" pitchFamily="84" charset="-128"/>
              </a:rPr>
              <a:t>t is recommended that healthcare professionals order only what they need for a 2-4 week period rather than over-ordering or stockpiling vaccines.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Providers</a:t>
            </a:r>
            <a:r>
              <a:rPr lang="en-GB" sz="1200" kern="1200" baseline="0" dirty="0">
                <a:solidFill>
                  <a:schemeClr val="tx1"/>
                </a:solidFill>
                <a:effectLst/>
                <a:latin typeface="+mn-lt"/>
                <a:ea typeface="ヒラギノ角ゴ Pro W3" pitchFamily="84" charset="-128"/>
                <a:cs typeface="ヒラギノ角ゴ Pro W3" pitchFamily="84" charset="-128"/>
              </a:rPr>
              <a:t> should </a:t>
            </a:r>
            <a:r>
              <a:rPr lang="en-GB" sz="1200" kern="1200" dirty="0">
                <a:solidFill>
                  <a:schemeClr val="tx1"/>
                </a:solidFill>
                <a:effectLst/>
                <a:latin typeface="+mn-lt"/>
                <a:ea typeface="ヒラギノ角ゴ Pro W3" pitchFamily="84" charset="-128"/>
                <a:cs typeface="ヒラギノ角ゴ Pro W3" pitchFamily="84" charset="-128"/>
              </a:rPr>
              <a:t>review available fridge space to ensure adequate storage capacity before</a:t>
            </a:r>
            <a:r>
              <a:rPr lang="en-GB" sz="1200" kern="1200" baseline="0" dirty="0">
                <a:solidFill>
                  <a:schemeClr val="tx1"/>
                </a:solidFill>
                <a:effectLst/>
                <a:latin typeface="+mn-lt"/>
                <a:ea typeface="ヒラギノ角ゴ Pro W3" pitchFamily="84" charset="-128"/>
                <a:cs typeface="ヒラギノ角ゴ Pro W3" pitchFamily="84" charset="-128"/>
              </a:rPr>
              <a:t> ordering and the delivery of vaccine.</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All providers should have emergency vaccine storage and handling plans</a:t>
            </a:r>
            <a:r>
              <a:rPr lang="en-GB" sz="1200" kern="1200" baseline="0" dirty="0">
                <a:solidFill>
                  <a:schemeClr val="tx1"/>
                </a:solidFill>
                <a:effectLst/>
                <a:latin typeface="+mn-lt"/>
                <a:ea typeface="ヒラギノ角ゴ Pro W3" pitchFamily="84" charset="-128"/>
                <a:cs typeface="ヒラギノ角ゴ Pro W3" pitchFamily="84" charset="-128"/>
              </a:rPr>
              <a:t> which clearly outline</a:t>
            </a:r>
            <a:r>
              <a:rPr lang="en-GB" sz="1200" kern="1200" dirty="0">
                <a:solidFill>
                  <a:schemeClr val="tx1"/>
                </a:solidFill>
                <a:effectLst/>
                <a:latin typeface="+mn-lt"/>
                <a:ea typeface="ヒラギノ角ゴ Pro W3" pitchFamily="84" charset="-128"/>
                <a:cs typeface="ヒラギノ角ゴ Pro W3" pitchFamily="84" charset="-128"/>
              </a:rPr>
              <a:t> the actions to take in the event of out of range temperature excursions or refrigerator break down. </a:t>
            </a:r>
          </a:p>
          <a:p>
            <a:endParaRPr lang="en-GB" sz="1200" kern="1200" dirty="0">
              <a:solidFill>
                <a:schemeClr val="tx1"/>
              </a:solidFill>
              <a:effectLst/>
              <a:latin typeface="+mn-lt"/>
              <a:ea typeface="ヒラギノ角ゴ Pro W3" pitchFamily="84" charset="-128"/>
              <a:cs typeface="ヒラギノ角ゴ Pro W3" pitchFamily="84" charset="-128"/>
            </a:endParaRPr>
          </a:p>
          <a:p>
            <a:pPr eaLnBrk="1" hangingPunct="1">
              <a:buClr>
                <a:schemeClr val="bg2"/>
              </a:buClr>
              <a:buFont typeface="Arial" pitchFamily="34" charset="0"/>
              <a:buNone/>
            </a:pPr>
            <a:r>
              <a:rPr lang="en-GB" altLang="en-US" dirty="0">
                <a:ea typeface="ヒラギノ角ゴ Pro W3"/>
                <a:cs typeface="ヒラギノ角ゴ Pro W3"/>
              </a:rPr>
              <a:t>Cold chain failures must be documented and reported through the ImmForm website on the stock incident page.</a:t>
            </a: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32</a:t>
            </a:fld>
            <a:endParaRPr lang="en-US" dirty="0">
              <a:solidFill>
                <a:prstClr val="black"/>
              </a:solidFill>
            </a:endParaRPr>
          </a:p>
        </p:txBody>
      </p:sp>
    </p:spTree>
    <p:extLst>
      <p:ext uri="{BB962C8B-B14F-4D97-AF65-F5344CB8AC3E}">
        <p14:creationId xmlns:p14="http://schemas.microsoft.com/office/powerpoint/2010/main" val="7715807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BC339B3D-55B2-45AE-8207-5C43BC9DA6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1B67E19-D096-4679-99DB-0823F5CE7178}"/>
              </a:ext>
            </a:extLst>
          </p:cNvPr>
          <p:cNvSpPr>
            <a:spLocks noGrp="1"/>
          </p:cNvSpPr>
          <p:nvPr>
            <p:ph type="body" idx="1"/>
          </p:nvPr>
        </p:nvSpPr>
        <p:spPr/>
        <p:txBody>
          <a:bodyPr>
            <a:normAutofit fontScale="92500" lnSpcReduction="20000"/>
          </a:bodyPr>
          <a:lstStyle/>
          <a:p>
            <a:pPr>
              <a:defRPr/>
            </a:pPr>
            <a:r>
              <a:rPr lang="en-GB" dirty="0"/>
              <a:t>A small air bubble may be visible in the prefilled syringe. This is not harmful and should not be removed prior to administration. This small bolus of air injected following administration of medication clears the needle and prevents a localised reaction from the vaccination. To try to expel it risks accidently expelling some of the vaccine and therefore not giving the patient the full dose.</a:t>
            </a:r>
          </a:p>
          <a:p>
            <a:pPr>
              <a:defRPr/>
            </a:pPr>
            <a:endParaRPr lang="en-GB" dirty="0"/>
          </a:p>
          <a:p>
            <a:pPr>
              <a:defRPr/>
            </a:pPr>
            <a:r>
              <a:rPr lang="en-GB" altLang="en-US" dirty="0"/>
              <a:t>HPV vaccine can be given at same time as other vaccines such as Hepatitis B.  The vaccines should be given at a separate site, preferably in a different limb. The sites at which each vaccine was given should be noted in the individual’s health records.</a:t>
            </a:r>
          </a:p>
          <a:p>
            <a:pPr>
              <a:defRPr/>
            </a:pPr>
            <a:endParaRPr lang="en-GB" altLang="en-US" dirty="0"/>
          </a:p>
          <a:p>
            <a:pPr>
              <a:defRPr/>
            </a:pPr>
            <a:r>
              <a:rPr lang="en-GB" altLang="en-US" dirty="0"/>
              <a:t> </a:t>
            </a:r>
            <a:r>
              <a:rPr lang="en-GB" dirty="0"/>
              <a:t>Healthcare professionals are encouraged to read the Summary of Product Characteristics (SPC) to ensure accurate reconstitution and delivery of the product.</a:t>
            </a:r>
          </a:p>
          <a:p>
            <a:pPr>
              <a:defRPr/>
            </a:pPr>
            <a:endParaRPr lang="en-GB" dirty="0"/>
          </a:p>
          <a:p>
            <a:pPr>
              <a:defRPr/>
            </a:pPr>
            <a:r>
              <a:rPr lang="en-GB" altLang="en-US" b="1" dirty="0">
                <a:ea typeface="ヒラギノ角ゴ Pro W3"/>
                <a:cs typeface="ヒラギノ角ゴ Pro W3"/>
              </a:rPr>
              <a:t>Individuals with bleeding disorders </a:t>
            </a:r>
            <a:r>
              <a:rPr lang="en-GB" altLang="en-US" dirty="0">
                <a:ea typeface="ヒラギノ角ゴ Pro W3"/>
                <a:cs typeface="ヒラギノ角ゴ Pro W3"/>
              </a:rPr>
              <a:t>may be vaccinated intramuscularly if a doctor familiar with the individual's bleeding risk advises vaccines or similar small volume intramuscular injections can be administered with reasonable safety by this route. If the individual receives medication/treatment to reduce bleeding, for example treatment for haemophilia, intramuscular vaccination can be scheduled shortly after such medication/treatment is administered. </a:t>
            </a:r>
          </a:p>
          <a:p>
            <a:pPr>
              <a:defRPr/>
            </a:pPr>
            <a:r>
              <a:rPr lang="en-GB" altLang="en-US" dirty="0">
                <a:ea typeface="ヒラギノ角ゴ Pro W3"/>
                <a:cs typeface="ヒラギノ角ゴ Pro W3"/>
              </a:rPr>
              <a:t>Individuals on stable anticoagulation therapy, including individuals on warfarin who are up to date with their scheduled INR testing and whose latest INR was below the upper threshold of their therapeutic range, can receive intramuscular vaccination. A fine needle (equal to 23 gauge or finer calibre such as 25 gauge) should be used for the vaccination, followed by firm pressure applied to the site (without rubbing) for at least 2 minutes. </a:t>
            </a:r>
          </a:p>
          <a:p>
            <a:pPr>
              <a:defRPr/>
            </a:pPr>
            <a:r>
              <a:rPr lang="en-GB" altLang="en-US" dirty="0">
                <a:ea typeface="ヒラギノ角ゴ Pro W3"/>
                <a:cs typeface="ヒラギノ角ゴ Pro W3"/>
              </a:rPr>
              <a:t>If in any doubt, consult with the clinician responsible for prescribing or monitoring the individual’s anticoagulant therapy. See details specific vaccine PGD.</a:t>
            </a:r>
          </a:p>
          <a:p>
            <a:pPr>
              <a:defRPr/>
            </a:pPr>
            <a:endParaRPr lang="en-GB" dirty="0"/>
          </a:p>
          <a:p>
            <a:pPr>
              <a:defRPr/>
            </a:pPr>
            <a:endParaRPr lang="en-GB" dirty="0"/>
          </a:p>
        </p:txBody>
      </p:sp>
    </p:spTree>
    <p:extLst>
      <p:ext uri="{BB962C8B-B14F-4D97-AF65-F5344CB8AC3E}">
        <p14:creationId xmlns:p14="http://schemas.microsoft.com/office/powerpoint/2010/main" val="13711061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ea typeface="ヒラギノ角ゴ Pro W3"/>
                <a:cs typeface="ヒラギノ角ゴ Pro W3"/>
              </a:rPr>
              <a:t> In clinical vaccine trials, the most common adverse reaction observed following Gardasil 9 were injection-site reactions (84.8% of vaccinees within 5 days following any vaccination visit) and headache (13.2% of vaccinees within 15 days following any vaccination visit). These include mild to moderate short-lasting pain at the injection site, immediate localised stinging sensation and redness at the injection site. Other reactions commonly reported are headache, fatigue, nausea, dizziness and low grade fever. These adverse reactions are usually mild or moderate in intensity.</a:t>
            </a:r>
          </a:p>
          <a:p>
            <a:endParaRPr lang="en-GB" altLang="en-US" dirty="0">
              <a:ea typeface="ヒラギノ角ゴ Pro W3"/>
              <a:cs typeface="ヒラギノ角ゴ Pro W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ea typeface="ヒラギノ角ゴ Pro W3"/>
                <a:cs typeface="ヒラギノ角ゴ Pro W3"/>
              </a:rPr>
              <a:t>The full list of adverse reactions associated with HPV vaccine is available in the marketing authorisation holder’s ‘Summary of Product Characteristics’</a:t>
            </a:r>
          </a:p>
          <a:p>
            <a:endParaRPr lang="en-GB" altLang="en-US" dirty="0">
              <a:ea typeface="ヒラギノ角ゴ Pro W3"/>
              <a:cs typeface="ヒラギノ角ゴ Pro W3"/>
            </a:endParaRPr>
          </a:p>
          <a:p>
            <a:endParaRPr lang="en-GB" dirty="0"/>
          </a:p>
        </p:txBody>
      </p:sp>
      <p:sp>
        <p:nvSpPr>
          <p:cNvPr id="4" name="Slide Number Placeholder 3"/>
          <p:cNvSpPr>
            <a:spLocks noGrp="1"/>
          </p:cNvSpPr>
          <p:nvPr>
            <p:ph type="sldNum" sz="quarter" idx="5"/>
          </p:nvPr>
        </p:nvSpPr>
        <p:spPr/>
        <p:txBody>
          <a:bodyPr/>
          <a:lstStyle/>
          <a:p>
            <a:fld id="{7DC86834-413A-4A72-8896-A0C4A39BBC75}" type="slidenum">
              <a:rPr lang="en-GB" smtClean="0"/>
              <a:t>34</a:t>
            </a:fld>
            <a:endParaRPr lang="en-GB" dirty="0"/>
          </a:p>
        </p:txBody>
      </p:sp>
    </p:spTree>
    <p:extLst>
      <p:ext uri="{BB962C8B-B14F-4D97-AF65-F5344CB8AC3E}">
        <p14:creationId xmlns:p14="http://schemas.microsoft.com/office/powerpoint/2010/main" val="30849666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itchFamily="34" charset="0"/>
                <a:ea typeface="+mn-ea"/>
                <a:cs typeface="+mn-cs"/>
              </a:rPr>
              <a:t>Healthcare professionals and patients are encouraged to report suspected adverse reactions to the Medicines and Healthcare Products Regulatory Agency (MHRA) using the yellow card reporting scheme.</a:t>
            </a:r>
          </a:p>
          <a:p>
            <a:endParaRPr lang="en-GB" dirty="0"/>
          </a:p>
        </p:txBody>
      </p:sp>
      <p:sp>
        <p:nvSpPr>
          <p:cNvPr id="4" name="Slide Number Placeholder 3"/>
          <p:cNvSpPr>
            <a:spLocks noGrp="1"/>
          </p:cNvSpPr>
          <p:nvPr>
            <p:ph type="sldNum" sz="quarter" idx="5"/>
          </p:nvPr>
        </p:nvSpPr>
        <p:spPr/>
        <p:txBody>
          <a:bodyPr/>
          <a:lstStyle/>
          <a:p>
            <a:fld id="{7DC86834-413A-4A72-8896-A0C4A39BBC75}" type="slidenum">
              <a:rPr lang="en-GB" smtClean="0"/>
              <a:t>35</a:t>
            </a:fld>
            <a:endParaRPr lang="en-GB" dirty="0"/>
          </a:p>
        </p:txBody>
      </p:sp>
    </p:spTree>
    <p:extLst>
      <p:ext uri="{BB962C8B-B14F-4D97-AF65-F5344CB8AC3E}">
        <p14:creationId xmlns:p14="http://schemas.microsoft.com/office/powerpoint/2010/main" val="4355173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HPV vaccination uptake collections for the NHS GBMSM HPV vaccination programme will not be significantly impacted by the change to the vaccine schedule in September 2023. Vaccine coverage (uptake and completion) will continue to be evaluated for GBMSM aged up to and including 45 years attending specialist sexual health services (SHSs) and HIV clinics.</a:t>
            </a:r>
          </a:p>
          <a:p>
            <a:r>
              <a:rPr lang="en-GB" dirty="0"/>
              <a:t>HPV vaccination data for GBMSM is entered for all attendances via the GUMCAD and HARS mandatory reporting systems for SHSs and HIV clinics, respectively. GUMCAD and HARS clinical guidance will be updated to clearly indicate the change to a one dose schedule for GBMSM less than 25 years old (with the exception of immunocompromised and GBMSM living with HIV, who will continue to receive a 3 dose schedule). This will include guidance stating Sexual Health and HIV Activity Property Type (SHHAPT), now SNOMED CT, coding for vaccination course completion should be recorded after dose one is administered for those receiving a first dose from 1 September 2023. </a:t>
            </a:r>
          </a:p>
          <a:p>
            <a:r>
              <a:rPr lang="en-GB" dirty="0"/>
              <a:t>Accurate recording of all vaccine doses given and reasons for not offering or giving the vaccine to eligible GBMSM (via the codes available in GUMCAD and HARS surveillance and reporting systems) is essential.</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36</a:t>
            </a:fld>
            <a:endParaRPr lang="en-US" dirty="0"/>
          </a:p>
        </p:txBody>
      </p:sp>
    </p:spTree>
    <p:extLst>
      <p:ext uri="{BB962C8B-B14F-4D97-AF65-F5344CB8AC3E}">
        <p14:creationId xmlns:p14="http://schemas.microsoft.com/office/powerpoint/2010/main" val="22067546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BA2632E5-DD6E-48E9-9A4B-C290DB4E36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2D91050F-3529-43AE-AC3D-9514658EA7E3}"/>
              </a:ext>
            </a:extLst>
          </p:cNvPr>
          <p:cNvSpPr>
            <a:spLocks noGrp="1"/>
          </p:cNvSpPr>
          <p:nvPr>
            <p:ph type="body" idx="1"/>
          </p:nvPr>
        </p:nvSpPr>
        <p:spPr bwMode="auto">
          <a:xfrm>
            <a:off x="685800" y="4389533"/>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ea typeface="ヒラギノ角ゴ Pro W3"/>
                <a:cs typeface="ヒラギノ角ゴ Pro W3"/>
              </a:rPr>
              <a:t>The success of the HPV MSM programme relies heavily on healthcare professionals having a clear understanding around the rationale for offering the vaccine to this group and the key role that sexual health clinics have to play in delivering the vaccine. </a:t>
            </a:r>
          </a:p>
          <a:p>
            <a:r>
              <a:rPr lang="en-GB" altLang="en-US" i="0" dirty="0">
                <a:ea typeface="ヒラギノ角ゴ Pro W3"/>
                <a:cs typeface="ヒラギノ角ゴ Pro W3"/>
              </a:rPr>
              <a:t>Every effort should be made by healthcare professionals to maximise the success of the HPV GBMSM programme and promote the opportunistic uptake of the HPV vaccine.</a:t>
            </a:r>
          </a:p>
        </p:txBody>
      </p:sp>
      <p:sp>
        <p:nvSpPr>
          <p:cNvPr id="73732" name="Slide Number Placeholder 3">
            <a:extLst>
              <a:ext uri="{FF2B5EF4-FFF2-40B4-BE49-F238E27FC236}">
                <a16:creationId xmlns:a16="http://schemas.microsoft.com/office/drawing/2014/main" id="{2C8CAF06-21D2-4A50-9246-CDAD149D2F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2950" indent="-285750">
              <a:spcBef>
                <a:spcPct val="30000"/>
              </a:spcBef>
              <a:defRPr sz="1200">
                <a:solidFill>
                  <a:schemeClr val="tx1"/>
                </a:solidFill>
                <a:latin typeface="Calibri" panose="020F0502020204030204" pitchFamily="34" charset="0"/>
                <a:ea typeface="ヒラギノ角ゴ Pro W3"/>
                <a:cs typeface="ヒラギノ角ゴ Pro W3"/>
              </a:defRPr>
            </a:lvl2pPr>
            <a:lvl3pPr marL="1143000" indent="-228600">
              <a:spcBef>
                <a:spcPct val="30000"/>
              </a:spcBef>
              <a:defRPr sz="1200">
                <a:solidFill>
                  <a:schemeClr val="tx1"/>
                </a:solidFill>
                <a:latin typeface="Calibri" panose="020F0502020204030204" pitchFamily="34" charset="0"/>
                <a:ea typeface="ヒラギノ角ゴ Pro W3"/>
                <a:cs typeface="ヒラギノ角ゴ Pro W3"/>
              </a:defRPr>
            </a:lvl3pPr>
            <a:lvl4pPr marL="1600200" indent="-228600">
              <a:spcBef>
                <a:spcPct val="30000"/>
              </a:spcBef>
              <a:defRPr sz="1200">
                <a:solidFill>
                  <a:schemeClr val="tx1"/>
                </a:solidFill>
                <a:latin typeface="Calibri" panose="020F0502020204030204" pitchFamily="34" charset="0"/>
                <a:ea typeface="ヒラギノ角ゴ Pro W3"/>
                <a:cs typeface="ヒラギノ角ゴ Pro W3"/>
              </a:defRPr>
            </a:lvl4pPr>
            <a:lvl5pPr marL="2057400" indent="-228600">
              <a:spcBef>
                <a:spcPct val="30000"/>
              </a:spcBef>
              <a:defRPr sz="12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8BBA7A06-77A2-48DC-BB0E-E34B4DBCB25B}" type="slidenum">
              <a:rPr lang="en-US" altLang="en-US" smtClean="0"/>
              <a:pPr>
                <a:spcBef>
                  <a:spcPct val="0"/>
                </a:spcBef>
              </a:pPr>
              <a:t>37</a:t>
            </a:fld>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42ED0349-9A20-44C2-BF9F-AC7CF6C20E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B0284B00-704E-4DF2-BC90-6B68042D914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ea typeface="ヒラギノ角ゴ Pro W3"/>
                <a:cs typeface="ヒラギノ角ゴ Pro W3"/>
              </a:rPr>
              <a:t>Healthcare professionals should also take this opportunity to check patients’ Hepatitis B Virus (HBV) vaccination status.  </a:t>
            </a:r>
          </a:p>
          <a:p>
            <a:r>
              <a:rPr lang="en-GB" altLang="en-US" dirty="0">
                <a:ea typeface="ヒラギノ角ゴ Pro W3"/>
                <a:cs typeface="ヒラギノ角ゴ Pro W3"/>
              </a:rPr>
              <a:t>Hepatitis B vaccine can be given at the same time as HPV vaccine. The vaccines should be given at a separate site, preferably in a different limb. The sites at which each vaccine was given should be noted in the individual’s health records, recorded and coded correctly.</a:t>
            </a:r>
          </a:p>
          <a:p>
            <a:r>
              <a:rPr lang="en-GB" altLang="en-US" dirty="0">
                <a:ea typeface="ヒラギノ角ゴ Pro W3"/>
                <a:cs typeface="ヒラギノ角ゴ Pro W3"/>
              </a:rPr>
              <a:t> </a:t>
            </a:r>
          </a:p>
          <a:p>
            <a:r>
              <a:rPr lang="en-GB" altLang="en-US" dirty="0">
                <a:ea typeface="ヒラギノ角ゴ Pro W3"/>
                <a:cs typeface="ヒラギノ角ゴ Pro W3"/>
              </a:rPr>
              <a:t>Useful link:</a:t>
            </a:r>
          </a:p>
          <a:p>
            <a:pPr>
              <a:spcBef>
                <a:spcPct val="0"/>
              </a:spcBef>
            </a:pPr>
            <a:r>
              <a:rPr lang="en-GB" altLang="en-US" dirty="0">
                <a:ea typeface="ヒラギノ角ゴ Pro W3"/>
                <a:cs typeface="ヒラギノ角ゴ Pro W3"/>
              </a:rPr>
              <a:t>UKHSA Immunisation against infectious diseases: Hepatitis B Chapter 18</a:t>
            </a:r>
          </a:p>
          <a:p>
            <a:pPr>
              <a:spcBef>
                <a:spcPct val="0"/>
              </a:spcBef>
            </a:pPr>
            <a:r>
              <a:rPr lang="en-GB" altLang="en-US" dirty="0">
                <a:ea typeface="ヒラギノ角ゴ Pro W3"/>
                <a:cs typeface="ヒラギノ角ゴ Pro W3"/>
                <a:hlinkClick r:id="rId3"/>
              </a:rPr>
              <a:t>www.gov.uk/government/publications/hepatitis-b-the-green-book-chapter-18</a:t>
            </a:r>
            <a:endParaRPr lang="en-GB" altLang="en-US" dirty="0">
              <a:ea typeface="ヒラギノ角ゴ Pro W3"/>
              <a:cs typeface="ヒラギノ角ゴ Pro W3"/>
            </a:endParaRPr>
          </a:p>
          <a:p>
            <a:endParaRPr lang="en-GB" altLang="en-US" dirty="0">
              <a:ea typeface="ヒラギノ角ゴ Pro W3"/>
              <a:cs typeface="ヒラギノ角ゴ Pro W3"/>
            </a:endParaRPr>
          </a:p>
          <a:p>
            <a:r>
              <a:rPr lang="en-GB" altLang="en-US" dirty="0">
                <a:ea typeface="ヒラギノ角ゴ Pro W3"/>
                <a:cs typeface="ヒラギノ角ゴ Pro W3"/>
              </a:rPr>
              <a:t>United Kingdom National Guideline on the Management of the Viral 1 Hepatitides A, B &amp; C 2015</a:t>
            </a:r>
            <a:r>
              <a:rPr lang="en-GB" altLang="en-US" b="1" dirty="0">
                <a:ea typeface="ヒラギノ角ゴ Pro W3"/>
                <a:cs typeface="ヒラギノ角ゴ Pro W3"/>
              </a:rPr>
              <a:t> </a:t>
            </a:r>
            <a:r>
              <a:rPr lang="en-GB" altLang="en-US" u="sng" dirty="0">
                <a:ea typeface="ヒラギノ角ゴ Pro W3"/>
                <a:cs typeface="ヒラギノ角ゴ Pro W3"/>
                <a:hlinkClick r:id="rId4"/>
              </a:rPr>
              <a:t>www.bashh.org/documents/New%20Viral%20Hepatitides%20FINAL%20DRAFT%20MAY15.pdf</a:t>
            </a:r>
            <a:endParaRPr lang="en-GB" altLang="en-US" dirty="0">
              <a:ea typeface="ヒラギノ角ゴ Pro W3"/>
              <a:cs typeface="ヒラギノ角ゴ Pro W3"/>
            </a:endParaRPr>
          </a:p>
        </p:txBody>
      </p:sp>
      <p:sp>
        <p:nvSpPr>
          <p:cNvPr id="75780" name="Slide Number Placeholder 3">
            <a:extLst>
              <a:ext uri="{FF2B5EF4-FFF2-40B4-BE49-F238E27FC236}">
                <a16:creationId xmlns:a16="http://schemas.microsoft.com/office/drawing/2014/main" id="{CEFC7AFD-754C-4A70-9224-8B5023F9BA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2950" indent="-285750">
              <a:spcBef>
                <a:spcPct val="30000"/>
              </a:spcBef>
              <a:defRPr sz="1200">
                <a:solidFill>
                  <a:schemeClr val="tx1"/>
                </a:solidFill>
                <a:latin typeface="Calibri" panose="020F0502020204030204" pitchFamily="34" charset="0"/>
                <a:ea typeface="ヒラギノ角ゴ Pro W3"/>
                <a:cs typeface="ヒラギノ角ゴ Pro W3"/>
              </a:defRPr>
            </a:lvl2pPr>
            <a:lvl3pPr marL="1143000" indent="-228600">
              <a:spcBef>
                <a:spcPct val="30000"/>
              </a:spcBef>
              <a:defRPr sz="1200">
                <a:solidFill>
                  <a:schemeClr val="tx1"/>
                </a:solidFill>
                <a:latin typeface="Calibri" panose="020F0502020204030204" pitchFamily="34" charset="0"/>
                <a:ea typeface="ヒラギノ角ゴ Pro W3"/>
                <a:cs typeface="ヒラギノ角ゴ Pro W3"/>
              </a:defRPr>
            </a:lvl3pPr>
            <a:lvl4pPr marL="1600200" indent="-228600">
              <a:spcBef>
                <a:spcPct val="30000"/>
              </a:spcBef>
              <a:defRPr sz="1200">
                <a:solidFill>
                  <a:schemeClr val="tx1"/>
                </a:solidFill>
                <a:latin typeface="Calibri" panose="020F0502020204030204" pitchFamily="34" charset="0"/>
                <a:ea typeface="ヒラギノ角ゴ Pro W3"/>
                <a:cs typeface="ヒラギノ角ゴ Pro W3"/>
              </a:defRPr>
            </a:lvl4pPr>
            <a:lvl5pPr marL="2057400" indent="-228600">
              <a:spcBef>
                <a:spcPct val="30000"/>
              </a:spcBef>
              <a:defRPr sz="12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EEC7DB14-D9F8-4451-BFFC-19E27F69DE92}" type="slidenum">
              <a:rPr lang="en-US" altLang="en-US" smtClean="0"/>
              <a:pPr>
                <a:spcBef>
                  <a:spcPct val="0"/>
                </a:spcBef>
              </a:pPr>
              <a:t>38</a:t>
            </a:fld>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83E04AED-FF2E-4A7C-B262-B1A5C7F7A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2919F4AF-1867-4842-91F8-E53BBFA94F36}"/>
              </a:ext>
            </a:extLst>
          </p:cNvPr>
          <p:cNvSpPr>
            <a:spLocks noGrp="1"/>
          </p:cNvSpPr>
          <p:nvPr>
            <p:ph type="body" idx="1"/>
          </p:nvPr>
        </p:nvSpPr>
        <p:spPr bwMode="auto">
          <a:xfrm>
            <a:off x="681038" y="4683125"/>
            <a:ext cx="5446712" cy="4473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ea typeface="ヒラギノ角ゴ Pro W3"/>
                <a:cs typeface="ヒラギノ角ゴ Pro W3"/>
              </a:rPr>
              <a:t>Leaflets and posters available from Health Publications:</a:t>
            </a:r>
          </a:p>
          <a:p>
            <a:r>
              <a:rPr lang="en-GB" altLang="en-US" dirty="0">
                <a:ea typeface="ヒラギノ角ゴ Pro W3"/>
                <a:cs typeface="ヒラギノ角ゴ Pro W3"/>
                <a:hlinkClick r:id="rId3"/>
              </a:rPr>
              <a:t>www.healthpublications.gov.uk/Home.html</a:t>
            </a:r>
            <a:endParaRPr lang="en-GB" altLang="en-US" dirty="0">
              <a:ea typeface="ヒラギノ角ゴ Pro W3"/>
              <a:cs typeface="ヒラギノ角ゴ Pro W3"/>
            </a:endParaRPr>
          </a:p>
          <a:p>
            <a:endParaRPr lang="en-GB" altLang="en-US" dirty="0">
              <a:ea typeface="ヒラギノ角ゴ Pro W3"/>
              <a:cs typeface="ヒラギノ角ゴ Pro W3"/>
            </a:endParaRPr>
          </a:p>
          <a:p>
            <a:endParaRPr lang="en-GB" altLang="en-US" dirty="0">
              <a:ea typeface="ヒラギノ角ゴ Pro W3"/>
              <a:cs typeface="ヒラギノ角ゴ Pro W3"/>
            </a:endParaRPr>
          </a:p>
        </p:txBody>
      </p:sp>
      <p:sp>
        <p:nvSpPr>
          <p:cNvPr id="77828" name="Slide Number Placeholder 3">
            <a:extLst>
              <a:ext uri="{FF2B5EF4-FFF2-40B4-BE49-F238E27FC236}">
                <a16:creationId xmlns:a16="http://schemas.microsoft.com/office/drawing/2014/main" id="{2EF19A27-F406-4099-AD67-01E7CDB609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2950" indent="-285750">
              <a:spcBef>
                <a:spcPct val="30000"/>
              </a:spcBef>
              <a:defRPr sz="1200">
                <a:solidFill>
                  <a:schemeClr val="tx1"/>
                </a:solidFill>
                <a:latin typeface="Calibri" panose="020F0502020204030204" pitchFamily="34" charset="0"/>
                <a:ea typeface="ヒラギノ角ゴ Pro W3"/>
                <a:cs typeface="ヒラギノ角ゴ Pro W3"/>
              </a:defRPr>
            </a:lvl2pPr>
            <a:lvl3pPr marL="1143000" indent="-228600">
              <a:spcBef>
                <a:spcPct val="30000"/>
              </a:spcBef>
              <a:defRPr sz="1200">
                <a:solidFill>
                  <a:schemeClr val="tx1"/>
                </a:solidFill>
                <a:latin typeface="Calibri" panose="020F0502020204030204" pitchFamily="34" charset="0"/>
                <a:ea typeface="ヒラギノ角ゴ Pro W3"/>
                <a:cs typeface="ヒラギノ角ゴ Pro W3"/>
              </a:defRPr>
            </a:lvl3pPr>
            <a:lvl4pPr marL="1600200" indent="-228600">
              <a:spcBef>
                <a:spcPct val="30000"/>
              </a:spcBef>
              <a:defRPr sz="1200">
                <a:solidFill>
                  <a:schemeClr val="tx1"/>
                </a:solidFill>
                <a:latin typeface="Calibri" panose="020F0502020204030204" pitchFamily="34" charset="0"/>
                <a:ea typeface="ヒラギノ角ゴ Pro W3"/>
                <a:cs typeface="ヒラギノ角ゴ Pro W3"/>
              </a:defRPr>
            </a:lvl4pPr>
            <a:lvl5pPr marL="2057400" indent="-228600">
              <a:spcBef>
                <a:spcPct val="30000"/>
              </a:spcBef>
              <a:defRPr sz="12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463B0194-318F-4F8F-8EC1-F8E4F785F3B8}" type="slidenum">
              <a:rPr lang="en-US" altLang="en-US" smtClean="0"/>
              <a:pPr>
                <a:spcBef>
                  <a:spcPct val="0"/>
                </a:spcBef>
              </a:pPr>
              <a:t>39</a:t>
            </a:fld>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95200"/>
            <a:ext cx="5447030" cy="4650495"/>
          </a:xfrm>
        </p:spPr>
        <p:txBody>
          <a:bodyPr/>
          <a:lstStyle/>
          <a:p>
            <a:pPr marL="0" indent="0">
              <a:spcBef>
                <a:spcPct val="30000"/>
              </a:spcBef>
              <a:buNone/>
              <a:defRPr/>
            </a:pPr>
            <a:endParaRPr lang="en-GB" sz="800" dirty="0"/>
          </a:p>
        </p:txBody>
      </p:sp>
    </p:spTree>
    <p:extLst>
      <p:ext uri="{BB962C8B-B14F-4D97-AF65-F5344CB8AC3E}">
        <p14:creationId xmlns:p14="http://schemas.microsoft.com/office/powerpoint/2010/main" val="4176611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EEE2564E-7096-4F0F-95AC-40F0CCE6D6FD}"/>
              </a:ext>
            </a:extLst>
          </p:cNvPr>
          <p:cNvSpPr>
            <a:spLocks noGrp="1" noRot="1" noChangeAspect="1" noTextEdit="1"/>
          </p:cNvSpPr>
          <p:nvPr>
            <p:ph type="sldImg"/>
          </p:nvPr>
        </p:nvSpPr>
        <p:spPr bwMode="auto">
          <a:xfrm>
            <a:off x="103188" y="752475"/>
            <a:ext cx="6602412" cy="3714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AB7A498D-FD6E-4EF3-8CEF-FABF7D595C21}"/>
              </a:ext>
            </a:extLst>
          </p:cNvPr>
          <p:cNvSpPr>
            <a:spLocks noGrp="1"/>
          </p:cNvSpPr>
          <p:nvPr>
            <p:ph type="body" idx="1"/>
          </p:nvPr>
        </p:nvSpPr>
        <p:spPr bwMode="auto"/>
        <p:txBody>
          <a:bodyPr wrap="square" numCol="1" anchor="t" anchorCtr="0" compatLnSpc="1">
            <a:prstTxWarp prst="textNoShape">
              <a:avLst/>
            </a:prstTxWarp>
          </a:bodyPr>
          <a:lstStyle/>
          <a:p>
            <a:pPr>
              <a:defRPr/>
            </a:pPr>
            <a:endParaRPr lang="en-US" altLang="en-US" dirty="0">
              <a:ea typeface="ヒラギノ角ゴ Pro W3"/>
              <a:cs typeface="ヒラギノ角ゴ Pro W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1566"/>
            <a:ext cx="5486400" cy="3917185"/>
          </a:xfrm>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HPV is the abbreviation for the human papillomavirus. This is a double stranded DNA virus that infects the deepest layer of the skin or mucosae of the upper respiratory and anogenital tracts.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The majority of HPV infections do not cause any symptoms and infection is usually cleared by the body’s own immune system without the need for other treatment.</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b="0" i="0" u="none" strike="noStrike" kern="1200" baseline="0" dirty="0">
                <a:solidFill>
                  <a:schemeClr val="tx1"/>
                </a:solidFill>
                <a:latin typeface="+mn-lt"/>
                <a:ea typeface="ヒラギノ角ゴ Pro W3" pitchFamily="84" charset="-128"/>
                <a:cs typeface="ヒラギノ角ゴ Pro W3" pitchFamily="84" charset="-128"/>
              </a:rPr>
              <a:t>Around 70% of new infections will clear within one year and approximately 90% will clear within 2 years</a:t>
            </a:r>
            <a:r>
              <a:rPr lang="en-GB" sz="1200" kern="1200" dirty="0">
                <a:solidFill>
                  <a:schemeClr val="tx1"/>
                </a:solidFill>
                <a:effectLst/>
                <a:latin typeface="+mn-lt"/>
                <a:ea typeface="ヒラギノ角ゴ Pro W3" pitchFamily="84" charset="-128"/>
                <a:cs typeface="ヒラギノ角ゴ Pro W3" pitchFamily="84" charset="-128"/>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pPr eaLnBrk="0" fontAlgn="base" hangingPunct="0">
              <a:spcBef>
                <a:spcPct val="30000"/>
              </a:spcBef>
              <a:spcAft>
                <a:spcPct val="0"/>
              </a:spcAft>
              <a:defRPr/>
            </a:pPr>
            <a:r>
              <a:rPr lang="en-GB" altLang="en-US" dirty="0">
                <a:ea typeface="ヒラギノ角ゴ Pro W3"/>
                <a:cs typeface="ヒラギノ角ゴ Pro W3"/>
              </a:rPr>
              <a:t>Persistent infection with high risk HPV types such as types 16 and 18 can lead to cancer – most notably cancer of the anus, penis and oropharynx as well as cervical cancer in women. Other types of HPV such as 6 and 11 cause genital warts</a:t>
            </a:r>
            <a:endParaRPr lang="en-GB" dirty="0"/>
          </a:p>
          <a:p>
            <a:r>
              <a:rPr lang="en-GB" kern="1200" dirty="0">
                <a:solidFill>
                  <a:schemeClr val="tx1"/>
                </a:solidFill>
                <a:effectLst/>
                <a:ea typeface="ヒラギノ角ゴ Pro W3" pitchFamily="84" charset="-128"/>
                <a:cs typeface="ヒラギノ角ゴ Pro W3" pitchFamily="84" charset="-128"/>
              </a:rPr>
              <a:t> </a:t>
            </a:r>
          </a:p>
          <a:p>
            <a:pPr lvl="0">
              <a:defRPr/>
            </a:pPr>
            <a:r>
              <a:rPr lang="en-GB" kern="1200" baseline="30000" dirty="0">
                <a:solidFill>
                  <a:schemeClr val="tx1"/>
                </a:solidFill>
                <a:effectLst/>
                <a:ea typeface="+mn-ea"/>
                <a:cs typeface="+mn-cs"/>
              </a:rPr>
              <a:t>Immunisation against infectious disease (the Green book), Chapter 18a (HPV), Available at   </a:t>
            </a:r>
            <a:r>
              <a:rPr lang="en-GB" baseline="30000" dirty="0">
                <a:hlinkClick r:id="rId3"/>
              </a:rPr>
              <a:t>www.gov.uk/government/publications/human-papillomavirus-hpv-the-green-book-chapter-18a</a:t>
            </a:r>
            <a:endParaRPr lang="en-GB" baseline="30000" dirty="0"/>
          </a:p>
          <a:p>
            <a:pPr lvl="0">
              <a:defRPr/>
            </a:pPr>
            <a:endParaRPr lang="en-GB" baseline="30000" dirty="0"/>
          </a:p>
          <a:p>
            <a:pPr lvl="0">
              <a:defRPr/>
            </a:pPr>
            <a:endParaRPr lang="en-GB" baseline="30000" dirty="0"/>
          </a:p>
          <a:p>
            <a:pPr lvl="0">
              <a:defRPr/>
            </a:pPr>
            <a:endParaRPr lang="en-GB" dirty="0"/>
          </a:p>
          <a:p>
            <a:endParaRPr lang="en-GB" altLang="en-US" dirty="0">
              <a:ea typeface="ヒラギノ角ゴ Pro W3"/>
              <a:cs typeface="ヒラギノ角ゴ Pro W3"/>
            </a:endParaRPr>
          </a:p>
          <a:p>
            <a:endParaRPr lang="en-GB" altLang="en-US" dirty="0">
              <a:ea typeface="ヒラギノ角ゴ Pro W3"/>
              <a:cs typeface="ヒラギノ角ゴ Pro W3"/>
            </a:endParaRPr>
          </a:p>
          <a:p>
            <a:endParaRPr lang="en-GB" dirty="0"/>
          </a:p>
        </p:txBody>
      </p:sp>
      <p:sp>
        <p:nvSpPr>
          <p:cNvPr id="4" name="Slide Number Placeholder 3"/>
          <p:cNvSpPr>
            <a:spLocks noGrp="1"/>
          </p:cNvSpPr>
          <p:nvPr>
            <p:ph type="sldNum" sz="quarter" idx="10"/>
          </p:nvPr>
        </p:nvSpPr>
        <p:spPr/>
        <p:txBody>
          <a:bodyPr/>
          <a:lstStyle/>
          <a:p>
            <a:fld id="{7DC86834-413A-4A72-8896-A0C4A39BBC75}" type="slidenum">
              <a:rPr lang="en-GB" smtClean="0"/>
              <a:t>5</a:t>
            </a:fld>
            <a:endParaRPr lang="en-GB" dirty="0"/>
          </a:p>
        </p:txBody>
      </p:sp>
    </p:spTree>
    <p:extLst>
      <p:ext uri="{BB962C8B-B14F-4D97-AF65-F5344CB8AC3E}">
        <p14:creationId xmlns:p14="http://schemas.microsoft.com/office/powerpoint/2010/main" val="2684923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over 200 types of HPV virus. Some </a:t>
            </a:r>
            <a:r>
              <a:rPr lang="en-GB" b="0" i="0" dirty="0">
                <a:solidFill>
                  <a:srgbClr val="333333"/>
                </a:solidFill>
                <a:effectLst/>
                <a:latin typeface="Arial" panose="020B0604020202020204" pitchFamily="34" charset="0"/>
              </a:rPr>
              <a:t>viruses cause genital warts and others, 'oncogenic' strains, cause cancers.</a:t>
            </a:r>
            <a:br>
              <a:rPr lang="en-GB" dirty="0"/>
            </a:b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1616884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There are over 100 different types of HPV</a:t>
            </a:r>
            <a:r>
              <a:rPr lang="en-GB" sz="1200" kern="1200" baseline="0" dirty="0">
                <a:solidFill>
                  <a:schemeClr val="tx1"/>
                </a:solidFill>
                <a:effectLst/>
                <a:latin typeface="+mn-lt"/>
                <a:ea typeface="ヒラギノ角ゴ Pro W3" pitchFamily="84" charset="-128"/>
                <a:cs typeface="ヒラギノ角ゴ Pro W3" pitchFamily="84" charset="-128"/>
              </a:rPr>
              <a:t> of which around 40 infect the genital area</a:t>
            </a:r>
            <a:r>
              <a:rPr lang="en-GB" sz="1200" kern="1200" dirty="0">
                <a:solidFill>
                  <a:schemeClr val="tx1"/>
                </a:solidFill>
                <a:effectLst/>
                <a:latin typeface="+mn-lt"/>
                <a:ea typeface="ヒラギノ角ゴ Pro W3" pitchFamily="84" charset="-128"/>
                <a:cs typeface="ヒラギノ角ゴ Pro W3" pitchFamily="84" charset="-128"/>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baseline="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baseline="0" dirty="0">
                <a:solidFill>
                  <a:schemeClr val="tx1"/>
                </a:solidFill>
                <a:effectLst/>
                <a:latin typeface="+mn-lt"/>
                <a:ea typeface="ヒラギノ角ゴ Pro W3" pitchFamily="84" charset="-128"/>
                <a:cs typeface="ヒラギノ角ゴ Pro W3" pitchFamily="84" charset="-128"/>
              </a:rPr>
              <a:t>Genital HPVs are categorised as either High risk types - known to be associated with cancer, or Low risk types- known to lead to the development of genital warts.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baseline="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HPV16 and HPV18 responsible for between</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70%-80% of all cervical cancers</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  </a:t>
            </a:r>
            <a:endParaRPr lang="en-GB" sz="1200" kern="1200" baseline="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Types 16 and 18 are</a:t>
            </a:r>
            <a:r>
              <a:rPr lang="en-GB" sz="1200" kern="1200" baseline="0" dirty="0">
                <a:solidFill>
                  <a:schemeClr val="tx1"/>
                </a:solidFill>
                <a:effectLst/>
                <a:latin typeface="+mn-lt"/>
                <a:ea typeface="ヒラギノ角ゴ Pro W3" pitchFamily="84" charset="-128"/>
                <a:cs typeface="ヒラギノ角ゴ Pro W3" pitchFamily="84" charset="-128"/>
              </a:rPr>
              <a:t> also associated with the majority of HPV related </a:t>
            </a:r>
            <a:r>
              <a:rPr lang="en-GB" sz="1200" kern="1200" dirty="0">
                <a:solidFill>
                  <a:schemeClr val="tx1"/>
                </a:solidFill>
                <a:effectLst/>
                <a:latin typeface="+mn-lt"/>
                <a:ea typeface="ヒラギノ角ゴ Pro W3" pitchFamily="84" charset="-128"/>
                <a:cs typeface="ヒラギノ角ゴ Pro W3" pitchFamily="84" charset="-128"/>
              </a:rPr>
              <a:t>cancers of the anus, penis, oropharyngeal, vagina and vulva.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HPV infection is associated with 80-90% of all anal squamous cell cancers and HPV types 16 and 18 are found in the majority of HPV-related anal cancers</a:t>
            </a:r>
            <a:r>
              <a:rPr lang="en-GB" sz="1200" kern="1200" dirty="0">
                <a:solidFill>
                  <a:schemeClr val="tx1"/>
                </a:solidFill>
                <a:effectLst/>
                <a:latin typeface="+mn-lt"/>
                <a:ea typeface="ヒラギノ角ゴ Pro W3" pitchFamily="84" charset="-128"/>
                <a:cs typeface="ヒラギノ角ゴ Pro W3" pitchFamily="84" charset="-128"/>
              </a:rPr>
              <a:t>. </a:t>
            </a:r>
          </a:p>
          <a:p>
            <a:endParaRPr lang="en-GB" sz="1200" b="0" i="0" u="none" strike="noStrike" kern="1200" baseline="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effectLst/>
                <a:latin typeface="+mn-lt"/>
                <a:ea typeface="ヒラギノ角ゴ Pro W3" pitchFamily="84" charset="-128"/>
                <a:cs typeface="ヒラギノ角ゴ Pro W3" pitchFamily="84" charset="-128"/>
              </a:rPr>
              <a:t>Around 90% of</a:t>
            </a:r>
            <a:r>
              <a:rPr lang="en-GB" sz="1200" kern="1200" baseline="0" dirty="0">
                <a:effectLst/>
                <a:latin typeface="+mn-lt"/>
                <a:ea typeface="ヒラギノ角ゴ Pro W3" pitchFamily="84" charset="-128"/>
                <a:cs typeface="ヒラギノ角ゴ Pro W3" pitchFamily="84" charset="-128"/>
              </a:rPr>
              <a:t> cases of </a:t>
            </a:r>
            <a:r>
              <a:rPr lang="en-GB" sz="1200" kern="1200" dirty="0">
                <a:effectLst/>
                <a:latin typeface="+mn-lt"/>
                <a:ea typeface="ヒラギノ角ゴ Pro W3" pitchFamily="84" charset="-128"/>
                <a:cs typeface="ヒラギノ角ゴ Pro W3" pitchFamily="84" charset="-128"/>
              </a:rPr>
              <a:t>genital warts</a:t>
            </a:r>
            <a:r>
              <a:rPr lang="en-GB" sz="1200" kern="1200" baseline="0" dirty="0">
                <a:effectLst/>
                <a:latin typeface="+mn-lt"/>
                <a:ea typeface="ヒラギノ角ゴ Pro W3" pitchFamily="84" charset="-128"/>
                <a:cs typeface="ヒラギノ角ゴ Pro W3" pitchFamily="84" charset="-128"/>
              </a:rPr>
              <a:t> </a:t>
            </a:r>
            <a:r>
              <a:rPr lang="en-GB" sz="1200" dirty="0">
                <a:latin typeface="+mn-lt"/>
              </a:rPr>
              <a:t>are thought to be due to HPV type 6 and 11</a:t>
            </a:r>
            <a:r>
              <a:rPr lang="en-GB" sz="1200" kern="1200" dirty="0">
                <a:effectLst/>
                <a:latin typeface="+mn-lt"/>
                <a:ea typeface="ヒラギノ角ゴ Pro W3" pitchFamily="84" charset="-128"/>
                <a:cs typeface="ヒラギノ角ゴ Pro W3" pitchFamily="84" charset="-128"/>
              </a:rPr>
              <a:t>. </a:t>
            </a:r>
            <a:r>
              <a:rPr lang="en-GB" sz="1200" baseline="0" dirty="0"/>
              <a:t>Although they do not cause cancer, genital warts can be difficult to treat. Some individuals may also experience frequent recurrent episodes which may cause significant distress to the individual and substantial costs to healthcare. </a:t>
            </a:r>
            <a:endParaRPr lang="en-GB" dirty="0">
              <a:effectLst/>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3652707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333333"/>
                </a:solidFill>
                <a:effectLst/>
                <a:latin typeface="Arial" panose="020B0604020202020204" pitchFamily="34" charset="0"/>
              </a:rPr>
              <a:t>It is estimated that around 8 out of 10 people will be infected with HPV at some point in their lives. </a:t>
            </a:r>
            <a:r>
              <a:rPr lang="en-GB" dirty="0"/>
              <a:t>Most people never know they are infected – HPV infections are typically asymptomatic and m</a:t>
            </a:r>
            <a:r>
              <a:rPr lang="en-GB" b="0" i="0" dirty="0">
                <a:solidFill>
                  <a:srgbClr val="333333"/>
                </a:solidFill>
                <a:effectLst/>
                <a:latin typeface="Arial" panose="020B0604020202020204" pitchFamily="34" charset="0"/>
              </a:rPr>
              <a:t>ost of the time the body clears the infection without it causing any problems</a:t>
            </a:r>
            <a:r>
              <a:rPr lang="en-GB" dirty="0"/>
              <a:t>. </a:t>
            </a:r>
            <a:r>
              <a:rPr lang="en-GB" b="0" i="0" dirty="0">
                <a:solidFill>
                  <a:srgbClr val="665546"/>
                </a:solidFill>
                <a:effectLst/>
                <a:latin typeface="Georgia" panose="02040502050405020303" pitchFamily="18" charset="0"/>
              </a:rPr>
              <a:t>Persistent infection with high risk HPV types can damage DNA. This can cause cells to divide and grow out of control which can lead to cancer.</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2192177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13279206-4DE3-4BF2-967C-7E1E1868B4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ADF252E0-664B-4F00-A363-50631313E4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ヒラギノ角ゴ Pro W3" pitchFamily="84" charset="-128"/>
                <a:cs typeface="ヒラギノ角ゴ Pro W3" pitchFamily="84" charset="-128"/>
              </a:rPr>
              <a:t>The national HPV Immunisation Programme was introduced for girls in September 2008 and has been delivered throughout the UK to help prevent cervical cancer.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tx1"/>
              </a:solidFill>
              <a:effectLst/>
              <a:latin typeface="+mn-lt"/>
              <a:ea typeface="ヒラギノ角ゴ Pro W3" pitchFamily="84" charset="-128"/>
              <a:cs typeface="ヒラギノ角ゴ Pro W3" pitchFamily="84" charset="-128"/>
            </a:endParaRPr>
          </a:p>
          <a:p>
            <a:pPr>
              <a:lnSpc>
                <a:spcPct val="107000"/>
              </a:lnSpc>
              <a:spcBef>
                <a:spcPts val="1500"/>
              </a:spcBef>
              <a:spcAft>
                <a:spcPts val="1500"/>
              </a:spcAft>
            </a:pPr>
            <a:r>
              <a:rPr lang="en-GB"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September 2019, the HPV vaccination programme was extended to boys from 12 years of age with the expectation that it would provide clear additional health benefits including: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819150" algn="l"/>
              </a:tabLst>
            </a:pPr>
            <a:r>
              <a:rPr lang="en-GB"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direct protection for vaccinated boys against HPV infection and associated disease such as genital warts, anal, penile and oropharyngeal cancers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819150" algn="l"/>
              </a:tabLst>
            </a:pPr>
            <a:r>
              <a:rPr lang="en-GB"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protection against HPV for GBMSM by offering them vaccination before their sexual debut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819150" algn="l"/>
              </a:tabLst>
            </a:pPr>
            <a:r>
              <a:rPr lang="en-GB"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indirect protection for non-vaccinated males and females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u="none" strike="noStrike" kern="1200" baseline="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Times New Roman" panose="02020603050405020304" pitchFamily="18" charset="0"/>
              </a:rPr>
              <a:t>Extending the offer of the HPV vaccine to boys should also improve the resilience of the UK programme, accelerate the control of cervical cancer in women and has the potential to eliminate HPV vaccine types in the UK.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u="none" strike="noStrike" kern="1200" baseline="0" dirty="0">
              <a:solidFill>
                <a:schemeClr val="tx1"/>
              </a:solidFill>
              <a:effectLst/>
              <a:latin typeface="+mn-lt"/>
              <a:ea typeface="ヒラギノ角ゴ Pro W3" pitchFamily="84" charset="-128"/>
              <a:cs typeface="ヒラギノ角ゴ Pro W3" pitchFamily="84" charset="-128"/>
            </a:endParaRPr>
          </a:p>
          <a:p>
            <a:r>
              <a:rPr lang="en-GB" sz="1000" kern="1200" dirty="0">
                <a:solidFill>
                  <a:schemeClr val="tx1"/>
                </a:solidFill>
                <a:effectLst/>
                <a:latin typeface="+mn-lt"/>
                <a:ea typeface="ヒラギノ角ゴ Pro W3" pitchFamily="84" charset="-128"/>
                <a:cs typeface="ヒラギノ角ゴ Pro W3" pitchFamily="84" charset="-128"/>
              </a:rPr>
              <a:t>The programme offers vaccination to school Year 8 (age 12-13 years) with a catch up for those eligible up to 25 years of age. </a:t>
            </a:r>
          </a:p>
          <a:p>
            <a:endParaRPr lang="en-GB" dirty="0">
              <a:ea typeface="ヒラギノ角ゴ Pro W3" pitchFamily="84" charset="-128"/>
              <a:cs typeface="ヒラギノ角ゴ Pro W3" pitchFamily="84" charset="-128"/>
            </a:endParaRPr>
          </a:p>
          <a:p>
            <a:r>
              <a:rPr lang="en-GB" dirty="0">
                <a:ea typeface="ヒラギノ角ゴ Pro W3" pitchFamily="84" charset="-128"/>
                <a:cs typeface="ヒラギノ角ゴ Pro W3" pitchFamily="84" charset="-128"/>
              </a:rPr>
              <a:t>Based on advice from the Joint Committee on Vaccination and Immunisation (JCVI), f</a:t>
            </a:r>
            <a:r>
              <a:rPr lang="en-GB" altLang="en-US" dirty="0">
                <a:ea typeface="ヒラギノ角ゴ Pro W3"/>
                <a:cs typeface="ヒラギノ角ゴ Pro W3"/>
              </a:rPr>
              <a:t>rom 1</a:t>
            </a:r>
            <a:r>
              <a:rPr lang="en-GB" altLang="en-US" baseline="30000" dirty="0">
                <a:ea typeface="ヒラギノ角ゴ Pro W3"/>
                <a:cs typeface="ヒラギノ角ゴ Pro W3"/>
              </a:rPr>
              <a:t>st</a:t>
            </a:r>
            <a:r>
              <a:rPr lang="en-GB" altLang="en-US" dirty="0">
                <a:ea typeface="ヒラギノ角ゴ Pro W3"/>
                <a:cs typeface="ヒラギノ角ゴ Pro W3"/>
              </a:rPr>
              <a:t> September 2023, the H</a:t>
            </a:r>
            <a:r>
              <a:rPr lang="en-GB" sz="1800" dirty="0">
                <a:ea typeface="ヒラギノ角ゴ Pro W3" pitchFamily="84" charset="-128"/>
                <a:cs typeface="ヒラギノ角ゴ Pro W3" pitchFamily="84" charset="-128"/>
              </a:rPr>
              <a:t>PV vaccination schedule will change to:</a:t>
            </a:r>
          </a:p>
          <a:p>
            <a:pPr lvl="1" indent="-342900" algn="just">
              <a:lnSpc>
                <a:spcPts val="1600"/>
              </a:lnSpc>
              <a:buFont typeface="Symbol" panose="05050102010706020507" pitchFamily="18" charset="2"/>
              <a:buChar char=""/>
            </a:pPr>
            <a:r>
              <a:rPr lang="en-GB" sz="1600" dirty="0">
                <a:solidFill>
                  <a:srgbClr val="0B0C0C"/>
                </a:solidFill>
                <a:effectLst/>
                <a:ea typeface="Times New Roman" panose="02020603050405020304" pitchFamily="18" charset="0"/>
              </a:rPr>
              <a:t>a 1 dose schedule for the routine adolescent programme and GBMSM programme for eligible individuals less than 25 years of age</a:t>
            </a:r>
            <a:endParaRPr lang="en-GB" sz="1600" dirty="0">
              <a:effectLst/>
              <a:ea typeface="Times New Roman" panose="02020603050405020304" pitchFamily="18" charset="0"/>
            </a:endParaRPr>
          </a:p>
          <a:p>
            <a:pPr lvl="1" indent="-342900" algn="just">
              <a:lnSpc>
                <a:spcPts val="1600"/>
              </a:lnSpc>
              <a:buFont typeface="Symbol" panose="05050102010706020507" pitchFamily="18" charset="2"/>
              <a:buChar char=""/>
            </a:pPr>
            <a:r>
              <a:rPr lang="en-GB" sz="1600" dirty="0">
                <a:solidFill>
                  <a:srgbClr val="0B0C0C"/>
                </a:solidFill>
                <a:effectLst/>
                <a:ea typeface="Times New Roman" panose="02020603050405020304" pitchFamily="18" charset="0"/>
              </a:rPr>
              <a:t>a 2 dose schedule from the age of 25 years for the GBMSM programme</a:t>
            </a:r>
            <a:endParaRPr lang="en-GB" sz="1600" dirty="0">
              <a:effectLst/>
              <a:ea typeface="Times New Roman" panose="02020603050405020304" pitchFamily="18" charset="0"/>
            </a:endParaRPr>
          </a:p>
          <a:p>
            <a:pPr lvl="1" indent="-342900" algn="just">
              <a:lnSpc>
                <a:spcPts val="1600"/>
              </a:lnSpc>
              <a:buFont typeface="Symbol" panose="05050102010706020507" pitchFamily="18" charset="2"/>
              <a:buChar char=""/>
            </a:pPr>
            <a:r>
              <a:rPr lang="en-GB" sz="1600" dirty="0">
                <a:solidFill>
                  <a:srgbClr val="0B0C0C"/>
                </a:solidFill>
                <a:effectLst/>
                <a:ea typeface="Times New Roman" panose="02020603050405020304" pitchFamily="18" charset="0"/>
              </a:rPr>
              <a:t>a 3 dose schedule for individuals who are immunosuppressed and those known to be living with HIV</a:t>
            </a:r>
            <a:endParaRPr lang="en-GB" sz="1600" dirty="0">
              <a:effectLst/>
              <a:ea typeface="Times New Roman" panose="02020603050405020304" pitchFamily="18" charset="0"/>
            </a:endParaRPr>
          </a:p>
          <a:p>
            <a:endParaRPr lang="en-GB" altLang="en-US" dirty="0">
              <a:ea typeface="ヒラギノ角ゴ Pro W3"/>
              <a:cs typeface="ヒラギノ角ゴ Pro W3"/>
            </a:endParaRPr>
          </a:p>
        </p:txBody>
      </p:sp>
      <p:sp>
        <p:nvSpPr>
          <p:cNvPr id="24580" name="Slide Number Placeholder 3">
            <a:extLst>
              <a:ext uri="{FF2B5EF4-FFF2-40B4-BE49-F238E27FC236}">
                <a16:creationId xmlns:a16="http://schemas.microsoft.com/office/drawing/2014/main" id="{AAC98B38-03ED-4888-A729-009AA32A79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2950" indent="-285750">
              <a:spcBef>
                <a:spcPct val="30000"/>
              </a:spcBef>
              <a:defRPr sz="1200">
                <a:solidFill>
                  <a:schemeClr val="tx1"/>
                </a:solidFill>
                <a:latin typeface="Calibri" panose="020F0502020204030204" pitchFamily="34" charset="0"/>
                <a:ea typeface="ヒラギノ角ゴ Pro W3"/>
                <a:cs typeface="ヒラギノ角ゴ Pro W3"/>
              </a:defRPr>
            </a:lvl2pPr>
            <a:lvl3pPr marL="1143000" indent="-228600">
              <a:spcBef>
                <a:spcPct val="30000"/>
              </a:spcBef>
              <a:defRPr sz="1200">
                <a:solidFill>
                  <a:schemeClr val="tx1"/>
                </a:solidFill>
                <a:latin typeface="Calibri" panose="020F0502020204030204" pitchFamily="34" charset="0"/>
                <a:ea typeface="ヒラギノ角ゴ Pro W3"/>
                <a:cs typeface="ヒラギノ角ゴ Pro W3"/>
              </a:defRPr>
            </a:lvl3pPr>
            <a:lvl4pPr marL="1600200" indent="-228600">
              <a:spcBef>
                <a:spcPct val="30000"/>
              </a:spcBef>
              <a:defRPr sz="1200">
                <a:solidFill>
                  <a:schemeClr val="tx1"/>
                </a:solidFill>
                <a:latin typeface="Calibri" panose="020F0502020204030204" pitchFamily="34" charset="0"/>
                <a:ea typeface="ヒラギノ角ゴ Pro W3"/>
                <a:cs typeface="ヒラギノ角ゴ Pro W3"/>
              </a:defRPr>
            </a:lvl4pPr>
            <a:lvl5pPr marL="2057400" indent="-228600">
              <a:spcBef>
                <a:spcPct val="30000"/>
              </a:spcBef>
              <a:defRPr sz="12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9085DE8F-FE31-49E4-93A8-DD105C0D978D}" type="slidenum">
              <a:rPr lang="en-US" altLang="en-US" smtClean="0"/>
              <a:pPr>
                <a:spcBef>
                  <a:spcPct val="0"/>
                </a:spcBef>
              </a:pPr>
              <a:t>9</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lvl1pPr>
          </a:lstStyle>
          <a:p>
            <a:r>
              <a:rPr lang="en-US"/>
              <a:t>Click to edit Master title style</a:t>
            </a:r>
            <a:endParaRPr lang="en-GB" dirty="0"/>
          </a:p>
        </p:txBody>
      </p:sp>
    </p:spTree>
    <p:extLst>
      <p:ext uri="{BB962C8B-B14F-4D97-AF65-F5344CB8AC3E}">
        <p14:creationId xmlns:p14="http://schemas.microsoft.com/office/powerpoint/2010/main" val="2942364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en-GB"/>
              <a:t>HPV vaccination programme for GBMSM  </a:t>
            </a:r>
            <a:endParaRPr lang="en-GB" sz="1400"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7999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en-GB"/>
              <a:t>HPV vaccination programme for GBMSM  </a:t>
            </a:r>
            <a:endParaRPr lang="en-GB" sz="1400"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01622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GB"/>
              <a:t>HPV vaccination programme for GBMSM  </a:t>
            </a:r>
            <a:endParaRPr lang="en-GB" sz="1400" dirty="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602044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en-GB"/>
              <a:t>HPV vaccination programme for GBMSM  </a:t>
            </a:r>
            <a:endParaRPr lang="en-GB" sz="1400" dirty="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194615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41359" y="223838"/>
            <a:ext cx="8771467" cy="990600"/>
          </a:xfrm>
        </p:spPr>
        <p:txBody>
          <a:bodyPr/>
          <a:lstStyle/>
          <a:p>
            <a:r>
              <a:rPr lang="en-US" dirty="0"/>
              <a:t>Click to edit Master title style</a:t>
            </a:r>
            <a:endParaRPr lang="en-GB" dirty="0"/>
          </a:p>
        </p:txBody>
      </p:sp>
      <p:sp>
        <p:nvSpPr>
          <p:cNvPr id="3" name="Chart Placeholder 2"/>
          <p:cNvSpPr>
            <a:spLocks noGrp="1"/>
          </p:cNvSpPr>
          <p:nvPr>
            <p:ph type="chart" idx="1"/>
          </p:nvPr>
        </p:nvSpPr>
        <p:spPr>
          <a:xfrm>
            <a:off x="575734" y="1727200"/>
            <a:ext cx="11076517" cy="4114800"/>
          </a:xfrm>
        </p:spPr>
        <p:txBody>
          <a:bodyPr/>
          <a:lstStyle/>
          <a:p>
            <a:pPr lvl="0"/>
            <a:endParaRPr lang="en-GB" noProof="0" dirty="0"/>
          </a:p>
        </p:txBody>
      </p:sp>
      <p:sp>
        <p:nvSpPr>
          <p:cNvPr id="4" name="Footer Placeholder 3">
            <a:extLst>
              <a:ext uri="{FF2B5EF4-FFF2-40B4-BE49-F238E27FC236}">
                <a16:creationId xmlns:a16="http://schemas.microsoft.com/office/drawing/2014/main" id="{2E0F5750-BBD4-4B45-BAC9-D7F411BE1EF1}"/>
              </a:ext>
            </a:extLst>
          </p:cNvPr>
          <p:cNvSpPr>
            <a:spLocks noGrp="1"/>
          </p:cNvSpPr>
          <p:nvPr>
            <p:ph type="ftr" sz="quarter" idx="10"/>
          </p:nvPr>
        </p:nvSpPr>
        <p:spPr>
          <a:xfrm>
            <a:off x="866293" y="6354762"/>
            <a:ext cx="3860800" cy="549275"/>
          </a:xfrm>
        </p:spPr>
        <p:txBody>
          <a:bodyPr/>
          <a:lstStyle>
            <a:lvl1pPr>
              <a:defRPr/>
            </a:lvl1pPr>
          </a:lstStyle>
          <a:p>
            <a:pPr>
              <a:defRPr/>
            </a:pPr>
            <a:r>
              <a:rPr lang="en-GB" altLang="en-US"/>
              <a:t>HPV vaccination programme for GBMSM  </a:t>
            </a:r>
            <a:endParaRPr lang="en-GB" altLang="en-US" dirty="0"/>
          </a:p>
        </p:txBody>
      </p:sp>
      <p:sp>
        <p:nvSpPr>
          <p:cNvPr id="5" name="Slide Number Placeholder 4">
            <a:extLst>
              <a:ext uri="{FF2B5EF4-FFF2-40B4-BE49-F238E27FC236}">
                <a16:creationId xmlns:a16="http://schemas.microsoft.com/office/drawing/2014/main" id="{8E00C71F-BC6D-4794-A3E8-71F1F228C889}"/>
              </a:ext>
            </a:extLst>
          </p:cNvPr>
          <p:cNvSpPr>
            <a:spLocks noGrp="1"/>
          </p:cNvSpPr>
          <p:nvPr>
            <p:ph type="sldNum" sz="quarter" idx="11"/>
          </p:nvPr>
        </p:nvSpPr>
        <p:spPr>
          <a:xfrm>
            <a:off x="157327" y="6400800"/>
            <a:ext cx="537556" cy="457200"/>
          </a:xfrm>
        </p:spPr>
        <p:txBody>
          <a:bodyPr/>
          <a:lstStyle>
            <a:lvl1pPr>
              <a:defRPr/>
            </a:lvl1pPr>
          </a:lstStyle>
          <a:p>
            <a:pPr>
              <a:defRPr/>
            </a:pPr>
            <a:fld id="{5A24F680-9B4C-4036-B426-79C071C83C69}" type="slidenum">
              <a:rPr lang="en-GB" altLang="en-US"/>
              <a:pPr>
                <a:defRPr/>
              </a:pPr>
              <a:t>‹#›</a:t>
            </a:fld>
            <a:endParaRPr lang="en-GB" altLang="en-US" dirty="0"/>
          </a:p>
        </p:txBody>
      </p:sp>
    </p:spTree>
    <p:extLst>
      <p:ext uri="{BB962C8B-B14F-4D97-AF65-F5344CB8AC3E}">
        <p14:creationId xmlns:p14="http://schemas.microsoft.com/office/powerpoint/2010/main" val="293768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330206" y="179416"/>
            <a:ext cx="10515600" cy="972607"/>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33020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GB"/>
              <a:t>HPV vaccination programme for GBMSM  </a:t>
            </a:r>
            <a:endParaRPr lang="en-GB" sz="1400" dirty="0"/>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chemeClr val="bg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1204892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hf hdr="0" dt="0"/>
  <p:txStyles>
    <p:titleStyle>
      <a:lvl1pPr algn="l" defTabSz="914400" rtl="0" eaLnBrk="1" latinLnBrk="0" hangingPunct="1">
        <a:lnSpc>
          <a:spcPct val="90000"/>
        </a:lnSpc>
        <a:spcBef>
          <a:spcPct val="0"/>
        </a:spcBef>
        <a:buNone/>
        <a:defRPr sz="3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gov.uk/government/collections/immunisation-patient-group-direction-pgd"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tm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hyperlink" Target="https://www.medicines.org.uk/emc/product/7330/smpc"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mhra.gov.uk/yellowcard"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hyperlink" Target="http://www.gov.uk/government/publications/hpv-vaccination-uptake-in-men-who-have-sex-with-men-ms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www.gov.uk/government/collections/hpv-vaccination-for-men-who-have-sex-with-men-msm-programme" TargetMode="External"/><Relationship Id="rId3" Type="http://schemas.openxmlformats.org/officeDocument/2006/relationships/hyperlink" Target="http://www.gov.uk/government/publications/human-papillomavirus-hpv-the-green-book-chapter-18a" TargetMode="External"/><Relationship Id="rId7" Type="http://schemas.openxmlformats.org/officeDocument/2006/relationships/hyperlink" Target="http://www.medicines.org.uk/emc/product/7330/smpc"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hyperlink" Target="http://www.gov.uk/government/publications/hpv-universal-vaccination-guidance-for-health-professionals" TargetMode="External"/><Relationship Id="rId5" Type="http://schemas.openxmlformats.org/officeDocument/2006/relationships/hyperlink" Target="https://www.gov.uk/government/publications/single-dose-of-hpv-vaccine-jcvi-concluding-advice/jcvi-statement-on-a-one-dose-schedule-for-the-routine-hpv-immunisation-programme" TargetMode="External"/><Relationship Id="rId4" Type="http://schemas.openxmlformats.org/officeDocument/2006/relationships/hyperlink" Target="http://www.gov.uk/government/publications/jcvi-statement-on-hpv-vaccination-of-men-who-have-sex-with-men"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p:txBody>
          <a:bodyPr>
            <a:normAutofit fontScale="90000"/>
          </a:bodyPr>
          <a:lstStyle/>
          <a:p>
            <a:r>
              <a:rPr lang="en-GB" altLang="en-US" dirty="0"/>
              <a:t>Human Papillomavirus (HPV) v</a:t>
            </a:r>
            <a:r>
              <a:rPr lang="en-GB" dirty="0"/>
              <a:t>accination programme for gay, bisexual and other men who have sex with men (GBMSM)</a:t>
            </a:r>
            <a:br>
              <a:rPr lang="en-GB" dirty="0"/>
            </a:br>
            <a:br>
              <a:rPr lang="en-GB" dirty="0"/>
            </a:br>
            <a:br>
              <a:rPr lang="en-GB" dirty="0"/>
            </a:br>
            <a:br>
              <a:rPr lang="en-GB" dirty="0"/>
            </a:br>
            <a:r>
              <a:rPr lang="en-GB" dirty="0"/>
              <a:t>U</a:t>
            </a:r>
            <a:r>
              <a:rPr lang="en-GB" altLang="en-US" sz="3600" dirty="0">
                <a:ea typeface="ヒラギノ角ゴ Pro W3"/>
                <a:cs typeface="ヒラギノ角ゴ Pro W3"/>
              </a:rPr>
              <a:t>pdated June 2023</a:t>
            </a:r>
            <a:br>
              <a:rPr lang="en-GB" altLang="en-US" dirty="0">
                <a:ea typeface="ヒラギノ角ゴ Pro W3"/>
                <a:cs typeface="ヒラギノ角ゴ Pro W3"/>
              </a:rPr>
            </a:br>
            <a:endParaRPr lang="en-GB" dirty="0"/>
          </a:p>
        </p:txBody>
      </p:sp>
    </p:spTree>
    <p:extLst>
      <p:ext uri="{BB962C8B-B14F-4D97-AF65-F5344CB8AC3E}">
        <p14:creationId xmlns:p14="http://schemas.microsoft.com/office/powerpoint/2010/main" val="37804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ADFA6-59A6-B158-7864-999A271F4EF0}"/>
              </a:ext>
            </a:extLst>
          </p:cNvPr>
          <p:cNvSpPr>
            <a:spLocks noGrp="1"/>
          </p:cNvSpPr>
          <p:nvPr>
            <p:ph type="title"/>
          </p:nvPr>
        </p:nvSpPr>
        <p:spPr/>
        <p:txBody>
          <a:bodyPr/>
          <a:lstStyle/>
          <a:p>
            <a:r>
              <a:rPr lang="en-GB" dirty="0"/>
              <a:t>Schedule summary table</a:t>
            </a:r>
          </a:p>
        </p:txBody>
      </p:sp>
      <p:graphicFrame>
        <p:nvGraphicFramePr>
          <p:cNvPr id="6" name="Content Placeholder 5">
            <a:extLst>
              <a:ext uri="{FF2B5EF4-FFF2-40B4-BE49-F238E27FC236}">
                <a16:creationId xmlns:a16="http://schemas.microsoft.com/office/drawing/2014/main" id="{A06D95AF-5FAD-E9DE-C333-C4D2F1A5F6D6}"/>
              </a:ext>
            </a:extLst>
          </p:cNvPr>
          <p:cNvGraphicFramePr>
            <a:graphicFrameLocks noGrp="1"/>
          </p:cNvGraphicFramePr>
          <p:nvPr>
            <p:ph idx="1"/>
            <p:extLst>
              <p:ext uri="{D42A27DB-BD31-4B8C-83A1-F6EECF244321}">
                <p14:modId xmlns:p14="http://schemas.microsoft.com/office/powerpoint/2010/main" val="199124348"/>
              </p:ext>
            </p:extLst>
          </p:nvPr>
        </p:nvGraphicFramePr>
        <p:xfrm>
          <a:off x="1275258" y="1522936"/>
          <a:ext cx="9133490" cy="4810244"/>
        </p:xfrm>
        <a:graphic>
          <a:graphicData uri="http://schemas.openxmlformats.org/drawingml/2006/table">
            <a:tbl>
              <a:tblPr firstCol="1" bandRow="1">
                <a:tableStyleId>{5C22544A-7EE6-4342-B048-85BDC9FD1C3A}</a:tableStyleId>
              </a:tblPr>
              <a:tblGrid>
                <a:gridCol w="4442370">
                  <a:extLst>
                    <a:ext uri="{9D8B030D-6E8A-4147-A177-3AD203B41FA5}">
                      <a16:colId xmlns:a16="http://schemas.microsoft.com/office/drawing/2014/main" val="2713044297"/>
                    </a:ext>
                  </a:extLst>
                </a:gridCol>
                <a:gridCol w="4691120">
                  <a:extLst>
                    <a:ext uri="{9D8B030D-6E8A-4147-A177-3AD203B41FA5}">
                      <a16:colId xmlns:a16="http://schemas.microsoft.com/office/drawing/2014/main" val="2695684639"/>
                    </a:ext>
                  </a:extLst>
                </a:gridCol>
              </a:tblGrid>
              <a:tr h="487567">
                <a:tc>
                  <a:txBody>
                    <a:bodyPr/>
                    <a:lstStyle/>
                    <a:p>
                      <a:pPr algn="just"/>
                      <a:r>
                        <a:rPr lang="en-GB" sz="1800" dirty="0">
                          <a:effectLst/>
                          <a:latin typeface="+mn-lt"/>
                        </a:rPr>
                        <a:t>Cohort</a:t>
                      </a:r>
                      <a:endParaRPr lang="en-GB" sz="1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GB" sz="1800" dirty="0">
                          <a:effectLst/>
                          <a:latin typeface="+mn-lt"/>
                        </a:rPr>
                        <a:t>Schedule from 1 Sep 2023</a:t>
                      </a:r>
                    </a:p>
                    <a:p>
                      <a:pPr algn="just"/>
                      <a:r>
                        <a:rPr lang="en-GB" sz="1800" dirty="0">
                          <a:effectLst/>
                          <a:latin typeface="+mn-lt"/>
                        </a:rPr>
                        <a:t> </a:t>
                      </a:r>
                      <a:endParaRPr lang="en-GB" sz="18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21440114"/>
                  </a:ext>
                </a:extLst>
              </a:tr>
              <a:tr h="1106356">
                <a:tc>
                  <a:txBody>
                    <a:bodyPr/>
                    <a:lstStyle/>
                    <a:p>
                      <a:pPr algn="just"/>
                      <a:r>
                        <a:rPr lang="en-GB" sz="1800" dirty="0">
                          <a:effectLst/>
                          <a:latin typeface="+mn-lt"/>
                        </a:rPr>
                        <a:t>GBMSM under 25 years</a:t>
                      </a:r>
                      <a:endParaRPr lang="en-GB" sz="1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r>
                        <a:rPr lang="en-GB" sz="1800" dirty="0">
                          <a:effectLst/>
                          <a:latin typeface="+mn-lt"/>
                        </a:rPr>
                        <a:t>1 dose schedule for those not yet vaccinated.</a:t>
                      </a:r>
                    </a:p>
                    <a:p>
                      <a:pPr algn="l"/>
                      <a:r>
                        <a:rPr lang="en-GB" sz="1800" dirty="0">
                          <a:effectLst/>
                          <a:latin typeface="+mn-lt"/>
                        </a:rPr>
                        <a:t>Consider fully vaccinated if have received 1 dose </a:t>
                      </a:r>
                    </a:p>
                    <a:p>
                      <a:pPr algn="just"/>
                      <a:r>
                        <a:rPr lang="en-GB" sz="1800" dirty="0">
                          <a:effectLst/>
                          <a:latin typeface="+mn-lt"/>
                        </a:rPr>
                        <a:t> </a:t>
                      </a:r>
                      <a:endParaRPr lang="en-GB" sz="18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92813674"/>
                  </a:ext>
                </a:extLst>
              </a:tr>
              <a:tr h="1106356">
                <a:tc>
                  <a:txBody>
                    <a:bodyPr/>
                    <a:lstStyle/>
                    <a:p>
                      <a:pPr algn="l"/>
                      <a:r>
                        <a:rPr lang="en-GB" sz="1800" dirty="0">
                          <a:effectLst/>
                          <a:latin typeface="+mn-lt"/>
                        </a:rPr>
                        <a:t>GBMSM aged 25 years to 45 years (inclusive)</a:t>
                      </a:r>
                      <a:endParaRPr lang="en-GB" sz="1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GB" sz="1800" dirty="0">
                          <a:effectLst/>
                          <a:latin typeface="+mn-lt"/>
                        </a:rPr>
                        <a:t>2 dose schedule (0, 6 to 24 months)</a:t>
                      </a:r>
                    </a:p>
                    <a:p>
                      <a:pPr algn="just"/>
                      <a:r>
                        <a:rPr lang="en-GB" sz="1800" dirty="0">
                          <a:effectLst/>
                          <a:latin typeface="+mn-lt"/>
                        </a:rPr>
                        <a:t> </a:t>
                      </a:r>
                      <a:endParaRPr lang="en-GB" sz="18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58532792"/>
                  </a:ext>
                </a:extLst>
              </a:tr>
              <a:tr h="1783648">
                <a:tc>
                  <a:txBody>
                    <a:bodyPr/>
                    <a:lstStyle/>
                    <a:p>
                      <a:pPr algn="l"/>
                      <a:r>
                        <a:rPr lang="en-GB" sz="1800" b="1" kern="1200" dirty="0">
                          <a:solidFill>
                            <a:schemeClr val="lt1"/>
                          </a:solidFill>
                          <a:effectLst/>
                          <a:latin typeface="+mn-lt"/>
                          <a:ea typeface="+mn-ea"/>
                          <a:cs typeface="+mn-cs"/>
                        </a:rPr>
                        <a:t>Eligible individuals who are known to be immunosuppressed at the time of vaccination and those who are living with HIV, including those on antiretroviral therapy</a:t>
                      </a:r>
                      <a:endParaRPr lang="en-GB" sz="1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GB" sz="1800" dirty="0">
                          <a:effectLst/>
                          <a:latin typeface="+mn-lt"/>
                          <a:ea typeface="Times New Roman" panose="02020603050405020304" pitchFamily="18" charset="0"/>
                          <a:cs typeface="Times New Roman" panose="02020603050405020304" pitchFamily="18" charset="0"/>
                        </a:rPr>
                        <a:t>3 dose schedule (0, 1, 4 to 6 months)</a:t>
                      </a:r>
                    </a:p>
                  </a:txBody>
                  <a:tcPr marL="68580" marR="68580" marT="0" marB="0"/>
                </a:tc>
                <a:extLst>
                  <a:ext uri="{0D108BD9-81ED-4DB2-BD59-A6C34878D82A}">
                    <a16:rowId xmlns:a16="http://schemas.microsoft.com/office/drawing/2014/main" val="4292090471"/>
                  </a:ext>
                </a:extLst>
              </a:tr>
            </a:tbl>
          </a:graphicData>
        </a:graphic>
      </p:graphicFrame>
      <p:sp>
        <p:nvSpPr>
          <p:cNvPr id="4" name="Footer Placeholder 3">
            <a:extLst>
              <a:ext uri="{FF2B5EF4-FFF2-40B4-BE49-F238E27FC236}">
                <a16:creationId xmlns:a16="http://schemas.microsoft.com/office/drawing/2014/main" id="{ED19608E-46AB-7CB5-C371-1B1E95FC2B1A}"/>
              </a:ext>
            </a:extLst>
          </p:cNvPr>
          <p:cNvSpPr>
            <a:spLocks noGrp="1"/>
          </p:cNvSpPr>
          <p:nvPr>
            <p:ph type="ftr" sz="quarter" idx="10"/>
          </p:nvPr>
        </p:nvSpPr>
        <p:spPr/>
        <p:txBody>
          <a:bodyPr/>
          <a:lstStyle/>
          <a:p>
            <a:r>
              <a:rPr lang="en-GB"/>
              <a:t>HPV vaccination programme for GBMSM  </a:t>
            </a:r>
            <a:endParaRPr lang="en-GB" sz="1400" dirty="0"/>
          </a:p>
        </p:txBody>
      </p:sp>
      <p:sp>
        <p:nvSpPr>
          <p:cNvPr id="5" name="Slide Number Placeholder 4">
            <a:extLst>
              <a:ext uri="{FF2B5EF4-FFF2-40B4-BE49-F238E27FC236}">
                <a16:creationId xmlns:a16="http://schemas.microsoft.com/office/drawing/2014/main" id="{74CF99A9-DF12-49E8-DEF6-A25ED3922531}"/>
              </a:ext>
            </a:extLst>
          </p:cNvPr>
          <p:cNvSpPr>
            <a:spLocks noGrp="1"/>
          </p:cNvSpPr>
          <p:nvPr>
            <p:ph type="sldNum" sz="quarter" idx="11"/>
          </p:nvPr>
        </p:nvSpPr>
        <p:spPr/>
        <p:txBody>
          <a:bodyPr/>
          <a:lstStyle/>
          <a:p>
            <a:fld id="{344369E4-5DE7-46E5-874E-4FD437973785}" type="slidenum">
              <a:rPr lang="en-GB" smtClean="0"/>
              <a:pPr/>
              <a:t>10</a:t>
            </a:fld>
            <a:endParaRPr lang="en-GB" sz="1400" dirty="0"/>
          </a:p>
        </p:txBody>
      </p:sp>
    </p:spTree>
    <p:extLst>
      <p:ext uri="{BB962C8B-B14F-4D97-AF65-F5344CB8AC3E}">
        <p14:creationId xmlns:p14="http://schemas.microsoft.com/office/powerpoint/2010/main" val="531241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1E82C-3B36-4D8E-A6C8-357DC527C086}"/>
              </a:ext>
            </a:extLst>
          </p:cNvPr>
          <p:cNvSpPr>
            <a:spLocks noGrp="1"/>
          </p:cNvSpPr>
          <p:nvPr>
            <p:ph type="title"/>
          </p:nvPr>
        </p:nvSpPr>
        <p:spPr>
          <a:xfrm>
            <a:off x="428795" y="231008"/>
            <a:ext cx="8027988" cy="936625"/>
          </a:xfrm>
        </p:spPr>
        <p:txBody>
          <a:bodyPr>
            <a:noAutofit/>
          </a:bodyPr>
          <a:lstStyle/>
          <a:p>
            <a:pPr>
              <a:defRPr/>
            </a:pPr>
            <a:r>
              <a:rPr lang="en-GB" sz="3600" dirty="0"/>
              <a:t>Why vaccinate GBMSM against HPV?</a:t>
            </a:r>
          </a:p>
        </p:txBody>
      </p:sp>
      <p:sp>
        <p:nvSpPr>
          <p:cNvPr id="3" name="Content Placeholder 2">
            <a:extLst>
              <a:ext uri="{FF2B5EF4-FFF2-40B4-BE49-F238E27FC236}">
                <a16:creationId xmlns:a16="http://schemas.microsoft.com/office/drawing/2014/main" id="{1784F873-EF32-4BD1-BAF0-E43BB0A47A53}"/>
              </a:ext>
            </a:extLst>
          </p:cNvPr>
          <p:cNvSpPr>
            <a:spLocks noGrp="1"/>
          </p:cNvSpPr>
          <p:nvPr>
            <p:ph idx="1"/>
          </p:nvPr>
        </p:nvSpPr>
        <p:spPr>
          <a:xfrm>
            <a:off x="612455" y="1595330"/>
            <a:ext cx="8334375" cy="4647425"/>
          </a:xfrm>
        </p:spPr>
        <p:txBody>
          <a:bodyPr>
            <a:normAutofit/>
          </a:bodyPr>
          <a:lstStyle/>
          <a:p>
            <a:pPr marL="0" indent="0">
              <a:buNone/>
              <a:defRPr/>
            </a:pPr>
            <a:r>
              <a:rPr lang="en-US" sz="2000" dirty="0"/>
              <a:t>HPV infection </a:t>
            </a:r>
            <a:r>
              <a:rPr lang="en-US" sz="2000" dirty="0" err="1"/>
              <a:t>i</a:t>
            </a:r>
            <a:r>
              <a:rPr lang="en-GB" altLang="en-US" sz="2000" dirty="0"/>
              <a:t>n all men</a:t>
            </a:r>
            <a:r>
              <a:rPr lang="en-US" sz="2000" dirty="0"/>
              <a:t> is associated with </a:t>
            </a:r>
            <a:r>
              <a:rPr lang="en-GB" altLang="en-US" sz="2000" dirty="0"/>
              <a:t>: </a:t>
            </a:r>
          </a:p>
          <a:p>
            <a:pPr>
              <a:spcBef>
                <a:spcPct val="30000"/>
              </a:spcBef>
              <a:buFont typeface="Arial" panose="020B0604020202020204" pitchFamily="34" charset="0"/>
              <a:buChar char="•"/>
              <a:defRPr/>
            </a:pPr>
            <a:r>
              <a:rPr lang="en-US" sz="2000" dirty="0"/>
              <a:t>80 to 85% of anal cancers</a:t>
            </a:r>
          </a:p>
          <a:p>
            <a:pPr>
              <a:spcBef>
                <a:spcPct val="30000"/>
              </a:spcBef>
              <a:buFont typeface="Arial" panose="020B0604020202020204" pitchFamily="34" charset="0"/>
              <a:buChar char="•"/>
              <a:defRPr/>
            </a:pPr>
            <a:r>
              <a:rPr lang="en-US" sz="2000" dirty="0"/>
              <a:t>50% of penile cancer</a:t>
            </a:r>
          </a:p>
          <a:p>
            <a:pPr>
              <a:spcBef>
                <a:spcPct val="30000"/>
              </a:spcBef>
              <a:buFont typeface="Arial" panose="020B0604020202020204" pitchFamily="34" charset="0"/>
              <a:buChar char="•"/>
              <a:defRPr/>
            </a:pPr>
            <a:r>
              <a:rPr lang="en-GB" sz="2000" dirty="0"/>
              <a:t>36% of oropharyngeal cancer</a:t>
            </a:r>
            <a:endParaRPr lang="en-US" sz="2000" dirty="0"/>
          </a:p>
          <a:p>
            <a:pPr marL="0" indent="0">
              <a:spcBef>
                <a:spcPct val="30000"/>
              </a:spcBef>
              <a:buNone/>
              <a:defRPr/>
            </a:pPr>
            <a:endParaRPr lang="en-GB" sz="2000" dirty="0"/>
          </a:p>
          <a:p>
            <a:pPr>
              <a:spcBef>
                <a:spcPct val="30000"/>
              </a:spcBef>
              <a:buFont typeface="Arial" panose="020B0604020202020204" pitchFamily="34" charset="0"/>
              <a:buChar char="•"/>
              <a:defRPr/>
            </a:pPr>
            <a:r>
              <a:rPr lang="en-GB" sz="2000" dirty="0"/>
              <a:t>GBMSM who attend sexual health and HIV treatment services experience higher rates of HPV infection and related cancers </a:t>
            </a:r>
          </a:p>
          <a:p>
            <a:pPr>
              <a:spcBef>
                <a:spcPct val="30000"/>
              </a:spcBef>
              <a:buFont typeface="Arial" panose="020B0604020202020204" pitchFamily="34" charset="0"/>
              <a:buChar char="•"/>
              <a:defRPr/>
            </a:pPr>
            <a:r>
              <a:rPr lang="en-GB" sz="2000" dirty="0"/>
              <a:t>HPV-associated anal cancers are far more common in GBMSM compared to heterosexual men </a:t>
            </a:r>
          </a:p>
          <a:p>
            <a:pPr>
              <a:spcBef>
                <a:spcPct val="30000"/>
              </a:spcBef>
              <a:buFont typeface="Arial" panose="020B0604020202020204" pitchFamily="34" charset="0"/>
              <a:buChar char="•"/>
              <a:defRPr/>
            </a:pPr>
            <a:r>
              <a:rPr lang="en-GB" sz="2000" dirty="0"/>
              <a:t>the incidence of anal cancer is also highest in GBMSM who have HIV infection</a:t>
            </a:r>
          </a:p>
          <a:p>
            <a:pPr>
              <a:spcBef>
                <a:spcPct val="30000"/>
              </a:spcBef>
              <a:buFont typeface="Arial" panose="020B0604020202020204" pitchFamily="34" charset="0"/>
              <a:buChar char="•"/>
              <a:defRPr/>
            </a:pPr>
            <a:r>
              <a:rPr lang="en-GB" sz="2000" dirty="0"/>
              <a:t>some GBMSM have high risk sexual behaviour</a:t>
            </a:r>
          </a:p>
          <a:p>
            <a:pPr>
              <a:spcBef>
                <a:spcPct val="30000"/>
              </a:spcBef>
              <a:buFont typeface="Arial" panose="020B0604020202020204" pitchFamily="34" charset="0"/>
              <a:buChar char="•"/>
              <a:defRPr/>
            </a:pPr>
            <a:r>
              <a:rPr lang="en-GB" sz="2000" dirty="0"/>
              <a:t>GBMSM would benefit from direct effect of vaccine</a:t>
            </a:r>
          </a:p>
        </p:txBody>
      </p:sp>
      <p:sp>
        <p:nvSpPr>
          <p:cNvPr id="4" name="Footer Placeholder 3">
            <a:extLst>
              <a:ext uri="{FF2B5EF4-FFF2-40B4-BE49-F238E27FC236}">
                <a16:creationId xmlns:a16="http://schemas.microsoft.com/office/drawing/2014/main" id="{1F556946-067B-45EB-B77F-11E400500310}"/>
              </a:ext>
            </a:extLst>
          </p:cNvPr>
          <p:cNvSpPr>
            <a:spLocks noGrp="1"/>
          </p:cNvSpPr>
          <p:nvPr>
            <p:ph type="ftr" sz="quarter" idx="10"/>
          </p:nvPr>
        </p:nvSpPr>
        <p:spPr/>
        <p:txBody>
          <a:bodyPr/>
          <a:lstStyle/>
          <a:p>
            <a:r>
              <a:rPr lang="en-GB"/>
              <a:t>HPV vaccination programme for GBMSM  </a:t>
            </a:r>
            <a:endParaRPr lang="en-GB" sz="1400" dirty="0"/>
          </a:p>
        </p:txBody>
      </p:sp>
      <p:sp>
        <p:nvSpPr>
          <p:cNvPr id="6" name="Slide Number Placeholder 5">
            <a:extLst>
              <a:ext uri="{FF2B5EF4-FFF2-40B4-BE49-F238E27FC236}">
                <a16:creationId xmlns:a16="http://schemas.microsoft.com/office/drawing/2014/main" id="{D65F6129-3BE0-441A-81AC-C672173F2648}"/>
              </a:ext>
            </a:extLst>
          </p:cNvPr>
          <p:cNvSpPr>
            <a:spLocks noGrp="1"/>
          </p:cNvSpPr>
          <p:nvPr>
            <p:ph type="sldNum" sz="quarter" idx="11"/>
          </p:nvPr>
        </p:nvSpPr>
        <p:spPr/>
        <p:txBody>
          <a:bodyPr/>
          <a:lstStyle/>
          <a:p>
            <a:fld id="{344369E4-5DE7-46E5-874E-4FD437973785}" type="slidenum">
              <a:rPr lang="en-GB" smtClean="0"/>
              <a:pPr/>
              <a:t>11</a:t>
            </a:fld>
            <a:endParaRPr lang="en-GB"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FEA2B-6AE9-4A80-95DC-00219ACF311C}"/>
              </a:ext>
            </a:extLst>
          </p:cNvPr>
          <p:cNvSpPr>
            <a:spLocks noGrp="1"/>
          </p:cNvSpPr>
          <p:nvPr>
            <p:ph type="title"/>
          </p:nvPr>
        </p:nvSpPr>
        <p:spPr/>
        <p:txBody>
          <a:bodyPr>
            <a:normAutofit fontScale="90000"/>
          </a:bodyPr>
          <a:lstStyle/>
          <a:p>
            <a:r>
              <a:rPr lang="en-GB" dirty="0"/>
              <a:t>Introduction of the GBMSM HPV vaccination programme</a:t>
            </a:r>
          </a:p>
        </p:txBody>
      </p:sp>
      <p:sp>
        <p:nvSpPr>
          <p:cNvPr id="3" name="Content Placeholder 2">
            <a:extLst>
              <a:ext uri="{FF2B5EF4-FFF2-40B4-BE49-F238E27FC236}">
                <a16:creationId xmlns:a16="http://schemas.microsoft.com/office/drawing/2014/main" id="{9F7FCB50-FC2A-4B0D-BFD6-03F286E69BB0}"/>
              </a:ext>
            </a:extLst>
          </p:cNvPr>
          <p:cNvSpPr>
            <a:spLocks noGrp="1"/>
          </p:cNvSpPr>
          <p:nvPr>
            <p:ph idx="1"/>
          </p:nvPr>
        </p:nvSpPr>
        <p:spPr/>
        <p:txBody>
          <a:bodyPr>
            <a:normAutofit/>
          </a:bodyPr>
          <a:lstStyle/>
          <a:p>
            <a:pPr marL="0" indent="0">
              <a:buNone/>
            </a:pPr>
            <a:r>
              <a:rPr lang="en-GB" dirty="0"/>
              <a:t>Following a review of all the epidemiological and economic evidence as well as vaccine safety and efficacy, the JCVI advised the introduction of a targeted HPV vaccination programme for GBMSM attending SHSs and HIV clinics to reduce the number of preventable HPV infections in the GBMSM population and their onward transmission.</a:t>
            </a:r>
          </a:p>
          <a:p>
            <a:pPr marL="0" indent="0">
              <a:buNone/>
            </a:pPr>
            <a:endParaRPr lang="en-GB" dirty="0"/>
          </a:p>
          <a:p>
            <a:pPr marL="0" indent="0">
              <a:buNone/>
            </a:pPr>
            <a:r>
              <a:rPr lang="en-GB" dirty="0"/>
              <a:t>Cost-effectiveness analyses showed that offering vaccination to GBMSM to prevent and/or reduce disease burden is cost-effective up to and including 45 years of age.</a:t>
            </a:r>
          </a:p>
        </p:txBody>
      </p:sp>
      <p:sp>
        <p:nvSpPr>
          <p:cNvPr id="4" name="Footer Placeholder 3">
            <a:extLst>
              <a:ext uri="{FF2B5EF4-FFF2-40B4-BE49-F238E27FC236}">
                <a16:creationId xmlns:a16="http://schemas.microsoft.com/office/drawing/2014/main" id="{11BAEE74-62C4-4ED1-B4CA-43C512DEA73F}"/>
              </a:ext>
            </a:extLst>
          </p:cNvPr>
          <p:cNvSpPr>
            <a:spLocks noGrp="1"/>
          </p:cNvSpPr>
          <p:nvPr>
            <p:ph type="ftr" sz="quarter" idx="10"/>
          </p:nvPr>
        </p:nvSpPr>
        <p:spPr/>
        <p:txBody>
          <a:bodyPr/>
          <a:lstStyle/>
          <a:p>
            <a:r>
              <a:rPr lang="en-GB"/>
              <a:t>HPV vaccination programme for GBMSM  </a:t>
            </a:r>
            <a:endParaRPr lang="en-GB" sz="1400" dirty="0"/>
          </a:p>
        </p:txBody>
      </p:sp>
      <p:sp>
        <p:nvSpPr>
          <p:cNvPr id="5" name="Slide Number Placeholder 4">
            <a:extLst>
              <a:ext uri="{FF2B5EF4-FFF2-40B4-BE49-F238E27FC236}">
                <a16:creationId xmlns:a16="http://schemas.microsoft.com/office/drawing/2014/main" id="{04EEF427-5AFC-485E-874D-F7B4897FD289}"/>
              </a:ext>
            </a:extLst>
          </p:cNvPr>
          <p:cNvSpPr>
            <a:spLocks noGrp="1"/>
          </p:cNvSpPr>
          <p:nvPr>
            <p:ph type="sldNum" sz="quarter" idx="11"/>
          </p:nvPr>
        </p:nvSpPr>
        <p:spPr/>
        <p:txBody>
          <a:bodyPr/>
          <a:lstStyle/>
          <a:p>
            <a:fld id="{344369E4-5DE7-46E5-874E-4FD437973785}" type="slidenum">
              <a:rPr lang="en-GB" smtClean="0"/>
              <a:pPr/>
              <a:t>12</a:t>
            </a:fld>
            <a:endParaRPr lang="en-GB" sz="1400" dirty="0"/>
          </a:p>
        </p:txBody>
      </p:sp>
    </p:spTree>
    <p:extLst>
      <p:ext uri="{BB962C8B-B14F-4D97-AF65-F5344CB8AC3E}">
        <p14:creationId xmlns:p14="http://schemas.microsoft.com/office/powerpoint/2010/main" val="3794016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98474-A08F-4E29-BF3B-14808F076B24}"/>
              </a:ext>
            </a:extLst>
          </p:cNvPr>
          <p:cNvSpPr>
            <a:spLocks noGrp="1"/>
          </p:cNvSpPr>
          <p:nvPr>
            <p:ph type="title"/>
          </p:nvPr>
        </p:nvSpPr>
        <p:spPr>
          <a:xfrm>
            <a:off x="428795" y="281967"/>
            <a:ext cx="8213725" cy="647700"/>
          </a:xfrm>
        </p:spPr>
        <p:txBody>
          <a:bodyPr>
            <a:noAutofit/>
          </a:bodyPr>
          <a:lstStyle/>
          <a:p>
            <a:pPr>
              <a:defRPr/>
            </a:pPr>
            <a:r>
              <a:rPr lang="en-GB" sz="2800" dirty="0"/>
              <a:t>Declines in genital warts diagnoses in England: 2009 to 2021</a:t>
            </a:r>
          </a:p>
        </p:txBody>
      </p:sp>
      <p:sp>
        <p:nvSpPr>
          <p:cNvPr id="3" name="Footer Placeholder 2">
            <a:extLst>
              <a:ext uri="{FF2B5EF4-FFF2-40B4-BE49-F238E27FC236}">
                <a16:creationId xmlns:a16="http://schemas.microsoft.com/office/drawing/2014/main" id="{0DE6B2BE-1891-401E-B55D-04F72741D03D}"/>
              </a:ext>
            </a:extLst>
          </p:cNvPr>
          <p:cNvSpPr>
            <a:spLocks noGrp="1"/>
          </p:cNvSpPr>
          <p:nvPr>
            <p:ph type="ftr" sz="quarter" idx="10"/>
          </p:nvPr>
        </p:nvSpPr>
        <p:spPr/>
        <p:txBody>
          <a:bodyPr/>
          <a:lstStyle/>
          <a:p>
            <a:r>
              <a:rPr lang="en-GB"/>
              <a:t>HPV vaccination programme for GBMSM  </a:t>
            </a:r>
            <a:endParaRPr lang="en-GB" sz="1400" dirty="0"/>
          </a:p>
        </p:txBody>
      </p:sp>
      <p:sp>
        <p:nvSpPr>
          <p:cNvPr id="4" name="Slide Number Placeholder 3">
            <a:extLst>
              <a:ext uri="{FF2B5EF4-FFF2-40B4-BE49-F238E27FC236}">
                <a16:creationId xmlns:a16="http://schemas.microsoft.com/office/drawing/2014/main" id="{5AC01540-6F67-4637-A729-09C4347A9B7A}"/>
              </a:ext>
            </a:extLst>
          </p:cNvPr>
          <p:cNvSpPr>
            <a:spLocks noGrp="1"/>
          </p:cNvSpPr>
          <p:nvPr>
            <p:ph type="sldNum" sz="quarter" idx="11"/>
          </p:nvPr>
        </p:nvSpPr>
        <p:spPr/>
        <p:txBody>
          <a:bodyPr/>
          <a:lstStyle/>
          <a:p>
            <a:fld id="{344369E4-5DE7-46E5-874E-4FD437973785}" type="slidenum">
              <a:rPr lang="en-GB" smtClean="0"/>
              <a:pPr/>
              <a:t>13</a:t>
            </a:fld>
            <a:endParaRPr lang="en-GB" sz="1400" dirty="0"/>
          </a:p>
        </p:txBody>
      </p:sp>
      <p:pic>
        <p:nvPicPr>
          <p:cNvPr id="5" name="Picture 4">
            <a:extLst>
              <a:ext uri="{FF2B5EF4-FFF2-40B4-BE49-F238E27FC236}">
                <a16:creationId xmlns:a16="http://schemas.microsoft.com/office/drawing/2014/main" id="{BE24990B-28EA-4A9D-8FD2-CB75B71CE026}"/>
              </a:ext>
            </a:extLst>
          </p:cNvPr>
          <p:cNvPicPr>
            <a:picLocks noChangeAspect="1"/>
          </p:cNvPicPr>
          <p:nvPr/>
        </p:nvPicPr>
        <p:blipFill>
          <a:blip r:embed="rId3"/>
          <a:stretch>
            <a:fillRect/>
          </a:stretch>
        </p:blipFill>
        <p:spPr>
          <a:xfrm>
            <a:off x="1408114" y="1419726"/>
            <a:ext cx="8213726" cy="492060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F31D-976A-4D22-94BD-1165CF57EAC1}"/>
              </a:ext>
            </a:extLst>
          </p:cNvPr>
          <p:cNvSpPr>
            <a:spLocks noGrp="1"/>
          </p:cNvSpPr>
          <p:nvPr>
            <p:ph type="title"/>
          </p:nvPr>
        </p:nvSpPr>
        <p:spPr>
          <a:xfrm>
            <a:off x="428795" y="182375"/>
            <a:ext cx="8027988" cy="1008063"/>
          </a:xfrm>
        </p:spPr>
        <p:txBody>
          <a:bodyPr>
            <a:noAutofit/>
          </a:bodyPr>
          <a:lstStyle/>
          <a:p>
            <a:pPr>
              <a:defRPr/>
            </a:pPr>
            <a:r>
              <a:rPr lang="en-GB" sz="3600" dirty="0"/>
              <a:t>Why deliver the service through sexual health and HIV clinics? </a:t>
            </a:r>
            <a:br>
              <a:rPr lang="en-GB" sz="3600" dirty="0"/>
            </a:br>
            <a:endParaRPr lang="en-GB" sz="3600" dirty="0"/>
          </a:p>
        </p:txBody>
      </p:sp>
      <p:sp>
        <p:nvSpPr>
          <p:cNvPr id="3" name="Content Placeholder 2">
            <a:extLst>
              <a:ext uri="{FF2B5EF4-FFF2-40B4-BE49-F238E27FC236}">
                <a16:creationId xmlns:a16="http://schemas.microsoft.com/office/drawing/2014/main" id="{57C67269-8D08-4300-BFFA-11C2A92118C3}"/>
              </a:ext>
            </a:extLst>
          </p:cNvPr>
          <p:cNvSpPr>
            <a:spLocks noGrp="1"/>
          </p:cNvSpPr>
          <p:nvPr>
            <p:ph idx="1"/>
          </p:nvPr>
        </p:nvSpPr>
        <p:spPr>
          <a:xfrm>
            <a:off x="632818" y="1732637"/>
            <a:ext cx="8029575" cy="4164013"/>
          </a:xfrm>
        </p:spPr>
        <p:txBody>
          <a:bodyPr/>
          <a:lstStyle/>
          <a:p>
            <a:pPr>
              <a:buFont typeface="Arial" panose="020B0604020202020204" pitchFamily="34" charset="0"/>
              <a:buChar char="•"/>
              <a:defRPr/>
            </a:pPr>
            <a:r>
              <a:rPr lang="en-GB" sz="2000" dirty="0"/>
              <a:t>GBMSM accessing specialist sexual health and/or HIV services are known to be at higher risk of HPV infection and disease</a:t>
            </a:r>
          </a:p>
          <a:p>
            <a:pPr>
              <a:buFont typeface="Arial" panose="020B0604020202020204" pitchFamily="34" charset="0"/>
              <a:buChar char="•"/>
              <a:defRPr/>
            </a:pPr>
            <a:r>
              <a:rPr lang="en-GB" sz="2000" dirty="0"/>
              <a:t>more known about GBMSM using these services, which allowed the evidence for benefit from HPV vaccination to be assessed for this group </a:t>
            </a:r>
          </a:p>
          <a:p>
            <a:pPr>
              <a:buFont typeface="Arial" panose="020B0604020202020204" pitchFamily="34" charset="0"/>
              <a:buChar char="•"/>
              <a:defRPr/>
            </a:pPr>
            <a:r>
              <a:rPr lang="en-GB" sz="2000" dirty="0"/>
              <a:t>GBMSM are most likely to self-declare their sexual orientation in sexual health services</a:t>
            </a:r>
          </a:p>
          <a:p>
            <a:pPr>
              <a:buFont typeface="Arial" panose="020B0604020202020204" pitchFamily="34" charset="0"/>
              <a:buChar char="•"/>
              <a:defRPr/>
            </a:pPr>
            <a:r>
              <a:rPr lang="en-GB" sz="2000" dirty="0"/>
              <a:t>efficiencies in delivery, cost and clinic capacity are likely to be added advantages of this approach</a:t>
            </a:r>
          </a:p>
          <a:p>
            <a:pPr marL="285750" indent="-285750">
              <a:defRPr/>
            </a:pPr>
            <a:r>
              <a:rPr lang="en-GB" sz="2000" dirty="0"/>
              <a:t>may have an additional benefit of increased adherence and acceptability </a:t>
            </a:r>
          </a:p>
          <a:p>
            <a:pPr>
              <a:buFont typeface="Arial" panose="020B0604020202020204" pitchFamily="34" charset="0"/>
              <a:buChar char="•"/>
              <a:defRPr/>
            </a:pPr>
            <a:endParaRPr lang="en-GB" dirty="0"/>
          </a:p>
          <a:p>
            <a:pPr>
              <a:buFont typeface="Arial" panose="020B0604020202020204" pitchFamily="34" charset="0"/>
              <a:buChar char="•"/>
              <a:defRPr/>
            </a:pPr>
            <a:endParaRPr lang="en-GB" b="1" dirty="0"/>
          </a:p>
        </p:txBody>
      </p:sp>
      <p:sp>
        <p:nvSpPr>
          <p:cNvPr id="4" name="Footer Placeholder 3">
            <a:extLst>
              <a:ext uri="{FF2B5EF4-FFF2-40B4-BE49-F238E27FC236}">
                <a16:creationId xmlns:a16="http://schemas.microsoft.com/office/drawing/2014/main" id="{7EEEDC15-376F-49DE-97C2-DDE5CB93C1D6}"/>
              </a:ext>
            </a:extLst>
          </p:cNvPr>
          <p:cNvSpPr>
            <a:spLocks noGrp="1"/>
          </p:cNvSpPr>
          <p:nvPr>
            <p:ph type="ftr" sz="quarter" idx="10"/>
          </p:nvPr>
        </p:nvSpPr>
        <p:spPr/>
        <p:txBody>
          <a:bodyPr/>
          <a:lstStyle/>
          <a:p>
            <a:r>
              <a:rPr lang="en-GB"/>
              <a:t>HPV vaccination programme for GBMSM  </a:t>
            </a:r>
            <a:endParaRPr lang="en-GB" sz="1400" dirty="0"/>
          </a:p>
        </p:txBody>
      </p:sp>
      <p:sp>
        <p:nvSpPr>
          <p:cNvPr id="6" name="Slide Number Placeholder 5">
            <a:extLst>
              <a:ext uri="{FF2B5EF4-FFF2-40B4-BE49-F238E27FC236}">
                <a16:creationId xmlns:a16="http://schemas.microsoft.com/office/drawing/2014/main" id="{B3EB5278-D611-4D6A-BDF2-4B63C5339735}"/>
              </a:ext>
            </a:extLst>
          </p:cNvPr>
          <p:cNvSpPr>
            <a:spLocks noGrp="1"/>
          </p:cNvSpPr>
          <p:nvPr>
            <p:ph type="sldNum" sz="quarter" idx="11"/>
          </p:nvPr>
        </p:nvSpPr>
        <p:spPr/>
        <p:txBody>
          <a:bodyPr/>
          <a:lstStyle/>
          <a:p>
            <a:fld id="{344369E4-5DE7-46E5-874E-4FD437973785}" type="slidenum">
              <a:rPr lang="en-GB" smtClean="0"/>
              <a:pPr/>
              <a:t>14</a:t>
            </a:fld>
            <a:endParaRPr lang="en-GB"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12139-95FE-415D-8AC8-CA78D302F99A}"/>
              </a:ext>
            </a:extLst>
          </p:cNvPr>
          <p:cNvSpPr>
            <a:spLocks noGrp="1"/>
          </p:cNvSpPr>
          <p:nvPr>
            <p:ph type="title"/>
          </p:nvPr>
        </p:nvSpPr>
        <p:spPr>
          <a:xfrm>
            <a:off x="420465" y="273050"/>
            <a:ext cx="8027988" cy="1079500"/>
          </a:xfrm>
        </p:spPr>
        <p:txBody>
          <a:bodyPr>
            <a:normAutofit fontScale="90000"/>
          </a:bodyPr>
          <a:lstStyle/>
          <a:p>
            <a:pPr>
              <a:defRPr/>
            </a:pPr>
            <a:r>
              <a:rPr lang="en-GB" dirty="0"/>
              <a:t>Aims of the HPV GBMSM immunisation programme</a:t>
            </a:r>
          </a:p>
        </p:txBody>
      </p:sp>
      <p:sp>
        <p:nvSpPr>
          <p:cNvPr id="35843" name="Content Placeholder 2">
            <a:extLst>
              <a:ext uri="{FF2B5EF4-FFF2-40B4-BE49-F238E27FC236}">
                <a16:creationId xmlns:a16="http://schemas.microsoft.com/office/drawing/2014/main" id="{1966CB3C-C1DA-4E7A-9832-20BD0CF779B3}"/>
              </a:ext>
            </a:extLst>
          </p:cNvPr>
          <p:cNvSpPr>
            <a:spLocks noGrp="1" noChangeArrowheads="1"/>
          </p:cNvSpPr>
          <p:nvPr>
            <p:ph idx="1"/>
          </p:nvPr>
        </p:nvSpPr>
        <p:spPr>
          <a:xfrm>
            <a:off x="587288" y="1754246"/>
            <a:ext cx="8029575" cy="4595812"/>
          </a:xfrm>
        </p:spPr>
        <p:txBody>
          <a:bodyPr/>
          <a:lstStyle/>
          <a:p>
            <a:pPr>
              <a:lnSpc>
                <a:spcPct val="100000"/>
              </a:lnSpc>
              <a:buFont typeface="Arial" panose="020B0604020202020204" pitchFamily="34" charset="0"/>
              <a:buChar char="•"/>
            </a:pPr>
            <a:r>
              <a:rPr lang="en-GB" altLang="en-US" sz="2000" dirty="0">
                <a:ea typeface="ヒラギノ角ゴ Pro W3"/>
                <a:cs typeface="ヒラギノ角ゴ Pro W3"/>
              </a:rPr>
              <a:t>to provide the HPV vaccine to GBMSM up to, and including, the age of 45 attending participating specialist Sexual Health Services (SHSs) and/or HIV clinics</a:t>
            </a:r>
          </a:p>
          <a:p>
            <a:pPr>
              <a:lnSpc>
                <a:spcPct val="100000"/>
              </a:lnSpc>
              <a:buFont typeface="Arial" panose="020B0604020202020204" pitchFamily="34" charset="0"/>
              <a:buChar char="•"/>
            </a:pPr>
            <a:r>
              <a:rPr lang="en-GB" altLang="en-US" sz="2000" dirty="0">
                <a:ea typeface="ヒラギノ角ゴ Pro W3"/>
                <a:cs typeface="ヒラギノ角ゴ Pro W3"/>
              </a:rPr>
              <a:t>to reduce the number of preventable HPV infections and their onward transmission</a:t>
            </a:r>
          </a:p>
          <a:p>
            <a:pPr>
              <a:lnSpc>
                <a:spcPct val="100000"/>
              </a:lnSpc>
              <a:buFont typeface="Arial" panose="020B0604020202020204" pitchFamily="34" charset="0"/>
              <a:buChar char="•"/>
            </a:pPr>
            <a:r>
              <a:rPr lang="en-GB" altLang="en-US" sz="2000" dirty="0">
                <a:ea typeface="ヒラギノ角ゴ Pro W3"/>
                <a:cs typeface="ヒラギノ角ゴ Pro W3"/>
              </a:rPr>
              <a:t>to reduce morbidity and mortality from HPV-related disease including anal, penile and oropharyngeal cancers and genital warts </a:t>
            </a:r>
          </a:p>
        </p:txBody>
      </p:sp>
      <p:sp>
        <p:nvSpPr>
          <p:cNvPr id="3" name="Footer Placeholder 2">
            <a:extLst>
              <a:ext uri="{FF2B5EF4-FFF2-40B4-BE49-F238E27FC236}">
                <a16:creationId xmlns:a16="http://schemas.microsoft.com/office/drawing/2014/main" id="{FD9FC778-F7B4-44AC-B0FA-6C61BF831763}"/>
              </a:ext>
            </a:extLst>
          </p:cNvPr>
          <p:cNvSpPr>
            <a:spLocks noGrp="1"/>
          </p:cNvSpPr>
          <p:nvPr>
            <p:ph type="ftr" sz="quarter" idx="10"/>
          </p:nvPr>
        </p:nvSpPr>
        <p:spPr/>
        <p:txBody>
          <a:bodyPr/>
          <a:lstStyle/>
          <a:p>
            <a:r>
              <a:rPr lang="en-GB"/>
              <a:t>HPV vaccination programme for GBMSM  </a:t>
            </a:r>
            <a:endParaRPr lang="en-GB" sz="1400" dirty="0"/>
          </a:p>
        </p:txBody>
      </p:sp>
      <p:sp>
        <p:nvSpPr>
          <p:cNvPr id="4" name="Slide Number Placeholder 3">
            <a:extLst>
              <a:ext uri="{FF2B5EF4-FFF2-40B4-BE49-F238E27FC236}">
                <a16:creationId xmlns:a16="http://schemas.microsoft.com/office/drawing/2014/main" id="{90F8219D-D995-4D80-BAFA-27B591451E88}"/>
              </a:ext>
            </a:extLst>
          </p:cNvPr>
          <p:cNvSpPr>
            <a:spLocks noGrp="1"/>
          </p:cNvSpPr>
          <p:nvPr>
            <p:ph type="sldNum" sz="quarter" idx="11"/>
          </p:nvPr>
        </p:nvSpPr>
        <p:spPr/>
        <p:txBody>
          <a:bodyPr/>
          <a:lstStyle/>
          <a:p>
            <a:fld id="{344369E4-5DE7-46E5-874E-4FD437973785}" type="slidenum">
              <a:rPr lang="en-GB" smtClean="0"/>
              <a:pPr/>
              <a:t>15</a:t>
            </a:fld>
            <a:endParaRPr lang="en-GB"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62A2E-9DC1-431C-AE38-6DD5AF7EC371}"/>
              </a:ext>
            </a:extLst>
          </p:cNvPr>
          <p:cNvSpPr>
            <a:spLocks noGrp="1"/>
          </p:cNvSpPr>
          <p:nvPr>
            <p:ph type="title"/>
          </p:nvPr>
        </p:nvSpPr>
        <p:spPr>
          <a:xfrm>
            <a:off x="428795" y="256706"/>
            <a:ext cx="8027988" cy="647700"/>
          </a:xfrm>
        </p:spPr>
        <p:txBody>
          <a:bodyPr>
            <a:normAutofit fontScale="90000"/>
          </a:bodyPr>
          <a:lstStyle/>
          <a:p>
            <a:pPr>
              <a:defRPr/>
            </a:pPr>
            <a:r>
              <a:rPr lang="en-GB" dirty="0"/>
              <a:t>Programme eligibility</a:t>
            </a:r>
            <a:br>
              <a:rPr lang="en-GB" dirty="0"/>
            </a:br>
            <a:endParaRPr lang="en-GB" dirty="0"/>
          </a:p>
        </p:txBody>
      </p:sp>
      <p:sp>
        <p:nvSpPr>
          <p:cNvPr id="3" name="Content Placeholder 2">
            <a:extLst>
              <a:ext uri="{FF2B5EF4-FFF2-40B4-BE49-F238E27FC236}">
                <a16:creationId xmlns:a16="http://schemas.microsoft.com/office/drawing/2014/main" id="{75AF358A-4DD4-4B8C-98CB-824BD355A83E}"/>
              </a:ext>
            </a:extLst>
          </p:cNvPr>
          <p:cNvSpPr>
            <a:spLocks noGrp="1"/>
          </p:cNvSpPr>
          <p:nvPr>
            <p:ph idx="1"/>
          </p:nvPr>
        </p:nvSpPr>
        <p:spPr>
          <a:xfrm>
            <a:off x="613140" y="1547100"/>
            <a:ext cx="9476791" cy="4740275"/>
          </a:xfrm>
        </p:spPr>
        <p:txBody>
          <a:bodyPr>
            <a:normAutofit fontScale="85000" lnSpcReduction="10000"/>
          </a:bodyPr>
          <a:lstStyle/>
          <a:p>
            <a:pPr>
              <a:lnSpc>
                <a:spcPct val="100000"/>
              </a:lnSpc>
              <a:defRPr/>
            </a:pPr>
            <a:r>
              <a:rPr lang="en-GB" sz="2000" dirty="0"/>
              <a:t>all GBMSM up to and including 45 years of age attending specialist Sexual Health Services and/or HIV clinics, regardless of risk, sexual behaviour or disease status</a:t>
            </a:r>
          </a:p>
          <a:p>
            <a:pPr>
              <a:lnSpc>
                <a:spcPct val="100000"/>
              </a:lnSpc>
              <a:defRPr/>
            </a:pPr>
            <a:r>
              <a:rPr lang="en-GB" sz="2000" dirty="0"/>
              <a:t>GBMSM older than 45 years are not eligible for HPV vaccination under this NHS England procured service</a:t>
            </a:r>
          </a:p>
          <a:p>
            <a:pPr>
              <a:lnSpc>
                <a:spcPct val="100000"/>
              </a:lnSpc>
              <a:defRPr/>
            </a:pPr>
            <a:r>
              <a:rPr lang="en-GB" sz="2000" dirty="0"/>
              <a:t>any eligible vaccinee that started but did not complete the schedule before reaching the age of 46 years should complete the vaccination course</a:t>
            </a:r>
          </a:p>
          <a:p>
            <a:pPr>
              <a:lnSpc>
                <a:spcPct val="100000"/>
              </a:lnSpc>
              <a:defRPr/>
            </a:pPr>
            <a:r>
              <a:rPr lang="en-GB" sz="2000" dirty="0"/>
              <a:t>there may be considerable benefit in offering the HPV vaccine to individuals attending SHSs or HIV clinics who were not eligible for the routine adolescent HPV programme and are deemed to have a similar risk profile to that seen in the GBMSM population including</a:t>
            </a:r>
          </a:p>
          <a:p>
            <a:pPr marL="457200" lvl="1" indent="0">
              <a:lnSpc>
                <a:spcPct val="100000"/>
              </a:lnSpc>
              <a:buNone/>
              <a:defRPr/>
            </a:pPr>
            <a:r>
              <a:rPr lang="en-GB" sz="1800" dirty="0"/>
              <a:t>-some transgender individuals </a:t>
            </a:r>
          </a:p>
          <a:p>
            <a:pPr marL="457200" lvl="1" indent="0">
              <a:lnSpc>
                <a:spcPct val="100000"/>
              </a:lnSpc>
              <a:buNone/>
              <a:defRPr/>
            </a:pPr>
            <a:r>
              <a:rPr lang="en-GB" sz="1800" dirty="0"/>
              <a:t>-sex workers</a:t>
            </a:r>
          </a:p>
          <a:p>
            <a:pPr marL="457200" lvl="1" indent="0">
              <a:lnSpc>
                <a:spcPct val="100000"/>
              </a:lnSpc>
              <a:buNone/>
              <a:defRPr/>
            </a:pPr>
            <a:r>
              <a:rPr lang="en-GB" sz="1800" dirty="0"/>
              <a:t>-men and women living with HIV infection </a:t>
            </a:r>
          </a:p>
          <a:p>
            <a:pPr>
              <a:lnSpc>
                <a:spcPct val="100000"/>
              </a:lnSpc>
              <a:defRPr/>
            </a:pPr>
            <a:r>
              <a:rPr lang="en-GB" sz="2000" dirty="0"/>
              <a:t>those whose risk of acquiring HPV is considered equivalent to the risk of GBMSM eligible for the HPV vaccine should be offered vaccination </a:t>
            </a:r>
          </a:p>
          <a:p>
            <a:pPr>
              <a:lnSpc>
                <a:spcPct val="100000"/>
              </a:lnSpc>
              <a:defRPr/>
            </a:pPr>
            <a:r>
              <a:rPr lang="en-GB" sz="2000" dirty="0"/>
              <a:t>for those who have previously completed a course of HPV vaccination as part of the school HPV programme, no further doses need be given</a:t>
            </a:r>
          </a:p>
          <a:p>
            <a:pPr>
              <a:buFont typeface="Wingdings" panose="05000000000000000000" pitchFamily="2" charset="2"/>
              <a:buChar char="Ø"/>
              <a:defRPr/>
            </a:pPr>
            <a:endParaRPr lang="en-GB" dirty="0"/>
          </a:p>
        </p:txBody>
      </p:sp>
      <p:sp>
        <p:nvSpPr>
          <p:cNvPr id="4" name="Footer Placeholder 3">
            <a:extLst>
              <a:ext uri="{FF2B5EF4-FFF2-40B4-BE49-F238E27FC236}">
                <a16:creationId xmlns:a16="http://schemas.microsoft.com/office/drawing/2014/main" id="{569AFF80-A5BB-48DA-8E48-B26380F98A94}"/>
              </a:ext>
            </a:extLst>
          </p:cNvPr>
          <p:cNvSpPr>
            <a:spLocks noGrp="1"/>
          </p:cNvSpPr>
          <p:nvPr>
            <p:ph type="ftr" sz="quarter" idx="10"/>
          </p:nvPr>
        </p:nvSpPr>
        <p:spPr/>
        <p:txBody>
          <a:bodyPr/>
          <a:lstStyle/>
          <a:p>
            <a:r>
              <a:rPr lang="en-GB"/>
              <a:t>HPV vaccination programme for GBMSM  </a:t>
            </a:r>
            <a:endParaRPr lang="en-GB" sz="1400" dirty="0"/>
          </a:p>
        </p:txBody>
      </p:sp>
      <p:sp>
        <p:nvSpPr>
          <p:cNvPr id="6" name="Slide Number Placeholder 5">
            <a:extLst>
              <a:ext uri="{FF2B5EF4-FFF2-40B4-BE49-F238E27FC236}">
                <a16:creationId xmlns:a16="http://schemas.microsoft.com/office/drawing/2014/main" id="{07EB9A83-39FD-45DB-9C7C-333EF0CF8D2E}"/>
              </a:ext>
            </a:extLst>
          </p:cNvPr>
          <p:cNvSpPr>
            <a:spLocks noGrp="1"/>
          </p:cNvSpPr>
          <p:nvPr>
            <p:ph type="sldNum" sz="quarter" idx="11"/>
          </p:nvPr>
        </p:nvSpPr>
        <p:spPr/>
        <p:txBody>
          <a:bodyPr/>
          <a:lstStyle/>
          <a:p>
            <a:fld id="{344369E4-5DE7-46E5-874E-4FD437973785}" type="slidenum">
              <a:rPr lang="en-GB" smtClean="0"/>
              <a:pPr/>
              <a:t>16</a:t>
            </a:fld>
            <a:endParaRPr lang="en-GB"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39132-183B-4917-9848-4EBCE8DBBF7C}"/>
              </a:ext>
            </a:extLst>
          </p:cNvPr>
          <p:cNvSpPr>
            <a:spLocks noGrp="1"/>
          </p:cNvSpPr>
          <p:nvPr>
            <p:ph type="title"/>
          </p:nvPr>
        </p:nvSpPr>
        <p:spPr>
          <a:xfrm>
            <a:off x="428795" y="298477"/>
            <a:ext cx="8027988" cy="647700"/>
          </a:xfrm>
        </p:spPr>
        <p:txBody>
          <a:bodyPr/>
          <a:lstStyle/>
          <a:p>
            <a:pPr>
              <a:defRPr/>
            </a:pPr>
            <a:r>
              <a:rPr lang="en-GB" sz="3600" dirty="0"/>
              <a:t>HPV vaccine introduction</a:t>
            </a:r>
          </a:p>
        </p:txBody>
      </p:sp>
      <p:sp>
        <p:nvSpPr>
          <p:cNvPr id="3" name="Content Placeholder 2">
            <a:extLst>
              <a:ext uri="{FF2B5EF4-FFF2-40B4-BE49-F238E27FC236}">
                <a16:creationId xmlns:a16="http://schemas.microsoft.com/office/drawing/2014/main" id="{11985FF2-90B0-452D-8923-49825DC7E9CD}"/>
              </a:ext>
            </a:extLst>
          </p:cNvPr>
          <p:cNvSpPr>
            <a:spLocks noGrp="1"/>
          </p:cNvSpPr>
          <p:nvPr>
            <p:ph idx="1"/>
          </p:nvPr>
        </p:nvSpPr>
        <p:spPr>
          <a:xfrm>
            <a:off x="504083" y="1496766"/>
            <a:ext cx="8029575" cy="4740275"/>
          </a:xfrm>
        </p:spPr>
        <p:txBody>
          <a:bodyPr/>
          <a:lstStyle/>
          <a:p>
            <a:pPr marL="285750" indent="-285750">
              <a:spcBef>
                <a:spcPts val="0"/>
              </a:spcBef>
              <a:buClr>
                <a:schemeClr val="tx1"/>
              </a:buClr>
              <a:defRPr/>
            </a:pPr>
            <a:endParaRPr lang="en-GB" b="1" dirty="0"/>
          </a:p>
          <a:p>
            <a:pPr marL="285750" indent="-285750">
              <a:spcBef>
                <a:spcPts val="0"/>
              </a:spcBef>
              <a:buClr>
                <a:schemeClr val="tx1"/>
              </a:buClr>
              <a:defRPr/>
            </a:pPr>
            <a:r>
              <a:rPr lang="en-GB" sz="2000" b="1" dirty="0"/>
              <a:t>Cervarix</a:t>
            </a:r>
            <a:r>
              <a:rPr lang="en-GB" sz="2000" dirty="0"/>
              <a:t> vaccine used September 2008 to 2012</a:t>
            </a:r>
          </a:p>
          <a:p>
            <a:pPr marL="457200" lvl="1" indent="0">
              <a:buClr>
                <a:schemeClr val="tx1"/>
              </a:buClr>
              <a:buNone/>
              <a:defRPr/>
            </a:pPr>
            <a:r>
              <a:rPr lang="en-GB" sz="2000" dirty="0"/>
              <a:t>HPV types 16, 18</a:t>
            </a:r>
          </a:p>
          <a:p>
            <a:pPr marL="285750" indent="-285750">
              <a:spcBef>
                <a:spcPts val="0"/>
              </a:spcBef>
              <a:buClr>
                <a:schemeClr val="tx1"/>
              </a:buClr>
              <a:defRPr/>
            </a:pPr>
            <a:endParaRPr lang="en-GB" sz="2000" dirty="0"/>
          </a:p>
          <a:p>
            <a:pPr marL="285750" indent="-285750">
              <a:spcBef>
                <a:spcPts val="0"/>
              </a:spcBef>
              <a:buClr>
                <a:schemeClr val="tx1"/>
              </a:buClr>
              <a:defRPr/>
            </a:pPr>
            <a:r>
              <a:rPr lang="en-GB" sz="2000" b="1" dirty="0"/>
              <a:t>Gardasil</a:t>
            </a:r>
            <a:r>
              <a:rPr lang="en-GB" sz="2000" dirty="0"/>
              <a:t> vaccine used from September 2012 to 2022</a:t>
            </a:r>
          </a:p>
          <a:p>
            <a:pPr marL="457200" lvl="1" indent="0">
              <a:buClr>
                <a:schemeClr val="tx1"/>
              </a:buClr>
              <a:buNone/>
              <a:defRPr/>
            </a:pPr>
            <a:r>
              <a:rPr lang="en-GB" sz="2000" dirty="0"/>
              <a:t>HPV types 6, 11, 16, 18</a:t>
            </a:r>
          </a:p>
          <a:p>
            <a:pPr marL="285750" indent="-285750">
              <a:spcBef>
                <a:spcPts val="0"/>
              </a:spcBef>
              <a:buClr>
                <a:schemeClr val="tx1"/>
              </a:buClr>
              <a:defRPr/>
            </a:pPr>
            <a:endParaRPr lang="en-GB" sz="2000" dirty="0"/>
          </a:p>
          <a:p>
            <a:pPr marL="285750" indent="-285750">
              <a:spcBef>
                <a:spcPts val="0"/>
              </a:spcBef>
              <a:buClr>
                <a:schemeClr val="tx1"/>
              </a:buClr>
              <a:defRPr/>
            </a:pPr>
            <a:r>
              <a:rPr lang="en-GB" sz="2000" b="1" dirty="0"/>
              <a:t>Gardasil 9</a:t>
            </a:r>
            <a:r>
              <a:rPr lang="en-GB" sz="2000" dirty="0"/>
              <a:t> vaccine introduced in 2022 </a:t>
            </a:r>
          </a:p>
          <a:p>
            <a:pPr marL="457200" lvl="1" indent="0">
              <a:buClr>
                <a:schemeClr val="tx1"/>
              </a:buClr>
              <a:buNone/>
              <a:defRPr/>
            </a:pPr>
            <a:r>
              <a:rPr lang="en-GB" sz="2000" dirty="0"/>
              <a:t>HPV types 6, 11, 16, 18, 31, 33, 45, 52, 58</a:t>
            </a:r>
          </a:p>
          <a:p>
            <a:pPr marL="0" indent="0">
              <a:spcBef>
                <a:spcPts val="0"/>
              </a:spcBef>
              <a:buClr>
                <a:schemeClr val="tx1"/>
              </a:buClr>
              <a:defRPr/>
            </a:pPr>
            <a:endParaRPr lang="en-GB" dirty="0"/>
          </a:p>
          <a:p>
            <a:pPr marL="0" indent="0">
              <a:spcBef>
                <a:spcPts val="0"/>
              </a:spcBef>
              <a:buClr>
                <a:schemeClr val="tx1"/>
              </a:buClr>
              <a:defRPr/>
            </a:pPr>
            <a:endParaRPr lang="en-GB" dirty="0"/>
          </a:p>
          <a:p>
            <a:pPr>
              <a:defRPr/>
            </a:pPr>
            <a:endParaRPr lang="en-GB" dirty="0"/>
          </a:p>
        </p:txBody>
      </p:sp>
      <p:sp>
        <p:nvSpPr>
          <p:cNvPr id="4" name="Footer Placeholder 3">
            <a:extLst>
              <a:ext uri="{FF2B5EF4-FFF2-40B4-BE49-F238E27FC236}">
                <a16:creationId xmlns:a16="http://schemas.microsoft.com/office/drawing/2014/main" id="{A3857456-0C65-46EE-AE69-64CC009F8C19}"/>
              </a:ext>
            </a:extLst>
          </p:cNvPr>
          <p:cNvSpPr>
            <a:spLocks noGrp="1"/>
          </p:cNvSpPr>
          <p:nvPr>
            <p:ph type="ftr" sz="quarter" idx="10"/>
          </p:nvPr>
        </p:nvSpPr>
        <p:spPr/>
        <p:txBody>
          <a:bodyPr/>
          <a:lstStyle/>
          <a:p>
            <a:r>
              <a:rPr lang="en-GB"/>
              <a:t>HPV vaccination programme for GBMSM  </a:t>
            </a:r>
            <a:endParaRPr lang="en-GB" sz="1400" dirty="0"/>
          </a:p>
        </p:txBody>
      </p:sp>
      <p:sp>
        <p:nvSpPr>
          <p:cNvPr id="6" name="Slide Number Placeholder 5">
            <a:extLst>
              <a:ext uri="{FF2B5EF4-FFF2-40B4-BE49-F238E27FC236}">
                <a16:creationId xmlns:a16="http://schemas.microsoft.com/office/drawing/2014/main" id="{432E71B4-4AEB-40D0-B9EF-D14B8627B611}"/>
              </a:ext>
            </a:extLst>
          </p:cNvPr>
          <p:cNvSpPr>
            <a:spLocks noGrp="1"/>
          </p:cNvSpPr>
          <p:nvPr>
            <p:ph type="sldNum" sz="quarter" idx="11"/>
          </p:nvPr>
        </p:nvSpPr>
        <p:spPr/>
        <p:txBody>
          <a:bodyPr/>
          <a:lstStyle/>
          <a:p>
            <a:fld id="{344369E4-5DE7-46E5-874E-4FD437973785}" type="slidenum">
              <a:rPr lang="en-GB" smtClean="0"/>
              <a:pPr/>
              <a:t>17</a:t>
            </a:fld>
            <a:endParaRPr lang="en-GB" sz="1400" dirty="0"/>
          </a:p>
        </p:txBody>
      </p:sp>
    </p:spTree>
    <p:extLst>
      <p:ext uri="{BB962C8B-B14F-4D97-AF65-F5344CB8AC3E}">
        <p14:creationId xmlns:p14="http://schemas.microsoft.com/office/powerpoint/2010/main" val="495986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p:txBody>
          <a:bodyPr>
            <a:normAutofit fontScale="90000"/>
          </a:bodyPr>
          <a:lstStyle/>
          <a:p>
            <a:pPr eaLnBrk="1" hangingPunct="1"/>
            <a:r>
              <a:rPr lang="en-GB" altLang="en-US" dirty="0"/>
              <a:t>Gardasil 9</a:t>
            </a:r>
            <a:br>
              <a:rPr lang="en-GB" altLang="en-US" sz="3600" dirty="0"/>
            </a:br>
            <a:endParaRPr lang="en-GB" altLang="en-US" sz="3600" dirty="0"/>
          </a:p>
        </p:txBody>
      </p:sp>
      <p:sp>
        <p:nvSpPr>
          <p:cNvPr id="34820" name="Content Placeholder 2"/>
          <p:cNvSpPr>
            <a:spLocks noGrp="1"/>
          </p:cNvSpPr>
          <p:nvPr>
            <p:ph idx="1"/>
          </p:nvPr>
        </p:nvSpPr>
        <p:spPr>
          <a:xfrm>
            <a:off x="428795" y="1576707"/>
            <a:ext cx="11123857" cy="4351338"/>
          </a:xfrm>
        </p:spPr>
        <p:txBody>
          <a:bodyPr/>
          <a:lstStyle/>
          <a:p>
            <a:pPr>
              <a:lnSpc>
                <a:spcPct val="150000"/>
              </a:lnSpc>
              <a:spcBef>
                <a:spcPts val="0"/>
              </a:spcBef>
              <a:buNone/>
            </a:pPr>
            <a:r>
              <a:rPr lang="en-GB" altLang="en-US" b="1" dirty="0"/>
              <a:t>Brand name</a:t>
            </a:r>
            <a:r>
              <a:rPr lang="en-GB" altLang="en-US" dirty="0"/>
              <a:t>: Gardasil 9</a:t>
            </a:r>
          </a:p>
          <a:p>
            <a:pPr marL="0" indent="0">
              <a:lnSpc>
                <a:spcPct val="150000"/>
              </a:lnSpc>
              <a:spcBef>
                <a:spcPts val="0"/>
              </a:spcBef>
              <a:buNone/>
            </a:pPr>
            <a:r>
              <a:rPr lang="en-GB" altLang="en-US" b="1" dirty="0"/>
              <a:t>Generic name</a:t>
            </a:r>
            <a:r>
              <a:rPr lang="en-GB" altLang="en-US" dirty="0"/>
              <a:t>: </a:t>
            </a:r>
            <a:r>
              <a:rPr lang="en-GB" dirty="0"/>
              <a:t>Human Papillomavirus Vaccine</a:t>
            </a:r>
          </a:p>
          <a:p>
            <a:pPr marL="0" indent="0">
              <a:lnSpc>
                <a:spcPct val="150000"/>
              </a:lnSpc>
              <a:spcBef>
                <a:spcPts val="0"/>
              </a:spcBef>
              <a:buNone/>
            </a:pPr>
            <a:r>
              <a:rPr lang="en-GB" dirty="0"/>
              <a:t>[HPV types 6, 11, 16, 18, 31, 33, 45, 52, 58]</a:t>
            </a:r>
          </a:p>
          <a:p>
            <a:pPr marL="0" indent="0">
              <a:lnSpc>
                <a:spcPct val="150000"/>
              </a:lnSpc>
              <a:spcBef>
                <a:spcPts val="0"/>
              </a:spcBef>
              <a:buNone/>
            </a:pPr>
            <a:r>
              <a:rPr lang="en-GB" b="1" dirty="0"/>
              <a:t>Type of vaccine</a:t>
            </a:r>
            <a:r>
              <a:rPr lang="en-GB" dirty="0"/>
              <a:t>: Recombinant, adsorbed </a:t>
            </a:r>
          </a:p>
          <a:p>
            <a:pPr marL="0" indent="0">
              <a:lnSpc>
                <a:spcPct val="150000"/>
              </a:lnSpc>
              <a:spcBef>
                <a:spcPts val="0"/>
              </a:spcBef>
              <a:buNone/>
            </a:pPr>
            <a:r>
              <a:rPr lang="en-GB" b="1" dirty="0"/>
              <a:t>Marketed by</a:t>
            </a:r>
            <a:r>
              <a:rPr lang="en-GB" dirty="0"/>
              <a:t>: Merck Sharp &amp; Dohme </a:t>
            </a:r>
            <a:br>
              <a:rPr lang="en-GB" dirty="0"/>
            </a:br>
            <a:r>
              <a:rPr lang="en-GB" dirty="0"/>
              <a:t>Limited (MSD)</a:t>
            </a:r>
          </a:p>
          <a:p>
            <a:pPr marL="0" indent="0">
              <a:lnSpc>
                <a:spcPct val="150000"/>
              </a:lnSpc>
              <a:spcBef>
                <a:spcPts val="0"/>
              </a:spcBef>
              <a:buNone/>
            </a:pPr>
            <a:r>
              <a:rPr lang="en-GB" b="1" dirty="0"/>
              <a:t>Licensed from</a:t>
            </a:r>
            <a:r>
              <a:rPr lang="en-GB" dirty="0"/>
              <a:t>: 9 years of age</a:t>
            </a:r>
          </a:p>
        </p:txBody>
      </p:sp>
      <p:sp>
        <p:nvSpPr>
          <p:cNvPr id="10" name="Footer Placeholder 1">
            <a:extLst>
              <a:ext uri="{FF2B5EF4-FFF2-40B4-BE49-F238E27FC236}">
                <a16:creationId xmlns:a16="http://schemas.microsoft.com/office/drawing/2014/main" id="{2ECA8FEA-8D4F-4E25-AF7C-7A309D47EA4A}"/>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pic>
        <p:nvPicPr>
          <p:cNvPr id="9" name="Picture 2" descr="Text&#10;&#10;Description automatically generated">
            <a:extLst>
              <a:ext uri="{FF2B5EF4-FFF2-40B4-BE49-F238E27FC236}">
                <a16:creationId xmlns:a16="http://schemas.microsoft.com/office/drawing/2014/main" id="{926324E9-7447-4126-9C5F-17BD71911F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1243" t="35577" r="14182" b="24109"/>
          <a:stretch>
            <a:fillRect/>
          </a:stretch>
        </p:blipFill>
        <p:spPr bwMode="auto">
          <a:xfrm>
            <a:off x="6429975" y="4175700"/>
            <a:ext cx="468153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F6C85A29-E31E-47C8-B7DA-A539220827B9}"/>
              </a:ext>
            </a:extLst>
          </p:cNvPr>
          <p:cNvSpPr>
            <a:spLocks noGrp="1"/>
          </p:cNvSpPr>
          <p:nvPr>
            <p:ph type="ftr" sz="quarter" idx="10"/>
          </p:nvPr>
        </p:nvSpPr>
        <p:spPr/>
        <p:txBody>
          <a:bodyPr/>
          <a:lstStyle/>
          <a:p>
            <a:r>
              <a:rPr lang="en-GB" sz="1400"/>
              <a:t>HPV vaccination programme for GBMSM  </a:t>
            </a:r>
            <a:endParaRPr lang="en-GB" sz="1400" dirty="0"/>
          </a:p>
        </p:txBody>
      </p:sp>
      <p:sp>
        <p:nvSpPr>
          <p:cNvPr id="5" name="Slide Number Placeholder 4">
            <a:extLst>
              <a:ext uri="{FF2B5EF4-FFF2-40B4-BE49-F238E27FC236}">
                <a16:creationId xmlns:a16="http://schemas.microsoft.com/office/drawing/2014/main" id="{3BA64A8E-5D4D-40CE-AC94-AE29DBFDB8F5}"/>
              </a:ext>
            </a:extLst>
          </p:cNvPr>
          <p:cNvSpPr>
            <a:spLocks noGrp="1"/>
          </p:cNvSpPr>
          <p:nvPr>
            <p:ph type="sldNum" sz="quarter" idx="11"/>
          </p:nvPr>
        </p:nvSpPr>
        <p:spPr/>
        <p:txBody>
          <a:bodyPr/>
          <a:lstStyle/>
          <a:p>
            <a:fld id="{344369E4-5DE7-46E5-874E-4FD437973785}" type="slidenum">
              <a:rPr lang="en-GB" smtClean="0"/>
              <a:pPr/>
              <a:t>18</a:t>
            </a:fld>
            <a:endParaRPr lang="en-GB" sz="1400" dirty="0"/>
          </a:p>
        </p:txBody>
      </p:sp>
    </p:spTree>
    <p:extLst>
      <p:ext uri="{BB962C8B-B14F-4D97-AF65-F5344CB8AC3E}">
        <p14:creationId xmlns:p14="http://schemas.microsoft.com/office/powerpoint/2010/main" val="2624770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E3A4-20F1-4099-BBA4-7C3DA9EA4075}"/>
              </a:ext>
            </a:extLst>
          </p:cNvPr>
          <p:cNvSpPr>
            <a:spLocks noGrp="1"/>
          </p:cNvSpPr>
          <p:nvPr>
            <p:ph type="title"/>
          </p:nvPr>
        </p:nvSpPr>
        <p:spPr/>
        <p:txBody>
          <a:bodyPr/>
          <a:lstStyle/>
          <a:p>
            <a:r>
              <a:rPr lang="en-GB" sz="3600" dirty="0"/>
              <a:t>HPV vaccine interchangeability</a:t>
            </a:r>
            <a:r>
              <a:rPr lang="en-GB" dirty="0"/>
              <a:t>	</a:t>
            </a:r>
          </a:p>
        </p:txBody>
      </p:sp>
      <p:sp>
        <p:nvSpPr>
          <p:cNvPr id="3" name="Content Placeholder 2">
            <a:extLst>
              <a:ext uri="{FF2B5EF4-FFF2-40B4-BE49-F238E27FC236}">
                <a16:creationId xmlns:a16="http://schemas.microsoft.com/office/drawing/2014/main" id="{770881B9-71CF-4FD3-B6A7-97CB224AD983}"/>
              </a:ext>
            </a:extLst>
          </p:cNvPr>
          <p:cNvSpPr>
            <a:spLocks noGrp="1"/>
          </p:cNvSpPr>
          <p:nvPr>
            <p:ph idx="1"/>
          </p:nvPr>
        </p:nvSpPr>
        <p:spPr>
          <a:xfrm>
            <a:off x="330205" y="1774826"/>
            <a:ext cx="9686153" cy="4351338"/>
          </a:xfrm>
        </p:spPr>
        <p:txBody>
          <a:bodyPr/>
          <a:lstStyle/>
          <a:p>
            <a:pPr>
              <a:lnSpc>
                <a:spcPct val="100000"/>
              </a:lnSpc>
              <a:buFont typeface="Arial" panose="020B0604020202020204" pitchFamily="34" charset="0"/>
              <a:buChar char="•"/>
            </a:pPr>
            <a:r>
              <a:rPr lang="en-GB" sz="2000" dirty="0"/>
              <a:t>in 2022 Gardasil 9 vaccine was introduced into the programme and supplied for those eligible for the HPV vaccine</a:t>
            </a:r>
          </a:p>
          <a:p>
            <a:pPr>
              <a:lnSpc>
                <a:spcPct val="100000"/>
              </a:lnSpc>
              <a:buFont typeface="Arial" panose="020B0604020202020204" pitchFamily="34" charset="0"/>
              <a:buChar char="•"/>
            </a:pPr>
            <a:r>
              <a:rPr lang="en-GB" sz="2000" dirty="0"/>
              <a:t>as the programme has transitioned from Gardasil to Gardasil 9, individuals who are eligible to receive more than one dose who had already commenced vaccination prior to the introduction of Gardasil 9 might receive a mixed schedule</a:t>
            </a:r>
          </a:p>
          <a:p>
            <a:pPr>
              <a:lnSpc>
                <a:spcPct val="100000"/>
              </a:lnSpc>
              <a:buFont typeface="Arial" panose="020B0604020202020204" pitchFamily="34" charset="0"/>
              <a:buChar char="•"/>
            </a:pPr>
            <a:r>
              <a:rPr lang="en-GB" sz="2000" dirty="0"/>
              <a:t>both Gardasil and Gardasil 9 vaccines should be considered as interchangeable</a:t>
            </a:r>
          </a:p>
          <a:p>
            <a:endParaRPr lang="en-GB" dirty="0"/>
          </a:p>
        </p:txBody>
      </p:sp>
      <p:sp>
        <p:nvSpPr>
          <p:cNvPr id="6" name="Footer Placeholder 5">
            <a:extLst>
              <a:ext uri="{FF2B5EF4-FFF2-40B4-BE49-F238E27FC236}">
                <a16:creationId xmlns:a16="http://schemas.microsoft.com/office/drawing/2014/main" id="{3E33104A-1702-4BF1-BA5D-12CDD699CEE4}"/>
              </a:ext>
            </a:extLst>
          </p:cNvPr>
          <p:cNvSpPr>
            <a:spLocks noGrp="1"/>
          </p:cNvSpPr>
          <p:nvPr>
            <p:ph type="ftr" sz="quarter" idx="10"/>
          </p:nvPr>
        </p:nvSpPr>
        <p:spPr/>
        <p:txBody>
          <a:bodyPr/>
          <a:lstStyle/>
          <a:p>
            <a:r>
              <a:rPr lang="en-GB" sz="1400" dirty="0"/>
              <a:t>HPV vaccination programme for GBMSM  </a:t>
            </a:r>
          </a:p>
        </p:txBody>
      </p:sp>
      <p:sp>
        <p:nvSpPr>
          <p:cNvPr id="7" name="Slide Number Placeholder 6">
            <a:extLst>
              <a:ext uri="{FF2B5EF4-FFF2-40B4-BE49-F238E27FC236}">
                <a16:creationId xmlns:a16="http://schemas.microsoft.com/office/drawing/2014/main" id="{3326C789-A0A2-4DB2-A60F-3569E26F75A4}"/>
              </a:ext>
            </a:extLst>
          </p:cNvPr>
          <p:cNvSpPr>
            <a:spLocks noGrp="1"/>
          </p:cNvSpPr>
          <p:nvPr>
            <p:ph type="sldNum" sz="quarter" idx="11"/>
          </p:nvPr>
        </p:nvSpPr>
        <p:spPr/>
        <p:txBody>
          <a:bodyPr/>
          <a:lstStyle/>
          <a:p>
            <a:fld id="{344369E4-5DE7-46E5-874E-4FD437973785}" type="slidenum">
              <a:rPr lang="en-GB" smtClean="0"/>
              <a:pPr/>
              <a:t>19</a:t>
            </a:fld>
            <a:endParaRPr lang="en-GB" sz="1400" dirty="0"/>
          </a:p>
        </p:txBody>
      </p:sp>
    </p:spTree>
    <p:extLst>
      <p:ext uri="{BB962C8B-B14F-4D97-AF65-F5344CB8AC3E}">
        <p14:creationId xmlns:p14="http://schemas.microsoft.com/office/powerpoint/2010/main" val="2810205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963C5-8763-42D8-8D35-ED2D46731D95}"/>
              </a:ext>
            </a:extLst>
          </p:cNvPr>
          <p:cNvSpPr>
            <a:spLocks noGrp="1"/>
          </p:cNvSpPr>
          <p:nvPr>
            <p:ph type="title"/>
          </p:nvPr>
        </p:nvSpPr>
        <p:spPr>
          <a:xfrm>
            <a:off x="726961" y="404814"/>
            <a:ext cx="8027988" cy="647700"/>
          </a:xfrm>
        </p:spPr>
        <p:txBody>
          <a:bodyPr/>
          <a:lstStyle/>
          <a:p>
            <a:pPr>
              <a:defRPr/>
            </a:pPr>
            <a:r>
              <a:rPr lang="en-GB" sz="3600" dirty="0"/>
              <a:t>Key Messages</a:t>
            </a:r>
          </a:p>
        </p:txBody>
      </p:sp>
      <p:sp>
        <p:nvSpPr>
          <p:cNvPr id="3" name="Content Placeholder 2">
            <a:extLst>
              <a:ext uri="{FF2B5EF4-FFF2-40B4-BE49-F238E27FC236}">
                <a16:creationId xmlns:a16="http://schemas.microsoft.com/office/drawing/2014/main" id="{8782E7E5-CE4B-420D-8B2F-7FA3E46AB0A7}"/>
              </a:ext>
            </a:extLst>
          </p:cNvPr>
          <p:cNvSpPr>
            <a:spLocks noGrp="1"/>
          </p:cNvSpPr>
          <p:nvPr>
            <p:ph idx="1"/>
          </p:nvPr>
        </p:nvSpPr>
        <p:spPr>
          <a:xfrm>
            <a:off x="838199" y="1893806"/>
            <a:ext cx="9287933" cy="4168327"/>
          </a:xfrm>
        </p:spPr>
        <p:txBody>
          <a:bodyPr>
            <a:normAutofit fontScale="85000" lnSpcReduction="10000"/>
          </a:bodyPr>
          <a:lstStyle/>
          <a:p>
            <a:pPr>
              <a:lnSpc>
                <a:spcPct val="110000"/>
              </a:lnSpc>
              <a:buFontTx/>
              <a:buChar char="•"/>
              <a:defRPr/>
            </a:pPr>
            <a:r>
              <a:rPr lang="en-GB" sz="2000" dirty="0"/>
              <a:t>gay, bisexual and other men who have sex with men (GBMSM) are at increased risk of HPV infection and related disease and adverse outcomes compared to heterosexual men</a:t>
            </a:r>
          </a:p>
          <a:p>
            <a:pPr>
              <a:lnSpc>
                <a:spcPct val="110000"/>
              </a:lnSpc>
              <a:buFontTx/>
              <a:buChar char="•"/>
              <a:defRPr/>
            </a:pPr>
            <a:r>
              <a:rPr lang="en-GB" sz="2000" dirty="0"/>
              <a:t>a targeted GBMSM HPV vaccination programme was introduced in England from April 2018 </a:t>
            </a:r>
          </a:p>
          <a:p>
            <a:pPr>
              <a:lnSpc>
                <a:spcPct val="110000"/>
              </a:lnSpc>
              <a:buFontTx/>
              <a:buChar char="•"/>
              <a:defRPr/>
            </a:pPr>
            <a:r>
              <a:rPr lang="en-GB" sz="2000" dirty="0"/>
              <a:t>aim of the programme is to provide direct protection against HPV infection, HPV associated cancers and genital warts to the GBMSM population up to and including 45 years of age</a:t>
            </a:r>
          </a:p>
          <a:p>
            <a:pPr>
              <a:lnSpc>
                <a:spcPct val="110000"/>
              </a:lnSpc>
              <a:buFontTx/>
              <a:buChar char="•"/>
              <a:defRPr/>
            </a:pPr>
            <a:r>
              <a:rPr lang="en-GB" sz="2000" dirty="0"/>
              <a:t>the vaccine can be offered opportunistically through existing attendances at specialist Sexual Health Services (SHSs) and/or HIV clinics</a:t>
            </a:r>
          </a:p>
          <a:p>
            <a:pPr>
              <a:lnSpc>
                <a:spcPct val="110000"/>
              </a:lnSpc>
              <a:buFontTx/>
              <a:buChar char="•"/>
              <a:defRPr/>
            </a:pPr>
            <a:r>
              <a:rPr lang="en-GB" sz="2000" dirty="0"/>
              <a:t>following a review of the latest evidence on one-dose schedules, the JCVI agreed that there is now sufficient evidence to advise a change to the HPV schedule from 1</a:t>
            </a:r>
            <a:r>
              <a:rPr lang="en-GB" sz="2000" baseline="30000" dirty="0"/>
              <a:t>st</a:t>
            </a:r>
            <a:r>
              <a:rPr lang="en-GB" sz="2000" dirty="0"/>
              <a:t> Sept 2023:</a:t>
            </a:r>
          </a:p>
          <a:p>
            <a:pPr marL="457200" lvl="1" indent="0">
              <a:lnSpc>
                <a:spcPct val="110000"/>
              </a:lnSpc>
              <a:buNone/>
              <a:defRPr/>
            </a:pPr>
            <a:r>
              <a:rPr lang="en-GB" sz="1800" dirty="0"/>
              <a:t>– a 1-dose schedule for the routine adolescent programme and GBMSM programme before the 25th birthday</a:t>
            </a:r>
          </a:p>
          <a:p>
            <a:pPr marL="457200" lvl="1" indent="0">
              <a:lnSpc>
                <a:spcPct val="110000"/>
              </a:lnSpc>
              <a:buNone/>
              <a:defRPr/>
            </a:pPr>
            <a:r>
              <a:rPr lang="en-GB" sz="1800" dirty="0"/>
              <a:t>– a 2-dose schedule from the age of 25 in the GBMSM programme</a:t>
            </a:r>
          </a:p>
          <a:p>
            <a:pPr marL="457200" lvl="1" indent="0">
              <a:lnSpc>
                <a:spcPct val="110000"/>
              </a:lnSpc>
              <a:buNone/>
              <a:defRPr/>
            </a:pPr>
            <a:r>
              <a:rPr lang="en-GB" sz="1800" dirty="0"/>
              <a:t>– a 3-dose schedule for individuals who are immunosuppressed and those known to be living with HIV</a:t>
            </a:r>
            <a:endParaRPr lang="en-GB" sz="2000" dirty="0"/>
          </a:p>
        </p:txBody>
      </p:sp>
      <p:sp>
        <p:nvSpPr>
          <p:cNvPr id="4" name="Footer Placeholder 3">
            <a:extLst>
              <a:ext uri="{FF2B5EF4-FFF2-40B4-BE49-F238E27FC236}">
                <a16:creationId xmlns:a16="http://schemas.microsoft.com/office/drawing/2014/main" id="{1F48BF1D-1DDD-48A7-977E-AFCD47015931}"/>
              </a:ext>
            </a:extLst>
          </p:cNvPr>
          <p:cNvSpPr>
            <a:spLocks noGrp="1"/>
          </p:cNvSpPr>
          <p:nvPr>
            <p:ph type="ftr" sz="quarter" idx="10"/>
          </p:nvPr>
        </p:nvSpPr>
        <p:spPr/>
        <p:txBody>
          <a:bodyPr/>
          <a:lstStyle/>
          <a:p>
            <a:r>
              <a:rPr lang="en-GB"/>
              <a:t>HPV vaccination programme for GBMSM  </a:t>
            </a:r>
            <a:endParaRPr lang="en-GB" sz="1400" dirty="0"/>
          </a:p>
        </p:txBody>
      </p:sp>
      <p:sp>
        <p:nvSpPr>
          <p:cNvPr id="6" name="Slide Number Placeholder 5">
            <a:extLst>
              <a:ext uri="{FF2B5EF4-FFF2-40B4-BE49-F238E27FC236}">
                <a16:creationId xmlns:a16="http://schemas.microsoft.com/office/drawing/2014/main" id="{8F718D98-FFC2-4F86-AF9F-59EB7C701EFF}"/>
              </a:ext>
            </a:extLst>
          </p:cNvPr>
          <p:cNvSpPr>
            <a:spLocks noGrp="1"/>
          </p:cNvSpPr>
          <p:nvPr>
            <p:ph type="sldNum" sz="quarter" idx="11"/>
          </p:nvPr>
        </p:nvSpPr>
        <p:spPr/>
        <p:txBody>
          <a:bodyPr/>
          <a:lstStyle/>
          <a:p>
            <a:fld id="{344369E4-5DE7-46E5-874E-4FD437973785}" type="slidenum">
              <a:rPr lang="en-GB" smtClean="0"/>
              <a:pPr/>
              <a:t>2</a:t>
            </a:fld>
            <a:endParaRPr lang="en-GB"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p:txBody>
          <a:bodyPr>
            <a:normAutofit/>
          </a:bodyPr>
          <a:lstStyle/>
          <a:p>
            <a:r>
              <a:rPr lang="en-GB" altLang="en-US" sz="3600" dirty="0"/>
              <a:t>HPV vaccines</a:t>
            </a:r>
          </a:p>
        </p:txBody>
      </p:sp>
      <p:sp>
        <p:nvSpPr>
          <p:cNvPr id="566275" name="Rectangle 3"/>
          <p:cNvSpPr>
            <a:spLocks noGrp="1" noChangeArrowheads="1"/>
          </p:cNvSpPr>
          <p:nvPr>
            <p:ph idx="1"/>
          </p:nvPr>
        </p:nvSpPr>
        <p:spPr>
          <a:xfrm>
            <a:off x="330205" y="1774826"/>
            <a:ext cx="10515600" cy="4351338"/>
          </a:xfrm>
        </p:spPr>
        <p:txBody>
          <a:bodyPr>
            <a:normAutofit/>
          </a:bodyPr>
          <a:lstStyle/>
          <a:p>
            <a:pPr>
              <a:lnSpc>
                <a:spcPct val="110000"/>
              </a:lnSpc>
              <a:spcBef>
                <a:spcPts val="600"/>
              </a:spcBef>
              <a:defRPr/>
            </a:pPr>
            <a:r>
              <a:rPr lang="en-GB" altLang="en-US" sz="2100" dirty="0"/>
              <a:t>vaccine made from the proteins of the outer coat of the virus types</a:t>
            </a:r>
          </a:p>
          <a:p>
            <a:pPr>
              <a:lnSpc>
                <a:spcPct val="110000"/>
              </a:lnSpc>
              <a:spcBef>
                <a:spcPts val="600"/>
              </a:spcBef>
              <a:defRPr/>
            </a:pPr>
            <a:r>
              <a:rPr lang="en-GB" altLang="en-US" sz="2100" dirty="0"/>
              <a:t>these proteins assemble into small spheres that are called virus-like particles (VLPs) </a:t>
            </a:r>
          </a:p>
          <a:p>
            <a:pPr>
              <a:lnSpc>
                <a:spcPct val="110000"/>
              </a:lnSpc>
              <a:spcBef>
                <a:spcPts val="600"/>
              </a:spcBef>
              <a:defRPr/>
            </a:pPr>
            <a:r>
              <a:rPr lang="en-GB" altLang="en-US" sz="2100" dirty="0"/>
              <a:t>VLPs are not infectious and cannot cause HPV-associated cancers or genital warts as they do not contain the virus’s DNA </a:t>
            </a:r>
          </a:p>
          <a:p>
            <a:pPr>
              <a:lnSpc>
                <a:spcPct val="110000"/>
              </a:lnSpc>
              <a:spcBef>
                <a:spcPts val="600"/>
              </a:spcBef>
              <a:defRPr/>
            </a:pPr>
            <a:r>
              <a:rPr lang="en-GB" altLang="en-US" sz="2100" dirty="0"/>
              <a:t>VLPs are very immunogenic, which means that they induce high levels of antibody production by the body </a:t>
            </a:r>
          </a:p>
          <a:p>
            <a:pPr>
              <a:lnSpc>
                <a:spcPct val="110000"/>
              </a:lnSpc>
              <a:spcBef>
                <a:spcPts val="600"/>
              </a:spcBef>
              <a:defRPr/>
            </a:pPr>
            <a:r>
              <a:rPr lang="en-GB" altLang="en-US" sz="2100" dirty="0"/>
              <a:t>upon subsequent exposure to the live virus, the immune system reacts quickly to prevent infection </a:t>
            </a:r>
          </a:p>
          <a:p>
            <a:pPr>
              <a:lnSpc>
                <a:spcPct val="110000"/>
              </a:lnSpc>
              <a:spcBef>
                <a:spcPts val="600"/>
              </a:spcBef>
              <a:defRPr/>
            </a:pPr>
            <a:r>
              <a:rPr lang="en-GB" altLang="en-US" sz="2100" dirty="0"/>
              <a:t>an adjuvant (aluminium hydroxyphosphate sulfate) is added to increase the immune response made</a:t>
            </a:r>
          </a:p>
          <a:p>
            <a:pPr marL="0" indent="0">
              <a:buNone/>
            </a:pPr>
            <a:endParaRPr lang="en-GB" sz="2000" dirty="0"/>
          </a:p>
          <a:p>
            <a:pPr>
              <a:buFont typeface="Arial" panose="020B0604020202020204" pitchFamily="34" charset="0"/>
              <a:buChar char="•"/>
            </a:pPr>
            <a:endParaRPr lang="en-GB" altLang="en-US" dirty="0"/>
          </a:p>
        </p:txBody>
      </p:sp>
      <p:sp>
        <p:nvSpPr>
          <p:cNvPr id="9" name="Footer Placeholder 1">
            <a:extLst>
              <a:ext uri="{FF2B5EF4-FFF2-40B4-BE49-F238E27FC236}">
                <a16:creationId xmlns:a16="http://schemas.microsoft.com/office/drawing/2014/main" id="{08DA6DCA-C974-43EF-A3AB-E67013923AFC}"/>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Slide Number Placeholder 3">
            <a:extLst>
              <a:ext uri="{FF2B5EF4-FFF2-40B4-BE49-F238E27FC236}">
                <a16:creationId xmlns:a16="http://schemas.microsoft.com/office/drawing/2014/main" id="{8D195209-73DD-46C8-B58F-980F301FC65C}"/>
              </a:ext>
            </a:extLst>
          </p:cNvPr>
          <p:cNvSpPr>
            <a:spLocks noGrp="1"/>
          </p:cNvSpPr>
          <p:nvPr>
            <p:ph type="sldNum" sz="quarter" idx="11"/>
          </p:nvPr>
        </p:nvSpPr>
        <p:spPr/>
        <p:txBody>
          <a:bodyPr/>
          <a:lstStyle/>
          <a:p>
            <a:fld id="{344369E4-5DE7-46E5-874E-4FD437973785}" type="slidenum">
              <a:rPr lang="en-GB" smtClean="0"/>
              <a:pPr/>
              <a:t>20</a:t>
            </a:fld>
            <a:endParaRPr lang="en-GB" sz="1400" dirty="0"/>
          </a:p>
        </p:txBody>
      </p:sp>
      <p:sp>
        <p:nvSpPr>
          <p:cNvPr id="3" name="Footer Placeholder 1">
            <a:extLst>
              <a:ext uri="{FF2B5EF4-FFF2-40B4-BE49-F238E27FC236}">
                <a16:creationId xmlns:a16="http://schemas.microsoft.com/office/drawing/2014/main" id="{0DD17D8D-7C4B-3901-6E36-4F128305F97C}"/>
              </a:ext>
            </a:extLst>
          </p:cNvPr>
          <p:cNvSpPr>
            <a:spLocks noGrp="1"/>
          </p:cNvSpPr>
          <p:nvPr>
            <p:ph type="ftr" sz="quarter" idx="10"/>
          </p:nvPr>
        </p:nvSpPr>
        <p:spPr>
          <a:xfrm>
            <a:off x="838200" y="6438850"/>
            <a:ext cx="10007606" cy="363600"/>
          </a:xfrm>
        </p:spPr>
        <p:txBody>
          <a:bodyPr/>
          <a:lstStyle/>
          <a:p>
            <a:r>
              <a:rPr lang="en-GB" sz="1400" dirty="0"/>
              <a:t>HPV vaccination programme for GBMSM  </a:t>
            </a:r>
          </a:p>
        </p:txBody>
      </p:sp>
    </p:spTree>
    <p:extLst>
      <p:ext uri="{BB962C8B-B14F-4D97-AF65-F5344CB8AC3E}">
        <p14:creationId xmlns:p14="http://schemas.microsoft.com/office/powerpoint/2010/main" val="293430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p:txBody>
          <a:bodyPr>
            <a:normAutofit/>
          </a:bodyPr>
          <a:lstStyle/>
          <a:p>
            <a:r>
              <a:rPr lang="en-GB" altLang="en-US" sz="3600" dirty="0"/>
              <a:t>HPV vaccine effectiveness</a:t>
            </a:r>
          </a:p>
        </p:txBody>
      </p:sp>
      <p:sp>
        <p:nvSpPr>
          <p:cNvPr id="566275" name="Rectangle 3"/>
          <p:cNvSpPr>
            <a:spLocks noGrp="1" noChangeArrowheads="1"/>
          </p:cNvSpPr>
          <p:nvPr>
            <p:ph idx="1"/>
          </p:nvPr>
        </p:nvSpPr>
        <p:spPr>
          <a:xfrm>
            <a:off x="443094" y="1648178"/>
            <a:ext cx="9389527" cy="4480819"/>
          </a:xfrm>
        </p:spPr>
        <p:txBody>
          <a:bodyPr>
            <a:normAutofit fontScale="92500" lnSpcReduction="10000"/>
          </a:bodyPr>
          <a:lstStyle/>
          <a:p>
            <a:pPr>
              <a:lnSpc>
                <a:spcPct val="110000"/>
              </a:lnSpc>
              <a:spcBef>
                <a:spcPts val="600"/>
              </a:spcBef>
              <a:defRPr/>
            </a:pPr>
            <a:r>
              <a:rPr lang="en-GB" sz="2000" dirty="0">
                <a:effectLst/>
                <a:latin typeface="Arial" panose="020B0604020202020204" pitchFamily="34" charset="0"/>
                <a:ea typeface="Times New Roman" panose="02020603050405020304" pitchFamily="18" charset="0"/>
              </a:rPr>
              <a:t>shown to be highly effective in preventing HPV infection for the serotypes contained in the vaccine</a:t>
            </a:r>
            <a:endParaRPr lang="en-GB" altLang="en-US" sz="2100" dirty="0"/>
          </a:p>
          <a:p>
            <a:pPr>
              <a:lnSpc>
                <a:spcPct val="110000"/>
              </a:lnSpc>
              <a:spcBef>
                <a:spcPts val="600"/>
              </a:spcBef>
              <a:defRPr/>
            </a:pPr>
            <a:r>
              <a:rPr lang="en-GB" altLang="en-US" sz="2100" dirty="0"/>
              <a:t>clinical trials show very high efficacy and well tolerated</a:t>
            </a:r>
          </a:p>
          <a:p>
            <a:pPr lvl="1">
              <a:lnSpc>
                <a:spcPct val="120000"/>
              </a:lnSpc>
              <a:spcBef>
                <a:spcPts val="600"/>
              </a:spcBef>
              <a:buFont typeface="Wingdings" panose="05000000000000000000" pitchFamily="2" charset="2"/>
              <a:buChar char="§"/>
              <a:defRPr/>
            </a:pPr>
            <a:r>
              <a:rPr lang="en-GB" altLang="en-US" sz="2100" dirty="0">
                <a:cs typeface="ヒラギノ角ゴ Pro W3" pitchFamily="84" charset="-128"/>
              </a:rPr>
              <a:t>over 99% effective at preventing pre-cancerous lesions associated with HPV types 16 and 18</a:t>
            </a:r>
          </a:p>
          <a:p>
            <a:pPr lvl="1">
              <a:lnSpc>
                <a:spcPct val="120000"/>
              </a:lnSpc>
              <a:spcBef>
                <a:spcPts val="600"/>
              </a:spcBef>
              <a:buFont typeface="Wingdings" panose="05000000000000000000" pitchFamily="2" charset="2"/>
              <a:buChar char="§"/>
              <a:defRPr/>
            </a:pPr>
            <a:r>
              <a:rPr lang="en-GB" sz="2100" dirty="0">
                <a:cs typeface="ヒラギノ角ゴ Pro W3" pitchFamily="84" charset="-128"/>
              </a:rPr>
              <a:t>99% effective at preventing genital warts associated with vaccine types in young women</a:t>
            </a:r>
          </a:p>
          <a:p>
            <a:pPr>
              <a:lnSpc>
                <a:spcPct val="110000"/>
              </a:lnSpc>
              <a:buFont typeface="Arial" panose="020B0604020202020204" pitchFamily="34" charset="0"/>
              <a:buChar char="•"/>
              <a:defRPr/>
            </a:pPr>
            <a:r>
              <a:rPr lang="en-GB" sz="2100" dirty="0"/>
              <a:t>a clinical trial of Gardasil in men indicated that it can prevent anal cell changes caused by persistent infection and genital warts</a:t>
            </a:r>
            <a:endParaRPr lang="en-GB" sz="2100" u="sng" dirty="0"/>
          </a:p>
          <a:p>
            <a:pPr>
              <a:lnSpc>
                <a:spcPct val="110000"/>
              </a:lnSpc>
              <a:buFont typeface="Arial" panose="020B0604020202020204" pitchFamily="34" charset="0"/>
              <a:buChar char="•"/>
              <a:defRPr/>
            </a:pPr>
            <a:r>
              <a:rPr lang="en-GB" sz="2100" dirty="0"/>
              <a:t>may boost immunity and prevent re-infection or reduce reoccurrences in people with previously treated high-grade anal intraepithelial neoplasia established diseases</a:t>
            </a:r>
          </a:p>
          <a:p>
            <a:pPr marL="0" indent="0">
              <a:buNone/>
            </a:pPr>
            <a:endParaRPr lang="en-GB" sz="2000" dirty="0"/>
          </a:p>
          <a:p>
            <a:pPr>
              <a:buFont typeface="Arial" panose="020B0604020202020204" pitchFamily="34" charset="0"/>
              <a:buChar char="•"/>
            </a:pPr>
            <a:endParaRPr lang="en-GB" altLang="en-US" dirty="0"/>
          </a:p>
        </p:txBody>
      </p:sp>
      <p:sp>
        <p:nvSpPr>
          <p:cNvPr id="9" name="Footer Placeholder 1">
            <a:extLst>
              <a:ext uri="{FF2B5EF4-FFF2-40B4-BE49-F238E27FC236}">
                <a16:creationId xmlns:a16="http://schemas.microsoft.com/office/drawing/2014/main" id="{08DA6DCA-C974-43EF-A3AB-E67013923AFC}"/>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2" name="Footer Placeholder 1">
            <a:extLst>
              <a:ext uri="{FF2B5EF4-FFF2-40B4-BE49-F238E27FC236}">
                <a16:creationId xmlns:a16="http://schemas.microsoft.com/office/drawing/2014/main" id="{86989FEB-F254-4202-8C2C-0620A6BF9209}"/>
              </a:ext>
            </a:extLst>
          </p:cNvPr>
          <p:cNvSpPr>
            <a:spLocks noGrp="1"/>
          </p:cNvSpPr>
          <p:nvPr>
            <p:ph type="ftr" sz="quarter" idx="10"/>
          </p:nvPr>
        </p:nvSpPr>
        <p:spPr/>
        <p:txBody>
          <a:bodyPr/>
          <a:lstStyle/>
          <a:p>
            <a:r>
              <a:rPr lang="en-GB" sz="1400" dirty="0"/>
              <a:t>HPV vaccination programme for GBMSM  </a:t>
            </a:r>
          </a:p>
        </p:txBody>
      </p:sp>
      <p:sp>
        <p:nvSpPr>
          <p:cNvPr id="4" name="Slide Number Placeholder 3">
            <a:extLst>
              <a:ext uri="{FF2B5EF4-FFF2-40B4-BE49-F238E27FC236}">
                <a16:creationId xmlns:a16="http://schemas.microsoft.com/office/drawing/2014/main" id="{8D195209-73DD-46C8-B58F-980F301FC65C}"/>
              </a:ext>
            </a:extLst>
          </p:cNvPr>
          <p:cNvSpPr>
            <a:spLocks noGrp="1"/>
          </p:cNvSpPr>
          <p:nvPr>
            <p:ph type="sldNum" sz="quarter" idx="11"/>
          </p:nvPr>
        </p:nvSpPr>
        <p:spPr/>
        <p:txBody>
          <a:bodyPr/>
          <a:lstStyle/>
          <a:p>
            <a:fld id="{344369E4-5DE7-46E5-874E-4FD437973785}" type="slidenum">
              <a:rPr lang="en-GB" smtClean="0"/>
              <a:pPr/>
              <a:t>21</a:t>
            </a:fld>
            <a:endParaRPr lang="en-GB" sz="1400" dirty="0"/>
          </a:p>
        </p:txBody>
      </p:sp>
    </p:spTree>
    <p:extLst>
      <p:ext uri="{BB962C8B-B14F-4D97-AF65-F5344CB8AC3E}">
        <p14:creationId xmlns:p14="http://schemas.microsoft.com/office/powerpoint/2010/main" val="3689206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E8D1F-518A-40BA-9E9C-8B4382A288B0}"/>
              </a:ext>
            </a:extLst>
          </p:cNvPr>
          <p:cNvSpPr>
            <a:spLocks noGrp="1"/>
          </p:cNvSpPr>
          <p:nvPr>
            <p:ph type="title"/>
          </p:nvPr>
        </p:nvSpPr>
        <p:spPr/>
        <p:txBody>
          <a:bodyPr/>
          <a:lstStyle/>
          <a:p>
            <a:r>
              <a:rPr lang="en-GB" dirty="0"/>
              <a:t>HPV vaccines (</a:t>
            </a:r>
            <a:r>
              <a:rPr lang="en-GB" dirty="0" err="1"/>
              <a:t>cont</a:t>
            </a:r>
            <a:r>
              <a:rPr lang="en-GB" dirty="0"/>
              <a:t>)</a:t>
            </a:r>
          </a:p>
        </p:txBody>
      </p:sp>
      <p:sp>
        <p:nvSpPr>
          <p:cNvPr id="3" name="Content Placeholder 2">
            <a:extLst>
              <a:ext uri="{FF2B5EF4-FFF2-40B4-BE49-F238E27FC236}">
                <a16:creationId xmlns:a16="http://schemas.microsoft.com/office/drawing/2014/main" id="{02CF72C1-44A5-44AB-9E40-0EE42778C19E}"/>
              </a:ext>
            </a:extLst>
          </p:cNvPr>
          <p:cNvSpPr>
            <a:spLocks noGrp="1"/>
          </p:cNvSpPr>
          <p:nvPr>
            <p:ph idx="1"/>
          </p:nvPr>
        </p:nvSpPr>
        <p:spPr/>
        <p:txBody>
          <a:bodyPr>
            <a:normAutofit/>
          </a:bodyPr>
          <a:lstStyle/>
          <a:p>
            <a:r>
              <a:rPr lang="en-GB" dirty="0"/>
              <a:t>prior infection with one HPV type does not diminish the efficacy of the vaccine against other HPV types included in the vaccine</a:t>
            </a:r>
          </a:p>
          <a:p>
            <a:r>
              <a:rPr lang="en-GB" dirty="0"/>
              <a:t>to get the best protection, it is important the full course of vaccination is received if more than one dose indicated</a:t>
            </a:r>
          </a:p>
          <a:p>
            <a:r>
              <a:rPr lang="en-GB" dirty="0"/>
              <a:t>currently studies show that protection is maintained for at least 10 years although based on immune responses, protection is expected to last longer than this</a:t>
            </a:r>
          </a:p>
          <a:p>
            <a:r>
              <a:rPr lang="en-GB" dirty="0"/>
              <a:t>long-term follow-up studies are ongoing to evaluate length of protection and whether booster doses will be needed</a:t>
            </a:r>
          </a:p>
          <a:p>
            <a:pPr>
              <a:buFont typeface="Arial" panose="020B0604020202020204" pitchFamily="34" charset="0"/>
              <a:buChar char="•"/>
            </a:pPr>
            <a:r>
              <a:rPr lang="en-GB" altLang="en-US" sz="2400" dirty="0">
                <a:ea typeface="ヒラギノ角ゴ Pro W3"/>
                <a:cs typeface="ヒラギノ角ゴ Pro W3"/>
              </a:rPr>
              <a:t>booster doses are not currently indicated</a:t>
            </a:r>
          </a:p>
          <a:p>
            <a:endParaRPr lang="en-GB" dirty="0"/>
          </a:p>
        </p:txBody>
      </p:sp>
      <p:sp>
        <p:nvSpPr>
          <p:cNvPr id="4" name="Footer Placeholder 3">
            <a:extLst>
              <a:ext uri="{FF2B5EF4-FFF2-40B4-BE49-F238E27FC236}">
                <a16:creationId xmlns:a16="http://schemas.microsoft.com/office/drawing/2014/main" id="{8A641443-4A6D-49F4-B869-C7B5CE0D2C9D}"/>
              </a:ext>
            </a:extLst>
          </p:cNvPr>
          <p:cNvSpPr>
            <a:spLocks noGrp="1"/>
          </p:cNvSpPr>
          <p:nvPr>
            <p:ph type="ftr" sz="quarter" idx="10"/>
          </p:nvPr>
        </p:nvSpPr>
        <p:spPr/>
        <p:txBody>
          <a:bodyPr/>
          <a:lstStyle/>
          <a:p>
            <a:r>
              <a:rPr lang="en-GB"/>
              <a:t>HPV vaccination programme for GBMSM  </a:t>
            </a:r>
            <a:endParaRPr lang="en-GB" sz="1400" dirty="0"/>
          </a:p>
        </p:txBody>
      </p:sp>
      <p:sp>
        <p:nvSpPr>
          <p:cNvPr id="5" name="Slide Number Placeholder 4">
            <a:extLst>
              <a:ext uri="{FF2B5EF4-FFF2-40B4-BE49-F238E27FC236}">
                <a16:creationId xmlns:a16="http://schemas.microsoft.com/office/drawing/2014/main" id="{60F7D16B-DF8D-404F-BBFF-5CF6C78B65A5}"/>
              </a:ext>
            </a:extLst>
          </p:cNvPr>
          <p:cNvSpPr>
            <a:spLocks noGrp="1"/>
          </p:cNvSpPr>
          <p:nvPr>
            <p:ph type="sldNum" sz="quarter" idx="11"/>
          </p:nvPr>
        </p:nvSpPr>
        <p:spPr/>
        <p:txBody>
          <a:bodyPr/>
          <a:lstStyle/>
          <a:p>
            <a:fld id="{344369E4-5DE7-46E5-874E-4FD437973785}" type="slidenum">
              <a:rPr lang="en-GB" smtClean="0"/>
              <a:pPr/>
              <a:t>22</a:t>
            </a:fld>
            <a:endParaRPr lang="en-GB" sz="1400" dirty="0"/>
          </a:p>
        </p:txBody>
      </p:sp>
    </p:spTree>
    <p:extLst>
      <p:ext uri="{BB962C8B-B14F-4D97-AF65-F5344CB8AC3E}">
        <p14:creationId xmlns:p14="http://schemas.microsoft.com/office/powerpoint/2010/main" val="1087907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Safety of HPV vaccine</a:t>
            </a:r>
          </a:p>
        </p:txBody>
      </p:sp>
      <p:sp>
        <p:nvSpPr>
          <p:cNvPr id="3" name="Content Placeholder 2"/>
          <p:cNvSpPr>
            <a:spLocks noGrp="1"/>
          </p:cNvSpPr>
          <p:nvPr>
            <p:ph idx="1"/>
          </p:nvPr>
        </p:nvSpPr>
        <p:spPr>
          <a:xfrm>
            <a:off x="330205" y="1774826"/>
            <a:ext cx="9142269" cy="4351338"/>
          </a:xfrm>
        </p:spPr>
        <p:txBody>
          <a:bodyPr>
            <a:noAutofit/>
          </a:bodyPr>
          <a:lstStyle/>
          <a:p>
            <a:pPr>
              <a:spcBef>
                <a:spcPts val="0"/>
              </a:spcBef>
              <a:defRPr/>
            </a:pPr>
            <a:r>
              <a:rPr lang="en-GB" sz="1800" dirty="0">
                <a:latin typeface="+mn-lt"/>
              </a:rPr>
              <a:t>the safety of HPV vaccine has been established through rigorous testing in clinical trials, followed by extensive use with more than 500 million doses given across the world</a:t>
            </a:r>
          </a:p>
          <a:p>
            <a:pPr marL="0" indent="0">
              <a:spcBef>
                <a:spcPts val="0"/>
              </a:spcBef>
              <a:defRPr/>
            </a:pPr>
            <a:endParaRPr lang="en-GB" sz="1800" dirty="0">
              <a:latin typeface="+mn-lt"/>
            </a:endParaRPr>
          </a:p>
          <a:p>
            <a:pPr>
              <a:spcBef>
                <a:spcPts val="0"/>
              </a:spcBef>
              <a:defRPr/>
            </a:pPr>
            <a:r>
              <a:rPr lang="en-GB" sz="1800" dirty="0">
                <a:latin typeface="+mn-lt"/>
              </a:rPr>
              <a:t>some people may experience a mild side effect, but these are generally of short duration and are far outweighed by the expected benefits of the vaccine</a:t>
            </a:r>
          </a:p>
          <a:p>
            <a:pPr>
              <a:spcBef>
                <a:spcPts val="0"/>
              </a:spcBef>
              <a:defRPr/>
            </a:pPr>
            <a:endParaRPr lang="en-GB" sz="1800" dirty="0">
              <a:latin typeface="+mn-lt"/>
            </a:endParaRPr>
          </a:p>
          <a:p>
            <a:pPr marL="0" lvl="0" indent="0">
              <a:lnSpc>
                <a:spcPct val="100000"/>
              </a:lnSpc>
              <a:buNone/>
            </a:pPr>
            <a:r>
              <a:rPr lang="en-GB" sz="1800" dirty="0">
                <a:latin typeface="+mn-lt"/>
              </a:rPr>
              <a:t>The Medicines and Healthcare products Regulatory Agency (MHRA) monitors the safety of vaccination programmes:</a:t>
            </a:r>
          </a:p>
          <a:p>
            <a:pPr marL="463550" lvl="1" indent="-285750">
              <a:lnSpc>
                <a:spcPct val="100000"/>
              </a:lnSpc>
            </a:pPr>
            <a:r>
              <a:rPr lang="en-GB" sz="1800" dirty="0">
                <a:latin typeface="+mn-lt"/>
              </a:rPr>
              <a:t>volume of suspected side effects reported via the Yellow Card Scheme for HPV is not unusual</a:t>
            </a:r>
          </a:p>
          <a:p>
            <a:pPr marL="463550" lvl="1" indent="-285750">
              <a:lnSpc>
                <a:spcPct val="100000"/>
              </a:lnSpc>
            </a:pPr>
            <a:r>
              <a:rPr lang="en-GB" sz="1800" dirty="0">
                <a:latin typeface="+mn-lt"/>
              </a:rPr>
              <a:t>overwhelming majority relate to possible side-effects that might result from any adolescent vaccination programme e.g. injection site reactions, rashes, mild allergic events, nausea, dizziness, fatigue, immediate faints due to needle phobia, etc</a:t>
            </a:r>
          </a:p>
          <a:p>
            <a:pPr marL="0" indent="0">
              <a:spcBef>
                <a:spcPts val="0"/>
              </a:spcBef>
              <a:buNone/>
              <a:defRPr/>
            </a:pPr>
            <a:endParaRPr lang="en-GB" sz="1800" dirty="0">
              <a:latin typeface="+mn-lt"/>
            </a:endParaRPr>
          </a:p>
        </p:txBody>
      </p:sp>
      <p:sp>
        <p:nvSpPr>
          <p:cNvPr id="9" name="Footer Placeholder 1">
            <a:extLst>
              <a:ext uri="{FF2B5EF4-FFF2-40B4-BE49-F238E27FC236}">
                <a16:creationId xmlns:a16="http://schemas.microsoft.com/office/drawing/2014/main" id="{A368C6A8-053A-498D-9051-CC6DD0E7066F}"/>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5" name="Slide Number Placeholder 4">
            <a:extLst>
              <a:ext uri="{FF2B5EF4-FFF2-40B4-BE49-F238E27FC236}">
                <a16:creationId xmlns:a16="http://schemas.microsoft.com/office/drawing/2014/main" id="{1B105C8D-1921-493F-981D-3015FE3007F1}"/>
              </a:ext>
            </a:extLst>
          </p:cNvPr>
          <p:cNvSpPr>
            <a:spLocks noGrp="1"/>
          </p:cNvSpPr>
          <p:nvPr>
            <p:ph type="sldNum" sz="quarter" idx="11"/>
          </p:nvPr>
        </p:nvSpPr>
        <p:spPr/>
        <p:txBody>
          <a:bodyPr/>
          <a:lstStyle/>
          <a:p>
            <a:fld id="{344369E4-5DE7-46E5-874E-4FD437973785}" type="slidenum">
              <a:rPr lang="en-GB" smtClean="0"/>
              <a:pPr/>
              <a:t>23</a:t>
            </a:fld>
            <a:endParaRPr lang="en-GB" sz="1400" dirty="0"/>
          </a:p>
        </p:txBody>
      </p:sp>
      <p:sp>
        <p:nvSpPr>
          <p:cNvPr id="6" name="Footer Placeholder 3">
            <a:extLst>
              <a:ext uri="{FF2B5EF4-FFF2-40B4-BE49-F238E27FC236}">
                <a16:creationId xmlns:a16="http://schemas.microsoft.com/office/drawing/2014/main" id="{F9C578C3-A707-5793-8293-C140E7364787}"/>
              </a:ext>
            </a:extLst>
          </p:cNvPr>
          <p:cNvSpPr>
            <a:spLocks noGrp="1"/>
          </p:cNvSpPr>
          <p:nvPr>
            <p:ph type="ftr" sz="quarter" idx="10"/>
          </p:nvPr>
        </p:nvSpPr>
        <p:spPr>
          <a:xfrm>
            <a:off x="838200" y="6438850"/>
            <a:ext cx="10007606" cy="363600"/>
          </a:xfrm>
        </p:spPr>
        <p:txBody>
          <a:bodyPr/>
          <a:lstStyle/>
          <a:p>
            <a:r>
              <a:rPr lang="en-GB" sz="1400" dirty="0"/>
              <a:t>HPV vaccination programme for GBMSM  </a:t>
            </a:r>
          </a:p>
        </p:txBody>
      </p:sp>
    </p:spTree>
    <p:extLst>
      <p:ext uri="{BB962C8B-B14F-4D97-AF65-F5344CB8AC3E}">
        <p14:creationId xmlns:p14="http://schemas.microsoft.com/office/powerpoint/2010/main" val="1485969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Vaccine safety reviews </a:t>
            </a:r>
          </a:p>
        </p:txBody>
      </p:sp>
      <p:sp>
        <p:nvSpPr>
          <p:cNvPr id="3" name="Content Placeholder 2"/>
          <p:cNvSpPr>
            <a:spLocks noGrp="1"/>
          </p:cNvSpPr>
          <p:nvPr>
            <p:ph idx="4294967295"/>
          </p:nvPr>
        </p:nvSpPr>
        <p:spPr>
          <a:xfrm>
            <a:off x="751921" y="1568558"/>
            <a:ext cx="8771467" cy="4164012"/>
          </a:xfrm>
        </p:spPr>
        <p:txBody>
          <a:bodyPr>
            <a:normAutofit fontScale="92500"/>
          </a:bodyPr>
          <a:lstStyle/>
          <a:p>
            <a:pPr marL="0" lvl="0" indent="0">
              <a:lnSpc>
                <a:spcPct val="110000"/>
              </a:lnSpc>
              <a:buNone/>
            </a:pPr>
            <a:r>
              <a:rPr lang="en-GB" sz="2000" dirty="0"/>
              <a:t>JCVI carried out a routine review of HPV vaccine safety in 2015 and concluded that it had no concerns about the safety of the HPV vaccine:</a:t>
            </a:r>
          </a:p>
          <a:p>
            <a:pPr lvl="0">
              <a:lnSpc>
                <a:spcPct val="110000"/>
              </a:lnSpc>
              <a:buFont typeface="Arial" panose="020B0604020202020204" pitchFamily="34" charset="0"/>
              <a:buChar char="•"/>
            </a:pPr>
            <a:r>
              <a:rPr lang="en-GB" sz="2000" dirty="0"/>
              <a:t>extensive reviews of HPV vaccine safety have also been undertaken by various independent health bodies and authorities worldwide</a:t>
            </a:r>
          </a:p>
          <a:p>
            <a:pPr marL="520700" lvl="1" indent="-342900">
              <a:lnSpc>
                <a:spcPct val="110000"/>
              </a:lnSpc>
              <a:buFont typeface="Wingdings" panose="05000000000000000000" pitchFamily="2" charset="2"/>
              <a:buChar char="§"/>
            </a:pPr>
            <a:r>
              <a:rPr lang="en-GB" sz="2000" dirty="0"/>
              <a:t>MHRA</a:t>
            </a:r>
          </a:p>
          <a:p>
            <a:pPr marL="520700" lvl="1" indent="-342900">
              <a:lnSpc>
                <a:spcPct val="110000"/>
              </a:lnSpc>
              <a:buFont typeface="Wingdings" panose="05000000000000000000" pitchFamily="2" charset="2"/>
              <a:buChar char="§"/>
            </a:pPr>
            <a:r>
              <a:rPr lang="en-GB" sz="2000" dirty="0"/>
              <a:t>World Health Organization’s Global Advisory Committee on Vaccine Safety </a:t>
            </a:r>
          </a:p>
          <a:p>
            <a:pPr marL="520700" lvl="1" indent="-342900">
              <a:lnSpc>
                <a:spcPct val="110000"/>
              </a:lnSpc>
              <a:buFont typeface="Wingdings" panose="05000000000000000000" pitchFamily="2" charset="2"/>
              <a:buChar char="§"/>
            </a:pPr>
            <a:r>
              <a:rPr lang="en-GB" sz="2000" dirty="0"/>
              <a:t>European Medicines Agency</a:t>
            </a:r>
          </a:p>
          <a:p>
            <a:pPr marL="520700" lvl="1" indent="-342900">
              <a:lnSpc>
                <a:spcPct val="110000"/>
              </a:lnSpc>
              <a:buFont typeface="Wingdings" panose="05000000000000000000" pitchFamily="2" charset="2"/>
              <a:buChar char="§"/>
            </a:pPr>
            <a:r>
              <a:rPr lang="en-GB" sz="2000" dirty="0"/>
              <a:t>US Centre for Disease Control and Prevention </a:t>
            </a:r>
          </a:p>
          <a:p>
            <a:pPr marL="520700" lvl="1" indent="-342900">
              <a:lnSpc>
                <a:spcPct val="110000"/>
              </a:lnSpc>
              <a:buFont typeface="Wingdings" panose="05000000000000000000" pitchFamily="2" charset="2"/>
              <a:buChar char="§"/>
            </a:pPr>
            <a:r>
              <a:rPr lang="en-GB" sz="2000" dirty="0"/>
              <a:t>Health Canada</a:t>
            </a:r>
          </a:p>
          <a:p>
            <a:pPr marL="0" indent="-279400">
              <a:buNone/>
            </a:pPr>
            <a:r>
              <a:rPr lang="en-GB" sz="2200" dirty="0"/>
              <a:t>All concluded that the evidence does not support a link between HPV vaccine and the development of a range of chronic illnesses</a:t>
            </a:r>
          </a:p>
          <a:p>
            <a:pPr marL="463550" lvl="1" indent="-285750"/>
            <a:endParaRPr lang="en-GB" sz="1800" dirty="0"/>
          </a:p>
        </p:txBody>
      </p:sp>
      <p:sp>
        <p:nvSpPr>
          <p:cNvPr id="4" name="Footer Placeholder 3">
            <a:extLst>
              <a:ext uri="{FF2B5EF4-FFF2-40B4-BE49-F238E27FC236}">
                <a16:creationId xmlns:a16="http://schemas.microsoft.com/office/drawing/2014/main" id="{1281740A-ED24-4148-8FDE-FD6ED81CB68E}"/>
              </a:ext>
            </a:extLst>
          </p:cNvPr>
          <p:cNvSpPr>
            <a:spLocks noGrp="1"/>
          </p:cNvSpPr>
          <p:nvPr>
            <p:ph type="ftr" sz="quarter" idx="10"/>
          </p:nvPr>
        </p:nvSpPr>
        <p:spPr/>
        <p:txBody>
          <a:bodyPr/>
          <a:lstStyle/>
          <a:p>
            <a:r>
              <a:rPr lang="en-GB" sz="1400" dirty="0"/>
              <a:t>HPV vaccination programme for GBMSM  </a:t>
            </a:r>
          </a:p>
        </p:txBody>
      </p:sp>
      <p:sp>
        <p:nvSpPr>
          <p:cNvPr id="5" name="Slide Number Placeholder 4">
            <a:extLst>
              <a:ext uri="{FF2B5EF4-FFF2-40B4-BE49-F238E27FC236}">
                <a16:creationId xmlns:a16="http://schemas.microsoft.com/office/drawing/2014/main" id="{D6982E84-0D50-43D9-AC2F-A9662E1C4D2E}"/>
              </a:ext>
            </a:extLst>
          </p:cNvPr>
          <p:cNvSpPr>
            <a:spLocks noGrp="1"/>
          </p:cNvSpPr>
          <p:nvPr>
            <p:ph type="sldNum" sz="quarter" idx="11"/>
          </p:nvPr>
        </p:nvSpPr>
        <p:spPr/>
        <p:txBody>
          <a:bodyPr/>
          <a:lstStyle/>
          <a:p>
            <a:fld id="{708CD139-C1B9-49E8-A6DB-785DD9AE7DD2}" type="slidenum">
              <a:rPr lang="en-GB" altLang="en-US" smtClean="0">
                <a:solidFill>
                  <a:prstClr val="white"/>
                </a:solidFill>
              </a:rPr>
              <a:pPr/>
              <a:t>24</a:t>
            </a:fld>
            <a:endParaRPr lang="en-GB" altLang="en-US" dirty="0">
              <a:solidFill>
                <a:prstClr val="white"/>
              </a:solidFill>
            </a:endParaRPr>
          </a:p>
        </p:txBody>
      </p:sp>
    </p:spTree>
    <p:extLst>
      <p:ext uri="{BB962C8B-B14F-4D97-AF65-F5344CB8AC3E}">
        <p14:creationId xmlns:p14="http://schemas.microsoft.com/office/powerpoint/2010/main" val="3892026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HPV schedule for GBMSM</a:t>
            </a:r>
          </a:p>
        </p:txBody>
      </p:sp>
      <p:sp>
        <p:nvSpPr>
          <p:cNvPr id="3" name="Content Placeholder 2"/>
          <p:cNvSpPr>
            <a:spLocks noGrp="1"/>
          </p:cNvSpPr>
          <p:nvPr>
            <p:ph idx="1"/>
          </p:nvPr>
        </p:nvSpPr>
        <p:spPr>
          <a:xfrm>
            <a:off x="838200" y="1555155"/>
            <a:ext cx="8704074" cy="4883695"/>
          </a:xfrm>
        </p:spPr>
        <p:txBody>
          <a:bodyPr>
            <a:normAutofit fontScale="92500" lnSpcReduction="10000"/>
          </a:bodyPr>
          <a:lstStyle/>
          <a:p>
            <a:pPr marL="0" indent="0">
              <a:spcBef>
                <a:spcPts val="600"/>
              </a:spcBef>
              <a:buNone/>
            </a:pPr>
            <a:r>
              <a:rPr lang="en-GB" sz="2000" dirty="0"/>
              <a:t>From 1 September 2023, all individuals receiving HPV vaccine through the GBMSM programme should follow the vaccine schedules below:</a:t>
            </a:r>
          </a:p>
          <a:p>
            <a:pPr marL="342900" lvl="0" indent="-342900" algn="just">
              <a:lnSpc>
                <a:spcPts val="1600"/>
              </a:lnSpc>
              <a:buFont typeface="Symbol" panose="05050102010706020507" pitchFamily="18" charset="2"/>
              <a:buChar char=""/>
            </a:pPr>
            <a:r>
              <a:rPr lang="en-GB" sz="2000" dirty="0">
                <a:solidFill>
                  <a:srgbClr val="0B0C0C"/>
                </a:solidFill>
                <a:effectLst/>
                <a:latin typeface="+mn-lt"/>
                <a:ea typeface="Times New Roman" panose="02020603050405020304" pitchFamily="18" charset="0"/>
              </a:rPr>
              <a:t>a 1 dose schedule for eligible individuals less than 25 years of age</a:t>
            </a:r>
            <a:endParaRPr lang="en-GB" sz="2000" dirty="0">
              <a:effectLst/>
              <a:latin typeface="+mn-lt"/>
              <a:ea typeface="Times New Roman" panose="02020603050405020304" pitchFamily="18" charset="0"/>
            </a:endParaRPr>
          </a:p>
          <a:p>
            <a:pPr marL="342900" lvl="0" indent="-342900" algn="just">
              <a:lnSpc>
                <a:spcPts val="1600"/>
              </a:lnSpc>
              <a:buFont typeface="Symbol" panose="05050102010706020507" pitchFamily="18" charset="2"/>
              <a:buChar char=""/>
            </a:pPr>
            <a:r>
              <a:rPr lang="en-GB" sz="2000" dirty="0">
                <a:solidFill>
                  <a:srgbClr val="0B0C0C"/>
                </a:solidFill>
                <a:effectLst/>
                <a:latin typeface="+mn-lt"/>
                <a:ea typeface="Times New Roman" panose="02020603050405020304" pitchFamily="18" charset="0"/>
              </a:rPr>
              <a:t>a 2 dose schedule from the age of 25 years </a:t>
            </a:r>
          </a:p>
          <a:p>
            <a:pPr marL="342900" lvl="0" indent="-342900" algn="just">
              <a:lnSpc>
                <a:spcPts val="1600"/>
              </a:lnSpc>
              <a:buFont typeface="Symbol" panose="05050102010706020507" pitchFamily="18" charset="2"/>
              <a:buChar char=""/>
            </a:pPr>
            <a:r>
              <a:rPr lang="en-GB" sz="2000" dirty="0">
                <a:solidFill>
                  <a:srgbClr val="0B0C0C"/>
                </a:solidFill>
                <a:effectLst/>
                <a:latin typeface="+mn-lt"/>
                <a:ea typeface="Times New Roman" panose="02020603050405020304" pitchFamily="18" charset="0"/>
              </a:rPr>
              <a:t>a 3 dose schedule for individuals who are immunosuppressed at the time of vaccination and those known to be living with HIV</a:t>
            </a:r>
            <a:endParaRPr lang="en-GB" sz="2000" dirty="0">
              <a:effectLst/>
              <a:latin typeface="+mn-lt"/>
              <a:ea typeface="Times New Roman" panose="02020603050405020304" pitchFamily="18" charset="0"/>
            </a:endParaRPr>
          </a:p>
          <a:p>
            <a:pPr marL="0" indent="0">
              <a:spcBef>
                <a:spcPts val="600"/>
              </a:spcBef>
              <a:buNone/>
            </a:pPr>
            <a:endParaRPr lang="en-GB" sz="2000" dirty="0">
              <a:solidFill>
                <a:srgbClr val="FF0000"/>
              </a:solidFill>
            </a:endParaRPr>
          </a:p>
          <a:p>
            <a:pPr marL="0" indent="0">
              <a:spcBef>
                <a:spcPts val="600"/>
              </a:spcBef>
              <a:buNone/>
            </a:pPr>
            <a:r>
              <a:rPr lang="en-GB" sz="2000" dirty="0"/>
              <a:t>2 dose schedule: give 2</a:t>
            </a:r>
            <a:r>
              <a:rPr lang="en-GB" sz="2000" baseline="30000" dirty="0"/>
              <a:t>nd</a:t>
            </a:r>
            <a:r>
              <a:rPr lang="en-GB" sz="2000" dirty="0"/>
              <a:t> dose 6 to 24 months after the first dose</a:t>
            </a:r>
          </a:p>
          <a:p>
            <a:pPr marL="0" indent="0">
              <a:spcBef>
                <a:spcPts val="600"/>
              </a:spcBef>
              <a:buNone/>
            </a:pPr>
            <a:r>
              <a:rPr lang="en-GB" sz="2000" dirty="0"/>
              <a:t>3 dose schedule: give 2</a:t>
            </a:r>
            <a:r>
              <a:rPr lang="en-GB" sz="2000" baseline="30000" dirty="0"/>
              <a:t>nd</a:t>
            </a:r>
            <a:r>
              <a:rPr lang="en-GB" sz="2000" dirty="0"/>
              <a:t> dose at least one month after the first and 3</a:t>
            </a:r>
            <a:r>
              <a:rPr lang="en-GB" sz="2000" baseline="30000" dirty="0"/>
              <a:t>rd</a:t>
            </a:r>
            <a:r>
              <a:rPr lang="en-GB" sz="2000" dirty="0"/>
              <a:t> dose at least 3 months after the 2</a:t>
            </a:r>
            <a:r>
              <a:rPr lang="en-GB" sz="2000" baseline="30000" dirty="0"/>
              <a:t>nd</a:t>
            </a:r>
            <a:r>
              <a:rPr lang="en-GB" sz="2000" dirty="0"/>
              <a:t> </a:t>
            </a:r>
          </a:p>
          <a:p>
            <a:pPr marL="0" indent="0">
              <a:spcBef>
                <a:spcPts val="600"/>
              </a:spcBef>
              <a:buNone/>
            </a:pPr>
            <a:endParaRPr lang="en-GB" sz="2000" dirty="0"/>
          </a:p>
          <a:p>
            <a:pPr marL="0" indent="0">
              <a:spcBef>
                <a:spcPts val="600"/>
              </a:spcBef>
              <a:buNone/>
            </a:pPr>
            <a:r>
              <a:rPr lang="en-GB" sz="2000" dirty="0"/>
              <a:t>For those who have commenced HPV vaccination prior to 1 September 2023:</a:t>
            </a:r>
          </a:p>
          <a:p>
            <a:pPr marL="0" indent="0">
              <a:spcBef>
                <a:spcPts val="600"/>
              </a:spcBef>
              <a:buNone/>
            </a:pPr>
            <a:r>
              <a:rPr lang="en-GB" sz="2000" dirty="0"/>
              <a:t>-eligible GBMSM who received 1 dose before their 25th birthday can be considered to have completed their course</a:t>
            </a:r>
          </a:p>
          <a:p>
            <a:pPr marL="0" indent="0">
              <a:spcBef>
                <a:spcPts val="600"/>
              </a:spcBef>
              <a:buNone/>
            </a:pPr>
            <a:r>
              <a:rPr lang="en-GB" sz="2000" dirty="0"/>
              <a:t>-GBMSM aged 25 years and older (up to and including 45 years) should continue on the 2 dose schedule</a:t>
            </a:r>
          </a:p>
        </p:txBody>
      </p:sp>
      <p:sp>
        <p:nvSpPr>
          <p:cNvPr id="8" name="Footer Placeholder 7">
            <a:extLst>
              <a:ext uri="{FF2B5EF4-FFF2-40B4-BE49-F238E27FC236}">
                <a16:creationId xmlns:a16="http://schemas.microsoft.com/office/drawing/2014/main" id="{B1EB69E4-EDB5-4479-89DD-0DDC9B559845}"/>
              </a:ext>
            </a:extLst>
          </p:cNvPr>
          <p:cNvSpPr>
            <a:spLocks noGrp="1"/>
          </p:cNvSpPr>
          <p:nvPr>
            <p:ph type="ftr" sz="quarter" idx="10"/>
          </p:nvPr>
        </p:nvSpPr>
        <p:spPr/>
        <p:txBody>
          <a:bodyPr/>
          <a:lstStyle/>
          <a:p>
            <a:r>
              <a:rPr lang="en-GB" sz="1400"/>
              <a:t>HPV vaccination programme for GBMSM  </a:t>
            </a:r>
            <a:endParaRPr lang="en-GB" sz="1400" dirty="0"/>
          </a:p>
        </p:txBody>
      </p:sp>
      <p:sp>
        <p:nvSpPr>
          <p:cNvPr id="10" name="Slide Number Placeholder 9">
            <a:extLst>
              <a:ext uri="{FF2B5EF4-FFF2-40B4-BE49-F238E27FC236}">
                <a16:creationId xmlns:a16="http://schemas.microsoft.com/office/drawing/2014/main" id="{CEB021FF-230B-4356-A3F7-31D20B37D4E5}"/>
              </a:ext>
            </a:extLst>
          </p:cNvPr>
          <p:cNvSpPr>
            <a:spLocks noGrp="1"/>
          </p:cNvSpPr>
          <p:nvPr>
            <p:ph type="sldNum" sz="quarter" idx="11"/>
          </p:nvPr>
        </p:nvSpPr>
        <p:spPr/>
        <p:txBody>
          <a:bodyPr/>
          <a:lstStyle/>
          <a:p>
            <a:fld id="{344369E4-5DE7-46E5-874E-4FD437973785}" type="slidenum">
              <a:rPr lang="en-GB" smtClean="0"/>
              <a:pPr/>
              <a:t>25</a:t>
            </a:fld>
            <a:endParaRPr lang="en-GB" sz="1400" dirty="0"/>
          </a:p>
        </p:txBody>
      </p:sp>
    </p:spTree>
    <p:extLst>
      <p:ext uri="{BB962C8B-B14F-4D97-AF65-F5344CB8AC3E}">
        <p14:creationId xmlns:p14="http://schemas.microsoft.com/office/powerpoint/2010/main" val="959972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1F49B-754C-4BBA-9A66-05F4B4EF6835}"/>
              </a:ext>
            </a:extLst>
          </p:cNvPr>
          <p:cNvSpPr>
            <a:spLocks noGrp="1"/>
          </p:cNvSpPr>
          <p:nvPr>
            <p:ph type="title"/>
          </p:nvPr>
        </p:nvSpPr>
        <p:spPr/>
        <p:txBody>
          <a:bodyPr>
            <a:normAutofit fontScale="90000"/>
          </a:bodyPr>
          <a:lstStyle/>
          <a:p>
            <a:r>
              <a:rPr lang="en-GB" dirty="0"/>
              <a:t>Why has the schedule changed for GBMSM under 25 years of age?</a:t>
            </a:r>
          </a:p>
        </p:txBody>
      </p:sp>
      <p:sp>
        <p:nvSpPr>
          <p:cNvPr id="3" name="Content Placeholder 2">
            <a:extLst>
              <a:ext uri="{FF2B5EF4-FFF2-40B4-BE49-F238E27FC236}">
                <a16:creationId xmlns:a16="http://schemas.microsoft.com/office/drawing/2014/main" id="{AD30207E-9806-4B4E-8C44-627CB5DD69CB}"/>
              </a:ext>
            </a:extLst>
          </p:cNvPr>
          <p:cNvSpPr>
            <a:spLocks noGrp="1"/>
          </p:cNvSpPr>
          <p:nvPr>
            <p:ph idx="1"/>
          </p:nvPr>
        </p:nvSpPr>
        <p:spPr/>
        <p:txBody>
          <a:bodyPr>
            <a:normAutofit/>
          </a:bodyPr>
          <a:lstStyle/>
          <a:p>
            <a:r>
              <a:rPr lang="en-GB" dirty="0"/>
              <a:t>JCVI has made a detailed review of cumulative evidence that has been building over years and considers that the evidence is now very strong that 1 dose of the HPV vaccine provides similar protection to that induced by 2 doses </a:t>
            </a:r>
          </a:p>
          <a:p>
            <a:r>
              <a:rPr lang="en-GB" dirty="0"/>
              <a:t>trial and non-trial evidence shows that initial vaccine efficacy from 1 dose is very high and likely comparable to that from 2 doses </a:t>
            </a:r>
          </a:p>
          <a:p>
            <a:r>
              <a:rPr lang="en-GB" dirty="0"/>
              <a:t>in addition, the long duration of protection (more than 10 years) already seen is associated with a steady antibody level which has ongoing persistence and is expected to continue along the same trajectory </a:t>
            </a:r>
          </a:p>
          <a:p>
            <a:r>
              <a:rPr lang="en-GB" dirty="0"/>
              <a:t>the one-dose antibody level is associated with high efficacy against persistent infection of HPV vaccine types</a:t>
            </a:r>
          </a:p>
        </p:txBody>
      </p:sp>
      <p:sp>
        <p:nvSpPr>
          <p:cNvPr id="4" name="Footer Placeholder 3">
            <a:extLst>
              <a:ext uri="{FF2B5EF4-FFF2-40B4-BE49-F238E27FC236}">
                <a16:creationId xmlns:a16="http://schemas.microsoft.com/office/drawing/2014/main" id="{B6689A2C-9761-4DDF-A6A6-410F9BCE46F5}"/>
              </a:ext>
            </a:extLst>
          </p:cNvPr>
          <p:cNvSpPr>
            <a:spLocks noGrp="1"/>
          </p:cNvSpPr>
          <p:nvPr>
            <p:ph type="ftr" sz="quarter" idx="10"/>
          </p:nvPr>
        </p:nvSpPr>
        <p:spPr/>
        <p:txBody>
          <a:bodyPr/>
          <a:lstStyle/>
          <a:p>
            <a:r>
              <a:rPr lang="en-GB" dirty="0"/>
              <a:t>HPV vaccination programme for GBMSM  </a:t>
            </a:r>
            <a:endParaRPr lang="en-GB" sz="1400" dirty="0"/>
          </a:p>
        </p:txBody>
      </p:sp>
      <p:sp>
        <p:nvSpPr>
          <p:cNvPr id="5" name="Slide Number Placeholder 4">
            <a:extLst>
              <a:ext uri="{FF2B5EF4-FFF2-40B4-BE49-F238E27FC236}">
                <a16:creationId xmlns:a16="http://schemas.microsoft.com/office/drawing/2014/main" id="{9023C3A9-556C-4F6A-AB15-44F51B8F754E}"/>
              </a:ext>
            </a:extLst>
          </p:cNvPr>
          <p:cNvSpPr>
            <a:spLocks noGrp="1"/>
          </p:cNvSpPr>
          <p:nvPr>
            <p:ph type="sldNum" sz="quarter" idx="11"/>
          </p:nvPr>
        </p:nvSpPr>
        <p:spPr/>
        <p:txBody>
          <a:bodyPr/>
          <a:lstStyle/>
          <a:p>
            <a:fld id="{344369E4-5DE7-46E5-874E-4FD437973785}" type="slidenum">
              <a:rPr lang="en-GB" smtClean="0"/>
              <a:pPr/>
              <a:t>26</a:t>
            </a:fld>
            <a:endParaRPr lang="en-GB" sz="1400" dirty="0"/>
          </a:p>
        </p:txBody>
      </p:sp>
    </p:spTree>
    <p:extLst>
      <p:ext uri="{BB962C8B-B14F-4D97-AF65-F5344CB8AC3E}">
        <p14:creationId xmlns:p14="http://schemas.microsoft.com/office/powerpoint/2010/main" val="2275969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1F49B-754C-4BBA-9A66-05F4B4EF6835}"/>
              </a:ext>
            </a:extLst>
          </p:cNvPr>
          <p:cNvSpPr>
            <a:spLocks noGrp="1"/>
          </p:cNvSpPr>
          <p:nvPr>
            <p:ph type="title"/>
          </p:nvPr>
        </p:nvSpPr>
        <p:spPr/>
        <p:txBody>
          <a:bodyPr>
            <a:normAutofit fontScale="90000"/>
          </a:bodyPr>
          <a:lstStyle/>
          <a:p>
            <a:r>
              <a:rPr lang="en-GB" dirty="0"/>
              <a:t>Why has the schedule changed for GBMSM under 25 years of age?(</a:t>
            </a:r>
            <a:r>
              <a:rPr lang="en-GB" dirty="0" err="1"/>
              <a:t>cont</a:t>
            </a:r>
            <a:r>
              <a:rPr lang="en-GB" dirty="0"/>
              <a:t>)</a:t>
            </a:r>
          </a:p>
        </p:txBody>
      </p:sp>
      <p:sp>
        <p:nvSpPr>
          <p:cNvPr id="3" name="Content Placeholder 2">
            <a:extLst>
              <a:ext uri="{FF2B5EF4-FFF2-40B4-BE49-F238E27FC236}">
                <a16:creationId xmlns:a16="http://schemas.microsoft.com/office/drawing/2014/main" id="{AD30207E-9806-4B4E-8C44-627CB5DD69CB}"/>
              </a:ext>
            </a:extLst>
          </p:cNvPr>
          <p:cNvSpPr>
            <a:spLocks noGrp="1"/>
          </p:cNvSpPr>
          <p:nvPr>
            <p:ph idx="1"/>
          </p:nvPr>
        </p:nvSpPr>
        <p:spPr/>
        <p:txBody>
          <a:bodyPr>
            <a:normAutofit/>
          </a:bodyPr>
          <a:lstStyle/>
          <a:p>
            <a:r>
              <a:rPr lang="en-GB" sz="2000" dirty="0"/>
              <a:t>the WHO Strategic Advisory Group of Experts on Immunization (SAGE) met in April 2022 to evaluate the evidence that has been emerging over past years that single-dose schedules provide comparable efficacy to the 2- or 3-dose regimens </a:t>
            </a:r>
          </a:p>
          <a:p>
            <a:r>
              <a:rPr lang="en-GB" sz="2000" dirty="0"/>
              <a:t>SAGE’s review concluded that a single-dose of HPV vaccine provides </a:t>
            </a:r>
            <a:r>
              <a:rPr lang="en-GB"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comparable efficacy and durability of protection </a:t>
            </a:r>
            <a:r>
              <a:rPr lang="en-GB" sz="2000" dirty="0"/>
              <a:t>to 2-dose schedules</a:t>
            </a:r>
          </a:p>
          <a:p>
            <a:r>
              <a:rPr lang="en-GB" sz="2000" dirty="0">
                <a:solidFill>
                  <a:srgbClr val="000000"/>
                </a:solidFill>
                <a:ea typeface="Times New Roman" panose="02020603050405020304" pitchFamily="18" charset="0"/>
                <a:cs typeface="Times New Roman" panose="02020603050405020304" pitchFamily="18" charset="0"/>
              </a:rPr>
              <a:t>s</a:t>
            </a:r>
            <a:r>
              <a:rPr lang="en-GB"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ingle dose schedules are now being considered in several countries and have already been recommended in Australia, Mexico, Nigeria and Bangladesh and introduced in Cape Verde, Tonga and the Solomon Islands</a:t>
            </a:r>
            <a:endParaRPr lang="en-GB" sz="2000" dirty="0"/>
          </a:p>
          <a:p>
            <a:r>
              <a:rPr lang="en-GB" sz="2000" dirty="0"/>
              <a:t>following a move to a 1 dose schedule, robust UK surveillance will continue to monitor the incidence and prevalence of genital warts and high-risk HPV infections in the population</a:t>
            </a:r>
          </a:p>
          <a:p>
            <a:r>
              <a:rPr lang="en-GB" sz="2000" dirty="0"/>
              <a:t>2 doses still recommended from 25 years as </a:t>
            </a:r>
            <a:r>
              <a:rPr lang="en-GB" sz="2000" dirty="0">
                <a:effectLst/>
                <a:latin typeface="Arial" panose="020B0604020202020204" pitchFamily="34" charset="0"/>
                <a:ea typeface="Times New Roman" panose="02020603050405020304" pitchFamily="18" charset="0"/>
              </a:rPr>
              <a:t>currently insufficient evidence of the efficacy of a single dose in this age group</a:t>
            </a:r>
            <a:endParaRPr lang="en-GB" sz="28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B6689A2C-9761-4DDF-A6A6-410F9BCE46F5}"/>
              </a:ext>
            </a:extLst>
          </p:cNvPr>
          <p:cNvSpPr>
            <a:spLocks noGrp="1"/>
          </p:cNvSpPr>
          <p:nvPr>
            <p:ph type="ftr" sz="quarter" idx="10"/>
          </p:nvPr>
        </p:nvSpPr>
        <p:spPr/>
        <p:txBody>
          <a:bodyPr/>
          <a:lstStyle/>
          <a:p>
            <a:r>
              <a:rPr lang="en-GB" dirty="0"/>
              <a:t>HPV vaccination programme for GBMSM  </a:t>
            </a:r>
            <a:endParaRPr lang="en-GB" sz="1400" dirty="0"/>
          </a:p>
        </p:txBody>
      </p:sp>
      <p:sp>
        <p:nvSpPr>
          <p:cNvPr id="5" name="Slide Number Placeholder 4">
            <a:extLst>
              <a:ext uri="{FF2B5EF4-FFF2-40B4-BE49-F238E27FC236}">
                <a16:creationId xmlns:a16="http://schemas.microsoft.com/office/drawing/2014/main" id="{9023C3A9-556C-4F6A-AB15-44F51B8F754E}"/>
              </a:ext>
            </a:extLst>
          </p:cNvPr>
          <p:cNvSpPr>
            <a:spLocks noGrp="1"/>
          </p:cNvSpPr>
          <p:nvPr>
            <p:ph type="sldNum" sz="quarter" idx="11"/>
          </p:nvPr>
        </p:nvSpPr>
        <p:spPr/>
        <p:txBody>
          <a:bodyPr/>
          <a:lstStyle/>
          <a:p>
            <a:fld id="{344369E4-5DE7-46E5-874E-4FD437973785}" type="slidenum">
              <a:rPr lang="en-GB" smtClean="0"/>
              <a:pPr/>
              <a:t>27</a:t>
            </a:fld>
            <a:endParaRPr lang="en-GB" sz="1400" dirty="0"/>
          </a:p>
        </p:txBody>
      </p:sp>
    </p:spTree>
    <p:extLst>
      <p:ext uri="{BB962C8B-B14F-4D97-AF65-F5344CB8AC3E}">
        <p14:creationId xmlns:p14="http://schemas.microsoft.com/office/powerpoint/2010/main" val="1184922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AF6C-C225-47C4-AF40-FA513A5781D0}"/>
              </a:ext>
            </a:extLst>
          </p:cNvPr>
          <p:cNvSpPr>
            <a:spLocks noGrp="1"/>
          </p:cNvSpPr>
          <p:nvPr>
            <p:ph type="title"/>
          </p:nvPr>
        </p:nvSpPr>
        <p:spPr>
          <a:xfrm>
            <a:off x="324287" y="280828"/>
            <a:ext cx="8027988" cy="647700"/>
          </a:xfrm>
        </p:spPr>
        <p:txBody>
          <a:bodyPr>
            <a:normAutofit fontScale="90000"/>
          </a:bodyPr>
          <a:lstStyle/>
          <a:p>
            <a:pPr>
              <a:defRPr/>
            </a:pPr>
            <a:r>
              <a:rPr lang="en-GB" dirty="0"/>
              <a:t>Immunosuppression and HIV infection </a:t>
            </a:r>
            <a:br>
              <a:rPr lang="en-GB" dirty="0"/>
            </a:br>
            <a:endParaRPr lang="en-GB" dirty="0"/>
          </a:p>
        </p:txBody>
      </p:sp>
      <p:sp>
        <p:nvSpPr>
          <p:cNvPr id="66563" name="Content Placeholder 2">
            <a:extLst>
              <a:ext uri="{FF2B5EF4-FFF2-40B4-BE49-F238E27FC236}">
                <a16:creationId xmlns:a16="http://schemas.microsoft.com/office/drawing/2014/main" id="{FC019930-BB42-41C9-A4BA-DD237118B084}"/>
              </a:ext>
            </a:extLst>
          </p:cNvPr>
          <p:cNvSpPr>
            <a:spLocks noGrp="1" noChangeArrowheads="1"/>
          </p:cNvSpPr>
          <p:nvPr>
            <p:ph idx="1"/>
          </p:nvPr>
        </p:nvSpPr>
        <p:spPr>
          <a:xfrm>
            <a:off x="324287" y="1548949"/>
            <a:ext cx="9765644" cy="4608512"/>
          </a:xfrm>
        </p:spPr>
        <p:txBody>
          <a:bodyPr>
            <a:normAutofit lnSpcReduction="10000"/>
          </a:bodyPr>
          <a:lstStyle/>
          <a:p>
            <a:pPr>
              <a:lnSpc>
                <a:spcPct val="120000"/>
              </a:lnSpc>
            </a:pPr>
            <a:r>
              <a:rPr lang="en-GB" altLang="en-US" sz="2000" dirty="0">
                <a:ea typeface="ヒラギノ角ゴ Pro W3"/>
                <a:cs typeface="ヒラギノ角ゴ Pro W3"/>
              </a:rPr>
              <a:t>individuals in the eligible cohort who are known to be living with human immunodeficiency virus (HIV) can be given HPV vaccine regardless of CD4 count, antiretroviral therapy use or viral load</a:t>
            </a:r>
          </a:p>
          <a:p>
            <a:pPr>
              <a:lnSpc>
                <a:spcPct val="120000"/>
              </a:lnSpc>
              <a:buFont typeface="Arial" panose="020B0604020202020204" pitchFamily="34" charset="0"/>
              <a:buChar char="•"/>
            </a:pPr>
            <a:r>
              <a:rPr lang="en-GB" altLang="en-US" sz="2000" dirty="0">
                <a:ea typeface="ヒラギノ角ゴ Pro W3"/>
                <a:cs typeface="ヒラギノ角ゴ Pro W3"/>
              </a:rPr>
              <a:t>individuals who are have HIV are at increased risk of acquiring HPV and persistent infection, as well as frequent carriage of multiple HPV types and increased risk of HPV-related rapidly progressive malignancies</a:t>
            </a:r>
          </a:p>
          <a:p>
            <a:pPr>
              <a:lnSpc>
                <a:spcPct val="120000"/>
              </a:lnSpc>
              <a:buFont typeface="Arial" panose="020B0604020202020204" pitchFamily="34" charset="0"/>
              <a:buChar char="•"/>
            </a:pPr>
            <a:r>
              <a:rPr lang="en-GB" altLang="en-US" sz="2000" dirty="0">
                <a:ea typeface="ヒラギノ角ゴ Pro W3"/>
                <a:cs typeface="ヒラギノ角ゴ Pro W3"/>
              </a:rPr>
              <a:t>HPV vaccines are known to be safe and immunogenic when given to individuals who have HIV, however the immune response to this vaccination and its effectiveness may be less than that observed among those who do not have HIV </a:t>
            </a:r>
          </a:p>
          <a:p>
            <a:pPr marL="228600" marR="0" lvl="0" indent="-228600" algn="l" defTabSz="914400" rtl="0" eaLnBrk="1" fontAlgn="auto" latinLnBrk="0" hangingPunct="1">
              <a:lnSpc>
                <a:spcPct val="100000"/>
              </a:lnSpc>
              <a:spcBef>
                <a:spcPts val="1000"/>
              </a:spcBef>
              <a:spcAft>
                <a:spcPts val="0"/>
              </a:spcAft>
              <a:buClr>
                <a:srgbClr val="007C91"/>
              </a:buClr>
              <a:buSzTx/>
              <a:buFont typeface="Arial" panose="020B0604020202020204" pitchFamily="34" charset="0"/>
              <a:buChar char="•"/>
              <a:tabLst/>
              <a:defRPr/>
            </a:pPr>
            <a:r>
              <a:rPr lang="en-GB" altLang="en-US" sz="2000" dirty="0">
                <a:ea typeface="ヒラギノ角ゴ Pro W3"/>
                <a:cs typeface="ヒラギノ角ゴ Pro W3"/>
              </a:rPr>
              <a:t>individuals known to be living with HIV (</a:t>
            </a:r>
            <a:r>
              <a:rPr lang="en-GB" sz="2000" dirty="0"/>
              <a:t>including those on antiretroviral therapy) </a:t>
            </a:r>
            <a:r>
              <a:rPr lang="en-GB" altLang="en-US" sz="2000" dirty="0">
                <a:ea typeface="ヒラギノ角ゴ Pro W3"/>
                <a:cs typeface="ヒラギノ角ゴ Pro W3"/>
              </a:rPr>
              <a:t>or who are immunocompromised at the time of vaccination should be offered a 3-dose course of vaccine as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currently no data on fewer than 3 doses in these </a:t>
            </a:r>
            <a:r>
              <a:rPr lang="en-GB" sz="2000" dirty="0">
                <a:solidFill>
                  <a:prstClr val="black"/>
                </a:solidFill>
              </a:rPr>
              <a:t>groups</a:t>
            </a:r>
            <a:endParaRPr lang="en-GB" altLang="en-US" sz="1400" dirty="0">
              <a:ea typeface="ヒラギノ角ゴ Pro W3"/>
              <a:cs typeface="ヒラギノ角ゴ Pro W3"/>
            </a:endParaRPr>
          </a:p>
        </p:txBody>
      </p:sp>
      <p:sp>
        <p:nvSpPr>
          <p:cNvPr id="3" name="Footer Placeholder 2">
            <a:extLst>
              <a:ext uri="{FF2B5EF4-FFF2-40B4-BE49-F238E27FC236}">
                <a16:creationId xmlns:a16="http://schemas.microsoft.com/office/drawing/2014/main" id="{22F8C4FE-0E97-45E2-9EED-6F59E4AC9403}"/>
              </a:ext>
            </a:extLst>
          </p:cNvPr>
          <p:cNvSpPr>
            <a:spLocks noGrp="1"/>
          </p:cNvSpPr>
          <p:nvPr>
            <p:ph type="ftr" sz="quarter" idx="10"/>
          </p:nvPr>
        </p:nvSpPr>
        <p:spPr/>
        <p:txBody>
          <a:bodyPr/>
          <a:lstStyle/>
          <a:p>
            <a:r>
              <a:rPr lang="en-GB" dirty="0"/>
              <a:t>HPV vaccination programme for GBMSM  </a:t>
            </a:r>
            <a:endParaRPr lang="en-GB" sz="1400" dirty="0"/>
          </a:p>
        </p:txBody>
      </p:sp>
      <p:sp>
        <p:nvSpPr>
          <p:cNvPr id="4" name="Slide Number Placeholder 3">
            <a:extLst>
              <a:ext uri="{FF2B5EF4-FFF2-40B4-BE49-F238E27FC236}">
                <a16:creationId xmlns:a16="http://schemas.microsoft.com/office/drawing/2014/main" id="{FBDADA78-1B93-43F3-BDAF-361C39989A9F}"/>
              </a:ext>
            </a:extLst>
          </p:cNvPr>
          <p:cNvSpPr>
            <a:spLocks noGrp="1"/>
          </p:cNvSpPr>
          <p:nvPr>
            <p:ph type="sldNum" sz="quarter" idx="11"/>
          </p:nvPr>
        </p:nvSpPr>
        <p:spPr/>
        <p:txBody>
          <a:bodyPr/>
          <a:lstStyle/>
          <a:p>
            <a:fld id="{344369E4-5DE7-46E5-874E-4FD437973785}" type="slidenum">
              <a:rPr lang="en-GB" smtClean="0"/>
              <a:pPr/>
              <a:t>28</a:t>
            </a:fld>
            <a:endParaRPr lang="en-GB" sz="1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a:t>Legal mechanisms for administration of HPV vaccine</a:t>
            </a:r>
          </a:p>
        </p:txBody>
      </p:sp>
      <p:sp>
        <p:nvSpPr>
          <p:cNvPr id="3" name="Content Placeholder 2"/>
          <p:cNvSpPr>
            <a:spLocks noGrp="1"/>
          </p:cNvSpPr>
          <p:nvPr>
            <p:ph idx="1"/>
          </p:nvPr>
        </p:nvSpPr>
        <p:spPr>
          <a:xfrm>
            <a:off x="330205" y="1774825"/>
            <a:ext cx="9875339" cy="4664025"/>
          </a:xfrm>
        </p:spPr>
        <p:txBody>
          <a:bodyPr>
            <a:normAutofit fontScale="92500" lnSpcReduction="20000"/>
          </a:bodyPr>
          <a:lstStyle/>
          <a:p>
            <a:pPr marL="0" indent="0">
              <a:buNone/>
            </a:pPr>
            <a:r>
              <a:rPr lang="en-GB" altLang="en-US" sz="2000" dirty="0">
                <a:ea typeface="ヒラギノ角ゴ Pro W3"/>
                <a:cs typeface="ヒラギノ角ゴ Pro W3"/>
              </a:rPr>
              <a:t>Gardasil 9 is a prescription only medicine and should only be administered using one of the following:</a:t>
            </a:r>
          </a:p>
          <a:p>
            <a:pPr>
              <a:buFont typeface="Arial" panose="020B0604020202020204" pitchFamily="34" charset="0"/>
              <a:buChar char="•"/>
            </a:pPr>
            <a:r>
              <a:rPr lang="en-GB" altLang="en-US" sz="2000" dirty="0">
                <a:ea typeface="ヒラギノ角ゴ Pro W3"/>
                <a:cs typeface="ヒラギノ角ゴ Pro W3"/>
              </a:rPr>
              <a:t>prescription written manually or electronically by a registered medical practitioner or other authorised prescriber</a:t>
            </a:r>
          </a:p>
          <a:p>
            <a:pPr>
              <a:buFont typeface="Arial" panose="020B0604020202020204" pitchFamily="34" charset="0"/>
              <a:buChar char="•"/>
            </a:pPr>
            <a:r>
              <a:rPr lang="en-GB" altLang="en-US" sz="2000" dirty="0">
                <a:ea typeface="ヒラギノ角ゴ Pro W3"/>
                <a:cs typeface="ヒラギノ角ゴ Pro W3"/>
              </a:rPr>
              <a:t>Patient Specific Direction (PSD)</a:t>
            </a:r>
          </a:p>
          <a:p>
            <a:pPr>
              <a:buFont typeface="Arial" panose="020B0604020202020204" pitchFamily="34" charset="0"/>
              <a:buChar char="•"/>
            </a:pPr>
            <a:r>
              <a:rPr lang="en-GB" altLang="en-US" sz="2000" dirty="0">
                <a:ea typeface="ヒラギノ角ゴ Pro W3"/>
                <a:cs typeface="ヒラギノ角ゴ Pro W3"/>
              </a:rPr>
              <a:t>Patient Group Direction (PGD)</a:t>
            </a:r>
          </a:p>
          <a:p>
            <a:pPr>
              <a:buFont typeface="Wingdings" panose="05000000000000000000" pitchFamily="2" charset="2"/>
              <a:buChar char="ü"/>
            </a:pPr>
            <a:endParaRPr lang="en-GB" altLang="en-US" sz="2000" dirty="0">
              <a:ea typeface="ヒラギノ角ゴ Pro W3"/>
              <a:cs typeface="ヒラギノ角ゴ Pro W3"/>
            </a:endParaRPr>
          </a:p>
          <a:p>
            <a:pPr marL="0" indent="0">
              <a:spcBef>
                <a:spcPts val="0"/>
              </a:spcBef>
              <a:buNone/>
            </a:pPr>
            <a:r>
              <a:rPr lang="en-GB" altLang="en-US" sz="2000" dirty="0">
                <a:ea typeface="ヒラギノ角ゴ Pro W3"/>
                <a:cs typeface="ヒラギノ角ゴ Pro W3"/>
              </a:rPr>
              <a:t>UKHSA have developed a </a:t>
            </a:r>
            <a:r>
              <a:rPr lang="en-GB" altLang="en-US" sz="2000" dirty="0">
                <a:ea typeface="ヒラギノ角ゴ Pro W3"/>
                <a:cs typeface="ヒラギノ角ゴ Pro W3"/>
                <a:hlinkClick r:id="rId3"/>
              </a:rPr>
              <a:t>national PGD template</a:t>
            </a:r>
            <a:r>
              <a:rPr lang="en-GB" altLang="en-US" sz="2000" dirty="0">
                <a:ea typeface="ヒラギノ角ゴ Pro W3"/>
                <a:cs typeface="ヒラギノ角ゴ Pro W3"/>
              </a:rPr>
              <a:t> which should be reviewed and authorised locally before use.</a:t>
            </a:r>
          </a:p>
          <a:p>
            <a:pPr marL="0" indent="0">
              <a:buNone/>
            </a:pPr>
            <a:r>
              <a:rPr lang="en-GB" altLang="en-US" sz="2000" dirty="0">
                <a:ea typeface="ヒラギノ角ゴ Pro W3"/>
                <a:cs typeface="ヒラギノ角ゴ Pro W3"/>
              </a:rPr>
              <a:t>Providers may choose to use this to source their own PGD locally or prescribe the vaccination on an individual patient basis using a Patient Specific Direction (PSD)</a:t>
            </a:r>
          </a:p>
          <a:p>
            <a:pPr marL="0" indent="0">
              <a:buNone/>
            </a:pPr>
            <a:r>
              <a:rPr lang="en-GB" altLang="en-US" sz="2000" dirty="0">
                <a:ea typeface="ヒラギノ角ゴ Pro W3"/>
                <a:cs typeface="ヒラギノ角ゴ Pro W3"/>
              </a:rPr>
              <a:t>The currently approved schedule for HPV vaccine is a 2-dose course. Use of a single dose is therefore off-label</a:t>
            </a:r>
          </a:p>
          <a:p>
            <a:pPr marL="0" indent="0">
              <a:buNone/>
            </a:pPr>
            <a:r>
              <a:rPr lang="en-GB" altLang="en-US" sz="2000" dirty="0">
                <a:ea typeface="ヒラギノ角ゴ Pro W3"/>
                <a:cs typeface="ヒラギノ角ゴ Pro W3"/>
              </a:rPr>
              <a:t>In line with advice from the MHRA, where authoritative advice and current practice supports the use of a medicine outside the terms of its licence, it is not always necessary to draw attention to this when seeking consent</a:t>
            </a:r>
          </a:p>
          <a:p>
            <a:pPr marL="0" indent="0">
              <a:buNone/>
            </a:pPr>
            <a:endParaRPr lang="en-GB" altLang="en-US" sz="2000" dirty="0">
              <a:solidFill>
                <a:srgbClr val="FF0000"/>
              </a:solidFill>
              <a:ea typeface="ヒラギノ角ゴ Pro W3"/>
              <a:cs typeface="ヒラギノ角ゴ Pro W3"/>
            </a:endParaRPr>
          </a:p>
          <a:p>
            <a:endParaRPr lang="en-GB" sz="700" dirty="0"/>
          </a:p>
        </p:txBody>
      </p:sp>
      <p:sp>
        <p:nvSpPr>
          <p:cNvPr id="9" name="Footer Placeholder 1">
            <a:extLst>
              <a:ext uri="{FF2B5EF4-FFF2-40B4-BE49-F238E27FC236}">
                <a16:creationId xmlns:a16="http://schemas.microsoft.com/office/drawing/2014/main" id="{897A3E88-41BD-45C4-B529-66F0290DD00F}"/>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01A8C530-1CA0-42CA-A34D-6A5DB504A3DA}"/>
              </a:ext>
            </a:extLst>
          </p:cNvPr>
          <p:cNvSpPr>
            <a:spLocks noGrp="1"/>
          </p:cNvSpPr>
          <p:nvPr>
            <p:ph type="ftr" sz="quarter" idx="10"/>
          </p:nvPr>
        </p:nvSpPr>
        <p:spPr/>
        <p:txBody>
          <a:bodyPr/>
          <a:lstStyle/>
          <a:p>
            <a:r>
              <a:rPr lang="en-GB" sz="1400"/>
              <a:t>HPV vaccination programme for GBMSM  </a:t>
            </a:r>
            <a:endParaRPr lang="en-GB" sz="1400" dirty="0"/>
          </a:p>
        </p:txBody>
      </p:sp>
      <p:sp>
        <p:nvSpPr>
          <p:cNvPr id="5" name="Slide Number Placeholder 4">
            <a:extLst>
              <a:ext uri="{FF2B5EF4-FFF2-40B4-BE49-F238E27FC236}">
                <a16:creationId xmlns:a16="http://schemas.microsoft.com/office/drawing/2014/main" id="{846D5EE2-DB48-41B2-B306-D4A95B83BDD6}"/>
              </a:ext>
            </a:extLst>
          </p:cNvPr>
          <p:cNvSpPr>
            <a:spLocks noGrp="1"/>
          </p:cNvSpPr>
          <p:nvPr>
            <p:ph type="sldNum" sz="quarter" idx="11"/>
          </p:nvPr>
        </p:nvSpPr>
        <p:spPr/>
        <p:txBody>
          <a:bodyPr/>
          <a:lstStyle/>
          <a:p>
            <a:fld id="{344369E4-5DE7-46E5-874E-4FD437973785}" type="slidenum">
              <a:rPr lang="en-GB" smtClean="0"/>
              <a:pPr/>
              <a:t>29</a:t>
            </a:fld>
            <a:endParaRPr lang="en-GB" sz="1400" dirty="0"/>
          </a:p>
        </p:txBody>
      </p:sp>
    </p:spTree>
    <p:extLst>
      <p:ext uri="{BB962C8B-B14F-4D97-AF65-F5344CB8AC3E}">
        <p14:creationId xmlns:p14="http://schemas.microsoft.com/office/powerpoint/2010/main" val="2564973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a:extLst>
              <a:ext uri="{FF2B5EF4-FFF2-40B4-BE49-F238E27FC236}">
                <a16:creationId xmlns:a16="http://schemas.microsoft.com/office/drawing/2014/main" id="{4366B8DD-7D84-4754-B126-445019A8FA4C}"/>
              </a:ext>
            </a:extLst>
          </p:cNvPr>
          <p:cNvSpPr>
            <a:spLocks noGrp="1" noChangeArrowheads="1"/>
          </p:cNvSpPr>
          <p:nvPr>
            <p:ph idx="1"/>
          </p:nvPr>
        </p:nvSpPr>
        <p:spPr>
          <a:xfrm>
            <a:off x="499073" y="1592327"/>
            <a:ext cx="8435975" cy="4203700"/>
          </a:xfrm>
        </p:spPr>
        <p:txBody>
          <a:bodyPr/>
          <a:lstStyle/>
          <a:p>
            <a:pPr eaLnBrk="1" hangingPunct="1">
              <a:lnSpc>
                <a:spcPct val="80000"/>
              </a:lnSpc>
              <a:buFont typeface="Arial" panose="020B0604020202020204" pitchFamily="34" charset="0"/>
              <a:buChar char="•"/>
            </a:pPr>
            <a:endParaRPr lang="en-GB" altLang="en-US" sz="2000" dirty="0">
              <a:ea typeface="ヒラギノ角ゴ Pro W3"/>
              <a:cs typeface="ヒラギノ角ゴ Pro W3"/>
            </a:endParaRPr>
          </a:p>
          <a:p>
            <a:pPr>
              <a:lnSpc>
                <a:spcPct val="100000"/>
              </a:lnSpc>
              <a:spcAft>
                <a:spcPts val="1200"/>
              </a:spcAft>
            </a:pPr>
            <a:r>
              <a:rPr lang="en-GB" altLang="en-US" sz="2000" dirty="0">
                <a:ea typeface="ヒラギノ角ゴ Pro W3"/>
                <a:cs typeface="ヒラギノ角ゴ Pro W3"/>
              </a:rPr>
              <a:t>to support healthcare professionals involved in discussing HPV vaccination with GBMSM by providing evidence based information</a:t>
            </a:r>
          </a:p>
          <a:p>
            <a:pPr>
              <a:lnSpc>
                <a:spcPct val="100000"/>
              </a:lnSpc>
              <a:spcAft>
                <a:spcPts val="1200"/>
              </a:spcAft>
            </a:pPr>
            <a:r>
              <a:rPr lang="en-GB" altLang="en-US" sz="2000" dirty="0">
                <a:ea typeface="ヒラギノ角ゴ Pro W3"/>
                <a:cs typeface="ヒラギノ角ゴ Pro W3"/>
              </a:rPr>
              <a:t>to raise awareness of the current epidemiology of HPV and the important role of vaccination in the GBMSM population </a:t>
            </a:r>
          </a:p>
          <a:p>
            <a:pPr>
              <a:lnSpc>
                <a:spcPct val="100000"/>
              </a:lnSpc>
              <a:spcAft>
                <a:spcPts val="1200"/>
              </a:spcAft>
            </a:pPr>
            <a:r>
              <a:rPr lang="en-GB" altLang="en-US" sz="2000" dirty="0">
                <a:ea typeface="ヒラギノ角ゴ Pro W3"/>
                <a:cs typeface="ヒラギノ角ゴ Pro W3"/>
              </a:rPr>
              <a:t>to provide guidance on the administration of the vaccine including  recommended dosage and schedule, contraindications, precautions and potential adverse reactions </a:t>
            </a:r>
          </a:p>
        </p:txBody>
      </p:sp>
      <p:sp>
        <p:nvSpPr>
          <p:cNvPr id="8195" name="Title 1">
            <a:extLst>
              <a:ext uri="{FF2B5EF4-FFF2-40B4-BE49-F238E27FC236}">
                <a16:creationId xmlns:a16="http://schemas.microsoft.com/office/drawing/2014/main" id="{0AE60905-0837-40B7-BE75-9C8E82957505}"/>
              </a:ext>
            </a:extLst>
          </p:cNvPr>
          <p:cNvSpPr>
            <a:spLocks noGrp="1"/>
          </p:cNvSpPr>
          <p:nvPr>
            <p:ph type="title"/>
          </p:nvPr>
        </p:nvSpPr>
        <p:spPr>
          <a:xfrm>
            <a:off x="499073" y="301805"/>
            <a:ext cx="8027987" cy="647700"/>
          </a:xfrm>
        </p:spPr>
        <p:txBody>
          <a:bodyPr/>
          <a:lstStyle/>
          <a:p>
            <a:pPr eaLnBrk="1" hangingPunct="1">
              <a:defRPr/>
            </a:pPr>
            <a:r>
              <a:rPr lang="en-GB" altLang="en-US" sz="3600" dirty="0"/>
              <a:t>Aims of training resource</a:t>
            </a:r>
          </a:p>
        </p:txBody>
      </p:sp>
      <p:sp>
        <p:nvSpPr>
          <p:cNvPr id="2" name="Footer Placeholder 1">
            <a:extLst>
              <a:ext uri="{FF2B5EF4-FFF2-40B4-BE49-F238E27FC236}">
                <a16:creationId xmlns:a16="http://schemas.microsoft.com/office/drawing/2014/main" id="{2EF1313B-7FF1-4963-8817-E130CDF8FABB}"/>
              </a:ext>
            </a:extLst>
          </p:cNvPr>
          <p:cNvSpPr>
            <a:spLocks noGrp="1"/>
          </p:cNvSpPr>
          <p:nvPr>
            <p:ph type="ftr" sz="quarter" idx="10"/>
          </p:nvPr>
        </p:nvSpPr>
        <p:spPr/>
        <p:txBody>
          <a:bodyPr/>
          <a:lstStyle/>
          <a:p>
            <a:r>
              <a:rPr lang="en-GB"/>
              <a:t>HPV vaccination programme for GBMSM  </a:t>
            </a:r>
            <a:endParaRPr lang="en-GB" sz="1400" dirty="0"/>
          </a:p>
        </p:txBody>
      </p:sp>
      <p:sp>
        <p:nvSpPr>
          <p:cNvPr id="3" name="Slide Number Placeholder 2">
            <a:extLst>
              <a:ext uri="{FF2B5EF4-FFF2-40B4-BE49-F238E27FC236}">
                <a16:creationId xmlns:a16="http://schemas.microsoft.com/office/drawing/2014/main" id="{5C97BDD6-0D22-4D7C-8ED4-D9A45E0BEF6F}"/>
              </a:ext>
            </a:extLst>
          </p:cNvPr>
          <p:cNvSpPr>
            <a:spLocks noGrp="1"/>
          </p:cNvSpPr>
          <p:nvPr>
            <p:ph type="sldNum" sz="quarter" idx="11"/>
          </p:nvPr>
        </p:nvSpPr>
        <p:spPr/>
        <p:txBody>
          <a:bodyPr/>
          <a:lstStyle/>
          <a:p>
            <a:fld id="{344369E4-5DE7-46E5-874E-4FD437973785}" type="slidenum">
              <a:rPr lang="en-GB" smtClean="0"/>
              <a:pPr/>
              <a:t>3</a:t>
            </a:fld>
            <a:endParaRPr lang="en-GB" sz="1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041" y="1291986"/>
            <a:ext cx="7894191" cy="4608512"/>
          </a:xfrm>
        </p:spPr>
        <p:txBody>
          <a:bodyPr>
            <a:normAutofit fontScale="77500" lnSpcReduction="20000"/>
          </a:bodyPr>
          <a:lstStyle/>
          <a:p>
            <a:endParaRPr lang="en-GB" sz="2000" b="1" dirty="0"/>
          </a:p>
          <a:p>
            <a:pPr marL="0" indent="0">
              <a:buNone/>
            </a:pPr>
            <a:r>
              <a:rPr lang="en-GB" sz="2300" b="1" dirty="0"/>
              <a:t>Contraindications</a:t>
            </a:r>
          </a:p>
          <a:p>
            <a:pPr marL="0" indent="0">
              <a:lnSpc>
                <a:spcPct val="120000"/>
              </a:lnSpc>
              <a:buNone/>
            </a:pPr>
            <a:r>
              <a:rPr lang="en-GB" sz="2300" dirty="0"/>
              <a:t>Gardasil 9 should not be administered to those who have had:</a:t>
            </a:r>
          </a:p>
          <a:p>
            <a:pPr lvl="1">
              <a:lnSpc>
                <a:spcPct val="120000"/>
              </a:lnSpc>
            </a:pPr>
            <a:r>
              <a:rPr lang="en-GB" sz="2300" dirty="0"/>
              <a:t>a confirmed anaphylaxis to a previous dose of the vaccine</a:t>
            </a:r>
          </a:p>
          <a:p>
            <a:pPr lvl="1">
              <a:lnSpc>
                <a:spcPct val="120000"/>
              </a:lnSpc>
            </a:pPr>
            <a:r>
              <a:rPr lang="en-GB" sz="2300" dirty="0"/>
              <a:t>a confirmed anaphylaxis to any constituent or excipient of the vaccine</a:t>
            </a:r>
          </a:p>
          <a:p>
            <a:pPr marL="0" indent="0">
              <a:lnSpc>
                <a:spcPct val="120000"/>
              </a:lnSpc>
              <a:buNone/>
            </a:pPr>
            <a:r>
              <a:rPr lang="en-GB" sz="2300" dirty="0"/>
              <a:t>Yeast allergy is not a contraindication to the HPV vaccine. Even though the vaccine antigen in Gardasil 9 is grown in yeast cells, the final vaccine product does not contain any yeast</a:t>
            </a:r>
          </a:p>
          <a:p>
            <a:pPr marL="0" indent="0">
              <a:lnSpc>
                <a:spcPct val="120000"/>
              </a:lnSpc>
              <a:buNone/>
            </a:pPr>
            <a:r>
              <a:rPr lang="en-GB" sz="2300" b="1" dirty="0"/>
              <a:t>Precautions</a:t>
            </a:r>
            <a:endParaRPr lang="en-GB" sz="2300" dirty="0"/>
          </a:p>
          <a:p>
            <a:pPr marL="0" indent="0">
              <a:lnSpc>
                <a:spcPct val="120000"/>
              </a:lnSpc>
              <a:buNone/>
            </a:pPr>
            <a:r>
              <a:rPr lang="en-GB" sz="2300" dirty="0"/>
              <a:t>If an individual is acutely unwell, immunisation may be postponed until they have fully recovered to avoid confusing the differential diagnosis of any acute illness by wrongly attributing any signs or symptoms to any possible adverse effects of the vaccine</a:t>
            </a:r>
          </a:p>
          <a:p>
            <a:pPr marL="0" indent="0">
              <a:buNone/>
            </a:pPr>
            <a:endParaRPr lang="en-GB" sz="2000" dirty="0"/>
          </a:p>
          <a:p>
            <a:pPr marL="0" indent="0"/>
            <a:endParaRPr lang="en-GB" altLang="en-US" sz="2000" b="1" dirty="0"/>
          </a:p>
          <a:p>
            <a:pPr marL="0" indent="0"/>
            <a:endParaRPr lang="en-GB" altLang="en-US" sz="2000" b="1" dirty="0"/>
          </a:p>
          <a:p>
            <a:pPr>
              <a:spcBef>
                <a:spcPct val="0"/>
              </a:spcBef>
              <a:spcAft>
                <a:spcPts val="1200"/>
              </a:spcAft>
            </a:pPr>
            <a:endParaRPr lang="en-GB" altLang="en-US" sz="2000" dirty="0"/>
          </a:p>
        </p:txBody>
      </p:sp>
      <p:sp>
        <p:nvSpPr>
          <p:cNvPr id="6" name="Title 1"/>
          <p:cNvSpPr txBox="1">
            <a:spLocks/>
          </p:cNvSpPr>
          <p:nvPr/>
        </p:nvSpPr>
        <p:spPr>
          <a:xfrm>
            <a:off x="576041" y="336382"/>
            <a:ext cx="8028000" cy="648072"/>
          </a:xfrm>
          <a:prstGeom prst="rect">
            <a:avLst/>
          </a:prstGeom>
        </p:spPr>
        <p:txBody>
          <a:bodyPr vert="horz" lIns="0" tIns="0" rIns="0" bIns="0" rtlCol="0" anchor="t" anchorCtr="0">
            <a:normAutofit/>
          </a:bodyPr>
          <a:lstStyle>
            <a:lvl1pPr algn="l" rtl="0" eaLnBrk="0" fontAlgn="base" hangingPunct="0">
              <a:spcBef>
                <a:spcPct val="0"/>
              </a:spcBef>
              <a:spcAft>
                <a:spcPct val="0"/>
              </a:spcAft>
              <a:defRPr sz="4000" kern="1200" spc="-150" baseline="0">
                <a:solidFill>
                  <a:srgbClr val="00AE9E"/>
                </a:solidFill>
                <a:latin typeface="Arial" pitchFamily="34" charset="0"/>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a:lstStyle>
          <a:p>
            <a:r>
              <a:rPr lang="en-GB" altLang="en-US" sz="3600" dirty="0">
                <a:solidFill>
                  <a:schemeClr val="bg1"/>
                </a:solidFill>
              </a:rPr>
              <a:t>Contraindications and Precautions</a:t>
            </a:r>
            <a:endParaRPr lang="en-GB" sz="3600" dirty="0">
              <a:solidFill>
                <a:schemeClr val="bg1"/>
              </a:solidFill>
            </a:endParaRPr>
          </a:p>
        </p:txBody>
      </p:sp>
      <p:sp>
        <p:nvSpPr>
          <p:cNvPr id="8" name="Footer Placeholder 7">
            <a:extLst>
              <a:ext uri="{FF2B5EF4-FFF2-40B4-BE49-F238E27FC236}">
                <a16:creationId xmlns:a16="http://schemas.microsoft.com/office/drawing/2014/main" id="{EAD443A6-A71A-41BF-9241-9D4100464952}"/>
              </a:ext>
            </a:extLst>
          </p:cNvPr>
          <p:cNvSpPr>
            <a:spLocks noGrp="1"/>
          </p:cNvSpPr>
          <p:nvPr>
            <p:ph type="ftr" sz="quarter" idx="10"/>
          </p:nvPr>
        </p:nvSpPr>
        <p:spPr/>
        <p:txBody>
          <a:bodyPr/>
          <a:lstStyle/>
          <a:p>
            <a:r>
              <a:rPr lang="en-GB" sz="1400"/>
              <a:t>HPV vaccination programme for GBMSM  </a:t>
            </a:r>
            <a:endParaRPr lang="en-GB" sz="1400" dirty="0"/>
          </a:p>
        </p:txBody>
      </p:sp>
      <p:sp>
        <p:nvSpPr>
          <p:cNvPr id="10" name="Slide Number Placeholder 9">
            <a:extLst>
              <a:ext uri="{FF2B5EF4-FFF2-40B4-BE49-F238E27FC236}">
                <a16:creationId xmlns:a16="http://schemas.microsoft.com/office/drawing/2014/main" id="{35252123-C201-489D-9582-E39C5E8CC902}"/>
              </a:ext>
            </a:extLst>
          </p:cNvPr>
          <p:cNvSpPr>
            <a:spLocks noGrp="1"/>
          </p:cNvSpPr>
          <p:nvPr>
            <p:ph type="sldNum" sz="quarter" idx="11"/>
          </p:nvPr>
        </p:nvSpPr>
        <p:spPr/>
        <p:txBody>
          <a:bodyPr/>
          <a:lstStyle/>
          <a:p>
            <a:fld id="{344369E4-5DE7-46E5-874E-4FD437973785}" type="slidenum">
              <a:rPr lang="en-GB" smtClean="0"/>
              <a:pPr/>
              <a:t>30</a:t>
            </a:fld>
            <a:endParaRPr lang="en-GB" sz="1400" dirty="0"/>
          </a:p>
        </p:txBody>
      </p:sp>
    </p:spTree>
    <p:extLst>
      <p:ext uri="{BB962C8B-B14F-4D97-AF65-F5344CB8AC3E}">
        <p14:creationId xmlns:p14="http://schemas.microsoft.com/office/powerpoint/2010/main" val="15888489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051" y="342420"/>
            <a:ext cx="8028000" cy="720080"/>
          </a:xfrm>
        </p:spPr>
        <p:txBody>
          <a:bodyPr>
            <a:normAutofit/>
          </a:bodyPr>
          <a:lstStyle/>
          <a:p>
            <a:r>
              <a:rPr lang="en-GB" sz="3600" dirty="0"/>
              <a:t>Storage of HPV vaccine</a:t>
            </a:r>
          </a:p>
        </p:txBody>
      </p:sp>
      <p:sp>
        <p:nvSpPr>
          <p:cNvPr id="3" name="Content Placeholder 2"/>
          <p:cNvSpPr>
            <a:spLocks noGrp="1"/>
          </p:cNvSpPr>
          <p:nvPr>
            <p:ph idx="1"/>
          </p:nvPr>
        </p:nvSpPr>
        <p:spPr>
          <a:xfrm>
            <a:off x="428795" y="1698447"/>
            <a:ext cx="4873394" cy="4104456"/>
          </a:xfrm>
        </p:spPr>
        <p:txBody>
          <a:bodyPr>
            <a:normAutofit fontScale="92500"/>
          </a:bodyPr>
          <a:lstStyle/>
          <a:p>
            <a:pPr marL="509587" indent="-342900"/>
            <a:r>
              <a:rPr lang="en-GB" dirty="0">
                <a:cs typeface="ヒラギノ角ゴ Pro W3" pitchFamily="84" charset="-128"/>
              </a:rPr>
              <a:t>store between +2 and +8ºC </a:t>
            </a:r>
          </a:p>
          <a:p>
            <a:pPr marL="509587" indent="-342900"/>
            <a:r>
              <a:rPr lang="en-GB" dirty="0">
                <a:cs typeface="ヒラギノ角ゴ Pro W3" pitchFamily="84" charset="-128"/>
              </a:rPr>
              <a:t>store in original packaging</a:t>
            </a:r>
          </a:p>
          <a:p>
            <a:pPr marL="509587" indent="-342900"/>
            <a:r>
              <a:rPr lang="en-GB" dirty="0">
                <a:cs typeface="ヒラギノ角ゴ Pro W3" pitchFamily="84" charset="-128"/>
              </a:rPr>
              <a:t>protect from light</a:t>
            </a:r>
          </a:p>
          <a:p>
            <a:pPr marL="509587" indent="-342900"/>
            <a:r>
              <a:rPr lang="en-GB" dirty="0">
                <a:cs typeface="ヒラギノ角ゴ Pro W3" pitchFamily="84" charset="-128"/>
              </a:rPr>
              <a:t>use as soon as possible after removing from fridge</a:t>
            </a:r>
          </a:p>
          <a:p>
            <a:pPr marL="285750" indent="-285750"/>
            <a:endParaRPr lang="en-GB" dirty="0"/>
          </a:p>
          <a:p>
            <a:pPr marL="0" indent="0">
              <a:buNone/>
            </a:pPr>
            <a:r>
              <a:rPr lang="en-GB" dirty="0"/>
              <a:t>Effectiveness cannot be guaranteed for vaccines unless the cold chain has been maintained and vaccine has been monitored as per national recommendations</a:t>
            </a:r>
          </a:p>
        </p:txBody>
      </p:sp>
      <p:pic>
        <p:nvPicPr>
          <p:cNvPr id="12" name="Picture 11">
            <a:extLst>
              <a:ext uri="{FF2B5EF4-FFF2-40B4-BE49-F238E27FC236}">
                <a16:creationId xmlns:a16="http://schemas.microsoft.com/office/drawing/2014/main" id="{FA9D9D58-09FC-4E37-BD94-EB651C2E77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4387" y="1626833"/>
            <a:ext cx="2642927" cy="1802167"/>
          </a:xfrm>
          <a:prstGeom prst="rect">
            <a:avLst/>
          </a:prstGeom>
          <a:ln>
            <a:solidFill>
              <a:schemeClr val="tx1"/>
            </a:solidFill>
          </a:ln>
        </p:spPr>
      </p:pic>
      <p:pic>
        <p:nvPicPr>
          <p:cNvPr id="14" name="Picture 13">
            <a:extLst>
              <a:ext uri="{FF2B5EF4-FFF2-40B4-BE49-F238E27FC236}">
                <a16:creationId xmlns:a16="http://schemas.microsoft.com/office/drawing/2014/main" id="{1F948752-BA90-4C56-8695-E3B71B7A8A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7372" y="3557991"/>
            <a:ext cx="1909460" cy="2751868"/>
          </a:xfrm>
          <a:prstGeom prst="rect">
            <a:avLst/>
          </a:prstGeom>
          <a:ln>
            <a:solidFill>
              <a:schemeClr val="tx1"/>
            </a:solidFill>
          </a:ln>
        </p:spPr>
      </p:pic>
      <p:sp>
        <p:nvSpPr>
          <p:cNvPr id="6" name="Footer Placeholder 5">
            <a:extLst>
              <a:ext uri="{FF2B5EF4-FFF2-40B4-BE49-F238E27FC236}">
                <a16:creationId xmlns:a16="http://schemas.microsoft.com/office/drawing/2014/main" id="{93ED765B-F43F-412B-A041-6F565EED9527}"/>
              </a:ext>
            </a:extLst>
          </p:cNvPr>
          <p:cNvSpPr>
            <a:spLocks noGrp="1"/>
          </p:cNvSpPr>
          <p:nvPr>
            <p:ph type="ftr" sz="quarter" idx="10"/>
          </p:nvPr>
        </p:nvSpPr>
        <p:spPr/>
        <p:txBody>
          <a:bodyPr/>
          <a:lstStyle/>
          <a:p>
            <a:r>
              <a:rPr lang="en-GB" sz="1400"/>
              <a:t>HPV vaccination programme for GBMSM  </a:t>
            </a:r>
            <a:endParaRPr lang="en-GB" sz="1400" dirty="0"/>
          </a:p>
        </p:txBody>
      </p:sp>
      <p:sp>
        <p:nvSpPr>
          <p:cNvPr id="7" name="Slide Number Placeholder 6">
            <a:extLst>
              <a:ext uri="{FF2B5EF4-FFF2-40B4-BE49-F238E27FC236}">
                <a16:creationId xmlns:a16="http://schemas.microsoft.com/office/drawing/2014/main" id="{A93A84D3-727C-4BB7-976C-CFBB7A92A6CE}"/>
              </a:ext>
            </a:extLst>
          </p:cNvPr>
          <p:cNvSpPr>
            <a:spLocks noGrp="1"/>
          </p:cNvSpPr>
          <p:nvPr>
            <p:ph type="sldNum" sz="quarter" idx="11"/>
          </p:nvPr>
        </p:nvSpPr>
        <p:spPr/>
        <p:txBody>
          <a:bodyPr/>
          <a:lstStyle/>
          <a:p>
            <a:fld id="{344369E4-5DE7-46E5-874E-4FD437973785}" type="slidenum">
              <a:rPr lang="en-GB" smtClean="0"/>
              <a:pPr/>
              <a:t>31</a:t>
            </a:fld>
            <a:endParaRPr lang="en-GB" sz="1400" dirty="0"/>
          </a:p>
        </p:txBody>
      </p:sp>
    </p:spTree>
    <p:extLst>
      <p:ext uri="{BB962C8B-B14F-4D97-AF65-F5344CB8AC3E}">
        <p14:creationId xmlns:p14="http://schemas.microsoft.com/office/powerpoint/2010/main" val="2077076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Vaccine stock management</a:t>
            </a:r>
          </a:p>
        </p:txBody>
      </p:sp>
      <p:sp>
        <p:nvSpPr>
          <p:cNvPr id="3" name="Content Placeholder 2"/>
          <p:cNvSpPr>
            <a:spLocks noGrp="1"/>
          </p:cNvSpPr>
          <p:nvPr>
            <p:ph idx="1"/>
          </p:nvPr>
        </p:nvSpPr>
        <p:spPr>
          <a:xfrm>
            <a:off x="593995" y="1619767"/>
            <a:ext cx="9548488" cy="4351338"/>
          </a:xfrm>
        </p:spPr>
        <p:txBody>
          <a:bodyPr>
            <a:normAutofit/>
          </a:bodyPr>
          <a:lstStyle/>
          <a:p>
            <a:pPr marL="0" indent="0">
              <a:buClr>
                <a:schemeClr val="bg2"/>
              </a:buClr>
              <a:buNone/>
            </a:pPr>
            <a:r>
              <a:rPr lang="en-GB" sz="2000" dirty="0"/>
              <a:t>All vaccine providers should:</a:t>
            </a:r>
          </a:p>
          <a:p>
            <a:pPr marL="285750" indent="-285750"/>
            <a:r>
              <a:rPr lang="en-GB" sz="2000" dirty="0"/>
              <a:t>review available fridge space to ensure adequate storage capacity before ordering new vaccine</a:t>
            </a:r>
          </a:p>
          <a:p>
            <a:pPr marL="285750" indent="-285750"/>
            <a:r>
              <a:rPr lang="en-GB" altLang="en-US" sz="2000" dirty="0">
                <a:ea typeface="ヒラギノ角ゴ Pro W3"/>
                <a:cs typeface="ヒラギノ角ゴ Pro W3"/>
              </a:rPr>
              <a:t>ensure that there is enough stock for 2 to 4 weeks of use and not over order or stockpile vaccine</a:t>
            </a:r>
          </a:p>
          <a:p>
            <a:pPr marL="285750" indent="-285750"/>
            <a:r>
              <a:rPr lang="en-GB" sz="2000" dirty="0"/>
              <a:t>have local protocols in place to reduce vaccine wastage to a minimum and protect vaccines in the event of a cold chain incident</a:t>
            </a:r>
            <a:endParaRPr lang="en-GB" altLang="en-US" sz="2000" dirty="0">
              <a:ea typeface="ヒラギノ角ゴ Pro W3"/>
              <a:cs typeface="ヒラギノ角ゴ Pro W3"/>
            </a:endParaRPr>
          </a:p>
          <a:p>
            <a:pPr marL="285750" indent="-285750"/>
            <a:r>
              <a:rPr lang="en-GB" altLang="en-US" sz="2000" dirty="0">
                <a:ea typeface="ヒラギノ角ゴ Pro W3"/>
                <a:cs typeface="ヒラギノ角ゴ Pro W3"/>
              </a:rPr>
              <a:t>report any cold chain failures or vaccine wastage through the ImmForm website on the stock incident page</a:t>
            </a:r>
          </a:p>
          <a:p>
            <a:pPr marL="0" indent="0">
              <a:buNone/>
            </a:pPr>
            <a:r>
              <a:rPr lang="en-GB" altLang="en-US" sz="2000" dirty="0">
                <a:ea typeface="ヒラギノ角ゴ Pro W3"/>
                <a:cs typeface="ヒラギノ角ゴ Pro W3"/>
              </a:rPr>
              <a:t>Small percentage reductions in vaccine wastage have a major impact on the financing of vaccine supplies</a:t>
            </a:r>
          </a:p>
          <a:p>
            <a:endParaRPr lang="en-GB" dirty="0"/>
          </a:p>
        </p:txBody>
      </p:sp>
      <p:sp>
        <p:nvSpPr>
          <p:cNvPr id="9" name="Footer Placeholder 1">
            <a:extLst>
              <a:ext uri="{FF2B5EF4-FFF2-40B4-BE49-F238E27FC236}">
                <a16:creationId xmlns:a16="http://schemas.microsoft.com/office/drawing/2014/main" id="{5EEC6631-71FC-405C-8136-AE61D5585CC4}"/>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7FAD4405-3E31-4464-BF02-3E78013F131A}"/>
              </a:ext>
            </a:extLst>
          </p:cNvPr>
          <p:cNvSpPr>
            <a:spLocks noGrp="1"/>
          </p:cNvSpPr>
          <p:nvPr>
            <p:ph type="ftr" sz="quarter" idx="10"/>
          </p:nvPr>
        </p:nvSpPr>
        <p:spPr/>
        <p:txBody>
          <a:bodyPr/>
          <a:lstStyle/>
          <a:p>
            <a:r>
              <a:rPr lang="en-GB" sz="1400"/>
              <a:t>HPV vaccination programme for GBMSM  </a:t>
            </a:r>
            <a:endParaRPr lang="en-GB" sz="1400" dirty="0"/>
          </a:p>
        </p:txBody>
      </p:sp>
      <p:sp>
        <p:nvSpPr>
          <p:cNvPr id="5" name="Slide Number Placeholder 4">
            <a:extLst>
              <a:ext uri="{FF2B5EF4-FFF2-40B4-BE49-F238E27FC236}">
                <a16:creationId xmlns:a16="http://schemas.microsoft.com/office/drawing/2014/main" id="{73D7FCF9-C1A2-4F63-A9CD-E21E71F3A7F9}"/>
              </a:ext>
            </a:extLst>
          </p:cNvPr>
          <p:cNvSpPr>
            <a:spLocks noGrp="1"/>
          </p:cNvSpPr>
          <p:nvPr>
            <p:ph type="sldNum" sz="quarter" idx="11"/>
          </p:nvPr>
        </p:nvSpPr>
        <p:spPr/>
        <p:txBody>
          <a:bodyPr/>
          <a:lstStyle/>
          <a:p>
            <a:fld id="{344369E4-5DE7-46E5-874E-4FD437973785}" type="slidenum">
              <a:rPr lang="en-GB" smtClean="0"/>
              <a:pPr/>
              <a:t>32</a:t>
            </a:fld>
            <a:endParaRPr lang="en-GB" sz="1400" dirty="0"/>
          </a:p>
        </p:txBody>
      </p:sp>
    </p:spTree>
    <p:extLst>
      <p:ext uri="{BB962C8B-B14F-4D97-AF65-F5344CB8AC3E}">
        <p14:creationId xmlns:p14="http://schemas.microsoft.com/office/powerpoint/2010/main" val="1175559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0A972-E4D9-4B92-99E9-72F0F43AC39A}"/>
              </a:ext>
            </a:extLst>
          </p:cNvPr>
          <p:cNvSpPr>
            <a:spLocks noGrp="1"/>
          </p:cNvSpPr>
          <p:nvPr>
            <p:ph type="title"/>
          </p:nvPr>
        </p:nvSpPr>
        <p:spPr>
          <a:xfrm>
            <a:off x="428795" y="382638"/>
            <a:ext cx="8640762" cy="647700"/>
          </a:xfrm>
        </p:spPr>
        <p:txBody>
          <a:bodyPr>
            <a:normAutofit/>
          </a:bodyPr>
          <a:lstStyle/>
          <a:p>
            <a:pPr>
              <a:defRPr/>
            </a:pPr>
            <a:r>
              <a:rPr lang="en-GB" altLang="en-US" sz="3600" dirty="0"/>
              <a:t>Administration of Gardasil 9</a:t>
            </a:r>
            <a:endParaRPr lang="en-GB" sz="3600" dirty="0"/>
          </a:p>
        </p:txBody>
      </p:sp>
      <p:sp>
        <p:nvSpPr>
          <p:cNvPr id="3" name="Content Placeholder 2">
            <a:extLst>
              <a:ext uri="{FF2B5EF4-FFF2-40B4-BE49-F238E27FC236}">
                <a16:creationId xmlns:a16="http://schemas.microsoft.com/office/drawing/2014/main" id="{5E3C2B75-DE7B-4DD5-8399-61E5C86BB80F}"/>
              </a:ext>
            </a:extLst>
          </p:cNvPr>
          <p:cNvSpPr>
            <a:spLocks noGrp="1"/>
          </p:cNvSpPr>
          <p:nvPr>
            <p:ph idx="1"/>
          </p:nvPr>
        </p:nvSpPr>
        <p:spPr>
          <a:xfrm>
            <a:off x="597153" y="1646237"/>
            <a:ext cx="7815328" cy="4622215"/>
          </a:xfrm>
        </p:spPr>
        <p:txBody>
          <a:bodyPr>
            <a:normAutofit fontScale="77500" lnSpcReduction="20000"/>
          </a:bodyPr>
          <a:lstStyle/>
          <a:p>
            <a:pPr>
              <a:lnSpc>
                <a:spcPct val="120000"/>
              </a:lnSpc>
              <a:spcBef>
                <a:spcPts val="0"/>
              </a:spcBef>
              <a:spcAft>
                <a:spcPts val="1200"/>
              </a:spcAft>
              <a:defRPr/>
            </a:pPr>
            <a:r>
              <a:rPr lang="en-GB" altLang="en-US" sz="2000" dirty="0"/>
              <a:t>the vaccine is provided in single dose packs containing a pre-filled syringe with a dose of 0.5ml</a:t>
            </a:r>
          </a:p>
          <a:p>
            <a:pPr>
              <a:lnSpc>
                <a:spcPct val="120000"/>
              </a:lnSpc>
              <a:spcBef>
                <a:spcPts val="0"/>
              </a:spcBef>
              <a:spcAft>
                <a:spcPts val="1200"/>
              </a:spcAft>
              <a:defRPr/>
            </a:pPr>
            <a:r>
              <a:rPr lang="en-GB" altLang="en-US" sz="2000" dirty="0"/>
              <a:t>it presents as a suspension that must be shaken well before use to form a cloudy white suspension</a:t>
            </a:r>
          </a:p>
          <a:p>
            <a:pPr>
              <a:lnSpc>
                <a:spcPct val="120000"/>
              </a:lnSpc>
              <a:spcBef>
                <a:spcPts val="0"/>
              </a:spcBef>
              <a:spcAft>
                <a:spcPts val="1200"/>
              </a:spcAft>
              <a:defRPr/>
            </a:pPr>
            <a:r>
              <a:rPr lang="en-GB" sz="2000" dirty="0"/>
              <a:t>2 separate needles are available with the pre-filled syringe, choose the appropriate needle to ensure an intramuscular (IM) administration depending on the patient’s size and weight</a:t>
            </a:r>
          </a:p>
          <a:p>
            <a:pPr>
              <a:lnSpc>
                <a:spcPct val="120000"/>
              </a:lnSpc>
              <a:spcBef>
                <a:spcPts val="0"/>
              </a:spcBef>
              <a:spcAft>
                <a:spcPts val="1200"/>
              </a:spcAft>
              <a:defRPr/>
            </a:pPr>
            <a:r>
              <a:rPr lang="en-GB" sz="2000" dirty="0"/>
              <a:t>attach the needle by twisting in a clockwise direction until the needle fits securely onto the syringe </a:t>
            </a:r>
          </a:p>
          <a:p>
            <a:pPr>
              <a:lnSpc>
                <a:spcPct val="120000"/>
              </a:lnSpc>
              <a:spcBef>
                <a:spcPts val="0"/>
              </a:spcBef>
              <a:spcAft>
                <a:spcPts val="1200"/>
              </a:spcAft>
              <a:defRPr/>
            </a:pPr>
            <a:r>
              <a:rPr lang="en-GB" altLang="en-US" sz="2000" dirty="0"/>
              <a:t>administer by intramuscular injection, preferably into the deltoid muscle in the upper arm</a:t>
            </a:r>
          </a:p>
          <a:p>
            <a:pPr>
              <a:lnSpc>
                <a:spcPct val="120000"/>
              </a:lnSpc>
              <a:spcBef>
                <a:spcPts val="0"/>
              </a:spcBef>
              <a:spcAft>
                <a:spcPts val="1200"/>
              </a:spcAft>
              <a:defRPr/>
            </a:pPr>
            <a:r>
              <a:rPr lang="en-GB" altLang="en-US" sz="2000" dirty="0"/>
              <a:t>individuals with bleeding disorders – see specific guidance in HPV PGD</a:t>
            </a:r>
          </a:p>
          <a:p>
            <a:pPr>
              <a:lnSpc>
                <a:spcPct val="120000"/>
              </a:lnSpc>
              <a:spcBef>
                <a:spcPts val="0"/>
              </a:spcBef>
              <a:spcAft>
                <a:spcPts val="1200"/>
              </a:spcAft>
              <a:defRPr/>
            </a:pPr>
            <a:r>
              <a:rPr lang="en-GB" altLang="en-US" sz="2000" dirty="0"/>
              <a:t>the vaccine can be given at the same time as other vaccines such as Hepatitis B (at a separate site, preferably in a different limb)</a:t>
            </a:r>
          </a:p>
          <a:p>
            <a:pPr>
              <a:spcBef>
                <a:spcPts val="0"/>
              </a:spcBef>
              <a:spcAft>
                <a:spcPts val="1200"/>
              </a:spcAft>
              <a:defRPr/>
            </a:pPr>
            <a:endParaRPr lang="en-GB" altLang="en-US" sz="2000" dirty="0"/>
          </a:p>
          <a:p>
            <a:pPr marL="0" indent="0">
              <a:lnSpc>
                <a:spcPct val="80000"/>
              </a:lnSpc>
              <a:spcAft>
                <a:spcPts val="1200"/>
              </a:spcAft>
              <a:buNone/>
              <a:defRPr/>
            </a:pPr>
            <a:endParaRPr lang="en-GB" altLang="en-US" sz="2000" dirty="0"/>
          </a:p>
          <a:p>
            <a:pPr>
              <a:buFont typeface="Arial" pitchFamily="84" charset="0"/>
              <a:buNone/>
              <a:defRPr/>
            </a:pPr>
            <a:endParaRPr lang="en-GB" dirty="0"/>
          </a:p>
        </p:txBody>
      </p:sp>
      <p:sp>
        <p:nvSpPr>
          <p:cNvPr id="4" name="Footer Placeholder 3">
            <a:extLst>
              <a:ext uri="{FF2B5EF4-FFF2-40B4-BE49-F238E27FC236}">
                <a16:creationId xmlns:a16="http://schemas.microsoft.com/office/drawing/2014/main" id="{57BB336A-CF5E-4384-BA20-D4D1861ACBB9}"/>
              </a:ext>
            </a:extLst>
          </p:cNvPr>
          <p:cNvSpPr>
            <a:spLocks noGrp="1"/>
          </p:cNvSpPr>
          <p:nvPr>
            <p:ph type="ftr" sz="quarter" idx="10"/>
          </p:nvPr>
        </p:nvSpPr>
        <p:spPr/>
        <p:txBody>
          <a:bodyPr/>
          <a:lstStyle/>
          <a:p>
            <a:r>
              <a:rPr lang="en-GB"/>
              <a:t>HPV vaccination programme for GBMSM  </a:t>
            </a:r>
            <a:endParaRPr lang="en-GB" sz="1400" dirty="0"/>
          </a:p>
        </p:txBody>
      </p:sp>
      <p:sp>
        <p:nvSpPr>
          <p:cNvPr id="6" name="Slide Number Placeholder 5">
            <a:extLst>
              <a:ext uri="{FF2B5EF4-FFF2-40B4-BE49-F238E27FC236}">
                <a16:creationId xmlns:a16="http://schemas.microsoft.com/office/drawing/2014/main" id="{58C70C1F-1D49-4793-A3EE-014DC34C2603}"/>
              </a:ext>
            </a:extLst>
          </p:cNvPr>
          <p:cNvSpPr>
            <a:spLocks noGrp="1"/>
          </p:cNvSpPr>
          <p:nvPr>
            <p:ph type="sldNum" sz="quarter" idx="11"/>
          </p:nvPr>
        </p:nvSpPr>
        <p:spPr/>
        <p:txBody>
          <a:bodyPr/>
          <a:lstStyle/>
          <a:p>
            <a:fld id="{344369E4-5DE7-46E5-874E-4FD437973785}" type="slidenum">
              <a:rPr lang="en-GB" smtClean="0"/>
              <a:pPr/>
              <a:t>33</a:t>
            </a:fld>
            <a:endParaRPr lang="en-GB" sz="1400" dirty="0"/>
          </a:p>
        </p:txBody>
      </p:sp>
      <p:pic>
        <p:nvPicPr>
          <p:cNvPr id="5" name="Picture 4">
            <a:extLst>
              <a:ext uri="{FF2B5EF4-FFF2-40B4-BE49-F238E27FC236}">
                <a16:creationId xmlns:a16="http://schemas.microsoft.com/office/drawing/2014/main" id="{94F0A79D-C111-0371-B551-B3946487F78F}"/>
              </a:ext>
            </a:extLst>
          </p:cNvPr>
          <p:cNvPicPr>
            <a:picLocks noChangeAspect="1"/>
          </p:cNvPicPr>
          <p:nvPr/>
        </p:nvPicPr>
        <p:blipFill>
          <a:blip r:embed="rId3"/>
          <a:stretch>
            <a:fillRect/>
          </a:stretch>
        </p:blipFill>
        <p:spPr>
          <a:xfrm>
            <a:off x="8889365" y="1811506"/>
            <a:ext cx="2585879" cy="603672"/>
          </a:xfrm>
          <a:prstGeom prst="rect">
            <a:avLst/>
          </a:prstGeom>
        </p:spPr>
      </p:pic>
      <p:pic>
        <p:nvPicPr>
          <p:cNvPr id="7" name="Picture 6">
            <a:extLst>
              <a:ext uri="{FF2B5EF4-FFF2-40B4-BE49-F238E27FC236}">
                <a16:creationId xmlns:a16="http://schemas.microsoft.com/office/drawing/2014/main" id="{54233449-CC6A-6135-7FCE-76DF77B3D84B}"/>
              </a:ext>
            </a:extLst>
          </p:cNvPr>
          <p:cNvPicPr>
            <a:picLocks noChangeAspect="1"/>
          </p:cNvPicPr>
          <p:nvPr/>
        </p:nvPicPr>
        <p:blipFill>
          <a:blip r:embed="rId4"/>
          <a:stretch>
            <a:fillRect/>
          </a:stretch>
        </p:blipFill>
        <p:spPr>
          <a:xfrm>
            <a:off x="8952309" y="2901315"/>
            <a:ext cx="2114550" cy="542925"/>
          </a:xfrm>
          <a:prstGeom prst="rect">
            <a:avLst/>
          </a:prstGeom>
        </p:spPr>
      </p:pic>
    </p:spTree>
    <p:extLst>
      <p:ext uri="{BB962C8B-B14F-4D97-AF65-F5344CB8AC3E}">
        <p14:creationId xmlns:p14="http://schemas.microsoft.com/office/powerpoint/2010/main" val="3767519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BCF48-4C51-4997-AF07-245354AA213F}"/>
              </a:ext>
            </a:extLst>
          </p:cNvPr>
          <p:cNvSpPr>
            <a:spLocks noGrp="1"/>
          </p:cNvSpPr>
          <p:nvPr>
            <p:ph type="title"/>
          </p:nvPr>
        </p:nvSpPr>
        <p:spPr/>
        <p:txBody>
          <a:bodyPr>
            <a:normAutofit fontScale="90000"/>
          </a:bodyPr>
          <a:lstStyle/>
          <a:p>
            <a:r>
              <a:rPr lang="en-GB" altLang="en-US" dirty="0"/>
              <a:t>Possible adverse reactions</a:t>
            </a:r>
            <a:br>
              <a:rPr lang="en-GB" dirty="0"/>
            </a:br>
            <a:endParaRPr lang="en-GB" dirty="0"/>
          </a:p>
        </p:txBody>
      </p:sp>
      <p:sp>
        <p:nvSpPr>
          <p:cNvPr id="3" name="Content Placeholder 2">
            <a:extLst>
              <a:ext uri="{FF2B5EF4-FFF2-40B4-BE49-F238E27FC236}">
                <a16:creationId xmlns:a16="http://schemas.microsoft.com/office/drawing/2014/main" id="{FE60901C-AEAC-4234-A4A2-C2B519B50381}"/>
              </a:ext>
            </a:extLst>
          </p:cNvPr>
          <p:cNvSpPr>
            <a:spLocks noGrp="1"/>
          </p:cNvSpPr>
          <p:nvPr>
            <p:ph idx="1"/>
          </p:nvPr>
        </p:nvSpPr>
        <p:spPr>
          <a:xfrm>
            <a:off x="330206" y="1774826"/>
            <a:ext cx="7589001" cy="4351338"/>
          </a:xfrm>
        </p:spPr>
        <p:txBody>
          <a:bodyPr/>
          <a:lstStyle/>
          <a:p>
            <a:pPr marL="0" indent="0">
              <a:spcAft>
                <a:spcPts val="1200"/>
              </a:spcAft>
              <a:buNone/>
              <a:defRPr/>
            </a:pPr>
            <a:r>
              <a:rPr lang="en-GB" altLang="en-US" sz="2000" b="1" dirty="0"/>
              <a:t>Gardasil 9</a:t>
            </a:r>
          </a:p>
          <a:p>
            <a:pPr marL="0" indent="0">
              <a:spcAft>
                <a:spcPts val="1200"/>
              </a:spcAft>
              <a:buNone/>
              <a:defRPr/>
            </a:pPr>
            <a:r>
              <a:rPr lang="en-GB" altLang="en-US" sz="2000" dirty="0"/>
              <a:t>Most common:</a:t>
            </a:r>
          </a:p>
          <a:p>
            <a:pPr>
              <a:spcBef>
                <a:spcPts val="0"/>
              </a:spcBef>
              <a:spcAft>
                <a:spcPts val="1200"/>
              </a:spcAft>
              <a:defRPr/>
            </a:pPr>
            <a:r>
              <a:rPr lang="en-GB" sz="2000" dirty="0"/>
              <a:t>pain, redness and swelling at the injection site</a:t>
            </a:r>
          </a:p>
          <a:p>
            <a:pPr>
              <a:spcBef>
                <a:spcPts val="0"/>
              </a:spcBef>
              <a:spcAft>
                <a:spcPts val="1200"/>
              </a:spcAft>
              <a:defRPr/>
            </a:pPr>
            <a:r>
              <a:rPr lang="en-GB" sz="2000" dirty="0"/>
              <a:t>headache, fever, fatigue, nausea, dizziness</a:t>
            </a:r>
          </a:p>
          <a:p>
            <a:pPr marL="0" indent="0">
              <a:spcAft>
                <a:spcPts val="1200"/>
              </a:spcAft>
              <a:buNone/>
              <a:defRPr/>
            </a:pPr>
            <a:r>
              <a:rPr lang="en-GB" sz="2000" dirty="0"/>
              <a:t>These adverse reactions are usually mild or moderate in intensity and short lasting.</a:t>
            </a:r>
          </a:p>
          <a:p>
            <a:pPr marL="0" indent="0">
              <a:spcBef>
                <a:spcPts val="0"/>
              </a:spcBef>
              <a:spcAft>
                <a:spcPts val="1200"/>
              </a:spcAft>
              <a:buNone/>
              <a:defRPr/>
            </a:pPr>
            <a:r>
              <a:rPr lang="en-GB" sz="2000" dirty="0"/>
              <a:t>Full details available from the manufacturer’s SPC for </a:t>
            </a:r>
            <a:r>
              <a:rPr lang="en-GB" sz="2000" dirty="0">
                <a:hlinkClick r:id="rId3"/>
              </a:rPr>
              <a:t>Gardasil 9</a:t>
            </a:r>
            <a:endParaRPr lang="en-GB" sz="2000" dirty="0"/>
          </a:p>
          <a:p>
            <a:endParaRPr lang="en-GB" dirty="0"/>
          </a:p>
        </p:txBody>
      </p:sp>
      <p:sp>
        <p:nvSpPr>
          <p:cNvPr id="6" name="Footer Placeholder 5">
            <a:extLst>
              <a:ext uri="{FF2B5EF4-FFF2-40B4-BE49-F238E27FC236}">
                <a16:creationId xmlns:a16="http://schemas.microsoft.com/office/drawing/2014/main" id="{1684B5FA-58A1-49A0-87A5-8934B4ADE9D9}"/>
              </a:ext>
            </a:extLst>
          </p:cNvPr>
          <p:cNvSpPr>
            <a:spLocks noGrp="1"/>
          </p:cNvSpPr>
          <p:nvPr>
            <p:ph type="ftr" sz="quarter" idx="10"/>
          </p:nvPr>
        </p:nvSpPr>
        <p:spPr/>
        <p:txBody>
          <a:bodyPr/>
          <a:lstStyle/>
          <a:p>
            <a:r>
              <a:rPr lang="en-GB" sz="1400"/>
              <a:t>HPV vaccination programme for GBMSM  </a:t>
            </a:r>
            <a:endParaRPr lang="en-GB" sz="1400" dirty="0"/>
          </a:p>
        </p:txBody>
      </p:sp>
      <p:sp>
        <p:nvSpPr>
          <p:cNvPr id="7" name="Slide Number Placeholder 6">
            <a:extLst>
              <a:ext uri="{FF2B5EF4-FFF2-40B4-BE49-F238E27FC236}">
                <a16:creationId xmlns:a16="http://schemas.microsoft.com/office/drawing/2014/main" id="{688DB429-9764-4968-89F0-904C73888863}"/>
              </a:ext>
            </a:extLst>
          </p:cNvPr>
          <p:cNvSpPr>
            <a:spLocks noGrp="1"/>
          </p:cNvSpPr>
          <p:nvPr>
            <p:ph type="sldNum" sz="quarter" idx="11"/>
          </p:nvPr>
        </p:nvSpPr>
        <p:spPr/>
        <p:txBody>
          <a:bodyPr/>
          <a:lstStyle/>
          <a:p>
            <a:fld id="{344369E4-5DE7-46E5-874E-4FD437973785}" type="slidenum">
              <a:rPr lang="en-GB" smtClean="0"/>
              <a:pPr/>
              <a:t>34</a:t>
            </a:fld>
            <a:endParaRPr lang="en-GB" sz="1400" dirty="0"/>
          </a:p>
        </p:txBody>
      </p:sp>
    </p:spTree>
    <p:extLst>
      <p:ext uri="{BB962C8B-B14F-4D97-AF65-F5344CB8AC3E}">
        <p14:creationId xmlns:p14="http://schemas.microsoft.com/office/powerpoint/2010/main" val="32195132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4CE97-1C44-4CF2-B786-1E5E571AA2EC}"/>
              </a:ext>
            </a:extLst>
          </p:cNvPr>
          <p:cNvSpPr>
            <a:spLocks noGrp="1"/>
          </p:cNvSpPr>
          <p:nvPr>
            <p:ph type="title"/>
          </p:nvPr>
        </p:nvSpPr>
        <p:spPr/>
        <p:txBody>
          <a:bodyPr>
            <a:normAutofit fontScale="90000"/>
          </a:bodyPr>
          <a:lstStyle/>
          <a:p>
            <a:r>
              <a:rPr lang="en-GB" dirty="0"/>
              <a:t>Reporting suspected adverse reactions</a:t>
            </a:r>
            <a:br>
              <a:rPr lang="en-GB" dirty="0"/>
            </a:br>
            <a:endParaRPr lang="en-GB" dirty="0"/>
          </a:p>
        </p:txBody>
      </p:sp>
      <p:sp>
        <p:nvSpPr>
          <p:cNvPr id="3" name="Content Placeholder 2">
            <a:extLst>
              <a:ext uri="{FF2B5EF4-FFF2-40B4-BE49-F238E27FC236}">
                <a16:creationId xmlns:a16="http://schemas.microsoft.com/office/drawing/2014/main" id="{6ABFF1CA-2F78-42D1-80C6-928D1B14E081}"/>
              </a:ext>
            </a:extLst>
          </p:cNvPr>
          <p:cNvSpPr>
            <a:spLocks noGrp="1"/>
          </p:cNvSpPr>
          <p:nvPr>
            <p:ph idx="1"/>
          </p:nvPr>
        </p:nvSpPr>
        <p:spPr>
          <a:xfrm>
            <a:off x="330206" y="1774826"/>
            <a:ext cx="9284312" cy="4351338"/>
          </a:xfrm>
        </p:spPr>
        <p:txBody>
          <a:bodyPr>
            <a:normAutofit/>
          </a:bodyPr>
          <a:lstStyle/>
          <a:p>
            <a:pPr>
              <a:buFont typeface="Arial" panose="020B0604020202020204" pitchFamily="34" charset="0"/>
              <a:buChar char="•"/>
            </a:pPr>
            <a:r>
              <a:rPr lang="en-GB" altLang="en-US" dirty="0">
                <a:ea typeface="ヒラギノ角ゴ Pro W3"/>
                <a:cs typeface="ヒラギノ角ゴ Pro W3"/>
              </a:rPr>
              <a:t>vaccinees should be advised that they can report any adverse reactions or suspected side effects to the MHRA through the online yellow card scheme website or the Yellow Card app</a:t>
            </a:r>
          </a:p>
          <a:p>
            <a:pPr>
              <a:buFont typeface="Arial" panose="020B0604020202020204" pitchFamily="34" charset="0"/>
              <a:buChar char="•"/>
            </a:pPr>
            <a:r>
              <a:rPr lang="en-GB" altLang="en-US" dirty="0">
                <a:ea typeface="ヒラギノ角ゴ Pro W3"/>
                <a:cs typeface="ヒラギノ角ゴ Pro W3"/>
              </a:rPr>
              <a:t>anyone (patients and HCWs) can make a Yellow Card report, even if they are uncertain as to whether a vaccine caused the condition</a:t>
            </a:r>
          </a:p>
          <a:p>
            <a:r>
              <a:rPr lang="en-GB" altLang="en-US" dirty="0">
                <a:ea typeface="ヒラギノ角ゴ Pro W3"/>
                <a:cs typeface="ヒラギノ角ゴ Pro W3"/>
                <a:hlinkClick r:id="rId3"/>
              </a:rPr>
              <a:t>www.mhra.gov.uk/yellowcard</a:t>
            </a:r>
            <a:r>
              <a:rPr lang="en-GB" altLang="en-US" dirty="0">
                <a:ea typeface="ヒラギノ角ゴ Pro W3"/>
                <a:cs typeface="ヒラギノ角ゴ Pro W3"/>
              </a:rPr>
              <a:t> or call 0800 731 6789 (9am to 5pm Monday to Friday)</a:t>
            </a:r>
          </a:p>
          <a:p>
            <a:pPr>
              <a:buFont typeface="Arial" panose="020B0604020202020204" pitchFamily="34" charset="0"/>
              <a:buChar char="•"/>
            </a:pPr>
            <a:r>
              <a:rPr lang="en-GB" altLang="en-US" dirty="0">
                <a:ea typeface="ヒラギノ角ゴ Pro W3"/>
                <a:cs typeface="ヒラギノ角ゴ Pro W3"/>
              </a:rPr>
              <a:t>see Green Book Chapter 9 for detailed guidance on reporting vaccine reactions</a:t>
            </a:r>
          </a:p>
          <a:p>
            <a:endParaRPr lang="en-GB" dirty="0"/>
          </a:p>
        </p:txBody>
      </p:sp>
      <p:pic>
        <p:nvPicPr>
          <p:cNvPr id="6" name="Picture 5">
            <a:extLst>
              <a:ext uri="{FF2B5EF4-FFF2-40B4-BE49-F238E27FC236}">
                <a16:creationId xmlns:a16="http://schemas.microsoft.com/office/drawing/2014/main" id="{9D104E34-CB54-4BED-A4D4-725B136606D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3599" t="4980" r="23444" b="29668"/>
          <a:stretch>
            <a:fillRect/>
          </a:stretch>
        </p:blipFill>
        <p:spPr bwMode="auto">
          <a:xfrm>
            <a:off x="9321373" y="2058195"/>
            <a:ext cx="2719387"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a:extLst>
              <a:ext uri="{FF2B5EF4-FFF2-40B4-BE49-F238E27FC236}">
                <a16:creationId xmlns:a16="http://schemas.microsoft.com/office/drawing/2014/main" id="{02800F69-EDAB-4AEF-98BD-FFDA35CCC40C}"/>
              </a:ext>
            </a:extLst>
          </p:cNvPr>
          <p:cNvSpPr>
            <a:spLocks noGrp="1"/>
          </p:cNvSpPr>
          <p:nvPr>
            <p:ph type="ftr" sz="quarter" idx="10"/>
          </p:nvPr>
        </p:nvSpPr>
        <p:spPr/>
        <p:txBody>
          <a:bodyPr/>
          <a:lstStyle/>
          <a:p>
            <a:r>
              <a:rPr lang="en-GB" sz="1400"/>
              <a:t>HPV vaccination programme for GBMSM  </a:t>
            </a:r>
            <a:endParaRPr lang="en-GB" sz="1400" dirty="0"/>
          </a:p>
        </p:txBody>
      </p:sp>
      <p:sp>
        <p:nvSpPr>
          <p:cNvPr id="8" name="Slide Number Placeholder 7">
            <a:extLst>
              <a:ext uri="{FF2B5EF4-FFF2-40B4-BE49-F238E27FC236}">
                <a16:creationId xmlns:a16="http://schemas.microsoft.com/office/drawing/2014/main" id="{D42FFF33-F34C-4571-A892-075BAC1175EA}"/>
              </a:ext>
            </a:extLst>
          </p:cNvPr>
          <p:cNvSpPr>
            <a:spLocks noGrp="1"/>
          </p:cNvSpPr>
          <p:nvPr>
            <p:ph type="sldNum" sz="quarter" idx="11"/>
          </p:nvPr>
        </p:nvSpPr>
        <p:spPr/>
        <p:txBody>
          <a:bodyPr/>
          <a:lstStyle/>
          <a:p>
            <a:fld id="{344369E4-5DE7-46E5-874E-4FD437973785}" type="slidenum">
              <a:rPr lang="en-GB" smtClean="0"/>
              <a:pPr/>
              <a:t>35</a:t>
            </a:fld>
            <a:endParaRPr lang="en-GB" sz="1400" dirty="0"/>
          </a:p>
        </p:txBody>
      </p:sp>
    </p:spTree>
    <p:extLst>
      <p:ext uri="{BB962C8B-B14F-4D97-AF65-F5344CB8AC3E}">
        <p14:creationId xmlns:p14="http://schemas.microsoft.com/office/powerpoint/2010/main" val="21835742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CBADD-0863-E242-E6D4-3EC26579E198}"/>
              </a:ext>
            </a:extLst>
          </p:cNvPr>
          <p:cNvSpPr>
            <a:spLocks noGrp="1"/>
          </p:cNvSpPr>
          <p:nvPr>
            <p:ph type="title"/>
          </p:nvPr>
        </p:nvSpPr>
        <p:spPr/>
        <p:txBody>
          <a:bodyPr>
            <a:normAutofit fontScale="90000"/>
          </a:bodyPr>
          <a:lstStyle/>
          <a:p>
            <a:r>
              <a:rPr lang="en-GB" dirty="0"/>
              <a:t>Vaccine coverage data collection for the GBMSM HPV vaccination programme</a:t>
            </a:r>
          </a:p>
        </p:txBody>
      </p:sp>
      <p:sp>
        <p:nvSpPr>
          <p:cNvPr id="3" name="Content Placeholder 2">
            <a:extLst>
              <a:ext uri="{FF2B5EF4-FFF2-40B4-BE49-F238E27FC236}">
                <a16:creationId xmlns:a16="http://schemas.microsoft.com/office/drawing/2014/main" id="{00AB5CFC-B6E8-7079-2E3C-1A53068A2C0B}"/>
              </a:ext>
            </a:extLst>
          </p:cNvPr>
          <p:cNvSpPr>
            <a:spLocks noGrp="1"/>
          </p:cNvSpPr>
          <p:nvPr>
            <p:ph idx="1"/>
          </p:nvPr>
        </p:nvSpPr>
        <p:spPr/>
        <p:txBody>
          <a:bodyPr>
            <a:normAutofit fontScale="85000" lnSpcReduction="10000"/>
          </a:bodyPr>
          <a:lstStyle/>
          <a:p>
            <a:r>
              <a:rPr lang="en-GB" dirty="0"/>
              <a:t>HPV vaccination data for GBMSM should be entered for all attendances via the GUMCAD and HARS mandatory reporting systems for SHSs and HIV clinics</a:t>
            </a:r>
          </a:p>
          <a:p>
            <a:r>
              <a:rPr lang="en-GB" dirty="0"/>
              <a:t>GUMCAD and HARS clinical guidance will be updated to clearly indicate the change to a one dose schedule for GBMSM less than 25 years old (with the exception of immunocompromised and GBMSM living with HIV, who will continue to receive a 3 dose schedule)</a:t>
            </a:r>
          </a:p>
          <a:p>
            <a:r>
              <a:rPr lang="en-GB" dirty="0"/>
              <a:t>this will include guidance stating Sexual Health and HIV Activity Property Type (SHHAPT), now SNOMED CT, coding for vaccination course completion should be recorded after dose one is administered for those receiving a first dose from 1 September 2023 </a:t>
            </a:r>
          </a:p>
          <a:p>
            <a:r>
              <a:rPr lang="en-GB" dirty="0"/>
              <a:t>accurate recording of all vaccine doses given and reasons for not offering or giving the vaccine to eligible GBMSM (via the codes available in GUMCAD and HARS surveillance and reporting systems) is essential</a:t>
            </a:r>
          </a:p>
          <a:p>
            <a:r>
              <a:rPr lang="en-GB" dirty="0"/>
              <a:t>annual reports of HPV vaccination uptake in GBMSM are available at: </a:t>
            </a:r>
            <a:r>
              <a:rPr lang="en-GB" dirty="0">
                <a:hlinkClick r:id="rId3"/>
              </a:rPr>
              <a:t>www.gov.uk/government/publications/hpv-vaccination-uptake-in-men-who-have-sex-with-men-msm</a:t>
            </a:r>
            <a:r>
              <a:rPr lang="en-GB" dirty="0"/>
              <a:t> </a:t>
            </a:r>
          </a:p>
          <a:p>
            <a:endParaRPr lang="en-GB" dirty="0"/>
          </a:p>
        </p:txBody>
      </p:sp>
      <p:sp>
        <p:nvSpPr>
          <p:cNvPr id="4" name="Footer Placeholder 3">
            <a:extLst>
              <a:ext uri="{FF2B5EF4-FFF2-40B4-BE49-F238E27FC236}">
                <a16:creationId xmlns:a16="http://schemas.microsoft.com/office/drawing/2014/main" id="{F5C5141D-E2BA-6271-4A41-6556ABB72350}"/>
              </a:ext>
            </a:extLst>
          </p:cNvPr>
          <p:cNvSpPr>
            <a:spLocks noGrp="1"/>
          </p:cNvSpPr>
          <p:nvPr>
            <p:ph type="ftr" sz="quarter" idx="10"/>
          </p:nvPr>
        </p:nvSpPr>
        <p:spPr/>
        <p:txBody>
          <a:bodyPr/>
          <a:lstStyle/>
          <a:p>
            <a:r>
              <a:rPr lang="en-GB"/>
              <a:t>HPV vaccination programme for GBMSM  </a:t>
            </a:r>
            <a:endParaRPr lang="en-GB" sz="1400" dirty="0"/>
          </a:p>
        </p:txBody>
      </p:sp>
      <p:sp>
        <p:nvSpPr>
          <p:cNvPr id="5" name="Slide Number Placeholder 4">
            <a:extLst>
              <a:ext uri="{FF2B5EF4-FFF2-40B4-BE49-F238E27FC236}">
                <a16:creationId xmlns:a16="http://schemas.microsoft.com/office/drawing/2014/main" id="{052F383A-5FC7-84B1-4B20-6ADD10ACB21E}"/>
              </a:ext>
            </a:extLst>
          </p:cNvPr>
          <p:cNvSpPr>
            <a:spLocks noGrp="1"/>
          </p:cNvSpPr>
          <p:nvPr>
            <p:ph type="sldNum" sz="quarter" idx="11"/>
          </p:nvPr>
        </p:nvSpPr>
        <p:spPr/>
        <p:txBody>
          <a:bodyPr/>
          <a:lstStyle/>
          <a:p>
            <a:fld id="{344369E4-5DE7-46E5-874E-4FD437973785}" type="slidenum">
              <a:rPr lang="en-GB" smtClean="0"/>
              <a:pPr/>
              <a:t>36</a:t>
            </a:fld>
            <a:endParaRPr lang="en-GB" sz="1400" dirty="0"/>
          </a:p>
        </p:txBody>
      </p:sp>
    </p:spTree>
    <p:extLst>
      <p:ext uri="{BB962C8B-B14F-4D97-AF65-F5344CB8AC3E}">
        <p14:creationId xmlns:p14="http://schemas.microsoft.com/office/powerpoint/2010/main" val="2099074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C42A3-F2F6-4EF3-9389-3BC637E8215A}"/>
              </a:ext>
            </a:extLst>
          </p:cNvPr>
          <p:cNvSpPr>
            <a:spLocks noGrp="1"/>
          </p:cNvSpPr>
          <p:nvPr>
            <p:ph type="title"/>
          </p:nvPr>
        </p:nvSpPr>
        <p:spPr>
          <a:xfrm>
            <a:off x="428795" y="298477"/>
            <a:ext cx="8027988" cy="647700"/>
          </a:xfrm>
        </p:spPr>
        <p:txBody>
          <a:bodyPr/>
          <a:lstStyle/>
          <a:p>
            <a:pPr>
              <a:defRPr/>
            </a:pPr>
            <a:r>
              <a:rPr lang="en-GB" sz="3600" dirty="0"/>
              <a:t>The role of healthcare professionals</a:t>
            </a:r>
          </a:p>
        </p:txBody>
      </p:sp>
      <p:sp>
        <p:nvSpPr>
          <p:cNvPr id="3" name="Content Placeholder 2">
            <a:extLst>
              <a:ext uri="{FF2B5EF4-FFF2-40B4-BE49-F238E27FC236}">
                <a16:creationId xmlns:a16="http://schemas.microsoft.com/office/drawing/2014/main" id="{F6BA58C1-D777-4513-836E-38268EB22C13}"/>
              </a:ext>
            </a:extLst>
          </p:cNvPr>
          <p:cNvSpPr>
            <a:spLocks noGrp="1"/>
          </p:cNvSpPr>
          <p:nvPr>
            <p:ph idx="1"/>
          </p:nvPr>
        </p:nvSpPr>
        <p:spPr>
          <a:xfrm>
            <a:off x="634682" y="1622601"/>
            <a:ext cx="8029575" cy="4740275"/>
          </a:xfrm>
        </p:spPr>
        <p:txBody>
          <a:bodyPr/>
          <a:lstStyle/>
          <a:p>
            <a:pPr>
              <a:lnSpc>
                <a:spcPct val="100000"/>
              </a:lnSpc>
              <a:spcBef>
                <a:spcPts val="0"/>
              </a:spcBef>
              <a:defRPr/>
            </a:pPr>
            <a:r>
              <a:rPr lang="en-GB" dirty="0"/>
              <a:t>to provide clear and concise information regarding vaccination against HPV</a:t>
            </a:r>
          </a:p>
          <a:p>
            <a:pPr>
              <a:lnSpc>
                <a:spcPct val="100000"/>
              </a:lnSpc>
              <a:spcBef>
                <a:spcPts val="0"/>
              </a:spcBef>
              <a:defRPr/>
            </a:pPr>
            <a:endParaRPr lang="en-GB" dirty="0"/>
          </a:p>
          <a:p>
            <a:pPr>
              <a:lnSpc>
                <a:spcPct val="100000"/>
              </a:lnSpc>
              <a:spcBef>
                <a:spcPts val="0"/>
              </a:spcBef>
              <a:defRPr/>
            </a:pPr>
            <a:r>
              <a:rPr lang="en-GB" dirty="0"/>
              <a:t>to emphasise the importance of completing the full course of vaccine to ensure full protection and encourage timely uptake of doses </a:t>
            </a:r>
          </a:p>
          <a:p>
            <a:pPr>
              <a:lnSpc>
                <a:spcPct val="100000"/>
              </a:lnSpc>
              <a:spcBef>
                <a:spcPts val="0"/>
              </a:spcBef>
              <a:defRPr/>
            </a:pPr>
            <a:endParaRPr lang="en-GB" dirty="0"/>
          </a:p>
          <a:p>
            <a:pPr>
              <a:lnSpc>
                <a:spcPct val="100000"/>
              </a:lnSpc>
              <a:spcBef>
                <a:spcPts val="0"/>
              </a:spcBef>
              <a:defRPr/>
            </a:pPr>
            <a:r>
              <a:rPr lang="en-GB" dirty="0"/>
              <a:t>to safely administer the vaccine to GBMSM in the eligible cohort</a:t>
            </a:r>
          </a:p>
          <a:p>
            <a:pPr marL="0" indent="0">
              <a:buNone/>
              <a:defRPr/>
            </a:pPr>
            <a:endParaRPr lang="en-GB" sz="2000" dirty="0"/>
          </a:p>
          <a:p>
            <a:pPr algn="ctr">
              <a:buFont typeface="Arial" pitchFamily="84" charset="0"/>
              <a:buNone/>
              <a:defRPr/>
            </a:pPr>
            <a:endParaRPr lang="en-GB" sz="2000" i="1" dirty="0"/>
          </a:p>
          <a:p>
            <a:pPr algn="ctr">
              <a:buFont typeface="Arial" pitchFamily="84" charset="0"/>
              <a:buNone/>
              <a:defRPr/>
            </a:pPr>
            <a:endParaRPr lang="en-GB" sz="2000" dirty="0"/>
          </a:p>
        </p:txBody>
      </p:sp>
      <p:sp>
        <p:nvSpPr>
          <p:cNvPr id="4" name="Footer Placeholder 3">
            <a:extLst>
              <a:ext uri="{FF2B5EF4-FFF2-40B4-BE49-F238E27FC236}">
                <a16:creationId xmlns:a16="http://schemas.microsoft.com/office/drawing/2014/main" id="{8AEE7CB2-E4B8-47E2-9183-D930713C884B}"/>
              </a:ext>
            </a:extLst>
          </p:cNvPr>
          <p:cNvSpPr>
            <a:spLocks noGrp="1"/>
          </p:cNvSpPr>
          <p:nvPr>
            <p:ph type="ftr" sz="quarter" idx="10"/>
          </p:nvPr>
        </p:nvSpPr>
        <p:spPr/>
        <p:txBody>
          <a:bodyPr/>
          <a:lstStyle/>
          <a:p>
            <a:r>
              <a:rPr lang="en-GB"/>
              <a:t>HPV vaccination programme for GBMSM  </a:t>
            </a:r>
            <a:endParaRPr lang="en-GB" sz="1400" dirty="0"/>
          </a:p>
        </p:txBody>
      </p:sp>
      <p:sp>
        <p:nvSpPr>
          <p:cNvPr id="6" name="Slide Number Placeholder 5">
            <a:extLst>
              <a:ext uri="{FF2B5EF4-FFF2-40B4-BE49-F238E27FC236}">
                <a16:creationId xmlns:a16="http://schemas.microsoft.com/office/drawing/2014/main" id="{3341CBE0-E7DA-4414-B735-8B5CD133F653}"/>
              </a:ext>
            </a:extLst>
          </p:cNvPr>
          <p:cNvSpPr>
            <a:spLocks noGrp="1"/>
          </p:cNvSpPr>
          <p:nvPr>
            <p:ph type="sldNum" sz="quarter" idx="11"/>
          </p:nvPr>
        </p:nvSpPr>
        <p:spPr/>
        <p:txBody>
          <a:bodyPr/>
          <a:lstStyle/>
          <a:p>
            <a:fld id="{344369E4-5DE7-46E5-874E-4FD437973785}" type="slidenum">
              <a:rPr lang="en-GB" smtClean="0"/>
              <a:pPr/>
              <a:t>37</a:t>
            </a:fld>
            <a:endParaRPr lang="en-GB" sz="1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8E0CD-C00B-4D06-943F-29E13AD7AC2E}"/>
              </a:ext>
            </a:extLst>
          </p:cNvPr>
          <p:cNvSpPr>
            <a:spLocks noGrp="1"/>
          </p:cNvSpPr>
          <p:nvPr>
            <p:ph type="title"/>
          </p:nvPr>
        </p:nvSpPr>
        <p:spPr>
          <a:xfrm>
            <a:off x="428795" y="235602"/>
            <a:ext cx="8027988" cy="647700"/>
          </a:xfrm>
        </p:spPr>
        <p:txBody>
          <a:bodyPr>
            <a:normAutofit fontScale="90000"/>
          </a:bodyPr>
          <a:lstStyle/>
          <a:p>
            <a:pPr>
              <a:defRPr/>
            </a:pPr>
            <a:r>
              <a:rPr lang="en-GB" dirty="0"/>
              <a:t>Hepatitis B vaccination</a:t>
            </a:r>
            <a:br>
              <a:rPr lang="en-GB" b="1" dirty="0"/>
            </a:br>
            <a:endParaRPr lang="en-GB" dirty="0"/>
          </a:p>
        </p:txBody>
      </p:sp>
      <p:sp>
        <p:nvSpPr>
          <p:cNvPr id="3" name="Content Placeholder 2">
            <a:extLst>
              <a:ext uri="{FF2B5EF4-FFF2-40B4-BE49-F238E27FC236}">
                <a16:creationId xmlns:a16="http://schemas.microsoft.com/office/drawing/2014/main" id="{8CF758CD-595F-4DE8-9CD7-0CEC359C8D15}"/>
              </a:ext>
            </a:extLst>
          </p:cNvPr>
          <p:cNvSpPr>
            <a:spLocks noGrp="1"/>
          </p:cNvSpPr>
          <p:nvPr>
            <p:ph idx="1"/>
          </p:nvPr>
        </p:nvSpPr>
        <p:spPr>
          <a:xfrm>
            <a:off x="726961" y="1509218"/>
            <a:ext cx="8029575" cy="4811712"/>
          </a:xfrm>
        </p:spPr>
        <p:txBody>
          <a:bodyPr>
            <a:normAutofit fontScale="92500"/>
          </a:bodyPr>
          <a:lstStyle/>
          <a:p>
            <a:pPr marL="0" indent="0">
              <a:lnSpc>
                <a:spcPct val="100000"/>
              </a:lnSpc>
              <a:buNone/>
              <a:defRPr/>
            </a:pPr>
            <a:r>
              <a:rPr lang="en-GB" sz="2000" dirty="0"/>
              <a:t>Good opportunity to check and correctly code HBV vaccination status: </a:t>
            </a:r>
          </a:p>
          <a:p>
            <a:pPr>
              <a:lnSpc>
                <a:spcPct val="100000"/>
              </a:lnSpc>
              <a:buFont typeface="Arial" panose="020B0604020202020204" pitchFamily="34" charset="0"/>
              <a:buChar char="•"/>
              <a:defRPr/>
            </a:pPr>
            <a:r>
              <a:rPr lang="en-GB" sz="2000" dirty="0"/>
              <a:t>the UK’s risk-based vaccination policy for Hepatitis B Virus (HBV) includes GBMSM</a:t>
            </a:r>
          </a:p>
          <a:p>
            <a:pPr>
              <a:lnSpc>
                <a:spcPct val="100000"/>
              </a:lnSpc>
              <a:buFont typeface="Arial" panose="020B0604020202020204" pitchFamily="34" charset="0"/>
              <a:buChar char="•"/>
              <a:defRPr/>
            </a:pPr>
            <a:r>
              <a:rPr lang="en-GB" sz="2000" dirty="0"/>
              <a:t>HBV vaccination uptake amongst GBMSM attending specialist Sexual Health Services is below national targets</a:t>
            </a:r>
          </a:p>
          <a:p>
            <a:pPr>
              <a:lnSpc>
                <a:spcPct val="100000"/>
              </a:lnSpc>
              <a:buFont typeface="Arial" panose="020B0604020202020204" pitchFamily="34" charset="0"/>
              <a:buChar char="•"/>
              <a:defRPr/>
            </a:pPr>
            <a:r>
              <a:rPr lang="en-GB" sz="2000" dirty="0"/>
              <a:t>recording of both HBV immunity and HBV vaccine delivery by clinician coding is also suboptimal</a:t>
            </a:r>
          </a:p>
          <a:p>
            <a:pPr>
              <a:lnSpc>
                <a:spcPct val="100000"/>
              </a:lnSpc>
              <a:buFont typeface="Arial" panose="020B0604020202020204" pitchFamily="34" charset="0"/>
              <a:buChar char="•"/>
              <a:defRPr/>
            </a:pPr>
            <a:r>
              <a:rPr lang="en-GB" sz="2000" dirty="0"/>
              <a:t>maintaining high vaccine coverage in GBMSM is important to avoid outbreaks of infection</a:t>
            </a:r>
          </a:p>
          <a:p>
            <a:pPr>
              <a:lnSpc>
                <a:spcPct val="100000"/>
              </a:lnSpc>
              <a:buFont typeface="Arial" panose="020B0604020202020204" pitchFamily="34" charset="0"/>
              <a:buChar char="•"/>
              <a:defRPr/>
            </a:pPr>
            <a:r>
              <a:rPr lang="en-GB" altLang="en-US" sz="2000" dirty="0"/>
              <a:t>Hepatitis B</a:t>
            </a:r>
            <a:r>
              <a:rPr lang="en-GB" sz="2000" dirty="0"/>
              <a:t> vaccine c</a:t>
            </a:r>
            <a:r>
              <a:rPr lang="en-GB" altLang="en-US" sz="2000" dirty="0"/>
              <a:t>an be given at the same time as HPV vaccine</a:t>
            </a:r>
          </a:p>
          <a:p>
            <a:pPr>
              <a:lnSpc>
                <a:spcPct val="100000"/>
              </a:lnSpc>
              <a:buFont typeface="Arial" panose="020B0604020202020204" pitchFamily="34" charset="0"/>
              <a:buChar char="•"/>
              <a:defRPr/>
            </a:pPr>
            <a:r>
              <a:rPr lang="en-GB" altLang="en-US" sz="2000" dirty="0"/>
              <a:t>the vaccines should be given at a separate site, preferably in a different limb, and site where each was given should be recorded</a:t>
            </a:r>
            <a:endParaRPr lang="en-GB" sz="2000" i="1" dirty="0"/>
          </a:p>
          <a:p>
            <a:pPr algn="ctr">
              <a:buFont typeface="Arial" pitchFamily="84" charset="0"/>
              <a:buNone/>
              <a:defRPr/>
            </a:pPr>
            <a:r>
              <a:rPr lang="en-GB" i="1" dirty="0"/>
              <a:t> </a:t>
            </a:r>
          </a:p>
        </p:txBody>
      </p:sp>
      <p:sp>
        <p:nvSpPr>
          <p:cNvPr id="4" name="Footer Placeholder 3">
            <a:extLst>
              <a:ext uri="{FF2B5EF4-FFF2-40B4-BE49-F238E27FC236}">
                <a16:creationId xmlns:a16="http://schemas.microsoft.com/office/drawing/2014/main" id="{031600F9-A51A-45D0-B809-5E70CCE5AB87}"/>
              </a:ext>
            </a:extLst>
          </p:cNvPr>
          <p:cNvSpPr>
            <a:spLocks noGrp="1"/>
          </p:cNvSpPr>
          <p:nvPr>
            <p:ph type="ftr" sz="quarter" idx="10"/>
          </p:nvPr>
        </p:nvSpPr>
        <p:spPr/>
        <p:txBody>
          <a:bodyPr/>
          <a:lstStyle/>
          <a:p>
            <a:r>
              <a:rPr lang="en-GB"/>
              <a:t>HPV vaccination programme for GBMSM  </a:t>
            </a:r>
            <a:endParaRPr lang="en-GB" sz="1400" dirty="0"/>
          </a:p>
        </p:txBody>
      </p:sp>
      <p:sp>
        <p:nvSpPr>
          <p:cNvPr id="6" name="Slide Number Placeholder 5">
            <a:extLst>
              <a:ext uri="{FF2B5EF4-FFF2-40B4-BE49-F238E27FC236}">
                <a16:creationId xmlns:a16="http://schemas.microsoft.com/office/drawing/2014/main" id="{171B2F8B-69B0-422B-A9D4-F34DABE8096C}"/>
              </a:ext>
            </a:extLst>
          </p:cNvPr>
          <p:cNvSpPr>
            <a:spLocks noGrp="1"/>
          </p:cNvSpPr>
          <p:nvPr>
            <p:ph type="sldNum" sz="quarter" idx="11"/>
          </p:nvPr>
        </p:nvSpPr>
        <p:spPr/>
        <p:txBody>
          <a:bodyPr/>
          <a:lstStyle/>
          <a:p>
            <a:fld id="{344369E4-5DE7-46E5-874E-4FD437973785}" type="slidenum">
              <a:rPr lang="en-GB" smtClean="0"/>
              <a:pPr/>
              <a:t>38</a:t>
            </a:fld>
            <a:endParaRPr lang="en-GB" sz="1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84D30-231E-47C3-BFDA-4947E9AF77D2}"/>
              </a:ext>
            </a:extLst>
          </p:cNvPr>
          <p:cNvSpPr>
            <a:spLocks noGrp="1"/>
          </p:cNvSpPr>
          <p:nvPr>
            <p:ph type="title"/>
          </p:nvPr>
        </p:nvSpPr>
        <p:spPr>
          <a:xfrm>
            <a:off x="428795" y="235000"/>
            <a:ext cx="8027988" cy="647700"/>
          </a:xfrm>
        </p:spPr>
        <p:txBody>
          <a:bodyPr/>
          <a:lstStyle/>
          <a:p>
            <a:pPr>
              <a:defRPr/>
            </a:pPr>
            <a:r>
              <a:rPr lang="en-GB" sz="3600" dirty="0"/>
              <a:t>Resources – posters and leaflets</a:t>
            </a:r>
          </a:p>
        </p:txBody>
      </p:sp>
      <p:sp>
        <p:nvSpPr>
          <p:cNvPr id="76805" name="Content Placeholder 2">
            <a:extLst>
              <a:ext uri="{FF2B5EF4-FFF2-40B4-BE49-F238E27FC236}">
                <a16:creationId xmlns:a16="http://schemas.microsoft.com/office/drawing/2014/main" id="{4498B262-B4D0-4CF0-817E-C555A4F04C3C}"/>
              </a:ext>
            </a:extLst>
          </p:cNvPr>
          <p:cNvSpPr>
            <a:spLocks noGrp="1" noChangeArrowheads="1"/>
          </p:cNvSpPr>
          <p:nvPr>
            <p:ph sz="half" idx="1"/>
          </p:nvPr>
        </p:nvSpPr>
        <p:spPr>
          <a:xfrm>
            <a:off x="287674" y="1876743"/>
            <a:ext cx="3579651" cy="647700"/>
          </a:xfrm>
        </p:spPr>
        <p:txBody>
          <a:bodyPr/>
          <a:lstStyle/>
          <a:p>
            <a:pPr marL="0" indent="0" algn="ctr">
              <a:buNone/>
            </a:pPr>
            <a:r>
              <a:rPr lang="en-GB" altLang="en-US" sz="2000" dirty="0">
                <a:ea typeface="ヒラギノ角ゴ Pro W3"/>
              </a:rPr>
              <a:t>HPV vaccination for GBMSM programme information leaflet</a:t>
            </a:r>
          </a:p>
        </p:txBody>
      </p:sp>
      <p:sp>
        <p:nvSpPr>
          <p:cNvPr id="76806" name="Content Placeholder 3">
            <a:extLst>
              <a:ext uri="{FF2B5EF4-FFF2-40B4-BE49-F238E27FC236}">
                <a16:creationId xmlns:a16="http://schemas.microsoft.com/office/drawing/2014/main" id="{E4112975-9870-4686-909F-AD6FBBE3A193}"/>
              </a:ext>
            </a:extLst>
          </p:cNvPr>
          <p:cNvSpPr txBox="1">
            <a:spLocks/>
          </p:cNvSpPr>
          <p:nvPr/>
        </p:nvSpPr>
        <p:spPr bwMode="auto">
          <a:xfrm>
            <a:off x="8778956" y="1529646"/>
            <a:ext cx="20668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1200"/>
              </a:spcBef>
              <a:buFont typeface="Arial" panose="020B0604020202020204" pitchFamily="34" charset="0"/>
              <a:defRPr>
                <a:solidFill>
                  <a:srgbClr val="00AE9E"/>
                </a:solidFill>
                <a:latin typeface="Arial" panose="020B0604020202020204" pitchFamily="34" charset="0"/>
                <a:ea typeface="ヒラギノ角ゴ Pro W3"/>
                <a:cs typeface="ヒラギノ角ゴ Pro W3"/>
              </a:defRPr>
            </a:lvl1pPr>
            <a:lvl2pPr marL="354013" indent="-176213">
              <a:spcBef>
                <a:spcPts val="600"/>
              </a:spcBef>
              <a:defRPr>
                <a:solidFill>
                  <a:schemeClr val="tx1"/>
                </a:solidFill>
                <a:latin typeface="Arial" panose="020B0604020202020204" pitchFamily="34" charset="0"/>
                <a:ea typeface="ヒラギノ角ゴ Pro W3"/>
                <a:cs typeface="ヒラギノ角ゴ Pro W3"/>
              </a:defRPr>
            </a:lvl2pPr>
            <a:lvl3pPr marL="215900" indent="-215900">
              <a:spcBef>
                <a:spcPts val="600"/>
              </a:spcBef>
              <a:buFont typeface="Arial" panose="020B0604020202020204" pitchFamily="34" charset="0"/>
              <a:buChar char="•"/>
              <a:defRPr>
                <a:solidFill>
                  <a:schemeClr val="tx1"/>
                </a:solidFill>
                <a:latin typeface="Arial" panose="020B0604020202020204" pitchFamily="34" charset="0"/>
                <a:ea typeface="ヒラギノ角ゴ Pro W3"/>
                <a:cs typeface="ヒラギノ角ゴ Pro W3"/>
              </a:defRPr>
            </a:lvl3pPr>
            <a:lvl4pPr marL="625475" indent="-190500">
              <a:spcBef>
                <a:spcPts val="600"/>
              </a:spcBef>
              <a:buFont typeface="Arial" panose="020B0604020202020204" pitchFamily="34" charset="0"/>
              <a:buChar char="•"/>
              <a:defRPr sz="1600">
                <a:solidFill>
                  <a:schemeClr val="tx1"/>
                </a:solidFill>
                <a:latin typeface="Arial" panose="020B0604020202020204" pitchFamily="34" charset="0"/>
                <a:ea typeface="ヒラギノ角ゴ Pro W3"/>
                <a:cs typeface="ヒラギノ角ゴ Pro W3"/>
              </a:defRPr>
            </a:lvl4pPr>
            <a:lvl5pPr marL="1073150" indent="-177800">
              <a:spcBef>
                <a:spcPct val="20000"/>
              </a:spcBef>
              <a:buFont typeface="Arial" panose="020B0604020202020204" pitchFamily="34" charset="0"/>
              <a:buChar char="•"/>
              <a:defRPr sz="1500">
                <a:solidFill>
                  <a:schemeClr val="tx1"/>
                </a:solidFill>
                <a:latin typeface="Arial" panose="020B0604020202020204" pitchFamily="34" charset="0"/>
                <a:ea typeface="ヒラギノ角ゴ Pro W3"/>
                <a:cs typeface="ヒラギノ角ゴ Pro W3"/>
              </a:defRPr>
            </a:lvl5pPr>
            <a:lvl6pPr marL="1530350" indent="-1778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ヒラギノ角ゴ Pro W3"/>
                <a:cs typeface="ヒラギノ角ゴ Pro W3"/>
              </a:defRPr>
            </a:lvl6pPr>
            <a:lvl7pPr marL="1987550" indent="-1778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ヒラギノ角ゴ Pro W3"/>
                <a:cs typeface="ヒラギノ角ゴ Pro W3"/>
              </a:defRPr>
            </a:lvl7pPr>
            <a:lvl8pPr marL="2444750" indent="-1778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ヒラギノ角ゴ Pro W3"/>
                <a:cs typeface="ヒラギノ角ゴ Pro W3"/>
              </a:defRPr>
            </a:lvl8pPr>
            <a:lvl9pPr marL="2901950" indent="-1778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ヒラギノ角ゴ Pro W3"/>
                <a:cs typeface="ヒラギノ角ゴ Pro W3"/>
              </a:defRPr>
            </a:lvl9pPr>
          </a:lstStyle>
          <a:p>
            <a:pPr marL="0" indent="0" algn="ctr" eaLnBrk="1" hangingPunct="1"/>
            <a:r>
              <a:rPr lang="en-GB" altLang="en-US" sz="2000" dirty="0">
                <a:solidFill>
                  <a:schemeClr val="tx1"/>
                </a:solidFill>
                <a:cs typeface="Arial" panose="020B0604020202020204" pitchFamily="34" charset="0"/>
              </a:rPr>
              <a:t>HPV vaccination record card </a:t>
            </a:r>
            <a:r>
              <a:rPr lang="en-GB" altLang="en-US" dirty="0"/>
              <a:t> </a:t>
            </a:r>
          </a:p>
          <a:p>
            <a:pPr eaLnBrk="1" hangingPunct="1"/>
            <a:endParaRPr lang="en-GB" altLang="en-US" dirty="0"/>
          </a:p>
        </p:txBody>
      </p:sp>
      <p:sp>
        <p:nvSpPr>
          <p:cNvPr id="76809" name="TextBox 5">
            <a:extLst>
              <a:ext uri="{FF2B5EF4-FFF2-40B4-BE49-F238E27FC236}">
                <a16:creationId xmlns:a16="http://schemas.microsoft.com/office/drawing/2014/main" id="{7C4DE6F5-DE14-405D-A76F-0E78AEC24872}"/>
              </a:ext>
            </a:extLst>
          </p:cNvPr>
          <p:cNvSpPr txBox="1">
            <a:spLocks noChangeArrowheads="1"/>
          </p:cNvSpPr>
          <p:nvPr/>
        </p:nvSpPr>
        <p:spPr bwMode="auto">
          <a:xfrm>
            <a:off x="5541849" y="2264005"/>
            <a:ext cx="22561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ts val="1200"/>
              </a:spcBef>
              <a:buFont typeface="Arial" panose="020B0604020202020204" pitchFamily="34" charset="0"/>
              <a:defRPr>
                <a:solidFill>
                  <a:srgbClr val="00AE9E"/>
                </a:solidFill>
                <a:latin typeface="Arial" panose="020B0604020202020204" pitchFamily="34" charset="0"/>
                <a:ea typeface="ヒラギノ角ゴ Pro W3"/>
                <a:cs typeface="ヒラギノ角ゴ Pro W3"/>
              </a:defRPr>
            </a:lvl1pPr>
            <a:lvl2pPr marL="742950" indent="-285750">
              <a:spcBef>
                <a:spcPts val="600"/>
              </a:spcBef>
              <a:defRPr>
                <a:solidFill>
                  <a:schemeClr val="tx1"/>
                </a:solidFill>
                <a:latin typeface="Arial" panose="020B0604020202020204" pitchFamily="34" charset="0"/>
                <a:ea typeface="ヒラギノ角ゴ Pro W3"/>
                <a:cs typeface="ヒラギノ角ゴ Pro W3"/>
              </a:defRPr>
            </a:lvl2pPr>
            <a:lvl3pPr marL="1143000" indent="-228600">
              <a:spcBef>
                <a:spcPts val="600"/>
              </a:spcBef>
              <a:buFont typeface="Arial" panose="020B0604020202020204" pitchFamily="34" charset="0"/>
              <a:buChar char="•"/>
              <a:defRPr>
                <a:solidFill>
                  <a:schemeClr val="tx1"/>
                </a:solidFill>
                <a:latin typeface="Arial" panose="020B0604020202020204" pitchFamily="34" charset="0"/>
                <a:ea typeface="ヒラギノ角ゴ Pro W3"/>
                <a:cs typeface="ヒラギノ角ゴ Pro W3"/>
              </a:defRPr>
            </a:lvl3pPr>
            <a:lvl4pPr marL="1600200" indent="-228600">
              <a:spcBef>
                <a:spcPts val="600"/>
              </a:spcBef>
              <a:buFont typeface="Arial" panose="020B0604020202020204" pitchFamily="34" charset="0"/>
              <a:buChar char="•"/>
              <a:defRPr sz="1600">
                <a:solidFill>
                  <a:schemeClr val="tx1"/>
                </a:solidFill>
                <a:latin typeface="Arial" panose="020B060402020202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15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ヒラギノ角ゴ Pro W3"/>
                <a:cs typeface="ヒラギノ角ゴ Pro W3"/>
              </a:defRPr>
            </a:lvl9pPr>
          </a:lstStyle>
          <a:p>
            <a:pPr marL="0" indent="0" algn="ctr" eaLnBrk="1" hangingPunct="1">
              <a:spcBef>
                <a:spcPct val="0"/>
              </a:spcBef>
            </a:pPr>
            <a:r>
              <a:rPr lang="en-GB" altLang="en-US" dirty="0">
                <a:solidFill>
                  <a:schemeClr val="tx1"/>
                </a:solidFill>
              </a:rPr>
              <a:t>HPV for MSM programme poster</a:t>
            </a:r>
          </a:p>
        </p:txBody>
      </p:sp>
      <p:sp>
        <p:nvSpPr>
          <p:cNvPr id="3" name="Footer Placeholder 2">
            <a:extLst>
              <a:ext uri="{FF2B5EF4-FFF2-40B4-BE49-F238E27FC236}">
                <a16:creationId xmlns:a16="http://schemas.microsoft.com/office/drawing/2014/main" id="{2B29DCBA-0215-4619-AB0B-9802A968F3E9}"/>
              </a:ext>
            </a:extLst>
          </p:cNvPr>
          <p:cNvSpPr>
            <a:spLocks noGrp="1"/>
          </p:cNvSpPr>
          <p:nvPr>
            <p:ph type="ftr" sz="quarter" idx="10"/>
          </p:nvPr>
        </p:nvSpPr>
        <p:spPr/>
        <p:txBody>
          <a:bodyPr/>
          <a:lstStyle/>
          <a:p>
            <a:r>
              <a:rPr lang="en-GB"/>
              <a:t>HPV vaccination programme for GBMSM  </a:t>
            </a:r>
            <a:endParaRPr lang="en-GB" sz="1400" dirty="0"/>
          </a:p>
        </p:txBody>
      </p:sp>
      <p:sp>
        <p:nvSpPr>
          <p:cNvPr id="4" name="Slide Number Placeholder 3">
            <a:extLst>
              <a:ext uri="{FF2B5EF4-FFF2-40B4-BE49-F238E27FC236}">
                <a16:creationId xmlns:a16="http://schemas.microsoft.com/office/drawing/2014/main" id="{AAC4E903-049D-4510-B7DA-40E8EFB89B6D}"/>
              </a:ext>
            </a:extLst>
          </p:cNvPr>
          <p:cNvSpPr>
            <a:spLocks noGrp="1"/>
          </p:cNvSpPr>
          <p:nvPr>
            <p:ph type="sldNum" sz="quarter" idx="11"/>
          </p:nvPr>
        </p:nvSpPr>
        <p:spPr/>
        <p:txBody>
          <a:bodyPr/>
          <a:lstStyle/>
          <a:p>
            <a:fld id="{344369E4-5DE7-46E5-874E-4FD437973785}" type="slidenum">
              <a:rPr lang="en-GB" smtClean="0"/>
              <a:pPr/>
              <a:t>39</a:t>
            </a:fld>
            <a:endParaRPr lang="en-GB" sz="1400" dirty="0"/>
          </a:p>
        </p:txBody>
      </p:sp>
      <p:pic>
        <p:nvPicPr>
          <p:cNvPr id="6" name="Picture 5">
            <a:extLst>
              <a:ext uri="{FF2B5EF4-FFF2-40B4-BE49-F238E27FC236}">
                <a16:creationId xmlns:a16="http://schemas.microsoft.com/office/drawing/2014/main" id="{1EBB8DE9-FD6B-2CC4-9118-4833F4569229}"/>
              </a:ext>
            </a:extLst>
          </p:cNvPr>
          <p:cNvPicPr>
            <a:picLocks noChangeAspect="1"/>
          </p:cNvPicPr>
          <p:nvPr/>
        </p:nvPicPr>
        <p:blipFill>
          <a:blip r:embed="rId3"/>
          <a:stretch>
            <a:fillRect/>
          </a:stretch>
        </p:blipFill>
        <p:spPr>
          <a:xfrm>
            <a:off x="148310" y="2663801"/>
            <a:ext cx="4761501" cy="3339514"/>
          </a:xfrm>
          <a:prstGeom prst="rect">
            <a:avLst/>
          </a:prstGeom>
          <a:ln>
            <a:solidFill>
              <a:schemeClr val="tx1"/>
            </a:solidFill>
          </a:ln>
        </p:spPr>
      </p:pic>
      <p:pic>
        <p:nvPicPr>
          <p:cNvPr id="8" name="Picture 7">
            <a:extLst>
              <a:ext uri="{FF2B5EF4-FFF2-40B4-BE49-F238E27FC236}">
                <a16:creationId xmlns:a16="http://schemas.microsoft.com/office/drawing/2014/main" id="{DED056B2-0CC7-E747-AACF-B829CE489FF5}"/>
              </a:ext>
            </a:extLst>
          </p:cNvPr>
          <p:cNvPicPr>
            <a:picLocks noChangeAspect="1"/>
          </p:cNvPicPr>
          <p:nvPr/>
        </p:nvPicPr>
        <p:blipFill>
          <a:blip r:embed="rId4"/>
          <a:stretch>
            <a:fillRect/>
          </a:stretch>
        </p:blipFill>
        <p:spPr>
          <a:xfrm>
            <a:off x="5650337" y="3026193"/>
            <a:ext cx="2256185" cy="3194890"/>
          </a:xfrm>
          <a:prstGeom prst="rect">
            <a:avLst/>
          </a:prstGeom>
          <a:ln>
            <a:solidFill>
              <a:schemeClr val="tx1"/>
            </a:solidFill>
          </a:ln>
        </p:spPr>
      </p:pic>
      <p:pic>
        <p:nvPicPr>
          <p:cNvPr id="10" name="Picture 9">
            <a:extLst>
              <a:ext uri="{FF2B5EF4-FFF2-40B4-BE49-F238E27FC236}">
                <a16:creationId xmlns:a16="http://schemas.microsoft.com/office/drawing/2014/main" id="{E868482E-3442-A8D0-F5E9-D86857869E4C}"/>
              </a:ext>
            </a:extLst>
          </p:cNvPr>
          <p:cNvPicPr>
            <a:picLocks noChangeAspect="1"/>
          </p:cNvPicPr>
          <p:nvPr/>
        </p:nvPicPr>
        <p:blipFill>
          <a:blip r:embed="rId5"/>
          <a:stretch>
            <a:fillRect/>
          </a:stretch>
        </p:blipFill>
        <p:spPr>
          <a:xfrm>
            <a:off x="8430072" y="2264005"/>
            <a:ext cx="3101299" cy="4069843"/>
          </a:xfrm>
          <a:prstGeom prst="rect">
            <a:avLst/>
          </a:prstGeom>
          <a:ln>
            <a:solidFill>
              <a:schemeClr val="tx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a:extLst>
              <a:ext uri="{FF2B5EF4-FFF2-40B4-BE49-F238E27FC236}">
                <a16:creationId xmlns:a16="http://schemas.microsoft.com/office/drawing/2014/main" id="{1D9A7CB3-4364-4FB0-A5D7-50CD3828979B}"/>
              </a:ext>
            </a:extLst>
          </p:cNvPr>
          <p:cNvSpPr>
            <a:spLocks noGrp="1"/>
          </p:cNvSpPr>
          <p:nvPr>
            <p:ph type="title"/>
          </p:nvPr>
        </p:nvSpPr>
        <p:spPr>
          <a:xfrm>
            <a:off x="545342" y="277865"/>
            <a:ext cx="8027988" cy="647700"/>
          </a:xfrm>
        </p:spPr>
        <p:txBody>
          <a:bodyPr/>
          <a:lstStyle/>
          <a:p>
            <a:pPr eaLnBrk="1" hangingPunct="1">
              <a:defRPr/>
            </a:pPr>
            <a:r>
              <a:rPr lang="en-GB" altLang="en-US" sz="3600" dirty="0"/>
              <a:t>Learning Outcomes</a:t>
            </a:r>
          </a:p>
        </p:txBody>
      </p:sp>
      <p:sp>
        <p:nvSpPr>
          <p:cNvPr id="13315" name="Content Placeholder 2">
            <a:extLst>
              <a:ext uri="{FF2B5EF4-FFF2-40B4-BE49-F238E27FC236}">
                <a16:creationId xmlns:a16="http://schemas.microsoft.com/office/drawing/2014/main" id="{46DF75FB-B985-4583-AEE3-9B354FE999A4}"/>
              </a:ext>
            </a:extLst>
          </p:cNvPr>
          <p:cNvSpPr>
            <a:spLocks noGrp="1" noChangeArrowheads="1"/>
          </p:cNvSpPr>
          <p:nvPr>
            <p:ph idx="1"/>
          </p:nvPr>
        </p:nvSpPr>
        <p:spPr>
          <a:xfrm>
            <a:off x="624907" y="1734440"/>
            <a:ext cx="8229600" cy="4249737"/>
          </a:xfrm>
        </p:spPr>
        <p:txBody>
          <a:bodyPr/>
          <a:lstStyle/>
          <a:p>
            <a:pPr marL="0" indent="0" eaLnBrk="1" hangingPunct="1">
              <a:lnSpc>
                <a:spcPct val="80000"/>
              </a:lnSpc>
              <a:spcBef>
                <a:spcPct val="0"/>
              </a:spcBef>
              <a:buNone/>
            </a:pPr>
            <a:r>
              <a:rPr lang="en-GB" altLang="en-US" sz="2000" dirty="0">
                <a:ea typeface="ヒラギノ角ゴ Pro W3"/>
                <a:cs typeface="ヒラギノ角ゴ Pro W3"/>
              </a:rPr>
              <a:t>After completing this resource, immunisers will be able to:</a:t>
            </a:r>
          </a:p>
          <a:p>
            <a:pPr eaLnBrk="1" hangingPunct="1">
              <a:lnSpc>
                <a:spcPct val="100000"/>
              </a:lnSpc>
              <a:buFont typeface="Arial" panose="020B0604020202020204" pitchFamily="34" charset="0"/>
              <a:buChar char="•"/>
            </a:pPr>
            <a:r>
              <a:rPr lang="en-GB" altLang="en-US" sz="2000" dirty="0">
                <a:ea typeface="ヒラギノ角ゴ Pro W3"/>
                <a:cs typeface="ヒラギノ角ゴ Pro W3"/>
              </a:rPr>
              <a:t>describe the epidemiology of HPV and the possible consequences of infections with HPV</a:t>
            </a:r>
          </a:p>
          <a:p>
            <a:pPr>
              <a:lnSpc>
                <a:spcPct val="100000"/>
              </a:lnSpc>
              <a:spcBef>
                <a:spcPts val="600"/>
              </a:spcBef>
            </a:pPr>
            <a:r>
              <a:rPr lang="en-GB" altLang="en-US" sz="2000" dirty="0">
                <a:ea typeface="ヒラギノ角ゴ Pro W3"/>
                <a:cs typeface="ヒラギノ角ゴ Pro W3"/>
              </a:rPr>
              <a:t>understand the rationale and evidence base for a targeted HPV-GBMSM vaccination programme to those aged up to and including 45 years and their role in delivering it</a:t>
            </a:r>
          </a:p>
          <a:p>
            <a:pPr>
              <a:lnSpc>
                <a:spcPct val="100000"/>
              </a:lnSpc>
              <a:spcBef>
                <a:spcPts val="600"/>
              </a:spcBef>
            </a:pPr>
            <a:r>
              <a:rPr lang="en-GB" altLang="en-US" sz="2000" dirty="0">
                <a:ea typeface="ヒラギノ角ゴ Pro W3"/>
                <a:cs typeface="ヒラギノ角ゴ Pro W3"/>
              </a:rPr>
              <a:t>discuss the benefits of vaccination against HPV with their eligible GBMSM clinic-attending population</a:t>
            </a:r>
          </a:p>
          <a:p>
            <a:pPr>
              <a:lnSpc>
                <a:spcPct val="100000"/>
              </a:lnSpc>
              <a:spcBef>
                <a:spcPts val="600"/>
              </a:spcBef>
            </a:pPr>
            <a:r>
              <a:rPr lang="en-GB" altLang="en-US" sz="2000" dirty="0">
                <a:ea typeface="ヒラギノ角ゴ Pro W3"/>
                <a:cs typeface="ヒラギノ角ゴ Pro W3"/>
              </a:rPr>
              <a:t>safely administer the HPV vaccination</a:t>
            </a:r>
          </a:p>
          <a:p>
            <a:pPr>
              <a:lnSpc>
                <a:spcPct val="100000"/>
              </a:lnSpc>
              <a:spcBef>
                <a:spcPts val="600"/>
              </a:spcBef>
            </a:pPr>
            <a:r>
              <a:rPr lang="en-GB" altLang="en-US" sz="2000" dirty="0">
                <a:ea typeface="ヒラギノ角ゴ Pro W3"/>
                <a:cs typeface="ヒラギノ角ゴ Pro W3"/>
              </a:rPr>
              <a:t>identify sources of additional information</a:t>
            </a:r>
          </a:p>
          <a:p>
            <a:pPr>
              <a:lnSpc>
                <a:spcPct val="80000"/>
              </a:lnSpc>
              <a:spcAft>
                <a:spcPts val="1200"/>
              </a:spcAft>
            </a:pPr>
            <a:endParaRPr lang="en-GB" altLang="en-US" sz="2000" dirty="0">
              <a:ea typeface="ヒラギノ角ゴ Pro W3"/>
              <a:cs typeface="ヒラギノ角ゴ Pro W3"/>
            </a:endParaRPr>
          </a:p>
          <a:p>
            <a:pPr>
              <a:lnSpc>
                <a:spcPct val="80000"/>
              </a:lnSpc>
              <a:spcAft>
                <a:spcPts val="1200"/>
              </a:spcAft>
            </a:pPr>
            <a:endParaRPr lang="en-GB" altLang="en-US" sz="2000" dirty="0">
              <a:ea typeface="ヒラギノ角ゴ Pro W3"/>
              <a:cs typeface="ヒラギノ角ゴ Pro W3"/>
            </a:endParaRPr>
          </a:p>
          <a:p>
            <a:pPr>
              <a:lnSpc>
                <a:spcPct val="80000"/>
              </a:lnSpc>
              <a:spcAft>
                <a:spcPts val="1200"/>
              </a:spcAft>
            </a:pPr>
            <a:endParaRPr lang="en-GB" altLang="en-US" sz="2000" dirty="0">
              <a:ea typeface="ヒラギノ角ゴ Pro W3"/>
              <a:cs typeface="ヒラギノ角ゴ Pro W3"/>
            </a:endParaRPr>
          </a:p>
          <a:p>
            <a:pPr eaLnBrk="1" hangingPunct="1">
              <a:lnSpc>
                <a:spcPct val="80000"/>
              </a:lnSpc>
            </a:pPr>
            <a:endParaRPr lang="en-GB" altLang="en-US" sz="2500" dirty="0">
              <a:solidFill>
                <a:srgbClr val="2D0054"/>
              </a:solidFill>
              <a:ea typeface="ヒラギノ角ゴ Pro W3"/>
              <a:cs typeface="ヒラギノ角ゴ Pro W3"/>
            </a:endParaRPr>
          </a:p>
        </p:txBody>
      </p:sp>
      <p:sp>
        <p:nvSpPr>
          <p:cNvPr id="2" name="Footer Placeholder 1">
            <a:extLst>
              <a:ext uri="{FF2B5EF4-FFF2-40B4-BE49-F238E27FC236}">
                <a16:creationId xmlns:a16="http://schemas.microsoft.com/office/drawing/2014/main" id="{684D1A32-62DF-4C22-B808-F870DE3C7457}"/>
              </a:ext>
            </a:extLst>
          </p:cNvPr>
          <p:cNvSpPr>
            <a:spLocks noGrp="1"/>
          </p:cNvSpPr>
          <p:nvPr>
            <p:ph type="ftr" sz="quarter" idx="10"/>
          </p:nvPr>
        </p:nvSpPr>
        <p:spPr/>
        <p:txBody>
          <a:bodyPr/>
          <a:lstStyle/>
          <a:p>
            <a:r>
              <a:rPr lang="en-GB"/>
              <a:t>HPV vaccination programme for GBMSM  </a:t>
            </a:r>
            <a:endParaRPr lang="en-GB" sz="1400" dirty="0"/>
          </a:p>
        </p:txBody>
      </p:sp>
      <p:sp>
        <p:nvSpPr>
          <p:cNvPr id="3" name="Slide Number Placeholder 2">
            <a:extLst>
              <a:ext uri="{FF2B5EF4-FFF2-40B4-BE49-F238E27FC236}">
                <a16:creationId xmlns:a16="http://schemas.microsoft.com/office/drawing/2014/main" id="{F07BA578-22EB-4828-AF4E-CE51960555B3}"/>
              </a:ext>
            </a:extLst>
          </p:cNvPr>
          <p:cNvSpPr>
            <a:spLocks noGrp="1"/>
          </p:cNvSpPr>
          <p:nvPr>
            <p:ph type="sldNum" sz="quarter" idx="11"/>
          </p:nvPr>
        </p:nvSpPr>
        <p:spPr/>
        <p:txBody>
          <a:bodyPr/>
          <a:lstStyle/>
          <a:p>
            <a:fld id="{344369E4-5DE7-46E5-874E-4FD437973785}" type="slidenum">
              <a:rPr lang="en-GB" smtClean="0"/>
              <a:pPr/>
              <a:t>4</a:t>
            </a:fld>
            <a:endParaRPr lang="en-GB" sz="1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mn-lt"/>
              </a:rPr>
              <a:t>Resources</a:t>
            </a:r>
          </a:p>
        </p:txBody>
      </p:sp>
      <p:sp>
        <p:nvSpPr>
          <p:cNvPr id="3" name="Content Placeholder 2"/>
          <p:cNvSpPr>
            <a:spLocks noGrp="1"/>
          </p:cNvSpPr>
          <p:nvPr>
            <p:ph idx="4294967295"/>
          </p:nvPr>
        </p:nvSpPr>
        <p:spPr>
          <a:xfrm>
            <a:off x="771649" y="1595191"/>
            <a:ext cx="8993788" cy="4248150"/>
          </a:xfrm>
        </p:spPr>
        <p:txBody>
          <a:bodyPr>
            <a:normAutofit fontScale="92500" lnSpcReduction="10000"/>
          </a:bodyPr>
          <a:lstStyle/>
          <a:p>
            <a:pPr marL="0" indent="0">
              <a:spcBef>
                <a:spcPts val="0"/>
              </a:spcBef>
              <a:buNone/>
              <a:defRPr/>
            </a:pPr>
            <a:r>
              <a:rPr lang="en-GB" sz="1500" dirty="0">
                <a:latin typeface="+mn-lt"/>
              </a:rPr>
              <a:t>1) UKHSA Immunisation against infectious diseases The Green Book: Human papillomavirus (HPV) Chapter18a</a:t>
            </a:r>
          </a:p>
          <a:p>
            <a:pPr marL="0" indent="0">
              <a:spcBef>
                <a:spcPts val="0"/>
              </a:spcBef>
              <a:buNone/>
              <a:defRPr/>
            </a:pPr>
            <a:r>
              <a:rPr lang="en-GB" sz="1500" dirty="0">
                <a:latin typeface="+mn-lt"/>
                <a:hlinkClick r:id="rId3"/>
              </a:rPr>
              <a:t>www.gov.uk/government/publications/human-papillomavirus-hpv-the-green-book-chapter-18a</a:t>
            </a:r>
            <a:endParaRPr lang="en-GB" sz="1500" dirty="0">
              <a:latin typeface="+mn-lt"/>
            </a:endParaRPr>
          </a:p>
          <a:p>
            <a:pPr marL="0" indent="0">
              <a:spcBef>
                <a:spcPts val="0"/>
              </a:spcBef>
              <a:buNone/>
              <a:defRPr/>
            </a:pPr>
            <a:endParaRPr lang="en-GB" sz="1500" dirty="0">
              <a:latin typeface="+mn-lt"/>
            </a:endParaRPr>
          </a:p>
          <a:p>
            <a:pPr marL="0" indent="0">
              <a:lnSpc>
                <a:spcPct val="110000"/>
              </a:lnSpc>
              <a:spcBef>
                <a:spcPts val="0"/>
              </a:spcBef>
              <a:buNone/>
              <a:defRPr/>
            </a:pPr>
            <a:r>
              <a:rPr lang="fr-FR" sz="1500" dirty="0">
                <a:latin typeface="+mn-lt"/>
              </a:rPr>
              <a:t>2) UKHSA and NHS England. Human Papillomavirus (HPV) Vaccination Programme: Change in </a:t>
            </a:r>
            <a:r>
              <a:rPr lang="fr-FR" sz="1500" dirty="0" err="1">
                <a:latin typeface="+mn-lt"/>
              </a:rPr>
              <a:t>schedule</a:t>
            </a:r>
            <a:r>
              <a:rPr lang="fr-FR" sz="1500" dirty="0">
                <a:latin typeface="+mn-lt"/>
              </a:rPr>
              <a:t> for the routine adolescent HPV programme and </a:t>
            </a:r>
            <a:r>
              <a:rPr lang="fr-FR" sz="1500" dirty="0" err="1">
                <a:latin typeface="+mn-lt"/>
              </a:rPr>
              <a:t>eligible</a:t>
            </a:r>
            <a:r>
              <a:rPr lang="fr-FR" sz="1500" dirty="0">
                <a:latin typeface="+mn-lt"/>
              </a:rPr>
              <a:t> men </a:t>
            </a:r>
            <a:r>
              <a:rPr lang="fr-FR" sz="1500" dirty="0" err="1">
                <a:latin typeface="+mn-lt"/>
              </a:rPr>
              <a:t>who</a:t>
            </a:r>
            <a:r>
              <a:rPr lang="fr-FR" sz="1500" dirty="0">
                <a:latin typeface="+mn-lt"/>
              </a:rPr>
              <a:t> have </a:t>
            </a:r>
            <a:r>
              <a:rPr lang="fr-FR" sz="1500" dirty="0" err="1">
                <a:latin typeface="+mn-lt"/>
              </a:rPr>
              <a:t>sex</a:t>
            </a:r>
            <a:r>
              <a:rPr lang="fr-FR" sz="1500" dirty="0">
                <a:latin typeface="+mn-lt"/>
              </a:rPr>
              <a:t> </a:t>
            </a:r>
            <a:r>
              <a:rPr lang="fr-FR" sz="1500" dirty="0" err="1">
                <a:latin typeface="+mn-lt"/>
              </a:rPr>
              <a:t>with</a:t>
            </a:r>
            <a:r>
              <a:rPr lang="fr-FR" sz="1500" dirty="0">
                <a:latin typeface="+mn-lt"/>
              </a:rPr>
              <a:t> men (MSM) </a:t>
            </a:r>
            <a:r>
              <a:rPr lang="fr-FR" sz="1500" dirty="0" err="1">
                <a:latin typeface="+mn-lt"/>
              </a:rPr>
              <a:t>under</a:t>
            </a:r>
            <a:r>
              <a:rPr lang="fr-FR" sz="1500" dirty="0">
                <a:latin typeface="+mn-lt"/>
              </a:rPr>
              <a:t> </a:t>
            </a:r>
            <a:r>
              <a:rPr lang="fr-FR" sz="1500" dirty="0" err="1">
                <a:latin typeface="+mn-lt"/>
              </a:rPr>
              <a:t>age</a:t>
            </a:r>
            <a:r>
              <a:rPr lang="fr-FR" sz="1500" dirty="0">
                <a:latin typeface="+mn-lt"/>
              </a:rPr>
              <a:t> 25 </a:t>
            </a:r>
            <a:r>
              <a:rPr lang="fr-FR" sz="1500" dirty="0" err="1">
                <a:latin typeface="+mn-lt"/>
              </a:rPr>
              <a:t>years</a:t>
            </a:r>
            <a:r>
              <a:rPr lang="fr-FR" sz="1500" dirty="0">
                <a:latin typeface="+mn-lt"/>
              </a:rPr>
              <a:t>. June 2023. </a:t>
            </a:r>
          </a:p>
          <a:p>
            <a:pPr marL="0" indent="0">
              <a:lnSpc>
                <a:spcPct val="110000"/>
              </a:lnSpc>
              <a:spcBef>
                <a:spcPts val="0"/>
              </a:spcBef>
              <a:buNone/>
              <a:defRPr/>
            </a:pPr>
            <a:endParaRPr lang="en-GB" sz="1500" dirty="0">
              <a:latin typeface="+mn-lt"/>
            </a:endParaRPr>
          </a:p>
          <a:p>
            <a:pPr marL="0" indent="0">
              <a:spcBef>
                <a:spcPts val="0"/>
              </a:spcBef>
              <a:buNone/>
              <a:defRPr/>
            </a:pPr>
            <a:r>
              <a:rPr lang="en-GB" sz="1500" dirty="0">
                <a:latin typeface="+mn-lt"/>
              </a:rPr>
              <a:t>3) Joint Committee on Vaccination and Immunisation (JCVI). Statement on HPV vaccination of men who have sex with men. November 2015. Available at: </a:t>
            </a:r>
            <a:r>
              <a:rPr lang="en-GB" sz="1500" dirty="0">
                <a:latin typeface="+mn-lt"/>
                <a:hlinkClick r:id="rId4"/>
              </a:rPr>
              <a:t>www.gov.uk/government/publications/jcvi-statement-on-hpv-vaccination-of-men-who-have-sex-with-men</a:t>
            </a:r>
            <a:r>
              <a:rPr lang="en-GB" sz="1500" dirty="0">
                <a:latin typeface="+mn-lt"/>
              </a:rPr>
              <a:t>  </a:t>
            </a:r>
          </a:p>
          <a:p>
            <a:pPr marL="0" indent="0">
              <a:spcBef>
                <a:spcPts val="0"/>
              </a:spcBef>
              <a:buNone/>
              <a:defRPr/>
            </a:pPr>
            <a:endParaRPr lang="en-GB" sz="1500" dirty="0">
              <a:latin typeface="+mn-lt"/>
            </a:endParaRPr>
          </a:p>
          <a:p>
            <a:pPr marL="0" indent="0">
              <a:spcBef>
                <a:spcPts val="0"/>
              </a:spcBef>
              <a:buNone/>
              <a:defRPr/>
            </a:pPr>
            <a:r>
              <a:rPr lang="en-GB" sz="1500" dirty="0">
                <a:latin typeface="+mn-lt"/>
              </a:rPr>
              <a:t>4). JCVI statement on a one-dose schedule for the routine HPV immunisation programme </a:t>
            </a:r>
            <a:r>
              <a:rPr lang="en-GB" sz="1500" dirty="0">
                <a:latin typeface="+mn-lt"/>
                <a:hlinkClick r:id="rId5"/>
              </a:rPr>
              <a:t>https://www.gov.uk/government/publications/single-dose-of-hpv-vaccine-jcvi-concluding-advice/jcvi-statement-on-a-one-dose-schedule-for-the-routine-hpv-immunisation-programme</a:t>
            </a:r>
            <a:r>
              <a:rPr lang="en-GB" sz="1500" dirty="0">
                <a:latin typeface="+mn-lt"/>
              </a:rPr>
              <a:t> </a:t>
            </a:r>
          </a:p>
          <a:p>
            <a:pPr marL="0" indent="0">
              <a:spcBef>
                <a:spcPts val="0"/>
              </a:spcBef>
              <a:buNone/>
              <a:defRPr/>
            </a:pPr>
            <a:endParaRPr lang="en-GB" sz="1500" dirty="0">
              <a:latin typeface="+mn-lt"/>
            </a:endParaRPr>
          </a:p>
          <a:p>
            <a:pPr marL="0" indent="0">
              <a:spcBef>
                <a:spcPts val="0"/>
              </a:spcBef>
              <a:buNone/>
              <a:defRPr/>
            </a:pPr>
            <a:r>
              <a:rPr lang="en-GB" sz="1500" dirty="0">
                <a:latin typeface="+mn-lt"/>
              </a:rPr>
              <a:t>5) HPV guidance for healthcare practitioners</a:t>
            </a:r>
          </a:p>
          <a:p>
            <a:pPr marL="0" indent="0">
              <a:spcBef>
                <a:spcPts val="0"/>
              </a:spcBef>
              <a:buNone/>
              <a:defRPr/>
            </a:pPr>
            <a:r>
              <a:rPr lang="en-GB" sz="1500" dirty="0">
                <a:latin typeface="+mn-lt"/>
                <a:hlinkClick r:id="rId6"/>
              </a:rPr>
              <a:t>www.gov.uk/government/publications/hpv-universal-vaccination-guidance-for-health-professionals</a:t>
            </a:r>
            <a:endParaRPr lang="en-GB" sz="1500" dirty="0">
              <a:latin typeface="+mn-lt"/>
            </a:endParaRPr>
          </a:p>
          <a:p>
            <a:pPr marL="0" indent="0">
              <a:spcBef>
                <a:spcPts val="0"/>
              </a:spcBef>
              <a:buNone/>
              <a:defRPr/>
            </a:pPr>
            <a:endParaRPr lang="en-GB" sz="1500" dirty="0">
              <a:latin typeface="+mn-lt"/>
            </a:endParaRPr>
          </a:p>
          <a:p>
            <a:pPr marL="0" indent="0">
              <a:spcBef>
                <a:spcPts val="0"/>
              </a:spcBef>
              <a:buNone/>
              <a:defRPr/>
            </a:pPr>
            <a:r>
              <a:rPr lang="en-GB" sz="1500" dirty="0">
                <a:latin typeface="+mn-lt"/>
              </a:rPr>
              <a:t>6) Summary of Product Characteristics for Gardasil 9</a:t>
            </a:r>
          </a:p>
          <a:p>
            <a:pPr marL="0" indent="0">
              <a:spcBef>
                <a:spcPts val="0"/>
              </a:spcBef>
              <a:buNone/>
              <a:defRPr/>
            </a:pPr>
            <a:r>
              <a:rPr lang="en-GB" sz="1500" dirty="0">
                <a:latin typeface="+mn-lt"/>
                <a:hlinkClick r:id="rId7"/>
              </a:rPr>
              <a:t>www.medicines.org.uk/emc/product/7330/smpc</a:t>
            </a:r>
            <a:endParaRPr lang="en-GB" sz="1500" dirty="0">
              <a:latin typeface="+mn-lt"/>
            </a:endParaRPr>
          </a:p>
          <a:p>
            <a:pPr>
              <a:spcBef>
                <a:spcPts val="0"/>
              </a:spcBef>
              <a:defRPr/>
            </a:pPr>
            <a:endParaRPr lang="en-GB" sz="1500" dirty="0">
              <a:latin typeface="+mn-lt"/>
            </a:endParaRPr>
          </a:p>
          <a:p>
            <a:pPr marL="0" indent="0">
              <a:spcBef>
                <a:spcPts val="0"/>
              </a:spcBef>
              <a:buNone/>
              <a:defRPr/>
            </a:pPr>
            <a:r>
              <a:rPr lang="en-GB" sz="1500" dirty="0">
                <a:latin typeface="+mn-lt"/>
              </a:rPr>
              <a:t>7) UKHSA HPV vaccination programme for men who have sex with men (MSM)</a:t>
            </a:r>
          </a:p>
          <a:p>
            <a:pPr marL="0" indent="0">
              <a:spcBef>
                <a:spcPts val="0"/>
              </a:spcBef>
              <a:buNone/>
              <a:defRPr/>
            </a:pPr>
            <a:r>
              <a:rPr lang="en-GB" sz="1500" dirty="0">
                <a:latin typeface="+mn-lt"/>
                <a:hlinkClick r:id="rId8"/>
              </a:rPr>
              <a:t>www.gov.uk/government/collections/hpv-vaccination-for-men-who-have-sex-with-men-msm-programme</a:t>
            </a:r>
            <a:endParaRPr lang="fr-FR" sz="1500" dirty="0">
              <a:latin typeface="+mn-lt"/>
            </a:endParaRPr>
          </a:p>
          <a:p>
            <a:pPr marL="0" indent="0">
              <a:spcBef>
                <a:spcPts val="0"/>
              </a:spcBef>
              <a:buNone/>
              <a:defRPr/>
            </a:pPr>
            <a:endParaRPr lang="en-GB" sz="1500" dirty="0">
              <a:latin typeface="+mn-lt"/>
            </a:endParaRPr>
          </a:p>
          <a:p>
            <a:pPr marL="0" indent="0">
              <a:spcBef>
                <a:spcPts val="0"/>
              </a:spcBef>
              <a:buNone/>
              <a:defRPr/>
            </a:pPr>
            <a:endParaRPr lang="en-GB" sz="1500" dirty="0">
              <a:latin typeface="+mn-lt"/>
            </a:endParaRPr>
          </a:p>
          <a:p>
            <a:pPr marL="0" indent="0">
              <a:spcBef>
                <a:spcPts val="0"/>
              </a:spcBef>
              <a:buNone/>
              <a:defRPr/>
            </a:pPr>
            <a:endParaRPr lang="en-GB" sz="1500" dirty="0">
              <a:latin typeface="+mn-lt"/>
            </a:endParaRPr>
          </a:p>
          <a:p>
            <a:pPr marL="0" indent="0">
              <a:buNone/>
            </a:pPr>
            <a:endParaRPr lang="en-GB" sz="1400" dirty="0"/>
          </a:p>
        </p:txBody>
      </p:sp>
      <p:sp>
        <p:nvSpPr>
          <p:cNvPr id="9" name="Footer Placeholder 1">
            <a:extLst>
              <a:ext uri="{FF2B5EF4-FFF2-40B4-BE49-F238E27FC236}">
                <a16:creationId xmlns:a16="http://schemas.microsoft.com/office/drawing/2014/main" id="{96FCB564-52A9-43BB-9380-8B1BCE36F2F6}"/>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6" name="Footer Placeholder 5">
            <a:extLst>
              <a:ext uri="{FF2B5EF4-FFF2-40B4-BE49-F238E27FC236}">
                <a16:creationId xmlns:a16="http://schemas.microsoft.com/office/drawing/2014/main" id="{F13DCCA1-BE06-4CB9-9B92-54B92A9F7EE0}"/>
              </a:ext>
            </a:extLst>
          </p:cNvPr>
          <p:cNvSpPr>
            <a:spLocks noGrp="1"/>
          </p:cNvSpPr>
          <p:nvPr>
            <p:ph type="ftr" sz="quarter" idx="10"/>
          </p:nvPr>
        </p:nvSpPr>
        <p:spPr/>
        <p:txBody>
          <a:bodyPr/>
          <a:lstStyle/>
          <a:p>
            <a:r>
              <a:rPr lang="en-GB" altLang="en-US">
                <a:solidFill>
                  <a:prstClr val="white"/>
                </a:solidFill>
              </a:rPr>
              <a:t>HPV vaccination programme for GBMSM  </a:t>
            </a:r>
            <a:endParaRPr lang="en-GB" altLang="en-US" dirty="0">
              <a:solidFill>
                <a:prstClr val="white"/>
              </a:solidFill>
            </a:endParaRPr>
          </a:p>
        </p:txBody>
      </p:sp>
      <p:sp>
        <p:nvSpPr>
          <p:cNvPr id="7" name="Slide Number Placeholder 6">
            <a:extLst>
              <a:ext uri="{FF2B5EF4-FFF2-40B4-BE49-F238E27FC236}">
                <a16:creationId xmlns:a16="http://schemas.microsoft.com/office/drawing/2014/main" id="{D57A44C2-C2FF-4A3A-AC6F-667EBCD0C61F}"/>
              </a:ext>
            </a:extLst>
          </p:cNvPr>
          <p:cNvSpPr>
            <a:spLocks noGrp="1"/>
          </p:cNvSpPr>
          <p:nvPr>
            <p:ph type="sldNum" sz="quarter" idx="11"/>
          </p:nvPr>
        </p:nvSpPr>
        <p:spPr/>
        <p:txBody>
          <a:bodyPr/>
          <a:lstStyle/>
          <a:p>
            <a:fld id="{708CD139-C1B9-49E8-A6DB-785DD9AE7DD2}" type="slidenum">
              <a:rPr lang="en-GB" altLang="en-US" smtClean="0">
                <a:solidFill>
                  <a:prstClr val="white"/>
                </a:solidFill>
              </a:rPr>
              <a:pPr/>
              <a:t>40</a:t>
            </a:fld>
            <a:endParaRPr lang="en-GB" altLang="en-US" dirty="0">
              <a:solidFill>
                <a:prstClr val="white"/>
              </a:solidFill>
            </a:endParaRPr>
          </a:p>
        </p:txBody>
      </p:sp>
    </p:spTree>
    <p:extLst>
      <p:ext uri="{BB962C8B-B14F-4D97-AF65-F5344CB8AC3E}">
        <p14:creationId xmlns:p14="http://schemas.microsoft.com/office/powerpoint/2010/main" val="863517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5AA23-8BCF-49D0-B813-04D263A83BEC}"/>
              </a:ext>
            </a:extLst>
          </p:cNvPr>
          <p:cNvSpPr>
            <a:spLocks noGrp="1"/>
          </p:cNvSpPr>
          <p:nvPr>
            <p:ph type="title"/>
          </p:nvPr>
        </p:nvSpPr>
        <p:spPr/>
        <p:txBody>
          <a:bodyPr>
            <a:normAutofit/>
          </a:bodyPr>
          <a:lstStyle/>
          <a:p>
            <a:r>
              <a:rPr lang="en-GB" altLang="en-US" sz="3600" dirty="0"/>
              <a:t>Human Papillomavirus (HPV)</a:t>
            </a:r>
            <a:endParaRPr lang="en-GB" sz="3600" dirty="0"/>
          </a:p>
        </p:txBody>
      </p:sp>
      <p:sp>
        <p:nvSpPr>
          <p:cNvPr id="3" name="Content Placeholder 2">
            <a:extLst>
              <a:ext uri="{FF2B5EF4-FFF2-40B4-BE49-F238E27FC236}">
                <a16:creationId xmlns:a16="http://schemas.microsoft.com/office/drawing/2014/main" id="{84D6F288-3722-444D-8F48-B2C9BA1CE0E7}"/>
              </a:ext>
            </a:extLst>
          </p:cNvPr>
          <p:cNvSpPr>
            <a:spLocks noGrp="1"/>
          </p:cNvSpPr>
          <p:nvPr>
            <p:ph idx="1"/>
          </p:nvPr>
        </p:nvSpPr>
        <p:spPr>
          <a:xfrm>
            <a:off x="323061" y="1619767"/>
            <a:ext cx="8778994" cy="4351338"/>
          </a:xfrm>
        </p:spPr>
        <p:txBody>
          <a:bodyPr>
            <a:normAutofit fontScale="85000" lnSpcReduction="20000"/>
          </a:bodyPr>
          <a:lstStyle/>
          <a:p>
            <a:pPr>
              <a:lnSpc>
                <a:spcPct val="110000"/>
              </a:lnSpc>
              <a:buFontTx/>
              <a:buChar char="•"/>
            </a:pPr>
            <a:r>
              <a:rPr lang="en-GB" kern="1200" dirty="0">
                <a:solidFill>
                  <a:schemeClr val="tx1"/>
                </a:solidFill>
                <a:effectLst/>
                <a:latin typeface="+mn-lt"/>
                <a:ea typeface="ヒラギノ角ゴ Pro W3" pitchFamily="84" charset="-128"/>
                <a:cs typeface="ヒラギノ角ゴ Pro W3" pitchFamily="84" charset="-128"/>
              </a:rPr>
              <a:t>HPV is a double stranded DNA virus </a:t>
            </a:r>
          </a:p>
          <a:p>
            <a:pPr>
              <a:lnSpc>
                <a:spcPct val="110000"/>
              </a:lnSpc>
              <a:buFontTx/>
              <a:buChar char="•"/>
            </a:pPr>
            <a:r>
              <a:rPr lang="en-GB" kern="1200" dirty="0">
                <a:solidFill>
                  <a:schemeClr val="tx1"/>
                </a:solidFill>
                <a:effectLst/>
                <a:latin typeface="+mn-lt"/>
                <a:ea typeface="ヒラギノ角ゴ Pro W3" pitchFamily="84" charset="-128"/>
                <a:cs typeface="ヒラギノ角ゴ Pro W3" pitchFamily="84" charset="-128"/>
              </a:rPr>
              <a:t>it infects the deepest layer of the skin or mucosae of the upper respiratory and anogenital tracts </a:t>
            </a:r>
            <a:r>
              <a:rPr lang="en-GB" altLang="en-US" dirty="0">
                <a:latin typeface="+mn-lt"/>
              </a:rPr>
              <a:t>through skin-to-skin contact</a:t>
            </a:r>
          </a:p>
          <a:p>
            <a:pPr>
              <a:lnSpc>
                <a:spcPct val="110000"/>
              </a:lnSpc>
              <a:buFontTx/>
              <a:buChar char="•"/>
            </a:pPr>
            <a:r>
              <a:rPr lang="en-GB" dirty="0">
                <a:latin typeface="+mn-lt"/>
              </a:rPr>
              <a:t>HPVs are a large group of related viruses. Each virus in the group is given a number, which is called an HPV type </a:t>
            </a:r>
          </a:p>
          <a:p>
            <a:pPr>
              <a:lnSpc>
                <a:spcPct val="110000"/>
              </a:lnSpc>
              <a:buFontTx/>
              <a:buChar char="•"/>
            </a:pPr>
            <a:r>
              <a:rPr lang="en-GB" altLang="en-US" dirty="0">
                <a:latin typeface="+mn-lt"/>
              </a:rPr>
              <a:t>HPV infections are often asymptomatic</a:t>
            </a:r>
          </a:p>
          <a:p>
            <a:pPr>
              <a:lnSpc>
                <a:spcPct val="110000"/>
              </a:lnSpc>
              <a:buFontTx/>
              <a:buChar char="•"/>
            </a:pPr>
            <a:r>
              <a:rPr lang="en-GB" altLang="en-US" dirty="0">
                <a:latin typeface="+mn-lt"/>
              </a:rPr>
              <a:t>infection can resolve spontaneously:</a:t>
            </a:r>
          </a:p>
          <a:p>
            <a:pPr marL="0" indent="0">
              <a:lnSpc>
                <a:spcPct val="110000"/>
              </a:lnSpc>
              <a:spcBef>
                <a:spcPts val="0"/>
              </a:spcBef>
              <a:buNone/>
            </a:pPr>
            <a:r>
              <a:rPr lang="en-GB" altLang="en-US" dirty="0">
                <a:latin typeface="+mn-lt"/>
              </a:rPr>
              <a:t>   - 70% new high-risk infections will clear within a year</a:t>
            </a:r>
          </a:p>
          <a:p>
            <a:pPr marL="0" indent="0">
              <a:lnSpc>
                <a:spcPct val="110000"/>
              </a:lnSpc>
              <a:spcBef>
                <a:spcPts val="0"/>
              </a:spcBef>
              <a:buNone/>
            </a:pPr>
            <a:r>
              <a:rPr lang="en-GB" altLang="en-US" dirty="0">
                <a:latin typeface="+mn-lt"/>
              </a:rPr>
              <a:t>   - 90% new infections clear within 2 years                 </a:t>
            </a:r>
          </a:p>
          <a:p>
            <a:pPr>
              <a:buFont typeface="Arial" panose="020B0604020202020204" pitchFamily="34" charset="0"/>
              <a:buChar char="•"/>
            </a:pPr>
            <a:r>
              <a:rPr lang="en-GB" dirty="0"/>
              <a:t>persistent infection with high risk HPV types such as types 16 and 18 can lead to cancer – most notably cervical cancer in women, as well as cancer of the anus, the genitals and oropharyngeal (head and neck) cancers</a:t>
            </a:r>
          </a:p>
          <a:p>
            <a:pPr>
              <a:buFont typeface="Arial" panose="020B0604020202020204" pitchFamily="34" charset="0"/>
              <a:buChar char="•"/>
            </a:pPr>
            <a:r>
              <a:rPr lang="en-GB" dirty="0"/>
              <a:t>infection with low risk HPV types 6 and 11 cause most genital warts</a:t>
            </a:r>
          </a:p>
          <a:p>
            <a:pPr>
              <a:buFont typeface="Arial" panose="020B0604020202020204" pitchFamily="34" charset="0"/>
              <a:buChar char="•"/>
            </a:pPr>
            <a:endParaRPr lang="en-GB" dirty="0"/>
          </a:p>
        </p:txBody>
      </p:sp>
      <p:sp>
        <p:nvSpPr>
          <p:cNvPr id="4" name="Footer Placeholder 3">
            <a:extLst>
              <a:ext uri="{FF2B5EF4-FFF2-40B4-BE49-F238E27FC236}">
                <a16:creationId xmlns:a16="http://schemas.microsoft.com/office/drawing/2014/main" id="{F04759E1-F5E6-488B-9BB1-757D2B509B0C}"/>
              </a:ext>
            </a:extLst>
          </p:cNvPr>
          <p:cNvSpPr>
            <a:spLocks noGrp="1"/>
          </p:cNvSpPr>
          <p:nvPr>
            <p:ph type="ftr" sz="quarter" idx="10"/>
          </p:nvPr>
        </p:nvSpPr>
        <p:spPr/>
        <p:txBody>
          <a:bodyPr/>
          <a:lstStyle/>
          <a:p>
            <a:r>
              <a:rPr lang="en-GB" sz="1400"/>
              <a:t>HPV vaccination programme for GBMSM  </a:t>
            </a:r>
            <a:endParaRPr lang="en-GB" sz="1400" dirty="0"/>
          </a:p>
        </p:txBody>
      </p:sp>
      <p:sp>
        <p:nvSpPr>
          <p:cNvPr id="5" name="Slide Number Placeholder 4">
            <a:extLst>
              <a:ext uri="{FF2B5EF4-FFF2-40B4-BE49-F238E27FC236}">
                <a16:creationId xmlns:a16="http://schemas.microsoft.com/office/drawing/2014/main" id="{961A6236-3A44-4A3E-8293-61F64B2627B7}"/>
              </a:ext>
            </a:extLst>
          </p:cNvPr>
          <p:cNvSpPr>
            <a:spLocks noGrp="1"/>
          </p:cNvSpPr>
          <p:nvPr>
            <p:ph type="sldNum" sz="quarter" idx="11"/>
          </p:nvPr>
        </p:nvSpPr>
        <p:spPr/>
        <p:txBody>
          <a:bodyPr/>
          <a:lstStyle/>
          <a:p>
            <a:fld id="{344369E4-5DE7-46E5-874E-4FD437973785}" type="slidenum">
              <a:rPr lang="en-GB" smtClean="0"/>
              <a:pPr/>
              <a:t>5</a:t>
            </a:fld>
            <a:endParaRPr lang="en-GB" sz="1400" dirty="0"/>
          </a:p>
        </p:txBody>
      </p:sp>
    </p:spTree>
    <p:extLst>
      <p:ext uri="{BB962C8B-B14F-4D97-AF65-F5344CB8AC3E}">
        <p14:creationId xmlns:p14="http://schemas.microsoft.com/office/powerpoint/2010/main" val="430815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355763" y="239391"/>
            <a:ext cx="6496050" cy="647700"/>
          </a:xfrm>
        </p:spPr>
        <p:txBody>
          <a:bodyPr/>
          <a:lstStyle/>
          <a:p>
            <a:pPr eaLnBrk="1" hangingPunct="1">
              <a:defRPr/>
            </a:pPr>
            <a:r>
              <a:rPr lang="en-US" dirty="0"/>
              <a:t>HPV Genotypes</a:t>
            </a:r>
          </a:p>
        </p:txBody>
      </p:sp>
      <p:pic>
        <p:nvPicPr>
          <p:cNvPr id="1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7185" y="1639851"/>
            <a:ext cx="4292478" cy="43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52"/>
          <p:cNvCxnSpPr>
            <a:cxnSpLocks noChangeShapeType="1"/>
          </p:cNvCxnSpPr>
          <p:nvPr/>
        </p:nvCxnSpPr>
        <p:spPr bwMode="auto">
          <a:xfrm>
            <a:off x="3359150" y="2997200"/>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grpSp>
        <p:nvGrpSpPr>
          <p:cNvPr id="12" name="Group 61"/>
          <p:cNvGrpSpPr>
            <a:grpSpLocks/>
          </p:cNvGrpSpPr>
          <p:nvPr/>
        </p:nvGrpSpPr>
        <p:grpSpPr bwMode="auto">
          <a:xfrm>
            <a:off x="623843" y="1584735"/>
            <a:ext cx="10265066" cy="4248538"/>
            <a:chOff x="245418" y="1640376"/>
            <a:chExt cx="9183694" cy="3994760"/>
          </a:xfrm>
        </p:grpSpPr>
        <p:sp>
          <p:nvSpPr>
            <p:cNvPr id="13" name="Text Box 8"/>
            <p:cNvSpPr txBox="1">
              <a:spLocks noChangeArrowheads="1"/>
            </p:cNvSpPr>
            <p:nvPr/>
          </p:nvSpPr>
          <p:spPr bwMode="auto">
            <a:xfrm>
              <a:off x="6008267" y="3955436"/>
              <a:ext cx="1944983" cy="49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200"/>
                </a:spcBef>
                <a:buFont typeface="Arial" pitchFamily="34" charset="0"/>
                <a:defRPr>
                  <a:solidFill>
                    <a:srgbClr val="00AE9E"/>
                  </a:solidFill>
                  <a:latin typeface="Arial" pitchFamily="34" charset="0"/>
                  <a:ea typeface="ヒラギノ角ゴ Pro W3"/>
                  <a:cs typeface="ヒラギノ角ゴ Pro W3"/>
                </a:defRPr>
              </a:lvl1pPr>
              <a:lvl2pPr marL="742950" indent="-285750" eaLnBrk="0" hangingPunct="0">
                <a:spcBef>
                  <a:spcPts val="600"/>
                </a:spcBef>
                <a:defRPr>
                  <a:solidFill>
                    <a:schemeClr val="tx1"/>
                  </a:solidFill>
                  <a:latin typeface="Arial" pitchFamily="34" charset="0"/>
                  <a:ea typeface="ヒラギノ角ゴ Pro W3"/>
                  <a:cs typeface="ヒラギノ角ゴ Pro W3"/>
                </a:defRPr>
              </a:lvl2pPr>
              <a:lvl3pPr marL="1143000" indent="-228600" eaLnBrk="0" hangingPunct="0">
                <a:spcBef>
                  <a:spcPts val="600"/>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00"/>
                </a:spcBef>
                <a:buFont typeface="Arial" pitchFamily="34" charset="0"/>
                <a:buChar char="•"/>
                <a:defRPr sz="1600">
                  <a:solidFill>
                    <a:schemeClr val="tx1"/>
                  </a:solidFill>
                  <a:latin typeface="Arial" pitchFamily="34" charset="0"/>
                  <a:ea typeface="ヒラギノ角ゴ Pro W3"/>
                  <a:cs typeface="ヒラギノ角ゴ Pro W3"/>
                </a:defRPr>
              </a:lvl4pPr>
              <a:lvl5pPr marL="2057400" indent="-228600" eaLnBrk="0" hangingPunct="0">
                <a:spcBef>
                  <a:spcPct val="20000"/>
                </a:spcBef>
                <a:buFont typeface="Arial" pitchFamily="34" charset="0"/>
                <a:buChar char="•"/>
                <a:defRPr sz="15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9pPr>
            </a:lstStyle>
            <a:p>
              <a:pPr eaLnBrk="1" fontAlgn="base" hangingPunct="1">
                <a:spcBef>
                  <a:spcPct val="50000"/>
                </a:spcBef>
                <a:spcAft>
                  <a:spcPct val="0"/>
                </a:spcAft>
                <a:buFontTx/>
                <a:buNone/>
              </a:pPr>
              <a:r>
                <a:rPr lang="en-GB" altLang="en-US" sz="1400" b="1" dirty="0">
                  <a:solidFill>
                    <a:srgbClr val="C00000"/>
                  </a:solidFill>
                </a:rPr>
                <a:t>Genital mucosa (cancer–associated)</a:t>
              </a:r>
              <a:endParaRPr lang="en-GB" altLang="en-US" sz="1400" dirty="0">
                <a:solidFill>
                  <a:srgbClr val="C00000"/>
                </a:solidFill>
              </a:endParaRPr>
            </a:p>
          </p:txBody>
        </p:sp>
        <p:sp>
          <p:nvSpPr>
            <p:cNvPr id="14" name="Text Box 8"/>
            <p:cNvSpPr txBox="1">
              <a:spLocks noChangeArrowheads="1"/>
            </p:cNvSpPr>
            <p:nvPr/>
          </p:nvSpPr>
          <p:spPr bwMode="auto">
            <a:xfrm>
              <a:off x="303549" y="5143168"/>
              <a:ext cx="1500421" cy="49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200"/>
                </a:spcBef>
                <a:buFont typeface="Arial" pitchFamily="34" charset="0"/>
                <a:defRPr>
                  <a:solidFill>
                    <a:srgbClr val="00AE9E"/>
                  </a:solidFill>
                  <a:latin typeface="Arial" pitchFamily="34" charset="0"/>
                  <a:ea typeface="ヒラギノ角ゴ Pro W3"/>
                  <a:cs typeface="ヒラギノ角ゴ Pro W3"/>
                </a:defRPr>
              </a:lvl1pPr>
              <a:lvl2pPr marL="742950" indent="-285750" eaLnBrk="0" hangingPunct="0">
                <a:spcBef>
                  <a:spcPts val="600"/>
                </a:spcBef>
                <a:defRPr>
                  <a:solidFill>
                    <a:schemeClr val="tx1"/>
                  </a:solidFill>
                  <a:latin typeface="Arial" pitchFamily="34" charset="0"/>
                  <a:ea typeface="ヒラギノ角ゴ Pro W3"/>
                  <a:cs typeface="ヒラギノ角ゴ Pro W3"/>
                </a:defRPr>
              </a:lvl2pPr>
              <a:lvl3pPr marL="1143000" indent="-228600" eaLnBrk="0" hangingPunct="0">
                <a:spcBef>
                  <a:spcPts val="600"/>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00"/>
                </a:spcBef>
                <a:buFont typeface="Arial" pitchFamily="34" charset="0"/>
                <a:buChar char="•"/>
                <a:defRPr sz="1600">
                  <a:solidFill>
                    <a:schemeClr val="tx1"/>
                  </a:solidFill>
                  <a:latin typeface="Arial" pitchFamily="34" charset="0"/>
                  <a:ea typeface="ヒラギノ角ゴ Pro W3"/>
                  <a:cs typeface="ヒラギノ角ゴ Pro W3"/>
                </a:defRPr>
              </a:lvl4pPr>
              <a:lvl5pPr marL="2057400" indent="-228600" eaLnBrk="0" hangingPunct="0">
                <a:spcBef>
                  <a:spcPct val="20000"/>
                </a:spcBef>
                <a:buFont typeface="Arial" pitchFamily="34" charset="0"/>
                <a:buChar char="•"/>
                <a:defRPr sz="15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9pPr>
            </a:lstStyle>
            <a:p>
              <a:pPr eaLnBrk="1" fontAlgn="base" hangingPunct="1">
                <a:spcBef>
                  <a:spcPct val="50000"/>
                </a:spcBef>
                <a:spcAft>
                  <a:spcPct val="0"/>
                </a:spcAft>
                <a:buFontTx/>
                <a:buNone/>
              </a:pPr>
              <a:r>
                <a:rPr lang="en-GB" altLang="en-US" sz="1400" b="1" dirty="0"/>
                <a:t>Common and flat warts</a:t>
              </a:r>
              <a:endParaRPr lang="en-GB" altLang="en-US" sz="1400" dirty="0"/>
            </a:p>
          </p:txBody>
        </p:sp>
        <p:sp>
          <p:nvSpPr>
            <p:cNvPr id="15" name="Text Box 8"/>
            <p:cNvSpPr txBox="1">
              <a:spLocks noChangeArrowheads="1"/>
            </p:cNvSpPr>
            <p:nvPr/>
          </p:nvSpPr>
          <p:spPr bwMode="auto">
            <a:xfrm>
              <a:off x="245418" y="1640376"/>
              <a:ext cx="1368634" cy="28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200"/>
                </a:spcBef>
                <a:buFont typeface="Arial" pitchFamily="34" charset="0"/>
                <a:defRPr>
                  <a:solidFill>
                    <a:srgbClr val="00AE9E"/>
                  </a:solidFill>
                  <a:latin typeface="Arial" pitchFamily="34" charset="0"/>
                  <a:ea typeface="ヒラギノ角ゴ Pro W3"/>
                  <a:cs typeface="ヒラギノ角ゴ Pro W3"/>
                </a:defRPr>
              </a:lvl1pPr>
              <a:lvl2pPr marL="742950" indent="-285750" eaLnBrk="0" hangingPunct="0">
                <a:spcBef>
                  <a:spcPts val="600"/>
                </a:spcBef>
                <a:defRPr>
                  <a:solidFill>
                    <a:schemeClr val="tx1"/>
                  </a:solidFill>
                  <a:latin typeface="Arial" pitchFamily="34" charset="0"/>
                  <a:ea typeface="ヒラギノ角ゴ Pro W3"/>
                  <a:cs typeface="ヒラギノ角ゴ Pro W3"/>
                </a:defRPr>
              </a:lvl2pPr>
              <a:lvl3pPr marL="1143000" indent="-228600" eaLnBrk="0" hangingPunct="0">
                <a:spcBef>
                  <a:spcPts val="600"/>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00"/>
                </a:spcBef>
                <a:buFont typeface="Arial" pitchFamily="34" charset="0"/>
                <a:buChar char="•"/>
                <a:defRPr sz="1600">
                  <a:solidFill>
                    <a:schemeClr val="tx1"/>
                  </a:solidFill>
                  <a:latin typeface="Arial" pitchFamily="34" charset="0"/>
                  <a:ea typeface="ヒラギノ角ゴ Pro W3"/>
                  <a:cs typeface="ヒラギノ角ゴ Pro W3"/>
                </a:defRPr>
              </a:lvl4pPr>
              <a:lvl5pPr marL="2057400" indent="-228600" eaLnBrk="0" hangingPunct="0">
                <a:spcBef>
                  <a:spcPct val="20000"/>
                </a:spcBef>
                <a:buFont typeface="Arial" pitchFamily="34" charset="0"/>
                <a:buChar char="•"/>
                <a:defRPr sz="15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9pPr>
            </a:lstStyle>
            <a:p>
              <a:pPr eaLnBrk="1" fontAlgn="base" hangingPunct="1">
                <a:spcBef>
                  <a:spcPct val="50000"/>
                </a:spcBef>
                <a:spcAft>
                  <a:spcPct val="0"/>
                </a:spcAft>
                <a:buFontTx/>
                <a:buNone/>
              </a:pPr>
              <a:r>
                <a:rPr lang="en-GB" altLang="en-US" sz="1400" b="1" dirty="0"/>
                <a:t>Plantar Warts</a:t>
              </a:r>
              <a:endParaRPr lang="en-GB" altLang="en-US" sz="1400" dirty="0"/>
            </a:p>
          </p:txBody>
        </p:sp>
        <p:sp>
          <p:nvSpPr>
            <p:cNvPr id="16" name="Text Box 8"/>
            <p:cNvSpPr txBox="1">
              <a:spLocks noChangeArrowheads="1"/>
            </p:cNvSpPr>
            <p:nvPr/>
          </p:nvSpPr>
          <p:spPr bwMode="auto">
            <a:xfrm>
              <a:off x="6836330" y="5345743"/>
              <a:ext cx="2592782" cy="28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200"/>
                </a:spcBef>
                <a:buFont typeface="Arial" pitchFamily="34" charset="0"/>
                <a:defRPr>
                  <a:solidFill>
                    <a:srgbClr val="00AE9E"/>
                  </a:solidFill>
                  <a:latin typeface="Arial" pitchFamily="34" charset="0"/>
                  <a:ea typeface="ヒラギノ角ゴ Pro W3"/>
                  <a:cs typeface="ヒラギノ角ゴ Pro W3"/>
                </a:defRPr>
              </a:lvl1pPr>
              <a:lvl2pPr marL="742950" indent="-285750" eaLnBrk="0" hangingPunct="0">
                <a:spcBef>
                  <a:spcPts val="600"/>
                </a:spcBef>
                <a:defRPr>
                  <a:solidFill>
                    <a:schemeClr val="tx1"/>
                  </a:solidFill>
                  <a:latin typeface="Arial" pitchFamily="34" charset="0"/>
                  <a:ea typeface="ヒラギノ角ゴ Pro W3"/>
                  <a:cs typeface="ヒラギノ角ゴ Pro W3"/>
                </a:defRPr>
              </a:lvl2pPr>
              <a:lvl3pPr marL="1143000" indent="-228600" eaLnBrk="0" hangingPunct="0">
                <a:spcBef>
                  <a:spcPts val="600"/>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00"/>
                </a:spcBef>
                <a:buFont typeface="Arial" pitchFamily="34" charset="0"/>
                <a:buChar char="•"/>
                <a:defRPr sz="1600">
                  <a:solidFill>
                    <a:schemeClr val="tx1"/>
                  </a:solidFill>
                  <a:latin typeface="Arial" pitchFamily="34" charset="0"/>
                  <a:ea typeface="ヒラギノ角ゴ Pro W3"/>
                  <a:cs typeface="ヒラギノ角ゴ Pro W3"/>
                </a:defRPr>
              </a:lvl4pPr>
              <a:lvl5pPr marL="2057400" indent="-228600" eaLnBrk="0" hangingPunct="0">
                <a:spcBef>
                  <a:spcPct val="20000"/>
                </a:spcBef>
                <a:buFont typeface="Arial" pitchFamily="34" charset="0"/>
                <a:buChar char="•"/>
                <a:defRPr sz="15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9pPr>
            </a:lstStyle>
            <a:p>
              <a:pPr eaLnBrk="1" fontAlgn="base" hangingPunct="1">
                <a:spcBef>
                  <a:spcPct val="50000"/>
                </a:spcBef>
                <a:spcAft>
                  <a:spcPct val="0"/>
                </a:spcAft>
                <a:buFontTx/>
                <a:buNone/>
              </a:pPr>
              <a:r>
                <a:rPr lang="en-GB" altLang="en-US" sz="1400" b="1" dirty="0">
                  <a:solidFill>
                    <a:srgbClr val="C00000"/>
                  </a:solidFill>
                </a:rPr>
                <a:t>External genital warts</a:t>
              </a:r>
              <a:endParaRPr lang="en-GB" altLang="en-US" sz="1400" dirty="0">
                <a:solidFill>
                  <a:srgbClr val="C00000"/>
                </a:solidFill>
              </a:endParaRPr>
            </a:p>
          </p:txBody>
        </p:sp>
        <p:sp>
          <p:nvSpPr>
            <p:cNvPr id="17" name="Text Box 8"/>
            <p:cNvSpPr txBox="1">
              <a:spLocks noChangeArrowheads="1"/>
            </p:cNvSpPr>
            <p:nvPr/>
          </p:nvSpPr>
          <p:spPr bwMode="auto">
            <a:xfrm>
              <a:off x="7055346" y="1683785"/>
              <a:ext cx="1943396" cy="49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200"/>
                </a:spcBef>
                <a:buFont typeface="Arial" pitchFamily="34" charset="0"/>
                <a:defRPr>
                  <a:solidFill>
                    <a:srgbClr val="00AE9E"/>
                  </a:solidFill>
                  <a:latin typeface="Arial" pitchFamily="34" charset="0"/>
                  <a:ea typeface="ヒラギノ角ゴ Pro W3"/>
                  <a:cs typeface="ヒラギノ角ゴ Pro W3"/>
                </a:defRPr>
              </a:lvl1pPr>
              <a:lvl2pPr marL="742950" indent="-285750" eaLnBrk="0" hangingPunct="0">
                <a:spcBef>
                  <a:spcPts val="600"/>
                </a:spcBef>
                <a:defRPr>
                  <a:solidFill>
                    <a:schemeClr val="tx1"/>
                  </a:solidFill>
                  <a:latin typeface="Arial" pitchFamily="34" charset="0"/>
                  <a:ea typeface="ヒラギノ角ゴ Pro W3"/>
                  <a:cs typeface="ヒラギノ角ゴ Pro W3"/>
                </a:defRPr>
              </a:lvl2pPr>
              <a:lvl3pPr marL="1143000" indent="-228600" eaLnBrk="0" hangingPunct="0">
                <a:spcBef>
                  <a:spcPts val="600"/>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00"/>
                </a:spcBef>
                <a:buFont typeface="Arial" pitchFamily="34" charset="0"/>
                <a:buChar char="•"/>
                <a:defRPr sz="1600">
                  <a:solidFill>
                    <a:schemeClr val="tx1"/>
                  </a:solidFill>
                  <a:latin typeface="Arial" pitchFamily="34" charset="0"/>
                  <a:ea typeface="ヒラギノ角ゴ Pro W3"/>
                  <a:cs typeface="ヒラギノ角ゴ Pro W3"/>
                </a:defRPr>
              </a:lvl4pPr>
              <a:lvl5pPr marL="2057400" indent="-228600" eaLnBrk="0" hangingPunct="0">
                <a:spcBef>
                  <a:spcPct val="20000"/>
                </a:spcBef>
                <a:buFont typeface="Arial" pitchFamily="34" charset="0"/>
                <a:buChar char="•"/>
                <a:defRPr sz="15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9pPr>
            </a:lstStyle>
            <a:p>
              <a:pPr eaLnBrk="1" fontAlgn="base" hangingPunct="1">
                <a:spcBef>
                  <a:spcPct val="50000"/>
                </a:spcBef>
                <a:spcAft>
                  <a:spcPct val="0"/>
                </a:spcAft>
                <a:buFontTx/>
                <a:buNone/>
              </a:pPr>
              <a:r>
                <a:rPr lang="en-GB" altLang="en-US" sz="1400" b="1" dirty="0"/>
                <a:t>Cutaneous (mostly asymptomatic)</a:t>
              </a:r>
              <a:endParaRPr lang="en-GB" altLang="en-US" sz="1400" dirty="0"/>
            </a:p>
          </p:txBody>
        </p:sp>
        <p:cxnSp>
          <p:nvCxnSpPr>
            <p:cNvPr id="18" name="Straight Arrow Connector 54"/>
            <p:cNvCxnSpPr>
              <a:cxnSpLocks noChangeShapeType="1"/>
            </p:cNvCxnSpPr>
            <p:nvPr/>
          </p:nvCxnSpPr>
          <p:spPr bwMode="auto">
            <a:xfrm>
              <a:off x="1783352" y="1982741"/>
              <a:ext cx="720080" cy="206151"/>
            </a:xfrm>
            <a:prstGeom prst="straightConnector1">
              <a:avLst/>
            </a:prstGeom>
            <a:noFill/>
            <a:ln w="3810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9" name="Straight Arrow Connector 56"/>
            <p:cNvCxnSpPr>
              <a:cxnSpLocks noChangeShapeType="1"/>
            </p:cNvCxnSpPr>
            <p:nvPr/>
          </p:nvCxnSpPr>
          <p:spPr bwMode="auto">
            <a:xfrm flipH="1">
              <a:off x="5625017" y="1656520"/>
              <a:ext cx="1211313" cy="128551"/>
            </a:xfrm>
            <a:prstGeom prst="straightConnector1">
              <a:avLst/>
            </a:prstGeom>
            <a:noFill/>
            <a:ln w="3810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20" name="Straight Arrow Connector 59"/>
            <p:cNvCxnSpPr>
              <a:cxnSpLocks noChangeShapeType="1"/>
            </p:cNvCxnSpPr>
            <p:nvPr/>
          </p:nvCxnSpPr>
          <p:spPr bwMode="auto">
            <a:xfrm flipH="1">
              <a:off x="4766780" y="5531288"/>
              <a:ext cx="1968278" cy="103848"/>
            </a:xfrm>
            <a:prstGeom prst="straightConnector1">
              <a:avLst/>
            </a:prstGeom>
            <a:noFill/>
            <a:ln w="38100" algn="ctr">
              <a:solidFill>
                <a:srgbClr val="000000"/>
              </a:solidFill>
              <a:round/>
              <a:headEnd/>
              <a:tailEnd type="arrow" w="med" len="med"/>
            </a:ln>
            <a:extLst>
              <a:ext uri="{909E8E84-426E-40DD-AFC4-6F175D3DCCD1}">
                <a14:hiddenFill xmlns:a14="http://schemas.microsoft.com/office/drawing/2010/main">
                  <a:noFill/>
                </a14:hiddenFill>
              </a:ext>
            </a:extLst>
          </p:spPr>
        </p:cxnSp>
      </p:grpSp>
      <p:sp>
        <p:nvSpPr>
          <p:cNvPr id="6" name="Footer Placeholder 5">
            <a:extLst>
              <a:ext uri="{FF2B5EF4-FFF2-40B4-BE49-F238E27FC236}">
                <a16:creationId xmlns:a16="http://schemas.microsoft.com/office/drawing/2014/main" id="{788AA90A-85E1-40FF-9CD1-637C672CF1F0}"/>
              </a:ext>
            </a:extLst>
          </p:cNvPr>
          <p:cNvSpPr>
            <a:spLocks noGrp="1"/>
          </p:cNvSpPr>
          <p:nvPr>
            <p:ph type="ftr" sz="quarter" idx="10"/>
          </p:nvPr>
        </p:nvSpPr>
        <p:spPr>
          <a:xfrm>
            <a:off x="835893" y="6353682"/>
            <a:ext cx="4551639" cy="549275"/>
          </a:xfrm>
        </p:spPr>
        <p:txBody>
          <a:bodyPr/>
          <a:lstStyle/>
          <a:p>
            <a:r>
              <a:rPr lang="en-GB" altLang="en-US">
                <a:solidFill>
                  <a:prstClr val="white"/>
                </a:solidFill>
              </a:rPr>
              <a:t>HPV vaccination programme for GBMSM  </a:t>
            </a:r>
            <a:endParaRPr lang="en-GB" altLang="en-US" dirty="0">
              <a:solidFill>
                <a:prstClr val="white"/>
              </a:solidFill>
            </a:endParaRPr>
          </a:p>
        </p:txBody>
      </p:sp>
      <p:sp>
        <p:nvSpPr>
          <p:cNvPr id="8" name="Slide Number Placeholder 7">
            <a:extLst>
              <a:ext uri="{FF2B5EF4-FFF2-40B4-BE49-F238E27FC236}">
                <a16:creationId xmlns:a16="http://schemas.microsoft.com/office/drawing/2014/main" id="{68A872EB-FCBC-4B28-A14D-8B148A0B264F}"/>
              </a:ext>
            </a:extLst>
          </p:cNvPr>
          <p:cNvSpPr>
            <a:spLocks noGrp="1"/>
          </p:cNvSpPr>
          <p:nvPr>
            <p:ph type="sldNum" sz="quarter" idx="11"/>
          </p:nvPr>
        </p:nvSpPr>
        <p:spPr>
          <a:xfrm>
            <a:off x="177553" y="6399720"/>
            <a:ext cx="557320" cy="457200"/>
          </a:xfrm>
        </p:spPr>
        <p:txBody>
          <a:bodyPr/>
          <a:lstStyle/>
          <a:p>
            <a:fld id="{708CD139-C1B9-49E8-A6DB-785DD9AE7DD2}" type="slidenum">
              <a:rPr lang="en-GB" altLang="en-US" smtClean="0">
                <a:solidFill>
                  <a:prstClr val="white"/>
                </a:solidFill>
              </a:rPr>
              <a:pPr/>
              <a:t>6</a:t>
            </a:fld>
            <a:endParaRPr lang="en-GB" altLang="en-US" dirty="0">
              <a:solidFill>
                <a:prstClr val="white"/>
              </a:solidFill>
            </a:endParaRPr>
          </a:p>
        </p:txBody>
      </p:sp>
      <p:sp>
        <p:nvSpPr>
          <p:cNvPr id="2" name="Rectangle 1">
            <a:extLst>
              <a:ext uri="{FF2B5EF4-FFF2-40B4-BE49-F238E27FC236}">
                <a16:creationId xmlns:a16="http://schemas.microsoft.com/office/drawing/2014/main" id="{509C7C6E-724F-4374-995B-8F80A1807288}"/>
              </a:ext>
            </a:extLst>
          </p:cNvPr>
          <p:cNvSpPr/>
          <p:nvPr/>
        </p:nvSpPr>
        <p:spPr>
          <a:xfrm>
            <a:off x="5570290" y="6045904"/>
            <a:ext cx="5318619" cy="276999"/>
          </a:xfrm>
          <a:prstGeom prst="rect">
            <a:avLst/>
          </a:prstGeom>
        </p:spPr>
        <p:txBody>
          <a:bodyPr wrap="square">
            <a:spAutoFit/>
          </a:bodyPr>
          <a:lstStyle/>
          <a:p>
            <a:pPr algn="r">
              <a:spcBef>
                <a:spcPct val="50000"/>
              </a:spcBef>
            </a:pPr>
            <a:r>
              <a:rPr lang="en-GB" altLang="en-US" sz="1200" dirty="0"/>
              <a:t>De Villiers and others. Classification of papillomaviruses. Virology, 2004</a:t>
            </a:r>
          </a:p>
        </p:txBody>
      </p:sp>
      <p:cxnSp>
        <p:nvCxnSpPr>
          <p:cNvPr id="21" name="Straight Arrow Connector 54">
            <a:extLst>
              <a:ext uri="{FF2B5EF4-FFF2-40B4-BE49-F238E27FC236}">
                <a16:creationId xmlns:a16="http://schemas.microsoft.com/office/drawing/2014/main" id="{0559ABB0-205A-4BC1-B4C2-B59DAF655BF4}"/>
              </a:ext>
            </a:extLst>
          </p:cNvPr>
          <p:cNvCxnSpPr>
            <a:cxnSpLocks noChangeShapeType="1"/>
          </p:cNvCxnSpPr>
          <p:nvPr/>
        </p:nvCxnSpPr>
        <p:spPr bwMode="auto">
          <a:xfrm flipV="1">
            <a:off x="2034356" y="5525496"/>
            <a:ext cx="562772" cy="205202"/>
          </a:xfrm>
          <a:prstGeom prst="straightConnector1">
            <a:avLst/>
          </a:prstGeom>
          <a:noFill/>
          <a:ln w="38100" algn="ctr">
            <a:solidFill>
              <a:srgbClr val="00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9177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ChangeArrowheads="1"/>
          </p:cNvSpPr>
          <p:nvPr>
            <p:ph type="title"/>
          </p:nvPr>
        </p:nvSpPr>
        <p:spPr/>
        <p:txBody>
          <a:bodyPr>
            <a:noAutofit/>
          </a:bodyPr>
          <a:lstStyle/>
          <a:p>
            <a:r>
              <a:rPr lang="en-GB" altLang="en-US" sz="3600" dirty="0"/>
              <a:t>Human Papillomavirus (HPV)</a:t>
            </a:r>
          </a:p>
        </p:txBody>
      </p:sp>
      <p:sp>
        <p:nvSpPr>
          <p:cNvPr id="564227" name="Rectangle 3"/>
          <p:cNvSpPr>
            <a:spLocks noGrp="1" noChangeArrowheads="1"/>
          </p:cNvSpPr>
          <p:nvPr>
            <p:ph idx="1"/>
          </p:nvPr>
        </p:nvSpPr>
        <p:spPr>
          <a:xfrm>
            <a:off x="280074" y="1714456"/>
            <a:ext cx="11123857" cy="4080048"/>
          </a:xfrm>
        </p:spPr>
        <p:txBody>
          <a:bodyPr>
            <a:normAutofit/>
          </a:bodyPr>
          <a:lstStyle/>
          <a:p>
            <a:pPr marL="0" indent="0">
              <a:buNone/>
            </a:pPr>
            <a:r>
              <a:rPr lang="en-GB" altLang="en-US" dirty="0"/>
              <a:t>Of the 200+ different types of HPVs:</a:t>
            </a:r>
          </a:p>
          <a:p>
            <a:pPr lvl="1"/>
            <a:r>
              <a:rPr lang="en-GB" altLang="en-US" dirty="0"/>
              <a:t>over 40 types affect genital area</a:t>
            </a:r>
          </a:p>
          <a:p>
            <a:pPr lvl="1"/>
            <a:r>
              <a:rPr lang="en-GB" altLang="en-US" dirty="0"/>
              <a:t>high risk types (including HPV 16,18,31,33,45,52,58) cause cancer</a:t>
            </a:r>
          </a:p>
          <a:p>
            <a:pPr lvl="1"/>
            <a:r>
              <a:rPr lang="en-GB" altLang="en-US" dirty="0"/>
              <a:t>low risk types (HPV 6,11) cause genital warts</a:t>
            </a:r>
          </a:p>
          <a:p>
            <a:pPr marL="0" indent="0">
              <a:buNone/>
            </a:pPr>
            <a:endParaRPr lang="en-GB" altLang="en-US" dirty="0"/>
          </a:p>
          <a:p>
            <a:pPr marL="457200" lvl="1" indent="0">
              <a:buNone/>
            </a:pPr>
            <a:r>
              <a:rPr lang="en-GB" altLang="en-US" dirty="0"/>
              <a:t>HPV16       </a:t>
            </a:r>
          </a:p>
          <a:p>
            <a:pPr marL="457200" lvl="1" indent="0">
              <a:buNone/>
            </a:pPr>
            <a:r>
              <a:rPr lang="en-GB" altLang="en-US" dirty="0"/>
              <a:t>HPV18 </a:t>
            </a:r>
          </a:p>
          <a:p>
            <a:pPr marL="0" indent="0"/>
            <a:endParaRPr lang="en-GB" altLang="en-US" dirty="0"/>
          </a:p>
          <a:p>
            <a:pPr marL="457200" lvl="1" indent="0">
              <a:buNone/>
            </a:pPr>
            <a:r>
              <a:rPr lang="en-GB" altLang="en-US" dirty="0"/>
              <a:t>HPV6</a:t>
            </a:r>
          </a:p>
          <a:p>
            <a:pPr marL="457200" lvl="1" indent="0">
              <a:buNone/>
            </a:pPr>
            <a:r>
              <a:rPr lang="en-GB" altLang="en-US" dirty="0"/>
              <a:t>HPV11</a:t>
            </a:r>
          </a:p>
        </p:txBody>
      </p:sp>
      <p:sp>
        <p:nvSpPr>
          <p:cNvPr id="564228" name="Text Box 4"/>
          <p:cNvSpPr txBox="1">
            <a:spLocks noChangeArrowheads="1"/>
          </p:cNvSpPr>
          <p:nvPr/>
        </p:nvSpPr>
        <p:spPr bwMode="auto">
          <a:xfrm>
            <a:off x="4648200" y="32004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sz="2400" dirty="0">
              <a:solidFill>
                <a:prstClr val="black"/>
              </a:solidFill>
              <a:latin typeface="Times New Roman" pitchFamily="18" charset="0"/>
              <a:ea typeface="ヒラギノ角ゴ Pro W3" pitchFamily="84" charset="-128"/>
            </a:endParaRPr>
          </a:p>
        </p:txBody>
      </p:sp>
      <p:sp>
        <p:nvSpPr>
          <p:cNvPr id="564229" name="Text Box 5"/>
          <p:cNvSpPr txBox="1">
            <a:spLocks noChangeArrowheads="1"/>
          </p:cNvSpPr>
          <p:nvPr/>
        </p:nvSpPr>
        <p:spPr bwMode="auto">
          <a:xfrm>
            <a:off x="2881085" y="3660099"/>
            <a:ext cx="6913963"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r>
              <a:rPr lang="en-GB" altLang="en-US" dirty="0">
                <a:ea typeface="ヒラギノ角ゴ Pro W3" pitchFamily="84" charset="-128"/>
              </a:rPr>
              <a:t>together account for over 70% of all cervical cancers</a:t>
            </a:r>
          </a:p>
          <a:p>
            <a:pPr fontAlgn="base"/>
            <a:r>
              <a:rPr lang="en-GB" altLang="en-US" dirty="0">
                <a:ea typeface="ヒラギノ角ゴ Pro W3" pitchFamily="84" charset="-128"/>
              </a:rPr>
              <a:t>also associated with most cases of cancer of the anus, penis, oropharyngeal, vagina &amp; vulva</a:t>
            </a:r>
          </a:p>
          <a:p>
            <a:pPr fontAlgn="base">
              <a:spcBef>
                <a:spcPct val="20000"/>
              </a:spcBef>
              <a:spcAft>
                <a:spcPct val="30000"/>
              </a:spcAft>
            </a:pPr>
            <a:endParaRPr lang="en-GB" dirty="0">
              <a:ea typeface="ヒラギノ角ゴ Pro W3" pitchFamily="84" charset="-128"/>
            </a:endParaRPr>
          </a:p>
          <a:p>
            <a:pPr fontAlgn="base">
              <a:spcBef>
                <a:spcPct val="20000"/>
              </a:spcBef>
              <a:spcAft>
                <a:spcPct val="30000"/>
              </a:spcAft>
            </a:pPr>
            <a:r>
              <a:rPr lang="en-GB" dirty="0">
                <a:ea typeface="ヒラギノ角ゴ Pro W3" pitchFamily="84" charset="-128"/>
              </a:rPr>
              <a:t>over 90% of cases of genital warts are due to HPV 6 and 11</a:t>
            </a:r>
            <a:endParaRPr lang="en-GB" sz="2000" dirty="0">
              <a:ea typeface="ヒラギノ角ゴ Pro W3" pitchFamily="84" charset="-128"/>
            </a:endParaRPr>
          </a:p>
          <a:p>
            <a:pPr fontAlgn="base">
              <a:spcBef>
                <a:spcPct val="20000"/>
              </a:spcBef>
              <a:spcAft>
                <a:spcPct val="30000"/>
              </a:spcAft>
            </a:pPr>
            <a:endParaRPr lang="en-GB" altLang="en-US" sz="2000" dirty="0">
              <a:solidFill>
                <a:srgbClr val="00B050"/>
              </a:solidFill>
              <a:ea typeface="ヒラギノ角ゴ Pro W3" pitchFamily="84" charset="-128"/>
            </a:endParaRPr>
          </a:p>
        </p:txBody>
      </p:sp>
      <p:sp>
        <p:nvSpPr>
          <p:cNvPr id="564230" name="AutoShape 6"/>
          <p:cNvSpPr>
            <a:spLocks/>
          </p:cNvSpPr>
          <p:nvPr/>
        </p:nvSpPr>
        <p:spPr bwMode="auto">
          <a:xfrm>
            <a:off x="1910654" y="3765770"/>
            <a:ext cx="361651" cy="570334"/>
          </a:xfrm>
          <a:prstGeom prst="rightBrace">
            <a:avLst>
              <a:gd name="adj1" fmla="val 2777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2400" dirty="0">
              <a:solidFill>
                <a:prstClr val="black"/>
              </a:solidFill>
              <a:ea typeface="ヒラギノ角ゴ Pro W3" pitchFamily="84" charset="-128"/>
            </a:endParaRPr>
          </a:p>
        </p:txBody>
      </p:sp>
      <p:sp>
        <p:nvSpPr>
          <p:cNvPr id="11" name="Footer Placeholder 1">
            <a:extLst>
              <a:ext uri="{FF2B5EF4-FFF2-40B4-BE49-F238E27FC236}">
                <a16:creationId xmlns:a16="http://schemas.microsoft.com/office/drawing/2014/main" id="{D3138688-3A9A-4318-BA12-BD69CED89D1C}"/>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12" name="AutoShape 6">
            <a:extLst>
              <a:ext uri="{FF2B5EF4-FFF2-40B4-BE49-F238E27FC236}">
                <a16:creationId xmlns:a16="http://schemas.microsoft.com/office/drawing/2014/main" id="{CB26637A-9443-4EE1-89C1-1ECC80AE1EF3}"/>
              </a:ext>
            </a:extLst>
          </p:cNvPr>
          <p:cNvSpPr>
            <a:spLocks/>
          </p:cNvSpPr>
          <p:nvPr/>
        </p:nvSpPr>
        <p:spPr bwMode="auto">
          <a:xfrm>
            <a:off x="1910654" y="4915782"/>
            <a:ext cx="361651" cy="570334"/>
          </a:xfrm>
          <a:prstGeom prst="rightBrace">
            <a:avLst>
              <a:gd name="adj1" fmla="val 2777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2400" dirty="0">
              <a:solidFill>
                <a:prstClr val="black"/>
              </a:solidFill>
              <a:ea typeface="ヒラギノ角ゴ Pro W3" pitchFamily="84" charset="-128"/>
            </a:endParaRPr>
          </a:p>
        </p:txBody>
      </p:sp>
      <p:sp>
        <p:nvSpPr>
          <p:cNvPr id="2" name="Footer Placeholder 1">
            <a:extLst>
              <a:ext uri="{FF2B5EF4-FFF2-40B4-BE49-F238E27FC236}">
                <a16:creationId xmlns:a16="http://schemas.microsoft.com/office/drawing/2014/main" id="{D9646C0E-9112-49A5-9216-957E63D7FF9A}"/>
              </a:ext>
            </a:extLst>
          </p:cNvPr>
          <p:cNvSpPr>
            <a:spLocks noGrp="1"/>
          </p:cNvSpPr>
          <p:nvPr>
            <p:ph type="ftr" sz="quarter" idx="10"/>
          </p:nvPr>
        </p:nvSpPr>
        <p:spPr/>
        <p:txBody>
          <a:bodyPr/>
          <a:lstStyle/>
          <a:p>
            <a:r>
              <a:rPr lang="en-GB" sz="1400"/>
              <a:t>HPV vaccination programme for GBMSM  </a:t>
            </a:r>
            <a:endParaRPr lang="en-GB" sz="1400" dirty="0"/>
          </a:p>
        </p:txBody>
      </p:sp>
      <p:sp>
        <p:nvSpPr>
          <p:cNvPr id="4" name="Slide Number Placeholder 3">
            <a:extLst>
              <a:ext uri="{FF2B5EF4-FFF2-40B4-BE49-F238E27FC236}">
                <a16:creationId xmlns:a16="http://schemas.microsoft.com/office/drawing/2014/main" id="{0C27EDE5-F02A-4997-AB1E-DD17D63CC59F}"/>
              </a:ext>
            </a:extLst>
          </p:cNvPr>
          <p:cNvSpPr>
            <a:spLocks noGrp="1"/>
          </p:cNvSpPr>
          <p:nvPr>
            <p:ph type="sldNum" sz="quarter" idx="11"/>
          </p:nvPr>
        </p:nvSpPr>
        <p:spPr/>
        <p:txBody>
          <a:bodyPr/>
          <a:lstStyle/>
          <a:p>
            <a:fld id="{344369E4-5DE7-46E5-874E-4FD437973785}" type="slidenum">
              <a:rPr lang="en-GB" smtClean="0"/>
              <a:pPr/>
              <a:t>7</a:t>
            </a:fld>
            <a:endParaRPr lang="en-GB" sz="1400" dirty="0"/>
          </a:p>
        </p:txBody>
      </p:sp>
    </p:spTree>
    <p:extLst>
      <p:ext uri="{BB962C8B-B14F-4D97-AF65-F5344CB8AC3E}">
        <p14:creationId xmlns:p14="http://schemas.microsoft.com/office/powerpoint/2010/main" val="149127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Transmission</a:t>
            </a:r>
          </a:p>
        </p:txBody>
      </p:sp>
      <p:sp>
        <p:nvSpPr>
          <p:cNvPr id="3" name="Content Placeholder 2"/>
          <p:cNvSpPr>
            <a:spLocks noGrp="1"/>
          </p:cNvSpPr>
          <p:nvPr>
            <p:ph idx="1"/>
          </p:nvPr>
        </p:nvSpPr>
        <p:spPr>
          <a:xfrm>
            <a:off x="330205" y="1774826"/>
            <a:ext cx="10337795" cy="4351338"/>
          </a:xfrm>
        </p:spPr>
        <p:txBody>
          <a:bodyPr/>
          <a:lstStyle/>
          <a:p>
            <a:r>
              <a:rPr lang="en-GB" sz="2000" dirty="0"/>
              <a:t>HPV is one of the most common sexually transmitted infections in the UK</a:t>
            </a:r>
          </a:p>
          <a:p>
            <a:r>
              <a:rPr lang="en-GB" sz="2000" dirty="0"/>
              <a:t>nearly all sexually active people become infected with HPV at some point in their lives </a:t>
            </a:r>
          </a:p>
          <a:p>
            <a:r>
              <a:rPr lang="en-GB" sz="2000" dirty="0"/>
              <a:t>the risk of acquiring infection increases with the:</a:t>
            </a:r>
          </a:p>
          <a:p>
            <a:pPr marL="984250" indent="-342900">
              <a:buFont typeface="Wingdings" panose="05000000000000000000" pitchFamily="2" charset="2"/>
              <a:buChar char="§"/>
            </a:pPr>
            <a:r>
              <a:rPr lang="en-GB" sz="2000" dirty="0"/>
              <a:t>number of previous sexual partners</a:t>
            </a:r>
          </a:p>
          <a:p>
            <a:pPr marL="984250" indent="-342900">
              <a:buFont typeface="Wingdings" panose="05000000000000000000" pitchFamily="2" charset="2"/>
              <a:buChar char="§"/>
            </a:pPr>
            <a:r>
              <a:rPr lang="en-GB" sz="2000" dirty="0"/>
              <a:t>introduction of a new sexual partner</a:t>
            </a:r>
          </a:p>
          <a:p>
            <a:pPr marL="984250" indent="-342900">
              <a:buFont typeface="Wingdings" panose="05000000000000000000" pitchFamily="2" charset="2"/>
              <a:buChar char="§"/>
            </a:pPr>
            <a:r>
              <a:rPr lang="en-GB" sz="2000" dirty="0"/>
              <a:t>sexual history of partners</a:t>
            </a:r>
            <a:r>
              <a:rPr lang="en-GB" sz="2000" b="1" dirty="0"/>
              <a:t> </a:t>
            </a:r>
          </a:p>
          <a:p>
            <a:r>
              <a:rPr lang="en-GB" sz="2000" dirty="0"/>
              <a:t>HPV can still be present even if it has been years since an individual has been sexually active</a:t>
            </a:r>
          </a:p>
          <a:p>
            <a:r>
              <a:rPr lang="en-GB" sz="2000" dirty="0"/>
              <a:t>transmission of genital HPV’s is primarily by sexual contact with an infected partner, particularly through sexual intercourse but also by non-penetrative genital contact, including oral sex </a:t>
            </a:r>
          </a:p>
          <a:p>
            <a:endParaRPr lang="en-GB" sz="2000" dirty="0"/>
          </a:p>
          <a:p>
            <a:pPr>
              <a:buFont typeface="Arial" panose="020B0604020202020204" pitchFamily="34" charset="0"/>
              <a:buChar char="•"/>
            </a:pPr>
            <a:endParaRPr lang="en-GB" dirty="0"/>
          </a:p>
        </p:txBody>
      </p:sp>
      <p:sp>
        <p:nvSpPr>
          <p:cNvPr id="9" name="Footer Placeholder 1">
            <a:extLst>
              <a:ext uri="{FF2B5EF4-FFF2-40B4-BE49-F238E27FC236}">
                <a16:creationId xmlns:a16="http://schemas.microsoft.com/office/drawing/2014/main" id="{F794E413-FAEB-49D6-BB3A-3E1378637C92}"/>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35B2C2FD-FC57-46DC-B2D4-F12FC2A084BC}"/>
              </a:ext>
            </a:extLst>
          </p:cNvPr>
          <p:cNvSpPr>
            <a:spLocks noGrp="1"/>
          </p:cNvSpPr>
          <p:nvPr>
            <p:ph type="ftr" sz="quarter" idx="10"/>
          </p:nvPr>
        </p:nvSpPr>
        <p:spPr/>
        <p:txBody>
          <a:bodyPr/>
          <a:lstStyle/>
          <a:p>
            <a:r>
              <a:rPr lang="en-GB" sz="1400"/>
              <a:t>HPV vaccination programme for GBMSM  </a:t>
            </a:r>
            <a:endParaRPr lang="en-GB" sz="1400" dirty="0"/>
          </a:p>
        </p:txBody>
      </p:sp>
      <p:sp>
        <p:nvSpPr>
          <p:cNvPr id="5" name="Slide Number Placeholder 4">
            <a:extLst>
              <a:ext uri="{FF2B5EF4-FFF2-40B4-BE49-F238E27FC236}">
                <a16:creationId xmlns:a16="http://schemas.microsoft.com/office/drawing/2014/main" id="{FF0ABB78-FC42-4885-B23C-6F6A109FD5F3}"/>
              </a:ext>
            </a:extLst>
          </p:cNvPr>
          <p:cNvSpPr>
            <a:spLocks noGrp="1"/>
          </p:cNvSpPr>
          <p:nvPr>
            <p:ph type="sldNum" sz="quarter" idx="11"/>
          </p:nvPr>
        </p:nvSpPr>
        <p:spPr/>
        <p:txBody>
          <a:bodyPr/>
          <a:lstStyle/>
          <a:p>
            <a:fld id="{344369E4-5DE7-46E5-874E-4FD437973785}" type="slidenum">
              <a:rPr lang="en-GB" smtClean="0"/>
              <a:pPr/>
              <a:t>8</a:t>
            </a:fld>
            <a:endParaRPr lang="en-GB" sz="1400" dirty="0"/>
          </a:p>
        </p:txBody>
      </p:sp>
    </p:spTree>
    <p:extLst>
      <p:ext uri="{BB962C8B-B14F-4D97-AF65-F5344CB8AC3E}">
        <p14:creationId xmlns:p14="http://schemas.microsoft.com/office/powerpoint/2010/main" val="2157153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011530F-ED6C-4BA3-B13D-B3B2B2ABA92D}"/>
              </a:ext>
            </a:extLst>
          </p:cNvPr>
          <p:cNvSpPr txBox="1">
            <a:spLocks/>
          </p:cNvSpPr>
          <p:nvPr/>
        </p:nvSpPr>
        <p:spPr>
          <a:xfrm>
            <a:off x="577048" y="1421265"/>
            <a:ext cx="10149946" cy="482441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0" hangingPunct="0">
              <a:spcBef>
                <a:spcPts val="1200"/>
              </a:spcBef>
              <a:buClr>
                <a:schemeClr val="tx1"/>
              </a:buClr>
              <a:buNone/>
              <a:defRPr/>
            </a:pPr>
            <a:r>
              <a:rPr lang="en-GB" sz="1800" dirty="0">
                <a:ea typeface="ヒラギノ角ゴ Pro W3" pitchFamily="84" charset="-128"/>
                <a:cs typeface="ヒラギノ角ゴ Pro W3" pitchFamily="84" charset="-128"/>
              </a:rPr>
              <a:t>The National HPV Immunisation Programme began throughout the UK in September 2008 </a:t>
            </a:r>
          </a:p>
          <a:p>
            <a:pPr marL="0" indent="0" eaLnBrk="0" hangingPunct="0">
              <a:spcBef>
                <a:spcPts val="1200"/>
              </a:spcBef>
              <a:buClr>
                <a:schemeClr val="tx1"/>
              </a:buClr>
              <a:buNone/>
              <a:defRPr/>
            </a:pPr>
            <a:r>
              <a:rPr lang="en-GB" sz="1800" dirty="0">
                <a:ea typeface="ヒラギノ角ゴ Pro W3" pitchFamily="84" charset="-128"/>
                <a:cs typeface="ヒラギノ角ゴ Pro W3" pitchFamily="84" charset="-128"/>
              </a:rPr>
              <a:t>Delivered in schools:	</a:t>
            </a:r>
          </a:p>
          <a:p>
            <a:pPr eaLnBrk="0" hangingPunct="0">
              <a:spcBef>
                <a:spcPts val="600"/>
              </a:spcBef>
              <a:buClr>
                <a:srgbClr val="007C91"/>
              </a:buClr>
              <a:defRPr/>
            </a:pPr>
            <a:r>
              <a:rPr lang="en-GB" sz="1800" dirty="0">
                <a:ea typeface="ヒラギノ角ゴ Pro W3" pitchFamily="84" charset="-128"/>
                <a:cs typeface="ヒラギノ角ゴ Pro W3" pitchFamily="84" charset="-128"/>
              </a:rPr>
              <a:t>targeted school Year 8 females (aged 12 to 13 years)</a:t>
            </a:r>
          </a:p>
          <a:p>
            <a:pPr eaLnBrk="0" hangingPunct="0">
              <a:spcBef>
                <a:spcPts val="0"/>
              </a:spcBef>
              <a:buClr>
                <a:srgbClr val="007C91"/>
              </a:buClr>
              <a:defRPr/>
            </a:pPr>
            <a:r>
              <a:rPr lang="en-GB" sz="1800" dirty="0">
                <a:ea typeface="ヒラギノ角ゴ Pro W3" pitchFamily="84" charset="-128"/>
                <a:cs typeface="ヒラギノ角ゴ Pro W3" pitchFamily="84" charset="-128"/>
              </a:rPr>
              <a:t>catch up for all girls aged under 18 years</a:t>
            </a:r>
          </a:p>
          <a:p>
            <a:pPr marL="0" indent="0" eaLnBrk="0" hangingPunct="0">
              <a:spcBef>
                <a:spcPts val="0"/>
              </a:spcBef>
              <a:buClr>
                <a:schemeClr val="tx1"/>
              </a:buClr>
              <a:buNone/>
              <a:defRPr/>
            </a:pPr>
            <a:endParaRPr lang="en-GB" sz="1800" dirty="0">
              <a:ea typeface="ヒラギノ角ゴ Pro W3" pitchFamily="84" charset="-128"/>
              <a:cs typeface="ヒラギノ角ゴ Pro W3" pitchFamily="84" charset="-128"/>
            </a:endParaRPr>
          </a:p>
          <a:p>
            <a:pPr marL="0" indent="0" eaLnBrk="0" hangingPunct="0">
              <a:spcBef>
                <a:spcPts val="0"/>
              </a:spcBef>
              <a:buClr>
                <a:schemeClr val="tx1"/>
              </a:buClr>
              <a:buNone/>
              <a:defRPr/>
            </a:pPr>
            <a:r>
              <a:rPr lang="en-GB" sz="1800" dirty="0">
                <a:ea typeface="ヒラギノ角ゴ Pro W3" pitchFamily="84" charset="-128"/>
                <a:cs typeface="ヒラギノ角ゴ Pro W3" pitchFamily="84" charset="-128"/>
              </a:rPr>
              <a:t>Following a successful pilot in 2018, the programme was extended to offer vaccine to MSM up to 45 years of age attending local specialist Sexual Health Services and/or HIV clinics</a:t>
            </a:r>
          </a:p>
          <a:p>
            <a:pPr marL="0" indent="0" eaLnBrk="0" hangingPunct="0">
              <a:spcBef>
                <a:spcPts val="1200"/>
              </a:spcBef>
              <a:buClr>
                <a:schemeClr val="tx1"/>
              </a:buClr>
              <a:buNone/>
              <a:defRPr/>
            </a:pPr>
            <a:r>
              <a:rPr lang="en-GB" sz="1800" dirty="0">
                <a:ea typeface="ヒラギノ角ゴ Pro W3" pitchFamily="84" charset="-128"/>
                <a:cs typeface="ヒラギノ角ゴ Pro W3" pitchFamily="84" charset="-128"/>
              </a:rPr>
              <a:t>In 2019 the HPV adolescent programme was extended to include boys as well as girls</a:t>
            </a:r>
          </a:p>
          <a:p>
            <a:pPr marL="0" indent="0" eaLnBrk="0" hangingPunct="0">
              <a:spcBef>
                <a:spcPts val="1200"/>
              </a:spcBef>
              <a:buClr>
                <a:schemeClr val="tx1"/>
              </a:buClr>
              <a:buNone/>
              <a:defRPr/>
            </a:pPr>
            <a:r>
              <a:rPr lang="en-US" sz="1800" dirty="0"/>
              <a:t>Eligible girls and boys (eligible boys born after 01/09/2006) can continue to be caught up until their 25th birthday</a:t>
            </a:r>
          </a:p>
          <a:p>
            <a:pPr marL="0" indent="0" eaLnBrk="0" hangingPunct="0">
              <a:spcBef>
                <a:spcPts val="1200"/>
              </a:spcBef>
              <a:buClr>
                <a:schemeClr val="tx1"/>
              </a:buClr>
              <a:buNone/>
              <a:defRPr/>
            </a:pPr>
            <a:r>
              <a:rPr lang="en-GB" sz="1800" dirty="0">
                <a:ea typeface="ヒラギノ角ゴ Pro W3" pitchFamily="84" charset="-128"/>
                <a:cs typeface="ヒラギノ角ゴ Pro W3" pitchFamily="84" charset="-128"/>
              </a:rPr>
              <a:t>From 1 September 2023 the HPV vaccination schedule will change to:</a:t>
            </a:r>
          </a:p>
          <a:p>
            <a:pPr lvl="1" indent="-342900" algn="just">
              <a:lnSpc>
                <a:spcPts val="1600"/>
              </a:lnSpc>
              <a:buFont typeface="Symbol" panose="05050102010706020507" pitchFamily="18" charset="2"/>
              <a:buChar char=""/>
            </a:pPr>
            <a:r>
              <a:rPr lang="en-GB" sz="1600" dirty="0">
                <a:solidFill>
                  <a:srgbClr val="0B0C0C"/>
                </a:solidFill>
                <a:effectLst/>
                <a:ea typeface="Times New Roman" panose="02020603050405020304" pitchFamily="18" charset="0"/>
              </a:rPr>
              <a:t>a 1 dose schedule for the routine adolescent programme and GBMSM programme for eligible individuals less than 25 years of age</a:t>
            </a:r>
            <a:endParaRPr lang="en-GB" sz="1600" dirty="0">
              <a:effectLst/>
              <a:ea typeface="Times New Roman" panose="02020603050405020304" pitchFamily="18" charset="0"/>
            </a:endParaRPr>
          </a:p>
          <a:p>
            <a:pPr lvl="1" indent="-342900" algn="just">
              <a:lnSpc>
                <a:spcPts val="1600"/>
              </a:lnSpc>
              <a:buFont typeface="Symbol" panose="05050102010706020507" pitchFamily="18" charset="2"/>
              <a:buChar char=""/>
            </a:pPr>
            <a:r>
              <a:rPr lang="en-GB" sz="1600" dirty="0">
                <a:solidFill>
                  <a:srgbClr val="0B0C0C"/>
                </a:solidFill>
                <a:effectLst/>
                <a:ea typeface="Times New Roman" panose="02020603050405020304" pitchFamily="18" charset="0"/>
              </a:rPr>
              <a:t>a 2 dose schedule from the age of 25 years for the GBMSM programme</a:t>
            </a:r>
            <a:endParaRPr lang="en-GB" sz="1600" dirty="0">
              <a:effectLst/>
              <a:ea typeface="Times New Roman" panose="02020603050405020304" pitchFamily="18" charset="0"/>
            </a:endParaRPr>
          </a:p>
          <a:p>
            <a:pPr lvl="1" indent="-342900" algn="just">
              <a:lnSpc>
                <a:spcPts val="1600"/>
              </a:lnSpc>
              <a:buFont typeface="Symbol" panose="05050102010706020507" pitchFamily="18" charset="2"/>
              <a:buChar char=""/>
            </a:pPr>
            <a:r>
              <a:rPr lang="en-GB" sz="1600" dirty="0">
                <a:solidFill>
                  <a:srgbClr val="0B0C0C"/>
                </a:solidFill>
                <a:effectLst/>
                <a:ea typeface="Times New Roman" panose="02020603050405020304" pitchFamily="18" charset="0"/>
              </a:rPr>
              <a:t>a 3 dose schedule for individuals who are immunosuppressed and those known to be living with HIV</a:t>
            </a:r>
            <a:endParaRPr lang="en-GB" sz="1600" dirty="0">
              <a:effectLst/>
              <a:ea typeface="Times New Roman" panose="02020603050405020304" pitchFamily="18" charset="0"/>
            </a:endParaRPr>
          </a:p>
          <a:p>
            <a:pPr marL="0" indent="0" eaLnBrk="0" hangingPunct="0">
              <a:spcBef>
                <a:spcPts val="1200"/>
              </a:spcBef>
              <a:buClr>
                <a:schemeClr val="tx1"/>
              </a:buClr>
              <a:buNone/>
              <a:defRPr/>
            </a:pPr>
            <a:endParaRPr lang="en-GB" sz="2000" dirty="0"/>
          </a:p>
          <a:p>
            <a:pPr marL="0" indent="0" eaLnBrk="0" hangingPunct="0">
              <a:spcBef>
                <a:spcPts val="1200"/>
              </a:spcBef>
              <a:buClr>
                <a:schemeClr val="tx1"/>
              </a:buClr>
              <a:buNone/>
              <a:defRPr/>
            </a:pPr>
            <a:endParaRPr lang="en-GB" sz="2000" dirty="0">
              <a:ea typeface="ヒラギノ角ゴ Pro W3" pitchFamily="84" charset="-128"/>
              <a:cs typeface="ヒラギノ角ゴ Pro W3" pitchFamily="84" charset="-128"/>
            </a:endParaRPr>
          </a:p>
          <a:p>
            <a:pPr marL="0" indent="0" eaLnBrk="0" hangingPunct="0">
              <a:spcBef>
                <a:spcPts val="0"/>
              </a:spcBef>
              <a:buClr>
                <a:schemeClr val="tx1"/>
              </a:buClr>
              <a:buNone/>
              <a:defRPr/>
            </a:pPr>
            <a:endParaRPr lang="en-GB" sz="2000" dirty="0">
              <a:ea typeface="ヒラギノ角ゴ Pro W3" pitchFamily="84" charset="-128"/>
              <a:cs typeface="ヒラギノ角ゴ Pro W3" pitchFamily="84" charset="-128"/>
            </a:endParaRPr>
          </a:p>
          <a:p>
            <a:pPr marL="0" indent="0">
              <a:spcBef>
                <a:spcPts val="600"/>
              </a:spcBef>
              <a:buClr>
                <a:schemeClr val="accent5">
                  <a:lumMod val="75000"/>
                </a:schemeClr>
              </a:buClr>
              <a:buNone/>
              <a:defRPr/>
            </a:pPr>
            <a:endParaRPr lang="en-GB" altLang="en-US" sz="800" dirty="0">
              <a:ea typeface="ヒラギノ角ゴ Pro W3"/>
              <a:cs typeface="ヒラギノ角ゴ Pro W3"/>
            </a:endParaRPr>
          </a:p>
          <a:p>
            <a:pPr marL="0" indent="0">
              <a:spcBef>
                <a:spcPts val="600"/>
              </a:spcBef>
              <a:buClr>
                <a:schemeClr val="accent5">
                  <a:lumMod val="75000"/>
                </a:schemeClr>
              </a:buClr>
              <a:buNone/>
              <a:defRPr/>
            </a:pPr>
            <a:endParaRPr lang="en-GB" sz="2400" dirty="0">
              <a:ea typeface="Microsoft YaHei" charset="0"/>
              <a:cs typeface="Arial" panose="020B0604020202020204" pitchFamily="34" charset="0"/>
            </a:endParaRPr>
          </a:p>
        </p:txBody>
      </p:sp>
      <p:sp>
        <p:nvSpPr>
          <p:cNvPr id="6" name="Title 1">
            <a:extLst>
              <a:ext uri="{FF2B5EF4-FFF2-40B4-BE49-F238E27FC236}">
                <a16:creationId xmlns:a16="http://schemas.microsoft.com/office/drawing/2014/main" id="{5EA46D36-EA5B-438B-A634-CF189200E8BF}"/>
              </a:ext>
            </a:extLst>
          </p:cNvPr>
          <p:cNvSpPr>
            <a:spLocks noGrp="1"/>
          </p:cNvSpPr>
          <p:nvPr>
            <p:ph type="title"/>
          </p:nvPr>
        </p:nvSpPr>
        <p:spPr>
          <a:xfrm>
            <a:off x="493159" y="296861"/>
            <a:ext cx="8964612" cy="647700"/>
          </a:xfrm>
        </p:spPr>
        <p:txBody>
          <a:bodyPr/>
          <a:lstStyle/>
          <a:p>
            <a:pPr>
              <a:defRPr/>
            </a:pPr>
            <a:r>
              <a:rPr lang="en-GB" sz="3600" dirty="0"/>
              <a:t>Introduction of HPV vaccination in England</a:t>
            </a:r>
          </a:p>
        </p:txBody>
      </p:sp>
      <p:sp>
        <p:nvSpPr>
          <p:cNvPr id="2" name="Footer Placeholder 1">
            <a:extLst>
              <a:ext uri="{FF2B5EF4-FFF2-40B4-BE49-F238E27FC236}">
                <a16:creationId xmlns:a16="http://schemas.microsoft.com/office/drawing/2014/main" id="{69A66E38-A723-4F00-977E-0862FE70B371}"/>
              </a:ext>
            </a:extLst>
          </p:cNvPr>
          <p:cNvSpPr>
            <a:spLocks noGrp="1"/>
          </p:cNvSpPr>
          <p:nvPr>
            <p:ph type="ftr" sz="quarter" idx="10"/>
          </p:nvPr>
        </p:nvSpPr>
        <p:spPr/>
        <p:txBody>
          <a:bodyPr/>
          <a:lstStyle/>
          <a:p>
            <a:r>
              <a:rPr lang="en-GB"/>
              <a:t>HPV vaccination programme for GBMSM  </a:t>
            </a:r>
            <a:endParaRPr lang="en-GB" sz="1400" dirty="0"/>
          </a:p>
        </p:txBody>
      </p:sp>
      <p:sp>
        <p:nvSpPr>
          <p:cNvPr id="4" name="Slide Number Placeholder 3">
            <a:extLst>
              <a:ext uri="{FF2B5EF4-FFF2-40B4-BE49-F238E27FC236}">
                <a16:creationId xmlns:a16="http://schemas.microsoft.com/office/drawing/2014/main" id="{C0D310B5-0831-4441-9D52-C90707D17C8F}"/>
              </a:ext>
            </a:extLst>
          </p:cNvPr>
          <p:cNvSpPr>
            <a:spLocks noGrp="1"/>
          </p:cNvSpPr>
          <p:nvPr>
            <p:ph type="sldNum" sz="quarter" idx="11"/>
          </p:nvPr>
        </p:nvSpPr>
        <p:spPr/>
        <p:txBody>
          <a:bodyPr/>
          <a:lstStyle/>
          <a:p>
            <a:fld id="{344369E4-5DE7-46E5-874E-4FD437973785}" type="slidenum">
              <a:rPr lang="en-GB" smtClean="0"/>
              <a:pPr/>
              <a:t>9</a:t>
            </a:fld>
            <a:endParaRPr lang="en-GB"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HSA Presentation template 1.potx" id="{C217F2B4-A571-4445-8097-3EA40A1C8019}" vid="{14B50B89-D5D7-5C49-800E-0E3C0AC8C2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A77A77C49D1D478A832D9F8DC43E34" ma:contentTypeVersion="2" ma:contentTypeDescription="Create a new document." ma:contentTypeScope="" ma:versionID="6e871475c6f9e80a9411a1ace9f884a2">
  <xsd:schema xmlns:xsd="http://www.w3.org/2001/XMLSchema" xmlns:xs="http://www.w3.org/2001/XMLSchema" xmlns:p="http://schemas.microsoft.com/office/2006/metadata/properties" xmlns:ns3="67f5d6fe-1d3d-4e89-a399-2690bb64f778" targetNamespace="http://schemas.microsoft.com/office/2006/metadata/properties" ma:root="true" ma:fieldsID="6ba37f598a8af239d62652eec2746e62" ns3:_="">
    <xsd:import namespace="67f5d6fe-1d3d-4e89-a399-2690bb64f778"/>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f5d6fe-1d3d-4e89-a399-2690bb64f7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9C46A1E-52F6-461B-9FB4-D1A96F5AF5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f5d6fe-1d3d-4e89-a399-2690bb64f7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D6213E-E265-4130-92E1-4517C88718EB}">
  <ds:schemaRefs>
    <ds:schemaRef ds:uri="http://schemas.microsoft.com/sharepoint/v3/contenttype/forms"/>
  </ds:schemaRefs>
</ds:datastoreItem>
</file>

<file path=customXml/itemProps3.xml><?xml version="1.0" encoding="utf-8"?>
<ds:datastoreItem xmlns:ds="http://schemas.openxmlformats.org/officeDocument/2006/customXml" ds:itemID="{DFE9C825-D981-4FCD-BE5E-ED8B77D9C3EF}">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http://purl.org/dc/terms/"/>
    <ds:schemaRef ds:uri="67f5d6fe-1d3d-4e89-a399-2690bb64f778"/>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UKHSA Presentation template 1</Template>
  <TotalTime>4039</TotalTime>
  <Words>9013</Words>
  <Application>Microsoft Office PowerPoint</Application>
  <PresentationFormat>Widescreen</PresentationFormat>
  <Paragraphs>623</Paragraphs>
  <Slides>40</Slides>
  <Notes>39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CIDFont+F1</vt:lpstr>
      <vt:lpstr>CIDFont+F3</vt:lpstr>
      <vt:lpstr>CIDFont+F4</vt:lpstr>
      <vt:lpstr>Frutiger 45 Light</vt:lpstr>
      <vt:lpstr>GDS Transport</vt:lpstr>
      <vt:lpstr>Georgia</vt:lpstr>
      <vt:lpstr>Symbol</vt:lpstr>
      <vt:lpstr>Times New Roman</vt:lpstr>
      <vt:lpstr>Wingdings</vt:lpstr>
      <vt:lpstr>Office Theme</vt:lpstr>
      <vt:lpstr>Human Papillomavirus (HPV) vaccination programme for gay, bisexual and other men who have sex with men (GBMSM)    Updated June 2023 </vt:lpstr>
      <vt:lpstr>Key Messages</vt:lpstr>
      <vt:lpstr>Aims of training resource</vt:lpstr>
      <vt:lpstr>Learning Outcomes</vt:lpstr>
      <vt:lpstr>Human Papillomavirus (HPV)</vt:lpstr>
      <vt:lpstr>HPV Genotypes</vt:lpstr>
      <vt:lpstr>Human Papillomavirus (HPV)</vt:lpstr>
      <vt:lpstr>Transmission</vt:lpstr>
      <vt:lpstr>Introduction of HPV vaccination in England</vt:lpstr>
      <vt:lpstr>Schedule summary table</vt:lpstr>
      <vt:lpstr>Why vaccinate GBMSM against HPV?</vt:lpstr>
      <vt:lpstr>Introduction of the GBMSM HPV vaccination programme</vt:lpstr>
      <vt:lpstr>Declines in genital warts diagnoses in England: 2009 to 2021</vt:lpstr>
      <vt:lpstr>Why deliver the service through sexual health and HIV clinics?  </vt:lpstr>
      <vt:lpstr>Aims of the HPV GBMSM immunisation programme</vt:lpstr>
      <vt:lpstr>Programme eligibility </vt:lpstr>
      <vt:lpstr>HPV vaccine introduction</vt:lpstr>
      <vt:lpstr>Gardasil 9 </vt:lpstr>
      <vt:lpstr>HPV vaccine interchangeability </vt:lpstr>
      <vt:lpstr>HPV vaccines</vt:lpstr>
      <vt:lpstr>HPV vaccine effectiveness</vt:lpstr>
      <vt:lpstr>HPV vaccines (cont)</vt:lpstr>
      <vt:lpstr>Safety of HPV vaccine</vt:lpstr>
      <vt:lpstr>Vaccine safety reviews </vt:lpstr>
      <vt:lpstr>HPV schedule for GBMSM</vt:lpstr>
      <vt:lpstr>Why has the schedule changed for GBMSM under 25 years of age?</vt:lpstr>
      <vt:lpstr>Why has the schedule changed for GBMSM under 25 years of age?(cont)</vt:lpstr>
      <vt:lpstr>Immunosuppression and HIV infection  </vt:lpstr>
      <vt:lpstr>Legal mechanisms for administration of HPV vaccine</vt:lpstr>
      <vt:lpstr>PowerPoint Presentation</vt:lpstr>
      <vt:lpstr>Storage of HPV vaccine</vt:lpstr>
      <vt:lpstr>Vaccine stock management</vt:lpstr>
      <vt:lpstr>Administration of Gardasil 9</vt:lpstr>
      <vt:lpstr>Possible adverse reactions </vt:lpstr>
      <vt:lpstr>Reporting suspected adverse reactions </vt:lpstr>
      <vt:lpstr>Vaccine coverage data collection for the GBMSM HPV vaccination programme</vt:lpstr>
      <vt:lpstr>The role of healthcare professionals</vt:lpstr>
      <vt:lpstr>Hepatitis B vaccination </vt:lpstr>
      <vt:lpstr>Resources – posters and leaflets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HPV vaccination programme for GBMSM</dc:title>
  <dc:creator>UKHSA</dc:creator>
  <cp:lastModifiedBy>Richard.N Allen</cp:lastModifiedBy>
  <cp:revision>114</cp:revision>
  <cp:lastPrinted>2021-08-09T14:01:33Z</cp:lastPrinted>
  <dcterms:created xsi:type="dcterms:W3CDTF">2021-09-28T16:16:34Z</dcterms:created>
  <dcterms:modified xsi:type="dcterms:W3CDTF">2023-06-21T15:54:22Z</dcterms:modified>
  <cp:category>Human Papillomavirus Vaccination Programme;HPV;Men who have sex with men;MSM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0x010100CDA77A77C49D1D478A832D9F8DC43E34</vt:lpwstr>
  </property>
</Properties>
</file>