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256" r:id="rId2"/>
    <p:sldId id="463" r:id="rId3"/>
    <p:sldId id="399" r:id="rId4"/>
    <p:sldId id="400" r:id="rId5"/>
    <p:sldId id="490" r:id="rId6"/>
    <p:sldId id="403" r:id="rId7"/>
    <p:sldId id="404" r:id="rId8"/>
    <p:sldId id="405" r:id="rId9"/>
    <p:sldId id="444" r:id="rId10"/>
    <p:sldId id="414" r:id="rId11"/>
    <p:sldId id="292" r:id="rId12"/>
    <p:sldId id="523" r:id="rId13"/>
    <p:sldId id="342" r:id="rId14"/>
    <p:sldId id="482" r:id="rId15"/>
    <p:sldId id="524" r:id="rId16"/>
    <p:sldId id="509" r:id="rId17"/>
    <p:sldId id="423" r:id="rId18"/>
    <p:sldId id="525" r:id="rId19"/>
    <p:sldId id="268" r:id="rId20"/>
    <p:sldId id="529" r:id="rId21"/>
    <p:sldId id="425" r:id="rId22"/>
    <p:sldId id="388" r:id="rId23"/>
    <p:sldId id="510" r:id="rId24"/>
    <p:sldId id="512" r:id="rId25"/>
    <p:sldId id="511" r:id="rId26"/>
    <p:sldId id="433" r:id="rId27"/>
    <p:sldId id="514" r:id="rId28"/>
    <p:sldId id="516" r:id="rId29"/>
    <p:sldId id="515" r:id="rId30"/>
    <p:sldId id="526" r:id="rId31"/>
    <p:sldId id="427" r:id="rId32"/>
    <p:sldId id="428" r:id="rId33"/>
    <p:sldId id="280" r:id="rId34"/>
    <p:sldId id="517" r:id="rId35"/>
    <p:sldId id="518" r:id="rId36"/>
    <p:sldId id="528" r:id="rId37"/>
    <p:sldId id="531" r:id="rId38"/>
    <p:sldId id="532" r:id="rId39"/>
    <p:sldId id="519" r:id="rId40"/>
    <p:sldId id="527" r:id="rId41"/>
    <p:sldId id="296" r:id="rId42"/>
    <p:sldId id="396" r:id="rId43"/>
    <p:sldId id="45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B26F34-F158-4083-E5F7-AD0584497656}" name="Vanessa Saliba" initials="VS" userId="S::Vanessa.Saliba@ukhsa.gov.uk::a067d829-fb62-4f24-a0f6-ad915d9e21a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Dennis" initials="AD" lastIdx="10" clrIdx="0">
    <p:extLst>
      <p:ext uri="{19B8F6BF-5375-455C-9EA6-DF929625EA0E}">
        <p15:presenceInfo xmlns:p15="http://schemas.microsoft.com/office/powerpoint/2012/main" userId="S::Amanda.Dennis@phe.gov.uk::6e612068-76fc-47c8-87dc-7d1a1f9e0542" providerId="AD"/>
      </p:ext>
    </p:extLst>
  </p:cmAuthor>
  <p:cmAuthor id="2" name="Marta Checchi" initials="MC" lastIdx="4" clrIdx="1">
    <p:extLst>
      <p:ext uri="{19B8F6BF-5375-455C-9EA6-DF929625EA0E}">
        <p15:presenceInfo xmlns:p15="http://schemas.microsoft.com/office/powerpoint/2012/main" userId="S::Marta.Checchi@ukhsa.gov.uk::c5323e31-f881-45bf-a353-b038a6ba9514" providerId="AD"/>
      </p:ext>
    </p:extLst>
  </p:cmAuthor>
  <p:cmAuthor id="3" name="David Green" initials="DG" lastIdx="1" clrIdx="2">
    <p:extLst>
      <p:ext uri="{19B8F6BF-5375-455C-9EA6-DF929625EA0E}">
        <p15:presenceInfo xmlns:p15="http://schemas.microsoft.com/office/powerpoint/2012/main" userId="S::David.Green@phe.gov.uk::379449a1-bd6d-44c5-b9fb-83589d5cdc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8" autoAdjust="0"/>
    <p:restoredTop sz="89289" autoAdjust="0"/>
  </p:normalViewPr>
  <p:slideViewPr>
    <p:cSldViewPr snapToGrid="0">
      <p:cViewPr varScale="1">
        <p:scale>
          <a:sx n="103" d="100"/>
          <a:sy n="103" d="100"/>
        </p:scale>
        <p:origin x="810" y="102"/>
      </p:cViewPr>
      <p:guideLst/>
    </p:cSldViewPr>
  </p:slideViewPr>
  <p:notesTextViewPr>
    <p:cViewPr>
      <p:scale>
        <a:sx n="1" d="1"/>
        <a:sy n="1" d="1"/>
      </p:scale>
      <p:origin x="0" y="0"/>
    </p:cViewPr>
  </p:notesTextViewPr>
  <p:sorterViewPr>
    <p:cViewPr>
      <p:scale>
        <a:sx n="100" d="100"/>
        <a:sy n="100" d="100"/>
      </p:scale>
      <p:origin x="0" y="-4254"/>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HE.gov.uk\HD\SE18UG_02\Katie.Farnes\Vaccine%20coverage\ImmForm\Manual\Adolescent\Graphs%20for%20KC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HPV 16/18 prevalence (%)</c:v>
                </c:pt>
              </c:strCache>
            </c:strRef>
          </c:tx>
          <c:spPr>
            <a:solidFill>
              <a:srgbClr val="00B092"/>
            </a:solidFill>
            <a:ln w="25199">
              <a:noFill/>
            </a:ln>
          </c:spPr>
          <c:invertIfNegative val="0"/>
          <c:dPt>
            <c:idx val="0"/>
            <c:invertIfNegative val="0"/>
            <c:bubble3D val="0"/>
            <c:spPr>
              <a:solidFill>
                <a:schemeClr val="accent2">
                  <a:lumMod val="60000"/>
                  <a:lumOff val="40000"/>
                </a:schemeClr>
              </a:solidFill>
              <a:ln>
                <a:solidFill>
                  <a:schemeClr val="accent2"/>
                </a:solidFill>
              </a:ln>
              <a:effectLst/>
            </c:spPr>
            <c:extLst>
              <c:ext xmlns:c16="http://schemas.microsoft.com/office/drawing/2014/chart" uri="{C3380CC4-5D6E-409C-BE32-E72D297353CC}">
                <c16:uniqueId val="{00000000-3814-47EE-B14D-54A1D6AFECC8}"/>
              </c:ext>
            </c:extLst>
          </c:dPt>
          <c:cat>
            <c:strRef>
              <c:f>Sheet1!$A$2:$A$7</c:f>
              <c:strCache>
                <c:ptCount val="6"/>
                <c:pt idx="0">
                  <c:v>Pre-vaccination
(2008)</c:v>
                </c:pt>
                <c:pt idx="1">
                  <c:v>Post- vaccination
(2010-2011)</c:v>
                </c:pt>
                <c:pt idx="2">
                  <c:v>Post-vaccination
(2012-2013)</c:v>
                </c:pt>
                <c:pt idx="3">
                  <c:v>Post-vaccination
(2014-2015)</c:v>
                </c:pt>
                <c:pt idx="4">
                  <c:v>Post-vaccination
(2016-2017)</c:v>
                </c:pt>
                <c:pt idx="5">
                  <c:v>Post-vaccination
(2018)</c:v>
                </c:pt>
              </c:strCache>
            </c:strRef>
          </c:cat>
          <c:val>
            <c:numRef>
              <c:f>Sheet1!$B$2:$B$7</c:f>
              <c:numCache>
                <c:formatCode>General</c:formatCode>
                <c:ptCount val="6"/>
                <c:pt idx="0">
                  <c:v>17.600000000000001</c:v>
                </c:pt>
                <c:pt idx="1">
                  <c:v>8.1999999999999993</c:v>
                </c:pt>
                <c:pt idx="2">
                  <c:v>3.2</c:v>
                </c:pt>
                <c:pt idx="3">
                  <c:v>1.8</c:v>
                </c:pt>
                <c:pt idx="4">
                  <c:v>1.1000000000000001</c:v>
                </c:pt>
                <c:pt idx="5">
                  <c:v>0</c:v>
                </c:pt>
              </c:numCache>
            </c:numRef>
          </c:val>
          <c:extLst>
            <c:ext xmlns:c16="http://schemas.microsoft.com/office/drawing/2014/chart" uri="{C3380CC4-5D6E-409C-BE32-E72D297353CC}">
              <c16:uniqueId val="{00000001-3814-47EE-B14D-54A1D6AFECC8}"/>
            </c:ext>
          </c:extLst>
        </c:ser>
        <c:dLbls>
          <c:showLegendKey val="0"/>
          <c:showVal val="0"/>
          <c:showCatName val="0"/>
          <c:showSerName val="0"/>
          <c:showPercent val="0"/>
          <c:showBubbleSize val="0"/>
        </c:dLbls>
        <c:gapWidth val="219"/>
        <c:overlap val="-27"/>
        <c:axId val="218921976"/>
        <c:axId val="1"/>
      </c:barChart>
      <c:catAx>
        <c:axId val="218921976"/>
        <c:scaling>
          <c:orientation val="minMax"/>
        </c:scaling>
        <c:delete val="0"/>
        <c:axPos val="b"/>
        <c:numFmt formatCode="General" sourceLinked="1"/>
        <c:majorTickMark val="none"/>
        <c:minorTickMark val="none"/>
        <c:tickLblPos val="nextTo"/>
        <c:spPr>
          <a:noFill/>
          <a:ln w="9443" cap="flat" cmpd="sng" algn="ctr">
            <a:solidFill>
              <a:schemeClr val="tx1">
                <a:lumMod val="15000"/>
                <a:lumOff val="85000"/>
              </a:schemeClr>
            </a:solidFill>
            <a:round/>
          </a:ln>
          <a:effectLst/>
        </c:spPr>
        <c:txPr>
          <a:bodyPr rot="-60000000" spcFirstLastPara="1" vertOverflow="ellipsis" vert="horz" wrap="square" anchor="ctr" anchorCtr="1"/>
          <a:lstStyle/>
          <a:p>
            <a:pPr>
              <a:defRPr sz="1090" b="1" i="0" u="none" strike="noStrike" kern="1200" baseline="0">
                <a:solidFill>
                  <a:schemeClr val="tx1">
                    <a:lumMod val="65000"/>
                    <a:lumOff val="35000"/>
                  </a:schemeClr>
                </a:solidFill>
                <a:latin typeface="+mn-lt"/>
                <a:ea typeface="+mn-ea"/>
                <a:cs typeface="+mn-cs"/>
              </a:defRPr>
            </a:pPr>
            <a:endParaRPr lang="it-IT"/>
          </a:p>
        </c:txPr>
        <c:crossAx val="1"/>
        <c:crosses val="autoZero"/>
        <c:auto val="1"/>
        <c:lblAlgn val="ctr"/>
        <c:lblOffset val="100"/>
        <c:noMultiLvlLbl val="0"/>
      </c:catAx>
      <c:valAx>
        <c:axId val="1"/>
        <c:scaling>
          <c:orientation val="minMax"/>
        </c:scaling>
        <c:delete val="0"/>
        <c:axPos val="l"/>
        <c:majorGridlines>
          <c:spPr>
            <a:ln w="9443" cap="flat" cmpd="sng" algn="ctr">
              <a:solidFill>
                <a:schemeClr val="tx1">
                  <a:lumMod val="15000"/>
                  <a:lumOff val="85000"/>
                </a:schemeClr>
              </a:solidFill>
              <a:round/>
            </a:ln>
            <a:effectLst/>
          </c:spPr>
        </c:majorGridlines>
        <c:title>
          <c:tx>
            <c:rich>
              <a:bodyPr/>
              <a:lstStyle/>
              <a:p>
                <a:pPr>
                  <a:defRPr sz="1369" b="1" i="0" u="none" strike="noStrike" baseline="0">
                    <a:solidFill>
                      <a:srgbClr val="333333"/>
                    </a:solidFill>
                    <a:latin typeface="Calibri"/>
                    <a:ea typeface="Calibri"/>
                    <a:cs typeface="Calibri"/>
                  </a:defRPr>
                </a:pPr>
                <a:r>
                  <a:rPr lang="en-GB" dirty="0"/>
                  <a:t>HPV 16/18 prevalence (%)</a:t>
                </a:r>
              </a:p>
            </c:rich>
          </c:tx>
          <c:overlay val="0"/>
          <c:spPr>
            <a:noFill/>
            <a:ln w="25199">
              <a:noFill/>
            </a:ln>
          </c:spPr>
        </c:title>
        <c:numFmt formatCode="General" sourceLinked="1"/>
        <c:majorTickMark val="none"/>
        <c:minorTickMark val="none"/>
        <c:tickLblPos val="nextTo"/>
        <c:spPr>
          <a:ln w="6299">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218921976"/>
        <c:crosses val="autoZero"/>
        <c:crossBetween val="between"/>
      </c:valAx>
      <c:spPr>
        <a:noFill/>
        <a:ln w="25381">
          <a:noFill/>
        </a:ln>
      </c:spPr>
    </c:plotArea>
    <c:plotVisOnly val="1"/>
    <c:dispBlanksAs val="gap"/>
    <c:showDLblsOverMax val="0"/>
  </c:chart>
  <c:spPr>
    <a:noFill/>
    <a:ln>
      <a:noFill/>
    </a:ln>
    <a:effectLst/>
  </c:spPr>
  <c:txPr>
    <a:bodyPr/>
    <a:lstStyle/>
    <a:p>
      <a:pPr>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tx1"/>
                </a:solidFill>
                <a:latin typeface="Arial" panose="020B0604020202020204" pitchFamily="34" charset="0"/>
                <a:ea typeface="+mn-ea"/>
                <a:cs typeface="Arial" panose="020B0604020202020204" pitchFamily="34" charset="0"/>
              </a:defRPr>
            </a:pPr>
            <a:r>
              <a:rPr lang="en-GB" sz="2400" b="1" dirty="0"/>
              <a:t>Female HPV dose 2</a:t>
            </a:r>
          </a:p>
          <a:p>
            <a:pPr>
              <a:defRPr sz="2400" b="1"/>
            </a:pPr>
            <a:r>
              <a:rPr lang="en-GB" sz="2400" b="1" dirty="0"/>
              <a:t>Year 9 </a:t>
            </a:r>
          </a:p>
        </c:rich>
      </c:tx>
      <c:layout>
        <c:manualLayout>
          <c:xMode val="edge"/>
          <c:yMode val="edge"/>
          <c:x val="0.34825624349132894"/>
          <c:y val="2.0484172448505793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Arial" panose="020B0604020202020204" pitchFamily="34" charset="0"/>
              <a:ea typeface="+mn-ea"/>
              <a:cs typeface="Arial" panose="020B0604020202020204" pitchFamily="34" charset="0"/>
            </a:defRPr>
          </a:pPr>
          <a:endParaRPr lang="it-IT"/>
        </a:p>
      </c:txPr>
    </c:title>
    <c:autoTitleDeleted val="0"/>
    <c:plotArea>
      <c:layout/>
      <c:barChart>
        <c:barDir val="col"/>
        <c:grouping val="clustered"/>
        <c:varyColors val="0"/>
        <c:ser>
          <c:idx val="0"/>
          <c:order val="0"/>
          <c:tx>
            <c:strRef>
              <c:f>'Vaccination by year'!$C$2</c:f>
              <c:strCache>
                <c:ptCount val="1"/>
                <c:pt idx="0">
                  <c:v>Coverage in England</c:v>
                </c:pt>
              </c:strCache>
            </c:strRef>
          </c:tx>
          <c:spPr>
            <a:solidFill>
              <a:srgbClr val="007C91"/>
            </a:solidFill>
            <a:ln w="19050">
              <a:solidFill>
                <a:sysClr val="windowText" lastClr="000000"/>
              </a:solidFill>
            </a:ln>
            <a:effectLst/>
          </c:spPr>
          <c:invertIfNegative val="0"/>
          <c:cat>
            <c:strRef>
              <c:f>'Vaccination by year'!$B$3:$B$8</c:f>
              <c:strCache>
                <c:ptCount val="6"/>
                <c:pt idx="0">
                  <c:v>2016 to 2017</c:v>
                </c:pt>
                <c:pt idx="1">
                  <c:v>2017 to 2018</c:v>
                </c:pt>
                <c:pt idx="2">
                  <c:v>2018 to 2019</c:v>
                </c:pt>
                <c:pt idx="3">
                  <c:v>2019 to 2020</c:v>
                </c:pt>
                <c:pt idx="4">
                  <c:v>2020 to 2021</c:v>
                </c:pt>
                <c:pt idx="5">
                  <c:v>2021 to 2022</c:v>
                </c:pt>
              </c:strCache>
            </c:strRef>
          </c:cat>
          <c:val>
            <c:numRef>
              <c:f>'Vaccination by year'!$C$3:$C$8</c:f>
              <c:numCache>
                <c:formatCode>0.0</c:formatCode>
                <c:ptCount val="6"/>
                <c:pt idx="0">
                  <c:v>83.1</c:v>
                </c:pt>
                <c:pt idx="1">
                  <c:v>83.8</c:v>
                </c:pt>
                <c:pt idx="2">
                  <c:v>83.899999999999991</c:v>
                </c:pt>
                <c:pt idx="3">
                  <c:v>64.7</c:v>
                </c:pt>
                <c:pt idx="4">
                  <c:v>60.199999999999996</c:v>
                </c:pt>
                <c:pt idx="5">
                  <c:v>67.3</c:v>
                </c:pt>
              </c:numCache>
            </c:numRef>
          </c:val>
          <c:extLst>
            <c:ext xmlns:c16="http://schemas.microsoft.com/office/drawing/2014/chart" uri="{C3380CC4-5D6E-409C-BE32-E72D297353CC}">
              <c16:uniqueId val="{00000000-168C-4B03-B5DE-28EE58AEDAD4}"/>
            </c:ext>
          </c:extLst>
        </c:ser>
        <c:dLbls>
          <c:showLegendKey val="0"/>
          <c:showVal val="0"/>
          <c:showCatName val="0"/>
          <c:showSerName val="0"/>
          <c:showPercent val="0"/>
          <c:showBubbleSize val="0"/>
        </c:dLbls>
        <c:gapWidth val="219"/>
        <c:overlap val="-27"/>
        <c:axId val="543109904"/>
        <c:axId val="543110888"/>
      </c:barChart>
      <c:catAx>
        <c:axId val="543109904"/>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b="1"/>
                  <a:t>Year</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543110888"/>
        <c:crosses val="autoZero"/>
        <c:auto val="1"/>
        <c:lblAlgn val="ctr"/>
        <c:lblOffset val="100"/>
        <c:noMultiLvlLbl val="0"/>
      </c:catAx>
      <c:valAx>
        <c:axId val="5431108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b="1" dirty="0"/>
                  <a:t>HPV coverage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it-IT"/>
          </a:p>
        </c:txPr>
        <c:crossAx val="5431099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Arial" panose="020B0604020202020204" pitchFamily="34" charset="0"/>
          <a:cs typeface="Arial" panose="020B0604020202020204" pitchFamily="34" charset="0"/>
        </a:defRPr>
      </a:pPr>
      <a:endParaRPr lang="it-IT"/>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942A7F-E57C-40B5-9035-0DF1DEE336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E24DFD36-839A-44D6-8B7C-7D8E8E417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412FBEA-3659-44B8-9BDE-7750453481E1}" type="datetimeFigureOut">
              <a:rPr lang="en-GB" smtClean="0"/>
              <a:t>21/06/2023</a:t>
            </a:fld>
            <a:endParaRPr lang="en-GB" dirty="0"/>
          </a:p>
        </p:txBody>
      </p:sp>
      <p:sp>
        <p:nvSpPr>
          <p:cNvPr id="4" name="Footer Placeholder 3">
            <a:extLst>
              <a:ext uri="{FF2B5EF4-FFF2-40B4-BE49-F238E27FC236}">
                <a16:creationId xmlns:a16="http://schemas.microsoft.com/office/drawing/2014/main" id="{00546A85-1936-40E6-885A-B5A4C2D0F6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GB" dirty="0"/>
          </a:p>
        </p:txBody>
      </p:sp>
      <p:sp>
        <p:nvSpPr>
          <p:cNvPr id="5" name="Slide Number Placeholder 4">
            <a:extLst>
              <a:ext uri="{FF2B5EF4-FFF2-40B4-BE49-F238E27FC236}">
                <a16:creationId xmlns:a16="http://schemas.microsoft.com/office/drawing/2014/main" id="{E283FC0E-5A63-4F1B-8719-757A867CF3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EDBB94-C70E-453F-8D08-AED336BA1D42}" type="slidenum">
              <a:rPr lang="en-GB" smtClean="0"/>
              <a:t>‹#›</a:t>
            </a:fld>
            <a:endParaRPr lang="en-GB" dirty="0"/>
          </a:p>
        </p:txBody>
      </p:sp>
    </p:spTree>
    <p:extLst>
      <p:ext uri="{BB962C8B-B14F-4D97-AF65-F5344CB8AC3E}">
        <p14:creationId xmlns:p14="http://schemas.microsoft.com/office/powerpoint/2010/main" val="56873236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94399-4760-E249-A21A-E0B302D943C1}" type="datetimeFigureOut">
              <a:rPr lang="en-US" smtClean="0"/>
              <a:t>6/21/2023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fr-FR" dirty="0"/>
              <a:t>Universal HPV adolescent immunisation programme</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349AD-43E2-A142-9B61-FBB06C64E86F}" type="slidenum">
              <a:rPr lang="en-US" smtClean="0"/>
              <a:t>‹#›</a:t>
            </a:fld>
            <a:endParaRPr lang="en-US" dirty="0"/>
          </a:p>
        </p:txBody>
      </p:sp>
    </p:spTree>
    <p:extLst>
      <p:ext uri="{BB962C8B-B14F-4D97-AF65-F5344CB8AC3E}">
        <p14:creationId xmlns:p14="http://schemas.microsoft.com/office/powerpoint/2010/main" val="2809397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lancet.com/journals/lancet/article/PIIS0140-6736(21)02178-4/fulltex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thelancet.com/journals/lancet/article/PIIS0140-6736(21)02178-4/fulltext"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who.int/groups/global-advisory-committee-on-vaccine-safety/topics/human-papillomavirus-vaccines/safety#:~:text=The%20risk%20of%20anaphylaxis%20has,vaccines%20to%20be%20extremely%20safe."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cdc.gov/vaccinesafety/vaccines/hpv-vaccine.htm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gov.uk/government/publications/single-dose-of-hpv-vaccine-jcvi-interim-advice" TargetMode="External"/><Relationship Id="rId4" Type="http://schemas.openxmlformats.org/officeDocument/2006/relationships/hyperlink" Target="https://www.who.int/news/item/11-04-2022-one-dose-human-papillomavirus-(hpv)-vaccine-offers-solid-protection-against-cervical-cancer"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who.int/publications-detail-redirect/who-wer9750-645-672"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gov.uk/government/publications/single-dose-of-hpv-vaccine-jcvi-interim-advice" TargetMode="External"/><Relationship Id="rId5" Type="http://schemas.openxmlformats.org/officeDocument/2006/relationships/hyperlink" Target="https://www.gov.uk/government/publications/single-dose-of-hpv-vaccine-jcvi-concluding-advice/jcvi-statement-on-a-one-dose-schedule-for-the-routine-hpv-immunisation-programme" TargetMode="External"/><Relationship Id="rId4" Type="http://schemas.openxmlformats.org/officeDocument/2006/relationships/hyperlink" Target="https://www.who.int/news/item/11-04-2022-one-dose-human-papillomavirus-(hpv)-vaccine-offers-solid-protection-against-cervical-cancer"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e-pgd-template"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gov.uk/government/publications/off-label-vaccine-leaflets"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gov.uk/government/publications/storage-distribution-and-disposal-of-vaccines-the-green-book-chapter-3"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www.gov.uk/government/publications/vaccine-incident-guidance-responding-to-vaccine-errors"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gov.uk/government/publications/single-dose-of-hpv-vaccine-jcvi-concluding-advice/jcvi-statement-on-a-one-dose-schedule-for-the-routine-hpv-immunisation-programm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www.gov.uk/government/publications/hpv-vaccine-vaccination-guide-leaflet"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www.gov.uk/government/publications/hpv-vaccination-and-cervical-cancer-addressing-the-myths" TargetMode="External"/><Relationship Id="rId4" Type="http://schemas.openxmlformats.org/officeDocument/2006/relationships/hyperlink" Target="http://www.healthpublications.gov.uk/Home.html"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gov.uk/government/publications/human-papillomavirus-hpv-vaccination-consent-form"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s://www.gov.uk/government/collections/hpv-vaccination-programm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fr-FR" dirty="0"/>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1</a:t>
            </a:fld>
            <a:endParaRPr lang="en-US" dirty="0"/>
          </a:p>
        </p:txBody>
      </p:sp>
    </p:spTree>
    <p:extLst>
      <p:ext uri="{BB962C8B-B14F-4D97-AF65-F5344CB8AC3E}">
        <p14:creationId xmlns:p14="http://schemas.microsoft.com/office/powerpoint/2010/main" val="1487827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333333"/>
                </a:solidFill>
                <a:effectLst/>
                <a:latin typeface="Arial" panose="020B0604020202020204" pitchFamily="34" charset="0"/>
              </a:rPr>
              <a:t>In recent years there has been an increase of HPV positive oropharyngeal cancer and it is being seen in younger people aged between 40 and 50 years, who do not smoke.  1 in 55 men and 1 in 108 women will be diagnosed with oral cancer at some point in their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www.ncbi.nlm.nih.gov/pmc/articles/PMC4830161/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www.cancerresearchuk.org/about-cancer/causes-of-cancer/infections-eg-hpv-and-cancer/does-hpv-cause-cancer?_ga=2.107067074.1715641418.1562227587-1516946824.1550596213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www.cancerresearchuk.org/health-professional/cancer-statistics/statistics-by-cancer-type/head-and-neck-cancers/risk-factors#ref-10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10</a:t>
            </a:fld>
            <a:endParaRPr lang="en-US" dirty="0">
              <a:solidFill>
                <a:prstClr val="black"/>
              </a:solidFill>
            </a:endParaRPr>
          </a:p>
        </p:txBody>
      </p:sp>
      <p:sp>
        <p:nvSpPr>
          <p:cNvPr id="5" name="Footer Placeholder 4">
            <a:extLst>
              <a:ext uri="{FF2B5EF4-FFF2-40B4-BE49-F238E27FC236}">
                <a16:creationId xmlns:a16="http://schemas.microsoft.com/office/drawing/2014/main" id="{BCC6A4E8-FD45-459E-89F0-0F12B9773DC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272206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13279206-4DE3-4BF2-967C-7E1E1868B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ADF252E0-664B-4F00-A363-50631313E4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national HPV Immunisation Programme was introduced for girls in September 2008 and has been delivered throughout the UK to help prevent cervical cancer.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September 2019, the HPV vaccination programme was extended to boys from 12 years of age with the expectation that it would provide clear additional health benefits including: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direct protection for vaccinated boys against HPV infection and associated disease such as genital warts, anal, penile and oropharyngeal cancers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protection against HPV for GBMSM by offering them vaccination before their sexual debut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81915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indirect protection for non-vaccinated males and females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rPr>
              <a:t>Extending the offer of the HPV vaccine to boys should also improve the resilience of the UK programme, accelerate the control of cervical cancer in women and has the potential to eliminate HPV vaccine types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programme offers vaccination to school Year 8 (age 12-13 years) with a catch up for those eligible up to 25 years of age. </a:t>
            </a:r>
          </a:p>
          <a:p>
            <a:endParaRPr lang="en-GB" dirty="0">
              <a:ea typeface="ヒラギノ角ゴ Pro W3" pitchFamily="84" charset="-128"/>
              <a:cs typeface="ヒラギノ角ゴ Pro W3" pitchFamily="84" charset="-128"/>
            </a:endParaRPr>
          </a:p>
          <a:p>
            <a:endParaRPr lang="en-GB" dirty="0">
              <a:ea typeface="ヒラギノ角ゴ Pro W3" pitchFamily="84" charset="-128"/>
              <a:cs typeface="ヒラギノ角ゴ Pro W3" pitchFamily="84" charset="-128"/>
            </a:endParaRPr>
          </a:p>
          <a:p>
            <a:r>
              <a:rPr lang="en-GB" dirty="0">
                <a:ea typeface="ヒラギノ角ゴ Pro W3" pitchFamily="84" charset="-128"/>
                <a:cs typeface="ヒラギノ角ゴ Pro W3" pitchFamily="84" charset="-128"/>
              </a:rPr>
              <a:t>Based on advice from the Joint Committee on Vaccination and Immunisation (JCVI), f</a:t>
            </a:r>
            <a:r>
              <a:rPr lang="en-GB" altLang="en-US" dirty="0">
                <a:ea typeface="ヒラギノ角ゴ Pro W3"/>
                <a:cs typeface="ヒラギノ角ゴ Pro W3"/>
              </a:rPr>
              <a:t>rom 1</a:t>
            </a:r>
            <a:r>
              <a:rPr lang="en-GB" altLang="en-US" baseline="30000" dirty="0">
                <a:ea typeface="ヒラギノ角ゴ Pro W3"/>
                <a:cs typeface="ヒラギノ角ゴ Pro W3"/>
              </a:rPr>
              <a:t>st</a:t>
            </a:r>
            <a:r>
              <a:rPr lang="en-GB" altLang="en-US" dirty="0">
                <a:ea typeface="ヒラギノ角ゴ Pro W3"/>
                <a:cs typeface="ヒラギノ角ゴ Pro W3"/>
              </a:rPr>
              <a:t> September 2023, the H</a:t>
            </a:r>
            <a:r>
              <a:rPr lang="en-GB" sz="1800" dirty="0">
                <a:ea typeface="ヒラギノ角ゴ Pro W3" pitchFamily="84" charset="-128"/>
                <a:cs typeface="ヒラギノ角ゴ Pro W3" pitchFamily="84" charset="-128"/>
              </a:rPr>
              <a:t>PV vaccination schedule will change to:</a:t>
            </a: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1 dose schedule for the routine adolescent programme and GBMSM programme for eligible individuals less than 25 years of age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2 dose schedule from the age of 25 years for the GBMSM programme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3 dose schedule for individuals who are immunosuppressed and those known to be living with HIV</a:t>
            </a:r>
            <a:endParaRPr lang="en-GB" sz="1600" dirty="0">
              <a:effectLst/>
              <a:ea typeface="Times New Roman" panose="02020603050405020304" pitchFamily="18" charset="0"/>
            </a:endParaRPr>
          </a:p>
          <a:p>
            <a:endParaRPr lang="en-GB" altLang="en-US" dirty="0">
              <a:ea typeface="ヒラギノ角ゴ Pro W3"/>
              <a:cs typeface="ヒラギノ角ゴ Pro W3"/>
            </a:endParaRPr>
          </a:p>
        </p:txBody>
      </p:sp>
      <p:sp>
        <p:nvSpPr>
          <p:cNvPr id="24580" name="Slide Number Placeholder 3">
            <a:extLst>
              <a:ext uri="{FF2B5EF4-FFF2-40B4-BE49-F238E27FC236}">
                <a16:creationId xmlns:a16="http://schemas.microsoft.com/office/drawing/2014/main" id="{AAC98B38-03ED-4888-A729-009AA32A79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9085DE8F-FE31-49E4-93A8-DD105C0D978D}" type="slidenum">
              <a:rPr lang="en-US" altLang="en-US" smtClean="0"/>
              <a:pPr>
                <a:spcBef>
                  <a:spcPct val="0"/>
                </a:spcBef>
              </a:pPr>
              <a:t>11</a:t>
            </a:fld>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0EC3722-E8CE-4AA9-A11E-431309E4052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CF11FBF-C29C-4DCB-86F9-53CDE6628C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bi-valent Cervarix vaccine was offered for the first 4 years of the national programme. This vaccine protects against the 2 HPV types which cause the majority of cervical cancer. </a:t>
            </a:r>
          </a:p>
          <a:p>
            <a:endParaRPr lang="en-GB" altLang="en-US" dirty="0">
              <a:ea typeface="ヒラギノ角ゴ Pro W3"/>
              <a:cs typeface="ヒラギノ角ゴ Pro W3"/>
            </a:endParaRPr>
          </a:p>
          <a:p>
            <a:r>
              <a:rPr lang="en-GB" altLang="en-US" dirty="0">
                <a:ea typeface="ヒラギノ角ゴ Pro W3"/>
                <a:cs typeface="ヒラギノ角ゴ Pro W3"/>
              </a:rPr>
              <a:t>From September 2012,  the quadrivalent vaccine, Gardasil, was used for the national programme. Gardasil provides protection against HPV types 6 and 11, the HPV types that cause genital warts, in addition to the cancer causing types 16 and 18. </a:t>
            </a:r>
          </a:p>
          <a:p>
            <a:endParaRPr lang="en-GB" altLang="en-US" dirty="0">
              <a:ea typeface="ヒラギノ角ゴ Pro W3"/>
              <a:cs typeface="ヒラギノ角ゴ Pro W3"/>
            </a:endParaRPr>
          </a:p>
          <a:p>
            <a:r>
              <a:rPr lang="en-GB" altLang="en-US" dirty="0">
                <a:ea typeface="ヒラギノ角ゴ Pro W3"/>
                <a:cs typeface="ヒラギノ角ゴ Pro W3"/>
              </a:rPr>
              <a:t>In 2022 Gardasil 9 was introduced and this vaccine offers protection against 5 additional types of HPV (31, 33, 45, 52, 58) which, although less common than types 16 and 18, are also considered high-risk HPV types.  </a:t>
            </a:r>
          </a:p>
          <a:p>
            <a:endParaRPr lang="en-GB" altLang="en-US" dirty="0">
              <a:ea typeface="ヒラギノ角ゴ Pro W3"/>
              <a:cs typeface="ヒラギノ角ゴ Pro W3"/>
            </a:endParaRPr>
          </a:p>
          <a:p>
            <a:r>
              <a:rPr lang="en-GB" altLang="en-US" dirty="0">
                <a:ea typeface="ヒラギノ角ゴ Pro W3"/>
                <a:cs typeface="ヒラギノ角ゴ Pro W3"/>
              </a:rPr>
              <a:t>Gardasil 9 is expected to prevent the majority of cervical, vaginal and vulvar cancers and premalignant lesions, as well as genital warts associated with HPV.</a:t>
            </a:r>
          </a:p>
          <a:p>
            <a:endParaRPr lang="en-GB" altLang="en-US" dirty="0">
              <a:ea typeface="ヒラギノ角ゴ Pro W3"/>
              <a:cs typeface="ヒラギノ角ゴ Pro W3"/>
            </a:endParaRPr>
          </a:p>
        </p:txBody>
      </p:sp>
      <p:sp>
        <p:nvSpPr>
          <p:cNvPr id="26628" name="Slide Number Placeholder 3">
            <a:extLst>
              <a:ext uri="{FF2B5EF4-FFF2-40B4-BE49-F238E27FC236}">
                <a16:creationId xmlns:a16="http://schemas.microsoft.com/office/drawing/2014/main" id="{C7F888CA-2E18-4FBE-B52C-7A249A5630A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665381B-E7C8-4483-90DD-C0CF1C7CB4CB}" type="slidenum">
              <a:rPr lang="en-US" altLang="en-US" sz="1200" smtClean="0">
                <a:latin typeface="Calibri" panose="020F0502020204030204" pitchFamily="34" charset="0"/>
              </a:rPr>
              <a:pPr/>
              <a:t>13</a:t>
            </a:fld>
            <a:endParaRPr lang="en-US" altLang="en-US" sz="1200" dirty="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03188" y="752475"/>
            <a:ext cx="6602412" cy="3714750"/>
          </a:xfrm>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Gardasil 9 provides protection against </a:t>
            </a:r>
            <a:r>
              <a:rPr lang="en-GB" dirty="0"/>
              <a:t>Types 6, 11, 16, 18, 31, 33, 45, 52, 58.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additional Types 31, 33, 45, 52, 58 </a:t>
            </a:r>
            <a:r>
              <a:rPr lang="en-GB" altLang="en-US" dirty="0">
                <a:ea typeface="ヒラギノ角ゴ Pro W3"/>
                <a:cs typeface="ヒラギノ角ゴ Pro W3"/>
              </a:rPr>
              <a:t>although less common than types 16 and 18, are also considered high-risk HPV types.  </a:t>
            </a:r>
          </a:p>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ea typeface="ヒラギノ角ゴ Pro W3"/>
                <a:cs typeface="ヒラギノ角ゴ Pro W3"/>
              </a:rPr>
              <a:t>Gardasil 9 is expected to prevent the majority of cervical, vaginal and vulvar cancers and premalignant lesions, as well as genital warts associated with HPV </a:t>
            </a:r>
          </a:p>
          <a:p>
            <a:pPr lvl="0" eaLnBrk="0" fontAlgn="base" hangingPunct="0">
              <a:spcBef>
                <a:spcPct val="30000"/>
              </a:spcBef>
              <a:spcAft>
                <a:spcPct val="0"/>
              </a:spcAft>
              <a:defRPr/>
            </a:pPr>
            <a:r>
              <a:rPr lang="en-GB" sz="1200" kern="1200" dirty="0">
                <a:solidFill>
                  <a:schemeClr val="tx1"/>
                </a:solidFill>
                <a:effectLst/>
                <a:latin typeface="+mn-lt"/>
                <a:ea typeface="ヒラギノ角ゴ Pro W3" pitchFamily="84" charset="-128"/>
                <a:cs typeface="ヒラギノ角ゴ Pro W3" pitchFamily="84" charset="-128"/>
              </a:rPr>
              <a:t>SPC for Gardasil</a:t>
            </a:r>
            <a:r>
              <a:rPr lang="en-GB" dirty="0">
                <a:ea typeface="ヒラギノ角ゴ Pro W3" pitchFamily="84" charset="-128"/>
                <a:cs typeface="ヒラギノ角ゴ Pro W3" pitchFamily="84" charset="-128"/>
              </a:rPr>
              <a:t> 9: </a:t>
            </a:r>
            <a:r>
              <a:rPr lang="en-GB" dirty="0">
                <a:ea typeface="ヒラギノ角ゴ Pro W3" pitchFamily="84" charset="-128"/>
                <a:cs typeface="ヒラギノ角ゴ Pro W3" pitchFamily="84" charset="-128"/>
                <a:hlinkClick r:id="rId3"/>
              </a:rPr>
              <a:t>www.medicines.org.uk/emc/product/7330/smpc</a:t>
            </a:r>
            <a:endParaRPr lang="en-GB" dirty="0">
              <a:ea typeface="ヒラギノ角ゴ Pro W3" pitchFamily="84" charset="-128"/>
              <a:cs typeface="ヒラギノ角ゴ Pro W3" pitchFamily="84" charset="-128"/>
            </a:endParaRPr>
          </a:p>
          <a:p>
            <a:pPr lvl="0" eaLnBrk="0" fontAlgn="base" hangingPunct="0">
              <a:spcBef>
                <a:spcPct val="30000"/>
              </a:spcBef>
              <a:spcAft>
                <a:spcPct val="0"/>
              </a:spcAf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altLang="en-US" dirty="0">
              <a:latin typeface="Calibri" pitchFamily="34" charset="0"/>
            </a:endParaRPr>
          </a:p>
        </p:txBody>
      </p:sp>
      <p:sp>
        <p:nvSpPr>
          <p:cNvPr id="2" name="Footer Placeholder 1">
            <a:extLst>
              <a:ext uri="{FF2B5EF4-FFF2-40B4-BE49-F238E27FC236}">
                <a16:creationId xmlns:a16="http://schemas.microsoft.com/office/drawing/2014/main" id="{63640C15-7E1B-4383-B414-AA7F41EDAE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533123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ltLang="en-US" dirty="0">
                <a:latin typeface="Calibri" pitchFamily="34" charset="0"/>
              </a:rPr>
              <a:t>The HPV Gardasil vaccine</a:t>
            </a:r>
            <a:r>
              <a:rPr lang="en-GB" sz="1200" kern="1200" dirty="0">
                <a:solidFill>
                  <a:schemeClr val="tx1"/>
                </a:solidFill>
                <a:effectLst/>
                <a:latin typeface="+mn-lt"/>
                <a:ea typeface="ヒラギノ角ゴ Pro W3" pitchFamily="84" charset="-128"/>
                <a:cs typeface="ヒラギノ角ゴ Pro W3" pitchFamily="84" charset="-128"/>
              </a:rPr>
              <a:t> is made from the proteins that make up the outer surface of the virus types. </a:t>
            </a:r>
            <a:r>
              <a:rPr lang="en-GB" b="0" i="0" dirty="0">
                <a:solidFill>
                  <a:srgbClr val="665546"/>
                </a:solidFill>
                <a:effectLst/>
                <a:latin typeface="Georgia" panose="02040502050405020303" pitchFamily="18" charset="0"/>
              </a:rPr>
              <a:t>The protein is grown in the lab in yeast cells. Once the protein is grown, it assembles itself </a:t>
            </a:r>
            <a:r>
              <a:rPr lang="en-GB" sz="1200" kern="1200" dirty="0">
                <a:solidFill>
                  <a:schemeClr val="tx1"/>
                </a:solidFill>
                <a:effectLst/>
                <a:latin typeface="+mn-lt"/>
                <a:ea typeface="ヒラギノ角ゴ Pro W3" pitchFamily="84" charset="-128"/>
                <a:cs typeface="ヒラギノ角ゴ Pro W3" pitchFamily="84" charset="-128"/>
              </a:rPr>
              <a:t>into small spheres that are called virus-like particles (VLPs)</a:t>
            </a:r>
            <a:r>
              <a:rPr lang="en-GB" b="0" i="0" dirty="0">
                <a:solidFill>
                  <a:srgbClr val="665546"/>
                </a:solidFill>
                <a:effectLst/>
                <a:latin typeface="Georgia" panose="02040502050405020303" pitchFamily="18" charset="0"/>
              </a:rPr>
              <a:t> to look like the HPV virus. </a:t>
            </a:r>
            <a:r>
              <a:rPr lang="en-GB" sz="1200" kern="1200" dirty="0">
                <a:solidFill>
                  <a:schemeClr val="tx1"/>
                </a:solidFill>
                <a:effectLst/>
                <a:latin typeface="+mn-lt"/>
                <a:ea typeface="ヒラギノ角ゴ Pro W3" pitchFamily="84" charset="-128"/>
                <a:cs typeface="ヒラギノ角ゴ Pro W3" pitchFamily="84" charset="-128"/>
              </a:rPr>
              <a:t>VLPs are not infectious and cannot cause HPV-associated cancers or genital warts as they do not contain the virus’s </a:t>
            </a:r>
            <a:r>
              <a:rPr lang="en-GB" sz="1200" u="none" strike="noStrike" kern="1200" dirty="0">
                <a:solidFill>
                  <a:schemeClr val="tx1"/>
                </a:solidFill>
                <a:effectLst/>
                <a:latin typeface="+mn-lt"/>
                <a:ea typeface="ヒラギノ角ゴ Pro W3" pitchFamily="84" charset="-128"/>
                <a:cs typeface="ヒラギノ角ゴ Pro W3" pitchFamily="84" charset="-128"/>
              </a:rPr>
              <a:t>DNA (</a:t>
            </a:r>
            <a:r>
              <a:rPr lang="en-GB" b="0" i="0" dirty="0">
                <a:solidFill>
                  <a:srgbClr val="665546"/>
                </a:solidFill>
                <a:effectLst/>
                <a:latin typeface="Georgia" panose="02040502050405020303" pitchFamily="18" charset="0"/>
              </a:rPr>
              <a:t>HPV genetic material), so they cannot reproduce or cause illness. </a:t>
            </a: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VLPs are very immunogenic, which means that they induce high levels of antibody production by the body.</a:t>
            </a:r>
            <a:r>
              <a:rPr lang="en-GB" b="0" i="0" dirty="0">
                <a:solidFill>
                  <a:srgbClr val="0B0C0C"/>
                </a:solidFill>
                <a:effectLst/>
                <a:latin typeface="GDS Transport"/>
              </a:rPr>
              <a:t>  Vaccination delivers the </a:t>
            </a:r>
            <a:r>
              <a:rPr lang="en-GB" dirty="0"/>
              <a:t>VLP</a:t>
            </a:r>
            <a:r>
              <a:rPr lang="en-GB" b="0" i="0" dirty="0">
                <a:solidFill>
                  <a:srgbClr val="0B0C0C"/>
                </a:solidFill>
                <a:effectLst/>
                <a:latin typeface="GDS Transport"/>
              </a:rPr>
              <a:t> antigen via a pathway completely different to that for natural infection whereby the virus gains entry via the mucosa. The structure and geometry of the </a:t>
            </a:r>
            <a:r>
              <a:rPr lang="en-GB" dirty="0"/>
              <a:t>VLP</a:t>
            </a:r>
            <a:r>
              <a:rPr lang="en-GB" b="0" i="0" dirty="0">
                <a:solidFill>
                  <a:srgbClr val="0B0C0C"/>
                </a:solidFill>
                <a:effectLst/>
                <a:latin typeface="GDS Transport"/>
              </a:rPr>
              <a:t> is such that neutralising epitopes are optimally arranged and presented. The </a:t>
            </a:r>
            <a:r>
              <a:rPr lang="en-GB" dirty="0"/>
              <a:t>HPV</a:t>
            </a:r>
            <a:r>
              <a:rPr lang="en-GB" b="0" i="0" dirty="0">
                <a:solidFill>
                  <a:srgbClr val="0B0C0C"/>
                </a:solidFill>
                <a:effectLst/>
                <a:latin typeface="GDS Transport"/>
              </a:rPr>
              <a:t> </a:t>
            </a:r>
            <a:r>
              <a:rPr lang="en-GB" dirty="0"/>
              <a:t>VLP</a:t>
            </a:r>
            <a:r>
              <a:rPr lang="en-GB" b="0" i="0" dirty="0">
                <a:solidFill>
                  <a:srgbClr val="0B0C0C"/>
                </a:solidFill>
                <a:effectLst/>
                <a:latin typeface="GDS Transport"/>
              </a:rPr>
              <a:t> is also a very rigid and stable structure providing a sustained presentation to the immune system.</a:t>
            </a:r>
            <a:r>
              <a:rPr kumimoji="0" lang="en-GB" sz="1200" b="0" i="0" u="none" strike="noStrike" kern="1200" cap="none" spc="0" normalizeH="0" baseline="0" noProof="0" dirty="0">
                <a:ln>
                  <a:noFill/>
                </a:ln>
                <a:solidFill>
                  <a:srgbClr val="665546"/>
                </a:solidFill>
                <a:effectLst/>
                <a:uLnTx/>
                <a:uFillTx/>
                <a:latin typeface="Georgia" panose="02040502050405020303" pitchFamily="18" charset="0"/>
                <a:ea typeface="+mn-ea"/>
                <a:cs typeface="+mn-cs"/>
              </a:rPr>
              <a:t> The </a:t>
            </a:r>
            <a:r>
              <a:rPr kumimoji="0" lang="en-GB" altLang="en-US" sz="1200" b="0" i="0" u="none" strike="noStrike" kern="1200" cap="none" spc="0" normalizeH="0" baseline="0" noProof="0" dirty="0">
                <a:ln>
                  <a:noFill/>
                </a:ln>
                <a:solidFill>
                  <a:prstClr val="black"/>
                </a:solidFill>
                <a:effectLst/>
                <a:uLnTx/>
                <a:uFillTx/>
                <a:latin typeface="Calibri" pitchFamily="34" charset="0"/>
                <a:ea typeface="+mn-ea"/>
                <a:cs typeface="+mn-cs"/>
              </a:rPr>
              <a:t>Gardasil </a:t>
            </a:r>
            <a:r>
              <a:rPr kumimoji="0" lang="en-GB" sz="1200" b="0" i="0" u="none" strike="noStrike" kern="1200" cap="none" spc="0" normalizeH="0" baseline="0" noProof="0" dirty="0">
                <a:ln>
                  <a:noFill/>
                </a:ln>
                <a:solidFill>
                  <a:srgbClr val="665546"/>
                </a:solidFill>
                <a:effectLst/>
                <a:uLnTx/>
                <a:uFillTx/>
                <a:latin typeface="Georgia" panose="02040502050405020303" pitchFamily="18" charset="0"/>
                <a:ea typeface="+mn-ea"/>
                <a:cs typeface="+mn-cs"/>
              </a:rPr>
              <a:t> 9 vaccine is composed of the surface protein </a:t>
            </a:r>
            <a:r>
              <a:rPr kumimoji="0" lang="en-GB" sz="1200" b="0" i="0" u="none" strike="noStrike" kern="1200" cap="none" spc="0" normalizeH="0" baseline="0" noProof="0">
                <a:ln>
                  <a:noFill/>
                </a:ln>
                <a:solidFill>
                  <a:srgbClr val="665546"/>
                </a:solidFill>
                <a:effectLst/>
                <a:uLnTx/>
                <a:uFillTx/>
                <a:latin typeface="Georgia" panose="02040502050405020303" pitchFamily="18" charset="0"/>
                <a:ea typeface="+mn-ea"/>
                <a:cs typeface="+mn-cs"/>
              </a:rPr>
              <a:t>from 9 </a:t>
            </a:r>
            <a:r>
              <a:rPr kumimoji="0" lang="en-GB" sz="1200" b="0" i="0" u="none" strike="noStrike" kern="1200" cap="none" spc="0" normalizeH="0" baseline="0" noProof="0" dirty="0">
                <a:ln>
                  <a:noFill/>
                </a:ln>
                <a:solidFill>
                  <a:srgbClr val="665546"/>
                </a:solidFill>
                <a:effectLst/>
                <a:uLnTx/>
                <a:uFillTx/>
                <a:latin typeface="Georgia" panose="02040502050405020303" pitchFamily="18" charset="0"/>
                <a:ea typeface="+mn-ea"/>
                <a:cs typeface="+mn-cs"/>
              </a:rPr>
              <a:t>different types of HPV.</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 As with many other immunisations, when a person is vaccinated, their immune system mounts a response against these VLPs. When a person is then exposed to the live virus, the body’s immune system reacts quickly to stop the infection.</a:t>
            </a: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15</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7011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ヒラギノ角ゴ Pro W3" pitchFamily="84" charset="-128"/>
                <a:cs typeface="ヒラギノ角ゴ Pro W3" pitchFamily="84" charset="-128"/>
              </a:rPr>
              <a:t>Current studies suggest that protection is maintained for at least ten years. Based on the immune responses, it is expected that protection will be extended further; long-term follow-up studies are in place </a:t>
            </a:r>
            <a:r>
              <a:rPr lang="en-GB" sz="1200" kern="1200" dirty="0">
                <a:solidFill>
                  <a:schemeClr val="tx1"/>
                </a:solidFill>
                <a:effectLst/>
                <a:latin typeface="+mn-lt"/>
                <a:ea typeface="ヒラギノ角ゴ Pro W3" pitchFamily="84" charset="-128"/>
                <a:cs typeface="ヒラギノ角ゴ Pro W3" pitchFamily="84" charset="-128"/>
              </a:rPr>
              <a:t>to evaluate this and will determine the need for any subsequent boosters.</a:t>
            </a:r>
          </a:p>
          <a:p>
            <a:pPr marL="285750" indent="-285750"/>
            <a:r>
              <a:rPr lang="en-GB" sz="1200" dirty="0"/>
              <a:t>Most women aged 15 to 24 years in England have now been given the vaccine</a:t>
            </a:r>
          </a:p>
          <a:p>
            <a:pPr marL="285750" indent="-285750"/>
            <a:r>
              <a:rPr lang="en-GB" sz="1200" dirty="0"/>
              <a:t>In time it is expected that the vaccine will save hundreds of lives every year in the UK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16</a:t>
            </a:fld>
            <a:endParaRPr lang="en-US" dirty="0"/>
          </a:p>
        </p:txBody>
      </p:sp>
    </p:spTree>
    <p:extLst>
      <p:ext uri="{BB962C8B-B14F-4D97-AF65-F5344CB8AC3E}">
        <p14:creationId xmlns:p14="http://schemas.microsoft.com/office/powerpoint/2010/main" val="417192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dirty="0">
                <a:solidFill>
                  <a:schemeClr val="tx1"/>
                </a:solidFill>
                <a:effectLst/>
                <a:latin typeface="+mn-lt"/>
                <a:ea typeface="ヒラギノ角ゴ Pro W3" pitchFamily="84" charset="-128"/>
                <a:cs typeface="ヒラギノ角ゴ Pro W3" pitchFamily="84" charset="-128"/>
              </a:rPr>
              <a:t>In clinical trials in young women with no previous history of HPV infection, vaccine was 99% effective at preventing pre-cancerous lesions associated with HPV types 16 and 18.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Gardasil is also 99% effective at preventing genital warts associated with vaccine types in young women.</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A clinical trial of Gardasil in men indicated that it can prevent anal cell changes caused by persistent infection, and genital</a:t>
            </a:r>
            <a:r>
              <a:rPr lang="en-GB" sz="1200" kern="1200" baseline="0" dirty="0">
                <a:solidFill>
                  <a:schemeClr val="tx1"/>
                </a:solidFill>
                <a:effectLst/>
                <a:latin typeface="+mn-lt"/>
                <a:ea typeface="ヒラギノ角ゴ Pro W3" pitchFamily="84" charset="-128"/>
                <a:cs typeface="ヒラギノ角ゴ Pro W3" pitchFamily="84" charset="-128"/>
              </a:rPr>
              <a:t> warts.</a:t>
            </a:r>
            <a:endParaRPr lang="en-GB" sz="1200" kern="1200" baseline="300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HPV vaccines have not been shown to have an impact on an existing infection or any of the outcomes of an existing HPV infection, such as genital warts but may boost immunity and prevent re-infection or reduce reoccurrences in people with </a:t>
            </a:r>
            <a:r>
              <a:rPr lang="en-GB" sz="1200" kern="1200" dirty="0">
                <a:solidFill>
                  <a:schemeClr val="tx1"/>
                </a:solidFill>
                <a:effectLst/>
                <a:latin typeface="+mn-lt"/>
                <a:ea typeface="+mn-ea"/>
                <a:cs typeface="+mn-cs"/>
              </a:rPr>
              <a:t>previously treated high-grade anal intraepithelial neoplasia</a:t>
            </a:r>
            <a:r>
              <a:rPr lang="en-GB" sz="1200" kern="1200" dirty="0">
                <a:solidFill>
                  <a:schemeClr val="tx1"/>
                </a:solidFill>
                <a:effectLst/>
                <a:latin typeface="+mn-lt"/>
                <a:ea typeface="ヒラギノ角ゴ Pro W3" pitchFamily="84" charset="-128"/>
                <a:cs typeface="ヒラギノ角ゴ Pro W3" pitchFamily="84" charset="-128"/>
              </a:rPr>
              <a:t>. </a:t>
            </a:r>
          </a:p>
          <a:p>
            <a:endParaRPr lang="en-GB" sz="1200" kern="1200" dirty="0">
              <a:solidFill>
                <a:schemeClr val="tx1"/>
              </a:solidFill>
              <a:effectLst/>
              <a:latin typeface="+mn-lt"/>
              <a:ea typeface="ヒラギノ角ゴ Pro W3" pitchFamily="84" charset="-128"/>
              <a:cs typeface="ヒラギノ角ゴ Pro W3" pitchFamily="84" charset="-128"/>
            </a:endParaRPr>
          </a:p>
          <a:p>
            <a:pPr>
              <a:buFont typeface="Arial" panose="020B0604020202020204" pitchFamily="34" charset="0"/>
              <a:buChar char="•"/>
            </a:pPr>
            <a:r>
              <a:rPr lang="en-GB" sz="2000" dirty="0">
                <a:solidFill>
                  <a:schemeClr val="tx1"/>
                </a:solidFill>
              </a:rPr>
              <a:t>evidence from surveillance consistent with:</a:t>
            </a:r>
          </a:p>
          <a:p>
            <a:pPr marL="792162" lvl="3" indent="-342900">
              <a:buFont typeface="Wingdings" panose="05000000000000000000" pitchFamily="2" charset="2"/>
              <a:buChar char="§"/>
            </a:pPr>
            <a:r>
              <a:rPr lang="en-GB" sz="2000" dirty="0"/>
              <a:t>very high vaccine effectiveness among those vaccinated</a:t>
            </a:r>
          </a:p>
          <a:p>
            <a:pPr marL="792162" lvl="3" indent="-342900">
              <a:buFont typeface="Wingdings" panose="05000000000000000000" pitchFamily="2" charset="2"/>
              <a:buChar char="§"/>
            </a:pPr>
            <a:r>
              <a:rPr lang="en-GB" sz="2000" dirty="0"/>
              <a:t>a substantial herd protection effect with lower HPV16 and 18 prevalence over time in unvaccinated women </a:t>
            </a:r>
          </a:p>
          <a:p>
            <a:pPr marL="792162" lvl="3" indent="-342900">
              <a:buFont typeface="Wingdings" panose="05000000000000000000" pitchFamily="2" charset="2"/>
              <a:buChar char="§"/>
            </a:pPr>
            <a:r>
              <a:rPr lang="en-GB" sz="2000" dirty="0"/>
              <a:t>cross-protection – declines in HPV types 31, 33 and 45 in the post-vaccination period</a:t>
            </a:r>
          </a:p>
          <a:p>
            <a:pPr marL="449262" lvl="3" indent="0">
              <a:buFont typeface="Wingdings" panose="05000000000000000000" pitchFamily="2" charset="2"/>
              <a:buNone/>
            </a:pPr>
            <a:endParaRPr lang="en-GB" sz="2000" dirty="0"/>
          </a:p>
          <a:p>
            <a:pPr lvl="0">
              <a:buFont typeface="Arial" panose="020B0604020202020204" pitchFamily="34" charset="0"/>
              <a:buNone/>
            </a:pPr>
            <a:r>
              <a:rPr lang="en-GB" sz="2000" dirty="0">
                <a:solidFill>
                  <a:schemeClr val="tx1"/>
                </a:solidFill>
              </a:rPr>
              <a:t>There is no evidence of non-vaccine type replacement to date.</a:t>
            </a: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17</a:t>
            </a:fld>
            <a:endParaRPr lang="en-US" dirty="0">
              <a:solidFill>
                <a:prstClr val="black"/>
              </a:solidFill>
            </a:endParaRPr>
          </a:p>
        </p:txBody>
      </p:sp>
      <p:sp>
        <p:nvSpPr>
          <p:cNvPr id="5" name="Footer Placeholder 4">
            <a:extLst>
              <a:ext uri="{FF2B5EF4-FFF2-40B4-BE49-F238E27FC236}">
                <a16:creationId xmlns:a16="http://schemas.microsoft.com/office/drawing/2014/main" id="{8F911306-4114-41B7-A72C-94DF41176E36}"/>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3922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4993756A-1401-4F40-A12D-7EBCBAFEA86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448EF2F-BFF8-479D-B1F5-54C25CFA37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ea typeface="ヒラギノ角ゴ Pro W3"/>
                <a:cs typeface="ヒラギノ角ゴ Pro W3"/>
              </a:rPr>
              <a:t>The graph shows post-vaccination changes in prevalence of  HPV type 16/18  and the impact the girls vaccination programme has had to date. This prevalence estimate is derived from UKHSA’s ongoing surveillance among young women attending for chlamydia screening. </a:t>
            </a:r>
          </a:p>
          <a:p>
            <a:endParaRPr lang="en-GB" altLang="en-US" dirty="0">
              <a:ea typeface="ヒラギノ角ゴ Pro W3"/>
              <a:cs typeface="ヒラギノ角ゴ Pro W3"/>
            </a:endParaRPr>
          </a:p>
          <a:p>
            <a:r>
              <a:rPr lang="en-GB" altLang="en-US" dirty="0">
                <a:ea typeface="ヒラギノ角ゴ Pro W3"/>
                <a:cs typeface="ヒラギノ角ゴ Pro W3"/>
              </a:rPr>
              <a:t>Among 16-18 year old females where vaccine coverage was highest, HPV 16/18 prevalence decreased from 15% in 2008 prior to the introduction of the vaccination programme, to 8.2% in 2010/11 and subsequently to 1.6% in 2016. In 2018, 10 years after vaccination was introduced, no HPV16/18 infections were detected in 16-18 year olds. These results indicate the programme has succeeded in delivering both direct and indirect protection.</a:t>
            </a:r>
          </a:p>
        </p:txBody>
      </p:sp>
      <p:sp>
        <p:nvSpPr>
          <p:cNvPr id="28676" name="Slide Number Placeholder 3">
            <a:extLst>
              <a:ext uri="{FF2B5EF4-FFF2-40B4-BE49-F238E27FC236}">
                <a16:creationId xmlns:a16="http://schemas.microsoft.com/office/drawing/2014/main" id="{63FE945A-9178-4334-9C54-5F49470A08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a:cs typeface="ヒラギノ角ゴ Pro W3"/>
              </a:defRPr>
            </a:lvl1pPr>
            <a:lvl2pPr marL="742950" indent="-285750">
              <a:spcBef>
                <a:spcPct val="30000"/>
              </a:spcBef>
              <a:defRPr sz="1200">
                <a:solidFill>
                  <a:schemeClr val="tx1"/>
                </a:solidFill>
                <a:latin typeface="Calibri" panose="020F0502020204030204" pitchFamily="34" charset="0"/>
                <a:ea typeface="ヒラギノ角ゴ Pro W3"/>
                <a:cs typeface="ヒラギノ角ゴ Pro W3"/>
              </a:defRPr>
            </a:lvl2pPr>
            <a:lvl3pPr marL="1143000" indent="-228600">
              <a:spcBef>
                <a:spcPct val="30000"/>
              </a:spcBef>
              <a:defRPr sz="1200">
                <a:solidFill>
                  <a:schemeClr val="tx1"/>
                </a:solidFill>
                <a:latin typeface="Calibri" panose="020F0502020204030204" pitchFamily="34" charset="0"/>
                <a:ea typeface="ヒラギノ角ゴ Pro W3"/>
                <a:cs typeface="ヒラギノ角ゴ Pro W3"/>
              </a:defRPr>
            </a:lvl3pPr>
            <a:lvl4pPr marL="1600200" indent="-228600">
              <a:spcBef>
                <a:spcPct val="30000"/>
              </a:spcBef>
              <a:defRPr sz="1200">
                <a:solidFill>
                  <a:schemeClr val="tx1"/>
                </a:solidFill>
                <a:latin typeface="Calibri" panose="020F0502020204030204" pitchFamily="34" charset="0"/>
                <a:ea typeface="ヒラギノ角ゴ Pro W3"/>
                <a:cs typeface="ヒラギノ角ゴ Pro W3"/>
              </a:defRPr>
            </a:lvl4pPr>
            <a:lvl5pPr marL="2057400" indent="-228600">
              <a:spcBef>
                <a:spcPct val="30000"/>
              </a:spcBef>
              <a:defRPr sz="12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ヒラギノ角ゴ Pro W3"/>
                <a:cs typeface="ヒラギノ角ゴ Pro W3"/>
              </a:defRPr>
            </a:lvl9pPr>
          </a:lstStyle>
          <a:p>
            <a:pPr>
              <a:spcBef>
                <a:spcPct val="0"/>
              </a:spcBef>
            </a:pPr>
            <a:fld id="{796C3C96-FDED-4215-8C42-1B82FF1BCE03}" type="slidenum">
              <a:rPr lang="en-US" altLang="en-US" smtClean="0"/>
              <a:pPr>
                <a:spcBef>
                  <a:spcPct val="0"/>
                </a:spcBef>
              </a:pPr>
              <a:t>19</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dirty="0" err="1">
                <a:solidFill>
                  <a:srgbClr val="FFFFFF"/>
                </a:solidFill>
                <a:effectLst/>
                <a:latin typeface="Source Sans Pro" panose="020B0503030403020204" pitchFamily="34" charset="0"/>
              </a:rPr>
              <a:t>Falcaro</a:t>
            </a:r>
            <a:r>
              <a:rPr lang="en-GB" sz="1800" b="0" i="0" dirty="0">
                <a:solidFill>
                  <a:srgbClr val="FFFFFF"/>
                </a:solidFill>
                <a:effectLst/>
                <a:latin typeface="Source Sans Pro" panose="020B0503030403020204" pitchFamily="34" charset="0"/>
              </a:rPr>
              <a:t> M, </a:t>
            </a:r>
            <a:r>
              <a:rPr lang="en-GB" sz="2800" dirty="0" err="1"/>
              <a:t>Castañon</a:t>
            </a:r>
            <a:r>
              <a:rPr lang="en-GB" sz="2800" dirty="0"/>
              <a:t> A, Ndlela B, Checchi M, Soldan K, Lopez-Bernal J, </a:t>
            </a:r>
            <a:r>
              <a:rPr lang="en-GB" sz="2800" dirty="0" err="1"/>
              <a:t>Elliss</a:t>
            </a:r>
            <a:r>
              <a:rPr lang="en-GB" sz="2800" dirty="0"/>
              <a:t>-Brookes L, </a:t>
            </a:r>
            <a:r>
              <a:rPr lang="en-GB" sz="2800" dirty="0" err="1"/>
              <a:t>Sasieni</a:t>
            </a:r>
            <a:r>
              <a:rPr lang="en-GB" sz="2800" dirty="0"/>
              <a:t> P</a:t>
            </a:r>
            <a:r>
              <a:rPr lang="en-GB" sz="1800" b="0" i="0" dirty="0">
                <a:solidFill>
                  <a:srgbClr val="FFFFFF"/>
                </a:solidFill>
                <a:effectLst/>
                <a:latin typeface="Source Sans Pro" panose="020B0503030403020204" pitchFamily="34" charset="0"/>
              </a:rPr>
              <a:t>. </a:t>
            </a:r>
            <a:r>
              <a:rPr lang="en-GB" sz="1800" dirty="0">
                <a:hlinkClick r:id="rId3"/>
              </a:rPr>
              <a:t>The effects of the national HPV vaccination programme in England, UK, on cervical cancer and grade 3 cervical intraepithelial neoplasia incidence: a register-based observational study - The Lancet</a:t>
            </a:r>
            <a:r>
              <a:rPr lang="en-GB" sz="1800" dirty="0"/>
              <a:t> Nov 2021. Available at: www.thelancet.com/journals/lancet/article/PIIS0140-6736(21)02178-4/fulltext </a:t>
            </a:r>
            <a:endParaRPr lang="en-GB" sz="1800" b="0" i="0" dirty="0">
              <a:solidFill>
                <a:srgbClr val="FFFFFF"/>
              </a:solidFill>
              <a:effectLst/>
              <a:latin typeface="Source Sans Pro" panose="020B0503030403020204" pitchFamily="34" charset="0"/>
            </a:endParaRP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Landy R, Windridge P, Gillman MS, </a:t>
            </a:r>
            <a:r>
              <a:rPr lang="en-GB" sz="1800" dirty="0" err="1">
                <a:effectLst/>
                <a:latin typeface="Calibri" panose="020F0502020204030204" pitchFamily="34" charset="0"/>
                <a:ea typeface="Calibri" panose="020F0502020204030204" pitchFamily="34" charset="0"/>
              </a:rPr>
              <a:t>Sasieni</a:t>
            </a:r>
            <a:r>
              <a:rPr lang="en-GB" sz="1800" dirty="0">
                <a:effectLst/>
                <a:latin typeface="Calibri" panose="020F0502020204030204" pitchFamily="34" charset="0"/>
                <a:ea typeface="Calibri" panose="020F0502020204030204" pitchFamily="34" charset="0"/>
              </a:rPr>
              <a:t> PD. What cervical screening is appropriate for women who have been vaccinated against high risk HPV? A simulation study. Int J Cancer. 2018 Feb 15;142(4):709-718. </a:t>
            </a:r>
            <a:r>
              <a:rPr lang="en-GB" sz="1800" dirty="0" err="1">
                <a:effectLst/>
                <a:latin typeface="Calibri" panose="020F0502020204030204" pitchFamily="34" charset="0"/>
                <a:ea typeface="Calibri" panose="020F0502020204030204" pitchFamily="34" charset="0"/>
              </a:rPr>
              <a:t>doi</a:t>
            </a:r>
            <a:r>
              <a:rPr lang="en-GB" sz="1800" dirty="0">
                <a:effectLst/>
                <a:latin typeface="Calibri" panose="020F0502020204030204" pitchFamily="34" charset="0"/>
                <a:ea typeface="Calibri" panose="020F0502020204030204" pitchFamily="34" charset="0"/>
              </a:rPr>
              <a:t>: 10.1002/ijc.31094. </a:t>
            </a:r>
            <a:r>
              <a:rPr lang="en-GB" sz="1800" dirty="0" err="1">
                <a:effectLst/>
                <a:latin typeface="Calibri" panose="020F0502020204030204" pitchFamily="34" charset="0"/>
                <a:ea typeface="Calibri" panose="020F0502020204030204" pitchFamily="34" charset="0"/>
              </a:rPr>
              <a:t>Epub</a:t>
            </a:r>
            <a:r>
              <a:rPr lang="en-GB" sz="1800" dirty="0">
                <a:effectLst/>
                <a:latin typeface="Calibri" panose="020F0502020204030204" pitchFamily="34" charset="0"/>
                <a:ea typeface="Calibri" panose="020F0502020204030204" pitchFamily="34" charset="0"/>
              </a:rPr>
              <a:t> 2017 Nov 10. PMID: 29023748; PMCID: PMC5765470. Available at: www.ncbi.nlm.nih.gov/pmc/articles/PMC5765470/ </a:t>
            </a:r>
          </a:p>
          <a:p>
            <a:endParaRPr lang="en-GB" dirty="0"/>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20</a:t>
            </a:fld>
            <a:endParaRPr lang="en-US" dirty="0"/>
          </a:p>
        </p:txBody>
      </p:sp>
    </p:spTree>
    <p:extLst>
      <p:ext uri="{BB962C8B-B14F-4D97-AF65-F5344CB8AC3E}">
        <p14:creationId xmlns:p14="http://schemas.microsoft.com/office/powerpoint/2010/main" val="3851351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safety of HPV vaccine has been established through rigorous testing in clinical trials followed by extensive global use with millions of doses administered to date. As with any medicinal product, some people may experience a side effect but these are generally mild, of short duration and outweighed by the benefits of the vaccine.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21</a:t>
            </a:fld>
            <a:endParaRPr lang="en-US" dirty="0">
              <a:solidFill>
                <a:prstClr val="black"/>
              </a:solidFill>
            </a:endParaRPr>
          </a:p>
        </p:txBody>
      </p:sp>
      <p:sp>
        <p:nvSpPr>
          <p:cNvPr id="5" name="Footer Placeholder 4">
            <a:extLst>
              <a:ext uri="{FF2B5EF4-FFF2-40B4-BE49-F238E27FC236}">
                <a16:creationId xmlns:a16="http://schemas.microsoft.com/office/drawing/2014/main" id="{F6A55C18-F74B-4812-A454-D2BFB0BDA15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80865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2021, evidence from an evaluation of the programme, published in the Lancet, showed that the HPV vaccine has dramatically reduced cervical cancer rates by almost 90% in women in their 20s who were offered the vaccine aged 12 to 13 years in England, when compared to an unvaccinated population. Earlier evidence had shown that the number of young women with pre-cancerous cervical disease has decreased significantly (Scotland data), and that the number of infections with HPV types 16 and 18, the main cancer-causing types, has reduced by 86% in 16 to 21 year old women in England. In 2018, 10 years after vaccination was introduced, no HPV16 and/or 18 infections were detected in 16 to 18 year olds, indicating the programme has succeeded in delivering both direct and indirect protection. In 2021, the rate of genital warts diagnoses among 15 to 17 year old girls was 85% lower compared to 2017 and a decline of 80% was seen in the same aged heterosexual boys over the same period, suggesting substantial herd protection. Current indications are that this protection will last for many years.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b="0" i="0" dirty="0">
                <a:solidFill>
                  <a:srgbClr val="505050"/>
                </a:solidFill>
                <a:effectLst/>
                <a:latin typeface="Source Sans Pro" panose="020B0503030403020204" pitchFamily="34" charset="0"/>
              </a:rPr>
              <a:t>The authors of the 2021 Lancet paper estimated that by June 30, 2019 there had been 448 fewer than expected cervical cancers and 17 235 fewer than expected cases of grade 3 cervical intraepithelial neoplasia (CIN3) in vaccinated cohorts in England.</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err="1">
                <a:solidFill>
                  <a:srgbClr val="FFFFFF"/>
                </a:solidFill>
                <a:effectLst/>
                <a:latin typeface="Source Sans Pro" panose="020B0503030403020204" pitchFamily="34" charset="0"/>
              </a:rPr>
              <a:t>Falcaro</a:t>
            </a:r>
            <a:r>
              <a:rPr lang="en-GB" b="0" i="0" dirty="0">
                <a:solidFill>
                  <a:srgbClr val="FFFFFF"/>
                </a:solidFill>
                <a:effectLst/>
                <a:latin typeface="Source Sans Pro" panose="020B0503030403020204" pitchFamily="34" charset="0"/>
              </a:rPr>
              <a:t> M et al. </a:t>
            </a:r>
            <a:r>
              <a:rPr lang="en-GB" dirty="0">
                <a:hlinkClick r:id="rId3"/>
              </a:rPr>
              <a:t>The effects of the national HPV vaccination programme in England, UK, on cervical cancer and grade 3 cervical intraepithelial neoplasia incidence: a register-based observational study - The Lancet</a:t>
            </a:r>
            <a:r>
              <a:rPr lang="en-GB" dirty="0"/>
              <a:t> Nov 2021</a:t>
            </a:r>
            <a:endParaRPr lang="en-GB" b="0" i="0" dirty="0">
              <a:solidFill>
                <a:srgbClr val="FFFFFF"/>
              </a:solidFill>
              <a:effectLst/>
              <a:latin typeface="Source Sans Pro" panose="020B0503030403020204" pitchFamily="34" charset="0"/>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2</a:t>
            </a:fld>
            <a:endParaRPr lang="en-GB" dirty="0"/>
          </a:p>
        </p:txBody>
      </p:sp>
      <p:sp>
        <p:nvSpPr>
          <p:cNvPr id="5" name="Footer Placeholder 4">
            <a:extLst>
              <a:ext uri="{FF2B5EF4-FFF2-40B4-BE49-F238E27FC236}">
                <a16:creationId xmlns:a16="http://schemas.microsoft.com/office/drawing/2014/main" id="{D0F336B8-95DC-40B5-AC5F-D9F2C8CEA62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913154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Both the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WHO</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the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US </a:t>
            </a:r>
            <a:r>
              <a:rPr lang="en-GB" sz="1800" u="sng"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Centers</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 for Disease Control and Prevention (CDC)</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have posted clear advice on their website supporting the safety of HPV vaccine. The safety of the HPV vaccine has been regularly reviewed by the Global Advisory Committee for Vaccine Safety (GACVS) and they have not found any safety concerns.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0" i="0" dirty="0">
              <a:solidFill>
                <a:srgbClr val="665546"/>
              </a:solidFill>
              <a:effectLst/>
              <a:latin typeface="Georgia" panose="02040502050405020303" pitchFamily="18" charset="0"/>
            </a:endParaRPr>
          </a:p>
          <a:p>
            <a:r>
              <a:rPr lang="en-GB" b="0" i="0" dirty="0">
                <a:solidFill>
                  <a:srgbClr val="665546"/>
                </a:solidFill>
                <a:effectLst/>
                <a:latin typeface="Georgia" panose="02040502050405020303" pitchFamily="18" charset="0"/>
              </a:rPr>
              <a:t>Despite concerns raised by the media and some campaign groups, no links have been found between HPV vaccine and adverse events, including blood clots, allergic reactions, strokes, seizures, Guillain-Barré Syndrome (a rare cause of paralysis), birth defects, miscarriages, infertility or premature ovarian failure, or infant/fetal deaths.</a:t>
            </a:r>
          </a:p>
          <a:p>
            <a:endParaRPr lang="en-GB" b="0" i="0" dirty="0">
              <a:solidFill>
                <a:srgbClr val="665546"/>
              </a:solidFill>
              <a:effectLst/>
              <a:latin typeface="Georgia" panose="02040502050405020303" pitchFamily="18" charset="0"/>
            </a:endParaRPr>
          </a:p>
          <a:p>
            <a:endParaRPr lang="en-GB" dirty="0"/>
          </a:p>
          <a:p>
            <a:r>
              <a:rPr lang="en-GB" dirty="0">
                <a:hlinkClick r:id="rId4"/>
              </a:rPr>
              <a:t>Safety Information for HPV Vaccine | Vaccine Safety | CDC</a:t>
            </a:r>
            <a:endParaRPr lang="en-GB" dirty="0"/>
          </a:p>
          <a:p>
            <a:endParaRPr lang="en-GB" b="0" i="0" dirty="0">
              <a:solidFill>
                <a:srgbClr val="665546"/>
              </a:solidFill>
              <a:effectLst/>
              <a:latin typeface="Georgia" panose="02040502050405020303" pitchFamily="18" charset="0"/>
            </a:endParaRPr>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22</a:t>
            </a:fld>
            <a:endParaRPr lang="en-GB" dirty="0"/>
          </a:p>
        </p:txBody>
      </p:sp>
      <p:sp>
        <p:nvSpPr>
          <p:cNvPr id="5" name="Footer Placeholder 4">
            <a:extLst>
              <a:ext uri="{FF2B5EF4-FFF2-40B4-BE49-F238E27FC236}">
                <a16:creationId xmlns:a16="http://schemas.microsoft.com/office/drawing/2014/main" id="{9803D888-B228-42F6-8EDE-0CEAE0EC119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988347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None/>
            </a:pPr>
            <a:r>
              <a:rPr lang="en-GB" sz="1200" dirty="0"/>
              <a:t>For those who have commenced HPV vaccination prior to 1 September 2023:</a:t>
            </a:r>
          </a:p>
          <a:p>
            <a:pPr marL="0" indent="0">
              <a:spcBef>
                <a:spcPts val="600"/>
              </a:spcBef>
              <a:buNone/>
            </a:pPr>
            <a:r>
              <a:rPr lang="en-GB" sz="1200" dirty="0"/>
              <a:t>-if they have received 1 dose before their 25th birthday, they can be considered to have completed their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188696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latin typeface="Arial" panose="020B0604020202020204" pitchFamily="34" charset="0"/>
              <a:cs typeface="Arial" panose="020B0604020202020204" pitchFamily="34" charset="0"/>
            </a:endParaRPr>
          </a:p>
          <a:p>
            <a:r>
              <a:rPr lang="en-GB" sz="4400" dirty="0"/>
              <a:t>The JCVI has been reviewing the mounting evidence about protection from a single dose of HPV vaccine since 2018  and they have been considering the issue of a potential change in the vaccine schedule to one dose of the HPV vaccine during this time. The first major review of a one dose schedule took place in June 2020. After a further review of the latest evidence on one dose schedules, in August 2022, the JCVI concluded its advice on a move from a 2 dose to a one dose schedule for the routine adolescent programme and GBMSM programme for eligible individuals aged under 25 years </a:t>
            </a:r>
          </a:p>
          <a:p>
            <a:r>
              <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JCVI statement on a one-dose schedule for the routine HPV immunisation programme - GOV.UK (www.gov.uk)</a:t>
            </a:r>
            <a:endParaRPr lang="en-GB" sz="4400" dirty="0">
              <a:effectLst/>
              <a:latin typeface="Arial" panose="020B0604020202020204" pitchFamily="34" charset="0"/>
              <a:ea typeface="Times New Roman" panose="02020603050405020304" pitchFamily="18" charset="0"/>
              <a:cs typeface="Arial" panose="020B0604020202020204" pitchFamily="34" charset="0"/>
            </a:endParaRPr>
          </a:p>
          <a:p>
            <a:r>
              <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One-dose Human Papillomavirus (HPV) vaccine offers solid protection against cervical cancer (who.int)</a:t>
            </a:r>
            <a:endPar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r>
              <a:rPr lang="en-GB" sz="3600" u="sng" dirty="0">
                <a:solidFill>
                  <a:srgbClr val="0000FF"/>
                </a:solidFill>
                <a:effectLst/>
                <a:latin typeface="Arial" panose="020B0604020202020204" pitchFamily="34" charset="0"/>
                <a:ea typeface="Times New Roman" panose="02020603050405020304" pitchFamily="18" charset="0"/>
                <a:hlinkClick r:id="rId5"/>
              </a:rPr>
              <a:t>Single dose of HPV vaccine: JCVI interim advice - GOV.UK (www.gov.uk)</a:t>
            </a:r>
            <a:endParaRPr lang="en-GB" sz="4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4400" dirty="0"/>
          </a:p>
          <a:p>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24</a:t>
            </a:fld>
            <a:endParaRPr lang="en-US" dirty="0"/>
          </a:p>
        </p:txBody>
      </p:sp>
    </p:spTree>
    <p:extLst>
      <p:ext uri="{BB962C8B-B14F-4D97-AF65-F5344CB8AC3E}">
        <p14:creationId xmlns:p14="http://schemas.microsoft.com/office/powerpoint/2010/main" val="2304597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World Health Organization (WHO) have also looked at and subsequently updated their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recommendations for the human papillomavirus (HPV) vaccine</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Their paper states that a single-dose schedule can provide comparable efficacy and durability of protection to a 2-dose regimen. The recommendation for an alternative single-dose off-label scheduling option for routine and multi-age-cohort catch-up vaccination was made </a:t>
            </a:r>
            <a:r>
              <a:rPr lang="en-GB" sz="18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4"/>
              </a:rPr>
              <a:t>by WHO’s independent expert advisory group, SAGE</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in 2022. Single dose schedules are now being considered in several countries and have already been recommended in Australia, Mexico, Nigeria and Bangladesh and introduced in Cape Verde, Tonga and the Solomon Islands.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endParaRPr>
          </a:p>
          <a:p>
            <a:endPar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endParaRPr>
          </a:p>
          <a:p>
            <a:endPar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endParaRPr>
          </a:p>
          <a:p>
            <a:r>
              <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5"/>
              </a:rPr>
              <a:t>JCVI statement on a one-dose schedule for the routine HPV immunisation programme - GOV.UK (www.gov.uk)</a:t>
            </a:r>
            <a:endParaRPr lang="en-GB" sz="2400" dirty="0">
              <a:effectLst/>
              <a:latin typeface="Arial" panose="020B0604020202020204" pitchFamily="34" charset="0"/>
              <a:ea typeface="Times New Roman" panose="02020603050405020304" pitchFamily="18" charset="0"/>
              <a:cs typeface="Arial" panose="020B0604020202020204" pitchFamily="34" charset="0"/>
            </a:endParaRPr>
          </a:p>
          <a:p>
            <a:r>
              <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4"/>
              </a:rPr>
              <a:t>One-dose Human Papillomavirus (HPV) vaccine offers solid protection against cervical cancer (who.int)</a:t>
            </a:r>
            <a:endPar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r>
              <a:rPr lang="en-GB" sz="1800" u="sng" dirty="0">
                <a:solidFill>
                  <a:srgbClr val="0000FF"/>
                </a:solidFill>
                <a:effectLst/>
                <a:latin typeface="Arial" panose="020B0604020202020204" pitchFamily="34" charset="0"/>
                <a:ea typeface="Times New Roman" panose="02020603050405020304" pitchFamily="18" charset="0"/>
                <a:hlinkClick r:id="rId6"/>
              </a:rPr>
              <a:t>Single dose of HPV vaccine: JCVI interim advice - GOV.UK (www.gov.uk)</a:t>
            </a:r>
            <a:endParaRPr lang="en-GB" sz="24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25</a:t>
            </a:fld>
            <a:endParaRPr lang="en-US" dirty="0"/>
          </a:p>
        </p:txBody>
      </p:sp>
    </p:spTree>
    <p:extLst>
      <p:ext uri="{BB962C8B-B14F-4D97-AF65-F5344CB8AC3E}">
        <p14:creationId xmlns:p14="http://schemas.microsoft.com/office/powerpoint/2010/main" val="2794797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0075"/>
            <a:ext cx="5486400" cy="3600450"/>
          </a:xfrm>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Evidence suggests individuals who are HIV positive are at increased risk of acquiring HPV and persistent infection, as well as frequent carriage of multiple HPV types and increased risk of HPV related rapidly progressive malignancies.</a:t>
            </a:r>
          </a:p>
          <a:p>
            <a:pPr>
              <a:buFont typeface="Arial" panose="020B0604020202020204" pitchFamily="34" charset="0"/>
              <a:buNone/>
            </a:pPr>
            <a:endParaRPr lang="en-GB"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dirty="0"/>
              <a:t>HPV vaccines are known to be safe and immunogenic when given to individuals who are HIV positive. There is however</a:t>
            </a:r>
            <a:r>
              <a:rPr lang="en-GB" baseline="0" dirty="0"/>
              <a:t> </a:t>
            </a:r>
            <a:r>
              <a:rPr lang="en-GB" dirty="0"/>
              <a:t>no data to support giving fewer than 3 doses among HIV positive individuals,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For this reason, a 3-dose schedule at 0,1 and 4 to 6 months should continue to be offered to individuals in the eligible cohort who are known to be HIV positive </a:t>
            </a:r>
            <a:r>
              <a:rPr lang="en-GB" sz="1800" dirty="0"/>
              <a:t>or known to be immunocompromised at the time of immunisation.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Antibody levels may be lower in individuals who are HIV positive compared to individuals who are HIV negative. However, despite this, HPV vaccines appear to show good efficacy in this population.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26</a:t>
            </a:fld>
            <a:endParaRPr lang="en-US" dirty="0">
              <a:solidFill>
                <a:prstClr val="black"/>
              </a:solidFill>
            </a:endParaRPr>
          </a:p>
        </p:txBody>
      </p:sp>
      <p:sp>
        <p:nvSpPr>
          <p:cNvPr id="5" name="Footer Placeholder 4">
            <a:extLst>
              <a:ext uri="{FF2B5EF4-FFF2-40B4-BE49-F238E27FC236}">
                <a16:creationId xmlns:a16="http://schemas.microsoft.com/office/drawing/2014/main" id="{BB457F9E-68BF-4848-A997-7915D1DFB54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4136975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UKHSA Immunisation PGD template:</a:t>
            </a:r>
          </a:p>
          <a:p>
            <a:r>
              <a:rPr lang="en-GB" altLang="en-US" dirty="0">
                <a:ea typeface="ヒラギノ角ゴ Pro W3"/>
                <a:cs typeface="ヒラギノ角ゴ Pro W3"/>
                <a:hlinkClick r:id="rId3"/>
              </a:rPr>
              <a:t>www.gov.uk/government/publications/human-papillomavirus-hpv-vaccine-pgd-template</a:t>
            </a:r>
            <a:endParaRPr lang="en-GB" altLang="en-US" dirty="0">
              <a:ea typeface="ヒラギノ角ゴ Pro W3"/>
              <a:cs typeface="ヒラギノ角ゴ Pro W3"/>
            </a:endParaRPr>
          </a:p>
          <a:p>
            <a:endParaRPr lang="en-GB" altLang="en-US" dirty="0">
              <a:ea typeface="ヒラギノ角ゴ Pro W3"/>
              <a:cs typeface="ヒラギノ角ゴ Pro W3"/>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currently approved schedule for HPV vaccine is a 2 dose course. Use of a single dose is therefore off-label but it is in accordance with JCVI advice, as outlined in the Green Book.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line with advice from the MHRA, where authoritative advice and current practice supports the use of a medicine outside the terms of its licence, it is not always necessary to draw attention to this when seeking consent. Further useful guidance about this is available in the following: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rPr>
              <a:t>Off-label or unlicensed use of medicines: prescribers’ responsibilities - GOV.UK (www.gov.uk)</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Off-label vaccines: introductory guide for healthcare professionals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u="sng" dirty="0">
                <a:solidFill>
                  <a:srgbClr val="0000FF"/>
                </a:solidFill>
                <a:effectLst/>
                <a:latin typeface="Arial" panose="020B0604020202020204" pitchFamily="34" charset="0"/>
                <a:ea typeface="Times New Roman" panose="02020603050405020304" pitchFamily="18" charset="0"/>
                <a:cs typeface="Times New Roman" panose="02020603050405020304" pitchFamily="18" charset="0"/>
                <a:hlinkClick r:id="rId4"/>
              </a:rPr>
              <a:t>Off-label vaccines: a guide for parents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6480549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500"/>
              </a:spcBef>
              <a:spcAft>
                <a:spcPts val="15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Written consent</a:t>
            </a: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 the routine school-based immunisation programmes, an information leaflet and consent form are usually sent to the parent to complete and return as they are not present at the time of vaccination. Email or electronic forms of consent are increasingly being used.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Consideration should be given for appropriate routes to reach parents/families who may not easily access information digitally. Providers should make sure parents have sight of the NHS information leaflets.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Consent forms should not act as a barrier to immunisation and they should be as simple to complete as possible. Any information being collected about the young person, such as their health and immunisation status, or medications being taken, should be relevant to the immunisation being offered.</a:t>
            </a:r>
          </a:p>
          <a:p>
            <a:pPr>
              <a:lnSpc>
                <a:spcPct val="107000"/>
              </a:lnSpc>
              <a:spcBef>
                <a:spcPts val="1500"/>
              </a:spcBef>
              <a:spcAft>
                <a:spcPts val="1500"/>
              </a:spcAft>
            </a:pPr>
            <a:endPar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Verbal consent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the day of the immunisation session, school nurses and school immunisation teams should attempt to make contact with the parent or guardian of young people who are keen to be immunised but who have not returned a written consent form. This enables consent to be obtained over the phone which maximises uptake and reduces the need for additional catch-up sessions. This strategy also has the added benefit of including people who are unable to complete written consent forms due to language or literacy issues therefore addressing inequalities.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0"/>
              </a:spcBef>
              <a:spcAft>
                <a:spcPts val="800"/>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Self-consent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As is clearly outlined in the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Green Book Consent chapter</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some young people can self-consent. If a parent cannot be reached on the phone at the time of the immunisation session, self-consent should be used, where appropriate, to ensure the child is protected: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young people aged 16 and 17 are presumed, in law, to be able to consent to their own medical treatment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younger children who understand fully what is involved in the proposed procedure (referred to as ‘Gillick competent’) can also give consent, although ideally their parents will be involved. Although there is no lower age for Gillick competency, as this will vary from child to child, some immunisation teams choose to reserve this option for senior school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person aged 16 or 17 or a Gillick-competent child consents to treatment, a parent cannot override that consent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the health professional taking consent felt a child was not Gillick-competent then the consent of someone with parental responsibility would be sought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375"/>
              </a:spcAft>
              <a:buSzPts val="1000"/>
              <a:buFont typeface="Symbol" panose="05050102010706020507" pitchFamily="18" charset="2"/>
              <a:buChar char=""/>
              <a:tabLst>
                <a:tab pos="457200" algn="l"/>
              </a:tabLst>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if a person aged 16 or 17 or a Gillick-competent child refuses treatment that refusal should be accepted. It is unlikely that a person with parental responsibility could overrule such a refusal.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A number of local areas are already successfully using self-consent for young people aged 16 or 17 and Gillick-competent children in their schools-based programmes. Some teams advise parents in the information provided, that the young person will be offered the opportunity to self-consent if the completed consent form is not returned. Self-consent can also increase inclusion where parents have language or literacy issues and could also reduce the need for additional immunisation sessions at the school</a:t>
            </a:r>
            <a:endParaRPr lang="en-GB" dirty="0"/>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28</a:t>
            </a:fld>
            <a:endParaRPr lang="en-US" dirty="0"/>
          </a:p>
        </p:txBody>
      </p:sp>
    </p:spTree>
    <p:extLst>
      <p:ext uri="{BB962C8B-B14F-4D97-AF65-F5344CB8AC3E}">
        <p14:creationId xmlns:p14="http://schemas.microsoft.com/office/powerpoint/2010/main" val="3849698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GB" sz="1200" kern="1200" dirty="0">
                <a:solidFill>
                  <a:schemeClr val="tx1"/>
                </a:solidFill>
                <a:effectLst/>
                <a:latin typeface="+mn-lt"/>
                <a:ea typeface="ヒラギノ角ゴ Pro W3" pitchFamily="84" charset="-128"/>
                <a:cs typeface="ヒラギノ角ゴ Pro W3" pitchFamily="84" charset="-128"/>
              </a:rPr>
              <a:t>There are very few individuals who cannot receive HPV vaccines. Where there is doubt, instead of withholding immunisation, appropriate advice should be sought from a consultant with immunisation expertise, a member of the screening and immunisation team or from the local health protection team.</a:t>
            </a:r>
          </a:p>
          <a:p>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A mild fever or upper respiratory infection (for example, a cold) itself is not a reason to delay vaccination. </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If acutely unwell, the immunisation may be deferred until the individual</a:t>
            </a:r>
            <a:r>
              <a:rPr lang="en-GB" sz="1200" kern="1200" baseline="0" dirty="0">
                <a:solidFill>
                  <a:schemeClr val="tx1"/>
                </a:solidFill>
                <a:effectLst/>
                <a:latin typeface="+mn-lt"/>
                <a:ea typeface="ヒラギノ角ゴ Pro W3" pitchFamily="84" charset="-128"/>
                <a:cs typeface="ヒラギノ角ゴ Pro W3" pitchFamily="84" charset="-128"/>
              </a:rPr>
              <a:t> has </a:t>
            </a:r>
            <a:r>
              <a:rPr lang="en-GB" sz="1200" kern="1200" dirty="0">
                <a:solidFill>
                  <a:schemeClr val="tx1"/>
                </a:solidFill>
                <a:effectLst/>
                <a:latin typeface="+mn-lt"/>
                <a:ea typeface="ヒラギノ角ゴ Pro W3" pitchFamily="84" charset="-128"/>
                <a:cs typeface="ヒラギノ角ゴ Pro W3" pitchFamily="84" charset="-128"/>
              </a:rPr>
              <a:t>recovered – this is to avoid confusing the differential diagnosis of acute illness by wrongly attributing signs or symptoms as adverse effects of the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For the composition and full list of excipients of the vaccine, please refer to the manufacturer’s Summary of Product Characteristics (SPC). </a:t>
            </a:r>
          </a:p>
          <a:p>
            <a:pPr>
              <a:lnSpc>
                <a:spcPct val="80000"/>
              </a:lnSpc>
            </a:pPr>
            <a:endParaRPr lang="en-GB" sz="1100" dirty="0"/>
          </a:p>
          <a:p>
            <a:pPr>
              <a:lnSpc>
                <a:spcPct val="80000"/>
              </a:lnSpc>
            </a:pPr>
            <a:endParaRPr lang="en-GB" sz="1100" dirty="0"/>
          </a:p>
        </p:txBody>
      </p:sp>
    </p:spTree>
    <p:extLst>
      <p:ext uri="{BB962C8B-B14F-4D97-AF65-F5344CB8AC3E}">
        <p14:creationId xmlns:p14="http://schemas.microsoft.com/office/powerpoint/2010/main" val="3423993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Gardasil 9 must be stored in accordance with the manufacturer’s instructions and stored between +2°C and +8°C.</a:t>
            </a:r>
          </a:p>
          <a:p>
            <a:r>
              <a:rPr lang="en-GB" sz="1200" kern="1200" dirty="0">
                <a:solidFill>
                  <a:schemeClr val="tx1"/>
                </a:solidFill>
                <a:effectLst/>
                <a:latin typeface="+mn-lt"/>
                <a:ea typeface="ヒラギノ角ゴ Pro W3" pitchFamily="84" charset="-128"/>
                <a:cs typeface="ヒラギノ角ゴ Pro W3" pitchFamily="84" charset="-128"/>
              </a:rPr>
              <a:t>The vaccine should be stored in the original packaging. This makes it easy to identify in the vaccine fridge, provides some protection against fluctuation of temperature and will protect from light.</a:t>
            </a:r>
          </a:p>
          <a:p>
            <a:r>
              <a:rPr lang="en-GB" sz="1200" kern="1200" dirty="0">
                <a:solidFill>
                  <a:schemeClr val="tx1"/>
                </a:solidFill>
                <a:effectLst/>
                <a:latin typeface="+mn-lt"/>
                <a:ea typeface="ヒラギノ角ゴ Pro W3" pitchFamily="84" charset="-128"/>
                <a:cs typeface="ヒラギノ角ゴ Pro W3" pitchFamily="84" charset="-128"/>
              </a:rPr>
              <a:t> </a:t>
            </a:r>
          </a:p>
          <a:p>
            <a:r>
              <a:rPr lang="en-GB" sz="1200" kern="1200" dirty="0">
                <a:solidFill>
                  <a:schemeClr val="tx1"/>
                </a:solidFill>
                <a:effectLst/>
                <a:latin typeface="+mn-lt"/>
                <a:ea typeface="ヒラギノ角ゴ Pro W3" pitchFamily="84" charset="-128"/>
                <a:cs typeface="ヒラギノ角ゴ Pro W3" pitchFamily="84" charset="-128"/>
              </a:rPr>
              <a:t>Vaccines are expensive and it is important to minimise wastage through inappropriate storage.</a:t>
            </a:r>
          </a:p>
          <a:p>
            <a:r>
              <a:rPr lang="en-GB" sz="1200" kern="1200" dirty="0">
                <a:solidFill>
                  <a:schemeClr val="tx1"/>
                </a:solidFill>
                <a:effectLst/>
                <a:latin typeface="+mn-lt"/>
                <a:ea typeface="ヒラギノ角ゴ Pro W3" pitchFamily="84" charset="-128"/>
                <a:cs typeface="ヒラギノ角ゴ Pro W3" pitchFamily="84" charset="-128"/>
              </a:rPr>
              <a:t>Further information on the storage and handling of vaccines is included in chapter 3 of the green book. </a:t>
            </a:r>
          </a:p>
          <a:p>
            <a:r>
              <a:rPr lang="en-GB" sz="1200" kern="1200" dirty="0">
                <a:solidFill>
                  <a:schemeClr val="tx1"/>
                </a:solidFill>
                <a:effectLst/>
                <a:latin typeface="+mn-lt"/>
                <a:ea typeface="ヒラギノ角ゴ Pro W3" pitchFamily="84" charset="-128"/>
                <a:cs typeface="ヒラギノ角ゴ Pro W3" pitchFamily="84" charset="-128"/>
                <a:hlinkClick r:id="rId3"/>
              </a:rPr>
              <a:t>www.gov.uk/government/publications/storage-distribution-and-disposal-of-vaccines-the-green-book-chapter-3</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The vaccine incident guidance document provides further information on actions to take in the event of a vaccine storage event</a:t>
            </a:r>
          </a:p>
          <a:p>
            <a:r>
              <a:rPr lang="en-GB" sz="1200" kern="1200" dirty="0">
                <a:solidFill>
                  <a:schemeClr val="tx1"/>
                </a:solidFill>
                <a:effectLst/>
                <a:latin typeface="+mn-lt"/>
                <a:ea typeface="ヒラギノ角ゴ Pro W3" pitchFamily="84" charset="-128"/>
                <a:cs typeface="ヒラギノ角ゴ Pro W3" pitchFamily="84" charset="-128"/>
                <a:hlinkClick r:id="rId4"/>
              </a:rPr>
              <a:t>www.gov.uk/government/publications/vaccine-incident-guidance-responding-to-vaccine-errors</a:t>
            </a:r>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sz="1200" kern="1200" dirty="0">
              <a:solidFill>
                <a:schemeClr val="tx1"/>
              </a:solidFill>
              <a:effectLst/>
              <a:latin typeface="+mn-lt"/>
              <a:ea typeface="ヒラギノ角ゴ Pro W3" pitchFamily="84" charset="-128"/>
              <a:cs typeface="ヒラギノ角ゴ Pro W3" pitchFamily="84" charset="-128"/>
            </a:endParaRPr>
          </a:p>
          <a:p>
            <a:endParaRPr lang="en-GB" dirty="0"/>
          </a:p>
          <a:p>
            <a:r>
              <a:rPr lang="en-GB" sz="1200" kern="1200" dirty="0">
                <a:solidFill>
                  <a:schemeClr val="tx1"/>
                </a:solidFill>
                <a:effectLst/>
                <a:latin typeface="+mn-lt"/>
                <a:ea typeface="ヒラギノ角ゴ Pro W3" pitchFamily="84" charset="-128"/>
                <a:cs typeface="ヒラギノ角ゴ Pro W3" pitchFamily="84" charset="-128"/>
              </a:rPr>
              <a:t> </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31</a:t>
            </a:fld>
            <a:endParaRPr lang="en-US" dirty="0">
              <a:solidFill>
                <a:prstClr val="black"/>
              </a:solidFill>
            </a:endParaRPr>
          </a:p>
        </p:txBody>
      </p:sp>
      <p:sp>
        <p:nvSpPr>
          <p:cNvPr id="5" name="Footer Placeholder 4">
            <a:extLst>
              <a:ext uri="{FF2B5EF4-FFF2-40B4-BE49-F238E27FC236}">
                <a16:creationId xmlns:a16="http://schemas.microsoft.com/office/drawing/2014/main" id="{DC2704F5-B3A4-4549-97C9-2C4B0090E7F9}"/>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9477382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E</a:t>
            </a:r>
            <a:r>
              <a:rPr lang="en-GB" altLang="en-US" dirty="0">
                <a:ea typeface="ヒラギノ角ゴ Pro W3"/>
                <a:cs typeface="ヒラギノ角ゴ Pro W3"/>
              </a:rPr>
              <a:t>ffective management of vaccines throughout the supply chain is essential to reduce vaccine wastage and i</a:t>
            </a:r>
            <a:r>
              <a:rPr lang="en-GB" sz="1200" kern="1200" dirty="0">
                <a:solidFill>
                  <a:schemeClr val="tx1"/>
                </a:solidFill>
                <a:effectLst/>
                <a:latin typeface="+mn-lt"/>
                <a:ea typeface="ヒラギノ角ゴ Pro W3" pitchFamily="84" charset="-128"/>
                <a:cs typeface="ヒラギノ角ゴ Pro W3" pitchFamily="84" charset="-128"/>
              </a:rPr>
              <a:t>t is recommended that healthcare professionals order only what they need for a 2-4 week period rather than over-ordering or stockpiling vaccines.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Providers</a:t>
            </a:r>
            <a:r>
              <a:rPr lang="en-GB" sz="1200" kern="1200" baseline="0" dirty="0">
                <a:solidFill>
                  <a:schemeClr val="tx1"/>
                </a:solidFill>
                <a:effectLst/>
                <a:latin typeface="+mn-lt"/>
                <a:ea typeface="ヒラギノ角ゴ Pro W3" pitchFamily="84" charset="-128"/>
                <a:cs typeface="ヒラギノ角ゴ Pro W3" pitchFamily="84" charset="-128"/>
              </a:rPr>
              <a:t> should </a:t>
            </a:r>
            <a:r>
              <a:rPr lang="en-GB" sz="1200" kern="1200" dirty="0">
                <a:solidFill>
                  <a:schemeClr val="tx1"/>
                </a:solidFill>
                <a:effectLst/>
                <a:latin typeface="+mn-lt"/>
                <a:ea typeface="ヒラギノ角ゴ Pro W3" pitchFamily="84" charset="-128"/>
                <a:cs typeface="ヒラギノ角ゴ Pro W3" pitchFamily="84" charset="-128"/>
              </a:rPr>
              <a:t>review available fridge space to ensure adequate storage capacity before</a:t>
            </a:r>
            <a:r>
              <a:rPr lang="en-GB" sz="1200" kern="1200" baseline="0" dirty="0">
                <a:solidFill>
                  <a:schemeClr val="tx1"/>
                </a:solidFill>
                <a:effectLst/>
                <a:latin typeface="+mn-lt"/>
                <a:ea typeface="ヒラギノ角ゴ Pro W3" pitchFamily="84" charset="-128"/>
                <a:cs typeface="ヒラギノ角ゴ Pro W3" pitchFamily="84" charset="-128"/>
              </a:rPr>
              <a:t> ordering and the delivery of vaccine.</a:t>
            </a:r>
          </a:p>
          <a:p>
            <a:endParaRPr lang="en-GB" sz="1200" kern="1200" dirty="0">
              <a:solidFill>
                <a:schemeClr val="tx1"/>
              </a:solidFill>
              <a:effectLst/>
              <a:latin typeface="+mn-lt"/>
              <a:ea typeface="ヒラギノ角ゴ Pro W3" pitchFamily="84" charset="-128"/>
              <a:cs typeface="ヒラギノ角ゴ Pro W3" pitchFamily="84" charset="-128"/>
            </a:endParaRPr>
          </a:p>
          <a:p>
            <a:r>
              <a:rPr lang="en-GB" sz="1200" kern="1200" dirty="0">
                <a:solidFill>
                  <a:schemeClr val="tx1"/>
                </a:solidFill>
                <a:effectLst/>
                <a:latin typeface="+mn-lt"/>
                <a:ea typeface="ヒラギノ角ゴ Pro W3" pitchFamily="84" charset="-128"/>
                <a:cs typeface="ヒラギノ角ゴ Pro W3" pitchFamily="84" charset="-128"/>
              </a:rPr>
              <a:t>All providers should have emergency vaccine storage and handling plans</a:t>
            </a:r>
            <a:r>
              <a:rPr lang="en-GB" sz="1200" kern="1200" baseline="0" dirty="0">
                <a:solidFill>
                  <a:schemeClr val="tx1"/>
                </a:solidFill>
                <a:effectLst/>
                <a:latin typeface="+mn-lt"/>
                <a:ea typeface="ヒラギノ角ゴ Pro W3" pitchFamily="84" charset="-128"/>
                <a:cs typeface="ヒラギノ角ゴ Pro W3" pitchFamily="84" charset="-128"/>
              </a:rPr>
              <a:t> which clearly outline</a:t>
            </a:r>
            <a:r>
              <a:rPr lang="en-GB" sz="1200" kern="1200" dirty="0">
                <a:solidFill>
                  <a:schemeClr val="tx1"/>
                </a:solidFill>
                <a:effectLst/>
                <a:latin typeface="+mn-lt"/>
                <a:ea typeface="ヒラギノ角ゴ Pro W3" pitchFamily="84" charset="-128"/>
                <a:cs typeface="ヒラギノ角ゴ Pro W3" pitchFamily="84" charset="-128"/>
              </a:rPr>
              <a:t> the actions to take in the event of out of range temperature excursions or refrigerator break down. </a:t>
            </a:r>
          </a:p>
          <a:p>
            <a:endParaRPr lang="en-GB" sz="1200" kern="1200" dirty="0">
              <a:solidFill>
                <a:schemeClr val="tx1"/>
              </a:solidFill>
              <a:effectLst/>
              <a:latin typeface="+mn-lt"/>
              <a:ea typeface="ヒラギノ角ゴ Pro W3" pitchFamily="84" charset="-128"/>
              <a:cs typeface="ヒラギノ角ゴ Pro W3" pitchFamily="84" charset="-128"/>
            </a:endParaRPr>
          </a:p>
          <a:p>
            <a:pPr eaLnBrk="1" hangingPunct="1">
              <a:buClr>
                <a:schemeClr val="bg2"/>
              </a:buClr>
              <a:buFont typeface="Arial" pitchFamily="34" charset="0"/>
              <a:buNone/>
            </a:pPr>
            <a:r>
              <a:rPr lang="en-GB" altLang="en-US" dirty="0">
                <a:ea typeface="ヒラギノ角ゴ Pro W3"/>
                <a:cs typeface="ヒラギノ角ゴ Pro W3"/>
              </a:rPr>
              <a:t>Cold chain failures must be documented and reported through the ImmForm website on the stock incident page.</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32</a:t>
            </a:fld>
            <a:endParaRPr lang="en-US" dirty="0">
              <a:solidFill>
                <a:prstClr val="black"/>
              </a:solidFill>
            </a:endParaRPr>
          </a:p>
        </p:txBody>
      </p:sp>
      <p:sp>
        <p:nvSpPr>
          <p:cNvPr id="5" name="Footer Placeholder 4">
            <a:extLst>
              <a:ext uri="{FF2B5EF4-FFF2-40B4-BE49-F238E27FC236}">
                <a16:creationId xmlns:a16="http://schemas.microsoft.com/office/drawing/2014/main" id="{86127AA4-8D5A-4D5B-B2D0-17E3C7EE6C94}"/>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7683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03188" y="752475"/>
            <a:ext cx="6602412" cy="3714750"/>
          </a:xfrm>
          <a:ln/>
        </p:spPr>
      </p:sp>
      <p:sp>
        <p:nvSpPr>
          <p:cNvPr id="50179" name="Notes Placeholder 2"/>
          <p:cNvSpPr>
            <a:spLocks noGrp="1"/>
          </p:cNvSpPr>
          <p:nvPr>
            <p:ph type="body" idx="1"/>
          </p:nvPr>
        </p:nvSpPr>
        <p:spPr>
          <a:xfrm>
            <a:off x="759685" y="4578696"/>
            <a:ext cx="5289420" cy="418692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ヒラギノ角ゴ Pro W3" pitchFamily="84" charset="-128"/>
              <a:cs typeface="ヒラギノ角ゴ Pro W3" pitchFamily="84" charset="-128"/>
            </a:endParaRPr>
          </a:p>
          <a:p>
            <a:pPr>
              <a:lnSpc>
                <a:spcPct val="90000"/>
              </a:lnSpc>
            </a:pPr>
            <a:endParaRPr lang="en-GB" altLang="en-US" dirty="0"/>
          </a:p>
        </p:txBody>
      </p:sp>
      <p:sp>
        <p:nvSpPr>
          <p:cNvPr id="2" name="Footer Placeholder 1">
            <a:extLst>
              <a:ext uri="{FF2B5EF4-FFF2-40B4-BE49-F238E27FC236}">
                <a16:creationId xmlns:a16="http://schemas.microsoft.com/office/drawing/2014/main" id="{C90FF7B6-F91A-47E4-8632-E3142DF5411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0442444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C339B3D-55B2-45AE-8207-5C43BC9DA6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1B67E19-D096-4679-99DB-0823F5CE7178}"/>
              </a:ext>
            </a:extLst>
          </p:cNvPr>
          <p:cNvSpPr>
            <a:spLocks noGrp="1"/>
          </p:cNvSpPr>
          <p:nvPr>
            <p:ph type="body" idx="1"/>
          </p:nvPr>
        </p:nvSpPr>
        <p:spPr/>
        <p:txBody>
          <a:bodyPr>
            <a:normAutofit fontScale="92500" lnSpcReduction="20000"/>
          </a:bodyPr>
          <a:lstStyle/>
          <a:p>
            <a:pPr>
              <a:defRPr/>
            </a:pPr>
            <a:r>
              <a:rPr lang="en-GB" dirty="0"/>
              <a:t>A small air bubble may be visible in the prefilled syringe. This is not harmful and should not be removed prior to administration. This small bolus of air injected following administration of medication clears the needle and prevents a localised reaction from the vaccination. To try to expel it risks accidently expelling some of the vaccine and therefore not giving the patient the full dose.</a:t>
            </a:r>
          </a:p>
          <a:p>
            <a:pPr>
              <a:defRPr/>
            </a:pPr>
            <a:endParaRPr lang="en-GB" dirty="0"/>
          </a:p>
          <a:p>
            <a:pPr>
              <a:defRPr/>
            </a:pPr>
            <a:r>
              <a:rPr lang="en-GB" altLang="en-US" dirty="0"/>
              <a:t>HPV vaccine can be given at same time as other vaccines if required.  The vaccines should be given at a separate site, preferably in a different limb. The sites at which each vaccine was given should be noted in the individual’s health records.</a:t>
            </a:r>
          </a:p>
          <a:p>
            <a:pPr>
              <a:defRPr/>
            </a:pPr>
            <a:endParaRPr lang="en-GB" altLang="en-US" dirty="0"/>
          </a:p>
          <a:p>
            <a:pPr>
              <a:defRPr/>
            </a:pPr>
            <a:r>
              <a:rPr lang="en-GB" altLang="en-US" dirty="0"/>
              <a:t> </a:t>
            </a:r>
            <a:r>
              <a:rPr lang="en-GB" dirty="0"/>
              <a:t>Healthcare professionals are encouraged to read the Summary of Product Characteristics (SPC) to ensure accurate reconstitution and delivery of the product.</a:t>
            </a:r>
          </a:p>
          <a:p>
            <a:pPr>
              <a:defRPr/>
            </a:pPr>
            <a:endParaRPr lang="en-GB" dirty="0"/>
          </a:p>
          <a:p>
            <a:pPr>
              <a:defRPr/>
            </a:pPr>
            <a:r>
              <a:rPr lang="en-GB" altLang="en-US" b="1" dirty="0">
                <a:ea typeface="ヒラギノ角ゴ Pro W3"/>
                <a:cs typeface="ヒラギノ角ゴ Pro W3"/>
              </a:rPr>
              <a:t>Individuals with bleeding disorders </a:t>
            </a:r>
            <a:r>
              <a:rPr lang="en-GB" altLang="en-US" dirty="0">
                <a:ea typeface="ヒラギノ角ゴ Pro W3"/>
                <a:cs typeface="ヒラギノ角ゴ Pro W3"/>
              </a:rPr>
              <a:t>may be vaccinated intramuscularly if a doctor familiar with the individual's bleeding risk advises vaccines or similar small volume intramuscular injections can be administered with reasonable safety by this route. If the individual receives medication/treatment to reduce bleeding, for example treatment for haemophilia, intramuscular vaccination can be scheduled shortly after such medication/treatment is administered. </a:t>
            </a:r>
          </a:p>
          <a:p>
            <a:pPr>
              <a:defRPr/>
            </a:pPr>
            <a:r>
              <a:rPr lang="en-GB" altLang="en-US" dirty="0">
                <a:ea typeface="ヒラギノ角ゴ Pro W3"/>
                <a:cs typeface="ヒラギノ角ゴ Pro W3"/>
              </a:rPr>
              <a:t>Individuals on stable anticoagulation therapy, including individuals on warfarin who are up to date with their scheduled INR testing and whose latest INR was below the upper threshold of their therapeutic range, can receive intramuscular vaccination. A fine needle (equal to 23 gauge or finer calibre such as 25 gauge) should be used for the vaccination, followed by firm pressure applied to the site (without rubbing) for at least 2 minutes. </a:t>
            </a:r>
          </a:p>
          <a:p>
            <a:pPr>
              <a:defRPr/>
            </a:pPr>
            <a:r>
              <a:rPr lang="en-GB" altLang="en-US" dirty="0">
                <a:ea typeface="ヒラギノ角ゴ Pro W3"/>
                <a:cs typeface="ヒラギノ角ゴ Pro W3"/>
              </a:rPr>
              <a:t>If in any doubt, consult with the clinician responsible for prescribing or monitoring the individual’s anticoagulant therapy. See details specific vaccine PGD.</a:t>
            </a:r>
          </a:p>
          <a:p>
            <a:pPr>
              <a:defRPr/>
            </a:pPr>
            <a:endParaRPr lang="en-GB" dirty="0"/>
          </a:p>
          <a:p>
            <a:pPr>
              <a:defRPr/>
            </a:pPr>
            <a:endParaRPr lang="en-GB" dirty="0"/>
          </a:p>
        </p:txBody>
      </p:sp>
    </p:spTree>
    <p:extLst>
      <p:ext uri="{BB962C8B-B14F-4D97-AF65-F5344CB8AC3E}">
        <p14:creationId xmlns:p14="http://schemas.microsoft.com/office/powerpoint/2010/main" val="1371106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ea typeface="ヒラギノ角ゴ Pro W3"/>
                <a:cs typeface="ヒラギノ角ゴ Pro W3"/>
              </a:rPr>
              <a:t> In clinical vaccine trials, the most common adverse reaction observed following Gardasil 9 were injection-site reactions (84.8% of vaccinees within 5 days following any vaccination visit) and headache (13.2% of vaccinees within 15 days following any vaccination visit). These include mild to moderate short-lasting pain at the injection site, immediate localised stinging sensation and redness at the injection site. Other reactions commonly reported are headache, fatigue, nausea, dizziness and low grade fever. These adverse reactions are usually mild or moderate in intensity.</a:t>
            </a:r>
          </a:p>
          <a:p>
            <a:endParaRPr lang="en-GB" altLang="en-US" dirty="0">
              <a:ea typeface="ヒラギノ角ゴ Pro W3"/>
              <a:cs typeface="ヒラギノ角ゴ Pro W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ea typeface="ヒラギノ角ゴ Pro W3"/>
                <a:cs typeface="ヒラギノ角ゴ Pro W3"/>
              </a:rPr>
              <a:t>The full list of adverse reactions associated with HPV vaccine is available in the marketing authorisation holder’s ‘Summary of Product Characteristics’</a:t>
            </a:r>
          </a:p>
          <a:p>
            <a:endParaRPr lang="en-GB" altLang="en-US" dirty="0">
              <a:ea typeface="ヒラギノ角ゴ Pro W3"/>
              <a:cs typeface="ヒラギノ角ゴ Pro W3"/>
            </a:endParaRP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34</a:t>
            </a:fld>
            <a:endParaRPr lang="en-GB" dirty="0"/>
          </a:p>
        </p:txBody>
      </p:sp>
    </p:spTree>
    <p:extLst>
      <p:ext uri="{BB962C8B-B14F-4D97-AF65-F5344CB8AC3E}">
        <p14:creationId xmlns:p14="http://schemas.microsoft.com/office/powerpoint/2010/main" val="30849666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itchFamily="34" charset="0"/>
                <a:ea typeface="+mn-ea"/>
                <a:cs typeface="+mn-cs"/>
              </a:rPr>
              <a:t>Healthcare professionals and patients or parents are encouraged to report suspected adverse reactions to the Medicines and Healthcare Products Regulatory Agency (MHRA) using the yellow card reporting scheme.</a:t>
            </a:r>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35</a:t>
            </a:fld>
            <a:endParaRPr lang="en-GB" dirty="0"/>
          </a:p>
        </p:txBody>
      </p:sp>
    </p:spTree>
    <p:extLst>
      <p:ext uri="{BB962C8B-B14F-4D97-AF65-F5344CB8AC3E}">
        <p14:creationId xmlns:p14="http://schemas.microsoft.com/office/powerpoint/2010/main" val="435517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36</a:t>
            </a:fld>
            <a:endParaRPr lang="en-US" dirty="0"/>
          </a:p>
        </p:txBody>
      </p:sp>
    </p:spTree>
    <p:extLst>
      <p:ext uri="{BB962C8B-B14F-4D97-AF65-F5344CB8AC3E}">
        <p14:creationId xmlns:p14="http://schemas.microsoft.com/office/powerpoint/2010/main" val="31841846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rgbClr val="FF0000"/>
                </a:solidFill>
              </a:rPr>
              <a:t>There has been a fall in vaccine coverage levels in recent years, mostly due to the disruption of the school vaccination programmes during the pandemic. </a:t>
            </a:r>
          </a:p>
          <a:p>
            <a:pPr marL="0" indent="0">
              <a:buNone/>
            </a:pPr>
            <a:r>
              <a:rPr lang="en-GB" sz="1200" dirty="0">
                <a:solidFill>
                  <a:srgbClr val="FF0000"/>
                </a:solidFill>
              </a:rPr>
              <a:t>Coverage levels are still not back up to pre-pandemic levels so it is really important to catch up anyone who missed out. Those eligible for the adolescent HPV programme remain so until their 25</a:t>
            </a:r>
            <a:r>
              <a:rPr lang="en-GB" sz="1200" baseline="30000" dirty="0">
                <a:solidFill>
                  <a:srgbClr val="FF0000"/>
                </a:solidFill>
              </a:rPr>
              <a:t>th</a:t>
            </a:r>
            <a:r>
              <a:rPr lang="en-GB" sz="1200" dirty="0">
                <a:solidFill>
                  <a:srgbClr val="FF0000"/>
                </a:solidFill>
              </a:rPr>
              <a:t> birthday. </a:t>
            </a:r>
            <a:endParaRPr lang="en-GB" dirty="0"/>
          </a:p>
        </p:txBody>
      </p:sp>
      <p:sp>
        <p:nvSpPr>
          <p:cNvPr id="4" name="Slide Number Placeholder 3"/>
          <p:cNvSpPr>
            <a:spLocks noGrp="1"/>
          </p:cNvSpPr>
          <p:nvPr>
            <p:ph type="sldNum" sz="quarter" idx="5"/>
          </p:nvPr>
        </p:nvSpPr>
        <p:spPr/>
        <p:txBody>
          <a:bodyPr/>
          <a:lstStyle/>
          <a:p>
            <a:fld id="{0C9349AD-43E2-A142-9B61-FBB06C64E86F}" type="slidenum">
              <a:rPr lang="en-US" smtClean="0"/>
              <a:t>37</a:t>
            </a:fld>
            <a:endParaRPr lang="en-US"/>
          </a:p>
        </p:txBody>
      </p:sp>
    </p:spTree>
    <p:extLst>
      <p:ext uri="{BB962C8B-B14F-4D97-AF65-F5344CB8AC3E}">
        <p14:creationId xmlns:p14="http://schemas.microsoft.com/office/powerpoint/2010/main" val="33043658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38</a:t>
            </a:fld>
            <a:endParaRPr lang="en-US" dirty="0"/>
          </a:p>
        </p:txBody>
      </p:sp>
    </p:spTree>
    <p:extLst>
      <p:ext uri="{BB962C8B-B14F-4D97-AF65-F5344CB8AC3E}">
        <p14:creationId xmlns:p14="http://schemas.microsoft.com/office/powerpoint/2010/main" val="28853997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a:t>
            </a:r>
            <a:r>
              <a:rPr lang="en-GB" b="0" i="0" dirty="0">
                <a:solidFill>
                  <a:srgbClr val="0B0C0C"/>
                </a:solidFill>
                <a:effectLst/>
                <a:latin typeface="GDS Transport"/>
              </a:rPr>
              <a:t> stated that with a move to a one-dose schedule it will be important to enhance efforts to vaccinate anyone missed first time round and health inequalities should be closely monitored as they should be for all other vaccination programmes. Some of the resources freed up due to the reduction in vaccination sessions should be re-directed to interventions that strengthen programme delivery, increase coverage rates and reduce inequalities. This might best be undertaken by ensuring vaccination contracts included a requirement for extra mop-up visits to drive maximum opportunity for uptake.</a:t>
            </a:r>
          </a:p>
          <a:p>
            <a:r>
              <a:rPr lang="en-GB" dirty="0">
                <a:hlinkClick r:id="rId3"/>
              </a:rPr>
              <a:t>JCVI statement on a one-dose schedule for the routine HPV immunisation programme - GOV.UK (www.gov.uk)</a:t>
            </a:r>
            <a:endParaRPr lang="en-GB" dirty="0"/>
          </a:p>
          <a:p>
            <a:endParaRPr lang="en-GB" dirty="0"/>
          </a:p>
          <a:p>
            <a:endParaRPr lang="en-GB" dirty="0"/>
          </a:p>
        </p:txBody>
      </p:sp>
      <p:sp>
        <p:nvSpPr>
          <p:cNvPr id="4" name="Footer Placeholder 3"/>
          <p:cNvSpPr>
            <a:spLocks noGrp="1"/>
          </p:cNvSpPr>
          <p:nvPr>
            <p:ph type="ftr" sz="quarter" idx="4"/>
          </p:nvPr>
        </p:nvSpPr>
        <p:spPr/>
        <p:txBody>
          <a:bodyPr/>
          <a:lstStyle/>
          <a:p>
            <a:r>
              <a:rPr lang="fr-FR"/>
              <a:t>Universal HPV adolescent immunisation programme</a:t>
            </a:r>
            <a:endParaRPr lang="en-US" dirty="0"/>
          </a:p>
        </p:txBody>
      </p:sp>
      <p:sp>
        <p:nvSpPr>
          <p:cNvPr id="5" name="Slide Number Placeholder 4"/>
          <p:cNvSpPr>
            <a:spLocks noGrp="1"/>
          </p:cNvSpPr>
          <p:nvPr>
            <p:ph type="sldNum" sz="quarter" idx="5"/>
          </p:nvPr>
        </p:nvSpPr>
        <p:spPr/>
        <p:txBody>
          <a:bodyPr/>
          <a:lstStyle/>
          <a:p>
            <a:fld id="{0C9349AD-43E2-A142-9B61-FBB06C64E86F}" type="slidenum">
              <a:rPr lang="en-US" smtClean="0"/>
              <a:t>39</a:t>
            </a:fld>
            <a:endParaRPr lang="en-US" dirty="0"/>
          </a:p>
        </p:txBody>
      </p:sp>
    </p:spTree>
    <p:extLst>
      <p:ext uri="{BB962C8B-B14F-4D97-AF65-F5344CB8AC3E}">
        <p14:creationId xmlns:p14="http://schemas.microsoft.com/office/powerpoint/2010/main" val="38204558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40</a:t>
            </a:fld>
            <a:endParaRPr lang="en-GB" dirty="0"/>
          </a:p>
        </p:txBody>
      </p:sp>
      <p:sp>
        <p:nvSpPr>
          <p:cNvPr id="5" name="Footer Placeholder 4">
            <a:extLst>
              <a:ext uri="{FF2B5EF4-FFF2-40B4-BE49-F238E27FC236}">
                <a16:creationId xmlns:a16="http://schemas.microsoft.com/office/drawing/2014/main" id="{D0F336B8-95DC-40B5-AC5F-D9F2C8CEA623}"/>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1225522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www.gov.uk/government/publications/hpv-vaccine-vaccination-guide-leaflet</a:t>
            </a:r>
            <a:endParaRPr lang="en-GB" dirty="0"/>
          </a:p>
          <a:p>
            <a:endParaRPr lang="en-GB" dirty="0"/>
          </a:p>
          <a:p>
            <a:r>
              <a:rPr lang="en-GB" dirty="0">
                <a:hlinkClick r:id="rId4"/>
              </a:rPr>
              <a:t>www.healthpublications.gov.uk/Home.html</a:t>
            </a:r>
            <a:endParaRPr lang="en-GB" dirty="0"/>
          </a:p>
          <a:p>
            <a:endParaRPr lang="en-GB" dirty="0"/>
          </a:p>
          <a:p>
            <a:r>
              <a:rPr lang="en-GB" dirty="0">
                <a:hlinkClick r:id="rId5"/>
              </a:rPr>
              <a:t>www.gov.uk/government/publications/hpv-vaccination-and-cervical-cancer-addressing-the-myths</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41</a:t>
            </a:fld>
            <a:endParaRPr lang="en-US" dirty="0"/>
          </a:p>
        </p:txBody>
      </p:sp>
      <p:sp>
        <p:nvSpPr>
          <p:cNvPr id="5" name="Footer Placeholder 4">
            <a:extLst>
              <a:ext uri="{FF2B5EF4-FFF2-40B4-BE49-F238E27FC236}">
                <a16:creationId xmlns:a16="http://schemas.microsoft.com/office/drawing/2014/main" id="{AD506A37-290F-40F1-BDCD-30A8CEC170B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864049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www.gov.uk/government/publications/human-papillomavirus-hpv-vaccination-consent-form</a:t>
            </a:r>
            <a:endParaRPr lang="en-GB" dirty="0"/>
          </a:p>
          <a:p>
            <a:endParaRPr lang="en-GB" dirty="0"/>
          </a:p>
          <a:p>
            <a:r>
              <a:rPr lang="en-GB" dirty="0">
                <a:hlinkClick r:id="rId4"/>
              </a:rPr>
              <a:t>www.gov.uk/government/collections/hpv-vaccination-programme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DC86834-413A-4A72-8896-A0C4A39BBC75}" type="slidenum">
              <a:rPr lang="en-GB" smtClean="0"/>
              <a:t>42</a:t>
            </a:fld>
            <a:endParaRPr lang="en-GB" dirty="0"/>
          </a:p>
        </p:txBody>
      </p:sp>
      <p:sp>
        <p:nvSpPr>
          <p:cNvPr id="5" name="Footer Placeholder 4">
            <a:extLst>
              <a:ext uri="{FF2B5EF4-FFF2-40B4-BE49-F238E27FC236}">
                <a16:creationId xmlns:a16="http://schemas.microsoft.com/office/drawing/2014/main" id="{0720B8A1-4017-476A-9A2E-5838E49AB52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951791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03188" y="752475"/>
            <a:ext cx="6602412" cy="3714750"/>
          </a:xfrm>
          <a:ln/>
        </p:spPr>
      </p:sp>
      <p:sp>
        <p:nvSpPr>
          <p:cNvPr id="51203" name="Notes Placeholder 2"/>
          <p:cNvSpPr>
            <a:spLocks noGrp="1"/>
          </p:cNvSpPr>
          <p:nvPr>
            <p:ph type="body" idx="1"/>
          </p:nvPr>
        </p:nvSpPr>
        <p:spPr>
          <a:xfrm>
            <a:off x="685800" y="4858438"/>
            <a:ext cx="5486400" cy="31425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 name="Footer Placeholder 1">
            <a:extLst>
              <a:ext uri="{FF2B5EF4-FFF2-40B4-BE49-F238E27FC236}">
                <a16:creationId xmlns:a16="http://schemas.microsoft.com/office/drawing/2014/main" id="{E19D5217-C68A-406E-B409-CB28539748FB}"/>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4631383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95201"/>
            <a:ext cx="5447030" cy="4473416"/>
          </a:xfrm>
        </p:spPr>
        <p:txBody>
          <a:bodyPr/>
          <a:lstStyle/>
          <a:p>
            <a:pPr marL="0" indent="0">
              <a:spcBef>
                <a:spcPct val="30000"/>
              </a:spcBef>
              <a:buNone/>
              <a:defRPr/>
            </a:pPr>
            <a:endParaRPr lang="en-GB" sz="800" dirty="0"/>
          </a:p>
        </p:txBody>
      </p:sp>
    </p:spTree>
    <p:extLst>
      <p:ext uri="{BB962C8B-B14F-4D97-AF65-F5344CB8AC3E}">
        <p14:creationId xmlns:p14="http://schemas.microsoft.com/office/powerpoint/2010/main" val="4176611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HPV is the abbreviation for the human papillomavirus. This is a double stranded DNA virus that infects the deepest layer of the skin or lining of the upper respiratory and anogenital tracts.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 majority of HPV infections do not cause any symptoms and infection is usually cleared by the body’s own immune system without the need for other treatment.</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b="0" i="0" u="none" strike="noStrike" kern="1200" baseline="0" dirty="0">
                <a:solidFill>
                  <a:schemeClr val="tx1"/>
                </a:solidFill>
                <a:latin typeface="+mn-lt"/>
                <a:ea typeface="ヒラギノ角ゴ Pro W3" pitchFamily="84" charset="-128"/>
                <a:cs typeface="ヒラギノ角ゴ Pro W3" pitchFamily="84" charset="-128"/>
              </a:rPr>
              <a:t>Around 70% of new infections will clear within one year and approximately 90% will clear within 2 years</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Persistent infection with high risk HPV types such as types 16 and 18 can lead to cancer – most notably cervical cancer in women as well as cancer of the anus, oropharyngeal and in men, cancer of the penis. Other types of HPV such as 6 and 11 cause genital warts.</a:t>
            </a:r>
            <a:endParaRPr lang="en-GB" dirty="0"/>
          </a:p>
          <a:p>
            <a:endParaRPr lang="en-GB" sz="1200" kern="1200" dirty="0">
              <a:solidFill>
                <a:schemeClr val="tx1"/>
              </a:solidFill>
              <a:effectLst/>
              <a:latin typeface="+mn-lt"/>
              <a:ea typeface="ヒラギノ角ゴ Pro W3" pitchFamily="84" charset="-128"/>
              <a:cs typeface="ヒラギノ角ゴ Pro W3" pitchFamily="84" charset="-128"/>
            </a:endParaRPr>
          </a:p>
          <a:p>
            <a:pPr lvl="0">
              <a:defRPr/>
            </a:pP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5</a:t>
            </a:fld>
            <a:endParaRPr lang="en-GB" dirty="0"/>
          </a:p>
        </p:txBody>
      </p:sp>
      <p:sp>
        <p:nvSpPr>
          <p:cNvPr id="5" name="Footer Placeholder 4">
            <a:extLst>
              <a:ext uri="{FF2B5EF4-FFF2-40B4-BE49-F238E27FC236}">
                <a16:creationId xmlns:a16="http://schemas.microsoft.com/office/drawing/2014/main" id="{BA032060-AC0D-4231-97FC-49CADD32F397}"/>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684923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over 200 types of HPV virus. Some </a:t>
            </a:r>
            <a:r>
              <a:rPr lang="en-GB" b="0" i="0" dirty="0">
                <a:solidFill>
                  <a:srgbClr val="333333"/>
                </a:solidFill>
                <a:effectLst/>
                <a:latin typeface="Arial" panose="020B0604020202020204" pitchFamily="34" charset="0"/>
              </a:rPr>
              <a:t>viruses cause genital warts and others, 'oncogenic' strains, cause cancers.</a:t>
            </a:r>
            <a:br>
              <a:rPr lang="en-GB" dirty="0"/>
            </a:b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6</a:t>
            </a:fld>
            <a:endParaRPr lang="en-US" dirty="0">
              <a:solidFill>
                <a:prstClr val="black"/>
              </a:solidFill>
            </a:endParaRPr>
          </a:p>
        </p:txBody>
      </p:sp>
      <p:sp>
        <p:nvSpPr>
          <p:cNvPr id="5" name="Footer Placeholder 4">
            <a:extLst>
              <a:ext uri="{FF2B5EF4-FFF2-40B4-BE49-F238E27FC236}">
                <a16:creationId xmlns:a16="http://schemas.microsoft.com/office/drawing/2014/main" id="{8AA8BB65-1AE3-42CD-BF4C-0637596177DE}"/>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161688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There are over 200 different types of HPV</a:t>
            </a:r>
            <a:r>
              <a:rPr lang="en-GB" sz="1200" kern="1200" baseline="0" dirty="0">
                <a:solidFill>
                  <a:schemeClr val="tx1"/>
                </a:solidFill>
                <a:effectLst/>
                <a:latin typeface="+mn-lt"/>
                <a:ea typeface="ヒラギノ角ゴ Pro W3" pitchFamily="84" charset="-128"/>
                <a:cs typeface="ヒラギノ角ゴ Pro W3" pitchFamily="84" charset="-128"/>
              </a:rPr>
              <a:t> of which around 40 infect the genital area</a:t>
            </a:r>
            <a:r>
              <a:rPr lang="en-GB" sz="1200" kern="1200" dirty="0">
                <a:solidFill>
                  <a:schemeClr val="tx1"/>
                </a:solidFill>
                <a:effectLst/>
                <a:latin typeface="+mn-lt"/>
                <a:ea typeface="ヒラギノ角ゴ Pro W3" pitchFamily="84" charset="-128"/>
                <a:cs typeface="ヒラギノ角ゴ Pro W3" pitchFamily="84" charset="-128"/>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a:solidFill>
                  <a:schemeClr val="tx1"/>
                </a:solidFill>
                <a:effectLst/>
                <a:latin typeface="+mn-lt"/>
                <a:ea typeface="ヒラギノ角ゴ Pro W3" pitchFamily="84" charset="-128"/>
                <a:cs typeface="ヒラギノ角ゴ Pro W3" pitchFamily="84" charset="-128"/>
              </a:rPr>
              <a:t>Genital HPVs are categorised as either High risk types - known to be associated with cancer, or Low risk types- known to lead to the development of genital warts.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HPV16 and HPV18 responsible for between</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70%-80% of all cervical cancers</a:t>
            </a:r>
            <a:r>
              <a:rPr lang="en-GB" sz="1200" kern="1200" baseline="0" dirty="0">
                <a:solidFill>
                  <a:schemeClr val="tx1"/>
                </a:solidFill>
                <a:effectLst/>
                <a:latin typeface="+mn-lt"/>
                <a:ea typeface="ヒラギノ角ゴ Pro W3" pitchFamily="84" charset="-128"/>
                <a:cs typeface="ヒラギノ角ゴ Pro W3" pitchFamily="84" charset="-128"/>
              </a:rPr>
              <a:t>. </a:t>
            </a:r>
            <a:r>
              <a:rPr lang="en-GB" sz="1200" kern="1200" dirty="0">
                <a:solidFill>
                  <a:schemeClr val="tx1"/>
                </a:solidFill>
                <a:effectLst/>
                <a:latin typeface="+mn-lt"/>
                <a:ea typeface="ヒラギノ角ゴ Pro W3" pitchFamily="84" charset="-128"/>
                <a:cs typeface="ヒラギノ角ゴ Pro W3" pitchFamily="84" charset="-128"/>
              </a:rPr>
              <a:t>  </a:t>
            </a:r>
            <a:endParaRPr lang="en-GB" sz="1200"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mn-lt"/>
                <a:ea typeface="ヒラギノ角ゴ Pro W3" pitchFamily="84" charset="-128"/>
                <a:cs typeface="ヒラギノ角ゴ Pro W3" pitchFamily="84" charset="-128"/>
              </a:rPr>
              <a:t>Types 16 and 18 are</a:t>
            </a:r>
            <a:r>
              <a:rPr lang="en-GB" sz="1200" kern="1200" baseline="0" dirty="0">
                <a:solidFill>
                  <a:schemeClr val="tx1"/>
                </a:solidFill>
                <a:effectLst/>
                <a:latin typeface="+mn-lt"/>
                <a:ea typeface="ヒラギノ角ゴ Pro W3" pitchFamily="84" charset="-128"/>
                <a:cs typeface="ヒラギノ角ゴ Pro W3" pitchFamily="84" charset="-128"/>
              </a:rPr>
              <a:t> also associated with the majority of HPV related </a:t>
            </a:r>
            <a:r>
              <a:rPr lang="en-GB" sz="1200" kern="1200" dirty="0">
                <a:solidFill>
                  <a:schemeClr val="tx1"/>
                </a:solidFill>
                <a:effectLst/>
                <a:latin typeface="+mn-lt"/>
                <a:ea typeface="ヒラギノ角ゴ Pro W3" pitchFamily="84" charset="-128"/>
                <a:cs typeface="ヒラギノ角ゴ Pro W3" pitchFamily="84" charset="-128"/>
              </a:rPr>
              <a:t>cancers of the anus, penis, oropharyngeal, vagina and vulva. </a:t>
            </a:r>
          </a:p>
          <a:p>
            <a:endParaRPr lang="en-GB" sz="1200" b="0" i="0" u="none" strike="noStrike" kern="1200" baseline="0" dirty="0">
              <a:solidFill>
                <a:schemeClr val="tx1"/>
              </a:solidFill>
              <a:effectLst/>
              <a:latin typeface="+mn-lt"/>
              <a:ea typeface="ヒラギノ角ゴ Pro W3" pitchFamily="84" charset="-128"/>
              <a:cs typeface="ヒラギノ角ゴ Pro W3" pitchFamily="8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effectLst/>
                <a:latin typeface="+mn-lt"/>
                <a:ea typeface="ヒラギノ角ゴ Pro W3" pitchFamily="84" charset="-128"/>
                <a:cs typeface="ヒラギノ角ゴ Pro W3" pitchFamily="84" charset="-128"/>
              </a:rPr>
              <a:t>Around 90% of</a:t>
            </a:r>
            <a:r>
              <a:rPr lang="en-GB" sz="1200" kern="1200" baseline="0" dirty="0">
                <a:effectLst/>
                <a:latin typeface="+mn-lt"/>
                <a:ea typeface="ヒラギノ角ゴ Pro W3" pitchFamily="84" charset="-128"/>
                <a:cs typeface="ヒラギノ角ゴ Pro W3" pitchFamily="84" charset="-128"/>
              </a:rPr>
              <a:t> cases of </a:t>
            </a:r>
            <a:r>
              <a:rPr lang="en-GB" sz="1200" kern="1200" dirty="0">
                <a:effectLst/>
                <a:latin typeface="+mn-lt"/>
                <a:ea typeface="ヒラギノ角ゴ Pro W3" pitchFamily="84" charset="-128"/>
                <a:cs typeface="ヒラギノ角ゴ Pro W3" pitchFamily="84" charset="-128"/>
              </a:rPr>
              <a:t>genital warts</a:t>
            </a:r>
            <a:r>
              <a:rPr lang="en-GB" sz="1200" kern="1200" baseline="0" dirty="0">
                <a:effectLst/>
                <a:latin typeface="+mn-lt"/>
                <a:ea typeface="ヒラギノ角ゴ Pro W3" pitchFamily="84" charset="-128"/>
                <a:cs typeface="ヒラギノ角ゴ Pro W3" pitchFamily="84" charset="-128"/>
              </a:rPr>
              <a:t> </a:t>
            </a:r>
            <a:r>
              <a:rPr lang="en-GB" sz="1200" dirty="0">
                <a:latin typeface="+mn-lt"/>
              </a:rPr>
              <a:t>are thought to be due to HPV type 6 and 11</a:t>
            </a:r>
            <a:r>
              <a:rPr lang="en-GB" sz="1200" kern="1200" dirty="0">
                <a:effectLst/>
                <a:latin typeface="+mn-lt"/>
                <a:ea typeface="ヒラギノ角ゴ Pro W3" pitchFamily="84" charset="-128"/>
                <a:cs typeface="ヒラギノ角ゴ Pro W3" pitchFamily="84" charset="-128"/>
              </a:rPr>
              <a:t>. </a:t>
            </a:r>
            <a:r>
              <a:rPr lang="en-GB" sz="1200" baseline="0" dirty="0"/>
              <a:t>Although they do not cause cancer, genital warts can be difficult to treat. Some individuals may also experience frequent recurrent episodes which may cause significant distress to the individual and substantial costs to healthcare. </a:t>
            </a:r>
            <a:endParaRPr lang="en-GB" dirty="0">
              <a:effectLst/>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7</a:t>
            </a:fld>
            <a:endParaRPr lang="en-US" dirty="0">
              <a:solidFill>
                <a:prstClr val="black"/>
              </a:solidFill>
            </a:endParaRPr>
          </a:p>
        </p:txBody>
      </p:sp>
      <p:sp>
        <p:nvSpPr>
          <p:cNvPr id="5" name="Footer Placeholder 4">
            <a:extLst>
              <a:ext uri="{FF2B5EF4-FFF2-40B4-BE49-F238E27FC236}">
                <a16:creationId xmlns:a16="http://schemas.microsoft.com/office/drawing/2014/main" id="{B967E97B-AE9B-4ADD-8DD5-1C5EB0CB3CBA}"/>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652707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Arial" panose="020B0604020202020204" pitchFamily="34" charset="0"/>
              </a:rPr>
              <a:t>It is estimated that around 8 out of 10 people will be infected with HPV at some point in their lives. </a:t>
            </a:r>
            <a:r>
              <a:rPr lang="en-GB" dirty="0"/>
              <a:t>Most people never know they are infected – HPV infections are typically asymptomatic and m</a:t>
            </a:r>
            <a:r>
              <a:rPr lang="en-GB" b="0" i="0" dirty="0">
                <a:solidFill>
                  <a:srgbClr val="333333"/>
                </a:solidFill>
                <a:effectLst/>
                <a:latin typeface="Arial" panose="020B0604020202020204" pitchFamily="34" charset="0"/>
              </a:rPr>
              <a:t>ost of the time the body clears the infection without it causing any problems.</a:t>
            </a:r>
            <a:r>
              <a:rPr lang="en-GB" dirty="0"/>
              <a:t>. The average length of an infection is around 8 months but for 10% women, infection can last longer than 2 years. It is this group of women who are at increased risk of developing cervical cancer. </a:t>
            </a:r>
            <a:r>
              <a:rPr lang="en-GB" b="0" i="0" dirty="0">
                <a:solidFill>
                  <a:srgbClr val="665546"/>
                </a:solidFill>
                <a:effectLst/>
                <a:latin typeface="Georgia" panose="02040502050405020303" pitchFamily="18" charset="0"/>
              </a:rPr>
              <a:t>Cervical cancer often doesn’t occur until 20 years after the initial infection.</a:t>
            </a:r>
          </a:p>
          <a:p>
            <a:r>
              <a:rPr lang="en-GB" b="0" i="0" dirty="0">
                <a:solidFill>
                  <a:srgbClr val="665546"/>
                </a:solidFill>
                <a:effectLst/>
                <a:latin typeface="Georgia" panose="02040502050405020303" pitchFamily="18" charset="0"/>
              </a:rPr>
              <a:t>Persistent infection with high risk HPV types can damage DNA. This can cause cells to divide and grow out of control which can lead to cancer.</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solidFill>
                  <a:prstClr val="black"/>
                </a:solidFill>
              </a:rPr>
              <a:pPr>
                <a:defRPr/>
              </a:pPr>
              <a:t>8</a:t>
            </a:fld>
            <a:endParaRPr lang="en-US" dirty="0">
              <a:solidFill>
                <a:prstClr val="black"/>
              </a:solidFill>
            </a:endParaRPr>
          </a:p>
        </p:txBody>
      </p:sp>
      <p:sp>
        <p:nvSpPr>
          <p:cNvPr id="5" name="Footer Placeholder 4">
            <a:extLst>
              <a:ext uri="{FF2B5EF4-FFF2-40B4-BE49-F238E27FC236}">
                <a16:creationId xmlns:a16="http://schemas.microsoft.com/office/drawing/2014/main" id="{4FB0A509-D1D6-4D37-B441-C35249719F8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2192177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a:p>
            <a:r>
              <a:rPr lang="en-GB" b="0" i="0" dirty="0">
                <a:solidFill>
                  <a:srgbClr val="333333"/>
                </a:solidFill>
                <a:effectLst/>
                <a:latin typeface="Arial" panose="020B0604020202020204" pitchFamily="34" charset="0"/>
              </a:rPr>
              <a:t>In the UK, cervical cancer is the 14th most common cancer in women.  Between 2016-2018, around 3,200 women are diagnosed with cervical cancer in the UK each year. That’s nearly 9 cases diagnosed every day (Source: CRUK)</a:t>
            </a:r>
            <a:endParaRPr lang="en-GB" dirty="0"/>
          </a:p>
        </p:txBody>
      </p:sp>
      <p:sp>
        <p:nvSpPr>
          <p:cNvPr id="4" name="Slide Number Placeholder 3"/>
          <p:cNvSpPr>
            <a:spLocks noGrp="1"/>
          </p:cNvSpPr>
          <p:nvPr>
            <p:ph type="sldNum" sz="quarter" idx="10"/>
          </p:nvPr>
        </p:nvSpPr>
        <p:spPr/>
        <p:txBody>
          <a:bodyPr/>
          <a:lstStyle/>
          <a:p>
            <a:fld id="{7DC86834-413A-4A72-8896-A0C4A39BBC75}" type="slidenum">
              <a:rPr lang="en-GB" smtClean="0"/>
              <a:t>9</a:t>
            </a:fld>
            <a:endParaRPr lang="en-GB" dirty="0"/>
          </a:p>
        </p:txBody>
      </p:sp>
      <p:sp>
        <p:nvSpPr>
          <p:cNvPr id="5" name="Footer Placeholder 4">
            <a:extLst>
              <a:ext uri="{FF2B5EF4-FFF2-40B4-BE49-F238E27FC236}">
                <a16:creationId xmlns:a16="http://schemas.microsoft.com/office/drawing/2014/main" id="{BCAB0B5D-41C5-4611-BDD7-37C6EFA7C758}"/>
              </a:ext>
            </a:extLst>
          </p:cNvPr>
          <p:cNvSpPr>
            <a:spLocks noGrp="1"/>
          </p:cNvSpPr>
          <p:nvPr>
            <p:ph type="ftr" sz="quarter" idx="4"/>
          </p:nvPr>
        </p:nvSpPr>
        <p:spPr/>
        <p:txBody>
          <a:bodyPr/>
          <a:lstStyle/>
          <a:p>
            <a:r>
              <a:rPr lang="fr-FR" dirty="0"/>
              <a:t>Universal HPV adolescent immunisation programme</a:t>
            </a:r>
            <a:endParaRPr lang="en-US" dirty="0"/>
          </a:p>
        </p:txBody>
      </p:sp>
    </p:spTree>
    <p:extLst>
      <p:ext uri="{BB962C8B-B14F-4D97-AF65-F5344CB8AC3E}">
        <p14:creationId xmlns:p14="http://schemas.microsoft.com/office/powerpoint/2010/main" val="34490291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dirty="0"/>
          </a:p>
        </p:txBody>
      </p:sp>
    </p:spTree>
    <p:extLst>
      <p:ext uri="{BB962C8B-B14F-4D97-AF65-F5344CB8AC3E}">
        <p14:creationId xmlns:p14="http://schemas.microsoft.com/office/powerpoint/2010/main" val="2942364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79991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01622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a:p>
            <a:pPr lvl="4"/>
            <a:endParaRPr lang="en-GB" dirty="0"/>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26020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3194615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75733" y="431800"/>
            <a:ext cx="8771467" cy="990600"/>
          </a:xfrm>
        </p:spPr>
        <p:txBody>
          <a:bodyPr/>
          <a:lstStyle/>
          <a:p>
            <a:r>
              <a:rPr lang="en-US"/>
              <a:t>Click to edit Master title style</a:t>
            </a:r>
            <a:endParaRPr lang="en-GB"/>
          </a:p>
        </p:txBody>
      </p:sp>
      <p:sp>
        <p:nvSpPr>
          <p:cNvPr id="3" name="Chart Placeholder 2"/>
          <p:cNvSpPr>
            <a:spLocks noGrp="1"/>
          </p:cNvSpPr>
          <p:nvPr>
            <p:ph type="chart" idx="1"/>
          </p:nvPr>
        </p:nvSpPr>
        <p:spPr>
          <a:xfrm>
            <a:off x="575734" y="1727200"/>
            <a:ext cx="11076517" cy="4114800"/>
          </a:xfrm>
        </p:spPr>
        <p:txBody>
          <a:bodyPr/>
          <a:lstStyle/>
          <a:p>
            <a:endParaRPr lang="en-GB" dirty="0"/>
          </a:p>
        </p:txBody>
      </p:sp>
      <p:sp>
        <p:nvSpPr>
          <p:cNvPr id="4" name="Footer Placeholder 3"/>
          <p:cNvSpPr>
            <a:spLocks noGrp="1"/>
          </p:cNvSpPr>
          <p:nvPr>
            <p:ph type="ftr" sz="quarter" idx="10"/>
          </p:nvPr>
        </p:nvSpPr>
        <p:spPr>
          <a:xfrm>
            <a:off x="689956" y="6354762"/>
            <a:ext cx="5203768" cy="549275"/>
          </a:xfrm>
        </p:spPr>
        <p:txBody>
          <a:bodyPr/>
          <a:lstStyle>
            <a:lvl1pPr>
              <a:defRPr/>
            </a:lvl1pPr>
          </a:lstStyle>
          <a:p>
            <a:r>
              <a:rPr lang="fr-FR" altLang="en-US">
                <a:solidFill>
                  <a:prstClr val="white"/>
                </a:solidFill>
              </a:rPr>
              <a:t>Routine adolescent HPV vaccination programme</a:t>
            </a:r>
            <a:endParaRPr lang="en-GB" altLang="en-US" dirty="0">
              <a:solidFill>
                <a:prstClr val="white"/>
              </a:solidFill>
            </a:endParaRPr>
          </a:p>
        </p:txBody>
      </p:sp>
      <p:sp>
        <p:nvSpPr>
          <p:cNvPr id="5" name="Slide Number Placeholder 4"/>
          <p:cNvSpPr>
            <a:spLocks noGrp="1"/>
          </p:cNvSpPr>
          <p:nvPr>
            <p:ph type="sldNum" sz="quarter" idx="11"/>
          </p:nvPr>
        </p:nvSpPr>
        <p:spPr>
          <a:xfrm>
            <a:off x="275243" y="6400799"/>
            <a:ext cx="414713" cy="457200"/>
          </a:xfrm>
        </p:spPr>
        <p:txBody>
          <a:bodyPr/>
          <a:lstStyle>
            <a:lvl1pPr>
              <a:defRPr/>
            </a:lvl1pPr>
          </a:lstStyle>
          <a:p>
            <a:fld id="{708CD139-C1B9-49E8-A6DB-785DD9AE7DD2}" type="slidenum">
              <a:rPr lang="en-GB" altLang="en-US">
                <a:solidFill>
                  <a:prstClr val="white"/>
                </a:solidFill>
              </a:rPr>
              <a:pPr/>
              <a:t>‹#›</a:t>
            </a:fld>
            <a:endParaRPr lang="en-GB" altLang="en-US" dirty="0">
              <a:solidFill>
                <a:prstClr val="white"/>
              </a:solidFill>
            </a:endParaRPr>
          </a:p>
        </p:txBody>
      </p:sp>
    </p:spTree>
    <p:extLst>
      <p:ext uri="{BB962C8B-B14F-4D97-AF65-F5344CB8AC3E}">
        <p14:creationId xmlns:p14="http://schemas.microsoft.com/office/powerpoint/2010/main" val="331343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330206" y="179416"/>
            <a:ext cx="10515600" cy="972607"/>
          </a:xfrm>
          <a:prstGeom prst="rect">
            <a:avLst/>
          </a:prstGeom>
        </p:spPr>
        <p:txBody>
          <a:bodyPr vert="horz" lIns="91440" tIns="45720" rIns="91440" bIns="45720" rtlCol="0" anchor="t">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33020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chemeClr val="bg1"/>
                </a:solidFill>
                <a:latin typeface="Arial" panose="020B0604020202020204" pitchFamily="34" charset="0"/>
                <a:cs typeface="Arial" panose="020B0604020202020204" pitchFamily="34" charset="0"/>
              </a:defRPr>
            </a:lvl1pPr>
          </a:lstStyle>
          <a:p>
            <a:r>
              <a:rPr lang="fr-FR" sz="1400"/>
              <a:t>Routine adolescent HPV vaccination programme</a:t>
            </a:r>
            <a:endParaRPr lang="en-GB" sz="1400" dirty="0"/>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chemeClr val="bg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sz="1400" dirty="0"/>
          </a:p>
        </p:txBody>
      </p:sp>
    </p:spTree>
    <p:extLst>
      <p:ext uri="{BB962C8B-B14F-4D97-AF65-F5344CB8AC3E}">
        <p14:creationId xmlns:p14="http://schemas.microsoft.com/office/powerpoint/2010/main" val="120489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Lst>
  <p:hf hdr="0" dt="0"/>
  <p:txStyles>
    <p:titleStyle>
      <a:lvl1pPr algn="l" defTabSz="914400" rtl="0" eaLnBrk="1" latinLnBrk="0" hangingPunct="1">
        <a:lnSpc>
          <a:spcPct val="90000"/>
        </a:lnSpc>
        <a:spcBef>
          <a:spcPct val="0"/>
        </a:spcBef>
        <a:buNone/>
        <a:defRPr sz="38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collections/immunisation-patient-group-direction-pg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tm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hyperlink" Target="https://www.medicines.org.uk/emc/product/7330/smpc"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mhra.gov.uk/yellowcard"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www.gov.uk/government/publications/adolescent-vaccine-coverage-user-guidanc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www.gov.uk/government/collections/vaccine-uptake#hpv-vaccine-uptake" TargetMode="Externa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tmp"/><Relationship Id="rId7" Type="http://schemas.openxmlformats.org/officeDocument/2006/relationships/hyperlink" Target="https://www.healthpublications.gov.uk/Home.html"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jpeg"/><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human-papillomavirus-hpv-vaccination-consent-form" TargetMode="External"/><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hyperlink" Target="https://www.gov.uk/government/collections/hpv-vaccination-programm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gov.uk/government/collections/hpv-vaccination-programme" TargetMode="External"/><Relationship Id="rId7" Type="http://schemas.openxmlformats.org/officeDocument/2006/relationships/hyperlink" Target="http://www.medicines.org.uk/emc/product/7330/smpc"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hyperlink" Target="http://www.gov.uk/government/publications/hpv-universal-vaccination-guidance-for-health-professionals" TargetMode="External"/><Relationship Id="rId5" Type="http://schemas.openxmlformats.org/officeDocument/2006/relationships/hyperlink" Target="http://www.gov.uk/government/publications/human-papillomavirus-hpv-the-green-book-chapter-18a" TargetMode="External"/><Relationship Id="rId4" Type="http://schemas.openxmlformats.org/officeDocument/2006/relationships/hyperlink" Target="http://www.gov.uk/government/publications/single-dose-of-hpv-vaccine-jcvi-concluding-advice/jcvi-statement-on-a-one-dose-schedule-for-the-routine-hpv-immunisation-programme"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B76AF6-7E40-47FB-A497-D1E72B0B779D}"/>
              </a:ext>
            </a:extLst>
          </p:cNvPr>
          <p:cNvSpPr>
            <a:spLocks noGrp="1"/>
          </p:cNvSpPr>
          <p:nvPr>
            <p:ph type="ctrTitle"/>
          </p:nvPr>
        </p:nvSpPr>
        <p:spPr/>
        <p:txBody>
          <a:bodyPr>
            <a:normAutofit fontScale="90000"/>
          </a:bodyPr>
          <a:lstStyle/>
          <a:p>
            <a:r>
              <a:rPr lang="en-GB" b="1" dirty="0"/>
              <a:t>Human papillomavirus (HPV) vaccination </a:t>
            </a:r>
            <a:br>
              <a:rPr lang="en-GB" b="1" dirty="0"/>
            </a:br>
            <a:r>
              <a:rPr lang="en-GB" b="1" dirty="0"/>
              <a:t>Routine adolescent immunisation programme</a:t>
            </a:r>
            <a:br>
              <a:rPr lang="en-GB" b="1" dirty="0"/>
            </a:br>
            <a:br>
              <a:rPr lang="en-GB" b="1" dirty="0"/>
            </a:br>
            <a:br>
              <a:rPr lang="en-GB" b="1" dirty="0"/>
            </a:br>
            <a:br>
              <a:rPr lang="en-GB" b="1" dirty="0"/>
            </a:br>
            <a:r>
              <a:rPr lang="en-GB" sz="3100" b="1" dirty="0"/>
              <a:t>Updated June 2023</a:t>
            </a:r>
            <a:endParaRPr lang="en-GB" sz="3100" dirty="0"/>
          </a:p>
        </p:txBody>
      </p:sp>
    </p:spTree>
    <p:extLst>
      <p:ext uri="{BB962C8B-B14F-4D97-AF65-F5344CB8AC3E}">
        <p14:creationId xmlns:p14="http://schemas.microsoft.com/office/powerpoint/2010/main" val="37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Other HPV associated cancers</a:t>
            </a:r>
          </a:p>
        </p:txBody>
      </p:sp>
      <p:sp>
        <p:nvSpPr>
          <p:cNvPr id="3" name="Content Placeholder 2"/>
          <p:cNvSpPr>
            <a:spLocks noGrp="1"/>
          </p:cNvSpPr>
          <p:nvPr>
            <p:ph idx="1"/>
          </p:nvPr>
        </p:nvSpPr>
        <p:spPr>
          <a:xfrm>
            <a:off x="726961" y="1586841"/>
            <a:ext cx="8361034" cy="4570496"/>
          </a:xfrm>
        </p:spPr>
        <p:txBody>
          <a:bodyPr/>
          <a:lstStyle/>
          <a:p>
            <a:pPr marL="0" indent="0">
              <a:buNone/>
            </a:pPr>
            <a:r>
              <a:rPr lang="en-GB" altLang="en-US" sz="1800" dirty="0"/>
              <a:t>HPV is also associated with</a:t>
            </a:r>
            <a:r>
              <a:rPr lang="en-GB" sz="1800" dirty="0"/>
              <a:t>:</a:t>
            </a:r>
          </a:p>
          <a:p>
            <a:pPr marL="285750" indent="-285750">
              <a:spcBef>
                <a:spcPts val="600"/>
              </a:spcBef>
            </a:pPr>
            <a:r>
              <a:rPr lang="en-GB" sz="1800" dirty="0"/>
              <a:t>anal and cervical cancers (more than 90%)</a:t>
            </a:r>
          </a:p>
          <a:p>
            <a:pPr marL="285750" indent="-285750">
              <a:spcBef>
                <a:spcPts val="600"/>
              </a:spcBef>
            </a:pPr>
            <a:r>
              <a:rPr lang="en-GB" sz="1800" dirty="0"/>
              <a:t>vaginal and vulvar cancers (about 70%) </a:t>
            </a:r>
          </a:p>
          <a:p>
            <a:pPr marL="285750" indent="-285750">
              <a:spcBef>
                <a:spcPts val="600"/>
              </a:spcBef>
            </a:pPr>
            <a:r>
              <a:rPr lang="en-GB" sz="1800" dirty="0"/>
              <a:t>oropharyngeal cancers (up to 70%) </a:t>
            </a:r>
          </a:p>
          <a:p>
            <a:pPr marL="285750" indent="-285750">
              <a:spcBef>
                <a:spcPts val="600"/>
              </a:spcBef>
            </a:pPr>
            <a:r>
              <a:rPr lang="en-GB" sz="1800" dirty="0"/>
              <a:t>more than 60% of penile cancers</a:t>
            </a:r>
          </a:p>
          <a:p>
            <a:pPr marL="0" indent="0"/>
            <a:endParaRPr lang="en-GB" sz="1800" dirty="0"/>
          </a:p>
          <a:p>
            <a:pPr marL="0" indent="0">
              <a:spcBef>
                <a:spcPts val="0"/>
              </a:spcBef>
              <a:buNone/>
            </a:pPr>
            <a:r>
              <a:rPr lang="en-GB" sz="1800" dirty="0"/>
              <a:t>Cancer Research UK (CRUK) suggests that the proportion of cancer cases linked to HPV is rising and that i</a:t>
            </a:r>
            <a:r>
              <a:rPr lang="en-GB" altLang="en-US" sz="1800" dirty="0"/>
              <a:t>n Europe:</a:t>
            </a:r>
          </a:p>
          <a:p>
            <a:pPr marL="285750" indent="-285750">
              <a:spcBef>
                <a:spcPts val="600"/>
              </a:spcBef>
            </a:pPr>
            <a:r>
              <a:rPr lang="en-GB" altLang="en-US" sz="1800" dirty="0"/>
              <a:t>73% of oropharangeal cancer cases are HPV positive</a:t>
            </a:r>
          </a:p>
          <a:p>
            <a:pPr marL="285750" indent="-285750">
              <a:spcBef>
                <a:spcPts val="600"/>
              </a:spcBef>
            </a:pPr>
            <a:r>
              <a:rPr lang="en-GB" sz="1800" dirty="0"/>
              <a:t>12% of oral cavity, hypopharynx and larynx cancer cases are HPV-positive</a:t>
            </a:r>
          </a:p>
          <a:p>
            <a:pPr marL="285750" indent="-285750">
              <a:spcBef>
                <a:spcPts val="600"/>
              </a:spcBef>
            </a:pPr>
            <a:r>
              <a:rPr lang="en-GB" sz="1800" dirty="0"/>
              <a:t>laryngeal squamous cell carcinoma (SCC) risk is 5.4 times higher in people with HPV infection</a:t>
            </a:r>
          </a:p>
          <a:p>
            <a:pPr marL="285750" indent="-285750">
              <a:spcBef>
                <a:spcPts val="600"/>
              </a:spcBef>
            </a:pPr>
            <a:r>
              <a:rPr lang="en-GB" sz="1800" dirty="0"/>
              <a:t>the cancer risk for oropharyngeal, tonsil, and base of tongue is higher in people with more past sexual partners, people who started having sex at a younger age, and men who have ever had sexual contact with men </a:t>
            </a:r>
            <a:endParaRPr lang="en-GB" altLang="en-US" sz="1800" dirty="0"/>
          </a:p>
          <a:p>
            <a:pPr marL="0" indent="0"/>
            <a:endParaRPr lang="en-GB" altLang="en-US" dirty="0"/>
          </a:p>
        </p:txBody>
      </p:sp>
      <p:sp>
        <p:nvSpPr>
          <p:cNvPr id="9" name="Footer Placeholder 1">
            <a:extLst>
              <a:ext uri="{FF2B5EF4-FFF2-40B4-BE49-F238E27FC236}">
                <a16:creationId xmlns:a16="http://schemas.microsoft.com/office/drawing/2014/main" id="{D4F0FAF0-B718-4146-87CC-FEB6844768C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E616BC4-3B27-44BC-B0F2-595A4D78E8CC}"/>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5" name="Slide Number Placeholder 4">
            <a:extLst>
              <a:ext uri="{FF2B5EF4-FFF2-40B4-BE49-F238E27FC236}">
                <a16:creationId xmlns:a16="http://schemas.microsoft.com/office/drawing/2014/main" id="{A9A40B59-14BB-4021-8F41-9F0A5EC73AFB}"/>
              </a:ext>
            </a:extLst>
          </p:cNvPr>
          <p:cNvSpPr>
            <a:spLocks noGrp="1"/>
          </p:cNvSpPr>
          <p:nvPr>
            <p:ph type="sldNum" sz="quarter" idx="11"/>
          </p:nvPr>
        </p:nvSpPr>
        <p:spPr/>
        <p:txBody>
          <a:bodyPr/>
          <a:lstStyle/>
          <a:p>
            <a:fld id="{344369E4-5DE7-46E5-874E-4FD437973785}" type="slidenum">
              <a:rPr lang="en-GB" smtClean="0"/>
              <a:pPr/>
              <a:t>10</a:t>
            </a:fld>
            <a:endParaRPr lang="en-GB" sz="1400" dirty="0"/>
          </a:p>
        </p:txBody>
      </p:sp>
    </p:spTree>
    <p:extLst>
      <p:ext uri="{BB962C8B-B14F-4D97-AF65-F5344CB8AC3E}">
        <p14:creationId xmlns:p14="http://schemas.microsoft.com/office/powerpoint/2010/main" val="2283449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4011530F-ED6C-4BA3-B13D-B3B2B2ABA92D}"/>
              </a:ext>
            </a:extLst>
          </p:cNvPr>
          <p:cNvSpPr txBox="1">
            <a:spLocks/>
          </p:cNvSpPr>
          <p:nvPr/>
        </p:nvSpPr>
        <p:spPr>
          <a:xfrm>
            <a:off x="577048" y="1421265"/>
            <a:ext cx="10149946" cy="48244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The National HPV Immunisation Programme began throughout the UK in September 2008 </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Delivered in schools:	</a:t>
            </a:r>
          </a:p>
          <a:p>
            <a:pPr eaLnBrk="0" hangingPunct="0">
              <a:spcBef>
                <a:spcPts val="600"/>
              </a:spcBef>
              <a:buClr>
                <a:srgbClr val="007C91"/>
              </a:buClr>
              <a:defRPr/>
            </a:pPr>
            <a:r>
              <a:rPr lang="en-GB" sz="1800" dirty="0">
                <a:ea typeface="ヒラギノ角ゴ Pro W3" pitchFamily="84" charset="-128"/>
                <a:cs typeface="ヒラギノ角ゴ Pro W3" pitchFamily="84" charset="-128"/>
              </a:rPr>
              <a:t>targeted school Year 8 females (aged 12 to 13 years)</a:t>
            </a:r>
          </a:p>
          <a:p>
            <a:pPr eaLnBrk="0" hangingPunct="0">
              <a:spcBef>
                <a:spcPts val="0"/>
              </a:spcBef>
              <a:buClr>
                <a:srgbClr val="007C91"/>
              </a:buClr>
              <a:defRPr/>
            </a:pPr>
            <a:r>
              <a:rPr lang="en-GB" sz="1800" dirty="0">
                <a:ea typeface="ヒラギノ角ゴ Pro W3" pitchFamily="84" charset="-128"/>
                <a:cs typeface="ヒラギノ角ゴ Pro W3" pitchFamily="84" charset="-128"/>
              </a:rPr>
              <a:t>catch up for all girls aged between 13 to 18 years</a:t>
            </a:r>
          </a:p>
          <a:p>
            <a:pPr marL="0" indent="0" eaLnBrk="0" hangingPunct="0">
              <a:spcBef>
                <a:spcPts val="0"/>
              </a:spcBef>
              <a:buClr>
                <a:schemeClr val="tx1"/>
              </a:buClr>
              <a:buNone/>
              <a:defRPr/>
            </a:pPr>
            <a:endParaRPr lang="en-GB" sz="1800" dirty="0">
              <a:ea typeface="ヒラギノ角ゴ Pro W3" pitchFamily="84" charset="-128"/>
              <a:cs typeface="ヒラギノ角ゴ Pro W3" pitchFamily="84" charset="-128"/>
            </a:endParaRPr>
          </a:p>
          <a:p>
            <a:pPr marL="0" indent="0" eaLnBrk="0" hangingPunct="0">
              <a:spcBef>
                <a:spcPts val="0"/>
              </a:spcBef>
              <a:buClr>
                <a:schemeClr val="tx1"/>
              </a:buClr>
              <a:buNone/>
              <a:defRPr/>
            </a:pPr>
            <a:r>
              <a:rPr lang="en-GB" sz="1800" dirty="0">
                <a:ea typeface="ヒラギノ角ゴ Pro W3" pitchFamily="84" charset="-128"/>
                <a:cs typeface="ヒラギノ角ゴ Pro W3" pitchFamily="84" charset="-128"/>
              </a:rPr>
              <a:t>Following a successful pilot, in 2018 the programme was extended to offer vaccine to GBMSM up to 45 years of age attending local specialist Sexual Health Services and/or HIV clinics</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In 2019 the HPV adolescent programme was extended to include boys as well as girls</a:t>
            </a:r>
          </a:p>
          <a:p>
            <a:pPr marL="0" indent="0" eaLnBrk="0" hangingPunct="0">
              <a:spcBef>
                <a:spcPts val="1200"/>
              </a:spcBef>
              <a:buClr>
                <a:schemeClr val="tx1"/>
              </a:buClr>
              <a:buNone/>
              <a:defRPr/>
            </a:pPr>
            <a:r>
              <a:rPr lang="en-US" sz="1800" dirty="0"/>
              <a:t>Eligible girls and boys (eligible boys born on/after 01/09/2006) can continue to be caught up until their 25th birthday</a:t>
            </a:r>
          </a:p>
          <a:p>
            <a:pPr marL="0" indent="0" eaLnBrk="0" hangingPunct="0">
              <a:spcBef>
                <a:spcPts val="1200"/>
              </a:spcBef>
              <a:buClr>
                <a:schemeClr val="tx1"/>
              </a:buClr>
              <a:buNone/>
              <a:defRPr/>
            </a:pPr>
            <a:r>
              <a:rPr lang="en-GB" sz="1800" dirty="0">
                <a:ea typeface="ヒラギノ角ゴ Pro W3" pitchFamily="84" charset="-128"/>
                <a:cs typeface="ヒラギノ角ゴ Pro W3" pitchFamily="84" charset="-128"/>
              </a:rPr>
              <a:t>From 1 September 2023 the HPV vaccination schedule will change to:</a:t>
            </a:r>
          </a:p>
          <a:p>
            <a:pPr lvl="1" indent="-342900">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1 dose schedule for the routine adolescent programme and GBMSM programme for eligible individuals less than 25 years of age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2 dose schedule from the age of 25 years for the GBMSM programme</a:t>
            </a:r>
            <a:endParaRPr lang="en-GB" sz="1600" dirty="0">
              <a:effectLst/>
              <a:ea typeface="Times New Roman" panose="02020603050405020304" pitchFamily="18" charset="0"/>
            </a:endParaRPr>
          </a:p>
          <a:p>
            <a:pPr lvl="1" indent="-342900" algn="just">
              <a:lnSpc>
                <a:spcPts val="1600"/>
              </a:lnSpc>
              <a:buFont typeface="Symbol" panose="05050102010706020507" pitchFamily="18" charset="2"/>
              <a:buChar char=""/>
            </a:pPr>
            <a:r>
              <a:rPr lang="en-GB" sz="1600" dirty="0">
                <a:solidFill>
                  <a:srgbClr val="0B0C0C"/>
                </a:solidFill>
                <a:effectLst/>
                <a:ea typeface="Times New Roman" panose="02020603050405020304" pitchFamily="18" charset="0"/>
              </a:rPr>
              <a:t>a 3 dose schedule for individuals who are immunosuppressed and those known to be living with HIV</a:t>
            </a:r>
            <a:endParaRPr lang="en-GB" sz="1600" dirty="0">
              <a:effectLst/>
              <a:ea typeface="Times New Roman" panose="02020603050405020304" pitchFamily="18" charset="0"/>
            </a:endParaRPr>
          </a:p>
          <a:p>
            <a:pPr marL="0" indent="0" eaLnBrk="0" hangingPunct="0">
              <a:spcBef>
                <a:spcPts val="1200"/>
              </a:spcBef>
              <a:buClr>
                <a:schemeClr val="tx1"/>
              </a:buClr>
              <a:buNone/>
              <a:defRPr/>
            </a:pPr>
            <a:endParaRPr lang="en-GB" sz="2000" dirty="0"/>
          </a:p>
          <a:p>
            <a:pPr marL="0" indent="0" eaLnBrk="0" hangingPunct="0">
              <a:spcBef>
                <a:spcPts val="1200"/>
              </a:spcBef>
              <a:buClr>
                <a:schemeClr val="tx1"/>
              </a:buClr>
              <a:buNone/>
              <a:defRPr/>
            </a:pPr>
            <a:endParaRPr lang="en-GB" sz="2000" dirty="0">
              <a:ea typeface="ヒラギノ角ゴ Pro W3" pitchFamily="84" charset="-128"/>
              <a:cs typeface="ヒラギノ角ゴ Pro W3" pitchFamily="84" charset="-128"/>
            </a:endParaRPr>
          </a:p>
          <a:p>
            <a:pPr marL="0" indent="0" eaLnBrk="0" hangingPunct="0">
              <a:spcBef>
                <a:spcPts val="0"/>
              </a:spcBef>
              <a:buClr>
                <a:schemeClr val="tx1"/>
              </a:buClr>
              <a:buNone/>
              <a:defRPr/>
            </a:pPr>
            <a:endParaRPr lang="en-GB" sz="2000" dirty="0">
              <a:ea typeface="ヒラギノ角ゴ Pro W3" pitchFamily="84" charset="-128"/>
              <a:cs typeface="ヒラギノ角ゴ Pro W3" pitchFamily="84" charset="-128"/>
            </a:endParaRPr>
          </a:p>
          <a:p>
            <a:pPr marL="0" indent="0">
              <a:spcBef>
                <a:spcPts val="600"/>
              </a:spcBef>
              <a:buClr>
                <a:schemeClr val="accent5">
                  <a:lumMod val="75000"/>
                </a:schemeClr>
              </a:buClr>
              <a:buNone/>
              <a:defRPr/>
            </a:pPr>
            <a:endParaRPr lang="en-GB" altLang="en-US" sz="800" dirty="0">
              <a:ea typeface="ヒラギノ角ゴ Pro W3"/>
              <a:cs typeface="ヒラギノ角ゴ Pro W3"/>
            </a:endParaRPr>
          </a:p>
          <a:p>
            <a:pPr marL="0" indent="0">
              <a:spcBef>
                <a:spcPts val="600"/>
              </a:spcBef>
              <a:buClr>
                <a:schemeClr val="accent5">
                  <a:lumMod val="75000"/>
                </a:schemeClr>
              </a:buClr>
              <a:buNone/>
              <a:defRPr/>
            </a:pPr>
            <a:endParaRPr lang="en-GB" sz="2400" dirty="0">
              <a:ea typeface="Microsoft YaHei" charset="0"/>
              <a:cs typeface="Arial" panose="020B0604020202020204" pitchFamily="34" charset="0"/>
            </a:endParaRPr>
          </a:p>
        </p:txBody>
      </p:sp>
      <p:sp>
        <p:nvSpPr>
          <p:cNvPr id="6" name="Title 1">
            <a:extLst>
              <a:ext uri="{FF2B5EF4-FFF2-40B4-BE49-F238E27FC236}">
                <a16:creationId xmlns:a16="http://schemas.microsoft.com/office/drawing/2014/main" id="{5EA46D36-EA5B-438B-A634-CF189200E8BF}"/>
              </a:ext>
            </a:extLst>
          </p:cNvPr>
          <p:cNvSpPr>
            <a:spLocks noGrp="1"/>
          </p:cNvSpPr>
          <p:nvPr>
            <p:ph type="title"/>
          </p:nvPr>
        </p:nvSpPr>
        <p:spPr>
          <a:xfrm>
            <a:off x="493159" y="296861"/>
            <a:ext cx="8964612" cy="647700"/>
          </a:xfrm>
        </p:spPr>
        <p:txBody>
          <a:bodyPr/>
          <a:lstStyle/>
          <a:p>
            <a:pPr>
              <a:defRPr/>
            </a:pPr>
            <a:r>
              <a:rPr lang="en-GB" sz="3600" dirty="0"/>
              <a:t>The HPV vaccination programme</a:t>
            </a:r>
          </a:p>
        </p:txBody>
      </p:sp>
      <p:sp>
        <p:nvSpPr>
          <p:cNvPr id="2" name="Footer Placeholder 1">
            <a:extLst>
              <a:ext uri="{FF2B5EF4-FFF2-40B4-BE49-F238E27FC236}">
                <a16:creationId xmlns:a16="http://schemas.microsoft.com/office/drawing/2014/main" id="{69A66E38-A723-4F00-977E-0862FE70B371}"/>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4" name="Slide Number Placeholder 3">
            <a:extLst>
              <a:ext uri="{FF2B5EF4-FFF2-40B4-BE49-F238E27FC236}">
                <a16:creationId xmlns:a16="http://schemas.microsoft.com/office/drawing/2014/main" id="{C0D310B5-0831-4441-9D52-C90707D17C8F}"/>
              </a:ext>
            </a:extLst>
          </p:cNvPr>
          <p:cNvSpPr>
            <a:spLocks noGrp="1"/>
          </p:cNvSpPr>
          <p:nvPr>
            <p:ph type="sldNum" sz="quarter" idx="11"/>
          </p:nvPr>
        </p:nvSpPr>
        <p:spPr/>
        <p:txBody>
          <a:bodyPr/>
          <a:lstStyle/>
          <a:p>
            <a:fld id="{344369E4-5DE7-46E5-874E-4FD437973785}" type="slidenum">
              <a:rPr lang="en-GB" smtClean="0"/>
              <a:pPr/>
              <a:t>11</a:t>
            </a:fld>
            <a:endParaRPr lang="en-GB"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BD24DD-BFE6-F1EB-EAA5-BC0FB431F524}"/>
              </a:ext>
            </a:extLst>
          </p:cNvPr>
          <p:cNvSpPr>
            <a:spLocks noGrp="1"/>
          </p:cNvSpPr>
          <p:nvPr>
            <p:ph type="title"/>
          </p:nvPr>
        </p:nvSpPr>
        <p:spPr/>
        <p:txBody>
          <a:bodyPr/>
          <a:lstStyle/>
          <a:p>
            <a:endParaRPr lang="en-GB"/>
          </a:p>
        </p:txBody>
      </p:sp>
      <p:sp>
        <p:nvSpPr>
          <p:cNvPr id="4" name="Footer Placeholder 3">
            <a:extLst>
              <a:ext uri="{FF2B5EF4-FFF2-40B4-BE49-F238E27FC236}">
                <a16:creationId xmlns:a16="http://schemas.microsoft.com/office/drawing/2014/main" id="{D28D141E-6073-2BF0-C66A-008BA6ACDF6F}"/>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B77D5697-9BAA-22F7-0C1A-2F2731D6EEEA}"/>
              </a:ext>
            </a:extLst>
          </p:cNvPr>
          <p:cNvSpPr>
            <a:spLocks noGrp="1"/>
          </p:cNvSpPr>
          <p:nvPr>
            <p:ph type="sldNum" sz="quarter" idx="11"/>
          </p:nvPr>
        </p:nvSpPr>
        <p:spPr/>
        <p:txBody>
          <a:bodyPr/>
          <a:lstStyle/>
          <a:p>
            <a:fld id="{344369E4-5DE7-46E5-874E-4FD437973785}" type="slidenum">
              <a:rPr lang="en-GB" smtClean="0"/>
              <a:pPr/>
              <a:t>12</a:t>
            </a:fld>
            <a:endParaRPr lang="en-GB" sz="1400" dirty="0"/>
          </a:p>
        </p:txBody>
      </p:sp>
      <p:graphicFrame>
        <p:nvGraphicFramePr>
          <p:cNvPr id="7" name="Table 6">
            <a:extLst>
              <a:ext uri="{FF2B5EF4-FFF2-40B4-BE49-F238E27FC236}">
                <a16:creationId xmlns:a16="http://schemas.microsoft.com/office/drawing/2014/main" id="{47CE9BE2-D5DD-FED6-1F0E-FD0D4728CB78}"/>
              </a:ext>
            </a:extLst>
          </p:cNvPr>
          <p:cNvGraphicFramePr>
            <a:graphicFrameLocks noGrp="1"/>
          </p:cNvGraphicFramePr>
          <p:nvPr>
            <p:extLst>
              <p:ext uri="{D42A27DB-BD31-4B8C-83A1-F6EECF244321}">
                <p14:modId xmlns:p14="http://schemas.microsoft.com/office/powerpoint/2010/main" val="3159096367"/>
              </p:ext>
            </p:extLst>
          </p:nvPr>
        </p:nvGraphicFramePr>
        <p:xfrm>
          <a:off x="130629" y="72078"/>
          <a:ext cx="11731164" cy="6285694"/>
        </p:xfrm>
        <a:graphic>
          <a:graphicData uri="http://schemas.openxmlformats.org/drawingml/2006/table">
            <a:tbl>
              <a:tblPr firstRow="1" firstCol="1" bandRow="1">
                <a:tableStyleId>{5C22544A-7EE6-4342-B048-85BDC9FD1C3A}</a:tableStyleId>
              </a:tblPr>
              <a:tblGrid>
                <a:gridCol w="2127379">
                  <a:extLst>
                    <a:ext uri="{9D8B030D-6E8A-4147-A177-3AD203B41FA5}">
                      <a16:colId xmlns:a16="http://schemas.microsoft.com/office/drawing/2014/main" val="709041829"/>
                    </a:ext>
                  </a:extLst>
                </a:gridCol>
                <a:gridCol w="9603785">
                  <a:extLst>
                    <a:ext uri="{9D8B030D-6E8A-4147-A177-3AD203B41FA5}">
                      <a16:colId xmlns:a16="http://schemas.microsoft.com/office/drawing/2014/main" val="674016059"/>
                    </a:ext>
                  </a:extLst>
                </a:gridCol>
              </a:tblGrid>
              <a:tr h="297565">
                <a:tc>
                  <a:txBody>
                    <a:bodyPr/>
                    <a:lstStyle/>
                    <a:p>
                      <a:pPr>
                        <a:lnSpc>
                          <a:spcPct val="107000"/>
                        </a:lnSpc>
                        <a:spcBef>
                          <a:spcPts val="1500"/>
                        </a:spcBef>
                        <a:spcAft>
                          <a:spcPts val="1500"/>
                        </a:spcAft>
                      </a:pPr>
                      <a:r>
                        <a:rPr lang="en-GB" sz="1800">
                          <a:effectLst/>
                        </a:rPr>
                        <a:t>Year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a:effectLst/>
                        </a:rPr>
                        <a:t>Change to HPV programme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3189400940"/>
                  </a:ext>
                </a:extLst>
              </a:tr>
              <a:tr h="610996">
                <a:tc>
                  <a:txBody>
                    <a:bodyPr/>
                    <a:lstStyle/>
                    <a:p>
                      <a:pPr>
                        <a:lnSpc>
                          <a:spcPct val="107000"/>
                        </a:lnSpc>
                        <a:spcBef>
                          <a:spcPts val="1500"/>
                        </a:spcBef>
                        <a:spcAft>
                          <a:spcPts val="1500"/>
                        </a:spcAft>
                      </a:pPr>
                      <a:r>
                        <a:rPr lang="en-GB" sz="1800">
                          <a:effectLst/>
                        </a:rPr>
                        <a:t>September 2008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dirty="0">
                          <a:effectLst/>
                        </a:rPr>
                        <a:t>HPV national vaccination programme introduced for Year 8 girls (aged 12 to 13 years old). A catch-up programme also took place to vaccinate all girls aged 13 to 18 years old.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2752935151"/>
                  </a:ext>
                </a:extLst>
              </a:tr>
              <a:tr h="297565">
                <a:tc>
                  <a:txBody>
                    <a:bodyPr/>
                    <a:lstStyle/>
                    <a:p>
                      <a:pPr>
                        <a:lnSpc>
                          <a:spcPct val="107000"/>
                        </a:lnSpc>
                        <a:spcBef>
                          <a:spcPts val="1500"/>
                        </a:spcBef>
                        <a:spcAft>
                          <a:spcPts val="1500"/>
                        </a:spcAft>
                      </a:pPr>
                      <a:r>
                        <a:rPr lang="en-GB" sz="1800">
                          <a:effectLst/>
                        </a:rPr>
                        <a:t>September 2012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dirty="0">
                          <a:effectLst/>
                        </a:rPr>
                        <a:t>Gardasil vaccine (4 HPV types) replaced the previously used Cervarix vaccine (2 HPV types)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2922560377"/>
                  </a:ext>
                </a:extLst>
              </a:tr>
              <a:tr h="297565">
                <a:tc>
                  <a:txBody>
                    <a:bodyPr/>
                    <a:lstStyle/>
                    <a:p>
                      <a:pPr>
                        <a:lnSpc>
                          <a:spcPct val="107000"/>
                        </a:lnSpc>
                        <a:spcBef>
                          <a:spcPts val="1500"/>
                        </a:spcBef>
                        <a:spcAft>
                          <a:spcPts val="1500"/>
                        </a:spcAft>
                      </a:pPr>
                      <a:r>
                        <a:rPr lang="en-GB" sz="1800">
                          <a:effectLst/>
                        </a:rPr>
                        <a:t>September 2014</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a:effectLst/>
                        </a:rPr>
                        <a:t>3 dose schedule reduced to a 2 dose schedule for girls under 15 years of 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755583699"/>
                  </a:ext>
                </a:extLst>
              </a:tr>
              <a:tr h="610996">
                <a:tc>
                  <a:txBody>
                    <a:bodyPr/>
                    <a:lstStyle/>
                    <a:p>
                      <a:pPr>
                        <a:lnSpc>
                          <a:spcPct val="107000"/>
                        </a:lnSpc>
                        <a:spcBef>
                          <a:spcPts val="1500"/>
                        </a:spcBef>
                        <a:spcAft>
                          <a:spcPts val="1500"/>
                        </a:spcAft>
                      </a:pPr>
                      <a:r>
                        <a:rPr lang="en-GB" sz="1800">
                          <a:effectLst/>
                        </a:rPr>
                        <a:t>April 2018</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dirty="0">
                          <a:effectLst/>
                        </a:rPr>
                        <a:t>HPV vaccination programme extended to include GBMSM up to and including 45 years attending all specialist Sexual Health Services (SHSs) and HIV clinics.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989312019"/>
                  </a:ext>
                </a:extLst>
              </a:tr>
              <a:tr h="297565">
                <a:tc>
                  <a:txBody>
                    <a:bodyPr/>
                    <a:lstStyle/>
                    <a:p>
                      <a:pPr>
                        <a:lnSpc>
                          <a:spcPct val="107000"/>
                        </a:lnSpc>
                        <a:spcBef>
                          <a:spcPts val="1500"/>
                        </a:spcBef>
                        <a:spcAft>
                          <a:spcPts val="1500"/>
                        </a:spcAft>
                      </a:pPr>
                      <a:r>
                        <a:rPr lang="en-GB" sz="1800">
                          <a:effectLst/>
                        </a:rPr>
                        <a:t>Sept 2019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dirty="0">
                          <a:effectLst/>
                        </a:rPr>
                        <a:t>HPV vaccination programme extended to boys from 12 years of age.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1128956293"/>
                  </a:ext>
                </a:extLst>
              </a:tr>
              <a:tr h="1702418">
                <a:tc>
                  <a:txBody>
                    <a:bodyPr/>
                    <a:lstStyle/>
                    <a:p>
                      <a:pPr>
                        <a:lnSpc>
                          <a:spcPct val="107000"/>
                        </a:lnSpc>
                        <a:spcBef>
                          <a:spcPts val="1500"/>
                        </a:spcBef>
                        <a:spcAft>
                          <a:spcPts val="1500"/>
                        </a:spcAft>
                      </a:pPr>
                      <a:r>
                        <a:rPr lang="en-GB" sz="1800">
                          <a:effectLst/>
                        </a:rPr>
                        <a:t>April 2022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0"/>
                        </a:spcBef>
                        <a:spcAft>
                          <a:spcPts val="0"/>
                        </a:spcAft>
                      </a:pPr>
                      <a:r>
                        <a:rPr lang="en-GB" sz="1800" dirty="0">
                          <a:effectLst/>
                        </a:rPr>
                        <a:t>HPV schedule changed from a 3 dose schedule to a 2 dose schedule for those starting the programme when they were aged 15 years and above and for those eligible through the GBMSM programme. </a:t>
                      </a:r>
                    </a:p>
                    <a:p>
                      <a:pPr>
                        <a:lnSpc>
                          <a:spcPct val="107000"/>
                        </a:lnSpc>
                        <a:spcBef>
                          <a:spcPts val="0"/>
                        </a:spcBef>
                        <a:spcAft>
                          <a:spcPts val="0"/>
                        </a:spcAft>
                      </a:pPr>
                      <a:endParaRPr lang="en-GB" sz="1000" dirty="0">
                        <a:effectLst/>
                      </a:endParaRPr>
                    </a:p>
                    <a:p>
                      <a:pPr>
                        <a:lnSpc>
                          <a:spcPct val="107000"/>
                        </a:lnSpc>
                        <a:spcBef>
                          <a:spcPts val="0"/>
                        </a:spcBef>
                        <a:spcAft>
                          <a:spcPts val="0"/>
                        </a:spcAft>
                      </a:pPr>
                      <a:r>
                        <a:rPr lang="en-GB" sz="1800" dirty="0">
                          <a:effectLst/>
                        </a:rPr>
                        <a:t>People known to be living with HIV, including those on antiretroviral therapy, or known to be immunocompromised at the time of immunisation continued to be offered a 3 dose schedule.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2896467157"/>
                  </a:ext>
                </a:extLst>
              </a:tr>
              <a:tr h="297565">
                <a:tc>
                  <a:txBody>
                    <a:bodyPr/>
                    <a:lstStyle/>
                    <a:p>
                      <a:pPr>
                        <a:lnSpc>
                          <a:spcPct val="107000"/>
                        </a:lnSpc>
                        <a:spcBef>
                          <a:spcPts val="1500"/>
                        </a:spcBef>
                        <a:spcAft>
                          <a:spcPts val="1500"/>
                        </a:spcAft>
                      </a:pPr>
                      <a:r>
                        <a:rPr lang="en-GB" sz="1800">
                          <a:effectLst/>
                        </a:rPr>
                        <a:t>July 2022</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1500"/>
                        </a:spcBef>
                        <a:spcAft>
                          <a:spcPts val="1500"/>
                        </a:spcAft>
                      </a:pPr>
                      <a:r>
                        <a:rPr lang="en-GB" sz="1800" dirty="0">
                          <a:effectLst/>
                        </a:rPr>
                        <a:t>Gardasil 9 vaccine (9 HPV types)replaced the previously used Gardasil vaccine (4 HPV types)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3311438936"/>
                  </a:ext>
                </a:extLst>
              </a:tr>
              <a:tr h="1873459">
                <a:tc>
                  <a:txBody>
                    <a:bodyPr/>
                    <a:lstStyle/>
                    <a:p>
                      <a:pPr>
                        <a:lnSpc>
                          <a:spcPct val="107000"/>
                        </a:lnSpc>
                        <a:spcBef>
                          <a:spcPts val="1500"/>
                        </a:spcBef>
                        <a:spcAft>
                          <a:spcPts val="1500"/>
                        </a:spcAft>
                      </a:pPr>
                      <a:r>
                        <a:rPr lang="en-GB" sz="1800" dirty="0">
                          <a:effectLst/>
                        </a:rPr>
                        <a:t>September 2023</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tc>
                  <a:txBody>
                    <a:bodyPr/>
                    <a:lstStyle/>
                    <a:p>
                      <a:pPr>
                        <a:lnSpc>
                          <a:spcPct val="107000"/>
                        </a:lnSpc>
                        <a:spcBef>
                          <a:spcPts val="0"/>
                        </a:spcBef>
                        <a:spcAft>
                          <a:spcPts val="0"/>
                        </a:spcAft>
                      </a:pPr>
                      <a:r>
                        <a:rPr lang="en-GB" sz="1800" dirty="0">
                          <a:effectLst/>
                        </a:rPr>
                        <a:t>HPV vaccination schedule to change to:</a:t>
                      </a:r>
                    </a:p>
                    <a:p>
                      <a:pPr marL="342900" lvl="0" indent="-342900">
                        <a:lnSpc>
                          <a:spcPct val="107000"/>
                        </a:lnSpc>
                        <a:spcBef>
                          <a:spcPts val="0"/>
                        </a:spcBef>
                        <a:spcAft>
                          <a:spcPts val="0"/>
                        </a:spcAft>
                        <a:buFont typeface="Symbol" panose="05050102010706020507" pitchFamily="18" charset="2"/>
                        <a:buChar char=""/>
                      </a:pPr>
                      <a:r>
                        <a:rPr lang="en-GB" sz="1800" dirty="0">
                          <a:effectLst/>
                        </a:rPr>
                        <a:t>a 1 dose schedule for the routine adolescent programme and GBMSM programme for eligible individuals less than 25 years of age</a:t>
                      </a:r>
                    </a:p>
                    <a:p>
                      <a:pPr marL="342900" lvl="0" indent="-342900">
                        <a:lnSpc>
                          <a:spcPct val="107000"/>
                        </a:lnSpc>
                        <a:spcBef>
                          <a:spcPts val="0"/>
                        </a:spcBef>
                        <a:spcAft>
                          <a:spcPts val="0"/>
                        </a:spcAft>
                        <a:buFont typeface="Symbol" panose="05050102010706020507" pitchFamily="18" charset="2"/>
                        <a:buChar char=""/>
                      </a:pPr>
                      <a:r>
                        <a:rPr lang="en-GB" sz="1800" dirty="0">
                          <a:effectLst/>
                        </a:rPr>
                        <a:t>a 2 dose schedule from the age of 25 years for the GBMSM programme</a:t>
                      </a:r>
                    </a:p>
                    <a:p>
                      <a:pPr marL="342900" lvl="0" indent="-342900">
                        <a:lnSpc>
                          <a:spcPct val="107000"/>
                        </a:lnSpc>
                        <a:spcBef>
                          <a:spcPts val="0"/>
                        </a:spcBef>
                        <a:spcAft>
                          <a:spcPts val="0"/>
                        </a:spcAft>
                        <a:buFont typeface="Symbol" panose="05050102010706020507" pitchFamily="18" charset="2"/>
                        <a:buChar char=""/>
                      </a:pPr>
                      <a:r>
                        <a:rPr lang="en-GB" sz="1800" dirty="0">
                          <a:effectLst/>
                        </a:rPr>
                        <a:t>a 3 dose schedule for eligible individuals who are immunosuppressed and those known to be living with HIV, including those on antiretroviral therapy (0, 1, 4 to 6 month schedule)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0784" marR="30784" marT="0" marB="0"/>
                </a:tc>
                <a:extLst>
                  <a:ext uri="{0D108BD9-81ED-4DB2-BD59-A6C34878D82A}">
                    <a16:rowId xmlns:a16="http://schemas.microsoft.com/office/drawing/2014/main" val="1603857451"/>
                  </a:ext>
                </a:extLst>
              </a:tr>
            </a:tbl>
          </a:graphicData>
        </a:graphic>
      </p:graphicFrame>
    </p:spTree>
    <p:extLst>
      <p:ext uri="{BB962C8B-B14F-4D97-AF65-F5344CB8AC3E}">
        <p14:creationId xmlns:p14="http://schemas.microsoft.com/office/powerpoint/2010/main" val="232891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9132-183B-4917-9848-4EBCE8DBBF7C}"/>
              </a:ext>
            </a:extLst>
          </p:cNvPr>
          <p:cNvSpPr>
            <a:spLocks noGrp="1"/>
          </p:cNvSpPr>
          <p:nvPr>
            <p:ph type="title"/>
          </p:nvPr>
        </p:nvSpPr>
        <p:spPr>
          <a:xfrm>
            <a:off x="428795" y="298477"/>
            <a:ext cx="8027988" cy="647700"/>
          </a:xfrm>
        </p:spPr>
        <p:txBody>
          <a:bodyPr/>
          <a:lstStyle/>
          <a:p>
            <a:pPr>
              <a:defRPr/>
            </a:pPr>
            <a:r>
              <a:rPr lang="en-GB" sz="3600" dirty="0"/>
              <a:t>HPV vaccine introduction</a:t>
            </a:r>
          </a:p>
        </p:txBody>
      </p:sp>
      <p:sp>
        <p:nvSpPr>
          <p:cNvPr id="3" name="Content Placeholder 2">
            <a:extLst>
              <a:ext uri="{FF2B5EF4-FFF2-40B4-BE49-F238E27FC236}">
                <a16:creationId xmlns:a16="http://schemas.microsoft.com/office/drawing/2014/main" id="{11985FF2-90B0-452D-8923-49825DC7E9CD}"/>
              </a:ext>
            </a:extLst>
          </p:cNvPr>
          <p:cNvSpPr>
            <a:spLocks noGrp="1"/>
          </p:cNvSpPr>
          <p:nvPr>
            <p:ph idx="1"/>
          </p:nvPr>
        </p:nvSpPr>
        <p:spPr>
          <a:xfrm>
            <a:off x="504083" y="1496766"/>
            <a:ext cx="9456346" cy="4740275"/>
          </a:xfrm>
        </p:spPr>
        <p:txBody>
          <a:bodyPr>
            <a:normAutofit/>
          </a:bodyPr>
          <a:lstStyle/>
          <a:p>
            <a:pPr marL="285750" indent="-285750">
              <a:spcBef>
                <a:spcPts val="0"/>
              </a:spcBef>
              <a:buClr>
                <a:schemeClr val="tx1"/>
              </a:buClr>
              <a:defRPr/>
            </a:pPr>
            <a:endParaRPr lang="en-GB" b="1" dirty="0"/>
          </a:p>
          <a:p>
            <a:pPr marL="285750" indent="-285750">
              <a:spcBef>
                <a:spcPts val="0"/>
              </a:spcBef>
              <a:buClr>
                <a:schemeClr val="tx1"/>
              </a:buClr>
              <a:defRPr/>
            </a:pPr>
            <a:r>
              <a:rPr lang="en-GB" sz="2000" b="1" dirty="0"/>
              <a:t>Cervarix</a:t>
            </a:r>
            <a:r>
              <a:rPr lang="en-GB" sz="2000" dirty="0"/>
              <a:t> vaccine used September 2008 to 2012</a:t>
            </a:r>
          </a:p>
          <a:p>
            <a:pPr marL="457200" lvl="1" indent="0">
              <a:buClr>
                <a:schemeClr val="tx1"/>
              </a:buClr>
              <a:buNone/>
              <a:defRPr/>
            </a:pPr>
            <a:r>
              <a:rPr lang="en-GB" sz="2000" dirty="0"/>
              <a:t>HPV types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a:t>
            </a:r>
            <a:r>
              <a:rPr lang="en-GB" sz="2000" dirty="0"/>
              <a:t> vaccine used from September 2012 to 2022</a:t>
            </a:r>
          </a:p>
          <a:p>
            <a:pPr marL="457200" lvl="1" indent="0">
              <a:buClr>
                <a:schemeClr val="tx1"/>
              </a:buClr>
              <a:buNone/>
              <a:defRPr/>
            </a:pPr>
            <a:r>
              <a:rPr lang="en-GB" sz="2000" dirty="0"/>
              <a:t>HPV types 6, 11, 16, 18</a:t>
            </a:r>
          </a:p>
          <a:p>
            <a:pPr marL="285750" indent="-285750">
              <a:spcBef>
                <a:spcPts val="0"/>
              </a:spcBef>
              <a:buClr>
                <a:schemeClr val="tx1"/>
              </a:buClr>
              <a:defRPr/>
            </a:pPr>
            <a:endParaRPr lang="en-GB" sz="2000" dirty="0"/>
          </a:p>
          <a:p>
            <a:pPr marL="285750" indent="-285750">
              <a:spcBef>
                <a:spcPts val="0"/>
              </a:spcBef>
              <a:buClr>
                <a:schemeClr val="tx1"/>
              </a:buClr>
              <a:defRPr/>
            </a:pPr>
            <a:r>
              <a:rPr lang="en-GB" sz="2000" b="1" dirty="0"/>
              <a:t>Gardasil 9</a:t>
            </a:r>
            <a:r>
              <a:rPr lang="en-GB" sz="2000" dirty="0"/>
              <a:t> vaccine introduced in July 2022 </a:t>
            </a:r>
          </a:p>
          <a:p>
            <a:pPr marL="457200" lvl="1" indent="0">
              <a:buClr>
                <a:schemeClr val="tx1"/>
              </a:buClr>
              <a:buNone/>
              <a:defRPr/>
            </a:pPr>
            <a:r>
              <a:rPr lang="en-GB" sz="2000" dirty="0"/>
              <a:t>HPV types 6, 11, 16, 18, 31, 33, 45, 52, 58</a:t>
            </a:r>
          </a:p>
          <a:p>
            <a:pPr marL="0" indent="0">
              <a:spcBef>
                <a:spcPts val="0"/>
              </a:spcBef>
              <a:buClr>
                <a:schemeClr val="tx1"/>
              </a:buClr>
              <a:buNone/>
              <a:defRPr/>
            </a:pPr>
            <a:endParaRPr lang="en-GB" dirty="0"/>
          </a:p>
          <a:p>
            <a:pPr marL="0" indent="0">
              <a:buNone/>
            </a:pPr>
            <a:r>
              <a:rPr lang="en-GB" sz="1800" dirty="0"/>
              <a:t>As the programme has transitioned from one vaccine to another, individuals may have received a mixed vaccine schedule but all of the HPV vaccines are considered to be interchangeable in terms of protection against types 16 and 18.</a:t>
            </a:r>
          </a:p>
          <a:p>
            <a:pPr marL="0" indent="0">
              <a:buNone/>
            </a:pPr>
            <a:r>
              <a:rPr lang="en-GB" sz="1800" dirty="0"/>
              <a:t>Gardasil 9 offers protection against 5 additional types of HPV which although less common than types 16 and 18, are also considered high-risk types.</a:t>
            </a:r>
            <a:endParaRPr lang="en-GB" altLang="en-US" sz="1800" dirty="0">
              <a:cs typeface="ヒラギノ角ゴ Pro W3" pitchFamily="84" charset="-128"/>
            </a:endParaRPr>
          </a:p>
          <a:p>
            <a:pPr marL="0" indent="0">
              <a:buNone/>
            </a:pPr>
            <a:endParaRPr lang="en-GB" sz="1800" dirty="0"/>
          </a:p>
          <a:p>
            <a:pPr marL="0" indent="0">
              <a:spcBef>
                <a:spcPts val="0"/>
              </a:spcBef>
              <a:buClr>
                <a:schemeClr val="tx1"/>
              </a:buClr>
              <a:defRPr/>
            </a:pPr>
            <a:endParaRPr lang="en-GB" dirty="0"/>
          </a:p>
          <a:p>
            <a:pPr>
              <a:defRPr/>
            </a:pPr>
            <a:endParaRPr lang="en-GB" dirty="0"/>
          </a:p>
        </p:txBody>
      </p:sp>
      <p:sp>
        <p:nvSpPr>
          <p:cNvPr id="4" name="Footer Placeholder 3">
            <a:extLst>
              <a:ext uri="{FF2B5EF4-FFF2-40B4-BE49-F238E27FC236}">
                <a16:creationId xmlns:a16="http://schemas.microsoft.com/office/drawing/2014/main" id="{A3857456-0C65-46EE-AE69-64CC009F8C19}"/>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6" name="Slide Number Placeholder 5">
            <a:extLst>
              <a:ext uri="{FF2B5EF4-FFF2-40B4-BE49-F238E27FC236}">
                <a16:creationId xmlns:a16="http://schemas.microsoft.com/office/drawing/2014/main" id="{432E71B4-4AEB-40D0-B9EF-D14B8627B611}"/>
              </a:ext>
            </a:extLst>
          </p:cNvPr>
          <p:cNvSpPr>
            <a:spLocks noGrp="1"/>
          </p:cNvSpPr>
          <p:nvPr>
            <p:ph type="sldNum" sz="quarter" idx="11"/>
          </p:nvPr>
        </p:nvSpPr>
        <p:spPr/>
        <p:txBody>
          <a:bodyPr/>
          <a:lstStyle/>
          <a:p>
            <a:fld id="{344369E4-5DE7-46E5-874E-4FD437973785}" type="slidenum">
              <a:rPr lang="en-GB" smtClean="0"/>
              <a:pPr/>
              <a:t>13</a:t>
            </a:fld>
            <a:endParaRPr lang="en-GB"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itle 1"/>
          <p:cNvSpPr>
            <a:spLocks noGrp="1"/>
          </p:cNvSpPr>
          <p:nvPr>
            <p:ph type="title"/>
          </p:nvPr>
        </p:nvSpPr>
        <p:spPr/>
        <p:txBody>
          <a:bodyPr>
            <a:normAutofit fontScale="90000"/>
          </a:bodyPr>
          <a:lstStyle/>
          <a:p>
            <a:pPr eaLnBrk="1" hangingPunct="1"/>
            <a:r>
              <a:rPr lang="en-GB" altLang="en-US" dirty="0"/>
              <a:t>Gardasil 9</a:t>
            </a:r>
            <a:br>
              <a:rPr lang="en-GB" altLang="en-US" sz="3600" dirty="0"/>
            </a:br>
            <a:endParaRPr lang="en-GB" altLang="en-US" sz="3600" dirty="0"/>
          </a:p>
        </p:txBody>
      </p:sp>
      <p:sp>
        <p:nvSpPr>
          <p:cNvPr id="34820" name="Content Placeholder 2"/>
          <p:cNvSpPr>
            <a:spLocks noGrp="1"/>
          </p:cNvSpPr>
          <p:nvPr>
            <p:ph idx="1"/>
          </p:nvPr>
        </p:nvSpPr>
        <p:spPr>
          <a:xfrm>
            <a:off x="428795" y="1576707"/>
            <a:ext cx="11123857" cy="4351338"/>
          </a:xfrm>
        </p:spPr>
        <p:txBody>
          <a:bodyPr>
            <a:normAutofit/>
          </a:bodyPr>
          <a:lstStyle/>
          <a:p>
            <a:pPr>
              <a:lnSpc>
                <a:spcPct val="150000"/>
              </a:lnSpc>
              <a:spcBef>
                <a:spcPts val="0"/>
              </a:spcBef>
              <a:buNone/>
            </a:pPr>
            <a:r>
              <a:rPr lang="en-GB" altLang="en-US" b="1" dirty="0"/>
              <a:t>Brand name</a:t>
            </a:r>
            <a:r>
              <a:rPr lang="en-GB" altLang="en-US" dirty="0"/>
              <a:t>: Gardasil 9</a:t>
            </a:r>
          </a:p>
          <a:p>
            <a:pPr marL="0" indent="0">
              <a:lnSpc>
                <a:spcPct val="150000"/>
              </a:lnSpc>
              <a:spcBef>
                <a:spcPts val="0"/>
              </a:spcBef>
              <a:buNone/>
            </a:pPr>
            <a:r>
              <a:rPr lang="en-GB" altLang="en-US" b="1" dirty="0"/>
              <a:t>Generic Name</a:t>
            </a:r>
            <a:r>
              <a:rPr lang="en-GB" altLang="en-US" dirty="0"/>
              <a:t>: </a:t>
            </a:r>
            <a:r>
              <a:rPr lang="en-GB" dirty="0"/>
              <a:t>Human Papillomavirus Vaccine</a:t>
            </a:r>
          </a:p>
          <a:p>
            <a:pPr marL="0" indent="0">
              <a:lnSpc>
                <a:spcPct val="150000"/>
              </a:lnSpc>
              <a:spcBef>
                <a:spcPts val="0"/>
              </a:spcBef>
              <a:buNone/>
            </a:pPr>
            <a:r>
              <a:rPr lang="en-GB" dirty="0"/>
              <a:t>[HPV types 6, 11, 16, 18, 31, 33, 45, 52, 58]</a:t>
            </a:r>
          </a:p>
          <a:p>
            <a:pPr marL="0" indent="0">
              <a:lnSpc>
                <a:spcPct val="150000"/>
              </a:lnSpc>
              <a:spcBef>
                <a:spcPts val="0"/>
              </a:spcBef>
              <a:buNone/>
            </a:pPr>
            <a:r>
              <a:rPr lang="en-GB" b="1" dirty="0"/>
              <a:t>Type of vaccine</a:t>
            </a:r>
            <a:r>
              <a:rPr lang="en-GB" dirty="0"/>
              <a:t>: Recombinant, adsorbed </a:t>
            </a:r>
          </a:p>
          <a:p>
            <a:pPr marL="0" indent="0">
              <a:lnSpc>
                <a:spcPct val="150000"/>
              </a:lnSpc>
              <a:spcBef>
                <a:spcPts val="0"/>
              </a:spcBef>
              <a:buNone/>
            </a:pPr>
            <a:r>
              <a:rPr lang="en-GB" b="1" dirty="0"/>
              <a:t>Marketed by</a:t>
            </a:r>
            <a:r>
              <a:rPr lang="en-GB" dirty="0"/>
              <a:t>: Merck Sharp &amp; Dohme </a:t>
            </a:r>
            <a:br>
              <a:rPr lang="en-GB" dirty="0"/>
            </a:br>
            <a:r>
              <a:rPr lang="en-GB" dirty="0"/>
              <a:t>Limited (MSD)</a:t>
            </a:r>
          </a:p>
          <a:p>
            <a:pPr marL="0" indent="0">
              <a:lnSpc>
                <a:spcPct val="150000"/>
              </a:lnSpc>
              <a:spcBef>
                <a:spcPts val="0"/>
              </a:spcBef>
              <a:buNone/>
            </a:pPr>
            <a:r>
              <a:rPr lang="en-GB" b="1" dirty="0"/>
              <a:t>Licensed from</a:t>
            </a:r>
            <a:r>
              <a:rPr lang="en-GB" dirty="0"/>
              <a:t>: 9 years of age</a:t>
            </a:r>
          </a:p>
        </p:txBody>
      </p:sp>
      <p:sp>
        <p:nvSpPr>
          <p:cNvPr id="10" name="Footer Placeholder 1">
            <a:extLst>
              <a:ext uri="{FF2B5EF4-FFF2-40B4-BE49-F238E27FC236}">
                <a16:creationId xmlns:a16="http://schemas.microsoft.com/office/drawing/2014/main" id="{2ECA8FEA-8D4F-4E25-AF7C-7A309D47EA4A}"/>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pic>
        <p:nvPicPr>
          <p:cNvPr id="9" name="Picture 2" descr="Text&#10;&#10;Description automatically generated">
            <a:extLst>
              <a:ext uri="{FF2B5EF4-FFF2-40B4-BE49-F238E27FC236}">
                <a16:creationId xmlns:a16="http://schemas.microsoft.com/office/drawing/2014/main" id="{926324E9-7447-4126-9C5F-17BD71911FA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243" t="35577" r="14182" b="24109"/>
          <a:stretch>
            <a:fillRect/>
          </a:stretch>
        </p:blipFill>
        <p:spPr bwMode="auto">
          <a:xfrm>
            <a:off x="6173603" y="3976177"/>
            <a:ext cx="5494982" cy="2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F6C85A29-E31E-47C8-B7DA-A539220827B9}"/>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3BA64A8E-5D4D-40CE-AC94-AE29DBFDB8F5}"/>
              </a:ext>
            </a:extLst>
          </p:cNvPr>
          <p:cNvSpPr>
            <a:spLocks noGrp="1"/>
          </p:cNvSpPr>
          <p:nvPr>
            <p:ph type="sldNum" sz="quarter" idx="11"/>
          </p:nvPr>
        </p:nvSpPr>
        <p:spPr/>
        <p:txBody>
          <a:bodyPr/>
          <a:lstStyle/>
          <a:p>
            <a:fld id="{344369E4-5DE7-46E5-874E-4FD437973785}" type="slidenum">
              <a:rPr lang="en-GB" smtClean="0"/>
              <a:pPr/>
              <a:t>14</a:t>
            </a:fld>
            <a:endParaRPr lang="en-GB" sz="1400" dirty="0"/>
          </a:p>
        </p:txBody>
      </p:sp>
    </p:spTree>
    <p:extLst>
      <p:ext uri="{BB962C8B-B14F-4D97-AF65-F5344CB8AC3E}">
        <p14:creationId xmlns:p14="http://schemas.microsoft.com/office/powerpoint/2010/main" val="2624770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vaccines</a:t>
            </a:r>
          </a:p>
        </p:txBody>
      </p:sp>
      <p:sp>
        <p:nvSpPr>
          <p:cNvPr id="566275" name="Rectangle 3"/>
          <p:cNvSpPr>
            <a:spLocks noGrp="1" noChangeArrowheads="1"/>
          </p:cNvSpPr>
          <p:nvPr>
            <p:ph idx="1"/>
          </p:nvPr>
        </p:nvSpPr>
        <p:spPr>
          <a:xfrm>
            <a:off x="330205" y="1774826"/>
            <a:ext cx="10337795" cy="4351338"/>
          </a:xfrm>
        </p:spPr>
        <p:txBody>
          <a:bodyPr>
            <a:normAutofit/>
          </a:bodyPr>
          <a:lstStyle/>
          <a:p>
            <a:pPr>
              <a:lnSpc>
                <a:spcPct val="110000"/>
              </a:lnSpc>
              <a:spcBef>
                <a:spcPts val="600"/>
              </a:spcBef>
              <a:defRPr/>
            </a:pPr>
            <a:r>
              <a:rPr lang="en-GB" altLang="en-US" sz="2100" dirty="0"/>
              <a:t>vaccine made from the proteins of the outer coat of the virus types</a:t>
            </a:r>
          </a:p>
          <a:p>
            <a:pPr>
              <a:lnSpc>
                <a:spcPct val="110000"/>
              </a:lnSpc>
              <a:spcBef>
                <a:spcPts val="600"/>
              </a:spcBef>
              <a:defRPr/>
            </a:pPr>
            <a:r>
              <a:rPr lang="en-GB" altLang="en-US" sz="2100" dirty="0"/>
              <a:t>these proteins assemble into small spheres that are called virus-like particles (VLPs) </a:t>
            </a:r>
          </a:p>
          <a:p>
            <a:pPr>
              <a:lnSpc>
                <a:spcPct val="110000"/>
              </a:lnSpc>
              <a:spcBef>
                <a:spcPts val="600"/>
              </a:spcBef>
              <a:defRPr/>
            </a:pPr>
            <a:r>
              <a:rPr lang="en-GB" altLang="en-US" sz="2100" dirty="0"/>
              <a:t>VLPs are not infectious and cannot cause HPV-associated cancers or genital warts as they do not contain the virus’s DNA </a:t>
            </a:r>
          </a:p>
          <a:p>
            <a:pPr>
              <a:lnSpc>
                <a:spcPct val="110000"/>
              </a:lnSpc>
              <a:spcBef>
                <a:spcPts val="600"/>
              </a:spcBef>
              <a:defRPr/>
            </a:pPr>
            <a:r>
              <a:rPr lang="en-GB" altLang="en-US" sz="2100" dirty="0"/>
              <a:t>VLPs are very immunogenic, which means that they induce high levels of antibody production by the body </a:t>
            </a:r>
          </a:p>
          <a:p>
            <a:pPr>
              <a:lnSpc>
                <a:spcPct val="110000"/>
              </a:lnSpc>
              <a:spcBef>
                <a:spcPts val="600"/>
              </a:spcBef>
              <a:defRPr/>
            </a:pPr>
            <a:r>
              <a:rPr lang="en-GB" altLang="en-US" sz="2100" dirty="0"/>
              <a:t>upon subsequent exposure to the live virus, the immune system reacts quickly to prevent infection </a:t>
            </a:r>
          </a:p>
          <a:p>
            <a:pPr>
              <a:lnSpc>
                <a:spcPct val="110000"/>
              </a:lnSpc>
              <a:spcBef>
                <a:spcPts val="600"/>
              </a:spcBef>
              <a:defRPr/>
            </a:pPr>
            <a:r>
              <a:rPr lang="en-GB" altLang="en-US" sz="2100" dirty="0"/>
              <a:t>an adjuvant (aluminium hydroxyphosphate sulfate) is added to increase the immune response made</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15</a:t>
            </a:fld>
            <a:endParaRPr lang="en-GB" sz="1400" dirty="0"/>
          </a:p>
        </p:txBody>
      </p:sp>
    </p:spTree>
    <p:extLst>
      <p:ext uri="{BB962C8B-B14F-4D97-AF65-F5344CB8AC3E}">
        <p14:creationId xmlns:p14="http://schemas.microsoft.com/office/powerpoint/2010/main" val="293430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8D1F-518A-40BA-9E9C-8B4382A288B0}"/>
              </a:ext>
            </a:extLst>
          </p:cNvPr>
          <p:cNvSpPr>
            <a:spLocks noGrp="1"/>
          </p:cNvSpPr>
          <p:nvPr>
            <p:ph type="title"/>
          </p:nvPr>
        </p:nvSpPr>
        <p:spPr/>
        <p:txBody>
          <a:bodyPr>
            <a:normAutofit/>
          </a:bodyPr>
          <a:lstStyle/>
          <a:p>
            <a:r>
              <a:rPr lang="en-GB" sz="3600" dirty="0"/>
              <a:t>HPV vaccines (</a:t>
            </a:r>
            <a:r>
              <a:rPr lang="en-GB" sz="3600" dirty="0" err="1"/>
              <a:t>cont</a:t>
            </a:r>
            <a:r>
              <a:rPr lang="en-GB" sz="3600" dirty="0"/>
              <a:t>)</a:t>
            </a:r>
          </a:p>
        </p:txBody>
      </p:sp>
      <p:sp>
        <p:nvSpPr>
          <p:cNvPr id="3" name="Content Placeholder 2">
            <a:extLst>
              <a:ext uri="{FF2B5EF4-FFF2-40B4-BE49-F238E27FC236}">
                <a16:creationId xmlns:a16="http://schemas.microsoft.com/office/drawing/2014/main" id="{02CF72C1-44A5-44AB-9E40-0EE42778C19E}"/>
              </a:ext>
            </a:extLst>
          </p:cNvPr>
          <p:cNvSpPr>
            <a:spLocks noGrp="1"/>
          </p:cNvSpPr>
          <p:nvPr>
            <p:ph idx="1"/>
          </p:nvPr>
        </p:nvSpPr>
        <p:spPr/>
        <p:txBody>
          <a:bodyPr>
            <a:normAutofit/>
          </a:bodyPr>
          <a:lstStyle/>
          <a:p>
            <a:r>
              <a:rPr lang="en-GB" dirty="0"/>
              <a:t>prior infection with one HPV type does not diminish the efficacy of the vaccine against other HPV types included in the vaccine</a:t>
            </a:r>
          </a:p>
          <a:p>
            <a:r>
              <a:rPr lang="en-GB" dirty="0"/>
              <a:t>currently studies show that protection is maintained for at least ten years although based on immune responses, protection is expected to last longer than this and may be lifelong</a:t>
            </a:r>
          </a:p>
          <a:p>
            <a:r>
              <a:rPr lang="en-GB" dirty="0"/>
              <a:t>long-term follow-up studies are ongoing to evaluate length of protection and whether booster doses will be needed</a:t>
            </a:r>
          </a:p>
          <a:p>
            <a:pPr>
              <a:buFont typeface="Arial" panose="020B0604020202020204" pitchFamily="34" charset="0"/>
              <a:buChar char="•"/>
            </a:pPr>
            <a:r>
              <a:rPr lang="en-GB" altLang="en-US" sz="2400" dirty="0">
                <a:ea typeface="ヒラギノ角ゴ Pro W3"/>
                <a:cs typeface="ヒラギノ角ゴ Pro W3"/>
              </a:rPr>
              <a:t>booster doses are not currently indicated</a:t>
            </a:r>
          </a:p>
          <a:p>
            <a:r>
              <a:rPr lang="en-GB" sz="2400" dirty="0">
                <a:solidFill>
                  <a:schemeClr val="tx1"/>
                </a:solidFill>
              </a:rPr>
              <a:t>the HPV vaccine is </a:t>
            </a:r>
            <a:r>
              <a:rPr lang="en-GB" sz="2400" dirty="0"/>
              <a:t>used in over 113 countries around the world including the USA, Australia, Canada and most of Western Europe</a:t>
            </a:r>
            <a:endParaRPr lang="en-GB" dirty="0"/>
          </a:p>
        </p:txBody>
      </p:sp>
      <p:sp>
        <p:nvSpPr>
          <p:cNvPr id="4" name="Footer Placeholder 3">
            <a:extLst>
              <a:ext uri="{FF2B5EF4-FFF2-40B4-BE49-F238E27FC236}">
                <a16:creationId xmlns:a16="http://schemas.microsoft.com/office/drawing/2014/main" id="{8A641443-4A6D-49F4-B869-C7B5CE0D2C9D}"/>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5" name="Slide Number Placeholder 4">
            <a:extLst>
              <a:ext uri="{FF2B5EF4-FFF2-40B4-BE49-F238E27FC236}">
                <a16:creationId xmlns:a16="http://schemas.microsoft.com/office/drawing/2014/main" id="{60F7D16B-DF8D-404F-BBFF-5CF6C78B65A5}"/>
              </a:ext>
            </a:extLst>
          </p:cNvPr>
          <p:cNvSpPr>
            <a:spLocks noGrp="1"/>
          </p:cNvSpPr>
          <p:nvPr>
            <p:ph type="sldNum" sz="quarter" idx="11"/>
          </p:nvPr>
        </p:nvSpPr>
        <p:spPr/>
        <p:txBody>
          <a:bodyPr/>
          <a:lstStyle/>
          <a:p>
            <a:fld id="{344369E4-5DE7-46E5-874E-4FD437973785}" type="slidenum">
              <a:rPr lang="en-GB" smtClean="0"/>
              <a:pPr/>
              <a:t>16</a:t>
            </a:fld>
            <a:endParaRPr lang="en-GB" sz="1400" dirty="0"/>
          </a:p>
        </p:txBody>
      </p:sp>
    </p:spTree>
    <p:extLst>
      <p:ext uri="{BB962C8B-B14F-4D97-AF65-F5344CB8AC3E}">
        <p14:creationId xmlns:p14="http://schemas.microsoft.com/office/powerpoint/2010/main" val="1087907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p:txBody>
          <a:bodyPr>
            <a:normAutofit/>
          </a:bodyPr>
          <a:lstStyle/>
          <a:p>
            <a:r>
              <a:rPr lang="en-GB" altLang="en-US" sz="3600" dirty="0"/>
              <a:t>HPV vaccine effectiveness</a:t>
            </a:r>
          </a:p>
        </p:txBody>
      </p:sp>
      <p:sp>
        <p:nvSpPr>
          <p:cNvPr id="566275" name="Rectangle 3"/>
          <p:cNvSpPr>
            <a:spLocks noGrp="1" noChangeArrowheads="1"/>
          </p:cNvSpPr>
          <p:nvPr>
            <p:ph idx="1"/>
          </p:nvPr>
        </p:nvSpPr>
        <p:spPr>
          <a:xfrm>
            <a:off x="330206" y="1774826"/>
            <a:ext cx="9275434" cy="4351338"/>
          </a:xfrm>
        </p:spPr>
        <p:txBody>
          <a:bodyPr>
            <a:normAutofit fontScale="92500" lnSpcReduction="10000"/>
          </a:bodyPr>
          <a:lstStyle/>
          <a:p>
            <a:pPr>
              <a:lnSpc>
                <a:spcPct val="120000"/>
              </a:lnSpc>
              <a:spcBef>
                <a:spcPts val="600"/>
              </a:spcBef>
              <a:defRPr/>
            </a:pPr>
            <a:r>
              <a:rPr lang="en-GB" sz="2300" dirty="0">
                <a:effectLst/>
                <a:latin typeface="Arial" panose="020B0604020202020204" pitchFamily="34" charset="0"/>
                <a:ea typeface="Times New Roman" panose="02020603050405020304" pitchFamily="18" charset="0"/>
              </a:rPr>
              <a:t>Gardasil shown to be highly effective in preventing HPV infection for the serotypes contained in the vaccine</a:t>
            </a:r>
            <a:endParaRPr lang="en-GB" altLang="en-US" sz="2300" dirty="0"/>
          </a:p>
          <a:p>
            <a:pPr>
              <a:lnSpc>
                <a:spcPct val="120000"/>
              </a:lnSpc>
              <a:spcBef>
                <a:spcPts val="600"/>
              </a:spcBef>
              <a:defRPr/>
            </a:pPr>
            <a:r>
              <a:rPr lang="en-GB" altLang="en-US" sz="2100" dirty="0"/>
              <a:t>clinical trials show very high efficacy and well tolerated</a:t>
            </a:r>
          </a:p>
          <a:p>
            <a:pPr lvl="1">
              <a:lnSpc>
                <a:spcPct val="120000"/>
              </a:lnSpc>
              <a:spcBef>
                <a:spcPts val="0"/>
              </a:spcBef>
              <a:buFont typeface="Wingdings" panose="05000000000000000000" pitchFamily="2" charset="2"/>
              <a:buChar char="§"/>
              <a:defRPr/>
            </a:pPr>
            <a:r>
              <a:rPr lang="en-GB" altLang="en-US" sz="2100" dirty="0">
                <a:cs typeface="ヒラギノ角ゴ Pro W3" pitchFamily="84" charset="-128"/>
              </a:rPr>
              <a:t>over 99% effective at preventing pre-cancerous lesions associated with HPV types 16 and 18 </a:t>
            </a:r>
          </a:p>
          <a:p>
            <a:pPr lvl="1">
              <a:lnSpc>
                <a:spcPct val="120000"/>
              </a:lnSpc>
              <a:spcBef>
                <a:spcPts val="0"/>
              </a:spcBef>
              <a:buFont typeface="Wingdings" panose="05000000000000000000" pitchFamily="2" charset="2"/>
              <a:buChar char="§"/>
              <a:defRPr/>
            </a:pPr>
            <a:r>
              <a:rPr lang="en-GB" sz="2100" dirty="0">
                <a:cs typeface="ヒラギノ角ゴ Pro W3" pitchFamily="84" charset="-128"/>
              </a:rPr>
              <a:t>99% effective at preventing genital warts associated with vaccine types in young women</a:t>
            </a:r>
          </a:p>
          <a:p>
            <a:pPr>
              <a:lnSpc>
                <a:spcPct val="110000"/>
              </a:lnSpc>
              <a:buFont typeface="Arial" panose="020B0604020202020204" pitchFamily="34" charset="0"/>
              <a:buChar char="•"/>
              <a:defRPr/>
            </a:pPr>
            <a:r>
              <a:rPr lang="en-GB" sz="2100" dirty="0"/>
              <a:t>a clinical trial of Gardasil in men indicated that it can prevent anal cell changes caused by persistent infection and genital warts</a:t>
            </a:r>
            <a:endParaRPr lang="en-GB" sz="2100" u="sng" dirty="0"/>
          </a:p>
          <a:p>
            <a:pPr>
              <a:lnSpc>
                <a:spcPct val="110000"/>
              </a:lnSpc>
              <a:buFont typeface="Arial" panose="020B0604020202020204" pitchFamily="34" charset="0"/>
              <a:buChar char="•"/>
              <a:defRPr/>
            </a:pPr>
            <a:r>
              <a:rPr lang="en-GB" sz="2100" dirty="0"/>
              <a:t>may boost immunity and prevent re-infection or reduce reoccurrences in people with previously treated high-grade anal intraepithelial neoplasia established diseases</a:t>
            </a:r>
          </a:p>
          <a:p>
            <a:pPr marL="0" indent="0">
              <a:buNone/>
            </a:pPr>
            <a:endParaRPr lang="en-GB" sz="2000" dirty="0"/>
          </a:p>
          <a:p>
            <a:pPr>
              <a:buFont typeface="Arial" panose="020B0604020202020204" pitchFamily="34" charset="0"/>
              <a:buChar char="•"/>
            </a:pPr>
            <a:endParaRPr lang="en-GB" altLang="en-US" dirty="0"/>
          </a:p>
        </p:txBody>
      </p:sp>
      <p:sp>
        <p:nvSpPr>
          <p:cNvPr id="9" name="Footer Placeholder 1">
            <a:extLst>
              <a:ext uri="{FF2B5EF4-FFF2-40B4-BE49-F238E27FC236}">
                <a16:creationId xmlns:a16="http://schemas.microsoft.com/office/drawing/2014/main" id="{08DA6DCA-C974-43EF-A3AB-E67013923AF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Footer Placeholder 1">
            <a:extLst>
              <a:ext uri="{FF2B5EF4-FFF2-40B4-BE49-F238E27FC236}">
                <a16:creationId xmlns:a16="http://schemas.microsoft.com/office/drawing/2014/main" id="{86989FEB-F254-4202-8C2C-0620A6BF9209}"/>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4" name="Slide Number Placeholder 3">
            <a:extLst>
              <a:ext uri="{FF2B5EF4-FFF2-40B4-BE49-F238E27FC236}">
                <a16:creationId xmlns:a16="http://schemas.microsoft.com/office/drawing/2014/main" id="{8D195209-73DD-46C8-B58F-980F301FC65C}"/>
              </a:ext>
            </a:extLst>
          </p:cNvPr>
          <p:cNvSpPr>
            <a:spLocks noGrp="1"/>
          </p:cNvSpPr>
          <p:nvPr>
            <p:ph type="sldNum" sz="quarter" idx="11"/>
          </p:nvPr>
        </p:nvSpPr>
        <p:spPr/>
        <p:txBody>
          <a:bodyPr/>
          <a:lstStyle/>
          <a:p>
            <a:fld id="{344369E4-5DE7-46E5-874E-4FD437973785}" type="slidenum">
              <a:rPr lang="en-GB" smtClean="0"/>
              <a:pPr/>
              <a:t>17</a:t>
            </a:fld>
            <a:endParaRPr lang="en-GB" sz="1400" dirty="0"/>
          </a:p>
        </p:txBody>
      </p:sp>
    </p:spTree>
    <p:extLst>
      <p:ext uri="{BB962C8B-B14F-4D97-AF65-F5344CB8AC3E}">
        <p14:creationId xmlns:p14="http://schemas.microsoft.com/office/powerpoint/2010/main" val="3689206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A002-8EAA-E8BA-6AEA-B1F2BD71A1DC}"/>
              </a:ext>
            </a:extLst>
          </p:cNvPr>
          <p:cNvSpPr>
            <a:spLocks noGrp="1"/>
          </p:cNvSpPr>
          <p:nvPr>
            <p:ph type="title"/>
          </p:nvPr>
        </p:nvSpPr>
        <p:spPr/>
        <p:txBody>
          <a:bodyPr/>
          <a:lstStyle/>
          <a:p>
            <a:r>
              <a:rPr lang="en-GB" altLang="en-US" sz="4000" dirty="0"/>
              <a:t>HPV vaccine effectiveness (</a:t>
            </a:r>
            <a:r>
              <a:rPr lang="en-GB" altLang="en-US" sz="4000" dirty="0" err="1"/>
              <a:t>cont</a:t>
            </a:r>
            <a:r>
              <a:rPr lang="en-GB" altLang="en-US" sz="4000" dirty="0"/>
              <a:t>)</a:t>
            </a:r>
            <a:endParaRPr lang="en-GB" dirty="0"/>
          </a:p>
        </p:txBody>
      </p:sp>
      <p:sp>
        <p:nvSpPr>
          <p:cNvPr id="3" name="Content Placeholder 2">
            <a:extLst>
              <a:ext uri="{FF2B5EF4-FFF2-40B4-BE49-F238E27FC236}">
                <a16:creationId xmlns:a16="http://schemas.microsoft.com/office/drawing/2014/main" id="{2CE213A1-587F-13D0-673C-CF4C17821DA7}"/>
              </a:ext>
            </a:extLst>
          </p:cNvPr>
          <p:cNvSpPr>
            <a:spLocks noGrp="1"/>
          </p:cNvSpPr>
          <p:nvPr>
            <p:ph idx="1"/>
          </p:nvPr>
        </p:nvSpPr>
        <p:spPr/>
        <p:txBody>
          <a:bodyPr>
            <a:normAutofit fontScale="92500" lnSpcReduction="10000"/>
          </a:bodyPr>
          <a:lstStyle/>
          <a:p>
            <a:r>
              <a:rPr lang="en-GB" dirty="0">
                <a:solidFill>
                  <a:srgbClr val="000000"/>
                </a:solidFill>
                <a:latin typeface="+mj-lt"/>
                <a:ea typeface="Times New Roman" panose="02020603050405020304" pitchFamily="18" charset="0"/>
                <a:cs typeface="Times New Roman" panose="02020603050405020304" pitchFamily="18" charset="0"/>
              </a:rPr>
              <a:t>studies show</a:t>
            </a:r>
            <a:r>
              <a:rPr lang="en-GB" dirty="0">
                <a:solidFill>
                  <a:srgbClr val="000000"/>
                </a:solidFill>
                <a:effectLst/>
                <a:latin typeface="+mj-lt"/>
                <a:ea typeface="Times New Roman" panose="02020603050405020304" pitchFamily="18" charset="0"/>
                <a:cs typeface="Times New Roman" panose="02020603050405020304" pitchFamily="18" charset="0"/>
              </a:rPr>
              <a:t> the number of</a:t>
            </a:r>
            <a:r>
              <a:rPr lang="en-GB" dirty="0">
                <a:solidFill>
                  <a:srgbClr val="000000"/>
                </a:solidFill>
                <a:latin typeface="+mj-lt"/>
                <a:ea typeface="Times New Roman" panose="02020603050405020304" pitchFamily="18" charset="0"/>
                <a:cs typeface="Times New Roman" panose="02020603050405020304" pitchFamily="18" charset="0"/>
              </a:rPr>
              <a:t>:</a:t>
            </a:r>
          </a:p>
          <a:p>
            <a:pPr lvl="1"/>
            <a:r>
              <a:rPr lang="en-GB" sz="2000" dirty="0">
                <a:solidFill>
                  <a:srgbClr val="000000"/>
                </a:solidFill>
                <a:effectLst/>
                <a:latin typeface="+mj-lt"/>
                <a:ea typeface="Times New Roman" panose="02020603050405020304" pitchFamily="18" charset="0"/>
                <a:cs typeface="Times New Roman" panose="02020603050405020304" pitchFamily="18" charset="0"/>
              </a:rPr>
              <a:t>young women with pre-cancerous cervical disease has decreased significantly</a:t>
            </a:r>
          </a:p>
          <a:p>
            <a:pPr lvl="1"/>
            <a:r>
              <a:rPr lang="en-GB" sz="2000" dirty="0">
                <a:solidFill>
                  <a:srgbClr val="000000"/>
                </a:solidFill>
                <a:effectLst/>
                <a:latin typeface="+mj-lt"/>
                <a:ea typeface="Times New Roman" panose="02020603050405020304" pitchFamily="18" charset="0"/>
                <a:cs typeface="Times New Roman" panose="02020603050405020304" pitchFamily="18" charset="0"/>
              </a:rPr>
              <a:t>infections with HPV types 16 and 18, the main cancer-causing types, has reduced by 86% in 16 to 21 year old women in England</a:t>
            </a:r>
          </a:p>
          <a:p>
            <a:r>
              <a:rPr lang="en-GB" dirty="0">
                <a:solidFill>
                  <a:srgbClr val="000000"/>
                </a:solidFill>
                <a:latin typeface="+mj-lt"/>
                <a:ea typeface="Times New Roman" panose="02020603050405020304" pitchFamily="18" charset="0"/>
                <a:cs typeface="Times New Roman" panose="02020603050405020304" pitchFamily="18" charset="0"/>
              </a:rPr>
              <a:t>i</a:t>
            </a:r>
            <a:r>
              <a:rPr lang="en-GB" dirty="0">
                <a:solidFill>
                  <a:srgbClr val="000000"/>
                </a:solidFill>
                <a:effectLst/>
                <a:latin typeface="+mj-lt"/>
                <a:ea typeface="Times New Roman" panose="02020603050405020304" pitchFamily="18" charset="0"/>
                <a:cs typeface="Times New Roman" panose="02020603050405020304" pitchFamily="18" charset="0"/>
              </a:rPr>
              <a:t>n 2018, 10 years after vaccination was introduced, no HPV16 and/or 18 infections were detected in 16 to 18 year olds, indicating the programme has succeeded in delivering both direct and indirect protection</a:t>
            </a:r>
          </a:p>
          <a:p>
            <a:r>
              <a:rPr lang="en-GB" dirty="0">
                <a:solidFill>
                  <a:srgbClr val="000000"/>
                </a:solidFill>
                <a:latin typeface="+mj-lt"/>
                <a:ea typeface="Times New Roman" panose="02020603050405020304" pitchFamily="18" charset="0"/>
                <a:cs typeface="Times New Roman" panose="02020603050405020304" pitchFamily="18" charset="0"/>
              </a:rPr>
              <a:t>i</a:t>
            </a:r>
            <a:r>
              <a:rPr lang="en-GB" dirty="0">
                <a:solidFill>
                  <a:srgbClr val="000000"/>
                </a:solidFill>
                <a:effectLst/>
                <a:latin typeface="+mj-lt"/>
                <a:ea typeface="Times New Roman" panose="02020603050405020304" pitchFamily="18" charset="0"/>
                <a:cs typeface="Times New Roman" panose="02020603050405020304" pitchFamily="18" charset="0"/>
              </a:rPr>
              <a:t>n 2021, the rate of genital warts diagnoses among 15 to 17 year old girls was 85% lower compared to 2017 and a decline of 80% was seen in heterosexual boys of the same age over the same period, suggesting substantial herd protection </a:t>
            </a:r>
          </a:p>
          <a:p>
            <a:r>
              <a:rPr lang="en-GB" dirty="0">
                <a:solidFill>
                  <a:srgbClr val="000000"/>
                </a:solidFill>
                <a:latin typeface="+mj-lt"/>
                <a:ea typeface="Times New Roman" panose="02020603050405020304" pitchFamily="18" charset="0"/>
                <a:cs typeface="Times New Roman" panose="02020603050405020304" pitchFamily="18" charset="0"/>
              </a:rPr>
              <a:t>i</a:t>
            </a:r>
            <a:r>
              <a:rPr lang="en-GB" dirty="0">
                <a:solidFill>
                  <a:srgbClr val="000000"/>
                </a:solidFill>
                <a:effectLst/>
                <a:latin typeface="+mj-lt"/>
                <a:ea typeface="Times New Roman" panose="02020603050405020304" pitchFamily="18" charset="0"/>
                <a:cs typeface="Times New Roman" panose="02020603050405020304" pitchFamily="18" charset="0"/>
              </a:rPr>
              <a:t>n 2021, evaluation evidence showed HPV vaccine has dramatically reduced cervical cancer rates by almost 90% in women in their 20s who were offered the vaccine at age 12 to 13 years in England, when compared to an unvaccinated population</a:t>
            </a:r>
            <a:endParaRPr lang="en-GB" dirty="0">
              <a:effectLst/>
              <a:latin typeface="+mj-lt"/>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10B46971-E526-0C9B-F4F1-F856AC6BC0E4}"/>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0C12C2B1-9C94-100D-479D-D8C87C4BC15D}"/>
              </a:ext>
            </a:extLst>
          </p:cNvPr>
          <p:cNvSpPr>
            <a:spLocks noGrp="1"/>
          </p:cNvSpPr>
          <p:nvPr>
            <p:ph type="sldNum" sz="quarter" idx="11"/>
          </p:nvPr>
        </p:nvSpPr>
        <p:spPr/>
        <p:txBody>
          <a:bodyPr/>
          <a:lstStyle/>
          <a:p>
            <a:fld id="{344369E4-5DE7-46E5-874E-4FD437973785}" type="slidenum">
              <a:rPr lang="en-GB" smtClean="0"/>
              <a:pPr/>
              <a:t>18</a:t>
            </a:fld>
            <a:endParaRPr lang="en-GB" sz="1400" dirty="0"/>
          </a:p>
        </p:txBody>
      </p:sp>
    </p:spTree>
    <p:extLst>
      <p:ext uri="{BB962C8B-B14F-4D97-AF65-F5344CB8AC3E}">
        <p14:creationId xmlns:p14="http://schemas.microsoft.com/office/powerpoint/2010/main" val="3044383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3156-423F-45EE-B395-0C37A0660B79}"/>
              </a:ext>
            </a:extLst>
          </p:cNvPr>
          <p:cNvSpPr>
            <a:spLocks noGrp="1"/>
          </p:cNvSpPr>
          <p:nvPr>
            <p:ph type="title"/>
          </p:nvPr>
        </p:nvSpPr>
        <p:spPr>
          <a:xfrm>
            <a:off x="495009" y="215930"/>
            <a:ext cx="8258175" cy="1079500"/>
          </a:xfrm>
        </p:spPr>
        <p:txBody>
          <a:bodyPr>
            <a:noAutofit/>
          </a:bodyPr>
          <a:lstStyle/>
          <a:p>
            <a:pPr>
              <a:defRPr/>
            </a:pPr>
            <a:r>
              <a:rPr lang="en-GB" sz="3200" dirty="0"/>
              <a:t>Prevalence of HPV16 and/or 18 among 16-18 year old females</a:t>
            </a:r>
          </a:p>
        </p:txBody>
      </p:sp>
      <p:graphicFrame>
        <p:nvGraphicFramePr>
          <p:cNvPr id="8" name="Chart 7">
            <a:extLst>
              <a:ext uri="{FF2B5EF4-FFF2-40B4-BE49-F238E27FC236}">
                <a16:creationId xmlns:a16="http://schemas.microsoft.com/office/drawing/2014/main" id="{0B325672-9038-4CF3-838E-D4504CBB578A}"/>
              </a:ext>
            </a:extLst>
          </p:cNvPr>
          <p:cNvGraphicFramePr>
            <a:graphicFrameLocks/>
          </p:cNvGraphicFramePr>
          <p:nvPr/>
        </p:nvGraphicFramePr>
        <p:xfrm>
          <a:off x="726961" y="1527069"/>
          <a:ext cx="8158497" cy="4911781"/>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a:extLst>
              <a:ext uri="{FF2B5EF4-FFF2-40B4-BE49-F238E27FC236}">
                <a16:creationId xmlns:a16="http://schemas.microsoft.com/office/drawing/2014/main" id="{7FFFB33A-3896-4E4A-8E89-5FE953B85E13}"/>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4" name="Slide Number Placeholder 3">
            <a:extLst>
              <a:ext uri="{FF2B5EF4-FFF2-40B4-BE49-F238E27FC236}">
                <a16:creationId xmlns:a16="http://schemas.microsoft.com/office/drawing/2014/main" id="{A1DFB9FE-C48E-4329-B68E-7EA1C848F922}"/>
              </a:ext>
            </a:extLst>
          </p:cNvPr>
          <p:cNvSpPr>
            <a:spLocks noGrp="1"/>
          </p:cNvSpPr>
          <p:nvPr>
            <p:ph type="sldNum" sz="quarter" idx="11"/>
          </p:nvPr>
        </p:nvSpPr>
        <p:spPr/>
        <p:txBody>
          <a:bodyPr/>
          <a:lstStyle/>
          <a:p>
            <a:fld id="{344369E4-5DE7-46E5-874E-4FD437973785}" type="slidenum">
              <a:rPr lang="en-GB" smtClean="0"/>
              <a:pPr/>
              <a:t>19</a:t>
            </a:fld>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sz="3600" dirty="0"/>
              <a:t>Key messages</a:t>
            </a:r>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30206" y="1774826"/>
            <a:ext cx="9505456" cy="4351338"/>
          </a:xfrm>
        </p:spPr>
        <p:txBody>
          <a:bodyPr>
            <a:normAutofit lnSpcReduction="10000"/>
          </a:bodyPr>
          <a:lstStyle/>
          <a:p>
            <a:pPr>
              <a:lnSpc>
                <a:spcPct val="100000"/>
              </a:lnSpc>
              <a:buFont typeface="Arial" panose="020B0604020202020204" pitchFamily="34" charset="0"/>
              <a:buChar char="•"/>
            </a:pPr>
            <a:r>
              <a:rPr lang="en-GB" sz="2000" dirty="0"/>
              <a:t>the Human papillomavirus (HPV) vaccine is highly effective at protecting against cervical cancer, a range of other cancers and genital warts </a:t>
            </a:r>
          </a:p>
          <a:p>
            <a:pPr>
              <a:lnSpc>
                <a:spcPct val="100000"/>
              </a:lnSpc>
              <a:buFont typeface="Arial" panose="020B0604020202020204" pitchFamily="34" charset="0"/>
              <a:buChar char="•"/>
            </a:pPr>
            <a:r>
              <a:rPr lang="en-GB" sz="2000" dirty="0"/>
              <a:t>since the HPV vaccine programme for girls was introduced in 2008:</a:t>
            </a:r>
          </a:p>
          <a:p>
            <a:pPr marL="457200" lvl="1" indent="0">
              <a:lnSpc>
                <a:spcPct val="100000"/>
              </a:lnSpc>
              <a:buNone/>
            </a:pPr>
            <a:r>
              <a:rPr lang="en-GB" sz="1800" dirty="0"/>
              <a:t>- there have been substantial declines in HPV16 and HPV18 in 16 to 21 year old females</a:t>
            </a:r>
          </a:p>
          <a:p>
            <a:pPr marL="457200" lvl="1" indent="0">
              <a:lnSpc>
                <a:spcPct val="100000"/>
              </a:lnSpc>
              <a:buNone/>
            </a:pPr>
            <a:r>
              <a:rPr lang="en-GB" sz="1800" dirty="0">
                <a:effectLst/>
                <a:latin typeface="Arial" panose="020B0604020202020204" pitchFamily="34" charset="0"/>
                <a:ea typeface="Times New Roman" panose="02020603050405020304" pitchFamily="18" charset="0"/>
              </a:rPr>
              <a:t>- cervical cancer rates have reduced by nearly 90% in women in their 20s who were vaccinated at 12 to 13 years</a:t>
            </a:r>
          </a:p>
          <a:p>
            <a:pPr marL="457200" lvl="1" indent="0">
              <a:lnSpc>
                <a:spcPct val="100000"/>
              </a:lnSpc>
              <a:buNone/>
            </a:pPr>
            <a:r>
              <a:rPr lang="en-GB" sz="1800" dirty="0"/>
              <a:t>- diagnoses of genital warts have fallen sharply in both males and females, indicative of herd protection</a:t>
            </a:r>
          </a:p>
          <a:p>
            <a:pPr>
              <a:lnSpc>
                <a:spcPct val="100000"/>
              </a:lnSpc>
              <a:buFont typeface="Arial" panose="020B0604020202020204" pitchFamily="34" charset="0"/>
              <a:buChar char="•"/>
            </a:pPr>
            <a:r>
              <a:rPr lang="en-GB" sz="2000" dirty="0"/>
              <a:t>the HPV vaccination programme was extended to include GBMSM in 2018 and adolescent boys from September 2019 to prevent more cases of HPV-related cancers and the burden of HPV related disease (e.g. genital warts)</a:t>
            </a:r>
          </a:p>
          <a:p>
            <a:pPr>
              <a:lnSpc>
                <a:spcPct val="100000"/>
              </a:lnSpc>
              <a:buFont typeface="Arial" panose="020B0604020202020204" pitchFamily="34" charset="0"/>
              <a:buChar char="•"/>
            </a:pPr>
            <a:r>
              <a:rPr lang="en-GB" sz="2000" dirty="0"/>
              <a:t>from 1 September 2023, the schedule will change to a single dose of vaccine for those aged up to 25 years</a:t>
            </a: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828FD290-05D9-4ED6-A180-D86CD59B2B68}"/>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39C899DF-4AF0-4653-8E77-CB05C246E5F8}"/>
              </a:ext>
            </a:extLst>
          </p:cNvPr>
          <p:cNvSpPr>
            <a:spLocks noGrp="1"/>
          </p:cNvSpPr>
          <p:nvPr>
            <p:ph type="sldNum" sz="quarter" idx="11"/>
          </p:nvPr>
        </p:nvSpPr>
        <p:spPr/>
        <p:txBody>
          <a:bodyPr/>
          <a:lstStyle/>
          <a:p>
            <a:fld id="{344369E4-5DE7-46E5-874E-4FD437973785}" type="slidenum">
              <a:rPr lang="en-GB" smtClean="0"/>
              <a:pPr/>
              <a:t>2</a:t>
            </a:fld>
            <a:endParaRPr lang="en-GB" sz="1400" dirty="0"/>
          </a:p>
        </p:txBody>
      </p:sp>
    </p:spTree>
    <p:extLst>
      <p:ext uri="{BB962C8B-B14F-4D97-AF65-F5344CB8AC3E}">
        <p14:creationId xmlns:p14="http://schemas.microsoft.com/office/powerpoint/2010/main" val="3883114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23ACA-5093-D974-E5D0-CB383FA4057A}"/>
              </a:ext>
            </a:extLst>
          </p:cNvPr>
          <p:cNvSpPr>
            <a:spLocks noGrp="1"/>
          </p:cNvSpPr>
          <p:nvPr>
            <p:ph type="title"/>
          </p:nvPr>
        </p:nvSpPr>
        <p:spPr/>
        <p:txBody>
          <a:bodyPr>
            <a:normAutofit/>
          </a:bodyPr>
          <a:lstStyle/>
          <a:p>
            <a:r>
              <a:rPr lang="en-GB" sz="4000" dirty="0"/>
              <a:t>Impact of vaccination on cervical cancer</a:t>
            </a:r>
            <a:endParaRPr lang="en-US" dirty="0">
              <a:solidFill>
                <a:srgbClr val="FF0000"/>
              </a:solidFill>
            </a:endParaRPr>
          </a:p>
        </p:txBody>
      </p:sp>
      <p:sp>
        <p:nvSpPr>
          <p:cNvPr id="3" name="Content Placeholder 2">
            <a:extLst>
              <a:ext uri="{FF2B5EF4-FFF2-40B4-BE49-F238E27FC236}">
                <a16:creationId xmlns:a16="http://schemas.microsoft.com/office/drawing/2014/main" id="{6A51B04C-EAB0-48F6-CC72-8ABC59F1963E}"/>
              </a:ext>
            </a:extLst>
          </p:cNvPr>
          <p:cNvSpPr>
            <a:spLocks noGrp="1"/>
          </p:cNvSpPr>
          <p:nvPr>
            <p:ph idx="1"/>
          </p:nvPr>
        </p:nvSpPr>
        <p:spPr>
          <a:xfrm>
            <a:off x="330205" y="1594338"/>
            <a:ext cx="11123857" cy="4489939"/>
          </a:xfrm>
        </p:spPr>
        <p:txBody>
          <a:bodyPr>
            <a:normAutofit fontScale="92500"/>
          </a:bodyPr>
          <a:lstStyle/>
          <a:p>
            <a:pPr marL="285750" indent="-285750">
              <a:spcBef>
                <a:spcPts val="0"/>
              </a:spcBef>
            </a:pPr>
            <a:r>
              <a:rPr lang="en-GB" dirty="0"/>
              <a:t>in a study published in the Lancet</a:t>
            </a:r>
            <a:r>
              <a:rPr lang="en-GB" sz="2400" baseline="30000" dirty="0"/>
              <a:t>1</a:t>
            </a:r>
            <a:r>
              <a:rPr lang="en-GB" dirty="0"/>
              <a:t>, evidence showed that </a:t>
            </a:r>
          </a:p>
          <a:p>
            <a:pPr marL="285750" indent="-285750">
              <a:spcBef>
                <a:spcPts val="0"/>
              </a:spcBef>
            </a:pPr>
            <a:endParaRPr lang="en-GB" dirty="0"/>
          </a:p>
          <a:p>
            <a:pPr marL="742950" lvl="1" indent="-285750">
              <a:spcBef>
                <a:spcPts val="0"/>
              </a:spcBef>
            </a:pPr>
            <a:r>
              <a:rPr lang="en-GB" sz="2400" dirty="0"/>
              <a:t>HPV vaccination in England dramatically reduced cervical cancer rates by almost 90% in women in their 20s who were offered it at age 12 to 13</a:t>
            </a:r>
          </a:p>
          <a:p>
            <a:pPr marL="457200" lvl="1" indent="0">
              <a:spcBef>
                <a:spcPts val="0"/>
              </a:spcBef>
              <a:buNone/>
            </a:pPr>
            <a:endParaRPr lang="en-GB" sz="2400" dirty="0"/>
          </a:p>
          <a:p>
            <a:pPr marL="742950" lvl="2" indent="-285750">
              <a:spcBef>
                <a:spcPts val="0"/>
              </a:spcBef>
            </a:pPr>
            <a:r>
              <a:rPr lang="en-GB" sz="2400" dirty="0"/>
              <a:t>the HPV immunisation programme has successfully almost eliminated cervical cancer in women born since 1 September 1995</a:t>
            </a:r>
          </a:p>
          <a:p>
            <a:pPr marL="742950" lvl="2" indent="-285750">
              <a:spcBef>
                <a:spcPts val="0"/>
              </a:spcBef>
            </a:pPr>
            <a:endParaRPr lang="en-GB" sz="2400" dirty="0"/>
          </a:p>
          <a:p>
            <a:pPr marL="742950" lvl="2" indent="-285750">
              <a:spcBef>
                <a:spcPts val="0"/>
              </a:spcBef>
            </a:pPr>
            <a:r>
              <a:rPr lang="en-GB" sz="2400" dirty="0"/>
              <a:t>the HPV vaccination programme has prevented around 450 cervical cancers and 17,200 cases of precancerous conditions over an 11 year period</a:t>
            </a:r>
          </a:p>
          <a:p>
            <a:pPr marL="457200" lvl="2" indent="0">
              <a:spcBef>
                <a:spcPts val="0"/>
              </a:spcBef>
              <a:buNone/>
            </a:pPr>
            <a:endParaRPr lang="en-GB" sz="1900" dirty="0"/>
          </a:p>
          <a:p>
            <a:pPr marL="742950" lvl="2" indent="-285750">
              <a:spcBef>
                <a:spcPts val="0"/>
              </a:spcBef>
            </a:pPr>
            <a:endParaRPr lang="en-GB" sz="800" dirty="0"/>
          </a:p>
          <a:p>
            <a:pPr marL="285750" indent="-285750">
              <a:spcBef>
                <a:spcPts val="0"/>
              </a:spcBef>
            </a:pPr>
            <a:r>
              <a:rPr lang="en-GB" dirty="0"/>
              <a:t>modelling study</a:t>
            </a:r>
            <a:r>
              <a:rPr lang="en-GB" baseline="30000" dirty="0"/>
              <a:t>2</a:t>
            </a:r>
            <a:r>
              <a:rPr lang="en-GB" dirty="0"/>
              <a:t> suggests that vaccinated women may only need 3 cervical screens in their lifetime (rather than the current 12 lifetime screens offered in England) therefore information on vaccination status is essential</a:t>
            </a:r>
            <a:endParaRPr lang="en-GB" b="1" dirty="0"/>
          </a:p>
          <a:p>
            <a:endParaRPr lang="en-GB" dirty="0"/>
          </a:p>
        </p:txBody>
      </p:sp>
      <p:sp>
        <p:nvSpPr>
          <p:cNvPr id="4" name="Footer Placeholder 3">
            <a:extLst>
              <a:ext uri="{FF2B5EF4-FFF2-40B4-BE49-F238E27FC236}">
                <a16:creationId xmlns:a16="http://schemas.microsoft.com/office/drawing/2014/main" id="{72A7F241-4E9B-6630-0732-8E9EE55A1C21}"/>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333EC0DC-7A30-CDEC-AE65-19CF8B019042}"/>
              </a:ext>
            </a:extLst>
          </p:cNvPr>
          <p:cNvSpPr>
            <a:spLocks noGrp="1"/>
          </p:cNvSpPr>
          <p:nvPr>
            <p:ph type="sldNum" sz="quarter" idx="11"/>
          </p:nvPr>
        </p:nvSpPr>
        <p:spPr/>
        <p:txBody>
          <a:bodyPr/>
          <a:lstStyle/>
          <a:p>
            <a:fld id="{344369E4-5DE7-46E5-874E-4FD437973785}" type="slidenum">
              <a:rPr lang="en-GB" smtClean="0"/>
              <a:pPr/>
              <a:t>20</a:t>
            </a:fld>
            <a:endParaRPr lang="en-GB" sz="1400" dirty="0"/>
          </a:p>
        </p:txBody>
      </p:sp>
      <p:sp>
        <p:nvSpPr>
          <p:cNvPr id="6" name="TextBox 5">
            <a:extLst>
              <a:ext uri="{FF2B5EF4-FFF2-40B4-BE49-F238E27FC236}">
                <a16:creationId xmlns:a16="http://schemas.microsoft.com/office/drawing/2014/main" id="{0BA5A897-D2E8-4A7A-B6D9-780F7074A3B1}"/>
              </a:ext>
            </a:extLst>
          </p:cNvPr>
          <p:cNvSpPr txBox="1"/>
          <p:nvPr/>
        </p:nvSpPr>
        <p:spPr>
          <a:xfrm>
            <a:off x="428795" y="6084277"/>
            <a:ext cx="11123857" cy="307777"/>
          </a:xfrm>
          <a:prstGeom prst="rect">
            <a:avLst/>
          </a:prstGeom>
          <a:noFill/>
        </p:spPr>
        <p:txBody>
          <a:bodyPr wrap="square" rtlCol="0">
            <a:spAutoFit/>
          </a:bodyPr>
          <a:lstStyle/>
          <a:p>
            <a:r>
              <a:rPr lang="en-GB" sz="1400" baseline="30000" dirty="0"/>
              <a:t>1</a:t>
            </a:r>
            <a:r>
              <a:rPr lang="en-GB" sz="1400" dirty="0"/>
              <a:t>Falcaro M et al P. Lancet. 2021 Dec 4;398(10316):2084-2092.                   </a:t>
            </a:r>
            <a:r>
              <a:rPr lang="en-GB" sz="1400" baseline="30000" dirty="0"/>
              <a:t>2</a:t>
            </a:r>
            <a:r>
              <a:rPr lang="en-GB" sz="1400" dirty="0"/>
              <a:t>Landy R et al. Int J Cancer. 2018 Feb 15;142(4):709-718. </a:t>
            </a:r>
          </a:p>
        </p:txBody>
      </p:sp>
    </p:spTree>
    <p:extLst>
      <p:ext uri="{BB962C8B-B14F-4D97-AF65-F5344CB8AC3E}">
        <p14:creationId xmlns:p14="http://schemas.microsoft.com/office/powerpoint/2010/main" val="4214297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Safety of HPV vaccine</a:t>
            </a:r>
          </a:p>
        </p:txBody>
      </p:sp>
      <p:sp>
        <p:nvSpPr>
          <p:cNvPr id="3" name="Content Placeholder 2"/>
          <p:cNvSpPr>
            <a:spLocks noGrp="1"/>
          </p:cNvSpPr>
          <p:nvPr>
            <p:ph idx="1"/>
          </p:nvPr>
        </p:nvSpPr>
        <p:spPr>
          <a:xfrm>
            <a:off x="330205" y="1774826"/>
            <a:ext cx="9142269" cy="4351338"/>
          </a:xfrm>
        </p:spPr>
        <p:txBody>
          <a:bodyPr>
            <a:noAutofit/>
          </a:bodyPr>
          <a:lstStyle/>
          <a:p>
            <a:pPr>
              <a:spcBef>
                <a:spcPts val="0"/>
              </a:spcBef>
              <a:defRPr/>
            </a:pPr>
            <a:r>
              <a:rPr lang="en-GB" sz="1800" dirty="0">
                <a:latin typeface="+mn-lt"/>
              </a:rPr>
              <a:t>the safety of HPV vaccine has been established through rigorous testing in clinical trials, followed by extensive use with more than 500 million doses given across the world</a:t>
            </a:r>
          </a:p>
          <a:p>
            <a:pPr marL="0" indent="0">
              <a:spcBef>
                <a:spcPts val="0"/>
              </a:spcBef>
              <a:defRPr/>
            </a:pPr>
            <a:endParaRPr lang="en-GB" sz="1800" dirty="0">
              <a:latin typeface="+mn-lt"/>
            </a:endParaRPr>
          </a:p>
          <a:p>
            <a:pPr>
              <a:spcBef>
                <a:spcPts val="0"/>
              </a:spcBef>
              <a:defRPr/>
            </a:pPr>
            <a:r>
              <a:rPr lang="en-GB" sz="1800" dirty="0">
                <a:latin typeface="+mn-lt"/>
              </a:rPr>
              <a:t>some people may experience a mild side effect, but these are generally of short duration and are far outweighed by the expected benefits of the vaccine</a:t>
            </a:r>
          </a:p>
          <a:p>
            <a:pPr>
              <a:spcBef>
                <a:spcPts val="0"/>
              </a:spcBef>
              <a:defRPr/>
            </a:pPr>
            <a:endParaRPr lang="en-GB" sz="1800" dirty="0">
              <a:latin typeface="+mn-lt"/>
            </a:endParaRPr>
          </a:p>
          <a:p>
            <a:pPr marL="0" lvl="0" indent="0">
              <a:lnSpc>
                <a:spcPct val="100000"/>
              </a:lnSpc>
              <a:buNone/>
            </a:pPr>
            <a:r>
              <a:rPr lang="en-GB" sz="1800" dirty="0">
                <a:latin typeface="+mn-lt"/>
              </a:rPr>
              <a:t>The Medicines and Healthcare products Regulatory Agency (MHRA) monitors the safety of vaccination programmes:</a:t>
            </a:r>
          </a:p>
          <a:p>
            <a:pPr marL="463550" lvl="1" indent="-285750">
              <a:lnSpc>
                <a:spcPct val="100000"/>
              </a:lnSpc>
            </a:pPr>
            <a:r>
              <a:rPr lang="en-GB" sz="1800" dirty="0">
                <a:latin typeface="+mn-lt"/>
              </a:rPr>
              <a:t>volume of suspected side effects reported via the Yellow Card Scheme for HPV is not unusual</a:t>
            </a:r>
          </a:p>
          <a:p>
            <a:pPr marL="463550" lvl="1" indent="-285750">
              <a:lnSpc>
                <a:spcPct val="100000"/>
              </a:lnSpc>
            </a:pPr>
            <a:r>
              <a:rPr lang="en-GB" sz="1800" dirty="0">
                <a:latin typeface="+mn-lt"/>
              </a:rPr>
              <a:t>overwhelming majority relate to possible side-effects that might result from any adolescent vaccination programme e.g. injection site reactions, rashes, mild allergic events, nausea, dizziness, fatigue, immediate faints due to needle phobia, etc</a:t>
            </a:r>
          </a:p>
          <a:p>
            <a:pPr marL="0" indent="0">
              <a:spcBef>
                <a:spcPts val="0"/>
              </a:spcBef>
              <a:buNone/>
              <a:defRPr/>
            </a:pPr>
            <a:endParaRPr lang="en-GB" sz="1800" dirty="0">
              <a:latin typeface="+mn-lt"/>
            </a:endParaRPr>
          </a:p>
        </p:txBody>
      </p:sp>
      <p:sp>
        <p:nvSpPr>
          <p:cNvPr id="9" name="Footer Placeholder 1">
            <a:extLst>
              <a:ext uri="{FF2B5EF4-FFF2-40B4-BE49-F238E27FC236}">
                <a16:creationId xmlns:a16="http://schemas.microsoft.com/office/drawing/2014/main" id="{A368C6A8-053A-498D-9051-CC6DD0E7066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5D571545-3D78-47A2-9913-7F1823950079}"/>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5" name="Slide Number Placeholder 4">
            <a:extLst>
              <a:ext uri="{FF2B5EF4-FFF2-40B4-BE49-F238E27FC236}">
                <a16:creationId xmlns:a16="http://schemas.microsoft.com/office/drawing/2014/main" id="{1B105C8D-1921-493F-981D-3015FE3007F1}"/>
              </a:ext>
            </a:extLst>
          </p:cNvPr>
          <p:cNvSpPr>
            <a:spLocks noGrp="1"/>
          </p:cNvSpPr>
          <p:nvPr>
            <p:ph type="sldNum" sz="quarter" idx="11"/>
          </p:nvPr>
        </p:nvSpPr>
        <p:spPr/>
        <p:txBody>
          <a:bodyPr/>
          <a:lstStyle/>
          <a:p>
            <a:fld id="{344369E4-5DE7-46E5-874E-4FD437973785}" type="slidenum">
              <a:rPr lang="en-GB" smtClean="0"/>
              <a:pPr/>
              <a:t>21</a:t>
            </a:fld>
            <a:endParaRPr lang="en-GB" sz="1400" dirty="0"/>
          </a:p>
        </p:txBody>
      </p:sp>
    </p:spTree>
    <p:extLst>
      <p:ext uri="{BB962C8B-B14F-4D97-AF65-F5344CB8AC3E}">
        <p14:creationId xmlns:p14="http://schemas.microsoft.com/office/powerpoint/2010/main" val="41467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safety reviews </a:t>
            </a:r>
          </a:p>
        </p:txBody>
      </p:sp>
      <p:sp>
        <p:nvSpPr>
          <p:cNvPr id="3" name="Content Placeholder 2"/>
          <p:cNvSpPr>
            <a:spLocks noGrp="1"/>
          </p:cNvSpPr>
          <p:nvPr>
            <p:ph idx="4294967295"/>
          </p:nvPr>
        </p:nvSpPr>
        <p:spPr>
          <a:xfrm>
            <a:off x="751921" y="1568558"/>
            <a:ext cx="9457086" cy="4703150"/>
          </a:xfrm>
        </p:spPr>
        <p:txBody>
          <a:bodyPr>
            <a:normAutofit lnSpcReduction="10000"/>
          </a:bodyPr>
          <a:lstStyle/>
          <a:p>
            <a:pPr marL="0" lvl="0" indent="0">
              <a:lnSpc>
                <a:spcPct val="110000"/>
              </a:lnSpc>
              <a:buNone/>
            </a:pPr>
            <a:r>
              <a:rPr lang="en-GB" sz="2200" dirty="0"/>
              <a:t>JCVI carried out a routine review of HPV vaccine safety in 2015 and concluded that it had no concerns about the safety of the HPV vaccine:</a:t>
            </a:r>
          </a:p>
          <a:p>
            <a:pPr lvl="0">
              <a:lnSpc>
                <a:spcPct val="110000"/>
              </a:lnSpc>
              <a:buFont typeface="Arial" panose="020B0604020202020204" pitchFamily="34" charset="0"/>
              <a:buChar char="•"/>
            </a:pPr>
            <a:r>
              <a:rPr lang="en-GB" sz="2200" dirty="0"/>
              <a:t>extensive reviews of HPV vaccine safety have also been undertaken by various independent health bodies and authorities worldwide</a:t>
            </a:r>
          </a:p>
          <a:p>
            <a:pPr marL="520700" lvl="1" indent="-342900">
              <a:lnSpc>
                <a:spcPct val="110000"/>
              </a:lnSpc>
              <a:buFont typeface="Wingdings" panose="05000000000000000000" pitchFamily="2" charset="2"/>
              <a:buChar char="§"/>
            </a:pPr>
            <a:r>
              <a:rPr lang="en-GB" dirty="0"/>
              <a:t>MHRA</a:t>
            </a:r>
          </a:p>
          <a:p>
            <a:pPr marL="520700" lvl="1" indent="-342900">
              <a:lnSpc>
                <a:spcPct val="110000"/>
              </a:lnSpc>
              <a:buFont typeface="Wingdings" panose="05000000000000000000" pitchFamily="2" charset="2"/>
              <a:buChar char="§"/>
            </a:pPr>
            <a:r>
              <a:rPr lang="en-GB" dirty="0"/>
              <a:t>World Health Organization’s Global Advisory Committee on Vaccine Safety </a:t>
            </a:r>
          </a:p>
          <a:p>
            <a:pPr marL="520700" lvl="1" indent="-342900">
              <a:lnSpc>
                <a:spcPct val="110000"/>
              </a:lnSpc>
              <a:buFont typeface="Wingdings" panose="05000000000000000000" pitchFamily="2" charset="2"/>
              <a:buChar char="§"/>
            </a:pPr>
            <a:r>
              <a:rPr lang="en-GB" dirty="0"/>
              <a:t>European Medicines Agency</a:t>
            </a:r>
          </a:p>
          <a:p>
            <a:pPr marL="520700" lvl="1" indent="-342900">
              <a:lnSpc>
                <a:spcPct val="110000"/>
              </a:lnSpc>
              <a:buFont typeface="Wingdings" panose="05000000000000000000" pitchFamily="2" charset="2"/>
              <a:buChar char="§"/>
            </a:pPr>
            <a:r>
              <a:rPr lang="en-GB" dirty="0"/>
              <a:t>US Centre for Disease Control and Prevention </a:t>
            </a:r>
          </a:p>
          <a:p>
            <a:pPr marL="520700" lvl="1" indent="-342900">
              <a:lnSpc>
                <a:spcPct val="110000"/>
              </a:lnSpc>
              <a:buFont typeface="Wingdings" panose="05000000000000000000" pitchFamily="2" charset="2"/>
              <a:buChar char="§"/>
            </a:pPr>
            <a:r>
              <a:rPr lang="en-GB" dirty="0"/>
              <a:t>Health Canada</a:t>
            </a:r>
          </a:p>
          <a:p>
            <a:pPr marL="0" indent="-279400">
              <a:buNone/>
            </a:pPr>
            <a:r>
              <a:rPr lang="en-GB" sz="2200" dirty="0"/>
              <a:t>All concluded that the evidence does not support a link between HPV vaccine and the development of a range of chronic illnesses</a:t>
            </a:r>
          </a:p>
          <a:p>
            <a:pPr marL="463550" lvl="1" indent="-285750"/>
            <a:endParaRPr lang="en-GB" sz="1800" dirty="0"/>
          </a:p>
        </p:txBody>
      </p:sp>
      <p:sp>
        <p:nvSpPr>
          <p:cNvPr id="4" name="Footer Placeholder 3">
            <a:extLst>
              <a:ext uri="{FF2B5EF4-FFF2-40B4-BE49-F238E27FC236}">
                <a16:creationId xmlns:a16="http://schemas.microsoft.com/office/drawing/2014/main" id="{1281740A-ED24-4148-8FDE-FD6ED81CB68E}"/>
              </a:ext>
            </a:extLst>
          </p:cNvPr>
          <p:cNvSpPr>
            <a:spLocks noGrp="1"/>
          </p:cNvSpPr>
          <p:nvPr>
            <p:ph type="ftr" sz="quarter" idx="10"/>
          </p:nvPr>
        </p:nvSpPr>
        <p:spPr/>
        <p:txBody>
          <a:bodyPr/>
          <a:lstStyle/>
          <a:p>
            <a:r>
              <a:rPr lang="fr-FR" altLang="en-US">
                <a:solidFill>
                  <a:prstClr val="white"/>
                </a:solidFill>
              </a:rPr>
              <a:t>Routine adolescent HPV vaccination programme</a:t>
            </a:r>
            <a:endParaRPr lang="en-GB" altLang="en-US" dirty="0">
              <a:solidFill>
                <a:prstClr val="white"/>
              </a:solidFill>
            </a:endParaRPr>
          </a:p>
        </p:txBody>
      </p:sp>
      <p:sp>
        <p:nvSpPr>
          <p:cNvPr id="5" name="Slide Number Placeholder 4">
            <a:extLst>
              <a:ext uri="{FF2B5EF4-FFF2-40B4-BE49-F238E27FC236}">
                <a16:creationId xmlns:a16="http://schemas.microsoft.com/office/drawing/2014/main" id="{D6982E84-0D50-43D9-AC2F-A9662E1C4D2E}"/>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22</a:t>
            </a:fld>
            <a:endParaRPr lang="en-GB" altLang="en-US" dirty="0">
              <a:solidFill>
                <a:prstClr val="white"/>
              </a:solidFill>
            </a:endParaRPr>
          </a:p>
        </p:txBody>
      </p:sp>
    </p:spTree>
    <p:extLst>
      <p:ext uri="{BB962C8B-B14F-4D97-AF65-F5344CB8AC3E}">
        <p14:creationId xmlns:p14="http://schemas.microsoft.com/office/powerpoint/2010/main" val="3892026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Change to HPV vaccination schedule</a:t>
            </a:r>
          </a:p>
        </p:txBody>
      </p:sp>
      <p:sp>
        <p:nvSpPr>
          <p:cNvPr id="3" name="Content Placeholder 2"/>
          <p:cNvSpPr>
            <a:spLocks noGrp="1"/>
          </p:cNvSpPr>
          <p:nvPr>
            <p:ph idx="1"/>
          </p:nvPr>
        </p:nvSpPr>
        <p:spPr>
          <a:xfrm>
            <a:off x="838200" y="1555155"/>
            <a:ext cx="8704074" cy="4883695"/>
          </a:xfrm>
        </p:spPr>
        <p:txBody>
          <a:bodyPr>
            <a:normAutofit/>
          </a:bodyPr>
          <a:lstStyle/>
          <a:p>
            <a:pPr marL="0" indent="0">
              <a:spcBef>
                <a:spcPts val="600"/>
              </a:spcBef>
              <a:buNone/>
            </a:pPr>
            <a:r>
              <a:rPr lang="en-GB" sz="1800" dirty="0"/>
              <a:t>From 1 September 2023, eligible adolescents up to 25 years of age will be offered a single dose of HPV vaccine, instead of the 2 doses up to this date</a:t>
            </a:r>
          </a:p>
          <a:p>
            <a:pPr>
              <a:lnSpc>
                <a:spcPct val="107000"/>
              </a:lnSpc>
              <a:spcBef>
                <a:spcPts val="600"/>
              </a:spcBef>
              <a:spcAft>
                <a:spcPts val="600"/>
              </a:spcAft>
            </a:pPr>
            <a:r>
              <a:rPr lang="en-GB"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those who have not yet received any HPV vaccinations will be eligible to receive one dose of the HPV vaccine</a:t>
            </a:r>
          </a:p>
          <a:p>
            <a:pPr marL="228600" marR="0" lvl="0" indent="-228600" algn="l" defTabSz="914400" rtl="0" eaLnBrk="1" fontAlgn="auto" latinLnBrk="0" hangingPunct="1">
              <a:lnSpc>
                <a:spcPct val="107000"/>
              </a:lnSpc>
              <a:spcBef>
                <a:spcPts val="600"/>
              </a:spcBef>
              <a:spcAft>
                <a:spcPts val="600"/>
              </a:spcAft>
              <a:buClr>
                <a:srgbClr val="007C91"/>
              </a:buClr>
              <a:buSzTx/>
              <a:buFont typeface="Arial" panose="020B0604020202020204" pitchFamily="34" charset="0"/>
              <a:buChar char="•"/>
              <a:tabLst/>
              <a:defRPr/>
            </a:pPr>
            <a:r>
              <a:rPr kumimoji="0" lang="en-GB" sz="18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those who started their HPV vaccination schedule and have already received one dose of the vaccine will be considered fully vaccinated</a:t>
            </a:r>
          </a:p>
          <a:p>
            <a:pPr marL="0" indent="0">
              <a:spcBef>
                <a:spcPts val="600"/>
              </a:spcBef>
              <a:buNone/>
            </a:pPr>
            <a:endParaRPr lang="en-GB" sz="1800" dirty="0"/>
          </a:p>
          <a:p>
            <a:pPr marL="0" indent="0">
              <a:spcBef>
                <a:spcPts val="600"/>
              </a:spcBef>
              <a:buNone/>
            </a:pPr>
            <a:r>
              <a:rPr lang="en-GB" sz="1800" dirty="0"/>
              <a:t>Eligible individuals known to be immunosuppressed at the time of vaccination and those who are living with HIV, including those on antiretroviral therapy, should continue to be offered a 3 dose schedule (0, 1, 4-6 months) </a:t>
            </a:r>
          </a:p>
          <a:p>
            <a:pPr marL="0" indent="0">
              <a:spcBef>
                <a:spcPts val="600"/>
              </a:spcBef>
              <a:buNone/>
            </a:pPr>
            <a:endParaRPr lang="en-GB" sz="1800" dirty="0"/>
          </a:p>
          <a:p>
            <a:pPr marL="0" indent="0">
              <a:spcBef>
                <a:spcPts val="600"/>
              </a:spcBef>
              <a:buNone/>
            </a:pPr>
            <a:r>
              <a:rPr lang="en-GB" sz="1800" dirty="0"/>
              <a:t>There is no change to the eligibility criteria </a:t>
            </a:r>
          </a:p>
          <a:p>
            <a:pPr>
              <a:spcBef>
                <a:spcPts val="600"/>
              </a:spcBef>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adolescents (male and female) in school Year 8 (usually aged 12 and 13)</a:t>
            </a:r>
          </a:p>
          <a:p>
            <a:pPr>
              <a:spcBef>
                <a:spcPts val="600"/>
              </a:spcBef>
            </a:pPr>
            <a:r>
              <a:rPr lang="en-GB" sz="1800" dirty="0">
                <a:solidFill>
                  <a:srgbClr val="000000"/>
                </a:solidFill>
                <a:ea typeface="Calibri" panose="020F0502020204030204" pitchFamily="34" charset="0"/>
                <a:cs typeface="Times New Roman" panose="02020603050405020304" pitchFamily="18" charset="0"/>
              </a:rPr>
              <a:t>once eligible, remain so until their 25</a:t>
            </a:r>
            <a:r>
              <a:rPr lang="en-GB" sz="1800" baseline="30000" dirty="0">
                <a:solidFill>
                  <a:srgbClr val="000000"/>
                </a:solidFill>
                <a:ea typeface="Calibri" panose="020F0502020204030204" pitchFamily="34" charset="0"/>
                <a:cs typeface="Times New Roman" panose="02020603050405020304" pitchFamily="18" charset="0"/>
              </a:rPr>
              <a:t>th</a:t>
            </a:r>
            <a:r>
              <a:rPr lang="en-GB" sz="1800" dirty="0">
                <a:solidFill>
                  <a:srgbClr val="000000"/>
                </a:solidFill>
                <a:ea typeface="Calibri" panose="020F0502020204030204" pitchFamily="34" charset="0"/>
                <a:cs typeface="Times New Roman" panose="02020603050405020304" pitchFamily="18" charset="0"/>
              </a:rPr>
              <a:t> birthday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600"/>
              </a:spcBef>
              <a:buNone/>
            </a:pPr>
            <a:endParaRPr lang="en-GB" sz="2000" b="1" dirty="0"/>
          </a:p>
          <a:p>
            <a:pPr marL="0" indent="0">
              <a:spcBef>
                <a:spcPts val="600"/>
              </a:spcBef>
              <a:buNone/>
            </a:pPr>
            <a:endParaRPr lang="en-GB" sz="2000" b="1" dirty="0"/>
          </a:p>
        </p:txBody>
      </p:sp>
      <p:sp>
        <p:nvSpPr>
          <p:cNvPr id="8" name="Footer Placeholder 7">
            <a:extLst>
              <a:ext uri="{FF2B5EF4-FFF2-40B4-BE49-F238E27FC236}">
                <a16:creationId xmlns:a16="http://schemas.microsoft.com/office/drawing/2014/main" id="{B1EB69E4-EDB5-4479-89DD-0DDC9B559845}"/>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10" name="Slide Number Placeholder 9">
            <a:extLst>
              <a:ext uri="{FF2B5EF4-FFF2-40B4-BE49-F238E27FC236}">
                <a16:creationId xmlns:a16="http://schemas.microsoft.com/office/drawing/2014/main" id="{CEB021FF-230B-4356-A3F7-31D20B37D4E5}"/>
              </a:ext>
            </a:extLst>
          </p:cNvPr>
          <p:cNvSpPr>
            <a:spLocks noGrp="1"/>
          </p:cNvSpPr>
          <p:nvPr>
            <p:ph type="sldNum" sz="quarter" idx="11"/>
          </p:nvPr>
        </p:nvSpPr>
        <p:spPr/>
        <p:txBody>
          <a:bodyPr/>
          <a:lstStyle/>
          <a:p>
            <a:fld id="{344369E4-5DE7-46E5-874E-4FD437973785}" type="slidenum">
              <a:rPr lang="en-GB" smtClean="0"/>
              <a:pPr/>
              <a:t>23</a:t>
            </a:fld>
            <a:endParaRPr lang="en-GB" sz="1400" dirty="0"/>
          </a:p>
        </p:txBody>
      </p:sp>
    </p:spTree>
    <p:extLst>
      <p:ext uri="{BB962C8B-B14F-4D97-AF65-F5344CB8AC3E}">
        <p14:creationId xmlns:p14="http://schemas.microsoft.com/office/powerpoint/2010/main" val="416812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F49B-754C-4BBA-9A66-05F4B4EF6835}"/>
              </a:ext>
            </a:extLst>
          </p:cNvPr>
          <p:cNvSpPr>
            <a:spLocks noGrp="1"/>
          </p:cNvSpPr>
          <p:nvPr>
            <p:ph type="title"/>
          </p:nvPr>
        </p:nvSpPr>
        <p:spPr/>
        <p:txBody>
          <a:bodyPr/>
          <a:lstStyle/>
          <a:p>
            <a:r>
              <a:rPr lang="en-GB" dirty="0"/>
              <a:t>Why has the schedule changed?</a:t>
            </a:r>
          </a:p>
        </p:txBody>
      </p:sp>
      <p:sp>
        <p:nvSpPr>
          <p:cNvPr id="3" name="Content Placeholder 2">
            <a:extLst>
              <a:ext uri="{FF2B5EF4-FFF2-40B4-BE49-F238E27FC236}">
                <a16:creationId xmlns:a16="http://schemas.microsoft.com/office/drawing/2014/main" id="{AD30207E-9806-4B4E-8C44-627CB5DD69CB}"/>
              </a:ext>
            </a:extLst>
          </p:cNvPr>
          <p:cNvSpPr>
            <a:spLocks noGrp="1"/>
          </p:cNvSpPr>
          <p:nvPr>
            <p:ph idx="1"/>
          </p:nvPr>
        </p:nvSpPr>
        <p:spPr/>
        <p:txBody>
          <a:bodyPr>
            <a:normAutofit/>
          </a:bodyPr>
          <a:lstStyle/>
          <a:p>
            <a:r>
              <a:rPr lang="en-GB" dirty="0"/>
              <a:t>JCVI has made a detailed review of cumulative evidence that has been building over years and they consider that the evidence is now very strong that 1 dose of the HPV vaccine provides similar protection to that induced by 2 doses </a:t>
            </a:r>
          </a:p>
          <a:p>
            <a:r>
              <a:rPr lang="en-GB" dirty="0"/>
              <a:t>trial and non-trial evidence shows that initial vaccine efficacy from 1 dose is very high and likely comparable to that from 2 doses </a:t>
            </a:r>
          </a:p>
          <a:p>
            <a:r>
              <a:rPr lang="en-GB" dirty="0"/>
              <a:t>in addition, the long duration of protection (more than 10 years) already seen is associated with a steady antibody level which has ongoing persistence and is expected to continue along the same trajectory </a:t>
            </a:r>
          </a:p>
          <a:p>
            <a:r>
              <a:rPr lang="en-GB" dirty="0"/>
              <a:t>the one-dose antibody level is associated with high efficacy against persistent infection of HPV vaccine types</a:t>
            </a:r>
          </a:p>
        </p:txBody>
      </p:sp>
      <p:sp>
        <p:nvSpPr>
          <p:cNvPr id="4" name="Footer Placeholder 3">
            <a:extLst>
              <a:ext uri="{FF2B5EF4-FFF2-40B4-BE49-F238E27FC236}">
                <a16:creationId xmlns:a16="http://schemas.microsoft.com/office/drawing/2014/main" id="{B6689A2C-9761-4DDF-A6A6-410F9BCE46F5}"/>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9023C3A9-556C-4F6A-AB15-44F51B8F754E}"/>
              </a:ext>
            </a:extLst>
          </p:cNvPr>
          <p:cNvSpPr>
            <a:spLocks noGrp="1"/>
          </p:cNvSpPr>
          <p:nvPr>
            <p:ph type="sldNum" sz="quarter" idx="11"/>
          </p:nvPr>
        </p:nvSpPr>
        <p:spPr/>
        <p:txBody>
          <a:bodyPr/>
          <a:lstStyle/>
          <a:p>
            <a:fld id="{344369E4-5DE7-46E5-874E-4FD437973785}" type="slidenum">
              <a:rPr lang="en-GB" smtClean="0"/>
              <a:pPr/>
              <a:t>24</a:t>
            </a:fld>
            <a:endParaRPr lang="en-GB" sz="1400" dirty="0"/>
          </a:p>
        </p:txBody>
      </p:sp>
    </p:spTree>
    <p:extLst>
      <p:ext uri="{BB962C8B-B14F-4D97-AF65-F5344CB8AC3E}">
        <p14:creationId xmlns:p14="http://schemas.microsoft.com/office/powerpoint/2010/main" val="2275969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F49B-754C-4BBA-9A66-05F4B4EF6835}"/>
              </a:ext>
            </a:extLst>
          </p:cNvPr>
          <p:cNvSpPr>
            <a:spLocks noGrp="1"/>
          </p:cNvSpPr>
          <p:nvPr>
            <p:ph type="title"/>
          </p:nvPr>
        </p:nvSpPr>
        <p:spPr/>
        <p:txBody>
          <a:bodyPr/>
          <a:lstStyle/>
          <a:p>
            <a:r>
              <a:rPr lang="en-GB" dirty="0"/>
              <a:t>Why has the schedule changed? (</a:t>
            </a:r>
            <a:r>
              <a:rPr lang="en-GB" dirty="0" err="1"/>
              <a:t>cont</a:t>
            </a:r>
            <a:r>
              <a:rPr lang="en-GB" dirty="0"/>
              <a:t>)</a:t>
            </a:r>
          </a:p>
        </p:txBody>
      </p:sp>
      <p:sp>
        <p:nvSpPr>
          <p:cNvPr id="3" name="Content Placeholder 2">
            <a:extLst>
              <a:ext uri="{FF2B5EF4-FFF2-40B4-BE49-F238E27FC236}">
                <a16:creationId xmlns:a16="http://schemas.microsoft.com/office/drawing/2014/main" id="{AD30207E-9806-4B4E-8C44-627CB5DD69CB}"/>
              </a:ext>
            </a:extLst>
          </p:cNvPr>
          <p:cNvSpPr>
            <a:spLocks noGrp="1"/>
          </p:cNvSpPr>
          <p:nvPr>
            <p:ph idx="1"/>
          </p:nvPr>
        </p:nvSpPr>
        <p:spPr/>
        <p:txBody>
          <a:bodyPr>
            <a:normAutofit fontScale="92500" lnSpcReduction="10000"/>
          </a:bodyPr>
          <a:lstStyle/>
          <a:p>
            <a:r>
              <a:rPr lang="en-GB" dirty="0"/>
              <a:t>the WHO Strategic Advisory Group of Experts on Immunization (SAGE) met in April 2022 to evaluate the evidence that has been emerging over past years that single-dose schedules provide comparable efficacy to the 2- or 3-dose regimens </a:t>
            </a:r>
          </a:p>
          <a:p>
            <a:r>
              <a:rPr lang="en-GB" dirty="0"/>
              <a:t>SAGE’s review concluded that a single-dose HPV vaccine provides </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comparable efficacy and durability of protection </a:t>
            </a:r>
            <a:r>
              <a:rPr lang="en-GB" dirty="0"/>
              <a:t>to 2-dose schedules</a:t>
            </a:r>
          </a:p>
          <a:p>
            <a:pPr>
              <a:lnSpc>
                <a:spcPct val="107000"/>
              </a:lnSpc>
              <a:spcBef>
                <a:spcPts val="1500"/>
              </a:spcBef>
              <a:spcAft>
                <a:spcPts val="1500"/>
              </a:spcAft>
            </a:pPr>
            <a:r>
              <a:rPr lang="en-GB" dirty="0">
                <a:solidFill>
                  <a:srgbClr val="000000"/>
                </a:solidFill>
                <a:ea typeface="Times New Roman" panose="02020603050405020304" pitchFamily="18" charset="0"/>
                <a:cs typeface="Times New Roman" panose="02020603050405020304" pitchFamily="18" charset="0"/>
              </a:rPr>
              <a:t>s</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ingle dose schedules are now being considered in several countries and have already been recommended in Australia, Mexico, Nigeria and Bangladesh and introduced in Cape Verde, Tonga and the Solomon Islands</a:t>
            </a:r>
          </a:p>
          <a:p>
            <a:pPr>
              <a:lnSpc>
                <a:spcPct val="107000"/>
              </a:lnSpc>
              <a:spcBef>
                <a:spcPts val="1500"/>
              </a:spcBef>
              <a:spcAft>
                <a:spcPts val="1500"/>
              </a:spcAft>
            </a:pPr>
            <a:r>
              <a:rPr lang="en-GB" dirty="0"/>
              <a:t>following a move to a 1 dose schedule, robust UK surveillance will continue to monitor the incidence and prevalence of genital warts and high-risk HPV infections in the population</a:t>
            </a:r>
          </a:p>
        </p:txBody>
      </p:sp>
      <p:sp>
        <p:nvSpPr>
          <p:cNvPr id="4" name="Footer Placeholder 3">
            <a:extLst>
              <a:ext uri="{FF2B5EF4-FFF2-40B4-BE49-F238E27FC236}">
                <a16:creationId xmlns:a16="http://schemas.microsoft.com/office/drawing/2014/main" id="{B6689A2C-9761-4DDF-A6A6-410F9BCE46F5}"/>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9023C3A9-556C-4F6A-AB15-44F51B8F754E}"/>
              </a:ext>
            </a:extLst>
          </p:cNvPr>
          <p:cNvSpPr>
            <a:spLocks noGrp="1"/>
          </p:cNvSpPr>
          <p:nvPr>
            <p:ph type="sldNum" sz="quarter" idx="11"/>
          </p:nvPr>
        </p:nvSpPr>
        <p:spPr/>
        <p:txBody>
          <a:bodyPr/>
          <a:lstStyle/>
          <a:p>
            <a:fld id="{344369E4-5DE7-46E5-874E-4FD437973785}" type="slidenum">
              <a:rPr lang="en-GB" smtClean="0"/>
              <a:pPr/>
              <a:t>25</a:t>
            </a:fld>
            <a:endParaRPr lang="en-GB" sz="1400" dirty="0"/>
          </a:p>
        </p:txBody>
      </p:sp>
    </p:spTree>
    <p:extLst>
      <p:ext uri="{BB962C8B-B14F-4D97-AF65-F5344CB8AC3E}">
        <p14:creationId xmlns:p14="http://schemas.microsoft.com/office/powerpoint/2010/main" val="1184922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Immunosuppression and HIV infection </a:t>
            </a:r>
            <a:br>
              <a:rPr lang="en-GB" dirty="0"/>
            </a:br>
            <a:endParaRPr lang="en-GB" dirty="0"/>
          </a:p>
        </p:txBody>
      </p:sp>
      <p:sp>
        <p:nvSpPr>
          <p:cNvPr id="3" name="Content Placeholder 2"/>
          <p:cNvSpPr>
            <a:spLocks noGrp="1"/>
          </p:cNvSpPr>
          <p:nvPr>
            <p:ph idx="1"/>
          </p:nvPr>
        </p:nvSpPr>
        <p:spPr>
          <a:xfrm>
            <a:off x="581674" y="1563526"/>
            <a:ext cx="10007606" cy="4739679"/>
          </a:xfrm>
        </p:spPr>
        <p:txBody>
          <a:bodyPr>
            <a:normAutofit/>
          </a:bodyPr>
          <a:lstStyle/>
          <a:p>
            <a:pPr>
              <a:lnSpc>
                <a:spcPct val="100000"/>
              </a:lnSpc>
            </a:pPr>
            <a:r>
              <a:rPr lang="en-GB" sz="2000" dirty="0"/>
              <a:t>evidence suggests individuals living with HIV are at increased risk of acquiring HPV and persistent infection, as well as frequent carriage of multiple HPV types and increased risk of HPV related rapidly progressive malignancies</a:t>
            </a:r>
          </a:p>
          <a:p>
            <a:pPr>
              <a:lnSpc>
                <a:spcPct val="100000"/>
              </a:lnSpc>
            </a:pPr>
            <a:r>
              <a:rPr lang="en-GB" sz="2000" dirty="0"/>
              <a:t>currently no data on fewer than 3 doses among individuals living with HIV or who are immunosuppressed </a:t>
            </a:r>
          </a:p>
          <a:p>
            <a:pPr>
              <a:lnSpc>
                <a:spcPct val="100000"/>
              </a:lnSpc>
            </a:pPr>
            <a:r>
              <a:rPr lang="en-GB" sz="2000" dirty="0"/>
              <a:t>a 3 dose schedule should still be offered to individuals who are known to be</a:t>
            </a:r>
          </a:p>
          <a:p>
            <a:pPr lvl="1">
              <a:lnSpc>
                <a:spcPct val="100000"/>
              </a:lnSpc>
            </a:pPr>
            <a:r>
              <a:rPr lang="en-GB" sz="2000" dirty="0"/>
              <a:t>living with HIV, including those on antiretroviral therapy, or </a:t>
            </a:r>
          </a:p>
          <a:p>
            <a:pPr lvl="1">
              <a:lnSpc>
                <a:spcPct val="100000"/>
              </a:lnSpc>
            </a:pPr>
            <a:r>
              <a:rPr lang="en-GB" sz="2000" dirty="0"/>
              <a:t>immunosuppressed at the time of immunisation</a:t>
            </a:r>
          </a:p>
          <a:p>
            <a:pPr>
              <a:lnSpc>
                <a:spcPct val="100000"/>
              </a:lnSpc>
              <a:buFont typeface="Arial" panose="020B0604020202020204" pitchFamily="34" charset="0"/>
              <a:buChar char="•"/>
            </a:pPr>
            <a:r>
              <a:rPr lang="en-GB" sz="2000" dirty="0"/>
              <a:t>HPV vaccines are known to be safe and immunogenic for individuals living with HIV although the immune response and its effectiveness may be less than that observed among those who do not have HIV </a:t>
            </a:r>
          </a:p>
        </p:txBody>
      </p:sp>
      <p:sp>
        <p:nvSpPr>
          <p:cNvPr id="9" name="Footer Placeholder 1">
            <a:extLst>
              <a:ext uri="{FF2B5EF4-FFF2-40B4-BE49-F238E27FC236}">
                <a16:creationId xmlns:a16="http://schemas.microsoft.com/office/drawing/2014/main" id="{6C9EE981-38A3-4FE5-8883-AE2EC598388B}"/>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6640C712-0292-44C5-A0D2-1130F694D379}"/>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9D203919-BE27-4521-999A-186A48525A24}"/>
              </a:ext>
            </a:extLst>
          </p:cNvPr>
          <p:cNvSpPr>
            <a:spLocks noGrp="1"/>
          </p:cNvSpPr>
          <p:nvPr>
            <p:ph type="sldNum" sz="quarter" idx="11"/>
          </p:nvPr>
        </p:nvSpPr>
        <p:spPr/>
        <p:txBody>
          <a:bodyPr/>
          <a:lstStyle/>
          <a:p>
            <a:fld id="{344369E4-5DE7-46E5-874E-4FD437973785}" type="slidenum">
              <a:rPr lang="en-GB" smtClean="0"/>
              <a:pPr/>
              <a:t>26</a:t>
            </a:fld>
            <a:endParaRPr lang="en-GB" sz="1400" dirty="0"/>
          </a:p>
        </p:txBody>
      </p:sp>
    </p:spTree>
    <p:extLst>
      <p:ext uri="{BB962C8B-B14F-4D97-AF65-F5344CB8AC3E}">
        <p14:creationId xmlns:p14="http://schemas.microsoft.com/office/powerpoint/2010/main" val="2723608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Legal mechanisms for administration of HPV vaccine</a:t>
            </a:r>
          </a:p>
        </p:txBody>
      </p:sp>
      <p:sp>
        <p:nvSpPr>
          <p:cNvPr id="3" name="Content Placeholder 2"/>
          <p:cNvSpPr>
            <a:spLocks noGrp="1"/>
          </p:cNvSpPr>
          <p:nvPr>
            <p:ph idx="1"/>
          </p:nvPr>
        </p:nvSpPr>
        <p:spPr>
          <a:xfrm>
            <a:off x="330206" y="1774825"/>
            <a:ext cx="8787162" cy="4528379"/>
          </a:xfrm>
        </p:spPr>
        <p:txBody>
          <a:bodyPr>
            <a:normAutofit fontScale="92500" lnSpcReduction="10000"/>
          </a:bodyPr>
          <a:lstStyle/>
          <a:p>
            <a:pPr marL="0" indent="0">
              <a:buNone/>
            </a:pPr>
            <a:r>
              <a:rPr lang="en-GB" altLang="en-US" sz="2000" dirty="0">
                <a:ea typeface="ヒラギノ角ゴ Pro W3"/>
                <a:cs typeface="ヒラギノ角ゴ Pro W3"/>
              </a:rPr>
              <a:t>Gardasil 9 is a prescription only medicine and should only be administered using one of the following:</a:t>
            </a:r>
          </a:p>
          <a:p>
            <a:pPr>
              <a:buFont typeface="Arial" panose="020B0604020202020204" pitchFamily="34" charset="0"/>
              <a:buChar char="•"/>
            </a:pPr>
            <a:r>
              <a:rPr lang="en-GB" altLang="en-US" sz="2000" dirty="0">
                <a:ea typeface="ヒラギノ角ゴ Pro W3"/>
                <a:cs typeface="ヒラギノ角ゴ Pro W3"/>
              </a:rPr>
              <a:t>prescription written manually or electronically by a registered medical practitioner or other authorised prescriber</a:t>
            </a:r>
          </a:p>
          <a:p>
            <a:pPr>
              <a:buFont typeface="Arial" panose="020B0604020202020204" pitchFamily="34" charset="0"/>
              <a:buChar char="•"/>
            </a:pPr>
            <a:r>
              <a:rPr lang="en-GB" altLang="en-US" sz="2000" dirty="0">
                <a:ea typeface="ヒラギノ角ゴ Pro W3"/>
                <a:cs typeface="ヒラギノ角ゴ Pro W3"/>
              </a:rPr>
              <a:t>Patient Specific Direction (PSD)</a:t>
            </a:r>
          </a:p>
          <a:p>
            <a:pPr>
              <a:buFont typeface="Arial" panose="020B0604020202020204" pitchFamily="34" charset="0"/>
              <a:buChar char="•"/>
            </a:pPr>
            <a:r>
              <a:rPr lang="en-GB" altLang="en-US" sz="2000" dirty="0">
                <a:ea typeface="ヒラギノ角ゴ Pro W3"/>
                <a:cs typeface="ヒラギノ角ゴ Pro W3"/>
              </a:rPr>
              <a:t>Patient Group Direction (PGD)</a:t>
            </a:r>
          </a:p>
          <a:p>
            <a:pPr>
              <a:buFont typeface="Wingdings" panose="05000000000000000000" pitchFamily="2" charset="2"/>
              <a:buChar char="ü"/>
            </a:pPr>
            <a:endParaRPr lang="en-GB" altLang="en-US" sz="2000" dirty="0">
              <a:ea typeface="ヒラギノ角ゴ Pro W3"/>
              <a:cs typeface="ヒラギノ角ゴ Pro W3"/>
            </a:endParaRPr>
          </a:p>
          <a:p>
            <a:pPr marL="0" indent="0">
              <a:spcBef>
                <a:spcPts val="0"/>
              </a:spcBef>
              <a:buNone/>
            </a:pPr>
            <a:r>
              <a:rPr lang="en-GB" altLang="en-US" sz="2000" dirty="0">
                <a:ea typeface="ヒラギノ角ゴ Pro W3"/>
                <a:cs typeface="ヒラギノ角ゴ Pro W3"/>
              </a:rPr>
              <a:t>UKHSA have developed a </a:t>
            </a:r>
            <a:r>
              <a:rPr lang="en-GB" altLang="en-US" sz="2000" dirty="0">
                <a:ea typeface="ヒラギノ角ゴ Pro W3"/>
                <a:cs typeface="ヒラギノ角ゴ Pro W3"/>
                <a:hlinkClick r:id="rId3"/>
              </a:rPr>
              <a:t>national PGD template</a:t>
            </a:r>
            <a:r>
              <a:rPr lang="en-GB" altLang="en-US" sz="2000" dirty="0">
                <a:ea typeface="ヒラギノ角ゴ Pro W3"/>
                <a:cs typeface="ヒラギノ角ゴ Pro W3"/>
              </a:rPr>
              <a:t> which should be reviewed and authorised locally before use</a:t>
            </a:r>
          </a:p>
          <a:p>
            <a:pPr marL="0" indent="0">
              <a:spcBef>
                <a:spcPts val="0"/>
              </a:spcBef>
              <a:buNone/>
            </a:pPr>
            <a:endParaRPr lang="en-GB" altLang="en-US" sz="2000" dirty="0">
              <a:ea typeface="ヒラギノ角ゴ Pro W3"/>
              <a:cs typeface="ヒラギノ角ゴ Pro W3"/>
            </a:endParaRPr>
          </a:p>
          <a:p>
            <a:pPr marL="0" indent="0">
              <a:buNone/>
            </a:pPr>
            <a:r>
              <a:rPr lang="en-GB" altLang="en-US" sz="2100" dirty="0">
                <a:ea typeface="ヒラギノ角ゴ Pro W3"/>
                <a:cs typeface="ヒラギノ角ゴ Pro W3"/>
              </a:rPr>
              <a:t>The currently approved schedule for HPV vaccine is a 2-dose course. Use of a single dose is therefore off-label</a:t>
            </a:r>
          </a:p>
          <a:p>
            <a:pPr marL="0" indent="0">
              <a:buNone/>
            </a:pPr>
            <a:r>
              <a:rPr lang="en-GB" altLang="en-US" sz="2100" dirty="0">
                <a:ea typeface="ヒラギノ角ゴ Pro W3"/>
                <a:cs typeface="ヒラギノ角ゴ Pro W3"/>
              </a:rPr>
              <a:t>In line with advice from the MHRA, where authoritative advice and current practice supports the use of a medicine outside the terms of its licence, it is not always necessary to draw attention to this when seeking consent. </a:t>
            </a:r>
          </a:p>
          <a:p>
            <a:pPr marL="0" indent="0">
              <a:buNone/>
            </a:pPr>
            <a:endParaRPr lang="en-GB" altLang="en-US" sz="2100" dirty="0">
              <a:solidFill>
                <a:srgbClr val="FF0000"/>
              </a:solidFill>
              <a:ea typeface="ヒラギノ角ゴ Pro W3"/>
              <a:cs typeface="ヒラギノ角ゴ Pro W3"/>
            </a:endParaRPr>
          </a:p>
          <a:p>
            <a:endParaRPr lang="en-GB" sz="700" dirty="0"/>
          </a:p>
        </p:txBody>
      </p:sp>
      <p:sp>
        <p:nvSpPr>
          <p:cNvPr id="9" name="Footer Placeholder 1">
            <a:extLst>
              <a:ext uri="{FF2B5EF4-FFF2-40B4-BE49-F238E27FC236}">
                <a16:creationId xmlns:a16="http://schemas.microsoft.com/office/drawing/2014/main" id="{897A3E88-41BD-45C4-B529-66F0290DD00F}"/>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1A8C530-1CA0-42CA-A34D-6A5DB504A3DA}"/>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5" name="Slide Number Placeholder 4">
            <a:extLst>
              <a:ext uri="{FF2B5EF4-FFF2-40B4-BE49-F238E27FC236}">
                <a16:creationId xmlns:a16="http://schemas.microsoft.com/office/drawing/2014/main" id="{846D5EE2-DB48-41B2-B306-D4A95B83BDD6}"/>
              </a:ext>
            </a:extLst>
          </p:cNvPr>
          <p:cNvSpPr>
            <a:spLocks noGrp="1"/>
          </p:cNvSpPr>
          <p:nvPr>
            <p:ph type="sldNum" sz="quarter" idx="11"/>
          </p:nvPr>
        </p:nvSpPr>
        <p:spPr/>
        <p:txBody>
          <a:bodyPr/>
          <a:lstStyle/>
          <a:p>
            <a:fld id="{344369E4-5DE7-46E5-874E-4FD437973785}" type="slidenum">
              <a:rPr lang="en-GB" smtClean="0"/>
              <a:pPr/>
              <a:t>27</a:t>
            </a:fld>
            <a:endParaRPr lang="en-GB" sz="1400" dirty="0"/>
          </a:p>
        </p:txBody>
      </p:sp>
      <p:pic>
        <p:nvPicPr>
          <p:cNvPr id="7" name="Picture 6">
            <a:extLst>
              <a:ext uri="{FF2B5EF4-FFF2-40B4-BE49-F238E27FC236}">
                <a16:creationId xmlns:a16="http://schemas.microsoft.com/office/drawing/2014/main" id="{94E9FE89-5AF5-988E-AD52-A63B98B3C1EF}"/>
              </a:ext>
            </a:extLst>
          </p:cNvPr>
          <p:cNvPicPr>
            <a:picLocks noChangeAspect="1"/>
          </p:cNvPicPr>
          <p:nvPr/>
        </p:nvPicPr>
        <p:blipFill>
          <a:blip r:embed="rId4"/>
          <a:stretch>
            <a:fillRect/>
          </a:stretch>
        </p:blipFill>
        <p:spPr>
          <a:xfrm>
            <a:off x="9659772" y="2532496"/>
            <a:ext cx="2016458" cy="2747424"/>
          </a:xfrm>
          <a:prstGeom prst="rect">
            <a:avLst/>
          </a:prstGeom>
          <a:ln>
            <a:solidFill>
              <a:schemeClr val="tx1"/>
            </a:solidFill>
          </a:ln>
        </p:spPr>
      </p:pic>
    </p:spTree>
    <p:extLst>
      <p:ext uri="{BB962C8B-B14F-4D97-AF65-F5344CB8AC3E}">
        <p14:creationId xmlns:p14="http://schemas.microsoft.com/office/powerpoint/2010/main" val="2597130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8E2D0-B232-4387-8865-89BC04E14F90}"/>
              </a:ext>
            </a:extLst>
          </p:cNvPr>
          <p:cNvSpPr>
            <a:spLocks noGrp="1"/>
          </p:cNvSpPr>
          <p:nvPr>
            <p:ph type="title"/>
          </p:nvPr>
        </p:nvSpPr>
        <p:spPr/>
        <p:txBody>
          <a:bodyPr/>
          <a:lstStyle/>
          <a:p>
            <a:r>
              <a:rPr lang="en-GB" dirty="0"/>
              <a:t>Consent</a:t>
            </a:r>
          </a:p>
        </p:txBody>
      </p:sp>
      <p:sp>
        <p:nvSpPr>
          <p:cNvPr id="3" name="Content Placeholder 2">
            <a:extLst>
              <a:ext uri="{FF2B5EF4-FFF2-40B4-BE49-F238E27FC236}">
                <a16:creationId xmlns:a16="http://schemas.microsoft.com/office/drawing/2014/main" id="{73758087-02D0-4B72-8F19-CD1B2B439842}"/>
              </a:ext>
            </a:extLst>
          </p:cNvPr>
          <p:cNvSpPr>
            <a:spLocks noGrp="1"/>
          </p:cNvSpPr>
          <p:nvPr>
            <p:ph idx="1"/>
          </p:nvPr>
        </p:nvSpPr>
        <p:spPr/>
        <p:txBody>
          <a:bodyPr>
            <a:normAutofit fontScale="85000" lnSpcReduction="20000"/>
          </a:bodyPr>
          <a:lstStyle/>
          <a:p>
            <a:r>
              <a:rPr lang="en-GB" dirty="0"/>
              <a:t>consent can be obtained verbally or through a written consent form</a:t>
            </a:r>
          </a:p>
          <a:p>
            <a:pPr>
              <a:lnSpc>
                <a:spcPct val="107000"/>
              </a:lnSpc>
              <a:spcBef>
                <a:spcPts val="1500"/>
              </a:spcBef>
              <a:spcAft>
                <a:spcPts val="1500"/>
              </a:spcAft>
            </a:pPr>
            <a:r>
              <a:rPr lang="en-GB" dirty="0">
                <a:solidFill>
                  <a:srgbClr val="000000"/>
                </a:solidFill>
                <a:ea typeface="Times New Roman" panose="02020603050405020304" pitchFamily="18" charset="0"/>
                <a:cs typeface="Times New Roman" panose="02020603050405020304" pitchFamily="18" charset="0"/>
              </a:rPr>
              <a:t>i</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 the routine school-based immunisation programmes, an information leaflet and consent form are usually sent to the parent to complete and return </a:t>
            </a:r>
          </a:p>
          <a:p>
            <a:pPr>
              <a:lnSpc>
                <a:spcPct val="107000"/>
              </a:lnSpc>
              <a:spcBef>
                <a:spcPts val="1500"/>
              </a:spcBef>
              <a:spcAft>
                <a:spcPts val="1500"/>
              </a:spcAft>
            </a:pPr>
            <a:r>
              <a:rPr lang="en-GB" dirty="0">
                <a:solidFill>
                  <a:srgbClr val="000000"/>
                </a:solidFill>
                <a:ea typeface="Times New Roman" panose="02020603050405020304" pitchFamily="18" charset="0"/>
                <a:cs typeface="Times New Roman" panose="02020603050405020304" pitchFamily="18" charset="0"/>
              </a:rPr>
              <a:t>c</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onsent forms should not act as a barrier to immunisation and they should be as simple to complete as possible</a:t>
            </a:r>
          </a:p>
          <a:p>
            <a:pPr>
              <a:lnSpc>
                <a:spcPct val="107000"/>
              </a:lnSpc>
              <a:spcBef>
                <a:spcPts val="1500"/>
              </a:spcBef>
              <a:spcAft>
                <a:spcPts val="1500"/>
              </a:spcAft>
            </a:pP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consent can also be taken from a parent over the phone</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500"/>
              </a:spcBef>
              <a:spcAft>
                <a:spcPts val="1500"/>
              </a:spcAft>
            </a:pPr>
            <a:r>
              <a:rPr lang="en-GB" dirty="0">
                <a:solidFill>
                  <a:srgbClr val="000000"/>
                </a:solidFill>
                <a:ea typeface="Times New Roman" panose="02020603050405020304" pitchFamily="18" charset="0"/>
                <a:cs typeface="Times New Roman" panose="02020603050405020304" pitchFamily="18" charset="0"/>
              </a:rPr>
              <a:t>a</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 is clearly outlined in the </a:t>
            </a:r>
            <a:r>
              <a:rPr lang="en-GB" sz="2400"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Green Book Consent chapter</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some young people can self-consent </a:t>
            </a:r>
          </a:p>
          <a:p>
            <a:pPr>
              <a:lnSpc>
                <a:spcPct val="107000"/>
              </a:lnSpc>
              <a:spcBef>
                <a:spcPts val="1500"/>
              </a:spcBef>
              <a:spcAft>
                <a:spcPts val="1500"/>
              </a:spcAft>
            </a:pPr>
            <a:r>
              <a:rPr lang="en-GB" dirty="0">
                <a:solidFill>
                  <a:srgbClr val="000000"/>
                </a:solidFill>
                <a:ea typeface="Times New Roman" panose="02020603050405020304" pitchFamily="18" charset="0"/>
                <a:cs typeface="Times New Roman" panose="02020603050405020304" pitchFamily="18" charset="0"/>
              </a:rPr>
              <a:t>i</a:t>
            </a:r>
            <a:r>
              <a:rPr lang="en-GB" sz="2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 a parent cannot be reached on the phone at the time of the immunisation session, self-consent should be used, where appropriate, to ensure the child is protected</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500"/>
              </a:spcBef>
              <a:spcAft>
                <a:spcPts val="1500"/>
              </a:spcAft>
            </a:pPr>
            <a:endParaRPr lang="en-GB" dirty="0"/>
          </a:p>
        </p:txBody>
      </p:sp>
      <p:sp>
        <p:nvSpPr>
          <p:cNvPr id="4" name="Footer Placeholder 3">
            <a:extLst>
              <a:ext uri="{FF2B5EF4-FFF2-40B4-BE49-F238E27FC236}">
                <a16:creationId xmlns:a16="http://schemas.microsoft.com/office/drawing/2014/main" id="{D10CBCEB-64BB-44D2-A37D-FE46DAB8D382}"/>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A965A878-F6B9-4DDF-81E5-CAB3B2F6CF4C}"/>
              </a:ext>
            </a:extLst>
          </p:cNvPr>
          <p:cNvSpPr>
            <a:spLocks noGrp="1"/>
          </p:cNvSpPr>
          <p:nvPr>
            <p:ph type="sldNum" sz="quarter" idx="11"/>
          </p:nvPr>
        </p:nvSpPr>
        <p:spPr/>
        <p:txBody>
          <a:bodyPr/>
          <a:lstStyle/>
          <a:p>
            <a:fld id="{344369E4-5DE7-46E5-874E-4FD437973785}" type="slidenum">
              <a:rPr lang="en-GB" smtClean="0"/>
              <a:pPr/>
              <a:t>28</a:t>
            </a:fld>
            <a:endParaRPr lang="en-GB" sz="1400" dirty="0"/>
          </a:p>
        </p:txBody>
      </p:sp>
    </p:spTree>
    <p:extLst>
      <p:ext uri="{BB962C8B-B14F-4D97-AF65-F5344CB8AC3E}">
        <p14:creationId xmlns:p14="http://schemas.microsoft.com/office/powerpoint/2010/main" val="41815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41" y="1291986"/>
            <a:ext cx="7894191" cy="5016450"/>
          </a:xfrm>
        </p:spPr>
        <p:txBody>
          <a:bodyPr>
            <a:normAutofit fontScale="77500" lnSpcReduction="20000"/>
          </a:bodyPr>
          <a:lstStyle/>
          <a:p>
            <a:endParaRPr lang="en-GB" sz="2000" b="1" dirty="0"/>
          </a:p>
          <a:p>
            <a:pPr marL="0" indent="0">
              <a:buNone/>
            </a:pPr>
            <a:r>
              <a:rPr lang="en-GB" sz="2300" b="1" dirty="0"/>
              <a:t>Contraindications</a:t>
            </a:r>
          </a:p>
          <a:p>
            <a:pPr marL="0" indent="0">
              <a:lnSpc>
                <a:spcPct val="120000"/>
              </a:lnSpc>
              <a:buNone/>
            </a:pPr>
            <a:r>
              <a:rPr lang="en-GB" sz="2300" dirty="0"/>
              <a:t>Gardasil 9 should not be administered to those who have had:</a:t>
            </a:r>
          </a:p>
          <a:p>
            <a:pPr lvl="1">
              <a:lnSpc>
                <a:spcPct val="120000"/>
              </a:lnSpc>
            </a:pPr>
            <a:r>
              <a:rPr lang="en-GB" sz="2300" dirty="0"/>
              <a:t>a confirmed anaphylaxis to a previous dose of the vaccine</a:t>
            </a:r>
          </a:p>
          <a:p>
            <a:pPr lvl="1">
              <a:lnSpc>
                <a:spcPct val="120000"/>
              </a:lnSpc>
            </a:pPr>
            <a:r>
              <a:rPr lang="en-GB" sz="2300" dirty="0"/>
              <a:t>a confirmed anaphylaxis to any constituent or excipient of the vaccine</a:t>
            </a:r>
          </a:p>
          <a:p>
            <a:pPr marL="0" indent="0">
              <a:lnSpc>
                <a:spcPct val="120000"/>
              </a:lnSpc>
              <a:buNone/>
            </a:pPr>
            <a:r>
              <a:rPr lang="en-GB" sz="2300" dirty="0"/>
              <a:t>Yeast allergy is not a contraindication to the HPV vaccine. Although the vaccine antigen in Gardasil 9 is grown in yeast cells, the final vaccine product does not contain any yeast</a:t>
            </a:r>
          </a:p>
          <a:p>
            <a:pPr marL="0" indent="0">
              <a:lnSpc>
                <a:spcPct val="120000"/>
              </a:lnSpc>
              <a:buNone/>
            </a:pPr>
            <a:endParaRPr lang="en-GB" sz="2300" dirty="0"/>
          </a:p>
          <a:p>
            <a:pPr marL="0" indent="0">
              <a:lnSpc>
                <a:spcPct val="120000"/>
              </a:lnSpc>
              <a:buNone/>
            </a:pPr>
            <a:r>
              <a:rPr lang="en-GB" sz="2300" b="1" dirty="0"/>
              <a:t>Precautions</a:t>
            </a:r>
            <a:endParaRPr lang="en-GB" sz="2300" dirty="0"/>
          </a:p>
          <a:p>
            <a:pPr marL="0" indent="0">
              <a:lnSpc>
                <a:spcPct val="120000"/>
              </a:lnSpc>
              <a:buNone/>
            </a:pPr>
            <a:r>
              <a:rPr lang="en-GB" sz="2300" dirty="0"/>
              <a:t>If an individual is acutely unwell, immunisation may be postponed until they have fully recovered to avoid confusing the differential diagnosis of any acute illness by wrongly attributing any signs or symptoms to any possible adverse effects of the vaccine</a:t>
            </a:r>
            <a:endParaRPr lang="en-GB" altLang="en-US" sz="2000" b="1" dirty="0"/>
          </a:p>
          <a:p>
            <a:pPr marL="0" indent="0"/>
            <a:endParaRPr lang="en-GB" altLang="en-US" sz="2000" b="1" dirty="0"/>
          </a:p>
          <a:p>
            <a:pPr>
              <a:spcBef>
                <a:spcPct val="0"/>
              </a:spcBef>
              <a:spcAft>
                <a:spcPts val="1200"/>
              </a:spcAft>
            </a:pPr>
            <a:endParaRPr lang="en-GB" altLang="en-US" sz="2000" dirty="0"/>
          </a:p>
        </p:txBody>
      </p:sp>
      <p:sp>
        <p:nvSpPr>
          <p:cNvPr id="6" name="Title 1"/>
          <p:cNvSpPr txBox="1">
            <a:spLocks/>
          </p:cNvSpPr>
          <p:nvPr/>
        </p:nvSpPr>
        <p:spPr>
          <a:xfrm>
            <a:off x="576041" y="336382"/>
            <a:ext cx="8028000" cy="648072"/>
          </a:xfrm>
          <a:prstGeom prst="rect">
            <a:avLst/>
          </a:prstGeom>
        </p:spPr>
        <p:txBody>
          <a:bodyPr vert="horz" lIns="0" tIns="0" rIns="0" bIns="0" rtlCol="0" anchor="t" anchorCtr="0">
            <a:normAutofit/>
          </a:bodyPr>
          <a:lstStyle>
            <a:lvl1pPr algn="l" rtl="0" eaLnBrk="0" fontAlgn="base" hangingPunct="0">
              <a:spcBef>
                <a:spcPct val="0"/>
              </a:spcBef>
              <a:spcAft>
                <a:spcPct val="0"/>
              </a:spcAft>
              <a:defRPr sz="4000" kern="1200" spc="-150" baseline="0">
                <a:solidFill>
                  <a:srgbClr val="00AE9E"/>
                </a:solidFill>
                <a:latin typeface="Arial" pitchFamily="34" charset="0"/>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a:lstStyle>
          <a:p>
            <a:r>
              <a:rPr lang="en-GB" altLang="en-US" sz="3600" dirty="0">
                <a:solidFill>
                  <a:schemeClr val="bg1"/>
                </a:solidFill>
              </a:rPr>
              <a:t>Contraindications and Precautions</a:t>
            </a:r>
            <a:endParaRPr lang="en-GB" sz="3600" dirty="0">
              <a:solidFill>
                <a:schemeClr val="bg1"/>
              </a:solidFill>
            </a:endParaRPr>
          </a:p>
        </p:txBody>
      </p:sp>
      <p:sp>
        <p:nvSpPr>
          <p:cNvPr id="8" name="Footer Placeholder 7">
            <a:extLst>
              <a:ext uri="{FF2B5EF4-FFF2-40B4-BE49-F238E27FC236}">
                <a16:creationId xmlns:a16="http://schemas.microsoft.com/office/drawing/2014/main" id="{EAD443A6-A71A-41BF-9241-9D4100464952}"/>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10" name="Slide Number Placeholder 9">
            <a:extLst>
              <a:ext uri="{FF2B5EF4-FFF2-40B4-BE49-F238E27FC236}">
                <a16:creationId xmlns:a16="http://schemas.microsoft.com/office/drawing/2014/main" id="{35252123-C201-489D-9582-E39C5E8CC902}"/>
              </a:ext>
            </a:extLst>
          </p:cNvPr>
          <p:cNvSpPr>
            <a:spLocks noGrp="1"/>
          </p:cNvSpPr>
          <p:nvPr>
            <p:ph type="sldNum" sz="quarter" idx="11"/>
          </p:nvPr>
        </p:nvSpPr>
        <p:spPr/>
        <p:txBody>
          <a:bodyPr/>
          <a:lstStyle/>
          <a:p>
            <a:fld id="{344369E4-5DE7-46E5-874E-4FD437973785}" type="slidenum">
              <a:rPr lang="en-GB" smtClean="0"/>
              <a:pPr/>
              <a:t>29</a:t>
            </a:fld>
            <a:endParaRPr lang="en-GB" sz="1400" dirty="0"/>
          </a:p>
        </p:txBody>
      </p:sp>
    </p:spTree>
    <p:extLst>
      <p:ext uri="{BB962C8B-B14F-4D97-AF65-F5344CB8AC3E}">
        <p14:creationId xmlns:p14="http://schemas.microsoft.com/office/powerpoint/2010/main" val="2848992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p:txBody>
          <a:bodyPr>
            <a:normAutofit/>
          </a:bodyPr>
          <a:lstStyle/>
          <a:p>
            <a:pPr eaLnBrk="1" hangingPunct="1"/>
            <a:r>
              <a:rPr lang="en-GB" altLang="en-US" sz="3600" dirty="0"/>
              <a:t>Aims of resource</a:t>
            </a:r>
          </a:p>
        </p:txBody>
      </p:sp>
      <p:sp>
        <p:nvSpPr>
          <p:cNvPr id="8196" name="Content Placeholder 2"/>
          <p:cNvSpPr>
            <a:spLocks noGrp="1"/>
          </p:cNvSpPr>
          <p:nvPr>
            <p:ph idx="1"/>
          </p:nvPr>
        </p:nvSpPr>
        <p:spPr>
          <a:xfrm>
            <a:off x="330205" y="1774826"/>
            <a:ext cx="9684651" cy="4351338"/>
          </a:xfrm>
        </p:spPr>
        <p:txBody>
          <a:bodyPr/>
          <a:lstStyle/>
          <a:p>
            <a:pPr>
              <a:lnSpc>
                <a:spcPct val="80000"/>
              </a:lnSpc>
              <a:spcBef>
                <a:spcPts val="1200"/>
              </a:spcBef>
            </a:pPr>
            <a:endParaRPr lang="en-GB" altLang="en-US" sz="2000" dirty="0"/>
          </a:p>
          <a:p>
            <a:pPr>
              <a:lnSpc>
                <a:spcPct val="100000"/>
              </a:lnSpc>
              <a:spcAft>
                <a:spcPts val="1200"/>
              </a:spcAft>
            </a:pPr>
            <a:r>
              <a:rPr lang="en-GB" altLang="en-US" sz="2000" dirty="0"/>
              <a:t>to provide information for </a:t>
            </a:r>
            <a:r>
              <a:rPr lang="en-GB" sz="2000" dirty="0"/>
              <a:t>healthcare practitioners </a:t>
            </a:r>
            <a:r>
              <a:rPr lang="en-GB" altLang="en-US" sz="2000" dirty="0"/>
              <a:t>involved in advising on and delivering the HPV vaccination programme</a:t>
            </a:r>
          </a:p>
          <a:p>
            <a:pPr>
              <a:spcAft>
                <a:spcPts val="1200"/>
              </a:spcAft>
            </a:pPr>
            <a:r>
              <a:rPr lang="en-GB" altLang="en-US" sz="2000" dirty="0"/>
              <a:t>to raise awareness of the current epidemiology of HPV and </a:t>
            </a:r>
            <a:r>
              <a:rPr lang="en-GB" sz="2000" dirty="0"/>
              <a:t>the impact of the HPV vaccination programme</a:t>
            </a:r>
            <a:endParaRPr lang="en-GB" altLang="en-US" sz="2000" dirty="0"/>
          </a:p>
          <a:p>
            <a:pPr>
              <a:lnSpc>
                <a:spcPct val="100000"/>
              </a:lnSpc>
              <a:spcAft>
                <a:spcPts val="1200"/>
              </a:spcAft>
            </a:pPr>
            <a:r>
              <a:rPr lang="en-GB" sz="2000" dirty="0"/>
              <a:t>to describe the HPV vaccine programme including: eligibility, recommended dosage and schedule, contraindications and precautions, vaccine administration potential adverse reactions and information resources </a:t>
            </a:r>
          </a:p>
        </p:txBody>
      </p:sp>
      <p:sp>
        <p:nvSpPr>
          <p:cNvPr id="2" name="Footer Placeholder 1">
            <a:extLst>
              <a:ext uri="{FF2B5EF4-FFF2-40B4-BE49-F238E27FC236}">
                <a16:creationId xmlns:a16="http://schemas.microsoft.com/office/drawing/2014/main" id="{F90CBC9D-10C3-4765-9C72-EE474AA6CC30}"/>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4" name="Slide Number Placeholder 3">
            <a:extLst>
              <a:ext uri="{FF2B5EF4-FFF2-40B4-BE49-F238E27FC236}">
                <a16:creationId xmlns:a16="http://schemas.microsoft.com/office/drawing/2014/main" id="{D4732E56-243B-4693-B2DD-AE6881D90F12}"/>
              </a:ext>
            </a:extLst>
          </p:cNvPr>
          <p:cNvSpPr>
            <a:spLocks noGrp="1"/>
          </p:cNvSpPr>
          <p:nvPr>
            <p:ph type="sldNum" sz="quarter" idx="11"/>
          </p:nvPr>
        </p:nvSpPr>
        <p:spPr/>
        <p:txBody>
          <a:bodyPr/>
          <a:lstStyle/>
          <a:p>
            <a:fld id="{344369E4-5DE7-46E5-874E-4FD437973785}" type="slidenum">
              <a:rPr lang="en-GB" smtClean="0"/>
              <a:pPr/>
              <a:t>3</a:t>
            </a:fld>
            <a:endParaRPr lang="en-GB" sz="1400" dirty="0"/>
          </a:p>
        </p:txBody>
      </p:sp>
    </p:spTree>
    <p:extLst>
      <p:ext uri="{BB962C8B-B14F-4D97-AF65-F5344CB8AC3E}">
        <p14:creationId xmlns:p14="http://schemas.microsoft.com/office/powerpoint/2010/main" val="7904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FCB41-A7BF-916A-ACE7-FFFDDDFC3310}"/>
              </a:ext>
            </a:extLst>
          </p:cNvPr>
          <p:cNvSpPr>
            <a:spLocks noGrp="1"/>
          </p:cNvSpPr>
          <p:nvPr>
            <p:ph type="title"/>
          </p:nvPr>
        </p:nvSpPr>
        <p:spPr/>
        <p:txBody>
          <a:bodyPr/>
          <a:lstStyle/>
          <a:p>
            <a:r>
              <a:rPr lang="en-GB" dirty="0"/>
              <a:t>HPV vaccine ordering</a:t>
            </a:r>
          </a:p>
        </p:txBody>
      </p:sp>
      <p:sp>
        <p:nvSpPr>
          <p:cNvPr id="3" name="Content Placeholder 2">
            <a:extLst>
              <a:ext uri="{FF2B5EF4-FFF2-40B4-BE49-F238E27FC236}">
                <a16:creationId xmlns:a16="http://schemas.microsoft.com/office/drawing/2014/main" id="{3937F8C1-B8A4-935C-2132-1AE691176BBD}"/>
              </a:ext>
            </a:extLst>
          </p:cNvPr>
          <p:cNvSpPr>
            <a:spLocks noGrp="1"/>
          </p:cNvSpPr>
          <p:nvPr>
            <p:ph idx="1"/>
          </p:nvPr>
        </p:nvSpPr>
        <p:spPr/>
        <p:txBody>
          <a:bodyPr>
            <a:normAutofit lnSpcReduction="10000"/>
          </a:bodyPr>
          <a:lstStyle/>
          <a:p>
            <a:pPr>
              <a:lnSpc>
                <a:spcPct val="107000"/>
              </a:lnSpc>
              <a:spcBef>
                <a:spcPts val="1500"/>
              </a:spcBef>
              <a:spcAft>
                <a:spcPts val="1500"/>
              </a:spcAft>
            </a:pPr>
            <a:r>
              <a:rPr lang="en-GB" dirty="0">
                <a:solidFill>
                  <a:srgbClr val="000000"/>
                </a:solidFill>
                <a:effectLst/>
                <a:latin typeface="+mn-lt"/>
                <a:ea typeface="Times New Roman" panose="02020603050405020304" pitchFamily="18" charset="0"/>
                <a:cs typeface="Times New Roman" panose="02020603050405020304" pitchFamily="18" charset="0"/>
              </a:rPr>
              <a:t>HPV vaccine for use in the delivery of the NHS HPV programme can be ordered from UKHSA via ImmForm in the usual way</a:t>
            </a:r>
          </a:p>
          <a:p>
            <a:pPr>
              <a:lnSpc>
                <a:spcPct val="107000"/>
              </a:lnSpc>
              <a:spcBef>
                <a:spcPts val="1500"/>
              </a:spcBef>
              <a:spcAft>
                <a:spcPts val="1500"/>
              </a:spcAft>
            </a:pPr>
            <a:r>
              <a:rPr lang="en-GB" dirty="0">
                <a:solidFill>
                  <a:srgbClr val="000000"/>
                </a:solidFill>
                <a:latin typeface="+mn-lt"/>
                <a:ea typeface="Times New Roman" panose="02020603050405020304" pitchFamily="18" charset="0"/>
                <a:cs typeface="Times New Roman" panose="02020603050405020304" pitchFamily="18" charset="0"/>
              </a:rPr>
              <a:t>w</a:t>
            </a:r>
            <a:r>
              <a:rPr lang="en-GB" dirty="0">
                <a:solidFill>
                  <a:srgbClr val="000000"/>
                </a:solidFill>
                <a:effectLst/>
                <a:latin typeface="+mn-lt"/>
                <a:ea typeface="Times New Roman" panose="02020603050405020304" pitchFamily="18" charset="0"/>
                <a:cs typeface="Times New Roman" panose="02020603050405020304" pitchFamily="18" charset="0"/>
              </a:rPr>
              <a:t>hen placing orders for HPV vaccine, providers are asked to consider the schedule change and make sure that locally held stocks of vaccine are rotated in fridges so that wastage is minimised</a:t>
            </a:r>
            <a:endParaRPr lang="en-GB" dirty="0">
              <a:effectLst/>
              <a:latin typeface="+mn-lt"/>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dirty="0">
                <a:solidFill>
                  <a:srgbClr val="000000"/>
                </a:solidFill>
                <a:latin typeface="+mn-lt"/>
                <a:ea typeface="Times New Roman" panose="02020603050405020304" pitchFamily="18" charset="0"/>
                <a:cs typeface="Times New Roman" panose="02020603050405020304" pitchFamily="18" charset="0"/>
              </a:rPr>
              <a:t>t</a:t>
            </a:r>
            <a:r>
              <a:rPr lang="en-GB" dirty="0">
                <a:solidFill>
                  <a:srgbClr val="000000"/>
                </a:solidFill>
                <a:effectLst/>
                <a:latin typeface="+mn-lt"/>
                <a:ea typeface="Times New Roman" panose="02020603050405020304" pitchFamily="18" charset="0"/>
                <a:cs typeface="Times New Roman" panose="02020603050405020304" pitchFamily="18" charset="0"/>
              </a:rPr>
              <a:t>here are separate order lines for the adolescent and GBMSM HPV programmes on ImmForm. The correct one must be used to order vaccine volumes for each programme, even where an ImmForm account holder is ordering for both</a:t>
            </a:r>
            <a:endParaRPr lang="en-GB" dirty="0">
              <a:effectLst/>
              <a:latin typeface="+mn-lt"/>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5F7CE319-07D8-DAE6-7292-67D894BDBB25}"/>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FE2EFA0D-E762-3896-31EE-13491B30F5FA}"/>
              </a:ext>
            </a:extLst>
          </p:cNvPr>
          <p:cNvSpPr>
            <a:spLocks noGrp="1"/>
          </p:cNvSpPr>
          <p:nvPr>
            <p:ph type="sldNum" sz="quarter" idx="11"/>
          </p:nvPr>
        </p:nvSpPr>
        <p:spPr/>
        <p:txBody>
          <a:bodyPr/>
          <a:lstStyle/>
          <a:p>
            <a:fld id="{344369E4-5DE7-46E5-874E-4FD437973785}" type="slidenum">
              <a:rPr lang="en-GB" smtClean="0"/>
              <a:pPr/>
              <a:t>30</a:t>
            </a:fld>
            <a:endParaRPr lang="en-GB" sz="1400" dirty="0"/>
          </a:p>
        </p:txBody>
      </p:sp>
    </p:spTree>
    <p:extLst>
      <p:ext uri="{BB962C8B-B14F-4D97-AF65-F5344CB8AC3E}">
        <p14:creationId xmlns:p14="http://schemas.microsoft.com/office/powerpoint/2010/main" val="243437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051" y="342420"/>
            <a:ext cx="8028000" cy="720080"/>
          </a:xfrm>
        </p:spPr>
        <p:txBody>
          <a:bodyPr>
            <a:normAutofit/>
          </a:bodyPr>
          <a:lstStyle/>
          <a:p>
            <a:r>
              <a:rPr lang="en-GB" sz="3600" dirty="0"/>
              <a:t>Storage of HPV vaccine</a:t>
            </a:r>
          </a:p>
        </p:txBody>
      </p:sp>
      <p:sp>
        <p:nvSpPr>
          <p:cNvPr id="3" name="Content Placeholder 2"/>
          <p:cNvSpPr>
            <a:spLocks noGrp="1"/>
          </p:cNvSpPr>
          <p:nvPr>
            <p:ph idx="1"/>
          </p:nvPr>
        </p:nvSpPr>
        <p:spPr>
          <a:xfrm>
            <a:off x="428795" y="1698447"/>
            <a:ext cx="4873394" cy="4234762"/>
          </a:xfrm>
        </p:spPr>
        <p:txBody>
          <a:bodyPr>
            <a:normAutofit fontScale="92500"/>
          </a:bodyPr>
          <a:lstStyle/>
          <a:p>
            <a:pPr marL="509587" indent="-342900"/>
            <a:r>
              <a:rPr lang="en-GB" dirty="0">
                <a:cs typeface="ヒラギノ角ゴ Pro W3" pitchFamily="84" charset="-128"/>
              </a:rPr>
              <a:t>store between +2 and +8ºC </a:t>
            </a:r>
          </a:p>
          <a:p>
            <a:pPr marL="509587" indent="-342900"/>
            <a:r>
              <a:rPr lang="en-GB" dirty="0">
                <a:cs typeface="ヒラギノ角ゴ Pro W3" pitchFamily="84" charset="-128"/>
              </a:rPr>
              <a:t>store in original packaging</a:t>
            </a:r>
          </a:p>
          <a:p>
            <a:pPr marL="509587" indent="-342900"/>
            <a:r>
              <a:rPr lang="en-GB" dirty="0">
                <a:cs typeface="ヒラギノ角ゴ Pro W3" pitchFamily="84" charset="-128"/>
              </a:rPr>
              <a:t>protect from light</a:t>
            </a:r>
          </a:p>
          <a:p>
            <a:pPr marL="509587" indent="-342900"/>
            <a:r>
              <a:rPr lang="en-GB" dirty="0">
                <a:cs typeface="ヒラギノ角ゴ Pro W3" pitchFamily="84" charset="-128"/>
              </a:rPr>
              <a:t>use as soon as possible after removing from fridge</a:t>
            </a:r>
          </a:p>
          <a:p>
            <a:pPr marL="0" indent="0">
              <a:lnSpc>
                <a:spcPct val="110000"/>
              </a:lnSpc>
              <a:spcBef>
                <a:spcPts val="1800"/>
              </a:spcBef>
              <a:buNone/>
            </a:pPr>
            <a:r>
              <a:rPr lang="en-GB" dirty="0"/>
              <a:t>Effectiveness cannot be guaranteed for vaccines unless the cold chain has been maintained and vaccine has been monitored as per national recommendations</a:t>
            </a:r>
          </a:p>
        </p:txBody>
      </p:sp>
      <p:pic>
        <p:nvPicPr>
          <p:cNvPr id="12" name="Picture 11">
            <a:extLst>
              <a:ext uri="{FF2B5EF4-FFF2-40B4-BE49-F238E27FC236}">
                <a16:creationId xmlns:a16="http://schemas.microsoft.com/office/drawing/2014/main" id="{FA9D9D58-09FC-4E37-BD94-EB651C2E77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915" y="1568141"/>
            <a:ext cx="2642927" cy="1802167"/>
          </a:xfrm>
          <a:prstGeom prst="rect">
            <a:avLst/>
          </a:prstGeom>
          <a:ln>
            <a:solidFill>
              <a:schemeClr val="tx1"/>
            </a:solidFill>
          </a:ln>
        </p:spPr>
      </p:pic>
      <p:pic>
        <p:nvPicPr>
          <p:cNvPr id="14" name="Picture 13">
            <a:extLst>
              <a:ext uri="{FF2B5EF4-FFF2-40B4-BE49-F238E27FC236}">
                <a16:creationId xmlns:a16="http://schemas.microsoft.com/office/drawing/2014/main" id="{1F948752-BA90-4C56-8695-E3B71B7A8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648" y="3487693"/>
            <a:ext cx="1909460" cy="2751868"/>
          </a:xfrm>
          <a:prstGeom prst="rect">
            <a:avLst/>
          </a:prstGeom>
          <a:ln>
            <a:solidFill>
              <a:schemeClr val="tx1"/>
            </a:solidFill>
          </a:ln>
        </p:spPr>
      </p:pic>
      <p:sp>
        <p:nvSpPr>
          <p:cNvPr id="6" name="Footer Placeholder 5">
            <a:extLst>
              <a:ext uri="{FF2B5EF4-FFF2-40B4-BE49-F238E27FC236}">
                <a16:creationId xmlns:a16="http://schemas.microsoft.com/office/drawing/2014/main" id="{93ED765B-F43F-412B-A041-6F565EED9527}"/>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7" name="Slide Number Placeholder 6">
            <a:extLst>
              <a:ext uri="{FF2B5EF4-FFF2-40B4-BE49-F238E27FC236}">
                <a16:creationId xmlns:a16="http://schemas.microsoft.com/office/drawing/2014/main" id="{A93A84D3-727C-4BB7-976C-CFBB7A92A6CE}"/>
              </a:ext>
            </a:extLst>
          </p:cNvPr>
          <p:cNvSpPr>
            <a:spLocks noGrp="1"/>
          </p:cNvSpPr>
          <p:nvPr>
            <p:ph type="sldNum" sz="quarter" idx="11"/>
          </p:nvPr>
        </p:nvSpPr>
        <p:spPr/>
        <p:txBody>
          <a:bodyPr/>
          <a:lstStyle/>
          <a:p>
            <a:fld id="{344369E4-5DE7-46E5-874E-4FD437973785}" type="slidenum">
              <a:rPr lang="en-GB" smtClean="0"/>
              <a:pPr/>
              <a:t>31</a:t>
            </a:fld>
            <a:endParaRPr lang="en-GB" sz="1400" dirty="0"/>
          </a:p>
        </p:txBody>
      </p:sp>
    </p:spTree>
    <p:extLst>
      <p:ext uri="{BB962C8B-B14F-4D97-AF65-F5344CB8AC3E}">
        <p14:creationId xmlns:p14="http://schemas.microsoft.com/office/powerpoint/2010/main" val="161876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Vaccine stock management</a:t>
            </a:r>
          </a:p>
        </p:txBody>
      </p:sp>
      <p:sp>
        <p:nvSpPr>
          <p:cNvPr id="3" name="Content Placeholder 2"/>
          <p:cNvSpPr>
            <a:spLocks noGrp="1"/>
          </p:cNvSpPr>
          <p:nvPr>
            <p:ph idx="1"/>
          </p:nvPr>
        </p:nvSpPr>
        <p:spPr>
          <a:xfrm>
            <a:off x="323062" y="1619767"/>
            <a:ext cx="8314912" cy="4351338"/>
          </a:xfrm>
        </p:spPr>
        <p:txBody>
          <a:bodyPr>
            <a:normAutofit/>
          </a:bodyPr>
          <a:lstStyle/>
          <a:p>
            <a:pPr marL="0" indent="0">
              <a:buClr>
                <a:schemeClr val="bg2"/>
              </a:buClr>
              <a:buNone/>
            </a:pPr>
            <a:r>
              <a:rPr lang="en-GB" sz="2000" dirty="0"/>
              <a:t>All providers should:</a:t>
            </a:r>
          </a:p>
          <a:p>
            <a:pPr marL="285750" indent="-285750"/>
            <a:r>
              <a:rPr lang="en-GB" sz="2000" dirty="0"/>
              <a:t>review available fridge space to ensure adequate storage capacity before ordering new vaccine</a:t>
            </a:r>
          </a:p>
          <a:p>
            <a:pPr marL="285750" indent="-285750"/>
            <a:r>
              <a:rPr lang="en-GB" altLang="en-US" sz="2000" dirty="0">
                <a:ea typeface="ヒラギノ角ゴ Pro W3"/>
                <a:cs typeface="ヒラギノ角ゴ Pro W3"/>
              </a:rPr>
              <a:t>ensure that there is enough stock for 2 to 4 weeks of use and not over order</a:t>
            </a:r>
          </a:p>
          <a:p>
            <a:pPr marL="285750" indent="-285750"/>
            <a:r>
              <a:rPr lang="en-GB" sz="2000" dirty="0"/>
              <a:t>have local protocols in place to reduce vaccine wastage to a minimum and protect vaccines in the event of a cold chain incident</a:t>
            </a:r>
            <a:endParaRPr lang="en-GB" altLang="en-US" sz="2000" dirty="0">
              <a:ea typeface="ヒラギノ角ゴ Pro W3"/>
              <a:cs typeface="ヒラギノ角ゴ Pro W3"/>
            </a:endParaRPr>
          </a:p>
          <a:p>
            <a:pPr marL="285750" indent="-285750"/>
            <a:r>
              <a:rPr lang="en-GB" altLang="en-US" sz="2000" dirty="0">
                <a:ea typeface="ヒラギノ角ゴ Pro W3"/>
                <a:cs typeface="ヒラギノ角ゴ Pro W3"/>
              </a:rPr>
              <a:t>report any cold chain failures or vaccine wastage through the ImmForm website on the stock incident page</a:t>
            </a:r>
          </a:p>
          <a:p>
            <a:pPr marL="0" indent="0">
              <a:buNone/>
            </a:pPr>
            <a:r>
              <a:rPr lang="en-GB" altLang="en-US" sz="2000" dirty="0">
                <a:ea typeface="ヒラギノ角ゴ Pro W3"/>
                <a:cs typeface="ヒラギノ角ゴ Pro W3"/>
              </a:rPr>
              <a:t>Small percentage reductions in vaccine wastage have a major impact on the financing of vaccine supplies</a:t>
            </a:r>
          </a:p>
          <a:p>
            <a:endParaRPr lang="en-GB" dirty="0"/>
          </a:p>
        </p:txBody>
      </p:sp>
      <p:sp>
        <p:nvSpPr>
          <p:cNvPr id="9" name="Footer Placeholder 1">
            <a:extLst>
              <a:ext uri="{FF2B5EF4-FFF2-40B4-BE49-F238E27FC236}">
                <a16:creationId xmlns:a16="http://schemas.microsoft.com/office/drawing/2014/main" id="{5EEC6631-71FC-405C-8136-AE61D5585CC4}"/>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7FAD4405-3E31-4464-BF02-3E78013F131A}"/>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73D7FCF9-C1A2-4F63-A9CD-E21E71F3A7F9}"/>
              </a:ext>
            </a:extLst>
          </p:cNvPr>
          <p:cNvSpPr>
            <a:spLocks noGrp="1"/>
          </p:cNvSpPr>
          <p:nvPr>
            <p:ph type="sldNum" sz="quarter" idx="11"/>
          </p:nvPr>
        </p:nvSpPr>
        <p:spPr/>
        <p:txBody>
          <a:bodyPr/>
          <a:lstStyle/>
          <a:p>
            <a:fld id="{344369E4-5DE7-46E5-874E-4FD437973785}" type="slidenum">
              <a:rPr lang="en-GB" smtClean="0"/>
              <a:pPr/>
              <a:t>32</a:t>
            </a:fld>
            <a:endParaRPr lang="en-GB" sz="1400" dirty="0"/>
          </a:p>
        </p:txBody>
      </p:sp>
    </p:spTree>
    <p:extLst>
      <p:ext uri="{BB962C8B-B14F-4D97-AF65-F5344CB8AC3E}">
        <p14:creationId xmlns:p14="http://schemas.microsoft.com/office/powerpoint/2010/main" val="290876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0A972-E4D9-4B92-99E9-72F0F43AC39A}"/>
              </a:ext>
            </a:extLst>
          </p:cNvPr>
          <p:cNvSpPr>
            <a:spLocks noGrp="1"/>
          </p:cNvSpPr>
          <p:nvPr>
            <p:ph type="title"/>
          </p:nvPr>
        </p:nvSpPr>
        <p:spPr>
          <a:xfrm>
            <a:off x="428795" y="382638"/>
            <a:ext cx="8640762" cy="647700"/>
          </a:xfrm>
        </p:spPr>
        <p:txBody>
          <a:bodyPr>
            <a:normAutofit/>
          </a:bodyPr>
          <a:lstStyle/>
          <a:p>
            <a:pPr>
              <a:defRPr/>
            </a:pPr>
            <a:r>
              <a:rPr lang="en-GB" altLang="en-US" sz="3600" dirty="0"/>
              <a:t>Administration of Gardasil 9</a:t>
            </a:r>
            <a:endParaRPr lang="en-GB" sz="3600" dirty="0"/>
          </a:p>
        </p:txBody>
      </p:sp>
      <p:sp>
        <p:nvSpPr>
          <p:cNvPr id="3" name="Content Placeholder 2">
            <a:extLst>
              <a:ext uri="{FF2B5EF4-FFF2-40B4-BE49-F238E27FC236}">
                <a16:creationId xmlns:a16="http://schemas.microsoft.com/office/drawing/2014/main" id="{5E3C2B75-DE7B-4DD5-8399-61E5C86BB80F}"/>
              </a:ext>
            </a:extLst>
          </p:cNvPr>
          <p:cNvSpPr>
            <a:spLocks noGrp="1"/>
          </p:cNvSpPr>
          <p:nvPr>
            <p:ph idx="1"/>
          </p:nvPr>
        </p:nvSpPr>
        <p:spPr>
          <a:xfrm>
            <a:off x="597152" y="1646238"/>
            <a:ext cx="9189105" cy="4176712"/>
          </a:xfrm>
        </p:spPr>
        <p:txBody>
          <a:bodyPr>
            <a:normAutofit lnSpcReduction="10000"/>
          </a:bodyPr>
          <a:lstStyle/>
          <a:p>
            <a:pPr>
              <a:spcBef>
                <a:spcPts val="0"/>
              </a:spcBef>
              <a:spcAft>
                <a:spcPts val="1200"/>
              </a:spcAft>
              <a:defRPr/>
            </a:pPr>
            <a:r>
              <a:rPr lang="en-GB" altLang="en-US" sz="2000" dirty="0"/>
              <a:t>the vaccine is provided in single dose packs containing a pre-filled syringe with a dose of 0.5ml</a:t>
            </a:r>
          </a:p>
          <a:p>
            <a:pPr>
              <a:spcBef>
                <a:spcPts val="0"/>
              </a:spcBef>
              <a:spcAft>
                <a:spcPts val="1200"/>
              </a:spcAft>
              <a:defRPr/>
            </a:pPr>
            <a:r>
              <a:rPr lang="en-GB" altLang="en-US" sz="2000" dirty="0"/>
              <a:t>it presents as a suspension that must be shaken well before use to form a cloudy white suspension</a:t>
            </a:r>
          </a:p>
          <a:p>
            <a:pPr>
              <a:spcBef>
                <a:spcPts val="0"/>
              </a:spcBef>
              <a:spcAft>
                <a:spcPts val="1200"/>
              </a:spcAft>
              <a:defRPr/>
            </a:pPr>
            <a:r>
              <a:rPr lang="en-GB" sz="2000" dirty="0"/>
              <a:t>2 separate needles are available with the pre-filled syringe: choose the appropriate needle to ensure an intramuscular (IM) administration depending on the patient’s size and weight</a:t>
            </a:r>
          </a:p>
          <a:p>
            <a:pPr>
              <a:spcBef>
                <a:spcPts val="0"/>
              </a:spcBef>
              <a:spcAft>
                <a:spcPts val="1200"/>
              </a:spcAft>
              <a:defRPr/>
            </a:pPr>
            <a:r>
              <a:rPr lang="en-GB" altLang="en-US" sz="2000" dirty="0"/>
              <a:t>administer by intramuscular injection, preferably into the deltoid muscle in the upper arm</a:t>
            </a:r>
          </a:p>
          <a:p>
            <a:pPr>
              <a:spcBef>
                <a:spcPts val="0"/>
              </a:spcBef>
              <a:spcAft>
                <a:spcPts val="1200"/>
              </a:spcAft>
              <a:defRPr/>
            </a:pPr>
            <a:r>
              <a:rPr lang="en-GB" altLang="en-US" sz="2000" dirty="0"/>
              <a:t>individuals with bleeding disorders – see specific guidance in HPV PGD</a:t>
            </a:r>
          </a:p>
          <a:p>
            <a:pPr>
              <a:spcBef>
                <a:spcPts val="0"/>
              </a:spcBef>
              <a:spcAft>
                <a:spcPts val="1200"/>
              </a:spcAft>
              <a:defRPr/>
            </a:pPr>
            <a:r>
              <a:rPr lang="en-GB" altLang="en-US" sz="2000" dirty="0"/>
              <a:t>can be given at the same time as other national schedule vaccines (at a separate site, preferably in a different limb)</a:t>
            </a:r>
          </a:p>
          <a:p>
            <a:pPr marL="0" indent="0">
              <a:lnSpc>
                <a:spcPct val="80000"/>
              </a:lnSpc>
              <a:spcAft>
                <a:spcPts val="1200"/>
              </a:spcAft>
              <a:buNone/>
              <a:defRPr/>
            </a:pPr>
            <a:endParaRPr lang="en-GB" altLang="en-US" sz="2000" dirty="0"/>
          </a:p>
          <a:p>
            <a:pPr marL="0" indent="0">
              <a:lnSpc>
                <a:spcPct val="80000"/>
              </a:lnSpc>
              <a:spcAft>
                <a:spcPts val="1200"/>
              </a:spcAft>
              <a:buNone/>
              <a:defRPr/>
            </a:pPr>
            <a:endParaRPr lang="en-GB" altLang="en-US" sz="2000" dirty="0"/>
          </a:p>
          <a:p>
            <a:pPr>
              <a:buFont typeface="Arial" pitchFamily="84" charset="0"/>
              <a:buNone/>
              <a:defRPr/>
            </a:pPr>
            <a:endParaRPr lang="en-GB" dirty="0"/>
          </a:p>
        </p:txBody>
      </p:sp>
      <p:sp>
        <p:nvSpPr>
          <p:cNvPr id="4" name="Footer Placeholder 3">
            <a:extLst>
              <a:ext uri="{FF2B5EF4-FFF2-40B4-BE49-F238E27FC236}">
                <a16:creationId xmlns:a16="http://schemas.microsoft.com/office/drawing/2014/main" id="{57BB336A-CF5E-4384-BA20-D4D1861ACBB9}"/>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6" name="Slide Number Placeholder 5">
            <a:extLst>
              <a:ext uri="{FF2B5EF4-FFF2-40B4-BE49-F238E27FC236}">
                <a16:creationId xmlns:a16="http://schemas.microsoft.com/office/drawing/2014/main" id="{58C70C1F-1D49-4793-A3EE-014DC34C2603}"/>
              </a:ext>
            </a:extLst>
          </p:cNvPr>
          <p:cNvSpPr>
            <a:spLocks noGrp="1"/>
          </p:cNvSpPr>
          <p:nvPr>
            <p:ph type="sldNum" sz="quarter" idx="11"/>
          </p:nvPr>
        </p:nvSpPr>
        <p:spPr/>
        <p:txBody>
          <a:bodyPr/>
          <a:lstStyle/>
          <a:p>
            <a:fld id="{344369E4-5DE7-46E5-874E-4FD437973785}" type="slidenum">
              <a:rPr lang="en-GB" smtClean="0"/>
              <a:pPr/>
              <a:t>33</a:t>
            </a:fld>
            <a:endParaRPr lang="en-GB" sz="1400" dirty="0"/>
          </a:p>
        </p:txBody>
      </p:sp>
      <p:pic>
        <p:nvPicPr>
          <p:cNvPr id="9" name="Picture 8">
            <a:extLst>
              <a:ext uri="{FF2B5EF4-FFF2-40B4-BE49-F238E27FC236}">
                <a16:creationId xmlns:a16="http://schemas.microsoft.com/office/drawing/2014/main" id="{CF65EFB1-9B40-B845-9FD7-A2BA88C474DB}"/>
              </a:ext>
            </a:extLst>
          </p:cNvPr>
          <p:cNvPicPr>
            <a:picLocks noChangeAspect="1"/>
          </p:cNvPicPr>
          <p:nvPr/>
        </p:nvPicPr>
        <p:blipFill>
          <a:blip r:embed="rId3"/>
          <a:stretch>
            <a:fillRect/>
          </a:stretch>
        </p:blipFill>
        <p:spPr>
          <a:xfrm>
            <a:off x="9458325" y="1943586"/>
            <a:ext cx="2585879" cy="603672"/>
          </a:xfrm>
          <a:prstGeom prst="rect">
            <a:avLst/>
          </a:prstGeom>
        </p:spPr>
      </p:pic>
      <p:pic>
        <p:nvPicPr>
          <p:cNvPr id="11" name="Picture 10">
            <a:extLst>
              <a:ext uri="{FF2B5EF4-FFF2-40B4-BE49-F238E27FC236}">
                <a16:creationId xmlns:a16="http://schemas.microsoft.com/office/drawing/2014/main" id="{E5CC41E3-8BC9-4086-C83E-F0CFF0E0A9FE}"/>
              </a:ext>
            </a:extLst>
          </p:cNvPr>
          <p:cNvPicPr>
            <a:picLocks noChangeAspect="1"/>
          </p:cNvPicPr>
          <p:nvPr/>
        </p:nvPicPr>
        <p:blipFill>
          <a:blip r:embed="rId4"/>
          <a:stretch>
            <a:fillRect/>
          </a:stretch>
        </p:blipFill>
        <p:spPr>
          <a:xfrm>
            <a:off x="9786257" y="3319398"/>
            <a:ext cx="2114550" cy="542925"/>
          </a:xfrm>
          <a:prstGeom prst="rect">
            <a:avLst/>
          </a:prstGeom>
        </p:spPr>
      </p:pic>
    </p:spTree>
    <p:extLst>
      <p:ext uri="{BB962C8B-B14F-4D97-AF65-F5344CB8AC3E}">
        <p14:creationId xmlns:p14="http://schemas.microsoft.com/office/powerpoint/2010/main" val="3767519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CF48-4C51-4997-AF07-245354AA213F}"/>
              </a:ext>
            </a:extLst>
          </p:cNvPr>
          <p:cNvSpPr>
            <a:spLocks noGrp="1"/>
          </p:cNvSpPr>
          <p:nvPr>
            <p:ph type="title"/>
          </p:nvPr>
        </p:nvSpPr>
        <p:spPr/>
        <p:txBody>
          <a:bodyPr>
            <a:normAutofit fontScale="90000"/>
          </a:bodyPr>
          <a:lstStyle/>
          <a:p>
            <a:r>
              <a:rPr lang="en-GB" altLang="en-US" dirty="0"/>
              <a:t>Possible adverse reactions</a:t>
            </a:r>
            <a:br>
              <a:rPr lang="en-GB" dirty="0"/>
            </a:br>
            <a:endParaRPr lang="en-GB" dirty="0"/>
          </a:p>
        </p:txBody>
      </p:sp>
      <p:sp>
        <p:nvSpPr>
          <p:cNvPr id="3" name="Content Placeholder 2">
            <a:extLst>
              <a:ext uri="{FF2B5EF4-FFF2-40B4-BE49-F238E27FC236}">
                <a16:creationId xmlns:a16="http://schemas.microsoft.com/office/drawing/2014/main" id="{FE60901C-AEAC-4234-A4A2-C2B519B50381}"/>
              </a:ext>
            </a:extLst>
          </p:cNvPr>
          <p:cNvSpPr>
            <a:spLocks noGrp="1"/>
          </p:cNvSpPr>
          <p:nvPr>
            <p:ph idx="1"/>
          </p:nvPr>
        </p:nvSpPr>
        <p:spPr>
          <a:xfrm>
            <a:off x="330206" y="1774826"/>
            <a:ext cx="7589001" cy="4351338"/>
          </a:xfrm>
        </p:spPr>
        <p:txBody>
          <a:bodyPr/>
          <a:lstStyle/>
          <a:p>
            <a:pPr marL="0" indent="0">
              <a:spcAft>
                <a:spcPts val="1200"/>
              </a:spcAft>
              <a:buNone/>
              <a:defRPr/>
            </a:pPr>
            <a:r>
              <a:rPr lang="en-GB" altLang="en-US" sz="2000" b="1" dirty="0"/>
              <a:t>Gardasil 9</a:t>
            </a:r>
          </a:p>
          <a:p>
            <a:pPr marL="0" indent="0">
              <a:spcAft>
                <a:spcPts val="1200"/>
              </a:spcAft>
              <a:buNone/>
              <a:defRPr/>
            </a:pPr>
            <a:r>
              <a:rPr lang="en-GB" altLang="en-US" sz="2000" dirty="0"/>
              <a:t>Most common:</a:t>
            </a:r>
          </a:p>
          <a:p>
            <a:pPr>
              <a:spcBef>
                <a:spcPts val="0"/>
              </a:spcBef>
              <a:spcAft>
                <a:spcPts val="1200"/>
              </a:spcAft>
              <a:defRPr/>
            </a:pPr>
            <a:r>
              <a:rPr lang="en-GB" sz="2000" dirty="0"/>
              <a:t>pain, redness and swelling at the injection site</a:t>
            </a:r>
          </a:p>
          <a:p>
            <a:pPr>
              <a:spcBef>
                <a:spcPts val="0"/>
              </a:spcBef>
              <a:spcAft>
                <a:spcPts val="1200"/>
              </a:spcAft>
              <a:defRPr/>
            </a:pPr>
            <a:r>
              <a:rPr lang="en-GB" sz="2000" dirty="0"/>
              <a:t>headache, fever, fatigue, nausea, dizziness</a:t>
            </a:r>
          </a:p>
          <a:p>
            <a:pPr marL="0" indent="0">
              <a:spcAft>
                <a:spcPts val="1200"/>
              </a:spcAft>
              <a:buNone/>
              <a:defRPr/>
            </a:pPr>
            <a:r>
              <a:rPr lang="en-GB" sz="2000" dirty="0"/>
              <a:t>These adverse reactions are usually mild or moderate in intensity and short lasting.</a:t>
            </a:r>
          </a:p>
          <a:p>
            <a:pPr marL="0" indent="0">
              <a:spcBef>
                <a:spcPts val="0"/>
              </a:spcBef>
              <a:spcAft>
                <a:spcPts val="1200"/>
              </a:spcAft>
              <a:buNone/>
              <a:defRPr/>
            </a:pPr>
            <a:r>
              <a:rPr lang="en-GB" sz="2000" dirty="0"/>
              <a:t>Full details available from the manufacturer’s SPC for </a:t>
            </a:r>
            <a:r>
              <a:rPr lang="en-GB" sz="2000" dirty="0">
                <a:hlinkClick r:id="rId3"/>
              </a:rPr>
              <a:t>Gardasil 9</a:t>
            </a:r>
            <a:endParaRPr lang="en-GB" sz="2000" dirty="0"/>
          </a:p>
          <a:p>
            <a:endParaRPr lang="en-GB" dirty="0"/>
          </a:p>
        </p:txBody>
      </p:sp>
      <p:sp>
        <p:nvSpPr>
          <p:cNvPr id="6" name="Footer Placeholder 5">
            <a:extLst>
              <a:ext uri="{FF2B5EF4-FFF2-40B4-BE49-F238E27FC236}">
                <a16:creationId xmlns:a16="http://schemas.microsoft.com/office/drawing/2014/main" id="{1684B5FA-58A1-49A0-87A5-8934B4ADE9D9}"/>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7" name="Slide Number Placeholder 6">
            <a:extLst>
              <a:ext uri="{FF2B5EF4-FFF2-40B4-BE49-F238E27FC236}">
                <a16:creationId xmlns:a16="http://schemas.microsoft.com/office/drawing/2014/main" id="{688DB429-9764-4968-89F0-904C73888863}"/>
              </a:ext>
            </a:extLst>
          </p:cNvPr>
          <p:cNvSpPr>
            <a:spLocks noGrp="1"/>
          </p:cNvSpPr>
          <p:nvPr>
            <p:ph type="sldNum" sz="quarter" idx="11"/>
          </p:nvPr>
        </p:nvSpPr>
        <p:spPr/>
        <p:txBody>
          <a:bodyPr/>
          <a:lstStyle/>
          <a:p>
            <a:fld id="{344369E4-5DE7-46E5-874E-4FD437973785}" type="slidenum">
              <a:rPr lang="en-GB" smtClean="0"/>
              <a:pPr/>
              <a:t>34</a:t>
            </a:fld>
            <a:endParaRPr lang="en-GB" sz="1400" dirty="0"/>
          </a:p>
        </p:txBody>
      </p:sp>
    </p:spTree>
    <p:extLst>
      <p:ext uri="{BB962C8B-B14F-4D97-AF65-F5344CB8AC3E}">
        <p14:creationId xmlns:p14="http://schemas.microsoft.com/office/powerpoint/2010/main" val="153596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4CE97-1C44-4CF2-B786-1E5E571AA2EC}"/>
              </a:ext>
            </a:extLst>
          </p:cNvPr>
          <p:cNvSpPr>
            <a:spLocks noGrp="1"/>
          </p:cNvSpPr>
          <p:nvPr>
            <p:ph type="title"/>
          </p:nvPr>
        </p:nvSpPr>
        <p:spPr/>
        <p:txBody>
          <a:bodyPr>
            <a:normAutofit fontScale="90000"/>
          </a:bodyPr>
          <a:lstStyle/>
          <a:p>
            <a:r>
              <a:rPr lang="en-GB" dirty="0"/>
              <a:t>Reporting suspected adverse reactions</a:t>
            </a:r>
            <a:br>
              <a:rPr lang="en-GB" dirty="0"/>
            </a:br>
            <a:endParaRPr lang="en-GB" dirty="0"/>
          </a:p>
        </p:txBody>
      </p:sp>
      <p:sp>
        <p:nvSpPr>
          <p:cNvPr id="3" name="Content Placeholder 2">
            <a:extLst>
              <a:ext uri="{FF2B5EF4-FFF2-40B4-BE49-F238E27FC236}">
                <a16:creationId xmlns:a16="http://schemas.microsoft.com/office/drawing/2014/main" id="{6ABFF1CA-2F78-42D1-80C6-928D1B14E081}"/>
              </a:ext>
            </a:extLst>
          </p:cNvPr>
          <p:cNvSpPr>
            <a:spLocks noGrp="1"/>
          </p:cNvSpPr>
          <p:nvPr>
            <p:ph idx="1"/>
          </p:nvPr>
        </p:nvSpPr>
        <p:spPr>
          <a:xfrm>
            <a:off x="330206" y="1774826"/>
            <a:ext cx="9284312" cy="4351338"/>
          </a:xfrm>
        </p:spPr>
        <p:txBody>
          <a:bodyPr>
            <a:normAutofit/>
          </a:bodyPr>
          <a:lstStyle/>
          <a:p>
            <a:pPr>
              <a:buFont typeface="Arial" panose="020B0604020202020204" pitchFamily="34" charset="0"/>
              <a:buChar char="•"/>
            </a:pPr>
            <a:r>
              <a:rPr lang="en-GB" altLang="en-US" dirty="0">
                <a:ea typeface="ヒラギノ角ゴ Pro W3"/>
                <a:cs typeface="ヒラギノ角ゴ Pro W3"/>
              </a:rPr>
              <a:t>vaccinees should be advised that they can report any adverse reactions or suspected side effects to the MHRA through the online yellow card scheme website or the Yellow Card app</a:t>
            </a:r>
          </a:p>
          <a:p>
            <a:pPr>
              <a:buFont typeface="Arial" panose="020B0604020202020204" pitchFamily="34" charset="0"/>
              <a:buChar char="•"/>
            </a:pPr>
            <a:r>
              <a:rPr lang="en-GB" altLang="en-US" dirty="0">
                <a:ea typeface="ヒラギノ角ゴ Pro W3"/>
                <a:cs typeface="ヒラギノ角ゴ Pro W3"/>
              </a:rPr>
              <a:t>anyone (patients, parents and HCWs) can make a Yellow Card report, even if they are uncertain as to whether a vaccine caused the condition</a:t>
            </a:r>
          </a:p>
          <a:p>
            <a:pPr>
              <a:buFont typeface="Arial" panose="020B0604020202020204" pitchFamily="34" charset="0"/>
              <a:buChar char="•"/>
            </a:pPr>
            <a:r>
              <a:rPr lang="en-GB" altLang="en-US" dirty="0">
                <a:ea typeface="ヒラギノ角ゴ Pro W3"/>
                <a:cs typeface="ヒラギノ角ゴ Pro W3"/>
                <a:hlinkClick r:id="rId3"/>
              </a:rPr>
              <a:t>www.mhra.gov.uk/yellowcard</a:t>
            </a:r>
            <a:r>
              <a:rPr lang="en-GB" altLang="en-US" dirty="0">
                <a:ea typeface="ヒラギノ角ゴ Pro W3"/>
                <a:cs typeface="ヒラギノ角ゴ Pro W3"/>
              </a:rPr>
              <a:t> or call 0800 731 6789 (9am to 5pm Monday to Friday)</a:t>
            </a:r>
          </a:p>
          <a:p>
            <a:pPr>
              <a:buFont typeface="Arial" panose="020B0604020202020204" pitchFamily="34" charset="0"/>
              <a:buChar char="•"/>
            </a:pPr>
            <a:r>
              <a:rPr lang="en-GB" altLang="en-US" dirty="0">
                <a:ea typeface="ヒラギノ角ゴ Pro W3"/>
                <a:cs typeface="ヒラギノ角ゴ Pro W3"/>
              </a:rPr>
              <a:t>see Green Book Chapter 9 for detailed guidance on reporting vaccine reactions</a:t>
            </a:r>
          </a:p>
          <a:p>
            <a:endParaRPr lang="en-GB" dirty="0"/>
          </a:p>
        </p:txBody>
      </p:sp>
      <p:pic>
        <p:nvPicPr>
          <p:cNvPr id="6" name="Picture 5">
            <a:extLst>
              <a:ext uri="{FF2B5EF4-FFF2-40B4-BE49-F238E27FC236}">
                <a16:creationId xmlns:a16="http://schemas.microsoft.com/office/drawing/2014/main" id="{9D104E34-CB54-4BED-A4D4-725B136606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3599" t="4980" r="23444" b="29668"/>
          <a:stretch>
            <a:fillRect/>
          </a:stretch>
        </p:blipFill>
        <p:spPr bwMode="auto">
          <a:xfrm>
            <a:off x="9649485" y="2596533"/>
            <a:ext cx="2392642" cy="1664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6">
            <a:extLst>
              <a:ext uri="{FF2B5EF4-FFF2-40B4-BE49-F238E27FC236}">
                <a16:creationId xmlns:a16="http://schemas.microsoft.com/office/drawing/2014/main" id="{02800F69-EDAB-4AEF-98BD-FFDA35CCC40C}"/>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8" name="Slide Number Placeholder 7">
            <a:extLst>
              <a:ext uri="{FF2B5EF4-FFF2-40B4-BE49-F238E27FC236}">
                <a16:creationId xmlns:a16="http://schemas.microsoft.com/office/drawing/2014/main" id="{D42FFF33-F34C-4571-A892-075BAC1175EA}"/>
              </a:ext>
            </a:extLst>
          </p:cNvPr>
          <p:cNvSpPr>
            <a:spLocks noGrp="1"/>
          </p:cNvSpPr>
          <p:nvPr>
            <p:ph type="sldNum" sz="quarter" idx="11"/>
          </p:nvPr>
        </p:nvSpPr>
        <p:spPr/>
        <p:txBody>
          <a:bodyPr/>
          <a:lstStyle/>
          <a:p>
            <a:fld id="{344369E4-5DE7-46E5-874E-4FD437973785}" type="slidenum">
              <a:rPr lang="en-GB" smtClean="0"/>
              <a:pPr/>
              <a:t>35</a:t>
            </a:fld>
            <a:endParaRPr lang="en-GB" sz="1400" dirty="0"/>
          </a:p>
        </p:txBody>
      </p:sp>
    </p:spTree>
    <p:extLst>
      <p:ext uri="{BB962C8B-B14F-4D97-AF65-F5344CB8AC3E}">
        <p14:creationId xmlns:p14="http://schemas.microsoft.com/office/powerpoint/2010/main" val="301241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2C8D-7607-4809-AAA0-C7D98283B4F1}"/>
              </a:ext>
            </a:extLst>
          </p:cNvPr>
          <p:cNvSpPr>
            <a:spLocks noGrp="1"/>
          </p:cNvSpPr>
          <p:nvPr>
            <p:ph type="title"/>
          </p:nvPr>
        </p:nvSpPr>
        <p:spPr/>
        <p:txBody>
          <a:bodyPr/>
          <a:lstStyle/>
          <a:p>
            <a:r>
              <a:rPr lang="en-GB" dirty="0"/>
              <a:t>Vaccine coverage data collection </a:t>
            </a:r>
          </a:p>
        </p:txBody>
      </p:sp>
      <p:sp>
        <p:nvSpPr>
          <p:cNvPr id="3" name="Content Placeholder 2">
            <a:extLst>
              <a:ext uri="{FF2B5EF4-FFF2-40B4-BE49-F238E27FC236}">
                <a16:creationId xmlns:a16="http://schemas.microsoft.com/office/drawing/2014/main" id="{5AF661E0-4575-44D3-9E8B-A11A2B9042A4}"/>
              </a:ext>
            </a:extLst>
          </p:cNvPr>
          <p:cNvSpPr>
            <a:spLocks noGrp="1"/>
          </p:cNvSpPr>
          <p:nvPr>
            <p:ph idx="1"/>
          </p:nvPr>
        </p:nvSpPr>
        <p:spPr/>
        <p:txBody>
          <a:bodyPr>
            <a:noAutofit/>
          </a:bodyPr>
          <a:lstStyle/>
          <a:p>
            <a:pPr>
              <a:lnSpc>
                <a:spcPct val="107000"/>
              </a:lnSpc>
              <a:spcBef>
                <a:spcPts val="1500"/>
              </a:spcBef>
              <a:spcAft>
                <a:spcPts val="150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HPV vaccine coverage is based on aggregated school level data</a:t>
            </a:r>
          </a:p>
          <a:p>
            <a:pPr>
              <a:lnSpc>
                <a:spcPct val="107000"/>
              </a:lnSpc>
              <a:spcBef>
                <a:spcPts val="1500"/>
              </a:spcBef>
              <a:spcAft>
                <a:spcPts val="1500"/>
              </a:spcAft>
            </a:pPr>
            <a:r>
              <a:rPr lang="en-GB" sz="1600" dirty="0">
                <a:solidFill>
                  <a:srgbClr val="000000"/>
                </a:solidFill>
                <a:latin typeface="+mn-lt"/>
                <a:ea typeface="Times New Roman" panose="02020603050405020304" pitchFamily="18" charset="0"/>
                <a:cs typeface="Times New Roman" panose="02020603050405020304" pitchFamily="18" charset="0"/>
              </a:rPr>
              <a:t>t</a:t>
            </a:r>
            <a:r>
              <a:rPr lang="en-GB" sz="1600" dirty="0">
                <a:solidFill>
                  <a:srgbClr val="000000"/>
                </a:solidFill>
                <a:effectLst/>
                <a:latin typeface="+mn-lt"/>
                <a:ea typeface="Times New Roman" panose="02020603050405020304" pitchFamily="18" charset="0"/>
                <a:cs typeface="Times New Roman" panose="02020603050405020304" pitchFamily="18" charset="0"/>
              </a:rPr>
              <a:t>he data is entered manually on the secure web platform, ImmForm</a:t>
            </a:r>
            <a:endParaRPr lang="en-GB" sz="1600" dirty="0">
              <a:effectLst/>
              <a:latin typeface="+mn-lt"/>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600" dirty="0">
                <a:solidFill>
                  <a:srgbClr val="000000"/>
                </a:solidFill>
                <a:latin typeface="+mn-lt"/>
                <a:ea typeface="Times New Roman" panose="02020603050405020304" pitchFamily="18" charset="0"/>
                <a:cs typeface="Times New Roman" panose="02020603050405020304" pitchFamily="18" charset="0"/>
              </a:rPr>
              <a:t>t</a:t>
            </a:r>
            <a:r>
              <a:rPr lang="en-GB" sz="1600" dirty="0">
                <a:solidFill>
                  <a:srgbClr val="000000"/>
                </a:solidFill>
                <a:effectLst/>
                <a:latin typeface="+mn-lt"/>
                <a:ea typeface="Times New Roman" panose="02020603050405020304" pitchFamily="18" charset="0"/>
                <a:cs typeface="Times New Roman" panose="02020603050405020304" pitchFamily="18" charset="0"/>
              </a:rPr>
              <a:t>he routine HPV vaccine coverage collection for the adolescent programme will not be impacted by the change in the vaccine schedule </a:t>
            </a:r>
          </a:p>
          <a:p>
            <a:pPr>
              <a:lnSpc>
                <a:spcPct val="107000"/>
              </a:lnSpc>
              <a:spcBef>
                <a:spcPts val="1500"/>
              </a:spcBef>
              <a:spcAft>
                <a:spcPts val="150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coverage of the 1 dose programme will continue to be evaluated for both males and females in school Year 8 (ages 12 to 13 years old) and Year 9 (ages 13 to 14 years old) as part of the routine universal programme.</a:t>
            </a:r>
            <a:endParaRPr lang="en-GB" sz="1600" dirty="0">
              <a:effectLst/>
              <a:latin typeface="+mn-lt"/>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600" dirty="0">
                <a:solidFill>
                  <a:srgbClr val="000000"/>
                </a:solidFill>
                <a:effectLst/>
                <a:latin typeface="+mn-lt"/>
                <a:ea typeface="Times New Roman" panose="02020603050405020304" pitchFamily="18" charset="0"/>
                <a:cs typeface="Times New Roman" panose="02020603050405020304" pitchFamily="18" charset="0"/>
              </a:rPr>
              <a:t>guidance for submitting vaccine coverage data via ImmForm is available at: </a:t>
            </a:r>
            <a:r>
              <a:rPr lang="en-GB" sz="1600" u="sng" dirty="0">
                <a:solidFill>
                  <a:srgbClr val="000000"/>
                </a:solidFill>
                <a:effectLst/>
                <a:latin typeface="+mn-lt"/>
                <a:ea typeface="Times New Roman" panose="02020603050405020304" pitchFamily="18" charset="0"/>
                <a:cs typeface="Times New Roman" panose="02020603050405020304" pitchFamily="18" charset="0"/>
                <a:hlinkClick r:id="rId3"/>
              </a:rPr>
              <a:t>www.gov.uk/government/publications/adolescent-vaccine-coverage-user-guidance</a:t>
            </a:r>
            <a:r>
              <a:rPr lang="en-GB" sz="1600" dirty="0">
                <a:solidFill>
                  <a:srgbClr val="000000"/>
                </a:solidFill>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Calibri" panose="020F0502020204030204" pitchFamily="34" charset="0"/>
              <a:cs typeface="Times New Roman" panose="02020603050405020304" pitchFamily="18" charset="0"/>
            </a:endParaRPr>
          </a:p>
          <a:p>
            <a:pPr>
              <a:lnSpc>
                <a:spcPct val="107000"/>
              </a:lnSpc>
              <a:spcBef>
                <a:spcPts val="1500"/>
              </a:spcBef>
              <a:spcAft>
                <a:spcPts val="1500"/>
              </a:spcAft>
            </a:pPr>
            <a:r>
              <a:rPr lang="en-GB" sz="1600" dirty="0">
                <a:solidFill>
                  <a:srgbClr val="000000"/>
                </a:solidFill>
                <a:latin typeface="+mn-lt"/>
                <a:ea typeface="Times New Roman" panose="02020603050405020304" pitchFamily="18" charset="0"/>
                <a:cs typeface="Times New Roman" panose="02020603050405020304" pitchFamily="18" charset="0"/>
              </a:rPr>
              <a:t>a</a:t>
            </a:r>
            <a:r>
              <a:rPr lang="en-GB" sz="1600" dirty="0">
                <a:solidFill>
                  <a:srgbClr val="000000"/>
                </a:solidFill>
                <a:effectLst/>
                <a:latin typeface="+mn-lt"/>
                <a:ea typeface="Times New Roman" panose="02020603050405020304" pitchFamily="18" charset="0"/>
                <a:cs typeface="Times New Roman" panose="02020603050405020304" pitchFamily="18" charset="0"/>
              </a:rPr>
              <a:t>nnual HPV coverage reports are available at: </a:t>
            </a:r>
            <a:r>
              <a:rPr lang="en-GB" sz="1600" u="sng" dirty="0">
                <a:solidFill>
                  <a:srgbClr val="000000"/>
                </a:solidFill>
                <a:effectLst/>
                <a:latin typeface="+mn-lt"/>
                <a:ea typeface="Times New Roman" panose="02020603050405020304" pitchFamily="18" charset="0"/>
                <a:cs typeface="Times New Roman" panose="02020603050405020304" pitchFamily="18" charset="0"/>
                <a:hlinkClick r:id="rId4"/>
              </a:rPr>
              <a:t>www.gov.uk/government/collections/vaccine-uptake#hpv-vaccine-uptake</a:t>
            </a:r>
            <a:r>
              <a:rPr lang="en-GB" sz="1600" dirty="0">
                <a:solidFill>
                  <a:srgbClr val="000000"/>
                </a:solidFill>
                <a:effectLst/>
                <a:latin typeface="+mn-lt"/>
                <a:ea typeface="Times New Roman" panose="02020603050405020304" pitchFamily="18" charset="0"/>
                <a:cs typeface="Times New Roman" panose="02020603050405020304" pitchFamily="18" charset="0"/>
              </a:rPr>
              <a:t>  </a:t>
            </a:r>
            <a:endParaRPr lang="en-GB" sz="1600" dirty="0">
              <a:effectLst/>
              <a:latin typeface="+mn-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13B963E-C073-494B-B7AE-6F1976DDDD02}"/>
              </a:ext>
            </a:extLst>
          </p:cNvPr>
          <p:cNvSpPr>
            <a:spLocks noGrp="1"/>
          </p:cNvSpPr>
          <p:nvPr>
            <p:ph type="ftr" sz="quarter" idx="10"/>
          </p:nvPr>
        </p:nvSpPr>
        <p:spPr/>
        <p:txBody>
          <a:bodyPr/>
          <a:lstStyle/>
          <a:p>
            <a:r>
              <a:rPr lang="fr-FR" sz="1400" dirty="0"/>
              <a:t>Routine adolescent HPV vaccination programme</a:t>
            </a:r>
            <a:endParaRPr lang="en-GB" sz="1400" dirty="0"/>
          </a:p>
        </p:txBody>
      </p:sp>
      <p:sp>
        <p:nvSpPr>
          <p:cNvPr id="5" name="Slide Number Placeholder 4">
            <a:extLst>
              <a:ext uri="{FF2B5EF4-FFF2-40B4-BE49-F238E27FC236}">
                <a16:creationId xmlns:a16="http://schemas.microsoft.com/office/drawing/2014/main" id="{FBBE9126-9C05-468A-905B-756CC4F03C67}"/>
              </a:ext>
            </a:extLst>
          </p:cNvPr>
          <p:cNvSpPr>
            <a:spLocks noGrp="1"/>
          </p:cNvSpPr>
          <p:nvPr>
            <p:ph type="sldNum" sz="quarter" idx="11"/>
          </p:nvPr>
        </p:nvSpPr>
        <p:spPr/>
        <p:txBody>
          <a:bodyPr/>
          <a:lstStyle/>
          <a:p>
            <a:fld id="{344369E4-5DE7-46E5-874E-4FD437973785}" type="slidenum">
              <a:rPr lang="en-GB" smtClean="0"/>
              <a:pPr/>
              <a:t>36</a:t>
            </a:fld>
            <a:endParaRPr lang="en-GB" sz="1400" dirty="0"/>
          </a:p>
        </p:txBody>
      </p:sp>
    </p:spTree>
    <p:extLst>
      <p:ext uri="{BB962C8B-B14F-4D97-AF65-F5344CB8AC3E}">
        <p14:creationId xmlns:p14="http://schemas.microsoft.com/office/powerpoint/2010/main" val="5339274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28EC-0797-4DE1-BA1D-ECEF5D67872B}"/>
              </a:ext>
            </a:extLst>
          </p:cNvPr>
          <p:cNvSpPr>
            <a:spLocks noGrp="1"/>
          </p:cNvSpPr>
          <p:nvPr>
            <p:ph type="title"/>
          </p:nvPr>
        </p:nvSpPr>
        <p:spPr/>
        <p:txBody>
          <a:bodyPr vert="horz" lIns="91440" tIns="45720" rIns="91440" bIns="45720" rtlCol="0" anchor="t">
            <a:normAutofit/>
          </a:bodyPr>
          <a:lstStyle/>
          <a:p>
            <a:pPr algn="ctr"/>
            <a:r>
              <a:rPr lang="en-GB" sz="4400" dirty="0"/>
              <a:t>Adolescent vaccine coverage (HPV)</a:t>
            </a:r>
            <a:endParaRPr lang="en-GB" sz="4400" dirty="0">
              <a:latin typeface="Arial Rounded MT Bold" panose="020F0704030504030204" pitchFamily="34" charset="0"/>
            </a:endParaRPr>
          </a:p>
        </p:txBody>
      </p:sp>
      <p:sp>
        <p:nvSpPr>
          <p:cNvPr id="4" name="Slide Number Placeholder 3">
            <a:extLst>
              <a:ext uri="{FF2B5EF4-FFF2-40B4-BE49-F238E27FC236}">
                <a16:creationId xmlns:a16="http://schemas.microsoft.com/office/drawing/2014/main" id="{4129478C-4DFC-458E-8B7A-AC5AEF17E3FF}"/>
              </a:ext>
            </a:extLst>
          </p:cNvPr>
          <p:cNvSpPr>
            <a:spLocks noGrp="1"/>
          </p:cNvSpPr>
          <p:nvPr>
            <p:ph type="sldNum" sz="quarter" idx="11"/>
          </p:nvPr>
        </p:nvSpPr>
        <p:spPr/>
        <p:txBody>
          <a:bodyPr/>
          <a:lstStyle/>
          <a:p>
            <a:fld id="{344369E4-5DE7-46E5-874E-4FD437973785}" type="slidenum">
              <a:rPr lang="en-GB" smtClean="0"/>
              <a:pPr/>
              <a:t>37</a:t>
            </a:fld>
            <a:endParaRPr lang="en-GB" sz="1400" dirty="0"/>
          </a:p>
        </p:txBody>
      </p:sp>
      <p:graphicFrame>
        <p:nvGraphicFramePr>
          <p:cNvPr id="7" name="Chart 6">
            <a:extLst>
              <a:ext uri="{FF2B5EF4-FFF2-40B4-BE49-F238E27FC236}">
                <a16:creationId xmlns:a16="http://schemas.microsoft.com/office/drawing/2014/main" id="{188CCBBC-6B58-47EA-A324-57DAE3870E5E}"/>
              </a:ext>
            </a:extLst>
          </p:cNvPr>
          <p:cNvGraphicFramePr>
            <a:graphicFrameLocks/>
          </p:cNvGraphicFramePr>
          <p:nvPr/>
        </p:nvGraphicFramePr>
        <p:xfrm>
          <a:off x="1438973" y="1478923"/>
          <a:ext cx="9518072" cy="4959927"/>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3">
            <a:extLst>
              <a:ext uri="{FF2B5EF4-FFF2-40B4-BE49-F238E27FC236}">
                <a16:creationId xmlns:a16="http://schemas.microsoft.com/office/drawing/2014/main" id="{BAA38635-DB37-5221-8544-8104A0C53F47}"/>
              </a:ext>
            </a:extLst>
          </p:cNvPr>
          <p:cNvSpPr>
            <a:spLocks noGrp="1"/>
          </p:cNvSpPr>
          <p:nvPr>
            <p:ph type="ftr" sz="quarter" idx="10"/>
          </p:nvPr>
        </p:nvSpPr>
        <p:spPr>
          <a:xfrm>
            <a:off x="838200" y="6438850"/>
            <a:ext cx="10007606" cy="363600"/>
          </a:xfrm>
        </p:spPr>
        <p:txBody>
          <a:bodyPr/>
          <a:lstStyle/>
          <a:p>
            <a:r>
              <a:rPr lang="fr-FR" sz="1400" dirty="0"/>
              <a:t>Routine adolescent HPV vaccination programme</a:t>
            </a:r>
            <a:endParaRPr lang="en-GB" sz="1400" dirty="0"/>
          </a:p>
        </p:txBody>
      </p:sp>
    </p:spTree>
    <p:extLst>
      <p:ext uri="{BB962C8B-B14F-4D97-AF65-F5344CB8AC3E}">
        <p14:creationId xmlns:p14="http://schemas.microsoft.com/office/powerpoint/2010/main" val="285821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4AE0-ED8B-7F9A-D459-F406064FB270}"/>
              </a:ext>
            </a:extLst>
          </p:cNvPr>
          <p:cNvSpPr>
            <a:spLocks noGrp="1"/>
          </p:cNvSpPr>
          <p:nvPr>
            <p:ph type="title"/>
          </p:nvPr>
        </p:nvSpPr>
        <p:spPr/>
        <p:txBody>
          <a:bodyPr/>
          <a:lstStyle/>
          <a:p>
            <a:r>
              <a:rPr lang="en-GB" sz="4000" dirty="0"/>
              <a:t>Adolescent vaccine coverage (HPV)</a:t>
            </a:r>
            <a:endParaRPr lang="en-GB" dirty="0"/>
          </a:p>
        </p:txBody>
      </p:sp>
      <p:graphicFrame>
        <p:nvGraphicFramePr>
          <p:cNvPr id="6" name="Table 5">
            <a:extLst>
              <a:ext uri="{FF2B5EF4-FFF2-40B4-BE49-F238E27FC236}">
                <a16:creationId xmlns:a16="http://schemas.microsoft.com/office/drawing/2014/main" id="{EB46B5B4-E4C2-0F71-8E61-39545EE5E81B}"/>
              </a:ext>
            </a:extLst>
          </p:cNvPr>
          <p:cNvGraphicFramePr>
            <a:graphicFrameLocks noGrp="1"/>
          </p:cNvGraphicFramePr>
          <p:nvPr>
            <p:extLst>
              <p:ext uri="{D42A27DB-BD31-4B8C-83A1-F6EECF244321}">
                <p14:modId xmlns:p14="http://schemas.microsoft.com/office/powerpoint/2010/main" val="1160074994"/>
              </p:ext>
            </p:extLst>
          </p:nvPr>
        </p:nvGraphicFramePr>
        <p:xfrm>
          <a:off x="389521" y="1395997"/>
          <a:ext cx="5337440" cy="5225415"/>
        </p:xfrm>
        <a:graphic>
          <a:graphicData uri="http://schemas.openxmlformats.org/drawingml/2006/table">
            <a:tbl>
              <a:tblPr>
                <a:tableStyleId>{5C22544A-7EE6-4342-B048-85BDC9FD1C3A}</a:tableStyleId>
              </a:tblPr>
              <a:tblGrid>
                <a:gridCol w="2044948">
                  <a:extLst>
                    <a:ext uri="{9D8B030D-6E8A-4147-A177-3AD203B41FA5}">
                      <a16:colId xmlns:a16="http://schemas.microsoft.com/office/drawing/2014/main" val="3590330271"/>
                    </a:ext>
                  </a:extLst>
                </a:gridCol>
                <a:gridCol w="823123">
                  <a:extLst>
                    <a:ext uri="{9D8B030D-6E8A-4147-A177-3AD203B41FA5}">
                      <a16:colId xmlns:a16="http://schemas.microsoft.com/office/drawing/2014/main" val="2839779567"/>
                    </a:ext>
                  </a:extLst>
                </a:gridCol>
                <a:gridCol w="823123">
                  <a:extLst>
                    <a:ext uri="{9D8B030D-6E8A-4147-A177-3AD203B41FA5}">
                      <a16:colId xmlns:a16="http://schemas.microsoft.com/office/drawing/2014/main" val="1248161317"/>
                    </a:ext>
                  </a:extLst>
                </a:gridCol>
                <a:gridCol w="823123">
                  <a:extLst>
                    <a:ext uri="{9D8B030D-6E8A-4147-A177-3AD203B41FA5}">
                      <a16:colId xmlns:a16="http://schemas.microsoft.com/office/drawing/2014/main" val="492150087"/>
                    </a:ext>
                  </a:extLst>
                </a:gridCol>
                <a:gridCol w="823123">
                  <a:extLst>
                    <a:ext uri="{9D8B030D-6E8A-4147-A177-3AD203B41FA5}">
                      <a16:colId xmlns:a16="http://schemas.microsoft.com/office/drawing/2014/main" val="3957284060"/>
                    </a:ext>
                  </a:extLst>
                </a:gridCol>
              </a:tblGrid>
              <a:tr h="244513">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2018/19</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2019/20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2020/21</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2021/22</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9206165"/>
                  </a:ext>
                </a:extLst>
              </a:tr>
              <a:tr h="479834">
                <a:tc>
                  <a:txBody>
                    <a:bodyPr/>
                    <a:lstStyle/>
                    <a:p>
                      <a:pPr algn="l" fontAlgn="b"/>
                      <a:r>
                        <a:rPr lang="en-GB" sz="1600" u="none" strike="noStrike" dirty="0">
                          <a:effectLst/>
                        </a:rPr>
                        <a:t>Dose 1 in Year 8 females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en-GB" sz="1600" u="none" strike="noStrike" dirty="0">
                          <a:effectLst/>
                        </a:rPr>
                        <a:t>88.0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59.2</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en-GB" sz="1600" u="none" strike="noStrike" dirty="0">
                          <a:effectLst/>
                        </a:rPr>
                        <a:t>76.6</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69.6</a:t>
                      </a:r>
                      <a:endParaRPr lang="en-GB"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1000343"/>
                  </a:ext>
                </a:extLst>
              </a:tr>
              <a:tr h="479834">
                <a:tc>
                  <a:txBody>
                    <a:bodyPr/>
                    <a:lstStyle/>
                    <a:p>
                      <a:pPr algn="l" fontAlgn="b"/>
                      <a:r>
                        <a:rPr lang="en-GB" sz="1600" u="none" strike="noStrike">
                          <a:effectLst/>
                        </a:rPr>
                        <a:t>Dose 1 in Year 9 females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88.0</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88.9</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82.9</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tc>
                  <a:txBody>
                    <a:bodyPr/>
                    <a:lstStyle/>
                    <a:p>
                      <a:pPr algn="r" fontAlgn="b"/>
                      <a:r>
                        <a:rPr lang="en-GB" sz="1600" u="none" strike="noStrike" dirty="0">
                          <a:effectLst/>
                        </a:rPr>
                        <a:t>82.2</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2697284"/>
                  </a:ext>
                </a:extLst>
              </a:tr>
              <a:tr h="479834">
                <a:tc>
                  <a:txBody>
                    <a:bodyPr/>
                    <a:lstStyle/>
                    <a:p>
                      <a:pPr algn="l" fontAlgn="b"/>
                      <a:r>
                        <a:rPr lang="en-GB" sz="1600" u="none" strike="noStrike">
                          <a:effectLst/>
                        </a:rPr>
                        <a:t>Dose 1 in Year 10 females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solidFill>
                            <a:schemeClr val="bg1">
                              <a:lumMod val="75000"/>
                            </a:schemeClr>
                          </a:solidFill>
                          <a:effectLst/>
                        </a:rPr>
                        <a:t>51.0</a:t>
                      </a:r>
                      <a:endParaRPr lang="en-GB" sz="1600" b="0" i="0" u="none" strike="noStrike" dirty="0">
                        <a:solidFill>
                          <a:schemeClr val="bg1">
                            <a:lumMod val="75000"/>
                          </a:schemeClr>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86.5</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2">
                        <a:lumMod val="20000"/>
                        <a:lumOff val="80000"/>
                      </a:schemeClr>
                    </a:solidFill>
                  </a:tcPr>
                </a:tc>
                <a:extLst>
                  <a:ext uri="{0D108BD9-81ED-4DB2-BD59-A6C34878D82A}">
                    <a16:rowId xmlns:a16="http://schemas.microsoft.com/office/drawing/2014/main" val="2898944903"/>
                  </a:ext>
                </a:extLst>
              </a:tr>
              <a:tr h="479834">
                <a:tc>
                  <a:txBody>
                    <a:bodyPr/>
                    <a:lstStyle/>
                    <a:p>
                      <a:pPr algn="l" fontAlgn="b"/>
                      <a:r>
                        <a:rPr lang="en-GB" sz="1600" u="none" strike="noStrike" dirty="0">
                          <a:effectLst/>
                        </a:rPr>
                        <a:t>Dose 2 in Year 9 females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GB" sz="1600" u="none" strike="noStrike" dirty="0">
                          <a:effectLst/>
                        </a:rPr>
                        <a:t>83.9</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64.7</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60.2</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tc>
                  <a:txBody>
                    <a:bodyPr/>
                    <a:lstStyle/>
                    <a:p>
                      <a:pPr algn="r" fontAlgn="b"/>
                      <a:r>
                        <a:rPr lang="en-GB" sz="1600" u="none" strike="noStrike" dirty="0">
                          <a:effectLst/>
                        </a:rPr>
                        <a:t>67.3</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5325072"/>
                  </a:ext>
                </a:extLst>
              </a:tr>
              <a:tr h="479834">
                <a:tc>
                  <a:txBody>
                    <a:bodyPr/>
                    <a:lstStyle/>
                    <a:p>
                      <a:pPr algn="l" fontAlgn="b"/>
                      <a:r>
                        <a:rPr lang="en-GB" sz="1600" u="none" strike="noStrike">
                          <a:effectLst/>
                        </a:rPr>
                        <a:t>Dose 2 in Year 10 females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a:effectLst/>
                        </a:rPr>
                        <a:t>41.8</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76.9</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1">
                        <a:lumMod val="60000"/>
                        <a:lumOff val="40000"/>
                      </a:schemeClr>
                    </a:solidFill>
                  </a:tcPr>
                </a:tc>
                <a:extLst>
                  <a:ext uri="{0D108BD9-81ED-4DB2-BD59-A6C34878D82A}">
                    <a16:rowId xmlns:a16="http://schemas.microsoft.com/office/drawing/2014/main" val="2252491056"/>
                  </a:ext>
                </a:extLst>
              </a:tr>
              <a:tr h="479834">
                <a:tc>
                  <a:txBody>
                    <a:bodyPr/>
                    <a:lstStyle/>
                    <a:p>
                      <a:pPr algn="l" fontAlgn="b"/>
                      <a:r>
                        <a:rPr lang="en-GB" sz="1600" u="none" strike="noStrike" dirty="0">
                          <a:effectLst/>
                        </a:rPr>
                        <a:t>Dose 1 in Year 8 males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54.4</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r" fontAlgn="b"/>
                      <a:r>
                        <a:rPr lang="en-GB" sz="1600" u="none" strike="noStrike">
                          <a:effectLst/>
                        </a:rPr>
                        <a:t>71.0</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62.4</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66100870"/>
                  </a:ext>
                </a:extLst>
              </a:tr>
              <a:tr h="479834">
                <a:tc>
                  <a:txBody>
                    <a:bodyPr/>
                    <a:lstStyle/>
                    <a:p>
                      <a:pPr algn="l" fontAlgn="b"/>
                      <a:r>
                        <a:rPr lang="en-GB" sz="1600" u="none" strike="noStrike">
                          <a:effectLst/>
                        </a:rPr>
                        <a:t>Dose 1 in Year 9 males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78.2</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tc>
                  <a:txBody>
                    <a:bodyPr/>
                    <a:lstStyle/>
                    <a:p>
                      <a:pPr algn="r" fontAlgn="b"/>
                      <a:r>
                        <a:rPr lang="en-GB" sz="1600" u="none" strike="noStrike" dirty="0">
                          <a:effectLst/>
                        </a:rPr>
                        <a:t>77.6</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3283979"/>
                  </a:ext>
                </a:extLst>
              </a:tr>
              <a:tr h="479834">
                <a:tc>
                  <a:txBody>
                    <a:bodyPr/>
                    <a:lstStyle/>
                    <a:p>
                      <a:pPr algn="l" fontAlgn="b"/>
                      <a:r>
                        <a:rPr lang="en-GB" sz="1600" u="none" strike="noStrike">
                          <a:effectLst/>
                        </a:rPr>
                        <a:t>Dose 1 in Year 10 males</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dirty="0">
                          <a:effectLst/>
                        </a:rPr>
                        <a:t>n/a</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81.5</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6">
                        <a:lumMod val="60000"/>
                        <a:lumOff val="40000"/>
                      </a:schemeClr>
                    </a:solidFill>
                  </a:tcPr>
                </a:tc>
                <a:extLst>
                  <a:ext uri="{0D108BD9-81ED-4DB2-BD59-A6C34878D82A}">
                    <a16:rowId xmlns:a16="http://schemas.microsoft.com/office/drawing/2014/main" val="475654290"/>
                  </a:ext>
                </a:extLst>
              </a:tr>
              <a:tr h="479834">
                <a:tc>
                  <a:txBody>
                    <a:bodyPr/>
                    <a:lstStyle/>
                    <a:p>
                      <a:pPr algn="l" fontAlgn="b"/>
                      <a:r>
                        <a:rPr lang="en-GB" sz="1600" u="none" strike="noStrike" dirty="0">
                          <a:effectLst/>
                        </a:rPr>
                        <a:t>Dose 2 in Year 9 males</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54.4</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tc>
                  <a:txBody>
                    <a:bodyPr/>
                    <a:lstStyle/>
                    <a:p>
                      <a:pPr algn="r" fontAlgn="b"/>
                      <a:r>
                        <a:rPr lang="en-GB" sz="1600" u="none" strike="noStrike" dirty="0">
                          <a:effectLst/>
                        </a:rPr>
                        <a:t>62.4</a:t>
                      </a:r>
                      <a:endParaRPr lang="en-GB"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4271686"/>
                  </a:ext>
                </a:extLst>
              </a:tr>
              <a:tr h="479834">
                <a:tc>
                  <a:txBody>
                    <a:bodyPr/>
                    <a:lstStyle/>
                    <a:p>
                      <a:pPr algn="l" fontAlgn="b"/>
                      <a:r>
                        <a:rPr lang="en-GB" sz="1600" u="none" strike="noStrike" dirty="0">
                          <a:effectLst/>
                        </a:rPr>
                        <a:t>Dose 2 in Year 10 males</a:t>
                      </a:r>
                      <a:endParaRPr lang="en-GB"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600" u="none" strike="noStrike">
                          <a:effectLst/>
                        </a:rPr>
                        <a:t>n/a</a:t>
                      </a:r>
                      <a:endParaRPr lang="en-GB" sz="16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600" u="none" strike="noStrike" dirty="0">
                          <a:effectLst/>
                        </a:rPr>
                        <a:t>70.9</a:t>
                      </a:r>
                      <a:endParaRPr lang="en-GB" sz="1600" b="0" i="0" u="none" strike="noStrike" dirty="0">
                        <a:solidFill>
                          <a:srgbClr val="000000"/>
                        </a:solidFill>
                        <a:effectLst/>
                        <a:latin typeface="Calibri" panose="020F0502020204030204" pitchFamily="34" charset="0"/>
                      </a:endParaRPr>
                    </a:p>
                  </a:txBody>
                  <a:tcPr marL="9525" marR="9525" marT="9525" marB="0" anchor="b">
                    <a:solidFill>
                      <a:schemeClr val="accent4">
                        <a:lumMod val="60000"/>
                        <a:lumOff val="40000"/>
                      </a:schemeClr>
                    </a:solidFill>
                  </a:tcPr>
                </a:tc>
                <a:extLst>
                  <a:ext uri="{0D108BD9-81ED-4DB2-BD59-A6C34878D82A}">
                    <a16:rowId xmlns:a16="http://schemas.microsoft.com/office/drawing/2014/main" val="3969789744"/>
                  </a:ext>
                </a:extLst>
              </a:tr>
            </a:tbl>
          </a:graphicData>
        </a:graphic>
      </p:graphicFrame>
      <p:cxnSp>
        <p:nvCxnSpPr>
          <p:cNvPr id="15" name="Straight Arrow Connector 14">
            <a:extLst>
              <a:ext uri="{FF2B5EF4-FFF2-40B4-BE49-F238E27FC236}">
                <a16:creationId xmlns:a16="http://schemas.microsoft.com/office/drawing/2014/main" id="{B02B931B-471E-F89E-876D-A2FB28D37176}"/>
              </a:ext>
            </a:extLst>
          </p:cNvPr>
          <p:cNvCxnSpPr/>
          <p:nvPr/>
        </p:nvCxnSpPr>
        <p:spPr>
          <a:xfrm flipH="1">
            <a:off x="4762500" y="1936663"/>
            <a:ext cx="151130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A09FA6-53AE-172C-CE4C-FF5EAE265D2E}"/>
              </a:ext>
            </a:extLst>
          </p:cNvPr>
          <p:cNvSpPr txBox="1"/>
          <p:nvPr/>
        </p:nvSpPr>
        <p:spPr>
          <a:xfrm>
            <a:off x="6210300" y="1821934"/>
            <a:ext cx="2108200" cy="369332"/>
          </a:xfrm>
          <a:prstGeom prst="rect">
            <a:avLst/>
          </a:prstGeom>
          <a:noFill/>
        </p:spPr>
        <p:txBody>
          <a:bodyPr wrap="square" rtlCol="0">
            <a:spAutoFit/>
          </a:bodyPr>
          <a:lstStyle/>
          <a:p>
            <a:r>
              <a:rPr lang="en-GB" dirty="0"/>
              <a:t>+23.7%</a:t>
            </a:r>
          </a:p>
        </p:txBody>
      </p:sp>
      <p:cxnSp>
        <p:nvCxnSpPr>
          <p:cNvPr id="17" name="Straight Arrow Connector 16">
            <a:extLst>
              <a:ext uri="{FF2B5EF4-FFF2-40B4-BE49-F238E27FC236}">
                <a16:creationId xmlns:a16="http://schemas.microsoft.com/office/drawing/2014/main" id="{D3FBE208-9024-F07E-C1BC-CDD1F0285FBE}"/>
              </a:ext>
            </a:extLst>
          </p:cNvPr>
          <p:cNvCxnSpPr>
            <a:cxnSpLocks/>
          </p:cNvCxnSpPr>
          <p:nvPr/>
        </p:nvCxnSpPr>
        <p:spPr>
          <a:xfrm flipH="1">
            <a:off x="5308751" y="2568612"/>
            <a:ext cx="901549" cy="353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FDE535B-BA53-A50B-F114-BF0C1E837EEF}"/>
              </a:ext>
            </a:extLst>
          </p:cNvPr>
          <p:cNvSpPr txBox="1"/>
          <p:nvPr/>
        </p:nvSpPr>
        <p:spPr>
          <a:xfrm>
            <a:off x="6197167" y="2383946"/>
            <a:ext cx="1016000" cy="369332"/>
          </a:xfrm>
          <a:prstGeom prst="rect">
            <a:avLst/>
          </a:prstGeom>
          <a:noFill/>
        </p:spPr>
        <p:txBody>
          <a:bodyPr wrap="square" rtlCol="0">
            <a:spAutoFit/>
          </a:bodyPr>
          <a:lstStyle/>
          <a:p>
            <a:r>
              <a:rPr lang="en-GB" dirty="0"/>
              <a:t>+3.6%</a:t>
            </a:r>
          </a:p>
        </p:txBody>
      </p:sp>
      <p:cxnSp>
        <p:nvCxnSpPr>
          <p:cNvPr id="21" name="Straight Arrow Connector 20">
            <a:extLst>
              <a:ext uri="{FF2B5EF4-FFF2-40B4-BE49-F238E27FC236}">
                <a16:creationId xmlns:a16="http://schemas.microsoft.com/office/drawing/2014/main" id="{1B6940FF-138D-B662-3A48-7C1A419C3D74}"/>
              </a:ext>
            </a:extLst>
          </p:cNvPr>
          <p:cNvCxnSpPr>
            <a:cxnSpLocks/>
          </p:cNvCxnSpPr>
          <p:nvPr/>
        </p:nvCxnSpPr>
        <p:spPr>
          <a:xfrm flipH="1">
            <a:off x="5493044" y="3645985"/>
            <a:ext cx="780756" cy="285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BD0640B-D416-6372-59B8-908453BD6607}"/>
              </a:ext>
            </a:extLst>
          </p:cNvPr>
          <p:cNvSpPr txBox="1"/>
          <p:nvPr/>
        </p:nvSpPr>
        <p:spPr>
          <a:xfrm>
            <a:off x="6273800" y="3405310"/>
            <a:ext cx="1136508" cy="369332"/>
          </a:xfrm>
          <a:prstGeom prst="rect">
            <a:avLst/>
          </a:prstGeom>
          <a:noFill/>
        </p:spPr>
        <p:txBody>
          <a:bodyPr wrap="square" rtlCol="0">
            <a:spAutoFit/>
          </a:bodyPr>
          <a:lstStyle/>
          <a:p>
            <a:r>
              <a:rPr lang="en-GB" dirty="0"/>
              <a:t>+16.7%</a:t>
            </a:r>
          </a:p>
        </p:txBody>
      </p:sp>
      <p:cxnSp>
        <p:nvCxnSpPr>
          <p:cNvPr id="24" name="Straight Arrow Connector 23">
            <a:extLst>
              <a:ext uri="{FF2B5EF4-FFF2-40B4-BE49-F238E27FC236}">
                <a16:creationId xmlns:a16="http://schemas.microsoft.com/office/drawing/2014/main" id="{472D44C2-9160-2BC9-C157-EB54C71F1CAB}"/>
              </a:ext>
            </a:extLst>
          </p:cNvPr>
          <p:cNvCxnSpPr/>
          <p:nvPr/>
        </p:nvCxnSpPr>
        <p:spPr>
          <a:xfrm flipH="1">
            <a:off x="4914900" y="4457700"/>
            <a:ext cx="1511300" cy="508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FB49714-44DD-8ABE-1F3B-6190DD3F520E}"/>
              </a:ext>
            </a:extLst>
          </p:cNvPr>
          <p:cNvCxnSpPr>
            <a:cxnSpLocks/>
          </p:cNvCxnSpPr>
          <p:nvPr/>
        </p:nvCxnSpPr>
        <p:spPr>
          <a:xfrm flipH="1">
            <a:off x="5461151" y="5019712"/>
            <a:ext cx="901549" cy="353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E59C4F5-AFF6-7E25-4971-DD1322645701}"/>
              </a:ext>
            </a:extLst>
          </p:cNvPr>
          <p:cNvSpPr txBox="1"/>
          <p:nvPr/>
        </p:nvSpPr>
        <p:spPr>
          <a:xfrm>
            <a:off x="6362700" y="4246028"/>
            <a:ext cx="1136508" cy="369332"/>
          </a:xfrm>
          <a:prstGeom prst="rect">
            <a:avLst/>
          </a:prstGeom>
          <a:noFill/>
        </p:spPr>
        <p:txBody>
          <a:bodyPr wrap="square" rtlCol="0">
            <a:spAutoFit/>
          </a:bodyPr>
          <a:lstStyle/>
          <a:p>
            <a:r>
              <a:rPr lang="en-GB" dirty="0"/>
              <a:t>+23.8%</a:t>
            </a:r>
          </a:p>
        </p:txBody>
      </p:sp>
      <p:sp>
        <p:nvSpPr>
          <p:cNvPr id="27" name="TextBox 26">
            <a:extLst>
              <a:ext uri="{FF2B5EF4-FFF2-40B4-BE49-F238E27FC236}">
                <a16:creationId xmlns:a16="http://schemas.microsoft.com/office/drawing/2014/main" id="{B3EC0ECD-3CB7-8397-89AC-0DDF87234AFE}"/>
              </a:ext>
            </a:extLst>
          </p:cNvPr>
          <p:cNvSpPr txBox="1"/>
          <p:nvPr/>
        </p:nvSpPr>
        <p:spPr>
          <a:xfrm>
            <a:off x="6362851" y="4827032"/>
            <a:ext cx="901549" cy="369332"/>
          </a:xfrm>
          <a:prstGeom prst="rect">
            <a:avLst/>
          </a:prstGeom>
          <a:noFill/>
        </p:spPr>
        <p:txBody>
          <a:bodyPr wrap="square" rtlCol="0">
            <a:spAutoFit/>
          </a:bodyPr>
          <a:lstStyle/>
          <a:p>
            <a:r>
              <a:rPr lang="en-GB" dirty="0"/>
              <a:t>+3.3%</a:t>
            </a:r>
          </a:p>
        </p:txBody>
      </p:sp>
      <p:cxnSp>
        <p:nvCxnSpPr>
          <p:cNvPr id="28" name="Straight Arrow Connector 27">
            <a:extLst>
              <a:ext uri="{FF2B5EF4-FFF2-40B4-BE49-F238E27FC236}">
                <a16:creationId xmlns:a16="http://schemas.microsoft.com/office/drawing/2014/main" id="{25AC931F-1171-0C92-1EA9-6B124A4CDAED}"/>
              </a:ext>
            </a:extLst>
          </p:cNvPr>
          <p:cNvCxnSpPr>
            <a:cxnSpLocks/>
          </p:cNvCxnSpPr>
          <p:nvPr/>
        </p:nvCxnSpPr>
        <p:spPr>
          <a:xfrm flipH="1">
            <a:off x="5645444" y="6046285"/>
            <a:ext cx="780756" cy="2859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4DF7838-B4E3-9556-BE0B-B94816CCE4A9}"/>
              </a:ext>
            </a:extLst>
          </p:cNvPr>
          <p:cNvSpPr txBox="1"/>
          <p:nvPr/>
        </p:nvSpPr>
        <p:spPr>
          <a:xfrm>
            <a:off x="6515100" y="5875064"/>
            <a:ext cx="984108" cy="369332"/>
          </a:xfrm>
          <a:prstGeom prst="rect">
            <a:avLst/>
          </a:prstGeom>
          <a:noFill/>
        </p:spPr>
        <p:txBody>
          <a:bodyPr wrap="square" rtlCol="0">
            <a:spAutoFit/>
          </a:bodyPr>
          <a:lstStyle/>
          <a:p>
            <a:r>
              <a:rPr lang="en-GB" dirty="0"/>
              <a:t>+16.5%</a:t>
            </a:r>
          </a:p>
        </p:txBody>
      </p:sp>
      <p:sp>
        <p:nvSpPr>
          <p:cNvPr id="31" name="TextBox 30">
            <a:extLst>
              <a:ext uri="{FF2B5EF4-FFF2-40B4-BE49-F238E27FC236}">
                <a16:creationId xmlns:a16="http://schemas.microsoft.com/office/drawing/2014/main" id="{941BB52F-EB33-A9CA-6C37-A464546303FE}"/>
              </a:ext>
            </a:extLst>
          </p:cNvPr>
          <p:cNvSpPr txBox="1"/>
          <p:nvPr/>
        </p:nvSpPr>
        <p:spPr>
          <a:xfrm>
            <a:off x="8028336" y="2107078"/>
            <a:ext cx="3596217" cy="2031325"/>
          </a:xfrm>
          <a:prstGeom prst="rect">
            <a:avLst/>
          </a:prstGeom>
          <a:noFill/>
        </p:spPr>
        <p:txBody>
          <a:bodyPr wrap="square" rtlCol="0">
            <a:spAutoFit/>
          </a:bodyPr>
          <a:lstStyle/>
          <a:p>
            <a:r>
              <a:rPr lang="en-GB" dirty="0"/>
              <a:t>Additional catch-up activities in Year 10 in 2020 to 2021 and 2021 to 2022</a:t>
            </a:r>
          </a:p>
          <a:p>
            <a:endParaRPr lang="en-GB" dirty="0"/>
          </a:p>
          <a:p>
            <a:r>
              <a:rPr lang="en-GB" dirty="0"/>
              <a:t>Recovery in Year 10, but incomplete compared to completion of 2 doses in Year 9</a:t>
            </a:r>
          </a:p>
        </p:txBody>
      </p:sp>
      <p:sp>
        <p:nvSpPr>
          <p:cNvPr id="3" name="Oval 2">
            <a:extLst>
              <a:ext uri="{FF2B5EF4-FFF2-40B4-BE49-F238E27FC236}">
                <a16:creationId xmlns:a16="http://schemas.microsoft.com/office/drawing/2014/main" id="{07A93701-14DE-EC9F-F77C-6F7DDF137230}"/>
              </a:ext>
            </a:extLst>
          </p:cNvPr>
          <p:cNvSpPr/>
          <p:nvPr/>
        </p:nvSpPr>
        <p:spPr>
          <a:xfrm>
            <a:off x="5035693" y="3797867"/>
            <a:ext cx="780756" cy="4119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3AF6BD53-728A-E59A-2AAF-01D5F518C467}"/>
              </a:ext>
            </a:extLst>
          </p:cNvPr>
          <p:cNvSpPr/>
          <p:nvPr/>
        </p:nvSpPr>
        <p:spPr>
          <a:xfrm>
            <a:off x="2640871" y="3287233"/>
            <a:ext cx="780756" cy="41193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32866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82C8D-7607-4809-AAA0-C7D98283B4F1}"/>
              </a:ext>
            </a:extLst>
          </p:cNvPr>
          <p:cNvSpPr>
            <a:spLocks noGrp="1"/>
          </p:cNvSpPr>
          <p:nvPr>
            <p:ph type="title"/>
          </p:nvPr>
        </p:nvSpPr>
        <p:spPr/>
        <p:txBody>
          <a:bodyPr/>
          <a:lstStyle/>
          <a:p>
            <a:r>
              <a:rPr lang="en-GB" dirty="0"/>
              <a:t>Following the schedule change to 1 dose</a:t>
            </a:r>
          </a:p>
        </p:txBody>
      </p:sp>
      <p:sp>
        <p:nvSpPr>
          <p:cNvPr id="3" name="Content Placeholder 2">
            <a:extLst>
              <a:ext uri="{FF2B5EF4-FFF2-40B4-BE49-F238E27FC236}">
                <a16:creationId xmlns:a16="http://schemas.microsoft.com/office/drawing/2014/main" id="{5AF661E0-4575-44D3-9E8B-A11A2B9042A4}"/>
              </a:ext>
            </a:extLst>
          </p:cNvPr>
          <p:cNvSpPr>
            <a:spLocks noGrp="1"/>
          </p:cNvSpPr>
          <p:nvPr>
            <p:ph idx="1"/>
          </p:nvPr>
        </p:nvSpPr>
        <p:spPr/>
        <p:txBody>
          <a:bodyPr>
            <a:normAutofit/>
          </a:bodyPr>
          <a:lstStyle/>
          <a:p>
            <a:pPr marL="0" indent="0" algn="l">
              <a:buNone/>
            </a:pPr>
            <a:r>
              <a:rPr lang="en-GB" dirty="0">
                <a:solidFill>
                  <a:srgbClr val="0B0C0C"/>
                </a:solidFill>
                <a:latin typeface="+mn-lt"/>
              </a:rPr>
              <a:t>When advising on 1 dose schedule change, JCVI emphasised the importance of:</a:t>
            </a:r>
            <a:endParaRPr lang="en-GB" b="0" i="0" dirty="0">
              <a:solidFill>
                <a:srgbClr val="0B0C0C"/>
              </a:solidFill>
              <a:effectLst/>
              <a:latin typeface="+mn-lt"/>
            </a:endParaRPr>
          </a:p>
          <a:p>
            <a:pPr algn="l">
              <a:buFont typeface="Arial" panose="020B0604020202020204" pitchFamily="34" charset="0"/>
              <a:buChar char="•"/>
            </a:pPr>
            <a:r>
              <a:rPr lang="en-GB" dirty="0">
                <a:latin typeface="+mn-lt"/>
              </a:rPr>
              <a:t>o</a:t>
            </a:r>
            <a:r>
              <a:rPr lang="en-GB" b="0" i="0" dirty="0">
                <a:effectLst/>
                <a:latin typeface="+mn-lt"/>
              </a:rPr>
              <a:t>ffering </a:t>
            </a:r>
            <a:r>
              <a:rPr lang="en-GB" dirty="0">
                <a:latin typeface="+mn-lt"/>
              </a:rPr>
              <a:t>in year, in school opportunities for </a:t>
            </a:r>
            <a:r>
              <a:rPr lang="en-GB" b="0" i="0" dirty="0">
                <a:effectLst/>
                <a:latin typeface="+mn-lt"/>
              </a:rPr>
              <a:t>catching up girls and boys who miss their HPV vaccine dose monitoring the programme for impact, coverage and inequalities</a:t>
            </a:r>
          </a:p>
          <a:p>
            <a:r>
              <a:rPr lang="en-GB" b="0" i="0" dirty="0">
                <a:solidFill>
                  <a:srgbClr val="0B0C0C"/>
                </a:solidFill>
                <a:effectLst/>
                <a:latin typeface="+mn-lt"/>
              </a:rPr>
              <a:t>relaying the message of continuing to have screening appointments regardless of vaccination status</a:t>
            </a:r>
          </a:p>
          <a:p>
            <a:pPr marL="457200" lvl="1" indent="0">
              <a:buNone/>
            </a:pPr>
            <a:r>
              <a:rPr lang="en-GB" b="0" i="0" dirty="0">
                <a:solidFill>
                  <a:srgbClr val="0B0C0C"/>
                </a:solidFill>
                <a:effectLst/>
                <a:latin typeface="+mn-lt"/>
              </a:rPr>
              <a:t>- HPV vaccine does not protect against all HPV types so cervical screening remains important </a:t>
            </a:r>
          </a:p>
          <a:p>
            <a:r>
              <a:rPr lang="en-GB" b="0" i="0" dirty="0">
                <a:solidFill>
                  <a:srgbClr val="0B0C0C"/>
                </a:solidFill>
                <a:effectLst/>
                <a:latin typeface="+mn-lt"/>
              </a:rPr>
              <a:t>a strong surveillance package to continue to monitor the incidence and prevalence of genital warts and high-risk HPV infections in the population</a:t>
            </a:r>
          </a:p>
        </p:txBody>
      </p:sp>
      <p:sp>
        <p:nvSpPr>
          <p:cNvPr id="4" name="Footer Placeholder 3">
            <a:extLst>
              <a:ext uri="{FF2B5EF4-FFF2-40B4-BE49-F238E27FC236}">
                <a16:creationId xmlns:a16="http://schemas.microsoft.com/office/drawing/2014/main" id="{F13B963E-C073-494B-B7AE-6F1976DDDD02}"/>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FBBE9126-9C05-468A-905B-756CC4F03C67}"/>
              </a:ext>
            </a:extLst>
          </p:cNvPr>
          <p:cNvSpPr>
            <a:spLocks noGrp="1"/>
          </p:cNvSpPr>
          <p:nvPr>
            <p:ph type="sldNum" sz="quarter" idx="11"/>
          </p:nvPr>
        </p:nvSpPr>
        <p:spPr/>
        <p:txBody>
          <a:bodyPr/>
          <a:lstStyle/>
          <a:p>
            <a:fld id="{344369E4-5DE7-46E5-874E-4FD437973785}" type="slidenum">
              <a:rPr lang="en-GB" smtClean="0"/>
              <a:pPr/>
              <a:t>39</a:t>
            </a:fld>
            <a:endParaRPr lang="en-GB" sz="1400" dirty="0"/>
          </a:p>
        </p:txBody>
      </p:sp>
    </p:spTree>
    <p:extLst>
      <p:ext uri="{BB962C8B-B14F-4D97-AF65-F5344CB8AC3E}">
        <p14:creationId xmlns:p14="http://schemas.microsoft.com/office/powerpoint/2010/main" val="229123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p:txBody>
          <a:bodyPr>
            <a:normAutofit/>
          </a:bodyPr>
          <a:lstStyle/>
          <a:p>
            <a:pPr eaLnBrk="1" hangingPunct="1"/>
            <a:r>
              <a:rPr lang="en-GB" altLang="en-US" sz="3600" dirty="0"/>
              <a:t>Learning outcomes</a:t>
            </a:r>
          </a:p>
        </p:txBody>
      </p:sp>
      <p:sp>
        <p:nvSpPr>
          <p:cNvPr id="9220" name="Content Placeholder 2"/>
          <p:cNvSpPr>
            <a:spLocks noGrp="1"/>
          </p:cNvSpPr>
          <p:nvPr>
            <p:ph idx="1"/>
          </p:nvPr>
        </p:nvSpPr>
        <p:spPr>
          <a:xfrm>
            <a:off x="330206" y="1774826"/>
            <a:ext cx="8689508" cy="4351338"/>
          </a:xfrm>
        </p:spPr>
        <p:txBody>
          <a:bodyPr/>
          <a:lstStyle/>
          <a:p>
            <a:pPr marL="0" indent="0">
              <a:lnSpc>
                <a:spcPct val="80000"/>
              </a:lnSpc>
            </a:pPr>
            <a:endParaRPr lang="en-GB" altLang="en-US" dirty="0"/>
          </a:p>
          <a:p>
            <a:pPr marL="0" indent="0">
              <a:lnSpc>
                <a:spcPct val="80000"/>
              </a:lnSpc>
              <a:buNone/>
            </a:pPr>
            <a:r>
              <a:rPr lang="en-GB" altLang="en-US" sz="2000" dirty="0"/>
              <a:t>After completing this resource, vaccinators will be able to:</a:t>
            </a:r>
          </a:p>
          <a:p>
            <a:pPr>
              <a:buFont typeface="Arial" panose="020B0604020202020204" pitchFamily="34" charset="0"/>
              <a:buChar char="•"/>
            </a:pPr>
            <a:r>
              <a:rPr lang="en-GB" altLang="en-US" sz="2000" dirty="0"/>
              <a:t>describe the aetiology and epidemiology of  HPV</a:t>
            </a:r>
          </a:p>
          <a:p>
            <a:pPr>
              <a:buFont typeface="Arial" panose="020B0604020202020204" pitchFamily="34" charset="0"/>
              <a:buChar char="•"/>
            </a:pPr>
            <a:r>
              <a:rPr lang="en-GB" altLang="en-US" sz="2000" dirty="0"/>
              <a:t>understand </a:t>
            </a:r>
            <a:r>
              <a:rPr lang="en-GB" sz="2000" dirty="0"/>
              <a:t>the rationale and evidence base for the HPV vaccination programme</a:t>
            </a:r>
            <a:endParaRPr lang="en-GB" altLang="en-US" sz="2000" strike="sngStrike" dirty="0"/>
          </a:p>
          <a:p>
            <a:pPr>
              <a:buFont typeface="Arial" panose="020B0604020202020204" pitchFamily="34" charset="0"/>
              <a:buChar char="•"/>
            </a:pPr>
            <a:r>
              <a:rPr lang="en-GB" sz="2000" dirty="0"/>
              <a:t>discuss </a:t>
            </a:r>
            <a:r>
              <a:rPr lang="en-GB" altLang="en-US" sz="2000" dirty="0"/>
              <a:t>the benefits of vaccination </a:t>
            </a:r>
            <a:r>
              <a:rPr lang="en-GB" sz="2000" dirty="0"/>
              <a:t>against HPV</a:t>
            </a:r>
            <a:endParaRPr lang="en-GB" altLang="en-US" sz="2000" dirty="0"/>
          </a:p>
          <a:p>
            <a:pPr>
              <a:buFont typeface="Arial" panose="020B0604020202020204" pitchFamily="34" charset="0"/>
              <a:buChar char="•"/>
            </a:pPr>
            <a:r>
              <a:rPr lang="en-GB" sz="2000" dirty="0"/>
              <a:t>safely administer the vaccine</a:t>
            </a:r>
          </a:p>
          <a:p>
            <a:pPr>
              <a:buFont typeface="Arial" panose="020B0604020202020204" pitchFamily="34" charset="0"/>
              <a:buChar char="•"/>
            </a:pPr>
            <a:r>
              <a:rPr lang="en-GB" altLang="en-US" sz="2000" dirty="0"/>
              <a:t>identify sources of additional information</a:t>
            </a:r>
          </a:p>
          <a:p>
            <a:pPr marL="0" indent="0">
              <a:lnSpc>
                <a:spcPct val="80000"/>
              </a:lnSpc>
              <a:spcAft>
                <a:spcPts val="1200"/>
              </a:spcAft>
            </a:pPr>
            <a:endParaRPr lang="en-GB" sz="2000" dirty="0"/>
          </a:p>
          <a:p>
            <a:pPr>
              <a:lnSpc>
                <a:spcPct val="80000"/>
              </a:lnSpc>
              <a:spcAft>
                <a:spcPts val="1200"/>
              </a:spcAft>
            </a:pPr>
            <a:endParaRPr lang="en-GB" sz="2000" dirty="0"/>
          </a:p>
          <a:p>
            <a:pPr>
              <a:lnSpc>
                <a:spcPct val="80000"/>
              </a:lnSpc>
              <a:spcAft>
                <a:spcPts val="1200"/>
              </a:spcAft>
            </a:pPr>
            <a:endParaRPr lang="en-GB" altLang="en-US" sz="2000" dirty="0"/>
          </a:p>
          <a:p>
            <a:pPr eaLnBrk="1" hangingPunct="1">
              <a:lnSpc>
                <a:spcPct val="80000"/>
              </a:lnSpc>
            </a:pPr>
            <a:endParaRPr lang="en-GB" altLang="en-US" sz="2500" dirty="0">
              <a:solidFill>
                <a:srgbClr val="2D0054"/>
              </a:solidFill>
            </a:endParaRPr>
          </a:p>
        </p:txBody>
      </p:sp>
      <p:sp>
        <p:nvSpPr>
          <p:cNvPr id="2" name="Footer Placeholder 1">
            <a:extLst>
              <a:ext uri="{FF2B5EF4-FFF2-40B4-BE49-F238E27FC236}">
                <a16:creationId xmlns:a16="http://schemas.microsoft.com/office/drawing/2014/main" id="{506593D1-85F7-49A1-AA16-BA2C52E92DB5}"/>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00BFAA3B-3EEC-42AF-809C-31ADBFC723CE}"/>
              </a:ext>
            </a:extLst>
          </p:cNvPr>
          <p:cNvSpPr>
            <a:spLocks noGrp="1"/>
          </p:cNvSpPr>
          <p:nvPr>
            <p:ph type="sldNum" sz="quarter" idx="11"/>
          </p:nvPr>
        </p:nvSpPr>
        <p:spPr/>
        <p:txBody>
          <a:bodyPr/>
          <a:lstStyle/>
          <a:p>
            <a:fld id="{344369E4-5DE7-46E5-874E-4FD437973785}" type="slidenum">
              <a:rPr lang="en-GB" smtClean="0"/>
              <a:pPr/>
              <a:t>4</a:t>
            </a:fld>
            <a:endParaRPr lang="en-GB" sz="1400" dirty="0"/>
          </a:p>
        </p:txBody>
      </p:sp>
    </p:spTree>
    <p:extLst>
      <p:ext uri="{BB962C8B-B14F-4D97-AF65-F5344CB8AC3E}">
        <p14:creationId xmlns:p14="http://schemas.microsoft.com/office/powerpoint/2010/main" val="27892030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sz="3600" dirty="0"/>
              <a:t>Key messages</a:t>
            </a:r>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330206" y="1774826"/>
            <a:ext cx="9142268" cy="4351338"/>
          </a:xfrm>
        </p:spPr>
        <p:txBody>
          <a:bodyPr>
            <a:normAutofit fontScale="92500" lnSpcReduction="10000"/>
          </a:bodyPr>
          <a:lstStyle/>
          <a:p>
            <a:pPr>
              <a:lnSpc>
                <a:spcPct val="100000"/>
              </a:lnSpc>
              <a:buFont typeface="Arial" panose="020B0604020202020204" pitchFamily="34" charset="0"/>
              <a:buChar char="•"/>
            </a:pPr>
            <a:r>
              <a:rPr lang="en-GB" sz="2000" dirty="0"/>
              <a:t>HPV vaccine is a very safe and effective vaccine</a:t>
            </a:r>
          </a:p>
          <a:p>
            <a:pPr>
              <a:lnSpc>
                <a:spcPct val="100000"/>
              </a:lnSpc>
            </a:pPr>
            <a:r>
              <a:rPr lang="en-GB" sz="2000" dirty="0"/>
              <a:t>since the HPV vaccine programme for girls was introduced in 2008:</a:t>
            </a:r>
          </a:p>
          <a:p>
            <a:pPr lvl="1">
              <a:lnSpc>
                <a:spcPct val="100000"/>
              </a:lnSpc>
              <a:buFont typeface="Wingdings" panose="05000000000000000000" pitchFamily="2" charset="2"/>
              <a:buChar char="Ø"/>
            </a:pPr>
            <a:r>
              <a:rPr lang="en-GB" sz="1800" dirty="0"/>
              <a:t>there have been substantial declines in HPV16 and HPV18 in 16 to 21 year old females</a:t>
            </a:r>
          </a:p>
          <a:p>
            <a:pPr lvl="1">
              <a:lnSpc>
                <a:spcPct val="100000"/>
              </a:lnSpc>
              <a:buFont typeface="Wingdings" panose="05000000000000000000" pitchFamily="2" charset="2"/>
              <a:buChar char="Ø"/>
            </a:pPr>
            <a:r>
              <a:rPr lang="en-GB" sz="1800" dirty="0">
                <a:effectLst/>
                <a:latin typeface="Arial" panose="020B0604020202020204" pitchFamily="34" charset="0"/>
                <a:ea typeface="Times New Roman" panose="02020603050405020304" pitchFamily="18" charset="0"/>
              </a:rPr>
              <a:t>cervical cancer rates have reduced by nearly 90% in women in their 20s who were vaccinated at 12 to 13 years</a:t>
            </a:r>
          </a:p>
          <a:p>
            <a:pPr lvl="1">
              <a:lnSpc>
                <a:spcPct val="100000"/>
              </a:lnSpc>
              <a:buFont typeface="Wingdings" panose="05000000000000000000" pitchFamily="2" charset="2"/>
              <a:buChar char="Ø"/>
            </a:pPr>
            <a:r>
              <a:rPr lang="en-GB" sz="1800" dirty="0"/>
              <a:t>diagnoses of genital warts have fallen sharply in both males and females, indicative of herd protection</a:t>
            </a:r>
          </a:p>
          <a:p>
            <a:pPr>
              <a:lnSpc>
                <a:spcPct val="100000"/>
              </a:lnSpc>
              <a:buFont typeface="Arial" panose="020B0604020202020204" pitchFamily="34" charset="0"/>
              <a:buChar char="•"/>
            </a:pPr>
            <a:r>
              <a:rPr lang="en-GB" sz="2000" dirty="0"/>
              <a:t>the HPV vaccination programme was extended to include GBMSM in 2018 and adolescent boys from September 2019 to prevent more cases of HPV-related cancers</a:t>
            </a:r>
          </a:p>
          <a:p>
            <a:pPr>
              <a:lnSpc>
                <a:spcPct val="100000"/>
              </a:lnSpc>
              <a:buFont typeface="Arial" panose="020B0604020202020204" pitchFamily="34" charset="0"/>
              <a:buChar char="•"/>
            </a:pPr>
            <a:r>
              <a:rPr lang="en-GB" sz="2000" dirty="0"/>
              <a:t>from 1 September 2023, the schedule will change to a single dose of vaccine for those aged up to 25 years</a:t>
            </a:r>
          </a:p>
          <a:p>
            <a:pPr>
              <a:lnSpc>
                <a:spcPct val="100000"/>
              </a:lnSpc>
              <a:buFont typeface="Arial" panose="020B0604020202020204" pitchFamily="34" charset="0"/>
              <a:buChar char="•"/>
            </a:pPr>
            <a:r>
              <a:rPr lang="en-GB" sz="2000" dirty="0"/>
              <a:t>vaccine eligibility will not change and Gardasil 9 will continue to be used</a:t>
            </a: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828FD290-05D9-4ED6-A180-D86CD59B2B68}"/>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39C899DF-4AF0-4653-8E77-CB05C246E5F8}"/>
              </a:ext>
            </a:extLst>
          </p:cNvPr>
          <p:cNvSpPr>
            <a:spLocks noGrp="1"/>
          </p:cNvSpPr>
          <p:nvPr>
            <p:ph type="sldNum" sz="quarter" idx="11"/>
          </p:nvPr>
        </p:nvSpPr>
        <p:spPr/>
        <p:txBody>
          <a:bodyPr/>
          <a:lstStyle/>
          <a:p>
            <a:fld id="{344369E4-5DE7-46E5-874E-4FD437973785}" type="slidenum">
              <a:rPr lang="en-GB" smtClean="0"/>
              <a:pPr/>
              <a:t>40</a:t>
            </a:fld>
            <a:endParaRPr lang="en-GB" sz="1400" dirty="0"/>
          </a:p>
        </p:txBody>
      </p:sp>
    </p:spTree>
    <p:extLst>
      <p:ext uri="{BB962C8B-B14F-4D97-AF65-F5344CB8AC3E}">
        <p14:creationId xmlns:p14="http://schemas.microsoft.com/office/powerpoint/2010/main" val="2665373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13" y="357166"/>
            <a:ext cx="7886700" cy="1127456"/>
          </a:xfrm>
        </p:spPr>
        <p:txBody>
          <a:bodyPr>
            <a:normAutofit fontScale="90000"/>
          </a:bodyPr>
          <a:lstStyle/>
          <a:p>
            <a:r>
              <a:rPr lang="en-GB" b="1" dirty="0"/>
              <a:t>Information materials</a:t>
            </a:r>
            <a:br>
              <a:rPr lang="en-GB" b="1" dirty="0"/>
            </a:br>
            <a:endParaRPr lang="en-GB" b="1" dirty="0"/>
          </a:p>
        </p:txBody>
      </p:sp>
      <p:sp>
        <p:nvSpPr>
          <p:cNvPr id="3" name="Content Placeholder 2"/>
          <p:cNvSpPr>
            <a:spLocks noGrp="1"/>
          </p:cNvSpPr>
          <p:nvPr>
            <p:ph sz="half" idx="2"/>
          </p:nvPr>
        </p:nvSpPr>
        <p:spPr>
          <a:xfrm>
            <a:off x="493407" y="1484622"/>
            <a:ext cx="3392938" cy="3087377"/>
          </a:xfrm>
        </p:spPr>
        <p:txBody>
          <a:bodyPr>
            <a:normAutofit/>
          </a:bodyPr>
          <a:lstStyle/>
          <a:p>
            <a:pPr marL="0" lvl="4" indent="0">
              <a:buClr>
                <a:srgbClr val="CC0099"/>
              </a:buClr>
              <a:buNone/>
            </a:pPr>
            <a:r>
              <a:rPr lang="en-GB" altLang="en-US" sz="2000" b="1" dirty="0">
                <a:solidFill>
                  <a:srgbClr val="00AE9E"/>
                </a:solidFill>
              </a:rPr>
              <a:t>Health professionals</a:t>
            </a:r>
          </a:p>
          <a:p>
            <a:pPr marL="87313" lvl="4" indent="-273050">
              <a:buFontTx/>
              <a:buChar char="•"/>
            </a:pPr>
            <a:r>
              <a:rPr lang="en-GB" altLang="en-US" dirty="0"/>
              <a:t>Green Book HPV chapter 18a</a:t>
            </a:r>
          </a:p>
          <a:p>
            <a:pPr marL="87313" lvl="4" indent="-273050">
              <a:buFontTx/>
              <a:buChar char="•"/>
            </a:pPr>
            <a:r>
              <a:rPr lang="en-GB" altLang="en-US" dirty="0"/>
              <a:t>Patient Group Direction (PGD)</a:t>
            </a:r>
          </a:p>
          <a:p>
            <a:pPr marL="87313" lvl="4" indent="-273050">
              <a:buFontTx/>
              <a:buChar char="•"/>
            </a:pPr>
            <a:r>
              <a:rPr lang="en-GB" altLang="en-US" dirty="0"/>
              <a:t>factsheet </a:t>
            </a:r>
          </a:p>
          <a:p>
            <a:pPr marL="87313" lvl="4" indent="-273050">
              <a:buFontTx/>
              <a:buChar char="•"/>
            </a:pPr>
            <a:r>
              <a:rPr lang="en-GB" altLang="en-US" dirty="0"/>
              <a:t>consent form</a:t>
            </a:r>
          </a:p>
          <a:p>
            <a:pPr marL="0" lvl="4" indent="0">
              <a:buClr>
                <a:srgbClr val="CC0099"/>
              </a:buClr>
              <a:buNone/>
            </a:pPr>
            <a:r>
              <a:rPr lang="en-GB" sz="2000" b="1" dirty="0">
                <a:solidFill>
                  <a:srgbClr val="00AE9E"/>
                </a:solidFill>
              </a:rPr>
              <a:t>Parents and young people</a:t>
            </a:r>
          </a:p>
          <a:p>
            <a:pPr marL="87313" lvl="4" indent="-273050">
              <a:buFontTx/>
              <a:buChar char="•"/>
            </a:pPr>
            <a:r>
              <a:rPr lang="en-GB" dirty="0"/>
              <a:t>posters</a:t>
            </a:r>
          </a:p>
          <a:p>
            <a:pPr marL="87313" lvl="4" indent="-273050">
              <a:buFontTx/>
              <a:buChar char="•"/>
            </a:pPr>
            <a:r>
              <a:rPr lang="en-GB" dirty="0"/>
              <a:t>leaflet</a:t>
            </a:r>
          </a:p>
          <a:p>
            <a:pPr marL="87313" lvl="4" indent="-273050">
              <a:buFontTx/>
              <a:buChar char="•"/>
            </a:pPr>
            <a:r>
              <a:rPr lang="en-GB" dirty="0"/>
              <a:t>record card</a:t>
            </a:r>
          </a:p>
          <a:p>
            <a:pPr marL="87313" lvl="4" indent="-273050">
              <a:buFontTx/>
              <a:buChar char="•"/>
            </a:pPr>
            <a:r>
              <a:rPr lang="en-GB" dirty="0"/>
              <a:t>digital resources</a:t>
            </a:r>
            <a:endParaRPr lang="en-GB" altLang="en-US" dirty="0"/>
          </a:p>
          <a:p>
            <a:pPr marL="271463" lvl="5" indent="0">
              <a:buClr>
                <a:srgbClr val="CC0099"/>
              </a:buClr>
            </a:pPr>
            <a:endParaRPr lang="en-GB" b="1" dirty="0">
              <a:solidFill>
                <a:srgbClr val="00AE9E"/>
              </a:solidFill>
              <a:latin typeface="Arial" pitchFamily="34" charset="0"/>
              <a:ea typeface="ヒラギノ角ゴ Pro W3" pitchFamily="84" charset="-128"/>
            </a:endParaRPr>
          </a:p>
          <a:p>
            <a:pPr marL="544513" lvl="5" indent="-273050">
              <a:buClr>
                <a:srgbClr val="CC0099"/>
              </a:buClr>
              <a:buFontTx/>
              <a:buChar char="•"/>
            </a:pPr>
            <a:endParaRPr lang="en-GB" altLang="en-US" dirty="0"/>
          </a:p>
          <a:p>
            <a:pPr marL="271463" lvl="5" indent="0">
              <a:buClr>
                <a:srgbClr val="CC0099"/>
              </a:buClr>
            </a:pPr>
            <a:endParaRPr lang="en-GB" altLang="en-US" dirty="0"/>
          </a:p>
          <a:p>
            <a:pPr marL="271463" lvl="5" indent="0">
              <a:buClr>
                <a:srgbClr val="CC0099"/>
              </a:buClr>
              <a:buNone/>
            </a:pPr>
            <a:endParaRPr lang="en-GB" altLang="en-US" dirty="0"/>
          </a:p>
          <a:p>
            <a:pPr marL="85725" lvl="1" indent="0">
              <a:buClr>
                <a:srgbClr val="CC0099"/>
              </a:buClr>
              <a:buNone/>
            </a:pPr>
            <a:endParaRPr lang="en-GB" altLang="en-US" sz="1100" b="1" dirty="0">
              <a:solidFill>
                <a:srgbClr val="00AE9E"/>
              </a:solidFill>
            </a:endParaRPr>
          </a:p>
        </p:txBody>
      </p:sp>
      <p:pic>
        <p:nvPicPr>
          <p:cNvPr id="25" name="Picture 24">
            <a:extLst>
              <a:ext uri="{FF2B5EF4-FFF2-40B4-BE49-F238E27FC236}">
                <a16:creationId xmlns:a16="http://schemas.microsoft.com/office/drawing/2014/main" id="{FA208A7B-4C7B-44D0-B492-6538152CD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7150" y="4571999"/>
            <a:ext cx="1905070" cy="1230431"/>
          </a:xfrm>
          <a:prstGeom prst="rect">
            <a:avLst/>
          </a:prstGeom>
          <a:ln>
            <a:solidFill>
              <a:schemeClr val="tx1"/>
            </a:solidFill>
          </a:ln>
        </p:spPr>
      </p:pic>
      <p:pic>
        <p:nvPicPr>
          <p:cNvPr id="22" name="Picture 21">
            <a:extLst>
              <a:ext uri="{FF2B5EF4-FFF2-40B4-BE49-F238E27FC236}">
                <a16:creationId xmlns:a16="http://schemas.microsoft.com/office/drawing/2014/main" id="{86307F53-CCE8-4B49-9D74-81387E5D7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7152" y="4563775"/>
            <a:ext cx="1924762" cy="1246880"/>
          </a:xfrm>
          <a:prstGeom prst="rect">
            <a:avLst/>
          </a:prstGeom>
          <a:ln>
            <a:solidFill>
              <a:schemeClr val="tx1"/>
            </a:solidFill>
          </a:ln>
        </p:spPr>
      </p:pic>
      <p:pic>
        <p:nvPicPr>
          <p:cNvPr id="5" name="Picture 4">
            <a:extLst>
              <a:ext uri="{FF2B5EF4-FFF2-40B4-BE49-F238E27FC236}">
                <a16:creationId xmlns:a16="http://schemas.microsoft.com/office/drawing/2014/main" id="{240DD4B4-A507-473E-AADF-0CB165B395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0702" y="1587009"/>
            <a:ext cx="1508087" cy="2132856"/>
          </a:xfrm>
          <a:prstGeom prst="rect">
            <a:avLst/>
          </a:prstGeom>
          <a:ln>
            <a:solidFill>
              <a:schemeClr val="tx1"/>
            </a:solidFill>
          </a:ln>
        </p:spPr>
      </p:pic>
      <p:pic>
        <p:nvPicPr>
          <p:cNvPr id="21" name="Chart Placeholder 15">
            <a:extLst>
              <a:ext uri="{FF2B5EF4-FFF2-40B4-BE49-F238E27FC236}">
                <a16:creationId xmlns:a16="http://schemas.microsoft.com/office/drawing/2014/main" id="{E86D3B4A-EC32-413D-9FDB-9015114522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008551" y="1638670"/>
            <a:ext cx="1954645" cy="41183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870F218-AE66-4C27-906A-2EF582E8D39C}"/>
              </a:ext>
            </a:extLst>
          </p:cNvPr>
          <p:cNvSpPr/>
          <p:nvPr/>
        </p:nvSpPr>
        <p:spPr>
          <a:xfrm>
            <a:off x="2499521" y="5968774"/>
            <a:ext cx="7989095" cy="369332"/>
          </a:xfrm>
          <a:prstGeom prst="rect">
            <a:avLst/>
          </a:prstGeom>
        </p:spPr>
        <p:txBody>
          <a:bodyPr wrap="square">
            <a:spAutoFit/>
          </a:bodyPr>
          <a:lstStyle/>
          <a:p>
            <a:r>
              <a:rPr lang="en-GB" dirty="0">
                <a:solidFill>
                  <a:srgbClr val="00AE9E"/>
                </a:solidFill>
                <a:latin typeface="Arial" panose="020B0604020202020204" pitchFamily="34" charset="0"/>
              </a:rPr>
              <a:t>Leaflets available to order at: </a:t>
            </a:r>
            <a:r>
              <a:rPr lang="en-GB" dirty="0">
                <a:latin typeface="Arial" panose="020B0604020202020204" pitchFamily="34" charset="0"/>
                <a:hlinkClick r:id="rId7"/>
              </a:rPr>
              <a:t>Healthpublications.gov.uk</a:t>
            </a:r>
            <a:endParaRPr lang="en-GB" dirty="0">
              <a:latin typeface="Arial" panose="020B0604020202020204" pitchFamily="34" charset="0"/>
            </a:endParaRPr>
          </a:p>
        </p:txBody>
      </p:sp>
      <p:sp>
        <p:nvSpPr>
          <p:cNvPr id="10" name="Slide Number Placeholder 9">
            <a:extLst>
              <a:ext uri="{FF2B5EF4-FFF2-40B4-BE49-F238E27FC236}">
                <a16:creationId xmlns:a16="http://schemas.microsoft.com/office/drawing/2014/main" id="{6B627E4F-FB1A-4269-9923-E55058DC22B5}"/>
              </a:ext>
            </a:extLst>
          </p:cNvPr>
          <p:cNvSpPr>
            <a:spLocks noGrp="1"/>
          </p:cNvSpPr>
          <p:nvPr>
            <p:ph type="sldNum" sz="quarter" idx="11"/>
          </p:nvPr>
        </p:nvSpPr>
        <p:spPr/>
        <p:txBody>
          <a:bodyPr/>
          <a:lstStyle/>
          <a:p>
            <a:fld id="{344369E4-5DE7-46E5-874E-4FD437973785}" type="slidenum">
              <a:rPr lang="en-GB" smtClean="0"/>
              <a:pPr/>
              <a:t>41</a:t>
            </a:fld>
            <a:endParaRPr lang="en-GB" sz="1400" dirty="0"/>
          </a:p>
        </p:txBody>
      </p:sp>
      <p:sp>
        <p:nvSpPr>
          <p:cNvPr id="11" name="Footer Placeholder 10">
            <a:extLst>
              <a:ext uri="{FF2B5EF4-FFF2-40B4-BE49-F238E27FC236}">
                <a16:creationId xmlns:a16="http://schemas.microsoft.com/office/drawing/2014/main" id="{8B0C39A5-41B5-43EA-BCD5-AA23B4B03138}"/>
              </a:ext>
            </a:extLst>
          </p:cNvPr>
          <p:cNvSpPr>
            <a:spLocks noGrp="1"/>
          </p:cNvSpPr>
          <p:nvPr>
            <p:ph type="ftr" sz="quarter" idx="10"/>
          </p:nvPr>
        </p:nvSpPr>
        <p:spPr/>
        <p:txBody>
          <a:bodyPr/>
          <a:lstStyle/>
          <a:p>
            <a:r>
              <a:rPr lang="fr-FR" sz="1400"/>
              <a:t>Routine adolescent HPV vaccination programme</a:t>
            </a:r>
            <a:endParaRPr lang="en-GB" sz="1400" dirty="0"/>
          </a:p>
        </p:txBody>
      </p:sp>
      <p:pic>
        <p:nvPicPr>
          <p:cNvPr id="16" name="Picture 15" descr="Text&#10;&#10;Description automatically generated">
            <a:extLst>
              <a:ext uri="{FF2B5EF4-FFF2-40B4-BE49-F238E27FC236}">
                <a16:creationId xmlns:a16="http://schemas.microsoft.com/office/drawing/2014/main" id="{CF324414-D925-4F1E-B107-D76B45B133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2003" y="1626253"/>
            <a:ext cx="2911947" cy="4118368"/>
          </a:xfrm>
          <a:prstGeom prst="rect">
            <a:avLst/>
          </a:prstGeom>
          <a:ln w="12700">
            <a:solidFill>
              <a:schemeClr val="tx1"/>
            </a:solidFill>
          </a:ln>
        </p:spPr>
      </p:pic>
    </p:spTree>
    <p:extLst>
      <p:ext uri="{BB962C8B-B14F-4D97-AF65-F5344CB8AC3E}">
        <p14:creationId xmlns:p14="http://schemas.microsoft.com/office/powerpoint/2010/main" val="17764904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Consent form</a:t>
            </a:r>
          </a:p>
        </p:txBody>
      </p:sp>
      <p:sp>
        <p:nvSpPr>
          <p:cNvPr id="6" name="TextBox 5"/>
          <p:cNvSpPr txBox="1"/>
          <p:nvPr/>
        </p:nvSpPr>
        <p:spPr>
          <a:xfrm>
            <a:off x="497852" y="1752736"/>
            <a:ext cx="3936540" cy="3970318"/>
          </a:xfrm>
          <a:prstGeom prst="rect">
            <a:avLst/>
          </a:prstGeom>
          <a:noFill/>
        </p:spPr>
        <p:txBody>
          <a:bodyPr wrap="square" rtlCol="0">
            <a:spAutoFit/>
          </a:bodyPr>
          <a:lstStyle/>
          <a:p>
            <a:pPr marL="285750" indent="-285750">
              <a:buClr>
                <a:srgbClr val="007C91"/>
              </a:buClr>
              <a:buFont typeface="Arial" panose="020B0604020202020204" pitchFamily="34" charset="0"/>
              <a:buChar char="•"/>
            </a:pPr>
            <a:r>
              <a:rPr lang="en-GB" dirty="0"/>
              <a:t>the </a:t>
            </a:r>
            <a:r>
              <a:rPr lang="en-GB" dirty="0">
                <a:hlinkClick r:id="rId3"/>
              </a:rPr>
              <a:t>HPV vaccine consent form</a:t>
            </a:r>
            <a:r>
              <a:rPr lang="en-GB" dirty="0"/>
              <a:t> and other resources including programme guidance, vaccination record card, posters, leaflets and other programme documents can be downloaded from the </a:t>
            </a:r>
            <a:r>
              <a:rPr lang="en-GB" dirty="0">
                <a:hlinkClick r:id="rId4"/>
              </a:rPr>
              <a:t>HPV programme collection</a:t>
            </a:r>
            <a:r>
              <a:rPr lang="en-GB" dirty="0"/>
              <a:t> page on the GOV.UK website </a:t>
            </a:r>
          </a:p>
          <a:p>
            <a:pPr marL="285750" indent="-285750">
              <a:buClr>
                <a:srgbClr val="007C91"/>
              </a:buClr>
              <a:buFont typeface="Arial" panose="020B0604020202020204" pitchFamily="34" charset="0"/>
              <a:buChar char="•"/>
            </a:pPr>
            <a:endParaRPr lang="en-GB" dirty="0"/>
          </a:p>
          <a:p>
            <a:pPr marL="285750" indent="-285750">
              <a:buClr>
                <a:srgbClr val="007C91"/>
              </a:buClr>
              <a:buFont typeface="Arial" panose="020B0604020202020204" pitchFamily="34" charset="0"/>
              <a:buChar char="•"/>
            </a:pPr>
            <a:r>
              <a:rPr lang="en-GB" dirty="0">
                <a:hlinkClick r:id="rId3"/>
              </a:rPr>
              <a:t>www.gov.uk/government/publications/human-papillomavirus-hpv-vaccination-consent-form</a:t>
            </a:r>
            <a:endParaRPr lang="en-GB" dirty="0"/>
          </a:p>
          <a:p>
            <a:pPr marL="285750" indent="-285750">
              <a:buFont typeface="Arial" panose="020B0604020202020204" pitchFamily="34" charset="0"/>
              <a:buChar char="•"/>
            </a:pPr>
            <a:endParaRPr lang="en-GB" dirty="0"/>
          </a:p>
          <a:p>
            <a:endParaRPr lang="en-GB" dirty="0"/>
          </a:p>
        </p:txBody>
      </p:sp>
      <p:sp>
        <p:nvSpPr>
          <p:cNvPr id="5" name="Footer Placeholder 4">
            <a:extLst>
              <a:ext uri="{FF2B5EF4-FFF2-40B4-BE49-F238E27FC236}">
                <a16:creationId xmlns:a16="http://schemas.microsoft.com/office/drawing/2014/main" id="{8A5CDD2A-6A86-4177-9CE8-74E327A85CF0}"/>
              </a:ext>
            </a:extLst>
          </p:cNvPr>
          <p:cNvSpPr>
            <a:spLocks noGrp="1"/>
          </p:cNvSpPr>
          <p:nvPr>
            <p:ph type="ftr" sz="quarter" idx="10"/>
          </p:nvPr>
        </p:nvSpPr>
        <p:spPr/>
        <p:txBody>
          <a:bodyPr/>
          <a:lstStyle/>
          <a:p>
            <a:r>
              <a:rPr lang="fr-FR" altLang="en-US">
                <a:solidFill>
                  <a:prstClr val="white"/>
                </a:solidFill>
              </a:rPr>
              <a:t>Routine adolescent HPV vaccination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A07BB524-6DF6-40F9-9342-D3A8F9DE00B4}"/>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42</a:t>
            </a:fld>
            <a:endParaRPr lang="en-GB" altLang="en-US" dirty="0">
              <a:solidFill>
                <a:prstClr val="white"/>
              </a:solidFill>
            </a:endParaRPr>
          </a:p>
        </p:txBody>
      </p:sp>
      <p:pic>
        <p:nvPicPr>
          <p:cNvPr id="9" name="Picture 8">
            <a:extLst>
              <a:ext uri="{FF2B5EF4-FFF2-40B4-BE49-F238E27FC236}">
                <a16:creationId xmlns:a16="http://schemas.microsoft.com/office/drawing/2014/main" id="{497A4E93-AB5F-3A72-F280-8FD2FA6B7926}"/>
              </a:ext>
            </a:extLst>
          </p:cNvPr>
          <p:cNvPicPr>
            <a:picLocks noChangeAspect="1"/>
          </p:cNvPicPr>
          <p:nvPr/>
        </p:nvPicPr>
        <p:blipFill>
          <a:blip r:embed="rId5"/>
          <a:stretch>
            <a:fillRect/>
          </a:stretch>
        </p:blipFill>
        <p:spPr>
          <a:xfrm>
            <a:off x="6518589" y="275006"/>
            <a:ext cx="4180113" cy="5909404"/>
          </a:xfrm>
          <a:prstGeom prst="rect">
            <a:avLst/>
          </a:prstGeom>
          <a:ln>
            <a:solidFill>
              <a:schemeClr val="tx1"/>
            </a:solidFill>
          </a:ln>
        </p:spPr>
      </p:pic>
    </p:spTree>
    <p:extLst>
      <p:ext uri="{BB962C8B-B14F-4D97-AF65-F5344CB8AC3E}">
        <p14:creationId xmlns:p14="http://schemas.microsoft.com/office/powerpoint/2010/main" val="275543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mn-lt"/>
              </a:rPr>
              <a:t>Information resources</a:t>
            </a:r>
          </a:p>
        </p:txBody>
      </p:sp>
      <p:sp>
        <p:nvSpPr>
          <p:cNvPr id="3" name="Content Placeholder 2"/>
          <p:cNvSpPr>
            <a:spLocks noGrp="1"/>
          </p:cNvSpPr>
          <p:nvPr>
            <p:ph idx="4294967295"/>
          </p:nvPr>
        </p:nvSpPr>
        <p:spPr>
          <a:xfrm>
            <a:off x="771649" y="1595190"/>
            <a:ext cx="8993788" cy="4656457"/>
          </a:xfrm>
        </p:spPr>
        <p:txBody>
          <a:bodyPr>
            <a:normAutofit/>
          </a:bodyPr>
          <a:lstStyle/>
          <a:p>
            <a:pPr marL="342900" indent="-342900">
              <a:spcBef>
                <a:spcPts val="0"/>
              </a:spcBef>
              <a:buFont typeface="+mj-lt"/>
              <a:buAutoNum type="arabicParenR"/>
              <a:defRPr/>
            </a:pPr>
            <a:r>
              <a:rPr lang="fr-FR" sz="1600" dirty="0"/>
              <a:t>UKHSA and NHS England. Human Papillomavirus (HPV) Vaccination Programme: Change in </a:t>
            </a:r>
            <a:r>
              <a:rPr lang="fr-FR" sz="1600" dirty="0" err="1"/>
              <a:t>schedule</a:t>
            </a:r>
            <a:r>
              <a:rPr lang="fr-FR" sz="1600" dirty="0"/>
              <a:t> for the routine adolescent HPV programme and </a:t>
            </a:r>
            <a:r>
              <a:rPr lang="fr-FR" sz="1600" dirty="0" err="1"/>
              <a:t>eligible</a:t>
            </a:r>
            <a:r>
              <a:rPr lang="fr-FR" sz="1600" dirty="0"/>
              <a:t> men </a:t>
            </a:r>
            <a:r>
              <a:rPr lang="fr-FR" sz="1600" dirty="0" err="1"/>
              <a:t>who</a:t>
            </a:r>
            <a:r>
              <a:rPr lang="fr-FR" sz="1600" dirty="0"/>
              <a:t> have </a:t>
            </a:r>
            <a:r>
              <a:rPr lang="fr-FR" sz="1600" dirty="0" err="1"/>
              <a:t>sex</a:t>
            </a:r>
            <a:r>
              <a:rPr lang="fr-FR" sz="1600" dirty="0"/>
              <a:t> </a:t>
            </a:r>
            <a:r>
              <a:rPr lang="fr-FR" sz="1600" dirty="0" err="1"/>
              <a:t>with</a:t>
            </a:r>
            <a:r>
              <a:rPr lang="fr-FR" sz="1600" dirty="0"/>
              <a:t> men (MSM) </a:t>
            </a:r>
            <a:r>
              <a:rPr lang="fr-FR" sz="1600" dirty="0" err="1"/>
              <a:t>under</a:t>
            </a:r>
            <a:r>
              <a:rPr lang="fr-FR" sz="1600" dirty="0"/>
              <a:t> </a:t>
            </a:r>
            <a:r>
              <a:rPr lang="fr-FR" sz="1600" dirty="0" err="1"/>
              <a:t>age</a:t>
            </a:r>
            <a:r>
              <a:rPr lang="fr-FR" sz="1600" dirty="0"/>
              <a:t> 25 </a:t>
            </a:r>
            <a:r>
              <a:rPr lang="fr-FR" sz="1600" dirty="0" err="1"/>
              <a:t>years</a:t>
            </a:r>
            <a:r>
              <a:rPr lang="fr-FR" sz="1600" dirty="0"/>
              <a:t>. June 2023. </a:t>
            </a:r>
            <a:r>
              <a:rPr lang="fr-FR" sz="1600" dirty="0">
                <a:hlinkClick r:id="rId3"/>
              </a:rPr>
              <a:t>www.gov.uk/government/collections/hpv-vaccination-programme</a:t>
            </a:r>
            <a:r>
              <a:rPr lang="fr-FR" sz="1600" dirty="0"/>
              <a:t> </a:t>
            </a:r>
          </a:p>
          <a:p>
            <a:pPr marL="342900" indent="-342900">
              <a:spcBef>
                <a:spcPts val="0"/>
              </a:spcBef>
              <a:buFont typeface="+mj-lt"/>
              <a:buAutoNum type="arabicParenR"/>
              <a:defRPr/>
            </a:pPr>
            <a:endParaRPr lang="fr-FR" sz="1600" dirty="0">
              <a:solidFill>
                <a:srgbClr val="FF0000"/>
              </a:solidFill>
              <a:highlight>
                <a:srgbClr val="FFFF00"/>
              </a:highlight>
            </a:endParaRPr>
          </a:p>
          <a:p>
            <a:pPr marL="342900" indent="-342900">
              <a:spcBef>
                <a:spcPts val="0"/>
              </a:spcBef>
              <a:buFont typeface="+mj-lt"/>
              <a:buAutoNum type="arabicParenR"/>
              <a:defRPr/>
            </a:pPr>
            <a:r>
              <a:rPr lang="fr-FR" sz="1600" dirty="0"/>
              <a:t>J</a:t>
            </a:r>
            <a:r>
              <a:rPr lang="en-GB" sz="1600" dirty="0"/>
              <a:t>CVI statement on a one-dose schedule for the routine HPV immunisation programme. 5 August 2022</a:t>
            </a:r>
            <a:r>
              <a:rPr lang="fr-FR" sz="1600" dirty="0"/>
              <a:t> </a:t>
            </a:r>
            <a:r>
              <a:rPr lang="fr-FR" sz="1600" dirty="0">
                <a:hlinkClick r:id="rId4"/>
              </a:rPr>
              <a:t>www.gov.uk/government/publications/single-dose-of-hpv-vaccine-jcvi-concluding-advice/jcvi-statement-on-a-one-dose-schedule-for-the-routine-hpv-immunisation-programme</a:t>
            </a:r>
            <a:r>
              <a:rPr lang="fr-FR" sz="1600" dirty="0"/>
              <a:t> </a:t>
            </a:r>
          </a:p>
          <a:p>
            <a:pPr marL="342900" indent="-342900">
              <a:spcBef>
                <a:spcPts val="0"/>
              </a:spcBef>
              <a:buFont typeface="+mj-lt"/>
              <a:buAutoNum type="arabicParenR"/>
              <a:defRPr/>
            </a:pPr>
            <a:endParaRPr lang="fr-FR" sz="1600" dirty="0">
              <a:solidFill>
                <a:srgbClr val="FF0000"/>
              </a:solidFill>
              <a:highlight>
                <a:srgbClr val="FFFF00"/>
              </a:highlight>
            </a:endParaRPr>
          </a:p>
          <a:p>
            <a:pPr marL="342900" indent="-342900">
              <a:spcBef>
                <a:spcPts val="0"/>
              </a:spcBef>
              <a:buFont typeface="+mj-lt"/>
              <a:buAutoNum type="arabicParenR"/>
              <a:defRPr/>
            </a:pPr>
            <a:r>
              <a:rPr lang="en-GB" sz="1600" dirty="0"/>
              <a:t>UKHSA Immunisation against infectious diseases The Green Book: Human papillomavirus (HPV) Chapter18a </a:t>
            </a:r>
            <a:r>
              <a:rPr lang="en-GB" sz="1600" dirty="0">
                <a:hlinkClick r:id="rId5"/>
              </a:rPr>
              <a:t>www.gov.uk/government/publications/human-papillomavirus-hpv-the-green-book-chapter-18a</a:t>
            </a:r>
            <a:endParaRPr lang="en-GB" sz="1600" dirty="0"/>
          </a:p>
          <a:p>
            <a:pPr marL="342900" indent="-342900">
              <a:spcBef>
                <a:spcPts val="0"/>
              </a:spcBef>
              <a:buFont typeface="+mj-lt"/>
              <a:buAutoNum type="arabicParenR"/>
              <a:defRPr/>
            </a:pPr>
            <a:endParaRPr lang="en-GB" sz="1600" dirty="0"/>
          </a:p>
          <a:p>
            <a:pPr marL="342900" indent="-342900">
              <a:spcBef>
                <a:spcPts val="0"/>
              </a:spcBef>
              <a:buFont typeface="+mj-lt"/>
              <a:buAutoNum type="arabicParenR"/>
              <a:defRPr/>
            </a:pPr>
            <a:r>
              <a:rPr lang="en-GB" sz="1600" dirty="0"/>
              <a:t>HPV vaccination guidance for healthcare practitioners </a:t>
            </a:r>
            <a:r>
              <a:rPr lang="en-GB" sz="1600" dirty="0">
                <a:hlinkClick r:id="rId6"/>
              </a:rPr>
              <a:t>www.gov.uk/government/publications/hpv-universal-vaccination-guidance-for-health-professionals</a:t>
            </a:r>
            <a:endParaRPr lang="en-GB" sz="1600" dirty="0"/>
          </a:p>
          <a:p>
            <a:pPr marL="342900" indent="-342900">
              <a:spcBef>
                <a:spcPts val="0"/>
              </a:spcBef>
              <a:buFont typeface="+mj-lt"/>
              <a:buAutoNum type="arabicParenR"/>
              <a:defRPr/>
            </a:pPr>
            <a:endParaRPr lang="en-GB" sz="1600" dirty="0"/>
          </a:p>
          <a:p>
            <a:pPr marL="342900" indent="-342900">
              <a:spcBef>
                <a:spcPts val="0"/>
              </a:spcBef>
              <a:buFont typeface="+mj-lt"/>
              <a:buAutoNum type="arabicParenR"/>
              <a:defRPr/>
            </a:pPr>
            <a:r>
              <a:rPr lang="en-GB" sz="1600" dirty="0"/>
              <a:t>Summary of Product Characteristics for Gardasil 9 </a:t>
            </a:r>
            <a:r>
              <a:rPr lang="en-GB" sz="1600" dirty="0">
                <a:hlinkClick r:id="rId7"/>
              </a:rPr>
              <a:t>www.medicines.org.uk/emc/product/7330/smpc</a:t>
            </a:r>
            <a:endParaRPr lang="en-GB" sz="1600" dirty="0"/>
          </a:p>
          <a:p>
            <a:pPr marL="0" indent="0">
              <a:spcBef>
                <a:spcPts val="0"/>
              </a:spcBef>
              <a:buNone/>
              <a:defRPr/>
            </a:pPr>
            <a:endParaRPr lang="fr-FR" sz="1400" dirty="0"/>
          </a:p>
          <a:p>
            <a:pPr marL="0" indent="0">
              <a:spcBef>
                <a:spcPts val="0"/>
              </a:spcBef>
              <a:buNone/>
              <a:defRPr/>
            </a:pPr>
            <a:endParaRPr lang="fr-FR" sz="1400" dirty="0"/>
          </a:p>
          <a:p>
            <a:pPr marL="0" indent="0">
              <a:spcBef>
                <a:spcPts val="0"/>
              </a:spcBef>
              <a:defRPr/>
            </a:pPr>
            <a:endParaRPr lang="en-GB" sz="2000" dirty="0"/>
          </a:p>
          <a:p>
            <a:pPr marL="0" indent="0">
              <a:buNone/>
            </a:pPr>
            <a:endParaRPr lang="en-GB" sz="1400" dirty="0"/>
          </a:p>
        </p:txBody>
      </p:sp>
      <p:sp>
        <p:nvSpPr>
          <p:cNvPr id="9" name="Footer Placeholder 1">
            <a:extLst>
              <a:ext uri="{FF2B5EF4-FFF2-40B4-BE49-F238E27FC236}">
                <a16:creationId xmlns:a16="http://schemas.microsoft.com/office/drawing/2014/main" id="{96FCB564-52A9-43BB-9380-8B1BCE36F2F6}"/>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6" name="Footer Placeholder 5">
            <a:extLst>
              <a:ext uri="{FF2B5EF4-FFF2-40B4-BE49-F238E27FC236}">
                <a16:creationId xmlns:a16="http://schemas.microsoft.com/office/drawing/2014/main" id="{F13DCCA1-BE06-4CB9-9B92-54B92A9F7EE0}"/>
              </a:ext>
            </a:extLst>
          </p:cNvPr>
          <p:cNvSpPr>
            <a:spLocks noGrp="1"/>
          </p:cNvSpPr>
          <p:nvPr>
            <p:ph type="ftr" sz="quarter" idx="10"/>
          </p:nvPr>
        </p:nvSpPr>
        <p:spPr/>
        <p:txBody>
          <a:bodyPr/>
          <a:lstStyle/>
          <a:p>
            <a:r>
              <a:rPr lang="fr-FR" altLang="en-US">
                <a:solidFill>
                  <a:prstClr val="white"/>
                </a:solidFill>
              </a:rPr>
              <a:t>Routine adolescent HPV vaccination programme</a:t>
            </a:r>
            <a:endParaRPr lang="en-GB" altLang="en-US" dirty="0">
              <a:solidFill>
                <a:prstClr val="white"/>
              </a:solidFill>
            </a:endParaRPr>
          </a:p>
        </p:txBody>
      </p:sp>
      <p:sp>
        <p:nvSpPr>
          <p:cNvPr id="7" name="Slide Number Placeholder 6">
            <a:extLst>
              <a:ext uri="{FF2B5EF4-FFF2-40B4-BE49-F238E27FC236}">
                <a16:creationId xmlns:a16="http://schemas.microsoft.com/office/drawing/2014/main" id="{D57A44C2-C2FF-4A3A-AC6F-667EBCD0C61F}"/>
              </a:ext>
            </a:extLst>
          </p:cNvPr>
          <p:cNvSpPr>
            <a:spLocks noGrp="1"/>
          </p:cNvSpPr>
          <p:nvPr>
            <p:ph type="sldNum" sz="quarter" idx="11"/>
          </p:nvPr>
        </p:nvSpPr>
        <p:spPr/>
        <p:txBody>
          <a:bodyPr/>
          <a:lstStyle/>
          <a:p>
            <a:fld id="{708CD139-C1B9-49E8-A6DB-785DD9AE7DD2}" type="slidenum">
              <a:rPr lang="en-GB" altLang="en-US" smtClean="0">
                <a:solidFill>
                  <a:prstClr val="white"/>
                </a:solidFill>
              </a:rPr>
              <a:pPr/>
              <a:t>43</a:t>
            </a:fld>
            <a:endParaRPr lang="en-GB" altLang="en-US" dirty="0">
              <a:solidFill>
                <a:prstClr val="white"/>
              </a:solidFill>
            </a:endParaRPr>
          </a:p>
        </p:txBody>
      </p:sp>
    </p:spTree>
    <p:extLst>
      <p:ext uri="{BB962C8B-B14F-4D97-AF65-F5344CB8AC3E}">
        <p14:creationId xmlns:p14="http://schemas.microsoft.com/office/powerpoint/2010/main" val="8635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5AA23-8BCF-49D0-B813-04D263A83BEC}"/>
              </a:ext>
            </a:extLst>
          </p:cNvPr>
          <p:cNvSpPr>
            <a:spLocks noGrp="1"/>
          </p:cNvSpPr>
          <p:nvPr>
            <p:ph type="title"/>
          </p:nvPr>
        </p:nvSpPr>
        <p:spPr/>
        <p:txBody>
          <a:bodyPr>
            <a:normAutofit/>
          </a:bodyPr>
          <a:lstStyle/>
          <a:p>
            <a:r>
              <a:rPr lang="en-GB" altLang="en-US" sz="3600" dirty="0"/>
              <a:t>Human Papillomavirus (HPV)</a:t>
            </a:r>
            <a:endParaRPr lang="en-GB" sz="3600" dirty="0"/>
          </a:p>
        </p:txBody>
      </p:sp>
      <p:sp>
        <p:nvSpPr>
          <p:cNvPr id="3" name="Content Placeholder 2">
            <a:extLst>
              <a:ext uri="{FF2B5EF4-FFF2-40B4-BE49-F238E27FC236}">
                <a16:creationId xmlns:a16="http://schemas.microsoft.com/office/drawing/2014/main" id="{84D6F288-3722-444D-8F48-B2C9BA1CE0E7}"/>
              </a:ext>
            </a:extLst>
          </p:cNvPr>
          <p:cNvSpPr>
            <a:spLocks noGrp="1"/>
          </p:cNvSpPr>
          <p:nvPr>
            <p:ph idx="1"/>
          </p:nvPr>
        </p:nvSpPr>
        <p:spPr>
          <a:xfrm>
            <a:off x="540327" y="1589809"/>
            <a:ext cx="9227128" cy="4561610"/>
          </a:xfrm>
        </p:spPr>
        <p:txBody>
          <a:bodyPr>
            <a:normAutofit fontScale="85000" lnSpcReduction="20000"/>
          </a:bodyPr>
          <a:lstStyle/>
          <a:p>
            <a:pPr>
              <a:lnSpc>
                <a:spcPct val="110000"/>
              </a:lnSpc>
              <a:buFontTx/>
              <a:buChar char="•"/>
            </a:pPr>
            <a:r>
              <a:rPr lang="en-GB" altLang="en-US" sz="2200" dirty="0"/>
              <a:t>HPV is a double stranded DNA virus </a:t>
            </a:r>
          </a:p>
          <a:p>
            <a:pPr>
              <a:lnSpc>
                <a:spcPct val="110000"/>
              </a:lnSpc>
              <a:buFontTx/>
              <a:buChar char="•"/>
            </a:pPr>
            <a:r>
              <a:rPr lang="en-GB" altLang="en-US" sz="2200" dirty="0"/>
              <a:t>it infects the deepest layer of the skin or mucosae of the upper respiratory and genital tracts through skin-to-skin contact</a:t>
            </a:r>
          </a:p>
          <a:p>
            <a:pPr>
              <a:lnSpc>
                <a:spcPct val="110000"/>
              </a:lnSpc>
              <a:buFontTx/>
              <a:buChar char="•"/>
            </a:pPr>
            <a:r>
              <a:rPr lang="en-GB" sz="2200" dirty="0"/>
              <a:t>HPVs are a large group of related viruses. Each virus in the group is given a number, which is called an HPV type </a:t>
            </a:r>
          </a:p>
          <a:p>
            <a:pPr>
              <a:lnSpc>
                <a:spcPct val="110000"/>
              </a:lnSpc>
              <a:buFontTx/>
              <a:buChar char="•"/>
            </a:pPr>
            <a:r>
              <a:rPr lang="en-GB" altLang="en-US" sz="2200" dirty="0"/>
              <a:t>HPV infections are often asymptomatic</a:t>
            </a:r>
          </a:p>
          <a:p>
            <a:pPr>
              <a:lnSpc>
                <a:spcPct val="120000"/>
              </a:lnSpc>
              <a:buFontTx/>
              <a:buChar char="•"/>
            </a:pPr>
            <a:r>
              <a:rPr lang="en-GB" altLang="en-US" sz="2200" dirty="0"/>
              <a:t>infection can resolve spontaneously:</a:t>
            </a:r>
          </a:p>
          <a:p>
            <a:pPr marL="0" indent="0">
              <a:lnSpc>
                <a:spcPct val="120000"/>
              </a:lnSpc>
              <a:spcBef>
                <a:spcPts val="0"/>
              </a:spcBef>
              <a:buNone/>
            </a:pPr>
            <a:r>
              <a:rPr lang="en-GB" altLang="en-US" sz="2200" dirty="0"/>
              <a:t>   - 70% new high-risk infections will clear within a year</a:t>
            </a:r>
          </a:p>
          <a:p>
            <a:pPr marL="0" indent="0">
              <a:lnSpc>
                <a:spcPct val="120000"/>
              </a:lnSpc>
              <a:spcBef>
                <a:spcPts val="0"/>
              </a:spcBef>
              <a:buNone/>
            </a:pPr>
            <a:r>
              <a:rPr lang="en-GB" altLang="en-US" sz="2200" dirty="0"/>
              <a:t>   - 90% new infections clear within 2 years                 </a:t>
            </a:r>
          </a:p>
          <a:p>
            <a:pPr>
              <a:lnSpc>
                <a:spcPct val="120000"/>
              </a:lnSpc>
              <a:buFontTx/>
              <a:buChar char="•"/>
            </a:pPr>
            <a:r>
              <a:rPr lang="en-GB" altLang="en-US" sz="2200" dirty="0"/>
              <a:t>persistent infection with high-risk HPV types such as types 16 and 18 can lead to cancer – most notably cervical cancer in women, as well as cancer of the anus, the genitals and oropharyngeal (head and neck) cancers</a:t>
            </a:r>
          </a:p>
          <a:p>
            <a:pPr>
              <a:lnSpc>
                <a:spcPct val="120000"/>
              </a:lnSpc>
              <a:buFontTx/>
              <a:buChar char="•"/>
            </a:pPr>
            <a:r>
              <a:rPr lang="en-GB" altLang="en-US" sz="2200" dirty="0"/>
              <a:t>infection with low-risk HPV types 6 and 11 cause most genital warts</a:t>
            </a:r>
          </a:p>
          <a:p>
            <a:pPr>
              <a:buFont typeface="Arial" panose="020B0604020202020204" pitchFamily="34" charset="0"/>
              <a:buChar char="•"/>
            </a:pPr>
            <a:endParaRPr lang="en-GB" dirty="0"/>
          </a:p>
          <a:p>
            <a:pPr>
              <a:buFont typeface="Arial" panose="020B0604020202020204" pitchFamily="34" charset="0"/>
              <a:buChar char="•"/>
            </a:pPr>
            <a:endParaRPr lang="en-GB" dirty="0"/>
          </a:p>
        </p:txBody>
      </p:sp>
      <p:sp>
        <p:nvSpPr>
          <p:cNvPr id="4" name="Footer Placeholder 3">
            <a:extLst>
              <a:ext uri="{FF2B5EF4-FFF2-40B4-BE49-F238E27FC236}">
                <a16:creationId xmlns:a16="http://schemas.microsoft.com/office/drawing/2014/main" id="{F04759E1-F5E6-488B-9BB1-757D2B509B0C}"/>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961A6236-3A44-4A3E-8293-61F64B2627B7}"/>
              </a:ext>
            </a:extLst>
          </p:cNvPr>
          <p:cNvSpPr>
            <a:spLocks noGrp="1"/>
          </p:cNvSpPr>
          <p:nvPr>
            <p:ph type="sldNum" sz="quarter" idx="11"/>
          </p:nvPr>
        </p:nvSpPr>
        <p:spPr/>
        <p:txBody>
          <a:bodyPr/>
          <a:lstStyle/>
          <a:p>
            <a:fld id="{344369E4-5DE7-46E5-874E-4FD437973785}" type="slidenum">
              <a:rPr lang="en-GB" smtClean="0"/>
              <a:pPr/>
              <a:t>5</a:t>
            </a:fld>
            <a:endParaRPr lang="en-GB" sz="1400" dirty="0"/>
          </a:p>
        </p:txBody>
      </p:sp>
    </p:spTree>
    <p:extLst>
      <p:ext uri="{BB962C8B-B14F-4D97-AF65-F5344CB8AC3E}">
        <p14:creationId xmlns:p14="http://schemas.microsoft.com/office/powerpoint/2010/main" val="430815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316726" y="227923"/>
            <a:ext cx="6496050" cy="647700"/>
          </a:xfrm>
        </p:spPr>
        <p:txBody>
          <a:bodyPr/>
          <a:lstStyle/>
          <a:p>
            <a:pPr eaLnBrk="1" hangingPunct="1">
              <a:defRPr/>
            </a:pPr>
            <a:r>
              <a:rPr lang="en-US" dirty="0"/>
              <a:t>HPV Genotypes</a:t>
            </a:r>
          </a:p>
        </p:txBody>
      </p:sp>
      <p:pic>
        <p:nvPicPr>
          <p:cNvPr id="1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448" y="1570606"/>
            <a:ext cx="4551639" cy="4376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52"/>
          <p:cNvCxnSpPr>
            <a:cxnSpLocks noChangeShapeType="1"/>
          </p:cNvCxnSpPr>
          <p:nvPr/>
        </p:nvCxnSpPr>
        <p:spPr bwMode="auto">
          <a:xfrm>
            <a:off x="3359150" y="29972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grpSp>
        <p:nvGrpSpPr>
          <p:cNvPr id="12" name="Group 61"/>
          <p:cNvGrpSpPr>
            <a:grpSpLocks/>
          </p:cNvGrpSpPr>
          <p:nvPr/>
        </p:nvGrpSpPr>
        <p:grpSpPr bwMode="auto">
          <a:xfrm>
            <a:off x="1115736" y="1554795"/>
            <a:ext cx="9917313" cy="4248537"/>
            <a:chOff x="245418" y="1640376"/>
            <a:chExt cx="9143849" cy="3994759"/>
          </a:xfrm>
        </p:grpSpPr>
        <p:sp>
          <p:nvSpPr>
            <p:cNvPr id="13" name="Text Box 8"/>
            <p:cNvSpPr txBox="1">
              <a:spLocks noChangeArrowheads="1"/>
            </p:cNvSpPr>
            <p:nvPr/>
          </p:nvSpPr>
          <p:spPr bwMode="auto">
            <a:xfrm>
              <a:off x="6247417" y="3948966"/>
              <a:ext cx="1944983"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Genital mucosa (cancer–associated)</a:t>
              </a:r>
              <a:endParaRPr lang="en-GB" altLang="en-US" sz="1400" dirty="0">
                <a:solidFill>
                  <a:srgbClr val="C00000"/>
                </a:solidFill>
              </a:endParaRPr>
            </a:p>
          </p:txBody>
        </p:sp>
        <p:sp>
          <p:nvSpPr>
            <p:cNvPr id="14" name="Text Box 8"/>
            <p:cNvSpPr txBox="1">
              <a:spLocks noChangeArrowheads="1"/>
            </p:cNvSpPr>
            <p:nvPr/>
          </p:nvSpPr>
          <p:spPr bwMode="auto">
            <a:xfrm>
              <a:off x="303549" y="5143168"/>
              <a:ext cx="1500421"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Common and flat warts</a:t>
              </a:r>
              <a:endParaRPr lang="en-GB" altLang="en-US" sz="1400" dirty="0"/>
            </a:p>
          </p:txBody>
        </p:sp>
        <p:sp>
          <p:nvSpPr>
            <p:cNvPr id="15" name="Text Box 8"/>
            <p:cNvSpPr txBox="1">
              <a:spLocks noChangeArrowheads="1"/>
            </p:cNvSpPr>
            <p:nvPr/>
          </p:nvSpPr>
          <p:spPr bwMode="auto">
            <a:xfrm>
              <a:off x="245418" y="1640376"/>
              <a:ext cx="1368634"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Plantar Warts</a:t>
              </a:r>
              <a:endParaRPr lang="en-GB" altLang="en-US" sz="1400" dirty="0"/>
            </a:p>
          </p:txBody>
        </p:sp>
        <p:sp>
          <p:nvSpPr>
            <p:cNvPr id="16" name="Text Box 8"/>
            <p:cNvSpPr txBox="1">
              <a:spLocks noChangeArrowheads="1"/>
            </p:cNvSpPr>
            <p:nvPr/>
          </p:nvSpPr>
          <p:spPr bwMode="auto">
            <a:xfrm>
              <a:off x="6796485" y="5307518"/>
              <a:ext cx="2592782" cy="28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solidFill>
                    <a:srgbClr val="C00000"/>
                  </a:solidFill>
                </a:rPr>
                <a:t>External genital warts</a:t>
              </a:r>
              <a:endParaRPr lang="en-GB" altLang="en-US" sz="1400" dirty="0">
                <a:solidFill>
                  <a:srgbClr val="C00000"/>
                </a:solidFill>
              </a:endParaRPr>
            </a:p>
          </p:txBody>
        </p:sp>
        <p:sp>
          <p:nvSpPr>
            <p:cNvPr id="17" name="Text Box 8"/>
            <p:cNvSpPr txBox="1">
              <a:spLocks noChangeArrowheads="1"/>
            </p:cNvSpPr>
            <p:nvPr/>
          </p:nvSpPr>
          <p:spPr bwMode="auto">
            <a:xfrm>
              <a:off x="7055346" y="1683785"/>
              <a:ext cx="1943396" cy="49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200"/>
                </a:spcBef>
                <a:buFont typeface="Arial" pitchFamily="34" charset="0"/>
                <a:defRPr>
                  <a:solidFill>
                    <a:srgbClr val="00AE9E"/>
                  </a:solidFill>
                  <a:latin typeface="Arial" pitchFamily="34" charset="0"/>
                  <a:ea typeface="ヒラギノ角ゴ Pro W3"/>
                  <a:cs typeface="ヒラギノ角ゴ Pro W3"/>
                </a:defRPr>
              </a:lvl1pPr>
              <a:lvl2pPr marL="742950" indent="-285750" eaLnBrk="0" hangingPunct="0">
                <a:spcBef>
                  <a:spcPts val="600"/>
                </a:spcBef>
                <a:defRPr>
                  <a:solidFill>
                    <a:schemeClr val="tx1"/>
                  </a:solidFill>
                  <a:latin typeface="Arial" pitchFamily="34" charset="0"/>
                  <a:ea typeface="ヒラギノ角ゴ Pro W3"/>
                  <a:cs typeface="ヒラギノ角ゴ Pro W3"/>
                </a:defRPr>
              </a:lvl2pPr>
              <a:lvl3pPr marL="1143000" indent="-228600" eaLnBrk="0" hangingPunct="0">
                <a:spcBef>
                  <a:spcPts val="600"/>
                </a:spcBef>
                <a:buFont typeface="Arial" pitchFamily="34" charset="0"/>
                <a:buChar char="•"/>
                <a:defRPr>
                  <a:solidFill>
                    <a:schemeClr val="tx1"/>
                  </a:solidFill>
                  <a:latin typeface="Arial" pitchFamily="34" charset="0"/>
                  <a:ea typeface="ヒラギノ角ゴ Pro W3"/>
                  <a:cs typeface="ヒラギノ角ゴ Pro W3"/>
                </a:defRPr>
              </a:lvl3pPr>
              <a:lvl4pPr marL="1600200" indent="-228600" eaLnBrk="0" hangingPunct="0">
                <a:spcBef>
                  <a:spcPts val="600"/>
                </a:spcBef>
                <a:buFont typeface="Arial" pitchFamily="34" charset="0"/>
                <a:buChar char="•"/>
                <a:defRPr sz="1600">
                  <a:solidFill>
                    <a:schemeClr val="tx1"/>
                  </a:solidFill>
                  <a:latin typeface="Arial" pitchFamily="34" charset="0"/>
                  <a:ea typeface="ヒラギノ角ゴ Pro W3"/>
                  <a:cs typeface="ヒラギノ角ゴ Pro W3"/>
                </a:defRPr>
              </a:lvl4pPr>
              <a:lvl5pPr marL="2057400" indent="-228600" eaLnBrk="0" hangingPunct="0">
                <a:spcBef>
                  <a:spcPct val="20000"/>
                </a:spcBef>
                <a:buFont typeface="Arial" pitchFamily="34" charset="0"/>
                <a:buChar char="•"/>
                <a:defRPr sz="1500">
                  <a:solidFill>
                    <a:schemeClr val="tx1"/>
                  </a:solidFill>
                  <a:latin typeface="Arial" pitchFamily="34" charset="0"/>
                  <a:ea typeface="ヒラギノ角ゴ Pro W3"/>
                  <a:cs typeface="ヒラギノ角ゴ Pro W3"/>
                </a:defRPr>
              </a:lvl5pPr>
              <a:lvl6pPr marL="25146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6pPr>
              <a:lvl7pPr marL="29718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7pPr>
              <a:lvl8pPr marL="34290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8pPr>
              <a:lvl9pPr marL="3886200" indent="-228600" eaLnBrk="0" fontAlgn="base" hangingPunct="0">
                <a:spcBef>
                  <a:spcPct val="20000"/>
                </a:spcBef>
                <a:spcAft>
                  <a:spcPct val="0"/>
                </a:spcAft>
                <a:buFont typeface="Arial" pitchFamily="34" charset="0"/>
                <a:buChar char="•"/>
                <a:defRPr sz="1500">
                  <a:solidFill>
                    <a:schemeClr val="tx1"/>
                  </a:solidFill>
                  <a:latin typeface="Arial" pitchFamily="34" charset="0"/>
                  <a:ea typeface="ヒラギノ角ゴ Pro W3"/>
                  <a:cs typeface="ヒラギノ角ゴ Pro W3"/>
                </a:defRPr>
              </a:lvl9pPr>
            </a:lstStyle>
            <a:p>
              <a:pPr eaLnBrk="1" fontAlgn="base" hangingPunct="1">
                <a:spcBef>
                  <a:spcPct val="50000"/>
                </a:spcBef>
                <a:spcAft>
                  <a:spcPct val="0"/>
                </a:spcAft>
                <a:buFontTx/>
                <a:buNone/>
              </a:pPr>
              <a:r>
                <a:rPr lang="en-GB" altLang="en-US" sz="1400" b="1" dirty="0"/>
                <a:t>Cutaneous (mostly asymptomatic)</a:t>
              </a:r>
              <a:endParaRPr lang="en-GB" altLang="en-US" sz="1400" dirty="0"/>
            </a:p>
          </p:txBody>
        </p:sp>
        <p:cxnSp>
          <p:nvCxnSpPr>
            <p:cNvPr id="18" name="Straight Arrow Connector 54"/>
            <p:cNvCxnSpPr>
              <a:cxnSpLocks noChangeShapeType="1"/>
            </p:cNvCxnSpPr>
            <p:nvPr/>
          </p:nvCxnSpPr>
          <p:spPr bwMode="auto">
            <a:xfrm>
              <a:off x="1783352" y="1982741"/>
              <a:ext cx="720080" cy="2061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19" name="Straight Arrow Connector 56"/>
            <p:cNvCxnSpPr>
              <a:cxnSpLocks noChangeShapeType="1"/>
            </p:cNvCxnSpPr>
            <p:nvPr/>
          </p:nvCxnSpPr>
          <p:spPr bwMode="auto">
            <a:xfrm flipH="1">
              <a:off x="5625017" y="1656520"/>
              <a:ext cx="1211313" cy="128551"/>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0" name="Straight Arrow Connector 59"/>
            <p:cNvCxnSpPr>
              <a:cxnSpLocks noChangeShapeType="1"/>
              <a:stCxn id="16" idx="1"/>
            </p:cNvCxnSpPr>
            <p:nvPr/>
          </p:nvCxnSpPr>
          <p:spPr bwMode="auto">
            <a:xfrm flipH="1">
              <a:off x="4828206" y="5452215"/>
              <a:ext cx="1968278" cy="103848"/>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grpSp>
      <p:sp>
        <p:nvSpPr>
          <p:cNvPr id="6" name="Footer Placeholder 5">
            <a:extLst>
              <a:ext uri="{FF2B5EF4-FFF2-40B4-BE49-F238E27FC236}">
                <a16:creationId xmlns:a16="http://schemas.microsoft.com/office/drawing/2014/main" id="{788AA90A-85E1-40FF-9CD1-637C672CF1F0}"/>
              </a:ext>
            </a:extLst>
          </p:cNvPr>
          <p:cNvSpPr>
            <a:spLocks noGrp="1"/>
          </p:cNvSpPr>
          <p:nvPr>
            <p:ph type="ftr" sz="quarter" idx="10"/>
          </p:nvPr>
        </p:nvSpPr>
        <p:spPr>
          <a:xfrm>
            <a:off x="835893" y="6353682"/>
            <a:ext cx="4551639" cy="549275"/>
          </a:xfrm>
        </p:spPr>
        <p:txBody>
          <a:bodyPr/>
          <a:lstStyle/>
          <a:p>
            <a:r>
              <a:rPr lang="fr-FR" altLang="en-US">
                <a:solidFill>
                  <a:prstClr val="white"/>
                </a:solidFill>
              </a:rPr>
              <a:t>Routine adolescent HPV vaccination programme</a:t>
            </a:r>
            <a:endParaRPr lang="en-GB" altLang="en-US" dirty="0">
              <a:solidFill>
                <a:prstClr val="white"/>
              </a:solidFill>
            </a:endParaRPr>
          </a:p>
        </p:txBody>
      </p:sp>
      <p:sp>
        <p:nvSpPr>
          <p:cNvPr id="8" name="Slide Number Placeholder 7">
            <a:extLst>
              <a:ext uri="{FF2B5EF4-FFF2-40B4-BE49-F238E27FC236}">
                <a16:creationId xmlns:a16="http://schemas.microsoft.com/office/drawing/2014/main" id="{68A872EB-FCBC-4B28-A14D-8B148A0B264F}"/>
              </a:ext>
            </a:extLst>
          </p:cNvPr>
          <p:cNvSpPr>
            <a:spLocks noGrp="1"/>
          </p:cNvSpPr>
          <p:nvPr>
            <p:ph type="sldNum" sz="quarter" idx="11"/>
          </p:nvPr>
        </p:nvSpPr>
        <p:spPr>
          <a:xfrm>
            <a:off x="177553" y="6399720"/>
            <a:ext cx="557320" cy="457200"/>
          </a:xfrm>
        </p:spPr>
        <p:txBody>
          <a:bodyPr/>
          <a:lstStyle/>
          <a:p>
            <a:fld id="{708CD139-C1B9-49E8-A6DB-785DD9AE7DD2}" type="slidenum">
              <a:rPr lang="en-GB" altLang="en-US" smtClean="0">
                <a:solidFill>
                  <a:prstClr val="white"/>
                </a:solidFill>
              </a:rPr>
              <a:pPr/>
              <a:t>6</a:t>
            </a:fld>
            <a:endParaRPr lang="en-GB" altLang="en-US" dirty="0">
              <a:solidFill>
                <a:prstClr val="white"/>
              </a:solidFill>
            </a:endParaRPr>
          </a:p>
        </p:txBody>
      </p:sp>
      <p:sp>
        <p:nvSpPr>
          <p:cNvPr id="2" name="Rectangle 1">
            <a:extLst>
              <a:ext uri="{FF2B5EF4-FFF2-40B4-BE49-F238E27FC236}">
                <a16:creationId xmlns:a16="http://schemas.microsoft.com/office/drawing/2014/main" id="{C1A97962-0CDE-4476-BBB1-E6FDA705DD2A}"/>
              </a:ext>
            </a:extLst>
          </p:cNvPr>
          <p:cNvSpPr/>
          <p:nvPr/>
        </p:nvSpPr>
        <p:spPr>
          <a:xfrm>
            <a:off x="4048218" y="6024291"/>
            <a:ext cx="7715692" cy="338554"/>
          </a:xfrm>
          <a:prstGeom prst="rect">
            <a:avLst/>
          </a:prstGeom>
        </p:spPr>
        <p:txBody>
          <a:bodyPr wrap="square">
            <a:spAutoFit/>
          </a:bodyPr>
          <a:lstStyle/>
          <a:p>
            <a:pPr algn="r">
              <a:spcBef>
                <a:spcPct val="50000"/>
              </a:spcBef>
            </a:pPr>
            <a:r>
              <a:rPr lang="en-GB" altLang="en-US" sz="1600" dirty="0"/>
              <a:t>De Villiers and others. Classification of papillomaviruses. Virology, 2004</a:t>
            </a:r>
          </a:p>
        </p:txBody>
      </p:sp>
      <p:cxnSp>
        <p:nvCxnSpPr>
          <p:cNvPr id="21" name="Straight Arrow Connector 54">
            <a:extLst>
              <a:ext uri="{FF2B5EF4-FFF2-40B4-BE49-F238E27FC236}">
                <a16:creationId xmlns:a16="http://schemas.microsoft.com/office/drawing/2014/main" id="{B94CDDAE-1F6E-4B52-940D-C23FAF20A05C}"/>
              </a:ext>
            </a:extLst>
          </p:cNvPr>
          <p:cNvCxnSpPr>
            <a:cxnSpLocks noChangeShapeType="1"/>
          </p:cNvCxnSpPr>
          <p:nvPr/>
        </p:nvCxnSpPr>
        <p:spPr bwMode="auto">
          <a:xfrm flipV="1">
            <a:off x="2173965" y="5523015"/>
            <a:ext cx="726139" cy="171550"/>
          </a:xfrm>
          <a:prstGeom prst="straightConnector1">
            <a:avLst/>
          </a:prstGeom>
          <a:noFill/>
          <a:ln w="381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17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p:txBody>
          <a:bodyPr>
            <a:noAutofit/>
          </a:bodyPr>
          <a:lstStyle/>
          <a:p>
            <a:r>
              <a:rPr lang="en-GB" altLang="en-US" sz="3600" dirty="0"/>
              <a:t>Human Papillomavirus (HPV)</a:t>
            </a:r>
          </a:p>
        </p:txBody>
      </p:sp>
      <p:sp>
        <p:nvSpPr>
          <p:cNvPr id="564227" name="Rectangle 3"/>
          <p:cNvSpPr>
            <a:spLocks noGrp="1" noChangeArrowheads="1"/>
          </p:cNvSpPr>
          <p:nvPr>
            <p:ph idx="1"/>
          </p:nvPr>
        </p:nvSpPr>
        <p:spPr>
          <a:xfrm>
            <a:off x="280074" y="1714456"/>
            <a:ext cx="11123857" cy="4165136"/>
          </a:xfrm>
        </p:spPr>
        <p:txBody>
          <a:bodyPr>
            <a:normAutofit/>
          </a:bodyPr>
          <a:lstStyle/>
          <a:p>
            <a:pPr marL="0" indent="0">
              <a:buNone/>
            </a:pPr>
            <a:r>
              <a:rPr lang="en-GB" altLang="en-US" dirty="0"/>
              <a:t>Of the 200+ different types of HPVs:</a:t>
            </a:r>
          </a:p>
          <a:p>
            <a:pPr lvl="1"/>
            <a:r>
              <a:rPr lang="en-GB" altLang="en-US" dirty="0"/>
              <a:t>over 40 types affect genital area</a:t>
            </a:r>
          </a:p>
          <a:p>
            <a:pPr lvl="1"/>
            <a:r>
              <a:rPr lang="en-GB" altLang="en-US" dirty="0"/>
              <a:t>high risk types (including HPV 16, 18, 31, 33, 45, 52, 58) cause cancer</a:t>
            </a:r>
          </a:p>
          <a:p>
            <a:pPr lvl="1"/>
            <a:r>
              <a:rPr lang="en-GB" altLang="en-US" dirty="0"/>
              <a:t>low risk types (HPV 6,11) cause genital warts</a:t>
            </a:r>
          </a:p>
          <a:p>
            <a:pPr marL="0" indent="0">
              <a:buNone/>
            </a:pPr>
            <a:endParaRPr lang="en-GB" altLang="en-US" dirty="0"/>
          </a:p>
          <a:p>
            <a:pPr marL="457200" lvl="1" indent="0">
              <a:buNone/>
            </a:pPr>
            <a:r>
              <a:rPr lang="en-GB" altLang="en-US" dirty="0"/>
              <a:t>HPV16       </a:t>
            </a:r>
          </a:p>
          <a:p>
            <a:pPr marL="457200" lvl="1" indent="0">
              <a:buNone/>
            </a:pPr>
            <a:r>
              <a:rPr lang="en-GB" altLang="en-US" dirty="0"/>
              <a:t>HPV18 </a:t>
            </a:r>
          </a:p>
          <a:p>
            <a:pPr marL="0" indent="0"/>
            <a:endParaRPr lang="en-GB" altLang="en-US" dirty="0"/>
          </a:p>
          <a:p>
            <a:pPr marL="457200" lvl="1" indent="0">
              <a:buNone/>
            </a:pPr>
            <a:r>
              <a:rPr lang="en-GB" altLang="en-US" dirty="0"/>
              <a:t>HPV6</a:t>
            </a:r>
          </a:p>
          <a:p>
            <a:pPr marL="457200" lvl="1" indent="0">
              <a:buNone/>
            </a:pPr>
            <a:r>
              <a:rPr lang="en-GB" altLang="en-US" dirty="0"/>
              <a:t>HPV11</a:t>
            </a:r>
          </a:p>
        </p:txBody>
      </p:sp>
      <p:sp>
        <p:nvSpPr>
          <p:cNvPr id="564228" name="Text Box 4"/>
          <p:cNvSpPr txBox="1">
            <a:spLocks noChangeArrowheads="1"/>
          </p:cNvSpPr>
          <p:nvPr/>
        </p:nvSpPr>
        <p:spPr bwMode="auto">
          <a:xfrm>
            <a:off x="4648200" y="32004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sz="2400" dirty="0">
              <a:solidFill>
                <a:prstClr val="black"/>
              </a:solidFill>
              <a:latin typeface="Times New Roman" pitchFamily="18" charset="0"/>
              <a:ea typeface="ヒラギノ角ゴ Pro W3" pitchFamily="84" charset="-128"/>
            </a:endParaRPr>
          </a:p>
        </p:txBody>
      </p:sp>
      <p:sp>
        <p:nvSpPr>
          <p:cNvPr id="564229" name="Text Box 5"/>
          <p:cNvSpPr txBox="1">
            <a:spLocks noChangeArrowheads="1"/>
          </p:cNvSpPr>
          <p:nvPr/>
        </p:nvSpPr>
        <p:spPr bwMode="auto">
          <a:xfrm>
            <a:off x="2881085" y="3660099"/>
            <a:ext cx="691396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r>
              <a:rPr lang="en-GB" altLang="en-US" dirty="0">
                <a:ea typeface="ヒラギノ角ゴ Pro W3" pitchFamily="84" charset="-128"/>
              </a:rPr>
              <a:t>together account for between 70 to 80% of all cervical cancers</a:t>
            </a:r>
          </a:p>
          <a:p>
            <a:pPr fontAlgn="base"/>
            <a:r>
              <a:rPr lang="en-GB" altLang="en-US" dirty="0">
                <a:ea typeface="ヒラギノ角ゴ Pro W3" pitchFamily="84" charset="-128"/>
              </a:rPr>
              <a:t>also associated with most cases of cancer of the anus, penis, oropharyngeal, vagina and vulva</a:t>
            </a:r>
          </a:p>
          <a:p>
            <a:pPr fontAlgn="base">
              <a:spcBef>
                <a:spcPct val="20000"/>
              </a:spcBef>
              <a:spcAft>
                <a:spcPct val="30000"/>
              </a:spcAft>
            </a:pPr>
            <a:endParaRPr lang="en-GB" dirty="0">
              <a:ea typeface="ヒラギノ角ゴ Pro W3" pitchFamily="84" charset="-128"/>
            </a:endParaRPr>
          </a:p>
          <a:p>
            <a:pPr fontAlgn="base">
              <a:spcBef>
                <a:spcPct val="20000"/>
              </a:spcBef>
              <a:spcAft>
                <a:spcPct val="30000"/>
              </a:spcAft>
            </a:pPr>
            <a:r>
              <a:rPr lang="en-GB" dirty="0">
                <a:ea typeface="ヒラギノ角ゴ Pro W3" pitchFamily="84" charset="-128"/>
              </a:rPr>
              <a:t>90% of cases of genital warts are due to HPV 6 and 11</a:t>
            </a:r>
            <a:endParaRPr lang="en-GB" sz="2000" dirty="0">
              <a:ea typeface="ヒラギノ角ゴ Pro W3" pitchFamily="84" charset="-128"/>
            </a:endParaRPr>
          </a:p>
          <a:p>
            <a:pPr fontAlgn="base">
              <a:spcBef>
                <a:spcPct val="20000"/>
              </a:spcBef>
              <a:spcAft>
                <a:spcPct val="30000"/>
              </a:spcAft>
            </a:pPr>
            <a:endParaRPr lang="en-GB" altLang="en-US" sz="2000" dirty="0">
              <a:solidFill>
                <a:srgbClr val="00B050"/>
              </a:solidFill>
              <a:ea typeface="ヒラギノ角ゴ Pro W3" pitchFamily="84" charset="-128"/>
            </a:endParaRPr>
          </a:p>
        </p:txBody>
      </p:sp>
      <p:sp>
        <p:nvSpPr>
          <p:cNvPr id="564230" name="AutoShape 6"/>
          <p:cNvSpPr>
            <a:spLocks/>
          </p:cNvSpPr>
          <p:nvPr/>
        </p:nvSpPr>
        <p:spPr bwMode="auto">
          <a:xfrm>
            <a:off x="1910654" y="3765770"/>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11" name="Footer Placeholder 1">
            <a:extLst>
              <a:ext uri="{FF2B5EF4-FFF2-40B4-BE49-F238E27FC236}">
                <a16:creationId xmlns:a16="http://schemas.microsoft.com/office/drawing/2014/main" id="{D3138688-3A9A-4318-BA12-BD69CED89D1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12" name="AutoShape 6">
            <a:extLst>
              <a:ext uri="{FF2B5EF4-FFF2-40B4-BE49-F238E27FC236}">
                <a16:creationId xmlns:a16="http://schemas.microsoft.com/office/drawing/2014/main" id="{CB26637A-9443-4EE1-89C1-1ECC80AE1EF3}"/>
              </a:ext>
            </a:extLst>
          </p:cNvPr>
          <p:cNvSpPr>
            <a:spLocks/>
          </p:cNvSpPr>
          <p:nvPr/>
        </p:nvSpPr>
        <p:spPr bwMode="auto">
          <a:xfrm>
            <a:off x="1910654" y="4915782"/>
            <a:ext cx="361651" cy="570334"/>
          </a:xfrm>
          <a:prstGeom prst="rightBrace">
            <a:avLst>
              <a:gd name="adj1" fmla="val 27778"/>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2400" dirty="0">
              <a:solidFill>
                <a:prstClr val="black"/>
              </a:solidFill>
              <a:ea typeface="ヒラギノ角ゴ Pro W3" pitchFamily="84" charset="-128"/>
            </a:endParaRPr>
          </a:p>
        </p:txBody>
      </p:sp>
      <p:sp>
        <p:nvSpPr>
          <p:cNvPr id="2" name="Footer Placeholder 1">
            <a:extLst>
              <a:ext uri="{FF2B5EF4-FFF2-40B4-BE49-F238E27FC236}">
                <a16:creationId xmlns:a16="http://schemas.microsoft.com/office/drawing/2014/main" id="{D9646C0E-9112-49A5-9216-957E63D7FF9A}"/>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4" name="Slide Number Placeholder 3">
            <a:extLst>
              <a:ext uri="{FF2B5EF4-FFF2-40B4-BE49-F238E27FC236}">
                <a16:creationId xmlns:a16="http://schemas.microsoft.com/office/drawing/2014/main" id="{0C27EDE5-F02A-4997-AB1E-DD17D63CC59F}"/>
              </a:ext>
            </a:extLst>
          </p:cNvPr>
          <p:cNvSpPr>
            <a:spLocks noGrp="1"/>
          </p:cNvSpPr>
          <p:nvPr>
            <p:ph type="sldNum" sz="quarter" idx="11"/>
          </p:nvPr>
        </p:nvSpPr>
        <p:spPr/>
        <p:txBody>
          <a:bodyPr/>
          <a:lstStyle/>
          <a:p>
            <a:fld id="{344369E4-5DE7-46E5-874E-4FD437973785}" type="slidenum">
              <a:rPr lang="en-GB" smtClean="0"/>
              <a:pPr/>
              <a:t>7</a:t>
            </a:fld>
            <a:endParaRPr lang="en-GB" sz="1400" dirty="0"/>
          </a:p>
        </p:txBody>
      </p:sp>
    </p:spTree>
    <p:extLst>
      <p:ext uri="{BB962C8B-B14F-4D97-AF65-F5344CB8AC3E}">
        <p14:creationId xmlns:p14="http://schemas.microsoft.com/office/powerpoint/2010/main" val="14912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Transmission</a:t>
            </a:r>
          </a:p>
        </p:txBody>
      </p:sp>
      <p:sp>
        <p:nvSpPr>
          <p:cNvPr id="3" name="Content Placeholder 2"/>
          <p:cNvSpPr>
            <a:spLocks noGrp="1"/>
          </p:cNvSpPr>
          <p:nvPr>
            <p:ph idx="1"/>
          </p:nvPr>
        </p:nvSpPr>
        <p:spPr/>
        <p:txBody>
          <a:bodyPr/>
          <a:lstStyle/>
          <a:p>
            <a:r>
              <a:rPr lang="en-GB" sz="2000" dirty="0"/>
              <a:t>HPV is one of the most common sexually transmitted infections in the UK</a:t>
            </a:r>
          </a:p>
          <a:p>
            <a:r>
              <a:rPr lang="en-GB" sz="2000" dirty="0"/>
              <a:t>nearly all sexually active people are infected with HPV at some point in their lives </a:t>
            </a:r>
          </a:p>
          <a:p>
            <a:r>
              <a:rPr lang="en-GB" sz="2000" dirty="0"/>
              <a:t>the risk of acquiring infection increases with the:</a:t>
            </a:r>
          </a:p>
          <a:p>
            <a:pPr marL="984250" indent="-342900">
              <a:buFont typeface="Wingdings" panose="05000000000000000000" pitchFamily="2" charset="2"/>
              <a:buChar char="§"/>
            </a:pPr>
            <a:r>
              <a:rPr lang="en-GB" sz="2000" dirty="0"/>
              <a:t>number of previous sexual partners</a:t>
            </a:r>
          </a:p>
          <a:p>
            <a:pPr marL="984250" indent="-342900">
              <a:buFont typeface="Wingdings" panose="05000000000000000000" pitchFamily="2" charset="2"/>
              <a:buChar char="§"/>
            </a:pPr>
            <a:r>
              <a:rPr lang="en-GB" sz="2000" dirty="0"/>
              <a:t>introduction of a new sexual partner</a:t>
            </a:r>
          </a:p>
          <a:p>
            <a:pPr marL="984250" indent="-342900">
              <a:buFont typeface="Wingdings" panose="05000000000000000000" pitchFamily="2" charset="2"/>
              <a:buChar char="§"/>
            </a:pPr>
            <a:r>
              <a:rPr lang="en-GB" sz="2000" dirty="0"/>
              <a:t>sexual history of partners</a:t>
            </a:r>
            <a:r>
              <a:rPr lang="en-GB" sz="2000" b="1" dirty="0"/>
              <a:t> </a:t>
            </a:r>
          </a:p>
          <a:p>
            <a:pPr>
              <a:buFont typeface="Arial" panose="020B0604020202020204" pitchFamily="34" charset="0"/>
              <a:buChar char="•"/>
            </a:pPr>
            <a:r>
              <a:rPr lang="en-GB" sz="2000" dirty="0"/>
              <a:t>HPV can still be present even if it has been years since an individual has been sexually active</a:t>
            </a:r>
          </a:p>
          <a:p>
            <a:pPr>
              <a:buFont typeface="Arial" panose="020B0604020202020204" pitchFamily="34" charset="0"/>
              <a:buChar char="•"/>
            </a:pPr>
            <a:r>
              <a:rPr lang="en-GB" sz="2000" dirty="0"/>
              <a:t>transmission of genital HPVs is primarily by sexual contact with an infected partner, particularly through sexual intercourse but also by non-penetrative genital contact, including oral sex</a:t>
            </a:r>
          </a:p>
          <a:p>
            <a:pPr>
              <a:buFont typeface="Arial" panose="020B0604020202020204" pitchFamily="34" charset="0"/>
              <a:buChar char="•"/>
            </a:pPr>
            <a:r>
              <a:rPr lang="en-GB" sz="2000" dirty="0"/>
              <a:t>infection usually occurs after sexual debut and almost 40% of women are infected within 2 years</a:t>
            </a:r>
          </a:p>
          <a:p>
            <a:pPr>
              <a:buFont typeface="Arial" panose="020B0604020202020204" pitchFamily="34" charset="0"/>
              <a:buChar char="•"/>
            </a:pPr>
            <a:endParaRPr lang="en-GB" sz="2000" dirty="0"/>
          </a:p>
        </p:txBody>
      </p:sp>
      <p:sp>
        <p:nvSpPr>
          <p:cNvPr id="9" name="Footer Placeholder 1">
            <a:extLst>
              <a:ext uri="{FF2B5EF4-FFF2-40B4-BE49-F238E27FC236}">
                <a16:creationId xmlns:a16="http://schemas.microsoft.com/office/drawing/2014/main" id="{F794E413-FAEB-49D6-BB3A-3E1378637C92}"/>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35B2C2FD-FC57-46DC-B2D4-F12FC2A084BC}"/>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FF0ABB78-FC42-4885-B23C-6F6A109FD5F3}"/>
              </a:ext>
            </a:extLst>
          </p:cNvPr>
          <p:cNvSpPr>
            <a:spLocks noGrp="1"/>
          </p:cNvSpPr>
          <p:nvPr>
            <p:ph type="sldNum" sz="quarter" idx="11"/>
          </p:nvPr>
        </p:nvSpPr>
        <p:spPr/>
        <p:txBody>
          <a:bodyPr/>
          <a:lstStyle/>
          <a:p>
            <a:fld id="{344369E4-5DE7-46E5-874E-4FD437973785}" type="slidenum">
              <a:rPr lang="en-GB" smtClean="0"/>
              <a:pPr/>
              <a:t>8</a:t>
            </a:fld>
            <a:endParaRPr lang="en-GB" sz="1400" dirty="0"/>
          </a:p>
        </p:txBody>
      </p:sp>
    </p:spTree>
    <p:extLst>
      <p:ext uri="{BB962C8B-B14F-4D97-AF65-F5344CB8AC3E}">
        <p14:creationId xmlns:p14="http://schemas.microsoft.com/office/powerpoint/2010/main" val="21571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t>HPV and cervical cancer</a:t>
            </a:r>
          </a:p>
        </p:txBody>
      </p:sp>
      <p:sp>
        <p:nvSpPr>
          <p:cNvPr id="3" name="Content Placeholder 2"/>
          <p:cNvSpPr>
            <a:spLocks noGrp="1"/>
          </p:cNvSpPr>
          <p:nvPr>
            <p:ph idx="1"/>
          </p:nvPr>
        </p:nvSpPr>
        <p:spPr>
          <a:xfrm>
            <a:off x="677394" y="1425597"/>
            <a:ext cx="8306808" cy="4739679"/>
          </a:xfrm>
        </p:spPr>
        <p:txBody>
          <a:bodyPr>
            <a:normAutofit fontScale="70000" lnSpcReduction="20000"/>
          </a:bodyPr>
          <a:lstStyle/>
          <a:p>
            <a:pPr marL="0" lvl="0" indent="0">
              <a:spcBef>
                <a:spcPts val="600"/>
              </a:spcBef>
              <a:buNone/>
            </a:pPr>
            <a:endParaRPr lang="en-GB" dirty="0"/>
          </a:p>
          <a:p>
            <a:pPr>
              <a:lnSpc>
                <a:spcPct val="120000"/>
              </a:lnSpc>
              <a:spcBef>
                <a:spcPts val="600"/>
              </a:spcBef>
            </a:pPr>
            <a:r>
              <a:rPr lang="en-GB" dirty="0">
                <a:solidFill>
                  <a:schemeClr val="tx1"/>
                </a:solidFill>
              </a:rPr>
              <a:t>persistent infection by high risk HPV types is detectable in </a:t>
            </a:r>
            <a:r>
              <a:rPr lang="en-GB" dirty="0"/>
              <a:t>more than 99% of all cervical cancers</a:t>
            </a:r>
          </a:p>
          <a:p>
            <a:pPr>
              <a:lnSpc>
                <a:spcPct val="120000"/>
              </a:lnSpc>
              <a:buFont typeface="Arial" panose="020B0604020202020204" pitchFamily="34" charset="0"/>
              <a:buChar char="•"/>
            </a:pPr>
            <a:r>
              <a:rPr lang="en-GB" dirty="0"/>
              <a:t>c</a:t>
            </a:r>
            <a:r>
              <a:rPr lang="en-GB" dirty="0">
                <a:solidFill>
                  <a:schemeClr val="tx1"/>
                </a:solidFill>
              </a:rPr>
              <a:t>ervical cancer is still one of the commonest cancers amongst women worldwide, with 604,000 new cases and 342,000 deaths estimated in 2020 </a:t>
            </a:r>
          </a:p>
          <a:p>
            <a:pPr>
              <a:lnSpc>
                <a:spcPct val="120000"/>
              </a:lnSpc>
              <a:buFont typeface="Arial" panose="020B0604020202020204" pitchFamily="34" charset="0"/>
              <a:buChar char="•"/>
            </a:pPr>
            <a:r>
              <a:rPr lang="en-GB" dirty="0">
                <a:solidFill>
                  <a:schemeClr val="tx1"/>
                </a:solidFill>
              </a:rPr>
              <a:t>cervical cancer is </a:t>
            </a:r>
            <a:r>
              <a:rPr lang="en-GB" dirty="0"/>
              <a:t>the most common cancer among women under the age of 35 (peak incidence 30 to 34 years)</a:t>
            </a:r>
          </a:p>
          <a:p>
            <a:pPr>
              <a:lnSpc>
                <a:spcPct val="120000"/>
              </a:lnSpc>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approximately one third of women die within 5 years of the diagnosis of invasive cervical cancer in the UK</a:t>
            </a:r>
            <a:endParaRPr lang="en-GB" dirty="0"/>
          </a:p>
          <a:p>
            <a:pPr>
              <a:lnSpc>
                <a:spcPct val="120000"/>
              </a:lnSpc>
              <a:buFont typeface="Arial" panose="020B0604020202020204" pitchFamily="34" charset="0"/>
              <a:buChar char="•"/>
            </a:pPr>
            <a:r>
              <a:rPr lang="en-GB" dirty="0"/>
              <a:t>in the UK before the impact of the HPV vaccination programme started to take effect:</a:t>
            </a:r>
          </a:p>
          <a:p>
            <a:pPr lvl="1">
              <a:lnSpc>
                <a:spcPct val="120000"/>
              </a:lnSpc>
              <a:buFont typeface="Wingdings" panose="05000000000000000000" pitchFamily="2" charset="2"/>
              <a:buChar char="§"/>
            </a:pPr>
            <a:r>
              <a:rPr lang="en-GB" sz="2400" dirty="0"/>
              <a:t>over 3,000 women were diagnosed with cervical cancer every year</a:t>
            </a:r>
          </a:p>
          <a:p>
            <a:pPr lvl="1">
              <a:lnSpc>
                <a:spcPct val="120000"/>
              </a:lnSpc>
              <a:buFont typeface="Wingdings" panose="05000000000000000000" pitchFamily="2" charset="2"/>
              <a:buChar char="§"/>
            </a:pPr>
            <a:r>
              <a:rPr lang="en-GB" sz="2400" dirty="0"/>
              <a:t>around 900 women died from cervical cancer every year</a:t>
            </a:r>
          </a:p>
          <a:p>
            <a:pPr marL="457200" lvl="1" indent="0">
              <a:buNone/>
            </a:pPr>
            <a:endParaRPr lang="en-GB" dirty="0"/>
          </a:p>
          <a:p>
            <a:pPr marL="0" indent="0">
              <a:buNone/>
            </a:pPr>
            <a:r>
              <a:rPr lang="en-GB" b="1" dirty="0"/>
              <a:t> </a:t>
            </a:r>
            <a:endParaRPr lang="en-GB" dirty="0"/>
          </a:p>
        </p:txBody>
      </p:sp>
      <p:sp>
        <p:nvSpPr>
          <p:cNvPr id="9" name="Footer Placeholder 1">
            <a:extLst>
              <a:ext uri="{FF2B5EF4-FFF2-40B4-BE49-F238E27FC236}">
                <a16:creationId xmlns:a16="http://schemas.microsoft.com/office/drawing/2014/main" id="{625C5335-853C-4A29-8374-E7400C2CAE8C}"/>
              </a:ext>
            </a:extLst>
          </p:cNvPr>
          <p:cNvSpPr txBox="1">
            <a:spLocks/>
          </p:cNvSpPr>
          <p:nvPr/>
        </p:nvSpPr>
        <p:spPr>
          <a:xfrm>
            <a:off x="2603626" y="6303205"/>
            <a:ext cx="8064375" cy="549275"/>
          </a:xfrm>
          <a:prstGeom prst="rect">
            <a:avLst/>
          </a:prstGeom>
        </p:spPr>
        <p:txBody>
          <a:bodyPr vert="horz" lIns="0" tIns="0" rIns="0" bIns="0" rtlCol="0" anchor="ctr"/>
          <a:lstStyle>
            <a:defPPr>
              <a:defRPr lang="en-US"/>
            </a:defPPr>
            <a:lvl1pPr marL="173038" indent="0" algn="l" defTabSz="914400" rtl="0" eaLnBrk="1" fontAlgn="auto" latinLnBrk="0" hangingPunct="1">
              <a:spcBef>
                <a:spcPts val="0"/>
              </a:spcBef>
              <a:spcAft>
                <a:spcPts val="0"/>
              </a:spcAft>
              <a:defRPr sz="12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4" name="Footer Placeholder 3">
            <a:extLst>
              <a:ext uri="{FF2B5EF4-FFF2-40B4-BE49-F238E27FC236}">
                <a16:creationId xmlns:a16="http://schemas.microsoft.com/office/drawing/2014/main" id="{06C36D6E-8FC0-44CB-8BA3-9DC07A9812D7}"/>
              </a:ext>
            </a:extLst>
          </p:cNvPr>
          <p:cNvSpPr>
            <a:spLocks noGrp="1"/>
          </p:cNvSpPr>
          <p:nvPr>
            <p:ph type="ftr" sz="quarter" idx="10"/>
          </p:nvPr>
        </p:nvSpPr>
        <p:spPr/>
        <p:txBody>
          <a:bodyPr/>
          <a:lstStyle/>
          <a:p>
            <a:r>
              <a:rPr lang="fr-FR" sz="1400"/>
              <a:t>Routine adolescent HPV vaccination programme</a:t>
            </a:r>
            <a:endParaRPr lang="en-GB" sz="1400" dirty="0"/>
          </a:p>
        </p:txBody>
      </p:sp>
      <p:sp>
        <p:nvSpPr>
          <p:cNvPr id="5" name="Slide Number Placeholder 4">
            <a:extLst>
              <a:ext uri="{FF2B5EF4-FFF2-40B4-BE49-F238E27FC236}">
                <a16:creationId xmlns:a16="http://schemas.microsoft.com/office/drawing/2014/main" id="{1FA843CD-6308-4B3F-A742-D6994B2A6649}"/>
              </a:ext>
            </a:extLst>
          </p:cNvPr>
          <p:cNvSpPr>
            <a:spLocks noGrp="1"/>
          </p:cNvSpPr>
          <p:nvPr>
            <p:ph type="sldNum" sz="quarter" idx="11"/>
          </p:nvPr>
        </p:nvSpPr>
        <p:spPr/>
        <p:txBody>
          <a:bodyPr/>
          <a:lstStyle/>
          <a:p>
            <a:fld id="{344369E4-5DE7-46E5-874E-4FD437973785}" type="slidenum">
              <a:rPr lang="en-GB" smtClean="0"/>
              <a:pPr/>
              <a:t>9</a:t>
            </a:fld>
            <a:endParaRPr lang="en-GB" sz="1400" dirty="0"/>
          </a:p>
        </p:txBody>
      </p:sp>
    </p:spTree>
    <p:extLst>
      <p:ext uri="{BB962C8B-B14F-4D97-AF65-F5344CB8AC3E}">
        <p14:creationId xmlns:p14="http://schemas.microsoft.com/office/powerpoint/2010/main" val="972559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1.potx" id="{C217F2B4-A571-4445-8097-3EA40A1C8019}" vid="{14B50B89-D5D7-5C49-800E-0E3C0AC8C2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UKHSA Presentation template 1</Template>
  <TotalTime>4568</TotalTime>
  <Words>9682</Words>
  <Application>Microsoft Office PowerPoint</Application>
  <PresentationFormat>Widescreen</PresentationFormat>
  <Paragraphs>750</Paragraphs>
  <Slides>43</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Rounded MT Bold</vt:lpstr>
      <vt:lpstr>Calibri</vt:lpstr>
      <vt:lpstr>GDS Transport</vt:lpstr>
      <vt:lpstr>Georgia</vt:lpstr>
      <vt:lpstr>Source Sans Pro</vt:lpstr>
      <vt:lpstr>Symbol</vt:lpstr>
      <vt:lpstr>Times New Roman</vt:lpstr>
      <vt:lpstr>Wingdings</vt:lpstr>
      <vt:lpstr>Office Theme</vt:lpstr>
      <vt:lpstr>Human papillomavirus (HPV) vaccination  Routine adolescent immunisation programme    Updated June 2023</vt:lpstr>
      <vt:lpstr>Key messages</vt:lpstr>
      <vt:lpstr>Aims of resource</vt:lpstr>
      <vt:lpstr>Learning outcomes</vt:lpstr>
      <vt:lpstr>Human Papillomavirus (HPV)</vt:lpstr>
      <vt:lpstr>HPV Genotypes</vt:lpstr>
      <vt:lpstr>Human Papillomavirus (HPV)</vt:lpstr>
      <vt:lpstr>Transmission</vt:lpstr>
      <vt:lpstr>HPV and cervical cancer</vt:lpstr>
      <vt:lpstr>Other HPV associated cancers</vt:lpstr>
      <vt:lpstr>The HPV vaccination programme</vt:lpstr>
      <vt:lpstr>PowerPoint Presentation</vt:lpstr>
      <vt:lpstr>HPV vaccine introduction</vt:lpstr>
      <vt:lpstr>Gardasil 9 </vt:lpstr>
      <vt:lpstr>HPV vaccines</vt:lpstr>
      <vt:lpstr>HPV vaccines (cont)</vt:lpstr>
      <vt:lpstr>HPV vaccine effectiveness</vt:lpstr>
      <vt:lpstr>HPV vaccine effectiveness (cont)</vt:lpstr>
      <vt:lpstr>Prevalence of HPV16 and/or 18 among 16-18 year old females</vt:lpstr>
      <vt:lpstr>Impact of vaccination on cervical cancer</vt:lpstr>
      <vt:lpstr>Safety of HPV vaccine</vt:lpstr>
      <vt:lpstr>Vaccine safety reviews </vt:lpstr>
      <vt:lpstr>Change to HPV vaccination schedule</vt:lpstr>
      <vt:lpstr>Why has the schedule changed?</vt:lpstr>
      <vt:lpstr>Why has the schedule changed? (cont)</vt:lpstr>
      <vt:lpstr>Immunosuppression and HIV infection  </vt:lpstr>
      <vt:lpstr>Legal mechanisms for administration of HPV vaccine</vt:lpstr>
      <vt:lpstr>Consent</vt:lpstr>
      <vt:lpstr>PowerPoint Presentation</vt:lpstr>
      <vt:lpstr>HPV vaccine ordering</vt:lpstr>
      <vt:lpstr>Storage of HPV vaccine</vt:lpstr>
      <vt:lpstr>Vaccine stock management</vt:lpstr>
      <vt:lpstr>Administration of Gardasil 9</vt:lpstr>
      <vt:lpstr>Possible adverse reactions </vt:lpstr>
      <vt:lpstr>Reporting suspected adverse reactions </vt:lpstr>
      <vt:lpstr>Vaccine coverage data collection </vt:lpstr>
      <vt:lpstr>Adolescent vaccine coverage (HPV)</vt:lpstr>
      <vt:lpstr>Adolescent vaccine coverage (HPV)</vt:lpstr>
      <vt:lpstr>Following the schedule change to 1 dose</vt:lpstr>
      <vt:lpstr>Key messages</vt:lpstr>
      <vt:lpstr>Information materials </vt:lpstr>
      <vt:lpstr>Consent form</vt:lpstr>
      <vt:lpstr>Information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HPV vaccination routine adolescent immunisation programme</dc:title>
  <dc:creator>UKHSA</dc:creator>
  <cp:keywords>Human papillomavirus; HPV; vaccination</cp:keywords>
  <cp:lastModifiedBy>Richard.N Allen</cp:lastModifiedBy>
  <cp:revision>139</cp:revision>
  <cp:lastPrinted>2021-08-09T14:01:33Z</cp:lastPrinted>
  <dcterms:created xsi:type="dcterms:W3CDTF">2021-09-28T16:16:34Z</dcterms:created>
  <dcterms:modified xsi:type="dcterms:W3CDTF">2023-06-21T16:17:23Z</dcterms:modified>
</cp:coreProperties>
</file>