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Lst>
  <p:notesMasterIdLst>
    <p:notesMasterId r:id="rId51"/>
  </p:notesMasterIdLst>
  <p:sldIdLst>
    <p:sldId id="256" r:id="rId5"/>
    <p:sldId id="637" r:id="rId6"/>
    <p:sldId id="684" r:id="rId7"/>
    <p:sldId id="257" r:id="rId8"/>
    <p:sldId id="683" r:id="rId9"/>
    <p:sldId id="259" r:id="rId10"/>
    <p:sldId id="260" r:id="rId11"/>
    <p:sldId id="686" r:id="rId12"/>
    <p:sldId id="2142533021" r:id="rId13"/>
    <p:sldId id="685"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7" r:id="rId30"/>
    <p:sldId id="278" r:id="rId31"/>
    <p:sldId id="279" r:id="rId32"/>
    <p:sldId id="281" r:id="rId33"/>
    <p:sldId id="282" r:id="rId34"/>
    <p:sldId id="283" r:id="rId35"/>
    <p:sldId id="284" r:id="rId36"/>
    <p:sldId id="286" r:id="rId37"/>
    <p:sldId id="288" r:id="rId38"/>
    <p:sldId id="285" r:id="rId39"/>
    <p:sldId id="287" r:id="rId40"/>
    <p:sldId id="289" r:id="rId41"/>
    <p:sldId id="290" r:id="rId42"/>
    <p:sldId id="291" r:id="rId43"/>
    <p:sldId id="292" r:id="rId44"/>
    <p:sldId id="293" r:id="rId45"/>
    <p:sldId id="294" r:id="rId46"/>
    <p:sldId id="295" r:id="rId47"/>
    <p:sldId id="296" r:id="rId48"/>
    <p:sldId id="298" r:id="rId49"/>
    <p:sldId id="299"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84E344-AA27-405C-BAB8-2791FD9D4419}" name="Helen Eley" initials="HE" userId="S::Helen.Eley@ukhsa.gov.uk::40e25070-ef8f-4639-9b5e-972e0c08e47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782" autoAdjust="0"/>
  </p:normalViewPr>
  <p:slideViewPr>
    <p:cSldViewPr snapToGrid="0">
      <p:cViewPr varScale="1">
        <p:scale>
          <a:sx n="81" d="100"/>
          <a:sy n="81" d="100"/>
        </p:scale>
        <p:origin x="90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5/30/2025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v.uk/guidance/hepatitis-b-dried-blood-spot-dbs-testing-for-infant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dirty="0"/>
          </a:p>
        </p:txBody>
      </p:sp>
    </p:spTree>
    <p:extLst>
      <p:ext uri="{BB962C8B-B14F-4D97-AF65-F5344CB8AC3E}">
        <p14:creationId xmlns:p14="http://schemas.microsoft.com/office/powerpoint/2010/main" val="417301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changes have been implemented from 1 July 2025. </a:t>
            </a:r>
          </a:p>
          <a:p>
            <a:endParaRPr lang="en-GB" dirty="0"/>
          </a:p>
          <a:p>
            <a:r>
              <a:rPr lang="en-GB" b="1" dirty="0"/>
              <a:t>Children born on or after 1 July 2024</a:t>
            </a:r>
          </a:p>
          <a:p>
            <a:r>
              <a:rPr lang="en-GB" dirty="0"/>
              <a:t>Children born on or after 1 July 2024 will no longer be offered a Hib/MenC vaccine at 12 months of age. As they still require a dose of Hib-containing vaccine in their second year of life, these children will instead receive a 4</a:t>
            </a:r>
            <a:r>
              <a:rPr lang="en-GB" baseline="30000" dirty="0"/>
              <a:t>th</a:t>
            </a:r>
            <a:r>
              <a:rPr lang="en-GB" dirty="0"/>
              <a:t> DTaP/IPV/Hib/HepB vaccine at a new 18-month appointment (starting 1 January 2026).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children in this age cohort on the selective neonatal hepatitis B programme (because they are born to women living with hepatitis B), they </a:t>
            </a:r>
            <a:r>
              <a:rPr lang="en-GB" sz="1800" dirty="0">
                <a:effectLst/>
                <a:latin typeface="Arial" panose="020B0604020202020204" pitchFamily="34" charset="0"/>
                <a:ea typeface="Arial" panose="020B0604020202020204" pitchFamily="34" charset="0"/>
              </a:rPr>
              <a:t>will no longer be offered a monovalent vaccine at 12 months of age. This is because their final dose of HepB-containing vaccine is included in the hexavalent DTaP/IPV/Hib/HepB dose they will receive at 18 months of age. It is important that all children on the selective neonatal hepatitis B pathway are tested for infection at the appropriate time, ideally using the </a:t>
            </a:r>
            <a:r>
              <a:rPr lang="en-GB" sz="1800" u="sng" dirty="0">
                <a:solidFill>
                  <a:srgbClr val="1D70B8"/>
                </a:solidFill>
                <a:effectLst/>
                <a:latin typeface="Arial" panose="020B0604020202020204" pitchFamily="34" charset="0"/>
                <a:ea typeface="MS Gothic" panose="020B0609070205080204" pitchFamily="49" charset="-128"/>
                <a:cs typeface="Arial" panose="020B0604020202020204" pitchFamily="34" charset="0"/>
                <a:hlinkClick r:id="rId3"/>
              </a:rPr>
              <a:t>dried blood spot</a:t>
            </a:r>
            <a:r>
              <a:rPr lang="en-GB" sz="1800" dirty="0">
                <a:solidFill>
                  <a:srgbClr val="C00000"/>
                </a:solidFill>
                <a:effectLst/>
                <a:latin typeface="Arial" panose="020B0604020202020204" pitchFamily="34" charset="0"/>
                <a:ea typeface="Arial" panose="020B0604020202020204" pitchFamily="34" charset="0"/>
              </a:rPr>
              <a:t> </a:t>
            </a:r>
            <a:r>
              <a:rPr lang="en-GB" sz="1800" dirty="0">
                <a:effectLst/>
                <a:latin typeface="Arial" panose="020B0604020202020204" pitchFamily="34" charset="0"/>
                <a:ea typeface="Arial" panose="020B0604020202020204" pitchFamily="34" charset="0"/>
              </a:rPr>
              <a:t>(DBS) test. C</a:t>
            </a:r>
            <a:r>
              <a:rPr lang="en-GB" sz="1800" dirty="0"/>
              <a:t>hildren born on or after 1 July 2024 should be tested at any point between one year and 18 months of 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Children born on or before 30 June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Children born on or before 30 </a:t>
            </a:r>
            <a:r>
              <a:rPr lang="en-GB" sz="1800" dirty="0">
                <a:highlight>
                  <a:srgbClr val="FFFF00"/>
                </a:highlight>
              </a:rPr>
              <a:t>June 2024 remain on the previous schedule and should continue to be offered their Hib/MenC vaccine at 12 months of age. However, if Hib/MenC vaccine is no longer available, children in this birth cohort should be given the hexavalent DTaP/IPV/Hib/HepB vaccine at 12 months of age (alongside their PCV13, MenB and 1st MMR)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dirty="0"/>
          </a:p>
        </p:txBody>
      </p:sp>
    </p:spTree>
    <p:extLst>
      <p:ext uri="{BB962C8B-B14F-4D97-AF65-F5344CB8AC3E}">
        <p14:creationId xmlns:p14="http://schemas.microsoft.com/office/powerpoint/2010/main" val="3074537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Hepatitis B is a disease of global public health importance. The World Health Organization (WHO) estimate that 257 million people are living with hepatitis B virus infection (defined as hepatitis B surface antigen positive).</a:t>
            </a:r>
          </a:p>
          <a:p>
            <a:r>
              <a:rPr lang="en-GB" dirty="0"/>
              <a:t>In 2015, hepatitis B resulted in 887 000 deaths, mostly from complications (including cirrhosis and hepatocellular carcinoma).</a:t>
            </a:r>
          </a:p>
          <a:p>
            <a:r>
              <a:rPr lang="en-GB" dirty="0"/>
              <a:t>The prevalence of disease varies by country. The WHO has categorised countries based upon the prevalence of HBsAg into high (more than 8%), intermediate (2 to 8%) and low (less than 2%) endemicity countries. In many high-prevalence countries, 10% or more of the population have chronic hepatitis B infection. High-prevalence regions include sub-Saharan Africa, most of Asia and the Pacific islands. Intermediate-prevalence regions include the Amazon, southern parts of Eastern and Central Europe, the Middle East and the Indian sub-continent. Low-prevalence regions include most of Western Europe and North America.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1090543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306576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Children born on or before 30 </a:t>
            </a:r>
            <a:r>
              <a:rPr lang="en-GB" sz="1200" dirty="0">
                <a:highlight>
                  <a:srgbClr val="FFFF00"/>
                </a:highlight>
              </a:rPr>
              <a:t>June 2024 remain on the previous schedule and should continue to be offered their Hib/MenC vaccine at 12 months of age. However, if Hib/MenC vaccine is no longer available, children in this birth cohort should be given the hexavalent DTaP/IPV/Hib/HepB vaccine at 12 months of age (alongside their PCV13, MenB and 1st MMR)</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dirty="0"/>
          </a:p>
        </p:txBody>
      </p:sp>
    </p:spTree>
    <p:extLst>
      <p:ext uri="{BB962C8B-B14F-4D97-AF65-F5344CB8AC3E}">
        <p14:creationId xmlns:p14="http://schemas.microsoft.com/office/powerpoint/2010/main" val="3846938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6660565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043E6A-190F-3243-ACC1-1EDC647D0975}"/>
              </a:ext>
            </a:extLst>
          </p:cNvPr>
          <p:cNvSpPr/>
          <p:nvPr/>
        </p:nvSpPr>
        <p:spPr>
          <a:xfrm>
            <a:off x="-1" y="2078658"/>
            <a:ext cx="11594728" cy="4779342"/>
          </a:xfrm>
          <a:custGeom>
            <a:avLst/>
            <a:gdLst>
              <a:gd name="connsiteX0" fmla="*/ 0 w 11594728"/>
              <a:gd name="connsiteY0" fmla="*/ 0 h 4779342"/>
              <a:gd name="connsiteX1" fmla="*/ 10694728 w 11594728"/>
              <a:gd name="connsiteY1" fmla="*/ 0 h 4779342"/>
              <a:gd name="connsiteX2" fmla="*/ 11594728 w 11594728"/>
              <a:gd name="connsiteY2" fmla="*/ 900000 h 4779342"/>
              <a:gd name="connsiteX3" fmla="*/ 11594728 w 11594728"/>
              <a:gd name="connsiteY3" fmla="*/ 4779342 h 4779342"/>
              <a:gd name="connsiteX4" fmla="*/ 0 w 11594728"/>
              <a:gd name="connsiteY4" fmla="*/ 4779342 h 4779342"/>
              <a:gd name="connsiteX5" fmla="*/ 0 w 11594728"/>
              <a:gd name="connsiteY5" fmla="*/ 0 h 477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728" h="4779342">
                <a:moveTo>
                  <a:pt x="0" y="0"/>
                </a:moveTo>
                <a:lnTo>
                  <a:pt x="10694728" y="0"/>
                </a:lnTo>
                <a:cubicBezTo>
                  <a:pt x="11191784" y="0"/>
                  <a:pt x="11594728" y="402944"/>
                  <a:pt x="11594728" y="900000"/>
                </a:cubicBezTo>
                <a:lnTo>
                  <a:pt x="11594728" y="4779342"/>
                </a:lnTo>
                <a:lnTo>
                  <a:pt x="0" y="4779342"/>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931EC4B2-CA6D-D246-AE7B-B00C1AF8D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21" y="231831"/>
            <a:ext cx="1713105" cy="1625997"/>
          </a:xfrm>
          <a:prstGeom prst="rect">
            <a:avLst/>
          </a:prstGeom>
        </p:spPr>
      </p:pic>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42651856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4DA4437-A3AB-FA42-8D92-27EBB9F4C470}"/>
              </a:ext>
            </a:extLst>
          </p:cNvPr>
          <p:cNvSpPr/>
          <p:nvPr/>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AC6643BB-BEA7-AF47-9977-3A58132C2BB3}"/>
              </a:ext>
            </a:extLst>
          </p:cNvPr>
          <p:cNvSpPr/>
          <p:nvPr/>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73302508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6111100E-39E2-3B40-8203-DCB033375A5D}"/>
              </a:ext>
            </a:extLst>
          </p:cNvPr>
          <p:cNvSpPr/>
          <p:nvPr/>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70BCEA33-00F7-3945-A0DF-D46E2208E105}"/>
              </a:ext>
            </a:extLst>
          </p:cNvPr>
          <p:cNvSpPr/>
          <p:nvPr/>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0154577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69775CF-2B51-CC49-B6DD-A1E6E94266E6}"/>
              </a:ext>
            </a:extLst>
          </p:cNvPr>
          <p:cNvSpPr/>
          <p:nvPr/>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74B7D02B-8830-3A44-AE9E-B31DAD1103ED}"/>
              </a:ext>
            </a:extLst>
          </p:cNvPr>
          <p:cNvSpPr/>
          <p:nvPr/>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5505979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3C54208-3793-FC48-91E2-4AC621296A16}"/>
              </a:ext>
            </a:extLst>
          </p:cNvPr>
          <p:cNvSpPr/>
          <p:nvPr/>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EA8E56C8-F9C4-D54F-9D18-358F7ADCD2F5}"/>
              </a:ext>
            </a:extLst>
          </p:cNvPr>
          <p:cNvSpPr/>
          <p:nvPr/>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27429869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a:p>
        </p:txBody>
      </p:sp>
    </p:spTree>
    <p:extLst>
      <p:ext uri="{BB962C8B-B14F-4D97-AF65-F5344CB8AC3E}">
        <p14:creationId xmlns:p14="http://schemas.microsoft.com/office/powerpoint/2010/main" val="2942364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The hexavalent DTaP/IPV/Hib/HepB combination vaccine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Tree>
    <p:extLst>
      <p:ext uri="{BB962C8B-B14F-4D97-AF65-F5344CB8AC3E}">
        <p14:creationId xmlns:p14="http://schemas.microsoft.com/office/powerpoint/2010/main" val="2451564955"/>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49" r:id="rId6"/>
    <p:sldLayoutId id="2147483653" r:id="rId7"/>
  </p:sldLayoutIdLst>
  <p:hf sldNum="0"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gov.uk/government/publications/acute-hepatitis-b-england-enhanced-surveillance-reports/acute-hepatitis-b-national-enhanced-surveillance-report-january-to-december-2022"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nc.cdc.gov/travel/yellowbook/2024/infections-diseases/hepatitis-b"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hyperlink" Target="http://www.immform.dh.gov.u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 Target="slide5.xml"/><Relationship Id="rId7" Type="http://schemas.openxmlformats.org/officeDocument/2006/relationships/slide" Target="slide11.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slide" Target="slide7.xml"/><Relationship Id="rId4" Type="http://schemas.openxmlformats.org/officeDocument/2006/relationships/slide" Target="slide6.xml"/><Relationship Id="rId9" Type="http://schemas.openxmlformats.org/officeDocument/2006/relationships/slide" Target="slide3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medicines.org.uk/emc/product/2586/smpc"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medicines.org.uk/emc/product/12264/smpc#gref" TargetMode="External"/><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gov.uk/government/collections/immunisation-patient-group-direction-pgd"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gov.uk/government/publications/what-to-expect-after-vaccinations" TargetMode="External"/><Relationship Id="rId2" Type="http://schemas.openxmlformats.org/officeDocument/2006/relationships/hyperlink" Target="https://www.gov.uk/government/publications/menb-vaccine-and-paracetamol"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www.gov.uk/government/collections/immunisation"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yellowcard.mhra.gov.uk/" TargetMode="Externa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gov.uk/government/publications/hepatitis-b-the-green-book-chapter-18"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gov.uk/guidance/hepatitis-b-dried-blood-spot-dbs-testing-for-infants"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967528/PHE_11596_Hep_B_guidance.pdf" TargetMode="External"/><Relationship Id="rId3" Type="http://schemas.openxmlformats.org/officeDocument/2006/relationships/hyperlink" Target="https://www.gov.uk/government/publications/hepatitis-b-the-green-book-chapter-18" TargetMode="External"/><Relationship Id="rId7" Type="http://schemas.openxmlformats.org/officeDocument/2006/relationships/hyperlink" Target="https://www.gov.uk/government/collections/immunisation" TargetMode="External"/><Relationship Id="rId2" Type="http://schemas.openxmlformats.org/officeDocument/2006/relationships/hyperlink" Target="https://www.gov.uk/government/publications/hexavalent-combination-vaccine-programme-guidance" TargetMode="External"/><Relationship Id="rId1" Type="http://schemas.openxmlformats.org/officeDocument/2006/relationships/slideLayout" Target="../slideLayouts/slideLayout2.xml"/><Relationship Id="rId6" Type="http://schemas.openxmlformats.org/officeDocument/2006/relationships/hyperlink" Target="https://www.medicines.org.uk/emc/product/12264/smpc#gref" TargetMode="External"/><Relationship Id="rId5" Type="http://schemas.openxmlformats.org/officeDocument/2006/relationships/hyperlink" Target="https://www.medicines.org.uk/emc/medicine/33313" TargetMode="External"/><Relationship Id="rId4" Type="http://schemas.openxmlformats.org/officeDocument/2006/relationships/hyperlink" Target="https://www.gov.uk/government/collections/immunisation-patient-group-direction-pg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publications/hexavalent-combination-vaccine-programme-guidance" TargetMode="External"/><Relationship Id="rId2" Type="http://schemas.openxmlformats.org/officeDocument/2006/relationships/hyperlink" Target="https://www.gov.uk/government/collections/immunisation-against-infectious-disease-the-green-book" TargetMode="External"/><Relationship Id="rId1" Type="http://schemas.openxmlformats.org/officeDocument/2006/relationships/slideLayout" Target="../slideLayouts/slideLayout2.xml"/><Relationship Id="rId4" Type="http://schemas.openxmlformats.org/officeDocument/2006/relationships/hyperlink" Target="https://www.medicines.org.uk/emc"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kumimoji="0" lang="en-GB" altLang="en-US" sz="4400" b="0" i="0" u="none" strike="noStrike" cap="none" normalizeH="0" baseline="0" dirty="0">
                <a:ln>
                  <a:noFill/>
                </a:ln>
                <a:effectLst/>
                <a:latin typeface="+mn-lt"/>
                <a:ea typeface="Times New Roman" panose="02020603050405020304" pitchFamily="18" charset="0"/>
                <a:cs typeface="Times New Roman" panose="02020603050405020304" pitchFamily="18" charset="0"/>
              </a:rPr>
              <a:t>The hexavalent DTaP/IPV/Hib/HepB combination vaccine </a:t>
            </a:r>
            <a:br>
              <a:rPr kumimoji="0" lang="en-GB" altLang="en-US" sz="1050" b="0" i="0" u="none" strike="noStrike" cap="none" normalizeH="0" baseline="0" dirty="0">
                <a:ln>
                  <a:noFill/>
                </a:ln>
                <a:effectLst/>
              </a:rPr>
            </a:br>
            <a:br>
              <a:rPr lang="en-GB" dirty="0"/>
            </a:br>
            <a:br>
              <a:rPr lang="en-GB" sz="3600" dirty="0"/>
            </a:br>
            <a:br>
              <a:rPr lang="en-GB" sz="3600" dirty="0"/>
            </a:br>
            <a:r>
              <a:rPr lang="en-GB" sz="2700" dirty="0"/>
              <a:t>An update for healthcare practitioners</a:t>
            </a:r>
            <a:br>
              <a:rPr lang="en-GB" sz="3600" dirty="0"/>
            </a:br>
            <a:r>
              <a:rPr lang="en-GB" sz="2700" dirty="0"/>
              <a:t>Updated June 2025</a:t>
            </a: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D2170-CCD0-E135-6064-B84DCA332421}"/>
              </a:ext>
            </a:extLst>
          </p:cNvPr>
          <p:cNvSpPr>
            <a:spLocks noGrp="1"/>
          </p:cNvSpPr>
          <p:nvPr>
            <p:ph type="title"/>
          </p:nvPr>
        </p:nvSpPr>
        <p:spPr/>
        <p:txBody>
          <a:bodyPr>
            <a:normAutofit fontScale="90000"/>
          </a:bodyPr>
          <a:lstStyle/>
          <a:p>
            <a:r>
              <a:rPr lang="en-GB" dirty="0"/>
              <a:t>What is Haemophilus influenzae serotype b (Hib)?</a:t>
            </a:r>
          </a:p>
        </p:txBody>
      </p:sp>
      <p:sp>
        <p:nvSpPr>
          <p:cNvPr id="3" name="Content Placeholder 2">
            <a:extLst>
              <a:ext uri="{FF2B5EF4-FFF2-40B4-BE49-F238E27FC236}">
                <a16:creationId xmlns:a16="http://schemas.microsoft.com/office/drawing/2014/main" id="{34941EA2-5BE5-DF47-C8AD-8712431C882A}"/>
              </a:ext>
            </a:extLst>
          </p:cNvPr>
          <p:cNvSpPr>
            <a:spLocks noGrp="1"/>
          </p:cNvSpPr>
          <p:nvPr>
            <p:ph idx="1"/>
          </p:nvPr>
        </p:nvSpPr>
        <p:spPr>
          <a:xfrm>
            <a:off x="330205" y="1774825"/>
            <a:ext cx="11123857" cy="4664025"/>
          </a:xfrm>
        </p:spPr>
        <p:txBody>
          <a:bodyPr>
            <a:normAutofit fontScale="92500"/>
          </a:bodyPr>
          <a:lstStyle/>
          <a:p>
            <a:r>
              <a:rPr lang="en-GB" dirty="0"/>
              <a:t>Hib can cause severe life-threatening disease in healthy individuals and is a major global cause of childhood meningitis, pneumonia, epiglottitis, septicaemia, cellulitis, osteomyelitis and septic arthritis</a:t>
            </a:r>
          </a:p>
          <a:p>
            <a:r>
              <a:rPr lang="en-US" dirty="0"/>
              <a:t>the bacteria can be carried asymptomatically in the nose and throat</a:t>
            </a:r>
          </a:p>
          <a:p>
            <a:r>
              <a:rPr lang="en-US" dirty="0"/>
              <a:t>most cases occur after contact with asymptomatic carriers (rather than from other cases)</a:t>
            </a:r>
          </a:p>
          <a:p>
            <a:r>
              <a:rPr lang="en-US" dirty="0"/>
              <a:t>transmission is airborne or occurs though droplet spread by coughing and sneezing</a:t>
            </a:r>
          </a:p>
          <a:p>
            <a:r>
              <a:rPr lang="en-US" dirty="0"/>
              <a:t>prior to a routine vaccination programme being introduced, most cases (over 80%) occurred in children younger than 5 years of age, with the highest attack rates in those younger than 2 years</a:t>
            </a:r>
          </a:p>
          <a:p>
            <a:r>
              <a:rPr lang="en-US" dirty="0"/>
              <a:t>Hib conjugate vaccine was introduced into the UK routine childhood immunisation schedule in 1992, resulting in a greater than 90% reduction in the incidence of invasive Hib disease</a:t>
            </a:r>
          </a:p>
          <a:p>
            <a:pPr marL="0" indent="0">
              <a:buNone/>
            </a:pPr>
            <a:endParaRPr lang="en-GB" dirty="0"/>
          </a:p>
        </p:txBody>
      </p:sp>
      <p:sp>
        <p:nvSpPr>
          <p:cNvPr id="4" name="Footer Placeholder 3">
            <a:extLst>
              <a:ext uri="{FF2B5EF4-FFF2-40B4-BE49-F238E27FC236}">
                <a16:creationId xmlns:a16="http://schemas.microsoft.com/office/drawing/2014/main" id="{78FB5166-A8A5-02EA-83A7-58BFDCE31C59}"/>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2831797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BBBF-A54A-47B7-9D9E-FDC720DDE93D}"/>
              </a:ext>
            </a:extLst>
          </p:cNvPr>
          <p:cNvSpPr>
            <a:spLocks noGrp="1"/>
          </p:cNvSpPr>
          <p:nvPr>
            <p:ph type="title"/>
          </p:nvPr>
        </p:nvSpPr>
        <p:spPr/>
        <p:txBody>
          <a:bodyPr>
            <a:normAutofit fontScale="90000"/>
          </a:bodyPr>
          <a:lstStyle/>
          <a:p>
            <a:r>
              <a:rPr lang="en-GB" dirty="0"/>
              <a:t>Why is a hepatitis B containing vaccine offered to all infants?</a:t>
            </a:r>
          </a:p>
        </p:txBody>
      </p:sp>
      <p:sp>
        <p:nvSpPr>
          <p:cNvPr id="3" name="Content Placeholder 2">
            <a:extLst>
              <a:ext uri="{FF2B5EF4-FFF2-40B4-BE49-F238E27FC236}">
                <a16:creationId xmlns:a16="http://schemas.microsoft.com/office/drawing/2014/main" id="{15ABF3F2-D3E3-4AC1-9EC1-A51C5FA2B014}"/>
              </a:ext>
            </a:extLst>
          </p:cNvPr>
          <p:cNvSpPr>
            <a:spLocks noGrp="1"/>
          </p:cNvSpPr>
          <p:nvPr>
            <p:ph idx="1"/>
          </p:nvPr>
        </p:nvSpPr>
        <p:spPr/>
        <p:txBody>
          <a:bodyPr>
            <a:noAutofit/>
          </a:bodyPr>
          <a:lstStyle/>
          <a:p>
            <a:r>
              <a:rPr lang="en-GB" sz="1600" dirty="0"/>
              <a:t>in 1992, the World Health Assembly recommended every country should have a universal hepatitis B immunisation programme</a:t>
            </a:r>
          </a:p>
          <a:p>
            <a:r>
              <a:rPr lang="en-GB" sz="1600" dirty="0"/>
              <a:t>however, as the UK is a low prevalence and low incidence country for hepatitis B, introducing a universal hepatitis B programme using a monovalent hepatitis B vaccine would not have been cost-effective</a:t>
            </a:r>
          </a:p>
          <a:p>
            <a:r>
              <a:rPr lang="en-GB" sz="1600" dirty="0"/>
              <a:t>the hexavalent infant combination hepatitis B-containing vaccines (which also protect against diphtheria, tetanus, polio, pertussis and Hib) became available in the UK </a:t>
            </a:r>
          </a:p>
          <a:p>
            <a:r>
              <a:rPr lang="en-GB" sz="1600" dirty="0"/>
              <a:t>in 2014, the Joint Committee of Vaccination and Immunisation (JCVI) re-evaluated the benefits and cost-effectiveness of a universal hepatitis B infant immunisation programme in the UK </a:t>
            </a:r>
          </a:p>
          <a:p>
            <a:r>
              <a:rPr lang="en-GB" sz="1600" dirty="0"/>
              <a:t>they subsequently recommended the use of the hexavalent DTaP/IPV/Hib/HepB combination vaccines for all infants as part of the routine immunisation programme</a:t>
            </a:r>
          </a:p>
          <a:p>
            <a:pPr marL="0" indent="0">
              <a:buNone/>
            </a:pPr>
            <a:endParaRPr lang="en-GB" sz="1600" dirty="0"/>
          </a:p>
          <a:p>
            <a:pPr marL="0" indent="0">
              <a:buNone/>
            </a:pPr>
            <a:r>
              <a:rPr lang="en-GB" sz="1600" dirty="0"/>
              <a:t>Children born to mothers living with hepatitis B are at risk of exposure to the virus at or around the time of birth. In addition to their routine vaccinations at 8, 12 and 16 weeks, these children require additional HepB vaccination (using a monovalent hepatitis B vaccine) as soon as possible after birth (within 24 hours), </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followed by a second dose at 4 weeks of age. Children born on or before 30 June 2024 will receive a third monovalent at 12 months of age. Children born on or after 1 July 2024 are on the new immunisation schedule so receive their final hepatitis B dose as part of their routine hexavalent vaccine at 18 months of age</a:t>
            </a:r>
            <a:endParaRPr lang="en-GB" sz="2000" dirty="0"/>
          </a:p>
        </p:txBody>
      </p:sp>
      <p:sp>
        <p:nvSpPr>
          <p:cNvPr id="4" name="Footer Placeholder 3">
            <a:extLst>
              <a:ext uri="{FF2B5EF4-FFF2-40B4-BE49-F238E27FC236}">
                <a16:creationId xmlns:a16="http://schemas.microsoft.com/office/drawing/2014/main" id="{79BFCC69-B3D3-4295-A2A5-3DBEF0B13C9C}"/>
              </a:ext>
            </a:extLst>
          </p:cNvPr>
          <p:cNvSpPr>
            <a:spLocks noGrp="1"/>
          </p:cNvSpPr>
          <p:nvPr>
            <p:ph type="ftr" sz="quarter" idx="10"/>
          </p:nvPr>
        </p:nvSpPr>
        <p:spPr>
          <a:xfrm>
            <a:off x="838200" y="6611814"/>
            <a:ext cx="10007606" cy="190635"/>
          </a:xfrm>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1152461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67A0B-13DD-40F4-B91C-34FCACD85C01}"/>
              </a:ext>
            </a:extLst>
          </p:cNvPr>
          <p:cNvSpPr>
            <a:spLocks noGrp="1"/>
          </p:cNvSpPr>
          <p:nvPr>
            <p:ph type="title"/>
          </p:nvPr>
        </p:nvSpPr>
        <p:spPr/>
        <p:txBody>
          <a:bodyPr/>
          <a:lstStyle/>
          <a:p>
            <a:r>
              <a:rPr lang="en-GB" dirty="0"/>
              <a:t>What is hepatitis B?</a:t>
            </a:r>
          </a:p>
        </p:txBody>
      </p:sp>
      <p:sp>
        <p:nvSpPr>
          <p:cNvPr id="3" name="Content Placeholder 2">
            <a:extLst>
              <a:ext uri="{FF2B5EF4-FFF2-40B4-BE49-F238E27FC236}">
                <a16:creationId xmlns:a16="http://schemas.microsoft.com/office/drawing/2014/main" id="{1E7B2D53-E976-4F30-AC9A-1E777D8F33E1}"/>
              </a:ext>
            </a:extLst>
          </p:cNvPr>
          <p:cNvSpPr>
            <a:spLocks noGrp="1"/>
          </p:cNvSpPr>
          <p:nvPr>
            <p:ph idx="1"/>
          </p:nvPr>
        </p:nvSpPr>
        <p:spPr/>
        <p:txBody>
          <a:bodyPr/>
          <a:lstStyle/>
          <a:p>
            <a:r>
              <a:rPr lang="en-GB" dirty="0"/>
              <a:t>hepatitis B is a viral infection that attacks the liver and can cause both acute and chronic disease</a:t>
            </a:r>
          </a:p>
          <a:p>
            <a:r>
              <a:rPr lang="en-GB" dirty="0"/>
              <a:t>many new infections with hepatitis B virus (HBV) are sub-clinical or may only cause a flu-like illness</a:t>
            </a:r>
          </a:p>
          <a:p>
            <a:r>
              <a:rPr lang="en-GB" dirty="0"/>
              <a:t>mostly asymptomatic in infants</a:t>
            </a:r>
          </a:p>
          <a:p>
            <a:r>
              <a:rPr lang="en-GB" dirty="0"/>
              <a:t>acute HBV infection occasionally leads to sudden and severe liver damage which can be fatal</a:t>
            </a:r>
          </a:p>
          <a:p>
            <a:r>
              <a:rPr lang="en-GB" dirty="0"/>
              <a:t>chronic HBV infection can result in progressive liver disease</a:t>
            </a:r>
          </a:p>
          <a:p>
            <a:r>
              <a:rPr lang="en-GB" dirty="0"/>
              <a:t>this can lead to cirrhosis (development of scar tissue) and an increased risk of developing liver cancer</a:t>
            </a:r>
          </a:p>
          <a:p>
            <a:endParaRPr lang="en-GB" dirty="0"/>
          </a:p>
        </p:txBody>
      </p:sp>
      <p:sp>
        <p:nvSpPr>
          <p:cNvPr id="4" name="Footer Placeholder 3">
            <a:extLst>
              <a:ext uri="{FF2B5EF4-FFF2-40B4-BE49-F238E27FC236}">
                <a16:creationId xmlns:a16="http://schemas.microsoft.com/office/drawing/2014/main" id="{38B00476-06EA-4636-89BD-5FF3554606D0}"/>
              </a:ext>
            </a:extLst>
          </p:cNvPr>
          <p:cNvSpPr>
            <a:spLocks noGrp="1"/>
          </p:cNvSpPr>
          <p:nvPr>
            <p:ph type="ftr" sz="quarter" idx="10"/>
          </p:nvPr>
        </p:nvSpPr>
        <p:spPr>
          <a:xfrm>
            <a:off x="838200" y="6594230"/>
            <a:ext cx="10007606" cy="208219"/>
          </a:xfrm>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663790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FEC-9B43-461C-867B-F44F07531B21}"/>
              </a:ext>
            </a:extLst>
          </p:cNvPr>
          <p:cNvSpPr>
            <a:spLocks noGrp="1"/>
          </p:cNvSpPr>
          <p:nvPr>
            <p:ph type="title"/>
          </p:nvPr>
        </p:nvSpPr>
        <p:spPr/>
        <p:txBody>
          <a:bodyPr/>
          <a:lstStyle/>
          <a:p>
            <a:r>
              <a:rPr lang="en-GB" dirty="0"/>
              <a:t>How is hepatitis B virus (HBV) transmitted? </a:t>
            </a:r>
          </a:p>
        </p:txBody>
      </p:sp>
      <p:sp>
        <p:nvSpPr>
          <p:cNvPr id="3" name="Content Placeholder 2">
            <a:extLst>
              <a:ext uri="{FF2B5EF4-FFF2-40B4-BE49-F238E27FC236}">
                <a16:creationId xmlns:a16="http://schemas.microsoft.com/office/drawing/2014/main" id="{1B0E2862-BE3D-4F42-BAB7-E2A4697E2B5A}"/>
              </a:ext>
            </a:extLst>
          </p:cNvPr>
          <p:cNvSpPr>
            <a:spLocks noGrp="1"/>
          </p:cNvSpPr>
          <p:nvPr>
            <p:ph idx="1"/>
          </p:nvPr>
        </p:nvSpPr>
        <p:spPr>
          <a:xfrm>
            <a:off x="615955" y="1653309"/>
            <a:ext cx="8410350" cy="4472855"/>
          </a:xfrm>
        </p:spPr>
        <p:txBody>
          <a:bodyPr>
            <a:normAutofit lnSpcReduction="10000"/>
          </a:bodyPr>
          <a:lstStyle/>
          <a:p>
            <a:r>
              <a:rPr lang="en-GB" sz="1900" dirty="0"/>
              <a:t>HBV is highly transmissible through the exchange of infected blood and bodily fluids </a:t>
            </a:r>
          </a:p>
          <a:p>
            <a:r>
              <a:rPr lang="en-GB" sz="1900" dirty="0"/>
              <a:t>it can survive outside the body for at least 7 days</a:t>
            </a:r>
          </a:p>
          <a:p>
            <a:r>
              <a:rPr lang="en-GB" sz="1900" dirty="0"/>
              <a:t>transmission mostly occurs:</a:t>
            </a:r>
          </a:p>
          <a:p>
            <a:pPr lvl="3">
              <a:buFont typeface="Wingdings" panose="05000000000000000000" pitchFamily="2" charset="2"/>
              <a:buChar char="Ø"/>
            </a:pPr>
            <a:r>
              <a:rPr lang="en-GB" sz="1900" dirty="0"/>
              <a:t>through vaginal or anal intercourse</a:t>
            </a:r>
          </a:p>
          <a:p>
            <a:pPr lvl="3">
              <a:buFont typeface="Wingdings" panose="05000000000000000000" pitchFamily="2" charset="2"/>
              <a:buChar char="Ø"/>
            </a:pPr>
            <a:r>
              <a:rPr lang="en-GB" sz="1900" dirty="0"/>
              <a:t>as a result of blood-to-blood contact through percutaneous exposure (for example sharing of needles and other equipment by people who inject drugs or through ‘needlestick’ injuries)</a:t>
            </a:r>
          </a:p>
          <a:p>
            <a:pPr lvl="3">
              <a:buFont typeface="Wingdings" panose="05000000000000000000" pitchFamily="2" charset="2"/>
              <a:buChar char="Ø"/>
            </a:pPr>
            <a:r>
              <a:rPr lang="en-GB" sz="1900" dirty="0"/>
              <a:t>through perinatal transmission from mother to child</a:t>
            </a:r>
          </a:p>
          <a:p>
            <a:endParaRPr lang="en-GB" sz="1900" dirty="0"/>
          </a:p>
          <a:p>
            <a:r>
              <a:rPr lang="en-GB" sz="1900" dirty="0"/>
              <a:t>transmission has also followed bites from infected persons although this is rare</a:t>
            </a:r>
          </a:p>
          <a:p>
            <a:r>
              <a:rPr lang="en-GB" sz="1900" dirty="0"/>
              <a:t>transfusion-associated infection is now also rare in the UK as blood donors and donations are screened</a:t>
            </a:r>
          </a:p>
          <a:p>
            <a:endParaRPr lang="en-GB" dirty="0"/>
          </a:p>
        </p:txBody>
      </p:sp>
      <p:sp>
        <p:nvSpPr>
          <p:cNvPr id="4" name="Footer Placeholder 3">
            <a:extLst>
              <a:ext uri="{FF2B5EF4-FFF2-40B4-BE49-F238E27FC236}">
                <a16:creationId xmlns:a16="http://schemas.microsoft.com/office/drawing/2014/main" id="{1E61C2DD-6A6A-4F00-9C88-D0D0CABC7426}"/>
              </a:ext>
            </a:extLst>
          </p:cNvPr>
          <p:cNvSpPr>
            <a:spLocks noGrp="1"/>
          </p:cNvSpPr>
          <p:nvPr>
            <p:ph type="ftr" sz="quarter" idx="10"/>
          </p:nvPr>
        </p:nvSpPr>
        <p:spPr>
          <a:xfrm>
            <a:off x="838200" y="6611814"/>
            <a:ext cx="10007606" cy="190635"/>
          </a:xfrm>
        </p:spPr>
        <p:txBody>
          <a:bodyPr/>
          <a:lstStyle/>
          <a:p>
            <a:r>
              <a:rPr lang="en-GB" dirty="0"/>
              <a:t>The hexavalent DTaP/IPV/Hib/HepB combination vaccine</a:t>
            </a:r>
            <a:endParaRPr lang="en-GB" sz="1400" dirty="0"/>
          </a:p>
        </p:txBody>
      </p:sp>
      <p:pic>
        <p:nvPicPr>
          <p:cNvPr id="6" name="Picture 5">
            <a:extLst>
              <a:ext uri="{FF2B5EF4-FFF2-40B4-BE49-F238E27FC236}">
                <a16:creationId xmlns:a16="http://schemas.microsoft.com/office/drawing/2014/main" id="{C4B386BE-3725-454D-91D4-9C0A16794C80}"/>
              </a:ext>
            </a:extLst>
          </p:cNvPr>
          <p:cNvPicPr>
            <a:picLocks noChangeAspect="1"/>
          </p:cNvPicPr>
          <p:nvPr/>
        </p:nvPicPr>
        <p:blipFill>
          <a:blip r:embed="rId2"/>
          <a:stretch>
            <a:fillRect/>
          </a:stretch>
        </p:blipFill>
        <p:spPr>
          <a:xfrm>
            <a:off x="9121603" y="1996034"/>
            <a:ext cx="1938696" cy="1871634"/>
          </a:xfrm>
          <a:prstGeom prst="rect">
            <a:avLst/>
          </a:prstGeom>
        </p:spPr>
      </p:pic>
    </p:spTree>
    <p:extLst>
      <p:ext uri="{BB962C8B-B14F-4D97-AF65-F5344CB8AC3E}">
        <p14:creationId xmlns:p14="http://schemas.microsoft.com/office/powerpoint/2010/main" val="3296462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19C96-8180-48C9-A920-0B5A23E9E7F0}"/>
              </a:ext>
            </a:extLst>
          </p:cNvPr>
          <p:cNvSpPr>
            <a:spLocks noGrp="1"/>
          </p:cNvSpPr>
          <p:nvPr>
            <p:ph type="title"/>
          </p:nvPr>
        </p:nvSpPr>
        <p:spPr/>
        <p:txBody>
          <a:bodyPr/>
          <a:lstStyle/>
          <a:p>
            <a:r>
              <a:rPr lang="en-GB" dirty="0"/>
              <a:t>Hepatitis B clinical presentation </a:t>
            </a:r>
          </a:p>
        </p:txBody>
      </p:sp>
      <p:sp>
        <p:nvSpPr>
          <p:cNvPr id="3" name="Content Placeholder 2">
            <a:extLst>
              <a:ext uri="{FF2B5EF4-FFF2-40B4-BE49-F238E27FC236}">
                <a16:creationId xmlns:a16="http://schemas.microsoft.com/office/drawing/2014/main" id="{3D8270F1-7AC5-4ED5-9143-65ED7C14BD75}"/>
              </a:ext>
            </a:extLst>
          </p:cNvPr>
          <p:cNvSpPr>
            <a:spLocks noGrp="1"/>
          </p:cNvSpPr>
          <p:nvPr>
            <p:ph idx="1"/>
          </p:nvPr>
        </p:nvSpPr>
        <p:spPr>
          <a:xfrm>
            <a:off x="615955" y="1625599"/>
            <a:ext cx="11123857" cy="3979069"/>
          </a:xfrm>
        </p:spPr>
        <p:txBody>
          <a:bodyPr>
            <a:normAutofit/>
          </a:bodyPr>
          <a:lstStyle/>
          <a:p>
            <a:r>
              <a:rPr lang="en-GB" sz="1900" dirty="0"/>
              <a:t>many new infections are subclinical showing no signs of infection</a:t>
            </a:r>
          </a:p>
          <a:p>
            <a:r>
              <a:rPr lang="en-GB" sz="1900" dirty="0"/>
              <a:t>if symptomatic, symptoms of acute infection start insidiously and may present as flu like illness with or without mild fever or symptoms may be non-specific</a:t>
            </a:r>
          </a:p>
          <a:p>
            <a:r>
              <a:rPr lang="en-GB" sz="1900" dirty="0"/>
              <a:t>anorexia, nausea, vomiting and aching in the right upper abdomen may be present</a:t>
            </a:r>
          </a:p>
          <a:p>
            <a:r>
              <a:rPr lang="en-GB" sz="1900" dirty="0"/>
              <a:t>subsequent symptoms may include malaise, decreased appetite, joint pain and jaundice with progressive darkening of urine and lightening of the faeces</a:t>
            </a:r>
          </a:p>
          <a:p>
            <a:r>
              <a:rPr lang="en-GB" sz="1900" dirty="0"/>
              <a:t>symptoms may last several weeks to months</a:t>
            </a:r>
          </a:p>
          <a:p>
            <a:r>
              <a:rPr lang="en-GB" sz="1900" dirty="0"/>
              <a:t>in those with symptoms not suggestive of hepatitis, infection is only detected through abnormal liver function tests and/or presence of serological markers of infection, for example hepatitis B surface antigen (HBsAg)</a:t>
            </a:r>
          </a:p>
          <a:p>
            <a:endParaRPr lang="en-GB" dirty="0"/>
          </a:p>
        </p:txBody>
      </p:sp>
      <p:sp>
        <p:nvSpPr>
          <p:cNvPr id="4" name="Footer Placeholder 3">
            <a:extLst>
              <a:ext uri="{FF2B5EF4-FFF2-40B4-BE49-F238E27FC236}">
                <a16:creationId xmlns:a16="http://schemas.microsoft.com/office/drawing/2014/main" id="{FF2FAD28-7069-4D79-B5DA-8CE89958EC9E}"/>
              </a:ext>
            </a:extLst>
          </p:cNvPr>
          <p:cNvSpPr>
            <a:spLocks noGrp="1"/>
          </p:cNvSpPr>
          <p:nvPr>
            <p:ph type="ftr" sz="quarter" idx="10"/>
          </p:nvPr>
        </p:nvSpPr>
        <p:spPr>
          <a:xfrm>
            <a:off x="838200" y="6603022"/>
            <a:ext cx="10007606" cy="199427"/>
          </a:xfrm>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1436603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1A7A-EF1B-4307-A919-90ACE65B0924}"/>
              </a:ext>
            </a:extLst>
          </p:cNvPr>
          <p:cNvSpPr>
            <a:spLocks noGrp="1"/>
          </p:cNvSpPr>
          <p:nvPr>
            <p:ph type="title"/>
          </p:nvPr>
        </p:nvSpPr>
        <p:spPr/>
        <p:txBody>
          <a:bodyPr/>
          <a:lstStyle/>
          <a:p>
            <a:r>
              <a:rPr lang="en-GB" dirty="0"/>
              <a:t>Stages of hepatitis B infection</a:t>
            </a:r>
          </a:p>
        </p:txBody>
      </p:sp>
      <p:sp>
        <p:nvSpPr>
          <p:cNvPr id="7" name="Content Placeholder 6">
            <a:extLst>
              <a:ext uri="{FF2B5EF4-FFF2-40B4-BE49-F238E27FC236}">
                <a16:creationId xmlns:a16="http://schemas.microsoft.com/office/drawing/2014/main" id="{35A472D6-876E-4964-8761-02D7FD5E38FC}"/>
              </a:ext>
            </a:extLst>
          </p:cNvPr>
          <p:cNvSpPr>
            <a:spLocks noGrp="1"/>
          </p:cNvSpPr>
          <p:nvPr>
            <p:ph idx="1"/>
          </p:nvPr>
        </p:nvSpPr>
        <p:spPr>
          <a:xfrm>
            <a:off x="615955" y="1570182"/>
            <a:ext cx="11123857" cy="4555982"/>
          </a:xfrm>
        </p:spPr>
        <p:txBody>
          <a:bodyPr>
            <a:normAutofit fontScale="85000" lnSpcReduction="20000"/>
          </a:bodyPr>
          <a:lstStyle/>
          <a:p>
            <a:pPr marL="0" indent="0">
              <a:buNone/>
            </a:pPr>
            <a:r>
              <a:rPr lang="en-GB" sz="1900" b="1" dirty="0"/>
              <a:t>Incubation period</a:t>
            </a:r>
          </a:p>
          <a:p>
            <a:pPr marL="285750" indent="-285750"/>
            <a:r>
              <a:rPr lang="en-GB" sz="1900" dirty="0"/>
              <a:t>average incubation period is 60 to 90 days but can vary between 40 to 160 days</a:t>
            </a:r>
          </a:p>
          <a:p>
            <a:pPr marL="0" indent="0">
              <a:buNone/>
            </a:pPr>
            <a:endParaRPr lang="en-GB" sz="1900" b="1" dirty="0"/>
          </a:p>
          <a:p>
            <a:pPr marL="0" indent="0">
              <a:buNone/>
            </a:pPr>
            <a:r>
              <a:rPr lang="en-GB" sz="1900" b="1" dirty="0"/>
              <a:t>Infectious period</a:t>
            </a:r>
          </a:p>
          <a:p>
            <a:pPr marL="285750" indent="-285750"/>
            <a:r>
              <a:rPr lang="en-GB" sz="1900" dirty="0"/>
              <a:t>those with detectable surface antigen (HBsAg) in serum are considered able to transmit the infection to others</a:t>
            </a:r>
          </a:p>
          <a:p>
            <a:pPr marL="285750" indent="-285750"/>
            <a:r>
              <a:rPr lang="en-GB" sz="1900" dirty="0"/>
              <a:t>those who also have the e-antigen marker (HBeAg) are the most able to transmit the infection to others</a:t>
            </a:r>
          </a:p>
          <a:p>
            <a:pPr marL="0" indent="0">
              <a:buNone/>
            </a:pPr>
            <a:endParaRPr lang="en-GB" sz="1900" b="1" dirty="0"/>
          </a:p>
          <a:p>
            <a:pPr marL="0" indent="0">
              <a:buNone/>
            </a:pPr>
            <a:r>
              <a:rPr lang="en-GB" sz="1900" b="1" dirty="0"/>
              <a:t>Acute stage</a:t>
            </a:r>
          </a:p>
          <a:p>
            <a:pPr marL="285750" indent="-285750"/>
            <a:r>
              <a:rPr lang="en-GB" sz="1900" dirty="0"/>
              <a:t>within the first 6 months of infection </a:t>
            </a:r>
          </a:p>
          <a:p>
            <a:pPr marL="285750" indent="-285750"/>
            <a:r>
              <a:rPr lang="en-GB" sz="1900" dirty="0"/>
              <a:t>those who clear the virus during this stage will be immune for life</a:t>
            </a:r>
          </a:p>
          <a:p>
            <a:pPr marL="0" indent="0">
              <a:buNone/>
            </a:pPr>
            <a:endParaRPr lang="en-GB" sz="1900" b="1" dirty="0"/>
          </a:p>
          <a:p>
            <a:pPr marL="0" indent="0">
              <a:buNone/>
            </a:pPr>
            <a:r>
              <a:rPr lang="en-GB" sz="1900" b="1" dirty="0"/>
              <a:t>Chronic stage</a:t>
            </a:r>
          </a:p>
          <a:p>
            <a:pPr marL="285750" indent="-285750"/>
            <a:r>
              <a:rPr lang="en-GB" sz="1900" dirty="0"/>
              <a:t>defined as persistence of HBsAg in the serum for 6 months or longer </a:t>
            </a:r>
          </a:p>
          <a:p>
            <a:pPr marL="285750" indent="-285750"/>
            <a:r>
              <a:rPr lang="en-GB" sz="1900" dirty="0"/>
              <a:t>individuals remain able to transmit the infection to others</a:t>
            </a:r>
          </a:p>
          <a:p>
            <a:pPr marL="285750" indent="-285750"/>
            <a:r>
              <a:rPr lang="en-GB" sz="1900" dirty="0"/>
              <a:t>children less than 6 years of age who acquire hepatitis B are the most likely to develop chronic infection </a:t>
            </a:r>
          </a:p>
          <a:p>
            <a:endParaRPr lang="en-GB" dirty="0"/>
          </a:p>
        </p:txBody>
      </p:sp>
      <p:sp>
        <p:nvSpPr>
          <p:cNvPr id="4" name="Footer Placeholder 3">
            <a:extLst>
              <a:ext uri="{FF2B5EF4-FFF2-40B4-BE49-F238E27FC236}">
                <a16:creationId xmlns:a16="http://schemas.microsoft.com/office/drawing/2014/main" id="{08D49021-A6AA-4FFE-896C-AD5023598CC6}"/>
              </a:ext>
            </a:extLst>
          </p:cNvPr>
          <p:cNvSpPr>
            <a:spLocks noGrp="1"/>
          </p:cNvSpPr>
          <p:nvPr>
            <p:ph type="ftr" sz="quarter" idx="10"/>
          </p:nvPr>
        </p:nvSpPr>
        <p:spPr>
          <a:xfrm>
            <a:off x="838200" y="6603022"/>
            <a:ext cx="10007606" cy="199427"/>
          </a:xfrm>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3331637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46E6C-98C7-4262-A533-640B8D5901CD}"/>
              </a:ext>
            </a:extLst>
          </p:cNvPr>
          <p:cNvSpPr>
            <a:spLocks noGrp="1"/>
          </p:cNvSpPr>
          <p:nvPr>
            <p:ph type="title"/>
          </p:nvPr>
        </p:nvSpPr>
        <p:spPr/>
        <p:txBody>
          <a:bodyPr/>
          <a:lstStyle/>
          <a:p>
            <a:r>
              <a:rPr lang="en-GB" dirty="0"/>
              <a:t>Treatment and prevention</a:t>
            </a:r>
          </a:p>
        </p:txBody>
      </p:sp>
      <p:sp>
        <p:nvSpPr>
          <p:cNvPr id="3" name="Content Placeholder 2">
            <a:extLst>
              <a:ext uri="{FF2B5EF4-FFF2-40B4-BE49-F238E27FC236}">
                <a16:creationId xmlns:a16="http://schemas.microsoft.com/office/drawing/2014/main" id="{57291163-19E1-49BF-A87F-673970ABF622}"/>
              </a:ext>
            </a:extLst>
          </p:cNvPr>
          <p:cNvSpPr>
            <a:spLocks noGrp="1"/>
          </p:cNvSpPr>
          <p:nvPr>
            <p:ph idx="1"/>
          </p:nvPr>
        </p:nvSpPr>
        <p:spPr>
          <a:xfrm>
            <a:off x="615955" y="1487055"/>
            <a:ext cx="11123857" cy="4755124"/>
          </a:xfrm>
        </p:spPr>
        <p:txBody>
          <a:bodyPr>
            <a:normAutofit fontScale="92500" lnSpcReduction="10000"/>
          </a:bodyPr>
          <a:lstStyle/>
          <a:p>
            <a:r>
              <a:rPr lang="en-GB" dirty="0"/>
              <a:t>no specific treatment is available for acute hepatitis B</a:t>
            </a:r>
          </a:p>
          <a:p>
            <a:r>
              <a:rPr lang="en-GB" dirty="0"/>
              <a:t>supportive treatment may be indicated for severe clinical manifestations, for example replacement of fluids lost from vomiting and diarrhoea</a:t>
            </a:r>
          </a:p>
          <a:p>
            <a:r>
              <a:rPr lang="en-GB" dirty="0"/>
              <a:t>chronic hepatitis B infection can be treated with oral antivirals which can slow the progression of cirrhosis, reduce incidence of liver cancer and improve long term survival</a:t>
            </a:r>
          </a:p>
          <a:p>
            <a:r>
              <a:rPr lang="en-GB" dirty="0"/>
              <a:t>hepatitis B vaccination is the most effective prevention</a:t>
            </a:r>
          </a:p>
          <a:p>
            <a:r>
              <a:rPr lang="en-GB" dirty="0"/>
              <a:t>a completed course of vaccine induces protective antibody levels in more than 95% of infants, children and young adults </a:t>
            </a:r>
          </a:p>
          <a:p>
            <a:r>
              <a:rPr lang="en-GB" dirty="0"/>
              <a:t>protection lasts at least 20 to 30 years</a:t>
            </a:r>
          </a:p>
          <a:p>
            <a:r>
              <a:rPr lang="en-GB" dirty="0"/>
              <a:t>the vaccine has an excellent record of safety and effectiveness</a:t>
            </a:r>
          </a:p>
          <a:p>
            <a:r>
              <a:rPr lang="en-GB" dirty="0"/>
              <a:t>by the end of 2023, 190 countries had introduced nationwide hepatitis B vaccination for infants. However, some countries have adopted selective vaccination strategies that target only high-risk individuals</a:t>
            </a:r>
          </a:p>
          <a:p>
            <a:endParaRPr lang="en-GB" sz="1900" dirty="0"/>
          </a:p>
          <a:p>
            <a:endParaRPr lang="en-GB" sz="1900" dirty="0"/>
          </a:p>
          <a:p>
            <a:endParaRPr lang="en-GB" sz="1900" dirty="0"/>
          </a:p>
          <a:p>
            <a:endParaRPr lang="en-GB" dirty="0"/>
          </a:p>
        </p:txBody>
      </p:sp>
      <p:sp>
        <p:nvSpPr>
          <p:cNvPr id="4" name="Footer Placeholder 3">
            <a:extLst>
              <a:ext uri="{FF2B5EF4-FFF2-40B4-BE49-F238E27FC236}">
                <a16:creationId xmlns:a16="http://schemas.microsoft.com/office/drawing/2014/main" id="{FE332092-5FF9-4F49-93F5-D4B62090BF89}"/>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2315897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0554-826D-4474-AAF6-A05689302FDB}"/>
              </a:ext>
            </a:extLst>
          </p:cNvPr>
          <p:cNvSpPr>
            <a:spLocks noGrp="1"/>
          </p:cNvSpPr>
          <p:nvPr>
            <p:ph type="title"/>
          </p:nvPr>
        </p:nvSpPr>
        <p:spPr/>
        <p:txBody>
          <a:bodyPr/>
          <a:lstStyle/>
          <a:p>
            <a:r>
              <a:rPr lang="en-GB" dirty="0"/>
              <a:t>Hepatitis B epidemiology: England</a:t>
            </a:r>
          </a:p>
        </p:txBody>
      </p:sp>
      <p:sp>
        <p:nvSpPr>
          <p:cNvPr id="3" name="Content Placeholder 2">
            <a:extLst>
              <a:ext uri="{FF2B5EF4-FFF2-40B4-BE49-F238E27FC236}">
                <a16:creationId xmlns:a16="http://schemas.microsoft.com/office/drawing/2014/main" id="{B4E66EA8-2CD0-4D15-9E34-3BC76B05C4BD}"/>
              </a:ext>
            </a:extLst>
          </p:cNvPr>
          <p:cNvSpPr>
            <a:spLocks noGrp="1"/>
          </p:cNvSpPr>
          <p:nvPr>
            <p:ph idx="1"/>
          </p:nvPr>
        </p:nvSpPr>
        <p:spPr/>
        <p:txBody>
          <a:bodyPr>
            <a:normAutofit/>
          </a:bodyPr>
          <a:lstStyle/>
          <a:p>
            <a:r>
              <a:rPr lang="en-GB" sz="2800" dirty="0"/>
              <a:t>England is a very low-prevalence country for HepB: in 2022 there were about 270,000 people living with hepatitis B in the country (0.6% of the population)</a:t>
            </a:r>
          </a:p>
          <a:p>
            <a:r>
              <a:rPr lang="en-GB" sz="2800" dirty="0"/>
              <a:t>prevalence varies across the country with 1.5% of the population in London estimated to be living with hepatitis B in 2022</a:t>
            </a:r>
          </a:p>
          <a:p>
            <a:r>
              <a:rPr lang="en-GB" sz="2800" dirty="0"/>
              <a:t>higher prevalence in those born in high-endemicity countries, many of whom will have acquired infection at birth or in early childhood </a:t>
            </a:r>
          </a:p>
          <a:p>
            <a:r>
              <a:rPr lang="en-GB" sz="2800" dirty="0"/>
              <a:t>incidence of acute infection is low but is higher among those with certain behavioural or occupational risk factors</a:t>
            </a:r>
          </a:p>
          <a:p>
            <a:endParaRPr lang="en-GB" dirty="0"/>
          </a:p>
        </p:txBody>
      </p:sp>
      <p:sp>
        <p:nvSpPr>
          <p:cNvPr id="4" name="Footer Placeholder 3">
            <a:extLst>
              <a:ext uri="{FF2B5EF4-FFF2-40B4-BE49-F238E27FC236}">
                <a16:creationId xmlns:a16="http://schemas.microsoft.com/office/drawing/2014/main" id="{5A150C52-1856-44A3-B93B-F043DEB60C0D}"/>
              </a:ext>
            </a:extLst>
          </p:cNvPr>
          <p:cNvSpPr>
            <a:spLocks noGrp="1"/>
          </p:cNvSpPr>
          <p:nvPr>
            <p:ph type="ftr" sz="quarter" idx="10"/>
          </p:nvPr>
        </p:nvSpPr>
        <p:spPr>
          <a:xfrm>
            <a:off x="838200" y="6611814"/>
            <a:ext cx="10007606" cy="190635"/>
          </a:xfrm>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515740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2D560-F3F4-46BF-AF12-55449712F66E}"/>
              </a:ext>
            </a:extLst>
          </p:cNvPr>
          <p:cNvSpPr>
            <a:spLocks noGrp="1"/>
          </p:cNvSpPr>
          <p:nvPr>
            <p:ph type="title"/>
          </p:nvPr>
        </p:nvSpPr>
        <p:spPr>
          <a:xfrm>
            <a:off x="330206" y="179416"/>
            <a:ext cx="10615434" cy="972607"/>
          </a:xfrm>
        </p:spPr>
        <p:txBody>
          <a:bodyPr>
            <a:noAutofit/>
          </a:bodyPr>
          <a:lstStyle/>
          <a:p>
            <a:pPr algn="l"/>
            <a:r>
              <a:rPr lang="en-US" sz="3200" i="0" dirty="0">
                <a:effectLst/>
              </a:rPr>
              <a:t>Cumulative cases of acute hepatitis B in England: 2010 to December 2022</a:t>
            </a:r>
          </a:p>
        </p:txBody>
      </p:sp>
      <p:sp>
        <p:nvSpPr>
          <p:cNvPr id="4" name="Footer Placeholder 3">
            <a:extLst>
              <a:ext uri="{FF2B5EF4-FFF2-40B4-BE49-F238E27FC236}">
                <a16:creationId xmlns:a16="http://schemas.microsoft.com/office/drawing/2014/main" id="{A0244A1D-0D37-41B7-9C91-0355B6BCEE1C}"/>
              </a:ext>
            </a:extLst>
          </p:cNvPr>
          <p:cNvSpPr>
            <a:spLocks noGrp="1"/>
          </p:cNvSpPr>
          <p:nvPr>
            <p:ph type="ftr" sz="quarter" idx="10"/>
          </p:nvPr>
        </p:nvSpPr>
        <p:spPr>
          <a:xfrm>
            <a:off x="838200" y="6603022"/>
            <a:ext cx="10007606" cy="199427"/>
          </a:xfrm>
        </p:spPr>
        <p:txBody>
          <a:bodyPr/>
          <a:lstStyle/>
          <a:p>
            <a:r>
              <a:rPr lang="en-GB" dirty="0"/>
              <a:t>The hexavalent DTaP/IPV/Hib/HepB combination vaccine</a:t>
            </a:r>
            <a:endParaRPr lang="en-GB" sz="1400" dirty="0"/>
          </a:p>
        </p:txBody>
      </p:sp>
      <p:sp>
        <p:nvSpPr>
          <p:cNvPr id="9" name="Rectangle 8">
            <a:extLst>
              <a:ext uri="{FF2B5EF4-FFF2-40B4-BE49-F238E27FC236}">
                <a16:creationId xmlns:a16="http://schemas.microsoft.com/office/drawing/2014/main" id="{50EFD25B-5521-4C37-9EDE-1E1F7A7CEF4C}"/>
              </a:ext>
            </a:extLst>
          </p:cNvPr>
          <p:cNvSpPr/>
          <p:nvPr/>
        </p:nvSpPr>
        <p:spPr>
          <a:xfrm>
            <a:off x="1592078" y="5697291"/>
            <a:ext cx="9253728" cy="58521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sz="1200" dirty="0">
                <a:hlinkClick r:id="rId2"/>
              </a:rPr>
              <a:t>UKHSA  Acute hepatitis B: national enhanced surveillance report January to December 2022</a:t>
            </a:r>
            <a:endParaRPr lang="en-GB" sz="1200" dirty="0"/>
          </a:p>
        </p:txBody>
      </p:sp>
      <p:pic>
        <p:nvPicPr>
          <p:cNvPr id="1026" name="Picture 2">
            <a:extLst>
              <a:ext uri="{FF2B5EF4-FFF2-40B4-BE49-F238E27FC236}">
                <a16:creationId xmlns:a16="http://schemas.microsoft.com/office/drawing/2014/main" id="{2788DE2F-6BEE-F146-17F7-68820A8EB2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6" y="1472538"/>
            <a:ext cx="6299200" cy="4199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573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B817FB55-FFBC-FBAE-8F39-50BE9F697F98}"/>
              </a:ext>
            </a:extLst>
          </p:cNvPr>
          <p:cNvPicPr>
            <a:picLocks noGrp="1" noChangeAspect="1"/>
          </p:cNvPicPr>
          <p:nvPr>
            <p:ph idx="1"/>
          </p:nvPr>
        </p:nvPicPr>
        <p:blipFill>
          <a:blip r:embed="rId3"/>
          <a:stretch>
            <a:fillRect/>
          </a:stretch>
        </p:blipFill>
        <p:spPr>
          <a:xfrm>
            <a:off x="1791624" y="1418565"/>
            <a:ext cx="7952883" cy="4162838"/>
          </a:xfrm>
          <a:prstGeom prst="rect">
            <a:avLst/>
          </a:prstGeom>
        </p:spPr>
      </p:pic>
      <p:sp>
        <p:nvSpPr>
          <p:cNvPr id="2" name="Title 1">
            <a:extLst>
              <a:ext uri="{FF2B5EF4-FFF2-40B4-BE49-F238E27FC236}">
                <a16:creationId xmlns:a16="http://schemas.microsoft.com/office/drawing/2014/main" id="{F25DE42E-9B94-42D3-B85A-7B9542C9F83B}"/>
              </a:ext>
            </a:extLst>
          </p:cNvPr>
          <p:cNvSpPr>
            <a:spLocks noGrp="1"/>
          </p:cNvSpPr>
          <p:nvPr>
            <p:ph type="title"/>
          </p:nvPr>
        </p:nvSpPr>
        <p:spPr/>
        <p:txBody>
          <a:bodyPr>
            <a:normAutofit/>
          </a:bodyPr>
          <a:lstStyle/>
          <a:p>
            <a:r>
              <a:rPr lang="en-GB" dirty="0"/>
              <a:t>Global prevalence of hepatitis B virus infection</a:t>
            </a:r>
          </a:p>
        </p:txBody>
      </p:sp>
      <p:sp>
        <p:nvSpPr>
          <p:cNvPr id="4" name="Footer Placeholder 3">
            <a:extLst>
              <a:ext uri="{FF2B5EF4-FFF2-40B4-BE49-F238E27FC236}">
                <a16:creationId xmlns:a16="http://schemas.microsoft.com/office/drawing/2014/main" id="{DFED1CD1-2E2A-48FC-B323-F86EA5F599FB}"/>
              </a:ext>
            </a:extLst>
          </p:cNvPr>
          <p:cNvSpPr>
            <a:spLocks noGrp="1"/>
          </p:cNvSpPr>
          <p:nvPr>
            <p:ph type="ftr" sz="quarter" idx="10"/>
          </p:nvPr>
        </p:nvSpPr>
        <p:spPr/>
        <p:txBody>
          <a:bodyPr/>
          <a:lstStyle/>
          <a:p>
            <a:r>
              <a:rPr lang="en-GB" dirty="0"/>
              <a:t>The hexavalent DTaP/IPV/Hib/HepB combination vaccine</a:t>
            </a:r>
          </a:p>
        </p:txBody>
      </p:sp>
      <p:sp>
        <p:nvSpPr>
          <p:cNvPr id="7" name="Rectangle 6">
            <a:extLst>
              <a:ext uri="{FF2B5EF4-FFF2-40B4-BE49-F238E27FC236}">
                <a16:creationId xmlns:a16="http://schemas.microsoft.com/office/drawing/2014/main" id="{5A1CFF47-6B58-4BE2-8600-DA06D609A81E}"/>
              </a:ext>
            </a:extLst>
          </p:cNvPr>
          <p:cNvSpPr/>
          <p:nvPr/>
        </p:nvSpPr>
        <p:spPr>
          <a:xfrm>
            <a:off x="10356508" y="5502295"/>
            <a:ext cx="1711634" cy="830997"/>
          </a:xfrm>
          <a:prstGeom prst="rect">
            <a:avLst/>
          </a:prstGeom>
        </p:spPr>
        <p:txBody>
          <a:bodyPr wrap="square">
            <a:spAutoFit/>
          </a:bodyPr>
          <a:lstStyle/>
          <a:p>
            <a:r>
              <a:rPr lang="en-GB" sz="1200" dirty="0"/>
              <a:t>Source: </a:t>
            </a:r>
            <a:r>
              <a:rPr lang="en-GB" sz="1200" dirty="0">
                <a:hlinkClick r:id="rId4"/>
              </a:rPr>
              <a:t>CDC Health Information for International Travel 2024</a:t>
            </a:r>
            <a:endParaRPr lang="en-GB" sz="1200" dirty="0"/>
          </a:p>
        </p:txBody>
      </p:sp>
      <p:sp>
        <p:nvSpPr>
          <p:cNvPr id="8" name="Rectangle 7">
            <a:extLst>
              <a:ext uri="{FF2B5EF4-FFF2-40B4-BE49-F238E27FC236}">
                <a16:creationId xmlns:a16="http://schemas.microsoft.com/office/drawing/2014/main" id="{C80C95B4-B411-4393-B5CD-0F069E9E2D7B}"/>
              </a:ext>
            </a:extLst>
          </p:cNvPr>
          <p:cNvSpPr/>
          <p:nvPr/>
        </p:nvSpPr>
        <p:spPr>
          <a:xfrm>
            <a:off x="2043874" y="5581403"/>
            <a:ext cx="8104251" cy="646331"/>
          </a:xfrm>
          <a:prstGeom prst="rect">
            <a:avLst/>
          </a:prstGeom>
        </p:spPr>
        <p:txBody>
          <a:bodyPr wrap="square">
            <a:spAutoFit/>
          </a:bodyPr>
          <a:lstStyle/>
          <a:p>
            <a:r>
              <a:rPr lang="en-GB" dirty="0"/>
              <a:t>Globally, hepatitis B is one of the most common infectious diseases </a:t>
            </a:r>
            <a:r>
              <a:rPr lang="en-GB" sz="1800" b="0" i="0" dirty="0">
                <a:solidFill>
                  <a:srgbClr val="000000"/>
                </a:solidFill>
                <a:effectLst/>
                <a:latin typeface="+mn-lt"/>
              </a:rPr>
              <a:t>–</a:t>
            </a:r>
            <a:r>
              <a:rPr lang="en-GB" dirty="0"/>
              <a:t> WHO estimates around 257 million people worldwide are chronically infected </a:t>
            </a:r>
          </a:p>
        </p:txBody>
      </p:sp>
    </p:spTree>
    <p:extLst>
      <p:ext uri="{BB962C8B-B14F-4D97-AF65-F5344CB8AC3E}">
        <p14:creationId xmlns:p14="http://schemas.microsoft.com/office/powerpoint/2010/main" val="3244097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 to trainers</a:t>
            </a:r>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330206" y="1559626"/>
            <a:ext cx="10515600" cy="4713921"/>
          </a:xfrm>
        </p:spPr>
        <p:txBody>
          <a:bodyPr>
            <a:normAutofit/>
          </a:bodyPr>
          <a:lstStyle/>
          <a:p>
            <a:pPr>
              <a:lnSpc>
                <a:spcPct val="120000"/>
              </a:lnSpc>
              <a:spcBef>
                <a:spcPts val="0"/>
              </a:spcBef>
            </a:pPr>
            <a:r>
              <a:rPr lang="en-GB" sz="1800" dirty="0"/>
              <a:t>this slide set contains a collection of core slides for both individual use and use or adaptation during the delivery of hexavalent DTaP/IPV/Hib/HepB immunisation training. Trainers should select the slides required depending on the background and experience of the immunisers they are training and according to the role they will have in relation to the hexavalent DTaP/IPV/Hib/HepB vaccine</a:t>
            </a:r>
          </a:p>
          <a:p>
            <a:pPr>
              <a:lnSpc>
                <a:spcPct val="120000"/>
              </a:lnSpc>
              <a:spcBef>
                <a:spcPts val="1200"/>
              </a:spcBef>
            </a:pPr>
            <a:r>
              <a:rPr lang="en-GB" sz="1800" dirty="0"/>
              <a:t>the information in this slide set was correct at time of publication. From time to time, new vaccines or schedules may be introduced and current vaccines withdrawn. Updates to the slide set will be made as required, so please check online to ensure you are using the latest version </a:t>
            </a:r>
          </a:p>
          <a:p>
            <a:r>
              <a:rPr lang="en-GB" sz="1800" dirty="0"/>
              <a:t>the next slide contains information on the content, which can be used to select which sections you require </a:t>
            </a:r>
          </a:p>
        </p:txBody>
      </p:sp>
      <p:sp>
        <p:nvSpPr>
          <p:cNvPr id="4" name="Footer Placeholder 3">
            <a:extLst>
              <a:ext uri="{FF2B5EF4-FFF2-40B4-BE49-F238E27FC236}">
                <a16:creationId xmlns:a16="http://schemas.microsoft.com/office/drawing/2014/main" id="{5B79C6AD-4599-4E20-8042-28EB34C17B42}"/>
              </a:ext>
            </a:extLst>
          </p:cNvPr>
          <p:cNvSpPr>
            <a:spLocks noGrp="1"/>
          </p:cNvSpPr>
          <p:nvPr>
            <p:ph type="ftr" sz="quarter" idx="10"/>
          </p:nvPr>
        </p:nvSpPr>
        <p:spPr/>
        <p:txBody>
          <a:bodyPr/>
          <a:lstStyle/>
          <a:p>
            <a:pPr>
              <a:defRPr/>
            </a:pPr>
            <a:r>
              <a:rPr lang="en-US" dirty="0"/>
              <a:t>The hexavalent DTaP/IPV/Hib/HepB combination vaccine</a:t>
            </a:r>
            <a:endParaRPr kumimoji="0" lang="en-GB" sz="1400" b="0" i="0" u="none" strike="noStrike" kern="1200" cap="none" spc="0" normalizeH="0" baseline="0" noProof="0" dirty="0">
              <a:ln>
                <a:noFill/>
              </a:ln>
              <a:solidFill>
                <a:prstClr val="white"/>
              </a:solidFill>
              <a:effectLst/>
              <a:highlight>
                <a:srgbClr val="FF00FF"/>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A0511F-799E-4729-B34A-76524593BDAE}"/>
              </a:ext>
            </a:extLst>
          </p:cNvPr>
          <p:cNvSpPr>
            <a:spLocks noGrp="1"/>
          </p:cNvSpPr>
          <p:nvPr>
            <p:ph type="ctrTitle"/>
          </p:nvPr>
        </p:nvSpPr>
        <p:spPr/>
        <p:txBody>
          <a:bodyPr/>
          <a:lstStyle/>
          <a:p>
            <a:r>
              <a:rPr lang="en-GB" dirty="0"/>
              <a:t>The hexavalent DTaP/IPV/Hib/HepB combination vaccine programme </a:t>
            </a:r>
          </a:p>
        </p:txBody>
      </p:sp>
    </p:spTree>
    <p:extLst>
      <p:ext uri="{BB962C8B-B14F-4D97-AF65-F5344CB8AC3E}">
        <p14:creationId xmlns:p14="http://schemas.microsoft.com/office/powerpoint/2010/main" val="1258923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5D401-6D99-4875-AB47-3381827FCBF2}"/>
              </a:ext>
            </a:extLst>
          </p:cNvPr>
          <p:cNvSpPr>
            <a:spLocks noGrp="1"/>
          </p:cNvSpPr>
          <p:nvPr>
            <p:ph type="title"/>
          </p:nvPr>
        </p:nvSpPr>
        <p:spPr/>
        <p:txBody>
          <a:bodyPr/>
          <a:lstStyle/>
          <a:p>
            <a:r>
              <a:rPr lang="en-GB" dirty="0"/>
              <a:t>The hexavalent vaccines </a:t>
            </a:r>
          </a:p>
        </p:txBody>
      </p:sp>
      <p:sp>
        <p:nvSpPr>
          <p:cNvPr id="3" name="Content Placeholder 2">
            <a:extLst>
              <a:ext uri="{FF2B5EF4-FFF2-40B4-BE49-F238E27FC236}">
                <a16:creationId xmlns:a16="http://schemas.microsoft.com/office/drawing/2014/main" id="{4A3FB5FB-F15F-4AEC-B7AD-8A7B31CA6095}"/>
              </a:ext>
            </a:extLst>
          </p:cNvPr>
          <p:cNvSpPr>
            <a:spLocks noGrp="1"/>
          </p:cNvSpPr>
          <p:nvPr>
            <p:ph idx="1"/>
          </p:nvPr>
        </p:nvSpPr>
        <p:spPr>
          <a:xfrm>
            <a:off x="615955" y="1550337"/>
            <a:ext cx="6794248" cy="4731710"/>
          </a:xfrm>
        </p:spPr>
        <p:txBody>
          <a:bodyPr>
            <a:normAutofit lnSpcReduction="10000"/>
          </a:bodyPr>
          <a:lstStyle/>
          <a:p>
            <a:r>
              <a:rPr lang="en-GB" sz="1800" b="1" dirty="0"/>
              <a:t>brand name:</a:t>
            </a:r>
            <a:r>
              <a:rPr lang="en-GB" sz="1800" dirty="0"/>
              <a:t> Infanrix hexa® </a:t>
            </a:r>
          </a:p>
          <a:p>
            <a:r>
              <a:rPr lang="en-GB" sz="1800" b="1" dirty="0"/>
              <a:t>brand name:</a:t>
            </a:r>
            <a:r>
              <a:rPr lang="en-GB" sz="1800" dirty="0"/>
              <a:t> Vaxelis ®</a:t>
            </a:r>
          </a:p>
          <a:p>
            <a:endParaRPr lang="en-GB" sz="1800" dirty="0"/>
          </a:p>
          <a:p>
            <a:r>
              <a:rPr lang="en-GB" sz="1800" dirty="0"/>
              <a:t>both vaccines are licensed for use from 6 weeks of age</a:t>
            </a:r>
          </a:p>
          <a:p>
            <a:r>
              <a:rPr lang="en-GB" sz="1800" dirty="0"/>
              <a:t>routinely recommended for infants as part of the primary immunisation schedule at 8,12 and 16 weeks</a:t>
            </a:r>
          </a:p>
          <a:p>
            <a:r>
              <a:rPr lang="en-GB" sz="1800" dirty="0"/>
              <a:t>from 1 July 2025, all children born on or after 1 July 2024 should be routinely offered a 4</a:t>
            </a:r>
            <a:r>
              <a:rPr lang="en-GB" sz="1800" baseline="30000" dirty="0"/>
              <a:t>th</a:t>
            </a:r>
            <a:r>
              <a:rPr lang="en-GB" sz="1800" dirty="0"/>
              <a:t> hexavalent dose at a new 18-month appointment. (This replaces the Hib/MenC vaccine previously offered at the 12-month appointment)</a:t>
            </a:r>
          </a:p>
          <a:p>
            <a:r>
              <a:rPr lang="en-GB" sz="1800" dirty="0"/>
              <a:t>Infanrix hexa® and Vaxelis® vaccines are considered interchangeable, but where possible and if local stock allows, it is preferable that the same DTaP/IPV/Hib/HepB vaccine be used for all 3 doses of the primary course</a:t>
            </a:r>
          </a:p>
          <a:p>
            <a:pPr marL="0" indent="0">
              <a:buNone/>
            </a:pPr>
            <a:r>
              <a:rPr lang="en-GB" sz="1800" dirty="0"/>
              <a:t>(however, vaccination should never be delayed because the vaccine used for previous doses is not known or unavailable) </a:t>
            </a:r>
          </a:p>
          <a:p>
            <a:endParaRPr lang="en-GB" dirty="0"/>
          </a:p>
        </p:txBody>
      </p:sp>
      <p:pic>
        <p:nvPicPr>
          <p:cNvPr id="6" name="Picture 5">
            <a:extLst>
              <a:ext uri="{FF2B5EF4-FFF2-40B4-BE49-F238E27FC236}">
                <a16:creationId xmlns:a16="http://schemas.microsoft.com/office/drawing/2014/main" id="{675C4BA8-0628-4D14-A9CD-BB582CAA1728}"/>
              </a:ext>
            </a:extLst>
          </p:cNvPr>
          <p:cNvPicPr>
            <a:picLocks noChangeAspect="1"/>
          </p:cNvPicPr>
          <p:nvPr/>
        </p:nvPicPr>
        <p:blipFill>
          <a:blip r:embed="rId3"/>
          <a:stretch>
            <a:fillRect/>
          </a:stretch>
        </p:blipFill>
        <p:spPr>
          <a:xfrm>
            <a:off x="7623391" y="2328353"/>
            <a:ext cx="3846909" cy="1914310"/>
          </a:xfrm>
          <a:prstGeom prst="rect">
            <a:avLst/>
          </a:prstGeom>
        </p:spPr>
      </p:pic>
      <p:pic>
        <p:nvPicPr>
          <p:cNvPr id="8" name="Picture 7">
            <a:extLst>
              <a:ext uri="{FF2B5EF4-FFF2-40B4-BE49-F238E27FC236}">
                <a16:creationId xmlns:a16="http://schemas.microsoft.com/office/drawing/2014/main" id="{700808A5-F6B6-4651-8610-3DB9DE576B99}"/>
              </a:ext>
            </a:extLst>
          </p:cNvPr>
          <p:cNvPicPr>
            <a:picLocks noChangeAspect="1"/>
          </p:cNvPicPr>
          <p:nvPr/>
        </p:nvPicPr>
        <p:blipFill>
          <a:blip r:embed="rId4"/>
          <a:stretch>
            <a:fillRect/>
          </a:stretch>
        </p:blipFill>
        <p:spPr>
          <a:xfrm>
            <a:off x="7517648" y="4446142"/>
            <a:ext cx="4058396" cy="1491068"/>
          </a:xfrm>
          <a:prstGeom prst="rect">
            <a:avLst/>
          </a:prstGeom>
        </p:spPr>
      </p:pic>
      <p:sp>
        <p:nvSpPr>
          <p:cNvPr id="5" name="Footer Placeholder 4">
            <a:extLst>
              <a:ext uri="{FF2B5EF4-FFF2-40B4-BE49-F238E27FC236}">
                <a16:creationId xmlns:a16="http://schemas.microsoft.com/office/drawing/2014/main" id="{EDEC8408-5320-07DE-424B-AA13657467D9}"/>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2656477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A6B6B-2477-49F8-9262-530E09EF05EF}"/>
              </a:ext>
            </a:extLst>
          </p:cNvPr>
          <p:cNvSpPr>
            <a:spLocks noGrp="1"/>
          </p:cNvSpPr>
          <p:nvPr>
            <p:ph type="title"/>
          </p:nvPr>
        </p:nvSpPr>
        <p:spPr/>
        <p:txBody>
          <a:bodyPr>
            <a:normAutofit fontScale="90000"/>
          </a:bodyPr>
          <a:lstStyle/>
          <a:p>
            <a:r>
              <a:rPr lang="en-GB" dirty="0"/>
              <a:t>Who is eligible to receive the hexavalent vaccines?</a:t>
            </a:r>
          </a:p>
        </p:txBody>
      </p:sp>
      <p:sp>
        <p:nvSpPr>
          <p:cNvPr id="3" name="Content Placeholder 2">
            <a:extLst>
              <a:ext uri="{FF2B5EF4-FFF2-40B4-BE49-F238E27FC236}">
                <a16:creationId xmlns:a16="http://schemas.microsoft.com/office/drawing/2014/main" id="{F1D6E4A6-3594-45A8-AAC6-CEAF0C8211FD}"/>
              </a:ext>
            </a:extLst>
          </p:cNvPr>
          <p:cNvSpPr>
            <a:spLocks noGrp="1"/>
          </p:cNvSpPr>
          <p:nvPr>
            <p:ph idx="1"/>
          </p:nvPr>
        </p:nvSpPr>
        <p:spPr>
          <a:xfrm>
            <a:off x="615955" y="1684961"/>
            <a:ext cx="11123857" cy="4458985"/>
          </a:xfrm>
        </p:spPr>
        <p:txBody>
          <a:bodyPr>
            <a:normAutofit/>
          </a:bodyPr>
          <a:lstStyle/>
          <a:p>
            <a:r>
              <a:rPr lang="en-GB" sz="2800" dirty="0"/>
              <a:t>all babies are eligible to receive hexavalent vaccine 8 weeks after their birth </a:t>
            </a:r>
          </a:p>
          <a:p>
            <a:r>
              <a:rPr lang="en-GB" sz="2800" dirty="0"/>
              <a:t>Infanrix hexa® and Vaxelis ® can also be used for catch-up immunisation for children up to their 10th birthday where these children have missed out on doses of primary immunisations</a:t>
            </a:r>
          </a:p>
          <a:p>
            <a:r>
              <a:rPr lang="en-GB" sz="2800" dirty="0"/>
              <a:t>hexavalent vaccine for the routine immunisation programme is  available to order online through the </a:t>
            </a:r>
            <a:r>
              <a:rPr lang="en-GB" sz="2800" dirty="0">
                <a:hlinkClick r:id="rId3"/>
              </a:rPr>
              <a:t>ImmForm</a:t>
            </a:r>
            <a:r>
              <a:rPr lang="en-GB" sz="2800" dirty="0"/>
              <a:t> website</a:t>
            </a:r>
          </a:p>
          <a:p>
            <a:r>
              <a:rPr lang="en-GB" sz="2800" dirty="0"/>
              <a:t>vaccines are distributed by Movianto UK for the use in the routine childhood immunisation schedule</a:t>
            </a:r>
            <a:endParaRPr lang="en-GB" sz="1800" dirty="0"/>
          </a:p>
          <a:p>
            <a:endParaRPr lang="en-GB" dirty="0"/>
          </a:p>
        </p:txBody>
      </p:sp>
      <p:sp>
        <p:nvSpPr>
          <p:cNvPr id="5" name="Footer Placeholder 4">
            <a:extLst>
              <a:ext uri="{FF2B5EF4-FFF2-40B4-BE49-F238E27FC236}">
                <a16:creationId xmlns:a16="http://schemas.microsoft.com/office/drawing/2014/main" id="{576E5089-E62C-05E8-331E-10CAD9621537}"/>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2784726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3C2F-DDAD-4BC3-8C64-85F255D85F8F}"/>
              </a:ext>
            </a:extLst>
          </p:cNvPr>
          <p:cNvSpPr>
            <a:spLocks noGrp="1"/>
          </p:cNvSpPr>
          <p:nvPr>
            <p:ph type="title"/>
          </p:nvPr>
        </p:nvSpPr>
        <p:spPr/>
        <p:txBody>
          <a:bodyPr/>
          <a:lstStyle/>
          <a:p>
            <a:r>
              <a:rPr lang="en-GB" dirty="0"/>
              <a:t>Safety and efficacy of the hexavalent vaccines</a:t>
            </a:r>
          </a:p>
        </p:txBody>
      </p:sp>
      <p:sp>
        <p:nvSpPr>
          <p:cNvPr id="3" name="Content Placeholder 2">
            <a:extLst>
              <a:ext uri="{FF2B5EF4-FFF2-40B4-BE49-F238E27FC236}">
                <a16:creationId xmlns:a16="http://schemas.microsoft.com/office/drawing/2014/main" id="{FDAC7AF3-0B42-402A-A813-EF395766A325}"/>
              </a:ext>
            </a:extLst>
          </p:cNvPr>
          <p:cNvSpPr>
            <a:spLocks noGrp="1"/>
          </p:cNvSpPr>
          <p:nvPr>
            <p:ph idx="1"/>
          </p:nvPr>
        </p:nvSpPr>
        <p:spPr>
          <a:xfrm>
            <a:off x="615955" y="1602768"/>
            <a:ext cx="11123857" cy="4643919"/>
          </a:xfrm>
        </p:spPr>
        <p:txBody>
          <a:bodyPr>
            <a:normAutofit fontScale="92500" lnSpcReduction="10000"/>
          </a:bodyPr>
          <a:lstStyle/>
          <a:p>
            <a:pPr marL="0" indent="0">
              <a:buNone/>
            </a:pPr>
            <a:r>
              <a:rPr lang="en-GB" dirty="0"/>
              <a:t>The safety profile of both hexavalent vaccines is excellent, and any adverse events experienced are generally mild to moderate in severity. </a:t>
            </a:r>
          </a:p>
          <a:p>
            <a:pPr marL="0" indent="0">
              <a:buNone/>
            </a:pPr>
            <a:r>
              <a:rPr lang="en-GB" dirty="0"/>
              <a:t>These may include redness, swelling and tenderness at the injection site, fever, sleepiness, irritability, loss of appetite, diarrhoea and vomiting.</a:t>
            </a:r>
          </a:p>
          <a:p>
            <a:pPr marL="0" indent="0">
              <a:buNone/>
            </a:pPr>
            <a:r>
              <a:rPr lang="en-GB" dirty="0"/>
              <a:t>Results from clinical trials show that nearly all infants given the 3-dose primary vaccination course of Infanrix hexa® at 2, 3 and 4 months of age develop protective levels of antibodies against diphtheria (100%), tetanus (100%), pertussis (100%), hepatitis B (99.5%), polio (97.8% to 100%) and Hib (96.4%).</a:t>
            </a:r>
          </a:p>
          <a:p>
            <a:pPr marL="0" indent="0">
              <a:buNone/>
            </a:pPr>
            <a:r>
              <a:rPr lang="en-GB" dirty="0"/>
              <a:t>Studies also show that when a further (4th) dose is given during the second year of life, protective levels of antibodies against all components are seen one month after receiving the dose in at least 98.4% of cases.</a:t>
            </a:r>
          </a:p>
          <a:p>
            <a:pPr marL="0" indent="0">
              <a:buNone/>
            </a:pPr>
            <a:r>
              <a:rPr lang="en-GB" dirty="0"/>
              <a:t>Similar levels of protection were seen with Vaxelis ® where protective levels of antibodies against diphtheria (99.8%), tetanus (100%), pertussis (varies by component), hepatitis B (97.8%), polio (99.8% to 100%) and Hib (98%) were seen one month after completing the 3-dose primary vaccination schedule.</a:t>
            </a:r>
          </a:p>
          <a:p>
            <a:endParaRPr lang="en-GB" sz="1800" dirty="0"/>
          </a:p>
          <a:p>
            <a:endParaRPr lang="en-GB" sz="1800" dirty="0"/>
          </a:p>
        </p:txBody>
      </p:sp>
      <p:sp>
        <p:nvSpPr>
          <p:cNvPr id="5" name="Footer Placeholder 4">
            <a:extLst>
              <a:ext uri="{FF2B5EF4-FFF2-40B4-BE49-F238E27FC236}">
                <a16:creationId xmlns:a16="http://schemas.microsoft.com/office/drawing/2014/main" id="{EC2DC402-36B1-D467-F029-9D4596E0ACCA}"/>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1404729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4595C-B3DC-48BA-8D96-5C37E0BB7932}"/>
              </a:ext>
            </a:extLst>
          </p:cNvPr>
          <p:cNvSpPr>
            <a:spLocks noGrp="1"/>
          </p:cNvSpPr>
          <p:nvPr>
            <p:ph type="title"/>
          </p:nvPr>
        </p:nvSpPr>
        <p:spPr/>
        <p:txBody>
          <a:bodyPr/>
          <a:lstStyle/>
          <a:p>
            <a:r>
              <a:rPr lang="en-GB" dirty="0"/>
              <a:t>Vaccine scheduling</a:t>
            </a:r>
          </a:p>
        </p:txBody>
      </p:sp>
      <p:sp>
        <p:nvSpPr>
          <p:cNvPr id="3" name="Content Placeholder 2">
            <a:extLst>
              <a:ext uri="{FF2B5EF4-FFF2-40B4-BE49-F238E27FC236}">
                <a16:creationId xmlns:a16="http://schemas.microsoft.com/office/drawing/2014/main" id="{18C681E4-A541-4A8E-A703-F82CD0BE9036}"/>
              </a:ext>
            </a:extLst>
          </p:cNvPr>
          <p:cNvSpPr>
            <a:spLocks noGrp="1"/>
          </p:cNvSpPr>
          <p:nvPr>
            <p:ph idx="1"/>
          </p:nvPr>
        </p:nvSpPr>
        <p:spPr>
          <a:xfrm>
            <a:off x="615956" y="1643864"/>
            <a:ext cx="11123857" cy="4530905"/>
          </a:xfrm>
        </p:spPr>
        <p:txBody>
          <a:bodyPr>
            <a:normAutofit fontScale="92500" lnSpcReduction="10000"/>
          </a:bodyPr>
          <a:lstStyle/>
          <a:p>
            <a:r>
              <a:rPr lang="en-GB" sz="1900" dirty="0"/>
              <a:t>the primary infant immunisation schedule remains unchanged at 8, 12 and 16 weeks of age</a:t>
            </a:r>
          </a:p>
          <a:p>
            <a:r>
              <a:rPr lang="en-GB" sz="1900" dirty="0"/>
              <a:t>from 1 July 2025, children born on or after 1 July 2024 are due an additional dose of hexavalent at 18 months of age. This is to replace the Hib/MenC vaccine previously given at 12 months of age</a:t>
            </a:r>
          </a:p>
          <a:p>
            <a:r>
              <a:rPr lang="en-GB" sz="1900" dirty="0"/>
              <a:t>the first dose of the hexavalent vaccine can be given from 6 weeks if required in exceptional circumstances (for example travel to an endemic country) but not before</a:t>
            </a:r>
          </a:p>
          <a:p>
            <a:r>
              <a:rPr lang="en-GB" sz="1900" dirty="0"/>
              <a:t>the minimum interval between doses of the hexavalent vaccine is 4 weeks</a:t>
            </a:r>
          </a:p>
          <a:p>
            <a:r>
              <a:rPr lang="en-GB" sz="1900" dirty="0"/>
              <a:t>the hexavalent vaccines can be administered at the same time as, or at any time before or after, any other vaccine</a:t>
            </a:r>
          </a:p>
          <a:p>
            <a:r>
              <a:rPr lang="en-GB" sz="1900" dirty="0"/>
              <a:t>if primary course is interrupted, resume but don’t repeat, allowing an interval of 4 weeks between the remaining doses</a:t>
            </a:r>
          </a:p>
          <a:p>
            <a:r>
              <a:rPr lang="en-GB" sz="1900" dirty="0"/>
              <a:t>the hexavalent vaccines should be given to premature infants at the appropriate chronological age, according to the schedule</a:t>
            </a:r>
          </a:p>
          <a:p>
            <a:r>
              <a:rPr lang="en-GB" sz="1900" dirty="0"/>
              <a:t>booster doses of hepatitis B will not usually be required for children vaccinated according to the routine childhood schedule, however children born to women living with hepatitis B will require additional monovalent hepatitis B vaccines at birth and 4 weeks of age</a:t>
            </a:r>
          </a:p>
          <a:p>
            <a:endParaRPr lang="en-GB" dirty="0"/>
          </a:p>
        </p:txBody>
      </p:sp>
      <p:sp>
        <p:nvSpPr>
          <p:cNvPr id="4" name="Footer Placeholder 3">
            <a:extLst>
              <a:ext uri="{FF2B5EF4-FFF2-40B4-BE49-F238E27FC236}">
                <a16:creationId xmlns:a16="http://schemas.microsoft.com/office/drawing/2014/main" id="{D3F95392-636B-4855-AF87-F2CEBCEE421A}"/>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813878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792F-0417-49B6-9472-983BD0456F98}"/>
              </a:ext>
            </a:extLst>
          </p:cNvPr>
          <p:cNvSpPr>
            <a:spLocks noGrp="1"/>
          </p:cNvSpPr>
          <p:nvPr>
            <p:ph type="title"/>
          </p:nvPr>
        </p:nvSpPr>
        <p:spPr/>
        <p:txBody>
          <a:bodyPr/>
          <a:lstStyle/>
          <a:p>
            <a:r>
              <a:rPr lang="en-GB" dirty="0"/>
              <a:t>Contraindications</a:t>
            </a:r>
          </a:p>
        </p:txBody>
      </p:sp>
      <p:sp>
        <p:nvSpPr>
          <p:cNvPr id="3" name="Content Placeholder 2">
            <a:extLst>
              <a:ext uri="{FF2B5EF4-FFF2-40B4-BE49-F238E27FC236}">
                <a16:creationId xmlns:a16="http://schemas.microsoft.com/office/drawing/2014/main" id="{DBA33601-A4DA-4752-BB6C-9C97574DB25C}"/>
              </a:ext>
            </a:extLst>
          </p:cNvPr>
          <p:cNvSpPr>
            <a:spLocks noGrp="1"/>
          </p:cNvSpPr>
          <p:nvPr>
            <p:ph idx="1"/>
          </p:nvPr>
        </p:nvSpPr>
        <p:spPr>
          <a:xfrm>
            <a:off x="726962" y="1715783"/>
            <a:ext cx="10515600" cy="4510356"/>
          </a:xfrm>
        </p:spPr>
        <p:txBody>
          <a:bodyPr>
            <a:normAutofit/>
          </a:bodyPr>
          <a:lstStyle/>
          <a:p>
            <a:pPr marL="0" indent="0">
              <a:buNone/>
            </a:pPr>
            <a:r>
              <a:rPr lang="en-GB" dirty="0"/>
              <a:t>There are very few individuals who cannot receive the hexavalent vaccines. </a:t>
            </a:r>
          </a:p>
          <a:p>
            <a:pPr marL="0" indent="0">
              <a:buNone/>
            </a:pPr>
            <a:endParaRPr lang="en-GB" dirty="0"/>
          </a:p>
          <a:p>
            <a:pPr marL="0" indent="0">
              <a:buNone/>
            </a:pPr>
            <a:r>
              <a:rPr lang="en-GB" dirty="0"/>
              <a:t>Infanrix hexa®  and Vaxelis ® should not be administered to those who have had:</a:t>
            </a:r>
          </a:p>
          <a:p>
            <a:pPr>
              <a:buFont typeface="Wingdings" panose="05000000000000000000" pitchFamily="2" charset="2"/>
              <a:buChar char="Ø"/>
            </a:pPr>
            <a:r>
              <a:rPr lang="en-GB" dirty="0"/>
              <a:t>a confirmed anaphylactic reaction to a previous dose of the vaccine OR </a:t>
            </a:r>
          </a:p>
          <a:p>
            <a:pPr>
              <a:buFont typeface="Wingdings" panose="05000000000000000000" pitchFamily="2" charset="2"/>
              <a:buChar char="Ø"/>
            </a:pPr>
            <a:r>
              <a:rPr lang="en-GB" dirty="0"/>
              <a:t>a confirmed anaphylactic reaction to any component of the vaccine (this includes formaldehyde, neomycin and polymyxin)</a:t>
            </a:r>
          </a:p>
          <a:p>
            <a:endParaRPr lang="en-GB" dirty="0"/>
          </a:p>
          <a:p>
            <a:pPr marL="0" indent="0">
              <a:buNone/>
            </a:pPr>
            <a:r>
              <a:rPr lang="en-GB" dirty="0"/>
              <a:t>Where there is doubt, instead of withholding immunisation, appropriate advice should be sought from a consultant with immunisation expertise or a member of the local screening and immunisation team.</a:t>
            </a:r>
          </a:p>
        </p:txBody>
      </p:sp>
      <p:sp>
        <p:nvSpPr>
          <p:cNvPr id="4" name="Footer Placeholder 3">
            <a:extLst>
              <a:ext uri="{FF2B5EF4-FFF2-40B4-BE49-F238E27FC236}">
                <a16:creationId xmlns:a16="http://schemas.microsoft.com/office/drawing/2014/main" id="{1A392104-793E-4390-93D8-A726914B051D}"/>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2974499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CB1ED-30F4-484A-A27C-782EB34ACCF2}"/>
              </a:ext>
            </a:extLst>
          </p:cNvPr>
          <p:cNvSpPr>
            <a:spLocks noGrp="1"/>
          </p:cNvSpPr>
          <p:nvPr>
            <p:ph type="title"/>
          </p:nvPr>
        </p:nvSpPr>
        <p:spPr/>
        <p:txBody>
          <a:bodyPr/>
          <a:lstStyle/>
          <a:p>
            <a:r>
              <a:rPr lang="en-GB" dirty="0"/>
              <a:t>Precautions</a:t>
            </a:r>
          </a:p>
        </p:txBody>
      </p:sp>
      <p:sp>
        <p:nvSpPr>
          <p:cNvPr id="3" name="Content Placeholder 2">
            <a:extLst>
              <a:ext uri="{FF2B5EF4-FFF2-40B4-BE49-F238E27FC236}">
                <a16:creationId xmlns:a16="http://schemas.microsoft.com/office/drawing/2014/main" id="{4FF642D7-DCC6-4AEF-96C7-96C3847FDBE5}"/>
              </a:ext>
            </a:extLst>
          </p:cNvPr>
          <p:cNvSpPr>
            <a:spLocks noGrp="1"/>
          </p:cNvSpPr>
          <p:nvPr>
            <p:ph idx="1"/>
          </p:nvPr>
        </p:nvSpPr>
        <p:spPr>
          <a:xfrm>
            <a:off x="534071" y="1654139"/>
            <a:ext cx="10675035" cy="4784711"/>
          </a:xfrm>
        </p:spPr>
        <p:txBody>
          <a:bodyPr>
            <a:normAutofit lnSpcReduction="10000"/>
          </a:bodyPr>
          <a:lstStyle/>
          <a:p>
            <a:r>
              <a:rPr lang="en-GB" sz="2600" dirty="0"/>
              <a:t>if infant has a minor illness without fever or systemic upset, immunisations can still be given </a:t>
            </a:r>
          </a:p>
          <a:p>
            <a:r>
              <a:rPr lang="en-GB" sz="2600" dirty="0"/>
              <a:t>if the infant is acutely unwell (for example fever above 38.5⁰C), immunisation may be postponed until they have fully recovered. This is to avoid wrongly attributing any new symptom or the progression of symptoms to the vaccine</a:t>
            </a:r>
          </a:p>
          <a:p>
            <a:r>
              <a:rPr lang="en-GB" sz="2600" dirty="0"/>
              <a:t>the presence of a neurological condition is not a contraindication to immunisation but if evidence of current neurological deterioration, deferral of DTaP/IPV/Hib/HepB vaccination may be considered to avoid incorrect attribution of any change in the underlying condition</a:t>
            </a:r>
          </a:p>
          <a:p>
            <a:r>
              <a:rPr lang="en-GB" sz="2600" dirty="0"/>
              <a:t>risk of deferral should be balanced against risk of infection and vaccination should be given promptly once diagnosis and/or expected course of the condition becomes clear</a:t>
            </a:r>
          </a:p>
        </p:txBody>
      </p:sp>
      <p:sp>
        <p:nvSpPr>
          <p:cNvPr id="4" name="Footer Placeholder 3">
            <a:extLst>
              <a:ext uri="{FF2B5EF4-FFF2-40B4-BE49-F238E27FC236}">
                <a16:creationId xmlns:a16="http://schemas.microsoft.com/office/drawing/2014/main" id="{172B11AF-D4C6-4716-8488-1EE1F3D47F88}"/>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3901855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0E5B1-053C-4C4D-B147-C266793ED619}"/>
              </a:ext>
            </a:extLst>
          </p:cNvPr>
          <p:cNvSpPr>
            <a:spLocks noGrp="1"/>
          </p:cNvSpPr>
          <p:nvPr>
            <p:ph type="title"/>
          </p:nvPr>
        </p:nvSpPr>
        <p:spPr/>
        <p:txBody>
          <a:bodyPr/>
          <a:lstStyle/>
          <a:p>
            <a:r>
              <a:rPr lang="en-GB" dirty="0"/>
              <a:t>Premature infants</a:t>
            </a:r>
          </a:p>
        </p:txBody>
      </p:sp>
      <p:sp>
        <p:nvSpPr>
          <p:cNvPr id="3" name="Content Placeholder 2">
            <a:extLst>
              <a:ext uri="{FF2B5EF4-FFF2-40B4-BE49-F238E27FC236}">
                <a16:creationId xmlns:a16="http://schemas.microsoft.com/office/drawing/2014/main" id="{66E5C9A9-8038-4E63-B569-C340B0159C02}"/>
              </a:ext>
            </a:extLst>
          </p:cNvPr>
          <p:cNvSpPr>
            <a:spLocks noGrp="1"/>
          </p:cNvSpPr>
          <p:nvPr>
            <p:ph idx="1"/>
          </p:nvPr>
        </p:nvSpPr>
        <p:spPr>
          <a:xfrm>
            <a:off x="615957" y="1643864"/>
            <a:ext cx="10515600" cy="4219607"/>
          </a:xfrm>
        </p:spPr>
        <p:txBody>
          <a:bodyPr>
            <a:normAutofit lnSpcReduction="10000"/>
          </a:bodyPr>
          <a:lstStyle/>
          <a:p>
            <a:r>
              <a:rPr lang="en-GB" sz="2800" dirty="0"/>
              <a:t>very premature infants (born ≤ 28 weeks of gestation) who are in hospital should have respiratory monitoring for 48 to 72 hrs when given their first immunisation, particularly those with a previous history of respiratory immaturity </a:t>
            </a:r>
          </a:p>
          <a:p>
            <a:r>
              <a:rPr lang="en-GB" sz="2800" dirty="0"/>
              <a:t>if the premature infant has apnoea, bradycardia or desaturations after the first immunisation, the second immunisation should also be given in hospital, with respiratory monitoring for 48 to 72 hrs </a:t>
            </a:r>
          </a:p>
          <a:p>
            <a:r>
              <a:rPr lang="en-GB" sz="2800" dirty="0"/>
              <a:t>if the premature infant was stable at discharge and has no complex medical or/and apnoea/respiratory compromise, further vaccinations can be given in the community setting</a:t>
            </a:r>
          </a:p>
          <a:p>
            <a:endParaRPr lang="en-GB" dirty="0"/>
          </a:p>
        </p:txBody>
      </p:sp>
      <p:sp>
        <p:nvSpPr>
          <p:cNvPr id="4" name="Footer Placeholder 3">
            <a:extLst>
              <a:ext uri="{FF2B5EF4-FFF2-40B4-BE49-F238E27FC236}">
                <a16:creationId xmlns:a16="http://schemas.microsoft.com/office/drawing/2014/main" id="{3F5278BA-8EEA-4A82-B124-C9DB6D959455}"/>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1491156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8257-8679-401B-BA66-6221F48F06DC}"/>
              </a:ext>
            </a:extLst>
          </p:cNvPr>
          <p:cNvSpPr>
            <a:spLocks noGrp="1"/>
          </p:cNvSpPr>
          <p:nvPr>
            <p:ph type="title"/>
          </p:nvPr>
        </p:nvSpPr>
        <p:spPr/>
        <p:txBody>
          <a:bodyPr>
            <a:normAutofit fontScale="90000"/>
          </a:bodyPr>
          <a:lstStyle/>
          <a:p>
            <a:r>
              <a:rPr lang="en-GB" dirty="0"/>
              <a:t>Systemic and local reactions following a previous immunisation </a:t>
            </a:r>
          </a:p>
        </p:txBody>
      </p:sp>
      <p:sp>
        <p:nvSpPr>
          <p:cNvPr id="3" name="Content Placeholder 2">
            <a:extLst>
              <a:ext uri="{FF2B5EF4-FFF2-40B4-BE49-F238E27FC236}">
                <a16:creationId xmlns:a16="http://schemas.microsoft.com/office/drawing/2014/main" id="{B879AF24-D21E-4DFE-9B37-A158CD3BBAF6}"/>
              </a:ext>
            </a:extLst>
          </p:cNvPr>
          <p:cNvSpPr>
            <a:spLocks noGrp="1"/>
          </p:cNvSpPr>
          <p:nvPr>
            <p:ph idx="1"/>
          </p:nvPr>
        </p:nvSpPr>
        <p:spPr>
          <a:xfrm>
            <a:off x="615956" y="1674687"/>
            <a:ext cx="10654795" cy="4489807"/>
          </a:xfrm>
        </p:spPr>
        <p:txBody>
          <a:bodyPr>
            <a:normAutofit fontScale="92500" lnSpcReduction="10000"/>
          </a:bodyPr>
          <a:lstStyle/>
          <a:p>
            <a:pPr marL="0" indent="0">
              <a:buNone/>
            </a:pPr>
            <a:r>
              <a:rPr lang="en-GB" sz="2800" dirty="0"/>
              <a:t>Children who have had a systemic or local reaction following a previous immunisation with DTaP/IPV/Hib/HepB or DTaP/IPV/Hib, including: </a:t>
            </a:r>
          </a:p>
          <a:p>
            <a:pPr marL="0" indent="0">
              <a:buNone/>
            </a:pPr>
            <a:endParaRPr lang="en-GB" sz="2800" dirty="0"/>
          </a:p>
          <a:p>
            <a:r>
              <a:rPr lang="en-GB" sz="2800" dirty="0"/>
              <a:t>fever, irrespective of its severity </a:t>
            </a:r>
          </a:p>
          <a:p>
            <a:r>
              <a:rPr lang="en-GB" sz="2800" dirty="0"/>
              <a:t>hypotonic-hyporesponsive episodes (HHE) </a:t>
            </a:r>
          </a:p>
          <a:p>
            <a:r>
              <a:rPr lang="en-GB" sz="2800" dirty="0"/>
              <a:t>persistent crying or screaming for more than 3 hours, or </a:t>
            </a:r>
          </a:p>
          <a:p>
            <a:r>
              <a:rPr lang="en-GB" sz="2800" dirty="0"/>
              <a:t>severe local reaction, irrespective of extent </a:t>
            </a:r>
          </a:p>
          <a:p>
            <a:pPr marL="0" indent="0">
              <a:buNone/>
            </a:pPr>
            <a:endParaRPr lang="en-GB" sz="2800" dirty="0"/>
          </a:p>
          <a:p>
            <a:pPr marL="0" indent="0">
              <a:buNone/>
            </a:pPr>
            <a:r>
              <a:rPr lang="en-GB" sz="2800" dirty="0"/>
              <a:t>can continue to receive subsequent doses of DTaP/IPV/Hib/HepB vaccine</a:t>
            </a:r>
          </a:p>
          <a:p>
            <a:endParaRPr lang="en-GB" dirty="0"/>
          </a:p>
        </p:txBody>
      </p:sp>
      <p:sp>
        <p:nvSpPr>
          <p:cNvPr id="4" name="Footer Placeholder 3">
            <a:extLst>
              <a:ext uri="{FF2B5EF4-FFF2-40B4-BE49-F238E27FC236}">
                <a16:creationId xmlns:a16="http://schemas.microsoft.com/office/drawing/2014/main" id="{F29A6668-F126-497E-8338-CA9C7D838837}"/>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3434668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E959C1A-626C-4305-9C2B-25881F41D091}"/>
              </a:ext>
            </a:extLst>
          </p:cNvPr>
          <p:cNvSpPr>
            <a:spLocks noGrp="1"/>
          </p:cNvSpPr>
          <p:nvPr>
            <p:ph type="title"/>
          </p:nvPr>
        </p:nvSpPr>
        <p:spPr/>
        <p:txBody>
          <a:bodyPr/>
          <a:lstStyle/>
          <a:p>
            <a:r>
              <a:rPr lang="en-GB" dirty="0"/>
              <a:t>Infanrix hexa® vaccine composition</a:t>
            </a:r>
          </a:p>
        </p:txBody>
      </p:sp>
      <p:sp>
        <p:nvSpPr>
          <p:cNvPr id="7" name="Content Placeholder 6">
            <a:extLst>
              <a:ext uri="{FF2B5EF4-FFF2-40B4-BE49-F238E27FC236}">
                <a16:creationId xmlns:a16="http://schemas.microsoft.com/office/drawing/2014/main" id="{E4CE0085-6813-4F30-94EC-277206B51E5B}"/>
              </a:ext>
            </a:extLst>
          </p:cNvPr>
          <p:cNvSpPr>
            <a:spLocks noGrp="1"/>
          </p:cNvSpPr>
          <p:nvPr>
            <p:ph sz="half" idx="1"/>
          </p:nvPr>
        </p:nvSpPr>
        <p:spPr>
          <a:xfrm>
            <a:off x="527044" y="1491278"/>
            <a:ext cx="5181600" cy="4351338"/>
          </a:xfrm>
        </p:spPr>
        <p:txBody>
          <a:bodyPr>
            <a:normAutofit fontScale="25000" lnSpcReduction="20000"/>
          </a:bodyPr>
          <a:lstStyle/>
          <a:p>
            <a:pPr marL="0" indent="0">
              <a:buNone/>
            </a:pPr>
            <a:r>
              <a:rPr lang="en-GB" sz="6400" b="1" dirty="0"/>
              <a:t>After reconstitution, one dose (0.5 ml) contains: </a:t>
            </a:r>
          </a:p>
          <a:p>
            <a:pPr marL="0" indent="0">
              <a:buNone/>
            </a:pPr>
            <a:endParaRPr lang="en-GB" sz="6400" b="1" dirty="0"/>
          </a:p>
          <a:p>
            <a:r>
              <a:rPr lang="en-GB" sz="6400" dirty="0"/>
              <a:t>Diphtheria toxoid </a:t>
            </a:r>
          </a:p>
          <a:p>
            <a:r>
              <a:rPr lang="en-GB" sz="6400" dirty="0"/>
              <a:t>Tetanus toxoid</a:t>
            </a:r>
          </a:p>
          <a:p>
            <a:r>
              <a:rPr lang="en-GB" sz="6400" i="1" dirty="0"/>
              <a:t>Bordetella pertussis </a:t>
            </a:r>
            <a:r>
              <a:rPr lang="en-GB" sz="6400" dirty="0"/>
              <a:t>antigens </a:t>
            </a:r>
          </a:p>
          <a:p>
            <a:pPr lvl="1">
              <a:buFont typeface="Wingdings" panose="05000000000000000000" pitchFamily="2" charset="2"/>
              <a:buChar char="§"/>
            </a:pPr>
            <a:r>
              <a:rPr lang="nl-NL" sz="6400" dirty="0"/>
              <a:t>Pertussis toxoid (PT) </a:t>
            </a:r>
          </a:p>
          <a:p>
            <a:pPr lvl="1">
              <a:buFont typeface="Wingdings" panose="05000000000000000000" pitchFamily="2" charset="2"/>
              <a:buChar char="§"/>
            </a:pPr>
            <a:r>
              <a:rPr lang="fr-FR" sz="6400" dirty="0"/>
              <a:t>Filamentous Haemagglutinin (FHA)</a:t>
            </a:r>
          </a:p>
          <a:p>
            <a:pPr lvl="1">
              <a:buFont typeface="Wingdings" panose="05000000000000000000" pitchFamily="2" charset="2"/>
              <a:buChar char="§"/>
            </a:pPr>
            <a:r>
              <a:rPr lang="en-GB" sz="6400" dirty="0"/>
              <a:t>Pertactin (PRN) </a:t>
            </a:r>
          </a:p>
          <a:p>
            <a:r>
              <a:rPr lang="en-GB" sz="6400" dirty="0"/>
              <a:t>Hepatitis B surface antigen (HBsAg) </a:t>
            </a:r>
          </a:p>
          <a:p>
            <a:r>
              <a:rPr lang="en-GB" sz="6400" dirty="0"/>
              <a:t>Poliovirus (inactivated) (IPV) </a:t>
            </a:r>
          </a:p>
          <a:p>
            <a:pPr lvl="1">
              <a:buFont typeface="Wingdings" panose="05000000000000000000" pitchFamily="2" charset="2"/>
              <a:buChar char="§"/>
            </a:pPr>
            <a:r>
              <a:rPr lang="en-GB" sz="6400" dirty="0"/>
              <a:t>type 1 (Mahoney strain)</a:t>
            </a:r>
          </a:p>
          <a:p>
            <a:pPr lvl="1">
              <a:buFont typeface="Wingdings" panose="05000000000000000000" pitchFamily="2" charset="2"/>
              <a:buChar char="§"/>
            </a:pPr>
            <a:r>
              <a:rPr lang="en-GB" sz="6400" dirty="0"/>
              <a:t>type 2 (MEF-1 strain)</a:t>
            </a:r>
          </a:p>
          <a:p>
            <a:pPr lvl="1">
              <a:buFont typeface="Wingdings" panose="05000000000000000000" pitchFamily="2" charset="2"/>
              <a:buChar char="§"/>
            </a:pPr>
            <a:r>
              <a:rPr lang="en-GB" sz="6400" dirty="0"/>
              <a:t>type 3 (Saukett strain) </a:t>
            </a:r>
          </a:p>
          <a:p>
            <a:pPr marL="285750" indent="-285750"/>
            <a:r>
              <a:rPr lang="en-GB" sz="6400" i="1" dirty="0"/>
              <a:t>Haemophilus influenzae </a:t>
            </a:r>
            <a:r>
              <a:rPr lang="en-GB" sz="6400" dirty="0"/>
              <a:t>type b polysaccharide (polyribosylribitol phosphate, PRP)</a:t>
            </a:r>
          </a:p>
          <a:p>
            <a:pPr lvl="1">
              <a:buFont typeface="Wingdings" panose="05000000000000000000" pitchFamily="2" charset="2"/>
              <a:buChar char="§"/>
            </a:pPr>
            <a:r>
              <a:rPr lang="en-GB" sz="6400" dirty="0"/>
              <a:t>conjugated to tetanus toxoid as carrier protein</a:t>
            </a:r>
          </a:p>
          <a:p>
            <a:pPr lvl="1">
              <a:buFont typeface="Wingdings" panose="05000000000000000000" pitchFamily="2" charset="2"/>
              <a:buChar char="§"/>
            </a:pPr>
            <a:endParaRPr lang="en-GB" sz="3500" dirty="0"/>
          </a:p>
          <a:p>
            <a:pPr lvl="1">
              <a:buFont typeface="Wingdings" panose="05000000000000000000" pitchFamily="2" charset="2"/>
              <a:buChar char="§"/>
            </a:pPr>
            <a:endParaRPr lang="en-GB" sz="3500" dirty="0"/>
          </a:p>
          <a:p>
            <a:endParaRPr lang="en-GB" dirty="0"/>
          </a:p>
        </p:txBody>
      </p:sp>
      <p:sp>
        <p:nvSpPr>
          <p:cNvPr id="8" name="Content Placeholder 7">
            <a:extLst>
              <a:ext uri="{FF2B5EF4-FFF2-40B4-BE49-F238E27FC236}">
                <a16:creationId xmlns:a16="http://schemas.microsoft.com/office/drawing/2014/main" id="{D821462B-37AC-4C82-8B5A-4673174421EE}"/>
              </a:ext>
            </a:extLst>
          </p:cNvPr>
          <p:cNvSpPr>
            <a:spLocks noGrp="1"/>
          </p:cNvSpPr>
          <p:nvPr>
            <p:ph sz="half" idx="2"/>
          </p:nvPr>
        </p:nvSpPr>
        <p:spPr>
          <a:xfrm>
            <a:off x="5664206" y="1813302"/>
            <a:ext cx="5181600" cy="4482722"/>
          </a:xfrm>
        </p:spPr>
        <p:txBody>
          <a:bodyPr>
            <a:normAutofit fontScale="25000" lnSpcReduction="20000"/>
          </a:bodyPr>
          <a:lstStyle/>
          <a:p>
            <a:pPr marL="0" indent="0">
              <a:buNone/>
            </a:pPr>
            <a:r>
              <a:rPr lang="en-GB" sz="6400" b="1" dirty="0"/>
              <a:t>Adjuvants:</a:t>
            </a:r>
          </a:p>
          <a:p>
            <a:r>
              <a:rPr lang="en-GB" sz="6400" dirty="0"/>
              <a:t>Aluminium hydroxide, hydrated (Al(OH)3)</a:t>
            </a:r>
          </a:p>
          <a:p>
            <a:r>
              <a:rPr lang="en-GB" sz="6400" dirty="0"/>
              <a:t>Aluminium phosphate (AlPO4) </a:t>
            </a:r>
          </a:p>
          <a:p>
            <a:pPr marL="0" indent="0">
              <a:buNone/>
            </a:pPr>
            <a:endParaRPr lang="en-GB" sz="5600" b="1" dirty="0"/>
          </a:p>
          <a:p>
            <a:pPr marL="0" indent="0">
              <a:buNone/>
            </a:pPr>
            <a:endParaRPr lang="en-GB" sz="5600" b="1" dirty="0"/>
          </a:p>
          <a:p>
            <a:pPr marL="0" indent="0">
              <a:buNone/>
            </a:pPr>
            <a:endParaRPr lang="en-GB" sz="5600" b="1" dirty="0"/>
          </a:p>
          <a:p>
            <a:pPr marL="0" indent="0">
              <a:buNone/>
            </a:pPr>
            <a:r>
              <a:rPr lang="en-GB" sz="6400" b="1" dirty="0"/>
              <a:t>Excipients:</a:t>
            </a:r>
          </a:p>
          <a:p>
            <a:r>
              <a:rPr lang="en-GB" sz="6400" dirty="0"/>
              <a:t>Lactose anhydrous</a:t>
            </a:r>
          </a:p>
          <a:p>
            <a:r>
              <a:rPr lang="en-GB" sz="6400" dirty="0"/>
              <a:t>Sodium chloride (NaCl) </a:t>
            </a:r>
          </a:p>
          <a:p>
            <a:r>
              <a:rPr lang="en-GB" sz="6400" dirty="0"/>
              <a:t>Medium 199 containing principally amino acids, mineral salts, vitamins </a:t>
            </a:r>
          </a:p>
          <a:p>
            <a:r>
              <a:rPr lang="en-GB" sz="6400" dirty="0"/>
              <a:t>Water for injections </a:t>
            </a:r>
          </a:p>
          <a:p>
            <a:pPr marL="0" indent="0">
              <a:buNone/>
            </a:pPr>
            <a:endParaRPr lang="en-GB" sz="5600" dirty="0"/>
          </a:p>
          <a:p>
            <a:endParaRPr lang="en-GB" dirty="0"/>
          </a:p>
        </p:txBody>
      </p:sp>
      <p:sp>
        <p:nvSpPr>
          <p:cNvPr id="4" name="Footer Placeholder 3">
            <a:extLst>
              <a:ext uri="{FF2B5EF4-FFF2-40B4-BE49-F238E27FC236}">
                <a16:creationId xmlns:a16="http://schemas.microsoft.com/office/drawing/2014/main" id="{4A0019AB-5958-405E-883E-DB44EC3D8151}"/>
              </a:ext>
            </a:extLst>
          </p:cNvPr>
          <p:cNvSpPr>
            <a:spLocks noGrp="1"/>
          </p:cNvSpPr>
          <p:nvPr>
            <p:ph type="ftr" sz="quarter" idx="10"/>
          </p:nvPr>
        </p:nvSpPr>
        <p:spPr/>
        <p:txBody>
          <a:bodyPr/>
          <a:lstStyle/>
          <a:p>
            <a:r>
              <a:rPr lang="en-GB" dirty="0"/>
              <a:t>The hexavalent DTaP/IPV/Hib/HepB combination vaccine</a:t>
            </a:r>
          </a:p>
        </p:txBody>
      </p:sp>
      <p:graphicFrame>
        <p:nvGraphicFramePr>
          <p:cNvPr id="10" name="Table 10">
            <a:extLst>
              <a:ext uri="{FF2B5EF4-FFF2-40B4-BE49-F238E27FC236}">
                <a16:creationId xmlns:a16="http://schemas.microsoft.com/office/drawing/2014/main" id="{F47FA166-B80F-4A99-8E3B-22DB1BAEE003}"/>
              </a:ext>
            </a:extLst>
          </p:cNvPr>
          <p:cNvGraphicFramePr>
            <a:graphicFrameLocks noGrp="1"/>
          </p:cNvGraphicFramePr>
          <p:nvPr>
            <p:extLst>
              <p:ext uri="{D42A27DB-BD31-4B8C-83A1-F6EECF244321}">
                <p14:modId xmlns:p14="http://schemas.microsoft.com/office/powerpoint/2010/main" val="4173233252"/>
              </p:ext>
            </p:extLst>
          </p:nvPr>
        </p:nvGraphicFramePr>
        <p:xfrm>
          <a:off x="6483358" y="5339696"/>
          <a:ext cx="4914900" cy="1005840"/>
        </p:xfrm>
        <a:graphic>
          <a:graphicData uri="http://schemas.openxmlformats.org/drawingml/2006/table">
            <a:tbl>
              <a:tblPr firstRow="1" bandRow="1">
                <a:tableStyleId>{5C22544A-7EE6-4342-B048-85BDC9FD1C3A}</a:tableStyleId>
              </a:tblPr>
              <a:tblGrid>
                <a:gridCol w="4914900">
                  <a:extLst>
                    <a:ext uri="{9D8B030D-6E8A-4147-A177-3AD203B41FA5}">
                      <a16:colId xmlns:a16="http://schemas.microsoft.com/office/drawing/2014/main" val="2352480736"/>
                    </a:ext>
                  </a:extLst>
                </a:gridCol>
              </a:tblGrid>
              <a:tr h="863014">
                <a:tc>
                  <a:txBody>
                    <a:bodyPr/>
                    <a:lstStyle/>
                    <a:p>
                      <a:r>
                        <a:rPr lang="en-GB" sz="1400" b="0" dirty="0">
                          <a:solidFill>
                            <a:schemeClr val="tx1"/>
                          </a:solidFill>
                        </a:rPr>
                        <a:t>The vaccine may contain traces of formaldehyde, neomycin and polymyxin which are used during the manufacturing process.</a:t>
                      </a:r>
                    </a:p>
                    <a:p>
                      <a:endParaRPr lang="en-GB" dirty="0">
                        <a:solidFill>
                          <a:srgbClr val="FF0000"/>
                        </a:solidFill>
                      </a:endParaRPr>
                    </a:p>
                  </a:txBody>
                  <a:tcPr>
                    <a:lnL w="12700" cap="flat" cmpd="sng" algn="ctr">
                      <a:solidFill>
                        <a:srgbClr val="FF0000"/>
                      </a:solidFill>
                      <a:prstDash val="sysDash"/>
                      <a:round/>
                      <a:headEnd type="none" w="med" len="med"/>
                      <a:tailEnd type="none" w="med" len="med"/>
                    </a:lnL>
                    <a:lnR w="12700" cap="flat" cmpd="sng" algn="ctr">
                      <a:solidFill>
                        <a:srgbClr val="FF0000"/>
                      </a:solidFill>
                      <a:prstDash val="sysDash"/>
                      <a:round/>
                      <a:headEnd type="none" w="med" len="med"/>
                      <a:tailEnd type="none" w="med" len="med"/>
                    </a:lnR>
                    <a:lnT w="12700" cap="flat" cmpd="sng" algn="ctr">
                      <a:solidFill>
                        <a:srgbClr val="FF0000"/>
                      </a:solidFill>
                      <a:prstDash val="sysDash"/>
                      <a:round/>
                      <a:headEnd type="none" w="med" len="med"/>
                      <a:tailEnd type="none" w="med" len="med"/>
                    </a:lnT>
                    <a:lnB w="12700" cap="flat" cmpd="sng" algn="ctr">
                      <a:solidFill>
                        <a:srgbClr val="FF0000"/>
                      </a:solidFill>
                      <a:prstDash val="sysDash"/>
                      <a:round/>
                      <a:headEnd type="none" w="med" len="med"/>
                      <a:tailEnd type="none" w="med" len="med"/>
                    </a:lnB>
                    <a:solidFill>
                      <a:schemeClr val="bg1"/>
                    </a:solidFill>
                  </a:tcPr>
                </a:tc>
                <a:extLst>
                  <a:ext uri="{0D108BD9-81ED-4DB2-BD59-A6C34878D82A}">
                    <a16:rowId xmlns:a16="http://schemas.microsoft.com/office/drawing/2014/main" val="1995713075"/>
                  </a:ext>
                </a:extLst>
              </a:tr>
            </a:tbl>
          </a:graphicData>
        </a:graphic>
      </p:graphicFrame>
    </p:spTree>
    <p:extLst>
      <p:ext uri="{BB962C8B-B14F-4D97-AF65-F5344CB8AC3E}">
        <p14:creationId xmlns:p14="http://schemas.microsoft.com/office/powerpoint/2010/main" val="2496175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F099-7CD6-9964-2E7F-C52820A8FB3A}"/>
              </a:ext>
            </a:extLst>
          </p:cNvPr>
          <p:cNvSpPr>
            <a:spLocks noGrp="1"/>
          </p:cNvSpPr>
          <p:nvPr>
            <p:ph type="title"/>
          </p:nvPr>
        </p:nvSpPr>
        <p:spPr/>
        <p:txBody>
          <a:bodyPr/>
          <a:lstStyle/>
          <a:p>
            <a:r>
              <a:rPr lang="en-GB" dirty="0"/>
              <a:t>Contents</a:t>
            </a:r>
            <a:r>
              <a:rPr lang="en-GB" sz="1800" b="0" i="0" u="none" strike="noStrike" dirty="0">
                <a:solidFill>
                  <a:srgbClr val="000000"/>
                </a:solidFill>
                <a:effectLst/>
                <a:latin typeface="Arial" panose="020B0604020202020204" pitchFamily="34" charset="0"/>
              </a:rPr>
              <a:t> </a:t>
            </a:r>
            <a:endParaRPr lang="en-GB" dirty="0"/>
          </a:p>
        </p:txBody>
      </p:sp>
      <p:sp>
        <p:nvSpPr>
          <p:cNvPr id="3" name="Content Placeholder 2">
            <a:extLst>
              <a:ext uri="{FF2B5EF4-FFF2-40B4-BE49-F238E27FC236}">
                <a16:creationId xmlns:a16="http://schemas.microsoft.com/office/drawing/2014/main" id="{17D57E33-7FC4-9E7A-6B23-035A6353B376}"/>
              </a:ext>
            </a:extLst>
          </p:cNvPr>
          <p:cNvSpPr>
            <a:spLocks noGrp="1"/>
          </p:cNvSpPr>
          <p:nvPr>
            <p:ph idx="1"/>
          </p:nvPr>
        </p:nvSpPr>
        <p:spPr/>
        <p:txBody>
          <a:bodyPr/>
          <a:lstStyle/>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Learning objectives							4</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Pre-requisites to administering DTaP/IPV/Hib/HepB vaccines 		5</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Significant messages							6</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The hexavalent vaccine (and introduction of the new 18-month appointment)	7</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Haemophilus influenzae serotype b (Hib)					8</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Hepatitis B								10</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The hexavalent DTaP/IPV/Hib/HepB combination vaccine programme		19</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a:p>
            <a:pPr>
              <a:lnSpc>
                <a:spcPct val="107000"/>
              </a:lnSpc>
              <a:spcAft>
                <a:spcPts val="800"/>
              </a:spcAft>
            </a:pPr>
            <a:r>
              <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Monitoring of vaccine coverage						37</a:t>
            </a:r>
            <a:endParaRPr lang="en-GB" sz="1800" kern="100" dirty="0">
              <a:solidFill>
                <a:schemeClr val="tx2">
                  <a:lumMod val="60000"/>
                  <a:lumOff val="40000"/>
                </a:schemeClr>
              </a:solidFill>
              <a:effectLst/>
              <a:latin typeface="+mn-lt"/>
              <a:ea typeface="Aptos" panose="020B00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FAEEDBF8-DE57-456C-145C-C1A0355DA4A4}"/>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36126826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F2D3D70-B5E3-45A5-BAE0-52C74BFD6549}"/>
              </a:ext>
            </a:extLst>
          </p:cNvPr>
          <p:cNvSpPr>
            <a:spLocks noGrp="1"/>
          </p:cNvSpPr>
          <p:nvPr>
            <p:ph type="title"/>
          </p:nvPr>
        </p:nvSpPr>
        <p:spPr/>
        <p:txBody>
          <a:bodyPr/>
          <a:lstStyle/>
          <a:p>
            <a:r>
              <a:rPr lang="en-GB" dirty="0"/>
              <a:t>Vaxelis® vaccine composition</a:t>
            </a:r>
          </a:p>
        </p:txBody>
      </p:sp>
      <p:sp>
        <p:nvSpPr>
          <p:cNvPr id="8" name="Content Placeholder 7">
            <a:extLst>
              <a:ext uri="{FF2B5EF4-FFF2-40B4-BE49-F238E27FC236}">
                <a16:creationId xmlns:a16="http://schemas.microsoft.com/office/drawing/2014/main" id="{12389B58-17CA-4F95-8037-F8F12A7EE2E0}"/>
              </a:ext>
            </a:extLst>
          </p:cNvPr>
          <p:cNvSpPr>
            <a:spLocks noGrp="1"/>
          </p:cNvSpPr>
          <p:nvPr>
            <p:ph idx="1"/>
          </p:nvPr>
        </p:nvSpPr>
        <p:spPr>
          <a:xfrm>
            <a:off x="615955" y="1571946"/>
            <a:ext cx="11123857" cy="4554218"/>
          </a:xfrm>
        </p:spPr>
        <p:txBody>
          <a:bodyPr>
            <a:normAutofit fontScale="92500" lnSpcReduction="20000"/>
          </a:bodyPr>
          <a:lstStyle/>
          <a:p>
            <a:pPr marL="0" indent="0">
              <a:lnSpc>
                <a:spcPct val="70000"/>
              </a:lnSpc>
              <a:buNone/>
            </a:pPr>
            <a:r>
              <a:rPr lang="en-GB" sz="1600" b="1" dirty="0"/>
              <a:t>Pre-filled syringe, one dose (0.5 ml) contains: </a:t>
            </a:r>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r>
              <a:rPr lang="en-GB" sz="1600" dirty="0"/>
              <a:t>Diphtheria toxoid </a:t>
            </a:r>
          </a:p>
          <a:p>
            <a:pPr>
              <a:lnSpc>
                <a:spcPct val="70000"/>
              </a:lnSpc>
              <a:buFont typeface="Wingdings" panose="05000000000000000000" pitchFamily="2" charset="2"/>
              <a:buChar char="§"/>
            </a:pPr>
            <a:endParaRPr lang="en-GB" sz="1600" dirty="0"/>
          </a:p>
          <a:p>
            <a:pPr>
              <a:lnSpc>
                <a:spcPct val="70000"/>
              </a:lnSpc>
              <a:buFont typeface="Wingdings" panose="05000000000000000000" pitchFamily="2" charset="2"/>
              <a:buChar char="§"/>
            </a:pPr>
            <a:r>
              <a:rPr lang="en-GB" sz="1600" dirty="0"/>
              <a:t>Tetanus toxoid</a:t>
            </a:r>
          </a:p>
          <a:p>
            <a:pPr>
              <a:lnSpc>
                <a:spcPct val="70000"/>
              </a:lnSpc>
              <a:buFont typeface="Wingdings" panose="05000000000000000000" pitchFamily="2" charset="2"/>
              <a:buChar char="§"/>
            </a:pPr>
            <a:endParaRPr lang="en-GB" sz="1600" dirty="0"/>
          </a:p>
          <a:p>
            <a:pPr>
              <a:lnSpc>
                <a:spcPct val="70000"/>
              </a:lnSpc>
              <a:buFont typeface="Wingdings" panose="05000000000000000000" pitchFamily="2" charset="2"/>
              <a:buChar char="§"/>
            </a:pPr>
            <a:r>
              <a:rPr lang="en-GB" sz="1600" i="1" dirty="0"/>
              <a:t>Bordetella pertussis </a:t>
            </a:r>
            <a:r>
              <a:rPr lang="en-GB" sz="1600" dirty="0"/>
              <a:t>antigens </a:t>
            </a:r>
          </a:p>
          <a:p>
            <a:pPr lvl="1">
              <a:lnSpc>
                <a:spcPct val="70000"/>
              </a:lnSpc>
            </a:pPr>
            <a:r>
              <a:rPr lang="nl-NL" sz="1600" dirty="0"/>
              <a:t>Pertussis toxoid (PT)</a:t>
            </a:r>
          </a:p>
          <a:p>
            <a:pPr lvl="1">
              <a:lnSpc>
                <a:spcPct val="70000"/>
              </a:lnSpc>
            </a:pPr>
            <a:r>
              <a:rPr lang="fr-FR" sz="1600" dirty="0"/>
              <a:t>Filamentous Haemagglutinin (FHA)</a:t>
            </a:r>
          </a:p>
          <a:p>
            <a:pPr lvl="1">
              <a:lnSpc>
                <a:spcPct val="70000"/>
              </a:lnSpc>
            </a:pPr>
            <a:r>
              <a:rPr lang="en-GB" sz="1600" dirty="0"/>
              <a:t>Pertactin (PRN) </a:t>
            </a:r>
          </a:p>
          <a:p>
            <a:pPr lvl="1">
              <a:lnSpc>
                <a:spcPct val="70000"/>
              </a:lnSpc>
            </a:pPr>
            <a:r>
              <a:rPr lang="en-GB" sz="1600" dirty="0"/>
              <a:t>Fimbriae Types 2 and 3 (FIM)</a:t>
            </a:r>
          </a:p>
          <a:p>
            <a:pPr lvl="4">
              <a:lnSpc>
                <a:spcPct val="70000"/>
              </a:lnSpc>
            </a:pPr>
            <a:endParaRPr lang="en-GB" dirty="0"/>
          </a:p>
          <a:p>
            <a:pPr>
              <a:lnSpc>
                <a:spcPct val="70000"/>
              </a:lnSpc>
              <a:buFont typeface="Wingdings" panose="05000000000000000000" pitchFamily="2" charset="2"/>
              <a:buChar char="§"/>
            </a:pPr>
            <a:r>
              <a:rPr lang="en-GB" sz="1600" dirty="0"/>
              <a:t>Hepatitis B surface antigen (HBs) </a:t>
            </a:r>
          </a:p>
          <a:p>
            <a:pPr>
              <a:lnSpc>
                <a:spcPct val="70000"/>
              </a:lnSpc>
            </a:pPr>
            <a:endParaRPr lang="en-GB" sz="1600" dirty="0"/>
          </a:p>
          <a:p>
            <a:pPr>
              <a:lnSpc>
                <a:spcPct val="70000"/>
              </a:lnSpc>
              <a:buFont typeface="Wingdings" panose="05000000000000000000" pitchFamily="2" charset="2"/>
              <a:buChar char="§"/>
            </a:pPr>
            <a:r>
              <a:rPr lang="en-GB" sz="1600" dirty="0"/>
              <a:t>Poliovirus (inactivated) (IPV) </a:t>
            </a:r>
          </a:p>
          <a:p>
            <a:pPr lvl="1">
              <a:lnSpc>
                <a:spcPct val="70000"/>
              </a:lnSpc>
            </a:pPr>
            <a:r>
              <a:rPr lang="en-GB" sz="1600" dirty="0"/>
              <a:t>type 1 (Mahoney strain)</a:t>
            </a:r>
          </a:p>
          <a:p>
            <a:pPr lvl="1">
              <a:lnSpc>
                <a:spcPct val="70000"/>
              </a:lnSpc>
            </a:pPr>
            <a:r>
              <a:rPr lang="en-GB" sz="1600" dirty="0"/>
              <a:t>type 2 (MEF-1 strain)</a:t>
            </a:r>
          </a:p>
          <a:p>
            <a:pPr lvl="1">
              <a:lnSpc>
                <a:spcPct val="70000"/>
              </a:lnSpc>
            </a:pPr>
            <a:r>
              <a:rPr lang="en-GB" sz="1600" dirty="0"/>
              <a:t>type 3 (Saukett strain) </a:t>
            </a:r>
          </a:p>
          <a:p>
            <a:pPr marL="285750" indent="-285750">
              <a:lnSpc>
                <a:spcPct val="70000"/>
              </a:lnSpc>
            </a:pPr>
            <a:endParaRPr lang="en-GB" sz="1600" dirty="0"/>
          </a:p>
          <a:p>
            <a:pPr>
              <a:lnSpc>
                <a:spcPct val="70000"/>
              </a:lnSpc>
              <a:buFont typeface="Wingdings" panose="05000000000000000000" pitchFamily="2" charset="2"/>
              <a:buChar char="§"/>
            </a:pPr>
            <a:r>
              <a:rPr lang="en-GB" sz="1600" i="1" dirty="0"/>
              <a:t>Haemophilus influenzae </a:t>
            </a:r>
            <a:r>
              <a:rPr lang="en-GB" sz="1600" dirty="0"/>
              <a:t>type b polysaccharide (polyribosylribitol phosphate, PRP)  </a:t>
            </a:r>
          </a:p>
          <a:p>
            <a:pPr lvl="1">
              <a:lnSpc>
                <a:spcPct val="70000"/>
              </a:lnSpc>
            </a:pPr>
            <a:r>
              <a:rPr lang="en-GB" sz="1600" dirty="0"/>
              <a:t>conjugated </a:t>
            </a:r>
            <a:r>
              <a:rPr lang="en-GB" sz="1600" dirty="0">
                <a:solidFill>
                  <a:srgbClr val="000000"/>
                </a:solidFill>
              </a:rPr>
              <a:t>to meningococcal protein</a:t>
            </a:r>
            <a:endParaRPr lang="en-GB" sz="1600" dirty="0"/>
          </a:p>
          <a:p>
            <a:endParaRPr lang="en-GB" dirty="0"/>
          </a:p>
        </p:txBody>
      </p:sp>
      <p:sp>
        <p:nvSpPr>
          <p:cNvPr id="9" name="Content Placeholder 8">
            <a:extLst>
              <a:ext uri="{FF2B5EF4-FFF2-40B4-BE49-F238E27FC236}">
                <a16:creationId xmlns:a16="http://schemas.microsoft.com/office/drawing/2014/main" id="{9921FB71-A737-4459-926D-F788696B4CAF}"/>
              </a:ext>
            </a:extLst>
          </p:cNvPr>
          <p:cNvSpPr>
            <a:spLocks noGrp="1"/>
          </p:cNvSpPr>
          <p:nvPr>
            <p:ph sz="half" idx="4294967295"/>
          </p:nvPr>
        </p:nvSpPr>
        <p:spPr>
          <a:xfrm>
            <a:off x="5838825" y="1152525"/>
            <a:ext cx="6353175" cy="4351338"/>
          </a:xfrm>
        </p:spPr>
        <p:txBody>
          <a:bodyPr>
            <a:normAutofit/>
          </a:bodyPr>
          <a:lstStyle/>
          <a:p>
            <a:pPr marL="0" indent="0">
              <a:lnSpc>
                <a:spcPct val="70000"/>
              </a:lnSpc>
              <a:buNone/>
            </a:pPr>
            <a:endParaRPr lang="en-GB" sz="1400" b="1" dirty="0"/>
          </a:p>
          <a:p>
            <a:pPr marL="0" indent="0">
              <a:lnSpc>
                <a:spcPct val="70000"/>
              </a:lnSpc>
              <a:buNone/>
            </a:pPr>
            <a:endParaRPr lang="en-GB" sz="1400" b="1" dirty="0"/>
          </a:p>
          <a:p>
            <a:pPr marL="0" indent="0">
              <a:lnSpc>
                <a:spcPct val="70000"/>
              </a:lnSpc>
              <a:buNone/>
            </a:pPr>
            <a:endParaRPr lang="en-GB" sz="1400" b="1" dirty="0"/>
          </a:p>
          <a:p>
            <a:pPr marL="0" indent="0">
              <a:lnSpc>
                <a:spcPct val="70000"/>
              </a:lnSpc>
              <a:buNone/>
            </a:pPr>
            <a:r>
              <a:rPr lang="en-GB" sz="1600" b="1" dirty="0"/>
              <a:t>Adjuvants:</a:t>
            </a:r>
          </a:p>
          <a:p>
            <a:pPr>
              <a:lnSpc>
                <a:spcPct val="70000"/>
              </a:lnSpc>
              <a:buFont typeface="Wingdings" panose="05000000000000000000" pitchFamily="2" charset="2"/>
              <a:buChar char="§"/>
            </a:pPr>
            <a:r>
              <a:rPr lang="en-GB" sz="1600" dirty="0"/>
              <a:t>Amorphous aluminium hydroxyphosphate sulfate</a:t>
            </a:r>
          </a:p>
          <a:p>
            <a:pPr>
              <a:lnSpc>
                <a:spcPct val="70000"/>
              </a:lnSpc>
              <a:buFont typeface="Wingdings" panose="05000000000000000000" pitchFamily="2" charset="2"/>
              <a:buChar char="§"/>
            </a:pPr>
            <a:r>
              <a:rPr lang="en-GB" sz="1600" dirty="0"/>
              <a:t>Aluminium phosphate </a:t>
            </a:r>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endParaRPr lang="en-GB" sz="1400" dirty="0"/>
          </a:p>
          <a:p>
            <a:pPr marL="0" indent="0">
              <a:lnSpc>
                <a:spcPct val="70000"/>
              </a:lnSpc>
              <a:buNone/>
            </a:pPr>
            <a:endParaRPr lang="en-GB" sz="1400" dirty="0"/>
          </a:p>
          <a:p>
            <a:endParaRPr lang="en-GB" dirty="0"/>
          </a:p>
        </p:txBody>
      </p:sp>
      <p:graphicFrame>
        <p:nvGraphicFramePr>
          <p:cNvPr id="10" name="Table 10">
            <a:extLst>
              <a:ext uri="{FF2B5EF4-FFF2-40B4-BE49-F238E27FC236}">
                <a16:creationId xmlns:a16="http://schemas.microsoft.com/office/drawing/2014/main" id="{B95A037B-5A62-4164-A4F3-0D57426C60CD}"/>
              </a:ext>
            </a:extLst>
          </p:cNvPr>
          <p:cNvGraphicFramePr>
            <a:graphicFrameLocks noGrp="1"/>
          </p:cNvGraphicFramePr>
          <p:nvPr>
            <p:extLst>
              <p:ext uri="{D42A27DB-BD31-4B8C-83A1-F6EECF244321}">
                <p14:modId xmlns:p14="http://schemas.microsoft.com/office/powerpoint/2010/main" val="1629183343"/>
              </p:ext>
            </p:extLst>
          </p:nvPr>
        </p:nvGraphicFramePr>
        <p:xfrm>
          <a:off x="5560758" y="3714750"/>
          <a:ext cx="6015287" cy="1310640"/>
        </p:xfrm>
        <a:graphic>
          <a:graphicData uri="http://schemas.openxmlformats.org/drawingml/2006/table">
            <a:tbl>
              <a:tblPr firstRow="1" bandRow="1">
                <a:tableStyleId>{5C22544A-7EE6-4342-B048-85BDC9FD1C3A}</a:tableStyleId>
              </a:tblPr>
              <a:tblGrid>
                <a:gridCol w="6015287">
                  <a:extLst>
                    <a:ext uri="{9D8B030D-6E8A-4147-A177-3AD203B41FA5}">
                      <a16:colId xmlns:a16="http://schemas.microsoft.com/office/drawing/2014/main" val="3998546942"/>
                    </a:ext>
                  </a:extLst>
                </a:gridCol>
              </a:tblGrid>
              <a:tr h="1238250">
                <a:tc>
                  <a:txBody>
                    <a:bodyPr/>
                    <a:lstStyle/>
                    <a:p>
                      <a:r>
                        <a:rPr lang="en-GB" sz="1600" b="0" dirty="0">
                          <a:solidFill>
                            <a:schemeClr val="tx1"/>
                          </a:solidFill>
                        </a:rPr>
                        <a:t>The vaccine may contain traces of glutaraldehyde, formaldehyde, neomycin, streptomycin, polymyxin B, and bovine serum albumin which are used during the manufacturing process. Vaxelis® does not contain any thiomersal or porcine gelatine.</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chemeClr val="bg1"/>
                    </a:solidFill>
                  </a:tcPr>
                </a:tc>
                <a:extLst>
                  <a:ext uri="{0D108BD9-81ED-4DB2-BD59-A6C34878D82A}">
                    <a16:rowId xmlns:a16="http://schemas.microsoft.com/office/drawing/2014/main" val="2844655161"/>
                  </a:ext>
                </a:extLst>
              </a:tr>
            </a:tbl>
          </a:graphicData>
        </a:graphic>
      </p:graphicFrame>
      <p:sp>
        <p:nvSpPr>
          <p:cNvPr id="2" name="Footer Placeholder 1">
            <a:extLst>
              <a:ext uri="{FF2B5EF4-FFF2-40B4-BE49-F238E27FC236}">
                <a16:creationId xmlns:a16="http://schemas.microsoft.com/office/drawing/2014/main" id="{850D3401-B4B2-EA73-F73A-198CEBFB78BE}"/>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1448372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0F489-6726-4C4E-9E12-1997AA955918}"/>
              </a:ext>
            </a:extLst>
          </p:cNvPr>
          <p:cNvSpPr>
            <a:spLocks noGrp="1"/>
          </p:cNvSpPr>
          <p:nvPr>
            <p:ph type="title"/>
          </p:nvPr>
        </p:nvSpPr>
        <p:spPr/>
        <p:txBody>
          <a:bodyPr>
            <a:normAutofit fontScale="90000"/>
          </a:bodyPr>
          <a:lstStyle/>
          <a:p>
            <a:r>
              <a:rPr lang="en-GB" dirty="0"/>
              <a:t>How is Infanrix hexa® vaccine presented?</a:t>
            </a:r>
            <a:br>
              <a:rPr lang="en-GB" dirty="0"/>
            </a:br>
            <a:endParaRPr lang="en-GB" dirty="0"/>
          </a:p>
        </p:txBody>
      </p:sp>
      <p:sp>
        <p:nvSpPr>
          <p:cNvPr id="6" name="Content Placeholder 5">
            <a:extLst>
              <a:ext uri="{FF2B5EF4-FFF2-40B4-BE49-F238E27FC236}">
                <a16:creationId xmlns:a16="http://schemas.microsoft.com/office/drawing/2014/main" id="{E160F00E-791E-4E8C-BDB6-FDC646C6A068}"/>
              </a:ext>
            </a:extLst>
          </p:cNvPr>
          <p:cNvSpPr>
            <a:spLocks noGrp="1"/>
          </p:cNvSpPr>
          <p:nvPr>
            <p:ph sz="half" idx="1"/>
          </p:nvPr>
        </p:nvSpPr>
        <p:spPr>
          <a:xfrm>
            <a:off x="838200" y="1623317"/>
            <a:ext cx="5739882" cy="4553646"/>
          </a:xfrm>
        </p:spPr>
        <p:txBody>
          <a:bodyPr>
            <a:normAutofit lnSpcReduction="10000"/>
          </a:bodyPr>
          <a:lstStyle/>
          <a:p>
            <a:r>
              <a:rPr lang="en-GB" sz="1600" dirty="0"/>
              <a:t>the DTaP/IPV/HepB component is presented as a cloudy white suspension in a pre-filled glass syringe. Upon storage, a clear liquid and a white deposit may be observed</a:t>
            </a:r>
          </a:p>
          <a:p>
            <a:r>
              <a:rPr lang="en-GB" sz="1600" dirty="0"/>
              <a:t>the lyophilised (freeze dried) Hib vaccine is presented as a white powder in a glass vial </a:t>
            </a:r>
          </a:p>
          <a:p>
            <a:r>
              <a:rPr lang="en-GB" sz="1600" dirty="0"/>
              <a:t>the vaccine is supplied in single dose packs containing the syringe, vial and 2 needles</a:t>
            </a:r>
          </a:p>
          <a:p>
            <a:r>
              <a:rPr lang="en-GB" sz="1600" dirty="0"/>
              <a:t>the vaccine is reconstituted by adding the entire contents of the pre-filled syringe to the vial containing the powder. </a:t>
            </a:r>
          </a:p>
          <a:p>
            <a:r>
              <a:rPr lang="en-GB" sz="1600" dirty="0"/>
              <a:t>the mixture should be well shaken until the powder is completely dissolved prior to administration</a:t>
            </a:r>
          </a:p>
          <a:p>
            <a:r>
              <a:rPr lang="en-GB" sz="1600" dirty="0"/>
              <a:t>the reconstituted vaccine appears as a slightly cloudier suspension than the liquid component alone. This is a normal observation.</a:t>
            </a:r>
          </a:p>
          <a:p>
            <a:r>
              <a:rPr lang="en-GB" sz="1600" dirty="0"/>
              <a:t>after reconstitution, it is recommended that the vaccine is used immediately </a:t>
            </a:r>
          </a:p>
          <a:p>
            <a:endParaRPr lang="en-GB" dirty="0"/>
          </a:p>
        </p:txBody>
      </p:sp>
      <p:pic>
        <p:nvPicPr>
          <p:cNvPr id="8" name="Content Placeholder 7">
            <a:extLst>
              <a:ext uri="{FF2B5EF4-FFF2-40B4-BE49-F238E27FC236}">
                <a16:creationId xmlns:a16="http://schemas.microsoft.com/office/drawing/2014/main" id="{40098757-3E39-4563-962A-16A239F687C7}"/>
              </a:ext>
            </a:extLst>
          </p:cNvPr>
          <p:cNvPicPr>
            <a:picLocks noGrp="1" noChangeAspect="1"/>
          </p:cNvPicPr>
          <p:nvPr>
            <p:ph sz="half" idx="2"/>
          </p:nvPr>
        </p:nvPicPr>
        <p:blipFill>
          <a:blip r:embed="rId2"/>
          <a:stretch>
            <a:fillRect/>
          </a:stretch>
        </p:blipFill>
        <p:spPr>
          <a:xfrm>
            <a:off x="6778814" y="1623317"/>
            <a:ext cx="4365114" cy="3316732"/>
          </a:xfrm>
          <a:prstGeom prst="rect">
            <a:avLst/>
          </a:prstGeom>
        </p:spPr>
      </p:pic>
      <p:graphicFrame>
        <p:nvGraphicFramePr>
          <p:cNvPr id="10" name="Table 10">
            <a:extLst>
              <a:ext uri="{FF2B5EF4-FFF2-40B4-BE49-F238E27FC236}">
                <a16:creationId xmlns:a16="http://schemas.microsoft.com/office/drawing/2014/main" id="{CD23CB42-FCC4-4D65-9EEA-9A1358AF7FA0}"/>
              </a:ext>
            </a:extLst>
          </p:cNvPr>
          <p:cNvGraphicFramePr>
            <a:graphicFrameLocks noGrp="1"/>
          </p:cNvGraphicFramePr>
          <p:nvPr>
            <p:extLst>
              <p:ext uri="{D42A27DB-BD31-4B8C-83A1-F6EECF244321}">
                <p14:modId xmlns:p14="http://schemas.microsoft.com/office/powerpoint/2010/main" val="519005622"/>
              </p:ext>
            </p:extLst>
          </p:nvPr>
        </p:nvGraphicFramePr>
        <p:xfrm>
          <a:off x="6880875" y="4887612"/>
          <a:ext cx="4263053" cy="906698"/>
        </p:xfrm>
        <a:graphic>
          <a:graphicData uri="http://schemas.openxmlformats.org/drawingml/2006/table">
            <a:tbl>
              <a:tblPr firstRow="1" bandRow="1">
                <a:tableStyleId>{5C22544A-7EE6-4342-B048-85BDC9FD1C3A}</a:tableStyleId>
              </a:tblPr>
              <a:tblGrid>
                <a:gridCol w="4263053">
                  <a:extLst>
                    <a:ext uri="{9D8B030D-6E8A-4147-A177-3AD203B41FA5}">
                      <a16:colId xmlns:a16="http://schemas.microsoft.com/office/drawing/2014/main" val="851799413"/>
                    </a:ext>
                  </a:extLst>
                </a:gridCol>
              </a:tblGrid>
              <a:tr h="906698">
                <a:tc>
                  <a:txBody>
                    <a:bodyPr/>
                    <a:lstStyle/>
                    <a:p>
                      <a:r>
                        <a:rPr lang="en-GB" sz="1600" b="0" dirty="0">
                          <a:solidFill>
                            <a:schemeClr val="tx1"/>
                          </a:solidFill>
                        </a:rPr>
                        <a:t>Full instructions for vaccine preparation are available in the </a:t>
                      </a:r>
                      <a:r>
                        <a:rPr lang="en-GB" sz="1600" b="0" dirty="0">
                          <a:solidFill>
                            <a:schemeClr val="accent1">
                              <a:lumMod val="75000"/>
                            </a:schemeClr>
                          </a:solidFill>
                          <a:hlinkClick r:id="rId3">
                            <a:extLst>
                              <a:ext uri="{A12FA001-AC4F-418D-AE19-62706E023703}">
                                <ahyp:hlinkClr xmlns:ahyp="http://schemas.microsoft.com/office/drawing/2018/hyperlinkcolor" val="tx"/>
                              </a:ext>
                            </a:extLst>
                          </a:hlinkClick>
                        </a:rPr>
                        <a:t>SPC</a:t>
                      </a:r>
                      <a:r>
                        <a:rPr lang="en-GB" sz="1600" b="0" dirty="0">
                          <a:solidFill>
                            <a:schemeClr val="tx1"/>
                          </a:solidFill>
                        </a:rPr>
                        <a:t>  </a:t>
                      </a:r>
                    </a:p>
                    <a:p>
                      <a:endParaRPr lang="en-GB" dirty="0">
                        <a:solidFill>
                          <a:schemeClr val="tx1"/>
                        </a:solidFill>
                      </a:endParaRP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4807603"/>
                  </a:ext>
                </a:extLst>
              </a:tr>
            </a:tbl>
          </a:graphicData>
        </a:graphic>
      </p:graphicFrame>
      <p:graphicFrame>
        <p:nvGraphicFramePr>
          <p:cNvPr id="11" name="Table 11">
            <a:extLst>
              <a:ext uri="{FF2B5EF4-FFF2-40B4-BE49-F238E27FC236}">
                <a16:creationId xmlns:a16="http://schemas.microsoft.com/office/drawing/2014/main" id="{F0A4D02C-B344-4AB3-949B-FE13AC2E10ED}"/>
              </a:ext>
            </a:extLst>
          </p:cNvPr>
          <p:cNvGraphicFramePr>
            <a:graphicFrameLocks noGrp="1"/>
          </p:cNvGraphicFramePr>
          <p:nvPr>
            <p:extLst>
              <p:ext uri="{D42A27DB-BD31-4B8C-83A1-F6EECF244321}">
                <p14:modId xmlns:p14="http://schemas.microsoft.com/office/powerpoint/2010/main" val="1315430876"/>
              </p:ext>
            </p:extLst>
          </p:nvPr>
        </p:nvGraphicFramePr>
        <p:xfrm>
          <a:off x="1901371" y="5952778"/>
          <a:ext cx="5484167" cy="370840"/>
        </p:xfrm>
        <a:graphic>
          <a:graphicData uri="http://schemas.openxmlformats.org/drawingml/2006/table">
            <a:tbl>
              <a:tblPr firstRow="1" bandRow="1">
                <a:tableStyleId>{5C22544A-7EE6-4342-B048-85BDC9FD1C3A}</a:tableStyleId>
              </a:tblPr>
              <a:tblGrid>
                <a:gridCol w="5484167">
                  <a:extLst>
                    <a:ext uri="{9D8B030D-6E8A-4147-A177-3AD203B41FA5}">
                      <a16:colId xmlns:a16="http://schemas.microsoft.com/office/drawing/2014/main" val="3204466733"/>
                    </a:ext>
                  </a:extLst>
                </a:gridCol>
              </a:tblGrid>
              <a:tr h="370840">
                <a:tc>
                  <a:txBody>
                    <a:bodyPr/>
                    <a:lstStyle/>
                    <a:p>
                      <a:r>
                        <a:rPr lang="en-GB" dirty="0"/>
                        <a:t>Do not forget to reconstitute the Hib component</a:t>
                      </a:r>
                    </a:p>
                  </a:txBody>
                  <a:tcPr>
                    <a:solidFill>
                      <a:srgbClr val="FF0000"/>
                    </a:solidFill>
                  </a:tcPr>
                </a:tc>
                <a:extLst>
                  <a:ext uri="{0D108BD9-81ED-4DB2-BD59-A6C34878D82A}">
                    <a16:rowId xmlns:a16="http://schemas.microsoft.com/office/drawing/2014/main" val="496540608"/>
                  </a:ext>
                </a:extLst>
              </a:tr>
            </a:tbl>
          </a:graphicData>
        </a:graphic>
      </p:graphicFrame>
      <p:sp>
        <p:nvSpPr>
          <p:cNvPr id="3" name="Footer Placeholder 2">
            <a:extLst>
              <a:ext uri="{FF2B5EF4-FFF2-40B4-BE49-F238E27FC236}">
                <a16:creationId xmlns:a16="http://schemas.microsoft.com/office/drawing/2014/main" id="{7DC2975C-280F-DC9E-BA30-47CF1D647722}"/>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4042265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FCCC-F393-4630-9C42-7471D31E2A18}"/>
              </a:ext>
            </a:extLst>
          </p:cNvPr>
          <p:cNvSpPr>
            <a:spLocks noGrp="1"/>
          </p:cNvSpPr>
          <p:nvPr>
            <p:ph type="title"/>
          </p:nvPr>
        </p:nvSpPr>
        <p:spPr/>
        <p:txBody>
          <a:bodyPr>
            <a:normAutofit fontScale="90000"/>
          </a:bodyPr>
          <a:lstStyle/>
          <a:p>
            <a:r>
              <a:rPr lang="en-GB" dirty="0"/>
              <a:t>How is Vaxelis® vaccine presented?</a:t>
            </a:r>
            <a:br>
              <a:rPr lang="en-GB" dirty="0"/>
            </a:br>
            <a:endParaRPr lang="en-GB" dirty="0"/>
          </a:p>
        </p:txBody>
      </p:sp>
      <p:sp>
        <p:nvSpPr>
          <p:cNvPr id="3" name="Content Placeholder 2">
            <a:extLst>
              <a:ext uri="{FF2B5EF4-FFF2-40B4-BE49-F238E27FC236}">
                <a16:creationId xmlns:a16="http://schemas.microsoft.com/office/drawing/2014/main" id="{48DFA153-6A97-4667-A8F1-E5A634C3CF93}"/>
              </a:ext>
            </a:extLst>
          </p:cNvPr>
          <p:cNvSpPr>
            <a:spLocks noGrp="1"/>
          </p:cNvSpPr>
          <p:nvPr>
            <p:ph sz="half" idx="1"/>
          </p:nvPr>
        </p:nvSpPr>
        <p:spPr>
          <a:xfrm>
            <a:off x="726961" y="1684254"/>
            <a:ext cx="5181600" cy="4562434"/>
          </a:xfrm>
        </p:spPr>
        <p:txBody>
          <a:bodyPr>
            <a:normAutofit/>
          </a:bodyPr>
          <a:lstStyle/>
          <a:p>
            <a:pPr lvl="0"/>
            <a:r>
              <a:rPr lang="en-GB" sz="1900" dirty="0"/>
              <a:t>the DTaP/IPV/HepB/Hib component is presented as a uniform, cloudy, white to off-white suspension in a pre-filled glass syringe</a:t>
            </a:r>
          </a:p>
          <a:p>
            <a:pPr lvl="0"/>
            <a:r>
              <a:rPr lang="en-GB" sz="1900" dirty="0"/>
              <a:t>prior to administration, the pre-filled syringe should be shaken gently in order to obtain a homogeneous, whitish, cloudy suspension</a:t>
            </a:r>
          </a:p>
          <a:p>
            <a:pPr lvl="0"/>
            <a:r>
              <a:rPr lang="en-GB" sz="1900" dirty="0"/>
              <a:t>the suspension should be visually inspected, prior to administration, for foreign particulate matter and/or variation of physical appearance. If either is observed, discard the pre-filled syringe</a:t>
            </a:r>
          </a:p>
          <a:p>
            <a:r>
              <a:rPr lang="en-GB" sz="1900" dirty="0"/>
              <a:t>Vaxelis does not require reconstitution – it is supplied ready to use</a:t>
            </a:r>
          </a:p>
        </p:txBody>
      </p:sp>
      <p:pic>
        <p:nvPicPr>
          <p:cNvPr id="10" name="Content Placeholder 9">
            <a:extLst>
              <a:ext uri="{FF2B5EF4-FFF2-40B4-BE49-F238E27FC236}">
                <a16:creationId xmlns:a16="http://schemas.microsoft.com/office/drawing/2014/main" id="{86136DD0-3471-4B46-B9A5-206B606E99B0}"/>
              </a:ext>
            </a:extLst>
          </p:cNvPr>
          <p:cNvPicPr>
            <a:picLocks noGrp="1" noChangeAspect="1"/>
          </p:cNvPicPr>
          <p:nvPr>
            <p:ph sz="half" idx="2"/>
          </p:nvPr>
        </p:nvPicPr>
        <p:blipFill>
          <a:blip r:embed="rId2"/>
          <a:stretch>
            <a:fillRect/>
          </a:stretch>
        </p:blipFill>
        <p:spPr>
          <a:xfrm>
            <a:off x="6283441" y="1684254"/>
            <a:ext cx="5181600" cy="2253762"/>
          </a:xfrm>
          <a:prstGeom prst="rect">
            <a:avLst/>
          </a:prstGeom>
        </p:spPr>
      </p:pic>
      <p:sp>
        <p:nvSpPr>
          <p:cNvPr id="5" name="Footer Placeholder 4">
            <a:extLst>
              <a:ext uri="{FF2B5EF4-FFF2-40B4-BE49-F238E27FC236}">
                <a16:creationId xmlns:a16="http://schemas.microsoft.com/office/drawing/2014/main" id="{CE8ABE9B-EC37-42B6-9AED-A5AA37983C28}"/>
              </a:ext>
            </a:extLst>
          </p:cNvPr>
          <p:cNvSpPr>
            <a:spLocks noGrp="1"/>
          </p:cNvSpPr>
          <p:nvPr>
            <p:ph type="ftr" sz="quarter" idx="10"/>
          </p:nvPr>
        </p:nvSpPr>
        <p:spPr/>
        <p:txBody>
          <a:bodyPr/>
          <a:lstStyle/>
          <a:p>
            <a:r>
              <a:rPr lang="en-GB" dirty="0"/>
              <a:t>The hexavalent DTaP/IPV/Hib/HepB combination vaccine</a:t>
            </a:r>
          </a:p>
        </p:txBody>
      </p:sp>
      <p:graphicFrame>
        <p:nvGraphicFramePr>
          <p:cNvPr id="8" name="Table 8">
            <a:extLst>
              <a:ext uri="{FF2B5EF4-FFF2-40B4-BE49-F238E27FC236}">
                <a16:creationId xmlns:a16="http://schemas.microsoft.com/office/drawing/2014/main" id="{85CEF090-DBF4-4879-A51E-02B3F2EF0090}"/>
              </a:ext>
            </a:extLst>
          </p:cNvPr>
          <p:cNvGraphicFramePr>
            <a:graphicFrameLocks noGrp="1"/>
          </p:cNvGraphicFramePr>
          <p:nvPr>
            <p:extLst>
              <p:ext uri="{D42A27DB-BD31-4B8C-83A1-F6EECF244321}">
                <p14:modId xmlns:p14="http://schemas.microsoft.com/office/powerpoint/2010/main" val="471008896"/>
              </p:ext>
            </p:extLst>
          </p:nvPr>
        </p:nvGraphicFramePr>
        <p:xfrm>
          <a:off x="6877050" y="4931722"/>
          <a:ext cx="4248150" cy="745177"/>
        </p:xfrm>
        <a:graphic>
          <a:graphicData uri="http://schemas.openxmlformats.org/drawingml/2006/table">
            <a:tbl>
              <a:tblPr firstRow="1" bandRow="1">
                <a:tableStyleId>{5C22544A-7EE6-4342-B048-85BDC9FD1C3A}</a:tableStyleId>
              </a:tblPr>
              <a:tblGrid>
                <a:gridCol w="4248150">
                  <a:extLst>
                    <a:ext uri="{9D8B030D-6E8A-4147-A177-3AD203B41FA5}">
                      <a16:colId xmlns:a16="http://schemas.microsoft.com/office/drawing/2014/main" val="1096647290"/>
                    </a:ext>
                  </a:extLst>
                </a:gridCol>
              </a:tblGrid>
              <a:tr h="745177">
                <a:tc>
                  <a:txBody>
                    <a:bodyPr/>
                    <a:lstStyle/>
                    <a:p>
                      <a:r>
                        <a:rPr lang="en-GB" sz="1600" b="0" kern="1200" dirty="0">
                          <a:solidFill>
                            <a:schemeClr val="tx1"/>
                          </a:solidFill>
                          <a:latin typeface="Arial" panose="020B0604020202020204" pitchFamily="34" charset="0"/>
                          <a:ea typeface="+mn-ea"/>
                          <a:cs typeface="Arial" panose="020B0604020202020204" pitchFamily="34" charset="0"/>
                        </a:rPr>
                        <a:t>Full instructions for vaccine preparation are available in the </a:t>
                      </a:r>
                      <a:r>
                        <a:rPr lang="en-GB" sz="1600" b="0" kern="1200" dirty="0">
                          <a:solidFill>
                            <a:schemeClr val="tx1"/>
                          </a:solidFill>
                          <a:latin typeface="Arial" panose="020B0604020202020204" pitchFamily="34" charset="0"/>
                          <a:ea typeface="+mn-ea"/>
                          <a:cs typeface="Arial" panose="020B0604020202020204" pitchFamily="34" charset="0"/>
                          <a:hlinkClick r:id="rId3"/>
                        </a:rPr>
                        <a:t>SPC</a:t>
                      </a:r>
                      <a:r>
                        <a:rPr lang="en-GB" sz="1600" b="0" kern="1200" dirty="0">
                          <a:solidFill>
                            <a:schemeClr val="tx1"/>
                          </a:solidFill>
                          <a:latin typeface="Arial" panose="020B0604020202020204" pitchFamily="34" charset="0"/>
                          <a:ea typeface="+mn-ea"/>
                          <a:cs typeface="Arial" panose="020B0604020202020204" pitchFamily="34" charset="0"/>
                        </a:rPr>
                        <a:t> </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1719989528"/>
                  </a:ext>
                </a:extLst>
              </a:tr>
            </a:tbl>
          </a:graphicData>
        </a:graphic>
      </p:graphicFrame>
    </p:spTree>
    <p:extLst>
      <p:ext uri="{BB962C8B-B14F-4D97-AF65-F5344CB8AC3E}">
        <p14:creationId xmlns:p14="http://schemas.microsoft.com/office/powerpoint/2010/main" val="3929759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9E770-03E7-4582-BE5F-2FFB22652B99}"/>
              </a:ext>
            </a:extLst>
          </p:cNvPr>
          <p:cNvSpPr>
            <a:spLocks noGrp="1"/>
          </p:cNvSpPr>
          <p:nvPr>
            <p:ph type="title"/>
          </p:nvPr>
        </p:nvSpPr>
        <p:spPr/>
        <p:txBody>
          <a:bodyPr/>
          <a:lstStyle/>
          <a:p>
            <a:r>
              <a:rPr lang="en-GB" dirty="0"/>
              <a:t>Storage of the hexavalent vaccines</a:t>
            </a:r>
          </a:p>
        </p:txBody>
      </p:sp>
      <p:sp>
        <p:nvSpPr>
          <p:cNvPr id="3" name="Content Placeholder 2">
            <a:extLst>
              <a:ext uri="{FF2B5EF4-FFF2-40B4-BE49-F238E27FC236}">
                <a16:creationId xmlns:a16="http://schemas.microsoft.com/office/drawing/2014/main" id="{B7C814D7-4047-409A-B0B5-346A7DD41C8C}"/>
              </a:ext>
            </a:extLst>
          </p:cNvPr>
          <p:cNvSpPr>
            <a:spLocks noGrp="1"/>
          </p:cNvSpPr>
          <p:nvPr>
            <p:ph idx="1"/>
          </p:nvPr>
        </p:nvSpPr>
        <p:spPr>
          <a:xfrm>
            <a:off x="726961" y="1561671"/>
            <a:ext cx="10007607" cy="4116623"/>
          </a:xfrm>
        </p:spPr>
        <p:txBody>
          <a:bodyPr>
            <a:normAutofit lnSpcReduction="10000"/>
          </a:bodyPr>
          <a:lstStyle/>
          <a:p>
            <a:r>
              <a:rPr lang="en-GB" sz="2800" dirty="0"/>
              <a:t>Infanrix hexa® and Vaxelis® should be stored between +2</a:t>
            </a:r>
            <a:r>
              <a:rPr lang="en-GB" sz="2800" dirty="0">
                <a:latin typeface="Calibri"/>
              </a:rPr>
              <a:t>⁰</a:t>
            </a:r>
            <a:r>
              <a:rPr lang="en-GB" sz="2800" dirty="0"/>
              <a:t>C to +8</a:t>
            </a:r>
            <a:r>
              <a:rPr lang="en-GB" sz="2800" dirty="0">
                <a:latin typeface="Calibri"/>
              </a:rPr>
              <a:t>⁰</a:t>
            </a:r>
            <a:r>
              <a:rPr lang="en-GB" sz="2800" dirty="0"/>
              <a:t>C </a:t>
            </a:r>
          </a:p>
          <a:p>
            <a:endParaRPr lang="en-GB" sz="2800" dirty="0"/>
          </a:p>
          <a:p>
            <a:r>
              <a:rPr lang="en-GB" sz="2800" dirty="0"/>
              <a:t>the vaccine must be stored in its original packaging to: </a:t>
            </a:r>
          </a:p>
          <a:p>
            <a:pPr marL="0" indent="0">
              <a:buNone/>
            </a:pPr>
            <a:endParaRPr lang="en-GB" sz="2800" dirty="0"/>
          </a:p>
          <a:p>
            <a:pPr lvl="3">
              <a:buFont typeface="Wingdings" panose="05000000000000000000" pitchFamily="2" charset="2"/>
              <a:buChar char="Ø"/>
            </a:pPr>
            <a:r>
              <a:rPr lang="en-GB" sz="2800" dirty="0"/>
              <a:t>protect it from light </a:t>
            </a:r>
          </a:p>
          <a:p>
            <a:pPr lvl="3">
              <a:buFont typeface="Wingdings" panose="05000000000000000000" pitchFamily="2" charset="2"/>
              <a:buChar char="Ø"/>
            </a:pPr>
            <a:r>
              <a:rPr lang="en-GB" sz="2800" dirty="0"/>
              <a:t>ensure the component parts are kept together</a:t>
            </a:r>
          </a:p>
          <a:p>
            <a:pPr lvl="3">
              <a:buFont typeface="Wingdings" panose="05000000000000000000" pitchFamily="2" charset="2"/>
              <a:buChar char="Ø"/>
            </a:pPr>
            <a:r>
              <a:rPr lang="en-GB" sz="2800" dirty="0"/>
              <a:t>retain the batch number and expiry date for the entire product which is printed on the outer vaccine carton</a:t>
            </a:r>
          </a:p>
          <a:p>
            <a:pPr marL="434975" lvl="3" indent="0">
              <a:buNone/>
            </a:pPr>
            <a:endParaRPr lang="en-GB" sz="1900" dirty="0"/>
          </a:p>
          <a:p>
            <a:endParaRPr lang="en-GB" dirty="0"/>
          </a:p>
        </p:txBody>
      </p:sp>
      <p:sp>
        <p:nvSpPr>
          <p:cNvPr id="4" name="Footer Placeholder 3">
            <a:extLst>
              <a:ext uri="{FF2B5EF4-FFF2-40B4-BE49-F238E27FC236}">
                <a16:creationId xmlns:a16="http://schemas.microsoft.com/office/drawing/2014/main" id="{5F5201F3-2507-4FBE-94C4-63F0D4D554AA}"/>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1028120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B0520-E990-4143-AFA2-852774904ABB}"/>
              </a:ext>
            </a:extLst>
          </p:cNvPr>
          <p:cNvSpPr>
            <a:spLocks noGrp="1"/>
          </p:cNvSpPr>
          <p:nvPr>
            <p:ph type="title"/>
          </p:nvPr>
        </p:nvSpPr>
        <p:spPr/>
        <p:txBody>
          <a:bodyPr/>
          <a:lstStyle/>
          <a:p>
            <a:r>
              <a:rPr lang="en-GB" dirty="0"/>
              <a:t>Legal administration of the hexavalent vaccines </a:t>
            </a:r>
          </a:p>
        </p:txBody>
      </p:sp>
      <p:sp>
        <p:nvSpPr>
          <p:cNvPr id="3" name="Content Placeholder 2">
            <a:extLst>
              <a:ext uri="{FF2B5EF4-FFF2-40B4-BE49-F238E27FC236}">
                <a16:creationId xmlns:a16="http://schemas.microsoft.com/office/drawing/2014/main" id="{8B51D6B7-2130-4A75-923C-62EDD5E2A920}"/>
              </a:ext>
            </a:extLst>
          </p:cNvPr>
          <p:cNvSpPr>
            <a:spLocks noGrp="1"/>
          </p:cNvSpPr>
          <p:nvPr>
            <p:ph idx="1"/>
          </p:nvPr>
        </p:nvSpPr>
        <p:spPr>
          <a:xfrm>
            <a:off x="615957" y="1571946"/>
            <a:ext cx="10229850" cy="4643919"/>
          </a:xfrm>
        </p:spPr>
        <p:txBody>
          <a:bodyPr>
            <a:normAutofit lnSpcReduction="10000"/>
          </a:bodyPr>
          <a:lstStyle/>
          <a:p>
            <a:pPr marL="0" indent="0">
              <a:lnSpc>
                <a:spcPct val="80000"/>
              </a:lnSpc>
              <a:spcAft>
                <a:spcPts val="1200"/>
              </a:spcAft>
              <a:buNone/>
            </a:pPr>
            <a:r>
              <a:rPr lang="en-GB" dirty="0"/>
              <a:t>Infanrix hexa® and Vaxelis ® should only be supplied and administered:</a:t>
            </a:r>
          </a:p>
          <a:p>
            <a:pPr lvl="1">
              <a:lnSpc>
                <a:spcPct val="80000"/>
              </a:lnSpc>
              <a:spcAft>
                <a:spcPts val="1200"/>
              </a:spcAft>
              <a:buFont typeface="Wingdings" panose="05000000000000000000" pitchFamily="2" charset="2"/>
              <a:buChar char="Ø"/>
            </a:pPr>
            <a:r>
              <a:rPr lang="en-GB" altLang="en-US" sz="2400" dirty="0"/>
              <a:t>against a prescription written manually or electronically by a registered medical practitioner or other authorised prescriber</a:t>
            </a:r>
          </a:p>
          <a:p>
            <a:pPr lvl="1">
              <a:lnSpc>
                <a:spcPct val="80000"/>
              </a:lnSpc>
              <a:spcAft>
                <a:spcPts val="1200"/>
              </a:spcAft>
              <a:buFont typeface="Wingdings" panose="05000000000000000000" pitchFamily="2" charset="2"/>
              <a:buChar char="Ø"/>
            </a:pPr>
            <a:r>
              <a:rPr lang="en-GB" altLang="en-US" sz="2400" dirty="0"/>
              <a:t>against a patient specific direction</a:t>
            </a:r>
          </a:p>
          <a:p>
            <a:pPr lvl="1">
              <a:lnSpc>
                <a:spcPct val="80000"/>
              </a:lnSpc>
              <a:spcAft>
                <a:spcPts val="1200"/>
              </a:spcAft>
              <a:buFont typeface="Wingdings" panose="05000000000000000000" pitchFamily="2" charset="2"/>
              <a:buChar char="Ø"/>
            </a:pPr>
            <a:r>
              <a:rPr lang="en-GB" altLang="en-US" sz="2400" dirty="0"/>
              <a:t>against a patient group direction (PGD)</a:t>
            </a:r>
            <a:endParaRPr lang="en-GB" sz="2400" dirty="0"/>
          </a:p>
          <a:p>
            <a:pPr marL="0" indent="0">
              <a:lnSpc>
                <a:spcPct val="80000"/>
              </a:lnSpc>
              <a:spcAft>
                <a:spcPts val="1200"/>
              </a:spcAft>
              <a:buNone/>
            </a:pPr>
            <a:r>
              <a:rPr lang="en-GB" dirty="0"/>
              <a:t>The PGD template for the hexavalent vaccine is available on the </a:t>
            </a:r>
            <a:r>
              <a:rPr lang="en-GB" dirty="0">
                <a:hlinkClick r:id="rId2"/>
              </a:rPr>
              <a:t>UKHSA website</a:t>
            </a:r>
            <a:r>
              <a:rPr lang="en-GB" dirty="0"/>
              <a:t>. </a:t>
            </a:r>
          </a:p>
          <a:p>
            <a:pPr marL="0" lvl="2" indent="0">
              <a:buNone/>
            </a:pPr>
            <a:r>
              <a:rPr lang="en-GB" sz="2400" dirty="0"/>
              <a:t>Those using national immunisation PGDs developed by UKHSA must ensure that each PGD is organisationally authorised and signed in Section 2 by an appropriate authorising person, in accordance with Human Medicines Regulations 2012 (HMR2012). Without such authorisation, the PGD is not legal or valid.</a:t>
            </a:r>
          </a:p>
        </p:txBody>
      </p:sp>
      <p:sp>
        <p:nvSpPr>
          <p:cNvPr id="5" name="Footer Placeholder 4">
            <a:extLst>
              <a:ext uri="{FF2B5EF4-FFF2-40B4-BE49-F238E27FC236}">
                <a16:creationId xmlns:a16="http://schemas.microsoft.com/office/drawing/2014/main" id="{8497793A-2AF7-1CA5-FAF5-F8978A2C145D}"/>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1466520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761FB-7929-4AB7-919B-4BF662D16595}"/>
              </a:ext>
            </a:extLst>
          </p:cNvPr>
          <p:cNvSpPr>
            <a:spLocks noGrp="1"/>
          </p:cNvSpPr>
          <p:nvPr>
            <p:ph type="title"/>
          </p:nvPr>
        </p:nvSpPr>
        <p:spPr/>
        <p:txBody>
          <a:bodyPr/>
          <a:lstStyle/>
          <a:p>
            <a:r>
              <a:rPr lang="en-GB" dirty="0"/>
              <a:t>Administration of the hexavalent vaccines</a:t>
            </a:r>
          </a:p>
        </p:txBody>
      </p:sp>
      <p:sp>
        <p:nvSpPr>
          <p:cNvPr id="7" name="Content Placeholder 6">
            <a:extLst>
              <a:ext uri="{FF2B5EF4-FFF2-40B4-BE49-F238E27FC236}">
                <a16:creationId xmlns:a16="http://schemas.microsoft.com/office/drawing/2014/main" id="{E5E920BF-174F-492A-9902-A0B6475AA042}"/>
              </a:ext>
            </a:extLst>
          </p:cNvPr>
          <p:cNvSpPr>
            <a:spLocks noGrp="1"/>
          </p:cNvSpPr>
          <p:nvPr>
            <p:ph idx="1"/>
          </p:nvPr>
        </p:nvSpPr>
        <p:spPr>
          <a:xfrm>
            <a:off x="615955" y="1602769"/>
            <a:ext cx="10387667" cy="4159501"/>
          </a:xfrm>
        </p:spPr>
        <p:txBody>
          <a:bodyPr>
            <a:normAutofit/>
          </a:bodyPr>
          <a:lstStyle/>
          <a:p>
            <a:r>
              <a:rPr lang="en-GB" sz="2800" dirty="0"/>
              <a:t>Infanrix hexa® and Vaxelis® should be administered intramuscularly </a:t>
            </a:r>
          </a:p>
          <a:p>
            <a:r>
              <a:rPr lang="en-GB" sz="2800" dirty="0"/>
              <a:t>the preferred site of injection for infants under one year of age is the anterolateral aspect of the thigh </a:t>
            </a:r>
          </a:p>
          <a:p>
            <a:r>
              <a:rPr lang="en-GB" sz="2800" dirty="0"/>
              <a:t>should it be necessary to give more than one vaccine into the same limb, they should be given at least 2.5cm apart and the site at which each vaccine was given should be noted in the infant’s records </a:t>
            </a:r>
          </a:p>
          <a:p>
            <a:endParaRPr lang="en-GB" dirty="0"/>
          </a:p>
          <a:p>
            <a:endParaRPr lang="en-GB" dirty="0"/>
          </a:p>
        </p:txBody>
      </p:sp>
      <p:sp>
        <p:nvSpPr>
          <p:cNvPr id="3" name="Footer Placeholder 2">
            <a:extLst>
              <a:ext uri="{FF2B5EF4-FFF2-40B4-BE49-F238E27FC236}">
                <a16:creationId xmlns:a16="http://schemas.microsoft.com/office/drawing/2014/main" id="{441502F2-F4BC-4FD7-4EE6-21612A2ECEEC}"/>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2600301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9FF1-6154-4620-A8A9-0CBDFB23D246}"/>
              </a:ext>
            </a:extLst>
          </p:cNvPr>
          <p:cNvSpPr>
            <a:spLocks noGrp="1"/>
          </p:cNvSpPr>
          <p:nvPr>
            <p:ph type="title"/>
          </p:nvPr>
        </p:nvSpPr>
        <p:spPr/>
        <p:txBody>
          <a:bodyPr/>
          <a:lstStyle/>
          <a:p>
            <a:r>
              <a:rPr lang="en-GB" dirty="0"/>
              <a:t>Post-immunisation care recommendations</a:t>
            </a:r>
          </a:p>
        </p:txBody>
      </p:sp>
      <p:sp>
        <p:nvSpPr>
          <p:cNvPr id="3" name="Content Placeholder 2">
            <a:extLst>
              <a:ext uri="{FF2B5EF4-FFF2-40B4-BE49-F238E27FC236}">
                <a16:creationId xmlns:a16="http://schemas.microsoft.com/office/drawing/2014/main" id="{CEA7D83B-F777-4A8F-AE39-A900C8BE10FE}"/>
              </a:ext>
            </a:extLst>
          </p:cNvPr>
          <p:cNvSpPr>
            <a:spLocks noGrp="1"/>
          </p:cNvSpPr>
          <p:nvPr>
            <p:ph idx="1"/>
          </p:nvPr>
        </p:nvSpPr>
        <p:spPr>
          <a:xfrm>
            <a:off x="615955" y="1152023"/>
            <a:ext cx="8929489" cy="5286827"/>
          </a:xfrm>
        </p:spPr>
        <p:txBody>
          <a:bodyPr>
            <a:normAutofit/>
          </a:bodyPr>
          <a:lstStyle/>
          <a:p>
            <a:pPr marL="0" indent="0">
              <a:buNone/>
            </a:pPr>
            <a:endParaRPr lang="en-GB" sz="1900" dirty="0"/>
          </a:p>
          <a:p>
            <a:r>
              <a:rPr lang="en-GB" sz="1800" dirty="0"/>
              <a:t>when MenB is given alongside infant DTaP-containing combination vaccines, the rate of fever is higher than when either vaccine is administered alone</a:t>
            </a:r>
          </a:p>
          <a:p>
            <a:endParaRPr lang="en-GB" sz="1800" dirty="0"/>
          </a:p>
          <a:p>
            <a:r>
              <a:rPr lang="en-GB" sz="1800" dirty="0"/>
              <a:t>in the UK schedule from 1 July 2025, infants receive MenB vaccine the same time as the DTaP/IPV/Hib/HepB vaccine at 8 and 12 weeks of age</a:t>
            </a:r>
          </a:p>
          <a:p>
            <a:endParaRPr lang="en-GB" sz="1800" dirty="0"/>
          </a:p>
          <a:p>
            <a:r>
              <a:rPr lang="en-GB" sz="1800" dirty="0"/>
              <a:t>it is recommended that prophylactic paracetamol is given soon after infants receive their vaccinations when MenB vaccine is given at the same appointment as the hexavalent vaccine</a:t>
            </a:r>
          </a:p>
          <a:p>
            <a:endParaRPr lang="en-GB" sz="1800" dirty="0"/>
          </a:p>
          <a:p>
            <a:r>
              <a:rPr lang="en-GB" sz="1800" dirty="0"/>
              <a:t>please see </a:t>
            </a:r>
            <a:r>
              <a:rPr lang="en-GB" sz="1800" dirty="0">
                <a:hlinkClick r:id="rId2"/>
              </a:rPr>
              <a:t>MenB vaccine and paracetamol</a:t>
            </a:r>
            <a:r>
              <a:rPr lang="en-GB" sz="1800" dirty="0"/>
              <a:t> information and </a:t>
            </a:r>
            <a:r>
              <a:rPr lang="en-GB" sz="1800" dirty="0">
                <a:hlinkClick r:id="rId3"/>
              </a:rPr>
              <a:t>What to expect after vaccinations</a:t>
            </a:r>
            <a:r>
              <a:rPr lang="en-GB" sz="1800" dirty="0"/>
              <a:t> leaflet on the </a:t>
            </a:r>
            <a:r>
              <a:rPr lang="en-GB" sz="1800" dirty="0">
                <a:hlinkClick r:id="rId4"/>
              </a:rPr>
              <a:t>GOV.UK immunisation webpage</a:t>
            </a:r>
            <a:r>
              <a:rPr lang="en-GB" sz="1800" dirty="0"/>
              <a:t> for more information</a:t>
            </a:r>
          </a:p>
          <a:p>
            <a:endParaRPr lang="en-GB" dirty="0"/>
          </a:p>
        </p:txBody>
      </p:sp>
      <p:pic>
        <p:nvPicPr>
          <p:cNvPr id="6" name="Picture 5">
            <a:extLst>
              <a:ext uri="{FF2B5EF4-FFF2-40B4-BE49-F238E27FC236}">
                <a16:creationId xmlns:a16="http://schemas.microsoft.com/office/drawing/2014/main" id="{8DCB7BD2-2C69-46D9-9970-B3A60C7B7600}"/>
              </a:ext>
            </a:extLst>
          </p:cNvPr>
          <p:cNvPicPr>
            <a:picLocks noChangeAspect="1"/>
          </p:cNvPicPr>
          <p:nvPr/>
        </p:nvPicPr>
        <p:blipFill>
          <a:blip r:embed="rId5"/>
          <a:stretch>
            <a:fillRect/>
          </a:stretch>
        </p:blipFill>
        <p:spPr>
          <a:xfrm>
            <a:off x="9673969" y="953809"/>
            <a:ext cx="1778333" cy="2581128"/>
          </a:xfrm>
          <a:prstGeom prst="rect">
            <a:avLst/>
          </a:prstGeom>
        </p:spPr>
      </p:pic>
      <p:pic>
        <p:nvPicPr>
          <p:cNvPr id="7" name="Picture 6">
            <a:extLst>
              <a:ext uri="{FF2B5EF4-FFF2-40B4-BE49-F238E27FC236}">
                <a16:creationId xmlns:a16="http://schemas.microsoft.com/office/drawing/2014/main" id="{A2522B2A-59D6-4129-8E9B-FC6655C25471}"/>
              </a:ext>
            </a:extLst>
          </p:cNvPr>
          <p:cNvPicPr>
            <a:picLocks noChangeAspect="1"/>
          </p:cNvPicPr>
          <p:nvPr/>
        </p:nvPicPr>
        <p:blipFill>
          <a:blip r:embed="rId6"/>
          <a:stretch>
            <a:fillRect/>
          </a:stretch>
        </p:blipFill>
        <p:spPr>
          <a:xfrm>
            <a:off x="9673969" y="3901709"/>
            <a:ext cx="1825022" cy="2432184"/>
          </a:xfrm>
          <a:prstGeom prst="rect">
            <a:avLst/>
          </a:prstGeom>
        </p:spPr>
      </p:pic>
      <p:sp>
        <p:nvSpPr>
          <p:cNvPr id="5" name="Footer Placeholder 4">
            <a:extLst>
              <a:ext uri="{FF2B5EF4-FFF2-40B4-BE49-F238E27FC236}">
                <a16:creationId xmlns:a16="http://schemas.microsoft.com/office/drawing/2014/main" id="{3B45E042-A590-0E6E-5217-3B1C496F1222}"/>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2228051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EBAE6-6C58-41E1-8FF0-81D37BE653B6}"/>
              </a:ext>
            </a:extLst>
          </p:cNvPr>
          <p:cNvSpPr>
            <a:spLocks noGrp="1"/>
          </p:cNvSpPr>
          <p:nvPr>
            <p:ph type="title"/>
          </p:nvPr>
        </p:nvSpPr>
        <p:spPr/>
        <p:txBody>
          <a:bodyPr/>
          <a:lstStyle/>
          <a:p>
            <a:r>
              <a:rPr lang="en-GB" dirty="0"/>
              <a:t>Possible adverse reactions</a:t>
            </a:r>
          </a:p>
        </p:txBody>
      </p:sp>
      <p:sp>
        <p:nvSpPr>
          <p:cNvPr id="3" name="Content Placeholder 2">
            <a:extLst>
              <a:ext uri="{FF2B5EF4-FFF2-40B4-BE49-F238E27FC236}">
                <a16:creationId xmlns:a16="http://schemas.microsoft.com/office/drawing/2014/main" id="{94777375-ADA9-4627-A8D8-76F9A197FD8A}"/>
              </a:ext>
            </a:extLst>
          </p:cNvPr>
          <p:cNvSpPr>
            <a:spLocks noGrp="1"/>
          </p:cNvSpPr>
          <p:nvPr>
            <p:ph sz="half" idx="1"/>
          </p:nvPr>
        </p:nvSpPr>
        <p:spPr>
          <a:xfrm>
            <a:off x="838199" y="1413910"/>
            <a:ext cx="7532803" cy="4763053"/>
          </a:xfrm>
        </p:spPr>
        <p:txBody>
          <a:bodyPr>
            <a:normAutofit fontScale="92500" lnSpcReduction="10000"/>
          </a:bodyPr>
          <a:lstStyle/>
          <a:p>
            <a:r>
              <a:rPr lang="en-GB" dirty="0"/>
              <a:t>most commonly reported (seen in more than one in 10 doses of the vaccine):</a:t>
            </a:r>
          </a:p>
          <a:p>
            <a:pPr lvl="1"/>
            <a:r>
              <a:rPr lang="en-GB" sz="2400" dirty="0"/>
              <a:t>loss of appetite, fever (&gt;38ºC), abnormal crying, irritability and restlessness</a:t>
            </a:r>
          </a:p>
          <a:p>
            <a:pPr lvl="1"/>
            <a:r>
              <a:rPr lang="en-GB" sz="2400" dirty="0"/>
              <a:t>local swelling, pain and redness at the injection site</a:t>
            </a:r>
          </a:p>
          <a:p>
            <a:r>
              <a:rPr lang="en-GB" dirty="0"/>
              <a:t>hypersensitivity reactions such as angioedema, urticaria and anaphylaxis can occur but are rare, as can convulsions (with or without fever) and hypotonic-hyporesponsive episodes (also rare)</a:t>
            </a:r>
          </a:p>
          <a:p>
            <a:r>
              <a:rPr lang="en-GB" dirty="0"/>
              <a:t>suspected adverse reactions should be reported to the MHRA using the                                                                 Yellow Card reporting scheme at </a:t>
            </a:r>
            <a:r>
              <a:rPr lang="en-GB" dirty="0">
                <a:hlinkClick r:id="rId2"/>
              </a:rPr>
              <a:t>https://yellowcard.mhra.gov.uk/</a:t>
            </a:r>
            <a:r>
              <a:rPr lang="en-GB" dirty="0"/>
              <a:t> </a:t>
            </a:r>
          </a:p>
          <a:p>
            <a:r>
              <a:rPr lang="en-US" dirty="0">
                <a:latin typeface="Arial"/>
                <a:ea typeface="Lucida Sans" panose="020B0602030504020204" pitchFamily="34" charset="0"/>
                <a:cs typeface="Arial"/>
              </a:rPr>
              <a:t>any</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adverse</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reaction</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should</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also</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be</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documented</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in</a:t>
            </a:r>
            <a:r>
              <a:rPr lang="en-US" spc="-20" dirty="0">
                <a:effectLst/>
                <a:latin typeface="Arial"/>
                <a:ea typeface="Lucida Sans" panose="020B0602030504020204" pitchFamily="34" charset="0"/>
                <a:cs typeface="Arial"/>
              </a:rPr>
              <a:t> </a:t>
            </a:r>
            <a:r>
              <a:rPr lang="en-US" dirty="0">
                <a:effectLst/>
                <a:latin typeface="Arial"/>
                <a:ea typeface="Lucida Sans" panose="020B0602030504020204" pitchFamily="34" charset="0"/>
                <a:cs typeface="Arial"/>
              </a:rPr>
              <a:t>accordance </a:t>
            </a:r>
            <a:r>
              <a:rPr lang="en-US" spc="-30" dirty="0">
                <a:effectLst/>
                <a:latin typeface="Arial"/>
                <a:ea typeface="Lucida Sans" panose="020B0602030504020204" pitchFamily="34" charset="0"/>
                <a:cs typeface="Arial"/>
              </a:rPr>
              <a:t>with</a:t>
            </a:r>
            <a:r>
              <a:rPr lang="en-US" spc="-65" dirty="0">
                <a:effectLst/>
                <a:latin typeface="Arial"/>
                <a:ea typeface="Lucida Sans" panose="020B0602030504020204" pitchFamily="34" charset="0"/>
                <a:cs typeface="Arial"/>
              </a:rPr>
              <a:t> </a:t>
            </a:r>
            <a:r>
              <a:rPr lang="en-US" spc="-30" dirty="0">
                <a:effectLst/>
                <a:latin typeface="Arial"/>
                <a:ea typeface="Lucida Sans" panose="020B0602030504020204" pitchFamily="34" charset="0"/>
                <a:cs typeface="Arial"/>
              </a:rPr>
              <a:t>local</a:t>
            </a:r>
            <a:r>
              <a:rPr lang="en-US" spc="-65" dirty="0">
                <a:effectLst/>
                <a:latin typeface="Arial"/>
                <a:ea typeface="Lucida Sans" panose="020B0602030504020204" pitchFamily="34" charset="0"/>
                <a:cs typeface="Arial"/>
              </a:rPr>
              <a:t> </a:t>
            </a:r>
            <a:r>
              <a:rPr lang="en-US" spc="-30" dirty="0">
                <a:effectLst/>
                <a:latin typeface="Arial"/>
                <a:ea typeface="Lucida Sans" panose="020B0602030504020204" pitchFamily="34" charset="0"/>
                <a:cs typeface="Arial"/>
              </a:rPr>
              <a:t>procedures</a:t>
            </a:r>
            <a:endParaRPr lang="en-GB" dirty="0"/>
          </a:p>
          <a:p>
            <a:endParaRPr lang="en-GB" dirty="0"/>
          </a:p>
        </p:txBody>
      </p:sp>
      <p:pic>
        <p:nvPicPr>
          <p:cNvPr id="5" name="Picture 4">
            <a:extLst>
              <a:ext uri="{FF2B5EF4-FFF2-40B4-BE49-F238E27FC236}">
                <a16:creationId xmlns:a16="http://schemas.microsoft.com/office/drawing/2014/main" id="{C9ADB7EF-8DFB-7806-AF56-7C1485E5A903}"/>
              </a:ext>
            </a:extLst>
          </p:cNvPr>
          <p:cNvPicPr>
            <a:picLocks noChangeAspect="1"/>
          </p:cNvPicPr>
          <p:nvPr/>
        </p:nvPicPr>
        <p:blipFill>
          <a:blip r:embed="rId3"/>
          <a:stretch>
            <a:fillRect/>
          </a:stretch>
        </p:blipFill>
        <p:spPr>
          <a:xfrm>
            <a:off x="8540260" y="1882960"/>
            <a:ext cx="3387969" cy="825899"/>
          </a:xfrm>
          <a:prstGeom prst="rect">
            <a:avLst/>
          </a:prstGeom>
        </p:spPr>
      </p:pic>
      <p:pic>
        <p:nvPicPr>
          <p:cNvPr id="6" name="Picture 5">
            <a:extLst>
              <a:ext uri="{FF2B5EF4-FFF2-40B4-BE49-F238E27FC236}">
                <a16:creationId xmlns:a16="http://schemas.microsoft.com/office/drawing/2014/main" id="{673E59A0-1595-A526-5146-014192847F04}"/>
              </a:ext>
            </a:extLst>
          </p:cNvPr>
          <p:cNvPicPr>
            <a:picLocks noChangeAspect="1"/>
          </p:cNvPicPr>
          <p:nvPr/>
        </p:nvPicPr>
        <p:blipFill>
          <a:blip r:embed="rId4"/>
          <a:stretch>
            <a:fillRect/>
          </a:stretch>
        </p:blipFill>
        <p:spPr>
          <a:xfrm>
            <a:off x="9213075" y="2708859"/>
            <a:ext cx="2042337" cy="2566638"/>
          </a:xfrm>
          <a:prstGeom prst="rect">
            <a:avLst/>
          </a:prstGeom>
        </p:spPr>
      </p:pic>
      <p:sp>
        <p:nvSpPr>
          <p:cNvPr id="8" name="TextBox 7">
            <a:extLst>
              <a:ext uri="{FF2B5EF4-FFF2-40B4-BE49-F238E27FC236}">
                <a16:creationId xmlns:a16="http://schemas.microsoft.com/office/drawing/2014/main" id="{1A08688B-505B-C792-BE8C-BF1684A9493D}"/>
              </a:ext>
            </a:extLst>
          </p:cNvPr>
          <p:cNvSpPr txBox="1"/>
          <p:nvPr/>
        </p:nvSpPr>
        <p:spPr>
          <a:xfrm>
            <a:off x="9185802" y="5275497"/>
            <a:ext cx="2096881" cy="954107"/>
          </a:xfrm>
          <a:prstGeom prst="rect">
            <a:avLst/>
          </a:prstGeom>
          <a:noFill/>
        </p:spPr>
        <p:txBody>
          <a:bodyPr wrap="square" rtlCol="0">
            <a:spAutoFit/>
          </a:bodyPr>
          <a:lstStyle/>
          <a:p>
            <a:r>
              <a:rPr lang="en-GB" sz="1400" dirty="0"/>
              <a:t>The QR code can be used for quick and easy access to the Yellow Card reporting site</a:t>
            </a:r>
          </a:p>
        </p:txBody>
      </p:sp>
      <p:sp>
        <p:nvSpPr>
          <p:cNvPr id="7" name="Footer Placeholder 6">
            <a:extLst>
              <a:ext uri="{FF2B5EF4-FFF2-40B4-BE49-F238E27FC236}">
                <a16:creationId xmlns:a16="http://schemas.microsoft.com/office/drawing/2014/main" id="{685271E6-6504-0C1D-E5A3-82C9CF2EEA1D}"/>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18306455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CAAFB1A-D378-473E-BC82-11EEE7090A23}"/>
              </a:ext>
            </a:extLst>
          </p:cNvPr>
          <p:cNvSpPr>
            <a:spLocks noGrp="1"/>
          </p:cNvSpPr>
          <p:nvPr>
            <p:ph type="title"/>
          </p:nvPr>
        </p:nvSpPr>
        <p:spPr/>
        <p:txBody>
          <a:bodyPr/>
          <a:lstStyle/>
          <a:p>
            <a:r>
              <a:rPr lang="en-GB" dirty="0"/>
              <a:t>Routine monitoring of vaccine coverage</a:t>
            </a:r>
          </a:p>
        </p:txBody>
      </p:sp>
      <p:sp>
        <p:nvSpPr>
          <p:cNvPr id="8" name="Content Placeholder 7">
            <a:extLst>
              <a:ext uri="{FF2B5EF4-FFF2-40B4-BE49-F238E27FC236}">
                <a16:creationId xmlns:a16="http://schemas.microsoft.com/office/drawing/2014/main" id="{886122D5-C075-4072-B10D-BB8EFDD08358}"/>
              </a:ext>
            </a:extLst>
          </p:cNvPr>
          <p:cNvSpPr>
            <a:spLocks noGrp="1"/>
          </p:cNvSpPr>
          <p:nvPr>
            <p:ph sz="half" idx="1"/>
          </p:nvPr>
        </p:nvSpPr>
        <p:spPr>
          <a:xfrm>
            <a:off x="838200" y="3184989"/>
            <a:ext cx="5181600" cy="3212713"/>
          </a:xfrm>
        </p:spPr>
        <p:txBody>
          <a:bodyPr>
            <a:normAutofit/>
          </a:bodyPr>
          <a:lstStyle/>
          <a:p>
            <a:pPr marL="0" indent="0">
              <a:buNone/>
            </a:pPr>
            <a:r>
              <a:rPr lang="en-GB" sz="1800" b="1" dirty="0"/>
              <a:t>Routine childhood programme COVER data:</a:t>
            </a:r>
          </a:p>
          <a:p>
            <a:r>
              <a:rPr lang="en-GB" sz="1800" dirty="0"/>
              <a:t>percentage of eligible children in the local authority who have completed a primary course (4 doses), anytime up to 24 months of age and their fifth birthday</a:t>
            </a:r>
          </a:p>
          <a:p>
            <a:endParaRPr lang="en-GB" dirty="0"/>
          </a:p>
        </p:txBody>
      </p:sp>
      <p:sp>
        <p:nvSpPr>
          <p:cNvPr id="9" name="Content Placeholder 8">
            <a:extLst>
              <a:ext uri="{FF2B5EF4-FFF2-40B4-BE49-F238E27FC236}">
                <a16:creationId xmlns:a16="http://schemas.microsoft.com/office/drawing/2014/main" id="{E4CFAAD5-F2A6-4716-BAD6-801AD3D6F1F5}"/>
              </a:ext>
            </a:extLst>
          </p:cNvPr>
          <p:cNvSpPr>
            <a:spLocks noGrp="1"/>
          </p:cNvSpPr>
          <p:nvPr>
            <p:ph sz="half" idx="2"/>
          </p:nvPr>
        </p:nvSpPr>
        <p:spPr>
          <a:xfrm>
            <a:off x="5935310" y="3184989"/>
            <a:ext cx="5914568" cy="3953006"/>
          </a:xfrm>
        </p:spPr>
        <p:txBody>
          <a:bodyPr>
            <a:normAutofit/>
          </a:bodyPr>
          <a:lstStyle/>
          <a:p>
            <a:pPr marL="0" indent="0">
              <a:buNone/>
            </a:pPr>
            <a:r>
              <a:rPr lang="en-GB" sz="1800" b="1" dirty="0"/>
              <a:t>Selective neonatal hepatitis B programme COVER data:</a:t>
            </a:r>
          </a:p>
          <a:p>
            <a:r>
              <a:rPr lang="en-GB" sz="1800" dirty="0"/>
              <a:t>percentage of eligible children in the local authority who have received 6 doses of HepB-containing vaccine anytime up to 24 months of age</a:t>
            </a:r>
          </a:p>
          <a:p>
            <a:endParaRPr lang="en-GB" sz="1800" dirty="0"/>
          </a:p>
          <a:p>
            <a:pPr marL="0" indent="0">
              <a:buNone/>
            </a:pPr>
            <a:endParaRPr lang="en-GB" dirty="0"/>
          </a:p>
        </p:txBody>
      </p:sp>
      <p:sp>
        <p:nvSpPr>
          <p:cNvPr id="5" name="Footer Placeholder 4">
            <a:extLst>
              <a:ext uri="{FF2B5EF4-FFF2-40B4-BE49-F238E27FC236}">
                <a16:creationId xmlns:a16="http://schemas.microsoft.com/office/drawing/2014/main" id="{5F9245D9-DCCC-4D81-9CA7-3BC830D6C3F0}"/>
              </a:ext>
            </a:extLst>
          </p:cNvPr>
          <p:cNvSpPr>
            <a:spLocks noGrp="1"/>
          </p:cNvSpPr>
          <p:nvPr>
            <p:ph type="ftr" sz="quarter" idx="10"/>
          </p:nvPr>
        </p:nvSpPr>
        <p:spPr/>
        <p:txBody>
          <a:bodyPr/>
          <a:lstStyle/>
          <a:p>
            <a:r>
              <a:rPr lang="en-GB" dirty="0"/>
              <a:t>The hexavalent DTaP/IPV/Hib/HepB combination vaccine</a:t>
            </a:r>
          </a:p>
        </p:txBody>
      </p:sp>
      <p:graphicFrame>
        <p:nvGraphicFramePr>
          <p:cNvPr id="10" name="Table 10">
            <a:extLst>
              <a:ext uri="{FF2B5EF4-FFF2-40B4-BE49-F238E27FC236}">
                <a16:creationId xmlns:a16="http://schemas.microsoft.com/office/drawing/2014/main" id="{0E961074-FC80-43BE-83F2-F74A10503051}"/>
              </a:ext>
            </a:extLst>
          </p:cNvPr>
          <p:cNvGraphicFramePr>
            <a:graphicFrameLocks noGrp="1"/>
          </p:cNvGraphicFramePr>
          <p:nvPr>
            <p:extLst>
              <p:ext uri="{D42A27DB-BD31-4B8C-83A1-F6EECF244321}">
                <p14:modId xmlns:p14="http://schemas.microsoft.com/office/powerpoint/2010/main" val="2646045143"/>
              </p:ext>
            </p:extLst>
          </p:nvPr>
        </p:nvGraphicFramePr>
        <p:xfrm>
          <a:off x="1115010" y="1600876"/>
          <a:ext cx="10114384" cy="1463040"/>
        </p:xfrm>
        <a:graphic>
          <a:graphicData uri="http://schemas.openxmlformats.org/drawingml/2006/table">
            <a:tbl>
              <a:tblPr firstRow="1" bandRow="1">
                <a:tableStyleId>{5C22544A-7EE6-4342-B048-85BDC9FD1C3A}</a:tableStyleId>
              </a:tblPr>
              <a:tblGrid>
                <a:gridCol w="10114384">
                  <a:extLst>
                    <a:ext uri="{9D8B030D-6E8A-4147-A177-3AD203B41FA5}">
                      <a16:colId xmlns:a16="http://schemas.microsoft.com/office/drawing/2014/main" val="3924095862"/>
                    </a:ext>
                  </a:extLst>
                </a:gridCol>
              </a:tblGrid>
              <a:tr h="845804">
                <a:tc>
                  <a:txBody>
                    <a:bodyPr/>
                    <a:lstStyle/>
                    <a:p>
                      <a:pPr marL="285750" indent="-285750">
                        <a:buFont typeface="Arial" panose="020B0604020202020204" pitchFamily="34" charset="0"/>
                        <a:buChar char="•"/>
                      </a:pPr>
                      <a:r>
                        <a:rPr lang="en-GB" b="0" dirty="0">
                          <a:solidFill>
                            <a:schemeClr val="tx1"/>
                          </a:solidFill>
                        </a:rPr>
                        <a:t>hexavalent vaccine coverage is monitored routinely through the COVER programme alongside all other childhood immunisations</a:t>
                      </a:r>
                    </a:p>
                    <a:p>
                      <a:pPr marL="285750" indent="-285750">
                        <a:buFont typeface="Arial" panose="020B0604020202020204" pitchFamily="34" charset="0"/>
                        <a:buChar char="•"/>
                      </a:pPr>
                      <a:r>
                        <a:rPr lang="en-GB" b="0" dirty="0">
                          <a:solidFill>
                            <a:schemeClr val="tx1"/>
                          </a:solidFill>
                        </a:rPr>
                        <a:t>COVER data are extracted from Child Health Information Systems (CHIS) at the local authority level and published quarterly as official statistics</a:t>
                      </a:r>
                    </a:p>
                    <a:p>
                      <a:pPr marL="285750" indent="-285750">
                        <a:buFont typeface="Arial" panose="020B0604020202020204" pitchFamily="34" charset="0"/>
                        <a:buChar char="•"/>
                      </a:pPr>
                      <a:endParaRPr lang="en-GB"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300346336"/>
                  </a:ext>
                </a:extLst>
              </a:tr>
            </a:tbl>
          </a:graphicData>
        </a:graphic>
      </p:graphicFrame>
    </p:spTree>
    <p:extLst>
      <p:ext uri="{BB962C8B-B14F-4D97-AF65-F5344CB8AC3E}">
        <p14:creationId xmlns:p14="http://schemas.microsoft.com/office/powerpoint/2010/main" val="15824363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DC47DE-3514-409E-937C-35503157E5C5}"/>
              </a:ext>
            </a:extLst>
          </p:cNvPr>
          <p:cNvSpPr>
            <a:spLocks noGrp="1"/>
          </p:cNvSpPr>
          <p:nvPr>
            <p:ph type="title"/>
          </p:nvPr>
        </p:nvSpPr>
        <p:spPr/>
        <p:txBody>
          <a:bodyPr/>
          <a:lstStyle/>
          <a:p>
            <a:r>
              <a:rPr lang="en-GB" dirty="0"/>
              <a:t>Local monitoring of vaccine coverage data</a:t>
            </a:r>
          </a:p>
        </p:txBody>
      </p:sp>
      <p:sp>
        <p:nvSpPr>
          <p:cNvPr id="8" name="Content Placeholder 7">
            <a:extLst>
              <a:ext uri="{FF2B5EF4-FFF2-40B4-BE49-F238E27FC236}">
                <a16:creationId xmlns:a16="http://schemas.microsoft.com/office/drawing/2014/main" id="{52723FCD-9F34-43DC-A0F9-A669B0482467}"/>
              </a:ext>
            </a:extLst>
          </p:cNvPr>
          <p:cNvSpPr>
            <a:spLocks noGrp="1"/>
          </p:cNvSpPr>
          <p:nvPr>
            <p:ph idx="1"/>
          </p:nvPr>
        </p:nvSpPr>
        <p:spPr>
          <a:xfrm>
            <a:off x="534072" y="1551398"/>
            <a:ext cx="10767502" cy="4735101"/>
          </a:xfrm>
        </p:spPr>
        <p:txBody>
          <a:bodyPr>
            <a:normAutofit fontScale="77500" lnSpcReduction="20000"/>
          </a:bodyPr>
          <a:lstStyle/>
          <a:p>
            <a:r>
              <a:rPr lang="en-GB" sz="2300" dirty="0"/>
              <a:t>hexavalent and monovalent HepB vaccine coverage will also be monitored via ImmForm</a:t>
            </a:r>
          </a:p>
          <a:p>
            <a:r>
              <a:rPr lang="en-GB" sz="2300" dirty="0"/>
              <a:t>aggregated GP-level data will be extracted to monitor dose-specific coverage at an earlier age than the routine COVER programme</a:t>
            </a:r>
          </a:p>
          <a:p>
            <a:r>
              <a:rPr lang="en-GB" sz="2300" dirty="0"/>
              <a:t>this data is for local performance-management purposes only and will not be published</a:t>
            </a:r>
          </a:p>
          <a:p>
            <a:endParaRPr lang="en-GB" sz="2300" dirty="0"/>
          </a:p>
          <a:p>
            <a:pPr marL="0" indent="0">
              <a:buNone/>
            </a:pPr>
            <a:r>
              <a:rPr lang="en-GB" sz="2300" b="1" dirty="0"/>
              <a:t>Routine childhood programme ImmForm GP data</a:t>
            </a:r>
            <a:r>
              <a:rPr lang="en-GB" sz="2300" dirty="0"/>
              <a:t>:</a:t>
            </a:r>
          </a:p>
          <a:p>
            <a:r>
              <a:rPr lang="en-GB" sz="2300" dirty="0"/>
              <a:t>hexavalent vaccine coverage for 1, 2 and 3 doses evaluated at 6 months of age</a:t>
            </a:r>
          </a:p>
          <a:p>
            <a:r>
              <a:rPr lang="en-GB" sz="2300" dirty="0"/>
              <a:t>hexavalent vaccine coverage for 1, 2, 3 and 4 doses evaluated at 18 months and 24 months of age</a:t>
            </a:r>
          </a:p>
          <a:p>
            <a:endParaRPr lang="en-GB" sz="2300" dirty="0"/>
          </a:p>
          <a:p>
            <a:pPr marL="0" indent="0">
              <a:buNone/>
            </a:pPr>
            <a:endParaRPr lang="en-GB" sz="2300" dirty="0"/>
          </a:p>
          <a:p>
            <a:pPr marL="0" indent="0">
              <a:buNone/>
            </a:pPr>
            <a:r>
              <a:rPr lang="en-GB" sz="2300" b="1" dirty="0"/>
              <a:t>Selective ‘at-risk’ infants programme ImmForm GP data:</a:t>
            </a:r>
          </a:p>
          <a:p>
            <a:r>
              <a:rPr lang="en-GB" sz="2300" dirty="0"/>
              <a:t>HepB vaccine coverage for 1 and 2 doses at 5 and 9 weeks of age </a:t>
            </a:r>
          </a:p>
          <a:p>
            <a:pPr marL="0" indent="0">
              <a:buNone/>
            </a:pPr>
            <a:r>
              <a:rPr lang="en-GB" sz="2300" dirty="0"/>
              <a:t>AND</a:t>
            </a:r>
          </a:p>
          <a:p>
            <a:r>
              <a:rPr lang="en-GB" sz="2300" dirty="0"/>
              <a:t>percentage who were tested for HBsAg at 18 months</a:t>
            </a:r>
          </a:p>
          <a:p>
            <a:endParaRPr lang="en-GB" dirty="0"/>
          </a:p>
        </p:txBody>
      </p:sp>
      <p:sp>
        <p:nvSpPr>
          <p:cNvPr id="5" name="Footer Placeholder 4">
            <a:extLst>
              <a:ext uri="{FF2B5EF4-FFF2-40B4-BE49-F238E27FC236}">
                <a16:creationId xmlns:a16="http://schemas.microsoft.com/office/drawing/2014/main" id="{7F2840E9-CFBC-4C10-AD7A-8A9DBA94E641}"/>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4182813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8D3-2C89-4989-9187-5F4B1A6C062E}"/>
              </a:ext>
            </a:extLst>
          </p:cNvPr>
          <p:cNvSpPr>
            <a:spLocks noGrp="1"/>
          </p:cNvSpPr>
          <p:nvPr>
            <p:ph type="title"/>
          </p:nvPr>
        </p:nvSpPr>
        <p:spPr/>
        <p:txBody>
          <a:bodyPr/>
          <a:lstStyle/>
          <a:p>
            <a:r>
              <a:rPr lang="en-GB" dirty="0"/>
              <a:t>Learning objectives</a:t>
            </a:r>
          </a:p>
        </p:txBody>
      </p:sp>
      <p:sp>
        <p:nvSpPr>
          <p:cNvPr id="3" name="Content Placeholder 2">
            <a:extLst>
              <a:ext uri="{FF2B5EF4-FFF2-40B4-BE49-F238E27FC236}">
                <a16:creationId xmlns:a16="http://schemas.microsoft.com/office/drawing/2014/main" id="{923C0860-64C3-4620-A13A-B2FFA9A057AE}"/>
              </a:ext>
            </a:extLst>
          </p:cNvPr>
          <p:cNvSpPr>
            <a:spLocks noGrp="1"/>
          </p:cNvSpPr>
          <p:nvPr>
            <p:ph idx="1"/>
          </p:nvPr>
        </p:nvSpPr>
        <p:spPr>
          <a:xfrm>
            <a:off x="615955" y="1616363"/>
            <a:ext cx="10791743" cy="3988305"/>
          </a:xfrm>
        </p:spPr>
        <p:txBody>
          <a:bodyPr>
            <a:noAutofit/>
          </a:bodyPr>
          <a:lstStyle/>
          <a:p>
            <a:pPr marL="0" indent="0">
              <a:buNone/>
            </a:pPr>
            <a:r>
              <a:rPr lang="en-GB" sz="1800" dirty="0"/>
              <a:t>By the end of this session, you should be able to:</a:t>
            </a:r>
          </a:p>
          <a:p>
            <a:r>
              <a:rPr lang="en-GB" sz="1800" dirty="0"/>
              <a:t>know which antigens are contained in the DTaP/IPV/Hib/HepB vaccines and be aware of the UK epidemiology</a:t>
            </a:r>
            <a:endParaRPr lang="en-US" sz="1800" dirty="0"/>
          </a:p>
          <a:p>
            <a:r>
              <a:rPr lang="en-GB" sz="1800" dirty="0"/>
              <a:t>state when the DTaP/IPV/Hib/HepB vaccine is used in the UK routine immunisation schedule</a:t>
            </a:r>
            <a:endParaRPr lang="en-US" sz="1800" dirty="0"/>
          </a:p>
          <a:p>
            <a:r>
              <a:rPr lang="en-GB" sz="1800" dirty="0"/>
              <a:t>describe how to correctly store, prepare and administer the hexavalent DTaP/IPV/Hib/HepB vaccines licensed in the UK</a:t>
            </a:r>
          </a:p>
          <a:p>
            <a:r>
              <a:rPr lang="en-GB" sz="1800" dirty="0"/>
              <a:t>describe who should receive additional hepatitis B vaccinations as part of the selective neonatal hepatitis B immunisation programme</a:t>
            </a:r>
          </a:p>
          <a:p>
            <a:r>
              <a:rPr lang="en-GB" sz="1800" dirty="0"/>
              <a:t>state when children should be vaccinated and tested as part the selective neonatal hepatitis B programme</a:t>
            </a:r>
            <a:endParaRPr lang="en-US" sz="1800" dirty="0"/>
          </a:p>
          <a:p>
            <a:r>
              <a:rPr lang="en-GB" sz="1800" dirty="0"/>
              <a:t>understand the importance of timely vaccination and testing for children on the selective neonatal hepatitis B programme</a:t>
            </a:r>
          </a:p>
          <a:p>
            <a:r>
              <a:rPr lang="en-GB" sz="1800" dirty="0"/>
              <a:t>communicate key facts to parents/carers about both the routine DTaP/IPV/Hib/HepB immunisation schedule and the selective neonatal hepatitis B immunisation schedule and be able to direct them to additional sources of information where required</a:t>
            </a:r>
          </a:p>
        </p:txBody>
      </p:sp>
      <p:sp>
        <p:nvSpPr>
          <p:cNvPr id="4" name="Footer Placeholder 3">
            <a:extLst>
              <a:ext uri="{FF2B5EF4-FFF2-40B4-BE49-F238E27FC236}">
                <a16:creationId xmlns:a16="http://schemas.microsoft.com/office/drawing/2014/main" id="{988DD9D8-D783-442E-8051-3EC5E6950ED3}"/>
              </a:ext>
            </a:extLst>
          </p:cNvPr>
          <p:cNvSpPr>
            <a:spLocks noGrp="1"/>
          </p:cNvSpPr>
          <p:nvPr>
            <p:ph type="ftr" sz="quarter" idx="10"/>
          </p:nvPr>
        </p:nvSpPr>
        <p:spPr/>
        <p:txBody>
          <a:bodyPr/>
          <a:lstStyle/>
          <a:p>
            <a:r>
              <a:rPr lang="en-GB" sz="1400" dirty="0"/>
              <a:t>The hexavalent DTaP/IPV/Hib/HepB combination vaccine</a:t>
            </a:r>
          </a:p>
        </p:txBody>
      </p:sp>
    </p:spTree>
    <p:extLst>
      <p:ext uri="{BB962C8B-B14F-4D97-AF65-F5344CB8AC3E}">
        <p14:creationId xmlns:p14="http://schemas.microsoft.com/office/powerpoint/2010/main" val="9245467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0FEBF2-BDBE-4FC1-B4AF-6C4BC7868313}"/>
              </a:ext>
            </a:extLst>
          </p:cNvPr>
          <p:cNvSpPr>
            <a:spLocks noGrp="1"/>
          </p:cNvSpPr>
          <p:nvPr>
            <p:ph type="ctrTitle"/>
          </p:nvPr>
        </p:nvSpPr>
        <p:spPr/>
        <p:txBody>
          <a:bodyPr/>
          <a:lstStyle/>
          <a:p>
            <a:r>
              <a:rPr lang="en-GB" dirty="0"/>
              <a:t>Neonatal selective immunisation programme for babies at risk of hepatitis B</a:t>
            </a:r>
          </a:p>
        </p:txBody>
      </p:sp>
    </p:spTree>
    <p:extLst>
      <p:ext uri="{BB962C8B-B14F-4D97-AF65-F5344CB8AC3E}">
        <p14:creationId xmlns:p14="http://schemas.microsoft.com/office/powerpoint/2010/main" val="42907249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6F77-6B2A-455F-9572-0DEDA38457FA}"/>
              </a:ext>
            </a:extLst>
          </p:cNvPr>
          <p:cNvSpPr>
            <a:spLocks noGrp="1"/>
          </p:cNvSpPr>
          <p:nvPr>
            <p:ph type="title"/>
          </p:nvPr>
        </p:nvSpPr>
        <p:spPr/>
        <p:txBody>
          <a:bodyPr>
            <a:normAutofit fontScale="90000"/>
          </a:bodyPr>
          <a:lstStyle/>
          <a:p>
            <a:r>
              <a:rPr lang="en-GB" dirty="0"/>
              <a:t>Implications for babies born to women living with hepatitis B</a:t>
            </a:r>
            <a:br>
              <a:rPr lang="en-GB" dirty="0"/>
            </a:br>
            <a:endParaRPr lang="en-GB" dirty="0"/>
          </a:p>
        </p:txBody>
      </p:sp>
      <p:sp>
        <p:nvSpPr>
          <p:cNvPr id="3" name="Content Placeholder 2">
            <a:extLst>
              <a:ext uri="{FF2B5EF4-FFF2-40B4-BE49-F238E27FC236}">
                <a16:creationId xmlns:a16="http://schemas.microsoft.com/office/drawing/2014/main" id="{4F0A1599-53C7-4A77-8235-DC81463F89CF}"/>
              </a:ext>
            </a:extLst>
          </p:cNvPr>
          <p:cNvSpPr>
            <a:spLocks noGrp="1"/>
          </p:cNvSpPr>
          <p:nvPr>
            <p:ph idx="1"/>
          </p:nvPr>
        </p:nvSpPr>
        <p:spPr>
          <a:xfrm>
            <a:off x="330205" y="1774825"/>
            <a:ext cx="11123857" cy="4756604"/>
          </a:xfrm>
        </p:spPr>
        <p:txBody>
          <a:bodyPr>
            <a:normAutofit fontScale="92500"/>
          </a:bodyPr>
          <a:lstStyle/>
          <a:p>
            <a:r>
              <a:rPr lang="en-GB" dirty="0"/>
              <a:t>babies born to mothers living with chronic hepatitis B or who have had acute hepatitis B during pregnancy are at risk of acquiring hepatitis B virus (HBV) </a:t>
            </a:r>
          </a:p>
          <a:p>
            <a:r>
              <a:rPr lang="en-GB" dirty="0"/>
              <a:t>objective of the selective neonatal hepatitis B vaccination programme is to provide post exposure immunisation to infants born to women living with hepatitis B to prevent perinatal transmission at or around the time of birth</a:t>
            </a:r>
          </a:p>
          <a:p>
            <a:r>
              <a:rPr lang="en-GB" dirty="0"/>
              <a:t>although hepatitis B vaccine is included in the routine childhood schedule, pregnant women are also offered hepatitis B screening in pregnancy. Maternal screening:</a:t>
            </a:r>
          </a:p>
          <a:p>
            <a:pPr marL="568325" lvl="3" indent="-285750">
              <a:buFont typeface="Wingdings" panose="05000000000000000000" pitchFamily="2" charset="2"/>
              <a:buChar char="Ø"/>
            </a:pPr>
            <a:r>
              <a:rPr lang="en-GB" sz="2400" dirty="0"/>
              <a:t>remains essential to identify unborn babies at risk of infection </a:t>
            </a:r>
          </a:p>
          <a:p>
            <a:pPr marL="568325" lvl="3" indent="-285750">
              <a:buFont typeface="Wingdings" panose="05000000000000000000" pitchFamily="2" charset="2"/>
              <a:buChar char="Ø"/>
            </a:pPr>
            <a:r>
              <a:rPr lang="en-GB" sz="2400" dirty="0"/>
              <a:t>identifies infants at high risk because they are born to women with hepatitis B so that they can receive additional monovalent doses of HepB vaccine at birth followed by a dose at 4 weeks of </a:t>
            </a:r>
            <a:r>
              <a:rPr lang="en-GB" sz="2400" dirty="0">
                <a:cs typeface="Times New Roman" panose="02020603050405020304" pitchFamily="18" charset="0"/>
              </a:rPr>
              <a:t>age.(Children </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born on or before 30 June 2024 will receive a third monovalent at 12 months of age. Children born on or after 1 July 2024 are on the new immunisation schedule so receive their final hepatitis B dose as part of their routine hexavalent vaccine at 18 months of age)</a:t>
            </a:r>
            <a:endParaRPr lang="en-GB" dirty="0">
              <a:highlight>
                <a:srgbClr val="FFFF00"/>
              </a:highlight>
            </a:endParaRPr>
          </a:p>
        </p:txBody>
      </p:sp>
      <p:sp>
        <p:nvSpPr>
          <p:cNvPr id="4" name="Footer Placeholder 3">
            <a:extLst>
              <a:ext uri="{FF2B5EF4-FFF2-40B4-BE49-F238E27FC236}">
                <a16:creationId xmlns:a16="http://schemas.microsoft.com/office/drawing/2014/main" id="{32DBDF40-824C-47D8-AE77-9BF9A968DC4A}"/>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4184777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03D24-83E4-4C92-9564-0AB98CA777B2}"/>
              </a:ext>
            </a:extLst>
          </p:cNvPr>
          <p:cNvSpPr>
            <a:spLocks noGrp="1"/>
          </p:cNvSpPr>
          <p:nvPr>
            <p:ph type="title"/>
          </p:nvPr>
        </p:nvSpPr>
        <p:spPr>
          <a:xfrm>
            <a:off x="330206" y="179416"/>
            <a:ext cx="10642594" cy="972607"/>
          </a:xfrm>
        </p:spPr>
        <p:txBody>
          <a:bodyPr>
            <a:normAutofit fontScale="90000"/>
          </a:bodyPr>
          <a:lstStyle/>
          <a:p>
            <a:r>
              <a:rPr lang="en-GB" sz="3600" dirty="0"/>
              <a:t>Why do we need the selective neonatal immunisation programme if all infants routinely receive HepB vaccine?</a:t>
            </a:r>
            <a:br>
              <a:rPr lang="en-GB" dirty="0"/>
            </a:br>
            <a:endParaRPr lang="en-GB" dirty="0"/>
          </a:p>
        </p:txBody>
      </p:sp>
      <p:sp>
        <p:nvSpPr>
          <p:cNvPr id="3" name="Content Placeholder 2">
            <a:extLst>
              <a:ext uri="{FF2B5EF4-FFF2-40B4-BE49-F238E27FC236}">
                <a16:creationId xmlns:a16="http://schemas.microsoft.com/office/drawing/2014/main" id="{A36255C4-6354-4A35-BDCD-E7DE7CF8AF8C}"/>
              </a:ext>
            </a:extLst>
          </p:cNvPr>
          <p:cNvSpPr>
            <a:spLocks noGrp="1"/>
          </p:cNvSpPr>
          <p:nvPr>
            <p:ph idx="1"/>
          </p:nvPr>
        </p:nvSpPr>
        <p:spPr>
          <a:xfrm>
            <a:off x="615955" y="1654139"/>
            <a:ext cx="11123857" cy="4530904"/>
          </a:xfrm>
        </p:spPr>
        <p:txBody>
          <a:bodyPr>
            <a:normAutofit lnSpcReduction="10000"/>
          </a:bodyPr>
          <a:lstStyle/>
          <a:p>
            <a:r>
              <a:rPr lang="en-GB" dirty="0"/>
              <a:t>HBV infection can be transmitted from women living with hepatitis B to their babies at or around the time of birth </a:t>
            </a:r>
          </a:p>
          <a:p>
            <a:r>
              <a:rPr lang="en-GB" dirty="0"/>
              <a:t>babies acquiring infection at this time have a high risk of becoming chronically infected with the virus</a:t>
            </a:r>
          </a:p>
          <a:p>
            <a:r>
              <a:rPr lang="en-GB" dirty="0"/>
              <a:t>over 90% of chronic infection from perinatal transmission in infants born to women with hepatitis B can be prevented by appropriate post-exposure vaccination starting at birth </a:t>
            </a:r>
          </a:p>
          <a:p>
            <a:r>
              <a:rPr lang="en-GB" dirty="0"/>
              <a:t>timely vaccination at birth and at 4 weeks of age is critical to preventing infant infection</a:t>
            </a:r>
          </a:p>
          <a:p>
            <a:r>
              <a:rPr lang="en-GB" dirty="0"/>
              <a:t>the dose that is given to all babies at 8 weeks of age (as part of the universal routine programme) would be too late to prevent infection in those born to women living with hepatitis B following exposure to the hepatitis B virus at or around birth</a:t>
            </a:r>
          </a:p>
          <a:p>
            <a:endParaRPr lang="en-GB" dirty="0"/>
          </a:p>
        </p:txBody>
      </p:sp>
      <p:sp>
        <p:nvSpPr>
          <p:cNvPr id="4" name="Footer Placeholder 3">
            <a:extLst>
              <a:ext uri="{FF2B5EF4-FFF2-40B4-BE49-F238E27FC236}">
                <a16:creationId xmlns:a16="http://schemas.microsoft.com/office/drawing/2014/main" id="{B8D74EE8-0392-4299-8244-F4F03C0815E8}"/>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2430729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9A09-0E8D-43BB-BDF5-0CAA7491E1B9}"/>
              </a:ext>
            </a:extLst>
          </p:cNvPr>
          <p:cNvSpPr>
            <a:spLocks noGrp="1"/>
          </p:cNvSpPr>
          <p:nvPr>
            <p:ph type="title"/>
          </p:nvPr>
        </p:nvSpPr>
        <p:spPr/>
        <p:txBody>
          <a:bodyPr>
            <a:normAutofit fontScale="90000"/>
          </a:bodyPr>
          <a:lstStyle/>
          <a:p>
            <a:r>
              <a:rPr lang="en-GB" dirty="0"/>
              <a:t>Hepatitis B vaccine schedule for the routine and selective neonatal immunisation programmes </a:t>
            </a:r>
          </a:p>
        </p:txBody>
      </p:sp>
      <p:sp>
        <p:nvSpPr>
          <p:cNvPr id="4" name="Footer Placeholder 3">
            <a:extLst>
              <a:ext uri="{FF2B5EF4-FFF2-40B4-BE49-F238E27FC236}">
                <a16:creationId xmlns:a16="http://schemas.microsoft.com/office/drawing/2014/main" id="{59BBC590-33EB-449F-B2FF-2496D9B94E03}"/>
              </a:ext>
            </a:extLst>
          </p:cNvPr>
          <p:cNvSpPr>
            <a:spLocks noGrp="1"/>
          </p:cNvSpPr>
          <p:nvPr>
            <p:ph type="ftr" sz="quarter" idx="10"/>
          </p:nvPr>
        </p:nvSpPr>
        <p:spPr/>
        <p:txBody>
          <a:bodyPr/>
          <a:lstStyle/>
          <a:p>
            <a:r>
              <a:rPr lang="en-GB" dirty="0"/>
              <a:t>The hexavalent DTaP/IPV/Hib/HepB combination vaccine</a:t>
            </a:r>
          </a:p>
        </p:txBody>
      </p:sp>
      <p:sp>
        <p:nvSpPr>
          <p:cNvPr id="11" name="TextBox 10">
            <a:extLst>
              <a:ext uri="{FF2B5EF4-FFF2-40B4-BE49-F238E27FC236}">
                <a16:creationId xmlns:a16="http://schemas.microsoft.com/office/drawing/2014/main" id="{C1B7B572-D445-4636-DBD5-535B579EA353}"/>
              </a:ext>
            </a:extLst>
          </p:cNvPr>
          <p:cNvSpPr txBox="1"/>
          <p:nvPr/>
        </p:nvSpPr>
        <p:spPr>
          <a:xfrm>
            <a:off x="10576875" y="5467547"/>
            <a:ext cx="1282046" cy="738664"/>
          </a:xfrm>
          <a:prstGeom prst="rect">
            <a:avLst/>
          </a:prstGeom>
          <a:noFill/>
        </p:spPr>
        <p:txBody>
          <a:bodyPr wrap="square" rtlCol="0">
            <a:spAutoFit/>
          </a:bodyPr>
          <a:lstStyle/>
          <a:p>
            <a:r>
              <a:rPr lang="en-GB" sz="1400" dirty="0"/>
              <a:t>Source: </a:t>
            </a:r>
            <a:r>
              <a:rPr lang="en-GB" sz="1400" dirty="0">
                <a:hlinkClick r:id="rId2"/>
              </a:rPr>
              <a:t>the Green Book, hepatitis B</a:t>
            </a:r>
            <a:endParaRPr lang="en-GB" sz="1400" dirty="0"/>
          </a:p>
        </p:txBody>
      </p:sp>
      <p:pic>
        <p:nvPicPr>
          <p:cNvPr id="7" name="Picture 6">
            <a:extLst>
              <a:ext uri="{FF2B5EF4-FFF2-40B4-BE49-F238E27FC236}">
                <a16:creationId xmlns:a16="http://schemas.microsoft.com/office/drawing/2014/main" id="{F27E9EE3-47C2-EA35-C1BD-FEDB5ADAD74D}"/>
              </a:ext>
            </a:extLst>
          </p:cNvPr>
          <p:cNvPicPr>
            <a:picLocks noChangeAspect="1"/>
          </p:cNvPicPr>
          <p:nvPr/>
        </p:nvPicPr>
        <p:blipFill>
          <a:blip r:embed="rId3"/>
          <a:stretch>
            <a:fillRect/>
          </a:stretch>
        </p:blipFill>
        <p:spPr>
          <a:xfrm>
            <a:off x="2185416" y="1525550"/>
            <a:ext cx="7314844" cy="4680661"/>
          </a:xfrm>
          <a:prstGeom prst="rect">
            <a:avLst/>
          </a:prstGeom>
        </p:spPr>
      </p:pic>
    </p:spTree>
    <p:extLst>
      <p:ext uri="{BB962C8B-B14F-4D97-AF65-F5344CB8AC3E}">
        <p14:creationId xmlns:p14="http://schemas.microsoft.com/office/powerpoint/2010/main" val="1481098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FE82-3DD1-4367-81F6-C57464F085BD}"/>
              </a:ext>
            </a:extLst>
          </p:cNvPr>
          <p:cNvSpPr>
            <a:spLocks noGrp="1"/>
          </p:cNvSpPr>
          <p:nvPr>
            <p:ph type="title"/>
          </p:nvPr>
        </p:nvSpPr>
        <p:spPr/>
        <p:txBody>
          <a:bodyPr>
            <a:normAutofit fontScale="90000"/>
          </a:bodyPr>
          <a:lstStyle/>
          <a:p>
            <a:r>
              <a:rPr lang="en-GB" dirty="0"/>
              <a:t>Blood tests for children on the selective neonatal hepatitis B programme</a:t>
            </a:r>
          </a:p>
        </p:txBody>
      </p:sp>
      <p:sp>
        <p:nvSpPr>
          <p:cNvPr id="3" name="Content Placeholder 2">
            <a:extLst>
              <a:ext uri="{FF2B5EF4-FFF2-40B4-BE49-F238E27FC236}">
                <a16:creationId xmlns:a16="http://schemas.microsoft.com/office/drawing/2014/main" id="{72D44E12-5569-436C-BB05-F7BCBF1CF74F}"/>
              </a:ext>
            </a:extLst>
          </p:cNvPr>
          <p:cNvSpPr>
            <a:spLocks noGrp="1"/>
          </p:cNvSpPr>
          <p:nvPr>
            <p:ph idx="1"/>
          </p:nvPr>
        </p:nvSpPr>
        <p:spPr>
          <a:xfrm>
            <a:off x="615955" y="1541124"/>
            <a:ext cx="11123857" cy="4897725"/>
          </a:xfrm>
        </p:spPr>
        <p:txBody>
          <a:bodyPr>
            <a:normAutofit fontScale="92500"/>
          </a:bodyPr>
          <a:lstStyle/>
          <a:p>
            <a:r>
              <a:rPr lang="en-GB" sz="2100" dirty="0"/>
              <a:t>although hepatitis B vaccine is highly effective at preventing infection if given at birth, a very small number of infants may still acquire infection despite vaccination and immunoglobulin</a:t>
            </a:r>
          </a:p>
          <a:p>
            <a:r>
              <a:rPr lang="en-GB" sz="2100" dirty="0"/>
              <a:t>testing high risk infants at one year to 18 months of age is important to enable timely assessment of their infection status</a:t>
            </a:r>
          </a:p>
          <a:p>
            <a:r>
              <a:rPr lang="en-GB" sz="2100" dirty="0"/>
              <a:t>a dry blood spot (DBS) test is available for free from UKHSA. This is a simple heel-prick test that can be performed in primary care and removes the need for the child to attend a paediatric phlebotomy clinic</a:t>
            </a:r>
          </a:p>
          <a:p>
            <a:r>
              <a:rPr lang="en-GB" sz="2100" dirty="0"/>
              <a:t>finding out if the child has acquired hepatitis B infection at this point can reduce risk of long-term complications and disease in later life </a:t>
            </a:r>
          </a:p>
          <a:p>
            <a:r>
              <a:rPr lang="en-GB" sz="2100" dirty="0"/>
              <a:t>the purpose of the one year to 18-month blood test is to check for infection (HBsAg), not to check or measure response to the vaccine </a:t>
            </a:r>
          </a:p>
          <a:p>
            <a:r>
              <a:rPr lang="en-GB" sz="2100" dirty="0"/>
              <a:t>numerous studies have already demonstrated that infants make a protective response to a course of hepatitis B given in the first year of life</a:t>
            </a:r>
          </a:p>
          <a:p>
            <a:r>
              <a:rPr lang="en-GB" sz="2100" dirty="0"/>
              <a:t>more information on blood testing available at </a:t>
            </a:r>
            <a:r>
              <a:rPr lang="en-GB" sz="2100" dirty="0">
                <a:hlinkClick r:id="rId2"/>
              </a:rPr>
              <a:t>www.gov.uk/guidance/hepatitis-b-dried-blood-spot-dbs-testing-for-infants</a:t>
            </a:r>
            <a:r>
              <a:rPr lang="en-GB" sz="2100" dirty="0"/>
              <a:t> </a:t>
            </a:r>
          </a:p>
          <a:p>
            <a:endParaRPr lang="en-GB" dirty="0"/>
          </a:p>
        </p:txBody>
      </p:sp>
      <p:sp>
        <p:nvSpPr>
          <p:cNvPr id="4" name="Footer Placeholder 3">
            <a:extLst>
              <a:ext uri="{FF2B5EF4-FFF2-40B4-BE49-F238E27FC236}">
                <a16:creationId xmlns:a16="http://schemas.microsoft.com/office/drawing/2014/main" id="{1CF34CC5-F281-43ED-8C49-A01910646809}"/>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41850253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DFF36F-95A8-496F-B111-B4B41FC220F5}"/>
              </a:ext>
            </a:extLst>
          </p:cNvPr>
          <p:cNvSpPr>
            <a:spLocks noGrp="1"/>
          </p:cNvSpPr>
          <p:nvPr>
            <p:ph type="ctrTitle"/>
          </p:nvPr>
        </p:nvSpPr>
        <p:spPr/>
        <p:txBody>
          <a:bodyPr/>
          <a:lstStyle/>
          <a:p>
            <a:r>
              <a:rPr lang="en-GB" dirty="0"/>
              <a:t>Sources of information</a:t>
            </a:r>
          </a:p>
        </p:txBody>
      </p:sp>
    </p:spTree>
    <p:extLst>
      <p:ext uri="{BB962C8B-B14F-4D97-AF65-F5344CB8AC3E}">
        <p14:creationId xmlns:p14="http://schemas.microsoft.com/office/powerpoint/2010/main" val="522508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7F99E-02DA-4D6D-A0A9-49F4344FE39B}"/>
              </a:ext>
            </a:extLst>
          </p:cNvPr>
          <p:cNvSpPr>
            <a:spLocks noGrp="1"/>
          </p:cNvSpPr>
          <p:nvPr>
            <p:ph type="title"/>
          </p:nvPr>
        </p:nvSpPr>
        <p:spPr/>
        <p:txBody>
          <a:bodyPr/>
          <a:lstStyle/>
          <a:p>
            <a:r>
              <a:rPr lang="en-GB" dirty="0"/>
              <a:t>Resources available </a:t>
            </a:r>
          </a:p>
        </p:txBody>
      </p:sp>
      <p:sp>
        <p:nvSpPr>
          <p:cNvPr id="3" name="Content Placeholder 2">
            <a:extLst>
              <a:ext uri="{FF2B5EF4-FFF2-40B4-BE49-F238E27FC236}">
                <a16:creationId xmlns:a16="http://schemas.microsoft.com/office/drawing/2014/main" id="{15BD3464-6761-4948-A54C-E60D8993B1D4}"/>
              </a:ext>
            </a:extLst>
          </p:cNvPr>
          <p:cNvSpPr>
            <a:spLocks noGrp="1"/>
          </p:cNvSpPr>
          <p:nvPr>
            <p:ph idx="1"/>
          </p:nvPr>
        </p:nvSpPr>
        <p:spPr>
          <a:xfrm>
            <a:off x="615955" y="1674687"/>
            <a:ext cx="11123857" cy="4451477"/>
          </a:xfrm>
        </p:spPr>
        <p:txBody>
          <a:bodyPr>
            <a:normAutofit/>
          </a:bodyPr>
          <a:lstStyle/>
          <a:p>
            <a:r>
              <a:rPr lang="en-GB" dirty="0"/>
              <a:t>Hexavalent DTaP/IPV/Hib/HepB </a:t>
            </a:r>
            <a:r>
              <a:rPr lang="en-GB" dirty="0">
                <a:hlinkClick r:id="rId2"/>
              </a:rPr>
              <a:t>information for healthcare practitioner guidance</a:t>
            </a:r>
            <a:endParaRPr lang="en-GB" dirty="0"/>
          </a:p>
          <a:p>
            <a:r>
              <a:rPr lang="en-GB" dirty="0">
                <a:latin typeface="Arial"/>
                <a:ea typeface="Times New Roman"/>
                <a:hlinkClick r:id="rId3"/>
              </a:rPr>
              <a:t>Hepatitis B Green Book chapter 18</a:t>
            </a:r>
            <a:r>
              <a:rPr lang="en-GB" dirty="0">
                <a:latin typeface="Arial"/>
                <a:ea typeface="Times New Roman"/>
              </a:rPr>
              <a:t>  </a:t>
            </a:r>
          </a:p>
          <a:p>
            <a:r>
              <a:rPr lang="en-GB" dirty="0">
                <a:latin typeface="Arial"/>
                <a:ea typeface="Times New Roman"/>
                <a:hlinkClick r:id="rId4"/>
              </a:rPr>
              <a:t>Patient Group Direction (PGD)</a:t>
            </a:r>
            <a:r>
              <a:rPr lang="en-GB" dirty="0">
                <a:latin typeface="Arial"/>
                <a:ea typeface="Times New Roman"/>
              </a:rPr>
              <a:t> template for the hexavalent vaccines</a:t>
            </a:r>
          </a:p>
          <a:p>
            <a:r>
              <a:rPr lang="en-GB" dirty="0">
                <a:latin typeface="Arial"/>
                <a:ea typeface="Times New Roman"/>
                <a:hlinkClick r:id="rId5"/>
              </a:rPr>
              <a:t>Summary of Product Characteristics </a:t>
            </a:r>
            <a:r>
              <a:rPr lang="en-GB" dirty="0">
                <a:latin typeface="Arial"/>
                <a:ea typeface="Times New Roman"/>
              </a:rPr>
              <a:t>for Infanrix hexa® </a:t>
            </a:r>
          </a:p>
          <a:p>
            <a:r>
              <a:rPr lang="en-GB" dirty="0">
                <a:latin typeface="Arial"/>
                <a:ea typeface="Times New Roman"/>
                <a:hlinkClick r:id="rId6"/>
              </a:rPr>
              <a:t>Summary of Product Characteristics</a:t>
            </a:r>
            <a:r>
              <a:rPr lang="en-GB" dirty="0">
                <a:latin typeface="Arial"/>
                <a:ea typeface="Times New Roman"/>
              </a:rPr>
              <a:t> for Vaxelis ® </a:t>
            </a:r>
          </a:p>
          <a:p>
            <a:r>
              <a:rPr lang="en-GB" dirty="0">
                <a:latin typeface="Arial"/>
                <a:ea typeface="Times New Roman"/>
                <a:hlinkClick r:id="rId7"/>
              </a:rPr>
              <a:t>Immunisation information for healthcare practitioners</a:t>
            </a:r>
            <a:endParaRPr lang="en-GB" dirty="0">
              <a:latin typeface="Arial"/>
              <a:ea typeface="Times New Roman"/>
            </a:endParaRPr>
          </a:p>
          <a:p>
            <a:r>
              <a:rPr lang="en-GB" dirty="0">
                <a:latin typeface="Arial"/>
                <a:ea typeface="Times New Roman"/>
                <a:hlinkClick r:id="rId8"/>
              </a:rPr>
              <a:t>Guidance on the hepatitis B antenatal screening and selective neonatal immunisation pathway </a:t>
            </a:r>
            <a:r>
              <a:rPr lang="en-GB" dirty="0">
                <a:latin typeface="Arial"/>
                <a:ea typeface="Times New Roman"/>
              </a:rPr>
              <a:t> </a:t>
            </a:r>
          </a:p>
          <a:p>
            <a:endParaRPr lang="en-GB" sz="1600" dirty="0">
              <a:latin typeface="Arial"/>
              <a:ea typeface="Times New Roman"/>
            </a:endParaRPr>
          </a:p>
          <a:p>
            <a:endParaRPr lang="en-GB" sz="1800" dirty="0">
              <a:latin typeface="Arial"/>
              <a:ea typeface="Times New Roman"/>
            </a:endParaRPr>
          </a:p>
          <a:p>
            <a:pPr>
              <a:spcAft>
                <a:spcPts val="0"/>
              </a:spcAft>
            </a:pPr>
            <a:endParaRPr lang="en-GB" sz="1800" dirty="0">
              <a:latin typeface="Arial"/>
              <a:ea typeface="Times New Roman"/>
            </a:endParaRPr>
          </a:p>
          <a:p>
            <a:endParaRPr lang="en-GB" dirty="0"/>
          </a:p>
        </p:txBody>
      </p:sp>
      <p:sp>
        <p:nvSpPr>
          <p:cNvPr id="4" name="Footer Placeholder 3">
            <a:extLst>
              <a:ext uri="{FF2B5EF4-FFF2-40B4-BE49-F238E27FC236}">
                <a16:creationId xmlns:a16="http://schemas.microsoft.com/office/drawing/2014/main" id="{A30EAF31-74F3-4AEB-9995-976DD17DB3E2}"/>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1791366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4EB13-554A-D19A-EB93-8C6A8B16AEF6}"/>
              </a:ext>
            </a:extLst>
          </p:cNvPr>
          <p:cNvSpPr>
            <a:spLocks noGrp="1"/>
          </p:cNvSpPr>
          <p:nvPr>
            <p:ph type="title"/>
          </p:nvPr>
        </p:nvSpPr>
        <p:spPr/>
        <p:txBody>
          <a:bodyPr>
            <a:normAutofit fontScale="90000"/>
          </a:bodyPr>
          <a:lstStyle/>
          <a:p>
            <a:r>
              <a:rPr lang="en-US" dirty="0">
                <a:latin typeface="Arial"/>
                <a:cs typeface="Arial"/>
              </a:rPr>
              <a:t>Pre-requisites to administering DTaP/IPV/Hib/HepB vaccines</a:t>
            </a:r>
            <a:endParaRPr lang="en-US" dirty="0"/>
          </a:p>
        </p:txBody>
      </p:sp>
      <p:sp>
        <p:nvSpPr>
          <p:cNvPr id="3" name="Content Placeholder 2">
            <a:extLst>
              <a:ext uri="{FF2B5EF4-FFF2-40B4-BE49-F238E27FC236}">
                <a16:creationId xmlns:a16="http://schemas.microsoft.com/office/drawing/2014/main" id="{D80F2390-BF7D-1ABC-D03F-087C106E5E13}"/>
              </a:ext>
            </a:extLst>
          </p:cNvPr>
          <p:cNvSpPr>
            <a:spLocks noGrp="1"/>
          </p:cNvSpPr>
          <p:nvPr>
            <p:ph idx="1"/>
          </p:nvPr>
        </p:nvSpPr>
        <p:spPr>
          <a:xfrm>
            <a:off x="330206" y="1650379"/>
            <a:ext cx="10965980" cy="4672361"/>
          </a:xfrm>
        </p:spPr>
        <p:txBody>
          <a:bodyPr vert="horz" lIns="91440" tIns="45720" rIns="91440" bIns="45720" rtlCol="0" anchor="t">
            <a:normAutofit fontScale="55000" lnSpcReduction="20000"/>
          </a:bodyPr>
          <a:lstStyle/>
          <a:p>
            <a:pPr marL="0" indent="0">
              <a:lnSpc>
                <a:spcPct val="120000"/>
              </a:lnSpc>
              <a:spcBef>
                <a:spcPts val="0"/>
              </a:spcBef>
              <a:buNone/>
            </a:pPr>
            <a:r>
              <a:rPr lang="en-GB" sz="3300" dirty="0">
                <a:latin typeface="Arial"/>
                <a:cs typeface="Arial"/>
              </a:rPr>
              <a:t>Before administering the hexavalent </a:t>
            </a:r>
            <a:r>
              <a:rPr lang="en-US" sz="3300" dirty="0">
                <a:latin typeface="Arial"/>
                <a:cs typeface="Arial"/>
              </a:rPr>
              <a:t>DTaP/IPV/Hib/HepB</a:t>
            </a:r>
            <a:r>
              <a:rPr lang="en-GB" sz="3300" dirty="0">
                <a:latin typeface="Arial"/>
                <a:cs typeface="Arial"/>
              </a:rPr>
              <a:t> vaccine, you should have:</a:t>
            </a:r>
          </a:p>
          <a:p>
            <a:pPr marL="285750" indent="-285750">
              <a:lnSpc>
                <a:spcPct val="120000"/>
              </a:lnSpc>
              <a:spcBef>
                <a:spcPts val="1200"/>
              </a:spcBef>
            </a:pPr>
            <a:r>
              <a:rPr lang="en-GB" sz="3300" dirty="0">
                <a:latin typeface="Arial"/>
                <a:cs typeface="Arial"/>
              </a:rPr>
              <a:t>undertaken training in the management of anaphylaxis and Basic Life Support (BLS) (adult) as specified by the policy for your local area</a:t>
            </a:r>
          </a:p>
          <a:p>
            <a:pPr marL="285750" indent="-285750">
              <a:lnSpc>
                <a:spcPct val="120000"/>
              </a:lnSpc>
              <a:spcBef>
                <a:spcPts val="1200"/>
              </a:spcBef>
            </a:pPr>
            <a:r>
              <a:rPr lang="en-GB" sz="3300" dirty="0">
                <a:latin typeface="Arial"/>
                <a:cs typeface="Arial"/>
              </a:rPr>
              <a:t>undertaken any additional statutory and mandatory training as required by your employer</a:t>
            </a:r>
          </a:p>
          <a:p>
            <a:pPr marL="285750" indent="-285750">
              <a:lnSpc>
                <a:spcPct val="120000"/>
              </a:lnSpc>
              <a:spcBef>
                <a:spcPts val="1200"/>
              </a:spcBef>
            </a:pPr>
            <a:r>
              <a:rPr lang="en-GB" sz="3300" dirty="0">
                <a:latin typeface="Arial"/>
                <a:cs typeface="Arial"/>
              </a:rPr>
              <a:t>undertaken theoretical and practical vaccination training and been assessed as competent</a:t>
            </a:r>
          </a:p>
          <a:p>
            <a:pPr marL="285750" indent="-285750">
              <a:lnSpc>
                <a:spcPct val="120000"/>
              </a:lnSpc>
              <a:spcBef>
                <a:spcPts val="1200"/>
              </a:spcBef>
            </a:pPr>
            <a:r>
              <a:rPr lang="en-GB" sz="3300" dirty="0">
                <a:latin typeface="Arial"/>
                <a:cs typeface="Arial"/>
              </a:rPr>
              <a:t>undertaken specific training on the hexavalent </a:t>
            </a:r>
            <a:r>
              <a:rPr lang="en-US" sz="3300" dirty="0">
                <a:latin typeface="Arial"/>
                <a:cs typeface="Arial"/>
              </a:rPr>
              <a:t>DTaP/IPV/Hib/HepB</a:t>
            </a:r>
            <a:r>
              <a:rPr lang="en-GB" sz="3300" dirty="0">
                <a:latin typeface="Arial"/>
                <a:cs typeface="Arial"/>
              </a:rPr>
              <a:t> vaccine and the UK routine immunisation schedule</a:t>
            </a:r>
            <a:endParaRPr lang="en-GB" sz="3300" baseline="30000" dirty="0">
              <a:latin typeface="Arial"/>
              <a:cs typeface="Arial"/>
            </a:endParaRPr>
          </a:p>
          <a:p>
            <a:pPr marL="285750" indent="-285750">
              <a:lnSpc>
                <a:spcPct val="120000"/>
              </a:lnSpc>
              <a:spcBef>
                <a:spcPts val="1200"/>
              </a:spcBef>
            </a:pPr>
            <a:r>
              <a:rPr lang="en-GB" sz="3300" dirty="0">
                <a:latin typeface="Arial"/>
                <a:cs typeface="Arial"/>
              </a:rPr>
              <a:t>accessed and familiarised yourself with the following key documents: </a:t>
            </a:r>
            <a:r>
              <a:rPr lang="en-US" sz="3300" u="sng" dirty="0">
                <a:latin typeface="Arial"/>
                <a:cs typeface="Arial"/>
                <a:hlinkClick r:id="rId2"/>
              </a:rPr>
              <a:t>The Green Book of immunisation against infectious disease</a:t>
            </a:r>
            <a:r>
              <a:rPr lang="en-GB" sz="3300" dirty="0">
                <a:latin typeface="Arial"/>
                <a:cs typeface="Arial"/>
              </a:rPr>
              <a:t>, the UKHSA </a:t>
            </a:r>
            <a:r>
              <a:rPr lang="en-GB" sz="3300" u="sng" dirty="0">
                <a:latin typeface="Arial"/>
                <a:cs typeface="Arial"/>
                <a:hlinkClick r:id="rId3"/>
              </a:rPr>
              <a:t>Hexavalent DTaP/IPV/Hib/HepB combination vaccine/Selective neonatal hepatitis B vaccination information for healthcare practitioners</a:t>
            </a:r>
            <a:r>
              <a:rPr lang="en-GB" sz="3300" dirty="0">
                <a:latin typeface="Arial"/>
                <a:cs typeface="Arial"/>
              </a:rPr>
              <a:t> guidance and the vaccine product information in the </a:t>
            </a:r>
            <a:r>
              <a:rPr lang="en-GB" sz="3300" dirty="0">
                <a:latin typeface="Arial"/>
                <a:cs typeface="Arial"/>
                <a:hlinkClick r:id="rId4"/>
              </a:rPr>
              <a:t>Summary of Product Characteristics</a:t>
            </a:r>
            <a:r>
              <a:rPr lang="en-GB" sz="3300" dirty="0">
                <a:latin typeface="Arial"/>
                <a:cs typeface="Arial"/>
              </a:rPr>
              <a:t> </a:t>
            </a:r>
          </a:p>
          <a:p>
            <a:pPr marL="285750" indent="-285750">
              <a:lnSpc>
                <a:spcPct val="120000"/>
              </a:lnSpc>
              <a:spcBef>
                <a:spcPts val="1200"/>
              </a:spcBef>
            </a:pPr>
            <a:r>
              <a:rPr lang="en-GB" sz="3300" dirty="0">
                <a:latin typeface="Arial"/>
                <a:cs typeface="Arial"/>
              </a:rPr>
              <a:t>an appropriate legal framework to supply and administer the hexavalent vaccine in place, for example a patient specific prescription, Patient Specific Direction (PSD) or Patient Group Direction (PGD) </a:t>
            </a:r>
          </a:p>
          <a:p>
            <a:endParaRPr lang="en-US" dirty="0"/>
          </a:p>
        </p:txBody>
      </p:sp>
      <p:sp>
        <p:nvSpPr>
          <p:cNvPr id="4" name="Footer Placeholder 3">
            <a:extLst>
              <a:ext uri="{FF2B5EF4-FFF2-40B4-BE49-F238E27FC236}">
                <a16:creationId xmlns:a16="http://schemas.microsoft.com/office/drawing/2014/main" id="{9D17B2EA-D8AF-15D2-9462-48AAD4F3E8F2}"/>
              </a:ext>
            </a:extLst>
          </p:cNvPr>
          <p:cNvSpPr>
            <a:spLocks noGrp="1"/>
          </p:cNvSpPr>
          <p:nvPr>
            <p:ph type="ftr" sz="quarter" idx="10"/>
          </p:nvPr>
        </p:nvSpPr>
        <p:spPr/>
        <p:txBody>
          <a:bodyPr/>
          <a:lstStyle/>
          <a:p>
            <a:r>
              <a:rPr lang="en-US" dirty="0"/>
              <a:t>The hexavalent DTaP/IPV/Hib/HepB combination vaccine</a:t>
            </a:r>
            <a:endParaRPr lang="en-GB" sz="1400" dirty="0"/>
          </a:p>
        </p:txBody>
      </p:sp>
    </p:spTree>
    <p:extLst>
      <p:ext uri="{BB962C8B-B14F-4D97-AF65-F5344CB8AC3E}">
        <p14:creationId xmlns:p14="http://schemas.microsoft.com/office/powerpoint/2010/main" val="573942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6C49-004A-494A-BB5F-50A2DEAFE963}"/>
              </a:ext>
            </a:extLst>
          </p:cNvPr>
          <p:cNvSpPr>
            <a:spLocks noGrp="1"/>
          </p:cNvSpPr>
          <p:nvPr>
            <p:ph type="title"/>
          </p:nvPr>
        </p:nvSpPr>
        <p:spPr/>
        <p:txBody>
          <a:bodyPr/>
          <a:lstStyle/>
          <a:p>
            <a:r>
              <a:rPr lang="en-GB" dirty="0"/>
              <a:t>Significant messages</a:t>
            </a:r>
          </a:p>
        </p:txBody>
      </p:sp>
      <p:sp>
        <p:nvSpPr>
          <p:cNvPr id="3" name="Content Placeholder 2">
            <a:extLst>
              <a:ext uri="{FF2B5EF4-FFF2-40B4-BE49-F238E27FC236}">
                <a16:creationId xmlns:a16="http://schemas.microsoft.com/office/drawing/2014/main" id="{8FEB1C93-9493-4B7E-B594-7E3AABE11D63}"/>
              </a:ext>
            </a:extLst>
          </p:cNvPr>
          <p:cNvSpPr>
            <a:spLocks noGrp="1"/>
          </p:cNvSpPr>
          <p:nvPr>
            <p:ph idx="1"/>
          </p:nvPr>
        </p:nvSpPr>
        <p:spPr>
          <a:xfrm>
            <a:off x="468969" y="1634836"/>
            <a:ext cx="11123857" cy="4804013"/>
          </a:xfrm>
        </p:spPr>
        <p:txBody>
          <a:bodyPr vert="horz" lIns="91440" tIns="45720" rIns="91440" bIns="45720" rtlCol="0" anchor="t">
            <a:normAutofit lnSpcReduction="10000"/>
          </a:bodyPr>
          <a:lstStyle/>
          <a:p>
            <a:r>
              <a:rPr lang="en-GB" sz="1800" dirty="0">
                <a:latin typeface="Arial"/>
                <a:cs typeface="Arial"/>
              </a:rPr>
              <a:t>hexavalent DTaP/IPV/Hib/HepB vaccination which includes protection against hepatitis B was introduced into the infant primary immunisation schedule in the UK from 1 August 2017</a:t>
            </a:r>
          </a:p>
          <a:p>
            <a:r>
              <a:rPr lang="en-GB" sz="1800" dirty="0">
                <a:latin typeface="Arial"/>
                <a:cs typeface="Arial"/>
              </a:rPr>
              <a:t>in the UK, the hexavalent vaccines Vaxelis® and Infanrix hexa® are licensed for use in the primary immunisation schedule</a:t>
            </a:r>
          </a:p>
          <a:p>
            <a:r>
              <a:rPr lang="en-GB" sz="1800" dirty="0">
                <a:latin typeface="Arial"/>
                <a:cs typeface="Arial"/>
              </a:rPr>
              <a:t>neither of the hexavalent vaccines are new vaccines. Both vaccines have been widely used in other countries across the world for several years</a:t>
            </a:r>
          </a:p>
          <a:p>
            <a:r>
              <a:rPr lang="en-GB" sz="1800" dirty="0">
                <a:latin typeface="Arial"/>
                <a:cs typeface="Arial"/>
              </a:rPr>
              <a:t>studies have shown both hexavalent vaccines to be safe and highly immunogenic for all their component toxoids or antigens</a:t>
            </a:r>
          </a:p>
          <a:p>
            <a:r>
              <a:rPr lang="en-GB" sz="1800" dirty="0">
                <a:latin typeface="Arial"/>
                <a:cs typeface="Arial"/>
              </a:rPr>
              <a:t>any adverse events experienced</a:t>
            </a:r>
            <a:r>
              <a:rPr lang="en-GB" sz="1800" dirty="0">
                <a:solidFill>
                  <a:prstClr val="black"/>
                </a:solidFill>
                <a:latin typeface="Arial"/>
                <a:cs typeface="Arial"/>
              </a:rPr>
              <a:t> following both hexavalent vaccines</a:t>
            </a:r>
            <a:r>
              <a:rPr lang="en-GB" sz="1800" dirty="0">
                <a:latin typeface="Arial"/>
                <a:cs typeface="Arial"/>
              </a:rPr>
              <a:t> are mild to moderate</a:t>
            </a:r>
          </a:p>
          <a:p>
            <a:r>
              <a:rPr lang="en-GB" sz="1800" dirty="0">
                <a:latin typeface="Arial"/>
                <a:cs typeface="Arial"/>
              </a:rPr>
              <a:t>the primary infant immunisation schedule is at 8,12 and16 weeks </a:t>
            </a:r>
          </a:p>
          <a:p>
            <a:r>
              <a:rPr lang="en-GB" sz="1800" dirty="0">
                <a:latin typeface="Arial"/>
                <a:cs typeface="Arial"/>
              </a:rPr>
              <a:t>for children born on or after 1 July 2024, a fourth dose has been introduced at 18 months of age </a:t>
            </a:r>
            <a:r>
              <a:rPr lang="en-US" sz="1800" dirty="0">
                <a:latin typeface="Arial"/>
                <a:cs typeface="Arial"/>
              </a:rPr>
              <a:t>to provide a dose of Hib-containing vaccine in the second year of life and maintain Hib control.</a:t>
            </a:r>
            <a:r>
              <a:rPr lang="en-GB" sz="1800" dirty="0">
                <a:latin typeface="Arial"/>
                <a:cs typeface="Arial"/>
              </a:rPr>
              <a:t> This replaces the Hib/MenC vaccine previously given at 12 months of age</a:t>
            </a:r>
          </a:p>
          <a:p>
            <a:r>
              <a:rPr lang="en-GB" sz="1800" dirty="0"/>
              <a:t>Infanrix hexa® and Vaxelis ® vaccines are considered interchangeable, but where possible and if local stock allows, it is preferable that the same DTaP/IPV/Hib/HepB vaccine be used for all 3 doses of the primary course</a:t>
            </a:r>
          </a:p>
          <a:p>
            <a:endParaRPr lang="en-GB" sz="1600" dirty="0"/>
          </a:p>
          <a:p>
            <a:endParaRPr lang="en-GB" sz="1600" dirty="0"/>
          </a:p>
          <a:p>
            <a:endParaRPr lang="en-GB" dirty="0"/>
          </a:p>
        </p:txBody>
      </p:sp>
      <p:sp>
        <p:nvSpPr>
          <p:cNvPr id="4" name="Footer Placeholder 3">
            <a:extLst>
              <a:ext uri="{FF2B5EF4-FFF2-40B4-BE49-F238E27FC236}">
                <a16:creationId xmlns:a16="http://schemas.microsoft.com/office/drawing/2014/main" id="{E5B6B6B7-0F3F-4642-92D4-AF3DC90EBBD0}"/>
              </a:ext>
            </a:extLst>
          </p:cNvPr>
          <p:cNvSpPr>
            <a:spLocks noGrp="1"/>
          </p:cNvSpPr>
          <p:nvPr>
            <p:ph type="ftr" sz="quarter" idx="10"/>
          </p:nvPr>
        </p:nvSpPr>
        <p:spPr/>
        <p:txBody>
          <a:bodyPr/>
          <a:lstStyle/>
          <a:p>
            <a:r>
              <a:rPr lang="en-GB" dirty="0"/>
              <a:t>The hexavalent DTaP/IPV/Hib/HepB combination vaccine</a:t>
            </a:r>
          </a:p>
        </p:txBody>
      </p:sp>
    </p:spTree>
    <p:extLst>
      <p:ext uri="{BB962C8B-B14F-4D97-AF65-F5344CB8AC3E}">
        <p14:creationId xmlns:p14="http://schemas.microsoft.com/office/powerpoint/2010/main" val="86995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084C-9823-4579-B2EA-14A2EE3935B8}"/>
              </a:ext>
            </a:extLst>
          </p:cNvPr>
          <p:cNvSpPr>
            <a:spLocks noGrp="1"/>
          </p:cNvSpPr>
          <p:nvPr>
            <p:ph type="title"/>
          </p:nvPr>
        </p:nvSpPr>
        <p:spPr/>
        <p:txBody>
          <a:bodyPr/>
          <a:lstStyle/>
          <a:p>
            <a:r>
              <a:rPr lang="en-GB" dirty="0"/>
              <a:t>The hexavalent infant vaccine</a:t>
            </a:r>
          </a:p>
        </p:txBody>
      </p:sp>
      <p:sp>
        <p:nvSpPr>
          <p:cNvPr id="3" name="Content Placeholder 2">
            <a:extLst>
              <a:ext uri="{FF2B5EF4-FFF2-40B4-BE49-F238E27FC236}">
                <a16:creationId xmlns:a16="http://schemas.microsoft.com/office/drawing/2014/main" id="{E49A02A4-5EEE-42A5-AF45-8187A581961A}"/>
              </a:ext>
            </a:extLst>
          </p:cNvPr>
          <p:cNvSpPr>
            <a:spLocks noGrp="1"/>
          </p:cNvSpPr>
          <p:nvPr>
            <p:ph idx="1"/>
          </p:nvPr>
        </p:nvSpPr>
        <p:spPr>
          <a:xfrm>
            <a:off x="534071" y="1745672"/>
            <a:ext cx="11174999" cy="4619502"/>
          </a:xfrm>
        </p:spPr>
        <p:txBody>
          <a:bodyPr>
            <a:normAutofit lnSpcReduction="10000"/>
          </a:bodyPr>
          <a:lstStyle/>
          <a:p>
            <a:r>
              <a:rPr lang="en-GB" sz="1800" dirty="0"/>
              <a:t>since autumn 2017, all babies born on or after 1 August 2017 have been eligible to receive a hexavalent (6 in 1) vaccine for their primary immunisations at 8, 12 and 16 weeks</a:t>
            </a:r>
          </a:p>
          <a:p>
            <a:r>
              <a:rPr lang="en-GB" sz="1800" dirty="0"/>
              <a:t>this hexavalent vaccine (DTaP/IPV/Hib/HepB) protects against diphtheria, tetanus, pertussis, poliomyelitis, hepatitis B and disease caused by </a:t>
            </a:r>
            <a:r>
              <a:rPr lang="en-GB" sz="1800" i="1" dirty="0"/>
              <a:t>Haemophilus influenzae </a:t>
            </a:r>
            <a:r>
              <a:rPr lang="en-GB" sz="1800" dirty="0"/>
              <a:t>type b (Hib)</a:t>
            </a:r>
          </a:p>
          <a:p>
            <a:endParaRPr lang="en-GB" sz="1800" dirty="0"/>
          </a:p>
          <a:p>
            <a:r>
              <a:rPr lang="en-GB" sz="1800" dirty="0"/>
              <a:t>2017 </a:t>
            </a:r>
            <a:r>
              <a:rPr lang="en-GB" sz="1800" b="0" i="0" dirty="0">
                <a:solidFill>
                  <a:srgbClr val="000000"/>
                </a:solidFill>
                <a:effectLst/>
                <a:latin typeface="+mn-lt"/>
              </a:rPr>
              <a:t>–</a:t>
            </a:r>
            <a:r>
              <a:rPr lang="en-GB" sz="1800" dirty="0"/>
              <a:t> Infanrix hexa® replaced the pentavalent (5 in 1) infant primary vaccines Infanrix®-IPV+Hib and Pediacel® and offered protection against Hepatitis B to all infants for the first time</a:t>
            </a:r>
          </a:p>
          <a:p>
            <a:r>
              <a:rPr lang="en-GB" sz="1800" dirty="0"/>
              <a:t>2022 </a:t>
            </a:r>
            <a:r>
              <a:rPr lang="en-GB" sz="1800" b="0" i="0" dirty="0">
                <a:solidFill>
                  <a:srgbClr val="000000"/>
                </a:solidFill>
                <a:effectLst/>
                <a:latin typeface="+mn-lt"/>
              </a:rPr>
              <a:t>–</a:t>
            </a:r>
            <a:r>
              <a:rPr lang="en-GB" sz="1800" dirty="0"/>
              <a:t> Vaxelis® was introduced into the programme, for use in the primary immunisation schedule in addition to Infanrix hexa® </a:t>
            </a:r>
          </a:p>
          <a:p>
            <a:r>
              <a:rPr lang="en-GB" sz="1800" dirty="0"/>
              <a:t>2025 – the Hib/MenC vaccine (previously given at 12 months of age) was discontinued following a commercial decision by the manufacturer. The continued need for a Hib booster during the second year of life was determined so from 1 July 2025:</a:t>
            </a:r>
          </a:p>
          <a:p>
            <a:pPr lvl="1"/>
            <a:r>
              <a:rPr lang="en-GB" sz="1800" dirty="0"/>
              <a:t>children born on or after 1 July 2024 are offered a 4</a:t>
            </a:r>
            <a:r>
              <a:rPr lang="en-GB" sz="1800" baseline="30000" dirty="0"/>
              <a:t>th</a:t>
            </a:r>
            <a:r>
              <a:rPr lang="en-GB" sz="1800" dirty="0"/>
              <a:t> dose of hexavalent vaccine at a new 18-month appointment</a:t>
            </a:r>
          </a:p>
          <a:p>
            <a:pPr lvl="1"/>
            <a:r>
              <a:rPr lang="en-GB" sz="1800" dirty="0"/>
              <a:t>if supplies of Hib/MenC are exhausted, children born on or before 30 June 2024 should be given the hexavalent DTaP/IPV/Hib/HepB vaccine at 12 months of age (alongside their PCV13, MenB and 1st MMR)</a:t>
            </a:r>
          </a:p>
          <a:p>
            <a:pPr>
              <a:buFont typeface="Wingdings" panose="05000000000000000000" pitchFamily="2" charset="2"/>
              <a:buChar char="Ø"/>
            </a:pPr>
            <a:endParaRPr lang="en-GB" sz="1800" dirty="0"/>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26D0CD11-EF15-47AB-AC07-26E716EEF1D5}"/>
              </a:ext>
            </a:extLst>
          </p:cNvPr>
          <p:cNvSpPr>
            <a:spLocks noGrp="1"/>
          </p:cNvSpPr>
          <p:nvPr>
            <p:ph type="ftr" sz="quarter" idx="10"/>
          </p:nvPr>
        </p:nvSpPr>
        <p:spPr>
          <a:xfrm>
            <a:off x="726961" y="6678584"/>
            <a:ext cx="10007606" cy="123866"/>
          </a:xfrm>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3102648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D2170-CCD0-E135-6064-B84DCA332421}"/>
              </a:ext>
            </a:extLst>
          </p:cNvPr>
          <p:cNvSpPr>
            <a:spLocks noGrp="1"/>
          </p:cNvSpPr>
          <p:nvPr>
            <p:ph type="title"/>
          </p:nvPr>
        </p:nvSpPr>
        <p:spPr/>
        <p:txBody>
          <a:bodyPr>
            <a:normAutofit fontScale="90000"/>
          </a:bodyPr>
          <a:lstStyle/>
          <a:p>
            <a:r>
              <a:rPr lang="en-GB" dirty="0"/>
              <a:t>Why was a 4</a:t>
            </a:r>
            <a:r>
              <a:rPr lang="en-GB" baseline="30000" dirty="0"/>
              <a:t>th</a:t>
            </a:r>
            <a:r>
              <a:rPr lang="en-GB" dirty="0"/>
              <a:t> hexavalent dose at 18-months of age primarily to protect against Hib advised?</a:t>
            </a:r>
          </a:p>
        </p:txBody>
      </p:sp>
      <p:sp>
        <p:nvSpPr>
          <p:cNvPr id="3" name="Content Placeholder 2">
            <a:extLst>
              <a:ext uri="{FF2B5EF4-FFF2-40B4-BE49-F238E27FC236}">
                <a16:creationId xmlns:a16="http://schemas.microsoft.com/office/drawing/2014/main" id="{34941EA2-5BE5-DF47-C8AD-8712431C882A}"/>
              </a:ext>
            </a:extLst>
          </p:cNvPr>
          <p:cNvSpPr>
            <a:spLocks noGrp="1"/>
          </p:cNvSpPr>
          <p:nvPr>
            <p:ph idx="1"/>
          </p:nvPr>
        </p:nvSpPr>
        <p:spPr>
          <a:xfrm>
            <a:off x="330205" y="1567543"/>
            <a:ext cx="11319489" cy="4871307"/>
          </a:xfrm>
        </p:spPr>
        <p:txBody>
          <a:bodyPr>
            <a:normAutofit lnSpcReduction="10000"/>
          </a:bodyPr>
          <a:lstStyle/>
          <a:p>
            <a:pPr marL="230400">
              <a:lnSpc>
                <a:spcPct val="110000"/>
              </a:lnSpc>
            </a:pPr>
            <a:r>
              <a:rPr lang="en-US" sz="1600" dirty="0"/>
              <a:t>Hib protection is generated through a combination of direct (individual) and indirect (herd immunity) protection</a:t>
            </a:r>
          </a:p>
          <a:p>
            <a:pPr marL="230400">
              <a:lnSpc>
                <a:spcPct val="110000"/>
              </a:lnSpc>
            </a:pPr>
            <a:r>
              <a:rPr lang="en-US" sz="1600" dirty="0"/>
              <a:t>all children in the UK are vaccinated against Hib at 8, 12 and 16 weeks as part of the routine immunisation schedule</a:t>
            </a:r>
          </a:p>
          <a:p>
            <a:pPr marL="230400">
              <a:lnSpc>
                <a:spcPct val="110000"/>
              </a:lnSpc>
            </a:pPr>
            <a:r>
              <a:rPr lang="en-GB" sz="1600" dirty="0">
                <a:ea typeface="Times New Roman" panose="02020603050405020304" pitchFamily="18" charset="0"/>
                <a:cs typeface="Times New Roman" panose="02020603050405020304" pitchFamily="18" charset="0"/>
              </a:rPr>
              <a:t>i</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n 2006, after studies showed that </a:t>
            </a:r>
            <a:r>
              <a:rPr lang="en-US" sz="1600" dirty="0">
                <a:effectLst/>
                <a:latin typeface="Arial" panose="020B0604020202020204" pitchFamily="34" charset="0"/>
                <a:ea typeface="Times New Roman" panose="02020603050405020304" pitchFamily="18" charset="0"/>
                <a:cs typeface="Times New Roman" panose="02020603050405020304" pitchFamily="18" charset="0"/>
              </a:rPr>
              <a:t>Hib</a:t>
            </a:r>
            <a:r>
              <a:rPr lang="en-US" sz="1600" dirty="0">
                <a:ea typeface="Times New Roman" panose="02020603050405020304" pitchFamily="18" charset="0"/>
                <a:cs typeface="Times New Roman" panose="02020603050405020304" pitchFamily="18" charset="0"/>
              </a:rPr>
              <a:t> protection</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 waned during the second year of life, a 4th (booster) dose of Hib antigen was introduced at 12 months of age in a combined Hib/MenC vaccine </a:t>
            </a:r>
          </a:p>
          <a:p>
            <a:pPr marL="230400">
              <a:lnSpc>
                <a:spcPct val="110000"/>
              </a:lnSpc>
            </a:pPr>
            <a:r>
              <a:rPr lang="en-GB" sz="1600" dirty="0">
                <a:cs typeface="Times New Roman" panose="02020603050405020304" pitchFamily="18" charset="0"/>
              </a:rPr>
              <a:t>In 2022, the manufacturer of the Hib/MenC vaccine notified the JCVI of a commercial decision to discontinue the Hib/MenC vaccine. </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As there is no other Hib/MenC vaccine available on the UK market, </a:t>
            </a:r>
            <a:r>
              <a:rPr lang="en-GB" sz="1600" dirty="0">
                <a:cs typeface="Times New Roman" panose="02020603050405020304" pitchFamily="18" charset="0"/>
              </a:rPr>
              <a:t>JCVI discussed the changes to the routine schedule required</a:t>
            </a:r>
          </a:p>
          <a:p>
            <a:pPr marL="230400">
              <a:lnSpc>
                <a:spcPct val="110000"/>
              </a:lnSpc>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JCVI advised that: </a:t>
            </a:r>
          </a:p>
          <a:p>
            <a:pPr marL="687600" lvl="2">
              <a:lnSpc>
                <a:spcPct val="110000"/>
              </a:lnSpc>
              <a:spcBef>
                <a:spcPts val="10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the UK has a successful adolescent MenACWY programme through which its excellent control of meningococcal </a:t>
            </a:r>
            <a:r>
              <a:rPr lang="en-GB" sz="1400" dirty="0">
                <a:ea typeface="Times New Roman" panose="02020603050405020304" pitchFamily="18" charset="0"/>
                <a:cs typeface="Times New Roman" panose="02020603050405020304" pitchFamily="18" charset="0"/>
              </a:rPr>
              <a:t>C</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 disease </a:t>
            </a:r>
            <a:r>
              <a:rPr lang="en-US" sz="14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across the whole population</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 can be maintained. A dose of meningococcal </a:t>
            </a:r>
            <a:r>
              <a:rPr lang="en-GB" sz="1400" dirty="0">
                <a:ea typeface="Times New Roman" panose="02020603050405020304" pitchFamily="18" charset="0"/>
                <a:cs typeface="Times New Roman" panose="02020603050405020304" pitchFamily="18" charset="0"/>
              </a:rPr>
              <a:t>C</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4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containing vaccine is therefore no longer recommended in the childhood schedule at age 12 months</a:t>
            </a:r>
          </a:p>
          <a:p>
            <a:pPr marL="687600" lvl="2">
              <a:lnSpc>
                <a:spcPct val="110000"/>
              </a:lnSpc>
              <a:spcBef>
                <a:spcPts val="1000"/>
              </a:spcBef>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there is still a continued need for a dose of Hib vaccine during the second year of life to prevent transmission in the community and maintain herd immunity</a:t>
            </a:r>
          </a:p>
          <a:p>
            <a:pPr marL="230400">
              <a:lnSpc>
                <a:spcPct val="110000"/>
              </a:lnSpc>
            </a:pPr>
            <a:r>
              <a:rPr lang="en-GB" sz="1600" dirty="0">
                <a:ea typeface="Times New Roman" panose="02020603050405020304" pitchFamily="18" charset="0"/>
                <a:cs typeface="Times New Roman" panose="02020603050405020304" pitchFamily="18" charset="0"/>
              </a:rPr>
              <a:t>It was agreed that </a:t>
            </a:r>
            <a:r>
              <a:rPr lang="en-US" sz="16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an additional</a:t>
            </a:r>
            <a:r>
              <a:rPr lang="en-US" sz="1600" kern="12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 dose of a Hib-containing vaccine (the hexavalent DTaP/IPV/Hib/HepB vaccine) should be administered at age 18 months to </a:t>
            </a:r>
            <a:r>
              <a:rPr lang="en-US" sz="16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replace the Hib component</a:t>
            </a:r>
            <a:r>
              <a:rPr lang="en-US" sz="1600" kern="1200" dirty="0">
                <a:solidFill>
                  <a:srgbClr val="262626"/>
                </a:solidFill>
                <a:effectLst/>
                <a:latin typeface="Arial" panose="020B0604020202020204" pitchFamily="34" charset="0"/>
                <a:ea typeface="MS Mincho" panose="02020609040205080304" pitchFamily="49" charset="-128"/>
                <a:cs typeface="Arial" panose="020B0604020202020204" pitchFamily="34" charset="0"/>
              </a:rPr>
              <a:t> of the Hib/MenC </a:t>
            </a:r>
            <a:r>
              <a:rPr lang="en-US" sz="16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vaccine </a:t>
            </a:r>
            <a:r>
              <a:rPr lang="en-US" sz="1600" kern="1200" dirty="0">
                <a:solidFill>
                  <a:srgbClr val="262626"/>
                </a:solidFill>
                <a:effectLst/>
                <a:latin typeface="Arial" panose="020B0604020202020204" pitchFamily="34" charset="0"/>
                <a:ea typeface="MS Mincho" panose="02020609040205080304" pitchFamily="49" charset="-128"/>
                <a:cs typeface="Arial" panose="020B0604020202020204" pitchFamily="34" charset="0"/>
              </a:rPr>
              <a:t>(Menitorix®</a:t>
            </a:r>
            <a:r>
              <a:rPr lang="en-US" sz="16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 which was </a:t>
            </a:r>
            <a:r>
              <a:rPr lang="en-US" sz="1600" kern="1200" dirty="0">
                <a:solidFill>
                  <a:srgbClr val="262626"/>
                </a:solidFill>
                <a:effectLst/>
                <a:latin typeface="Arial" panose="020B0604020202020204" pitchFamily="34" charset="0"/>
                <a:ea typeface="MS Mincho" panose="02020609040205080304" pitchFamily="49" charset="-128"/>
                <a:cs typeface="Arial" panose="020B0604020202020204" pitchFamily="34" charset="0"/>
              </a:rPr>
              <a:t>given at 12 months. This change came into effect on 1 July 2025, for children born on or after 1 July 2024</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lvl="1"/>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sz="1000" dirty="0"/>
          </a:p>
          <a:p>
            <a:endParaRPr lang="en-US" sz="1000" dirty="0"/>
          </a:p>
          <a:p>
            <a:endParaRPr lang="en-GB" sz="1000" dirty="0"/>
          </a:p>
        </p:txBody>
      </p:sp>
      <p:sp>
        <p:nvSpPr>
          <p:cNvPr id="4" name="Footer Placeholder 3">
            <a:extLst>
              <a:ext uri="{FF2B5EF4-FFF2-40B4-BE49-F238E27FC236}">
                <a16:creationId xmlns:a16="http://schemas.microsoft.com/office/drawing/2014/main" id="{78FB5166-A8A5-02EA-83A7-58BFDCE31C59}"/>
              </a:ext>
            </a:extLst>
          </p:cNvPr>
          <p:cNvSpPr>
            <a:spLocks noGrp="1"/>
          </p:cNvSpPr>
          <p:nvPr>
            <p:ph type="ftr" sz="quarter" idx="10"/>
          </p:nvPr>
        </p:nvSpPr>
        <p:spPr/>
        <p:txBody>
          <a:bodyPr/>
          <a:lstStyle/>
          <a:p>
            <a:r>
              <a:rPr lang="en-GB" dirty="0"/>
              <a:t>The hexavalent DTaP/IPV/Hib/HepB combination vaccine</a:t>
            </a:r>
            <a:endParaRPr lang="en-GB" sz="1400" dirty="0"/>
          </a:p>
        </p:txBody>
      </p:sp>
    </p:spTree>
    <p:extLst>
      <p:ext uri="{BB962C8B-B14F-4D97-AF65-F5344CB8AC3E}">
        <p14:creationId xmlns:p14="http://schemas.microsoft.com/office/powerpoint/2010/main" val="398176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D6D4A-6B48-9B9B-0CF7-F7C8601DAC05}"/>
              </a:ext>
            </a:extLst>
          </p:cNvPr>
          <p:cNvSpPr>
            <a:spLocks noGrp="1"/>
          </p:cNvSpPr>
          <p:nvPr>
            <p:ph type="title"/>
          </p:nvPr>
        </p:nvSpPr>
        <p:spPr/>
        <p:txBody>
          <a:bodyPr>
            <a:normAutofit fontScale="90000"/>
          </a:bodyPr>
          <a:lstStyle/>
          <a:p>
            <a:r>
              <a:rPr lang="en-GB" dirty="0"/>
              <a:t>Use of the hexavalent vaccine in the routine childhood immunisation schedule</a:t>
            </a:r>
          </a:p>
        </p:txBody>
      </p:sp>
      <p:sp>
        <p:nvSpPr>
          <p:cNvPr id="3" name="Footer Placeholder 2">
            <a:extLst>
              <a:ext uri="{FF2B5EF4-FFF2-40B4-BE49-F238E27FC236}">
                <a16:creationId xmlns:a16="http://schemas.microsoft.com/office/drawing/2014/main" id="{03BACAD6-D8C6-5A35-9B96-E4A29AE02C6B}"/>
              </a:ext>
            </a:extLst>
          </p:cNvPr>
          <p:cNvSpPr>
            <a:spLocks noGrp="1"/>
          </p:cNvSpPr>
          <p:nvPr>
            <p:ph type="ftr" sz="quarter" idx="10"/>
          </p:nvPr>
        </p:nvSpPr>
        <p:spPr/>
        <p:txBody>
          <a:bodyPr/>
          <a:lstStyle/>
          <a:p>
            <a:r>
              <a:rPr lang="en-GB" dirty="0"/>
              <a:t>The hexavalent DTaP/IPV/Hib/HepB combination vaccine</a:t>
            </a:r>
            <a:endParaRPr lang="en-GB" sz="1400" dirty="0"/>
          </a:p>
        </p:txBody>
      </p:sp>
      <p:graphicFrame>
        <p:nvGraphicFramePr>
          <p:cNvPr id="5" name="Table 4">
            <a:extLst>
              <a:ext uri="{FF2B5EF4-FFF2-40B4-BE49-F238E27FC236}">
                <a16:creationId xmlns:a16="http://schemas.microsoft.com/office/drawing/2014/main" id="{18A198DE-0F91-DF87-1BBE-217E0DBAC0BA}"/>
              </a:ext>
            </a:extLst>
          </p:cNvPr>
          <p:cNvGraphicFramePr>
            <a:graphicFrameLocks noGrp="1"/>
          </p:cNvGraphicFramePr>
          <p:nvPr>
            <p:extLst>
              <p:ext uri="{D42A27DB-BD31-4B8C-83A1-F6EECF244321}">
                <p14:modId xmlns:p14="http://schemas.microsoft.com/office/powerpoint/2010/main" val="864659091"/>
              </p:ext>
            </p:extLst>
          </p:nvPr>
        </p:nvGraphicFramePr>
        <p:xfrm>
          <a:off x="0" y="1479479"/>
          <a:ext cx="12192000" cy="5685877"/>
        </p:xfrm>
        <a:graphic>
          <a:graphicData uri="http://schemas.openxmlformats.org/drawingml/2006/table">
            <a:tbl>
              <a:tblPr firstRow="1" firstCol="1" bandRow="1">
                <a:tableStyleId>{00A15C55-8517-42AA-B614-E9B94910E393}</a:tableStyleId>
              </a:tblPr>
              <a:tblGrid>
                <a:gridCol w="2005293">
                  <a:extLst>
                    <a:ext uri="{9D8B030D-6E8A-4147-A177-3AD203B41FA5}">
                      <a16:colId xmlns:a16="http://schemas.microsoft.com/office/drawing/2014/main" val="4222326363"/>
                    </a:ext>
                  </a:extLst>
                </a:gridCol>
                <a:gridCol w="3172889">
                  <a:extLst>
                    <a:ext uri="{9D8B030D-6E8A-4147-A177-3AD203B41FA5}">
                      <a16:colId xmlns:a16="http://schemas.microsoft.com/office/drawing/2014/main" val="2335653007"/>
                    </a:ext>
                  </a:extLst>
                </a:gridCol>
                <a:gridCol w="3340193">
                  <a:extLst>
                    <a:ext uri="{9D8B030D-6E8A-4147-A177-3AD203B41FA5}">
                      <a16:colId xmlns:a16="http://schemas.microsoft.com/office/drawing/2014/main" val="4125539317"/>
                    </a:ext>
                  </a:extLst>
                </a:gridCol>
                <a:gridCol w="3673625">
                  <a:extLst>
                    <a:ext uri="{9D8B030D-6E8A-4147-A177-3AD203B41FA5}">
                      <a16:colId xmlns:a16="http://schemas.microsoft.com/office/drawing/2014/main" val="1408538993"/>
                    </a:ext>
                  </a:extLst>
                </a:gridCol>
              </a:tblGrid>
              <a:tr h="598703">
                <a:tc>
                  <a:txBody>
                    <a:bodyPr/>
                    <a:lstStyle/>
                    <a:p>
                      <a:pPr algn="ctr">
                        <a:lnSpc>
                          <a:spcPct val="115000"/>
                        </a:lnSpc>
                        <a:spcAft>
                          <a:spcPts val="800"/>
                        </a:spcAft>
                      </a:pPr>
                      <a:r>
                        <a:rPr lang="en-US" sz="1200" kern="100" dirty="0">
                          <a:effectLst/>
                        </a:rPr>
                        <a:t>Routine appointment (at age)</a:t>
                      </a:r>
                      <a:endParaRPr lang="en-GB" sz="1200" kern="100" dirty="0">
                        <a:effectLst/>
                        <a:latin typeface="Calibri" panose="020F0502020204030204" pitchFamily="34" charset="0"/>
                        <a:ea typeface="Yu Mincho" panose="02020400000000000000" pitchFamily="18" charset="-128"/>
                        <a:cs typeface="Arial" panose="020B0604020202020204" pitchFamily="34" charset="0"/>
                      </a:endParaRPr>
                    </a:p>
                  </a:txBody>
                  <a:tcPr marL="41674" marR="41674" marT="0" marB="0"/>
                </a:tc>
                <a:tc>
                  <a:txBody>
                    <a:bodyPr/>
                    <a:lstStyle/>
                    <a:p>
                      <a:pPr algn="ctr">
                        <a:lnSpc>
                          <a:spcPct val="115000"/>
                        </a:lnSpc>
                        <a:spcAft>
                          <a:spcPts val="800"/>
                        </a:spcAft>
                      </a:pPr>
                      <a:r>
                        <a:rPr lang="en-US" sz="1200" kern="100" dirty="0">
                          <a:effectLst/>
                        </a:rPr>
                        <a:t>Previous routine schedule</a:t>
                      </a:r>
                      <a:endParaRPr lang="en-GB" sz="1200" kern="100" dirty="0">
                        <a:effectLst/>
                        <a:latin typeface="Calibri" panose="020F0502020204030204" pitchFamily="34" charset="0"/>
                        <a:ea typeface="Yu Mincho" panose="02020400000000000000" pitchFamily="18" charset="-128"/>
                        <a:cs typeface="Arial" panose="020B0604020202020204" pitchFamily="34" charset="0"/>
                      </a:endParaRPr>
                    </a:p>
                  </a:txBody>
                  <a:tcPr marL="41674" marR="41674" marT="0" marB="0"/>
                </a:tc>
                <a:tc>
                  <a:txBody>
                    <a:bodyPr/>
                    <a:lstStyle/>
                    <a:p>
                      <a:pPr algn="ctr">
                        <a:lnSpc>
                          <a:spcPct val="115000"/>
                        </a:lnSpc>
                        <a:spcAft>
                          <a:spcPts val="800"/>
                        </a:spcAft>
                      </a:pPr>
                      <a:r>
                        <a:rPr lang="en-US" sz="1200" kern="100" dirty="0">
                          <a:effectLst/>
                        </a:rPr>
                        <a:t>Routine schedule from 1 July 2024</a:t>
                      </a:r>
                      <a:endParaRPr lang="en-GB" sz="1200" kern="100" dirty="0">
                        <a:effectLst/>
                      </a:endParaRPr>
                    </a:p>
                  </a:txBody>
                  <a:tcPr marL="41674" marR="41674" marT="0" marB="0"/>
                </a:tc>
                <a:tc>
                  <a:txBody>
                    <a:bodyPr/>
                    <a:lstStyle/>
                    <a:p>
                      <a:pPr indent="106045" algn="ctr">
                        <a:lnSpc>
                          <a:spcPct val="115000"/>
                        </a:lnSpc>
                        <a:spcAft>
                          <a:spcPts val="800"/>
                        </a:spcAft>
                      </a:pPr>
                      <a:r>
                        <a:rPr lang="en-US" sz="1200" kern="100" dirty="0">
                          <a:effectLst/>
                        </a:rPr>
                        <a:t>Changes </a:t>
                      </a:r>
                      <a:endParaRPr lang="en-GB" sz="1200" kern="100" dirty="0">
                        <a:effectLst/>
                        <a:latin typeface="Calibri" panose="020F0502020204030204" pitchFamily="34" charset="0"/>
                        <a:ea typeface="Yu Mincho" panose="02020400000000000000" pitchFamily="18" charset="-128"/>
                        <a:cs typeface="Arial" panose="020B0604020202020204" pitchFamily="34" charset="0"/>
                      </a:endParaRPr>
                    </a:p>
                  </a:txBody>
                  <a:tcPr marL="41674" marR="41674" marT="0" marB="0"/>
                </a:tc>
                <a:extLst>
                  <a:ext uri="{0D108BD9-81ED-4DB2-BD59-A6C34878D82A}">
                    <a16:rowId xmlns:a16="http://schemas.microsoft.com/office/drawing/2014/main" val="4032458589"/>
                  </a:ext>
                </a:extLst>
              </a:tr>
              <a:tr h="694889">
                <a:tc>
                  <a:txBody>
                    <a:bodyPr/>
                    <a:lstStyle/>
                    <a:p>
                      <a:pPr>
                        <a:lnSpc>
                          <a:spcPct val="115000"/>
                        </a:lnSpc>
                        <a:spcAft>
                          <a:spcPts val="800"/>
                        </a:spcAft>
                      </a:pPr>
                      <a:r>
                        <a:rPr lang="en-US" sz="1200" kern="100" dirty="0">
                          <a:effectLst/>
                        </a:rPr>
                        <a:t>8 weeks</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200" b="1" kern="100" dirty="0">
                          <a:solidFill>
                            <a:srgbClr val="FF0000"/>
                          </a:solidFill>
                          <a:effectLst/>
                        </a:rPr>
                        <a:t>1</a:t>
                      </a:r>
                      <a:r>
                        <a:rPr lang="en-US" sz="1200" b="1" kern="100" baseline="30000" dirty="0">
                          <a:solidFill>
                            <a:srgbClr val="FF0000"/>
                          </a:solidFill>
                          <a:effectLst/>
                        </a:rPr>
                        <a:t>st</a:t>
                      </a:r>
                      <a:r>
                        <a:rPr lang="en-US" sz="1200" b="1" kern="100" dirty="0">
                          <a:solidFill>
                            <a:srgbClr val="FF0000"/>
                          </a:solidFill>
                          <a:effectLst/>
                        </a:rPr>
                        <a:t> DTaP/IPV/Hib/HepB</a:t>
                      </a:r>
                      <a:endParaRPr lang="en-GB" sz="1200" b="1" kern="100" dirty="0">
                        <a:solidFill>
                          <a:srgbClr val="FF0000"/>
                        </a:solidFill>
                        <a:effectLst/>
                      </a:endParaRPr>
                    </a:p>
                    <a:p>
                      <a:pPr marL="342900" lvl="0" indent="-342900">
                        <a:lnSpc>
                          <a:spcPct val="115000"/>
                        </a:lnSpc>
                        <a:buFont typeface="Symbol" panose="05050102010706020507" pitchFamily="18" charset="2"/>
                        <a:buChar char="·"/>
                      </a:pPr>
                      <a:r>
                        <a:rPr lang="en-US" sz="1200" kern="100" dirty="0">
                          <a:effectLst/>
                        </a:rPr>
                        <a:t>1</a:t>
                      </a:r>
                      <a:r>
                        <a:rPr lang="en-US" sz="1200" kern="100" baseline="30000" dirty="0">
                          <a:effectLst/>
                        </a:rPr>
                        <a:t>st</a:t>
                      </a:r>
                      <a:r>
                        <a:rPr lang="en-US" sz="1200" kern="100" dirty="0">
                          <a:effectLst/>
                        </a:rPr>
                        <a:t> MenB </a:t>
                      </a:r>
                      <a:endParaRPr lang="en-GB" sz="1200" kern="100" dirty="0">
                        <a:effectLst/>
                      </a:endParaRPr>
                    </a:p>
                    <a:p>
                      <a:pPr marL="342900" lvl="0" indent="-342900">
                        <a:lnSpc>
                          <a:spcPct val="115000"/>
                        </a:lnSpc>
                        <a:buFont typeface="Symbol" panose="05050102010706020507" pitchFamily="18" charset="2"/>
                        <a:buChar char="·"/>
                      </a:pPr>
                      <a:r>
                        <a:rPr lang="en-US" sz="1200" kern="100" dirty="0">
                          <a:effectLst/>
                        </a:rPr>
                        <a:t>1</a:t>
                      </a:r>
                      <a:r>
                        <a:rPr lang="en-US" sz="1200" kern="100" baseline="30000" dirty="0">
                          <a:effectLst/>
                        </a:rPr>
                        <a:t>st</a:t>
                      </a:r>
                      <a:r>
                        <a:rPr lang="en-US" sz="1200" kern="100" dirty="0">
                          <a:effectLst/>
                        </a:rPr>
                        <a:t> Rotavirus </a:t>
                      </a:r>
                      <a:endParaRPr lang="en-GB" sz="1200" kern="100" dirty="0">
                        <a:effectLst/>
                        <a:latin typeface="+mn-lt"/>
                      </a:endParaRPr>
                    </a:p>
                  </a:txBody>
                  <a:tcPr marL="41674" marR="41674" marT="0" marB="0"/>
                </a:tc>
                <a:tc>
                  <a:txBody>
                    <a:bodyPr/>
                    <a:lstStyle/>
                    <a:p>
                      <a:pPr marL="342900" lvl="0" indent="-342900">
                        <a:lnSpc>
                          <a:spcPct val="115000"/>
                        </a:lnSpc>
                        <a:buFont typeface="Symbol" panose="05050102010706020507" pitchFamily="18" charset="2"/>
                        <a:buChar char="·"/>
                      </a:pPr>
                      <a:r>
                        <a:rPr lang="en-US" sz="1200" b="1" kern="100" dirty="0">
                          <a:solidFill>
                            <a:srgbClr val="FF0000"/>
                          </a:solidFill>
                          <a:effectLst/>
                        </a:rPr>
                        <a:t>1</a:t>
                      </a:r>
                      <a:r>
                        <a:rPr lang="en-US" sz="1200" b="1" kern="100" baseline="30000" dirty="0">
                          <a:solidFill>
                            <a:srgbClr val="FF0000"/>
                          </a:solidFill>
                          <a:effectLst/>
                        </a:rPr>
                        <a:t>st</a:t>
                      </a:r>
                      <a:r>
                        <a:rPr lang="en-US" sz="1200" b="1" kern="100" dirty="0">
                          <a:solidFill>
                            <a:srgbClr val="FF0000"/>
                          </a:solidFill>
                          <a:effectLst/>
                        </a:rPr>
                        <a:t> DTaP/IPV/Hib/HepB</a:t>
                      </a:r>
                      <a:endParaRPr lang="en-GB" sz="1200" b="1" kern="100" dirty="0">
                        <a:solidFill>
                          <a:srgbClr val="FF0000"/>
                        </a:solidFill>
                        <a:effectLst/>
                      </a:endParaRPr>
                    </a:p>
                    <a:p>
                      <a:pPr marL="342900" lvl="0" indent="-342900">
                        <a:lnSpc>
                          <a:spcPct val="115000"/>
                        </a:lnSpc>
                        <a:buFont typeface="Symbol" panose="05050102010706020507" pitchFamily="18" charset="2"/>
                        <a:buChar char="·"/>
                      </a:pPr>
                      <a:r>
                        <a:rPr lang="en-US" sz="1200" kern="100" dirty="0">
                          <a:effectLst/>
                        </a:rPr>
                        <a:t>1</a:t>
                      </a:r>
                      <a:r>
                        <a:rPr lang="en-US" sz="1200" kern="100" baseline="30000" dirty="0">
                          <a:effectLst/>
                        </a:rPr>
                        <a:t>st</a:t>
                      </a:r>
                      <a:r>
                        <a:rPr lang="en-US" sz="1200" kern="100" dirty="0">
                          <a:effectLst/>
                        </a:rPr>
                        <a:t> MenB </a:t>
                      </a:r>
                      <a:endParaRPr lang="en-GB" sz="1200" kern="100" dirty="0">
                        <a:effectLst/>
                      </a:endParaRPr>
                    </a:p>
                    <a:p>
                      <a:pPr marL="342900" lvl="0" indent="-342900">
                        <a:lnSpc>
                          <a:spcPct val="115000"/>
                        </a:lnSpc>
                        <a:spcAft>
                          <a:spcPts val="800"/>
                        </a:spcAft>
                        <a:buFont typeface="Symbol" panose="05050102010706020507" pitchFamily="18" charset="2"/>
                        <a:buChar char="·"/>
                      </a:pPr>
                      <a:r>
                        <a:rPr lang="en-US" sz="1200" kern="100" dirty="0">
                          <a:effectLst/>
                        </a:rPr>
                        <a:t>1</a:t>
                      </a:r>
                      <a:r>
                        <a:rPr lang="en-US" sz="1200" kern="100" baseline="30000" dirty="0">
                          <a:effectLst/>
                        </a:rPr>
                        <a:t>st</a:t>
                      </a:r>
                      <a:r>
                        <a:rPr lang="en-US" sz="1200" kern="100" dirty="0">
                          <a:effectLst/>
                        </a:rPr>
                        <a:t> Rotavirus</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a:lnSpc>
                          <a:spcPct val="115000"/>
                        </a:lnSpc>
                        <a:spcAft>
                          <a:spcPts val="800"/>
                        </a:spcAft>
                      </a:pPr>
                      <a:r>
                        <a:rPr lang="en-US" sz="1200" kern="100" dirty="0">
                          <a:effectLst/>
                        </a:rPr>
                        <a:t>None</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extLst>
                  <a:ext uri="{0D108BD9-81ED-4DB2-BD59-A6C34878D82A}">
                    <a16:rowId xmlns:a16="http://schemas.microsoft.com/office/drawing/2014/main" val="201231025"/>
                  </a:ext>
                </a:extLst>
              </a:tr>
              <a:tr h="837634">
                <a:tc>
                  <a:txBody>
                    <a:bodyPr/>
                    <a:lstStyle/>
                    <a:p>
                      <a:pPr>
                        <a:lnSpc>
                          <a:spcPct val="115000"/>
                        </a:lnSpc>
                        <a:spcAft>
                          <a:spcPts val="800"/>
                        </a:spcAft>
                      </a:pPr>
                      <a:r>
                        <a:rPr lang="en-US" sz="1200" kern="100" dirty="0">
                          <a:effectLst/>
                        </a:rPr>
                        <a:t>12 weeks</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200" b="1" kern="100" dirty="0">
                          <a:solidFill>
                            <a:srgbClr val="FF0000"/>
                          </a:solidFill>
                          <a:effectLst/>
                        </a:rPr>
                        <a:t>2</a:t>
                      </a:r>
                      <a:r>
                        <a:rPr lang="en-US" sz="1200" b="1" kern="100" baseline="30000" dirty="0">
                          <a:solidFill>
                            <a:srgbClr val="FF0000"/>
                          </a:solidFill>
                          <a:effectLst/>
                        </a:rPr>
                        <a:t>nd</a:t>
                      </a:r>
                      <a:r>
                        <a:rPr lang="en-US" sz="1200" b="1" kern="100" dirty="0">
                          <a:solidFill>
                            <a:srgbClr val="FF0000"/>
                          </a:solidFill>
                          <a:effectLst/>
                        </a:rPr>
                        <a:t> DTaP/IPV/Hib/HepB</a:t>
                      </a:r>
                      <a:endParaRPr lang="en-GB" sz="1200" b="1" kern="100" dirty="0">
                        <a:solidFill>
                          <a:srgbClr val="FF0000"/>
                        </a:solidFill>
                        <a:effectLst/>
                      </a:endParaRPr>
                    </a:p>
                    <a:p>
                      <a:pPr marL="342900" lvl="0" indent="-342900">
                        <a:lnSpc>
                          <a:spcPct val="115000"/>
                        </a:lnSpc>
                        <a:buFont typeface="Symbol" panose="05050102010706020507" pitchFamily="18" charset="2"/>
                        <a:buChar char="·"/>
                      </a:pPr>
                      <a:r>
                        <a:rPr lang="en-US" sz="1200" kern="100" dirty="0">
                          <a:effectLst/>
                        </a:rPr>
                        <a:t>1</a:t>
                      </a:r>
                      <a:r>
                        <a:rPr lang="en-US" sz="1200" kern="100" baseline="30000" dirty="0">
                          <a:effectLst/>
                        </a:rPr>
                        <a:t>st</a:t>
                      </a:r>
                      <a:r>
                        <a:rPr lang="en-US" sz="1200" kern="100" dirty="0">
                          <a:effectLst/>
                        </a:rPr>
                        <a:t> PCV13</a:t>
                      </a:r>
                      <a:endParaRPr lang="en-GB" sz="1200" kern="100" dirty="0">
                        <a:effectLst/>
                      </a:endParaRPr>
                    </a:p>
                    <a:p>
                      <a:pPr marL="342900" lvl="0" indent="-342900">
                        <a:lnSpc>
                          <a:spcPct val="115000"/>
                        </a:lnSpc>
                        <a:buFont typeface="Symbol" panose="05050102010706020507" pitchFamily="18" charset="2"/>
                        <a:buChar char="·"/>
                      </a:pPr>
                      <a:r>
                        <a:rPr lang="en-US" sz="1200" kern="100" dirty="0">
                          <a:effectLst/>
                        </a:rPr>
                        <a:t>2</a:t>
                      </a:r>
                      <a:r>
                        <a:rPr lang="en-US" sz="1200" kern="100" baseline="30000" dirty="0">
                          <a:effectLst/>
                        </a:rPr>
                        <a:t>nd</a:t>
                      </a:r>
                      <a:r>
                        <a:rPr lang="en-US" sz="1200" kern="100" dirty="0">
                          <a:effectLst/>
                        </a:rPr>
                        <a:t> Rotavirus</a:t>
                      </a:r>
                      <a:endParaRPr lang="en-GB" sz="1200" kern="100" dirty="0">
                        <a:effectLst/>
                      </a:endParaRPr>
                    </a:p>
                    <a:p>
                      <a:pPr marL="109855">
                        <a:lnSpc>
                          <a:spcPct val="115000"/>
                        </a:lnSpc>
                      </a:pPr>
                      <a:r>
                        <a:rPr lang="en-US" sz="1200" kern="100" dirty="0">
                          <a:effectLst/>
                        </a:rPr>
                        <a:t> </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200" b="1" kern="100" dirty="0">
                          <a:solidFill>
                            <a:srgbClr val="FF0000"/>
                          </a:solidFill>
                          <a:effectLst/>
                        </a:rPr>
                        <a:t>2</a:t>
                      </a:r>
                      <a:r>
                        <a:rPr lang="en-US" sz="1200" b="1" kern="100" baseline="30000" dirty="0">
                          <a:solidFill>
                            <a:srgbClr val="FF0000"/>
                          </a:solidFill>
                          <a:effectLst/>
                        </a:rPr>
                        <a:t>nd</a:t>
                      </a:r>
                      <a:r>
                        <a:rPr lang="en-US" sz="1200" b="1" kern="100" dirty="0">
                          <a:solidFill>
                            <a:srgbClr val="FF0000"/>
                          </a:solidFill>
                          <a:effectLst/>
                        </a:rPr>
                        <a:t> DTaP/IPV/Hib/HepB</a:t>
                      </a:r>
                      <a:endParaRPr lang="en-GB" sz="1200" b="1" kern="100" dirty="0">
                        <a:solidFill>
                          <a:srgbClr val="FF0000"/>
                        </a:solidFill>
                        <a:effectLst/>
                      </a:endParaRPr>
                    </a:p>
                    <a:p>
                      <a:pPr marL="342900" lvl="0" indent="-342900">
                        <a:lnSpc>
                          <a:spcPct val="115000"/>
                        </a:lnSpc>
                        <a:buFont typeface="Symbol" panose="05050102010706020507" pitchFamily="18" charset="2"/>
                        <a:buChar char="·"/>
                      </a:pPr>
                      <a:r>
                        <a:rPr lang="en-US" sz="1200" kern="100" dirty="0">
                          <a:effectLst/>
                        </a:rPr>
                        <a:t>2</a:t>
                      </a:r>
                      <a:r>
                        <a:rPr lang="en-US" sz="1200" kern="100" baseline="30000" dirty="0">
                          <a:effectLst/>
                        </a:rPr>
                        <a:t>nd</a:t>
                      </a:r>
                      <a:r>
                        <a:rPr lang="en-US" sz="1200" kern="100" dirty="0">
                          <a:effectLst/>
                        </a:rPr>
                        <a:t> MenB </a:t>
                      </a:r>
                      <a:endParaRPr lang="en-GB" sz="1200" kern="100" dirty="0">
                        <a:effectLst/>
                      </a:endParaRPr>
                    </a:p>
                    <a:p>
                      <a:pPr marL="342900" lvl="0" indent="-342900">
                        <a:lnSpc>
                          <a:spcPct val="115000"/>
                        </a:lnSpc>
                        <a:spcAft>
                          <a:spcPts val="800"/>
                        </a:spcAft>
                        <a:buFont typeface="Symbol" panose="05050102010706020507" pitchFamily="18" charset="2"/>
                        <a:buChar char="·"/>
                      </a:pPr>
                      <a:r>
                        <a:rPr lang="en-US" sz="1200" kern="100" dirty="0">
                          <a:effectLst/>
                        </a:rPr>
                        <a:t>2</a:t>
                      </a:r>
                      <a:r>
                        <a:rPr lang="en-US" sz="1200" kern="100" baseline="30000" dirty="0">
                          <a:effectLst/>
                        </a:rPr>
                        <a:t>nd</a:t>
                      </a:r>
                      <a:r>
                        <a:rPr lang="en-US" sz="1200" kern="100" dirty="0">
                          <a:effectLst/>
                        </a:rPr>
                        <a:t> Rotavirus </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a:lnSpc>
                          <a:spcPct val="116000"/>
                        </a:lnSpc>
                        <a:spcAft>
                          <a:spcPts val="800"/>
                        </a:spcAft>
                      </a:pPr>
                      <a:r>
                        <a:rPr lang="en-US" sz="1200" b="1" kern="100" dirty="0">
                          <a:effectLst/>
                        </a:rPr>
                        <a:t>From 01 July 2025:</a:t>
                      </a:r>
                      <a:endParaRPr lang="en-GB" sz="1200" b="1" kern="100" dirty="0">
                        <a:effectLst/>
                      </a:endParaRPr>
                    </a:p>
                    <a:p>
                      <a:pPr>
                        <a:lnSpc>
                          <a:spcPct val="115000"/>
                        </a:lnSpc>
                        <a:spcAft>
                          <a:spcPts val="800"/>
                        </a:spcAft>
                      </a:pPr>
                      <a:r>
                        <a:rPr lang="en-US" sz="1200" kern="100" dirty="0">
                          <a:effectLst/>
                        </a:rPr>
                        <a:t>Move 1st PCV13 to 16 weeks</a:t>
                      </a:r>
                      <a:endParaRPr lang="en-GB" sz="1200" kern="100" dirty="0">
                        <a:effectLst/>
                      </a:endParaRPr>
                    </a:p>
                    <a:p>
                      <a:pPr>
                        <a:lnSpc>
                          <a:spcPct val="115000"/>
                        </a:lnSpc>
                        <a:spcAft>
                          <a:spcPts val="800"/>
                        </a:spcAft>
                      </a:pPr>
                      <a:r>
                        <a:rPr lang="en-US" sz="1200" kern="100" dirty="0">
                          <a:effectLst/>
                        </a:rPr>
                        <a:t>Move 2</a:t>
                      </a:r>
                      <a:r>
                        <a:rPr lang="en-US" sz="1200" kern="100" baseline="30000" dirty="0">
                          <a:effectLst/>
                        </a:rPr>
                        <a:t>nd</a:t>
                      </a:r>
                      <a:r>
                        <a:rPr lang="en-US" sz="1200" kern="100" dirty="0">
                          <a:effectLst/>
                        </a:rPr>
                        <a:t> MenB to 12 weeks</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extLst>
                  <a:ext uri="{0D108BD9-81ED-4DB2-BD59-A6C34878D82A}">
                    <a16:rowId xmlns:a16="http://schemas.microsoft.com/office/drawing/2014/main" val="3961887451"/>
                  </a:ext>
                </a:extLst>
              </a:tr>
              <a:tr h="953670">
                <a:tc>
                  <a:txBody>
                    <a:bodyPr/>
                    <a:lstStyle/>
                    <a:p>
                      <a:pPr>
                        <a:lnSpc>
                          <a:spcPct val="115000"/>
                        </a:lnSpc>
                        <a:spcAft>
                          <a:spcPts val="800"/>
                        </a:spcAft>
                      </a:pPr>
                      <a:r>
                        <a:rPr lang="en-US" sz="1200" kern="100" dirty="0">
                          <a:effectLst/>
                        </a:rPr>
                        <a:t>16 weeks</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200" b="1" kern="100" dirty="0">
                          <a:solidFill>
                            <a:srgbClr val="FF0000"/>
                          </a:solidFill>
                          <a:effectLst/>
                        </a:rPr>
                        <a:t>3</a:t>
                      </a:r>
                      <a:r>
                        <a:rPr lang="en-US" sz="1200" b="1" kern="100" baseline="30000" dirty="0">
                          <a:solidFill>
                            <a:srgbClr val="FF0000"/>
                          </a:solidFill>
                          <a:effectLst/>
                        </a:rPr>
                        <a:t>rd</a:t>
                      </a:r>
                      <a:r>
                        <a:rPr lang="en-US" sz="1200" b="1" kern="100" dirty="0">
                          <a:solidFill>
                            <a:srgbClr val="FF0000"/>
                          </a:solidFill>
                          <a:effectLst/>
                        </a:rPr>
                        <a:t> DTaP/IPV/Hib/HepB</a:t>
                      </a:r>
                      <a:endParaRPr lang="en-GB" sz="1200" b="1" kern="100" dirty="0">
                        <a:solidFill>
                          <a:srgbClr val="FF0000"/>
                        </a:solidFill>
                        <a:effectLst/>
                      </a:endParaRPr>
                    </a:p>
                    <a:p>
                      <a:pPr marL="342900" lvl="0" indent="-342900">
                        <a:lnSpc>
                          <a:spcPct val="115000"/>
                        </a:lnSpc>
                        <a:buFont typeface="Symbol" panose="05050102010706020507" pitchFamily="18" charset="2"/>
                        <a:buChar char="·"/>
                      </a:pPr>
                      <a:r>
                        <a:rPr lang="en-US" sz="1200" kern="100" dirty="0">
                          <a:effectLst/>
                        </a:rPr>
                        <a:t>2</a:t>
                      </a:r>
                      <a:r>
                        <a:rPr lang="en-US" sz="1200" kern="100" baseline="30000" dirty="0">
                          <a:effectLst/>
                        </a:rPr>
                        <a:t>nd</a:t>
                      </a:r>
                      <a:r>
                        <a:rPr lang="en-US" sz="1200" kern="100" dirty="0">
                          <a:effectLst/>
                        </a:rPr>
                        <a:t> MenB</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200" b="1" kern="100" dirty="0">
                          <a:solidFill>
                            <a:srgbClr val="FF0000"/>
                          </a:solidFill>
                          <a:effectLst/>
                        </a:rPr>
                        <a:t>3</a:t>
                      </a:r>
                      <a:r>
                        <a:rPr lang="en-US" sz="1200" b="1" kern="100" baseline="30000" dirty="0">
                          <a:solidFill>
                            <a:srgbClr val="FF0000"/>
                          </a:solidFill>
                          <a:effectLst/>
                        </a:rPr>
                        <a:t>rd</a:t>
                      </a:r>
                      <a:r>
                        <a:rPr lang="en-US" sz="1200" b="1" kern="100" dirty="0">
                          <a:solidFill>
                            <a:srgbClr val="FF0000"/>
                          </a:solidFill>
                          <a:effectLst/>
                        </a:rPr>
                        <a:t> DTaP/IPV/Hib/HepB</a:t>
                      </a:r>
                      <a:endParaRPr lang="en-GB" sz="1200" b="1" kern="100" dirty="0">
                        <a:solidFill>
                          <a:srgbClr val="FF0000"/>
                        </a:solidFill>
                        <a:effectLst/>
                      </a:endParaRPr>
                    </a:p>
                    <a:p>
                      <a:pPr marL="342900" lvl="0" indent="-342900">
                        <a:lnSpc>
                          <a:spcPct val="115000"/>
                        </a:lnSpc>
                        <a:spcAft>
                          <a:spcPts val="800"/>
                        </a:spcAft>
                        <a:buFont typeface="Symbol" panose="05050102010706020507" pitchFamily="18" charset="2"/>
                        <a:buChar char="·"/>
                      </a:pPr>
                      <a:r>
                        <a:rPr lang="en-US" sz="1200" kern="100" dirty="0">
                          <a:effectLst/>
                        </a:rPr>
                        <a:t>1st PCV13</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a:lnSpc>
                          <a:spcPct val="116000"/>
                        </a:lnSpc>
                        <a:spcAft>
                          <a:spcPts val="800"/>
                        </a:spcAft>
                      </a:pPr>
                      <a:r>
                        <a:rPr lang="en-US" sz="1200" b="1" kern="100" dirty="0">
                          <a:effectLst/>
                        </a:rPr>
                        <a:t>From 01 July 2025:</a:t>
                      </a:r>
                      <a:endParaRPr lang="en-GB" sz="1200" b="1" kern="100" dirty="0">
                        <a:effectLst/>
                      </a:endParaRPr>
                    </a:p>
                    <a:p>
                      <a:pPr>
                        <a:lnSpc>
                          <a:spcPct val="115000"/>
                        </a:lnSpc>
                        <a:spcAft>
                          <a:spcPts val="800"/>
                        </a:spcAft>
                      </a:pPr>
                      <a:r>
                        <a:rPr lang="en-US" sz="1200" kern="100" dirty="0">
                          <a:effectLst/>
                        </a:rPr>
                        <a:t>Move 2</a:t>
                      </a:r>
                      <a:r>
                        <a:rPr lang="en-US" sz="1200" kern="100" baseline="30000" dirty="0">
                          <a:effectLst/>
                        </a:rPr>
                        <a:t>nd</a:t>
                      </a:r>
                      <a:r>
                        <a:rPr lang="en-US" sz="1200" kern="100" dirty="0">
                          <a:effectLst/>
                        </a:rPr>
                        <a:t> MenB to 12 weeks</a:t>
                      </a:r>
                      <a:endParaRPr lang="en-GB" sz="1200" kern="100" dirty="0">
                        <a:effectLst/>
                      </a:endParaRPr>
                    </a:p>
                    <a:p>
                      <a:pPr>
                        <a:lnSpc>
                          <a:spcPct val="115000"/>
                        </a:lnSpc>
                        <a:spcAft>
                          <a:spcPts val="800"/>
                        </a:spcAft>
                      </a:pPr>
                      <a:r>
                        <a:rPr lang="en-US" sz="1200" kern="100" dirty="0">
                          <a:effectLst/>
                        </a:rPr>
                        <a:t>Move 1</a:t>
                      </a:r>
                      <a:r>
                        <a:rPr lang="en-US" sz="1200" kern="100" baseline="30000" dirty="0">
                          <a:effectLst/>
                        </a:rPr>
                        <a:t>st</a:t>
                      </a:r>
                      <a:r>
                        <a:rPr lang="en-US" sz="1200" kern="100" dirty="0">
                          <a:effectLst/>
                        </a:rPr>
                        <a:t> PCV13 to 16 weeks</a:t>
                      </a:r>
                      <a:endParaRPr lang="en-GB" sz="1200" kern="100" dirty="0">
                        <a:effectLst/>
                        <a:latin typeface="+mn-lt"/>
                      </a:endParaRPr>
                    </a:p>
                  </a:txBody>
                  <a:tcPr marL="41674" marR="41674" marT="0" marB="0"/>
                </a:tc>
                <a:extLst>
                  <a:ext uri="{0D108BD9-81ED-4DB2-BD59-A6C34878D82A}">
                    <a16:rowId xmlns:a16="http://schemas.microsoft.com/office/drawing/2014/main" val="2100915962"/>
                  </a:ext>
                </a:extLst>
              </a:tr>
              <a:tr h="872375">
                <a:tc>
                  <a:txBody>
                    <a:bodyPr/>
                    <a:lstStyle/>
                    <a:p>
                      <a:pPr>
                        <a:lnSpc>
                          <a:spcPct val="115000"/>
                        </a:lnSpc>
                        <a:spcAft>
                          <a:spcPts val="800"/>
                        </a:spcAft>
                      </a:pPr>
                      <a:r>
                        <a:rPr lang="en-US" sz="1200" kern="100" dirty="0">
                          <a:effectLst/>
                        </a:rPr>
                        <a:t>one year </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200" kern="100" dirty="0">
                          <a:effectLst/>
                        </a:rPr>
                        <a:t>Hib/MenC </a:t>
                      </a:r>
                      <a:r>
                        <a:rPr lang="en-US" sz="1200" b="1" kern="100" dirty="0">
                          <a:solidFill>
                            <a:srgbClr val="FF0000"/>
                          </a:solidFill>
                          <a:effectLst/>
                        </a:rPr>
                        <a:t>(or DTaP/IPV/Hib/HepB if Hib/MenC no longer available)</a:t>
                      </a:r>
                      <a:endParaRPr lang="en-GB" sz="1200" b="1" kern="100" dirty="0">
                        <a:solidFill>
                          <a:srgbClr val="FF0000"/>
                        </a:solidFill>
                        <a:effectLst/>
                      </a:endParaRPr>
                    </a:p>
                    <a:p>
                      <a:pPr marL="342900" lvl="0" indent="-342900">
                        <a:lnSpc>
                          <a:spcPct val="115000"/>
                        </a:lnSpc>
                        <a:buFont typeface="Symbol" panose="05050102010706020507" pitchFamily="18" charset="2"/>
                        <a:buChar char="·"/>
                      </a:pPr>
                      <a:r>
                        <a:rPr lang="en-US" sz="1200" kern="100" dirty="0">
                          <a:effectLst/>
                        </a:rPr>
                        <a:t>1</a:t>
                      </a:r>
                      <a:r>
                        <a:rPr lang="en-US" sz="1200" kern="100" baseline="30000" dirty="0">
                          <a:effectLst/>
                        </a:rPr>
                        <a:t>st</a:t>
                      </a:r>
                      <a:r>
                        <a:rPr lang="en-US" sz="1200" kern="100" dirty="0">
                          <a:effectLst/>
                        </a:rPr>
                        <a:t> MMR </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1200" kern="100" dirty="0">
                          <a:effectLst/>
                        </a:rPr>
                        <a:t>2nd PCV </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1200" kern="100" dirty="0">
                          <a:effectLst/>
                        </a:rPr>
                        <a:t>3rd MenB</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251460">
                        <a:lnSpc>
                          <a:spcPct val="115000"/>
                        </a:lnSpc>
                      </a:pPr>
                      <a:r>
                        <a:rPr lang="en-US" sz="1200" kern="100" dirty="0">
                          <a:effectLst/>
                        </a:rPr>
                        <a:t> </a:t>
                      </a:r>
                      <a:endParaRPr lang="en-GB" sz="1200" kern="100" dirty="0">
                        <a:effectLst/>
                      </a:endParaRP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1200" kern="100" dirty="0">
                          <a:effectLst/>
                        </a:rPr>
                        <a:t>1</a:t>
                      </a:r>
                      <a:r>
                        <a:rPr lang="en-US" sz="1200" kern="100" baseline="30000" dirty="0">
                          <a:effectLst/>
                        </a:rPr>
                        <a:t>st</a:t>
                      </a:r>
                      <a:r>
                        <a:rPr lang="en-US" sz="1200" kern="100" dirty="0">
                          <a:effectLst/>
                        </a:rPr>
                        <a:t> MMR</a:t>
                      </a:r>
                    </a:p>
                    <a:p>
                      <a:pPr marL="342900" lvl="0" indent="-342900">
                        <a:lnSpc>
                          <a:spcPct val="115000"/>
                        </a:lnSpc>
                        <a:buFont typeface="Symbol" panose="05050102010706020507" pitchFamily="18" charset="2"/>
                        <a:buChar char="·"/>
                      </a:pPr>
                      <a:r>
                        <a:rPr lang="en-US" sz="1200" kern="100" dirty="0">
                          <a:effectLst/>
                        </a:rPr>
                        <a:t>2nd PCV </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1200" kern="100" dirty="0">
                          <a:effectLst/>
                        </a:rPr>
                        <a:t>3rd MenB</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16510">
                        <a:lnSpc>
                          <a:spcPct val="115000"/>
                        </a:lnSpc>
                        <a:spcAft>
                          <a:spcPts val="0"/>
                        </a:spcAft>
                      </a:pPr>
                      <a:r>
                        <a:rPr lang="en-US" sz="1200" b="1" kern="100" dirty="0">
                          <a:effectLst/>
                        </a:rPr>
                        <a:t>From 01 July 2025: </a:t>
                      </a:r>
                      <a:endParaRPr lang="en-GB" sz="1200" b="1" kern="100" dirty="0">
                        <a:effectLst/>
                      </a:endParaRPr>
                    </a:p>
                    <a:p>
                      <a:pPr marL="16510">
                        <a:lnSpc>
                          <a:spcPct val="115000"/>
                        </a:lnSpc>
                        <a:spcAft>
                          <a:spcPts val="0"/>
                        </a:spcAft>
                      </a:pPr>
                      <a:r>
                        <a:rPr lang="en-US" sz="1200" kern="100" dirty="0">
                          <a:effectLst/>
                        </a:rPr>
                        <a:t>Remove offer of Hib/MenC for children born on or after 01 July 2024 </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nchor="ctr"/>
                </a:tc>
                <a:extLst>
                  <a:ext uri="{0D108BD9-81ED-4DB2-BD59-A6C34878D82A}">
                    <a16:rowId xmlns:a16="http://schemas.microsoft.com/office/drawing/2014/main" val="1605106448"/>
                  </a:ext>
                </a:extLst>
              </a:tr>
              <a:tr h="872375">
                <a:tc>
                  <a:txBody>
                    <a:bodyPr/>
                    <a:lstStyle/>
                    <a:p>
                      <a:pPr>
                        <a:lnSpc>
                          <a:spcPct val="115000"/>
                        </a:lnSpc>
                        <a:spcAft>
                          <a:spcPts val="800"/>
                        </a:spcAft>
                      </a:pPr>
                      <a:r>
                        <a:rPr lang="en-US" sz="1200" kern="100" dirty="0">
                          <a:effectLst/>
                        </a:rPr>
                        <a:t>18 months</a:t>
                      </a:r>
                      <a:endParaRPr lang="en-GB" sz="1200" kern="100" dirty="0">
                        <a:effectLst/>
                      </a:endParaRPr>
                    </a:p>
                    <a:p>
                      <a:pPr>
                        <a:lnSpc>
                          <a:spcPct val="115000"/>
                        </a:lnSpc>
                        <a:spcAft>
                          <a:spcPts val="800"/>
                        </a:spcAft>
                      </a:pPr>
                      <a:r>
                        <a:rPr lang="en-US" sz="1200" kern="100" dirty="0">
                          <a:effectLst/>
                        </a:rPr>
                        <a:t>(new appointment) </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a:lnSpc>
                          <a:spcPct val="115000"/>
                        </a:lnSpc>
                        <a:spcAft>
                          <a:spcPts val="800"/>
                        </a:spcAft>
                      </a:pPr>
                      <a:r>
                        <a:rPr lang="en-US" sz="1200" kern="100" dirty="0">
                          <a:effectLst/>
                        </a:rPr>
                        <a:t> </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200" b="1" kern="100" dirty="0">
                          <a:solidFill>
                            <a:srgbClr val="FF0000"/>
                          </a:solidFill>
                          <a:effectLst/>
                        </a:rPr>
                        <a:t>4</a:t>
                      </a:r>
                      <a:r>
                        <a:rPr lang="en-US" sz="1200" b="1" kern="100" baseline="30000" dirty="0">
                          <a:solidFill>
                            <a:srgbClr val="FF0000"/>
                          </a:solidFill>
                          <a:effectLst/>
                        </a:rPr>
                        <a:t>th</a:t>
                      </a:r>
                      <a:r>
                        <a:rPr lang="en-US" sz="1200" b="1" kern="100" dirty="0">
                          <a:solidFill>
                            <a:srgbClr val="FF0000"/>
                          </a:solidFill>
                          <a:effectLst/>
                        </a:rPr>
                        <a:t> DTaP/IPV/Hib/HepB</a:t>
                      </a:r>
                      <a:endParaRPr lang="en-GB" sz="1200" b="1" kern="100" dirty="0">
                        <a:solidFill>
                          <a:srgbClr val="FF0000"/>
                        </a:solidFill>
                        <a:effectLst/>
                      </a:endParaRPr>
                    </a:p>
                    <a:p>
                      <a:pPr marL="342900" lvl="0" indent="-342900">
                        <a:lnSpc>
                          <a:spcPct val="115000"/>
                        </a:lnSpc>
                        <a:buFont typeface="Symbol" panose="05050102010706020507" pitchFamily="18" charset="2"/>
                        <a:buChar char="·"/>
                      </a:pPr>
                      <a:r>
                        <a:rPr lang="en-US" sz="1200" kern="100" dirty="0">
                          <a:effectLst/>
                        </a:rPr>
                        <a:t>2</a:t>
                      </a:r>
                      <a:r>
                        <a:rPr lang="en-US" sz="1200" kern="100" baseline="30000" dirty="0">
                          <a:effectLst/>
                        </a:rPr>
                        <a:t>nd</a:t>
                      </a:r>
                      <a:r>
                        <a:rPr lang="en-US" sz="1200" kern="100" dirty="0">
                          <a:effectLst/>
                        </a:rPr>
                        <a:t> MMR</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16510" indent="-24765">
                        <a:lnSpc>
                          <a:spcPct val="115000"/>
                        </a:lnSpc>
                      </a:pPr>
                      <a:r>
                        <a:rPr lang="en-US" sz="1200" b="1" kern="100" dirty="0">
                          <a:effectLst/>
                        </a:rPr>
                        <a:t>From 01 January 2026:</a:t>
                      </a:r>
                      <a:endParaRPr lang="en-GB" sz="1200" b="1" kern="100" dirty="0">
                        <a:effectLst/>
                      </a:endParaRPr>
                    </a:p>
                    <a:p>
                      <a:pPr marL="16510" indent="-24765">
                        <a:lnSpc>
                          <a:spcPct val="115000"/>
                        </a:lnSpc>
                      </a:pPr>
                      <a:r>
                        <a:rPr lang="en-US" sz="1200" kern="100" dirty="0">
                          <a:effectLst/>
                        </a:rPr>
                        <a:t>Introduce </a:t>
                      </a:r>
                      <a:r>
                        <a:rPr lang="en-US" sz="1200" b="1" kern="100" dirty="0">
                          <a:solidFill>
                            <a:srgbClr val="FF0000"/>
                          </a:solidFill>
                          <a:effectLst/>
                        </a:rPr>
                        <a:t>new 18-month appointment for 4</a:t>
                      </a:r>
                      <a:r>
                        <a:rPr lang="en-US" sz="1200" b="1" kern="100" baseline="30000" dirty="0">
                          <a:solidFill>
                            <a:srgbClr val="FF0000"/>
                          </a:solidFill>
                          <a:effectLst/>
                        </a:rPr>
                        <a:t>th</a:t>
                      </a:r>
                      <a:r>
                        <a:rPr lang="en-US" sz="1200" b="1" kern="100" dirty="0">
                          <a:solidFill>
                            <a:srgbClr val="FF0000"/>
                          </a:solidFill>
                          <a:effectLst/>
                        </a:rPr>
                        <a:t> DTaP/IPV/Hib/HepB dose </a:t>
                      </a:r>
                      <a:r>
                        <a:rPr lang="en-US" sz="1200" kern="100" dirty="0">
                          <a:effectLst/>
                        </a:rPr>
                        <a:t>and 2</a:t>
                      </a:r>
                      <a:r>
                        <a:rPr lang="en-US" sz="1200" kern="100" baseline="30000" dirty="0">
                          <a:effectLst/>
                        </a:rPr>
                        <a:t>nd</a:t>
                      </a:r>
                      <a:r>
                        <a:rPr lang="en-US" sz="1200" kern="100" dirty="0">
                          <a:effectLst/>
                        </a:rPr>
                        <a:t> MMR dose </a:t>
                      </a:r>
                      <a:r>
                        <a:rPr lang="en-US" sz="1200" b="1" kern="100" dirty="0">
                          <a:solidFill>
                            <a:srgbClr val="FF0000"/>
                          </a:solidFill>
                          <a:effectLst/>
                        </a:rPr>
                        <a:t>for children born on or after 01 July 2024</a:t>
                      </a:r>
                      <a:endParaRPr lang="en-GB" sz="1200" b="1" kern="100" dirty="0">
                        <a:solidFill>
                          <a:srgbClr val="FF0000"/>
                        </a:solidFill>
                        <a:effectLst/>
                        <a:latin typeface="+mn-lt"/>
                      </a:endParaRPr>
                    </a:p>
                  </a:txBody>
                  <a:tcPr marL="41674" marR="41674" marT="0" marB="0" anchor="ctr"/>
                </a:tc>
                <a:extLst>
                  <a:ext uri="{0D108BD9-81ED-4DB2-BD59-A6C34878D82A}">
                    <a16:rowId xmlns:a16="http://schemas.microsoft.com/office/drawing/2014/main" val="1695503076"/>
                  </a:ext>
                </a:extLst>
              </a:tr>
              <a:tr h="694889">
                <a:tc>
                  <a:txBody>
                    <a:bodyPr/>
                    <a:lstStyle/>
                    <a:p>
                      <a:pPr>
                        <a:lnSpc>
                          <a:spcPct val="115000"/>
                        </a:lnSpc>
                        <a:spcAft>
                          <a:spcPts val="800"/>
                        </a:spcAft>
                      </a:pPr>
                      <a:r>
                        <a:rPr lang="en-US" sz="1200" kern="100" dirty="0">
                          <a:effectLst/>
                        </a:rPr>
                        <a:t>3 years 4 months</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342900" lvl="0" indent="-342900">
                        <a:lnSpc>
                          <a:spcPct val="115000"/>
                        </a:lnSpc>
                        <a:buFont typeface="Symbol" panose="05050102010706020507" pitchFamily="18" charset="2"/>
                        <a:buChar char="·"/>
                      </a:pPr>
                      <a:r>
                        <a:rPr lang="en-US" sz="1200" kern="100" dirty="0">
                          <a:effectLst/>
                        </a:rPr>
                        <a:t>2</a:t>
                      </a:r>
                      <a:r>
                        <a:rPr lang="en-US" sz="1200" kern="100" baseline="30000" dirty="0">
                          <a:effectLst/>
                        </a:rPr>
                        <a:t>nd</a:t>
                      </a:r>
                      <a:r>
                        <a:rPr lang="en-US" sz="1200" kern="100" dirty="0">
                          <a:effectLst/>
                        </a:rPr>
                        <a:t> MMR</a:t>
                      </a:r>
                      <a:endParaRPr lang="en-GB" sz="1200" kern="100" dirty="0">
                        <a:effectLst/>
                      </a:endParaRPr>
                    </a:p>
                    <a:p>
                      <a:pPr marL="342900" lvl="0" indent="-342900">
                        <a:lnSpc>
                          <a:spcPct val="115000"/>
                        </a:lnSpc>
                        <a:spcAft>
                          <a:spcPts val="800"/>
                        </a:spcAft>
                        <a:buFont typeface="Symbol" panose="05050102010706020507" pitchFamily="18" charset="2"/>
                        <a:buChar char="·"/>
                      </a:pPr>
                      <a:r>
                        <a:rPr lang="en-US" sz="1200" kern="100" dirty="0">
                          <a:effectLst/>
                        </a:rPr>
                        <a:t>dTaP/IPV</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251460">
                        <a:lnSpc>
                          <a:spcPct val="115000"/>
                        </a:lnSpc>
                        <a:spcAft>
                          <a:spcPts val="800"/>
                        </a:spcAft>
                      </a:pPr>
                      <a:endParaRPr lang="en-GB" sz="1200" kern="100" dirty="0">
                        <a:effectLst/>
                      </a:endParaRPr>
                    </a:p>
                    <a:p>
                      <a:pPr marL="342900" lvl="0" indent="-342900">
                        <a:lnSpc>
                          <a:spcPct val="115000"/>
                        </a:lnSpc>
                        <a:buFont typeface="Symbol" panose="05050102010706020507" pitchFamily="18" charset="2"/>
                        <a:buChar char="·"/>
                      </a:pPr>
                      <a:r>
                        <a:rPr lang="en-US" sz="1200" kern="100" dirty="0">
                          <a:effectLst/>
                        </a:rPr>
                        <a:t>dTaP/IPV</a:t>
                      </a:r>
                      <a:endParaRPr lang="en-GB" sz="1200" kern="100" dirty="0">
                        <a:effectLst/>
                        <a:latin typeface="+mn-lt"/>
                        <a:ea typeface="Yu Mincho" panose="02020400000000000000" pitchFamily="18" charset="-128"/>
                        <a:cs typeface="Arial" panose="020B0604020202020204" pitchFamily="34" charset="0"/>
                      </a:endParaRPr>
                    </a:p>
                  </a:txBody>
                  <a:tcPr marL="41674" marR="41674" marT="0" marB="0"/>
                </a:tc>
                <a:tc>
                  <a:txBody>
                    <a:bodyPr/>
                    <a:lstStyle/>
                    <a:p>
                      <a:pPr marL="16510">
                        <a:lnSpc>
                          <a:spcPct val="115000"/>
                        </a:lnSpc>
                      </a:pPr>
                      <a:r>
                        <a:rPr lang="en-US" sz="1200" b="1" kern="100" dirty="0">
                          <a:effectLst/>
                        </a:rPr>
                        <a:t>From 01 January 2026: </a:t>
                      </a:r>
                      <a:endParaRPr lang="en-GB" sz="1200" b="1" kern="100" dirty="0">
                        <a:effectLst/>
                      </a:endParaRPr>
                    </a:p>
                    <a:p>
                      <a:pPr marL="16510">
                        <a:lnSpc>
                          <a:spcPct val="115000"/>
                        </a:lnSpc>
                      </a:pPr>
                      <a:r>
                        <a:rPr lang="en-US" sz="1200" kern="100" dirty="0">
                          <a:effectLst/>
                        </a:rPr>
                        <a:t>Move 2</a:t>
                      </a:r>
                      <a:r>
                        <a:rPr lang="en-US" sz="1200" kern="100" baseline="30000" dirty="0">
                          <a:effectLst/>
                        </a:rPr>
                        <a:t>nd</a:t>
                      </a:r>
                      <a:r>
                        <a:rPr lang="en-US" sz="1200" kern="100" dirty="0">
                          <a:effectLst/>
                        </a:rPr>
                        <a:t> MMR dose to 18 months for children born on or after 01 July 2024</a:t>
                      </a:r>
                      <a:endParaRPr lang="en-GB" sz="1200" kern="100" dirty="0">
                        <a:effectLst/>
                        <a:latin typeface="+mn-lt"/>
                      </a:endParaRPr>
                    </a:p>
                  </a:txBody>
                  <a:tcPr marL="41674" marR="41674" marT="0" marB="0" anchor="ctr"/>
                </a:tc>
                <a:extLst>
                  <a:ext uri="{0D108BD9-81ED-4DB2-BD59-A6C34878D82A}">
                    <a16:rowId xmlns:a16="http://schemas.microsoft.com/office/drawing/2014/main" val="1846618231"/>
                  </a:ext>
                </a:extLst>
              </a:tr>
            </a:tbl>
          </a:graphicData>
        </a:graphic>
      </p:graphicFrame>
    </p:spTree>
    <p:extLst>
      <p:ext uri="{BB962C8B-B14F-4D97-AF65-F5344CB8AC3E}">
        <p14:creationId xmlns:p14="http://schemas.microsoft.com/office/powerpoint/2010/main" val="800378167"/>
      </p:ext>
    </p:extLst>
  </p:cSld>
  <p:clrMapOvr>
    <a:masterClrMapping/>
  </p:clrMapOvr>
</p:sld>
</file>

<file path=ppt/theme/theme1.xml><?xml version="1.0" encoding="utf-8"?>
<a:theme xmlns:a="http://schemas.openxmlformats.org/drawingml/2006/main" name="Office Theme">
  <a:themeElements>
    <a:clrScheme name="UKHSA colours">
      <a:dk1>
        <a:srgbClr val="000000"/>
      </a:dk1>
      <a:lt1>
        <a:srgbClr val="FFFFFF"/>
      </a:lt1>
      <a:dk2>
        <a:srgbClr val="173A5A"/>
      </a:dk2>
      <a:lt2>
        <a:srgbClr val="D3CBA3"/>
      </a:lt2>
      <a:accent1>
        <a:srgbClr val="52307F"/>
      </a:accent1>
      <a:accent2>
        <a:srgbClr val="2F579F"/>
      </a:accent2>
      <a:accent3>
        <a:srgbClr val="CF2D4A"/>
      </a:accent3>
      <a:accent4>
        <a:srgbClr val="4EA890"/>
      </a:accent4>
      <a:accent5>
        <a:srgbClr val="4CA3DA"/>
      </a:accent5>
      <a:accent6>
        <a:srgbClr val="91BA39"/>
      </a:accent6>
      <a:hlink>
        <a:srgbClr val="ED8546"/>
      </a:hlink>
      <a:folHlink>
        <a:srgbClr val="F4BB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C9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KHSA Presentation template 1.potx" id="{8E539A52-BEC8-EB48-A5D9-B70350DE7BD6}" vid="{09F23F8F-2D66-7541-B899-8F36A7599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7EFF136ACA7864BBE1557D7BCCC9CFA" ma:contentTypeVersion="4" ma:contentTypeDescription="Create a new document." ma:contentTypeScope="" ma:versionID="f10e9c744f1817e1df1e91dfc1088179">
  <xsd:schema xmlns:xsd="http://www.w3.org/2001/XMLSchema" xmlns:xs="http://www.w3.org/2001/XMLSchema" xmlns:p="http://schemas.microsoft.com/office/2006/metadata/properties" xmlns:ns2="f5380a1b-de41-4b32-89d5-34adc52116e8" targetNamespace="http://schemas.microsoft.com/office/2006/metadata/properties" ma:root="true" ma:fieldsID="28f011747709f447275872aa24c8ae6d" ns2:_="">
    <xsd:import namespace="f5380a1b-de41-4b32-89d5-34adc52116e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80a1b-de41-4b32-89d5-34adc5211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ED03E5-3917-4536-86F8-80D7656A6E5E}">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f5380a1b-de41-4b32-89d5-34adc52116e8"/>
    <ds:schemaRef ds:uri="http://www.w3.org/XML/1998/namespace"/>
  </ds:schemaRefs>
</ds:datastoreItem>
</file>

<file path=customXml/itemProps2.xml><?xml version="1.0" encoding="utf-8"?>
<ds:datastoreItem xmlns:ds="http://schemas.openxmlformats.org/officeDocument/2006/customXml" ds:itemID="{B3D55D01-0117-4A6E-B55D-C20E372478AC}">
  <ds:schemaRefs>
    <ds:schemaRef ds:uri="http://schemas.microsoft.com/sharepoint/v3/contenttype/forms"/>
  </ds:schemaRefs>
</ds:datastoreItem>
</file>

<file path=customXml/itemProps3.xml><?xml version="1.0" encoding="utf-8"?>
<ds:datastoreItem xmlns:ds="http://schemas.openxmlformats.org/officeDocument/2006/customXml" ds:itemID="{B90E3D58-6D0F-42DA-B5B6-CAB7CE35AF42}">
  <ds:schemaRefs>
    <ds:schemaRef ds:uri="f5380a1b-de41-4b32-89d5-34adc52116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124</TotalTime>
  <Words>6838</Words>
  <Application>Microsoft Office PowerPoint</Application>
  <PresentationFormat>Widescreen</PresentationFormat>
  <Paragraphs>483</Paragraphs>
  <Slides>46</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Symbol</vt:lpstr>
      <vt:lpstr>Times New Roman</vt:lpstr>
      <vt:lpstr>Wingdings</vt:lpstr>
      <vt:lpstr>Office Theme</vt:lpstr>
      <vt:lpstr>The hexavalent DTaP/IPV/Hib/HepB combination vaccine     An update for healthcare practitioners Updated June 2025</vt:lpstr>
      <vt:lpstr>Note to trainers</vt:lpstr>
      <vt:lpstr>Contents </vt:lpstr>
      <vt:lpstr>Learning objectives</vt:lpstr>
      <vt:lpstr>Pre-requisites to administering DTaP/IPV/Hib/HepB vaccines</vt:lpstr>
      <vt:lpstr>Significant messages</vt:lpstr>
      <vt:lpstr>The hexavalent infant vaccine</vt:lpstr>
      <vt:lpstr>Why was a 4th hexavalent dose at 18-months of age primarily to protect against Hib advised?</vt:lpstr>
      <vt:lpstr>Use of the hexavalent vaccine in the routine childhood immunisation schedule</vt:lpstr>
      <vt:lpstr>What is Haemophilus influenzae serotype b (Hib)?</vt:lpstr>
      <vt:lpstr>Why is a hepatitis B containing vaccine offered to all infants?</vt:lpstr>
      <vt:lpstr>What is hepatitis B?</vt:lpstr>
      <vt:lpstr>How is hepatitis B virus (HBV) transmitted? </vt:lpstr>
      <vt:lpstr>Hepatitis B clinical presentation </vt:lpstr>
      <vt:lpstr>Stages of hepatitis B infection</vt:lpstr>
      <vt:lpstr>Treatment and prevention</vt:lpstr>
      <vt:lpstr>Hepatitis B epidemiology: England</vt:lpstr>
      <vt:lpstr>Cumulative cases of acute hepatitis B in England: 2010 to December 2022</vt:lpstr>
      <vt:lpstr>Global prevalence of hepatitis B virus infection</vt:lpstr>
      <vt:lpstr>The hexavalent DTaP/IPV/Hib/HepB combination vaccine programme </vt:lpstr>
      <vt:lpstr>The hexavalent vaccines </vt:lpstr>
      <vt:lpstr>Who is eligible to receive the hexavalent vaccines?</vt:lpstr>
      <vt:lpstr>Safety and efficacy of the hexavalent vaccines</vt:lpstr>
      <vt:lpstr>Vaccine scheduling</vt:lpstr>
      <vt:lpstr>Contraindications</vt:lpstr>
      <vt:lpstr>Precautions</vt:lpstr>
      <vt:lpstr>Premature infants</vt:lpstr>
      <vt:lpstr>Systemic and local reactions following a previous immunisation </vt:lpstr>
      <vt:lpstr>Infanrix hexa® vaccine composition</vt:lpstr>
      <vt:lpstr>Vaxelis® vaccine composition</vt:lpstr>
      <vt:lpstr>How is Infanrix hexa® vaccine presented? </vt:lpstr>
      <vt:lpstr>How is Vaxelis® vaccine presented? </vt:lpstr>
      <vt:lpstr>Storage of the hexavalent vaccines</vt:lpstr>
      <vt:lpstr>Legal administration of the hexavalent vaccines </vt:lpstr>
      <vt:lpstr>Administration of the hexavalent vaccines</vt:lpstr>
      <vt:lpstr>Post-immunisation care recommendations</vt:lpstr>
      <vt:lpstr>Possible adverse reactions</vt:lpstr>
      <vt:lpstr>Routine monitoring of vaccine coverage</vt:lpstr>
      <vt:lpstr>Local monitoring of vaccine coverage data</vt:lpstr>
      <vt:lpstr>Neonatal selective immunisation programme for babies at risk of hepatitis B</vt:lpstr>
      <vt:lpstr>Implications for babies born to women living with hepatitis B </vt:lpstr>
      <vt:lpstr>Why do we need the selective neonatal immunisation programme if all infants routinely receive HepB vaccine? </vt:lpstr>
      <vt:lpstr>Hepatitis B vaccine schedule for the routine and selective neonatal immunisation programmes </vt:lpstr>
      <vt:lpstr>Blood tests for children on the selective neonatal hepatitis B programme</vt:lpstr>
      <vt:lpstr>Sources of information</vt:lpstr>
      <vt:lpstr>Resources available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Hexavalent DTaP/IPV/Hib/HepB vaccines</dc:title>
  <dc:creator>UKHSA</dc:creator>
  <cp:lastModifiedBy>Helen Eley</cp:lastModifiedBy>
  <cp:revision>5</cp:revision>
  <cp:lastPrinted>2021-08-09T14:01:33Z</cp:lastPrinted>
  <dcterms:created xsi:type="dcterms:W3CDTF">2021-12-14T12:33:33Z</dcterms:created>
  <dcterms:modified xsi:type="dcterms:W3CDTF">2025-05-30T08:42:39Z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0x010100F7EFF136ACA7864BBE1557D7BCCC9CFA</vt:lpwstr>
  </property>
</Properties>
</file>