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sldIdLst>
    <p:sldId id="256" r:id="rId2"/>
    <p:sldId id="265" r:id="rId3"/>
    <p:sldId id="266" r:id="rId4"/>
    <p:sldId id="267" r:id="rId5"/>
    <p:sldId id="576" r:id="rId6"/>
    <p:sldId id="381" r:id="rId7"/>
    <p:sldId id="553" r:id="rId8"/>
    <p:sldId id="554" r:id="rId9"/>
    <p:sldId id="342" r:id="rId10"/>
    <p:sldId id="615" r:id="rId11"/>
    <p:sldId id="585" r:id="rId12"/>
    <p:sldId id="613" r:id="rId13"/>
    <p:sldId id="691" r:id="rId14"/>
    <p:sldId id="698" r:id="rId15"/>
    <p:sldId id="577" r:id="rId16"/>
    <p:sldId id="388" r:id="rId17"/>
    <p:sldId id="542" r:id="rId18"/>
    <p:sldId id="584" r:id="rId19"/>
    <p:sldId id="541" r:id="rId20"/>
    <p:sldId id="539" r:id="rId21"/>
    <p:sldId id="578" r:id="rId22"/>
    <p:sldId id="561" r:id="rId23"/>
    <p:sldId id="562" r:id="rId24"/>
    <p:sldId id="591" r:id="rId25"/>
    <p:sldId id="588" r:id="rId26"/>
    <p:sldId id="392" r:id="rId27"/>
    <p:sldId id="594" r:id="rId28"/>
    <p:sldId id="540" r:id="rId29"/>
    <p:sldId id="579" r:id="rId30"/>
    <p:sldId id="599" r:id="rId31"/>
    <p:sldId id="357" r:id="rId32"/>
    <p:sldId id="371" r:id="rId33"/>
    <p:sldId id="401" r:id="rId34"/>
    <p:sldId id="402" r:id="rId35"/>
    <p:sldId id="580" r:id="rId36"/>
    <p:sldId id="583" r:id="rId37"/>
    <p:sldId id="556" r:id="rId38"/>
    <p:sldId id="582" r:id="rId39"/>
    <p:sldId id="271" r:id="rId40"/>
    <p:sldId id="692" r:id="rId41"/>
    <p:sldId id="396" r:id="rId42"/>
    <p:sldId id="694" r:id="rId43"/>
    <p:sldId id="695" r:id="rId44"/>
    <p:sldId id="304" r:id="rId45"/>
    <p:sldId id="601" r:id="rId46"/>
    <p:sldId id="407" r:id="rId47"/>
    <p:sldId id="313" r:id="rId48"/>
    <p:sldId id="314" r:id="rId49"/>
    <p:sldId id="581" r:id="rId50"/>
    <p:sldId id="696" r:id="rId51"/>
    <p:sldId id="327" r:id="rId52"/>
    <p:sldId id="603" r:id="rId53"/>
    <p:sldId id="693" r:id="rId54"/>
    <p:sldId id="575" r:id="rId55"/>
    <p:sldId id="538" r:id="rId56"/>
    <p:sldId id="547" r:id="rId57"/>
    <p:sldId id="443" r:id="rId58"/>
    <p:sldId id="697" r:id="rId59"/>
    <p:sldId id="699" r:id="rId60"/>
    <p:sldId id="604" r:id="rId61"/>
    <p:sldId id="610" r:id="rId62"/>
    <p:sldId id="400" r:id="rId63"/>
    <p:sldId id="387" r:id="rId64"/>
    <p:sldId id="590" r:id="rId65"/>
    <p:sldId id="611" r:id="rId66"/>
    <p:sldId id="606" r:id="rId67"/>
    <p:sldId id="324" r:id="rId68"/>
    <p:sldId id="612" r:id="rId69"/>
    <p:sldId id="403" r:id="rId70"/>
    <p:sldId id="546" r:id="rId71"/>
    <p:sldId id="59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FFAEB3-8629-D040-3409-1E0A343E5AD4}" name="Rebecca Cordery" initials="RC" userId="S::Rebecca.Cordery@ukhsa.gov.uk::20d19e84-36f6-4e8c-a3c3-5c38f1a13736" providerId="AD"/>
  <p188:author id="{A9A01BBC-C29E-B3E8-CBD9-BC45D8166443}" name="Lesley McFarlane" initials="LM" userId="S::Lesley.McFarlane@ukhsa.gov.uk::3ff71c5c-cfbc-466f-818f-fdc24ec99b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Green" initials="DG" lastIdx="6" clrIdx="0">
    <p:extLst>
      <p:ext uri="{19B8F6BF-5375-455C-9EA6-DF929625EA0E}">
        <p15:presenceInfo xmlns:p15="http://schemas.microsoft.com/office/powerpoint/2012/main" userId="S::David.Green@phe.gov.uk::379449a1-bd6d-44c5-b9fb-83589d5cdcf8" providerId="AD"/>
      </p:ext>
    </p:extLst>
  </p:cmAuthor>
  <p:cmAuthor id="2" name="Lesley McFarlane" initials="LM" lastIdx="75" clrIdx="1">
    <p:extLst>
      <p:ext uri="{19B8F6BF-5375-455C-9EA6-DF929625EA0E}">
        <p15:presenceInfo xmlns:p15="http://schemas.microsoft.com/office/powerpoint/2012/main" userId="S::Lesley.McFarlane@ukhsa.gov.uk::3ff71c5c-cfbc-466f-818f-fdc24ec99b27" providerId="AD"/>
      </p:ext>
    </p:extLst>
  </p:cmAuthor>
  <p:cmAuthor id="3" name="Vanessa Saliba" initials="VS" lastIdx="9" clrIdx="2">
    <p:extLst>
      <p:ext uri="{19B8F6BF-5375-455C-9EA6-DF929625EA0E}">
        <p15:presenceInfo xmlns:p15="http://schemas.microsoft.com/office/powerpoint/2012/main" userId="S::Vanessa.Saliba@ukhsa.gov.uk::a067d829-fb62-4f24-a0f6-ad915d9e21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82" d="100"/>
          <a:sy n="82" d="100"/>
        </p:scale>
        <p:origin x="600" y="72"/>
      </p:cViewPr>
      <p:guideLst/>
    </p:cSldViewPr>
  </p:slideViewPr>
  <p:outlineViewPr>
    <p:cViewPr>
      <p:scale>
        <a:sx n="33" d="100"/>
        <a:sy n="33" d="100"/>
      </p:scale>
      <p:origin x="0" y="-82104"/>
    </p:cViewPr>
  </p:outlineViewPr>
  <p:notesTextViewPr>
    <p:cViewPr>
      <p:scale>
        <a:sx n="3" d="2"/>
        <a:sy n="3" d="2"/>
      </p:scale>
      <p:origin x="0" y="0"/>
    </p:cViewPr>
  </p:notesTextViewPr>
  <p:sorterViewPr>
    <p:cViewPr>
      <p:scale>
        <a:sx n="100" d="100"/>
        <a:sy n="100" d="100"/>
      </p:scale>
      <p:origin x="0" y="-39040"/>
    </p:cViewPr>
  </p:sorterViewPr>
  <p:notesViewPr>
    <p:cSldViewPr snapToGrid="0">
      <p:cViewPr varScale="1">
        <p:scale>
          <a:sx n="86" d="100"/>
          <a:sy n="86" d="100"/>
        </p:scale>
        <p:origin x="9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anessa.saliba\AppData\Local\Microsoft\Windows\INetCache\Content.Outlook\5ZK03CHA\Measles%20Graph%20%20Table%20for%20News_.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00150416533297"/>
          <c:y val="3.2357156951925314E-2"/>
          <c:w val="0.75729696780490618"/>
          <c:h val="0.79893425480645675"/>
        </c:manualLayout>
      </c:layout>
      <c:lineChart>
        <c:grouping val="standard"/>
        <c:varyColors val="0"/>
        <c:ser>
          <c:idx val="0"/>
          <c:order val="0"/>
          <c:tx>
            <c:v>Notifications</c:v>
          </c:tx>
          <c:spPr>
            <a:ln>
              <a:solidFill>
                <a:srgbClr val="FF0000"/>
              </a:solidFill>
            </a:ln>
          </c:spPr>
          <c:marker>
            <c:symbol val="none"/>
          </c:marker>
          <c:cat>
            <c:numRef>
              <c:f>'Measles Notifications &amp; Uptake'!$A$2:$A$74</c:f>
              <c:numCache>
                <c:formatCode>yyyy</c:formatCode>
                <c:ptCount val="73"/>
                <c:pt idx="0">
                  <c:v>18264</c:v>
                </c:pt>
                <c:pt idx="1">
                  <c:v>18629</c:v>
                </c:pt>
                <c:pt idx="2">
                  <c:v>18994</c:v>
                </c:pt>
                <c:pt idx="3">
                  <c:v>19360</c:v>
                </c:pt>
                <c:pt idx="4">
                  <c:v>19725</c:v>
                </c:pt>
                <c:pt idx="5">
                  <c:v>20090</c:v>
                </c:pt>
                <c:pt idx="6">
                  <c:v>20455</c:v>
                </c:pt>
                <c:pt idx="7">
                  <c:v>20821</c:v>
                </c:pt>
                <c:pt idx="8">
                  <c:v>21186</c:v>
                </c:pt>
                <c:pt idx="9">
                  <c:v>21551</c:v>
                </c:pt>
                <c:pt idx="10">
                  <c:v>21916</c:v>
                </c:pt>
                <c:pt idx="11">
                  <c:v>22282</c:v>
                </c:pt>
                <c:pt idx="12">
                  <c:v>22647</c:v>
                </c:pt>
                <c:pt idx="13">
                  <c:v>23012</c:v>
                </c:pt>
                <c:pt idx="14">
                  <c:v>23377</c:v>
                </c:pt>
                <c:pt idx="15">
                  <c:v>23743</c:v>
                </c:pt>
                <c:pt idx="16">
                  <c:v>24108</c:v>
                </c:pt>
                <c:pt idx="17">
                  <c:v>24473</c:v>
                </c:pt>
                <c:pt idx="18">
                  <c:v>24838</c:v>
                </c:pt>
                <c:pt idx="19">
                  <c:v>25204</c:v>
                </c:pt>
                <c:pt idx="20">
                  <c:v>25569</c:v>
                </c:pt>
                <c:pt idx="21">
                  <c:v>25934</c:v>
                </c:pt>
                <c:pt idx="22">
                  <c:v>26299</c:v>
                </c:pt>
                <c:pt idx="23">
                  <c:v>26665</c:v>
                </c:pt>
                <c:pt idx="24">
                  <c:v>27030</c:v>
                </c:pt>
                <c:pt idx="25">
                  <c:v>27395</c:v>
                </c:pt>
                <c:pt idx="26">
                  <c:v>27760</c:v>
                </c:pt>
                <c:pt idx="27">
                  <c:v>28126</c:v>
                </c:pt>
                <c:pt idx="28">
                  <c:v>28491</c:v>
                </c:pt>
                <c:pt idx="29">
                  <c:v>28856</c:v>
                </c:pt>
                <c:pt idx="30">
                  <c:v>29221</c:v>
                </c:pt>
                <c:pt idx="31">
                  <c:v>29587</c:v>
                </c:pt>
                <c:pt idx="32">
                  <c:v>29952</c:v>
                </c:pt>
                <c:pt idx="33">
                  <c:v>30317</c:v>
                </c:pt>
                <c:pt idx="34">
                  <c:v>30682</c:v>
                </c:pt>
                <c:pt idx="35">
                  <c:v>31048</c:v>
                </c:pt>
                <c:pt idx="36">
                  <c:v>31413</c:v>
                </c:pt>
                <c:pt idx="37">
                  <c:v>31778</c:v>
                </c:pt>
                <c:pt idx="38">
                  <c:v>32143</c:v>
                </c:pt>
                <c:pt idx="39">
                  <c:v>32509</c:v>
                </c:pt>
                <c:pt idx="40">
                  <c:v>32874</c:v>
                </c:pt>
                <c:pt idx="41">
                  <c:v>33239</c:v>
                </c:pt>
                <c:pt idx="42">
                  <c:v>33604</c:v>
                </c:pt>
                <c:pt idx="43">
                  <c:v>33970</c:v>
                </c:pt>
                <c:pt idx="44">
                  <c:v>34335</c:v>
                </c:pt>
                <c:pt idx="45" formatCode="General">
                  <c:v>1995</c:v>
                </c:pt>
                <c:pt idx="46" formatCode="General">
                  <c:v>1996</c:v>
                </c:pt>
                <c:pt idx="47" formatCode="General">
                  <c:v>1997</c:v>
                </c:pt>
                <c:pt idx="48" formatCode="General">
                  <c:v>1998</c:v>
                </c:pt>
                <c:pt idx="49" formatCode="General">
                  <c:v>1999</c:v>
                </c:pt>
                <c:pt idx="50" formatCode="General">
                  <c:v>2000</c:v>
                </c:pt>
                <c:pt idx="51" formatCode="General">
                  <c:v>2001</c:v>
                </c:pt>
                <c:pt idx="52" formatCode="General">
                  <c:v>2002</c:v>
                </c:pt>
                <c:pt idx="53" formatCode="General">
                  <c:v>2003</c:v>
                </c:pt>
                <c:pt idx="54" formatCode="General">
                  <c:v>2004</c:v>
                </c:pt>
                <c:pt idx="55" formatCode="General">
                  <c:v>2005</c:v>
                </c:pt>
                <c:pt idx="56" formatCode="General">
                  <c:v>2006</c:v>
                </c:pt>
                <c:pt idx="57" formatCode="General">
                  <c:v>2007</c:v>
                </c:pt>
                <c:pt idx="58" formatCode="General">
                  <c:v>2008</c:v>
                </c:pt>
                <c:pt idx="59" formatCode="General">
                  <c:v>2009</c:v>
                </c:pt>
                <c:pt idx="60" formatCode="General">
                  <c:v>2010</c:v>
                </c:pt>
                <c:pt idx="61" formatCode="General">
                  <c:v>2011</c:v>
                </c:pt>
                <c:pt idx="62" formatCode="General">
                  <c:v>2012</c:v>
                </c:pt>
                <c:pt idx="63" formatCode="General">
                  <c:v>2013</c:v>
                </c:pt>
                <c:pt idx="64" formatCode="General">
                  <c:v>2014</c:v>
                </c:pt>
                <c:pt idx="65" formatCode="General">
                  <c:v>2015</c:v>
                </c:pt>
                <c:pt idx="66" formatCode="General">
                  <c:v>2016</c:v>
                </c:pt>
                <c:pt idx="67" formatCode="General">
                  <c:v>2017</c:v>
                </c:pt>
                <c:pt idx="68" formatCode="General">
                  <c:v>2018</c:v>
                </c:pt>
                <c:pt idx="69" formatCode="General">
                  <c:v>2019</c:v>
                </c:pt>
                <c:pt idx="70" formatCode="General">
                  <c:v>2020</c:v>
                </c:pt>
                <c:pt idx="71" formatCode="General">
                  <c:v>2021</c:v>
                </c:pt>
                <c:pt idx="72" formatCode="General">
                  <c:v>2022</c:v>
                </c:pt>
              </c:numCache>
            </c:numRef>
          </c:cat>
          <c:val>
            <c:numRef>
              <c:f>'Measles Notifications &amp; Uptake'!$G$2:$G$74</c:f>
              <c:numCache>
                <c:formatCode>General</c:formatCode>
                <c:ptCount val="73"/>
                <c:pt idx="0">
                  <c:v>391</c:v>
                </c:pt>
                <c:pt idx="1">
                  <c:v>636</c:v>
                </c:pt>
                <c:pt idx="2">
                  <c:v>411</c:v>
                </c:pt>
                <c:pt idx="3">
                  <c:v>562</c:v>
                </c:pt>
                <c:pt idx="4">
                  <c:v>164</c:v>
                </c:pt>
                <c:pt idx="5">
                  <c:v>715</c:v>
                </c:pt>
                <c:pt idx="6">
                  <c:v>174</c:v>
                </c:pt>
                <c:pt idx="7">
                  <c:v>655</c:v>
                </c:pt>
                <c:pt idx="8">
                  <c:v>266</c:v>
                </c:pt>
                <c:pt idx="9">
                  <c:v>568</c:v>
                </c:pt>
                <c:pt idx="10">
                  <c:v>164</c:v>
                </c:pt>
                <c:pt idx="11">
                  <c:v>789</c:v>
                </c:pt>
                <c:pt idx="12">
                  <c:v>194</c:v>
                </c:pt>
                <c:pt idx="13">
                  <c:v>617</c:v>
                </c:pt>
                <c:pt idx="14">
                  <c:v>319</c:v>
                </c:pt>
                <c:pt idx="15">
                  <c:v>514</c:v>
                </c:pt>
                <c:pt idx="16">
                  <c:v>355</c:v>
                </c:pt>
                <c:pt idx="17">
                  <c:v>471</c:v>
                </c:pt>
                <c:pt idx="18">
                  <c:v>253</c:v>
                </c:pt>
                <c:pt idx="19">
                  <c:v>163</c:v>
                </c:pt>
                <c:pt idx="20">
                  <c:v>343</c:v>
                </c:pt>
                <c:pt idx="21">
                  <c:v>155</c:v>
                </c:pt>
                <c:pt idx="22">
                  <c:v>157</c:v>
                </c:pt>
                <c:pt idx="23">
                  <c:v>173</c:v>
                </c:pt>
                <c:pt idx="24">
                  <c:v>119</c:v>
                </c:pt>
                <c:pt idx="25">
                  <c:v>159</c:v>
                </c:pt>
                <c:pt idx="26">
                  <c:v>68</c:v>
                </c:pt>
                <c:pt idx="27">
                  <c:v>190</c:v>
                </c:pt>
                <c:pt idx="28">
                  <c:v>133</c:v>
                </c:pt>
                <c:pt idx="29">
                  <c:v>93</c:v>
                </c:pt>
                <c:pt idx="30">
                  <c:v>147</c:v>
                </c:pt>
                <c:pt idx="31">
                  <c:v>62</c:v>
                </c:pt>
                <c:pt idx="32">
                  <c:v>106</c:v>
                </c:pt>
                <c:pt idx="33">
                  <c:v>115</c:v>
                </c:pt>
                <c:pt idx="34">
                  <c:v>68</c:v>
                </c:pt>
                <c:pt idx="35">
                  <c:v>105</c:v>
                </c:pt>
                <c:pt idx="36">
                  <c:v>90</c:v>
                </c:pt>
                <c:pt idx="37">
                  <c:v>46</c:v>
                </c:pt>
                <c:pt idx="38">
                  <c:v>91</c:v>
                </c:pt>
                <c:pt idx="39">
                  <c:v>31</c:v>
                </c:pt>
                <c:pt idx="40">
                  <c:v>16</c:v>
                </c:pt>
                <c:pt idx="41">
                  <c:v>12</c:v>
                </c:pt>
                <c:pt idx="42">
                  <c:v>12</c:v>
                </c:pt>
                <c:pt idx="43">
                  <c:v>12</c:v>
                </c:pt>
                <c:pt idx="44">
                  <c:v>7</c:v>
                </c:pt>
                <c:pt idx="45">
                  <c:v>9</c:v>
                </c:pt>
                <c:pt idx="46">
                  <c:v>7</c:v>
                </c:pt>
                <c:pt idx="47">
                  <c:v>5</c:v>
                </c:pt>
                <c:pt idx="48">
                  <c:v>5</c:v>
                </c:pt>
                <c:pt idx="49">
                  <c:v>3</c:v>
                </c:pt>
                <c:pt idx="50">
                  <c:v>3</c:v>
                </c:pt>
                <c:pt idx="51">
                  <c:v>3</c:v>
                </c:pt>
                <c:pt idx="52">
                  <c:v>4</c:v>
                </c:pt>
                <c:pt idx="53">
                  <c:v>3</c:v>
                </c:pt>
                <c:pt idx="54">
                  <c:v>3</c:v>
                </c:pt>
                <c:pt idx="55">
                  <c:v>2</c:v>
                </c:pt>
                <c:pt idx="56">
                  <c:v>4</c:v>
                </c:pt>
                <c:pt idx="57">
                  <c:v>4</c:v>
                </c:pt>
                <c:pt idx="58">
                  <c:v>5</c:v>
                </c:pt>
                <c:pt idx="59">
                  <c:v>5</c:v>
                </c:pt>
                <c:pt idx="60">
                  <c:v>2</c:v>
                </c:pt>
                <c:pt idx="61">
                  <c:v>2</c:v>
                </c:pt>
                <c:pt idx="62">
                  <c:v>4</c:v>
                </c:pt>
                <c:pt idx="63">
                  <c:v>6</c:v>
                </c:pt>
                <c:pt idx="64">
                  <c:v>3</c:v>
                </c:pt>
                <c:pt idx="65">
                  <c:v>2</c:v>
                </c:pt>
                <c:pt idx="66">
                  <c:v>4</c:v>
                </c:pt>
                <c:pt idx="67">
                  <c:v>3</c:v>
                </c:pt>
                <c:pt idx="68">
                  <c:v>5</c:v>
                </c:pt>
                <c:pt idx="69">
                  <c:v>5</c:v>
                </c:pt>
                <c:pt idx="70">
                  <c:v>1</c:v>
                </c:pt>
                <c:pt idx="71">
                  <c:v>1</c:v>
                </c:pt>
                <c:pt idx="72">
                  <c:v>2</c:v>
                </c:pt>
              </c:numCache>
            </c:numRef>
          </c:val>
          <c:smooth val="0"/>
          <c:extLst>
            <c:ext xmlns:c16="http://schemas.microsoft.com/office/drawing/2014/chart" uri="{C3380CC4-5D6E-409C-BE32-E72D297353CC}">
              <c16:uniqueId val="{00000000-363E-48EF-AB0C-F701D916C522}"/>
            </c:ext>
          </c:extLst>
        </c:ser>
        <c:dLbls>
          <c:showLegendKey val="0"/>
          <c:showVal val="0"/>
          <c:showCatName val="0"/>
          <c:showSerName val="0"/>
          <c:showPercent val="0"/>
          <c:showBubbleSize val="0"/>
        </c:dLbls>
        <c:marker val="1"/>
        <c:smooth val="0"/>
        <c:axId val="102815232"/>
        <c:axId val="102816768"/>
      </c:lineChart>
      <c:lineChart>
        <c:grouping val="standard"/>
        <c:varyColors val="0"/>
        <c:ser>
          <c:idx val="1"/>
          <c:order val="1"/>
          <c:tx>
            <c:strRef>
              <c:f>'Measles Notifications &amp; Uptake'!$C$1</c:f>
              <c:strCache>
                <c:ptCount val="1"/>
                <c:pt idx="0">
                  <c:v>MMR Dose 1 (24m)</c:v>
                </c:pt>
              </c:strCache>
            </c:strRef>
          </c:tx>
          <c:spPr>
            <a:ln w="28575">
              <a:solidFill>
                <a:schemeClr val="accent1"/>
              </a:solidFill>
            </a:ln>
          </c:spPr>
          <c:marker>
            <c:symbol val="none"/>
          </c:marker>
          <c:cat>
            <c:numRef>
              <c:f>'Measles Notifications &amp; Uptake'!$A$56:$A$74</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'Measles Notifications &amp; Uptake'!$C$2:$C$74</c:f>
              <c:numCache>
                <c:formatCode>General</c:formatCode>
                <c:ptCount val="73"/>
                <c:pt idx="21" formatCode="General;\-General">
                  <c:v>46</c:v>
                </c:pt>
                <c:pt idx="22" formatCode="General;\-General">
                  <c:v>51</c:v>
                </c:pt>
                <c:pt idx="23" formatCode="General;\-General">
                  <c:v>53</c:v>
                </c:pt>
                <c:pt idx="24" formatCode="General;\-General">
                  <c:v>52</c:v>
                </c:pt>
                <c:pt idx="25" formatCode="General;\-General">
                  <c:v>46</c:v>
                </c:pt>
                <c:pt idx="26" formatCode="General;\-General">
                  <c:v>46</c:v>
                </c:pt>
                <c:pt idx="27" formatCode="General;\-General">
                  <c:v>48</c:v>
                </c:pt>
                <c:pt idx="28" formatCode="General;\-General">
                  <c:v>47</c:v>
                </c:pt>
                <c:pt idx="29" formatCode="General;\-General">
                  <c:v>50</c:v>
                </c:pt>
                <c:pt idx="30" formatCode="General;\-General">
                  <c:v>52</c:v>
                </c:pt>
                <c:pt idx="31" formatCode="General;\-General">
                  <c:v>54</c:v>
                </c:pt>
                <c:pt idx="32" formatCode="General;\-General">
                  <c:v>57</c:v>
                </c:pt>
                <c:pt idx="33" formatCode="General;\-General">
                  <c:v>59</c:v>
                </c:pt>
                <c:pt idx="34" formatCode="General;\-General">
                  <c:v>63</c:v>
                </c:pt>
                <c:pt idx="35" formatCode="General;\-General">
                  <c:v>68</c:v>
                </c:pt>
                <c:pt idx="36" formatCode="General;\-General">
                  <c:v>71</c:v>
                </c:pt>
                <c:pt idx="37" formatCode="General;\-General">
                  <c:v>76</c:v>
                </c:pt>
                <c:pt idx="38" formatCode="General;\-General">
                  <c:v>76</c:v>
                </c:pt>
                <c:pt idx="39" formatCode="General;\-General">
                  <c:v>80</c:v>
                </c:pt>
                <c:pt idx="40" formatCode="General;\-General">
                  <c:v>84</c:v>
                </c:pt>
                <c:pt idx="41" formatCode="General;\-General">
                  <c:v>87</c:v>
                </c:pt>
                <c:pt idx="42" formatCode="General;\-General">
                  <c:v>90</c:v>
                </c:pt>
                <c:pt idx="43" formatCode="General;\-General">
                  <c:v>92</c:v>
                </c:pt>
                <c:pt idx="44" formatCode="General;\-General">
                  <c:v>91</c:v>
                </c:pt>
                <c:pt idx="45">
                  <c:v>91</c:v>
                </c:pt>
                <c:pt idx="46">
                  <c:v>92</c:v>
                </c:pt>
                <c:pt idx="47">
                  <c:v>92</c:v>
                </c:pt>
                <c:pt idx="48">
                  <c:v>91</c:v>
                </c:pt>
                <c:pt idx="49">
                  <c:v>88</c:v>
                </c:pt>
                <c:pt idx="50">
                  <c:v>87</c:v>
                </c:pt>
                <c:pt idx="51">
                  <c:v>84</c:v>
                </c:pt>
                <c:pt idx="52">
                  <c:v>82</c:v>
                </c:pt>
                <c:pt idx="53">
                  <c:v>80</c:v>
                </c:pt>
                <c:pt idx="54">
                  <c:v>81</c:v>
                </c:pt>
                <c:pt idx="55">
                  <c:v>84</c:v>
                </c:pt>
                <c:pt idx="56">
                  <c:v>85</c:v>
                </c:pt>
                <c:pt idx="57">
                  <c:v>85</c:v>
                </c:pt>
                <c:pt idx="58">
                  <c:v>84.9</c:v>
                </c:pt>
                <c:pt idx="59" formatCode="0.0">
                  <c:v>88.2</c:v>
                </c:pt>
                <c:pt idx="60" formatCode="0.0">
                  <c:v>89.1</c:v>
                </c:pt>
                <c:pt idx="61" formatCode="0.0">
                  <c:v>91.2</c:v>
                </c:pt>
                <c:pt idx="62" formatCode="0.0">
                  <c:v>92.3</c:v>
                </c:pt>
                <c:pt idx="63" formatCode="0.0">
                  <c:v>92.7</c:v>
                </c:pt>
                <c:pt idx="64" formatCode="0.0">
                  <c:v>92.3</c:v>
                </c:pt>
                <c:pt idx="65" formatCode="0.0">
                  <c:v>91.9</c:v>
                </c:pt>
                <c:pt idx="66" formatCode="0.0">
                  <c:v>91.6</c:v>
                </c:pt>
                <c:pt idx="67" formatCode="0.0">
                  <c:v>91.2</c:v>
                </c:pt>
                <c:pt idx="68" formatCode="0.0">
                  <c:v>90.3</c:v>
                </c:pt>
                <c:pt idx="69" formatCode="0.0">
                  <c:v>90.6</c:v>
                </c:pt>
                <c:pt idx="70" formatCode="0.0">
                  <c:v>90.3</c:v>
                </c:pt>
                <c:pt idx="71" formatCode="0.0">
                  <c:v>89.2</c:v>
                </c:pt>
                <c:pt idx="72" formatCode="0.0">
                  <c:v>89.2</c:v>
                </c:pt>
              </c:numCache>
            </c:numRef>
          </c:val>
          <c:smooth val="0"/>
          <c:extLst>
            <c:ext xmlns:c16="http://schemas.microsoft.com/office/drawing/2014/chart" uri="{C3380CC4-5D6E-409C-BE32-E72D297353CC}">
              <c16:uniqueId val="{00000001-363E-48EF-AB0C-F701D916C522}"/>
            </c:ext>
          </c:extLst>
        </c:ser>
        <c:ser>
          <c:idx val="2"/>
          <c:order val="2"/>
          <c:tx>
            <c:v>95% Threshold</c:v>
          </c:tx>
          <c:spPr>
            <a:ln w="22225">
              <a:solidFill>
                <a:schemeClr val="bg2">
                  <a:lumMod val="50000"/>
                </a:schemeClr>
              </a:solidFill>
              <a:prstDash val="sysDash"/>
            </a:ln>
          </c:spPr>
          <c:marker>
            <c:symbol val="none"/>
          </c:marker>
          <c:cat>
            <c:numRef>
              <c:f>'Measles Notifications &amp; Uptake'!$A$56:$A$74</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'Measles Notifications &amp; Uptake'!$F$2:$F$74</c:f>
              <c:numCache>
                <c:formatCode>General;\-General</c:formatCode>
                <c:ptCount val="73"/>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pt idx="26">
                  <c:v>95</c:v>
                </c:pt>
                <c:pt idx="27">
                  <c:v>95</c:v>
                </c:pt>
                <c:pt idx="28">
                  <c:v>95</c:v>
                </c:pt>
                <c:pt idx="29">
                  <c:v>95</c:v>
                </c:pt>
                <c:pt idx="30">
                  <c:v>95</c:v>
                </c:pt>
                <c:pt idx="31">
                  <c:v>95</c:v>
                </c:pt>
                <c:pt idx="32">
                  <c:v>95</c:v>
                </c:pt>
                <c:pt idx="33">
                  <c:v>95</c:v>
                </c:pt>
                <c:pt idx="34">
                  <c:v>95</c:v>
                </c:pt>
                <c:pt idx="35">
                  <c:v>95</c:v>
                </c:pt>
                <c:pt idx="36">
                  <c:v>95</c:v>
                </c:pt>
                <c:pt idx="37">
                  <c:v>95</c:v>
                </c:pt>
                <c:pt idx="38">
                  <c:v>95</c:v>
                </c:pt>
                <c:pt idx="39">
                  <c:v>95</c:v>
                </c:pt>
                <c:pt idx="40">
                  <c:v>95</c:v>
                </c:pt>
                <c:pt idx="41">
                  <c:v>95</c:v>
                </c:pt>
                <c:pt idx="42">
                  <c:v>95</c:v>
                </c:pt>
                <c:pt idx="43">
                  <c:v>95</c:v>
                </c:pt>
                <c:pt idx="44">
                  <c:v>95</c:v>
                </c:pt>
                <c:pt idx="45">
                  <c:v>95</c:v>
                </c:pt>
                <c:pt idx="46">
                  <c:v>95</c:v>
                </c:pt>
                <c:pt idx="47">
                  <c:v>95</c:v>
                </c:pt>
                <c:pt idx="48">
                  <c:v>95</c:v>
                </c:pt>
                <c:pt idx="49">
                  <c:v>95</c:v>
                </c:pt>
                <c:pt idx="50">
                  <c:v>95</c:v>
                </c:pt>
                <c:pt idx="51">
                  <c:v>95</c:v>
                </c:pt>
                <c:pt idx="52">
                  <c:v>95</c:v>
                </c:pt>
                <c:pt idx="53">
                  <c:v>95</c:v>
                </c:pt>
                <c:pt idx="54">
                  <c:v>95</c:v>
                </c:pt>
                <c:pt idx="55">
                  <c:v>95</c:v>
                </c:pt>
                <c:pt idx="56">
                  <c:v>95</c:v>
                </c:pt>
                <c:pt idx="57">
                  <c:v>95</c:v>
                </c:pt>
                <c:pt idx="58">
                  <c:v>95</c:v>
                </c:pt>
                <c:pt idx="59">
                  <c:v>95</c:v>
                </c:pt>
                <c:pt idx="60">
                  <c:v>95</c:v>
                </c:pt>
                <c:pt idx="61">
                  <c:v>95</c:v>
                </c:pt>
                <c:pt idx="62">
                  <c:v>95</c:v>
                </c:pt>
                <c:pt idx="63">
                  <c:v>95</c:v>
                </c:pt>
                <c:pt idx="64">
                  <c:v>95</c:v>
                </c:pt>
                <c:pt idx="65">
                  <c:v>95</c:v>
                </c:pt>
                <c:pt idx="66">
                  <c:v>95</c:v>
                </c:pt>
                <c:pt idx="67">
                  <c:v>95</c:v>
                </c:pt>
                <c:pt idx="68">
                  <c:v>95</c:v>
                </c:pt>
                <c:pt idx="69">
                  <c:v>95</c:v>
                </c:pt>
                <c:pt idx="70">
                  <c:v>95</c:v>
                </c:pt>
                <c:pt idx="71">
                  <c:v>95</c:v>
                </c:pt>
                <c:pt idx="72">
                  <c:v>95</c:v>
                </c:pt>
              </c:numCache>
            </c:numRef>
          </c:val>
          <c:smooth val="0"/>
          <c:extLst>
            <c:ext xmlns:c16="http://schemas.microsoft.com/office/drawing/2014/chart" uri="{C3380CC4-5D6E-409C-BE32-E72D297353CC}">
              <c16:uniqueId val="{00000002-363E-48EF-AB0C-F701D916C522}"/>
            </c:ext>
          </c:extLst>
        </c:ser>
        <c:ser>
          <c:idx val="3"/>
          <c:order val="3"/>
          <c:tx>
            <c:strRef>
              <c:f>'Measles Notifications &amp; Uptake'!$D$1</c:f>
              <c:strCache>
                <c:ptCount val="1"/>
                <c:pt idx="0">
                  <c:v>MMR Dose 1 (5 years)</c:v>
                </c:pt>
              </c:strCache>
            </c:strRef>
          </c:tx>
          <c:spPr>
            <a:ln w="28575">
              <a:solidFill>
                <a:schemeClr val="accent6">
                  <a:lumMod val="75000"/>
                </a:schemeClr>
              </a:solidFill>
            </a:ln>
          </c:spPr>
          <c:marker>
            <c:symbol val="none"/>
          </c:marker>
          <c:val>
            <c:numRef>
              <c:f>'Measles Notifications &amp; Uptake'!$D$2:$D$74</c:f>
              <c:numCache>
                <c:formatCode>General</c:formatCode>
                <c:ptCount val="73"/>
                <c:pt idx="54">
                  <c:v>89</c:v>
                </c:pt>
                <c:pt idx="55">
                  <c:v>87</c:v>
                </c:pt>
                <c:pt idx="56">
                  <c:v>86</c:v>
                </c:pt>
                <c:pt idx="57">
                  <c:v>87</c:v>
                </c:pt>
                <c:pt idx="58">
                  <c:v>88.9</c:v>
                </c:pt>
                <c:pt idx="59">
                  <c:v>91</c:v>
                </c:pt>
                <c:pt idx="60">
                  <c:v>91.9</c:v>
                </c:pt>
                <c:pt idx="61">
                  <c:v>92.9</c:v>
                </c:pt>
                <c:pt idx="62">
                  <c:v>93.9</c:v>
                </c:pt>
                <c:pt idx="63">
                  <c:v>94.1</c:v>
                </c:pt>
                <c:pt idx="64">
                  <c:v>94.4</c:v>
                </c:pt>
                <c:pt idx="65">
                  <c:v>94.8</c:v>
                </c:pt>
                <c:pt idx="66">
                  <c:v>95</c:v>
                </c:pt>
                <c:pt idx="67">
                  <c:v>94.9</c:v>
                </c:pt>
                <c:pt idx="68">
                  <c:v>94.5</c:v>
                </c:pt>
                <c:pt idx="69">
                  <c:v>94.5</c:v>
                </c:pt>
                <c:pt idx="70">
                  <c:v>94.3</c:v>
                </c:pt>
                <c:pt idx="71">
                  <c:v>93.4</c:v>
                </c:pt>
                <c:pt idx="72">
                  <c:v>93.4</c:v>
                </c:pt>
              </c:numCache>
            </c:numRef>
          </c:val>
          <c:smooth val="0"/>
          <c:extLst>
            <c:ext xmlns:c16="http://schemas.microsoft.com/office/drawing/2014/chart" uri="{C3380CC4-5D6E-409C-BE32-E72D297353CC}">
              <c16:uniqueId val="{00000003-363E-48EF-AB0C-F701D916C522}"/>
            </c:ext>
          </c:extLst>
        </c:ser>
        <c:ser>
          <c:idx val="4"/>
          <c:order val="4"/>
          <c:tx>
            <c:strRef>
              <c:f>'Measles Notifications &amp; Uptake'!$E$1</c:f>
              <c:strCache>
                <c:ptCount val="1"/>
                <c:pt idx="0">
                  <c:v>MMR dose 2 (5 Years)</c:v>
                </c:pt>
              </c:strCache>
            </c:strRef>
          </c:tx>
          <c:spPr>
            <a:ln w="28575">
              <a:solidFill>
                <a:schemeClr val="accent2">
                  <a:lumMod val="75000"/>
                </a:schemeClr>
              </a:solidFill>
            </a:ln>
          </c:spPr>
          <c:marker>
            <c:symbol val="none"/>
          </c:marker>
          <c:val>
            <c:numRef>
              <c:f>'Measles Notifications &amp; Uptake'!$E$2:$E$74</c:f>
              <c:numCache>
                <c:formatCode>General</c:formatCode>
                <c:ptCount val="73"/>
                <c:pt idx="54">
                  <c:v>73</c:v>
                </c:pt>
                <c:pt idx="55">
                  <c:v>74</c:v>
                </c:pt>
                <c:pt idx="56">
                  <c:v>73</c:v>
                </c:pt>
                <c:pt idx="57">
                  <c:v>75</c:v>
                </c:pt>
                <c:pt idx="58">
                  <c:v>78</c:v>
                </c:pt>
                <c:pt idx="59">
                  <c:v>82.7</c:v>
                </c:pt>
                <c:pt idx="60">
                  <c:v>84.2</c:v>
                </c:pt>
                <c:pt idx="61">
                  <c:v>86</c:v>
                </c:pt>
                <c:pt idx="62">
                  <c:v>87.7</c:v>
                </c:pt>
                <c:pt idx="63">
                  <c:v>88.3</c:v>
                </c:pt>
                <c:pt idx="64">
                  <c:v>88.6</c:v>
                </c:pt>
                <c:pt idx="65">
                  <c:v>88.2</c:v>
                </c:pt>
                <c:pt idx="66">
                  <c:v>87.6</c:v>
                </c:pt>
                <c:pt idx="67">
                  <c:v>87.2</c:v>
                </c:pt>
                <c:pt idx="68">
                  <c:v>86.4</c:v>
                </c:pt>
                <c:pt idx="69">
                  <c:v>86.8</c:v>
                </c:pt>
                <c:pt idx="70">
                  <c:v>86.6</c:v>
                </c:pt>
                <c:pt idx="71">
                  <c:v>85.7</c:v>
                </c:pt>
                <c:pt idx="72">
                  <c:v>85.7</c:v>
                </c:pt>
              </c:numCache>
            </c:numRef>
          </c:val>
          <c:smooth val="0"/>
          <c:extLst>
            <c:ext xmlns:c16="http://schemas.microsoft.com/office/drawing/2014/chart" uri="{C3380CC4-5D6E-409C-BE32-E72D297353CC}">
              <c16:uniqueId val="{00000004-363E-48EF-AB0C-F701D916C522}"/>
            </c:ext>
          </c:extLst>
        </c:ser>
        <c:dLbls>
          <c:showLegendKey val="0"/>
          <c:showVal val="0"/>
          <c:showCatName val="0"/>
          <c:showSerName val="0"/>
          <c:showPercent val="0"/>
          <c:showBubbleSize val="0"/>
        </c:dLbls>
        <c:marker val="1"/>
        <c:smooth val="0"/>
        <c:axId val="102824960"/>
        <c:axId val="102823040"/>
      </c:lineChart>
      <c:catAx>
        <c:axId val="102815232"/>
        <c:scaling>
          <c:orientation val="minMax"/>
        </c:scaling>
        <c:delete val="0"/>
        <c:axPos val="b"/>
        <c:numFmt formatCode="yyyy" sourceLinked="1"/>
        <c:majorTickMark val="out"/>
        <c:minorTickMark val="none"/>
        <c:tickLblPos val="nextTo"/>
        <c:crossAx val="102816768"/>
        <c:crosses val="autoZero"/>
        <c:auto val="1"/>
        <c:lblAlgn val="ctr"/>
        <c:lblOffset val="100"/>
        <c:noMultiLvlLbl val="0"/>
      </c:catAx>
      <c:valAx>
        <c:axId val="102816768"/>
        <c:scaling>
          <c:orientation val="minMax"/>
        </c:scaling>
        <c:delete val="0"/>
        <c:axPos val="l"/>
        <c:title>
          <c:tx>
            <c:rich>
              <a:bodyPr rot="-5400000" vert="horz"/>
              <a:lstStyle/>
              <a:p>
                <a:pPr>
                  <a:defRPr>
                    <a:solidFill>
                      <a:srgbClr val="FF0000"/>
                    </a:solidFill>
                  </a:defRPr>
                </a:pPr>
                <a:r>
                  <a:rPr lang="en-US" dirty="0">
                    <a:solidFill>
                      <a:srgbClr val="FF0000"/>
                    </a:solidFill>
                  </a:rPr>
                  <a:t>Notifications ('000)</a:t>
                </a:r>
                <a:r>
                  <a:rPr lang="en-US" dirty="0">
                    <a:solidFill>
                      <a:schemeClr val="accent3">
                        <a:lumMod val="75000"/>
                      </a:schemeClr>
                    </a:solidFill>
                  </a:rPr>
                  <a:t> </a:t>
                </a:r>
              </a:p>
            </c:rich>
          </c:tx>
          <c:overlay val="0"/>
        </c:title>
        <c:numFmt formatCode="General" sourceLinked="1"/>
        <c:majorTickMark val="out"/>
        <c:minorTickMark val="out"/>
        <c:tickLblPos val="nextTo"/>
        <c:crossAx val="102815232"/>
        <c:crosses val="autoZero"/>
        <c:crossBetween val="between"/>
      </c:valAx>
      <c:valAx>
        <c:axId val="102823040"/>
        <c:scaling>
          <c:orientation val="minMax"/>
        </c:scaling>
        <c:delete val="0"/>
        <c:axPos val="r"/>
        <c:title>
          <c:tx>
            <c:rich>
              <a:bodyPr rot="-5400000" vert="horz"/>
              <a:lstStyle/>
              <a:p>
                <a:pPr algn="ctr" rtl="0">
                  <a:defRPr>
                    <a:solidFill>
                      <a:srgbClr val="0070C0"/>
                    </a:solidFill>
                  </a:defRPr>
                </a:pPr>
                <a:r>
                  <a:rPr lang="en-US" dirty="0">
                    <a:solidFill>
                      <a:srgbClr val="0070C0"/>
                    </a:solidFill>
                  </a:rPr>
                  <a:t>Vaccine coverage (%)</a:t>
                </a:r>
              </a:p>
            </c:rich>
          </c:tx>
          <c:overlay val="0"/>
        </c:title>
        <c:numFmt formatCode="General" sourceLinked="1"/>
        <c:majorTickMark val="out"/>
        <c:minorTickMark val="out"/>
        <c:tickLblPos val="nextTo"/>
        <c:crossAx val="102824960"/>
        <c:crosses val="max"/>
        <c:crossBetween val="between"/>
        <c:majorUnit val="20"/>
        <c:minorUnit val="10"/>
      </c:valAx>
      <c:catAx>
        <c:axId val="102824960"/>
        <c:scaling>
          <c:orientation val="minMax"/>
        </c:scaling>
        <c:delete val="1"/>
        <c:axPos val="b"/>
        <c:numFmt formatCode="General" sourceLinked="1"/>
        <c:majorTickMark val="out"/>
        <c:minorTickMark val="none"/>
        <c:tickLblPos val="nextTo"/>
        <c:crossAx val="102823040"/>
        <c:crosses val="autoZero"/>
        <c:auto val="1"/>
        <c:lblAlgn val="ctr"/>
        <c:lblOffset val="100"/>
        <c:noMultiLvlLbl val="0"/>
      </c:catAx>
    </c:plotArea>
    <c:legend>
      <c:legendPos val="b"/>
      <c:legendEntry>
        <c:idx val="0"/>
        <c:delete val="1"/>
      </c:legendEntry>
      <c:legendEntry>
        <c:idx val="2"/>
        <c:delete val="1"/>
      </c:legendEntry>
      <c:layout>
        <c:manualLayout>
          <c:xMode val="edge"/>
          <c:yMode val="edge"/>
          <c:x val="0.1560469411135938"/>
          <c:y val="0.93488519063604825"/>
          <c:w val="0.73412129505660562"/>
          <c:h val="3.4568747770101521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93673772955573E-2"/>
          <c:y val="9.5166999191312621E-2"/>
          <c:w val="0.86414078448527276"/>
          <c:h val="0.738067456583273"/>
        </c:manualLayout>
      </c:layout>
      <c:lineChart>
        <c:grouping val="standard"/>
        <c:varyColors val="0"/>
        <c:ser>
          <c:idx val="7"/>
          <c:order val="0"/>
          <c:tx>
            <c:strRef>
              <c:f>Sheet1!$B$1</c:f>
              <c:strCache>
                <c:ptCount val="1"/>
                <c:pt idx="0">
                  <c:v>MMR1 at 2y</c:v>
                </c:pt>
              </c:strCache>
            </c:strRef>
          </c:tx>
          <c:spPr>
            <a:ln>
              <a:solidFill>
                <a:srgbClr val="FF0000"/>
              </a:solidFill>
            </a:ln>
          </c:spPr>
          <c:marker>
            <c:symbol val="square"/>
            <c:size val="7"/>
            <c:spPr>
              <a:solidFill>
                <a:srgbClr val="FF0000"/>
              </a:solidFill>
            </c:spPr>
          </c:marker>
          <c:cat>
            <c:strRef>
              <c:f>Sheet1!$A$2:$A$26</c:f>
              <c:strCache>
                <c:ptCount val="25"/>
                <c:pt idx="0">
                  <c:v>1997-98</c:v>
                </c:pt>
                <c:pt idx="1">
                  <c:v>1998-99</c:v>
                </c:pt>
                <c:pt idx="2">
                  <c:v>1999-00</c:v>
                </c:pt>
                <c:pt idx="3">
                  <c:v>2000-01</c:v>
                </c:pt>
                <c:pt idx="4">
                  <c:v>2001-02</c:v>
                </c:pt>
                <c:pt idx="5">
                  <c:v>2002-03</c:v>
                </c:pt>
                <c:pt idx="6">
                  <c:v>2003-04</c:v>
                </c:pt>
                <c:pt idx="7">
                  <c:v>2004-05</c:v>
                </c:pt>
                <c:pt idx="8">
                  <c:v>2005-06</c:v>
                </c:pt>
                <c:pt idx="9">
                  <c:v>2006-07</c:v>
                </c:pt>
                <c:pt idx="10">
                  <c:v>2007-08</c:v>
                </c:pt>
                <c:pt idx="11">
                  <c:v>2008-09</c:v>
                </c:pt>
                <c:pt idx="12">
                  <c:v>2009-10</c:v>
                </c:pt>
                <c:pt idx="13">
                  <c:v>2010-11</c:v>
                </c:pt>
                <c:pt idx="14">
                  <c:v>2011-12</c:v>
                </c:pt>
                <c:pt idx="15">
                  <c:v>2012-13</c:v>
                </c:pt>
                <c:pt idx="16">
                  <c:v>2013-14</c:v>
                </c:pt>
                <c:pt idx="17">
                  <c:v>2014-15</c:v>
                </c:pt>
                <c:pt idx="18">
                  <c:v>2015-16</c:v>
                </c:pt>
                <c:pt idx="19">
                  <c:v>2016-17</c:v>
                </c:pt>
                <c:pt idx="20">
                  <c:v>2017-18</c:v>
                </c:pt>
                <c:pt idx="21">
                  <c:v>2018-19</c:v>
                </c:pt>
                <c:pt idx="22">
                  <c:v>2019-20</c:v>
                </c:pt>
                <c:pt idx="23">
                  <c:v>2020-21</c:v>
                </c:pt>
                <c:pt idx="24">
                  <c:v>2021-22</c:v>
                </c:pt>
              </c:strCache>
            </c:strRef>
          </c:cat>
          <c:val>
            <c:numRef>
              <c:f>Sheet1!$B$2:$B$26</c:f>
              <c:numCache>
                <c:formatCode>General</c:formatCode>
                <c:ptCount val="25"/>
                <c:pt idx="0">
                  <c:v>90.8</c:v>
                </c:pt>
                <c:pt idx="1">
                  <c:v>88.3</c:v>
                </c:pt>
                <c:pt idx="2">
                  <c:v>87.6</c:v>
                </c:pt>
                <c:pt idx="3">
                  <c:v>87.4</c:v>
                </c:pt>
                <c:pt idx="4">
                  <c:v>84.1</c:v>
                </c:pt>
                <c:pt idx="5">
                  <c:v>81.8</c:v>
                </c:pt>
                <c:pt idx="6">
                  <c:v>79.900000000000006</c:v>
                </c:pt>
                <c:pt idx="7">
                  <c:v>80.900000000000006</c:v>
                </c:pt>
                <c:pt idx="8">
                  <c:v>84.1</c:v>
                </c:pt>
                <c:pt idx="9">
                  <c:v>85.2</c:v>
                </c:pt>
                <c:pt idx="10">
                  <c:v>84.6</c:v>
                </c:pt>
                <c:pt idx="11">
                  <c:v>84.9</c:v>
                </c:pt>
                <c:pt idx="12">
                  <c:v>88.2</c:v>
                </c:pt>
                <c:pt idx="13">
                  <c:v>89.1</c:v>
                </c:pt>
                <c:pt idx="14">
                  <c:v>91.2</c:v>
                </c:pt>
                <c:pt idx="15">
                  <c:v>92.3</c:v>
                </c:pt>
                <c:pt idx="16">
                  <c:v>92.7</c:v>
                </c:pt>
                <c:pt idx="17">
                  <c:v>92.3</c:v>
                </c:pt>
                <c:pt idx="18">
                  <c:v>91.9</c:v>
                </c:pt>
                <c:pt idx="19">
                  <c:v>91.6</c:v>
                </c:pt>
                <c:pt idx="20">
                  <c:v>91.2</c:v>
                </c:pt>
                <c:pt idx="21">
                  <c:v>90.3</c:v>
                </c:pt>
                <c:pt idx="22">
                  <c:v>90.6</c:v>
                </c:pt>
                <c:pt idx="23">
                  <c:v>90.3</c:v>
                </c:pt>
                <c:pt idx="24">
                  <c:v>89.7</c:v>
                </c:pt>
              </c:numCache>
            </c:numRef>
          </c:val>
          <c:smooth val="0"/>
          <c:extLst>
            <c:ext xmlns:c16="http://schemas.microsoft.com/office/drawing/2014/chart" uri="{C3380CC4-5D6E-409C-BE32-E72D297353CC}">
              <c16:uniqueId val="{00000000-3D67-44B6-97A4-43E9E8FF77DB}"/>
            </c:ext>
          </c:extLst>
        </c:ser>
        <c:ser>
          <c:idx val="0"/>
          <c:order val="1"/>
          <c:tx>
            <c:strRef>
              <c:f>Sheet1!$C$1</c:f>
              <c:strCache>
                <c:ptCount val="1"/>
                <c:pt idx="0">
                  <c:v>MMR1 at 5y</c:v>
                </c:pt>
              </c:strCache>
            </c:strRef>
          </c:tx>
          <c:cat>
            <c:strRef>
              <c:f>Sheet1!$A$2:$A$26</c:f>
              <c:strCache>
                <c:ptCount val="25"/>
                <c:pt idx="0">
                  <c:v>1997-98</c:v>
                </c:pt>
                <c:pt idx="1">
                  <c:v>1998-99</c:v>
                </c:pt>
                <c:pt idx="2">
                  <c:v>1999-00</c:v>
                </c:pt>
                <c:pt idx="3">
                  <c:v>2000-01</c:v>
                </c:pt>
                <c:pt idx="4">
                  <c:v>2001-02</c:v>
                </c:pt>
                <c:pt idx="5">
                  <c:v>2002-03</c:v>
                </c:pt>
                <c:pt idx="6">
                  <c:v>2003-04</c:v>
                </c:pt>
                <c:pt idx="7">
                  <c:v>2004-05</c:v>
                </c:pt>
                <c:pt idx="8">
                  <c:v>2005-06</c:v>
                </c:pt>
                <c:pt idx="9">
                  <c:v>2006-07</c:v>
                </c:pt>
                <c:pt idx="10">
                  <c:v>2007-08</c:v>
                </c:pt>
                <c:pt idx="11">
                  <c:v>2008-09</c:v>
                </c:pt>
                <c:pt idx="12">
                  <c:v>2009-10</c:v>
                </c:pt>
                <c:pt idx="13">
                  <c:v>2010-11</c:v>
                </c:pt>
                <c:pt idx="14">
                  <c:v>2011-12</c:v>
                </c:pt>
                <c:pt idx="15">
                  <c:v>2012-13</c:v>
                </c:pt>
                <c:pt idx="16">
                  <c:v>2013-14</c:v>
                </c:pt>
                <c:pt idx="17">
                  <c:v>2014-15</c:v>
                </c:pt>
                <c:pt idx="18">
                  <c:v>2015-16</c:v>
                </c:pt>
                <c:pt idx="19">
                  <c:v>2016-17</c:v>
                </c:pt>
                <c:pt idx="20">
                  <c:v>2017-18</c:v>
                </c:pt>
                <c:pt idx="21">
                  <c:v>2018-19</c:v>
                </c:pt>
                <c:pt idx="22">
                  <c:v>2019-20</c:v>
                </c:pt>
                <c:pt idx="23">
                  <c:v>2020-21</c:v>
                </c:pt>
                <c:pt idx="24">
                  <c:v>2021-22</c:v>
                </c:pt>
              </c:strCache>
            </c:strRef>
          </c:cat>
          <c:val>
            <c:numRef>
              <c:f>Sheet1!$C$2:$C$26</c:f>
              <c:numCache>
                <c:formatCode>General</c:formatCode>
                <c:ptCount val="25"/>
                <c:pt idx="2">
                  <c:v>93</c:v>
                </c:pt>
                <c:pt idx="3">
                  <c:v>92</c:v>
                </c:pt>
                <c:pt idx="4">
                  <c:v>91</c:v>
                </c:pt>
                <c:pt idx="5">
                  <c:v>90.4</c:v>
                </c:pt>
                <c:pt idx="6">
                  <c:v>90.2</c:v>
                </c:pt>
                <c:pt idx="7">
                  <c:v>88.6</c:v>
                </c:pt>
                <c:pt idx="8">
                  <c:v>87.3</c:v>
                </c:pt>
                <c:pt idx="9">
                  <c:v>85.9</c:v>
                </c:pt>
                <c:pt idx="10">
                  <c:v>87</c:v>
                </c:pt>
                <c:pt idx="11">
                  <c:v>88.9</c:v>
                </c:pt>
                <c:pt idx="12">
                  <c:v>91</c:v>
                </c:pt>
                <c:pt idx="13">
                  <c:v>91.9</c:v>
                </c:pt>
                <c:pt idx="14">
                  <c:v>92.9</c:v>
                </c:pt>
                <c:pt idx="15">
                  <c:v>93.9</c:v>
                </c:pt>
                <c:pt idx="16">
                  <c:v>94.1</c:v>
                </c:pt>
                <c:pt idx="17">
                  <c:v>94.4</c:v>
                </c:pt>
                <c:pt idx="18">
                  <c:v>94.8</c:v>
                </c:pt>
                <c:pt idx="19">
                  <c:v>95</c:v>
                </c:pt>
                <c:pt idx="20">
                  <c:v>94.9</c:v>
                </c:pt>
                <c:pt idx="21">
                  <c:v>94.5</c:v>
                </c:pt>
                <c:pt idx="22">
                  <c:v>94.5</c:v>
                </c:pt>
                <c:pt idx="23">
                  <c:v>94.3</c:v>
                </c:pt>
                <c:pt idx="24">
                  <c:v>93.5</c:v>
                </c:pt>
              </c:numCache>
            </c:numRef>
          </c:val>
          <c:smooth val="0"/>
          <c:extLst>
            <c:ext xmlns:c16="http://schemas.microsoft.com/office/drawing/2014/chart" uri="{C3380CC4-5D6E-409C-BE32-E72D297353CC}">
              <c16:uniqueId val="{00000001-3D67-44B6-97A4-43E9E8FF77DB}"/>
            </c:ext>
          </c:extLst>
        </c:ser>
        <c:ser>
          <c:idx val="1"/>
          <c:order val="2"/>
          <c:tx>
            <c:strRef>
              <c:f>Sheet1!$D$1</c:f>
              <c:strCache>
                <c:ptCount val="1"/>
                <c:pt idx="0">
                  <c:v>MMR2 at 5y</c:v>
                </c:pt>
              </c:strCache>
            </c:strRef>
          </c:tx>
          <c:cat>
            <c:strRef>
              <c:f>Sheet1!$A$2:$A$26</c:f>
              <c:strCache>
                <c:ptCount val="25"/>
                <c:pt idx="0">
                  <c:v>1997-98</c:v>
                </c:pt>
                <c:pt idx="1">
                  <c:v>1998-99</c:v>
                </c:pt>
                <c:pt idx="2">
                  <c:v>1999-00</c:v>
                </c:pt>
                <c:pt idx="3">
                  <c:v>2000-01</c:v>
                </c:pt>
                <c:pt idx="4">
                  <c:v>2001-02</c:v>
                </c:pt>
                <c:pt idx="5">
                  <c:v>2002-03</c:v>
                </c:pt>
                <c:pt idx="6">
                  <c:v>2003-04</c:v>
                </c:pt>
                <c:pt idx="7">
                  <c:v>2004-05</c:v>
                </c:pt>
                <c:pt idx="8">
                  <c:v>2005-06</c:v>
                </c:pt>
                <c:pt idx="9">
                  <c:v>2006-07</c:v>
                </c:pt>
                <c:pt idx="10">
                  <c:v>2007-08</c:v>
                </c:pt>
                <c:pt idx="11">
                  <c:v>2008-09</c:v>
                </c:pt>
                <c:pt idx="12">
                  <c:v>2009-10</c:v>
                </c:pt>
                <c:pt idx="13">
                  <c:v>2010-11</c:v>
                </c:pt>
                <c:pt idx="14">
                  <c:v>2011-12</c:v>
                </c:pt>
                <c:pt idx="15">
                  <c:v>2012-13</c:v>
                </c:pt>
                <c:pt idx="16">
                  <c:v>2013-14</c:v>
                </c:pt>
                <c:pt idx="17">
                  <c:v>2014-15</c:v>
                </c:pt>
                <c:pt idx="18">
                  <c:v>2015-16</c:v>
                </c:pt>
                <c:pt idx="19">
                  <c:v>2016-17</c:v>
                </c:pt>
                <c:pt idx="20">
                  <c:v>2017-18</c:v>
                </c:pt>
                <c:pt idx="21">
                  <c:v>2018-19</c:v>
                </c:pt>
                <c:pt idx="22">
                  <c:v>2019-20</c:v>
                </c:pt>
                <c:pt idx="23">
                  <c:v>2020-21</c:v>
                </c:pt>
                <c:pt idx="24">
                  <c:v>2021-22</c:v>
                </c:pt>
              </c:strCache>
            </c:strRef>
          </c:cat>
          <c:val>
            <c:numRef>
              <c:f>Sheet1!$D$2:$D$26</c:f>
              <c:numCache>
                <c:formatCode>General</c:formatCode>
                <c:ptCount val="25"/>
                <c:pt idx="2">
                  <c:v>76</c:v>
                </c:pt>
                <c:pt idx="3">
                  <c:v>75</c:v>
                </c:pt>
                <c:pt idx="4">
                  <c:v>74</c:v>
                </c:pt>
                <c:pt idx="5">
                  <c:v>74.900000000000006</c:v>
                </c:pt>
                <c:pt idx="6">
                  <c:v>74.900000000000006</c:v>
                </c:pt>
                <c:pt idx="7">
                  <c:v>73.3</c:v>
                </c:pt>
                <c:pt idx="8">
                  <c:v>73.599999999999994</c:v>
                </c:pt>
                <c:pt idx="9">
                  <c:v>72.8</c:v>
                </c:pt>
                <c:pt idx="10">
                  <c:v>74.599999999999994</c:v>
                </c:pt>
                <c:pt idx="11">
                  <c:v>78</c:v>
                </c:pt>
                <c:pt idx="12">
                  <c:v>82.7</c:v>
                </c:pt>
                <c:pt idx="13">
                  <c:v>84.2</c:v>
                </c:pt>
                <c:pt idx="14">
                  <c:v>86</c:v>
                </c:pt>
                <c:pt idx="15">
                  <c:v>87.7</c:v>
                </c:pt>
                <c:pt idx="16">
                  <c:v>88.3</c:v>
                </c:pt>
                <c:pt idx="17">
                  <c:v>88.6</c:v>
                </c:pt>
                <c:pt idx="18">
                  <c:v>88.2</c:v>
                </c:pt>
                <c:pt idx="19">
                  <c:v>87.6</c:v>
                </c:pt>
                <c:pt idx="20">
                  <c:v>87.2</c:v>
                </c:pt>
                <c:pt idx="21">
                  <c:v>86.4</c:v>
                </c:pt>
                <c:pt idx="22">
                  <c:v>86.8</c:v>
                </c:pt>
                <c:pt idx="23">
                  <c:v>86.6</c:v>
                </c:pt>
                <c:pt idx="24">
                  <c:v>85.9</c:v>
                </c:pt>
              </c:numCache>
            </c:numRef>
          </c:val>
          <c:smooth val="0"/>
          <c:extLst>
            <c:ext xmlns:c16="http://schemas.microsoft.com/office/drawing/2014/chart" uri="{C3380CC4-5D6E-409C-BE32-E72D297353CC}">
              <c16:uniqueId val="{00000000-D344-448A-9693-CC59202CDF33}"/>
            </c:ext>
          </c:extLst>
        </c:ser>
        <c:dLbls>
          <c:showLegendKey val="0"/>
          <c:showVal val="0"/>
          <c:showCatName val="0"/>
          <c:showSerName val="0"/>
          <c:showPercent val="0"/>
          <c:showBubbleSize val="0"/>
        </c:dLbls>
        <c:marker val="1"/>
        <c:smooth val="0"/>
        <c:axId val="92358528"/>
        <c:axId val="92360064"/>
      </c:lineChart>
      <c:catAx>
        <c:axId val="92358528"/>
        <c:scaling>
          <c:orientation val="minMax"/>
        </c:scaling>
        <c:delete val="0"/>
        <c:axPos val="b"/>
        <c:numFmt formatCode="General" sourceLinked="0"/>
        <c:majorTickMark val="out"/>
        <c:minorTickMark val="none"/>
        <c:tickLblPos val="nextTo"/>
        <c:txPr>
          <a:bodyPr/>
          <a:lstStyle/>
          <a:p>
            <a:pPr>
              <a:defRPr sz="1400"/>
            </a:pPr>
            <a:endParaRPr lang="en-US"/>
          </a:p>
        </c:txPr>
        <c:crossAx val="92360064"/>
        <c:crosses val="autoZero"/>
        <c:auto val="1"/>
        <c:lblAlgn val="ctr"/>
        <c:lblOffset val="100"/>
        <c:noMultiLvlLbl val="0"/>
      </c:catAx>
      <c:valAx>
        <c:axId val="92360064"/>
        <c:scaling>
          <c:orientation val="minMax"/>
          <c:min val="70"/>
        </c:scaling>
        <c:delete val="0"/>
        <c:axPos val="l"/>
        <c:numFmt formatCode="General" sourceLinked="1"/>
        <c:majorTickMark val="out"/>
        <c:minorTickMark val="none"/>
        <c:tickLblPos val="nextTo"/>
        <c:txPr>
          <a:bodyPr/>
          <a:lstStyle/>
          <a:p>
            <a:pPr>
              <a:defRPr sz="1600"/>
            </a:pPr>
            <a:endParaRPr lang="en-US"/>
          </a:p>
        </c:txPr>
        <c:crossAx val="92358528"/>
        <c:crosses val="autoZero"/>
        <c:crossBetween val="between"/>
      </c:valAx>
    </c:plotArea>
    <c:legend>
      <c:legendPos val="r"/>
      <c:layout>
        <c:manualLayout>
          <c:xMode val="edge"/>
          <c:yMode val="edge"/>
          <c:x val="0.59722974130013107"/>
          <c:y val="0.44535565990400161"/>
          <c:w val="0.18205592098962184"/>
          <c:h val="0.21918646684365087"/>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0.29683</cdr:x>
      <cdr:y>0.09157</cdr:y>
    </cdr:from>
    <cdr:to>
      <cdr:x>0.54617</cdr:x>
      <cdr:y>0.20943</cdr:y>
    </cdr:to>
    <cdr:sp macro="" textlink="">
      <cdr:nvSpPr>
        <cdr:cNvPr id="2" name="TextBox 1"/>
        <cdr:cNvSpPr txBox="1"/>
      </cdr:nvSpPr>
      <cdr:spPr>
        <a:xfrm xmlns:a="http://schemas.openxmlformats.org/drawingml/2006/main">
          <a:off x="2143125" y="481013"/>
          <a:ext cx="1800226"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latin typeface="Arial" panose="020B0604020202020204" pitchFamily="34" charset="0"/>
              <a:cs typeface="Arial" panose="020B0604020202020204" pitchFamily="34" charset="0"/>
            </a:rPr>
            <a:t>Measles vaccine introduced</a:t>
          </a:r>
        </a:p>
      </cdr:txBody>
    </cdr:sp>
  </cdr:relSizeAnchor>
  <cdr:relSizeAnchor xmlns:cdr="http://schemas.openxmlformats.org/drawingml/2006/chartDrawing">
    <cdr:from>
      <cdr:x>0.34301</cdr:x>
      <cdr:y>0.21668</cdr:y>
    </cdr:from>
    <cdr:to>
      <cdr:x>0.36148</cdr:x>
      <cdr:y>0.32366</cdr:y>
    </cdr:to>
    <cdr:sp macro="" textlink="">
      <cdr:nvSpPr>
        <cdr:cNvPr id="3" name="Down Arrow 2"/>
        <cdr:cNvSpPr/>
      </cdr:nvSpPr>
      <cdr:spPr>
        <a:xfrm xmlns:a="http://schemas.openxmlformats.org/drawingml/2006/main">
          <a:off x="2476501" y="1138238"/>
          <a:ext cx="133350" cy="561975"/>
        </a:xfrm>
        <a:prstGeom xmlns:a="http://schemas.openxmlformats.org/drawingml/2006/main" prst="down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0.52855</cdr:x>
      <cdr:y>0.61479</cdr:y>
    </cdr:from>
    <cdr:to>
      <cdr:x>0.54702</cdr:x>
      <cdr:y>0.72177</cdr:y>
    </cdr:to>
    <cdr:sp macro="" textlink="">
      <cdr:nvSpPr>
        <cdr:cNvPr id="27" name="Down Arrow 26"/>
        <cdr:cNvSpPr/>
      </cdr:nvSpPr>
      <cdr:spPr>
        <a:xfrm xmlns:a="http://schemas.openxmlformats.org/drawingml/2006/main">
          <a:off x="3812752" y="3194004"/>
          <a:ext cx="133235" cy="555788"/>
        </a:xfrm>
        <a:prstGeom xmlns:a="http://schemas.openxmlformats.org/drawingml/2006/main" prst="down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0.60079</cdr:x>
      <cdr:y>0.74845</cdr:y>
    </cdr:from>
    <cdr:to>
      <cdr:x>0.62356</cdr:x>
      <cdr:y>0.80553</cdr:y>
    </cdr:to>
    <cdr:sp macro="" textlink="">
      <cdr:nvSpPr>
        <cdr:cNvPr id="28" name="Down Arrow 27"/>
        <cdr:cNvSpPr/>
      </cdr:nvSpPr>
      <cdr:spPr>
        <a:xfrm xmlns:a="http://schemas.openxmlformats.org/drawingml/2006/main" flipH="1">
          <a:off x="4333876" y="3888387"/>
          <a:ext cx="164221" cy="296545"/>
        </a:xfrm>
        <a:prstGeom xmlns:a="http://schemas.openxmlformats.org/drawingml/2006/main" prst="down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0.60684</cdr:x>
      <cdr:y>0.58311</cdr:y>
    </cdr:from>
    <cdr:to>
      <cdr:x>0.62531</cdr:x>
      <cdr:y>0.69009</cdr:y>
    </cdr:to>
    <cdr:sp macro="" textlink="">
      <cdr:nvSpPr>
        <cdr:cNvPr id="29" name="Down Arrow 28"/>
        <cdr:cNvSpPr/>
      </cdr:nvSpPr>
      <cdr:spPr>
        <a:xfrm xmlns:a="http://schemas.openxmlformats.org/drawingml/2006/main">
          <a:off x="4377497" y="3029383"/>
          <a:ext cx="133235" cy="555788"/>
        </a:xfrm>
        <a:prstGeom xmlns:a="http://schemas.openxmlformats.org/drawingml/2006/main" prst="down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0.78491</cdr:x>
      <cdr:y>0.75616</cdr:y>
    </cdr:from>
    <cdr:to>
      <cdr:x>0.80118</cdr:x>
      <cdr:y>0.81325</cdr:y>
    </cdr:to>
    <cdr:sp macro="" textlink="">
      <cdr:nvSpPr>
        <cdr:cNvPr id="30" name="Down Arrow 29"/>
        <cdr:cNvSpPr/>
      </cdr:nvSpPr>
      <cdr:spPr>
        <a:xfrm xmlns:a="http://schemas.openxmlformats.org/drawingml/2006/main">
          <a:off x="5662052" y="3928433"/>
          <a:ext cx="117365" cy="296597"/>
        </a:xfrm>
        <a:prstGeom xmlns:a="http://schemas.openxmlformats.org/drawingml/2006/main" prst="down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0.42565</cdr:x>
      <cdr:y>0.51866</cdr:y>
    </cdr:from>
    <cdr:to>
      <cdr:x>0.60067</cdr:x>
      <cdr:y>0.63652</cdr:y>
    </cdr:to>
    <cdr:sp macro="" textlink="">
      <cdr:nvSpPr>
        <cdr:cNvPr id="31" name="TextBox 1"/>
        <cdr:cNvSpPr txBox="1"/>
      </cdr:nvSpPr>
      <cdr:spPr>
        <a:xfrm xmlns:a="http://schemas.openxmlformats.org/drawingml/2006/main">
          <a:off x="3070466" y="2694577"/>
          <a:ext cx="1262525" cy="6123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latin typeface="Arial" panose="020B0604020202020204" pitchFamily="34" charset="0"/>
              <a:cs typeface="Arial" panose="020B0604020202020204" pitchFamily="34" charset="0"/>
            </a:rPr>
            <a:t>MMR vaccine introduced</a:t>
          </a:r>
        </a:p>
      </cdr:txBody>
    </cdr:sp>
  </cdr:relSizeAnchor>
  <cdr:relSizeAnchor xmlns:cdr="http://schemas.openxmlformats.org/drawingml/2006/chartDrawing">
    <cdr:from>
      <cdr:x>0.59013</cdr:x>
      <cdr:y>0.48513</cdr:y>
    </cdr:from>
    <cdr:to>
      <cdr:x>0.73744</cdr:x>
      <cdr:y>0.57931</cdr:y>
    </cdr:to>
    <cdr:sp macro="" textlink="">
      <cdr:nvSpPr>
        <cdr:cNvPr id="32" name="TextBox 1"/>
        <cdr:cNvSpPr txBox="1"/>
      </cdr:nvSpPr>
      <cdr:spPr>
        <a:xfrm xmlns:a="http://schemas.openxmlformats.org/drawingml/2006/main">
          <a:off x="4256980" y="2520364"/>
          <a:ext cx="1062635" cy="489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latin typeface="Arial" panose="020B0604020202020204" pitchFamily="34" charset="0"/>
              <a:cs typeface="Arial" panose="020B0604020202020204" pitchFamily="34" charset="0"/>
            </a:rPr>
            <a:t>MMR2 + OF testing</a:t>
          </a:r>
        </a:p>
      </cdr:txBody>
    </cdr:sp>
  </cdr:relSizeAnchor>
  <cdr:relSizeAnchor xmlns:cdr="http://schemas.openxmlformats.org/drawingml/2006/chartDrawing">
    <cdr:from>
      <cdr:x>0.55184</cdr:x>
      <cdr:y>0.69092</cdr:y>
    </cdr:from>
    <cdr:to>
      <cdr:x>0.73214</cdr:x>
      <cdr:y>0.7479</cdr:y>
    </cdr:to>
    <cdr:sp macro="" textlink="">
      <cdr:nvSpPr>
        <cdr:cNvPr id="33" name="TextBox 1"/>
        <cdr:cNvSpPr txBox="1"/>
      </cdr:nvSpPr>
      <cdr:spPr>
        <a:xfrm xmlns:a="http://schemas.openxmlformats.org/drawingml/2006/main">
          <a:off x="3980764" y="3589516"/>
          <a:ext cx="1300612" cy="2960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latin typeface="Arial" panose="020B0604020202020204" pitchFamily="34" charset="0"/>
              <a:cs typeface="Arial" panose="020B0604020202020204" pitchFamily="34" charset="0"/>
            </a:rPr>
            <a:t>MR</a:t>
          </a:r>
          <a:r>
            <a:rPr lang="en-GB" sz="1400" baseline="0" dirty="0">
              <a:latin typeface="Arial" panose="020B0604020202020204" pitchFamily="34" charset="0"/>
              <a:cs typeface="Arial" panose="020B0604020202020204" pitchFamily="34" charset="0"/>
            </a:rPr>
            <a:t> campaign</a:t>
          </a:r>
          <a:endParaRPr lang="en-GB"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0.72864</cdr:x>
      <cdr:y>0.65551</cdr:y>
    </cdr:from>
    <cdr:to>
      <cdr:x>0.86144</cdr:x>
      <cdr:y>0.74969</cdr:y>
    </cdr:to>
    <cdr:sp macro="" textlink="">
      <cdr:nvSpPr>
        <cdr:cNvPr id="34" name="TextBox 1"/>
        <cdr:cNvSpPr txBox="1"/>
      </cdr:nvSpPr>
      <cdr:spPr>
        <a:xfrm xmlns:a="http://schemas.openxmlformats.org/drawingml/2006/main">
          <a:off x="5256087" y="3405530"/>
          <a:ext cx="957966" cy="4892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latin typeface="Arial" panose="020B0604020202020204" pitchFamily="34" charset="0"/>
              <a:cs typeface="Arial" panose="020B0604020202020204" pitchFamily="34" charset="0"/>
            </a:rPr>
            <a:t>MMR</a:t>
          </a:r>
          <a:r>
            <a:rPr lang="en-GB" sz="1400" baseline="0" dirty="0">
              <a:latin typeface="Arial" panose="020B0604020202020204" pitchFamily="34" charset="0"/>
              <a:cs typeface="Arial" panose="020B0604020202020204" pitchFamily="34" charset="0"/>
            </a:rPr>
            <a:t> campaign</a:t>
          </a:r>
          <a:endParaRPr lang="en-GB" sz="14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0.22345</cdr:x>
      <cdr:y>0.04372</cdr:y>
    </cdr:from>
    <cdr:to>
      <cdr:x>0.68726</cdr:x>
      <cdr:y>0.11048</cdr:y>
    </cdr:to>
    <cdr:sp macro="" textlink="">
      <cdr:nvSpPr>
        <cdr:cNvPr id="2" name="Rectangle 1"/>
        <cdr:cNvSpPr/>
      </cdr:nvSpPr>
      <cdr:spPr>
        <a:xfrm xmlns:a="http://schemas.openxmlformats.org/drawingml/2006/main">
          <a:off x="2087025" y="241869"/>
          <a:ext cx="4331959" cy="369344"/>
        </a:xfrm>
        <a:prstGeom xmlns:a="http://schemas.openxmlformats.org/drawingml/2006/main" prst="rect">
          <a:avLst/>
        </a:prstGeom>
        <a:solidFill xmlns:a="http://schemas.openxmlformats.org/drawingml/2006/main">
          <a:schemeClr val="bg2">
            <a:lumMod val="20000"/>
            <a:lumOff val="80000"/>
            <a:alpha val="52000"/>
          </a:schemeClr>
        </a:solidFill>
        <a:ln xmlns:a="http://schemas.openxmlformats.org/drawingml/2006/main">
          <a:solidFill>
            <a:schemeClr val="accent1"/>
          </a:solidFill>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xmlns:a="http://schemas.openxmlformats.org/drawingml/2006/main">
          <a:pPr algn="ctr"/>
          <a:r>
            <a:rPr lang="en-GB" sz="1800" b="1" dirty="0">
              <a:solidFill>
                <a:srgbClr val="FF0000"/>
              </a:solidFill>
            </a:rPr>
            <a:t>MMR 1 at 2 </a:t>
          </a:r>
          <a:r>
            <a:rPr lang="en-GB" sz="1800" b="1" dirty="0" err="1">
              <a:solidFill>
                <a:srgbClr val="FF0000"/>
              </a:solidFill>
            </a:rPr>
            <a:t>yrs</a:t>
          </a:r>
          <a:r>
            <a:rPr lang="en-GB" sz="1800" b="1" dirty="0">
              <a:solidFill>
                <a:srgbClr val="FF0000"/>
              </a:solidFill>
            </a:rPr>
            <a:t> reached 93% in 2013</a:t>
          </a:r>
        </a:p>
      </cdr:txBody>
    </cdr:sp>
  </cdr:relSizeAnchor>
  <cdr:relSizeAnchor xmlns:cdr="http://schemas.openxmlformats.org/drawingml/2006/chartDrawing">
    <cdr:from>
      <cdr:x>0.6566</cdr:x>
      <cdr:y>0.09619</cdr:y>
    </cdr:from>
    <cdr:to>
      <cdr:x>0.6566</cdr:x>
      <cdr:y>0.22848</cdr:y>
    </cdr:to>
    <cdr:cxnSp macro="">
      <cdr:nvCxnSpPr>
        <cdr:cNvPr id="4" name="Straight Arrow Connector 3">
          <a:extLst xmlns:a="http://schemas.openxmlformats.org/drawingml/2006/main">
            <a:ext uri="{FF2B5EF4-FFF2-40B4-BE49-F238E27FC236}">
              <a16:creationId xmlns:a16="http://schemas.microsoft.com/office/drawing/2014/main" id="{19699A67-F5F9-4CB1-8565-C770BAD2FCE1}"/>
            </a:ext>
          </a:extLst>
        </cdr:cNvPr>
        <cdr:cNvCxnSpPr/>
      </cdr:nvCxnSpPr>
      <cdr:spPr>
        <a:xfrm xmlns:a="http://schemas.openxmlformats.org/drawingml/2006/main">
          <a:off x="6132623" y="532137"/>
          <a:ext cx="0" cy="731884"/>
        </a:xfrm>
        <a:prstGeom xmlns:a="http://schemas.openxmlformats.org/drawingml/2006/main" prst="straightConnector1">
          <a:avLst/>
        </a:prstGeom>
        <a:ln xmlns:a="http://schemas.openxmlformats.org/drawingml/2006/main" w="254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0.75733</cdr:x>
      <cdr:y>0.11385</cdr:y>
    </cdr:from>
    <cdr:to>
      <cdr:x>0.75733</cdr:x>
      <cdr:y>0.19726</cdr:y>
    </cdr:to>
    <cdr:cxnSp macro="">
      <cdr:nvCxnSpPr>
        <cdr:cNvPr id="5" name="Straight Arrow Connector 4">
          <a:extLst xmlns:a="http://schemas.openxmlformats.org/drawingml/2006/main">
            <a:ext uri="{FF2B5EF4-FFF2-40B4-BE49-F238E27FC236}">
              <a16:creationId xmlns:a16="http://schemas.microsoft.com/office/drawing/2014/main" id="{BC3B5350-F558-4C9B-8E8B-AC2001E7D7F9}"/>
            </a:ext>
          </a:extLst>
        </cdr:cNvPr>
        <cdr:cNvCxnSpPr/>
      </cdr:nvCxnSpPr>
      <cdr:spPr>
        <a:xfrm xmlns:a="http://schemas.openxmlformats.org/drawingml/2006/main">
          <a:off x="7073409" y="629871"/>
          <a:ext cx="0" cy="461460"/>
        </a:xfrm>
        <a:prstGeom xmlns:a="http://schemas.openxmlformats.org/drawingml/2006/main" prst="straightConnector1">
          <a:avLst/>
        </a:prstGeom>
        <a:ln xmlns:a="http://schemas.openxmlformats.org/drawingml/2006/main" w="254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0.84492</cdr:x>
      <cdr:y>0.19771</cdr:y>
    </cdr:from>
    <cdr:to>
      <cdr:x>0.88268</cdr:x>
      <cdr:y>0.73671</cdr:y>
    </cdr:to>
    <cdr:sp macro="" textlink="">
      <cdr:nvSpPr>
        <cdr:cNvPr id="3" name="TextBox 2">
          <a:extLst xmlns:a="http://schemas.openxmlformats.org/drawingml/2006/main">
            <a:ext uri="{FF2B5EF4-FFF2-40B4-BE49-F238E27FC236}">
              <a16:creationId xmlns:a16="http://schemas.microsoft.com/office/drawing/2014/main" id="{79804D2D-9B4F-4F5A-9E0F-B7155B6E2552}"/>
            </a:ext>
          </a:extLst>
        </cdr:cNvPr>
        <cdr:cNvSpPr txBox="1"/>
      </cdr:nvSpPr>
      <cdr:spPr>
        <a:xfrm xmlns:a="http://schemas.openxmlformats.org/drawingml/2006/main">
          <a:off x="7891523" y="1093795"/>
          <a:ext cx="352636" cy="29819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l"/>
          <a:r>
            <a:rPr lang="en-GB" sz="1400" dirty="0">
              <a:solidFill>
                <a:schemeClr val="bg1"/>
              </a:solidFill>
            </a:rPr>
            <a:t>COVID-19 LOCKDOWN</a:t>
          </a:r>
          <a:endParaRPr lang="en-GB" sz="11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5/28/2024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publications/measles-and-rubella-elimination-uk-strateg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measles-mumps-and-rubella-lab-confirmed-cases-in-england-202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v.uk/government/publications/viral-rash-in-pregnancy"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gov.uk/government/publications/measles-and-rubella-elimination-uk-strategy"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urosurveillance.org/content/10.2807/1560-7917.ES.2018.23.19.17-0038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v.uk/government/news/rubella-susceptibility-screening-in-pregnancy-to-end-in-england"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v.uk/government/publications/immunisation-of-healthcare-and-laboratory-staff-the-green-book-chapter-12"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national-measles-guidelin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medicines.org.uk/emc/product/1159/smpc/"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medicines.org.uk/emc/product/6307/smpc"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gov.uk/government/publications/measles-post-exposure-prophylaxis"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gov.uk/government/publications/vaccine-in-pregnancy-advice-for-pregnant-women/mmr-measles-mumps-rubella-vaccine-advice-for-pregnant-women"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gov.uk/government/publications/mumps-the-green-book-chapter-23"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eur01.safelinks.protection.outlook.com/?url=https%3A%2F%2Fdoi.org%2F10.2807%2Fese.17.16.20149-en&amp;data=04%7C01%7CColin.NJ.Campbell%40phe.gov.uk%7C0e1453cc674b4008a7d508d8c4713cd7%7Cee4e14994a354b2ead475f3cf9de8666%7C0%7C0%7C637475337913981613%7CUnknown%7CTWFpbGZsb3d8eyJWIjoiMC4wLjAwMDAiLCJQIjoiV2luMzIiLCJBTiI6Ik1haWwiLCJXVCI6Mn0%3D%7C1000&amp;sdata=aPHRqIrRUNtkn7ICEiCKPpfwruzKz4GLRUiEKqKZcm0%3D&amp;reserved=0"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ov.uk/government/publications/health-protection-report-volume-17-2023/hpr-volume-17-issue-7-news-14-july-2023#ref2"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gov.uk/government/statistics/cover-of-vaccination-evaluated-rapidly-cover-programme-2022-to-2023-quarterly-data/quarterly-vaccination-coverage-statistics-for-children-aged-up-to-5-years-in-the-uk-cover-programme-january-to-march-2023"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gov.uk/government/publications/measles-and-rubella-elimination-uk"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gov.uk/government/publications/measles-and-rubella-elimination-uk/uk-measles-and-rubella-elimination"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gov.uk/government/publications/measles-epidemiology-2023"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www.gov.uk/government/collections/measles-guidance-data-and-analysis" TargetMode="External"/><Relationship Id="rId5" Type="http://schemas.openxmlformats.org/officeDocument/2006/relationships/hyperlink" Target="https://www.gov.uk/government/news/measles-outbreak-could-spread-warns-ukhsa-chief-executive#:~:text=The%20UKHSA%20has%20declared%20a,other%20areas%20at%20greatest%20risk." TargetMode="External"/><Relationship Id="rId4" Type="http://schemas.openxmlformats.org/officeDocument/2006/relationships/hyperlink" Target="https://www.gov.uk/government/publications/measles-epidemiology-2023/confirmed-cases-of-measles-in-england-by-month-age-and-region-2023"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gov.uk/government/publications/health-protection-in-schools-and-other-childcare-facilities"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publications/measles-deaths-by-age-group-from-1980-to-2013-ons-data/measles-notifications-and-deaths-in-england-and-wales-1940-to-201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t>This resource is designed to be used by anyone involved in advising on or delivering any aspect of the national vaccination programme. </a:t>
            </a:r>
          </a:p>
          <a:p>
            <a:pPr>
              <a:spcBef>
                <a:spcPct val="0"/>
              </a:spcBef>
            </a:pPr>
            <a:endParaRPr lang="en-GB" dirty="0"/>
          </a:p>
          <a:p>
            <a:pPr>
              <a:spcBef>
                <a:spcPct val="0"/>
              </a:spcBef>
            </a:pPr>
            <a:r>
              <a:rPr lang="en-GB" dirty="0"/>
              <a:t>This may include:</a:t>
            </a:r>
          </a:p>
          <a:p>
            <a:pPr>
              <a:spcBef>
                <a:spcPct val="0"/>
              </a:spcBef>
            </a:pPr>
            <a:endParaRPr lang="en-GB" dirty="0"/>
          </a:p>
          <a:p>
            <a:pPr marL="171450" indent="-171450">
              <a:spcBef>
                <a:spcPct val="0"/>
              </a:spcBef>
              <a:buFont typeface="Arial" panose="020B0604020202020204" pitchFamily="34" charset="0"/>
              <a:buChar char="•"/>
            </a:pPr>
            <a:r>
              <a:rPr lang="en-GB" dirty="0"/>
              <a:t>Care navigators and other staff scheduling appointments for vaccination</a:t>
            </a:r>
          </a:p>
          <a:p>
            <a:pPr marL="171450" indent="-171450">
              <a:spcBef>
                <a:spcPct val="0"/>
              </a:spcBef>
              <a:buFont typeface="Arial" panose="020B0604020202020204" pitchFamily="34" charset="0"/>
              <a:buChar char="•"/>
            </a:pPr>
            <a:r>
              <a:rPr lang="en-GB" dirty="0"/>
              <a:t>all staff advising on MMR vaccine</a:t>
            </a:r>
          </a:p>
          <a:p>
            <a:pPr marL="171450" indent="-171450">
              <a:spcBef>
                <a:spcPct val="0"/>
              </a:spcBef>
              <a:buFont typeface="Arial" panose="020B0604020202020204" pitchFamily="34" charset="0"/>
              <a:buChar char="•"/>
            </a:pPr>
            <a:r>
              <a:rPr lang="en-GB" dirty="0"/>
              <a:t>all staff responsible for vaccine ordering and storage</a:t>
            </a:r>
          </a:p>
          <a:p>
            <a:pPr marL="171450" indent="-171450">
              <a:spcBef>
                <a:spcPct val="0"/>
              </a:spcBef>
              <a:buFont typeface="Arial" panose="020B0604020202020204" pitchFamily="34" charset="0"/>
              <a:buChar char="•"/>
            </a:pPr>
            <a:r>
              <a:rPr lang="en-GB" dirty="0"/>
              <a:t>all staff administering vaccines</a:t>
            </a:r>
          </a:p>
          <a:p>
            <a:pPr>
              <a:spcBef>
                <a:spcPct val="0"/>
              </a:spcBef>
            </a:pPr>
            <a:endParaRPr lang="en-GB" b="1" dirty="0"/>
          </a:p>
          <a:p>
            <a:pPr>
              <a:spcBef>
                <a:spcPct val="0"/>
              </a:spcBef>
            </a:pPr>
            <a:r>
              <a:rPr lang="en-GB" b="1" dirty="0"/>
              <a:t>If this slide set is to be used for the delivery of training, not all slides will be required.  Trainers should select slides depending on audience background, their role in the vaccination programme and the length of training session.</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5034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a:t>
            </a:fld>
            <a:endParaRPr lang="en-US" dirty="0"/>
          </a:p>
        </p:txBody>
      </p:sp>
    </p:spTree>
    <p:extLst>
      <p:ext uri="{BB962C8B-B14F-4D97-AF65-F5344CB8AC3E}">
        <p14:creationId xmlns:p14="http://schemas.microsoft.com/office/powerpoint/2010/main" val="300348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 on following slides.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Measles and rubella elimination UK strategy January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Measles and rubella elimination UK strategy - GOV.UK (www.gov.uk)</a:t>
            </a:r>
            <a:r>
              <a:rPr lang="en-GB" dirty="0"/>
              <a:t> https://www.gov.uk/government/publications/measles-and-rubella-elimination-uk-strategy</a:t>
            </a:r>
          </a:p>
        </p:txBody>
      </p:sp>
      <p:sp>
        <p:nvSpPr>
          <p:cNvPr id="4" name="Slide Number Placeholder 3"/>
          <p:cNvSpPr>
            <a:spLocks noGrp="1"/>
          </p:cNvSpPr>
          <p:nvPr>
            <p:ph type="sldNum" sz="quarter" idx="5"/>
          </p:nvPr>
        </p:nvSpPr>
        <p:spPr/>
        <p:txBody>
          <a:bodyPr/>
          <a:lstStyle/>
          <a:p>
            <a:fld id="{0C9349AD-43E2-A142-9B61-FBB06C64E86F}" type="slidenum">
              <a:rPr lang="en-US" smtClean="0"/>
              <a:t>11</a:t>
            </a:fld>
            <a:endParaRPr lang="en-US" dirty="0"/>
          </a:p>
        </p:txBody>
      </p:sp>
    </p:spTree>
    <p:extLst>
      <p:ext uri="{BB962C8B-B14F-4D97-AF65-F5344CB8AC3E}">
        <p14:creationId xmlns:p14="http://schemas.microsoft.com/office/powerpoint/2010/main" val="2082585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a:t>
            </a:fld>
            <a:endParaRPr lang="en-US" dirty="0"/>
          </a:p>
        </p:txBody>
      </p:sp>
    </p:spTree>
    <p:extLst>
      <p:ext uri="{BB962C8B-B14F-4D97-AF65-F5344CB8AC3E}">
        <p14:creationId xmlns:p14="http://schemas.microsoft.com/office/powerpoint/2010/main" val="3263377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6382E1-43EB-417A-85DC-DDBF50F32737}" type="slidenum">
              <a:rPr lang="en-GB" smtClean="0"/>
              <a:t>13</a:t>
            </a:fld>
            <a:endParaRPr lang="en-GB" dirty="0"/>
          </a:p>
        </p:txBody>
      </p:sp>
    </p:spTree>
    <p:extLst>
      <p:ext uri="{BB962C8B-B14F-4D97-AF65-F5344CB8AC3E}">
        <p14:creationId xmlns:p14="http://schemas.microsoft.com/office/powerpoint/2010/main" val="204347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a:t>
            </a:fld>
            <a:endParaRPr lang="en-US" dirty="0"/>
          </a:p>
        </p:txBody>
      </p:sp>
    </p:spTree>
    <p:extLst>
      <p:ext uri="{BB962C8B-B14F-4D97-AF65-F5344CB8AC3E}">
        <p14:creationId xmlns:p14="http://schemas.microsoft.com/office/powerpoint/2010/main" val="2433936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dirty="0"/>
          </a:p>
        </p:txBody>
      </p:sp>
    </p:spTree>
    <p:extLst>
      <p:ext uri="{BB962C8B-B14F-4D97-AF65-F5344CB8AC3E}">
        <p14:creationId xmlns:p14="http://schemas.microsoft.com/office/powerpoint/2010/main" val="2634920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9875" name="Rectangle 3"/>
          <p:cNvSpPr>
            <a:spLocks noGrp="1"/>
          </p:cNvSpPr>
          <p:nvPr>
            <p:ph type="body" idx="1"/>
          </p:nvPr>
        </p:nvSpPr>
        <p:spPr bwMode="auto">
          <a:noFill/>
        </p:spPr>
        <p:txBody>
          <a:bodyPr/>
          <a:lstStyle/>
          <a:p>
            <a:endParaRPr lang="en-GB" dirty="0"/>
          </a:p>
        </p:txBody>
      </p:sp>
    </p:spTree>
    <p:extLst>
      <p:ext uri="{BB962C8B-B14F-4D97-AF65-F5344CB8AC3E}">
        <p14:creationId xmlns:p14="http://schemas.microsoft.com/office/powerpoint/2010/main" val="1269158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a:t>
            </a:fld>
            <a:endParaRPr lang="en-US" dirty="0"/>
          </a:p>
        </p:txBody>
      </p:sp>
    </p:spTree>
    <p:extLst>
      <p:ext uri="{BB962C8B-B14F-4D97-AF65-F5344CB8AC3E}">
        <p14:creationId xmlns:p14="http://schemas.microsoft.com/office/powerpoint/2010/main" val="3574177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dirty="0"/>
          </a:p>
        </p:txBody>
      </p:sp>
    </p:spTree>
    <p:extLst>
      <p:ext uri="{BB962C8B-B14F-4D97-AF65-F5344CB8AC3E}">
        <p14:creationId xmlns:p14="http://schemas.microsoft.com/office/powerpoint/2010/main" val="2434915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dirty="0"/>
          </a:p>
        </p:txBody>
      </p:sp>
    </p:spTree>
    <p:extLst>
      <p:ext uri="{BB962C8B-B14F-4D97-AF65-F5344CB8AC3E}">
        <p14:creationId xmlns:p14="http://schemas.microsoft.com/office/powerpoint/2010/main" val="406990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a:solidFill>
                  <a:srgbClr val="000000"/>
                </a:solidFill>
              </a:rPr>
              <a:t>Key roles for those who advise on or deliver the MMR vaccination programme</a:t>
            </a:r>
            <a:r>
              <a:rPr lang="en-GB" baseline="0" dirty="0">
                <a:solidFill>
                  <a:srgbClr val="000000"/>
                </a:solidFill>
              </a:rPr>
              <a:t> </a:t>
            </a:r>
            <a:r>
              <a:rPr lang="en-GB" dirty="0">
                <a:solidFill>
                  <a:srgbClr val="000000"/>
                </a:solidFill>
              </a:rPr>
              <a:t>are as follows. To:</a:t>
            </a:r>
          </a:p>
          <a:p>
            <a:pPr eaLnBrk="1" hangingPunct="1">
              <a:spcBef>
                <a:spcPct val="0"/>
              </a:spcBef>
            </a:pPr>
            <a:endParaRPr lang="en-GB" dirty="0">
              <a:solidFill>
                <a:srgbClr val="000000"/>
              </a:solidFill>
            </a:endParaRPr>
          </a:p>
          <a:p>
            <a:pPr marL="171450" indent="-171450">
              <a:spcBef>
                <a:spcPct val="0"/>
              </a:spcBef>
              <a:buFont typeface="Arial" panose="020B0604020202020204" pitchFamily="34" charset="0"/>
              <a:buChar char="•"/>
            </a:pPr>
            <a:r>
              <a:rPr lang="en-GB" dirty="0"/>
              <a:t>understand the evidence base for the administration of the MMR vaccination</a:t>
            </a:r>
          </a:p>
          <a:p>
            <a:pPr marL="171450" indent="-171450">
              <a:spcBef>
                <a:spcPct val="0"/>
              </a:spcBef>
              <a:buFont typeface="Arial" panose="020B0604020202020204" pitchFamily="34" charset="0"/>
              <a:buChar char="•"/>
            </a:pPr>
            <a:r>
              <a:rPr lang="en-GB" dirty="0"/>
              <a:t>understand how the vaccine works and what vaccines are used </a:t>
            </a:r>
          </a:p>
          <a:p>
            <a:pPr marL="171450" indent="-171450">
              <a:spcBef>
                <a:spcPct val="0"/>
              </a:spcBef>
              <a:buFont typeface="Arial" panose="020B0604020202020204" pitchFamily="34" charset="0"/>
              <a:buChar char="•"/>
            </a:pPr>
            <a:r>
              <a:rPr lang="en-GB" dirty="0"/>
              <a:t>schedule appointments with the correct intervals between doses</a:t>
            </a:r>
          </a:p>
          <a:p>
            <a:pPr marL="171450" indent="-171450">
              <a:spcBef>
                <a:spcPct val="0"/>
              </a:spcBef>
              <a:buFont typeface="Arial" panose="020B0604020202020204" pitchFamily="34" charset="0"/>
              <a:buChar char="•"/>
            </a:pPr>
            <a:r>
              <a:rPr lang="en-GB" dirty="0"/>
              <a:t>provide individuals and/or parents/carers of those who are eligible to receive the MMR vaccine with the information necessary for them to provide informed consent</a:t>
            </a:r>
          </a:p>
          <a:p>
            <a:pPr marL="171450" indent="-171450">
              <a:spcBef>
                <a:spcPct val="0"/>
              </a:spcBef>
              <a:buFont typeface="Arial" panose="020B0604020202020204" pitchFamily="34" charset="0"/>
              <a:buChar char="•"/>
            </a:pPr>
            <a:r>
              <a:rPr lang="en-GB" dirty="0"/>
              <a:t>safely administer MMR vaccine</a:t>
            </a:r>
          </a:p>
          <a:p>
            <a:pPr marL="171450" indent="-171450">
              <a:spcBef>
                <a:spcPct val="0"/>
              </a:spcBef>
              <a:buFont typeface="Arial" panose="020B0604020202020204" pitchFamily="34" charset="0"/>
              <a:buChar char="•"/>
            </a:pPr>
            <a:r>
              <a:rPr lang="en-GB" dirty="0"/>
              <a:t>provide individuals and/or parents/carers with post vaccination advice and signpost to other sources of information</a:t>
            </a:r>
          </a:p>
          <a:p>
            <a:pPr marL="171450" indent="-171450">
              <a:spcBef>
                <a:spcPct val="0"/>
              </a:spcBef>
              <a:buFont typeface="Arial" panose="020B0604020202020204" pitchFamily="34" charset="0"/>
              <a:buChar char="•"/>
            </a:pPr>
            <a:r>
              <a:rPr lang="en-GB" dirty="0"/>
              <a:t>ensure those eligible to receive the vaccine can do so </a:t>
            </a:r>
          </a:p>
          <a:p>
            <a:pPr marL="171450" indent="-171450">
              <a:spcBef>
                <a:spcPct val="0"/>
              </a:spcBef>
              <a:buFont typeface="Arial" panose="020B0604020202020204" pitchFamily="34" charset="0"/>
              <a:buChar char="•"/>
            </a:pPr>
            <a:r>
              <a:rPr lang="en-GB" dirty="0"/>
              <a:t>understand why high vaccine coverage is required</a:t>
            </a:r>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Laboratory confirmed cases of measles, rubella and mumps, England: October to December 2021 Health Protection Report Volume 16 Number 3 22 February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Measles, mumps and rubella: lab-confirmed cases in England 2021 - GOV.UK (www.gov.uk)</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https://www.gov.uk/government/publications/measles-mumps-and-rubella-lab-confirmed-cases-in-england-2021</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20</a:t>
            </a:fld>
            <a:endParaRPr lang="en-US" dirty="0"/>
          </a:p>
        </p:txBody>
      </p:sp>
    </p:spTree>
    <p:extLst>
      <p:ext uri="{BB962C8B-B14F-4D97-AF65-F5344CB8AC3E}">
        <p14:creationId xmlns:p14="http://schemas.microsoft.com/office/powerpoint/2010/main" val="1423237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dirty="0"/>
          </a:p>
        </p:txBody>
      </p:sp>
    </p:spTree>
    <p:extLst>
      <p:ext uri="{BB962C8B-B14F-4D97-AF65-F5344CB8AC3E}">
        <p14:creationId xmlns:p14="http://schemas.microsoft.com/office/powerpoint/2010/main" val="1991430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22</a:t>
            </a:fld>
            <a:endParaRPr lang="en-US" dirty="0"/>
          </a:p>
        </p:txBody>
      </p:sp>
    </p:spTree>
    <p:extLst>
      <p:ext uri="{BB962C8B-B14F-4D97-AF65-F5344CB8AC3E}">
        <p14:creationId xmlns:p14="http://schemas.microsoft.com/office/powerpoint/2010/main" val="797367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23</a:t>
            </a:fld>
            <a:endParaRPr lang="en-US" dirty="0"/>
          </a:p>
        </p:txBody>
      </p:sp>
    </p:spTree>
    <p:extLst>
      <p:ext uri="{BB962C8B-B14F-4D97-AF65-F5344CB8AC3E}">
        <p14:creationId xmlns:p14="http://schemas.microsoft.com/office/powerpoint/2010/main" val="1291841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24</a:t>
            </a:fld>
            <a:endParaRPr lang="en-US" dirty="0"/>
          </a:p>
        </p:txBody>
      </p:sp>
    </p:spTree>
    <p:extLst>
      <p:ext uri="{BB962C8B-B14F-4D97-AF65-F5344CB8AC3E}">
        <p14:creationId xmlns:p14="http://schemas.microsoft.com/office/powerpoint/2010/main" val="3510009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Country of origin was known for 21 out of the 27 women identified with primary infections (78%) during this period and 20 (95%) of them were non-UK born. </a:t>
            </a:r>
          </a:p>
          <a:p>
            <a:endParaRPr lang="en-GB" dirty="0"/>
          </a:p>
          <a:p>
            <a:r>
              <a:rPr lang="en-GB" dirty="0"/>
              <a:t>The origin of infection was known for 22 (81%) of the women, with 14 (64%) of them acquiring their rubella infection outside the UK. </a:t>
            </a:r>
          </a:p>
          <a:p>
            <a:endParaRPr lang="en-GB" dirty="0"/>
          </a:p>
          <a:p>
            <a:r>
              <a:rPr lang="en-GB" b="1" dirty="0"/>
              <a:t>Guidance on the investigation, diagnosis and management of viral illness, or exposure to viral rash illness, in pregnancy November 2022 </a:t>
            </a:r>
          </a:p>
          <a:p>
            <a:r>
              <a:rPr lang="en-GB" dirty="0">
                <a:hlinkClick r:id="rId3"/>
              </a:rPr>
              <a:t>https://www.gov.uk/government/publications/viral-rash-in-pregnancy</a:t>
            </a:r>
            <a:r>
              <a:rPr lang="en-GB" dirty="0"/>
              <a:t> https://www.gov.uk/government/publications/viral-rash-in-pregnancy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Measles and rubella elimination UK strategy January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Measles and rubella elimination UK strategy - GOV.UK (www.gov.uk)</a:t>
            </a:r>
            <a:r>
              <a:rPr lang="en-GB" dirty="0"/>
              <a:t> https://www.gov.uk/government/publications/measles-and-rubella-elimination-uk-strategy</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25</a:t>
            </a:fld>
            <a:endParaRPr lang="en-US" dirty="0"/>
          </a:p>
        </p:txBody>
      </p:sp>
    </p:spTree>
    <p:extLst>
      <p:ext uri="{BB962C8B-B14F-4D97-AF65-F5344CB8AC3E}">
        <p14:creationId xmlns:p14="http://schemas.microsoft.com/office/powerpoint/2010/main" val="571036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9875" name="Rectangle 3"/>
          <p:cNvSpPr>
            <a:spLocks noGrp="1"/>
          </p:cNvSpPr>
          <p:nvPr>
            <p:ph type="body" idx="1"/>
          </p:nvPr>
        </p:nvSpPr>
        <p:spPr bwMode="auto">
          <a:noFill/>
        </p:spPr>
        <p:txBody>
          <a:bodyPr/>
          <a:lstStyle/>
          <a:p>
            <a:r>
              <a:rPr lang="en-GB" dirty="0"/>
              <a:t>Congenital rubella infection (CRI) is confirmed by detection of rubella IgM in serum or OF and/or detection of rubella RNA in body fluids. Infants with clinical features consistent with CRS are classified as CRS cases. Where possible retrospective laboratory investigations of maternal pregnancy samples are carried out for infants whose mothers were not previously diagnosed with infection in pregnancy. </a:t>
            </a:r>
          </a:p>
          <a:p>
            <a:endParaRPr lang="en-GB" dirty="0"/>
          </a:p>
          <a:p>
            <a:r>
              <a:rPr lang="en-GB" dirty="0"/>
              <a:t>The risk to the foetus of primary rubella in the first 16 weeks gestation is substantial, with major and varied congenital abnormalities being associated with infection in the first trimester. </a:t>
            </a:r>
          </a:p>
          <a:p>
            <a:endParaRPr lang="en-GB" dirty="0"/>
          </a:p>
          <a:p>
            <a:r>
              <a:rPr lang="en-GB" dirty="0"/>
              <a:t>Rubella infection between 16 and 20 weeks gestation is associated with a minimal risk of deafness only and rubella prior to the estimated date of conception or after 20 weeks carries no documented risk. </a:t>
            </a:r>
          </a:p>
          <a:p>
            <a:endParaRPr lang="en-GB" dirty="0"/>
          </a:p>
        </p:txBody>
      </p:sp>
      <p:sp>
        <p:nvSpPr>
          <p:cNvPr id="798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359345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average of just over 20 CRS births a year were reported between 1986 and 1990, with 3.3 on average each year between 1991 and 2002 in Great Britain.</a:t>
            </a:r>
          </a:p>
          <a:p>
            <a:endParaRPr lang="en-GB" dirty="0"/>
          </a:p>
          <a:p>
            <a:r>
              <a:rPr lang="en-GB" dirty="0"/>
              <a:t>CRS rates fell from an average 0.17 per 100,000 live births annually between 2003 and 2009 to 0.05 per 100,000 between 2010 and 2016; a reduction of 71%. This fall was due to no babies being identified with CRS post-delivery.</a:t>
            </a:r>
          </a:p>
          <a:p>
            <a:endParaRPr lang="en-GB" dirty="0"/>
          </a:p>
          <a:p>
            <a:r>
              <a:rPr lang="en-GB" dirty="0"/>
              <a:t>Between 2003 and 2016, 31 rubella infections in pregnancy were diagnosed across the UK (0.23 infections per 100,000 pregnancies). Of these, 5 were considered to have been reinfections and 26 primary infections. Of those with primary infections, all women for whom a country of birth was available (n=20) were born outside the UK. </a:t>
            </a:r>
          </a:p>
          <a:p>
            <a:endParaRPr lang="en-GB" dirty="0"/>
          </a:p>
          <a:p>
            <a:r>
              <a:rPr lang="en-GB" dirty="0"/>
              <a:t>Of the 22 women with known place of acquisition, 14 acquired their infection abroad. A total of 12 infants were born with congenital rubella syndrome (CRS) between 2003 and 2016. Five infants were born to women diagnosed with infection during pregnancy. A further 7 infants were diagnosed with CRS at birth but with no laboratory confirmation of maternal infection in pregnancy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Conv_Minion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Conv_MinionPro-Regular"/>
              </a:rPr>
              <a:t>Rubella infection in pregnancy and congenital rubella in United Kingdom, 2003 to 2016</a:t>
            </a:r>
          </a:p>
          <a:p>
            <a:r>
              <a:rPr lang="en-GB" dirty="0">
                <a:hlinkClick r:id="rId3"/>
              </a:rPr>
              <a:t>Eurosurveillance | Rubella infection in pregnancy and congenital rubella in United Kingdom, 2003 to 2016</a:t>
            </a:r>
            <a:r>
              <a:rPr lang="en-GB" dirty="0"/>
              <a:t> https://www.eurosurveillance.org/content/10.2807/1560-7917.ES.2018.23.19.17-00381</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27</a:t>
            </a:fld>
            <a:endParaRPr lang="en-US" dirty="0"/>
          </a:p>
        </p:txBody>
      </p:sp>
    </p:spTree>
    <p:extLst>
      <p:ext uri="{BB962C8B-B14F-4D97-AF65-F5344CB8AC3E}">
        <p14:creationId xmlns:p14="http://schemas.microsoft.com/office/powerpoint/2010/main" val="1545171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https://www.gov.uk/government/news/rubella-susceptibility-screening-in-pregnancy-to-end-in-england</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28</a:t>
            </a:fld>
            <a:endParaRPr lang="en-US" dirty="0"/>
          </a:p>
        </p:txBody>
      </p:sp>
    </p:spTree>
    <p:extLst>
      <p:ext uri="{BB962C8B-B14F-4D97-AF65-F5344CB8AC3E}">
        <p14:creationId xmlns:p14="http://schemas.microsoft.com/office/powerpoint/2010/main" val="1066611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29</a:t>
            </a:fld>
            <a:endParaRPr lang="en-US" dirty="0"/>
          </a:p>
        </p:txBody>
      </p:sp>
    </p:spTree>
    <p:extLst>
      <p:ext uri="{BB962C8B-B14F-4D97-AF65-F5344CB8AC3E}">
        <p14:creationId xmlns:p14="http://schemas.microsoft.com/office/powerpoint/2010/main" val="113229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r>
              <a:rPr lang="en-GB" dirty="0"/>
              <a:t>On completion of this resource, users should meet the stated learning outcomes. They should also be able to access the sources of additional information and know how to keep up to date with any programme changes.</a:t>
            </a:r>
          </a:p>
        </p:txBody>
      </p:sp>
      <p:sp>
        <p:nvSpPr>
          <p:cNvPr id="75780" name="Slide Number Placeholder 3"/>
          <p:cNvSpPr>
            <a:spLocks noGrp="1"/>
          </p:cNvSpPr>
          <p:nvPr>
            <p:ph type="sldNum" sz="quarter" idx="5"/>
          </p:nvPr>
        </p:nvSpPr>
        <p:spPr bwMode="auto">
          <a:noFill/>
          <a:ln>
            <a:miter lim="800000"/>
            <a:headEnd/>
            <a:tailEnd/>
          </a:ln>
        </p:spPr>
        <p:txBody>
          <a:bodyPr/>
          <a:lstStyle/>
          <a:p>
            <a:fld id="{17AC1B67-9FC3-0A48-A603-6072EF2F3B7A}" type="slidenum">
              <a:rPr lang="en-GB"/>
              <a:pPr/>
              <a:t>3</a:t>
            </a:fld>
            <a:endParaRPr lang="en-GB" dirty="0"/>
          </a:p>
        </p:txBody>
      </p:sp>
      <p:sp>
        <p:nvSpPr>
          <p:cNvPr id="7578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2F2E-796C-1B47-9A23-D7F90DF216CB}"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02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2911671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pPr/>
              <a:t>31</a:t>
            </a:fld>
            <a:endParaRPr lang="en-GB" dirty="0"/>
          </a:p>
        </p:txBody>
      </p:sp>
      <p:sp>
        <p:nvSpPr>
          <p:cNvPr id="8602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3738492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the disease burden for individuals, outbreak management in health care settings is resource intensive. </a:t>
            </a:r>
          </a:p>
          <a:p>
            <a:endParaRPr lang="en-GB" dirty="0"/>
          </a:p>
          <a:p>
            <a:r>
              <a:rPr lang="en-GB" dirty="0"/>
              <a:t>There are also implications for staff management as unvaccinated HCWs who are exposed to measles infection have to be excluded from the workplace to protect patients and colleagues placing an additional burden on other staff. </a:t>
            </a:r>
          </a:p>
          <a:p>
            <a:endParaRPr lang="en-GB" dirty="0"/>
          </a:p>
          <a:p>
            <a:r>
              <a:rPr lang="en-GB" dirty="0"/>
              <a:t>An outbreak report from 2013 details an unvaccinated HCW who became infected with measles from an unvaccinated paediatric patient. </a:t>
            </a:r>
          </a:p>
          <a:p>
            <a:endParaRPr lang="en-GB" dirty="0"/>
          </a:p>
          <a:p>
            <a:r>
              <a:rPr lang="en-GB" dirty="0"/>
              <a:t>Following infection the health protection team identified 110 contacts including other patients, staff, and visitors. One 10 month old infant went on to develop measles.</a:t>
            </a:r>
          </a:p>
          <a:p>
            <a:endParaRPr lang="en-GB" dirty="0"/>
          </a:p>
          <a:p>
            <a:r>
              <a:rPr lang="en-GB" dirty="0">
                <a:hlinkClick r:id="rId3"/>
              </a:rPr>
              <a:t>Immunisation of healthcare and laboratory staff: the green book, chapter 12 - GOV.UK (www.gov.uk)</a:t>
            </a:r>
            <a:r>
              <a:rPr lang="en-GB" dirty="0"/>
              <a:t> https://www.gov.uk/government/publications/immunisation-of-healthcare-and-laboratory-staff-the-green-book-chapter-12</a:t>
            </a:r>
          </a:p>
        </p:txBody>
      </p:sp>
      <p:sp>
        <p:nvSpPr>
          <p:cNvPr id="4" name="Slide Number Placeholder 3"/>
          <p:cNvSpPr>
            <a:spLocks noGrp="1"/>
          </p:cNvSpPr>
          <p:nvPr>
            <p:ph type="sldNum" sz="quarter" idx="5"/>
          </p:nvPr>
        </p:nvSpPr>
        <p:spPr/>
        <p:txBody>
          <a:bodyPr/>
          <a:lstStyle/>
          <a:p>
            <a:fld id="{0C9349AD-43E2-A142-9B61-FBB06C64E86F}" type="slidenum">
              <a:rPr lang="en-US" smtClean="0"/>
              <a:t>32</a:t>
            </a:fld>
            <a:endParaRPr lang="en-US" dirty="0"/>
          </a:p>
        </p:txBody>
      </p:sp>
    </p:spTree>
    <p:extLst>
      <p:ext uri="{BB962C8B-B14F-4D97-AF65-F5344CB8AC3E}">
        <p14:creationId xmlns:p14="http://schemas.microsoft.com/office/powerpoint/2010/main" val="3923138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33</a:t>
            </a:fld>
            <a:endParaRPr lang="en-US" dirty="0"/>
          </a:p>
        </p:txBody>
      </p:sp>
    </p:spTree>
    <p:extLst>
      <p:ext uri="{BB962C8B-B14F-4D97-AF65-F5344CB8AC3E}">
        <p14:creationId xmlns:p14="http://schemas.microsoft.com/office/powerpoint/2010/main" val="4217219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hlinkClick r:id="rId3"/>
              </a:rPr>
              <a:t>National measles guidelines - GOV.UK (www.gov.uk)</a:t>
            </a:r>
            <a:endParaRPr lang="en-GB" b="1" u="none" strike="sngStrike" dirty="0">
              <a:solidFill>
                <a:srgbClr val="0563C1"/>
              </a:solidFill>
              <a:highlight>
                <a:srgbClr val="FFFF00"/>
              </a:highlight>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34</a:t>
            </a:fld>
            <a:endParaRPr lang="en-US" dirty="0"/>
          </a:p>
        </p:txBody>
      </p:sp>
    </p:spTree>
    <p:extLst>
      <p:ext uri="{BB962C8B-B14F-4D97-AF65-F5344CB8AC3E}">
        <p14:creationId xmlns:p14="http://schemas.microsoft.com/office/powerpoint/2010/main" val="3626763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35</a:t>
            </a:fld>
            <a:endParaRPr lang="en-US" dirty="0"/>
          </a:p>
        </p:txBody>
      </p:sp>
    </p:spTree>
    <p:extLst>
      <p:ext uri="{BB962C8B-B14F-4D97-AF65-F5344CB8AC3E}">
        <p14:creationId xmlns:p14="http://schemas.microsoft.com/office/powerpoint/2010/main" val="1428822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MMR vaccines should be stored and prepared in accordance with manufacturers instructions </a:t>
            </a:r>
            <a:r>
              <a:rPr lang="en-GB" b="1" dirty="0">
                <a:highlight>
                  <a:srgbClr val="FFFF00"/>
                </a:highlight>
              </a:rPr>
              <a:t>and shaken well before they are administered.</a:t>
            </a:r>
          </a:p>
          <a:p>
            <a:endParaRPr lang="en-GB" b="1" dirty="0">
              <a:highlight>
                <a:srgbClr val="FFFF00"/>
              </a:highlight>
            </a:endParaRPr>
          </a:p>
          <a:p>
            <a:r>
              <a:rPr lang="en-GB" dirty="0"/>
              <a:t>As both vaccines are licenced for subcutaneous injection, the dose does not need to be repeated if it is inadvertently given S/C.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36</a:t>
            </a:fld>
            <a:endParaRPr lang="en-US" dirty="0"/>
          </a:p>
        </p:txBody>
      </p:sp>
    </p:spTree>
    <p:extLst>
      <p:ext uri="{BB962C8B-B14F-4D97-AF65-F5344CB8AC3E}">
        <p14:creationId xmlns:p14="http://schemas.microsoft.com/office/powerpoint/2010/main" val="128869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Priorix vaccine Summary of Product Characteristics</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Priorix powder and solvent for solution for injection in a pre-filled syringe - Summary of Product Characteristics (SmPC) - (emc) (medicines.org.uk)</a:t>
            </a:r>
            <a:r>
              <a:rPr lang="en-GB" dirty="0"/>
              <a:t> https://www.medicines.org.uk/emc/product/1159/smpc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37</a:t>
            </a:fld>
            <a:endParaRPr lang="en-US" dirty="0"/>
          </a:p>
        </p:txBody>
      </p:sp>
    </p:spTree>
    <p:extLst>
      <p:ext uri="{BB962C8B-B14F-4D97-AF65-F5344CB8AC3E}">
        <p14:creationId xmlns:p14="http://schemas.microsoft.com/office/powerpoint/2010/main" val="2829315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MMRvaxPro vaccine Summary of Product Characteristics</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MMRVAXPRO - Summary of Product Characteristics (SmPC) - (emc) (medicines.org.uk)</a:t>
            </a:r>
            <a:r>
              <a:rPr lang="en-GB" dirty="0"/>
              <a:t> https://www.medicines.org.uk/emc/product/6307/smpc</a:t>
            </a:r>
            <a:endParaRPr lang="en-GB" b="1"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38</a:t>
            </a:fld>
            <a:endParaRPr lang="en-US" dirty="0"/>
          </a:p>
        </p:txBody>
      </p:sp>
    </p:spTree>
    <p:extLst>
      <p:ext uri="{BB962C8B-B14F-4D97-AF65-F5344CB8AC3E}">
        <p14:creationId xmlns:p14="http://schemas.microsoft.com/office/powerpoint/2010/main" val="2414529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dirty="0"/>
          </a:p>
        </p:txBody>
      </p:sp>
    </p:spTree>
    <p:extLst>
      <p:ext uri="{BB962C8B-B14F-4D97-AF65-F5344CB8AC3E}">
        <p14:creationId xmlns:p14="http://schemas.microsoft.com/office/powerpoint/2010/main" val="65528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7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
        <p:nvSpPr>
          <p:cNvPr id="77829" name="Slide Number Placeholder 4"/>
          <p:cNvSpPr>
            <a:spLocks noGrp="1"/>
          </p:cNvSpPr>
          <p:nvPr>
            <p:ph type="sldNum" sz="quarter" idx="5"/>
          </p:nvPr>
        </p:nvSpPr>
        <p:spPr bwMode="auto">
          <a:noFill/>
          <a:ln>
            <a:miter lim="800000"/>
            <a:headEnd/>
            <a:tailEnd/>
          </a:ln>
        </p:spPr>
        <p:txBody>
          <a:bodyPr/>
          <a:lstStyle/>
          <a:p>
            <a:fld id="{285234FC-5991-A54A-B96E-CCB8886A3765}" type="slidenum">
              <a:rPr lang="en-GB"/>
              <a:pPr/>
              <a:t>4</a:t>
            </a:fld>
            <a:endParaRPr lang="en-GB" dirty="0"/>
          </a:p>
        </p:txBody>
      </p:sp>
      <p:sp>
        <p:nvSpPr>
          <p:cNvPr id="3" name="Notes Placeholder 2">
            <a:extLst>
              <a:ext uri="{FF2B5EF4-FFF2-40B4-BE49-F238E27FC236}">
                <a16:creationId xmlns:a16="http://schemas.microsoft.com/office/drawing/2014/main" id="{A0308AAF-42B6-4C3A-ACB5-778709EBEC23}"/>
              </a:ext>
            </a:extLst>
          </p:cNvPr>
          <p:cNvSpPr>
            <a:spLocks noGrp="1"/>
          </p:cNvSpPr>
          <p:nvPr>
            <p:ph type="body" sz="quarter" idx="3"/>
          </p:nvPr>
        </p:nvSpPr>
        <p:spPr/>
        <p:txBody>
          <a:bodyPr/>
          <a:lstStyle/>
          <a:p>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40</a:t>
            </a:fld>
            <a:endParaRPr lang="en-US" dirty="0"/>
          </a:p>
        </p:txBody>
      </p:sp>
    </p:spTree>
    <p:extLst>
      <p:ext uri="{BB962C8B-B14F-4D97-AF65-F5344CB8AC3E}">
        <p14:creationId xmlns:p14="http://schemas.microsoft.com/office/powerpoint/2010/main" val="61146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MMR vaccine is recommended as part on the national routine immunisation schedule.  It is a two dose programme with the first dose  being offered around the time of the first birthday and the second dose being offered at 3 years 4 months of age.</a:t>
            </a:r>
          </a:p>
          <a:p>
            <a:br>
              <a:rPr lang="en-GB" sz="1200" kern="1200" dirty="0">
                <a:solidFill>
                  <a:schemeClr val="tx1"/>
                </a:solidFill>
                <a:effectLst/>
                <a:latin typeface="+mn-lt"/>
                <a:ea typeface="ヒラギノ角ゴ Pro W3" pitchFamily="84" charset="-128"/>
                <a:cs typeface="ヒラギノ角ゴ Pro W3" pitchFamily="84" charset="-128"/>
              </a:rPr>
            </a:br>
            <a:r>
              <a:rPr lang="en-GB" sz="1200" kern="1200" dirty="0">
                <a:solidFill>
                  <a:schemeClr val="tx1"/>
                </a:solidFill>
                <a:effectLst/>
                <a:latin typeface="+mn-lt"/>
                <a:ea typeface="ヒラギノ角ゴ Pro W3" pitchFamily="84" charset="-128"/>
                <a:cs typeface="ヒラギノ角ゴ Pro W3" pitchFamily="84" charset="-128"/>
              </a:rPr>
              <a:t>There is no upper age limit for MMR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dirty="0"/>
              <a:t>There is no limit to the number of MMR vaccinations an individual can receive. The risk of adverse reactions falls with increasing number of doses of MMR (unlike inactivated vaccines such as tetanus) so the benefit of ensuring protection outweighs any risk of an additional dose of MMR.</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dirty="0"/>
              <a:t>https://www.gov.uk/government/publications/mumps-risk-in-pregnancy-infection-in-healthcare-settings-and-mmr-vaccine/mumps-risk-in-pregnancy-infection-in-healthcare-settings-and-mmr-vaccine</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41</a:t>
            </a:fld>
            <a:endParaRPr lang="en-US" dirty="0"/>
          </a:p>
        </p:txBody>
      </p:sp>
    </p:spTree>
    <p:extLst>
      <p:ext uri="{BB962C8B-B14F-4D97-AF65-F5344CB8AC3E}">
        <p14:creationId xmlns:p14="http://schemas.microsoft.com/office/powerpoint/2010/main" val="4105041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Immunisation before one year of age provides earlier protection in localities where the risk of measles is higher, but residual maternal antibodies may reduce the response rate to the vaccine. The optimal age chosen for scheduling children is therefore a compromise between risk of disease and level of protection.</a:t>
            </a:r>
          </a:p>
        </p:txBody>
      </p:sp>
      <p:sp>
        <p:nvSpPr>
          <p:cNvPr id="4" name="Slide Number Placeholder 3"/>
          <p:cNvSpPr>
            <a:spLocks noGrp="1"/>
          </p:cNvSpPr>
          <p:nvPr>
            <p:ph type="sldNum" sz="quarter" idx="5"/>
          </p:nvPr>
        </p:nvSpPr>
        <p:spPr/>
        <p:txBody>
          <a:bodyPr/>
          <a:lstStyle/>
          <a:p>
            <a:fld id="{0C9349AD-43E2-A142-9B61-FBB06C64E86F}" type="slidenum">
              <a:rPr lang="en-US" smtClean="0"/>
              <a:t>42</a:t>
            </a:fld>
            <a:endParaRPr lang="en-US" dirty="0"/>
          </a:p>
        </p:txBody>
      </p:sp>
    </p:spTree>
    <p:extLst>
      <p:ext uri="{BB962C8B-B14F-4D97-AF65-F5344CB8AC3E}">
        <p14:creationId xmlns:p14="http://schemas.microsoft.com/office/powerpoint/2010/main" val="2156364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Confirmed anaphylaxis is rare.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consideration.</a:t>
            </a:r>
          </a:p>
          <a:p>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 SmPCs for individual products should always be referred to when deciding which vaccine to give. </a:t>
            </a:r>
            <a:r>
              <a:rPr lang="en-GB" sz="1000" dirty="0"/>
              <a:t>When there is doubt, appropriate advice should be sought promptly from the local screening and immunisation or health protection team or the individual’s consultant so that the period the individual is left unvaccinated is minimised.</a:t>
            </a:r>
          </a:p>
        </p:txBody>
      </p:sp>
      <p:sp>
        <p:nvSpPr>
          <p:cNvPr id="10854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Co-administration of these two vaccines can lead to sub-optimal antibody responses to yellow fever, mumps and rubella antigens (Nascimento et. al, 2011). Where protection is required rapidly then the vaccines should be given at any interval; an additional dose of MMR should be considered. </a:t>
            </a:r>
          </a:p>
          <a:p>
            <a:pPr marL="228600" indent="-228600">
              <a:buAutoNum type="arabicPeriod"/>
            </a:pPr>
            <a:r>
              <a:rPr lang="en-GB" dirty="0"/>
              <a:t>A study in the US (Mullooley &amp; Black, 2001) showed a significant increase in breakthrough infections when varicella vaccine was administered within 30 days of MMR vaccine; suggesting that MMR vaccine caused an attenuation of the response to varicella vaccine. When the vaccines are given on the same day, however the responses have been shown to be adequate (Plotkin, 2018.) As the zoster (shingles) vaccine contains the same virus as varicella (chicken pox) vaccine, this recommendation has been extrapolated to MMR and zoster. Where protection from either vaccine is required rapidly then the vaccines can be given at any interval and an additional dose of the vaccine given second should be considered.</a:t>
            </a:r>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dirty="0"/>
          </a:p>
        </p:txBody>
      </p:sp>
    </p:spTree>
    <p:extLst>
      <p:ext uri="{BB962C8B-B14F-4D97-AF65-F5344CB8AC3E}">
        <p14:creationId xmlns:p14="http://schemas.microsoft.com/office/powerpoint/2010/main" val="2932337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Administering tuberculin (Mantoux) within 28 days of MMR vaccine may result in decreased reactivity of the tuberculin and the false negative reporting of results. If tuberculin testing has already been initiated, MMR should be delayed until the skin test has been read. If protection against measles is urgently required, then the benefit of protection from the vaccine outweighs the potential interference with the tuberculin test. In this circumstance, the individual interpreting the negative tuberculin test should be aware of the recent MMR vaccination when considering how to manage that individual.</a:t>
            </a:r>
            <a:r>
              <a:rPr lang="en-GB" sz="1400" dirty="0">
                <a:latin typeface="Arial" charset="0"/>
                <a:ea typeface="ヒラギノ角ゴ Pro W3"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charset="0"/>
              <a:ea typeface="ヒラギノ角ゴ Pro W3"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charset="0"/>
                <a:ea typeface="ヒラギノ角ゴ Pro W3" charset="-128"/>
              </a:rPr>
              <a:t>See Green Book, Chapter 11, T</a:t>
            </a:r>
            <a:r>
              <a:rPr lang="en-GB" sz="1200" dirty="0"/>
              <a:t>able 11.3 </a:t>
            </a:r>
            <a:r>
              <a:rPr lang="en-GB" sz="1200" dirty="0">
                <a:hlinkClick r:id="rId3"/>
              </a:rPr>
              <a:t>UK immunisation schedule: the green book, chapter 11 - GOV.UK (www.gov.uk)</a:t>
            </a:r>
            <a:endParaRPr lang="en-GB" sz="1200" dirty="0"/>
          </a:p>
          <a:p>
            <a:pPr marL="0" indent="0">
              <a:buNone/>
            </a:pP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dirty="0"/>
          </a:p>
        </p:txBody>
      </p:sp>
    </p:spTree>
    <p:extLst>
      <p:ext uri="{BB962C8B-B14F-4D97-AF65-F5344CB8AC3E}">
        <p14:creationId xmlns:p14="http://schemas.microsoft.com/office/powerpoint/2010/main" val="796771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2800" dirty="0">
                <a:hlinkClick r:id="rId3"/>
              </a:rPr>
              <a:t>Measles: post-exposure prophylaxis - GOV.UK (www.gov.uk)</a:t>
            </a:r>
            <a:r>
              <a:rPr lang="en-GB" sz="2800" dirty="0"/>
              <a:t> https://www.gov.uk/government/publications/measles-post-exposure-prophylaxis</a:t>
            </a:r>
            <a:endParaRPr lang="en-GB" sz="1800" dirty="0">
              <a:effectLst/>
              <a:latin typeface="Segoe UI"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highlight>
                <a:srgbClr val="FFFF00"/>
              </a:highligh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4"/>
              </a:rPr>
              <a:t>MMR (measles, mumps, rubella) vaccine: advice for pregnant women - GOV.UK (www.gov.uk)</a:t>
            </a:r>
            <a:r>
              <a:rPr lang="en-GB" dirty="0"/>
              <a:t> https://www.gov.uk/government/publications/vaccine-in-pregnancy-advice-for-pregnant-women/mmr-measles-mumps-rubella-vaccine-advice-for-pregnant-women</a:t>
            </a:r>
            <a:endParaRPr lang="en-US" sz="1200" kern="1200" dirty="0">
              <a:solidFill>
                <a:schemeClr val="tx1"/>
              </a:solidFill>
              <a:effectLst/>
              <a:highlight>
                <a:srgbClr val="FFFF00"/>
              </a:highligh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2242737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Adverse reactions following the MMR vaccine (except allergic reactions) are due to effective replication of the vaccine viruses with subsequent mild illness. Such events are to be expected in some individuals. Events due to the measles component occur six to 11 days after vaccination. Events due to the mumps and rubella components usually occur two to three weeks after vaccination but may occur up to six weeks after vaccination. These events only occur in individuals who are susceptible to that component and are therefore less common after second and subsequent doses. Individuals with vaccine associated symptoms are not infectious to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Mumps: the green book, chapter 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Mumps: the green book, chapter 23 - GOV.UK (www.gov.uk)</a:t>
            </a:r>
            <a:r>
              <a:rPr lang="en-GB" dirty="0"/>
              <a:t> https://www.gov.uk/government/publications/mumps-the-green-book-chapter-23</a:t>
            </a:r>
            <a:endParaRPr lang="en-US" sz="1200" kern="1200" dirty="0">
              <a:solidFill>
                <a:schemeClr val="tx1"/>
              </a:solidFill>
              <a:effectLst/>
              <a:highlight>
                <a:srgbClr val="FFFF00"/>
              </a:highligh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48</a:t>
            </a:fld>
            <a:endParaRPr lang="en-US" dirty="0"/>
          </a:p>
        </p:txBody>
      </p:sp>
    </p:spTree>
    <p:extLst>
      <p:ext uri="{BB962C8B-B14F-4D97-AF65-F5344CB8AC3E}">
        <p14:creationId xmlns:p14="http://schemas.microsoft.com/office/powerpoint/2010/main" val="4256122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dirty="0"/>
          </a:p>
        </p:txBody>
      </p:sp>
    </p:spTree>
    <p:extLst>
      <p:ext uri="{BB962C8B-B14F-4D97-AF65-F5344CB8AC3E}">
        <p14:creationId xmlns:p14="http://schemas.microsoft.com/office/powerpoint/2010/main" val="3825868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Amirthalingam, G., J. White, and M. Ramsay. 2012. “Measuring Childhood Vaccine Coverage in England: The Role of Child Health Information Systems.” Eurosurveillance 17 (16): 20149. </a:t>
            </a:r>
            <a:r>
              <a:rPr lang="en-GB" sz="1200" i="1" u="sng" dirty="0">
                <a:hlinkClick r:id="rId3"/>
              </a:rPr>
              <a:t>https://doi.org/10.2807/ese.17.16.20149-en</a:t>
            </a:r>
            <a:endParaRPr lang="en-GB" sz="1200"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Standardised age-specific COVER data for local authority responsible populations are extracted from Child Health Information Systems (CHISs) at local authority and GP practice levels. CHIS providers use the COVER information standard to generate these data which are submitted to SDCS using the same standard 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Rapidly  </a:t>
            </a:r>
            <a:r>
              <a:rPr lang="en-GB" sz="2400" dirty="0"/>
              <a:t>=  published quarterly and within 3 months of the end of the quarter. </a:t>
            </a:r>
            <a:r>
              <a:rPr kumimoji="0" lang="en-GB" sz="1200" b="0" i="0" u="none" strike="noStrike" kern="1200" cap="none" spc="0" normalizeH="0" baseline="0" noProof="0" dirty="0">
                <a:ln>
                  <a:noFill/>
                </a:ln>
                <a:solidFill>
                  <a:srgbClr val="C00000"/>
                </a:solidFill>
                <a:effectLst/>
                <a:uLnTx/>
                <a:uFillTx/>
                <a:latin typeface="Arial" panose="020B0604020202020204"/>
                <a:ea typeface="+mn-ea"/>
                <a:cs typeface="+mn-cs"/>
              </a:rPr>
              <a:t>The meaning of rapidly changes and remember that “more frequent” is not synonymous with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CD22CB3-D04D-4E06-B44F-2E5A3351DA74}" type="slidenum">
              <a:rPr lang="en-GB" smtClean="0"/>
              <a:t>50</a:t>
            </a:fld>
            <a:endParaRPr lang="en-GB" dirty="0"/>
          </a:p>
        </p:txBody>
      </p:sp>
    </p:spTree>
    <p:extLst>
      <p:ext uri="{BB962C8B-B14F-4D97-AF65-F5344CB8AC3E}">
        <p14:creationId xmlns:p14="http://schemas.microsoft.com/office/powerpoint/2010/main" val="300588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dirty="0"/>
          </a:p>
        </p:txBody>
      </p:sp>
    </p:spTree>
    <p:extLst>
      <p:ext uri="{BB962C8B-B14F-4D97-AF65-F5344CB8AC3E}">
        <p14:creationId xmlns:p14="http://schemas.microsoft.com/office/powerpoint/2010/main" val="3973884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B1A24C2-C651-4E33-87C4-F4169E800AA7}"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480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FFFFFF"/>
                </a:solidFill>
                <a:effectLst/>
                <a:latin typeface="GDS Transport"/>
              </a:rPr>
              <a:t>HPR volume 17 issue 7: news (14 July 2023)</a:t>
            </a:r>
          </a:p>
          <a:p>
            <a:pPr algn="l"/>
            <a:r>
              <a:rPr lang="en-GB" b="0" i="0" dirty="0">
                <a:solidFill>
                  <a:srgbClr val="FFFFFF"/>
                </a:solidFill>
                <a:effectLst/>
                <a:latin typeface="GDS Transport"/>
              </a:rPr>
              <a:t>Updated 14 July 2023</a:t>
            </a:r>
          </a:p>
          <a:p>
            <a:r>
              <a:rPr lang="en-GB" dirty="0">
                <a:hlinkClick r:id="rId3"/>
              </a:rPr>
              <a:t>HPR volume 17 issue 7: news (14 July 2023) - GOV.UK (www.gov.uk)</a:t>
            </a:r>
            <a:endParaRPr lang="en-GB" dirty="0"/>
          </a:p>
          <a:p>
            <a:pPr algn="l"/>
            <a:r>
              <a:rPr lang="en-GB" b="1" i="0" dirty="0">
                <a:solidFill>
                  <a:srgbClr val="FFFFFF"/>
                </a:solidFill>
                <a:effectLst/>
                <a:latin typeface="GDS Transport"/>
              </a:rPr>
              <a:t>Quarterly vaccination coverage statistics for children aged up to 5 years in the UK (COVER programme): January to March 2023</a:t>
            </a:r>
          </a:p>
          <a:p>
            <a:pPr algn="l"/>
            <a:r>
              <a:rPr lang="en-GB" b="0" i="0" dirty="0">
                <a:solidFill>
                  <a:srgbClr val="FFFFFF"/>
                </a:solidFill>
                <a:effectLst/>
                <a:latin typeface="GDS Transport"/>
              </a:rPr>
              <a:t>Updated 27 June 2023</a:t>
            </a:r>
          </a:p>
          <a:p>
            <a:pPr algn="l"/>
            <a:r>
              <a:rPr lang="en-GB" dirty="0">
                <a:hlinkClick r:id="rId4"/>
              </a:rPr>
              <a:t>Quarterly vaccination coverage statistics for children aged up to 5 years in the UK (COVER programme): January to March 2023 - GOV.UK (www.gov.uk)</a:t>
            </a:r>
            <a:endParaRPr lang="en-GB" b="0" i="0" dirty="0">
              <a:solidFill>
                <a:srgbClr val="FFFFFF"/>
              </a:solidFill>
              <a:effectLst/>
              <a:latin typeface="GDS Transport"/>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52</a:t>
            </a:fld>
            <a:endParaRPr lang="en-US" dirty="0"/>
          </a:p>
        </p:txBody>
      </p:sp>
    </p:spTree>
    <p:extLst>
      <p:ext uri="{BB962C8B-B14F-4D97-AF65-F5344CB8AC3E}">
        <p14:creationId xmlns:p14="http://schemas.microsoft.com/office/powerpoint/2010/main" val="3084664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53</a:t>
            </a:fld>
            <a:endParaRPr lang="en-US" dirty="0"/>
          </a:p>
        </p:txBody>
      </p:sp>
    </p:spTree>
    <p:extLst>
      <p:ext uri="{BB962C8B-B14F-4D97-AF65-F5344CB8AC3E}">
        <p14:creationId xmlns:p14="http://schemas.microsoft.com/office/powerpoint/2010/main" val="19481730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54</a:t>
            </a:fld>
            <a:endParaRPr lang="en-US" dirty="0"/>
          </a:p>
        </p:txBody>
      </p:sp>
    </p:spTree>
    <p:extLst>
      <p:ext uri="{BB962C8B-B14F-4D97-AF65-F5344CB8AC3E}">
        <p14:creationId xmlns:p14="http://schemas.microsoft.com/office/powerpoint/2010/main" val="3996835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0C0C"/>
                </a:solidFill>
                <a:effectLst/>
                <a:uLnTx/>
                <a:uFillTx/>
                <a:latin typeface="GDS Transport"/>
                <a:ea typeface="+mn-ea"/>
                <a:cs typeface="+mn-cs"/>
              </a:rPr>
              <a:t>Measles and rubella elimination UK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Measles and rubella elimination UK indicators - GOV.UK (www.gov.uk)</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https://www.gov.uk/government/publications/measles-and-rubella-elimination-uk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GDS Transport"/>
                <a:ea typeface="+mn-ea"/>
                <a:cs typeface="+mn-cs"/>
              </a:rPr>
              <a:t>UK measles and rubella elimination indicators and 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UK measles and rubella elimination indicators and status - GOV.UK (www.gov.uk)</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https://www.gov.uk/government/publications/measles-and-rubella-elimination-uk/uk-measles-and-rubella-elimination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GB" dirty="0"/>
              <a:t>Endemic transmission - continuous transmission of indigenous or imported measles or rubella virus that persists for a period of 12 months or more in a defined geographical area</a:t>
            </a:r>
          </a:p>
          <a:p>
            <a:endParaRPr lang="en-GB" dirty="0"/>
          </a:p>
          <a:p>
            <a:r>
              <a:rPr lang="en-GB" dirty="0"/>
              <a:t>Interrupted endemic transmission - the absence of endemic measles or rubella cases in a defined geographical area for a period of at least 12 months, in the presence of a well-performing surveillance system. Regional elimination can be declared after 36 or more months of the absence of endemic measles or rubella in all Member States </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55</a:t>
            </a:fld>
            <a:endParaRPr lang="en-US" dirty="0"/>
          </a:p>
        </p:txBody>
      </p:sp>
    </p:spTree>
    <p:extLst>
      <p:ext uri="{BB962C8B-B14F-4D97-AF65-F5344CB8AC3E}">
        <p14:creationId xmlns:p14="http://schemas.microsoft.com/office/powerpoint/2010/main" val="27419921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56</a:t>
            </a:fld>
            <a:endParaRPr lang="en-US" dirty="0"/>
          </a:p>
        </p:txBody>
      </p:sp>
    </p:spTree>
    <p:extLst>
      <p:ext uri="{BB962C8B-B14F-4D97-AF65-F5344CB8AC3E}">
        <p14:creationId xmlns:p14="http://schemas.microsoft.com/office/powerpoint/2010/main" val="11887325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57</a:t>
            </a:fld>
            <a:endParaRPr lang="en-US"/>
          </a:p>
        </p:txBody>
      </p:sp>
    </p:spTree>
    <p:extLst>
      <p:ext uri="{BB962C8B-B14F-4D97-AF65-F5344CB8AC3E}">
        <p14:creationId xmlns:p14="http://schemas.microsoft.com/office/powerpoint/2010/main" val="7918528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Measles epidemiology 2023 and 2024 - GOV.UK (www.gov.uk)</a:t>
            </a:r>
            <a:endParaRPr lang="en-GB" dirty="0"/>
          </a:p>
          <a:p>
            <a:r>
              <a:rPr lang="en-GB" dirty="0">
                <a:hlinkClick r:id="rId4"/>
              </a:rPr>
              <a:t>Confirmed cases of measles in England by month, age and region: 2023 - GOV.UK (www.gov.uk)</a:t>
            </a:r>
            <a:endParaRPr lang="en-GB" dirty="0"/>
          </a:p>
          <a:p>
            <a:r>
              <a:rPr lang="en-GB" dirty="0">
                <a:hlinkClick r:id="rId5"/>
              </a:rPr>
              <a:t>Measles outbreak could spread warns UKHSA Chief Executive - GOV.UK (www.gov.uk)</a:t>
            </a:r>
            <a:endParaRPr lang="en-GB" dirty="0"/>
          </a:p>
          <a:p>
            <a:r>
              <a:rPr lang="en-GB" dirty="0">
                <a:hlinkClick r:id="rId6"/>
              </a:rPr>
              <a:t>Measles: guidance, data and analysis - GOV.UK (www.gov.uk)</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58</a:t>
            </a:fld>
            <a:endParaRPr lang="en-US" dirty="0"/>
          </a:p>
        </p:txBody>
      </p:sp>
    </p:spTree>
    <p:extLst>
      <p:ext uri="{BB962C8B-B14F-4D97-AF65-F5344CB8AC3E}">
        <p14:creationId xmlns:p14="http://schemas.microsoft.com/office/powerpoint/2010/main" val="42567151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59</a:t>
            </a:fld>
            <a:endParaRPr lang="en-US" dirty="0"/>
          </a:p>
        </p:txBody>
      </p:sp>
    </p:spTree>
    <p:extLst>
      <p:ext uri="{BB962C8B-B14F-4D97-AF65-F5344CB8AC3E}">
        <p14:creationId xmlns:p14="http://schemas.microsoft.com/office/powerpoint/2010/main" val="1134271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60</a:t>
            </a:fld>
            <a:endParaRPr lang="en-US" dirty="0"/>
          </a:p>
        </p:txBody>
      </p:sp>
    </p:spTree>
    <p:extLst>
      <p:ext uri="{BB962C8B-B14F-4D97-AF65-F5344CB8AC3E}">
        <p14:creationId xmlns:p14="http://schemas.microsoft.com/office/powerpoint/2010/main" val="107675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A81D9-9C3B-4AD1-AE6C-46A9BD63125F}" type="slidenum">
              <a:rPr lang="en-GB" altLang="en-US"/>
              <a:pPr/>
              <a:t>6</a:t>
            </a:fld>
            <a:endParaRPr lang="en-GB" altLang="en-US" dirty="0"/>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GB" dirty="0"/>
              <a:t>The following features are strongly suggestive of measles: </a:t>
            </a:r>
          </a:p>
          <a:p>
            <a:r>
              <a:rPr lang="en-GB" dirty="0"/>
              <a:t>● rash for at least three days </a:t>
            </a:r>
          </a:p>
          <a:p>
            <a:r>
              <a:rPr lang="en-GB" dirty="0"/>
              <a:t>● fever for at least one day, and</a:t>
            </a:r>
          </a:p>
          <a:p>
            <a:r>
              <a:rPr lang="en-GB" dirty="0"/>
              <a:t>● at least one of the following – cough, coryza or conjunctivitis</a:t>
            </a:r>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 guidance that should be followed on improving uptake that applies to all vaccinations including MMR</a:t>
            </a:r>
          </a:p>
        </p:txBody>
      </p:sp>
      <p:sp>
        <p:nvSpPr>
          <p:cNvPr id="4" name="Slide Number Placeholder 3"/>
          <p:cNvSpPr>
            <a:spLocks noGrp="1"/>
          </p:cNvSpPr>
          <p:nvPr>
            <p:ph type="sldNum" sz="quarter" idx="5"/>
          </p:nvPr>
        </p:nvSpPr>
        <p:spPr/>
        <p:txBody>
          <a:bodyPr/>
          <a:lstStyle/>
          <a:p>
            <a:fld id="{0C9349AD-43E2-A142-9B61-FBB06C64E86F}" type="slidenum">
              <a:rPr lang="en-US" smtClean="0"/>
              <a:t>61</a:t>
            </a:fld>
            <a:endParaRPr lang="en-US" dirty="0"/>
          </a:p>
        </p:txBody>
      </p:sp>
    </p:spTree>
    <p:extLst>
      <p:ext uri="{BB962C8B-B14F-4D97-AF65-F5344CB8AC3E}">
        <p14:creationId xmlns:p14="http://schemas.microsoft.com/office/powerpoint/2010/main" val="42883678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Guidance is part of </a:t>
            </a:r>
            <a:r>
              <a:rPr lang="en-GB" sz="1200" dirty="0">
                <a:hlinkClick r:id="rId3"/>
              </a:rPr>
              <a:t>Health protection in children and young people settings, including education - GOV.UK (www.gov.uk)</a:t>
            </a:r>
            <a:r>
              <a:rPr lang="en-GB" sz="1200" dirty="0"/>
              <a:t> </a:t>
            </a:r>
          </a:p>
        </p:txBody>
      </p:sp>
      <p:sp>
        <p:nvSpPr>
          <p:cNvPr id="4" name="Slide Number Placeholder 3"/>
          <p:cNvSpPr>
            <a:spLocks noGrp="1"/>
          </p:cNvSpPr>
          <p:nvPr>
            <p:ph type="sldNum" sz="quarter" idx="5"/>
          </p:nvPr>
        </p:nvSpPr>
        <p:spPr/>
        <p:txBody>
          <a:bodyPr/>
          <a:lstStyle/>
          <a:p>
            <a:fld id="{0C9349AD-43E2-A142-9B61-FBB06C64E86F}" type="slidenum">
              <a:rPr lang="en-US" smtClean="0"/>
              <a:t>62</a:t>
            </a:fld>
            <a:endParaRPr lang="en-US" dirty="0"/>
          </a:p>
        </p:txBody>
      </p:sp>
    </p:spTree>
    <p:extLst>
      <p:ext uri="{BB962C8B-B14F-4D97-AF65-F5344CB8AC3E}">
        <p14:creationId xmlns:p14="http://schemas.microsoft.com/office/powerpoint/2010/main" val="13950782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MMR vaccination pre-, ante- and post-natally; offer vaccination pre-natally (advise to avoid pregnancy for 1 month) and post-natally if the woman has not received 2 doses of MMR</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63</a:t>
            </a:fld>
            <a:endParaRPr lang="en-US" dirty="0"/>
          </a:p>
        </p:txBody>
      </p:sp>
    </p:spTree>
    <p:extLst>
      <p:ext uri="{BB962C8B-B14F-4D97-AF65-F5344CB8AC3E}">
        <p14:creationId xmlns:p14="http://schemas.microsoft.com/office/powerpoint/2010/main" val="15039453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next review, the national training standards and core curriculum for immunisers will be re-published under the UKHSA corporate branding</a:t>
            </a:r>
          </a:p>
        </p:txBody>
      </p:sp>
      <p:sp>
        <p:nvSpPr>
          <p:cNvPr id="4" name="Slide Number Placeholder 3"/>
          <p:cNvSpPr>
            <a:spLocks noGrp="1"/>
          </p:cNvSpPr>
          <p:nvPr>
            <p:ph type="sldNum" sz="quarter" idx="5"/>
          </p:nvPr>
        </p:nvSpPr>
        <p:spPr/>
        <p:txBody>
          <a:bodyPr/>
          <a:lstStyle/>
          <a:p>
            <a:fld id="{0C9349AD-43E2-A142-9B61-FBB06C64E86F}" type="slidenum">
              <a:rPr lang="en-US" smtClean="0"/>
              <a:t>64</a:t>
            </a:fld>
            <a:endParaRPr lang="en-US" dirty="0"/>
          </a:p>
        </p:txBody>
      </p:sp>
    </p:spTree>
    <p:extLst>
      <p:ext uri="{BB962C8B-B14F-4D97-AF65-F5344CB8AC3E}">
        <p14:creationId xmlns:p14="http://schemas.microsoft.com/office/powerpoint/2010/main" val="9243555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Measles and Rubella elimination strategy is being reviewed/updated and will be re-published by the UKHSA.</a:t>
            </a:r>
          </a:p>
        </p:txBody>
      </p:sp>
      <p:sp>
        <p:nvSpPr>
          <p:cNvPr id="4" name="Slide Number Placeholder 3"/>
          <p:cNvSpPr>
            <a:spLocks noGrp="1"/>
          </p:cNvSpPr>
          <p:nvPr>
            <p:ph type="sldNum" sz="quarter" idx="5"/>
          </p:nvPr>
        </p:nvSpPr>
        <p:spPr/>
        <p:txBody>
          <a:bodyPr/>
          <a:lstStyle/>
          <a:p>
            <a:fld id="{0C9349AD-43E2-A142-9B61-FBB06C64E86F}" type="slidenum">
              <a:rPr lang="en-US" smtClean="0"/>
              <a:t>65</a:t>
            </a:fld>
            <a:endParaRPr lang="en-US" dirty="0"/>
          </a:p>
        </p:txBody>
      </p:sp>
    </p:spTree>
    <p:extLst>
      <p:ext uri="{BB962C8B-B14F-4D97-AF65-F5344CB8AC3E}">
        <p14:creationId xmlns:p14="http://schemas.microsoft.com/office/powerpoint/2010/main" val="42379327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6449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lvl="0"/>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67</a:t>
            </a:fld>
            <a:endParaRPr lang="en-US" dirty="0"/>
          </a:p>
        </p:txBody>
      </p:sp>
    </p:spTree>
    <p:extLst>
      <p:ext uri="{BB962C8B-B14F-4D97-AF65-F5344CB8AC3E}">
        <p14:creationId xmlns:p14="http://schemas.microsoft.com/office/powerpoint/2010/main" val="37158905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68</a:t>
            </a:fld>
            <a:endParaRPr lang="en-US" dirty="0"/>
          </a:p>
        </p:txBody>
      </p:sp>
    </p:spTree>
    <p:extLst>
      <p:ext uri="{BB962C8B-B14F-4D97-AF65-F5344CB8AC3E}">
        <p14:creationId xmlns:p14="http://schemas.microsoft.com/office/powerpoint/2010/main" val="33325254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69</a:t>
            </a:fld>
            <a:endParaRPr lang="en-US" dirty="0"/>
          </a:p>
        </p:txBody>
      </p:sp>
    </p:spTree>
    <p:extLst>
      <p:ext uri="{BB962C8B-B14F-4D97-AF65-F5344CB8AC3E}">
        <p14:creationId xmlns:p14="http://schemas.microsoft.com/office/powerpoint/2010/main" val="39062995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70</a:t>
            </a:fld>
            <a:endParaRPr lang="en-US" dirty="0"/>
          </a:p>
        </p:txBody>
      </p:sp>
    </p:spTree>
    <p:extLst>
      <p:ext uri="{BB962C8B-B14F-4D97-AF65-F5344CB8AC3E}">
        <p14:creationId xmlns:p14="http://schemas.microsoft.com/office/powerpoint/2010/main" val="243075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clinical course of measles typically begins with a prodromal phase which presents as a 2 – 4 day illness. Symptoms may include fever, which usually peaks around the time of rash onset and gradually decreases after that. Other symptoms include cough, coryzal symptoms and conjunctivitis which are more specific symptoms and can help to differentiate measles infection from other respiratory infections. </a:t>
            </a:r>
          </a:p>
          <a:p>
            <a:endParaRPr lang="en-GB" dirty="0"/>
          </a:p>
          <a:p>
            <a:r>
              <a:rPr lang="en-GB" dirty="0"/>
              <a:t>Laboratory confirmation of all suspected cases of measles is required (see later slide).</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7</a:t>
            </a:fld>
            <a:endParaRPr lang="en-US" dirty="0"/>
          </a:p>
        </p:txBody>
      </p:sp>
    </p:spTree>
    <p:extLst>
      <p:ext uri="{BB962C8B-B14F-4D97-AF65-F5344CB8AC3E}">
        <p14:creationId xmlns:p14="http://schemas.microsoft.com/office/powerpoint/2010/main" val="28644222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71</a:t>
            </a:fld>
            <a:endParaRPr lang="en-US" dirty="0"/>
          </a:p>
        </p:txBody>
      </p:sp>
    </p:spTree>
    <p:extLst>
      <p:ext uri="{BB962C8B-B14F-4D97-AF65-F5344CB8AC3E}">
        <p14:creationId xmlns:p14="http://schemas.microsoft.com/office/powerpoint/2010/main" val="1463403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measles rash presents as an </a:t>
            </a:r>
            <a:r>
              <a:rPr lang="en-GB" sz="1200" dirty="0">
                <a:latin typeface="Arial" charset="0"/>
                <a:ea typeface="ヒラギノ角ゴ Pro W3" charset="-128"/>
              </a:rPr>
              <a:t>erythematous, </a:t>
            </a:r>
            <a:r>
              <a:rPr lang="en-GB" dirty="0"/>
              <a:t>maculopapular rash and typically starts behind the ears and on the face. </a:t>
            </a:r>
          </a:p>
          <a:p>
            <a:endParaRPr lang="en-GB" dirty="0"/>
          </a:p>
          <a:p>
            <a:r>
              <a:rPr lang="en-GB" dirty="0"/>
              <a:t>The number of spots increase over a period of approximately 2 – 3 days and the distribution of them gradually expands, in some cases becoming confluent, particularly on the face and trunk although a more generalised rash can also be seen. The rash is not itchy and is non-vesicular. It usually presents as a red, blotchy, maculopapular rash and gradually fades over a 3 - 7 day period.</a:t>
            </a:r>
          </a:p>
          <a:p>
            <a:endParaRPr lang="en-GB" dirty="0"/>
          </a:p>
          <a:p>
            <a:r>
              <a:rPr lang="en-GB" dirty="0"/>
              <a:t>Koplik spots may sometimes appear on the buccal mucosa the day before the rash and can last for 2 – 3 days after the rash appears. These spots present as small white or bluish white lesions and are around 2mm – 3mm is diameter. </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8</a:t>
            </a:fld>
            <a:endParaRPr lang="en-US" dirty="0"/>
          </a:p>
        </p:txBody>
      </p:sp>
    </p:spTree>
    <p:extLst>
      <p:ext uri="{BB962C8B-B14F-4D97-AF65-F5344CB8AC3E}">
        <p14:creationId xmlns:p14="http://schemas.microsoft.com/office/powerpoint/2010/main" val="2282567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9875" name="Rectangle 3"/>
          <p:cNvSpPr>
            <a:spLocks noGrp="1"/>
          </p:cNvSpPr>
          <p:nvPr>
            <p:ph type="body" idx="1"/>
          </p:nvPr>
        </p:nvSpPr>
        <p:spPr bwMode="auto">
          <a:noFill/>
        </p:spPr>
        <p:txBody>
          <a:bodyPr/>
          <a:lstStyle/>
          <a:p>
            <a:r>
              <a:rPr lang="en-GB" dirty="0">
                <a:hlinkClick r:id="rId3"/>
              </a:rPr>
              <a:t>Measles notifications and deaths in England and Wales: 1940 to 2020 - GOV.UK (www.gov.uk)</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sz="1400"/>
              <a:t>The measles, mumps and rubella (MMR) vaccination programme training slide set, UKHSA, May 2024</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national-measles-guidelin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gov.uk/government/publications/measles-the-green-book-chapter-21" TargetMode="External"/><Relationship Id="rId5" Type="http://schemas.openxmlformats.org/officeDocument/2006/relationships/hyperlink" Target="https://www.gov.uk/government/publications/viral-rash-in-pregnancy" TargetMode="External"/><Relationship Id="rId4" Type="http://schemas.openxmlformats.org/officeDocument/2006/relationships/hyperlink" Target="https://www.gov.uk/government/publications/measles-post-exposure-prophylaxis"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gov.uk/government/publications/measles-epidemiology-2023/confirmed-cases-of-measles-in-england-by-month-age-and-region-202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publications/immunisation-of-healthcare-and-laboratory-staff-the-green-book-chapter-12"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portal.immform.phe.gov.u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gov.uk/government/publications/measles-the-green-book-chapter-21"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v.uk/government/publications/uk-and-international-immunisation-schedules-comparison-too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gov.uk/government/publications/measles-and-rubella-elimination-uk-strategy"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70146/risk-assessment-for-measles-resurgence-in-the-UK-2023.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easles%20epidemiology%202023%20and%202024%20-%20GOV.UK%20(www.gov.uk)"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gov.uk/government/collections/measles-guidance-data-and-analysis" TargetMode="External"/><Relationship Id="rId5" Type="http://schemas.openxmlformats.org/officeDocument/2006/relationships/hyperlink" Target="Measles%20outbreak%20could%20spread%20warns%20UKHSA%20Chief%20Executive%20-%20GOV.UK%20(www.gov.uk)" TargetMode="External"/><Relationship Id="rId4" Type="http://schemas.openxmlformats.org/officeDocument/2006/relationships/hyperlink" Target="https://www.gov.uk/government/publications/measles-epidemiology-2023/confirmed-cases-of-measles-in-england-by-month-age-and-region-2023"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gov.uk/government/publications/measles-epidemiology-2023/national-measles-standard-incident-measles-epidemiology-from-october-202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www.nice.org.uk/guidance/ng218"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nice.org.uk/guidance/health-protection/communicable-diseases/immunisation"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gov.uk/government/publications/health-protection-in-schools-and-other-childcare-facilities/supporting-immunisation-programmes" TargetMode="External"/><Relationship Id="rId7"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gov.uk/government/collections/immunisation#immunisation-resources-for-educational-settings" TargetMode="External"/><Relationship Id="rId4" Type="http://schemas.openxmlformats.org/officeDocument/2006/relationships/hyperlink" Target="https://www.gov.uk/government/publications/immunisations-resources-for-schools/resources-for-starting-or-returning-to-nursery-or-school"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gov.uk/government/collections/immunisation#measles,-mumps-and-rubella-(mmr)" TargetMode="External"/><Relationship Id="rId7" Type="http://schemas.openxmlformats.org/officeDocument/2006/relationships/image" Target="../media/image21.tmp"/><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hyperlink" Target="https://www.healthpublications.gov.uk/ArticleSearch.html?sp=St-58&amp;sp=Sreset"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publications/national-minimum-standards-and-core-curriculum-for-immunisation-training-for-registered-healthcare-practitioner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www.gov.uk/government/collections/immunisation#training-resources" TargetMode="External"/><Relationship Id="rId4" Type="http://schemas.openxmlformats.org/officeDocument/2006/relationships/hyperlink" Target="https://www.gov.uk/government/publications/immunisation-training-of-healthcare-support-workers-national-minimum-standards-and-core-curriculum"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gov.uk/government/publications/phe-immunisation-inequalities-strategy"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apps.who.int/iris/handle/10665/329448" TargetMode="External"/><Relationship Id="rId4" Type="http://schemas.openxmlformats.org/officeDocument/2006/relationships/hyperlink" Target="https://www.gov.uk/government/publications/measles-and-rubella-elimination-uk-strategy"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gov.uk/government/collections/immunisation#measles,-mumps-and-rubella-(mmr)"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www.england.nhs.uk/national-infection-prevention-and-control-manual-nipcm-for-england/" TargetMode="External"/><Relationship Id="rId5" Type="http://schemas.openxmlformats.org/officeDocument/2006/relationships/hyperlink" Target="https://www.gov.uk/government/publications/national-measles-guidelines" TargetMode="External"/><Relationship Id="rId4" Type="http://schemas.openxmlformats.org/officeDocument/2006/relationships/hyperlink" Target="https://www.gov.uk/government/publications/measles-the-green-book-chapter-2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gov.uk/government/collections/immunisation#measles,-mumps-and-rubella-(mmr)"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portal.immform.phe.gov.uk/Logon.aspx?returnurl=%2f" TargetMode="External"/><Relationship Id="rId5" Type="http://schemas.openxmlformats.org/officeDocument/2006/relationships/hyperlink" Target="http://www.gov.uk/government/publications/mmr-patient-group-direction-pgd-template" TargetMode="External"/><Relationship Id="rId4" Type="http://schemas.openxmlformats.org/officeDocument/2006/relationships/hyperlink" Target="https://www.healthpublications.gov.uk/ArticleSearch.html?sp=St-58&amp;sp=Sreset"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gov.uk/government/publications/measles-and-rubella-elimination-uk" TargetMode="External"/><Relationship Id="rId7" Type="http://schemas.openxmlformats.org/officeDocument/2006/relationships/hyperlink" Target="https://www.gov.uk/government/publications/measles-post-exposure-prophylaxi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www.immunology.org/public-information" TargetMode="External"/><Relationship Id="rId5" Type="http://schemas.openxmlformats.org/officeDocument/2006/relationships/hyperlink" Target="http://www.gov.uk/government/publications/measles-and-rubella-elimination-uk-strategy" TargetMode="External"/><Relationship Id="rId4" Type="http://schemas.openxmlformats.org/officeDocument/2006/relationships/hyperlink" Target="https://www.gov.uk/government/publications/measles-and-rubella-elimination-uk/uk-measles-and-rubella-elimin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sz="5300" dirty="0"/>
              <a:t>The measles, mumps and rubella (MMR) vaccination programme</a:t>
            </a:r>
            <a:br>
              <a:rPr lang="en-GB" dirty="0"/>
            </a:br>
            <a:br>
              <a:rPr lang="en-GB" dirty="0"/>
            </a:br>
            <a:br>
              <a:rPr lang="en-GB" dirty="0"/>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BF30-9524-8602-9FA2-F4744FF34F51}"/>
              </a:ext>
            </a:extLst>
          </p:cNvPr>
          <p:cNvSpPr>
            <a:spLocks noGrp="1"/>
          </p:cNvSpPr>
          <p:nvPr>
            <p:ph type="title"/>
          </p:nvPr>
        </p:nvSpPr>
        <p:spPr>
          <a:xfrm>
            <a:off x="367530" y="403358"/>
            <a:ext cx="10515600" cy="790968"/>
          </a:xfrm>
        </p:spPr>
        <p:txBody>
          <a:bodyPr/>
          <a:lstStyle/>
          <a:p>
            <a:r>
              <a:rPr lang="en-GB" dirty="0"/>
              <a:t>National measles guidance </a:t>
            </a:r>
            <a:endParaRPr lang="en-US" dirty="0"/>
          </a:p>
        </p:txBody>
      </p:sp>
      <p:sp>
        <p:nvSpPr>
          <p:cNvPr id="3" name="Content Placeholder 2">
            <a:extLst>
              <a:ext uri="{FF2B5EF4-FFF2-40B4-BE49-F238E27FC236}">
                <a16:creationId xmlns:a16="http://schemas.microsoft.com/office/drawing/2014/main" id="{43E0F949-3381-8A58-FD08-D07C5C8515CA}"/>
              </a:ext>
            </a:extLst>
          </p:cNvPr>
          <p:cNvSpPr>
            <a:spLocks noGrp="1"/>
          </p:cNvSpPr>
          <p:nvPr>
            <p:ph idx="1"/>
          </p:nvPr>
        </p:nvSpPr>
        <p:spPr/>
        <p:txBody>
          <a:bodyPr/>
          <a:lstStyle/>
          <a:p>
            <a:r>
              <a:rPr lang="en-GB" dirty="0"/>
              <a:t>National measles guidance on the public health management of cases and contacts: </a:t>
            </a:r>
            <a:r>
              <a:rPr lang="en-GB" dirty="0">
                <a:hlinkClick r:id="rId3"/>
              </a:rPr>
              <a:t>https://www.gov.uk/government/publications/national-measles-guidelines</a:t>
            </a:r>
            <a:endParaRPr lang="en-GB" dirty="0"/>
          </a:p>
          <a:p>
            <a:r>
              <a:rPr lang="en-GB" dirty="0"/>
              <a:t>Measles Post Exposure Prophylaxis guidance: </a:t>
            </a:r>
            <a:r>
              <a:rPr lang="en-GB" dirty="0">
                <a:hlinkClick r:id="rId4"/>
              </a:rPr>
              <a:t>https://www.gov.uk/government/publications/measles-post-exposure-prophylaxis</a:t>
            </a:r>
            <a:endParaRPr lang="en-GB" dirty="0"/>
          </a:p>
          <a:p>
            <a:r>
              <a:rPr lang="en-GB" dirty="0"/>
              <a:t>Viral rash in pregnancy guidance: </a:t>
            </a:r>
            <a:r>
              <a:rPr lang="en-GB" dirty="0">
                <a:hlinkClick r:id="rId5"/>
              </a:rPr>
              <a:t>https://www.gov.uk/government/publications/viral-rash-in-pregnancy</a:t>
            </a:r>
            <a:endParaRPr lang="en-GB" dirty="0"/>
          </a:p>
          <a:p>
            <a:r>
              <a:rPr lang="en-GB" dirty="0"/>
              <a:t>Measles Green Book Chapter: </a:t>
            </a:r>
            <a:r>
              <a:rPr lang="en-GB" dirty="0">
                <a:hlinkClick r:id="rId6"/>
              </a:rPr>
              <a:t>https://www.gov.uk/government/publications/measles-the-green-book-chapter-21</a:t>
            </a:r>
            <a:endParaRPr lang="en-GB" dirty="0"/>
          </a:p>
          <a:p>
            <a:endParaRPr lang="en-US" dirty="0"/>
          </a:p>
        </p:txBody>
      </p:sp>
      <p:sp>
        <p:nvSpPr>
          <p:cNvPr id="6" name="Footer Placeholder 5">
            <a:extLst>
              <a:ext uri="{FF2B5EF4-FFF2-40B4-BE49-F238E27FC236}">
                <a16:creationId xmlns:a16="http://schemas.microsoft.com/office/drawing/2014/main" id="{9BD3CE67-579C-8363-1D80-9C63B65FBF7E}"/>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7621FF53-382D-9657-5F6A-AC56B0FF5688}"/>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410311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0251-E606-4024-94B7-88633A8558F1}"/>
              </a:ext>
            </a:extLst>
          </p:cNvPr>
          <p:cNvSpPr>
            <a:spLocks noGrp="1"/>
          </p:cNvSpPr>
          <p:nvPr>
            <p:ph type="title"/>
          </p:nvPr>
        </p:nvSpPr>
        <p:spPr/>
        <p:txBody>
          <a:bodyPr>
            <a:normAutofit fontScale="90000"/>
          </a:bodyPr>
          <a:lstStyle/>
          <a:p>
            <a:r>
              <a:rPr lang="en-GB" dirty="0"/>
              <a:t>Historical measles epidemiology and measles vaccine coverage </a:t>
            </a:r>
          </a:p>
        </p:txBody>
      </p:sp>
      <p:sp>
        <p:nvSpPr>
          <p:cNvPr id="3" name="TextBox 2">
            <a:extLst>
              <a:ext uri="{FF2B5EF4-FFF2-40B4-BE49-F238E27FC236}">
                <a16:creationId xmlns:a16="http://schemas.microsoft.com/office/drawing/2014/main" id="{E721F768-F87C-D936-BA0F-E337FDDF997C}"/>
              </a:ext>
            </a:extLst>
          </p:cNvPr>
          <p:cNvSpPr txBox="1"/>
          <p:nvPr/>
        </p:nvSpPr>
        <p:spPr>
          <a:xfrm>
            <a:off x="330206" y="2621783"/>
            <a:ext cx="2536562" cy="1477328"/>
          </a:xfrm>
          <a:prstGeom prst="rect">
            <a:avLst/>
          </a:prstGeom>
          <a:noFill/>
        </p:spPr>
        <p:txBody>
          <a:bodyPr wrap="square" rtlCol="0">
            <a:spAutoFit/>
          </a:bodyPr>
          <a:lstStyle/>
          <a:p>
            <a:r>
              <a:rPr lang="en-GB" dirty="0"/>
              <a:t>UK coverage of measles vaccination and measles notifications from 1950 to 2022</a:t>
            </a:r>
          </a:p>
        </p:txBody>
      </p:sp>
      <p:graphicFrame>
        <p:nvGraphicFramePr>
          <p:cNvPr id="9" name="Chart 8">
            <a:extLst>
              <a:ext uri="{FF2B5EF4-FFF2-40B4-BE49-F238E27FC236}">
                <a16:creationId xmlns:a16="http://schemas.microsoft.com/office/drawing/2014/main" id="{8285FA30-D81D-48FF-A317-3C4E9F3F7146}"/>
              </a:ext>
            </a:extLst>
          </p:cNvPr>
          <p:cNvGraphicFramePr>
            <a:graphicFrameLocks/>
          </p:cNvGraphicFramePr>
          <p:nvPr>
            <p:extLst>
              <p:ext uri="{D42A27DB-BD31-4B8C-83A1-F6EECF244321}">
                <p14:modId xmlns:p14="http://schemas.microsoft.com/office/powerpoint/2010/main" val="4236255028"/>
              </p:ext>
            </p:extLst>
          </p:nvPr>
        </p:nvGraphicFramePr>
        <p:xfrm>
          <a:off x="2721716" y="1336719"/>
          <a:ext cx="8235329" cy="5227551"/>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a:extLst>
              <a:ext uri="{FF2B5EF4-FFF2-40B4-BE49-F238E27FC236}">
                <a16:creationId xmlns:a16="http://schemas.microsoft.com/office/drawing/2014/main" id="{474F24B4-4C41-C490-BD62-88A4D6C811FF}"/>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F7B66933-8FB7-D65C-4411-065DF2D68F27}"/>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331820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430A-3D2B-CF59-178D-36691A02CFE9}"/>
              </a:ext>
            </a:extLst>
          </p:cNvPr>
          <p:cNvSpPr>
            <a:spLocks noGrp="1"/>
          </p:cNvSpPr>
          <p:nvPr>
            <p:ph type="title"/>
          </p:nvPr>
        </p:nvSpPr>
        <p:spPr>
          <a:xfrm>
            <a:off x="330206" y="179416"/>
            <a:ext cx="10612114" cy="972607"/>
          </a:xfrm>
        </p:spPr>
        <p:txBody>
          <a:bodyPr>
            <a:normAutofit fontScale="90000"/>
          </a:bodyPr>
          <a:lstStyle/>
          <a:p>
            <a:r>
              <a:rPr lang="en-GB" dirty="0"/>
              <a:t>History of measles and the MMR vaccination programme in UK</a:t>
            </a:r>
          </a:p>
        </p:txBody>
      </p:sp>
      <p:sp>
        <p:nvSpPr>
          <p:cNvPr id="3" name="Content Placeholder 2">
            <a:extLst>
              <a:ext uri="{FF2B5EF4-FFF2-40B4-BE49-F238E27FC236}">
                <a16:creationId xmlns:a16="http://schemas.microsoft.com/office/drawing/2014/main" id="{09A3BF92-1BDB-6A9A-65DD-ABEED55E32AA}"/>
              </a:ext>
            </a:extLst>
          </p:cNvPr>
          <p:cNvSpPr>
            <a:spLocks noGrp="1"/>
          </p:cNvSpPr>
          <p:nvPr>
            <p:ph idx="1"/>
          </p:nvPr>
        </p:nvSpPr>
        <p:spPr>
          <a:xfrm>
            <a:off x="330205" y="1470454"/>
            <a:ext cx="11123857" cy="4968396"/>
          </a:xfrm>
        </p:spPr>
        <p:txBody>
          <a:bodyPr>
            <a:normAutofit fontScale="92500"/>
          </a:bodyPr>
          <a:lstStyle/>
          <a:p>
            <a:pPr>
              <a:lnSpc>
                <a:spcPct val="140000"/>
              </a:lnSpc>
              <a:spcBef>
                <a:spcPct val="0"/>
              </a:spcBef>
            </a:pPr>
            <a:r>
              <a:rPr lang="en-GB" altLang="en-US" sz="2400" dirty="0">
                <a:latin typeface="Arial" charset="0"/>
                <a:ea typeface="ヒラギノ角ゴ Pro W3" charset="-128"/>
              </a:rPr>
              <a:t>1940: measles became a notifiable disease</a:t>
            </a:r>
          </a:p>
          <a:p>
            <a:pPr>
              <a:lnSpc>
                <a:spcPct val="140000"/>
              </a:lnSpc>
              <a:spcBef>
                <a:spcPct val="0"/>
              </a:spcBef>
            </a:pPr>
            <a:r>
              <a:rPr lang="en-GB" altLang="en-US" dirty="0">
                <a:latin typeface="Arial" charset="0"/>
                <a:ea typeface="ヒラギノ角ゴ Pro W3" charset="-128"/>
              </a:rPr>
              <a:t>1940 - 1968: </a:t>
            </a:r>
            <a:r>
              <a:rPr lang="en-GB" sz="2400" dirty="0">
                <a:latin typeface="Arial" charset="0"/>
                <a:ea typeface="ヒラギノ角ゴ Pro W3" charset="-128"/>
              </a:rPr>
              <a:t>160,000 - 800,000 cases and ~100 deaths per year; peaks every 2 years</a:t>
            </a:r>
          </a:p>
          <a:p>
            <a:pPr>
              <a:lnSpc>
                <a:spcPct val="140000"/>
              </a:lnSpc>
              <a:spcBef>
                <a:spcPct val="0"/>
              </a:spcBef>
            </a:pPr>
            <a:r>
              <a:rPr lang="en-GB" altLang="en-US" sz="2400" dirty="0">
                <a:latin typeface="Arial" charset="0"/>
                <a:ea typeface="ヒラギノ角ゴ Pro W3" charset="-128"/>
              </a:rPr>
              <a:t>1968: </a:t>
            </a:r>
            <a:r>
              <a:rPr lang="en-GB" sz="2400" dirty="0">
                <a:latin typeface="Arial" charset="0"/>
                <a:ea typeface="ヒラギノ角ゴ Pro W3" charset="-128"/>
              </a:rPr>
              <a:t>measles vaccine introduced</a:t>
            </a:r>
          </a:p>
          <a:p>
            <a:pPr>
              <a:lnSpc>
                <a:spcPct val="140000"/>
              </a:lnSpc>
              <a:spcBef>
                <a:spcPct val="0"/>
              </a:spcBef>
            </a:pPr>
            <a:r>
              <a:rPr lang="en-GB" altLang="en-US" sz="2400" dirty="0">
                <a:latin typeface="Arial" charset="0"/>
                <a:ea typeface="ヒラギノ角ゴ Pro W3" charset="-128"/>
              </a:rPr>
              <a:t>1988: single dose of MMR vaccine introduced - coverage in excess of 90%, reducing transmission; case numbers fell to very low levels</a:t>
            </a:r>
          </a:p>
          <a:p>
            <a:pPr>
              <a:lnSpc>
                <a:spcPct val="140000"/>
              </a:lnSpc>
              <a:spcBef>
                <a:spcPts val="0"/>
              </a:spcBef>
            </a:pPr>
            <a:r>
              <a:rPr lang="en-GB" sz="2400" dirty="0"/>
              <a:t>1996: a second dose of MMR vaccine was added to the routine programme to maintain the control of measles; high coverage achieved and endemic transmission was interrupted</a:t>
            </a:r>
          </a:p>
          <a:p>
            <a:pPr>
              <a:lnSpc>
                <a:spcPct val="140000"/>
              </a:lnSpc>
              <a:spcBef>
                <a:spcPts val="0"/>
              </a:spcBef>
            </a:pPr>
            <a:r>
              <a:rPr lang="en-GB" sz="2400" b="1" dirty="0"/>
              <a:t>to achieve measles elimination, 95% uptake with 2 doses of the MMR vaccine across all age cohorts is needed</a:t>
            </a:r>
            <a:endParaRPr lang="en-GB" dirty="0"/>
          </a:p>
          <a:p>
            <a:pPr>
              <a:lnSpc>
                <a:spcPct val="140000"/>
              </a:lnSpc>
              <a:spcBef>
                <a:spcPct val="0"/>
              </a:spcBef>
            </a:pPr>
            <a:endParaRPr lang="en-GB" altLang="en-US" sz="2400" dirty="0">
              <a:latin typeface="Arial" charset="0"/>
              <a:ea typeface="ヒラギノ角ゴ Pro W3" charset="-128"/>
            </a:endParaRPr>
          </a:p>
          <a:p>
            <a:pPr>
              <a:lnSpc>
                <a:spcPct val="140000"/>
              </a:lnSpc>
              <a:spcBef>
                <a:spcPct val="0"/>
              </a:spcBef>
            </a:pPr>
            <a:endParaRPr lang="en-GB" altLang="en-US" sz="2400" dirty="0">
              <a:latin typeface="Arial" charset="0"/>
              <a:ea typeface="ヒラギノ角ゴ Pro W3" charset="-128"/>
            </a:endParaRPr>
          </a:p>
          <a:p>
            <a:pPr>
              <a:lnSpc>
                <a:spcPct val="140000"/>
              </a:lnSpc>
              <a:spcBef>
                <a:spcPct val="0"/>
              </a:spcBef>
            </a:pPr>
            <a:endParaRPr lang="en-GB" sz="2400" dirty="0">
              <a:latin typeface="Arial" charset="0"/>
              <a:ea typeface="ヒラギノ角ゴ Pro W3" charset="-128"/>
            </a:endParaRPr>
          </a:p>
          <a:p>
            <a:pPr marL="0" indent="0">
              <a:lnSpc>
                <a:spcPct val="140000"/>
              </a:lnSpc>
              <a:spcBef>
                <a:spcPct val="0"/>
              </a:spcBef>
              <a:buNone/>
            </a:pPr>
            <a:endParaRPr lang="en-GB" sz="2400" dirty="0">
              <a:latin typeface="Arial" charset="0"/>
              <a:ea typeface="ヒラギノ角ゴ Pro W3" charset="-128"/>
            </a:endParaRPr>
          </a:p>
          <a:p>
            <a:endParaRPr lang="en-GB" dirty="0"/>
          </a:p>
        </p:txBody>
      </p:sp>
      <p:sp>
        <p:nvSpPr>
          <p:cNvPr id="6" name="Footer Placeholder 5">
            <a:extLst>
              <a:ext uri="{FF2B5EF4-FFF2-40B4-BE49-F238E27FC236}">
                <a16:creationId xmlns:a16="http://schemas.microsoft.com/office/drawing/2014/main" id="{47A02473-3DE7-BABA-821A-ED32DF450EBC}"/>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51837A91-A564-5957-CE49-814BB1328B06}"/>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370828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AD7C-AA63-5AC3-189E-3A205FC44D9B}"/>
              </a:ext>
            </a:extLst>
          </p:cNvPr>
          <p:cNvSpPr>
            <a:spLocks noGrp="1"/>
          </p:cNvSpPr>
          <p:nvPr>
            <p:ph type="title"/>
          </p:nvPr>
        </p:nvSpPr>
        <p:spPr/>
        <p:txBody>
          <a:bodyPr>
            <a:normAutofit fontScale="90000"/>
          </a:bodyPr>
          <a:lstStyle/>
          <a:p>
            <a:r>
              <a:rPr lang="en-GB" dirty="0"/>
              <a:t>Annual number of laboratory confirmed measles cases and incidence from 2001 to 2023*</a:t>
            </a:r>
          </a:p>
        </p:txBody>
      </p:sp>
      <p:pic>
        <p:nvPicPr>
          <p:cNvPr id="6" name="Picture 5">
            <a:extLst>
              <a:ext uri="{FF2B5EF4-FFF2-40B4-BE49-F238E27FC236}">
                <a16:creationId xmlns:a16="http://schemas.microsoft.com/office/drawing/2014/main" id="{1A91C423-FCE7-BBFE-6EFE-4A97DC918BA0}"/>
              </a:ext>
            </a:extLst>
          </p:cNvPr>
          <p:cNvPicPr>
            <a:picLocks noChangeAspect="1"/>
          </p:cNvPicPr>
          <p:nvPr/>
        </p:nvPicPr>
        <p:blipFill>
          <a:blip r:embed="rId3"/>
          <a:stretch>
            <a:fillRect/>
          </a:stretch>
        </p:blipFill>
        <p:spPr>
          <a:xfrm>
            <a:off x="375017" y="1442004"/>
            <a:ext cx="8077405" cy="4940346"/>
          </a:xfrm>
          <a:prstGeom prst="rect">
            <a:avLst/>
          </a:prstGeom>
        </p:spPr>
      </p:pic>
      <p:sp>
        <p:nvSpPr>
          <p:cNvPr id="3" name="TextBox 2">
            <a:extLst>
              <a:ext uri="{FF2B5EF4-FFF2-40B4-BE49-F238E27FC236}">
                <a16:creationId xmlns:a16="http://schemas.microsoft.com/office/drawing/2014/main" id="{EBF735BA-B69A-E9B6-1EDD-3632B408ADE0}"/>
              </a:ext>
            </a:extLst>
          </p:cNvPr>
          <p:cNvSpPr txBox="1"/>
          <p:nvPr/>
        </p:nvSpPr>
        <p:spPr>
          <a:xfrm>
            <a:off x="8775962" y="3056772"/>
            <a:ext cx="2363818" cy="738664"/>
          </a:xfrm>
          <a:prstGeom prst="rect">
            <a:avLst/>
          </a:prstGeom>
          <a:noFill/>
        </p:spPr>
        <p:txBody>
          <a:bodyPr wrap="square" rtlCol="0">
            <a:spAutoFit/>
          </a:bodyPr>
          <a:lstStyle/>
          <a:p>
            <a:r>
              <a:rPr lang="en-GB" sz="1400"/>
              <a:t>* 2023 data is </a:t>
            </a:r>
            <a:r>
              <a:rPr lang="en-GB" sz="1400" dirty="0"/>
              <a:t>provisional and only include cases up until June)</a:t>
            </a:r>
            <a:endParaRPr lang="en-US" sz="1400" dirty="0"/>
          </a:p>
        </p:txBody>
      </p:sp>
      <p:sp>
        <p:nvSpPr>
          <p:cNvPr id="7" name="Footer Placeholder 6">
            <a:extLst>
              <a:ext uri="{FF2B5EF4-FFF2-40B4-BE49-F238E27FC236}">
                <a16:creationId xmlns:a16="http://schemas.microsoft.com/office/drawing/2014/main" id="{3AF72ACC-4886-8EC5-1B57-1B612DBB795D}"/>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F809BA33-0931-2C4B-AA6E-BE5424AF0403}"/>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202387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4F1C-0B09-8CBD-6D93-4374ACA51467}"/>
              </a:ext>
            </a:extLst>
          </p:cNvPr>
          <p:cNvSpPr>
            <a:spLocks noGrp="1"/>
          </p:cNvSpPr>
          <p:nvPr>
            <p:ph type="title"/>
          </p:nvPr>
        </p:nvSpPr>
        <p:spPr/>
        <p:txBody>
          <a:bodyPr/>
          <a:lstStyle/>
          <a:p>
            <a:r>
              <a:rPr lang="en-GB" dirty="0"/>
              <a:t>Confirmed measles cases 2023</a:t>
            </a:r>
          </a:p>
        </p:txBody>
      </p:sp>
      <p:pic>
        <p:nvPicPr>
          <p:cNvPr id="7" name="Content Placeholder 6">
            <a:extLst>
              <a:ext uri="{FF2B5EF4-FFF2-40B4-BE49-F238E27FC236}">
                <a16:creationId xmlns:a16="http://schemas.microsoft.com/office/drawing/2014/main" id="{6F3CEAC0-FE43-185D-D6F6-317631D01647}"/>
              </a:ext>
            </a:extLst>
          </p:cNvPr>
          <p:cNvPicPr>
            <a:picLocks noGrp="1" noChangeAspect="1"/>
          </p:cNvPicPr>
          <p:nvPr>
            <p:ph idx="1"/>
          </p:nvPr>
        </p:nvPicPr>
        <p:blipFill>
          <a:blip r:embed="rId3"/>
          <a:stretch>
            <a:fillRect/>
          </a:stretch>
        </p:blipFill>
        <p:spPr>
          <a:xfrm>
            <a:off x="400802" y="1545119"/>
            <a:ext cx="7217644" cy="4351338"/>
          </a:xfrm>
        </p:spPr>
      </p:pic>
      <p:sp>
        <p:nvSpPr>
          <p:cNvPr id="4" name="Footer Placeholder 3">
            <a:extLst>
              <a:ext uri="{FF2B5EF4-FFF2-40B4-BE49-F238E27FC236}">
                <a16:creationId xmlns:a16="http://schemas.microsoft.com/office/drawing/2014/main" id="{90BB5B30-544E-8CBB-8526-6113D06BC967}"/>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8" name="TextBox 7">
            <a:extLst>
              <a:ext uri="{FF2B5EF4-FFF2-40B4-BE49-F238E27FC236}">
                <a16:creationId xmlns:a16="http://schemas.microsoft.com/office/drawing/2014/main" id="{D38B2988-76D5-0A78-C0D0-9A2F4DCBCC94}"/>
              </a:ext>
            </a:extLst>
          </p:cNvPr>
          <p:cNvSpPr txBox="1"/>
          <p:nvPr/>
        </p:nvSpPr>
        <p:spPr>
          <a:xfrm>
            <a:off x="7847045" y="1619767"/>
            <a:ext cx="4106416" cy="4308872"/>
          </a:xfrm>
          <a:prstGeom prst="rect">
            <a:avLst/>
          </a:prstGeom>
          <a:noFill/>
        </p:spPr>
        <p:txBody>
          <a:bodyPr wrap="square" rtlCol="0">
            <a:spAutoFit/>
          </a:bodyPr>
          <a:lstStyle/>
          <a:p>
            <a:pPr algn="l"/>
            <a:r>
              <a:rPr lang="en-GB" sz="1600" b="0" i="0" dirty="0">
                <a:solidFill>
                  <a:srgbClr val="0B0C0C"/>
                </a:solidFill>
                <a:effectLst/>
              </a:rPr>
              <a:t>Case numbers began to rise from October 2023 and a National Standard Incident was declared (</a:t>
            </a:r>
            <a:r>
              <a:rPr lang="en-GB" sz="1600" b="0" i="0">
                <a:solidFill>
                  <a:srgbClr val="0B0C0C"/>
                </a:solidFill>
                <a:effectLst/>
              </a:rPr>
              <a:t>see slides 58 and 59)</a:t>
            </a:r>
            <a:endParaRPr lang="en-GB" sz="1600" b="0" i="0" dirty="0">
              <a:solidFill>
                <a:srgbClr val="0B0C0C"/>
              </a:solidFill>
              <a:effectLst/>
            </a:endParaRPr>
          </a:p>
          <a:p>
            <a:pPr algn="l"/>
            <a:r>
              <a:rPr lang="en-GB" sz="1600" b="0" i="0" dirty="0">
                <a:solidFill>
                  <a:srgbClr val="0B0C0C"/>
                </a:solidFill>
                <a:effectLst/>
              </a:rPr>
              <a:t> </a:t>
            </a:r>
          </a:p>
          <a:p>
            <a:pPr algn="l"/>
            <a:r>
              <a:rPr lang="en-GB" sz="1600" dirty="0">
                <a:solidFill>
                  <a:srgbClr val="0B0C0C"/>
                </a:solidFill>
              </a:rPr>
              <a:t>Notes:</a:t>
            </a:r>
          </a:p>
          <a:p>
            <a:pPr algn="l"/>
            <a:r>
              <a:rPr lang="en-GB" sz="1600" b="0" i="0" dirty="0">
                <a:solidFill>
                  <a:srgbClr val="0B0C0C"/>
                </a:solidFill>
                <a:effectLst/>
              </a:rPr>
              <a:t>1. Cases confirmed through either local or reference laboratory testing</a:t>
            </a:r>
          </a:p>
          <a:p>
            <a:pPr algn="l"/>
            <a:r>
              <a:rPr lang="en-GB" sz="1600" dirty="0">
                <a:solidFill>
                  <a:srgbClr val="0B0C0C"/>
                </a:solidFill>
              </a:rPr>
              <a:t>2.</a:t>
            </a:r>
            <a:r>
              <a:rPr lang="en-GB" sz="1600" b="0" i="0" dirty="0">
                <a:solidFill>
                  <a:srgbClr val="0B0C0C"/>
                </a:solidFill>
                <a:effectLst/>
              </a:rPr>
              <a:t> Data for the past 4 weeks are provisional and subject to confirmation in the reference laboratory and are therefore depicted as dotted lines. One previously confirmed case was discarded through further testing and epidemiological analysis.</a:t>
            </a:r>
          </a:p>
          <a:p>
            <a:pPr algn="l"/>
            <a:endParaRPr lang="en-GB" sz="1600" dirty="0">
              <a:solidFill>
                <a:srgbClr val="0B0C0C"/>
              </a:solidFill>
              <a:hlinkClick r:id="rId4"/>
            </a:endParaRPr>
          </a:p>
          <a:p>
            <a:pPr algn="l"/>
            <a:r>
              <a:rPr lang="en-GB" sz="1600" dirty="0">
                <a:hlinkClick r:id="rId4"/>
              </a:rPr>
              <a:t>Confirmed cases of measles in England by month, age and region: 2023 - GOV.UK (www.gov</a:t>
            </a:r>
            <a:r>
              <a:rPr lang="en-GB" dirty="0">
                <a:hlinkClick r:id="rId4"/>
              </a:rPr>
              <a:t>.uk)</a:t>
            </a:r>
            <a:endParaRPr lang="en-GB" b="0" i="0" dirty="0">
              <a:solidFill>
                <a:srgbClr val="0B0C0C"/>
              </a:solidFill>
              <a:effectLst/>
            </a:endParaRPr>
          </a:p>
        </p:txBody>
      </p:sp>
      <p:sp>
        <p:nvSpPr>
          <p:cNvPr id="3" name="Slide Number Placeholder 2">
            <a:extLst>
              <a:ext uri="{FF2B5EF4-FFF2-40B4-BE49-F238E27FC236}">
                <a16:creationId xmlns:a16="http://schemas.microsoft.com/office/drawing/2014/main" id="{7439AFBF-A585-CD8B-FA34-2F6A8AA44640}"/>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198481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Mumps</a:t>
            </a:r>
            <a:br>
              <a:rPr lang="en-GB" dirty="0"/>
            </a:br>
            <a:br>
              <a:rPr lang="en-GB" dirty="0"/>
            </a:br>
            <a:br>
              <a:rPr lang="en-GB" dirty="0"/>
            </a:br>
            <a:endParaRPr lang="en-GB" dirty="0"/>
          </a:p>
        </p:txBody>
      </p:sp>
    </p:spTree>
    <p:extLst>
      <p:ext uri="{BB962C8B-B14F-4D97-AF65-F5344CB8AC3E}">
        <p14:creationId xmlns:p14="http://schemas.microsoft.com/office/powerpoint/2010/main" val="84567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77348" y="347638"/>
            <a:ext cx="7921625" cy="863600"/>
          </a:xfrm>
        </p:spPr>
        <p:txBody>
          <a:bodyPr wrap="square" numCol="1" compatLnSpc="1">
            <a:prstTxWarp prst="textNoShape">
              <a:avLst/>
            </a:prstTxWarp>
            <a:normAutofit/>
          </a:bodyPr>
          <a:lstStyle/>
          <a:p>
            <a:r>
              <a:rPr lang="en-GB" dirty="0">
                <a:latin typeface="Arial" charset="0"/>
                <a:ea typeface="ヒラギノ角ゴ Pro W3" charset="-128"/>
                <a:cs typeface="ヒラギノ角ゴ Pro W3" charset="-128"/>
              </a:rPr>
              <a:t>Mumps</a:t>
            </a:r>
          </a:p>
        </p:txBody>
      </p:sp>
      <p:sp>
        <p:nvSpPr>
          <p:cNvPr id="22531" name="Content Placeholder 2"/>
          <p:cNvSpPr>
            <a:spLocks noGrp="1"/>
          </p:cNvSpPr>
          <p:nvPr>
            <p:ph idx="1"/>
          </p:nvPr>
        </p:nvSpPr>
        <p:spPr>
          <a:xfrm>
            <a:off x="566492" y="1534918"/>
            <a:ext cx="10564928" cy="4595294"/>
          </a:xfrm>
        </p:spPr>
        <p:txBody>
          <a:bodyPr>
            <a:noAutofit/>
          </a:bodyPr>
          <a:lstStyle/>
          <a:p>
            <a:pPr>
              <a:lnSpc>
                <a:spcPct val="160000"/>
              </a:lnSpc>
              <a:spcBef>
                <a:spcPct val="0"/>
              </a:spcBef>
            </a:pPr>
            <a:r>
              <a:rPr lang="en-GB" sz="1500" dirty="0">
                <a:latin typeface="Arial" charset="0"/>
                <a:ea typeface="ヒラギノ角ゴ Pro W3" charset="-128"/>
              </a:rPr>
              <a:t>mumps is an acute, systemic viral illness that is moderately infectious. It is caused by the paramyxovirus, is spread in infected droplets of saliva and leads to swelling of the </a:t>
            </a:r>
            <a:r>
              <a:rPr lang="en-GB" sz="1500">
                <a:latin typeface="Arial" charset="0"/>
                <a:ea typeface="ヒラギノ角ゴ Pro W3" charset="-128"/>
              </a:rPr>
              <a:t>parotid glands</a:t>
            </a:r>
            <a:endParaRPr lang="en-GB" sz="1500" dirty="0">
              <a:latin typeface="Arial" charset="0"/>
              <a:ea typeface="ヒラギノ角ゴ Pro W3" charset="-128"/>
            </a:endParaRPr>
          </a:p>
          <a:p>
            <a:pPr>
              <a:lnSpc>
                <a:spcPct val="160000"/>
              </a:lnSpc>
              <a:spcBef>
                <a:spcPct val="0"/>
              </a:spcBef>
            </a:pPr>
            <a:r>
              <a:rPr lang="en-GB" altLang="en-US" sz="1500" dirty="0">
                <a:latin typeface="Arial" charset="0"/>
                <a:ea typeface="ヒラギノ角ゴ Pro W3" charset="-128"/>
              </a:rPr>
              <a:t>transmission occurs through direct close contact with nose and throat secretions, such as when an infected person sneezes or coughs, and the infectious period usually begins 2 days before parotid swelling until 5 </a:t>
            </a:r>
            <a:r>
              <a:rPr lang="en-GB" altLang="en-US" sz="1500">
                <a:latin typeface="Arial" charset="0"/>
                <a:ea typeface="ヒラギノ角ゴ Pro W3" charset="-128"/>
              </a:rPr>
              <a:t>days after</a:t>
            </a:r>
            <a:endParaRPr lang="en-GB" altLang="en-US" sz="1500" dirty="0">
              <a:latin typeface="Arial" charset="0"/>
              <a:ea typeface="ヒラギノ角ゴ Pro W3" charset="-128"/>
            </a:endParaRPr>
          </a:p>
          <a:p>
            <a:pPr>
              <a:lnSpc>
                <a:spcPct val="160000"/>
              </a:lnSpc>
              <a:spcBef>
                <a:spcPct val="0"/>
              </a:spcBef>
            </a:pPr>
            <a:r>
              <a:rPr lang="en-GB" altLang="en-US" sz="1500" dirty="0">
                <a:latin typeface="Arial" charset="0"/>
                <a:ea typeface="ヒラギノ角ゴ Pro W3" charset="-128"/>
              </a:rPr>
              <a:t>the incubation period is between 14 and 25 days with an average of around </a:t>
            </a:r>
            <a:r>
              <a:rPr lang="en-GB" altLang="en-US" sz="1500">
                <a:latin typeface="Arial" charset="0"/>
                <a:ea typeface="ヒラギノ角ゴ Pro W3" charset="-128"/>
              </a:rPr>
              <a:t>17 days</a:t>
            </a:r>
            <a:endParaRPr lang="en-GB" altLang="en-US" sz="1500" dirty="0">
              <a:latin typeface="Arial" charset="0"/>
              <a:ea typeface="ヒラギノ角ゴ Pro W3" charset="-128"/>
            </a:endParaRPr>
          </a:p>
          <a:p>
            <a:pPr>
              <a:lnSpc>
                <a:spcPct val="160000"/>
              </a:lnSpc>
              <a:spcBef>
                <a:spcPct val="0"/>
              </a:spcBef>
            </a:pPr>
            <a:r>
              <a:rPr lang="en-GB" sz="1500" dirty="0">
                <a:latin typeface="Arial" charset="0"/>
                <a:ea typeface="ヒラギノ角ゴ Pro W3" charset="-128"/>
              </a:rPr>
              <a:t>most cases of mumps now occur in young adults between the ages of 16 and 30. Prolonged close contact in schools and universities provides ideal conditions for the infection </a:t>
            </a:r>
            <a:r>
              <a:rPr lang="en-GB" sz="1500">
                <a:latin typeface="Arial" charset="0"/>
                <a:ea typeface="ヒラギノ角ゴ Pro W3" charset="-128"/>
              </a:rPr>
              <a:t>to spread</a:t>
            </a:r>
            <a:endParaRPr lang="en-GB" sz="1500" dirty="0">
              <a:latin typeface="Arial" charset="0"/>
              <a:ea typeface="ヒラギノ角ゴ Pro W3" charset="-128"/>
            </a:endParaRPr>
          </a:p>
          <a:p>
            <a:pPr marL="285750" indent="-285750">
              <a:lnSpc>
                <a:spcPct val="160000"/>
              </a:lnSpc>
              <a:spcBef>
                <a:spcPct val="0"/>
              </a:spcBef>
            </a:pPr>
            <a:r>
              <a:rPr lang="en-GB" sz="1500" dirty="0">
                <a:latin typeface="Arial" charset="0"/>
                <a:ea typeface="ヒラギノ角ゴ Pro W3" charset="-128"/>
              </a:rPr>
              <a:t>cases of mumps are common in non-immune children, although several countries see outbreaks in partially vaccinated adolescents </a:t>
            </a:r>
            <a:r>
              <a:rPr lang="en-GB" sz="1500">
                <a:latin typeface="Arial" charset="0"/>
                <a:ea typeface="ヒラギノ角ゴ Pro W3" charset="-128"/>
              </a:rPr>
              <a:t>and adults</a:t>
            </a:r>
            <a:endParaRPr lang="en-US" sz="1500">
              <a:latin typeface="Arial" charset="0"/>
              <a:ea typeface="ヒラギノ角ゴ Pro W3" charset="-128"/>
            </a:endParaRPr>
          </a:p>
          <a:p>
            <a:pPr marL="285750" indent="-285750">
              <a:lnSpc>
                <a:spcPct val="160000"/>
              </a:lnSpc>
              <a:spcBef>
                <a:spcPct val="0"/>
              </a:spcBef>
            </a:pPr>
            <a:r>
              <a:rPr lang="en-US" sz="1500">
                <a:latin typeface="Arial" charset="0"/>
                <a:ea typeface="ヒラギノ角ゴ Pro W3" charset="-128"/>
              </a:rPr>
              <a:t>Mumps </a:t>
            </a:r>
            <a:r>
              <a:rPr lang="en-US" sz="1500" dirty="0">
                <a:latin typeface="Arial" charset="0"/>
                <a:ea typeface="ヒラギノ角ゴ Pro W3" charset="-128"/>
              </a:rPr>
              <a:t>is vaccine preventable. Around 88% of people who have 2 doses of the MMR vaccine will be protected against mumps. People who are vaccinated against mumps, but still catch it, but are less likely to have serious complications or be admitted </a:t>
            </a:r>
            <a:r>
              <a:rPr lang="en-US" sz="1500">
                <a:latin typeface="Arial" charset="0"/>
                <a:ea typeface="ヒラギノ角ゴ Pro W3" charset="-128"/>
              </a:rPr>
              <a:t>to hospital</a:t>
            </a:r>
            <a:endParaRPr lang="en-GB" sz="1500" dirty="0">
              <a:latin typeface="Arial" charset="0"/>
              <a:ea typeface="ヒラギノ角ゴ Pro W3" charset="-128"/>
            </a:endParaRPr>
          </a:p>
        </p:txBody>
      </p:sp>
      <p:sp>
        <p:nvSpPr>
          <p:cNvPr id="2" name="Footer Placeholder 1">
            <a:extLst>
              <a:ext uri="{FF2B5EF4-FFF2-40B4-BE49-F238E27FC236}">
                <a16:creationId xmlns:a16="http://schemas.microsoft.com/office/drawing/2014/main" id="{BB636C66-1A7D-DB3D-FAFE-FA19992824F3}"/>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3" name="Slide Number Placeholder 2">
            <a:extLst>
              <a:ext uri="{FF2B5EF4-FFF2-40B4-BE49-F238E27FC236}">
                <a16:creationId xmlns:a16="http://schemas.microsoft.com/office/drawing/2014/main" id="{43203865-8215-9A07-6C77-49B538A8A0A9}"/>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231115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C8BB-FAB4-4765-9FD8-DD98E6C8C7F4}"/>
              </a:ext>
            </a:extLst>
          </p:cNvPr>
          <p:cNvSpPr>
            <a:spLocks noGrp="1"/>
          </p:cNvSpPr>
          <p:nvPr>
            <p:ph type="title"/>
          </p:nvPr>
        </p:nvSpPr>
        <p:spPr>
          <a:xfrm>
            <a:off x="330206" y="319380"/>
            <a:ext cx="10515600" cy="729304"/>
          </a:xfrm>
        </p:spPr>
        <p:txBody>
          <a:bodyPr/>
          <a:lstStyle/>
          <a:p>
            <a:r>
              <a:rPr lang="en-GB" dirty="0"/>
              <a:t>Mumps symptoms</a:t>
            </a:r>
          </a:p>
        </p:txBody>
      </p:sp>
      <p:pic>
        <p:nvPicPr>
          <p:cNvPr id="6" name="Picture 2">
            <a:extLst>
              <a:ext uri="{FF2B5EF4-FFF2-40B4-BE49-F238E27FC236}">
                <a16:creationId xmlns:a16="http://schemas.microsoft.com/office/drawing/2014/main" id="{47C4080D-88B4-4A91-A023-583010C779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65577" y="1340768"/>
            <a:ext cx="397936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1B3FC66B-3EED-408B-AB99-441600A210AA}"/>
              </a:ext>
            </a:extLst>
          </p:cNvPr>
          <p:cNvSpPr/>
          <p:nvPr/>
        </p:nvSpPr>
        <p:spPr>
          <a:xfrm>
            <a:off x="330206" y="1564854"/>
            <a:ext cx="5000071" cy="3284489"/>
          </a:xfrm>
          <a:prstGeom prst="rect">
            <a:avLst/>
          </a:prstGeom>
        </p:spPr>
        <p:txBody>
          <a:bodyPr wrap="square">
            <a:spAutoFit/>
          </a:bodyPr>
          <a:lstStyle/>
          <a:p>
            <a:pPr marL="285750" indent="-285750">
              <a:lnSpc>
                <a:spcPct val="140000"/>
              </a:lnSpc>
              <a:spcBef>
                <a:spcPct val="0"/>
              </a:spcBef>
              <a:buClr>
                <a:srgbClr val="007C91"/>
              </a:buClr>
              <a:buFont typeface="Arial" panose="020B0604020202020204" pitchFamily="34" charset="0"/>
              <a:buChar char="•"/>
            </a:pPr>
            <a:r>
              <a:rPr lang="en-GB" sz="2400" dirty="0">
                <a:latin typeface="Arial" charset="0"/>
                <a:ea typeface="ヒラギノ角ゴ Pro W3" charset="-128"/>
                <a:cs typeface="Arial" panose="020B0604020202020204" pitchFamily="34" charset="0"/>
              </a:rPr>
              <a:t>early symptoms include a headache and fever</a:t>
            </a:r>
          </a:p>
          <a:p>
            <a:pPr marL="285750" indent="-285750">
              <a:lnSpc>
                <a:spcPct val="140000"/>
              </a:lnSpc>
              <a:spcBef>
                <a:spcPct val="0"/>
              </a:spcBef>
              <a:buClr>
                <a:srgbClr val="007C91"/>
              </a:buClr>
              <a:buFont typeface="Arial" panose="020B0604020202020204" pitchFamily="34" charset="0"/>
              <a:buChar char="•"/>
            </a:pPr>
            <a:r>
              <a:rPr lang="en-GB" sz="2400" dirty="0">
                <a:latin typeface="Arial" charset="0"/>
                <a:ea typeface="ヒラギノ角ゴ Pro W3" charset="-128"/>
                <a:cs typeface="Arial" panose="020B0604020202020204" pitchFamily="34" charset="0"/>
              </a:rPr>
              <a:t>characterised by swelling of the parotid glands which may be 1 or 2 sided. </a:t>
            </a:r>
          </a:p>
          <a:p>
            <a:pPr>
              <a:lnSpc>
                <a:spcPct val="140000"/>
              </a:lnSpc>
              <a:spcBef>
                <a:spcPct val="0"/>
              </a:spcBef>
              <a:buClr>
                <a:srgbClr val="007C91"/>
              </a:buClr>
            </a:pPr>
            <a:endParaRPr lang="en-GB" sz="1400" dirty="0">
              <a:latin typeface="Arial" charset="0"/>
              <a:ea typeface="ヒラギノ角ゴ Pro W3" charset="-128"/>
              <a:cs typeface="Arial" panose="020B0604020202020204" pitchFamily="34" charset="0"/>
            </a:endParaRPr>
          </a:p>
          <a:p>
            <a:pPr marL="285750" indent="-285750">
              <a:lnSpc>
                <a:spcPct val="140000"/>
              </a:lnSpc>
              <a:spcBef>
                <a:spcPct val="0"/>
              </a:spcBef>
              <a:buClr>
                <a:srgbClr val="007C91"/>
              </a:buClr>
              <a:buFont typeface="Arial" panose="020B0604020202020204" pitchFamily="34" charset="0"/>
              <a:buChar char="•"/>
            </a:pPr>
            <a:endParaRPr lang="en-GB" sz="1600" dirty="0">
              <a:latin typeface="Arial" charset="0"/>
              <a:ea typeface="ヒラギノ角ゴ Pro W3" charset="-128"/>
              <a:cs typeface="Arial" panose="020B0604020202020204" pitchFamily="34" charset="0"/>
            </a:endParaRPr>
          </a:p>
        </p:txBody>
      </p:sp>
      <p:sp>
        <p:nvSpPr>
          <p:cNvPr id="9" name="Text Box 5">
            <a:extLst>
              <a:ext uri="{FF2B5EF4-FFF2-40B4-BE49-F238E27FC236}">
                <a16:creationId xmlns:a16="http://schemas.microsoft.com/office/drawing/2014/main" id="{241D60BE-59FA-4164-B8B2-006B16DA9FC9}"/>
              </a:ext>
            </a:extLst>
          </p:cNvPr>
          <p:cNvSpPr txBox="1">
            <a:spLocks noChangeArrowheads="1"/>
          </p:cNvSpPr>
          <p:nvPr/>
        </p:nvSpPr>
        <p:spPr bwMode="auto">
          <a:xfrm>
            <a:off x="7135688" y="5990278"/>
            <a:ext cx="3352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dirty="0">
                <a:solidFill>
                  <a:prstClr val="black"/>
                </a:solidFill>
                <a:latin typeface="Arial"/>
              </a:rPr>
              <a:t>Photo courtesy of CDC</a:t>
            </a:r>
          </a:p>
        </p:txBody>
      </p:sp>
      <p:sp>
        <p:nvSpPr>
          <p:cNvPr id="4" name="Footer Placeholder 3">
            <a:extLst>
              <a:ext uri="{FF2B5EF4-FFF2-40B4-BE49-F238E27FC236}">
                <a16:creationId xmlns:a16="http://schemas.microsoft.com/office/drawing/2014/main" id="{2714D6C7-D94C-7105-4FA9-4109273789CC}"/>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3" name="Slide Number Placeholder 2">
            <a:extLst>
              <a:ext uri="{FF2B5EF4-FFF2-40B4-BE49-F238E27FC236}">
                <a16:creationId xmlns:a16="http://schemas.microsoft.com/office/drawing/2014/main" id="{258956C1-6436-40A6-4791-0B2CB1BD8E9A}"/>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3690633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3C9-04AD-4C81-88F6-F1330152BD4C}"/>
              </a:ext>
            </a:extLst>
          </p:cNvPr>
          <p:cNvSpPr>
            <a:spLocks noGrp="1"/>
          </p:cNvSpPr>
          <p:nvPr>
            <p:ph type="title"/>
          </p:nvPr>
        </p:nvSpPr>
        <p:spPr/>
        <p:txBody>
          <a:bodyPr/>
          <a:lstStyle/>
          <a:p>
            <a:r>
              <a:rPr lang="en-GB" dirty="0"/>
              <a:t>Mumps complications</a:t>
            </a:r>
          </a:p>
        </p:txBody>
      </p:sp>
      <p:sp>
        <p:nvSpPr>
          <p:cNvPr id="3" name="Content Placeholder 2">
            <a:extLst>
              <a:ext uri="{FF2B5EF4-FFF2-40B4-BE49-F238E27FC236}">
                <a16:creationId xmlns:a16="http://schemas.microsoft.com/office/drawing/2014/main" id="{C2B17DDA-BC4D-4A1B-A508-5A9623D5D10D}"/>
              </a:ext>
            </a:extLst>
          </p:cNvPr>
          <p:cNvSpPr>
            <a:spLocks noGrp="1"/>
          </p:cNvSpPr>
          <p:nvPr>
            <p:ph idx="1"/>
          </p:nvPr>
        </p:nvSpPr>
        <p:spPr>
          <a:xfrm>
            <a:off x="330205" y="1774826"/>
            <a:ext cx="10978497" cy="4351338"/>
          </a:xfrm>
        </p:spPr>
        <p:txBody>
          <a:bodyPr>
            <a:normAutofit/>
          </a:bodyPr>
          <a:lstStyle/>
          <a:p>
            <a:pPr marL="0" indent="0">
              <a:lnSpc>
                <a:spcPct val="140000"/>
              </a:lnSpc>
              <a:spcBef>
                <a:spcPct val="0"/>
              </a:spcBef>
              <a:buNone/>
            </a:pPr>
            <a:r>
              <a:rPr lang="en-GB" dirty="0">
                <a:latin typeface="Arial" charset="0"/>
                <a:ea typeface="ヒラギノ角ゴ Pro W3" charset="-128"/>
              </a:rPr>
              <a:t>Mumps is rarely fatal. Serious complications are also rare but can include swelling of the ovaries (oophoritis), swelling of the testes (orchitis), aseptic meningitis, pancreatitis, neuritis, arthritis, mastitis, nephritis, thyroiditis, pericarditis and bilateral or unilateral deafness (usually </a:t>
            </a:r>
            <a:r>
              <a:rPr lang="en-GB">
                <a:latin typeface="Arial" charset="0"/>
                <a:ea typeface="ヒラギノ角ゴ Pro W3" charset="-128"/>
              </a:rPr>
              <a:t>transient).</a:t>
            </a:r>
            <a:endParaRPr lang="en-GB" dirty="0">
              <a:latin typeface="Arial" charset="0"/>
              <a:ea typeface="ヒラギノ角ゴ Pro W3" charset="-128"/>
            </a:endParaRPr>
          </a:p>
          <a:p>
            <a:pPr marL="0" indent="0">
              <a:lnSpc>
                <a:spcPct val="140000"/>
              </a:lnSpc>
              <a:spcBef>
                <a:spcPct val="0"/>
              </a:spcBef>
              <a:buNone/>
            </a:pPr>
            <a:endParaRPr lang="en-GB" dirty="0">
              <a:latin typeface="Arial" charset="0"/>
              <a:ea typeface="ヒラギノ角ゴ Pro W3" charset="-128"/>
            </a:endParaRPr>
          </a:p>
          <a:p>
            <a:pPr marL="0" indent="0">
              <a:lnSpc>
                <a:spcPct val="140000"/>
              </a:lnSpc>
              <a:spcBef>
                <a:spcPct val="0"/>
              </a:spcBef>
              <a:buNone/>
            </a:pPr>
            <a:r>
              <a:rPr lang="en-GB" dirty="0">
                <a:latin typeface="Arial" charset="0"/>
                <a:ea typeface="ヒラギノ角ゴ Pro W3" charset="-128"/>
              </a:rPr>
              <a:t>Although there is no evidence that it causes foetal abnormalities, mumps in the first trimester of pregnancy may increase the rate of </a:t>
            </a:r>
            <a:r>
              <a:rPr lang="en-GB">
                <a:latin typeface="Arial" charset="0"/>
                <a:ea typeface="ヒラギノ角ゴ Pro W3" charset="-128"/>
              </a:rPr>
              <a:t>spontaneous abortion.</a:t>
            </a:r>
            <a:endParaRPr lang="en-GB" dirty="0">
              <a:latin typeface="Arial" charset="0"/>
              <a:ea typeface="ヒラギノ角ゴ Pro W3" charset="-128"/>
            </a:endParaRPr>
          </a:p>
          <a:p>
            <a:endParaRPr lang="en-GB" dirty="0"/>
          </a:p>
        </p:txBody>
      </p:sp>
      <p:sp>
        <p:nvSpPr>
          <p:cNvPr id="6" name="Footer Placeholder 5">
            <a:extLst>
              <a:ext uri="{FF2B5EF4-FFF2-40B4-BE49-F238E27FC236}">
                <a16:creationId xmlns:a16="http://schemas.microsoft.com/office/drawing/2014/main" id="{A5E62295-EACE-C123-74C7-E19C37C62260}"/>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892E026C-23D4-9B12-7E95-5FF373EDBD94}"/>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318726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8EDF-14D6-4B2A-B380-0A4E1FFAAF98}"/>
              </a:ext>
            </a:extLst>
          </p:cNvPr>
          <p:cNvSpPr>
            <a:spLocks noGrp="1"/>
          </p:cNvSpPr>
          <p:nvPr>
            <p:ph type="title"/>
          </p:nvPr>
        </p:nvSpPr>
        <p:spPr/>
        <p:txBody>
          <a:bodyPr/>
          <a:lstStyle/>
          <a:p>
            <a:r>
              <a:rPr lang="en-GB" dirty="0"/>
              <a:t>Mumps in England and Wales</a:t>
            </a:r>
          </a:p>
        </p:txBody>
      </p:sp>
      <p:sp>
        <p:nvSpPr>
          <p:cNvPr id="3" name="Content Placeholder 2">
            <a:extLst>
              <a:ext uri="{FF2B5EF4-FFF2-40B4-BE49-F238E27FC236}">
                <a16:creationId xmlns:a16="http://schemas.microsoft.com/office/drawing/2014/main" id="{33D8BBCC-A933-468F-A8BC-6C9D973393D1}"/>
              </a:ext>
            </a:extLst>
          </p:cNvPr>
          <p:cNvSpPr>
            <a:spLocks noGrp="1"/>
          </p:cNvSpPr>
          <p:nvPr>
            <p:ph idx="1"/>
          </p:nvPr>
        </p:nvSpPr>
        <p:spPr>
          <a:xfrm>
            <a:off x="356009" y="1425597"/>
            <a:ext cx="9916989" cy="4739679"/>
          </a:xfrm>
        </p:spPr>
        <p:txBody>
          <a:bodyPr>
            <a:normAutofit/>
          </a:bodyPr>
          <a:lstStyle/>
          <a:p>
            <a:pPr>
              <a:lnSpc>
                <a:spcPct val="140000"/>
              </a:lnSpc>
              <a:spcBef>
                <a:spcPct val="0"/>
              </a:spcBef>
            </a:pPr>
            <a:r>
              <a:rPr lang="en-GB" sz="1800" dirty="0">
                <a:latin typeface="Arial" charset="0"/>
                <a:ea typeface="ヒラギノ角ゴ Pro W3" charset="-128"/>
              </a:rPr>
              <a:t>m</a:t>
            </a:r>
            <a:r>
              <a:rPr lang="en-GB" sz="1800">
                <a:latin typeface="Arial" charset="0"/>
                <a:ea typeface="ヒラギノ角ゴ Pro W3" charset="-128"/>
              </a:rPr>
              <a:t>umps </a:t>
            </a:r>
            <a:r>
              <a:rPr lang="en-GB" sz="1800" dirty="0">
                <a:latin typeface="Arial" charset="0"/>
                <a:ea typeface="ヒラギノ角ゴ Pro W3" charset="-128"/>
              </a:rPr>
              <a:t>became a notifiable disease in 1988 with the introduction of MMR vaccine</a:t>
            </a:r>
          </a:p>
          <a:p>
            <a:pPr>
              <a:lnSpc>
                <a:spcPct val="140000"/>
              </a:lnSpc>
              <a:spcBef>
                <a:spcPct val="0"/>
              </a:spcBef>
            </a:pPr>
            <a:r>
              <a:rPr lang="en-GB" sz="1800" dirty="0">
                <a:latin typeface="Arial" charset="0"/>
                <a:ea typeface="ヒラギノ角ゴ Pro W3" charset="-128"/>
              </a:rPr>
              <a:t>before this mumps commonly occurred in school age children and </a:t>
            </a:r>
            <a:r>
              <a:rPr lang="en-GB" altLang="en-US" sz="1800" dirty="0">
                <a:latin typeface="Arial" charset="0"/>
                <a:ea typeface="ヒラギノ角ゴ Pro W3" charset="-128"/>
              </a:rPr>
              <a:t>was the most common cause of viral meningitis in children with 1,200 hospital admissions each year</a:t>
            </a:r>
          </a:p>
          <a:p>
            <a:pPr>
              <a:lnSpc>
                <a:spcPct val="140000"/>
              </a:lnSpc>
              <a:spcBef>
                <a:spcPct val="0"/>
              </a:spcBef>
            </a:pPr>
            <a:r>
              <a:rPr lang="en-GB" altLang="en-US" sz="1800" dirty="0">
                <a:latin typeface="Arial" charset="0"/>
                <a:ea typeface="ヒラギノ角ゴ Pro W3" charset="-128"/>
              </a:rPr>
              <a:t>more</a:t>
            </a:r>
            <a:r>
              <a:rPr lang="en-GB" sz="1800" dirty="0">
                <a:latin typeface="Arial" charset="0"/>
                <a:ea typeface="ヒラギノ角ゴ Pro W3" charset="-128"/>
              </a:rPr>
              <a:t> than 85% of adults had evidence of previous mumps infection</a:t>
            </a:r>
            <a:endParaRPr lang="en-GB" altLang="en-US" sz="1800" dirty="0">
              <a:latin typeface="Arial" charset="0"/>
              <a:ea typeface="ヒラギノ角ゴ Pro W3" charset="-128"/>
            </a:endParaRPr>
          </a:p>
          <a:p>
            <a:pPr>
              <a:lnSpc>
                <a:spcPct val="150000"/>
              </a:lnSpc>
              <a:spcBef>
                <a:spcPct val="0"/>
              </a:spcBef>
            </a:pPr>
            <a:r>
              <a:rPr lang="en-GB" altLang="en-US" sz="1800" dirty="0">
                <a:latin typeface="Arial" charset="0"/>
                <a:ea typeface="ヒラギノ角ゴ Pro W3" charset="-128"/>
              </a:rPr>
              <a:t>in 1988 a single dose of the combined measles, mumps and rubella (MMR) vaccine was introduced achieving excellent coverage in excess of 90% and notifications fell dramatically</a:t>
            </a:r>
          </a:p>
          <a:p>
            <a:pPr>
              <a:lnSpc>
                <a:spcPct val="150000"/>
              </a:lnSpc>
              <a:spcBef>
                <a:spcPct val="0"/>
              </a:spcBef>
            </a:pPr>
            <a:r>
              <a:rPr lang="en-US" altLang="en-US" sz="1800" b="1" u="sng" dirty="0">
                <a:latin typeface="Arial" charset="0"/>
                <a:ea typeface="ヒラギノ角ゴ Pro W3" charset="-128"/>
              </a:rPr>
              <a:t>recent epidemiology</a:t>
            </a:r>
            <a:r>
              <a:rPr lang="en-US" altLang="en-US" sz="1800" dirty="0">
                <a:latin typeface="Arial" charset="0"/>
                <a:ea typeface="ヒラギノ角ゴ Pro W3" charset="-128"/>
              </a:rPr>
              <a:t>: In 2019 there was a steep rise in mumps cases largely driven by outbreaks in universities and colleges. Many of the cases in 2019 were seen in the so-called ‘Wakefield cohorts’ – young adults born in the late nineties and early 2000s who missed out on the MMR vaccine when they were children. The COVID-19 pandemic interrupted transmission and mumps activity has been very low since then </a:t>
            </a:r>
            <a:endParaRPr lang="en-GB" altLang="en-US" sz="1800" dirty="0">
              <a:latin typeface="Arial" charset="0"/>
              <a:ea typeface="ヒラギノ角ゴ Pro W3" charset="-128"/>
            </a:endParaRPr>
          </a:p>
          <a:p>
            <a:endParaRPr lang="en-GB" dirty="0"/>
          </a:p>
        </p:txBody>
      </p:sp>
      <p:sp>
        <p:nvSpPr>
          <p:cNvPr id="4" name="Footer Placeholder 3">
            <a:extLst>
              <a:ext uri="{FF2B5EF4-FFF2-40B4-BE49-F238E27FC236}">
                <a16:creationId xmlns:a16="http://schemas.microsoft.com/office/drawing/2014/main" id="{88292FA2-3391-9001-DEF3-9C4FE81B8ABD}"/>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8141322D-9913-EB1A-74E4-25A4F15CB131}"/>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428325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Aims of resource</a:t>
            </a:r>
          </a:p>
        </p:txBody>
      </p:sp>
      <p:sp>
        <p:nvSpPr>
          <p:cNvPr id="3" name="Content Placeholder 2"/>
          <p:cNvSpPr>
            <a:spLocks noGrp="1"/>
          </p:cNvSpPr>
          <p:nvPr>
            <p:ph idx="1"/>
          </p:nvPr>
        </p:nvSpPr>
        <p:spPr>
          <a:xfrm>
            <a:off x="428795" y="1546705"/>
            <a:ext cx="10077474" cy="4693920"/>
          </a:xfrm>
        </p:spPr>
        <p:txBody>
          <a:bodyPr>
            <a:normAutofit/>
          </a:bodyPr>
          <a:lstStyle/>
          <a:p>
            <a:pPr marL="0" indent="0">
              <a:lnSpc>
                <a:spcPct val="90000"/>
              </a:lnSpc>
              <a:buNone/>
            </a:pPr>
            <a:r>
              <a:rPr lang="en-GB" dirty="0">
                <a:latin typeface="Arial" charset="0"/>
                <a:ea typeface="ヒラギノ角ゴ Pro W3" charset="-128"/>
                <a:cs typeface="ヒラギノ角ゴ Pro W3" charset="-128"/>
              </a:rPr>
              <a:t>T</a:t>
            </a:r>
            <a:r>
              <a:rPr lang="en-GB">
                <a:latin typeface="Arial" charset="0"/>
                <a:ea typeface="ヒラギノ角ゴ Pro W3" charset="-128"/>
                <a:cs typeface="ヒラギノ角ゴ Pro W3" charset="-128"/>
              </a:rPr>
              <a:t>he </a:t>
            </a:r>
            <a:r>
              <a:rPr lang="en-GB" dirty="0">
                <a:latin typeface="Arial" charset="0"/>
                <a:ea typeface="ヒラギノ角ゴ Pro W3" charset="-128"/>
                <a:cs typeface="ヒラギノ角ゴ Pro W3" charset="-128"/>
              </a:rPr>
              <a:t>aims of this resource are to:</a:t>
            </a:r>
          </a:p>
          <a:p>
            <a:pPr>
              <a:lnSpc>
                <a:spcPct val="90000"/>
              </a:lnSpc>
            </a:pPr>
            <a:endParaRPr lang="en-GB" dirty="0">
              <a:latin typeface="Arial" charset="0"/>
              <a:ea typeface="ヒラギノ角ゴ Pro W3" charset="-128"/>
              <a:cs typeface="ヒラギノ角ゴ Pro W3" charset="-128"/>
            </a:endParaRPr>
          </a:p>
          <a:p>
            <a:pPr>
              <a:lnSpc>
                <a:spcPct val="90000"/>
              </a:lnSpc>
              <a:spcBef>
                <a:spcPct val="0"/>
              </a:spcBef>
              <a:buFont typeface="Arial"/>
              <a:buChar char="•"/>
            </a:pPr>
            <a:r>
              <a:rPr lang="en-GB" dirty="0">
                <a:latin typeface="Arial" charset="0"/>
                <a:ea typeface="ヒラギノ角ゴ Pro W3" charset="-128"/>
                <a:cs typeface="ヒラギノ角ゴ Pro W3" charset="-128"/>
              </a:rPr>
              <a:t>refresh the knowledge base of healthcare practitioners regarding MMR vaccine and the diseases against which it protects</a:t>
            </a:r>
          </a:p>
          <a:p>
            <a:pPr marL="0" indent="0">
              <a:spcBef>
                <a:spcPct val="0"/>
              </a:spcBef>
            </a:pPr>
            <a:endParaRPr lang="en-GB" dirty="0">
              <a:latin typeface="Arial" charset="0"/>
              <a:ea typeface="ヒラギノ角ゴ Pro W3" charset="-128"/>
              <a:cs typeface="ヒラギノ角ゴ Pro W3" charset="-128"/>
            </a:endParaRPr>
          </a:p>
          <a:p>
            <a:pPr>
              <a:lnSpc>
                <a:spcPct val="90000"/>
              </a:lnSpc>
              <a:spcBef>
                <a:spcPct val="0"/>
              </a:spcBef>
              <a:buFont typeface="Arial"/>
              <a:buChar char="•"/>
            </a:pPr>
            <a:r>
              <a:rPr lang="en-GB" dirty="0">
                <a:latin typeface="Arial" charset="0"/>
                <a:ea typeface="ヒラギノ角ゴ Pro W3" charset="-128"/>
                <a:cs typeface="ヒラギノ角ゴ Pro W3" charset="-128"/>
              </a:rPr>
              <a:t>support those who advise on or administer MMR vaccine by providing evidence based information </a:t>
            </a:r>
          </a:p>
          <a:p>
            <a:pPr>
              <a:lnSpc>
                <a:spcPct val="90000"/>
              </a:lnSpc>
              <a:spcBef>
                <a:spcPct val="0"/>
              </a:spcBef>
              <a:buFont typeface="Arial"/>
              <a:buChar char="•"/>
            </a:pPr>
            <a:endParaRPr lang="en-GB" dirty="0">
              <a:latin typeface="Arial" charset="0"/>
              <a:ea typeface="ヒラギノ角ゴ Pro W3" charset="-128"/>
              <a:cs typeface="ヒラギノ角ゴ Pro W3" charset="-128"/>
            </a:endParaRPr>
          </a:p>
          <a:p>
            <a:pPr>
              <a:lnSpc>
                <a:spcPct val="90000"/>
              </a:lnSpc>
              <a:spcBef>
                <a:spcPct val="0"/>
              </a:spcBef>
              <a:buFont typeface="Arial"/>
              <a:buChar char="•"/>
            </a:pPr>
            <a:r>
              <a:rPr lang="en-GB" dirty="0">
                <a:latin typeface="Arial" charset="0"/>
                <a:ea typeface="ヒラギノ角ゴ Pro W3" charset="-128"/>
                <a:cs typeface="ヒラギノ角ゴ Pro W3" charset="-128"/>
              </a:rPr>
              <a:t>promote high coverage of MMR vaccine in those eligible by providing examples of initiatives to increase vaccine uptake</a:t>
            </a:r>
          </a:p>
          <a:p>
            <a:pPr>
              <a:lnSpc>
                <a:spcPct val="90000"/>
              </a:lnSpc>
              <a:spcBef>
                <a:spcPct val="0"/>
              </a:spcBef>
              <a:buFont typeface="Arial"/>
              <a:buChar char="•"/>
            </a:pPr>
            <a:endParaRPr lang="en-GB" dirty="0">
              <a:latin typeface="Arial" charset="0"/>
              <a:ea typeface="ヒラギノ角ゴ Pro W3" charset="-128"/>
              <a:cs typeface="ヒラギノ角ゴ Pro W3" charset="-128"/>
            </a:endParaRPr>
          </a:p>
          <a:p>
            <a:pPr marL="0" indent="0">
              <a:lnSpc>
                <a:spcPct val="90000"/>
              </a:lnSpc>
              <a:spcBef>
                <a:spcPct val="0"/>
              </a:spcBef>
              <a:buNone/>
            </a:pPr>
            <a:endParaRPr lang="en-GB" sz="1600" dirty="0">
              <a:latin typeface="Arial" charset="0"/>
              <a:ea typeface="ヒラギノ角ゴ Pro W3" charset="-128"/>
              <a:cs typeface="ヒラギノ角ゴ Pro W3" charset="-128"/>
            </a:endParaRPr>
          </a:p>
        </p:txBody>
      </p:sp>
      <p:sp>
        <p:nvSpPr>
          <p:cNvPr id="4" name="Footer Placeholder 3">
            <a:extLst>
              <a:ext uri="{FF2B5EF4-FFF2-40B4-BE49-F238E27FC236}">
                <a16:creationId xmlns:a16="http://schemas.microsoft.com/office/drawing/2014/main" id="{A9C2C0C0-31CC-1FE6-638E-15B2D9AD876D}"/>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C72783A6-87B0-40D9-A818-CCD243343A80}"/>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1936195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4346-7DEC-4130-97D9-D7386B95DCB8}"/>
              </a:ext>
            </a:extLst>
          </p:cNvPr>
          <p:cNvSpPr>
            <a:spLocks noGrp="1"/>
          </p:cNvSpPr>
          <p:nvPr>
            <p:ph type="title"/>
          </p:nvPr>
        </p:nvSpPr>
        <p:spPr/>
        <p:txBody>
          <a:bodyPr>
            <a:normAutofit fontScale="90000"/>
          </a:bodyPr>
          <a:lstStyle/>
          <a:p>
            <a:r>
              <a:rPr lang="en-GB" dirty="0"/>
              <a:t>Laboratory confirmed cases of mumps by quarter, England: 2003-2023 </a:t>
            </a:r>
          </a:p>
        </p:txBody>
      </p:sp>
      <p:sp>
        <p:nvSpPr>
          <p:cNvPr id="10" name="Content Placeholder 9">
            <a:extLst>
              <a:ext uri="{FF2B5EF4-FFF2-40B4-BE49-F238E27FC236}">
                <a16:creationId xmlns:a16="http://schemas.microsoft.com/office/drawing/2014/main" id="{B693CDD2-E680-A31D-4FE0-9011874F4B14}"/>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02A1DA27-23CD-A22E-E59C-13C592DF79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087" y="1718840"/>
            <a:ext cx="11165975" cy="4037797"/>
          </a:xfrm>
          <a:prstGeom prst="rect">
            <a:avLst/>
          </a:prstGeom>
          <a:noFill/>
        </p:spPr>
      </p:pic>
      <p:sp>
        <p:nvSpPr>
          <p:cNvPr id="4" name="Footer Placeholder 3">
            <a:extLst>
              <a:ext uri="{FF2B5EF4-FFF2-40B4-BE49-F238E27FC236}">
                <a16:creationId xmlns:a16="http://schemas.microsoft.com/office/drawing/2014/main" id="{ADE6202B-5F0C-5BCD-4D0E-8695FC77F9A5}"/>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3" name="Slide Number Placeholder 2">
            <a:extLst>
              <a:ext uri="{FF2B5EF4-FFF2-40B4-BE49-F238E27FC236}">
                <a16:creationId xmlns:a16="http://schemas.microsoft.com/office/drawing/2014/main" id="{2D65B826-82D2-B3B0-7CF7-0ABE27EED500}"/>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3384291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Rubella</a:t>
            </a:r>
          </a:p>
        </p:txBody>
      </p:sp>
    </p:spTree>
    <p:extLst>
      <p:ext uri="{BB962C8B-B14F-4D97-AF65-F5344CB8AC3E}">
        <p14:creationId xmlns:p14="http://schemas.microsoft.com/office/powerpoint/2010/main" val="1526242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20AE-313E-4235-8E72-67C3987C7CD4}"/>
              </a:ext>
            </a:extLst>
          </p:cNvPr>
          <p:cNvSpPr>
            <a:spLocks noGrp="1"/>
          </p:cNvSpPr>
          <p:nvPr>
            <p:ph type="title"/>
          </p:nvPr>
        </p:nvSpPr>
        <p:spPr/>
        <p:txBody>
          <a:bodyPr/>
          <a:lstStyle/>
          <a:p>
            <a:r>
              <a:rPr lang="en-GB" dirty="0"/>
              <a:t>Rubella</a:t>
            </a:r>
          </a:p>
        </p:txBody>
      </p:sp>
      <p:sp>
        <p:nvSpPr>
          <p:cNvPr id="3" name="Content Placeholder 2">
            <a:extLst>
              <a:ext uri="{FF2B5EF4-FFF2-40B4-BE49-F238E27FC236}">
                <a16:creationId xmlns:a16="http://schemas.microsoft.com/office/drawing/2014/main" id="{B72389F8-D405-429F-B528-2DF6888BD0CF}"/>
              </a:ext>
            </a:extLst>
          </p:cNvPr>
          <p:cNvSpPr>
            <a:spLocks noGrp="1"/>
          </p:cNvSpPr>
          <p:nvPr>
            <p:ph idx="1"/>
          </p:nvPr>
        </p:nvSpPr>
        <p:spPr>
          <a:xfrm>
            <a:off x="330205" y="1653526"/>
            <a:ext cx="11123857" cy="4351338"/>
          </a:xfrm>
        </p:spPr>
        <p:txBody>
          <a:bodyPr>
            <a:normAutofit/>
          </a:bodyPr>
          <a:lstStyle/>
          <a:p>
            <a:pPr marL="228600" lvl="2">
              <a:spcBef>
                <a:spcPts val="1000"/>
              </a:spcBef>
              <a:tabLst>
                <a:tab pos="450850" algn="l"/>
              </a:tabLst>
            </a:pPr>
            <a:r>
              <a:rPr lang="en-GB" sz="2400" dirty="0">
                <a:latin typeface="Arial" charset="0"/>
                <a:ea typeface="ヒラギノ角ゴ Pro W3" charset="-128"/>
              </a:rPr>
              <a:t>rubella is an acute, systemic, mild viral illness caused by a </a:t>
            </a:r>
            <a:r>
              <a:rPr lang="en-GB" sz="2400" dirty="0"/>
              <a:t>togavirus</a:t>
            </a:r>
            <a:r>
              <a:rPr lang="en-GB" sz="2400" dirty="0">
                <a:latin typeface="Arial" charset="0"/>
                <a:ea typeface="ヒラギノ角ゴ Pro W3" charset="-128"/>
              </a:rPr>
              <a:t> virus; it is also</a:t>
            </a:r>
            <a:r>
              <a:rPr lang="en-GB" sz="2400" dirty="0">
                <a:latin typeface="Arial" charset="0"/>
                <a:ea typeface="ヒラギノ角ゴ Pro W3" charset="-128"/>
                <a:cs typeface="ヒラギノ角ゴ Pro W3" charset="-128"/>
              </a:rPr>
              <a:t> known as German measles</a:t>
            </a:r>
          </a:p>
          <a:p>
            <a:pPr marL="228600" lvl="2">
              <a:spcBef>
                <a:spcPts val="1000"/>
              </a:spcBef>
              <a:tabLst>
                <a:tab pos="450850" algn="l"/>
              </a:tabLst>
            </a:pPr>
            <a:r>
              <a:rPr lang="en-GB" sz="2400" dirty="0">
                <a:latin typeface="Arial" charset="0"/>
                <a:ea typeface="ヒラギノ角ゴ Pro W3" charset="-128"/>
              </a:rPr>
              <a:t>cases are most common in non-immune children and young adults. Before the introduction of rubella vaccination, more than 80% of adults had evidence of previous rubella infection</a:t>
            </a:r>
          </a:p>
          <a:p>
            <a:pPr marL="228600" lvl="2">
              <a:spcBef>
                <a:spcPts val="1000"/>
              </a:spcBef>
              <a:tabLst>
                <a:tab pos="450850" algn="l"/>
              </a:tabLst>
            </a:pPr>
            <a:r>
              <a:rPr lang="en-GB" altLang="en-US" sz="2400" dirty="0">
                <a:latin typeface="Arial" charset="0"/>
                <a:ea typeface="ヒラギノ角ゴ Pro W3" charset="-128"/>
              </a:rPr>
              <a:t>transmission occurs through direct close contact with nose and throat secretions, for example, when an infected person sneezes or coughs</a:t>
            </a:r>
          </a:p>
          <a:p>
            <a:pPr marL="228600" lvl="2">
              <a:spcBef>
                <a:spcPts val="1000"/>
              </a:spcBef>
              <a:tabLst>
                <a:tab pos="450850" algn="l"/>
              </a:tabLst>
            </a:pPr>
            <a:r>
              <a:rPr lang="en-GB" sz="2400" dirty="0">
                <a:latin typeface="Arial" charset="0"/>
                <a:ea typeface="ヒラギノ角ゴ Pro W3" charset="-128"/>
              </a:rPr>
              <a:t>the incubation period is 14 to 21 days but most of those infected develop a rash 14 to 17 days after exposure.</a:t>
            </a:r>
          </a:p>
          <a:p>
            <a:pPr marL="228600" lvl="2">
              <a:spcBef>
                <a:spcPts val="1000"/>
              </a:spcBef>
              <a:tabLst>
                <a:tab pos="450850" algn="l"/>
              </a:tabLst>
            </a:pPr>
            <a:r>
              <a:rPr lang="en-GB" altLang="en-US" sz="2400" dirty="0">
                <a:latin typeface="Arial" charset="0"/>
                <a:ea typeface="ヒラギノ角ゴ Pro W3" charset="-128"/>
              </a:rPr>
              <a:t>the infectious period begins from one week before onset of rash to 5 days after </a:t>
            </a:r>
          </a:p>
          <a:p>
            <a:pPr marL="228600" lvl="2">
              <a:spcBef>
                <a:spcPts val="1000"/>
              </a:spcBef>
              <a:tabLst>
                <a:tab pos="450850" algn="l"/>
              </a:tabLst>
            </a:pPr>
            <a:r>
              <a:rPr lang="en-GB" altLang="en-US" sz="2400" dirty="0">
                <a:latin typeface="Arial" charset="0"/>
                <a:ea typeface="ヒラギノ角ゴ Pro W3" charset="-128"/>
              </a:rPr>
              <a:t>rubella is vaccine preventable</a:t>
            </a:r>
          </a:p>
          <a:p>
            <a:pPr marL="0" lvl="2" indent="0">
              <a:spcBef>
                <a:spcPts val="1000"/>
              </a:spcBef>
              <a:buNone/>
              <a:tabLst>
                <a:tab pos="450850" algn="l"/>
              </a:tabLst>
            </a:pPr>
            <a:endParaRPr lang="en-GB" altLang="en-US" sz="17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DAB37115-7907-A0FE-6488-DC4DE6EF6630}"/>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C1D3D335-04CB-6310-DF99-E487AA853017}"/>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3295130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551B-430E-42A7-83F5-A259B90A77A1}"/>
              </a:ext>
            </a:extLst>
          </p:cNvPr>
          <p:cNvSpPr>
            <a:spLocks noGrp="1"/>
          </p:cNvSpPr>
          <p:nvPr>
            <p:ph type="title"/>
          </p:nvPr>
        </p:nvSpPr>
        <p:spPr/>
        <p:txBody>
          <a:bodyPr/>
          <a:lstStyle/>
          <a:p>
            <a:r>
              <a:rPr lang="en-GB" dirty="0"/>
              <a:t>Rubella symptoms</a:t>
            </a:r>
          </a:p>
        </p:txBody>
      </p:sp>
      <p:pic>
        <p:nvPicPr>
          <p:cNvPr id="6" name="Content Placeholder 5" descr="rubecdc002a">
            <a:extLst>
              <a:ext uri="{FF2B5EF4-FFF2-40B4-BE49-F238E27FC236}">
                <a16:creationId xmlns:a16="http://schemas.microsoft.com/office/drawing/2014/main" id="{9710B0C2-5127-4A60-B781-C7E5454891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8979" y="1591255"/>
            <a:ext cx="2876140" cy="437103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C53B5E95-6848-4331-8A91-CBB6332A81D6}"/>
              </a:ext>
            </a:extLst>
          </p:cNvPr>
          <p:cNvSpPr txBox="1">
            <a:spLocks noChangeArrowheads="1"/>
          </p:cNvSpPr>
          <p:nvPr/>
        </p:nvSpPr>
        <p:spPr bwMode="auto">
          <a:xfrm>
            <a:off x="472902" y="5965156"/>
            <a:ext cx="419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dirty="0"/>
              <a:t>Photo courtesy of CDC</a:t>
            </a:r>
          </a:p>
        </p:txBody>
      </p:sp>
      <p:sp>
        <p:nvSpPr>
          <p:cNvPr id="8" name="Rectangle 3">
            <a:extLst>
              <a:ext uri="{FF2B5EF4-FFF2-40B4-BE49-F238E27FC236}">
                <a16:creationId xmlns:a16="http://schemas.microsoft.com/office/drawing/2014/main" id="{38D5DA94-F859-45E4-ADDC-16B2056AC489}"/>
              </a:ext>
            </a:extLst>
          </p:cNvPr>
          <p:cNvSpPr txBox="1">
            <a:spLocks noChangeArrowheads="1"/>
          </p:cNvSpPr>
          <p:nvPr/>
        </p:nvSpPr>
        <p:spPr>
          <a:xfrm>
            <a:off x="4080586" y="1556793"/>
            <a:ext cx="6765219" cy="4583113"/>
          </a:xfrm>
          <a:prstGeom prst="rect">
            <a:avLst/>
          </a:prstGeom>
        </p:spPr>
        <p:txBody>
          <a:bodyPr/>
          <a:lst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2400" dirty="0">
                <a:latin typeface="Arial" charset="0"/>
                <a:ea typeface="ヒラギノ角ゴ Pro W3" charset="-128"/>
                <a:cs typeface="Arial" panose="020B0604020202020204" pitchFamily="34" charset="0"/>
              </a:rPr>
              <a:t>sore throat</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2400" dirty="0">
                <a:latin typeface="Arial" charset="0"/>
                <a:ea typeface="ヒラギノ角ゴ Pro W3" charset="-128"/>
                <a:cs typeface="Arial" panose="020B0604020202020204" pitchFamily="34" charset="0"/>
              </a:rPr>
              <a:t>coryza</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2400" dirty="0">
                <a:latin typeface="Arial" charset="0"/>
                <a:ea typeface="ヒラギノ角ゴ Pro W3" charset="-128"/>
                <a:cs typeface="Arial" panose="020B0604020202020204" pitchFamily="34" charset="0"/>
              </a:rPr>
              <a:t>conjunctivitis</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2400" dirty="0">
                <a:latin typeface="Arial" charset="0"/>
                <a:ea typeface="ヒラギノ角ゴ Pro W3" charset="-128"/>
                <a:cs typeface="Arial" panose="020B0604020202020204" pitchFamily="34" charset="0"/>
              </a:rPr>
              <a:t>malaise</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2400" dirty="0">
                <a:latin typeface="Arial" charset="0"/>
                <a:ea typeface="ヒラギノ角ゴ Pro W3" charset="-128"/>
                <a:cs typeface="Arial" panose="020B0604020202020204" pitchFamily="34" charset="0"/>
              </a:rPr>
              <a:t>mild fever </a:t>
            </a:r>
            <a:r>
              <a:rPr lang="en-GB" altLang="en-US" sz="2400">
                <a:latin typeface="Arial" charset="0"/>
                <a:ea typeface="ヒラギノ角ゴ Pro W3" charset="-128"/>
                <a:cs typeface="Arial" panose="020B0604020202020204" pitchFamily="34" charset="0"/>
              </a:rPr>
              <a:t>for 2 to 3 </a:t>
            </a:r>
            <a:r>
              <a:rPr lang="en-GB" altLang="en-US" sz="2400" dirty="0">
                <a:latin typeface="Arial" charset="0"/>
                <a:ea typeface="ヒラギノ角ゴ Pro W3" charset="-128"/>
                <a:cs typeface="Arial" panose="020B0604020202020204" pitchFamily="34" charset="0"/>
              </a:rPr>
              <a:t>days before appearance of macular rash </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2400" dirty="0">
                <a:latin typeface="Arial" charset="0"/>
                <a:ea typeface="ヒラギノ角ゴ Pro W3" charset="-128"/>
                <a:cs typeface="Arial" panose="020B0604020202020204" pitchFamily="34" charset="0"/>
              </a:rPr>
              <a:t>inflamed neck lymph nodes</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2400" dirty="0">
                <a:latin typeface="Arial" charset="0"/>
                <a:ea typeface="ヒラギノ角ゴ Pro W3" charset="-128"/>
                <a:cs typeface="Arial" panose="020B0604020202020204" pitchFamily="34" charset="0"/>
              </a:rPr>
              <a:t>recovery is usually rapid</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2400" dirty="0">
                <a:latin typeface="Arial" charset="0"/>
                <a:ea typeface="ヒラギノ角ゴ Pro W3" charset="-128"/>
                <a:cs typeface="Arial" panose="020B0604020202020204" pitchFamily="34" charset="0"/>
              </a:rPr>
              <a:t>persistent joint infection such as arthritis and arthralgia are common, especially in </a:t>
            </a:r>
            <a:r>
              <a:rPr lang="en-GB" altLang="en-US" sz="2400">
                <a:latin typeface="Arial" charset="0"/>
                <a:ea typeface="ヒラギノ角ゴ Pro W3" charset="-128"/>
                <a:cs typeface="Arial" panose="020B0604020202020204" pitchFamily="34" charset="0"/>
              </a:rPr>
              <a:t>adults </a:t>
            </a:r>
            <a:endParaRPr lang="en-GB" altLang="en-US" sz="2400" dirty="0">
              <a:latin typeface="Arial" charset="0"/>
              <a:ea typeface="ヒラギノ角ゴ Pro W3" charset="-128"/>
              <a:cs typeface="Arial" panose="020B0604020202020204" pitchFamily="34" charset="0"/>
            </a:endParaRPr>
          </a:p>
        </p:txBody>
      </p:sp>
      <p:sp>
        <p:nvSpPr>
          <p:cNvPr id="4" name="Footer Placeholder 3">
            <a:extLst>
              <a:ext uri="{FF2B5EF4-FFF2-40B4-BE49-F238E27FC236}">
                <a16:creationId xmlns:a16="http://schemas.microsoft.com/office/drawing/2014/main" id="{26A837E9-CEC1-C81A-B29B-2325A0269087}"/>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3" name="Slide Number Placeholder 2">
            <a:extLst>
              <a:ext uri="{FF2B5EF4-FFF2-40B4-BE49-F238E27FC236}">
                <a16:creationId xmlns:a16="http://schemas.microsoft.com/office/drawing/2014/main" id="{C1EFD9DA-9AF8-7E6E-B85D-DF2981E3E389}"/>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3159939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993B-12E4-4E2D-9DF2-EBC91707D67B}"/>
              </a:ext>
            </a:extLst>
          </p:cNvPr>
          <p:cNvSpPr>
            <a:spLocks noGrp="1"/>
          </p:cNvSpPr>
          <p:nvPr>
            <p:ph type="title"/>
          </p:nvPr>
        </p:nvSpPr>
        <p:spPr/>
        <p:txBody>
          <a:bodyPr/>
          <a:lstStyle/>
          <a:p>
            <a:r>
              <a:rPr lang="en-GB" dirty="0"/>
              <a:t>Rubella complications</a:t>
            </a:r>
          </a:p>
        </p:txBody>
      </p:sp>
      <p:sp>
        <p:nvSpPr>
          <p:cNvPr id="3" name="Content Placeholder 2">
            <a:extLst>
              <a:ext uri="{FF2B5EF4-FFF2-40B4-BE49-F238E27FC236}">
                <a16:creationId xmlns:a16="http://schemas.microsoft.com/office/drawing/2014/main" id="{5265C394-CF86-4BE2-9407-F7301220799B}"/>
              </a:ext>
            </a:extLst>
          </p:cNvPr>
          <p:cNvSpPr>
            <a:spLocks noGrp="1"/>
          </p:cNvSpPr>
          <p:nvPr>
            <p:ph idx="1"/>
          </p:nvPr>
        </p:nvSpPr>
        <p:spPr/>
        <p:txBody>
          <a:bodyPr>
            <a:normAutofit/>
          </a:bodyPr>
          <a:lstStyle/>
          <a:p>
            <a:r>
              <a:rPr lang="en-GB" dirty="0">
                <a:latin typeface="Arial" charset="0"/>
                <a:ea typeface="ヒラギノ角ゴ Pro W3" charset="-128"/>
              </a:rPr>
              <a:t>complications such as thrombocytopenia and post infectious encephalitis may occur and adults may develop arthritis and arthralgia</a:t>
            </a:r>
          </a:p>
          <a:p>
            <a:pPr marL="228600" lvl="2">
              <a:spcBef>
                <a:spcPts val="1000"/>
              </a:spcBef>
              <a:tabLst>
                <a:tab pos="450850" algn="l"/>
              </a:tabLst>
            </a:pPr>
            <a:r>
              <a:rPr lang="en-GB" altLang="en-US" sz="2400" dirty="0">
                <a:latin typeface="Arial" charset="0"/>
                <a:ea typeface="ヒラギノ角ゴ Pro W3" charset="-128"/>
              </a:rPr>
              <a:t>although rubella is usually a mild illness for those infected, in the past, rubella in pregnancy caused a significant burden in terms of terminations and babies born with congenital rubella syndrome (</a:t>
            </a:r>
            <a:r>
              <a:rPr lang="en-GB" altLang="en-US" sz="2400">
                <a:latin typeface="Arial" charset="0"/>
                <a:ea typeface="ヒラギノ角ゴ Pro W3" charset="-128"/>
              </a:rPr>
              <a:t>CRS)</a:t>
            </a:r>
          </a:p>
          <a:p>
            <a:pPr marL="0" lvl="2" indent="0">
              <a:spcBef>
                <a:spcPts val="1000"/>
              </a:spcBef>
              <a:buNone/>
              <a:tabLst>
                <a:tab pos="450850" algn="l"/>
              </a:tabLst>
            </a:pPr>
            <a:endParaRPr lang="en-GB" altLang="en-US" sz="2400" dirty="0">
              <a:latin typeface="Arial" charset="0"/>
              <a:ea typeface="ヒラギノ角ゴ Pro W3" charset="-128"/>
            </a:endParaRPr>
          </a:p>
          <a:p>
            <a:pPr marL="685800" lvl="3">
              <a:lnSpc>
                <a:spcPct val="120000"/>
              </a:lnSpc>
              <a:spcBef>
                <a:spcPct val="0"/>
              </a:spcBef>
              <a:tabLst>
                <a:tab pos="450850" algn="l"/>
              </a:tabLst>
            </a:pPr>
            <a:r>
              <a:rPr lang="en-GB" altLang="en-US" sz="2400" dirty="0">
                <a:latin typeface="Arial" charset="0"/>
                <a:ea typeface="ヒラギノ角ゴ Pro W3" charset="-128"/>
              </a:rPr>
              <a:t>between 1971 and 1975, there were an average of 48 Congenital rubella syndrome births and 742 terminations each year in the UK</a:t>
            </a:r>
          </a:p>
          <a:p>
            <a:pPr marL="685800" lvl="3">
              <a:lnSpc>
                <a:spcPct val="120000"/>
              </a:lnSpc>
              <a:spcBef>
                <a:spcPct val="0"/>
              </a:spcBef>
              <a:tabLst>
                <a:tab pos="450850" algn="l"/>
              </a:tabLst>
            </a:pPr>
            <a:r>
              <a:rPr lang="en-GB" altLang="en-US" sz="2400" dirty="0">
                <a:latin typeface="Arial" charset="0"/>
                <a:ea typeface="ヒラギノ角ゴ Pro W3" charset="-128"/>
              </a:rPr>
              <a:t>from 1970 to 2017, it is estimated that rubella vaccination averted 1,300 CRS births and 25,000 terminations in the UK</a:t>
            </a:r>
          </a:p>
          <a:p>
            <a:endParaRPr lang="en-GB" dirty="0">
              <a:latin typeface="Arial" charset="0"/>
              <a:ea typeface="ヒラギノ角ゴ Pro W3" charset="-128"/>
            </a:endParaRPr>
          </a:p>
          <a:p>
            <a:endParaRPr lang="en-GB" dirty="0"/>
          </a:p>
        </p:txBody>
      </p:sp>
      <p:sp>
        <p:nvSpPr>
          <p:cNvPr id="6" name="Footer Placeholder 5">
            <a:extLst>
              <a:ext uri="{FF2B5EF4-FFF2-40B4-BE49-F238E27FC236}">
                <a16:creationId xmlns:a16="http://schemas.microsoft.com/office/drawing/2014/main" id="{1D8AF500-A475-0A74-6682-F33BE689410C}"/>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586036AC-DAE5-80BA-695C-A093EB76B59E}"/>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2019674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5BBF-3575-434B-B254-7232462D2943}"/>
              </a:ext>
            </a:extLst>
          </p:cNvPr>
          <p:cNvSpPr>
            <a:spLocks noGrp="1"/>
          </p:cNvSpPr>
          <p:nvPr>
            <p:ph type="title"/>
          </p:nvPr>
        </p:nvSpPr>
        <p:spPr/>
        <p:txBody>
          <a:bodyPr/>
          <a:lstStyle/>
          <a:p>
            <a:r>
              <a:rPr lang="en-GB" dirty="0"/>
              <a:t>Rubella in pregnancy</a:t>
            </a:r>
          </a:p>
        </p:txBody>
      </p:sp>
      <p:sp>
        <p:nvSpPr>
          <p:cNvPr id="3" name="Content Placeholder 2">
            <a:extLst>
              <a:ext uri="{FF2B5EF4-FFF2-40B4-BE49-F238E27FC236}">
                <a16:creationId xmlns:a16="http://schemas.microsoft.com/office/drawing/2014/main" id="{152CA141-E82F-455B-823C-51A4DAF67561}"/>
              </a:ext>
            </a:extLst>
          </p:cNvPr>
          <p:cNvSpPr>
            <a:spLocks noGrp="1"/>
          </p:cNvSpPr>
          <p:nvPr>
            <p:ph idx="1"/>
          </p:nvPr>
        </p:nvSpPr>
        <p:spPr/>
        <p:txBody>
          <a:bodyPr>
            <a:normAutofit/>
          </a:bodyPr>
          <a:lstStyle/>
          <a:p>
            <a:pPr marL="228600" lvl="2" fontAlgn="base">
              <a:lnSpc>
                <a:spcPct val="110000"/>
              </a:lnSpc>
              <a:spcBef>
                <a:spcPts val="1000"/>
              </a:spcBef>
              <a:spcAft>
                <a:spcPct val="0"/>
              </a:spcAft>
              <a:tabLst>
                <a:tab pos="450850" algn="l"/>
              </a:tabLst>
            </a:pPr>
            <a:r>
              <a:rPr lang="en-GB" sz="1700" dirty="0">
                <a:latin typeface="Arial" charset="0"/>
                <a:ea typeface="ヒラギノ角ゴ Pro W3" charset="-128"/>
              </a:rPr>
              <a:t>UKHSA conducts enhanced surveillance of reported cases of rubella in pregnancy (RiP) and the UKHSA Guidance on Viral Rash in Pregnancy outlines how every suspected case of RiP should be investigated. </a:t>
            </a:r>
          </a:p>
          <a:p>
            <a:pPr marL="228600" lvl="2" fontAlgn="base">
              <a:lnSpc>
                <a:spcPct val="110000"/>
              </a:lnSpc>
              <a:spcBef>
                <a:spcPts val="1000"/>
              </a:spcBef>
              <a:spcAft>
                <a:spcPct val="0"/>
              </a:spcAft>
              <a:tabLst>
                <a:tab pos="450850" algn="l"/>
              </a:tabLst>
            </a:pPr>
            <a:r>
              <a:rPr lang="en-GB" sz="1700" dirty="0">
                <a:latin typeface="Arial" charset="0"/>
                <a:ea typeface="ヒラギノ角ゴ Pro W3" charset="-128"/>
              </a:rPr>
              <a:t>the outcome of pregnancy and live birth (if relevant) is followed up and a range of samples (cord blood, placenta, urine and OF) are collected from mother and baby for analysis</a:t>
            </a:r>
          </a:p>
          <a:p>
            <a:pPr marL="228600" lvl="2" fontAlgn="base">
              <a:lnSpc>
                <a:spcPct val="110000"/>
              </a:lnSpc>
              <a:spcBef>
                <a:spcPts val="1000"/>
              </a:spcBef>
              <a:spcAft>
                <a:spcPct val="0"/>
              </a:spcAft>
              <a:tabLst>
                <a:tab pos="450850" algn="l"/>
              </a:tabLst>
            </a:pPr>
            <a:r>
              <a:rPr lang="en-GB" sz="1700" dirty="0">
                <a:latin typeface="Arial" charset="0"/>
                <a:ea typeface="ヒラギノ角ゴ Pro W3" charset="-128"/>
              </a:rPr>
              <a:t>infants with clinical features consistent with Congenital Rubella Syndrome (CRS) are classified as CRS cases</a:t>
            </a:r>
          </a:p>
          <a:p>
            <a:pPr marL="228600" lvl="2" fontAlgn="base">
              <a:lnSpc>
                <a:spcPct val="110000"/>
              </a:lnSpc>
              <a:spcBef>
                <a:spcPts val="1000"/>
              </a:spcBef>
              <a:spcAft>
                <a:spcPct val="0"/>
              </a:spcAft>
              <a:tabLst>
                <a:tab pos="450850" algn="l"/>
              </a:tabLst>
            </a:pPr>
            <a:r>
              <a:rPr lang="en-GB" sz="1700" dirty="0">
                <a:latin typeface="Arial" charset="0"/>
                <a:ea typeface="ヒラギノ角ゴ Pro W3" charset="-128"/>
              </a:rPr>
              <a:t>between 2003 and 2016,  31 RiP cases were diagnosed across the UK (0.23 infections per 100,000 pregnancies each year) </a:t>
            </a:r>
          </a:p>
          <a:p>
            <a:pPr marL="228600" lvl="2" fontAlgn="base">
              <a:lnSpc>
                <a:spcPct val="110000"/>
              </a:lnSpc>
              <a:spcBef>
                <a:spcPts val="1000"/>
              </a:spcBef>
              <a:spcAft>
                <a:spcPct val="0"/>
              </a:spcAft>
              <a:tabLst>
                <a:tab pos="450850" algn="l"/>
              </a:tabLst>
            </a:pPr>
            <a:r>
              <a:rPr lang="en-GB" sz="1700" dirty="0">
                <a:latin typeface="Arial" charset="0"/>
                <a:ea typeface="ヒラギノ角ゴ Pro W3" charset="-128"/>
              </a:rPr>
              <a:t>of the 31 infections identified in pregnancy over this 14 year period, 5 were considered to have had a reinfection and 26 were primary infections</a:t>
            </a:r>
          </a:p>
          <a:p>
            <a:pPr marL="228600" lvl="2" fontAlgn="base">
              <a:lnSpc>
                <a:spcPct val="110000"/>
              </a:lnSpc>
              <a:spcBef>
                <a:spcPts val="1000"/>
              </a:spcBef>
              <a:spcAft>
                <a:spcPct val="0"/>
              </a:spcAft>
              <a:tabLst>
                <a:tab pos="450850" algn="l"/>
              </a:tabLst>
            </a:pPr>
            <a:r>
              <a:rPr lang="en-GB" sz="1700" dirty="0">
                <a:latin typeface="Arial" charset="0"/>
                <a:ea typeface="ヒラギノ角ゴ Pro W3" charset="-128"/>
              </a:rPr>
              <a:t>almost all women diagnosed with a primary RiP between 2003 and 2016 were not born in the UK</a:t>
            </a:r>
          </a:p>
        </p:txBody>
      </p:sp>
      <p:sp>
        <p:nvSpPr>
          <p:cNvPr id="6" name="Footer Placeholder 5">
            <a:extLst>
              <a:ext uri="{FF2B5EF4-FFF2-40B4-BE49-F238E27FC236}">
                <a16:creationId xmlns:a16="http://schemas.microsoft.com/office/drawing/2014/main" id="{F66E2E7F-A613-1258-6A51-60AE7580A12C}"/>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7E7A6282-C94F-267E-98D3-67310BF4B3F8}"/>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719491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40023" y="205386"/>
            <a:ext cx="7921625" cy="863600"/>
          </a:xfrm>
        </p:spPr>
        <p:txBody>
          <a:bodyPr wrap="square" numCol="1" compatLnSpc="1">
            <a:prstTxWarp prst="textNoShape">
              <a:avLst/>
            </a:prstTxWarp>
            <a:normAutofit fontScale="90000"/>
          </a:bodyPr>
          <a:lstStyle/>
          <a:p>
            <a:r>
              <a:rPr lang="en-GB" dirty="0">
                <a:latin typeface="Arial" charset="0"/>
                <a:ea typeface="ヒラギノ角ゴ Pro W3" charset="-128"/>
                <a:cs typeface="ヒラギノ角ゴ Pro W3" charset="-128"/>
              </a:rPr>
              <a:t>Congenital Rubella Syndrome (CRS)</a:t>
            </a:r>
          </a:p>
        </p:txBody>
      </p:sp>
      <p:pic>
        <p:nvPicPr>
          <p:cNvPr id="6" name="Picture 4" descr="slide19a">
            <a:extLst>
              <a:ext uri="{FF2B5EF4-FFF2-40B4-BE49-F238E27FC236}">
                <a16:creationId xmlns:a16="http://schemas.microsoft.com/office/drawing/2014/main" id="{7329C927-09FF-4E06-81CA-F4EE623330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4" t="20197" r="2055"/>
          <a:stretch/>
        </p:blipFill>
        <p:spPr bwMode="auto">
          <a:xfrm>
            <a:off x="6004737" y="1764111"/>
            <a:ext cx="4902747" cy="347004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a:extLst>
              <a:ext uri="{FF2B5EF4-FFF2-40B4-BE49-F238E27FC236}">
                <a16:creationId xmlns:a16="http://schemas.microsoft.com/office/drawing/2014/main" id="{BF87BE22-70A7-4425-95BE-C9F801E7CAD5}"/>
              </a:ext>
            </a:extLst>
          </p:cNvPr>
          <p:cNvSpPr txBox="1">
            <a:spLocks noChangeArrowheads="1"/>
          </p:cNvSpPr>
          <p:nvPr/>
        </p:nvSpPr>
        <p:spPr bwMode="auto">
          <a:xfrm>
            <a:off x="7893543" y="5688161"/>
            <a:ext cx="2438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dirty="0"/>
              <a:t>Photo courtesy of CDC</a:t>
            </a:r>
          </a:p>
        </p:txBody>
      </p:sp>
      <p:sp>
        <p:nvSpPr>
          <p:cNvPr id="8" name="Rectangle 3">
            <a:extLst>
              <a:ext uri="{FF2B5EF4-FFF2-40B4-BE49-F238E27FC236}">
                <a16:creationId xmlns:a16="http://schemas.microsoft.com/office/drawing/2014/main" id="{955D8399-0695-4F3C-BB31-5C5FC42F2164}"/>
              </a:ext>
            </a:extLst>
          </p:cNvPr>
          <p:cNvSpPr txBox="1">
            <a:spLocks noChangeArrowheads="1"/>
          </p:cNvSpPr>
          <p:nvPr/>
        </p:nvSpPr>
        <p:spPr>
          <a:xfrm>
            <a:off x="400386" y="1527200"/>
            <a:ext cx="5487228" cy="4341757"/>
          </a:xfrm>
          <a:prstGeom prst="rect">
            <a:avLst/>
          </a:prstGeom>
        </p:spPr>
        <p:txBody>
          <a:bodyPr/>
          <a:lst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eaLnBrk="1" hangingPunct="1">
              <a:lnSpc>
                <a:spcPct val="90000"/>
              </a:lnSpc>
              <a:spcBef>
                <a:spcPts val="1000"/>
              </a:spcBef>
              <a:buClr>
                <a:srgbClr val="007C91"/>
              </a:buClr>
              <a:buNone/>
              <a:tabLst>
                <a:tab pos="450850" algn="l"/>
              </a:tabLst>
            </a:pPr>
            <a:r>
              <a:rPr lang="en-GB" altLang="en-US" sz="2400" dirty="0">
                <a:latin typeface="Arial" charset="0"/>
                <a:ea typeface="ヒラギノ角ゴ Pro W3" charset="-128"/>
                <a:cs typeface="Arial" panose="020B0604020202020204" pitchFamily="34" charset="0"/>
              </a:rPr>
              <a:t>Babies with congenital rubella syndrome can be born with cataracts, deafness, cardiac abnormalities, retardation of intra-uterine growth, inflamed lesions of brain, liver, lungs and bone marrow</a:t>
            </a:r>
          </a:p>
          <a:p>
            <a:pPr marL="0" lvl="2" indent="0" eaLnBrk="1" hangingPunct="1">
              <a:lnSpc>
                <a:spcPct val="90000"/>
              </a:lnSpc>
              <a:spcBef>
                <a:spcPts val="1000"/>
              </a:spcBef>
              <a:buClr>
                <a:srgbClr val="007C91"/>
              </a:buClr>
              <a:buNone/>
              <a:tabLst>
                <a:tab pos="450850" algn="l"/>
              </a:tabLst>
            </a:pPr>
            <a:r>
              <a:rPr lang="en-GB" altLang="en-US" sz="2400" dirty="0">
                <a:latin typeface="Arial" charset="0"/>
                <a:ea typeface="ヒラギノ角ゴ Pro W3" charset="-128"/>
                <a:cs typeface="Arial" panose="020B0604020202020204" pitchFamily="34" charset="0"/>
              </a:rPr>
              <a:t>The risk of foetal damage is estimated to be:</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2400" dirty="0">
                <a:latin typeface="Arial" charset="0"/>
                <a:ea typeface="ヒラギノ角ゴ Pro W3" charset="-128"/>
                <a:cs typeface="Arial" panose="020B0604020202020204" pitchFamily="34" charset="0"/>
              </a:rPr>
              <a:t> 90% in first 10 weeks</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2400">
                <a:latin typeface="Arial" charset="0"/>
                <a:ea typeface="ヒラギノ角ゴ Pro W3" charset="-128"/>
                <a:cs typeface="Arial" panose="020B0604020202020204" pitchFamily="34" charset="0"/>
              </a:rPr>
              <a:t> 10 to 20</a:t>
            </a:r>
            <a:r>
              <a:rPr lang="en-GB" altLang="en-US" sz="2400" dirty="0">
                <a:latin typeface="Arial" charset="0"/>
                <a:ea typeface="ヒラギノ角ゴ Pro W3" charset="-128"/>
                <a:cs typeface="Arial" panose="020B0604020202020204" pitchFamily="34" charset="0"/>
              </a:rPr>
              <a:t>% by 16 weeks</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2400" dirty="0">
                <a:latin typeface="Arial" charset="0"/>
                <a:ea typeface="ヒラギノ角ゴ Pro W3" charset="-128"/>
                <a:cs typeface="Arial" panose="020B0604020202020204" pitchFamily="34" charset="0"/>
              </a:rPr>
              <a:t> Rare after 20 weeks</a:t>
            </a:r>
          </a:p>
        </p:txBody>
      </p:sp>
      <p:sp>
        <p:nvSpPr>
          <p:cNvPr id="4" name="Footer Placeholder 3">
            <a:extLst>
              <a:ext uri="{FF2B5EF4-FFF2-40B4-BE49-F238E27FC236}">
                <a16:creationId xmlns:a16="http://schemas.microsoft.com/office/drawing/2014/main" id="{A3CCFD51-9BB3-1FEE-3B60-F40D957E1389}"/>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2" name="Slide Number Placeholder 1">
            <a:extLst>
              <a:ext uri="{FF2B5EF4-FFF2-40B4-BE49-F238E27FC236}">
                <a16:creationId xmlns:a16="http://schemas.microsoft.com/office/drawing/2014/main" id="{028191C2-3168-448A-05A0-994D5C3079C6}"/>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2393121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90CF6-8110-4B67-BF66-BE423EECDFD9}"/>
              </a:ext>
            </a:extLst>
          </p:cNvPr>
          <p:cNvSpPr>
            <a:spLocks noGrp="1"/>
          </p:cNvSpPr>
          <p:nvPr>
            <p:ph type="title"/>
          </p:nvPr>
        </p:nvSpPr>
        <p:spPr>
          <a:xfrm>
            <a:off x="282080" y="83911"/>
            <a:ext cx="10515600" cy="972607"/>
          </a:xfrm>
        </p:spPr>
        <p:txBody>
          <a:bodyPr>
            <a:normAutofit fontScale="90000"/>
          </a:bodyPr>
          <a:lstStyle/>
          <a:p>
            <a:r>
              <a:rPr lang="en-GB" sz="2700" dirty="0"/>
              <a:t>Infants with congenital rubella infection and those diagnosed with congenital rubella syndrome (live births) and pregnancy terminations due to rubella infection during pregnancy, United Kingdom</a:t>
            </a:r>
            <a:r>
              <a:rPr lang="en-GB" sz="2700"/>
              <a:t>, 1970 to 2016</a:t>
            </a:r>
            <a:br>
              <a:rPr lang="en-GB" dirty="0"/>
            </a:br>
            <a:endParaRPr lang="en-GB" dirty="0"/>
          </a:p>
        </p:txBody>
      </p:sp>
      <p:sp>
        <p:nvSpPr>
          <p:cNvPr id="3" name="Content Placeholder 2">
            <a:extLst>
              <a:ext uri="{FF2B5EF4-FFF2-40B4-BE49-F238E27FC236}">
                <a16:creationId xmlns:a16="http://schemas.microsoft.com/office/drawing/2014/main" id="{F6467049-BD3F-40A8-A246-9B7826BE81D9}"/>
              </a:ext>
            </a:extLst>
          </p:cNvPr>
          <p:cNvSpPr>
            <a:spLocks noGrp="1"/>
          </p:cNvSpPr>
          <p:nvPr>
            <p:ph idx="1"/>
          </p:nvPr>
        </p:nvSpPr>
        <p:spPr>
          <a:xfrm>
            <a:off x="330206" y="1774826"/>
            <a:ext cx="3843210" cy="3898186"/>
          </a:xfrm>
        </p:spPr>
        <p:txBody>
          <a:bodyPr/>
          <a:lstStyle/>
          <a:p>
            <a:pPr marL="0" indent="0">
              <a:buNone/>
            </a:pPr>
            <a:r>
              <a:rPr lang="en-GB" dirty="0"/>
              <a:t>Due to the MMR programme, congenital rubella infection (CRI)  and congenital rubella syndrome (CRS) in infants and pregnancy terminations due to rubella infection are now vanishingly rare.</a:t>
            </a:r>
          </a:p>
        </p:txBody>
      </p:sp>
      <p:pic>
        <p:nvPicPr>
          <p:cNvPr id="7" name="Picture 6" descr="Chart, histogram&#10;&#10;Description automatically generated">
            <a:extLst>
              <a:ext uri="{FF2B5EF4-FFF2-40B4-BE49-F238E27FC236}">
                <a16:creationId xmlns:a16="http://schemas.microsoft.com/office/drawing/2014/main" id="{1EBC5972-B84F-40B7-8178-BA4D4C2ED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655" y="1774826"/>
            <a:ext cx="6922946" cy="4200014"/>
          </a:xfrm>
          <a:prstGeom prst="rect">
            <a:avLst/>
          </a:prstGeom>
        </p:spPr>
      </p:pic>
      <p:sp>
        <p:nvSpPr>
          <p:cNvPr id="6" name="Footer Placeholder 5">
            <a:extLst>
              <a:ext uri="{FF2B5EF4-FFF2-40B4-BE49-F238E27FC236}">
                <a16:creationId xmlns:a16="http://schemas.microsoft.com/office/drawing/2014/main" id="{CF033F3F-65B3-C9A3-EC0E-2E895457F2B9}"/>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BBD244FD-8A8D-D2EE-FC4A-C82E942145A1}"/>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4074561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8AD5-CA2A-42D6-AB6A-C6B368C2FC75}"/>
              </a:ext>
            </a:extLst>
          </p:cNvPr>
          <p:cNvSpPr>
            <a:spLocks noGrp="1"/>
          </p:cNvSpPr>
          <p:nvPr>
            <p:ph type="title"/>
          </p:nvPr>
        </p:nvSpPr>
        <p:spPr/>
        <p:txBody>
          <a:bodyPr/>
          <a:lstStyle/>
          <a:p>
            <a:r>
              <a:rPr lang="en-GB" dirty="0"/>
              <a:t>Rubella in England and Wales</a:t>
            </a:r>
          </a:p>
        </p:txBody>
      </p:sp>
      <p:sp>
        <p:nvSpPr>
          <p:cNvPr id="3" name="Content Placeholder 2">
            <a:extLst>
              <a:ext uri="{FF2B5EF4-FFF2-40B4-BE49-F238E27FC236}">
                <a16:creationId xmlns:a16="http://schemas.microsoft.com/office/drawing/2014/main" id="{971E04C7-B405-4A66-A22E-2F037A03C36D}"/>
              </a:ext>
            </a:extLst>
          </p:cNvPr>
          <p:cNvSpPr>
            <a:spLocks noGrp="1"/>
          </p:cNvSpPr>
          <p:nvPr>
            <p:ph idx="1"/>
          </p:nvPr>
        </p:nvSpPr>
        <p:spPr>
          <a:xfrm>
            <a:off x="311544" y="1453984"/>
            <a:ext cx="11123857" cy="4862840"/>
          </a:xfrm>
        </p:spPr>
        <p:txBody>
          <a:bodyPr>
            <a:noAutofit/>
          </a:bodyPr>
          <a:lstStyle/>
          <a:p>
            <a:pPr marL="228600" lvl="2">
              <a:lnSpc>
                <a:spcPct val="100000"/>
              </a:lnSpc>
              <a:spcBef>
                <a:spcPts val="1000"/>
              </a:spcBef>
              <a:tabLst>
                <a:tab pos="450850" algn="l"/>
              </a:tabLst>
            </a:pPr>
            <a:r>
              <a:rPr lang="en-GB" altLang="en-US" sz="1400" dirty="0">
                <a:latin typeface="Arial" charset="0"/>
                <a:ea typeface="ヒラギノ角ゴ Pro W3" charset="-128"/>
              </a:rPr>
              <a:t>prior to the introduction of vaccination, rubella commonly affected school age children and more than 80% of adults had evidence of previous rubella infection</a:t>
            </a:r>
          </a:p>
          <a:p>
            <a:pPr marL="228600" lvl="2">
              <a:lnSpc>
                <a:spcPct val="100000"/>
              </a:lnSpc>
              <a:spcBef>
                <a:spcPts val="1000"/>
              </a:spcBef>
              <a:tabLst>
                <a:tab pos="450850" algn="l"/>
              </a:tabLst>
            </a:pPr>
            <a:r>
              <a:rPr lang="en-GB" altLang="en-US" sz="1400" dirty="0">
                <a:latin typeface="Arial" charset="0"/>
                <a:ea typeface="ヒラギノ角ゴ Pro W3" charset="-128"/>
              </a:rPr>
              <a:t>rubella infection during pregnancy is of significant public health importance as it </a:t>
            </a:r>
            <a:r>
              <a:rPr lang="en-GB" sz="1400" dirty="0">
                <a:latin typeface="Arial" charset="0"/>
                <a:ea typeface="ヒラギノ角ゴ Pro W3" charset="-128"/>
              </a:rPr>
              <a:t>can have serious consequences for the unborn baby which may result in foetal loss or congenital rubella syndrome (CRS)</a:t>
            </a:r>
          </a:p>
          <a:p>
            <a:pPr marL="228600" lvl="2">
              <a:lnSpc>
                <a:spcPct val="100000"/>
              </a:lnSpc>
              <a:spcBef>
                <a:spcPts val="1000"/>
              </a:spcBef>
              <a:tabLst>
                <a:tab pos="450850" algn="l"/>
              </a:tabLst>
            </a:pPr>
            <a:r>
              <a:rPr lang="en-GB" altLang="en-US" sz="1400" dirty="0">
                <a:latin typeface="Arial" charset="0"/>
                <a:ea typeface="ヒラギノ角ゴ Pro W3" charset="-128"/>
              </a:rPr>
              <a:t>rubella immunisation for all pre-pubertal girls and non-immune women of childbearing age was introduced in 1970 (this was discontinued with the introduction of the 2 dose MMR schedule in 1996)</a:t>
            </a:r>
          </a:p>
          <a:p>
            <a:pPr marL="228600" lvl="2">
              <a:lnSpc>
                <a:spcPct val="100000"/>
              </a:lnSpc>
              <a:spcBef>
                <a:spcPts val="1000"/>
              </a:spcBef>
              <a:tabLst>
                <a:tab pos="450850" algn="l"/>
              </a:tabLst>
            </a:pPr>
            <a:r>
              <a:rPr lang="en-GB" altLang="en-US" sz="1400" dirty="0">
                <a:latin typeface="Arial" charset="0"/>
                <a:ea typeface="ヒラギノ角ゴ Pro W3" charset="-128"/>
              </a:rPr>
              <a:t>the aim was to offer direct protection to women of childbearing age by increasing the proportion of those with protective antibody levels. This increased from 85% to 90% before 1970 to 97% to 98% by 1987</a:t>
            </a:r>
          </a:p>
          <a:p>
            <a:pPr marL="228600" lvl="2">
              <a:lnSpc>
                <a:spcPct val="100000"/>
              </a:lnSpc>
              <a:spcBef>
                <a:spcPts val="1000"/>
              </a:spcBef>
              <a:tabLst>
                <a:tab pos="450850" algn="l"/>
              </a:tabLst>
            </a:pPr>
            <a:r>
              <a:rPr lang="en-GB" altLang="en-US" sz="1400" dirty="0">
                <a:latin typeface="Arial" charset="0"/>
                <a:ea typeface="ヒラギノ角ゴ Pro W3" charset="-128"/>
              </a:rPr>
              <a:t>this approach was effective in reducing the number of cases of congenital rubella syndrome (CRS) and termination of pregnancy although cases of rubella in pregnancy continued in susceptible women, often from rubella circulating in children</a:t>
            </a:r>
          </a:p>
          <a:p>
            <a:pPr marL="228600" lvl="2">
              <a:lnSpc>
                <a:spcPct val="100000"/>
              </a:lnSpc>
              <a:spcBef>
                <a:spcPts val="1000"/>
              </a:spcBef>
              <a:tabLst>
                <a:tab pos="450850" algn="l"/>
              </a:tabLst>
            </a:pPr>
            <a:r>
              <a:rPr lang="en-GB" sz="1400" dirty="0">
                <a:latin typeface="Arial" charset="0"/>
                <a:ea typeface="ヒラギノ角ゴ Pro W3" charset="-128"/>
              </a:rPr>
              <a:t>rubella became a notifiable disease when a single dose of MMR was introduced in 1988 which aimed to interrupt circulation in young children so that susceptible pregnant women would be protected from exposure (A single dose of rubella containing vaccine used in the UK confers 95-100% protection)</a:t>
            </a:r>
          </a:p>
          <a:p>
            <a:pPr marL="228600" lvl="2">
              <a:lnSpc>
                <a:spcPct val="100000"/>
              </a:lnSpc>
              <a:spcBef>
                <a:spcPts val="1000"/>
              </a:spcBef>
              <a:tabLst>
                <a:tab pos="450850" algn="l"/>
              </a:tabLst>
            </a:pPr>
            <a:r>
              <a:rPr lang="en-US" sz="1400" b="1" dirty="0"/>
              <a:t>the WHO confirmed that the UK achieved elimination status for rubella in 2016. </a:t>
            </a:r>
            <a:r>
              <a:rPr lang="en-GB" sz="1400" b="1" dirty="0"/>
              <a:t>There have been no new laboratory confirmed cases of rubella reported in the UK since 2019</a:t>
            </a:r>
            <a:endParaRPr lang="en-GB" sz="1400" dirty="0">
              <a:latin typeface="Arial" charset="0"/>
              <a:ea typeface="ヒラギノ角ゴ Pro W3" charset="-128"/>
            </a:endParaRPr>
          </a:p>
          <a:p>
            <a:pPr marL="228600" lvl="2">
              <a:lnSpc>
                <a:spcPct val="100000"/>
              </a:lnSpc>
              <a:spcBef>
                <a:spcPts val="1000"/>
              </a:spcBef>
              <a:tabLst>
                <a:tab pos="450850" algn="l"/>
              </a:tabLst>
            </a:pPr>
            <a:r>
              <a:rPr lang="en-GB" altLang="en-US" sz="1400" dirty="0">
                <a:latin typeface="Arial" charset="0"/>
                <a:ea typeface="ヒラギノ角ゴ Pro W3" charset="-128"/>
              </a:rPr>
              <a:t>antenatal testing for rubella antibodies (immunity) stopped in 2016 due to women of childbearing age being mostly immune through vaccination. As part of antenatal care MMR vaccination status should be checked for all pregnant women. Those who are not up to date with their MMR vaccines should be referred to their GP to catch-up postnatally to protect future pregnancies </a:t>
            </a:r>
          </a:p>
        </p:txBody>
      </p:sp>
      <p:sp>
        <p:nvSpPr>
          <p:cNvPr id="4" name="Footer Placeholder 3">
            <a:extLst>
              <a:ext uri="{FF2B5EF4-FFF2-40B4-BE49-F238E27FC236}">
                <a16:creationId xmlns:a16="http://schemas.microsoft.com/office/drawing/2014/main" id="{F73E020C-C084-8EC9-1E1E-70F8ACBA35F4}"/>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D36B39BC-4A5A-282A-BBFA-5BA2720D3D01}"/>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3804341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Routine MMR immunisation programme and additional recommendations</a:t>
            </a:r>
          </a:p>
        </p:txBody>
      </p:sp>
    </p:spTree>
    <p:extLst>
      <p:ext uri="{BB962C8B-B14F-4D97-AF65-F5344CB8AC3E}">
        <p14:creationId xmlns:p14="http://schemas.microsoft.com/office/powerpoint/2010/main" val="389858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79370" y="474584"/>
            <a:ext cx="7775575" cy="720725"/>
          </a:xfrm>
        </p:spPr>
        <p:txBody>
          <a:bodyPr>
            <a:normAutofit/>
          </a:bodyPr>
          <a:lstStyle/>
          <a:p>
            <a:pPr>
              <a:defRPr/>
            </a:pPr>
            <a:r>
              <a:rPr lang="en-GB" sz="3600" dirty="0"/>
              <a:t>Learning outcomes</a:t>
            </a:r>
          </a:p>
        </p:txBody>
      </p:sp>
      <p:sp>
        <p:nvSpPr>
          <p:cNvPr id="18435" name="Content Placeholder 2"/>
          <p:cNvSpPr>
            <a:spLocks noGrp="1"/>
          </p:cNvSpPr>
          <p:nvPr>
            <p:ph idx="1"/>
          </p:nvPr>
        </p:nvSpPr>
        <p:spPr>
          <a:xfrm>
            <a:off x="689637" y="1584831"/>
            <a:ext cx="8280920" cy="4464496"/>
          </a:xfrm>
        </p:spPr>
        <p:txBody>
          <a:bodyPr>
            <a:normAutofit/>
          </a:bodyPr>
          <a:lstStyle/>
          <a:p>
            <a:pPr marL="0" indent="0">
              <a:buNone/>
            </a:pPr>
            <a:r>
              <a:rPr lang="en-GB" sz="2000" dirty="0">
                <a:solidFill>
                  <a:srgbClr val="000000"/>
                </a:solidFill>
                <a:latin typeface="Arial" charset="0"/>
                <a:ea typeface="ヒラギノ角ゴ Pro W3" charset="-128"/>
                <a:cs typeface="ヒラギノ角ゴ Pro W3" charset="-128"/>
              </a:rPr>
              <a:t>O</a:t>
            </a:r>
            <a:r>
              <a:rPr lang="en-GB" sz="2000">
                <a:solidFill>
                  <a:srgbClr val="000000"/>
                </a:solidFill>
                <a:latin typeface="Arial" charset="0"/>
                <a:ea typeface="ヒラギノ角ゴ Pro W3" charset="-128"/>
                <a:cs typeface="ヒラギノ角ゴ Pro W3" charset="-128"/>
              </a:rPr>
              <a:t>n </a:t>
            </a:r>
            <a:r>
              <a:rPr lang="en-GB" sz="2000" dirty="0">
                <a:solidFill>
                  <a:srgbClr val="000000"/>
                </a:solidFill>
                <a:latin typeface="Arial" charset="0"/>
                <a:ea typeface="ヒラギノ角ゴ Pro W3" charset="-128"/>
                <a:cs typeface="ヒラギノ角ゴ Pro W3" charset="-128"/>
              </a:rPr>
              <a:t>completion of this resource, users should be able to:</a:t>
            </a:r>
          </a:p>
          <a:p>
            <a:pPr marL="266700" indent="-266700"/>
            <a:r>
              <a:rPr lang="en-GB" sz="2000" dirty="0">
                <a:latin typeface="Arial" charset="0"/>
                <a:ea typeface="ヒラギノ角ゴ Pro W3" charset="-128"/>
                <a:cs typeface="ヒラギノ角ゴ Pro W3" charset="-128"/>
              </a:rPr>
              <a:t>describe the cause, transmission, clinical presentation, course and possible complications of measles, mumps and rubella infections</a:t>
            </a:r>
          </a:p>
          <a:p>
            <a:pPr marL="266700" indent="-266700"/>
            <a:r>
              <a:rPr lang="en-GB" sz="2000" dirty="0">
                <a:latin typeface="Arial" charset="0"/>
                <a:ea typeface="ヒラギノ角ゴ Pro W3" charset="-128"/>
                <a:cs typeface="ヒラギノ角ゴ Pro W3" charset="-128"/>
              </a:rPr>
              <a:t>understand the impact of reduced vaccination uptake</a:t>
            </a:r>
          </a:p>
          <a:p>
            <a:pPr marL="266700" indent="-266700"/>
            <a:r>
              <a:rPr lang="en-GB" sz="2000" dirty="0">
                <a:latin typeface="Arial" charset="0"/>
                <a:ea typeface="ヒラギノ角ゴ Pro W3" charset="-128"/>
                <a:cs typeface="ヒラギノ角ゴ Pro W3" charset="-128"/>
              </a:rPr>
              <a:t>describe the available MMR vaccines, their possible side effects and the precautions and contraindications to their administration</a:t>
            </a:r>
          </a:p>
          <a:p>
            <a:pPr marL="266700" indent="-266700"/>
            <a:r>
              <a:rPr lang="en-GB" sz="2000" dirty="0">
                <a:latin typeface="Arial" charset="0"/>
                <a:ea typeface="ヒラギノ角ゴ Pro W3" charset="-128"/>
                <a:cs typeface="ヒラギノ角ゴ Pro W3" charset="-128"/>
              </a:rPr>
              <a:t>explain the dose, schedule and eligibility for MMR vaccines</a:t>
            </a:r>
          </a:p>
          <a:p>
            <a:pPr marL="266700" indent="-266700"/>
            <a:r>
              <a:rPr lang="en-GB" sz="2000" dirty="0">
                <a:latin typeface="Arial" charset="0"/>
                <a:ea typeface="ヒラギノ角ゴ Pro W3" charset="-128"/>
                <a:cs typeface="ヒラギノ角ゴ Pro W3" charset="-128"/>
              </a:rPr>
              <a:t>understand the importance of promoting, and providing evidence based information about MMR vaccination to the public, and be confident about doing so</a:t>
            </a:r>
          </a:p>
          <a:p>
            <a:pPr marL="266700" indent="-266700"/>
            <a:r>
              <a:rPr lang="en-GB" sz="2000" dirty="0">
                <a:latin typeface="Arial" charset="0"/>
                <a:ea typeface="ヒラギノ角ゴ Pro W3" charset="-128"/>
                <a:cs typeface="ヒラギノ角ゴ Pro W3" charset="-128"/>
              </a:rPr>
              <a:t>identify additional professional resources and sources of public-facing information</a:t>
            </a:r>
          </a:p>
        </p:txBody>
      </p:sp>
      <p:sp>
        <p:nvSpPr>
          <p:cNvPr id="2" name="Footer Placeholder 1">
            <a:extLst>
              <a:ext uri="{FF2B5EF4-FFF2-40B4-BE49-F238E27FC236}">
                <a16:creationId xmlns:a16="http://schemas.microsoft.com/office/drawing/2014/main" id="{620E5165-54A6-325A-B0A3-19EBC5F3A827}"/>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3" name="Slide Number Placeholder 2">
            <a:extLst>
              <a:ext uri="{FF2B5EF4-FFF2-40B4-BE49-F238E27FC236}">
                <a16:creationId xmlns:a16="http://schemas.microsoft.com/office/drawing/2014/main" id="{0AD23680-5C3F-E7D6-C98F-265E506E4D85}"/>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356490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numCol="1" compatLnSpc="1">
            <a:prstTxWarp prst="textNoShape">
              <a:avLst/>
            </a:prstTxWarp>
            <a:noAutofit/>
          </a:bodyPr>
          <a:lstStyle/>
          <a:p>
            <a:r>
              <a:rPr lang="en-GB" sz="3600" dirty="0">
                <a:latin typeface="Arial" charset="0"/>
                <a:ea typeface="ヒラギノ角ゴ Pro W3" charset="-128"/>
                <a:cs typeface="ヒラギノ角ゴ Pro W3" charset="-128"/>
              </a:rPr>
              <a:t>UK vaccine eligibility and general principles (1)</a:t>
            </a:r>
            <a:br>
              <a:rPr lang="en-GB" sz="3600" dirty="0">
                <a:latin typeface="Arial" charset="0"/>
                <a:ea typeface="ヒラギノ角ゴ Pro W3" charset="-128"/>
                <a:cs typeface="ヒラギノ角ゴ Pro W3" charset="-128"/>
              </a:rPr>
            </a:b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330206" y="1536745"/>
            <a:ext cx="11123857" cy="5023408"/>
          </a:xfrm>
        </p:spPr>
        <p:txBody>
          <a:bodyPr>
            <a:normAutofit fontScale="47500" lnSpcReduction="20000"/>
          </a:bodyPr>
          <a:lstStyle/>
          <a:p>
            <a:pPr marL="228600" lvl="2" fontAlgn="base">
              <a:lnSpc>
                <a:spcPct val="110000"/>
              </a:lnSpc>
              <a:spcBef>
                <a:spcPts val="1000"/>
              </a:spcBef>
              <a:spcAft>
                <a:spcPct val="0"/>
              </a:spcAft>
              <a:tabLst>
                <a:tab pos="450850" algn="l"/>
              </a:tabLst>
            </a:pPr>
            <a:r>
              <a:rPr lang="en-GB" sz="5000" dirty="0"/>
              <a:t>children should be offered the MMR vaccine according to the routine schedule: </a:t>
            </a:r>
          </a:p>
          <a:p>
            <a:pPr marL="685800" lvl="3" fontAlgn="base">
              <a:lnSpc>
                <a:spcPct val="110000"/>
              </a:lnSpc>
              <a:spcBef>
                <a:spcPts val="1000"/>
              </a:spcBef>
              <a:spcAft>
                <a:spcPct val="0"/>
              </a:spcAft>
              <a:tabLst>
                <a:tab pos="450850" algn="l"/>
              </a:tabLst>
            </a:pPr>
            <a:r>
              <a:rPr lang="en-GB" sz="5000" dirty="0"/>
              <a:t>first MMR dose at 12 months of age</a:t>
            </a:r>
          </a:p>
          <a:p>
            <a:pPr marL="685800" lvl="3" fontAlgn="base">
              <a:lnSpc>
                <a:spcPct val="110000"/>
              </a:lnSpc>
              <a:spcBef>
                <a:spcPts val="1000"/>
              </a:spcBef>
              <a:spcAft>
                <a:spcPct val="0"/>
              </a:spcAft>
              <a:tabLst>
                <a:tab pos="450850" algn="l"/>
              </a:tabLst>
            </a:pPr>
            <a:r>
              <a:rPr lang="en-GB" sz="5000" dirty="0"/>
              <a:t>second MMR dose at 3 years and 4 months or soon after – this dose can be given routinely from 18 months of age </a:t>
            </a:r>
          </a:p>
          <a:p>
            <a:pPr marL="228600" lvl="2" fontAlgn="base">
              <a:lnSpc>
                <a:spcPct val="110000"/>
              </a:lnSpc>
              <a:spcBef>
                <a:spcPts val="1000"/>
              </a:spcBef>
              <a:spcAft>
                <a:spcPct val="0"/>
              </a:spcAft>
              <a:tabLst>
                <a:tab pos="450850" algn="l"/>
              </a:tabLst>
            </a:pPr>
            <a:r>
              <a:rPr lang="en-GB" sz="5000" dirty="0"/>
              <a:t>individuals with uncertain or incomplete immunisation histories should be brought up to date at the earliest opportunity</a:t>
            </a:r>
          </a:p>
          <a:p>
            <a:pPr marL="228600" lvl="2" fontAlgn="base">
              <a:lnSpc>
                <a:spcPct val="110000"/>
              </a:lnSpc>
              <a:spcBef>
                <a:spcPts val="1000"/>
              </a:spcBef>
              <a:spcAft>
                <a:spcPct val="0"/>
              </a:spcAft>
              <a:tabLst>
                <a:tab pos="450850" algn="l"/>
              </a:tabLst>
            </a:pPr>
            <a:r>
              <a:rPr lang="en-GB" sz="5000" dirty="0"/>
              <a:t>anyone who has missed out on their 2 doses of MMR vaccine can be brought up to date at any age. There are no negative effects from vaccinating people who are already immune </a:t>
            </a:r>
          </a:p>
          <a:p>
            <a:pPr marL="228600" lvl="2" fontAlgn="base">
              <a:lnSpc>
                <a:spcPct val="110000"/>
              </a:lnSpc>
              <a:spcBef>
                <a:spcPts val="1000"/>
              </a:spcBef>
              <a:spcAft>
                <a:spcPct val="0"/>
              </a:spcAft>
              <a:tabLst>
                <a:tab pos="450850" algn="l"/>
              </a:tabLst>
            </a:pPr>
            <a:r>
              <a:rPr lang="en-GB" sz="5000" dirty="0"/>
              <a:t>those born before 1970 are likely to have immunity from natural infection as this age group was highly exposed to measles before the number of cases started </a:t>
            </a:r>
            <a:r>
              <a:rPr lang="en-GB" sz="5000"/>
              <a:t>to decline</a:t>
            </a:r>
            <a:endParaRPr lang="en-GB" sz="5000" dirty="0"/>
          </a:p>
        </p:txBody>
      </p:sp>
      <p:sp>
        <p:nvSpPr>
          <p:cNvPr id="3" name="Footer Placeholder 2">
            <a:extLst>
              <a:ext uri="{FF2B5EF4-FFF2-40B4-BE49-F238E27FC236}">
                <a16:creationId xmlns:a16="http://schemas.microsoft.com/office/drawing/2014/main" id="{BF98EFC0-D206-50C9-D38D-F8C6B75B22F0}"/>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2" name="Slide Number Placeholder 1">
            <a:extLst>
              <a:ext uri="{FF2B5EF4-FFF2-40B4-BE49-F238E27FC236}">
                <a16:creationId xmlns:a16="http://schemas.microsoft.com/office/drawing/2014/main" id="{2FEB081D-4A27-9D4E-3769-41B30893B84D}"/>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325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numCol="1" compatLnSpc="1">
            <a:prstTxWarp prst="textNoShape">
              <a:avLst/>
            </a:prstTxWarp>
            <a:noAutofit/>
          </a:bodyPr>
          <a:lstStyle/>
          <a:p>
            <a:r>
              <a:rPr lang="en-GB" sz="3600" dirty="0">
                <a:latin typeface="Arial" charset="0"/>
                <a:ea typeface="ヒラギノ角ゴ Pro W3" charset="-128"/>
                <a:cs typeface="ヒラギノ角ゴ Pro W3" charset="-128"/>
              </a:rPr>
              <a:t>UK vaccine eligibility and general principles (2)</a:t>
            </a:r>
            <a:br>
              <a:rPr lang="en-GB" sz="3600" dirty="0">
                <a:latin typeface="Arial" charset="0"/>
                <a:ea typeface="ヒラギノ角ゴ Pro W3" charset="-128"/>
                <a:cs typeface="ヒラギノ角ゴ Pro W3" charset="-128"/>
              </a:rPr>
            </a:b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330206" y="1359456"/>
            <a:ext cx="11123857" cy="5023408"/>
          </a:xfrm>
        </p:spPr>
        <p:txBody>
          <a:bodyPr>
            <a:noAutofit/>
          </a:bodyPr>
          <a:lstStyle/>
          <a:p>
            <a:pPr marL="228600" lvl="2" fontAlgn="base">
              <a:lnSpc>
                <a:spcPct val="110000"/>
              </a:lnSpc>
              <a:spcBef>
                <a:spcPts val="1000"/>
              </a:spcBef>
              <a:spcAft>
                <a:spcPct val="0"/>
              </a:spcAft>
              <a:tabLst>
                <a:tab pos="450850" algn="l"/>
              </a:tabLst>
            </a:pPr>
            <a:r>
              <a:rPr lang="en-GB" b="1" dirty="0"/>
              <a:t>Making Every Contact Count (MECC): </a:t>
            </a:r>
            <a:r>
              <a:rPr lang="en-GB" dirty="0"/>
              <a:t>practitioners should opportunistically check MMR status and bring patients up to date where appropriate </a:t>
            </a:r>
          </a:p>
          <a:p>
            <a:pPr marL="228600" lvl="2" fontAlgn="base">
              <a:lnSpc>
                <a:spcPct val="110000"/>
              </a:lnSpc>
              <a:spcBef>
                <a:spcPts val="1000"/>
              </a:spcBef>
              <a:spcAft>
                <a:spcPct val="0"/>
              </a:spcAft>
              <a:tabLst>
                <a:tab pos="450850" algn="l"/>
              </a:tabLst>
            </a:pPr>
            <a:r>
              <a:rPr lang="en-GB" dirty="0"/>
              <a:t>individuals who may benefit from a review of their immunisation history include:</a:t>
            </a:r>
          </a:p>
          <a:p>
            <a:pPr marL="685800" lvl="3" fontAlgn="base">
              <a:lnSpc>
                <a:spcPct val="110000"/>
              </a:lnSpc>
              <a:spcBef>
                <a:spcPts val="1000"/>
              </a:spcBef>
              <a:spcAft>
                <a:spcPct val="0"/>
              </a:spcAft>
              <a:tabLst>
                <a:tab pos="450850" algn="l"/>
              </a:tabLst>
            </a:pPr>
            <a:r>
              <a:rPr lang="en-GB" sz="2000" dirty="0"/>
              <a:t>newly registered individuals including young people joining a practice when they move for college or university, and those who have newly migrated to the UK</a:t>
            </a:r>
          </a:p>
          <a:p>
            <a:pPr marL="685800" lvl="3" fontAlgn="base">
              <a:lnSpc>
                <a:spcPct val="110000"/>
              </a:lnSpc>
              <a:spcBef>
                <a:spcPts val="1000"/>
              </a:spcBef>
              <a:spcAft>
                <a:spcPct val="0"/>
              </a:spcAft>
              <a:tabLst>
                <a:tab pos="450850" algn="l"/>
              </a:tabLst>
            </a:pPr>
            <a:r>
              <a:rPr lang="en-GB" sz="2000" dirty="0"/>
              <a:t>members of the Charedi orthodox Jewish communities, traveller communities, anthroposophic (Steiner and Campbell) communities, and migrants  - </a:t>
            </a:r>
            <a:r>
              <a:rPr lang="en-GB" sz="2000" b="1" u="sng" dirty="0"/>
              <a:t>as these groups may have suboptimal vaccine uptake </a:t>
            </a:r>
          </a:p>
          <a:p>
            <a:pPr marL="685800" lvl="3" fontAlgn="base">
              <a:lnSpc>
                <a:spcPct val="110000"/>
              </a:lnSpc>
              <a:spcBef>
                <a:spcPts val="1000"/>
              </a:spcBef>
              <a:spcAft>
                <a:spcPct val="0"/>
              </a:spcAft>
              <a:tabLst>
                <a:tab pos="450850" algn="l"/>
              </a:tabLst>
            </a:pPr>
            <a:r>
              <a:rPr lang="en-GB" sz="2000" dirty="0"/>
              <a:t>those with an occupation or medical condition that might make them at higher risk from infection or the consequences of infection</a:t>
            </a:r>
          </a:p>
          <a:p>
            <a:pPr marL="228600" lvl="2" fontAlgn="base">
              <a:lnSpc>
                <a:spcPct val="110000"/>
              </a:lnSpc>
              <a:spcBef>
                <a:spcPts val="1000"/>
              </a:spcBef>
              <a:spcAft>
                <a:spcPct val="0"/>
              </a:spcAft>
              <a:tabLst>
                <a:tab pos="450850" algn="l"/>
              </a:tabLst>
            </a:pPr>
            <a:r>
              <a:rPr lang="en-GB" dirty="0"/>
              <a:t>other opportunities to offer catch up doses of MMR include entry into primary or secondary school, or higher education, enlistment into the armed forces, prior to foreign travel and employment or study in the healthcare sector</a:t>
            </a:r>
          </a:p>
          <a:p>
            <a:endParaRPr lang="en-GB" sz="2000" dirty="0">
              <a:latin typeface="Arial" charset="0"/>
              <a:ea typeface="ヒラギノ角ゴ Pro W3" charset="-128"/>
              <a:cs typeface="ヒラギノ角ゴ Pro W3" charset="-128"/>
            </a:endParaRPr>
          </a:p>
        </p:txBody>
      </p:sp>
      <p:sp>
        <p:nvSpPr>
          <p:cNvPr id="3" name="Footer Placeholder 2">
            <a:extLst>
              <a:ext uri="{FF2B5EF4-FFF2-40B4-BE49-F238E27FC236}">
                <a16:creationId xmlns:a16="http://schemas.microsoft.com/office/drawing/2014/main" id="{1E516065-A6F3-054C-63DC-A4910A36D9A0}"/>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2" name="Slide Number Placeholder 1">
            <a:extLst>
              <a:ext uri="{FF2B5EF4-FFF2-40B4-BE49-F238E27FC236}">
                <a16:creationId xmlns:a16="http://schemas.microsoft.com/office/drawing/2014/main" id="{F5B74ED9-43A7-ABEB-D754-745D0FE92D50}"/>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3056615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768F-900C-460D-B539-28E755D949C0}"/>
              </a:ext>
            </a:extLst>
          </p:cNvPr>
          <p:cNvSpPr>
            <a:spLocks noGrp="1"/>
          </p:cNvSpPr>
          <p:nvPr>
            <p:ph type="title"/>
          </p:nvPr>
        </p:nvSpPr>
        <p:spPr/>
        <p:txBody>
          <a:bodyPr>
            <a:normAutofit/>
          </a:bodyPr>
          <a:lstStyle/>
          <a:p>
            <a:r>
              <a:rPr lang="en-GB" dirty="0"/>
              <a:t>Frontline health and social care workers</a:t>
            </a:r>
          </a:p>
        </p:txBody>
      </p:sp>
      <p:sp>
        <p:nvSpPr>
          <p:cNvPr id="3" name="Content Placeholder 2">
            <a:extLst>
              <a:ext uri="{FF2B5EF4-FFF2-40B4-BE49-F238E27FC236}">
                <a16:creationId xmlns:a16="http://schemas.microsoft.com/office/drawing/2014/main" id="{A69BAACD-C3ED-49F3-A666-96809488F1E7}"/>
              </a:ext>
            </a:extLst>
          </p:cNvPr>
          <p:cNvSpPr>
            <a:spLocks noGrp="1"/>
          </p:cNvSpPr>
          <p:nvPr>
            <p:ph idx="1"/>
          </p:nvPr>
        </p:nvSpPr>
        <p:spPr>
          <a:xfrm>
            <a:off x="330205" y="1616201"/>
            <a:ext cx="11123857" cy="4644640"/>
          </a:xfrm>
        </p:spPr>
        <p:txBody>
          <a:bodyPr>
            <a:noAutofit/>
          </a:bodyPr>
          <a:lstStyle/>
          <a:p>
            <a:pPr marL="0" lvl="2" indent="0" fontAlgn="base">
              <a:spcBef>
                <a:spcPts val="1000"/>
              </a:spcBef>
              <a:spcAft>
                <a:spcPct val="0"/>
              </a:spcAft>
              <a:buNone/>
              <a:tabLst>
                <a:tab pos="450850" algn="l"/>
              </a:tabLst>
            </a:pPr>
            <a:r>
              <a:rPr lang="en-GB" sz="1800" dirty="0"/>
              <a:t>A</a:t>
            </a:r>
            <a:r>
              <a:rPr lang="en-GB" sz="1800"/>
              <a:t>lthough </a:t>
            </a:r>
            <a:r>
              <a:rPr lang="en-GB" sz="1800" dirty="0"/>
              <a:t>there is no evidence that HCWs have lower MMR uptake than the general population, as they are in close contact with individuals receiving care they are at increased risk of both catching measles and spreading it to them and to colleagues.</a:t>
            </a:r>
            <a:endParaRPr lang="en-GB" sz="1800" dirty="0">
              <a:latin typeface="Arial" charset="0"/>
              <a:ea typeface="ヒラギノ角ゴ Pro W3" charset="-128"/>
            </a:endParaRPr>
          </a:p>
          <a:p>
            <a:pPr marL="228600" lvl="2" fontAlgn="base">
              <a:spcBef>
                <a:spcPts val="1000"/>
              </a:spcBef>
              <a:spcAft>
                <a:spcPct val="0"/>
              </a:spcAft>
              <a:tabLst>
                <a:tab pos="450850" algn="l"/>
              </a:tabLst>
            </a:pPr>
            <a:r>
              <a:rPr lang="en-GB" sz="1800" dirty="0"/>
              <a:t>all frontline health and social care workers with direct patient/service user contact should be checked for either 2 recorded doses of measles containing vaccine or for a positive measles and rubella IgG antibody test. </a:t>
            </a:r>
          </a:p>
          <a:p>
            <a:pPr marL="228600" lvl="2" fontAlgn="base">
              <a:spcBef>
                <a:spcPts val="1000"/>
              </a:spcBef>
              <a:spcAft>
                <a:spcPct val="0"/>
              </a:spcAft>
              <a:tabLst>
                <a:tab pos="450850" algn="l"/>
              </a:tabLst>
            </a:pPr>
            <a:r>
              <a:rPr lang="en-GB" sz="1800" dirty="0"/>
              <a:t>this includes staff in all NHS trusts, general practices, care homes, and domiciliary care </a:t>
            </a:r>
          </a:p>
          <a:p>
            <a:pPr marL="0" lvl="2" indent="0" fontAlgn="base">
              <a:spcBef>
                <a:spcPts val="1000"/>
              </a:spcBef>
              <a:spcAft>
                <a:spcPct val="0"/>
              </a:spcAft>
              <a:buNone/>
              <a:tabLst>
                <a:tab pos="450850" algn="l"/>
              </a:tabLst>
            </a:pPr>
            <a:endParaRPr lang="en-GB" sz="1800" dirty="0"/>
          </a:p>
          <a:p>
            <a:pPr marL="0" lvl="2" indent="0" fontAlgn="base">
              <a:spcBef>
                <a:spcPts val="1000"/>
              </a:spcBef>
              <a:spcAft>
                <a:spcPct val="0"/>
              </a:spcAft>
              <a:buNone/>
              <a:tabLst>
                <a:tab pos="450850" algn="l"/>
              </a:tabLst>
            </a:pPr>
            <a:r>
              <a:rPr lang="en-GB" sz="1800" dirty="0"/>
              <a:t>E</a:t>
            </a:r>
            <a:r>
              <a:rPr lang="en-GB" sz="1800"/>
              <a:t>mployers </a:t>
            </a:r>
            <a:r>
              <a:rPr lang="en-GB" sz="1800" dirty="0"/>
              <a:t>are encouraged to :</a:t>
            </a:r>
          </a:p>
          <a:p>
            <a:pPr marL="228600" lvl="2" fontAlgn="base">
              <a:spcBef>
                <a:spcPts val="1000"/>
              </a:spcBef>
              <a:spcAft>
                <a:spcPct val="0"/>
              </a:spcAft>
              <a:tabLst>
                <a:tab pos="450850" algn="l"/>
              </a:tabLst>
            </a:pPr>
            <a:r>
              <a:rPr lang="en-GB" sz="1800" dirty="0"/>
              <a:t>commission a service which makes access to the vaccine easy for all staff</a:t>
            </a:r>
          </a:p>
          <a:p>
            <a:pPr marL="228600" lvl="2" fontAlgn="base">
              <a:spcBef>
                <a:spcPts val="1000"/>
              </a:spcBef>
              <a:spcAft>
                <a:spcPct val="0"/>
              </a:spcAft>
              <a:tabLst>
                <a:tab pos="450850" algn="l"/>
              </a:tabLst>
            </a:pPr>
            <a:r>
              <a:rPr lang="en-GB" sz="1800" dirty="0"/>
              <a:t>encourage staff to get vaccinated</a:t>
            </a:r>
          </a:p>
          <a:p>
            <a:pPr marL="0" lvl="2" indent="0" fontAlgn="base">
              <a:spcBef>
                <a:spcPts val="1000"/>
              </a:spcBef>
              <a:spcAft>
                <a:spcPct val="0"/>
              </a:spcAft>
              <a:buNone/>
              <a:tabLst>
                <a:tab pos="450850" algn="l"/>
              </a:tabLst>
            </a:pPr>
            <a:endParaRPr lang="en-GB" sz="1800" dirty="0"/>
          </a:p>
          <a:p>
            <a:pPr marL="0" lvl="2" indent="0" fontAlgn="base">
              <a:spcBef>
                <a:spcPts val="1000"/>
              </a:spcBef>
              <a:spcAft>
                <a:spcPct val="0"/>
              </a:spcAft>
              <a:buNone/>
              <a:tabLst>
                <a:tab pos="450850" algn="l"/>
              </a:tabLst>
            </a:pPr>
            <a:r>
              <a:rPr lang="en-GB" sz="1800" dirty="0"/>
              <a:t>T</a:t>
            </a:r>
            <a:r>
              <a:rPr lang="en-GB" sz="1800"/>
              <a:t>he </a:t>
            </a:r>
            <a:r>
              <a:rPr lang="en-GB" sz="1800" dirty="0"/>
              <a:t>definitions in the Green Book </a:t>
            </a:r>
            <a:r>
              <a:rPr lang="en-GB" sz="1800" dirty="0">
                <a:hlinkClick r:id="rId3"/>
              </a:rPr>
              <a:t>Chapter 12 </a:t>
            </a:r>
            <a:r>
              <a:rPr lang="en-GB" sz="1800" dirty="0"/>
              <a:t>should be used to identify those eligible as part of the frontline and social care workers</a:t>
            </a:r>
            <a:r>
              <a:rPr lang="en-GB" sz="1800"/>
              <a:t>’ programme</a:t>
            </a:r>
            <a:r>
              <a:rPr lang="en-GB" sz="1800" dirty="0"/>
              <a:t>.</a:t>
            </a:r>
          </a:p>
        </p:txBody>
      </p:sp>
      <p:sp>
        <p:nvSpPr>
          <p:cNvPr id="4" name="Footer Placeholder 3">
            <a:extLst>
              <a:ext uri="{FF2B5EF4-FFF2-40B4-BE49-F238E27FC236}">
                <a16:creationId xmlns:a16="http://schemas.microsoft.com/office/drawing/2014/main" id="{DA7903AB-4233-3DCC-9AE9-B144E67FB6AD}"/>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C138B982-CABA-B5D2-519A-9F4090892C03}"/>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3304582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4F27-E5A2-43D1-988D-580E7AB2F76A}"/>
              </a:ext>
            </a:extLst>
          </p:cNvPr>
          <p:cNvSpPr>
            <a:spLocks noGrp="1"/>
          </p:cNvSpPr>
          <p:nvPr>
            <p:ph type="title"/>
          </p:nvPr>
        </p:nvSpPr>
        <p:spPr/>
        <p:txBody>
          <a:bodyPr/>
          <a:lstStyle/>
          <a:p>
            <a:r>
              <a:rPr lang="en-GB" dirty="0"/>
              <a:t>Women of childbearing age</a:t>
            </a:r>
          </a:p>
        </p:txBody>
      </p:sp>
      <p:sp>
        <p:nvSpPr>
          <p:cNvPr id="3" name="Content Placeholder 2">
            <a:extLst>
              <a:ext uri="{FF2B5EF4-FFF2-40B4-BE49-F238E27FC236}">
                <a16:creationId xmlns:a16="http://schemas.microsoft.com/office/drawing/2014/main" id="{B2618CFD-D27D-418B-A569-B46EC46B363A}"/>
              </a:ext>
            </a:extLst>
          </p:cNvPr>
          <p:cNvSpPr>
            <a:spLocks noGrp="1"/>
          </p:cNvSpPr>
          <p:nvPr>
            <p:ph idx="1"/>
          </p:nvPr>
        </p:nvSpPr>
        <p:spPr>
          <a:xfrm>
            <a:off x="330205" y="1634865"/>
            <a:ext cx="11123857" cy="4351338"/>
          </a:xfrm>
        </p:spPr>
        <p:txBody>
          <a:bodyPr>
            <a:noAutofit/>
          </a:bodyPr>
          <a:lstStyle/>
          <a:p>
            <a:pPr marL="228600" lvl="2" fontAlgn="base">
              <a:spcBef>
                <a:spcPts val="1000"/>
              </a:spcBef>
              <a:spcAft>
                <a:spcPct val="0"/>
              </a:spcAft>
              <a:tabLst>
                <a:tab pos="450850" algn="l"/>
              </a:tabLst>
            </a:pPr>
            <a:r>
              <a:rPr lang="en-GB" dirty="0"/>
              <a:t>as MMR vaccine is a live vaccine, it is not recommended to be administered during pregnancy due to a theoretical risk of vaccine virus transmission to the unborn baby</a:t>
            </a:r>
          </a:p>
          <a:p>
            <a:pPr marL="685800" lvl="3" fontAlgn="base">
              <a:spcBef>
                <a:spcPts val="1000"/>
              </a:spcBef>
              <a:spcAft>
                <a:spcPct val="0"/>
              </a:spcAft>
              <a:tabLst>
                <a:tab pos="450850" algn="l"/>
              </a:tabLst>
            </a:pPr>
            <a:r>
              <a:rPr lang="en-GB" sz="2000" dirty="0"/>
              <a:t>inadvertent vaccination has taken place in more than 3,500 susceptible women during the early stages of pregnancy and no cases of foetal damage or congenital rubella syndrome have been reported</a:t>
            </a:r>
          </a:p>
          <a:p>
            <a:pPr marL="228600" lvl="2" fontAlgn="base">
              <a:spcBef>
                <a:spcPts val="1000"/>
              </a:spcBef>
              <a:spcAft>
                <a:spcPct val="0"/>
              </a:spcAft>
              <a:tabLst>
                <a:tab pos="450850" algn="l"/>
              </a:tabLst>
            </a:pPr>
            <a:r>
              <a:rPr lang="en-GB" dirty="0"/>
              <a:t>unvaccinated women of childbearing age should be offered vaccine before becoming pregnant. Following vaccination, pregnancy should be avoided for one month</a:t>
            </a:r>
          </a:p>
          <a:p>
            <a:pPr marL="685800" lvl="3" fontAlgn="base">
              <a:spcBef>
                <a:spcPts val="1000"/>
              </a:spcBef>
              <a:spcAft>
                <a:spcPct val="0"/>
              </a:spcAft>
              <a:tabLst>
                <a:tab pos="450850" algn="l"/>
              </a:tabLst>
            </a:pPr>
            <a:r>
              <a:rPr lang="en-GB" sz="2000" dirty="0"/>
              <a:t>if it is not possible to vaccinate before pregnancy, vaccination should be deferred until the woman is no longer pregnant</a:t>
            </a:r>
          </a:p>
          <a:p>
            <a:pPr marL="228600" lvl="2" fontAlgn="base">
              <a:spcBef>
                <a:spcPts val="1000"/>
              </a:spcBef>
              <a:spcAft>
                <a:spcPct val="0"/>
              </a:spcAft>
              <a:tabLst>
                <a:tab pos="450850" algn="l"/>
              </a:tabLst>
            </a:pPr>
            <a:r>
              <a:rPr lang="en-GB" dirty="0"/>
              <a:t>services accessed by women including contraceptive services, fertility services, post natal appointments</a:t>
            </a:r>
            <a:r>
              <a:rPr lang="en-GB"/>
              <a:t>, 6 to 8 </a:t>
            </a:r>
            <a:r>
              <a:rPr lang="en-GB" dirty="0"/>
              <a:t>week maternal check appointments and cervical screening appointments are all opportunities to remind women of their eligibility if they have not already been vaccinated</a:t>
            </a:r>
          </a:p>
          <a:p>
            <a:pPr marL="228600" lvl="2" fontAlgn="base">
              <a:spcBef>
                <a:spcPts val="1000"/>
              </a:spcBef>
              <a:spcAft>
                <a:spcPct val="0"/>
              </a:spcAft>
              <a:tabLst>
                <a:tab pos="450850" algn="l"/>
              </a:tabLst>
            </a:pPr>
            <a:r>
              <a:rPr lang="en-GB" dirty="0"/>
              <a:t>rubella antibody levels do not need to be tested before commencing fertility treatment</a:t>
            </a:r>
          </a:p>
        </p:txBody>
      </p:sp>
      <p:sp>
        <p:nvSpPr>
          <p:cNvPr id="4" name="Footer Placeholder 3">
            <a:extLst>
              <a:ext uri="{FF2B5EF4-FFF2-40B4-BE49-F238E27FC236}">
                <a16:creationId xmlns:a16="http://schemas.microsoft.com/office/drawing/2014/main" id="{3B8FCF03-69E3-82BE-7A9B-8A15E80F3A40}"/>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62B50D3E-40DE-7A2F-6BBA-5DA0B63B33DE}"/>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extLst>
      <p:ext uri="{BB962C8B-B14F-4D97-AF65-F5344CB8AC3E}">
        <p14:creationId xmlns:p14="http://schemas.microsoft.com/office/powerpoint/2010/main" val="2945525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9DBF-3BD3-4A75-80DF-BA9B20CCE8D8}"/>
              </a:ext>
            </a:extLst>
          </p:cNvPr>
          <p:cNvSpPr>
            <a:spLocks noGrp="1"/>
          </p:cNvSpPr>
          <p:nvPr>
            <p:ph type="title"/>
          </p:nvPr>
        </p:nvSpPr>
        <p:spPr/>
        <p:txBody>
          <a:bodyPr/>
          <a:lstStyle/>
          <a:p>
            <a:r>
              <a:rPr lang="en-GB" dirty="0"/>
              <a:t>Outbreaks</a:t>
            </a:r>
          </a:p>
        </p:txBody>
      </p:sp>
      <p:sp>
        <p:nvSpPr>
          <p:cNvPr id="3" name="Content Placeholder 2">
            <a:extLst>
              <a:ext uri="{FF2B5EF4-FFF2-40B4-BE49-F238E27FC236}">
                <a16:creationId xmlns:a16="http://schemas.microsoft.com/office/drawing/2014/main" id="{5588D08D-2D7F-4A4B-B125-9E8BA5AC5B28}"/>
              </a:ext>
            </a:extLst>
          </p:cNvPr>
          <p:cNvSpPr>
            <a:spLocks noGrp="1"/>
          </p:cNvSpPr>
          <p:nvPr>
            <p:ph idx="1"/>
          </p:nvPr>
        </p:nvSpPr>
        <p:spPr>
          <a:xfrm>
            <a:off x="330205" y="1399714"/>
            <a:ext cx="11123857" cy="4973094"/>
          </a:xfrm>
        </p:spPr>
        <p:txBody>
          <a:bodyPr>
            <a:normAutofit fontScale="62500" lnSpcReduction="20000"/>
          </a:bodyPr>
          <a:lstStyle/>
          <a:p>
            <a:pPr marL="228600" lvl="2" fontAlgn="base">
              <a:lnSpc>
                <a:spcPct val="110000"/>
              </a:lnSpc>
              <a:spcBef>
                <a:spcPts val="1000"/>
              </a:spcBef>
              <a:spcAft>
                <a:spcPct val="0"/>
              </a:spcAft>
              <a:tabLst>
                <a:tab pos="450850" algn="l"/>
              </a:tabLst>
            </a:pPr>
            <a:r>
              <a:rPr lang="en-GB" sz="3100" dirty="0"/>
              <a:t>contact with suspected measles, mumps or rubella provides a good opportunity to offer MMR vaccine to previously unvaccinated individuals</a:t>
            </a:r>
          </a:p>
          <a:p>
            <a:pPr marL="228600" lvl="2" fontAlgn="base">
              <a:lnSpc>
                <a:spcPct val="110000"/>
              </a:lnSpc>
              <a:spcBef>
                <a:spcPts val="1000"/>
              </a:spcBef>
              <a:spcAft>
                <a:spcPct val="0"/>
              </a:spcAft>
              <a:tabLst>
                <a:tab pos="450850" algn="l"/>
              </a:tabLst>
            </a:pPr>
            <a:r>
              <a:rPr lang="en-GB" sz="3100" dirty="0"/>
              <a:t>as vaccine induced antibodies for measles develop more rapidly than those following natural infection, MMR vaccine should be offered to any healthy eligible unvaccinated or incompletely vaccinated individual exposed to measles who has not had it in the past</a:t>
            </a:r>
          </a:p>
          <a:p>
            <a:pPr>
              <a:lnSpc>
                <a:spcPct val="110000"/>
              </a:lnSpc>
            </a:pPr>
            <a:r>
              <a:rPr lang="en-GB" sz="3100" dirty="0"/>
              <a:t>to be effective, vaccine must be administered, ideally within 3 days, but even when it is too late to provide effective post-exposure prophylaxis against measles, MMR vaccine can provide protection against future exposure to all 3 infections </a:t>
            </a:r>
          </a:p>
          <a:p>
            <a:pPr marL="228600" lvl="2" fontAlgn="base">
              <a:lnSpc>
                <a:spcPct val="110000"/>
              </a:lnSpc>
              <a:spcBef>
                <a:spcPts val="1000"/>
              </a:spcBef>
              <a:spcAft>
                <a:spcPct val="0"/>
              </a:spcAft>
              <a:tabLst>
                <a:tab pos="450850" algn="l"/>
              </a:tabLst>
            </a:pPr>
            <a:r>
              <a:rPr lang="en-GB" sz="3100" dirty="0"/>
              <a:t>if urgent protection is required against measles, for example during an outbreak, the vaccine can be given early (from 6 months of age). If given before 12 months of age, a sub-optimal response may be observed. For this reason, doses given before 12 months of age should be discounted and the routine schedule followed at the recommended ages</a:t>
            </a:r>
          </a:p>
          <a:p>
            <a:pPr marL="228600" lvl="2" fontAlgn="base">
              <a:lnSpc>
                <a:spcPct val="110000"/>
              </a:lnSpc>
              <a:spcBef>
                <a:spcPts val="1000"/>
              </a:spcBef>
              <a:spcAft>
                <a:spcPct val="0"/>
              </a:spcAft>
              <a:tabLst>
                <a:tab pos="450850" algn="l"/>
              </a:tabLst>
            </a:pPr>
            <a:r>
              <a:rPr lang="en-GB" sz="3100" dirty="0"/>
              <a:t>antibody response to the mumps and rubella components of MMR vaccine does not develop soon enough after exposure to provide effective prophylaxis</a:t>
            </a:r>
          </a:p>
          <a:p>
            <a:pPr marL="228600" lvl="2" fontAlgn="base">
              <a:lnSpc>
                <a:spcPct val="110000"/>
              </a:lnSpc>
              <a:spcBef>
                <a:spcPts val="1000"/>
              </a:spcBef>
              <a:spcAft>
                <a:spcPct val="0"/>
              </a:spcAft>
              <a:tabLst>
                <a:tab pos="450850" algn="l"/>
              </a:tabLst>
            </a:pPr>
            <a:r>
              <a:rPr lang="en-GB" sz="3100" dirty="0"/>
              <a:t>outbreaks of measles, mumps or rubella should be notified to the local health protection team who will conduct a risk assessment and advise on the response</a:t>
            </a:r>
          </a:p>
          <a:p>
            <a:pPr marL="0" lvl="2" indent="0" fontAlgn="base">
              <a:spcBef>
                <a:spcPts val="1000"/>
              </a:spcBef>
              <a:spcAft>
                <a:spcPct val="0"/>
              </a:spcAft>
              <a:buNone/>
              <a:tabLst>
                <a:tab pos="450850" algn="l"/>
              </a:tabLst>
            </a:pPr>
            <a:endParaRPr lang="en-GB" sz="1700" dirty="0">
              <a:highlight>
                <a:srgbClr val="FFFF00"/>
              </a:highlight>
              <a:latin typeface="Arial" charset="0"/>
              <a:ea typeface="ヒラギノ角ゴ Pro W3" charset="-128"/>
            </a:endParaRPr>
          </a:p>
        </p:txBody>
      </p:sp>
      <p:sp>
        <p:nvSpPr>
          <p:cNvPr id="4" name="Footer Placeholder 3">
            <a:extLst>
              <a:ext uri="{FF2B5EF4-FFF2-40B4-BE49-F238E27FC236}">
                <a16:creationId xmlns:a16="http://schemas.microsoft.com/office/drawing/2014/main" id="{D3159AAA-0965-21E5-D870-BC2420D567A7}"/>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0B2A5A2F-BC33-189B-F922-22628CFF1903}"/>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2952681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MMR vaccines</a:t>
            </a:r>
          </a:p>
        </p:txBody>
      </p:sp>
    </p:spTree>
    <p:extLst>
      <p:ext uri="{BB962C8B-B14F-4D97-AF65-F5344CB8AC3E}">
        <p14:creationId xmlns:p14="http://schemas.microsoft.com/office/powerpoint/2010/main" val="1405912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D6BE-9A4A-48CD-A7A0-6A617B23254F}"/>
              </a:ext>
            </a:extLst>
          </p:cNvPr>
          <p:cNvSpPr>
            <a:spLocks noGrp="1"/>
          </p:cNvSpPr>
          <p:nvPr>
            <p:ph type="title"/>
          </p:nvPr>
        </p:nvSpPr>
        <p:spPr/>
        <p:txBody>
          <a:bodyPr/>
          <a:lstStyle/>
          <a:p>
            <a:r>
              <a:rPr lang="en-GB" dirty="0"/>
              <a:t>MMR vaccines</a:t>
            </a:r>
          </a:p>
        </p:txBody>
      </p:sp>
      <p:sp>
        <p:nvSpPr>
          <p:cNvPr id="6" name="Content Placeholder 5">
            <a:extLst>
              <a:ext uri="{FF2B5EF4-FFF2-40B4-BE49-F238E27FC236}">
                <a16:creationId xmlns:a16="http://schemas.microsoft.com/office/drawing/2014/main" id="{9EA4B3E6-0F57-48D9-BE86-B8B73931DF78}"/>
              </a:ext>
            </a:extLst>
          </p:cNvPr>
          <p:cNvSpPr txBox="1">
            <a:spLocks noGrp="1"/>
          </p:cNvSpPr>
          <p:nvPr>
            <p:ph idx="1"/>
          </p:nvPr>
        </p:nvSpPr>
        <p:spPr>
          <a:xfrm>
            <a:off x="391470" y="1515092"/>
            <a:ext cx="11019493" cy="4802340"/>
          </a:xfrm>
          <a:prstGeom prst="rect">
            <a:avLst/>
          </a:prstGeom>
          <a:noFill/>
        </p:spPr>
        <p:txBody>
          <a:bodyPr wrap="square" rtlCol="0">
            <a:spAutoFit/>
          </a:bodyPr>
          <a:lstStyle/>
          <a:p>
            <a:pPr marL="228600" lvl="2" fontAlgn="base">
              <a:spcBef>
                <a:spcPts val="1000"/>
              </a:spcBef>
              <a:spcAft>
                <a:spcPct val="0"/>
              </a:spcAft>
              <a:tabLst>
                <a:tab pos="450850" algn="l"/>
              </a:tabLst>
            </a:pPr>
            <a:r>
              <a:rPr lang="en-GB" sz="1900" dirty="0">
                <a:latin typeface="Arial" charset="0"/>
                <a:ea typeface="ヒラギノ角ゴ Pro W3" charset="-128"/>
              </a:rPr>
              <a:t>there are 2 MMR vaccines currently available for use: Priorix and MMRvaxPro</a:t>
            </a:r>
          </a:p>
          <a:p>
            <a:pPr marL="228600" lvl="2" fontAlgn="base">
              <a:spcBef>
                <a:spcPts val="1000"/>
              </a:spcBef>
              <a:spcAft>
                <a:spcPct val="0"/>
              </a:spcAft>
              <a:tabLst>
                <a:tab pos="450850" algn="l"/>
              </a:tabLst>
            </a:pPr>
            <a:r>
              <a:rPr lang="en-GB" sz="1900" dirty="0">
                <a:latin typeface="Arial" charset="0"/>
                <a:ea typeface="ヒラギノ角ゴ Pro W3" charset="-128"/>
              </a:rPr>
              <a:t>both vaccines contain live, modified strains of measles, mumps and rubella viruses</a:t>
            </a:r>
          </a:p>
          <a:p>
            <a:pPr marL="228600" lvl="2" fontAlgn="base">
              <a:spcBef>
                <a:spcPts val="1000"/>
              </a:spcBef>
              <a:spcAft>
                <a:spcPct val="0"/>
              </a:spcAft>
              <a:tabLst>
                <a:tab pos="450850" algn="l"/>
              </a:tabLst>
            </a:pPr>
            <a:r>
              <a:rPr lang="en-GB" sz="1900" dirty="0">
                <a:latin typeface="Arial" charset="0"/>
                <a:ea typeface="ヒラギノ角ゴ Pro W3" charset="-128"/>
              </a:rPr>
              <a:t>each of the 3 strains in the vaccines are cultured separately and then mixed before being freeze dried (lyophilised) </a:t>
            </a:r>
          </a:p>
          <a:p>
            <a:pPr marL="228600" lvl="2" fontAlgn="base">
              <a:spcBef>
                <a:spcPts val="1000"/>
              </a:spcBef>
              <a:spcAft>
                <a:spcPct val="0"/>
              </a:spcAft>
              <a:tabLst>
                <a:tab pos="450850" algn="l"/>
              </a:tabLst>
            </a:pPr>
            <a:r>
              <a:rPr lang="en-GB" sz="1900" dirty="0">
                <a:latin typeface="Arial" charset="0"/>
                <a:ea typeface="ヒラギノ角ゴ Pro W3" charset="-128"/>
              </a:rPr>
              <a:t>MMRvaxPro contains gelatine of porcine origin as a stabiliser </a:t>
            </a:r>
          </a:p>
          <a:p>
            <a:pPr marL="228600" lvl="2" fontAlgn="base">
              <a:spcBef>
                <a:spcPts val="1000"/>
              </a:spcBef>
              <a:spcAft>
                <a:spcPct val="0"/>
              </a:spcAft>
              <a:tabLst>
                <a:tab pos="450850" algn="l"/>
              </a:tabLst>
            </a:pPr>
            <a:r>
              <a:rPr lang="en-GB" sz="1900" dirty="0">
                <a:latin typeface="Arial" charset="0"/>
                <a:ea typeface="ヒラギノ角ゴ Pro W3" charset="-128"/>
              </a:rPr>
              <a:t>MMR vaccines:</a:t>
            </a:r>
          </a:p>
          <a:p>
            <a:pPr marL="742950" lvl="3" indent="-285750" fontAlgn="base">
              <a:spcBef>
                <a:spcPts val="1000"/>
              </a:spcBef>
              <a:spcAft>
                <a:spcPct val="0"/>
              </a:spcAft>
              <a:tabLst>
                <a:tab pos="450850" algn="l"/>
              </a:tabLst>
            </a:pPr>
            <a:r>
              <a:rPr lang="en-GB" sz="1900" dirty="0">
                <a:latin typeface="Arial" charset="0"/>
                <a:ea typeface="ヒラギノ角ゴ Pro W3" charset="-128"/>
              </a:rPr>
              <a:t>do not contain thiomersal or any preservatives</a:t>
            </a:r>
          </a:p>
          <a:p>
            <a:pPr marL="742950" lvl="3" indent="-285750" fontAlgn="base">
              <a:spcBef>
                <a:spcPts val="1000"/>
              </a:spcBef>
              <a:spcAft>
                <a:spcPct val="0"/>
              </a:spcAft>
              <a:tabLst>
                <a:tab pos="450850" algn="l"/>
              </a:tabLst>
            </a:pPr>
            <a:r>
              <a:rPr lang="en-GB" sz="1900" dirty="0">
                <a:latin typeface="Arial" charset="0"/>
                <a:ea typeface="ヒラギノ角ゴ Pro W3" charset="-128"/>
              </a:rPr>
              <a:t>are supplied as either a suspension in a pre-filled syringe OR as a freeze dried vaccine that consists of a powder and solvent and requires reconstitution </a:t>
            </a:r>
          </a:p>
          <a:p>
            <a:pPr marL="742950" lvl="3" indent="-285750" fontAlgn="base">
              <a:spcBef>
                <a:spcPts val="1000"/>
              </a:spcBef>
              <a:spcAft>
                <a:spcPct val="0"/>
              </a:spcAft>
              <a:tabLst>
                <a:tab pos="450850" algn="l"/>
              </a:tabLst>
            </a:pPr>
            <a:r>
              <a:rPr lang="en-GB" sz="1900" dirty="0">
                <a:latin typeface="Arial" charset="0"/>
                <a:ea typeface="ヒラギノ角ゴ Pro W3" charset="-128"/>
              </a:rPr>
              <a:t>should usually be administered by intramuscular (IM) injection; </a:t>
            </a:r>
            <a:r>
              <a:rPr lang="en-GB" sz="1900" dirty="0"/>
              <a:t>the standard guidance about IM administration for individuals with bleeding disorders or taking anticoagulant therapy applies</a:t>
            </a:r>
            <a:endParaRPr lang="en-GB" sz="1900" dirty="0">
              <a:latin typeface="Arial" charset="0"/>
              <a:ea typeface="ヒラギノ角ゴ Pro W3" charset="-128"/>
            </a:endParaRPr>
          </a:p>
          <a:p>
            <a:pPr marL="228600" lvl="2" fontAlgn="base">
              <a:spcBef>
                <a:spcPts val="1000"/>
              </a:spcBef>
              <a:spcAft>
                <a:spcPct val="0"/>
              </a:spcAft>
              <a:tabLst>
                <a:tab pos="450850" algn="l"/>
              </a:tabLst>
            </a:pPr>
            <a:r>
              <a:rPr lang="en-GB" sz="1900" dirty="0">
                <a:latin typeface="Arial" charset="0"/>
                <a:ea typeface="ヒラギノ角ゴ Pro W3" charset="-128"/>
              </a:rPr>
              <a:t>MMR vaccines are centrally procured for the routine vaccination programme and can be ordered free of charge via ImmForm: </a:t>
            </a:r>
            <a:r>
              <a:rPr lang="en-GB" sz="1900" dirty="0">
                <a:hlinkClick r:id="rId3"/>
              </a:rPr>
              <a:t>https://portal.immform.phe.gov.uk/</a:t>
            </a:r>
            <a:endParaRPr lang="en-GB" sz="1900" dirty="0">
              <a:latin typeface="Arial" charset="0"/>
              <a:ea typeface="ヒラギノ角ゴ Pro W3" charset="-128"/>
            </a:endParaRPr>
          </a:p>
        </p:txBody>
      </p:sp>
      <p:sp>
        <p:nvSpPr>
          <p:cNvPr id="3" name="Footer Placeholder 2">
            <a:extLst>
              <a:ext uri="{FF2B5EF4-FFF2-40B4-BE49-F238E27FC236}">
                <a16:creationId xmlns:a16="http://schemas.microsoft.com/office/drawing/2014/main" id="{CEFFB372-A5B0-1D08-B448-62D289B3C3F0}"/>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917898F4-9A82-6EDF-1491-9FA2ACB615A3}"/>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252151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DCA9-4D6F-4BDD-A92B-1E4FD2192238}"/>
              </a:ext>
            </a:extLst>
          </p:cNvPr>
          <p:cNvSpPr>
            <a:spLocks noGrp="1"/>
          </p:cNvSpPr>
          <p:nvPr>
            <p:ph type="title"/>
          </p:nvPr>
        </p:nvSpPr>
        <p:spPr/>
        <p:txBody>
          <a:bodyPr>
            <a:normAutofit/>
          </a:bodyPr>
          <a:lstStyle/>
          <a:p>
            <a:r>
              <a:rPr lang="en-GB" dirty="0"/>
              <a:t>Priorix</a:t>
            </a:r>
          </a:p>
        </p:txBody>
      </p:sp>
      <p:sp>
        <p:nvSpPr>
          <p:cNvPr id="3" name="Content Placeholder 2">
            <a:extLst>
              <a:ext uri="{FF2B5EF4-FFF2-40B4-BE49-F238E27FC236}">
                <a16:creationId xmlns:a16="http://schemas.microsoft.com/office/drawing/2014/main" id="{3A8DF8D0-D5EB-4885-B09A-893F5CAA9D2D}"/>
              </a:ext>
            </a:extLst>
          </p:cNvPr>
          <p:cNvSpPr>
            <a:spLocks noGrp="1"/>
          </p:cNvSpPr>
          <p:nvPr>
            <p:ph idx="1"/>
          </p:nvPr>
        </p:nvSpPr>
        <p:spPr>
          <a:xfrm>
            <a:off x="408117" y="1478326"/>
            <a:ext cx="8766609" cy="4747365"/>
          </a:xfrm>
        </p:spPr>
        <p:txBody>
          <a:bodyPr>
            <a:noAutofit/>
          </a:bodyPr>
          <a:lstStyle/>
          <a:p>
            <a:pPr marL="0" lvl="2" indent="0" fontAlgn="base">
              <a:spcBef>
                <a:spcPts val="1000"/>
              </a:spcBef>
              <a:spcAft>
                <a:spcPct val="0"/>
              </a:spcAft>
              <a:buNone/>
            </a:pPr>
            <a:r>
              <a:rPr lang="en-GB" sz="1600" dirty="0">
                <a:latin typeface="Arial" charset="0"/>
                <a:ea typeface="ヒラギノ角ゴ Pro W3" charset="-128"/>
              </a:rPr>
              <a:t>each 0.5ml dose of Priorix should be reconstituted in accordance with the manufacturer’s recommendations and contains:</a:t>
            </a:r>
          </a:p>
          <a:p>
            <a:pPr marL="228600" lvl="2" fontAlgn="base">
              <a:lnSpc>
                <a:spcPct val="110000"/>
              </a:lnSpc>
              <a:spcBef>
                <a:spcPts val="1000"/>
              </a:spcBef>
              <a:spcAft>
                <a:spcPct val="0"/>
              </a:spcAft>
              <a:tabLst>
                <a:tab pos="450850" algn="l"/>
              </a:tabLst>
            </a:pPr>
            <a:r>
              <a:rPr lang="en-GB" sz="1600" dirty="0">
                <a:latin typeface="Arial" charset="0"/>
                <a:ea typeface="ヒラギノ角ゴ Pro W3" charset="-128"/>
              </a:rPr>
              <a:t>powder and solvent for solution for injection in a pre-filled syringe</a:t>
            </a:r>
          </a:p>
          <a:p>
            <a:pPr marL="228600" lvl="2" fontAlgn="base">
              <a:lnSpc>
                <a:spcPct val="110000"/>
              </a:lnSpc>
              <a:spcBef>
                <a:spcPts val="1000"/>
              </a:spcBef>
              <a:spcAft>
                <a:spcPct val="0"/>
              </a:spcAft>
              <a:tabLst>
                <a:tab pos="450850" algn="l"/>
              </a:tabLst>
            </a:pPr>
            <a:r>
              <a:rPr lang="en-GB" sz="1600" dirty="0">
                <a:latin typeface="Arial" charset="0"/>
                <a:ea typeface="ヒラギノ角ゴ Pro W3" charset="-128"/>
              </a:rPr>
              <a:t>live attenuated measles virus (Schwarz strain) </a:t>
            </a:r>
          </a:p>
          <a:p>
            <a:pPr marL="228600" lvl="2" fontAlgn="base">
              <a:lnSpc>
                <a:spcPct val="110000"/>
              </a:lnSpc>
              <a:spcBef>
                <a:spcPts val="1000"/>
              </a:spcBef>
              <a:spcAft>
                <a:spcPct val="0"/>
              </a:spcAft>
              <a:tabLst>
                <a:tab pos="450850" algn="l"/>
              </a:tabLst>
            </a:pPr>
            <a:r>
              <a:rPr lang="en-GB" sz="1600" dirty="0">
                <a:latin typeface="Arial" charset="0"/>
                <a:ea typeface="ヒラギノ角ゴ Pro W3" charset="-128"/>
              </a:rPr>
              <a:t>live attenuated mumps virus (RIT 4385 strain, derived from Jeryl Lynn strain) </a:t>
            </a:r>
          </a:p>
          <a:p>
            <a:pPr marL="228600" lvl="2" fontAlgn="base">
              <a:lnSpc>
                <a:spcPct val="110000"/>
              </a:lnSpc>
              <a:spcBef>
                <a:spcPts val="1000"/>
              </a:spcBef>
              <a:spcAft>
                <a:spcPct val="0"/>
              </a:spcAft>
              <a:tabLst>
                <a:tab pos="450850" algn="l"/>
              </a:tabLst>
            </a:pPr>
            <a:r>
              <a:rPr lang="en-GB" sz="1600" dirty="0">
                <a:latin typeface="Arial" charset="0"/>
                <a:ea typeface="ヒラギノ角ゴ Pro W3" charset="-128"/>
              </a:rPr>
              <a:t>live attenuated rubella virus (Wistar RA 27/3 strain)</a:t>
            </a:r>
          </a:p>
          <a:p>
            <a:pPr marL="228600" lvl="2" fontAlgn="base">
              <a:lnSpc>
                <a:spcPct val="110000"/>
              </a:lnSpc>
              <a:spcBef>
                <a:spcPts val="1000"/>
              </a:spcBef>
              <a:spcAft>
                <a:spcPct val="0"/>
              </a:spcAft>
              <a:tabLst>
                <a:tab pos="450850" algn="l"/>
              </a:tabLst>
            </a:pPr>
            <a:r>
              <a:rPr lang="en-GB" sz="1600" dirty="0">
                <a:latin typeface="Arial" charset="0"/>
                <a:ea typeface="ヒラギノ角ゴ Pro W3" charset="-128"/>
              </a:rPr>
              <a:t>trace amount of neomycin </a:t>
            </a:r>
          </a:p>
          <a:p>
            <a:pPr marL="0" lvl="2" indent="0" fontAlgn="base">
              <a:lnSpc>
                <a:spcPct val="110000"/>
              </a:lnSpc>
              <a:spcBef>
                <a:spcPts val="1000"/>
              </a:spcBef>
              <a:spcAft>
                <a:spcPct val="0"/>
              </a:spcAft>
              <a:buNone/>
              <a:tabLst>
                <a:tab pos="450850" algn="l"/>
              </a:tabLst>
            </a:pPr>
            <a:r>
              <a:rPr lang="en-GB" sz="1600" dirty="0">
                <a:latin typeface="Arial" charset="0"/>
                <a:ea typeface="ヒラギノ角ゴ Pro W3" charset="-128"/>
              </a:rPr>
              <a:t>Reconstituted vaccine may vary in colour from clear peach to fuchsia pink without deterioration of the vaccine potency.</a:t>
            </a:r>
          </a:p>
          <a:p>
            <a:pPr marL="0" lvl="2" indent="0" fontAlgn="base">
              <a:lnSpc>
                <a:spcPct val="110000"/>
              </a:lnSpc>
              <a:spcBef>
                <a:spcPts val="1000"/>
              </a:spcBef>
              <a:spcAft>
                <a:spcPct val="0"/>
              </a:spcAft>
              <a:buNone/>
              <a:tabLst>
                <a:tab pos="450850" algn="l"/>
              </a:tabLst>
            </a:pPr>
            <a:r>
              <a:rPr lang="en-GB" sz="1600" dirty="0">
                <a:latin typeface="Arial" charset="0"/>
                <a:ea typeface="ヒラギノ角ゴ Pro W3" charset="-128"/>
              </a:rPr>
              <a:t>As Priorix vaccine does not contain porcine gelatine it may be offered to individuals who do not wish to receive products containing components of porcine origin. </a:t>
            </a:r>
            <a:r>
              <a:rPr lang="en-GB" sz="1600" dirty="0"/>
              <a:t>Practices can preferentially order Priorix to meet the needs of their communities. Please contact the </a:t>
            </a:r>
            <a:r>
              <a:rPr lang="en-GB" sz="1600" dirty="0" err="1"/>
              <a:t>Immform</a:t>
            </a:r>
            <a:r>
              <a:rPr lang="en-GB" sz="1600" dirty="0"/>
              <a:t> helpdesk.</a:t>
            </a:r>
            <a:endParaRPr lang="en-GB" sz="1600" dirty="0">
              <a:latin typeface="Arial" charset="0"/>
              <a:ea typeface="ヒラギノ角ゴ Pro W3" charset="-128"/>
            </a:endParaRPr>
          </a:p>
          <a:p>
            <a:pPr marL="0" lvl="2" indent="0" fontAlgn="base">
              <a:lnSpc>
                <a:spcPct val="110000"/>
              </a:lnSpc>
              <a:spcBef>
                <a:spcPts val="1000"/>
              </a:spcBef>
              <a:spcAft>
                <a:spcPct val="0"/>
              </a:spcAft>
              <a:buNone/>
              <a:tabLst>
                <a:tab pos="450850" algn="l"/>
              </a:tabLst>
            </a:pPr>
            <a:r>
              <a:rPr lang="en-GB" sz="1600" dirty="0">
                <a:latin typeface="Arial" charset="0"/>
                <a:ea typeface="ヒラギノ角ゴ Pro W3" charset="-128"/>
              </a:rPr>
              <a:t>Priorix is indicated for use in those aged 9 months or older. It may be offered, from the age of 6 months, as post-exposure prophylaxis; this is an off-label indication.</a:t>
            </a:r>
          </a:p>
          <a:p>
            <a:pPr marL="0" lvl="2" indent="0" fontAlgn="base">
              <a:lnSpc>
                <a:spcPct val="110000"/>
              </a:lnSpc>
              <a:spcBef>
                <a:spcPts val="1000"/>
              </a:spcBef>
              <a:spcAft>
                <a:spcPct val="0"/>
              </a:spcAft>
              <a:buNone/>
              <a:tabLst>
                <a:tab pos="450850" algn="l"/>
              </a:tabLst>
            </a:pPr>
            <a:endParaRPr lang="en-GB" sz="1600" dirty="0">
              <a:latin typeface="Arial" charset="0"/>
              <a:ea typeface="ヒラギノ角ゴ Pro W3" charset="-128"/>
            </a:endParaRPr>
          </a:p>
          <a:p>
            <a:pPr marL="228600" lvl="2" fontAlgn="base">
              <a:lnSpc>
                <a:spcPct val="110000"/>
              </a:lnSpc>
              <a:spcBef>
                <a:spcPts val="1000"/>
              </a:spcBef>
              <a:spcAft>
                <a:spcPct val="0"/>
              </a:spcAft>
              <a:tabLst>
                <a:tab pos="450850" algn="l"/>
              </a:tabLst>
            </a:pPr>
            <a:endParaRPr lang="en-GB" sz="1400" dirty="0">
              <a:latin typeface="Arial" charset="0"/>
              <a:ea typeface="ヒラギノ角ゴ Pro W3" charset="-128"/>
            </a:endParaRPr>
          </a:p>
          <a:p>
            <a:pPr marL="0" lvl="2" indent="0" fontAlgn="base">
              <a:spcBef>
                <a:spcPts val="1000"/>
              </a:spcBef>
              <a:spcAft>
                <a:spcPct val="0"/>
              </a:spcAft>
              <a:buNone/>
            </a:pPr>
            <a:endParaRPr lang="en-GB" sz="1400" dirty="0">
              <a:latin typeface="Arial" charset="0"/>
              <a:ea typeface="ヒラギノ角ゴ Pro W3" charset="-128"/>
            </a:endParaRPr>
          </a:p>
        </p:txBody>
      </p:sp>
      <p:pic>
        <p:nvPicPr>
          <p:cNvPr id="6" name="Picture 5" descr="Text&#10;&#10;Description automatically generated">
            <a:extLst>
              <a:ext uri="{FF2B5EF4-FFF2-40B4-BE49-F238E27FC236}">
                <a16:creationId xmlns:a16="http://schemas.microsoft.com/office/drawing/2014/main" id="{2DE4A887-05B9-47A9-B02C-060FA45FE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495" y="1904263"/>
            <a:ext cx="3422123" cy="1891173"/>
          </a:xfrm>
          <a:prstGeom prst="rect">
            <a:avLst/>
          </a:prstGeom>
        </p:spPr>
      </p:pic>
      <p:sp>
        <p:nvSpPr>
          <p:cNvPr id="4" name="Footer Placeholder 3">
            <a:extLst>
              <a:ext uri="{FF2B5EF4-FFF2-40B4-BE49-F238E27FC236}">
                <a16:creationId xmlns:a16="http://schemas.microsoft.com/office/drawing/2014/main" id="{8102F858-A745-B7BF-A64A-178AC871BADE}"/>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2CDEEDF1-8CEC-F01C-FDCC-DFFFB6CF1EE7}"/>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4282492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57A8-D815-4837-8D9F-C62432E2D74C}"/>
              </a:ext>
            </a:extLst>
          </p:cNvPr>
          <p:cNvSpPr>
            <a:spLocks noGrp="1"/>
          </p:cNvSpPr>
          <p:nvPr>
            <p:ph type="title"/>
          </p:nvPr>
        </p:nvSpPr>
        <p:spPr/>
        <p:txBody>
          <a:bodyPr/>
          <a:lstStyle/>
          <a:p>
            <a:r>
              <a:rPr lang="en-GB" dirty="0"/>
              <a:t>MMRvaxPro</a:t>
            </a:r>
          </a:p>
        </p:txBody>
      </p:sp>
      <p:sp>
        <p:nvSpPr>
          <p:cNvPr id="6" name="Content Placeholder 2">
            <a:extLst>
              <a:ext uri="{FF2B5EF4-FFF2-40B4-BE49-F238E27FC236}">
                <a16:creationId xmlns:a16="http://schemas.microsoft.com/office/drawing/2014/main" id="{C3DF2F32-9B21-4080-ACBE-0F599A8BEC72}"/>
              </a:ext>
            </a:extLst>
          </p:cNvPr>
          <p:cNvSpPr txBox="1">
            <a:spLocks noGrp="1"/>
          </p:cNvSpPr>
          <p:nvPr>
            <p:ph idx="1"/>
          </p:nvPr>
        </p:nvSpPr>
        <p:spPr bwMode="auto">
          <a:xfrm>
            <a:off x="330201" y="1436913"/>
            <a:ext cx="9737530" cy="487058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eaLnBrk="1" hangingPunct="1">
              <a:lnSpc>
                <a:spcPct val="120000"/>
              </a:lnSpc>
              <a:spcBef>
                <a:spcPts val="1000"/>
              </a:spcBef>
              <a:buNone/>
            </a:pPr>
            <a:r>
              <a:rPr lang="en-GB" sz="1600">
                <a:latin typeface="Arial" charset="0"/>
                <a:ea typeface="ヒラギノ角ゴ Pro W3" charset="-128"/>
                <a:cs typeface="Arial" panose="020B0604020202020204" pitchFamily="34" charset="0"/>
              </a:rPr>
              <a:t>Each </a:t>
            </a:r>
            <a:r>
              <a:rPr lang="en-GB" sz="1600" dirty="0">
                <a:latin typeface="Arial" charset="0"/>
                <a:ea typeface="ヒラギノ角ゴ Pro W3" charset="-128"/>
                <a:cs typeface="Arial" panose="020B0604020202020204" pitchFamily="34" charset="0"/>
              </a:rPr>
              <a:t>0.5ml dose of MMRvaxPro requires reconstitution in accordance with the manufacturer’s recommendations and contains:</a:t>
            </a:r>
          </a:p>
          <a:p>
            <a:pPr marL="228600" lvl="2" indent="-228600" eaLnBrk="1" hangingPunct="1">
              <a:lnSpc>
                <a:spcPct val="12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powder with solvent for reconstitution supplied in a vial or powder with solvent for reconstitution supplied in a pre-filled syringe, for suspension for injection</a:t>
            </a:r>
          </a:p>
          <a:p>
            <a:pPr marL="228600" lvl="2" indent="-228600" eaLnBrk="1" hangingPunct="1">
              <a:lnSpc>
                <a:spcPct val="12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measles virus Enders' Edmonston strain</a:t>
            </a:r>
          </a:p>
          <a:p>
            <a:pPr marL="228600" lvl="2" indent="-228600" eaLnBrk="1" hangingPunct="1">
              <a:lnSpc>
                <a:spcPct val="12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mumps virus Jeryl Lynn strain</a:t>
            </a:r>
          </a:p>
          <a:p>
            <a:pPr marL="228600" lvl="2" indent="-228600" eaLnBrk="1" hangingPunct="1">
              <a:lnSpc>
                <a:spcPct val="12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rubella virus Wistar RA 27/3 strain</a:t>
            </a:r>
          </a:p>
          <a:p>
            <a:pPr marL="228600" lvl="2" indent="-228600" eaLnBrk="1" hangingPunct="1">
              <a:lnSpc>
                <a:spcPct val="12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may contain traces of recombinant human albumin (rHA) </a:t>
            </a:r>
          </a:p>
          <a:p>
            <a:pPr marL="228600" lvl="2" indent="-228600" eaLnBrk="1" hangingPunct="1">
              <a:lnSpc>
                <a:spcPct val="12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trace amount of neomycin </a:t>
            </a:r>
          </a:p>
          <a:p>
            <a:pPr marL="228600" lvl="2" indent="-228600" eaLnBrk="1" hangingPunct="1">
              <a:lnSpc>
                <a:spcPct val="12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gelatine of porcine origin as a stabiliser</a:t>
            </a:r>
          </a:p>
          <a:p>
            <a:pPr marL="0" lvl="2" indent="0" eaLnBrk="1" hangingPunct="1">
              <a:lnSpc>
                <a:spcPct val="120000"/>
              </a:lnSpc>
              <a:spcBef>
                <a:spcPts val="1000"/>
              </a:spcBef>
              <a:buNone/>
              <a:tabLst>
                <a:tab pos="450850" algn="l"/>
              </a:tabLst>
            </a:pPr>
            <a:r>
              <a:rPr lang="en-GB" sz="1600" dirty="0">
                <a:latin typeface="Arial" charset="0"/>
                <a:ea typeface="ヒラギノ角ゴ Pro W3" charset="-128"/>
                <a:cs typeface="Arial" panose="020B0604020202020204" pitchFamily="34" charset="0"/>
              </a:rPr>
              <a:t>Reconstituted vaccine is a clear yellow; it should only be used if it’s clear and free from particulate matter.</a:t>
            </a:r>
          </a:p>
          <a:p>
            <a:pPr marL="0" lvl="2" indent="0" eaLnBrk="1" hangingPunct="1">
              <a:lnSpc>
                <a:spcPct val="120000"/>
              </a:lnSpc>
              <a:spcBef>
                <a:spcPts val="1000"/>
              </a:spcBef>
              <a:buNone/>
            </a:pPr>
            <a:r>
              <a:rPr lang="en-GB" sz="1600" dirty="0">
                <a:latin typeface="Arial" charset="0"/>
                <a:ea typeface="ヒラギノ角ゴ Pro W3" charset="-128"/>
                <a:cs typeface="Arial" panose="020B0604020202020204" pitchFamily="34" charset="0"/>
              </a:rPr>
              <a:t>MMRvaxPro is indicated for use in those aged 12 months and older. </a:t>
            </a:r>
            <a:r>
              <a:rPr lang="en-GB" sz="1600" dirty="0">
                <a:latin typeface="Arial" charset="0"/>
                <a:ea typeface="ヒラギノ角ゴ Pro W3" charset="-128"/>
              </a:rPr>
              <a:t>It may be offered, from the age of 6 months, as post-exposure prophylaxis; this is an off-label indication.</a:t>
            </a:r>
          </a:p>
          <a:p>
            <a:pPr marL="0" lvl="2" indent="0" eaLnBrk="1" hangingPunct="1">
              <a:spcBef>
                <a:spcPts val="1000"/>
              </a:spcBef>
              <a:buNone/>
            </a:pPr>
            <a:endParaRPr lang="en-GB" sz="1600" dirty="0">
              <a:latin typeface="Arial" charset="0"/>
              <a:ea typeface="ヒラギノ角ゴ Pro W3" charset="-128"/>
              <a:cs typeface="Arial" panose="020B0604020202020204" pitchFamily="34" charset="0"/>
            </a:endParaRPr>
          </a:p>
        </p:txBody>
      </p:sp>
      <p:pic>
        <p:nvPicPr>
          <p:cNvPr id="7" name="Picture 6" descr="Graphical user interface&#10;&#10;Description automatically generated">
            <a:extLst>
              <a:ext uri="{FF2B5EF4-FFF2-40B4-BE49-F238E27FC236}">
                <a16:creationId xmlns:a16="http://schemas.microsoft.com/office/drawing/2014/main" id="{FE454950-1E3E-4961-BDE6-E810CB46E27D}"/>
              </a:ext>
            </a:extLst>
          </p:cNvPr>
          <p:cNvPicPr>
            <a:picLocks noChangeAspect="1"/>
          </p:cNvPicPr>
          <p:nvPr/>
        </p:nvPicPr>
        <p:blipFill rotWithShape="1">
          <a:blip r:embed="rId3">
            <a:extLst>
              <a:ext uri="{28A0092B-C50C-407E-A947-70E740481C1C}">
                <a14:useLocalDpi xmlns:a14="http://schemas.microsoft.com/office/drawing/2010/main" val="0"/>
              </a:ext>
            </a:extLst>
          </a:blip>
          <a:srcRect l="7934" t="12883" r="7553" b="1571"/>
          <a:stretch/>
        </p:blipFill>
        <p:spPr>
          <a:xfrm>
            <a:off x="7929690" y="2935021"/>
            <a:ext cx="3832689" cy="1545752"/>
          </a:xfrm>
          <a:prstGeom prst="rect">
            <a:avLst/>
          </a:prstGeom>
        </p:spPr>
      </p:pic>
      <p:sp>
        <p:nvSpPr>
          <p:cNvPr id="3" name="Footer Placeholder 2">
            <a:extLst>
              <a:ext uri="{FF2B5EF4-FFF2-40B4-BE49-F238E27FC236}">
                <a16:creationId xmlns:a16="http://schemas.microsoft.com/office/drawing/2014/main" id="{DBC83685-A4EA-32DC-7B8E-397DA47E9010}"/>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FF2872BF-A4E3-606D-E586-FC9B75BC0209}"/>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extLst>
      <p:ext uri="{BB962C8B-B14F-4D97-AF65-F5344CB8AC3E}">
        <p14:creationId xmlns:p14="http://schemas.microsoft.com/office/powerpoint/2010/main" val="356598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419150"/>
            <a:ext cx="8028000" cy="648072"/>
          </a:xfrm>
        </p:spPr>
        <p:txBody>
          <a:bodyPr>
            <a:normAutofit/>
          </a:bodyPr>
          <a:lstStyle/>
          <a:p>
            <a:r>
              <a:rPr lang="en-GB" dirty="0"/>
              <a:t>MMR vaccine effectiveness </a:t>
            </a:r>
            <a:endParaRPr lang="en-GB" dirty="0">
              <a:solidFill>
                <a:srgbClr val="FF0000"/>
              </a:solidFill>
            </a:endParaRPr>
          </a:p>
        </p:txBody>
      </p:sp>
      <p:sp>
        <p:nvSpPr>
          <p:cNvPr id="3" name="Content Placeholder 2"/>
          <p:cNvSpPr>
            <a:spLocks noGrp="1"/>
          </p:cNvSpPr>
          <p:nvPr>
            <p:ph idx="1"/>
          </p:nvPr>
        </p:nvSpPr>
        <p:spPr>
          <a:xfrm>
            <a:off x="410133" y="1401200"/>
            <a:ext cx="10861246" cy="4907015"/>
          </a:xfrm>
        </p:spPr>
        <p:txBody>
          <a:bodyPr>
            <a:noAutofit/>
          </a:bodyPr>
          <a:lstStyle/>
          <a:p>
            <a:pPr marL="228600" marR="0" lvl="2" indent="-228600" algn="l" defTabSz="914400" rtl="0" eaLnBrk="1" fontAlgn="base" latinLnBrk="0" hangingPunct="1">
              <a:lnSpc>
                <a:spcPct val="100000"/>
              </a:lnSpc>
              <a:spcBef>
                <a:spcPts val="1000"/>
              </a:spcBef>
              <a:spcAft>
                <a:spcPct val="0"/>
              </a:spcAft>
              <a:buClr>
                <a:srgbClr val="007C91"/>
              </a:buClr>
              <a:buSzTx/>
              <a:buFont typeface="Arial" panose="020B0604020202020204" pitchFamily="34" charset="0"/>
              <a:buChar char="•"/>
              <a:tabLst>
                <a:tab pos="450850" algn="l"/>
              </a:tabLst>
              <a:defRPr/>
            </a:pPr>
            <a:r>
              <a:rPr kumimoji="0" lang="en-GB" sz="2400" b="0" i="0" u="none" strike="noStrike" kern="1200" cap="none" spc="0" normalizeH="0" baseline="0" noProof="0" dirty="0">
                <a:ln>
                  <a:noFill/>
                </a:ln>
                <a:solidFill>
                  <a:prstClr val="black"/>
                </a:solidFill>
                <a:effectLst/>
                <a:uLnTx/>
                <a:uFillTx/>
                <a:latin typeface="Arial" charset="0"/>
                <a:ea typeface="ヒラギノ角ゴ Pro W3" charset="-128"/>
                <a:cs typeface="Arial" panose="020B0604020202020204" pitchFamily="34" charset="0"/>
              </a:rPr>
              <a:t>vaccine effectiveness of a single dose of MMR vaccine is around 95%.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second dose protects those who do not respond to the first -  protection then  increases to well above 95%</a:t>
            </a:r>
            <a:endParaRPr kumimoji="0" lang="en-GB" sz="2400" b="0" i="0" u="none" strike="noStrike" kern="1200" cap="none" spc="0" normalizeH="0" baseline="0" noProof="0" dirty="0">
              <a:ln>
                <a:noFill/>
              </a:ln>
              <a:solidFill>
                <a:prstClr val="black"/>
              </a:solidFill>
              <a:effectLst/>
              <a:uLnTx/>
              <a:uFillTx/>
              <a:latin typeface="Arial" charset="0"/>
              <a:ea typeface="ヒラギノ角ゴ Pro W3" charset="-128"/>
              <a:cs typeface="Arial" panose="020B0604020202020204" pitchFamily="34" charset="0"/>
            </a:endParaRPr>
          </a:p>
          <a:p>
            <a:pPr marL="228600" lvl="2" fontAlgn="base">
              <a:lnSpc>
                <a:spcPct val="100000"/>
              </a:lnSpc>
              <a:spcBef>
                <a:spcPts val="1000"/>
              </a:spcBef>
              <a:spcAft>
                <a:spcPct val="0"/>
              </a:spcAft>
              <a:tabLst>
                <a:tab pos="450850" algn="l"/>
              </a:tabLst>
            </a:pPr>
            <a:r>
              <a:rPr lang="en-GB" sz="2400" dirty="0">
                <a:latin typeface="Arial" charset="0"/>
                <a:ea typeface="ヒラギノ角ゴ Pro W3" charset="-128"/>
              </a:rPr>
              <a:t>primary vaccine failure is rare however it can occur, particularly after a single dose </a:t>
            </a:r>
          </a:p>
          <a:p>
            <a:pPr marL="228600" lvl="2" fontAlgn="base">
              <a:lnSpc>
                <a:spcPct val="100000"/>
              </a:lnSpc>
              <a:spcBef>
                <a:spcPts val="1000"/>
              </a:spcBef>
              <a:spcAft>
                <a:spcPct val="0"/>
              </a:spcAft>
              <a:tabLst>
                <a:tab pos="450850" algn="l"/>
              </a:tabLst>
            </a:pPr>
            <a:r>
              <a:rPr lang="en-GB" sz="2400" dirty="0">
                <a:latin typeface="Arial" charset="0"/>
                <a:ea typeface="ヒラギノ角ゴ Pro W3" charset="-128"/>
              </a:rPr>
              <a:t>in settings with high levels of close interpersonal contact, such as large households or school settings, controlling measles outbreaks requires a high coverage of 2 doses of MMR vaccine</a:t>
            </a:r>
          </a:p>
          <a:p>
            <a:pPr marL="228600" lvl="2" fontAlgn="base">
              <a:lnSpc>
                <a:spcPct val="100000"/>
              </a:lnSpc>
              <a:spcBef>
                <a:spcPts val="1000"/>
              </a:spcBef>
              <a:spcAft>
                <a:spcPct val="0"/>
              </a:spcAft>
              <a:tabLst>
                <a:tab pos="450850" algn="l"/>
              </a:tabLst>
            </a:pPr>
            <a:r>
              <a:rPr lang="en-GB" sz="2400" dirty="0">
                <a:latin typeface="Arial" charset="0"/>
                <a:ea typeface="ヒラギノ角ゴ Pro W3" charset="-128"/>
              </a:rPr>
              <a:t>infants in their first year of life may not respond sufficiently to all components of the vaccine so doses given under 12 months of age should be discounted</a:t>
            </a:r>
          </a:p>
          <a:p>
            <a:pPr marL="228600" lvl="2" fontAlgn="base">
              <a:lnSpc>
                <a:spcPct val="100000"/>
              </a:lnSpc>
              <a:spcBef>
                <a:spcPts val="1000"/>
              </a:spcBef>
              <a:spcAft>
                <a:spcPct val="0"/>
              </a:spcAft>
              <a:tabLst>
                <a:tab pos="450850" algn="l"/>
              </a:tabLst>
            </a:pPr>
            <a:r>
              <a:rPr lang="en-GB" sz="2400" dirty="0">
                <a:latin typeface="Arial" charset="0"/>
                <a:ea typeface="ヒラギノ角ゴ Pro W3" charset="-128"/>
              </a:rPr>
              <a:t>individuals with immune deficiencies who have no contraindications for this vaccine may have a sub-optimal response to the vaccine</a:t>
            </a:r>
            <a:endParaRPr lang="en-GB" sz="2400" dirty="0"/>
          </a:p>
        </p:txBody>
      </p:sp>
      <p:sp>
        <p:nvSpPr>
          <p:cNvPr id="4" name="Footer Placeholder 3">
            <a:extLst>
              <a:ext uri="{FF2B5EF4-FFF2-40B4-BE49-F238E27FC236}">
                <a16:creationId xmlns:a16="http://schemas.microsoft.com/office/drawing/2014/main" id="{C05F2899-9552-96AF-DE78-CAD126A4BACF}"/>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FB391C81-0E3F-7699-45CF-E23DFEC2A019}"/>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125415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06" y="588753"/>
            <a:ext cx="8028000" cy="693292"/>
          </a:xfrm>
        </p:spPr>
        <p:txBody>
          <a:bodyPr>
            <a:normAutofit fontScale="90000"/>
          </a:bodyPr>
          <a:lstStyle/>
          <a:p>
            <a:r>
              <a:rPr lang="en-GB" dirty="0">
                <a:latin typeface="Arial" charset="0"/>
                <a:ea typeface="ヒラギノ角ゴ Pro W3" charset="-128"/>
                <a:cs typeface="ヒラギノ角ゴ Pro W3" charset="-128"/>
              </a:rPr>
              <a:t>MMR vaccination programme overview</a:t>
            </a:r>
            <a:br>
              <a:rPr lang="en-GB" dirty="0">
                <a:latin typeface="Arial" charset="0"/>
                <a:ea typeface="ヒラギノ角ゴ Pro W3" charset="-128"/>
                <a:cs typeface="ヒラギノ角ゴ Pro W3" charset="-128"/>
              </a:rPr>
            </a:br>
            <a:endParaRPr lang="en-GB" dirty="0"/>
          </a:p>
        </p:txBody>
      </p:sp>
      <p:sp>
        <p:nvSpPr>
          <p:cNvPr id="20483" name="Rectangle 3"/>
          <p:cNvSpPr>
            <a:spLocks noGrp="1" noChangeArrowheads="1"/>
          </p:cNvSpPr>
          <p:nvPr>
            <p:ph idx="1"/>
          </p:nvPr>
        </p:nvSpPr>
        <p:spPr>
          <a:xfrm>
            <a:off x="635406" y="1480457"/>
            <a:ext cx="8959178" cy="4860907"/>
          </a:xfrm>
        </p:spPr>
        <p:txBody>
          <a:bodyPr>
            <a:normAutofit fontScale="92500"/>
          </a:bodyPr>
          <a:lstStyle/>
          <a:p>
            <a:pPr>
              <a:lnSpc>
                <a:spcPct val="110000"/>
              </a:lnSpc>
              <a:spcBef>
                <a:spcPct val="0"/>
              </a:spcBef>
            </a:pPr>
            <a:r>
              <a:rPr lang="en-GB" sz="1600" dirty="0">
                <a:latin typeface="Arial" charset="0"/>
                <a:ea typeface="ヒラギノ角ゴ Pro W3" charset="-128"/>
              </a:rPr>
              <a:t>MMR vaccine was introduced as a routine single dose schedule in 1988 and became a 2 dose schedule in 1996 </a:t>
            </a:r>
          </a:p>
          <a:p>
            <a:pPr marL="0" indent="0">
              <a:lnSpc>
                <a:spcPct val="110000"/>
              </a:lnSpc>
              <a:spcBef>
                <a:spcPct val="0"/>
              </a:spcBef>
              <a:buNone/>
            </a:pPr>
            <a:endParaRPr lang="en-GB" sz="1600" dirty="0">
              <a:latin typeface="Arial" charset="0"/>
              <a:ea typeface="ヒラギノ角ゴ Pro W3" charset="-128"/>
            </a:endParaRPr>
          </a:p>
          <a:p>
            <a:pPr>
              <a:lnSpc>
                <a:spcPct val="110000"/>
              </a:lnSpc>
              <a:spcBef>
                <a:spcPct val="0"/>
              </a:spcBef>
            </a:pPr>
            <a:r>
              <a:rPr lang="en-GB" sz="1600" dirty="0">
                <a:latin typeface="Arial" charset="0"/>
                <a:ea typeface="ヒラギノ角ゴ Pro W3" charset="-128"/>
              </a:rPr>
              <a:t>the aims of the programme are to:</a:t>
            </a:r>
          </a:p>
          <a:p>
            <a:pPr lvl="1">
              <a:lnSpc>
                <a:spcPct val="110000"/>
              </a:lnSpc>
              <a:spcBef>
                <a:spcPct val="0"/>
              </a:spcBef>
            </a:pPr>
            <a:r>
              <a:rPr lang="en-GB" sz="1400" dirty="0">
                <a:latin typeface="Arial" charset="0"/>
                <a:ea typeface="ヒラギノ角ゴ Pro W3" charset="-128"/>
              </a:rPr>
              <a:t>interrupt the spread of the diseases </a:t>
            </a:r>
          </a:p>
          <a:p>
            <a:pPr lvl="1">
              <a:lnSpc>
                <a:spcPct val="110000"/>
              </a:lnSpc>
              <a:spcBef>
                <a:spcPct val="0"/>
              </a:spcBef>
            </a:pPr>
            <a:r>
              <a:rPr lang="en-GB" sz="1400" dirty="0">
                <a:latin typeface="Arial" charset="0"/>
                <a:ea typeface="ヒラギノ角ゴ Pro W3" charset="-128"/>
              </a:rPr>
              <a:t>reduce associated morbidity and mortality</a:t>
            </a:r>
          </a:p>
          <a:p>
            <a:pPr lvl="1">
              <a:lnSpc>
                <a:spcPct val="110000"/>
              </a:lnSpc>
              <a:spcBef>
                <a:spcPct val="0"/>
              </a:spcBef>
            </a:pPr>
            <a:r>
              <a:rPr lang="en-GB" sz="1400" dirty="0">
                <a:latin typeface="Arial" charset="0"/>
                <a:ea typeface="ヒラギノ角ゴ Pro W3" charset="-128"/>
              </a:rPr>
              <a:t>eliminate measles and rubella from the UK population</a:t>
            </a:r>
          </a:p>
          <a:p>
            <a:pPr marL="0" indent="0">
              <a:lnSpc>
                <a:spcPct val="110000"/>
              </a:lnSpc>
              <a:spcBef>
                <a:spcPct val="0"/>
              </a:spcBef>
              <a:buNone/>
            </a:pPr>
            <a:endParaRPr lang="en-GB" sz="1600" dirty="0">
              <a:latin typeface="Arial" charset="0"/>
              <a:ea typeface="ヒラギノ角ゴ Pro W3" charset="-128"/>
            </a:endParaRPr>
          </a:p>
          <a:p>
            <a:pPr>
              <a:lnSpc>
                <a:spcPct val="110000"/>
              </a:lnSpc>
              <a:spcBef>
                <a:spcPct val="0"/>
              </a:spcBef>
            </a:pPr>
            <a:r>
              <a:rPr lang="en-GB" sz="1600" dirty="0">
                <a:latin typeface="Arial" charset="0"/>
                <a:ea typeface="ヒラギノ角ゴ Pro W3" charset="-128"/>
              </a:rPr>
              <a:t>MMR vaccine is recommended from 1 year of age as part of the routine childhood vaccination programme</a:t>
            </a:r>
          </a:p>
          <a:p>
            <a:pPr marL="0" indent="0">
              <a:lnSpc>
                <a:spcPct val="110000"/>
              </a:lnSpc>
              <a:spcBef>
                <a:spcPct val="0"/>
              </a:spcBef>
              <a:buNone/>
            </a:pPr>
            <a:endParaRPr lang="en-GB" sz="1600" dirty="0">
              <a:latin typeface="Arial" charset="0"/>
              <a:ea typeface="ヒラギノ角ゴ Pro W3" charset="-128"/>
            </a:endParaRPr>
          </a:p>
          <a:p>
            <a:pPr>
              <a:lnSpc>
                <a:spcPct val="110000"/>
              </a:lnSpc>
              <a:spcBef>
                <a:spcPct val="0"/>
              </a:spcBef>
            </a:pPr>
            <a:r>
              <a:rPr lang="en-GB" sz="1600" dirty="0">
                <a:latin typeface="Arial" charset="0"/>
                <a:ea typeface="ヒラギノ角ゴ Pro W3" charset="-128"/>
              </a:rPr>
              <a:t>infants from 6 months of age may be offered MMR vaccine as post exposure prophylaxis for measles</a:t>
            </a:r>
          </a:p>
          <a:p>
            <a:pPr marL="0" indent="0">
              <a:lnSpc>
                <a:spcPct val="110000"/>
              </a:lnSpc>
              <a:spcBef>
                <a:spcPct val="0"/>
              </a:spcBef>
              <a:buNone/>
            </a:pPr>
            <a:endParaRPr lang="en-GB" sz="1700" dirty="0">
              <a:latin typeface="Arial" charset="0"/>
              <a:ea typeface="ヒラギノ角ゴ Pro W3" charset="-128"/>
            </a:endParaRPr>
          </a:p>
          <a:p>
            <a:pPr>
              <a:lnSpc>
                <a:spcPct val="110000"/>
              </a:lnSpc>
              <a:spcBef>
                <a:spcPct val="0"/>
              </a:spcBef>
            </a:pPr>
            <a:r>
              <a:rPr lang="en-GB" sz="1600" dirty="0">
                <a:latin typeface="Arial" charset="0"/>
                <a:ea typeface="ヒラギノ角ゴ Pro W3" charset="-128"/>
              </a:rPr>
              <a:t>achieving high coverage of 2 doses of MMR vaccine is the most effective way to control measles, mumps and rubella</a:t>
            </a:r>
          </a:p>
          <a:p>
            <a:pPr>
              <a:lnSpc>
                <a:spcPct val="110000"/>
              </a:lnSpc>
              <a:spcBef>
                <a:spcPct val="0"/>
              </a:spcBef>
            </a:pPr>
            <a:endParaRPr lang="en-GB" sz="1600" dirty="0">
              <a:latin typeface="Arial" charset="0"/>
              <a:ea typeface="ヒラギノ角ゴ Pro W3" charset="-128"/>
            </a:endParaRPr>
          </a:p>
          <a:p>
            <a:pPr>
              <a:lnSpc>
                <a:spcPct val="110000"/>
              </a:lnSpc>
              <a:spcBef>
                <a:spcPct val="0"/>
              </a:spcBef>
            </a:pPr>
            <a:r>
              <a:rPr lang="en-GB" sz="1600" dirty="0">
                <a:latin typeface="Arial" charset="0"/>
                <a:ea typeface="ヒラギノ角ゴ Pro W3" charset="-128"/>
              </a:rPr>
              <a:t>the burden of disease fall disproportionately on under-served communities and addressing health inequalities is therefore a key element of any drive to improve uptake and eliminate measles and rubella</a:t>
            </a:r>
            <a:endParaRPr lang="en-GB" sz="1600" dirty="0">
              <a:latin typeface="Arial" charset="0"/>
              <a:ea typeface="ヒラギノ角ゴ Pro W3" charset="-128"/>
              <a:cs typeface="ヒラギノ角ゴ Pro W3" charset="-128"/>
            </a:endParaRPr>
          </a:p>
        </p:txBody>
      </p:sp>
      <p:sp>
        <p:nvSpPr>
          <p:cNvPr id="4" name="Footer Placeholder 3">
            <a:extLst>
              <a:ext uri="{FF2B5EF4-FFF2-40B4-BE49-F238E27FC236}">
                <a16:creationId xmlns:a16="http://schemas.microsoft.com/office/drawing/2014/main" id="{6364BD27-1C07-4152-96D4-816B6741086E}"/>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3" name="Slide Number Placeholder 2">
            <a:extLst>
              <a:ext uri="{FF2B5EF4-FFF2-40B4-BE49-F238E27FC236}">
                <a16:creationId xmlns:a16="http://schemas.microsoft.com/office/drawing/2014/main" id="{BDC71958-14A8-E1D1-99C1-7A641BEA73F2}"/>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663201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57BA-C036-9D00-4C7F-9A4682348B06}"/>
              </a:ext>
            </a:extLst>
          </p:cNvPr>
          <p:cNvSpPr>
            <a:spLocks noGrp="1"/>
          </p:cNvSpPr>
          <p:nvPr>
            <p:ph type="title"/>
          </p:nvPr>
        </p:nvSpPr>
        <p:spPr/>
        <p:txBody>
          <a:bodyPr>
            <a:normAutofit fontScale="90000"/>
          </a:bodyPr>
          <a:lstStyle/>
          <a:p>
            <a:r>
              <a:rPr lang="en-GB" sz="4000" dirty="0">
                <a:ea typeface="Times New Roman" panose="02020603050405020304" pitchFamily="18" charset="0"/>
                <a:cs typeface="Times New Roman" panose="02020603050405020304" pitchFamily="18" charset="0"/>
              </a:rPr>
              <a:t>Breakthrough measles (reinfection)</a:t>
            </a:r>
            <a:br>
              <a:rPr lang="en-US" sz="4000" dirty="0">
                <a:highlight>
                  <a:srgbClr val="FFFF00"/>
                </a:highlight>
                <a:ea typeface="Times New Roman" panose="02020603050405020304" pitchFamily="18" charset="0"/>
                <a:cs typeface="Times New Roman" panose="02020603050405020304" pitchFamily="18" charset="0"/>
              </a:rPr>
            </a:br>
            <a:endParaRPr lang="en-US" dirty="0">
              <a:highlight>
                <a:srgbClr val="FFFF00"/>
              </a:highlight>
            </a:endParaRPr>
          </a:p>
        </p:txBody>
      </p:sp>
      <p:sp>
        <p:nvSpPr>
          <p:cNvPr id="3" name="Content Placeholder 2">
            <a:extLst>
              <a:ext uri="{FF2B5EF4-FFF2-40B4-BE49-F238E27FC236}">
                <a16:creationId xmlns:a16="http://schemas.microsoft.com/office/drawing/2014/main" id="{37256992-F206-8FE4-B39B-1E580EB69C07}"/>
              </a:ext>
            </a:extLst>
          </p:cNvPr>
          <p:cNvSpPr>
            <a:spLocks noGrp="1"/>
          </p:cNvSpPr>
          <p:nvPr>
            <p:ph idx="1"/>
          </p:nvPr>
        </p:nvSpPr>
        <p:spPr>
          <a:xfrm>
            <a:off x="330205" y="1539548"/>
            <a:ext cx="11123857" cy="4954560"/>
          </a:xfrm>
        </p:spPr>
        <p:txBody>
          <a:bodyPr>
            <a:noAutofit/>
          </a:bodyPr>
          <a:lstStyle/>
          <a:p>
            <a:pPr>
              <a:spcAft>
                <a:spcPts val="800"/>
              </a:spcAft>
            </a:pPr>
            <a:r>
              <a:rPr lang="en-GB" sz="2100" dirty="0">
                <a:effectLst/>
                <a:latin typeface="+mn-lt"/>
                <a:ea typeface="Times New Roman" panose="02020603050405020304" pitchFamily="18" charset="0"/>
                <a:cs typeface="Times New Roman" panose="02020603050405020304" pitchFamily="18" charset="0"/>
              </a:rPr>
              <a:t>the term ‘breakthrough measles’ (previously referred to as ‘reinfection’, or secondary vaccine failure) is used to describe a confirmed case of measles in someone who developed immunity to measles, either from natural measles or from prior receipt of measles containing vaccine, typically between 6 and 30 years after infection or immunisation</a:t>
            </a:r>
          </a:p>
          <a:p>
            <a:pPr>
              <a:spcAft>
                <a:spcPts val="800"/>
              </a:spcAft>
            </a:pPr>
            <a:r>
              <a:rPr lang="en-GB" sz="2100" dirty="0">
                <a:effectLst/>
                <a:latin typeface="+mn-lt"/>
                <a:ea typeface="Times New Roman" panose="02020603050405020304" pitchFamily="18" charset="0"/>
                <a:cs typeface="Times New Roman" panose="02020603050405020304" pitchFamily="18" charset="0"/>
              </a:rPr>
              <a:t>breakthrough infection is usually associated with intense and/or prolonged exposure to an </a:t>
            </a:r>
            <a:r>
              <a:rPr lang="en-GB" sz="2100">
                <a:effectLst/>
                <a:latin typeface="+mn-lt"/>
                <a:ea typeface="Times New Roman" panose="02020603050405020304" pitchFamily="18" charset="0"/>
                <a:cs typeface="Times New Roman" panose="02020603050405020304" pitchFamily="18" charset="0"/>
              </a:rPr>
              <a:t>infected individual, for example, </a:t>
            </a:r>
            <a:r>
              <a:rPr lang="en-GB" sz="2100" dirty="0">
                <a:effectLst/>
                <a:latin typeface="+mn-lt"/>
                <a:ea typeface="Times New Roman" panose="02020603050405020304" pitchFamily="18" charset="0"/>
                <a:cs typeface="Times New Roman" panose="02020603050405020304" pitchFamily="18" charset="0"/>
              </a:rPr>
              <a:t>directly caring for an acutely ill person, and so is generally only seen in healthcare workers or in household settings  </a:t>
            </a:r>
            <a:endParaRPr lang="en-US" sz="2100" dirty="0">
              <a:effectLst/>
              <a:latin typeface="+mn-lt"/>
              <a:ea typeface="Times New Roman" panose="02020603050405020304" pitchFamily="18" charset="0"/>
              <a:cs typeface="Times New Roman" panose="02020603050405020304" pitchFamily="18" charset="0"/>
            </a:endParaRPr>
          </a:p>
          <a:p>
            <a:pPr>
              <a:spcBef>
                <a:spcPts val="600"/>
              </a:spcBef>
            </a:pPr>
            <a:r>
              <a:rPr lang="en-GB" sz="2100" dirty="0">
                <a:effectLst/>
                <a:latin typeface="+mn-lt"/>
                <a:ea typeface="Times New Roman" panose="02020603050405020304" pitchFamily="18" charset="0"/>
                <a:cs typeface="Times New Roman" panose="02020603050405020304" pitchFamily="18" charset="0"/>
              </a:rPr>
              <a:t>cases of breakthrough measles are generally mild and atypical, and their infectivity is much lower and transient, unlike primary measles infection. Although PCR positive, the presence of neutralising antibodies in respiratory secretions greatly reduces the infectiveness of the virus  </a:t>
            </a:r>
            <a:endParaRPr lang="en-US" sz="2100" dirty="0">
              <a:effectLst/>
              <a:latin typeface="+mn-lt"/>
              <a:ea typeface="Times New Roman" panose="02020603050405020304" pitchFamily="18" charset="0"/>
              <a:cs typeface="Times New Roman" panose="02020603050405020304" pitchFamily="18" charset="0"/>
            </a:endParaRPr>
          </a:p>
          <a:p>
            <a:pPr>
              <a:spcBef>
                <a:spcPts val="600"/>
              </a:spcBef>
            </a:pPr>
            <a:r>
              <a:rPr lang="en-GB" sz="2100" dirty="0">
                <a:latin typeface="+mn-lt"/>
                <a:ea typeface="Times New Roman" panose="02020603050405020304" pitchFamily="18" charset="0"/>
                <a:cs typeface="Times New Roman" panose="02020603050405020304" pitchFamily="18" charset="0"/>
              </a:rPr>
              <a:t>all evidence suggests that they do not </a:t>
            </a:r>
            <a:r>
              <a:rPr lang="en-GB" sz="2100" dirty="0">
                <a:effectLst/>
                <a:latin typeface="+mn-lt"/>
                <a:ea typeface="Times New Roman" panose="02020603050405020304" pitchFamily="18" charset="0"/>
                <a:cs typeface="Times New Roman" panose="02020603050405020304" pitchFamily="18" charset="0"/>
              </a:rPr>
              <a:t>pose a significant public health threat in the context of global measles elimination efforts  </a:t>
            </a:r>
            <a:endParaRPr lang="en-US" sz="2100" dirty="0">
              <a:effectLst/>
              <a:latin typeface="+mn-lt"/>
              <a:ea typeface="Times New Roman" panose="02020603050405020304" pitchFamily="18" charset="0"/>
              <a:cs typeface="Times New Roman" panose="02020603050405020304" pitchFamily="18" charset="0"/>
            </a:endParaRPr>
          </a:p>
          <a:p>
            <a:endParaRPr lang="en-US" sz="2100" dirty="0"/>
          </a:p>
        </p:txBody>
      </p:sp>
      <p:sp>
        <p:nvSpPr>
          <p:cNvPr id="6" name="Footer Placeholder 5">
            <a:extLst>
              <a:ext uri="{FF2B5EF4-FFF2-40B4-BE49-F238E27FC236}">
                <a16:creationId xmlns:a16="http://schemas.microsoft.com/office/drawing/2014/main" id="{ED74EFBF-B493-B26D-C9EB-829A72CD0057}"/>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BE4C7790-0B22-7ADF-A608-DFDAA577686F}"/>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3935831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E2CE4-8A63-4755-AE92-216CF2228F83}"/>
              </a:ext>
            </a:extLst>
          </p:cNvPr>
          <p:cNvSpPr>
            <a:spLocks noGrp="1"/>
          </p:cNvSpPr>
          <p:nvPr>
            <p:ph type="title"/>
          </p:nvPr>
        </p:nvSpPr>
        <p:spPr/>
        <p:txBody>
          <a:bodyPr/>
          <a:lstStyle/>
          <a:p>
            <a:r>
              <a:rPr lang="en-GB" dirty="0"/>
              <a:t>MMR schedule</a:t>
            </a:r>
          </a:p>
        </p:txBody>
      </p:sp>
      <p:sp>
        <p:nvSpPr>
          <p:cNvPr id="3" name="Content Placeholder 2">
            <a:extLst>
              <a:ext uri="{FF2B5EF4-FFF2-40B4-BE49-F238E27FC236}">
                <a16:creationId xmlns:a16="http://schemas.microsoft.com/office/drawing/2014/main" id="{C004276A-EFC2-4CB1-AE2A-79E6931EE54C}"/>
              </a:ext>
            </a:extLst>
          </p:cNvPr>
          <p:cNvSpPr>
            <a:spLocks noGrp="1"/>
          </p:cNvSpPr>
          <p:nvPr>
            <p:ph idx="1"/>
          </p:nvPr>
        </p:nvSpPr>
        <p:spPr>
          <a:xfrm>
            <a:off x="330206" y="1550887"/>
            <a:ext cx="10987828" cy="4737943"/>
          </a:xfrm>
        </p:spPr>
        <p:txBody>
          <a:bodyPr>
            <a:normAutofit/>
          </a:bodyPr>
          <a:lstStyle/>
          <a:p>
            <a:pPr marL="228600" lvl="2" fontAlgn="base">
              <a:spcBef>
                <a:spcPts val="1000"/>
              </a:spcBef>
              <a:spcAft>
                <a:spcPct val="0"/>
              </a:spcAft>
              <a:tabLst>
                <a:tab pos="450850" algn="l"/>
              </a:tabLst>
            </a:pPr>
            <a:r>
              <a:rPr lang="en-GB" dirty="0"/>
              <a:t>a full course consists of 2 doses of MMR vaccine with a minimum interval of 4 weeks between doses</a:t>
            </a:r>
          </a:p>
          <a:p>
            <a:pPr marL="228600" lvl="2" fontAlgn="base">
              <a:spcBef>
                <a:spcPts val="1000"/>
              </a:spcBef>
              <a:spcAft>
                <a:spcPct val="0"/>
              </a:spcAft>
              <a:tabLst>
                <a:tab pos="450850" algn="l"/>
              </a:tabLst>
            </a:pPr>
            <a:r>
              <a:rPr lang="en-GB" dirty="0"/>
              <a:t>as MMR vaccine is a live vaccine, the risk of adverse reactions falls with an increasing number of doses</a:t>
            </a:r>
          </a:p>
          <a:p>
            <a:pPr marL="228600" lvl="2" fontAlgn="base">
              <a:spcBef>
                <a:spcPts val="1000"/>
              </a:spcBef>
              <a:spcAft>
                <a:spcPct val="0"/>
              </a:spcAft>
              <a:tabLst>
                <a:tab pos="450850" algn="l"/>
              </a:tabLst>
            </a:pPr>
            <a:r>
              <a:rPr lang="en-GB" dirty="0"/>
              <a:t>if an individual can’t recall whether they have received MMR (or MR or single vaccines) or the exact number of doses they have received, they should receive additional MMR doses up to a total of 2 documented doses with an interval of at least one month between doses</a:t>
            </a:r>
          </a:p>
          <a:p>
            <a:pPr marL="228600" lvl="2" fontAlgn="base">
              <a:spcBef>
                <a:spcPts val="1000"/>
              </a:spcBef>
              <a:spcAft>
                <a:spcPct val="0"/>
              </a:spcAft>
              <a:tabLst>
                <a:tab pos="450850" algn="l"/>
              </a:tabLst>
            </a:pPr>
            <a:r>
              <a:rPr lang="en-GB" dirty="0"/>
              <a:t>a second dose of measles-containing vaccine protects those who do not respond to the first dose and boosts antibody levels in those who did respond. In order to eliminate measles, the WHO recommends 2 doses of a measles-containing vaccine </a:t>
            </a:r>
          </a:p>
          <a:p>
            <a:pPr marL="228600" lvl="2" fontAlgn="base">
              <a:spcBef>
                <a:spcPts val="1000"/>
              </a:spcBef>
              <a:spcAft>
                <a:spcPct val="0"/>
              </a:spcAft>
              <a:tabLst>
                <a:tab pos="450850" algn="l"/>
              </a:tabLst>
            </a:pPr>
            <a:r>
              <a:rPr lang="en-GB" sz="2000" b="1" dirty="0"/>
              <a:t>to maintain good control of measles, a 2 dose MMR schedule is required to offer protection to those who did not respond to the first dose and to prevent accumulation of a pool of susceptible individuals that could otherwise re-establish measles transmission</a:t>
            </a:r>
          </a:p>
          <a:p>
            <a:pPr marL="228600" lvl="2" fontAlgn="base">
              <a:spcBef>
                <a:spcPts val="1000"/>
              </a:spcBef>
              <a:spcAft>
                <a:spcPct val="0"/>
              </a:spcAft>
              <a:tabLst>
                <a:tab pos="450850" algn="l"/>
              </a:tabLst>
            </a:pPr>
            <a:endParaRPr lang="en-GB" dirty="0"/>
          </a:p>
        </p:txBody>
      </p:sp>
      <p:sp>
        <p:nvSpPr>
          <p:cNvPr id="4" name="Footer Placeholder 3">
            <a:extLst>
              <a:ext uri="{FF2B5EF4-FFF2-40B4-BE49-F238E27FC236}">
                <a16:creationId xmlns:a16="http://schemas.microsoft.com/office/drawing/2014/main" id="{749DF0B3-2E86-6CB6-8F7B-B6D50FE7A5DD}"/>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2D274FDA-BE11-28C0-35D8-E4410DD2E242}"/>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spTree>
    <p:extLst>
      <p:ext uri="{BB962C8B-B14F-4D97-AF65-F5344CB8AC3E}">
        <p14:creationId xmlns:p14="http://schemas.microsoft.com/office/powerpoint/2010/main" val="2794859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DA01D-88B8-88C9-ECBB-4EFC6C9A4610}"/>
              </a:ext>
            </a:extLst>
          </p:cNvPr>
          <p:cNvSpPr>
            <a:spLocks noGrp="1"/>
          </p:cNvSpPr>
          <p:nvPr>
            <p:ph type="title"/>
          </p:nvPr>
        </p:nvSpPr>
        <p:spPr/>
        <p:txBody>
          <a:bodyPr/>
          <a:lstStyle/>
          <a:p>
            <a:r>
              <a:rPr lang="en-GB" dirty="0"/>
              <a:t>Timing of dose administration</a:t>
            </a:r>
          </a:p>
        </p:txBody>
      </p:sp>
      <p:sp>
        <p:nvSpPr>
          <p:cNvPr id="3" name="Content Placeholder 2">
            <a:extLst>
              <a:ext uri="{FF2B5EF4-FFF2-40B4-BE49-F238E27FC236}">
                <a16:creationId xmlns:a16="http://schemas.microsoft.com/office/drawing/2014/main" id="{976C30C5-8537-ADAD-D7BA-39C8AA587378}"/>
              </a:ext>
            </a:extLst>
          </p:cNvPr>
          <p:cNvSpPr>
            <a:spLocks noGrp="1"/>
          </p:cNvSpPr>
          <p:nvPr>
            <p:ph idx="1"/>
          </p:nvPr>
        </p:nvSpPr>
        <p:spPr>
          <a:xfrm>
            <a:off x="330205" y="1616529"/>
            <a:ext cx="11123857" cy="4140459"/>
          </a:xfrm>
        </p:spPr>
        <p:txBody>
          <a:bodyPr>
            <a:normAutofit/>
          </a:bodyPr>
          <a:lstStyle/>
          <a:p>
            <a:r>
              <a:rPr lang="en-GB" dirty="0"/>
              <a:t>the first dose is routinely administered at the age of 12 months (just after </a:t>
            </a:r>
            <a:r>
              <a:rPr lang="en-GB"/>
              <a:t>the first </a:t>
            </a:r>
            <a:r>
              <a:rPr lang="en-GB" dirty="0"/>
              <a:t>birthday)</a:t>
            </a:r>
          </a:p>
          <a:p>
            <a:r>
              <a:rPr lang="en-GB" dirty="0"/>
              <a:t>a second dose is normally given before school entry (3 years 4 months of age) but can be given routinely from 18 months. </a:t>
            </a:r>
          </a:p>
          <a:p>
            <a:r>
              <a:rPr lang="en-GB" dirty="0"/>
              <a:t>maternal antibodies may reduce the response to the first dose of vaccination up to the age of 18 months. To provide additional protection to those who fail to respond to the first dose, therefore, the second dose should not </a:t>
            </a:r>
            <a:r>
              <a:rPr lang="en-GB" b="1" dirty="0"/>
              <a:t>routinely</a:t>
            </a:r>
            <a:r>
              <a:rPr lang="en-GB" dirty="0"/>
              <a:t> be given below 18 months </a:t>
            </a:r>
          </a:p>
          <a:p>
            <a:r>
              <a:rPr lang="en-GB" dirty="0"/>
              <a:t>doses may be given earlier in certain circumstances – extra doses may then be required (next slide)</a:t>
            </a:r>
          </a:p>
        </p:txBody>
      </p:sp>
      <p:sp>
        <p:nvSpPr>
          <p:cNvPr id="6" name="Footer Placeholder 5">
            <a:extLst>
              <a:ext uri="{FF2B5EF4-FFF2-40B4-BE49-F238E27FC236}">
                <a16:creationId xmlns:a16="http://schemas.microsoft.com/office/drawing/2014/main" id="{276A4B35-7550-0179-DFC0-06BD129DCAF0}"/>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B3B5E50C-D5B5-9751-21C3-F04948929622}"/>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3381703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8797-A7CA-1CD2-0ADA-F4C320AC5144}"/>
              </a:ext>
            </a:extLst>
          </p:cNvPr>
          <p:cNvSpPr>
            <a:spLocks noGrp="1"/>
          </p:cNvSpPr>
          <p:nvPr>
            <p:ph type="title"/>
          </p:nvPr>
        </p:nvSpPr>
        <p:spPr/>
        <p:txBody>
          <a:bodyPr/>
          <a:lstStyle/>
          <a:p>
            <a:r>
              <a:rPr lang="en-GB" dirty="0"/>
              <a:t>Special circumstances</a:t>
            </a:r>
          </a:p>
        </p:txBody>
      </p:sp>
      <p:sp>
        <p:nvSpPr>
          <p:cNvPr id="3" name="Content Placeholder 2">
            <a:extLst>
              <a:ext uri="{FF2B5EF4-FFF2-40B4-BE49-F238E27FC236}">
                <a16:creationId xmlns:a16="http://schemas.microsoft.com/office/drawing/2014/main" id="{533DD18E-2B74-19F0-D1CD-3B944C65E918}"/>
              </a:ext>
            </a:extLst>
          </p:cNvPr>
          <p:cNvSpPr>
            <a:spLocks noGrp="1"/>
          </p:cNvSpPr>
          <p:nvPr>
            <p:ph idx="1"/>
          </p:nvPr>
        </p:nvSpPr>
        <p:spPr>
          <a:xfrm>
            <a:off x="330205" y="1474237"/>
            <a:ext cx="11123857" cy="4964613"/>
          </a:xfrm>
        </p:spPr>
        <p:txBody>
          <a:bodyPr>
            <a:noAutofit/>
          </a:bodyPr>
          <a:lstStyle/>
          <a:p>
            <a:pPr>
              <a:lnSpc>
                <a:spcPct val="120000"/>
              </a:lnSpc>
            </a:pPr>
            <a:r>
              <a:rPr lang="en-GB" sz="1750" dirty="0"/>
              <a:t>the first dose of MMR vaccine can be administered from the age of 6 months:</a:t>
            </a:r>
          </a:p>
          <a:p>
            <a:pPr lvl="1">
              <a:lnSpc>
                <a:spcPct val="120000"/>
              </a:lnSpc>
            </a:pPr>
            <a:r>
              <a:rPr lang="en-GB" sz="1750" dirty="0"/>
              <a:t>where immediate protection against measles is required, for example following exposure to the infection</a:t>
            </a:r>
          </a:p>
          <a:p>
            <a:pPr lvl="1">
              <a:lnSpc>
                <a:spcPct val="120000"/>
              </a:lnSpc>
            </a:pPr>
            <a:r>
              <a:rPr lang="en-GB" sz="1750" dirty="0"/>
              <a:t>prior to travel to measles endemic areas with a high incidence of measles or to an area where there is a current outbreak, if the child is likely to be mixing with the local population</a:t>
            </a:r>
          </a:p>
          <a:p>
            <a:pPr>
              <a:lnSpc>
                <a:spcPct val="120000"/>
              </a:lnSpc>
            </a:pPr>
            <a:r>
              <a:rPr lang="en-GB" sz="1750" dirty="0"/>
              <a:t>as response to MMR in infants is sub-optimal, where the vaccine has been given before 12 months of age, immunisation with 2 further doses of MMR should be given at the normal ages</a:t>
            </a:r>
          </a:p>
          <a:p>
            <a:pPr>
              <a:lnSpc>
                <a:spcPct val="120000"/>
              </a:lnSpc>
            </a:pPr>
            <a:r>
              <a:rPr lang="en-GB" sz="1750" dirty="0"/>
              <a:t>the interval between the first and second doses may be reduced to one month when children who have received the first dose of MMR at the routine age require immediate protection against measles or are travelling (as above)</a:t>
            </a:r>
          </a:p>
          <a:p>
            <a:pPr lvl="1">
              <a:lnSpc>
                <a:spcPct val="120000"/>
              </a:lnSpc>
            </a:pPr>
            <a:r>
              <a:rPr lang="en-GB" sz="1750" dirty="0"/>
              <a:t>if the child is under 15 months of age when the second dose is given, then the routine pre-school dose (a third dose) should be given at the usual time (generally 3 years and 4 months of age but in some areas routinely administered from 18 months) in order to ensure </a:t>
            </a:r>
            <a:r>
              <a:rPr lang="en-GB" sz="1750"/>
              <a:t>full protection</a:t>
            </a:r>
            <a:endParaRPr lang="en-GB" sz="1750" dirty="0"/>
          </a:p>
          <a:p>
            <a:pPr lvl="1">
              <a:lnSpc>
                <a:spcPct val="120000"/>
              </a:lnSpc>
            </a:pPr>
            <a:r>
              <a:rPr lang="en-GB" sz="1750" dirty="0"/>
              <a:t>if the child is given the second dose from 15 months of age, no further routine doses </a:t>
            </a:r>
            <a:r>
              <a:rPr lang="en-GB" sz="1750"/>
              <a:t>are required</a:t>
            </a:r>
            <a:endParaRPr lang="en-GB" sz="1750" dirty="0"/>
          </a:p>
        </p:txBody>
      </p:sp>
      <p:sp>
        <p:nvSpPr>
          <p:cNvPr id="6" name="Footer Placeholder 5">
            <a:extLst>
              <a:ext uri="{FF2B5EF4-FFF2-40B4-BE49-F238E27FC236}">
                <a16:creationId xmlns:a16="http://schemas.microsoft.com/office/drawing/2014/main" id="{D8C1B317-775A-E091-B754-EBCC95141B6F}"/>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911D1F43-3B5C-8BE3-CB31-89046D0261E6}"/>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Tree>
    <p:extLst>
      <p:ext uri="{BB962C8B-B14F-4D97-AF65-F5344CB8AC3E}">
        <p14:creationId xmlns:p14="http://schemas.microsoft.com/office/powerpoint/2010/main" val="4122044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75276" y="1461797"/>
            <a:ext cx="10646812" cy="5023708"/>
          </a:xfrm>
        </p:spPr>
        <p:txBody>
          <a:bodyPr>
            <a:noAutofit/>
          </a:bodyPr>
          <a:lstStyle/>
          <a:p>
            <a:pPr marL="228600" lvl="2" fontAlgn="base">
              <a:lnSpc>
                <a:spcPct val="100000"/>
              </a:lnSpc>
              <a:spcBef>
                <a:spcPts val="1000"/>
              </a:spcBef>
              <a:spcAft>
                <a:spcPct val="0"/>
              </a:spcAft>
              <a:tabLst>
                <a:tab pos="450850" algn="l"/>
              </a:tabLst>
            </a:pPr>
            <a:r>
              <a:rPr lang="en-GB" sz="1600" dirty="0">
                <a:latin typeface="Arial" charset="0"/>
                <a:ea typeface="ヒラギノ角ゴ Pro W3" charset="-128"/>
              </a:rPr>
              <a:t>there are very few individuals who cannot receive MMR vaccine </a:t>
            </a:r>
          </a:p>
          <a:p>
            <a:pPr marL="685800" lvl="3" fontAlgn="base">
              <a:lnSpc>
                <a:spcPct val="100000"/>
              </a:lnSpc>
              <a:spcBef>
                <a:spcPts val="1000"/>
              </a:spcBef>
              <a:spcAft>
                <a:spcPct val="0"/>
              </a:spcAft>
              <a:tabLst>
                <a:tab pos="450850" algn="l"/>
              </a:tabLst>
            </a:pPr>
            <a:r>
              <a:rPr lang="en-GB" sz="1600" dirty="0">
                <a:latin typeface="Arial" charset="0"/>
                <a:ea typeface="ヒラギノ角ゴ Pro W3" charset="-128"/>
              </a:rPr>
              <a:t>where there is doubt, expert advice should be sought promptly so that the period the individual is left unvaccinated is minimised</a:t>
            </a:r>
          </a:p>
          <a:p>
            <a:pPr marL="228600" lvl="2" fontAlgn="base">
              <a:lnSpc>
                <a:spcPct val="100000"/>
              </a:lnSpc>
              <a:spcBef>
                <a:spcPts val="1000"/>
              </a:spcBef>
              <a:spcAft>
                <a:spcPct val="0"/>
              </a:spcAft>
              <a:tabLst>
                <a:tab pos="450850" algn="l"/>
              </a:tabLst>
            </a:pPr>
            <a:r>
              <a:rPr lang="en-GB" sz="1600" dirty="0">
                <a:latin typeface="Arial" charset="0"/>
                <a:ea typeface="ヒラギノ角ゴ Pro W3" charset="-128"/>
              </a:rPr>
              <a:t>MMR vaccines should not be given to those who have had a: </a:t>
            </a:r>
          </a:p>
          <a:p>
            <a:pPr marL="685800" lvl="3" fontAlgn="base">
              <a:lnSpc>
                <a:spcPct val="100000"/>
              </a:lnSpc>
              <a:spcBef>
                <a:spcPts val="1000"/>
              </a:spcBef>
              <a:spcAft>
                <a:spcPct val="0"/>
              </a:spcAft>
              <a:tabLst>
                <a:tab pos="450850" algn="l"/>
              </a:tabLst>
            </a:pPr>
            <a:r>
              <a:rPr lang="en-GB" sz="1600" dirty="0">
                <a:latin typeface="Arial" charset="0"/>
                <a:ea typeface="ヒラギノ角ゴ Pro W3" charset="-128"/>
              </a:rPr>
              <a:t>confirmed anaphylactic reaction to a previous dose of the vaccine</a:t>
            </a:r>
          </a:p>
          <a:p>
            <a:pPr marL="685800" lvl="3" fontAlgn="base">
              <a:lnSpc>
                <a:spcPct val="100000"/>
              </a:lnSpc>
              <a:spcBef>
                <a:spcPts val="1000"/>
              </a:spcBef>
              <a:spcAft>
                <a:spcPct val="0"/>
              </a:spcAft>
              <a:tabLst>
                <a:tab pos="450850" algn="l"/>
              </a:tabLst>
            </a:pPr>
            <a:r>
              <a:rPr lang="en-GB" sz="1600" dirty="0">
                <a:latin typeface="Arial" charset="0"/>
                <a:ea typeface="ヒラギノ角ゴ Pro W3" charset="-128"/>
              </a:rPr>
              <a:t>confirmed anaphylactic reaction to any component of the vaccine </a:t>
            </a:r>
          </a:p>
          <a:p>
            <a:pPr marL="228600" lvl="2" fontAlgn="base">
              <a:lnSpc>
                <a:spcPct val="120000"/>
              </a:lnSpc>
              <a:spcBef>
                <a:spcPts val="1000"/>
              </a:spcBef>
              <a:spcAft>
                <a:spcPct val="0"/>
              </a:spcAft>
              <a:tabLst>
                <a:tab pos="450850" algn="l"/>
              </a:tabLst>
            </a:pPr>
            <a:r>
              <a:rPr lang="en-GB" sz="1600" b="1" dirty="0">
                <a:latin typeface="Arial" charset="0"/>
                <a:ea typeface="ヒラギノ角ゴ Pro W3" charset="-128"/>
              </a:rPr>
              <a:t>MMR is a live vaccine</a:t>
            </a:r>
            <a:r>
              <a:rPr lang="en-GB" sz="1600" dirty="0">
                <a:latin typeface="Arial" charset="0"/>
                <a:ea typeface="ヒラギノ角ゴ Pro W3" charset="-128"/>
              </a:rPr>
              <a:t>. Live </a:t>
            </a:r>
            <a:r>
              <a:rPr lang="en-GB" sz="1600" dirty="0"/>
              <a:t>vaccines can, in some situations, cause severe or fatal infections in immunosuppressed individuals due to extensive replication of the vaccine strain and, for this reason, </a:t>
            </a:r>
            <a:r>
              <a:rPr lang="en-GB" sz="1600" b="1" dirty="0"/>
              <a:t>should not be given to individuals with some types of severe primary or acquired immunodeficiency. </a:t>
            </a:r>
            <a:r>
              <a:rPr lang="en-GB" sz="1600" dirty="0"/>
              <a:t>Vaccination in immunosuppressed individuals should only be conducted in consultation with an appropriate specialist. Refer to </a:t>
            </a:r>
            <a:r>
              <a:rPr lang="en-GB" sz="1600" dirty="0">
                <a:hlinkClick r:id="rId3"/>
              </a:rPr>
              <a:t>Chapter 6</a:t>
            </a:r>
            <a:r>
              <a:rPr lang="en-GB" sz="1600" dirty="0"/>
              <a:t> of the Green Book for details. </a:t>
            </a:r>
          </a:p>
          <a:p>
            <a:pPr marL="685800" lvl="3" fontAlgn="base">
              <a:lnSpc>
                <a:spcPct val="120000"/>
              </a:lnSpc>
              <a:spcBef>
                <a:spcPts val="1000"/>
              </a:spcBef>
              <a:spcAft>
                <a:spcPct val="0"/>
              </a:spcAft>
              <a:tabLst>
                <a:tab pos="450850" algn="l"/>
              </a:tabLst>
            </a:pPr>
            <a:r>
              <a:rPr lang="en-GB" sz="1600" dirty="0"/>
              <a:t>MMR vaccine can be given to HIV-positive individuals who are not immunosuppressed or those with moderate immunosuppression as defined in Table 21.2, </a:t>
            </a:r>
            <a:r>
              <a:rPr lang="en-GB" sz="1600" dirty="0">
                <a:hlinkClick r:id="rId4"/>
              </a:rPr>
              <a:t>Chapter 21 </a:t>
            </a:r>
            <a:r>
              <a:rPr lang="en-GB" sz="1600" dirty="0"/>
              <a:t>of the Green Book.</a:t>
            </a:r>
            <a:endParaRPr lang="en-GB" sz="1600" dirty="0">
              <a:effectLst/>
              <a:latin typeface="+mn-lt"/>
            </a:endParaRPr>
          </a:p>
          <a:p>
            <a:pPr marL="228600" lvl="2" fontAlgn="base">
              <a:lnSpc>
                <a:spcPct val="120000"/>
              </a:lnSpc>
              <a:spcBef>
                <a:spcPts val="1000"/>
              </a:spcBef>
              <a:spcAft>
                <a:spcPct val="0"/>
              </a:spcAft>
              <a:tabLst>
                <a:tab pos="450850" algn="l"/>
              </a:tabLst>
            </a:pPr>
            <a:r>
              <a:rPr lang="en-GB" sz="1600" dirty="0">
                <a:latin typeface="Arial" charset="0"/>
                <a:ea typeface="ヒラギノ角ゴ Pro W3" charset="-128"/>
              </a:rPr>
              <a:t>pregnancy should be avoided for one month following vaccination</a:t>
            </a:r>
          </a:p>
          <a:p>
            <a:pPr marL="0" indent="0">
              <a:lnSpc>
                <a:spcPct val="120000"/>
              </a:lnSpc>
              <a:spcBef>
                <a:spcPts val="600"/>
              </a:spcBef>
              <a:buNone/>
            </a:pPr>
            <a:r>
              <a:rPr lang="en-GB" sz="1600" dirty="0">
                <a:latin typeface="Arial" charset="0"/>
                <a:ea typeface="ヒラギノ角ゴ Pro W3" charset="-128"/>
                <a:cs typeface="ヒラギノ角ゴ Pro W3" charset="-128"/>
              </a:rPr>
              <a:t>					</a:t>
            </a:r>
          </a:p>
        </p:txBody>
      </p:sp>
      <p:sp>
        <p:nvSpPr>
          <p:cNvPr id="6" name="Rectangle 2"/>
          <p:cNvSpPr>
            <a:spLocks noGrp="1" noChangeArrowheads="1"/>
          </p:cNvSpPr>
          <p:nvPr>
            <p:ph type="title"/>
          </p:nvPr>
        </p:nvSpPr>
        <p:spPr>
          <a:xfrm>
            <a:off x="455000" y="380057"/>
            <a:ext cx="8278688" cy="701824"/>
          </a:xfrm>
        </p:spPr>
        <p:txBody>
          <a:bodyPr wrap="square" numCol="1" compatLnSpc="1">
            <a:prstTxWarp prst="textNoShape">
              <a:avLst/>
            </a:prstTxWarp>
            <a:noAutofit/>
          </a:bodyPr>
          <a:lstStyle/>
          <a:p>
            <a:pPr>
              <a:spcBef>
                <a:spcPts val="600"/>
              </a:spcBef>
              <a:spcAft>
                <a:spcPts val="600"/>
              </a:spcAft>
            </a:pPr>
            <a:r>
              <a:rPr lang="en-GB" sz="3600" dirty="0">
                <a:latin typeface="Arial" charset="0"/>
                <a:ea typeface="ヒラギノ角ゴ Pro W3" charset="-128"/>
                <a:cs typeface="ヒラギノ角ゴ Pro W3" charset="-128"/>
              </a:rPr>
              <a:t>Contraindications</a:t>
            </a:r>
          </a:p>
        </p:txBody>
      </p:sp>
      <p:sp>
        <p:nvSpPr>
          <p:cNvPr id="4" name="Footer Placeholder 3">
            <a:extLst>
              <a:ext uri="{FF2B5EF4-FFF2-40B4-BE49-F238E27FC236}">
                <a16:creationId xmlns:a16="http://schemas.microsoft.com/office/drawing/2014/main" id="{AABA85FA-FCC4-B5D6-6D3A-C29E96933906}"/>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2" name="Slide Number Placeholder 1">
            <a:extLst>
              <a:ext uri="{FF2B5EF4-FFF2-40B4-BE49-F238E27FC236}">
                <a16:creationId xmlns:a16="http://schemas.microsoft.com/office/drawing/2014/main" id="{3D994FBD-2935-CD29-7DCF-3CAF32639BDB}"/>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Tree>
    <p:extLst>
      <p:ext uri="{BB962C8B-B14F-4D97-AF65-F5344CB8AC3E}">
        <p14:creationId xmlns:p14="http://schemas.microsoft.com/office/powerpoint/2010/main" val="3996827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C120-E960-7F59-3BDC-47C9566EF20B}"/>
              </a:ext>
            </a:extLst>
          </p:cNvPr>
          <p:cNvSpPr>
            <a:spLocks noGrp="1"/>
          </p:cNvSpPr>
          <p:nvPr>
            <p:ph type="title"/>
          </p:nvPr>
        </p:nvSpPr>
        <p:spPr/>
        <p:txBody>
          <a:bodyPr/>
          <a:lstStyle/>
          <a:p>
            <a:r>
              <a:rPr lang="en-GB" dirty="0"/>
              <a:t>Co-administration with other vaccines</a:t>
            </a:r>
          </a:p>
        </p:txBody>
      </p:sp>
      <p:sp>
        <p:nvSpPr>
          <p:cNvPr id="6" name="TextBox 5">
            <a:extLst>
              <a:ext uri="{FF2B5EF4-FFF2-40B4-BE49-F238E27FC236}">
                <a16:creationId xmlns:a16="http://schemas.microsoft.com/office/drawing/2014/main" id="{59F6CEF5-6E56-45DD-77D4-F743C47FDCDD}"/>
              </a:ext>
            </a:extLst>
          </p:cNvPr>
          <p:cNvSpPr txBox="1"/>
          <p:nvPr/>
        </p:nvSpPr>
        <p:spPr>
          <a:xfrm>
            <a:off x="157794" y="1502527"/>
            <a:ext cx="2986622" cy="4375557"/>
          </a:xfrm>
          <a:prstGeom prst="rect">
            <a:avLst/>
          </a:prstGeom>
          <a:noFill/>
        </p:spPr>
        <p:txBody>
          <a:bodyPr wrap="square" rtlCol="0">
            <a:spAutoFit/>
          </a:bodyPr>
          <a:lstStyle/>
          <a:p>
            <a:pPr marL="228600" lvl="2" fontAlgn="base">
              <a:spcBef>
                <a:spcPts val="1000"/>
              </a:spcBef>
              <a:spcAft>
                <a:spcPct val="0"/>
              </a:spcAft>
              <a:tabLst>
                <a:tab pos="450850" algn="l"/>
              </a:tabLst>
            </a:pPr>
            <a:r>
              <a:rPr lang="en-GB" dirty="0">
                <a:latin typeface="Arial" charset="0"/>
                <a:ea typeface="ヒラギノ角ゴ Pro W3" charset="-128"/>
              </a:rPr>
              <a:t>MMR vaccine can be given at the same time as, or at any interval before or after, other currently used live and inactivated vaccines except yellow fever vaccine and varicella and zoster vaccines: see Green Book, Chapter 11, T</a:t>
            </a:r>
            <a:r>
              <a:rPr lang="en-GB" dirty="0"/>
              <a:t>able 11.3 </a:t>
            </a:r>
            <a:r>
              <a:rPr lang="en-GB" dirty="0">
                <a:hlinkClick r:id="rId3"/>
              </a:rPr>
              <a:t>UK immunisation schedule: the green book, </a:t>
            </a:r>
            <a:r>
              <a:rPr lang="en-GB">
                <a:hlinkClick r:id="rId3"/>
              </a:rPr>
              <a:t>chapter 11)</a:t>
            </a:r>
            <a:endParaRPr lang="en-GB" dirty="0"/>
          </a:p>
          <a:p>
            <a:pPr marL="228600" lvl="2" fontAlgn="base">
              <a:spcBef>
                <a:spcPts val="1000"/>
              </a:spcBef>
              <a:spcAft>
                <a:spcPct val="0"/>
              </a:spcAft>
              <a:tabLst>
                <a:tab pos="450850" algn="l"/>
              </a:tabLst>
            </a:pPr>
            <a:endParaRPr lang="en-GB" dirty="0">
              <a:latin typeface="Arial" charset="0"/>
              <a:ea typeface="ヒラギノ角ゴ Pro W3" charset="-128"/>
            </a:endParaRPr>
          </a:p>
        </p:txBody>
      </p:sp>
      <p:graphicFrame>
        <p:nvGraphicFramePr>
          <p:cNvPr id="14" name="Content Placeholder 13">
            <a:extLst>
              <a:ext uri="{FF2B5EF4-FFF2-40B4-BE49-F238E27FC236}">
                <a16:creationId xmlns:a16="http://schemas.microsoft.com/office/drawing/2014/main" id="{F9406582-3068-3424-E728-A054661DEB73}"/>
              </a:ext>
            </a:extLst>
          </p:cNvPr>
          <p:cNvGraphicFramePr>
            <a:graphicFrameLocks noGrp="1"/>
          </p:cNvGraphicFramePr>
          <p:nvPr>
            <p:ph idx="1"/>
            <p:extLst>
              <p:ext uri="{D42A27DB-BD31-4B8C-83A1-F6EECF244321}">
                <p14:modId xmlns:p14="http://schemas.microsoft.com/office/powerpoint/2010/main" val="620374557"/>
              </p:ext>
            </p:extLst>
          </p:nvPr>
        </p:nvGraphicFramePr>
        <p:xfrm>
          <a:off x="3426420" y="1502527"/>
          <a:ext cx="8190192" cy="4431743"/>
        </p:xfrm>
        <a:graphic>
          <a:graphicData uri="http://schemas.openxmlformats.org/drawingml/2006/table">
            <a:tbl>
              <a:tblPr firstRow="1" firstCol="1" bandRow="1"/>
              <a:tblGrid>
                <a:gridCol w="4095096">
                  <a:extLst>
                    <a:ext uri="{9D8B030D-6E8A-4147-A177-3AD203B41FA5}">
                      <a16:colId xmlns:a16="http://schemas.microsoft.com/office/drawing/2014/main" val="1159140631"/>
                    </a:ext>
                  </a:extLst>
                </a:gridCol>
                <a:gridCol w="4095096">
                  <a:extLst>
                    <a:ext uri="{9D8B030D-6E8A-4147-A177-3AD203B41FA5}">
                      <a16:colId xmlns:a16="http://schemas.microsoft.com/office/drawing/2014/main" val="3886647739"/>
                    </a:ext>
                  </a:extLst>
                </a:gridCol>
              </a:tblGrid>
              <a:tr h="353642">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Vaccine combinations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18919275"/>
                  </a:ext>
                </a:extLst>
              </a:tr>
              <a:tr h="1463689">
                <a:tc>
                  <a:txBody>
                    <a:bodyPr/>
                    <a:lstStyle/>
                    <a:p>
                      <a:pPr>
                        <a:lnSpc>
                          <a:spcPct val="107000"/>
                        </a:lnSpc>
                        <a:spcAft>
                          <a:spcPts val="800"/>
                        </a:spcAft>
                      </a:pPr>
                      <a:r>
                        <a:rPr lang="en-GB" sz="1600">
                          <a:effectLst/>
                          <a:latin typeface="+mn-lt"/>
                          <a:ea typeface="Calibri" panose="020F0502020204030204" pitchFamily="34" charset="0"/>
                          <a:cs typeface="Times New Roman" panose="02020603050405020304" pitchFamily="18" charset="0"/>
                        </a:rPr>
                        <a:t>Yellow fever </a:t>
                      </a:r>
                      <a:r>
                        <a:rPr lang="en-GB" sz="1600" dirty="0">
                          <a:effectLst/>
                          <a:latin typeface="+mn-lt"/>
                          <a:ea typeface="Calibri" panose="020F0502020204030204" pitchFamily="34" charset="0"/>
                          <a:cs typeface="Times New Roman" panose="02020603050405020304" pitchFamily="18" charset="0"/>
                        </a:rPr>
                        <a:t>and MMR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A 4 week minimum interval period should be observed between the administration of these 2 vaccines. Yellow Fever and MMR should not be administered on the same day.</a:t>
                      </a:r>
                      <a:r>
                        <a:rPr lang="en-GB" sz="1600" baseline="30000" dirty="0">
                          <a:effectLst/>
                          <a:latin typeface="+mn-lt"/>
                          <a:ea typeface="Calibri" panose="020F0502020204030204" pitchFamily="34" charset="0"/>
                          <a:cs typeface="Times New Roman" panose="02020603050405020304" pitchFamily="18" charset="0"/>
                        </a:rPr>
                        <a:t>1</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97923759"/>
                  </a:ext>
                </a:extLst>
              </a:tr>
              <a:tr h="1150723">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Varicella (and zoster) vaccine and MMR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If these vaccines are not administered on the same day, then a 4 week minimum interval should be observed between vaccines.</a:t>
                      </a:r>
                      <a:r>
                        <a:rPr lang="en-GB" sz="1600" baseline="30000" dirty="0">
                          <a:effectLst/>
                          <a:latin typeface="+mn-lt"/>
                          <a:ea typeface="Calibri" panose="020F0502020204030204" pitchFamily="34" charset="0"/>
                          <a:cs typeface="Times New Roman" panose="02020603050405020304" pitchFamily="18" charset="0"/>
                        </a:rPr>
                        <a:t>2</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87008172"/>
                  </a:ext>
                </a:extLst>
              </a:tr>
              <a:tr h="1463689">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All currently used live vaccines (BCG, rotavirus, live attenuated influenza vaccine (LAIV), oral typhoid vaccine, yellow fever, varicella, zoster and MMR)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Apart from those combinations listed above, these vaccines can be administered at any time before or after each other.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60813613"/>
                  </a:ext>
                </a:extLst>
              </a:tr>
            </a:tbl>
          </a:graphicData>
        </a:graphic>
      </p:graphicFrame>
      <p:sp>
        <p:nvSpPr>
          <p:cNvPr id="3" name="Footer Placeholder 2">
            <a:extLst>
              <a:ext uri="{FF2B5EF4-FFF2-40B4-BE49-F238E27FC236}">
                <a16:creationId xmlns:a16="http://schemas.microsoft.com/office/drawing/2014/main" id="{0DE4DE74-BBC7-35EB-D57C-B60FA81367F2}"/>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BDACBD4A-8DB7-E42E-0787-21C8FD121423}"/>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Tree>
    <p:extLst>
      <p:ext uri="{BB962C8B-B14F-4D97-AF65-F5344CB8AC3E}">
        <p14:creationId xmlns:p14="http://schemas.microsoft.com/office/powerpoint/2010/main" val="2311110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093B-0DA3-468A-9594-F3922BA5F36F}"/>
              </a:ext>
            </a:extLst>
          </p:cNvPr>
          <p:cNvSpPr>
            <a:spLocks noGrp="1"/>
          </p:cNvSpPr>
          <p:nvPr>
            <p:ph type="title"/>
          </p:nvPr>
        </p:nvSpPr>
        <p:spPr/>
        <p:txBody>
          <a:bodyPr>
            <a:normAutofit fontScale="90000"/>
          </a:bodyPr>
          <a:lstStyle/>
          <a:p>
            <a:r>
              <a:rPr lang="en-GB" dirty="0"/>
              <a:t>Intervals required following tuberculin (Mantoux) skin testing or receipt of blood products </a:t>
            </a:r>
          </a:p>
        </p:txBody>
      </p:sp>
      <p:sp>
        <p:nvSpPr>
          <p:cNvPr id="3" name="Content Placeholder 2">
            <a:extLst>
              <a:ext uri="{FF2B5EF4-FFF2-40B4-BE49-F238E27FC236}">
                <a16:creationId xmlns:a16="http://schemas.microsoft.com/office/drawing/2014/main" id="{F8DCE1C7-7BE5-4AC3-A99D-F8BD2CC34937}"/>
              </a:ext>
            </a:extLst>
          </p:cNvPr>
          <p:cNvSpPr>
            <a:spLocks noGrp="1"/>
          </p:cNvSpPr>
          <p:nvPr>
            <p:ph idx="1"/>
          </p:nvPr>
        </p:nvSpPr>
        <p:spPr>
          <a:xfrm>
            <a:off x="330205" y="1553227"/>
            <a:ext cx="11123857" cy="4572937"/>
          </a:xfrm>
        </p:spPr>
        <p:txBody>
          <a:bodyPr>
            <a:normAutofit/>
          </a:bodyPr>
          <a:lstStyle/>
          <a:p>
            <a:pPr marL="0" lvl="2" indent="0" fontAlgn="base">
              <a:lnSpc>
                <a:spcPct val="80000"/>
              </a:lnSpc>
              <a:spcBef>
                <a:spcPts val="1000"/>
              </a:spcBef>
              <a:spcAft>
                <a:spcPct val="0"/>
              </a:spcAft>
              <a:buNone/>
              <a:tabLst>
                <a:tab pos="450850" algn="l"/>
              </a:tabLst>
            </a:pPr>
            <a:r>
              <a:rPr lang="en-GB" sz="1800" dirty="0">
                <a:latin typeface="Arial" charset="0"/>
                <a:ea typeface="ヒラギノ角ゴ Pro W3" charset="-128"/>
              </a:rPr>
              <a:t>Mantoux testing: </a:t>
            </a:r>
          </a:p>
          <a:p>
            <a:pPr marL="228600" lvl="2" fontAlgn="base">
              <a:lnSpc>
                <a:spcPct val="80000"/>
              </a:lnSpc>
              <a:spcBef>
                <a:spcPts val="1000"/>
              </a:spcBef>
              <a:spcAft>
                <a:spcPct val="0"/>
              </a:spcAft>
              <a:tabLst>
                <a:tab pos="450850" algn="l"/>
              </a:tabLst>
            </a:pPr>
            <a:r>
              <a:rPr lang="en-GB" sz="1800" dirty="0">
                <a:latin typeface="Arial" charset="0"/>
                <a:ea typeface="ヒラギノ角ゴ Pro W3" charset="-128"/>
              </a:rPr>
              <a:t>MMR vaccination and tuberculin skin testing can be performed on the same day</a:t>
            </a:r>
          </a:p>
          <a:p>
            <a:pPr marL="228600" lvl="2" fontAlgn="base">
              <a:lnSpc>
                <a:spcPct val="80000"/>
              </a:lnSpc>
              <a:spcBef>
                <a:spcPts val="1000"/>
              </a:spcBef>
              <a:spcAft>
                <a:spcPct val="0"/>
              </a:spcAft>
              <a:tabLst>
                <a:tab pos="450850" algn="l"/>
              </a:tabLst>
            </a:pPr>
            <a:r>
              <a:rPr lang="en-GB" sz="1800" dirty="0">
                <a:latin typeface="Arial" charset="0"/>
                <a:ea typeface="ヒラギノ角ゴ Pro W3" charset="-128"/>
              </a:rPr>
              <a:t>however, if a tuberculin skin test has been initiated, MMR should be delayed until the skin test has been read as the vaccine may cause a temporary depression of tuberculin skin sensitivity leading to a false negative result</a:t>
            </a:r>
          </a:p>
          <a:p>
            <a:pPr marL="228600" lvl="2" fontAlgn="base">
              <a:lnSpc>
                <a:spcPct val="80000"/>
              </a:lnSpc>
              <a:spcBef>
                <a:spcPts val="1000"/>
              </a:spcBef>
              <a:spcAft>
                <a:spcPct val="0"/>
              </a:spcAft>
              <a:tabLst>
                <a:tab pos="450850" algn="l"/>
              </a:tabLst>
            </a:pPr>
            <a:r>
              <a:rPr lang="en-GB" sz="1800" dirty="0">
                <a:latin typeface="Arial" charset="0"/>
                <a:ea typeface="ヒラギノ角ゴ Pro W3" charset="-128"/>
              </a:rPr>
              <a:t>if protection against measles is urgently required the vaccine can be given</a:t>
            </a:r>
          </a:p>
          <a:p>
            <a:pPr marL="228600" lvl="2" fontAlgn="base">
              <a:lnSpc>
                <a:spcPct val="80000"/>
              </a:lnSpc>
              <a:spcBef>
                <a:spcPts val="1000"/>
              </a:spcBef>
              <a:spcAft>
                <a:spcPct val="0"/>
              </a:spcAft>
              <a:tabLst>
                <a:tab pos="450850" algn="l"/>
              </a:tabLst>
            </a:pPr>
            <a:r>
              <a:rPr lang="en-GB" sz="1800" dirty="0">
                <a:latin typeface="Arial" charset="0"/>
                <a:ea typeface="ヒラギノ角ゴ Pro W3" charset="-128"/>
              </a:rPr>
              <a:t>if a child has had a recent MMR vaccine and requires a tuberculin skin test, a 4 week interval should be observed</a:t>
            </a:r>
          </a:p>
          <a:p>
            <a:pPr marL="0" lvl="2" indent="0" fontAlgn="base">
              <a:lnSpc>
                <a:spcPct val="80000"/>
              </a:lnSpc>
              <a:spcBef>
                <a:spcPts val="1000"/>
              </a:spcBef>
              <a:spcAft>
                <a:spcPct val="0"/>
              </a:spcAft>
              <a:buNone/>
              <a:tabLst>
                <a:tab pos="450850" algn="l"/>
              </a:tabLst>
            </a:pPr>
            <a:endParaRPr lang="en-GB" sz="1800" dirty="0">
              <a:latin typeface="Arial" charset="0"/>
              <a:ea typeface="ヒラギノ角ゴ Pro W3" charset="-128"/>
            </a:endParaRPr>
          </a:p>
          <a:p>
            <a:pPr marL="0" lvl="2" indent="0" fontAlgn="base">
              <a:lnSpc>
                <a:spcPct val="80000"/>
              </a:lnSpc>
              <a:spcBef>
                <a:spcPts val="1000"/>
              </a:spcBef>
              <a:spcAft>
                <a:spcPct val="0"/>
              </a:spcAft>
              <a:buNone/>
              <a:tabLst>
                <a:tab pos="450850" algn="l"/>
              </a:tabLst>
            </a:pPr>
            <a:r>
              <a:rPr lang="en-GB" sz="1800" dirty="0">
                <a:latin typeface="Arial" charset="0"/>
                <a:ea typeface="ヒラギノ角ゴ Pro W3" charset="-128"/>
              </a:rPr>
              <a:t>R</a:t>
            </a:r>
            <a:r>
              <a:rPr lang="en-GB" sz="1800">
                <a:latin typeface="Arial" charset="0"/>
                <a:ea typeface="ヒラギノ角ゴ Pro W3" charset="-128"/>
              </a:rPr>
              <a:t>eceipt </a:t>
            </a:r>
            <a:r>
              <a:rPr lang="en-GB" sz="1800" dirty="0">
                <a:latin typeface="Arial" charset="0"/>
                <a:ea typeface="ヒラギノ角ゴ Pro W3" charset="-128"/>
              </a:rPr>
              <a:t>of blood products: </a:t>
            </a:r>
          </a:p>
          <a:p>
            <a:pPr marL="228600" lvl="2">
              <a:spcBef>
                <a:spcPts val="1000"/>
              </a:spcBef>
              <a:tabLst>
                <a:tab pos="450850" algn="l"/>
              </a:tabLst>
            </a:pPr>
            <a:r>
              <a:rPr lang="en-GB" sz="1800" dirty="0">
                <a:latin typeface="Arial" charset="0"/>
                <a:ea typeface="ヒラギノ角ゴ Pro W3" charset="-128"/>
              </a:rPr>
              <a:t>there is a possibility of vaccine failure if MMR vaccine is given within 3 weeks of blood products such as immunoglobulin. This is due to the presence of passively acquired measles, mumps and rubella antibodies in the immunoglobulin which could prevent the live virus in the vaccine from replicating.</a:t>
            </a:r>
          </a:p>
          <a:p>
            <a:pPr marL="228600" lvl="2">
              <a:spcBef>
                <a:spcPts val="1000"/>
              </a:spcBef>
              <a:tabLst>
                <a:tab pos="450850" algn="l"/>
              </a:tabLst>
            </a:pPr>
            <a:r>
              <a:rPr lang="en-GB" sz="1800" dirty="0">
                <a:latin typeface="Arial" charset="0"/>
                <a:ea typeface="ヒラギノ角ゴ Pro W3" charset="-128"/>
              </a:rPr>
              <a:t>If urgent protection is required, MMR vaccine can be given but the dose should be repeated after 3 months to ensure long term protection</a:t>
            </a:r>
          </a:p>
          <a:p>
            <a:pPr marL="228600" lvl="2" fontAlgn="base">
              <a:lnSpc>
                <a:spcPct val="80000"/>
              </a:lnSpc>
              <a:spcBef>
                <a:spcPts val="1000"/>
              </a:spcBef>
              <a:spcAft>
                <a:spcPct val="0"/>
              </a:spcAft>
              <a:tabLst>
                <a:tab pos="450850" algn="l"/>
              </a:tabLst>
            </a:pPr>
            <a:endParaRPr lang="en-GB" sz="1800" dirty="0">
              <a:latin typeface="Arial" charset="0"/>
              <a:ea typeface="ヒラギノ角ゴ Pro W3" charset="-128"/>
            </a:endParaRPr>
          </a:p>
          <a:p>
            <a:pPr marL="228600" lvl="2">
              <a:spcBef>
                <a:spcPts val="1000"/>
              </a:spcBef>
              <a:tabLst>
                <a:tab pos="450850" algn="l"/>
              </a:tabLst>
            </a:pPr>
            <a:endParaRPr lang="en-GB" sz="17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857E4439-1F80-BC7A-11EA-F79F04B623E5}"/>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BC88EE50-9A33-8BB8-2ACB-B4A3F17AF000}"/>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382466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4" y="309500"/>
            <a:ext cx="8527315" cy="648072"/>
          </a:xfrm>
        </p:spPr>
        <p:txBody>
          <a:bodyPr>
            <a:normAutofit fontScale="90000"/>
          </a:bodyPr>
          <a:lstStyle/>
          <a:p>
            <a:r>
              <a:rPr lang="en-US" dirty="0"/>
              <a:t>Inadvertent administration of MMR vaccine</a:t>
            </a:r>
            <a:br>
              <a:rPr lang="en-GB" b="1" dirty="0"/>
            </a:br>
            <a:endParaRPr lang="en-GB" dirty="0"/>
          </a:p>
        </p:txBody>
      </p:sp>
      <p:sp>
        <p:nvSpPr>
          <p:cNvPr id="3" name="Content Placeholder 2"/>
          <p:cNvSpPr>
            <a:spLocks noGrp="1"/>
          </p:cNvSpPr>
          <p:nvPr>
            <p:ph idx="1"/>
          </p:nvPr>
        </p:nvSpPr>
        <p:spPr>
          <a:xfrm>
            <a:off x="456370" y="1500827"/>
            <a:ext cx="9716450" cy="4739679"/>
          </a:xfrm>
        </p:spPr>
        <p:txBody>
          <a:bodyPr>
            <a:normAutofit fontScale="77500" lnSpcReduction="20000"/>
          </a:bodyPr>
          <a:lstStyle/>
          <a:p>
            <a:pPr>
              <a:lnSpc>
                <a:spcPct val="120000"/>
              </a:lnSpc>
            </a:pPr>
            <a:r>
              <a:rPr lang="en-US" sz="2300" dirty="0">
                <a:latin typeface="+mn-lt"/>
                <a:ea typeface="ヒラギノ角ゴ Pro W3" charset="-128"/>
              </a:rPr>
              <a:t>if an immunosuppressed individual receives MMR vaccine, the degree of immunosuppression should be assessed </a:t>
            </a:r>
            <a:r>
              <a:rPr lang="en-GB" sz="2300" dirty="0">
                <a:effectLst/>
                <a:latin typeface="+mn-lt"/>
              </a:rPr>
              <a:t>as a potential exposure to measles and managed as per the UKHSA measles post-exposure guidelines</a:t>
            </a:r>
          </a:p>
          <a:p>
            <a:pPr>
              <a:lnSpc>
                <a:spcPct val="120000"/>
              </a:lnSpc>
            </a:pPr>
            <a:r>
              <a:rPr lang="en-GB" sz="2300" dirty="0">
                <a:latin typeface="+mn-lt"/>
              </a:rPr>
              <a:t>t</a:t>
            </a:r>
            <a:r>
              <a:rPr lang="en-GB" sz="2300" dirty="0">
                <a:effectLst/>
                <a:latin typeface="+mn-lt"/>
              </a:rPr>
              <a:t>he risk assessment should be undertaken in consultation with the clinician caring for the immunosuppressed patient</a:t>
            </a:r>
          </a:p>
          <a:p>
            <a:pPr>
              <a:lnSpc>
                <a:spcPct val="120000"/>
              </a:lnSpc>
            </a:pPr>
            <a:r>
              <a:rPr lang="en-GB" sz="2300" dirty="0">
                <a:effectLst/>
                <a:latin typeface="+mn-lt"/>
              </a:rPr>
              <a:t>if the clinical assessment is that the patient is not sufficiently immunosuppressed and can tolerate the attenuated vaccine virus, IVIG is not required </a:t>
            </a:r>
          </a:p>
          <a:p>
            <a:pPr>
              <a:lnSpc>
                <a:spcPct val="120000"/>
              </a:lnSpc>
            </a:pPr>
            <a:r>
              <a:rPr lang="en-GB" sz="2300" dirty="0">
                <a:latin typeface="+mn-lt"/>
              </a:rPr>
              <a:t>p</a:t>
            </a:r>
            <a:r>
              <a:rPr lang="en-GB" sz="2300" dirty="0">
                <a:effectLst/>
                <a:latin typeface="+mn-lt"/>
              </a:rPr>
              <a:t>regnant women do not require post-exposure prophylaxis against measles if they are inadvertently given MMR </a:t>
            </a:r>
          </a:p>
          <a:p>
            <a:pPr>
              <a:lnSpc>
                <a:spcPct val="120000"/>
              </a:lnSpc>
            </a:pPr>
            <a:r>
              <a:rPr lang="en-GB" dirty="0">
                <a:effectLst/>
                <a:latin typeface="+mn-lt"/>
              </a:rPr>
              <a:t>the UK Vaccine in Pregnancy Surveillance programme operated by the UKHSA collected data about exposures to MMR vaccine during pregnancy to monitor the safety of such exposures</a:t>
            </a:r>
          </a:p>
          <a:p>
            <a:pPr marL="228600" lvl="2">
              <a:lnSpc>
                <a:spcPct val="120000"/>
              </a:lnSpc>
              <a:spcBef>
                <a:spcPts val="1000"/>
              </a:spcBef>
              <a:tabLst>
                <a:tab pos="450850" algn="l"/>
              </a:tabLst>
            </a:pPr>
            <a:r>
              <a:rPr lang="en-GB" sz="2300" dirty="0">
                <a:latin typeface="+mn-lt"/>
              </a:rPr>
              <a:t>there are no safety concerns, either for the mother or the baby, when immunised with MMR or single rubella vaccine in pregnancy and they can be immediately reassured</a:t>
            </a:r>
            <a:endParaRPr lang="en-GB" sz="2300" dirty="0">
              <a:latin typeface="Arial" charset="0"/>
              <a:ea typeface="ヒラギノ角ゴ Pro W3" charset="-128"/>
            </a:endParaRPr>
          </a:p>
          <a:p>
            <a:endParaRPr lang="en-GB" sz="1600" dirty="0"/>
          </a:p>
        </p:txBody>
      </p:sp>
      <p:sp>
        <p:nvSpPr>
          <p:cNvPr id="4" name="Footer Placeholder 3">
            <a:extLst>
              <a:ext uri="{FF2B5EF4-FFF2-40B4-BE49-F238E27FC236}">
                <a16:creationId xmlns:a16="http://schemas.microsoft.com/office/drawing/2014/main" id="{2FF41662-9967-4132-FDF0-FFBEB5E470AF}"/>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8695A8BE-E4CA-99B0-238F-F4936CA27F15}"/>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Tree>
    <p:extLst>
      <p:ext uri="{BB962C8B-B14F-4D97-AF65-F5344CB8AC3E}">
        <p14:creationId xmlns:p14="http://schemas.microsoft.com/office/powerpoint/2010/main" val="3340760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56174"/>
            <a:ext cx="8028000" cy="648072"/>
          </a:xfrm>
        </p:spPr>
        <p:txBody>
          <a:bodyPr>
            <a:normAutofit/>
          </a:bodyPr>
          <a:lstStyle/>
          <a:p>
            <a:r>
              <a:rPr lang="en-GB" dirty="0"/>
              <a:t>Adverse reactions</a:t>
            </a:r>
          </a:p>
        </p:txBody>
      </p:sp>
      <p:sp>
        <p:nvSpPr>
          <p:cNvPr id="3" name="Content Placeholder 2"/>
          <p:cNvSpPr>
            <a:spLocks noGrp="1"/>
          </p:cNvSpPr>
          <p:nvPr>
            <p:ph idx="1"/>
          </p:nvPr>
        </p:nvSpPr>
        <p:spPr>
          <a:xfrm>
            <a:off x="571636" y="1533870"/>
            <a:ext cx="10064280" cy="4967956"/>
          </a:xfrm>
        </p:spPr>
        <p:txBody>
          <a:bodyPr>
            <a:normAutofit/>
          </a:bodyPr>
          <a:lstStyle/>
          <a:p>
            <a:pPr marL="228600" lvl="2">
              <a:spcBef>
                <a:spcPts val="1000"/>
              </a:spcBef>
              <a:tabLst>
                <a:tab pos="450850" algn="l"/>
              </a:tabLst>
            </a:pPr>
            <a:r>
              <a:rPr lang="en-GB" sz="1800" dirty="0">
                <a:latin typeface="Arial" charset="0"/>
                <a:ea typeface="ヒラギノ角ゴ Pro W3" charset="-128"/>
              </a:rPr>
              <a:t>pain, swelling, bruising and redness at the injection site, fever &gt;37.5oC (oral/axillary) are commonly reported reactions</a:t>
            </a:r>
          </a:p>
          <a:p>
            <a:pPr marL="228600" lvl="2">
              <a:spcBef>
                <a:spcPts val="1000"/>
              </a:spcBef>
              <a:tabLst>
                <a:tab pos="450850" algn="l"/>
              </a:tabLst>
            </a:pPr>
            <a:r>
              <a:rPr lang="en-GB" sz="1800" dirty="0">
                <a:latin typeface="Arial" charset="0"/>
                <a:ea typeface="ヒラギノ角ゴ Pro W3" charset="-128"/>
              </a:rPr>
              <a:t>rash, upper respiratory tract infection and the formation of a small painless nodule at the injection site are also reported</a:t>
            </a:r>
          </a:p>
          <a:p>
            <a:pPr marL="228600" lvl="2">
              <a:spcBef>
                <a:spcPts val="1000"/>
              </a:spcBef>
              <a:tabLst>
                <a:tab pos="450850" algn="l"/>
              </a:tabLst>
            </a:pPr>
            <a:r>
              <a:rPr lang="en-GB" sz="1800" dirty="0">
                <a:latin typeface="Arial" charset="0"/>
                <a:ea typeface="ヒラギノ角ゴ Pro W3" charset="-128"/>
              </a:rPr>
              <a:t>these symptoms usually disappear within 1 to 2 days without treatment</a:t>
            </a:r>
          </a:p>
          <a:p>
            <a:pPr marL="285750" lvl="2" indent="-285750">
              <a:spcBef>
                <a:spcPts val="1000"/>
              </a:spcBef>
              <a:tabLst>
                <a:tab pos="450850" algn="l"/>
              </a:tabLst>
            </a:pPr>
            <a:r>
              <a:rPr lang="en-GB" sz="1800" dirty="0">
                <a:latin typeface="Arial" charset="0"/>
                <a:ea typeface="ヒラギノ角ゴ Pro W3" charset="-128"/>
              </a:rPr>
              <a:t>the frequency of adverse reactions is similar for first and second doses of vaccine although injection site pain has been found to be very common after the second dose</a:t>
            </a:r>
          </a:p>
          <a:p>
            <a:pPr marL="228600" lvl="2">
              <a:spcBef>
                <a:spcPts val="1000"/>
              </a:spcBef>
              <a:tabLst>
                <a:tab pos="450850" algn="l"/>
              </a:tabLst>
            </a:pPr>
            <a:r>
              <a:rPr lang="en-GB" sz="1800" dirty="0">
                <a:latin typeface="Arial" charset="0"/>
                <a:ea typeface="ヒラギノ角ゴ Pro W3" charset="-128"/>
              </a:rPr>
              <a:t>encephalitis has been reported post vaccination (below 1 per 10 million doses). This is far below the risk from natural disease:</a:t>
            </a:r>
          </a:p>
          <a:p>
            <a:pPr marL="685800" lvl="3">
              <a:spcBef>
                <a:spcPts val="1000"/>
              </a:spcBef>
              <a:tabLst>
                <a:tab pos="450850" algn="l"/>
              </a:tabLst>
            </a:pPr>
            <a:r>
              <a:rPr lang="en-GB">
                <a:latin typeface="Arial" charset="0"/>
                <a:ea typeface="ヒラギノ角ゴ Pro W3" charset="-128"/>
              </a:rPr>
              <a:t>Measles: </a:t>
            </a:r>
            <a:r>
              <a:rPr lang="en-GB" dirty="0">
                <a:latin typeface="Arial" charset="0"/>
                <a:ea typeface="ヒラギノ角ゴ Pro W3" charset="-128"/>
              </a:rPr>
              <a:t>1 in 1,000 to 2,000</a:t>
            </a:r>
          </a:p>
          <a:p>
            <a:pPr marL="685800" lvl="3">
              <a:spcBef>
                <a:spcPts val="1000"/>
              </a:spcBef>
              <a:tabLst>
                <a:tab pos="450850" algn="l"/>
              </a:tabLst>
            </a:pPr>
            <a:r>
              <a:rPr lang="en-GB">
                <a:latin typeface="Arial" charset="0"/>
                <a:ea typeface="ヒラギノ角ゴ Pro W3" charset="-128"/>
              </a:rPr>
              <a:t>Mumps:   2 to 4 </a:t>
            </a:r>
            <a:r>
              <a:rPr lang="en-GB" dirty="0">
                <a:latin typeface="Arial" charset="0"/>
                <a:ea typeface="ヒラギノ角ゴ Pro W3" charset="-128"/>
              </a:rPr>
              <a:t>in 1,000 cases</a:t>
            </a:r>
          </a:p>
          <a:p>
            <a:pPr marL="685800" lvl="3">
              <a:spcBef>
                <a:spcPts val="1000"/>
              </a:spcBef>
              <a:tabLst>
                <a:tab pos="450850" algn="l"/>
              </a:tabLst>
            </a:pPr>
            <a:r>
              <a:rPr lang="en-GB">
                <a:latin typeface="Arial" charset="0"/>
                <a:ea typeface="ヒラギノ角ゴ Pro W3" charset="-128"/>
              </a:rPr>
              <a:t>Rubella:  </a:t>
            </a:r>
            <a:r>
              <a:rPr lang="en-GB" dirty="0">
                <a:latin typeface="Arial" charset="0"/>
                <a:ea typeface="ヒラギノ角ゴ Pro W3" charset="-128"/>
              </a:rPr>
              <a:t>1 in 6,000 cases</a:t>
            </a:r>
          </a:p>
          <a:p>
            <a:pPr marL="285750" lvl="2" indent="-285750">
              <a:spcBef>
                <a:spcPts val="1000"/>
              </a:spcBef>
              <a:tabLst>
                <a:tab pos="450850" algn="l"/>
              </a:tabLst>
            </a:pPr>
            <a:r>
              <a:rPr lang="en-GB" sz="1800" dirty="0">
                <a:latin typeface="Arial" charset="0"/>
                <a:ea typeface="ヒラギノ角ゴ Pro W3" charset="-128"/>
              </a:rPr>
              <a:t>all serious suspected reactions following MMR vaccination should be reported to the Medicines and Healthcare products Regulatory Agency using the Yellow Card scheme </a:t>
            </a:r>
            <a:r>
              <a:rPr lang="en-GB" sz="1800" dirty="0">
                <a:latin typeface="Arial" charset="0"/>
                <a:ea typeface="ヒラギノ角ゴ Pro W3" charset="-128"/>
                <a:hlinkClick r:id="rId3"/>
              </a:rPr>
              <a:t>http://yellowcard.mhra.gov.uk/</a:t>
            </a:r>
            <a:endParaRPr lang="en-GB" sz="1800" dirty="0">
              <a:latin typeface="Arial" charset="0"/>
              <a:ea typeface="ヒラギノ角ゴ Pro W3" charset="-128"/>
            </a:endParaRPr>
          </a:p>
          <a:p>
            <a:pPr marL="0" lvl="2" indent="0">
              <a:spcBef>
                <a:spcPts val="1000"/>
              </a:spcBef>
              <a:buNone/>
              <a:tabLst>
                <a:tab pos="450850" algn="l"/>
              </a:tabLst>
            </a:pPr>
            <a:endParaRPr lang="en-GB" sz="1700" dirty="0">
              <a:latin typeface="Arial" charset="0"/>
              <a:ea typeface="ヒラギノ角ゴ Pro W3" charset="-128"/>
            </a:endParaRPr>
          </a:p>
          <a:p>
            <a:pPr marL="0" lvl="2" indent="0">
              <a:spcBef>
                <a:spcPts val="1000"/>
              </a:spcBef>
              <a:buNone/>
              <a:tabLst>
                <a:tab pos="450850" algn="l"/>
              </a:tabLst>
            </a:pPr>
            <a:endParaRPr lang="en-GB" sz="17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34F44AAD-6148-E6D4-A042-6A94D45DEC64}"/>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F21F016D-F2F1-36E9-EAA9-A65ABB730C33}"/>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spTree>
    <p:extLst>
      <p:ext uri="{BB962C8B-B14F-4D97-AF65-F5344CB8AC3E}">
        <p14:creationId xmlns:p14="http://schemas.microsoft.com/office/powerpoint/2010/main" val="1274770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MMR vaccine COVER data</a:t>
            </a:r>
          </a:p>
        </p:txBody>
      </p:sp>
    </p:spTree>
    <p:extLst>
      <p:ext uri="{BB962C8B-B14F-4D97-AF65-F5344CB8AC3E}">
        <p14:creationId xmlns:p14="http://schemas.microsoft.com/office/powerpoint/2010/main" val="185859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Measles</a:t>
            </a:r>
            <a:br>
              <a:rPr lang="en-GB" dirty="0"/>
            </a:br>
            <a:br>
              <a:rPr lang="en-GB" dirty="0"/>
            </a:br>
            <a:br>
              <a:rPr lang="en-GB" dirty="0"/>
            </a:br>
            <a:endParaRPr lang="en-GB" dirty="0"/>
          </a:p>
        </p:txBody>
      </p:sp>
    </p:spTree>
    <p:extLst>
      <p:ext uri="{BB962C8B-B14F-4D97-AF65-F5344CB8AC3E}">
        <p14:creationId xmlns:p14="http://schemas.microsoft.com/office/powerpoint/2010/main" val="4109976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BA5E8D-59EA-B807-2A06-529B706DF997}"/>
              </a:ext>
            </a:extLst>
          </p:cNvPr>
          <p:cNvSpPr>
            <a:spLocks noGrp="1"/>
          </p:cNvSpPr>
          <p:nvPr>
            <p:ph type="title"/>
          </p:nvPr>
        </p:nvSpPr>
        <p:spPr/>
        <p:txBody>
          <a:bodyPr>
            <a:normAutofit fontScale="90000"/>
          </a:bodyPr>
          <a:lstStyle/>
          <a:p>
            <a:r>
              <a:rPr lang="en-GB" b="1" dirty="0"/>
              <a:t>Data collection: C</a:t>
            </a:r>
            <a:r>
              <a:rPr lang="en-GB" dirty="0"/>
              <a:t>overage </a:t>
            </a:r>
            <a:r>
              <a:rPr lang="en-GB" b="1" dirty="0"/>
              <a:t>o</a:t>
            </a:r>
            <a:r>
              <a:rPr lang="en-GB" dirty="0"/>
              <a:t>f </a:t>
            </a:r>
            <a:r>
              <a:rPr lang="en-GB" b="1" dirty="0"/>
              <a:t>V</a:t>
            </a:r>
            <a:r>
              <a:rPr lang="en-GB" dirty="0"/>
              <a:t>accination </a:t>
            </a:r>
            <a:r>
              <a:rPr lang="en-GB" b="1" dirty="0"/>
              <a:t>E</a:t>
            </a:r>
            <a:r>
              <a:rPr lang="en-GB" dirty="0"/>
              <a:t>valuated </a:t>
            </a:r>
            <a:r>
              <a:rPr lang="en-GB" b="1" dirty="0"/>
              <a:t>R</a:t>
            </a:r>
            <a:r>
              <a:rPr lang="en-GB" dirty="0"/>
              <a:t>apidly (COVER)</a:t>
            </a:r>
          </a:p>
        </p:txBody>
      </p:sp>
      <p:sp>
        <p:nvSpPr>
          <p:cNvPr id="7" name="Content Placeholder 6">
            <a:extLst>
              <a:ext uri="{FF2B5EF4-FFF2-40B4-BE49-F238E27FC236}">
                <a16:creationId xmlns:a16="http://schemas.microsoft.com/office/drawing/2014/main" id="{D95CAD70-FEED-6F22-289F-A945CF2C5892}"/>
              </a:ext>
            </a:extLst>
          </p:cNvPr>
          <p:cNvSpPr>
            <a:spLocks noGrp="1"/>
          </p:cNvSpPr>
          <p:nvPr>
            <p:ph idx="1"/>
          </p:nvPr>
        </p:nvSpPr>
        <p:spPr>
          <a:xfrm>
            <a:off x="330206" y="1458685"/>
            <a:ext cx="11277076" cy="4838700"/>
          </a:xfrm>
        </p:spPr>
        <p:txBody>
          <a:bodyPr>
            <a:noAutofit/>
          </a:bodyPr>
          <a:lstStyle/>
          <a:p>
            <a:pPr>
              <a:lnSpc>
                <a:spcPct val="100000"/>
              </a:lnSpc>
            </a:pPr>
            <a:r>
              <a:rPr lang="en-GB" sz="1250" dirty="0"/>
              <a:t>“the ability to reliably measure vaccine coverage plays an essential role in evaluating the success of a vaccination programme, identifying susceptible populations for further interventions and informing future vaccine policy decisions; this is dependent on having an accurate estimate for the eligible population (denominator) and a robust method of ascertaining the number of those eligible individuals who have received a particular vaccine dose (numerator).” (</a:t>
            </a:r>
            <a:r>
              <a:rPr lang="en-GB" sz="1250" i="1" dirty="0"/>
              <a:t>Amirthalingam, G. et al 2012)</a:t>
            </a:r>
            <a:endParaRPr lang="en-GB" sz="1250" dirty="0"/>
          </a:p>
          <a:p>
            <a:pPr>
              <a:lnSpc>
                <a:spcPct val="100000"/>
              </a:lnSpc>
            </a:pPr>
            <a:r>
              <a:rPr lang="en-GB" sz="1250" dirty="0"/>
              <a:t>the COVER data collection and analysis programme has operated in the UK since 1987 and is nationally mandated</a:t>
            </a:r>
          </a:p>
          <a:p>
            <a:pPr>
              <a:lnSpc>
                <a:spcPct val="100000"/>
              </a:lnSpc>
            </a:pPr>
            <a:r>
              <a:rPr lang="en-GB" sz="1250" dirty="0"/>
              <a:t>local authority and GP practice level immunisation coverage data for the pre-school vaccination programmes are extracted from Child Health Information Systems (CHISs) and submitted to NHS Digital’s Strategic Data Collection Service (SDCS) on a quarterly basis</a:t>
            </a:r>
          </a:p>
          <a:p>
            <a:pPr>
              <a:lnSpc>
                <a:spcPct val="100000"/>
              </a:lnSpc>
            </a:pPr>
            <a:r>
              <a:rPr lang="en-GB" sz="1250" dirty="0"/>
              <a:t>the UKHSA analyses this data and produces/publishes quarterly (official statistic) and, jointly with NHS Digital, annual (national statistic) reports </a:t>
            </a:r>
          </a:p>
          <a:p>
            <a:pPr>
              <a:lnSpc>
                <a:spcPct val="100000"/>
              </a:lnSpc>
            </a:pPr>
            <a:r>
              <a:rPr lang="en-GB" sz="1250" dirty="0"/>
              <a:t>COVER measures “the proportion of children aged </a:t>
            </a:r>
            <a:r>
              <a:rPr lang="en-GB" sz="1250" b="1" dirty="0"/>
              <a:t>12 months</a:t>
            </a:r>
            <a:r>
              <a:rPr lang="en-GB" sz="1250" dirty="0"/>
              <a:t>, </a:t>
            </a:r>
            <a:r>
              <a:rPr lang="en-GB" sz="1250" b="1" dirty="0"/>
              <a:t>24 months </a:t>
            </a:r>
            <a:r>
              <a:rPr lang="en-GB" sz="1250" dirty="0"/>
              <a:t>and </a:t>
            </a:r>
            <a:r>
              <a:rPr lang="en-GB" sz="1250" b="1" dirty="0"/>
              <a:t>5 years </a:t>
            </a:r>
            <a:r>
              <a:rPr lang="en-GB" sz="1250" dirty="0"/>
              <a:t>who have </a:t>
            </a:r>
            <a:r>
              <a:rPr lang="en-GB" sz="1250" b="1" dirty="0"/>
              <a:t>completed</a:t>
            </a:r>
            <a:r>
              <a:rPr lang="en-GB" sz="1250" dirty="0"/>
              <a:t> courses of each routine childhood immunisation” for MMR, first dose coverage is measured at age 2 years and again at age 5 years and second dose coverage is measured at age 5 years</a:t>
            </a:r>
          </a:p>
          <a:p>
            <a:pPr marL="0" indent="0">
              <a:lnSpc>
                <a:spcPct val="100000"/>
              </a:lnSpc>
              <a:buNone/>
            </a:pPr>
            <a:r>
              <a:rPr lang="en-GB" sz="1250" dirty="0">
                <a:solidFill>
                  <a:srgbClr val="00AE9E"/>
                </a:solidFill>
              </a:rPr>
              <a:t>How COVER works (with specific reference to MMR): </a:t>
            </a:r>
          </a:p>
          <a:p>
            <a:pPr>
              <a:lnSpc>
                <a:spcPct val="100000"/>
              </a:lnSpc>
            </a:pPr>
            <a:r>
              <a:rPr lang="en-GB" sz="1250" dirty="0"/>
              <a:t>first dose coverage is measured at age 2 years and again at age 5 years, and second dose coverage is measured at age 5 years</a:t>
            </a:r>
            <a:endParaRPr lang="en-GB" sz="1250" dirty="0">
              <a:solidFill>
                <a:srgbClr val="00AE9E"/>
              </a:solidFill>
            </a:endParaRPr>
          </a:p>
          <a:p>
            <a:pPr marL="0" indent="0">
              <a:lnSpc>
                <a:spcPct val="100000"/>
              </a:lnSpc>
              <a:buNone/>
            </a:pPr>
            <a:r>
              <a:rPr lang="en-GB" sz="1250" dirty="0">
                <a:solidFill>
                  <a:srgbClr val="00AE9E"/>
                </a:solidFill>
              </a:rPr>
              <a:t>Denominator: </a:t>
            </a:r>
            <a:r>
              <a:rPr lang="en-GB" sz="1250" dirty="0"/>
              <a:t>Total number of children for whom the local healthcare system/Local Authority is responsible on the last day of a defined quarter whose second or fifth birthday falls within that quarter</a:t>
            </a:r>
          </a:p>
          <a:p>
            <a:pPr marL="0" indent="0">
              <a:lnSpc>
                <a:spcPct val="100000"/>
              </a:lnSpc>
              <a:buNone/>
            </a:pPr>
            <a:r>
              <a:rPr lang="en-GB" sz="1250" dirty="0">
                <a:solidFill>
                  <a:srgbClr val="00AE9E"/>
                </a:solidFill>
              </a:rPr>
              <a:t>Numerator: </a:t>
            </a:r>
            <a:r>
              <a:rPr lang="en-GB" sz="1250" dirty="0"/>
              <a:t>Total number of children who have completed immunisation at any time by their second or fifth birthday</a:t>
            </a:r>
          </a:p>
          <a:p>
            <a:pPr marL="0" indent="0">
              <a:lnSpc>
                <a:spcPct val="100000"/>
              </a:lnSpc>
              <a:buNone/>
            </a:pPr>
            <a:r>
              <a:rPr lang="en-GB" sz="1250" dirty="0">
                <a:solidFill>
                  <a:srgbClr val="00AE9E"/>
                </a:solidFill>
              </a:rPr>
              <a:t>Tightly defined dose/course: </a:t>
            </a:r>
            <a:r>
              <a:rPr lang="en-GB" sz="1250" dirty="0"/>
              <a:t>one dose of MMR by 24 months; one and 2 doses of MMR by 5 years</a:t>
            </a:r>
          </a:p>
          <a:p>
            <a:pPr marL="0" indent="0">
              <a:lnSpc>
                <a:spcPct val="100000"/>
              </a:lnSpc>
              <a:buNone/>
            </a:pPr>
            <a:r>
              <a:rPr lang="en-GB" sz="1250" u="sng" dirty="0"/>
              <a:t>Important</a:t>
            </a:r>
            <a:r>
              <a:rPr lang="en-GB" sz="1250"/>
              <a:t>: First doses </a:t>
            </a:r>
            <a:r>
              <a:rPr lang="en-GB" sz="1250" dirty="0"/>
              <a:t>given before age 1 year (too early) and after the 2</a:t>
            </a:r>
            <a:r>
              <a:rPr lang="en-GB" sz="1250" baseline="30000" dirty="0"/>
              <a:t>nd</a:t>
            </a:r>
            <a:r>
              <a:rPr lang="en-GB" sz="1250" dirty="0"/>
              <a:t> and 5</a:t>
            </a:r>
            <a:r>
              <a:rPr lang="en-GB" sz="1250" baseline="30000" dirty="0"/>
              <a:t>th</a:t>
            </a:r>
            <a:r>
              <a:rPr lang="en-GB" sz="1250" dirty="0"/>
              <a:t> birthday, and 2nd doses given after the 5</a:t>
            </a:r>
            <a:r>
              <a:rPr lang="en-GB" sz="1250" baseline="30000" dirty="0"/>
              <a:t>th</a:t>
            </a:r>
            <a:r>
              <a:rPr lang="en-GB" sz="1250" dirty="0"/>
              <a:t> birthday are not included, </a:t>
            </a:r>
            <a:r>
              <a:rPr lang="en-GB" sz="1250" b="1" dirty="0"/>
              <a:t>however, 2 doses of MMR vaccine are required for full, long-term protection and children should continue to receive any missed dose(</a:t>
            </a:r>
            <a:r>
              <a:rPr lang="en-GB" sz="1250" b="1"/>
              <a:t>s)</a:t>
            </a:r>
            <a:endParaRPr lang="en-GB" sz="1250" b="1" dirty="0"/>
          </a:p>
        </p:txBody>
      </p:sp>
      <p:sp>
        <p:nvSpPr>
          <p:cNvPr id="2" name="Footer Placeholder 1">
            <a:extLst>
              <a:ext uri="{FF2B5EF4-FFF2-40B4-BE49-F238E27FC236}">
                <a16:creationId xmlns:a16="http://schemas.microsoft.com/office/drawing/2014/main" id="{DE458391-4985-E2C3-1BA9-56671A91BD0D}"/>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3" name="Slide Number Placeholder 2">
            <a:extLst>
              <a:ext uri="{FF2B5EF4-FFF2-40B4-BE49-F238E27FC236}">
                <a16:creationId xmlns:a16="http://schemas.microsoft.com/office/drawing/2014/main" id="{92457D77-353E-5693-CCB1-8990BD263856}"/>
              </a:ext>
            </a:extLst>
          </p:cNvPr>
          <p:cNvSpPr>
            <a:spLocks noGrp="1"/>
          </p:cNvSpPr>
          <p:nvPr>
            <p:ph type="sldNum" sz="quarter" idx="11"/>
          </p:nvPr>
        </p:nvSpPr>
        <p:spPr/>
        <p:txBody>
          <a:bodyPr/>
          <a:lstStyle/>
          <a:p>
            <a:fld id="{344369E4-5DE7-46E5-874E-4FD437973785}" type="slidenum">
              <a:rPr lang="en-GB" smtClean="0"/>
              <a:pPr/>
              <a:t>50</a:t>
            </a:fld>
            <a:endParaRPr lang="en-GB" sz="1400" dirty="0"/>
          </a:p>
        </p:txBody>
      </p:sp>
    </p:spTree>
    <p:extLst>
      <p:ext uri="{BB962C8B-B14F-4D97-AF65-F5344CB8AC3E}">
        <p14:creationId xmlns:p14="http://schemas.microsoft.com/office/powerpoint/2010/main" val="1699100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7248F8-2514-489A-9DFA-CF3D74012B8C}"/>
              </a:ext>
            </a:extLst>
          </p:cNvPr>
          <p:cNvSpPr/>
          <p:nvPr/>
        </p:nvSpPr>
        <p:spPr>
          <a:xfrm>
            <a:off x="8602824" y="1700291"/>
            <a:ext cx="223935" cy="3797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351796" y="119436"/>
            <a:ext cx="11123856" cy="644877"/>
          </a:xfrm>
        </p:spPr>
        <p:txBody>
          <a:bodyPr>
            <a:noAutofit/>
          </a:bodyPr>
          <a:lstStyle/>
          <a:p>
            <a:r>
              <a:rPr lang="en-GB" sz="1800" b="1" dirty="0"/>
              <a:t>MMR1 coverage at 2 and 5 years of age, England 1997/98 to 2021/22</a:t>
            </a:r>
            <a:br>
              <a:rPr lang="en-GB" sz="1800" b="1" dirty="0"/>
            </a:br>
            <a:r>
              <a:rPr lang="en-GB" sz="1800" b="1" dirty="0"/>
              <a:t>MMR2 coverage at 5 years of age, England 1997/98 to 2021/22 </a:t>
            </a:r>
            <a:br>
              <a:rPr lang="en-GB" sz="1800" b="1" dirty="0"/>
            </a:br>
            <a:br>
              <a:rPr lang="en-GB" sz="1800" b="1" dirty="0"/>
            </a:br>
            <a:r>
              <a:rPr lang="en-GB" sz="1200" b="1" dirty="0">
                <a:solidFill>
                  <a:schemeClr val="tx1"/>
                </a:solidFill>
                <a:latin typeface="+mn-lt"/>
              </a:rPr>
              <a:t>Source: Childhood Vaccination Coverage Statistics - 2020-21 Annual National Official Statistics, NHS Digital, UKHSA</a:t>
            </a:r>
          </a:p>
        </p:txBody>
      </p:sp>
      <p:graphicFrame>
        <p:nvGraphicFramePr>
          <p:cNvPr id="4" name="Chart Placeholder 3"/>
          <p:cNvGraphicFramePr>
            <a:graphicFrameLocks noGrp="1"/>
          </p:cNvGraphicFramePr>
          <p:nvPr>
            <p:ph idx="1"/>
            <p:extLst>
              <p:ext uri="{D42A27DB-BD31-4B8C-83A1-F6EECF244321}">
                <p14:modId xmlns:p14="http://schemas.microsoft.com/office/powerpoint/2010/main" val="2732441506"/>
              </p:ext>
            </p:extLst>
          </p:nvPr>
        </p:nvGraphicFramePr>
        <p:xfrm>
          <a:off x="438540" y="1168154"/>
          <a:ext cx="9517360" cy="553242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7333200" y="1404079"/>
            <a:ext cx="4597614" cy="369332"/>
          </a:xfrm>
          <a:prstGeom prst="rect">
            <a:avLst/>
          </a:prstGeom>
          <a:solidFill>
            <a:schemeClr val="accent1">
              <a:lumMod val="20000"/>
              <a:lumOff val="80000"/>
              <a:alpha val="52000"/>
            </a:schemeClr>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175E"/>
                </a:solidFill>
                <a:effectLst/>
                <a:uLnTx/>
                <a:uFillTx/>
                <a:latin typeface="Arial" panose="020B0604020202020204"/>
                <a:ea typeface="+mn-ea"/>
                <a:cs typeface="+mn-cs"/>
              </a:rPr>
              <a:t>MMR 1 at 5 </a:t>
            </a:r>
            <a:r>
              <a:rPr kumimoji="0" lang="en-GB" sz="1800" b="1" i="0" u="none" strike="noStrike" kern="1200" cap="none" spc="0" normalizeH="0" baseline="0" noProof="0" dirty="0" err="1">
                <a:ln>
                  <a:noFill/>
                </a:ln>
                <a:solidFill>
                  <a:srgbClr val="11175E"/>
                </a:solidFill>
                <a:effectLst/>
                <a:uLnTx/>
                <a:uFillTx/>
                <a:latin typeface="Arial" panose="020B0604020202020204"/>
                <a:ea typeface="+mn-ea"/>
                <a:cs typeface="+mn-cs"/>
              </a:rPr>
              <a:t>yrs</a:t>
            </a:r>
            <a:r>
              <a:rPr kumimoji="0" lang="en-GB" sz="1800" b="1" i="0" u="none" strike="noStrike" kern="1200" cap="none" spc="0" normalizeH="0" baseline="0" noProof="0" dirty="0">
                <a:ln>
                  <a:noFill/>
                </a:ln>
                <a:solidFill>
                  <a:srgbClr val="11175E"/>
                </a:solidFill>
                <a:effectLst/>
                <a:uLnTx/>
                <a:uFillTx/>
                <a:latin typeface="Arial" panose="020B0604020202020204"/>
                <a:ea typeface="+mn-ea"/>
                <a:cs typeface="+mn-cs"/>
              </a:rPr>
              <a:t> reached 95% in 2016</a:t>
            </a:r>
          </a:p>
        </p:txBody>
      </p:sp>
      <p:sp>
        <p:nvSpPr>
          <p:cNvPr id="8" name="Footer Placeholder 7">
            <a:extLst>
              <a:ext uri="{FF2B5EF4-FFF2-40B4-BE49-F238E27FC236}">
                <a16:creationId xmlns:a16="http://schemas.microsoft.com/office/drawing/2014/main" id="{E06C6995-F416-E46C-4311-C611B9FDFED9}"/>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6" name="Slide Number Placeholder 5">
            <a:extLst>
              <a:ext uri="{FF2B5EF4-FFF2-40B4-BE49-F238E27FC236}">
                <a16:creationId xmlns:a16="http://schemas.microsoft.com/office/drawing/2014/main" id="{5BF36D29-A854-753A-2A4C-97D670146652}"/>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spTree>
    <p:extLst>
      <p:ext uri="{BB962C8B-B14F-4D97-AF65-F5344CB8AC3E}">
        <p14:creationId xmlns:p14="http://schemas.microsoft.com/office/powerpoint/2010/main" val="3745803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F2B3-7FAE-CEB3-EFFD-C2CC02465825}"/>
              </a:ext>
            </a:extLst>
          </p:cNvPr>
          <p:cNvSpPr>
            <a:spLocks noGrp="1"/>
          </p:cNvSpPr>
          <p:nvPr>
            <p:ph type="title"/>
          </p:nvPr>
        </p:nvSpPr>
        <p:spPr/>
        <p:txBody>
          <a:bodyPr>
            <a:normAutofit fontScale="90000"/>
          </a:bodyPr>
          <a:lstStyle/>
          <a:p>
            <a:r>
              <a:rPr lang="en-GB" dirty="0"/>
              <a:t>Impact of the COVID-19 pandemic: population immunity gaps</a:t>
            </a:r>
          </a:p>
        </p:txBody>
      </p:sp>
      <p:sp>
        <p:nvSpPr>
          <p:cNvPr id="3" name="Content Placeholder 2">
            <a:extLst>
              <a:ext uri="{FF2B5EF4-FFF2-40B4-BE49-F238E27FC236}">
                <a16:creationId xmlns:a16="http://schemas.microsoft.com/office/drawing/2014/main" id="{2A3B99CB-2998-A6ED-878A-A6123E2D105F}"/>
              </a:ext>
            </a:extLst>
          </p:cNvPr>
          <p:cNvSpPr>
            <a:spLocks noGrp="1"/>
          </p:cNvSpPr>
          <p:nvPr>
            <p:ph idx="1"/>
          </p:nvPr>
        </p:nvSpPr>
        <p:spPr>
          <a:xfrm>
            <a:off x="330205" y="1503631"/>
            <a:ext cx="11123857" cy="4860571"/>
          </a:xfrm>
        </p:spPr>
        <p:txBody>
          <a:bodyPr>
            <a:normAutofit fontScale="92500"/>
          </a:bodyPr>
          <a:lstStyle/>
          <a:p>
            <a:pPr>
              <a:lnSpc>
                <a:spcPct val="110000"/>
              </a:lnSpc>
            </a:pPr>
            <a:r>
              <a:rPr lang="en-GB" sz="1800" dirty="0"/>
              <a:t>due to the COVID-19 pandemic, vaccine uptake rates for routine childhood programmes have fallen globally </a:t>
            </a:r>
          </a:p>
          <a:p>
            <a:pPr>
              <a:lnSpc>
                <a:spcPct val="110000"/>
              </a:lnSpc>
            </a:pPr>
            <a:r>
              <a:rPr lang="en-GB" sz="1800" dirty="0"/>
              <a:t>coverage for the measles, mumps and rubella (MMR) vaccination programme in the UK has also fallen to the lowest level in a decade:</a:t>
            </a:r>
          </a:p>
          <a:p>
            <a:pPr lvl="1">
              <a:lnSpc>
                <a:spcPct val="110000"/>
              </a:lnSpc>
            </a:pPr>
            <a:r>
              <a:rPr lang="en-GB" sz="1800" dirty="0"/>
              <a:t>uptake for the first dose of the MMR vaccine in children aged 2 years in England is 85.6%</a:t>
            </a:r>
          </a:p>
          <a:p>
            <a:pPr lvl="1">
              <a:lnSpc>
                <a:spcPct val="110000"/>
              </a:lnSpc>
            </a:pPr>
            <a:r>
              <a:rPr lang="en-GB" sz="1800" dirty="0"/>
              <a:t>uptake of 2 MMR doses at age 5 years is 85.5% </a:t>
            </a:r>
          </a:p>
          <a:p>
            <a:pPr lvl="1">
              <a:lnSpc>
                <a:spcPct val="110000"/>
              </a:lnSpc>
            </a:pPr>
            <a:r>
              <a:rPr lang="en-GB" sz="1800" dirty="0"/>
              <a:t>this is below the 95% target set by the World Health Organization (WHO) as necessary to achieve and maintain elimination</a:t>
            </a:r>
          </a:p>
          <a:p>
            <a:pPr>
              <a:lnSpc>
                <a:spcPct val="110000"/>
              </a:lnSpc>
            </a:pPr>
            <a:r>
              <a:rPr lang="en-GB" sz="1800" dirty="0"/>
              <a:t>UKHSA has been working closely with the NHS and other partners to support the recovery of the routine childhood immunisation programme and to catch-up children who missed out on their vaccinations during the COVID-19 pandemic </a:t>
            </a:r>
          </a:p>
          <a:p>
            <a:pPr>
              <a:lnSpc>
                <a:spcPct val="110000"/>
              </a:lnSpc>
            </a:pPr>
            <a:r>
              <a:rPr lang="en-GB" sz="1800" dirty="0"/>
              <a:t>the UK Measles and Rubella Elimination Strategy sets out key recommendations for action including the development of local action plans that address specific population needs</a:t>
            </a:r>
          </a:p>
          <a:p>
            <a:pPr>
              <a:lnSpc>
                <a:spcPct val="110000"/>
              </a:lnSpc>
            </a:pPr>
            <a:r>
              <a:rPr lang="en-GB" sz="1800" dirty="0"/>
              <a:t>in London, a polio and MMR catch-up campaign targeting unvaccinated or partially vaccinated children aged 1 to 11 years is being rolled out through GP practices, primary schools and community </a:t>
            </a:r>
            <a:r>
              <a:rPr lang="en-GB" sz="1800"/>
              <a:t>vaccination clinics</a:t>
            </a:r>
            <a:endParaRPr lang="en-GB" sz="2800" dirty="0"/>
          </a:p>
        </p:txBody>
      </p:sp>
      <p:sp>
        <p:nvSpPr>
          <p:cNvPr id="6" name="Footer Placeholder 5">
            <a:extLst>
              <a:ext uri="{FF2B5EF4-FFF2-40B4-BE49-F238E27FC236}">
                <a16:creationId xmlns:a16="http://schemas.microsoft.com/office/drawing/2014/main" id="{6B86417F-488D-3E1C-2B82-3500B73CA514}"/>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781D96D5-617D-7D53-729A-C2BF9B701C98}"/>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spTree>
    <p:extLst>
      <p:ext uri="{BB962C8B-B14F-4D97-AF65-F5344CB8AC3E}">
        <p14:creationId xmlns:p14="http://schemas.microsoft.com/office/powerpoint/2010/main" val="3413119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40B9E-8166-CA7E-03D2-1513A42EAF30}"/>
              </a:ext>
            </a:extLst>
          </p:cNvPr>
          <p:cNvSpPr>
            <a:spLocks noGrp="1"/>
          </p:cNvSpPr>
          <p:nvPr>
            <p:ph type="title"/>
          </p:nvPr>
        </p:nvSpPr>
        <p:spPr/>
        <p:txBody>
          <a:bodyPr/>
          <a:lstStyle/>
          <a:p>
            <a:r>
              <a:rPr lang="en-GB" dirty="0"/>
              <a:t>Your role in improving data quality </a:t>
            </a:r>
            <a:endParaRPr lang="en-US" dirty="0"/>
          </a:p>
        </p:txBody>
      </p:sp>
      <p:sp>
        <p:nvSpPr>
          <p:cNvPr id="3" name="Content Placeholder 2">
            <a:extLst>
              <a:ext uri="{FF2B5EF4-FFF2-40B4-BE49-F238E27FC236}">
                <a16:creationId xmlns:a16="http://schemas.microsoft.com/office/drawing/2014/main" id="{017CAB0B-97E4-81BA-9F0E-ACBF0F3FED3E}"/>
              </a:ext>
            </a:extLst>
          </p:cNvPr>
          <p:cNvSpPr>
            <a:spLocks noGrp="1"/>
          </p:cNvSpPr>
          <p:nvPr>
            <p:ph idx="1"/>
          </p:nvPr>
        </p:nvSpPr>
        <p:spPr>
          <a:xfrm>
            <a:off x="330205" y="1526292"/>
            <a:ext cx="11123857" cy="4790532"/>
          </a:xfrm>
        </p:spPr>
        <p:txBody>
          <a:bodyPr>
            <a:normAutofit fontScale="92500"/>
          </a:bodyPr>
          <a:lstStyle/>
          <a:p>
            <a:pPr>
              <a:lnSpc>
                <a:spcPct val="110000"/>
              </a:lnSpc>
            </a:pPr>
            <a:r>
              <a:rPr lang="en-GB" dirty="0"/>
              <a:t>we all have a role to play in improving data quality which helps ensure we can generate more accurate estimates of vaccine coverage and public health risk</a:t>
            </a:r>
          </a:p>
          <a:p>
            <a:pPr>
              <a:lnSpc>
                <a:spcPct val="110000"/>
              </a:lnSpc>
            </a:pPr>
            <a:r>
              <a:rPr lang="en-GB" dirty="0"/>
              <a:t>it is important that all vaccines are recorded in the GP record and for children also in the Child Health Information System (CHIS) record accurately </a:t>
            </a:r>
          </a:p>
          <a:p>
            <a:pPr>
              <a:lnSpc>
                <a:spcPct val="110000"/>
              </a:lnSpc>
            </a:pPr>
            <a:r>
              <a:rPr lang="en-GB" dirty="0"/>
              <a:t>using the correct SNOMED codes will ensure the individual is categorised as immunised, fully immunised or partially immunised for age correctly on a data extract </a:t>
            </a:r>
          </a:p>
          <a:p>
            <a:pPr>
              <a:lnSpc>
                <a:spcPct val="110000"/>
              </a:lnSpc>
            </a:pPr>
            <a:r>
              <a:rPr lang="en-GB" dirty="0"/>
              <a:t>this is especially important for movers in and newly registered patients, particularly new migrants coming into the country </a:t>
            </a:r>
          </a:p>
          <a:p>
            <a:pPr>
              <a:lnSpc>
                <a:spcPct val="110000"/>
              </a:lnSpc>
            </a:pPr>
            <a:r>
              <a:rPr lang="en-GB" dirty="0"/>
              <a:t>UKHSA has developed a useful tool to help compare other country’s schedules to the UK schedule: </a:t>
            </a:r>
            <a:r>
              <a:rPr lang="en-GB" dirty="0">
                <a:hlinkClick r:id="rId3"/>
              </a:rPr>
              <a:t>https://www.gov.uk/government/publications/uk-and-international-immunisation-schedules-comparison-tool</a:t>
            </a:r>
            <a:r>
              <a:rPr lang="en-GB" dirty="0"/>
              <a:t>  </a:t>
            </a:r>
            <a:endParaRPr lang="en-US" dirty="0"/>
          </a:p>
        </p:txBody>
      </p:sp>
      <p:sp>
        <p:nvSpPr>
          <p:cNvPr id="6" name="Footer Placeholder 5">
            <a:extLst>
              <a:ext uri="{FF2B5EF4-FFF2-40B4-BE49-F238E27FC236}">
                <a16:creationId xmlns:a16="http://schemas.microsoft.com/office/drawing/2014/main" id="{85CBBD3F-BE3C-667E-A72B-87C060A95636}"/>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07DABA1C-728A-DB65-398F-26C882431647}"/>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Tree>
    <p:extLst>
      <p:ext uri="{BB962C8B-B14F-4D97-AF65-F5344CB8AC3E}">
        <p14:creationId xmlns:p14="http://schemas.microsoft.com/office/powerpoint/2010/main" val="1181005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a:bodyPr>
          <a:lstStyle/>
          <a:p>
            <a:r>
              <a:rPr lang="en-GB" dirty="0"/>
              <a:t>Measles and rubella elimination in the UK</a:t>
            </a:r>
            <a:br>
              <a:rPr lang="en-GB" dirty="0"/>
            </a:br>
            <a:br>
              <a:rPr lang="en-GB" dirty="0"/>
            </a:br>
            <a:endParaRPr lang="en-GB" dirty="0"/>
          </a:p>
        </p:txBody>
      </p:sp>
    </p:spTree>
    <p:extLst>
      <p:ext uri="{BB962C8B-B14F-4D97-AF65-F5344CB8AC3E}">
        <p14:creationId xmlns:p14="http://schemas.microsoft.com/office/powerpoint/2010/main" val="2638139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F12D-607C-466E-8E59-56F4ED7A8997}"/>
              </a:ext>
            </a:extLst>
          </p:cNvPr>
          <p:cNvSpPr>
            <a:spLocks noGrp="1"/>
          </p:cNvSpPr>
          <p:nvPr>
            <p:ph type="title"/>
          </p:nvPr>
        </p:nvSpPr>
        <p:spPr/>
        <p:txBody>
          <a:bodyPr>
            <a:normAutofit/>
          </a:bodyPr>
          <a:lstStyle/>
          <a:p>
            <a:r>
              <a:rPr lang="en-GB" dirty="0"/>
              <a:t>Measles and rubella elimination in the UK</a:t>
            </a:r>
          </a:p>
        </p:txBody>
      </p:sp>
      <p:sp>
        <p:nvSpPr>
          <p:cNvPr id="3" name="Content Placeholder 2">
            <a:extLst>
              <a:ext uri="{FF2B5EF4-FFF2-40B4-BE49-F238E27FC236}">
                <a16:creationId xmlns:a16="http://schemas.microsoft.com/office/drawing/2014/main" id="{D7BE1F80-096E-426F-9CD2-97140919365C}"/>
              </a:ext>
            </a:extLst>
          </p:cNvPr>
          <p:cNvSpPr>
            <a:spLocks noGrp="1"/>
          </p:cNvSpPr>
          <p:nvPr>
            <p:ph idx="1"/>
          </p:nvPr>
        </p:nvSpPr>
        <p:spPr>
          <a:xfrm>
            <a:off x="330206" y="1491343"/>
            <a:ext cx="11109126" cy="4789714"/>
          </a:xfrm>
        </p:spPr>
        <p:txBody>
          <a:bodyPr>
            <a:noAutofit/>
          </a:bodyPr>
          <a:lstStyle/>
          <a:p>
            <a:r>
              <a:rPr lang="en-GB" sz="1900" dirty="0">
                <a:latin typeface="Arial" charset="0"/>
                <a:ea typeface="ヒラギノ角ゴ Pro W3" charset="-128"/>
              </a:rPr>
              <a:t>all member states of the European region of the World Health Organisation (WHO), including the UK, are committed to eliminating measles and rubella from their countries</a:t>
            </a:r>
          </a:p>
          <a:p>
            <a:r>
              <a:rPr lang="en-GB" sz="1900" dirty="0">
                <a:latin typeface="Arial" charset="0"/>
                <a:ea typeface="ヒラギノ角ゴ Pro W3" charset="-128"/>
              </a:rPr>
              <a:t>elimination is </a:t>
            </a:r>
            <a:r>
              <a:rPr lang="en-GB" sz="1900" dirty="0"/>
              <a:t>the absence of endemic measles and rubella cases for a period of at least 12 months from the last known case, due to complete interruption of endemic virus transmission, in the presence of a high-quality surveillance system that is sensitive and specific enough to detect, confirm and classify all suspected cases, and genotyping evidence that supports the interruption of endemic transmission</a:t>
            </a:r>
          </a:p>
          <a:p>
            <a:pPr>
              <a:lnSpc>
                <a:spcPct val="120000"/>
              </a:lnSpc>
              <a:spcBef>
                <a:spcPct val="0"/>
              </a:spcBef>
            </a:pPr>
            <a:endParaRPr lang="en-GB" sz="1900" dirty="0">
              <a:latin typeface="Arial" charset="0"/>
              <a:ea typeface="ヒラギノ角ゴ Pro W3" charset="-128"/>
            </a:endParaRPr>
          </a:p>
          <a:p>
            <a:pPr lvl="1">
              <a:lnSpc>
                <a:spcPct val="120000"/>
              </a:lnSpc>
              <a:spcBef>
                <a:spcPct val="0"/>
              </a:spcBef>
            </a:pPr>
            <a:r>
              <a:rPr lang="en-GB" sz="1900" dirty="0">
                <a:latin typeface="Arial" charset="0"/>
                <a:ea typeface="ヒラギノ角ゴ Pro W3" charset="-128"/>
              </a:rPr>
              <a:t>in 2015, the UK achieved elimination status for rubella</a:t>
            </a:r>
          </a:p>
          <a:p>
            <a:pPr lvl="1">
              <a:lnSpc>
                <a:spcPct val="120000"/>
              </a:lnSpc>
              <a:spcBef>
                <a:spcPct val="0"/>
              </a:spcBef>
            </a:pPr>
            <a:r>
              <a:rPr lang="en-GB" sz="1900" dirty="0">
                <a:latin typeface="Arial" charset="0"/>
                <a:ea typeface="ヒラギノ角ゴ Pro W3" charset="-128"/>
              </a:rPr>
              <a:t>in 2016, the UK had eliminated measles based on data from 2014-2016</a:t>
            </a:r>
          </a:p>
          <a:p>
            <a:pPr lvl="1">
              <a:lnSpc>
                <a:spcPct val="120000"/>
              </a:lnSpc>
              <a:spcBef>
                <a:spcPct val="0"/>
              </a:spcBef>
            </a:pPr>
            <a:r>
              <a:rPr lang="en-GB" sz="1900" dirty="0">
                <a:latin typeface="Arial" charset="0"/>
                <a:ea typeface="ヒラギノ角ゴ Pro W3" charset="-128"/>
              </a:rPr>
              <a:t>in 2018, the UK lost its measles elimination status when re-establishment of virus transmission occurred</a:t>
            </a:r>
          </a:p>
          <a:p>
            <a:pPr lvl="1">
              <a:lnSpc>
                <a:spcPct val="120000"/>
              </a:lnSpc>
              <a:spcBef>
                <a:spcPct val="0"/>
              </a:spcBef>
            </a:pPr>
            <a:r>
              <a:rPr lang="en-GB" sz="1900" dirty="0">
                <a:latin typeface="Arial" charset="0"/>
                <a:ea typeface="ヒラギノ角ゴ Pro W3" charset="-128"/>
              </a:rPr>
              <a:t>in 2021, the UK regained elimination status based on the interruption of transmission of measles during the </a:t>
            </a:r>
            <a:r>
              <a:rPr lang="en-GB" sz="1900">
                <a:latin typeface="Arial" charset="0"/>
                <a:ea typeface="ヒラギノ角ゴ Pro W3" charset="-128"/>
              </a:rPr>
              <a:t>COVID-19 pandemic</a:t>
            </a:r>
            <a:endParaRPr lang="en-GB" sz="19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8EFD6F5E-48A2-B763-E881-42C4B1E6D7B9}"/>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ED214931-3D65-3148-D5B0-B7B49D2D4B2E}"/>
              </a:ext>
            </a:extLst>
          </p:cNvPr>
          <p:cNvSpPr>
            <a:spLocks noGrp="1"/>
          </p:cNvSpPr>
          <p:nvPr>
            <p:ph type="sldNum" sz="quarter" idx="11"/>
          </p:nvPr>
        </p:nvSpPr>
        <p:spPr/>
        <p:txBody>
          <a:bodyPr/>
          <a:lstStyle/>
          <a:p>
            <a:fld id="{344369E4-5DE7-46E5-874E-4FD437973785}" type="slidenum">
              <a:rPr lang="en-GB" smtClean="0"/>
              <a:pPr/>
              <a:t>55</a:t>
            </a:fld>
            <a:endParaRPr lang="en-GB" sz="1400" dirty="0"/>
          </a:p>
        </p:txBody>
      </p:sp>
    </p:spTree>
    <p:extLst>
      <p:ext uri="{BB962C8B-B14F-4D97-AF65-F5344CB8AC3E}">
        <p14:creationId xmlns:p14="http://schemas.microsoft.com/office/powerpoint/2010/main" val="501069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9CFA-3B7C-4101-B1C0-2DE708D22A7B}"/>
              </a:ext>
            </a:extLst>
          </p:cNvPr>
          <p:cNvSpPr>
            <a:spLocks noGrp="1"/>
          </p:cNvSpPr>
          <p:nvPr>
            <p:ph type="title"/>
          </p:nvPr>
        </p:nvSpPr>
        <p:spPr/>
        <p:txBody>
          <a:bodyPr/>
          <a:lstStyle/>
          <a:p>
            <a:r>
              <a:rPr lang="en-GB" dirty="0"/>
              <a:t>Achieving and maintaining elimination status</a:t>
            </a:r>
          </a:p>
        </p:txBody>
      </p:sp>
      <p:sp>
        <p:nvSpPr>
          <p:cNvPr id="3" name="Content Placeholder 2">
            <a:extLst>
              <a:ext uri="{FF2B5EF4-FFF2-40B4-BE49-F238E27FC236}">
                <a16:creationId xmlns:a16="http://schemas.microsoft.com/office/drawing/2014/main" id="{56518EFB-77FD-4312-B4EC-2082C3F4E9CF}"/>
              </a:ext>
            </a:extLst>
          </p:cNvPr>
          <p:cNvSpPr>
            <a:spLocks noGrp="1"/>
          </p:cNvSpPr>
          <p:nvPr>
            <p:ph idx="1"/>
          </p:nvPr>
        </p:nvSpPr>
        <p:spPr>
          <a:xfrm>
            <a:off x="330205" y="1415143"/>
            <a:ext cx="11538334" cy="5023707"/>
          </a:xfrm>
        </p:spPr>
        <p:txBody>
          <a:bodyPr>
            <a:noAutofit/>
          </a:bodyPr>
          <a:lstStyle/>
          <a:p>
            <a:pPr>
              <a:lnSpc>
                <a:spcPct val="130000"/>
              </a:lnSpc>
              <a:spcBef>
                <a:spcPct val="0"/>
              </a:spcBef>
            </a:pPr>
            <a:r>
              <a:rPr lang="en-GB" sz="1900" dirty="0">
                <a:latin typeface="Arial" charset="0"/>
                <a:ea typeface="ヒラギノ角ゴ Pro W3" charset="-128"/>
              </a:rPr>
              <a:t>to achieve and maintain elimination status, the WHO recommends 95% vaccine uptake with 2 doses of MMR by 5 years of age </a:t>
            </a:r>
          </a:p>
          <a:p>
            <a:pPr>
              <a:lnSpc>
                <a:spcPct val="130000"/>
              </a:lnSpc>
              <a:spcBef>
                <a:spcPct val="0"/>
              </a:spcBef>
            </a:pPr>
            <a:r>
              <a:rPr lang="en-GB" sz="1900" dirty="0">
                <a:latin typeface="Arial" charset="0"/>
                <a:ea typeface="ヒラギノ角ゴ Pro W3" charset="-128"/>
              </a:rPr>
              <a:t>UKHSA analysis suggest that population immunity levels are well below those required to interrupt measles transmission in many birth cohorts</a:t>
            </a:r>
          </a:p>
          <a:p>
            <a:pPr lvl="1">
              <a:lnSpc>
                <a:spcPct val="130000"/>
              </a:lnSpc>
              <a:spcBef>
                <a:spcPct val="0"/>
              </a:spcBef>
            </a:pPr>
            <a:r>
              <a:rPr lang="en-GB" sz="1900" dirty="0">
                <a:latin typeface="Arial" charset="0"/>
                <a:ea typeface="ヒラギノ角ゴ Pro W3" charset="-128"/>
              </a:rPr>
              <a:t>the number of susceptible individuals is higher in young people born between 1998/99 and 2003/04</a:t>
            </a:r>
          </a:p>
          <a:p>
            <a:pPr>
              <a:lnSpc>
                <a:spcPct val="130000"/>
              </a:lnSpc>
              <a:spcBef>
                <a:spcPct val="0"/>
              </a:spcBef>
            </a:pPr>
            <a:r>
              <a:rPr lang="en-GB" sz="1900" dirty="0">
                <a:latin typeface="Arial" charset="0"/>
                <a:ea typeface="ヒラギノ角ゴ Pro W3" charset="-128"/>
              </a:rPr>
              <a:t>measles and rubella remain endemic in many other countries and, with large measles outbreaks occurring across Europe and in multiple countries in South Asia and Africa, imported infections pose a very real threat to the UK’s recent achievements (see slides 14 and 15 for the latest epidemiology)</a:t>
            </a:r>
          </a:p>
          <a:p>
            <a:pPr>
              <a:lnSpc>
                <a:spcPct val="130000"/>
              </a:lnSpc>
              <a:spcBef>
                <a:spcPct val="0"/>
              </a:spcBef>
            </a:pPr>
            <a:r>
              <a:rPr lang="en-GB" sz="1900" dirty="0">
                <a:latin typeface="Arial" charset="0"/>
                <a:ea typeface="ヒラギノ角ゴ Pro W3" charset="-128"/>
              </a:rPr>
              <a:t>current UK performance for the second dose needs to be improved to attain and maintain 95% uptake by age 5 years </a:t>
            </a:r>
          </a:p>
          <a:p>
            <a:pPr>
              <a:lnSpc>
                <a:spcPct val="130000"/>
              </a:lnSpc>
              <a:spcBef>
                <a:spcPct val="0"/>
              </a:spcBef>
            </a:pPr>
            <a:r>
              <a:rPr lang="en-GB" sz="1900" dirty="0"/>
              <a:t>recommendations on actions that need to be taken across the system to achieve and maintain measles elimination are captured in the UK Measles and Rubella elimination strategy published in 2019 here: </a:t>
            </a:r>
            <a:r>
              <a:rPr lang="en-GB" sz="1900" dirty="0">
                <a:hlinkClick r:id="rId3"/>
              </a:rPr>
              <a:t>Measles and rubella elimination </a:t>
            </a:r>
            <a:r>
              <a:rPr lang="en-GB" sz="1900">
                <a:hlinkClick r:id="rId3"/>
              </a:rPr>
              <a:t>UK strategy</a:t>
            </a:r>
            <a:endParaRPr lang="en-GB" sz="19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2D3E2310-B090-FFEB-0AAB-49BBC49FF03C}"/>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D553B223-D951-378D-D4FA-FE003C308114}"/>
              </a:ext>
            </a:extLst>
          </p:cNvPr>
          <p:cNvSpPr>
            <a:spLocks noGrp="1"/>
          </p:cNvSpPr>
          <p:nvPr>
            <p:ph type="sldNum" sz="quarter" idx="11"/>
          </p:nvPr>
        </p:nvSpPr>
        <p:spPr/>
        <p:txBody>
          <a:bodyPr/>
          <a:lstStyle/>
          <a:p>
            <a:fld id="{344369E4-5DE7-46E5-874E-4FD437973785}" type="slidenum">
              <a:rPr lang="en-GB" smtClean="0"/>
              <a:pPr/>
              <a:t>56</a:t>
            </a:fld>
            <a:endParaRPr lang="en-GB" sz="1400" dirty="0"/>
          </a:p>
        </p:txBody>
      </p:sp>
    </p:spTree>
    <p:extLst>
      <p:ext uri="{BB962C8B-B14F-4D97-AF65-F5344CB8AC3E}">
        <p14:creationId xmlns:p14="http://schemas.microsoft.com/office/powerpoint/2010/main" val="3933798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9FED-9B4B-4798-A842-DAAEB14E004E}"/>
              </a:ext>
            </a:extLst>
          </p:cNvPr>
          <p:cNvSpPr>
            <a:spLocks noGrp="1"/>
          </p:cNvSpPr>
          <p:nvPr>
            <p:ph type="title"/>
          </p:nvPr>
        </p:nvSpPr>
        <p:spPr/>
        <p:txBody>
          <a:bodyPr>
            <a:normAutofit/>
          </a:bodyPr>
          <a:lstStyle/>
          <a:p>
            <a:r>
              <a:rPr lang="en-GB" dirty="0"/>
              <a:t>Predicting outbreaks – UKHSA modelling</a:t>
            </a:r>
            <a:endParaRPr lang="en-US" dirty="0"/>
          </a:p>
        </p:txBody>
      </p:sp>
      <p:sp>
        <p:nvSpPr>
          <p:cNvPr id="3" name="Content Placeholder 2">
            <a:extLst>
              <a:ext uri="{FF2B5EF4-FFF2-40B4-BE49-F238E27FC236}">
                <a16:creationId xmlns:a16="http://schemas.microsoft.com/office/drawing/2014/main" id="{C20047C8-C4EE-4AE4-BE28-06AEEA26C563}"/>
              </a:ext>
            </a:extLst>
          </p:cNvPr>
          <p:cNvSpPr>
            <a:spLocks noGrp="1"/>
          </p:cNvSpPr>
          <p:nvPr>
            <p:ph idx="1"/>
          </p:nvPr>
        </p:nvSpPr>
        <p:spPr>
          <a:xfrm>
            <a:off x="130629" y="1334277"/>
            <a:ext cx="11609183" cy="5067250"/>
          </a:xfrm>
        </p:spPr>
        <p:txBody>
          <a:bodyPr>
            <a:noAutofit/>
          </a:bodyPr>
          <a:lstStyle/>
          <a:p>
            <a:pPr>
              <a:lnSpc>
                <a:spcPct val="120000"/>
              </a:lnSpc>
            </a:pPr>
            <a:r>
              <a:rPr lang="en-GB" sz="2100" dirty="0">
                <a:hlinkClick r:id="rId3"/>
              </a:rPr>
              <a:t>risk assessment of measles resurgence in the UK – published July 2023</a:t>
            </a:r>
            <a:endParaRPr lang="en-GB" sz="2100" dirty="0"/>
          </a:p>
          <a:p>
            <a:pPr lvl="1">
              <a:lnSpc>
                <a:spcPct val="120000"/>
              </a:lnSpc>
            </a:pPr>
            <a:r>
              <a:rPr lang="en-US" sz="2100" dirty="0">
                <a:latin typeface="+mn-lt"/>
              </a:rPr>
              <a:t>current MMR uptake levels lowest in a decade</a:t>
            </a:r>
          </a:p>
          <a:p>
            <a:pPr lvl="1">
              <a:lnSpc>
                <a:spcPct val="120000"/>
              </a:lnSpc>
            </a:pPr>
            <a:r>
              <a:rPr lang="en-US" sz="2100" dirty="0">
                <a:latin typeface="+mn-lt"/>
              </a:rPr>
              <a:t>during pandemic - increased pool of </a:t>
            </a:r>
            <a:r>
              <a:rPr lang="en-US" sz="2100" dirty="0" err="1">
                <a:latin typeface="+mn-lt"/>
              </a:rPr>
              <a:t>susceptibles</a:t>
            </a:r>
            <a:r>
              <a:rPr lang="en-US" sz="2100" dirty="0">
                <a:latin typeface="+mn-lt"/>
              </a:rPr>
              <a:t> in younger children - </a:t>
            </a:r>
            <a:r>
              <a:rPr lang="en-US" sz="2100" b="1" u="sng" dirty="0">
                <a:latin typeface="+mn-lt"/>
              </a:rPr>
              <a:t>a</a:t>
            </a:r>
            <a:r>
              <a:rPr lang="en-US" sz="2100" b="1" u="sng" dirty="0">
                <a:solidFill>
                  <a:srgbClr val="0B0C0C"/>
                </a:solidFill>
                <a:latin typeface="+mn-lt"/>
              </a:rPr>
              <a:t>round 1 in 10 children starting school at risk of measles</a:t>
            </a:r>
          </a:p>
          <a:p>
            <a:pPr lvl="1">
              <a:lnSpc>
                <a:spcPct val="120000"/>
              </a:lnSpc>
            </a:pPr>
            <a:r>
              <a:rPr lang="en-US" sz="2100" dirty="0">
                <a:latin typeface="+mn-lt"/>
              </a:rPr>
              <a:t>highest susceptibility in ‘Wakefield cohorts’ born between 1998-1999 and 2003-2004, now aged </a:t>
            </a:r>
            <a:r>
              <a:rPr lang="en-US" sz="2100" b="1" u="sng" dirty="0">
                <a:latin typeface="+mn-lt"/>
              </a:rPr>
              <a:t>19 to 25 years</a:t>
            </a:r>
            <a:endParaRPr lang="en-US" sz="2100" dirty="0">
              <a:latin typeface="+mn-lt"/>
            </a:endParaRPr>
          </a:p>
          <a:p>
            <a:pPr lvl="1">
              <a:lnSpc>
                <a:spcPct val="120000"/>
              </a:lnSpc>
            </a:pPr>
            <a:r>
              <a:rPr lang="en-US" sz="2100" dirty="0">
                <a:latin typeface="+mn-lt"/>
              </a:rPr>
              <a:t>London remains most vulnerable region (also most likely to get importations) – </a:t>
            </a:r>
            <a:r>
              <a:rPr lang="en-US" sz="2100" b="1" u="sng" dirty="0">
                <a:latin typeface="+mn-lt"/>
              </a:rPr>
              <a:t>could sustain large outbreaks </a:t>
            </a:r>
            <a:r>
              <a:rPr lang="en-US" sz="2100" b="1" u="sng">
                <a:latin typeface="+mn-lt"/>
              </a:rPr>
              <a:t>40,000 to </a:t>
            </a:r>
            <a:r>
              <a:rPr lang="en-US" sz="2100" b="1" u="sng" dirty="0">
                <a:latin typeface="+mn-lt"/>
              </a:rPr>
              <a:t>160,000 cases</a:t>
            </a:r>
          </a:p>
          <a:p>
            <a:pPr lvl="1">
              <a:lnSpc>
                <a:spcPct val="120000"/>
              </a:lnSpc>
            </a:pPr>
            <a:r>
              <a:rPr lang="en-US" sz="2100" dirty="0">
                <a:latin typeface="+mn-lt"/>
              </a:rPr>
              <a:t>high risk of imported cases leading to outbreaks in:</a:t>
            </a:r>
          </a:p>
          <a:p>
            <a:pPr lvl="2">
              <a:lnSpc>
                <a:spcPct val="120000"/>
              </a:lnSpc>
            </a:pPr>
            <a:r>
              <a:rPr lang="en-US" sz="2100" b="1" dirty="0">
                <a:latin typeface="+mn-lt"/>
              </a:rPr>
              <a:t>under </a:t>
            </a:r>
            <a:r>
              <a:rPr lang="en-US" sz="2100" b="1">
                <a:latin typeface="+mn-lt"/>
              </a:rPr>
              <a:t>vaccinated communities</a:t>
            </a:r>
            <a:r>
              <a:rPr lang="en-US" sz="2100">
                <a:latin typeface="+mn-lt"/>
              </a:rPr>
              <a:t>, for example, </a:t>
            </a:r>
            <a:r>
              <a:rPr lang="en-US" sz="2100" dirty="0">
                <a:latin typeface="+mn-lt"/>
              </a:rPr>
              <a:t>migrant populations, </a:t>
            </a:r>
            <a:r>
              <a:rPr lang="en-US" sz="2100" dirty="0" err="1">
                <a:latin typeface="+mn-lt"/>
              </a:rPr>
              <a:t>traveller</a:t>
            </a:r>
            <a:r>
              <a:rPr lang="en-US" sz="2100" dirty="0">
                <a:latin typeface="+mn-lt"/>
              </a:rPr>
              <a:t> communities, and ultra-orthodox Jewish communities </a:t>
            </a:r>
          </a:p>
          <a:p>
            <a:pPr lvl="2">
              <a:lnSpc>
                <a:spcPct val="120000"/>
              </a:lnSpc>
            </a:pPr>
            <a:r>
              <a:rPr lang="en-US" sz="2100" b="1" dirty="0">
                <a:latin typeface="+mn-lt"/>
              </a:rPr>
              <a:t>geographies</a:t>
            </a:r>
            <a:r>
              <a:rPr lang="en-US" sz="2100" dirty="0">
                <a:latin typeface="+mn-lt"/>
              </a:rPr>
              <a:t> (inner-city areas) with some risk of limited spread to the </a:t>
            </a:r>
            <a:r>
              <a:rPr lang="en-US" sz="2100">
                <a:latin typeface="+mn-lt"/>
              </a:rPr>
              <a:t>wider community</a:t>
            </a:r>
            <a:endParaRPr lang="en-US" sz="2100" dirty="0">
              <a:latin typeface="+mn-lt"/>
            </a:endParaRPr>
          </a:p>
        </p:txBody>
      </p:sp>
      <p:sp>
        <p:nvSpPr>
          <p:cNvPr id="6" name="Footer Placeholder 5">
            <a:extLst>
              <a:ext uri="{FF2B5EF4-FFF2-40B4-BE49-F238E27FC236}">
                <a16:creationId xmlns:a16="http://schemas.microsoft.com/office/drawing/2014/main" id="{B2F668CC-009D-A90F-43F9-C066F110CE95}"/>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A3CCD60F-D57C-96A4-F5F9-8684EDAC56F9}"/>
              </a:ext>
            </a:extLst>
          </p:cNvPr>
          <p:cNvSpPr>
            <a:spLocks noGrp="1"/>
          </p:cNvSpPr>
          <p:nvPr>
            <p:ph type="sldNum" sz="quarter" idx="11"/>
          </p:nvPr>
        </p:nvSpPr>
        <p:spPr/>
        <p:txBody>
          <a:bodyPr/>
          <a:lstStyle/>
          <a:p>
            <a:fld id="{344369E4-5DE7-46E5-874E-4FD437973785}" type="slidenum">
              <a:rPr lang="en-GB" smtClean="0"/>
              <a:pPr/>
              <a:t>57</a:t>
            </a:fld>
            <a:endParaRPr lang="en-GB" sz="1400" dirty="0"/>
          </a:p>
        </p:txBody>
      </p:sp>
    </p:spTree>
    <p:extLst>
      <p:ext uri="{BB962C8B-B14F-4D97-AF65-F5344CB8AC3E}">
        <p14:creationId xmlns:p14="http://schemas.microsoft.com/office/powerpoint/2010/main" val="2512771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456A-CA5A-2AEA-31E5-DA11C5800B8F}"/>
              </a:ext>
            </a:extLst>
          </p:cNvPr>
          <p:cNvSpPr>
            <a:spLocks noGrp="1"/>
          </p:cNvSpPr>
          <p:nvPr>
            <p:ph type="title"/>
          </p:nvPr>
        </p:nvSpPr>
        <p:spPr/>
        <p:txBody>
          <a:bodyPr/>
          <a:lstStyle/>
          <a:p>
            <a:r>
              <a:rPr lang="en-GB" dirty="0"/>
              <a:t>National Measles Standard Incident</a:t>
            </a:r>
          </a:p>
        </p:txBody>
      </p:sp>
      <p:sp>
        <p:nvSpPr>
          <p:cNvPr id="3" name="Content Placeholder 2">
            <a:extLst>
              <a:ext uri="{FF2B5EF4-FFF2-40B4-BE49-F238E27FC236}">
                <a16:creationId xmlns:a16="http://schemas.microsoft.com/office/drawing/2014/main" id="{0C2CD078-D022-6F3A-1D87-05A4E1D5E9E9}"/>
              </a:ext>
            </a:extLst>
          </p:cNvPr>
          <p:cNvSpPr>
            <a:spLocks noGrp="1"/>
          </p:cNvSpPr>
          <p:nvPr>
            <p:ph idx="1"/>
          </p:nvPr>
        </p:nvSpPr>
        <p:spPr>
          <a:xfrm>
            <a:off x="330205" y="1372270"/>
            <a:ext cx="11109126" cy="5066580"/>
          </a:xfrm>
        </p:spPr>
        <p:txBody>
          <a:bodyPr>
            <a:noAutofit/>
          </a:bodyPr>
          <a:lstStyle/>
          <a:p>
            <a:r>
              <a:rPr lang="en-GB" sz="2000" b="0" i="0" dirty="0">
                <a:solidFill>
                  <a:srgbClr val="0B0C0C"/>
                </a:solidFill>
                <a:effectLst/>
                <a:latin typeface="+mn-lt"/>
                <a:hlinkClick r:id="rId3" action="ppaction://hlinkfile"/>
              </a:rPr>
              <a:t>rapid increase in cases </a:t>
            </a:r>
            <a:r>
              <a:rPr lang="en-GB" sz="2000" b="0" i="0" dirty="0">
                <a:solidFill>
                  <a:srgbClr val="0B0C0C"/>
                </a:solidFill>
                <a:effectLst/>
                <a:latin typeface="+mn-lt"/>
              </a:rPr>
              <a:t>seen in late 2023</a:t>
            </a:r>
          </a:p>
          <a:p>
            <a:r>
              <a:rPr lang="en-GB" sz="2000" b="0" i="0" dirty="0">
                <a:solidFill>
                  <a:srgbClr val="0B0C0C"/>
                </a:solidFill>
                <a:effectLst/>
                <a:latin typeface="+mn-lt"/>
              </a:rPr>
              <a:t>most cases in children and young people within un- and under-vaccinated communities</a:t>
            </a:r>
          </a:p>
          <a:p>
            <a:pPr lvl="1"/>
            <a:r>
              <a:rPr lang="en-GB" sz="2000" b="0" i="0" dirty="0">
                <a:solidFill>
                  <a:srgbClr val="0B0C0C"/>
                </a:solidFill>
                <a:effectLst/>
                <a:latin typeface="+mn-lt"/>
              </a:rPr>
              <a:t>initially driven by a large outbreak in Birmingham</a:t>
            </a:r>
          </a:p>
          <a:p>
            <a:pPr lvl="1"/>
            <a:r>
              <a:rPr lang="en-GB" sz="2000" b="0" i="0" dirty="0">
                <a:solidFill>
                  <a:srgbClr val="0B0C0C"/>
                </a:solidFill>
                <a:effectLst/>
                <a:latin typeface="+mn-lt"/>
              </a:rPr>
              <a:t>cases and clusters in other parts of the West Midlands, London and the North West </a:t>
            </a:r>
          </a:p>
          <a:p>
            <a:pPr lvl="1"/>
            <a:r>
              <a:rPr lang="en-GB" sz="2000" b="0" i="0" dirty="0">
                <a:solidFill>
                  <a:srgbClr val="0B0C0C"/>
                </a:solidFill>
                <a:effectLst/>
                <a:latin typeface="+mn-lt"/>
              </a:rPr>
              <a:t>all </a:t>
            </a:r>
            <a:r>
              <a:rPr lang="en-GB" sz="2000" b="0" i="0" dirty="0">
                <a:solidFill>
                  <a:srgbClr val="0B0C0C"/>
                </a:solidFill>
                <a:effectLst/>
                <a:latin typeface="+mn-lt"/>
                <a:hlinkClick r:id="rId4"/>
              </a:rPr>
              <a:t>regions </a:t>
            </a:r>
            <a:r>
              <a:rPr lang="en-GB" sz="2000" b="0" i="0" dirty="0">
                <a:solidFill>
                  <a:srgbClr val="0B0C0C"/>
                </a:solidFill>
                <a:effectLst/>
                <a:latin typeface="+mn-lt"/>
              </a:rPr>
              <a:t>had confirmed cases </a:t>
            </a:r>
          </a:p>
          <a:p>
            <a:pPr lvl="1"/>
            <a:r>
              <a:rPr lang="en-GB" sz="2000" dirty="0">
                <a:solidFill>
                  <a:srgbClr val="0B0C0C"/>
                </a:solidFill>
                <a:latin typeface="+mn-lt"/>
              </a:rPr>
              <a:t>National Measles Standard Incident </a:t>
            </a:r>
            <a:r>
              <a:rPr lang="en-GB" sz="2000" dirty="0">
                <a:solidFill>
                  <a:srgbClr val="0B0C0C"/>
                </a:solidFill>
                <a:latin typeface="+mn-lt"/>
                <a:hlinkClick r:id="rId5" action="ppaction://hlinkfile"/>
              </a:rPr>
              <a:t>declared</a:t>
            </a:r>
            <a:r>
              <a:rPr lang="en-GB" sz="2000" dirty="0">
                <a:solidFill>
                  <a:srgbClr val="0B0C0C"/>
                </a:solidFill>
                <a:latin typeface="+mn-lt"/>
              </a:rPr>
              <a:t> in January </a:t>
            </a:r>
            <a:r>
              <a:rPr lang="en-GB" sz="2000" dirty="0">
                <a:latin typeface="+mn-lt"/>
              </a:rPr>
              <a:t>2024</a:t>
            </a:r>
          </a:p>
          <a:p>
            <a:pPr lvl="1"/>
            <a:r>
              <a:rPr lang="en-GB" sz="2000" dirty="0">
                <a:solidFill>
                  <a:srgbClr val="0B0C0C"/>
                </a:solidFill>
                <a:latin typeface="+mn-lt"/>
              </a:rPr>
              <a:t>additional </a:t>
            </a:r>
            <a:r>
              <a:rPr lang="en-GB" sz="2000" dirty="0">
                <a:solidFill>
                  <a:srgbClr val="0B0C0C"/>
                </a:solidFill>
                <a:latin typeface="+mn-lt"/>
                <a:hlinkClick r:id="rId6"/>
              </a:rPr>
              <a:t>guidance and resources </a:t>
            </a:r>
            <a:r>
              <a:rPr lang="en-GB" sz="2000" dirty="0">
                <a:solidFill>
                  <a:srgbClr val="0B0C0C"/>
                </a:solidFill>
                <a:latin typeface="+mn-lt"/>
              </a:rPr>
              <a:t>published to raise awareness and to support healthcare professionals to identify and manage cases and outbreaks</a:t>
            </a:r>
          </a:p>
          <a:p>
            <a:pPr lvl="1"/>
            <a:r>
              <a:rPr lang="en-GB" sz="2000" dirty="0">
                <a:solidFill>
                  <a:srgbClr val="0B0C0C"/>
                </a:solidFill>
                <a:latin typeface="+mn-lt"/>
              </a:rPr>
              <a:t>publicity and provision of additional opportunities for MMR vaccination for  un- or incompletely </a:t>
            </a:r>
            <a:r>
              <a:rPr lang="en-GB" sz="2000">
                <a:solidFill>
                  <a:srgbClr val="0B0C0C"/>
                </a:solidFill>
                <a:latin typeface="+mn-lt"/>
              </a:rPr>
              <a:t>immunised individuals</a:t>
            </a:r>
            <a:endParaRPr lang="en-GB" sz="2000" dirty="0">
              <a:solidFill>
                <a:srgbClr val="0B0C0C"/>
              </a:solidFill>
              <a:latin typeface="+mn-lt"/>
            </a:endParaRPr>
          </a:p>
          <a:p>
            <a:r>
              <a:rPr lang="en-GB" sz="2000" dirty="0">
                <a:solidFill>
                  <a:srgbClr val="0B0C0C"/>
                </a:solidFill>
                <a:latin typeface="+mn-lt"/>
              </a:rPr>
              <a:t>April 2024</a:t>
            </a:r>
          </a:p>
          <a:p>
            <a:pPr lvl="1"/>
            <a:r>
              <a:rPr lang="en-GB" sz="2000" dirty="0">
                <a:solidFill>
                  <a:srgbClr val="0B0C0C"/>
                </a:solidFill>
                <a:latin typeface="+mn-lt"/>
              </a:rPr>
              <a:t>outbreak in Birmingham stabilised</a:t>
            </a:r>
          </a:p>
          <a:p>
            <a:pPr lvl="1"/>
            <a:r>
              <a:rPr lang="en-GB" sz="2000" dirty="0">
                <a:solidFill>
                  <a:srgbClr val="0B0C0C"/>
                </a:solidFill>
                <a:latin typeface="+mn-lt"/>
              </a:rPr>
              <a:t>recent rise in cases in London</a:t>
            </a:r>
          </a:p>
          <a:p>
            <a:pPr lvl="1"/>
            <a:r>
              <a:rPr lang="en-GB" sz="2000" dirty="0">
                <a:solidFill>
                  <a:srgbClr val="0B0C0C"/>
                </a:solidFill>
                <a:latin typeface="+mn-lt"/>
              </a:rPr>
              <a:t>smaller clusters ongoing in all regions</a:t>
            </a:r>
          </a:p>
          <a:p>
            <a:pPr lvl="1"/>
            <a:r>
              <a:rPr lang="en-GB" sz="2000" dirty="0">
                <a:solidFill>
                  <a:srgbClr val="0B0C0C"/>
                </a:solidFill>
                <a:latin typeface="+mn-lt"/>
              </a:rPr>
              <a:t>continued efforts to improve MMR </a:t>
            </a:r>
            <a:r>
              <a:rPr lang="en-GB" sz="2000">
                <a:solidFill>
                  <a:srgbClr val="0B0C0C"/>
                </a:solidFill>
                <a:latin typeface="+mn-lt"/>
              </a:rPr>
              <a:t>vaccine uptake</a:t>
            </a:r>
            <a:endParaRPr lang="en-GB" sz="2000" b="0" i="0" dirty="0">
              <a:solidFill>
                <a:srgbClr val="0B0C0C"/>
              </a:solidFill>
              <a:effectLst/>
              <a:latin typeface="GDS Transport"/>
            </a:endParaRPr>
          </a:p>
          <a:p>
            <a:pPr marL="0" indent="0">
              <a:buNone/>
            </a:pPr>
            <a:r>
              <a:rPr lang="en-GB" sz="2000" b="0" i="0" dirty="0">
                <a:solidFill>
                  <a:srgbClr val="0B0C0C"/>
                </a:solidFill>
                <a:effectLst/>
                <a:latin typeface="GDS Transport"/>
              </a:rPr>
              <a:t> </a:t>
            </a:r>
          </a:p>
        </p:txBody>
      </p:sp>
      <p:sp>
        <p:nvSpPr>
          <p:cNvPr id="4" name="Footer Placeholder 3">
            <a:extLst>
              <a:ext uri="{FF2B5EF4-FFF2-40B4-BE49-F238E27FC236}">
                <a16:creationId xmlns:a16="http://schemas.microsoft.com/office/drawing/2014/main" id="{40F7800D-8BC8-6B65-1756-A81527C5D971}"/>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D66A0348-8B74-91E0-DB72-D7DA66B731CE}"/>
              </a:ext>
            </a:extLst>
          </p:cNvPr>
          <p:cNvSpPr>
            <a:spLocks noGrp="1"/>
          </p:cNvSpPr>
          <p:nvPr>
            <p:ph type="sldNum" sz="quarter" idx="11"/>
          </p:nvPr>
        </p:nvSpPr>
        <p:spPr/>
        <p:txBody>
          <a:bodyPr/>
          <a:lstStyle/>
          <a:p>
            <a:fld id="{344369E4-5DE7-46E5-874E-4FD437973785}" type="slidenum">
              <a:rPr lang="en-GB" smtClean="0"/>
              <a:pPr/>
              <a:t>58</a:t>
            </a:fld>
            <a:endParaRPr lang="en-GB" sz="1400" dirty="0"/>
          </a:p>
        </p:txBody>
      </p:sp>
    </p:spTree>
    <p:extLst>
      <p:ext uri="{BB962C8B-B14F-4D97-AF65-F5344CB8AC3E}">
        <p14:creationId xmlns:p14="http://schemas.microsoft.com/office/powerpoint/2010/main" val="24693759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A8E9-AA91-E98B-3275-14F0A393817F}"/>
              </a:ext>
            </a:extLst>
          </p:cNvPr>
          <p:cNvSpPr>
            <a:spLocks noGrp="1"/>
          </p:cNvSpPr>
          <p:nvPr>
            <p:ph type="title"/>
          </p:nvPr>
        </p:nvSpPr>
        <p:spPr/>
        <p:txBody>
          <a:bodyPr>
            <a:normAutofit fontScale="90000"/>
          </a:bodyPr>
          <a:lstStyle/>
          <a:p>
            <a:r>
              <a:rPr lang="en-GB" dirty="0"/>
              <a:t>Measles epidemiology October 2023 to 2 April 2024</a:t>
            </a:r>
          </a:p>
        </p:txBody>
      </p:sp>
      <p:sp>
        <p:nvSpPr>
          <p:cNvPr id="4" name="Footer Placeholder 3">
            <a:extLst>
              <a:ext uri="{FF2B5EF4-FFF2-40B4-BE49-F238E27FC236}">
                <a16:creationId xmlns:a16="http://schemas.microsoft.com/office/drawing/2014/main" id="{E85D1872-43C8-E15B-0ED2-06C581834069}"/>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pic>
        <p:nvPicPr>
          <p:cNvPr id="11" name="Content Placeholder 10">
            <a:extLst>
              <a:ext uri="{FF2B5EF4-FFF2-40B4-BE49-F238E27FC236}">
                <a16:creationId xmlns:a16="http://schemas.microsoft.com/office/drawing/2014/main" id="{01D2779E-3C7A-DA96-BC94-9E56029122AC}"/>
              </a:ext>
            </a:extLst>
          </p:cNvPr>
          <p:cNvPicPr>
            <a:picLocks noGrp="1" noChangeAspect="1"/>
          </p:cNvPicPr>
          <p:nvPr>
            <p:ph idx="1"/>
          </p:nvPr>
        </p:nvPicPr>
        <p:blipFill>
          <a:blip r:embed="rId3"/>
          <a:stretch>
            <a:fillRect/>
          </a:stretch>
        </p:blipFill>
        <p:spPr>
          <a:xfrm>
            <a:off x="330206" y="1459581"/>
            <a:ext cx="7039287" cy="4860000"/>
          </a:xfrm>
          <a:ln>
            <a:solidFill>
              <a:schemeClr val="tx1"/>
            </a:solidFill>
          </a:ln>
        </p:spPr>
      </p:pic>
      <p:sp>
        <p:nvSpPr>
          <p:cNvPr id="12" name="TextBox 11">
            <a:extLst>
              <a:ext uri="{FF2B5EF4-FFF2-40B4-BE49-F238E27FC236}">
                <a16:creationId xmlns:a16="http://schemas.microsoft.com/office/drawing/2014/main" id="{7AF0BB74-7B3B-732F-33B2-99508C0F1D09}"/>
              </a:ext>
            </a:extLst>
          </p:cNvPr>
          <p:cNvSpPr txBox="1"/>
          <p:nvPr/>
        </p:nvSpPr>
        <p:spPr>
          <a:xfrm rot="10800000" flipV="1">
            <a:off x="7604718" y="1470121"/>
            <a:ext cx="3949148" cy="4770537"/>
          </a:xfrm>
          <a:prstGeom prst="rect">
            <a:avLst/>
          </a:prstGeom>
          <a:noFill/>
        </p:spPr>
        <p:txBody>
          <a:bodyPr wrap="square" rtlCol="0">
            <a:spAutoFit/>
          </a:bodyPr>
          <a:lstStyle/>
          <a:p>
            <a:pPr algn="l"/>
            <a:r>
              <a:rPr lang="en-GB" sz="1600" b="0" i="0" dirty="0">
                <a:solidFill>
                  <a:srgbClr val="0B0C0C"/>
                </a:solidFill>
                <a:effectLst/>
              </a:rPr>
              <a:t>Cases confirmed through either local or reference laboratory testing.</a:t>
            </a:r>
          </a:p>
          <a:p>
            <a:pPr algn="l"/>
            <a:endParaRPr lang="en-GB" sz="1600" b="0" i="0" dirty="0">
              <a:solidFill>
                <a:srgbClr val="0B0C0C"/>
              </a:solidFill>
              <a:effectLst/>
            </a:endParaRPr>
          </a:p>
          <a:p>
            <a:pPr algn="l"/>
            <a:r>
              <a:rPr lang="en-GB" sz="1600" b="0" i="0" dirty="0">
                <a:solidFill>
                  <a:srgbClr val="0B0C0C"/>
                </a:solidFill>
                <a:effectLst/>
              </a:rPr>
              <a:t>Note: Data are provisional and subject to change as:</a:t>
            </a:r>
          </a:p>
          <a:p>
            <a:pPr algn="l">
              <a:buFont typeface="Arial" panose="020B0604020202020204" pitchFamily="34" charset="0"/>
              <a:buChar char="•"/>
            </a:pPr>
            <a:r>
              <a:rPr lang="en-GB" sz="1600" b="0" i="0" dirty="0">
                <a:solidFill>
                  <a:srgbClr val="0B0C0C"/>
                </a:solidFill>
                <a:effectLst/>
              </a:rPr>
              <a:t>more suspected cases undergo confirmatory testing</a:t>
            </a:r>
          </a:p>
          <a:p>
            <a:pPr algn="l">
              <a:buFont typeface="Arial" panose="020B0604020202020204" pitchFamily="34" charset="0"/>
              <a:buChar char="•"/>
            </a:pPr>
            <a:r>
              <a:rPr lang="en-GB" sz="1600" b="0" i="0" dirty="0">
                <a:solidFill>
                  <a:srgbClr val="0B0C0C"/>
                </a:solidFill>
                <a:effectLst/>
              </a:rPr>
              <a:t>some locally tested cases are discarded after confirmatory testing at the reference laboratory and are therefore depicted with dotted lines</a:t>
            </a:r>
          </a:p>
          <a:p>
            <a:pPr algn="l"/>
            <a:r>
              <a:rPr lang="en-GB" sz="1600" b="0" i="0" dirty="0">
                <a:solidFill>
                  <a:srgbClr val="0B0C0C"/>
                </a:solidFill>
                <a:effectLst/>
              </a:rPr>
              <a:t>The data reporting lag has greatest impact on the most recent 4 weeks which are therefore represented by dotted lines.</a:t>
            </a:r>
          </a:p>
          <a:p>
            <a:pPr algn="l"/>
            <a:endParaRPr lang="en-GB" sz="1600" b="0" i="0" dirty="0">
              <a:solidFill>
                <a:srgbClr val="0B0C0C"/>
              </a:solidFill>
              <a:effectLst/>
            </a:endParaRPr>
          </a:p>
          <a:p>
            <a:r>
              <a:rPr lang="en-GB" sz="1600" dirty="0">
                <a:hlinkClick r:id="rId4"/>
              </a:rPr>
              <a:t>National Measles Standard Incident - measles epidemiology (from October </a:t>
            </a:r>
            <a:r>
              <a:rPr lang="en-GB" sz="1600">
                <a:hlinkClick r:id="rId4"/>
              </a:rPr>
              <a:t>2023)</a:t>
            </a:r>
            <a:endParaRPr lang="en-GB" sz="1600" dirty="0"/>
          </a:p>
          <a:p>
            <a:pPr algn="l"/>
            <a:endParaRPr lang="en-GB" sz="1600" b="0" i="0" dirty="0">
              <a:solidFill>
                <a:srgbClr val="0B0C0C"/>
              </a:solidFill>
              <a:effectLst/>
            </a:endParaRPr>
          </a:p>
        </p:txBody>
      </p:sp>
      <p:sp>
        <p:nvSpPr>
          <p:cNvPr id="3" name="Slide Number Placeholder 2">
            <a:extLst>
              <a:ext uri="{FF2B5EF4-FFF2-40B4-BE49-F238E27FC236}">
                <a16:creationId xmlns:a16="http://schemas.microsoft.com/office/drawing/2014/main" id="{3BC1ECDC-DEE9-0D48-A245-3F3E0126079B}"/>
              </a:ext>
            </a:extLst>
          </p:cNvPr>
          <p:cNvSpPr>
            <a:spLocks noGrp="1"/>
          </p:cNvSpPr>
          <p:nvPr>
            <p:ph type="sldNum" sz="quarter" idx="11"/>
          </p:nvPr>
        </p:nvSpPr>
        <p:spPr/>
        <p:txBody>
          <a:bodyPr/>
          <a:lstStyle/>
          <a:p>
            <a:fld id="{344369E4-5DE7-46E5-874E-4FD437973785}" type="slidenum">
              <a:rPr lang="en-GB" smtClean="0"/>
              <a:pPr/>
              <a:t>59</a:t>
            </a:fld>
            <a:endParaRPr lang="en-GB" sz="1400" dirty="0"/>
          </a:p>
        </p:txBody>
      </p:sp>
    </p:spTree>
    <p:extLst>
      <p:ext uri="{BB962C8B-B14F-4D97-AF65-F5344CB8AC3E}">
        <p14:creationId xmlns:p14="http://schemas.microsoft.com/office/powerpoint/2010/main" val="101533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26961" y="419150"/>
            <a:ext cx="8028000" cy="648072"/>
          </a:xfrm>
        </p:spPr>
        <p:txBody>
          <a:bodyPr/>
          <a:lstStyle/>
          <a:p>
            <a:r>
              <a:rPr lang="en-GB" altLang="en-US" dirty="0"/>
              <a:t>Measles</a:t>
            </a:r>
          </a:p>
        </p:txBody>
      </p:sp>
      <p:sp>
        <p:nvSpPr>
          <p:cNvPr id="95235" name="Rectangle 3"/>
          <p:cNvSpPr>
            <a:spLocks noGrp="1" noChangeArrowheads="1"/>
          </p:cNvSpPr>
          <p:nvPr>
            <p:ph type="body" idx="1"/>
          </p:nvPr>
        </p:nvSpPr>
        <p:spPr>
          <a:xfrm>
            <a:off x="502920" y="1411705"/>
            <a:ext cx="10454125" cy="5027145"/>
          </a:xfrm>
        </p:spPr>
        <p:txBody>
          <a:bodyPr>
            <a:noAutofit/>
          </a:bodyPr>
          <a:lstStyle/>
          <a:p>
            <a:pPr>
              <a:lnSpc>
                <a:spcPct val="140000"/>
              </a:lnSpc>
              <a:spcBef>
                <a:spcPct val="0"/>
              </a:spcBef>
            </a:pPr>
            <a:r>
              <a:rPr lang="en-GB" sz="1800" dirty="0">
                <a:latin typeface="Arial" charset="0"/>
                <a:ea typeface="ヒラギノ角ゴ Pro W3" charset="-128"/>
              </a:rPr>
              <a:t>measles is a highly infectious, acute, systemic viral illness caused by a </a:t>
            </a:r>
            <a:r>
              <a:rPr lang="en-GB" sz="1800" dirty="0"/>
              <a:t>morbillivirus of the paramyxovirus family</a:t>
            </a:r>
            <a:endParaRPr lang="en-GB" sz="1800" dirty="0">
              <a:latin typeface="Arial" charset="0"/>
              <a:ea typeface="ヒラギノ角ゴ Pro W3" charset="-128"/>
            </a:endParaRPr>
          </a:p>
          <a:p>
            <a:pPr>
              <a:lnSpc>
                <a:spcPct val="140000"/>
              </a:lnSpc>
              <a:spcBef>
                <a:spcPct val="0"/>
              </a:spcBef>
            </a:pPr>
            <a:r>
              <a:rPr lang="en-GB" sz="1800" dirty="0">
                <a:latin typeface="Arial" charset="0"/>
                <a:ea typeface="ヒラギノ角ゴ Pro W3" charset="-128"/>
              </a:rPr>
              <a:t>it is transmitted through the respiratory route (airborne or droplet spread) or by direct contact with the nasal or throat secretions of infected persons and is the most infectious of all diseases transmitted through the respiratory route; </a:t>
            </a:r>
            <a:r>
              <a:rPr lang="en-GB" altLang="en-US" sz="1800" dirty="0">
                <a:latin typeface="Arial" charset="0"/>
                <a:ea typeface="ヒラギノ角ゴ Pro W3" charset="-128"/>
              </a:rPr>
              <a:t>transmission is high amongst household contacts and other individuals with prolonged close contact</a:t>
            </a:r>
          </a:p>
          <a:p>
            <a:pPr>
              <a:lnSpc>
                <a:spcPct val="140000"/>
              </a:lnSpc>
              <a:spcBef>
                <a:spcPct val="0"/>
              </a:spcBef>
            </a:pPr>
            <a:r>
              <a:rPr lang="en-GB" sz="1800" dirty="0">
                <a:latin typeface="Arial" charset="0"/>
                <a:ea typeface="ヒラギノ角ゴ Pro W3" charset="-128"/>
              </a:rPr>
              <a:t>measles can be very debilitating for very young infants, adults, immunosuppressed individuals and pregnant women  - who are more likely to develop complications and require hospitalisation</a:t>
            </a:r>
          </a:p>
          <a:p>
            <a:pPr>
              <a:lnSpc>
                <a:spcPct val="140000"/>
              </a:lnSpc>
              <a:spcBef>
                <a:spcPct val="0"/>
              </a:spcBef>
            </a:pPr>
            <a:r>
              <a:rPr lang="en-GB" sz="1800" dirty="0">
                <a:latin typeface="Arial" charset="0"/>
                <a:ea typeface="ヒラギノ角ゴ Pro W3" charset="-128"/>
              </a:rPr>
              <a:t>cases of measles are most common in children, although it can affect any age group</a:t>
            </a:r>
          </a:p>
          <a:p>
            <a:pPr>
              <a:lnSpc>
                <a:spcPct val="140000"/>
              </a:lnSpc>
              <a:spcBef>
                <a:spcPct val="0"/>
              </a:spcBef>
            </a:pPr>
            <a:r>
              <a:rPr lang="en-GB" altLang="en-US" sz="1800" dirty="0">
                <a:latin typeface="Arial" charset="0"/>
                <a:ea typeface="ヒラギノ角ゴ Pro W3" charset="-128"/>
              </a:rPr>
              <a:t>the incubation period is around 10 days (range </a:t>
            </a:r>
            <a:r>
              <a:rPr lang="en-GB" altLang="en-US" sz="1800">
                <a:latin typeface="Arial" charset="0"/>
                <a:ea typeface="ヒラギノ角ゴ Pro W3" charset="-128"/>
              </a:rPr>
              <a:t>7 to </a:t>
            </a:r>
            <a:r>
              <a:rPr lang="en-GB" altLang="en-US" sz="1800" dirty="0">
                <a:latin typeface="Arial" charset="0"/>
                <a:ea typeface="ヒラギノ角ゴ Pro W3" charset="-128"/>
              </a:rPr>
              <a:t>21 days) </a:t>
            </a:r>
          </a:p>
          <a:p>
            <a:pPr>
              <a:lnSpc>
                <a:spcPct val="140000"/>
              </a:lnSpc>
              <a:spcBef>
                <a:spcPct val="0"/>
              </a:spcBef>
            </a:pPr>
            <a:r>
              <a:rPr lang="en-GB" altLang="en-US" sz="1800" dirty="0">
                <a:latin typeface="Arial" charset="0"/>
                <a:ea typeface="ヒラギノ角ゴ Pro W3" charset="-128"/>
              </a:rPr>
              <a:t>the infectious period begins from about 4 days before the first symptoms appear (prodromal period) and lasts up to 4 days after the onset of the rash</a:t>
            </a:r>
          </a:p>
          <a:p>
            <a:pPr>
              <a:lnSpc>
                <a:spcPct val="140000"/>
              </a:lnSpc>
              <a:spcBef>
                <a:spcPct val="0"/>
              </a:spcBef>
            </a:pPr>
            <a:endParaRPr lang="en-GB" altLang="en-US" sz="16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68A7CF00-06DB-538D-F9C9-5C45B87C6B13}"/>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2" name="Slide Number Placeholder 1">
            <a:extLst>
              <a:ext uri="{FF2B5EF4-FFF2-40B4-BE49-F238E27FC236}">
                <a16:creationId xmlns:a16="http://schemas.microsoft.com/office/drawing/2014/main" id="{670CF762-66F9-D354-15E9-430552777BC3}"/>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a:bodyPr>
          <a:lstStyle/>
          <a:p>
            <a:r>
              <a:rPr lang="en-GB" dirty="0"/>
              <a:t>Achieving high immunisation uptake and addressing health inequalities </a:t>
            </a:r>
          </a:p>
        </p:txBody>
      </p:sp>
    </p:spTree>
    <p:extLst>
      <p:ext uri="{BB962C8B-B14F-4D97-AF65-F5344CB8AC3E}">
        <p14:creationId xmlns:p14="http://schemas.microsoft.com/office/powerpoint/2010/main" val="1900150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9135-8935-3920-C7DF-14E99337589A}"/>
              </a:ext>
            </a:extLst>
          </p:cNvPr>
          <p:cNvSpPr>
            <a:spLocks noGrp="1"/>
          </p:cNvSpPr>
          <p:nvPr>
            <p:ph type="title"/>
          </p:nvPr>
        </p:nvSpPr>
        <p:spPr/>
        <p:txBody>
          <a:bodyPr/>
          <a:lstStyle/>
          <a:p>
            <a:r>
              <a:rPr lang="en-GB" dirty="0"/>
              <a:t>NICE guidance </a:t>
            </a:r>
          </a:p>
        </p:txBody>
      </p:sp>
      <p:sp>
        <p:nvSpPr>
          <p:cNvPr id="3" name="Content Placeholder 2">
            <a:extLst>
              <a:ext uri="{FF2B5EF4-FFF2-40B4-BE49-F238E27FC236}">
                <a16:creationId xmlns:a16="http://schemas.microsoft.com/office/drawing/2014/main" id="{79C67B58-CFA7-5648-829F-07592B7ABD08}"/>
              </a:ext>
            </a:extLst>
          </p:cNvPr>
          <p:cNvSpPr>
            <a:spLocks noGrp="1"/>
          </p:cNvSpPr>
          <p:nvPr>
            <p:ph idx="1"/>
          </p:nvPr>
        </p:nvSpPr>
        <p:spPr>
          <a:xfrm>
            <a:off x="330206" y="1482009"/>
            <a:ext cx="8459232" cy="4569507"/>
          </a:xfrm>
        </p:spPr>
        <p:txBody>
          <a:bodyPr>
            <a:noAutofit/>
          </a:bodyPr>
          <a:lstStyle/>
          <a:p>
            <a:pPr marL="0" indent="0">
              <a:lnSpc>
                <a:spcPct val="120000"/>
              </a:lnSpc>
              <a:buNone/>
            </a:pPr>
            <a:r>
              <a:rPr lang="en-GB" sz="1600" dirty="0">
                <a:hlinkClick r:id="rId3"/>
              </a:rPr>
              <a:t>NICE guideline 218 </a:t>
            </a:r>
            <a:r>
              <a:rPr lang="en-GB" sz="1600" dirty="0"/>
              <a:t> published 17 May 2022, includes recommendations on:</a:t>
            </a:r>
          </a:p>
          <a:p>
            <a:pPr>
              <a:lnSpc>
                <a:spcPct val="120000"/>
              </a:lnSpc>
            </a:pPr>
            <a:r>
              <a:rPr lang="en-GB" sz="1600" dirty="0"/>
              <a:t>service organisation</a:t>
            </a:r>
          </a:p>
          <a:p>
            <a:pPr>
              <a:lnSpc>
                <a:spcPct val="120000"/>
              </a:lnSpc>
            </a:pPr>
            <a:r>
              <a:rPr lang="en-GB" sz="1600" dirty="0"/>
              <a:t>identifying eligibility, giving vaccinations and recording vaccination status</a:t>
            </a:r>
          </a:p>
          <a:p>
            <a:pPr>
              <a:lnSpc>
                <a:spcPct val="120000"/>
              </a:lnSpc>
            </a:pPr>
            <a:r>
              <a:rPr lang="en-GB" sz="1600" dirty="0"/>
              <a:t>invitations, reminders and escalation of contact</a:t>
            </a:r>
          </a:p>
          <a:p>
            <a:pPr marL="0" indent="0">
              <a:lnSpc>
                <a:spcPct val="120000"/>
              </a:lnSpc>
              <a:buNone/>
            </a:pPr>
            <a:r>
              <a:rPr lang="en-GB" sz="1600" dirty="0"/>
              <a:t>and supports the aims of the NHS Long Term Plan, which includes actions to improve immunisation coverage by GPs and support a narrowing of </a:t>
            </a:r>
            <a:r>
              <a:rPr lang="en-GB" sz="1600"/>
              <a:t>health inequalities</a:t>
            </a:r>
            <a:endParaRPr lang="en-GB" sz="1600" dirty="0"/>
          </a:p>
          <a:p>
            <a:pPr marL="0" indent="0">
              <a:lnSpc>
                <a:spcPct val="120000"/>
              </a:lnSpc>
              <a:buNone/>
            </a:pPr>
            <a:r>
              <a:rPr lang="en-GB" sz="1600" dirty="0"/>
              <a:t>supporting tools and resources include:</a:t>
            </a:r>
          </a:p>
          <a:p>
            <a:pPr>
              <a:lnSpc>
                <a:spcPct val="120000"/>
              </a:lnSpc>
            </a:pPr>
            <a:r>
              <a:rPr lang="en-GB" sz="1600" dirty="0"/>
              <a:t>visual summaries on the recommendations (identifying people eligible</a:t>
            </a:r>
          </a:p>
          <a:p>
            <a:pPr marL="0" indent="0">
              <a:lnSpc>
                <a:spcPct val="120000"/>
              </a:lnSpc>
              <a:buNone/>
            </a:pPr>
            <a:r>
              <a:rPr lang="en-GB" sz="1600" dirty="0"/>
              <a:t>    for vaccination and opportunistic vaccination; invitations, reminders</a:t>
            </a:r>
          </a:p>
          <a:p>
            <a:pPr marL="0" indent="0">
              <a:lnSpc>
                <a:spcPct val="120000"/>
              </a:lnSpc>
              <a:buNone/>
            </a:pPr>
            <a:r>
              <a:rPr lang="en-GB" sz="1600" dirty="0"/>
              <a:t>    and escalation of contact for different age-groups)</a:t>
            </a:r>
          </a:p>
          <a:p>
            <a:pPr>
              <a:lnSpc>
                <a:spcPct val="120000"/>
              </a:lnSpc>
            </a:pPr>
            <a:r>
              <a:rPr lang="en-GB" sz="1600" dirty="0"/>
              <a:t>Quality Standard Vaccine uptake in under 19s (QS145)</a:t>
            </a:r>
          </a:p>
          <a:p>
            <a:pPr>
              <a:lnSpc>
                <a:spcPct val="120000"/>
              </a:lnSpc>
            </a:pPr>
            <a:r>
              <a:rPr lang="en-GB" sz="1600"/>
              <a:t>audit template</a:t>
            </a:r>
            <a:endParaRPr lang="en-GB" sz="1600" dirty="0"/>
          </a:p>
          <a:p>
            <a:pPr marL="0" indent="0">
              <a:buNone/>
            </a:pPr>
            <a:r>
              <a:rPr lang="en-GB" sz="1600" dirty="0">
                <a:hlinkClick r:id="rId4"/>
              </a:rPr>
              <a:t>Immunisation | Topic </a:t>
            </a:r>
            <a:r>
              <a:rPr lang="en-GB" sz="1600">
                <a:hlinkClick r:id="rId4"/>
              </a:rPr>
              <a:t>| NICE</a:t>
            </a:r>
            <a:endParaRPr lang="en-GB" sz="1600" dirty="0"/>
          </a:p>
        </p:txBody>
      </p:sp>
      <p:pic>
        <p:nvPicPr>
          <p:cNvPr id="7" name="Picture 6">
            <a:extLst>
              <a:ext uri="{FF2B5EF4-FFF2-40B4-BE49-F238E27FC236}">
                <a16:creationId xmlns:a16="http://schemas.microsoft.com/office/drawing/2014/main" id="{F14E88C0-5F4D-89E9-3732-8985E05C5566}"/>
              </a:ext>
            </a:extLst>
          </p:cNvPr>
          <p:cNvPicPr>
            <a:picLocks noChangeAspect="1"/>
          </p:cNvPicPr>
          <p:nvPr/>
        </p:nvPicPr>
        <p:blipFill>
          <a:blip r:embed="rId5"/>
          <a:stretch>
            <a:fillRect/>
          </a:stretch>
        </p:blipFill>
        <p:spPr>
          <a:xfrm>
            <a:off x="7659385" y="3537176"/>
            <a:ext cx="3894202" cy="2736000"/>
          </a:xfrm>
          <a:prstGeom prst="rect">
            <a:avLst/>
          </a:prstGeom>
          <a:ln w="3175">
            <a:solidFill>
              <a:schemeClr val="tx1"/>
            </a:solidFill>
          </a:ln>
        </p:spPr>
      </p:pic>
      <p:sp>
        <p:nvSpPr>
          <p:cNvPr id="6" name="Footer Placeholder 5">
            <a:extLst>
              <a:ext uri="{FF2B5EF4-FFF2-40B4-BE49-F238E27FC236}">
                <a16:creationId xmlns:a16="http://schemas.microsoft.com/office/drawing/2014/main" id="{ABB5CF24-7924-2AD4-F77F-312C6091E4E2}"/>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07705E74-FB5A-F633-8059-A2797B9792FA}"/>
              </a:ext>
            </a:extLst>
          </p:cNvPr>
          <p:cNvSpPr>
            <a:spLocks noGrp="1"/>
          </p:cNvSpPr>
          <p:nvPr>
            <p:ph type="sldNum" sz="quarter" idx="11"/>
          </p:nvPr>
        </p:nvSpPr>
        <p:spPr/>
        <p:txBody>
          <a:bodyPr/>
          <a:lstStyle/>
          <a:p>
            <a:fld id="{344369E4-5DE7-46E5-874E-4FD437973785}" type="slidenum">
              <a:rPr lang="en-GB" smtClean="0"/>
              <a:pPr/>
              <a:t>61</a:t>
            </a:fld>
            <a:endParaRPr lang="en-GB" sz="1400" dirty="0"/>
          </a:p>
        </p:txBody>
      </p:sp>
    </p:spTree>
    <p:extLst>
      <p:ext uri="{BB962C8B-B14F-4D97-AF65-F5344CB8AC3E}">
        <p14:creationId xmlns:p14="http://schemas.microsoft.com/office/powerpoint/2010/main" val="2780912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8892-7AE1-4246-B394-868F5448DE47}"/>
              </a:ext>
            </a:extLst>
          </p:cNvPr>
          <p:cNvSpPr>
            <a:spLocks noGrp="1"/>
          </p:cNvSpPr>
          <p:nvPr>
            <p:ph type="title"/>
          </p:nvPr>
        </p:nvSpPr>
        <p:spPr/>
        <p:txBody>
          <a:bodyPr>
            <a:normAutofit fontScale="90000"/>
          </a:bodyPr>
          <a:lstStyle/>
          <a:p>
            <a:r>
              <a:rPr lang="en-GB" dirty="0"/>
              <a:t>‘Use every opportunity to identify eligible people’ schools</a:t>
            </a:r>
          </a:p>
        </p:txBody>
      </p:sp>
      <p:sp>
        <p:nvSpPr>
          <p:cNvPr id="3" name="Content Placeholder 2">
            <a:extLst>
              <a:ext uri="{FF2B5EF4-FFF2-40B4-BE49-F238E27FC236}">
                <a16:creationId xmlns:a16="http://schemas.microsoft.com/office/drawing/2014/main" id="{C8B2DDAA-D0D9-4E93-B59E-B928C117C4E0}"/>
              </a:ext>
            </a:extLst>
          </p:cNvPr>
          <p:cNvSpPr>
            <a:spLocks noGrp="1"/>
          </p:cNvSpPr>
          <p:nvPr>
            <p:ph idx="1"/>
          </p:nvPr>
        </p:nvSpPr>
        <p:spPr>
          <a:xfrm>
            <a:off x="320874" y="1454015"/>
            <a:ext cx="11123857" cy="4882193"/>
          </a:xfrm>
        </p:spPr>
        <p:txBody>
          <a:bodyPr>
            <a:noAutofit/>
          </a:bodyPr>
          <a:lstStyle/>
          <a:p>
            <a:pPr marL="0" indent="0">
              <a:buNone/>
            </a:pPr>
            <a:r>
              <a:rPr lang="en-GB" sz="1700" dirty="0"/>
              <a:t>remind/ discuss/ offer/ signpost:</a:t>
            </a:r>
          </a:p>
          <a:p>
            <a:pPr>
              <a:buFont typeface="Arial" panose="020B0604020202020204" pitchFamily="34" charset="0"/>
              <a:buChar char="•"/>
            </a:pPr>
            <a:r>
              <a:rPr lang="en-GB" sz="1700" dirty="0"/>
              <a:t>starting/returning to nursery</a:t>
            </a:r>
          </a:p>
          <a:p>
            <a:pPr>
              <a:buFont typeface="Arial" panose="020B0604020202020204" pitchFamily="34" charset="0"/>
              <a:buChar char="•"/>
            </a:pPr>
            <a:r>
              <a:rPr lang="en-GB" sz="1700" dirty="0"/>
              <a:t>before starting primary school </a:t>
            </a:r>
          </a:p>
          <a:p>
            <a:pPr>
              <a:buFont typeface="Arial" panose="020B0604020202020204" pitchFamily="34" charset="0"/>
              <a:buChar char="•"/>
            </a:pPr>
            <a:r>
              <a:rPr lang="en-GB" sz="1700" dirty="0"/>
              <a:t>school entry – reception/year 1 age </a:t>
            </a:r>
            <a:r>
              <a:rPr lang="en-GB" sz="1700"/>
              <a:t>4 to </a:t>
            </a:r>
            <a:r>
              <a:rPr lang="en-GB" sz="1700" dirty="0"/>
              <a:t>5</a:t>
            </a:r>
          </a:p>
          <a:p>
            <a:pPr>
              <a:buFont typeface="Arial" panose="020B0604020202020204" pitchFamily="34" charset="0"/>
              <a:buChar char="•"/>
            </a:pPr>
            <a:r>
              <a:rPr lang="en-GB" sz="1700" dirty="0"/>
              <a:t>school transition – year 6/7 age 10/11</a:t>
            </a:r>
          </a:p>
          <a:p>
            <a:pPr>
              <a:buFont typeface="Arial" panose="020B0604020202020204" pitchFamily="34" charset="0"/>
              <a:buChar char="•"/>
            </a:pPr>
            <a:r>
              <a:rPr lang="en-GB" sz="1700" dirty="0"/>
              <a:t>‘back to school’ – before each school year</a:t>
            </a:r>
          </a:p>
          <a:p>
            <a:pPr>
              <a:buFont typeface="Arial" panose="020B0604020202020204" pitchFamily="34" charset="0"/>
              <a:buChar char="•"/>
            </a:pPr>
            <a:r>
              <a:rPr lang="en-GB" sz="1700" dirty="0"/>
              <a:t>teen health review</a:t>
            </a:r>
          </a:p>
          <a:p>
            <a:pPr>
              <a:buFont typeface="Arial" panose="020B0604020202020204" pitchFamily="34" charset="0"/>
              <a:buChar char="•"/>
            </a:pPr>
            <a:r>
              <a:rPr lang="en-GB" sz="1700" dirty="0"/>
              <a:t>adolescent immunisation programme – HPV, MenACWY,</a:t>
            </a:r>
          </a:p>
          <a:p>
            <a:pPr marL="0" indent="0">
              <a:buNone/>
            </a:pPr>
            <a:r>
              <a:rPr lang="en-GB" sz="1700" dirty="0"/>
              <a:t>    Td/IPV (school leavers’ booster)</a:t>
            </a:r>
          </a:p>
          <a:p>
            <a:pPr marL="0" indent="0">
              <a:buNone/>
            </a:pPr>
            <a:endParaRPr lang="en-GB" sz="800" dirty="0"/>
          </a:p>
          <a:p>
            <a:pPr marL="0" indent="0">
              <a:buNone/>
            </a:pPr>
            <a:r>
              <a:rPr lang="en-GB" sz="1700" dirty="0"/>
              <a:t>Guidance: </a:t>
            </a:r>
            <a:r>
              <a:rPr lang="fr-FR" sz="1700" dirty="0">
                <a:hlinkClick r:id="rId3"/>
              </a:rPr>
              <a:t>Supporting immunisation programmes - GOV.UK (www.gov</a:t>
            </a:r>
            <a:r>
              <a:rPr lang="fr-FR" sz="1700" dirty="0">
                <a:latin typeface="+mn-lt"/>
                <a:hlinkClick r:id="rId3"/>
              </a:rPr>
              <a:t>.uk)</a:t>
            </a:r>
            <a:endParaRPr lang="fr-FR" sz="1700" dirty="0">
              <a:latin typeface="+mn-lt"/>
            </a:endParaRPr>
          </a:p>
          <a:p>
            <a:pPr marL="0" indent="0">
              <a:buNone/>
            </a:pPr>
            <a:r>
              <a:rPr lang="en-GB" sz="1700" dirty="0">
                <a:latin typeface="+mn-lt"/>
              </a:rPr>
              <a:t>updated 28 July 2023 with a link to</a:t>
            </a:r>
          </a:p>
          <a:p>
            <a:pPr marL="0" indent="0">
              <a:buNone/>
            </a:pPr>
            <a:r>
              <a:rPr lang="en-GB" sz="1700" b="0" i="0" u="none" strike="noStrike" dirty="0">
                <a:solidFill>
                  <a:srgbClr val="0B0C0C"/>
                </a:solidFill>
                <a:effectLst/>
                <a:latin typeface="+mn-lt"/>
                <a:hlinkClick r:id="rId4"/>
              </a:rPr>
              <a:t>Resources for starting or returning to nursery or school</a:t>
            </a:r>
            <a:r>
              <a:rPr lang="en-GB" sz="1700" b="0" i="0" u="none" strike="noStrike" dirty="0">
                <a:solidFill>
                  <a:srgbClr val="0B0C0C"/>
                </a:solidFill>
                <a:effectLst/>
                <a:latin typeface="+mn-lt"/>
              </a:rPr>
              <a:t> (postcards/posters as shown)</a:t>
            </a:r>
          </a:p>
          <a:p>
            <a:pPr marL="0" indent="0">
              <a:buNone/>
            </a:pPr>
            <a:r>
              <a:rPr lang="en-GB" sz="1700" dirty="0">
                <a:solidFill>
                  <a:srgbClr val="0B0C0C"/>
                </a:solidFill>
                <a:latin typeface="+mn-lt"/>
              </a:rPr>
              <a:t>see also</a:t>
            </a:r>
            <a:r>
              <a:rPr lang="en-GB" sz="1700">
                <a:solidFill>
                  <a:srgbClr val="0B0C0C"/>
                </a:solidFill>
                <a:latin typeface="+mn-lt"/>
              </a:rPr>
              <a:t>: </a:t>
            </a:r>
            <a:r>
              <a:rPr lang="en-GB" sz="1700">
                <a:hlinkClick r:id="rId5"/>
              </a:rPr>
              <a:t>Immunisation</a:t>
            </a:r>
            <a:endParaRPr lang="en-GB" sz="1700" b="0" i="0" dirty="0">
              <a:solidFill>
                <a:srgbClr val="0B0C0C"/>
              </a:solidFill>
              <a:effectLst/>
              <a:latin typeface="+mn-lt"/>
            </a:endParaRPr>
          </a:p>
        </p:txBody>
      </p:sp>
      <p:pic>
        <p:nvPicPr>
          <p:cNvPr id="7" name="Picture 6">
            <a:extLst>
              <a:ext uri="{FF2B5EF4-FFF2-40B4-BE49-F238E27FC236}">
                <a16:creationId xmlns:a16="http://schemas.microsoft.com/office/drawing/2014/main" id="{7FA59B6E-E5CC-CDF5-931A-47257308C19A}"/>
              </a:ext>
            </a:extLst>
          </p:cNvPr>
          <p:cNvPicPr>
            <a:picLocks noChangeAspect="1"/>
          </p:cNvPicPr>
          <p:nvPr/>
        </p:nvPicPr>
        <p:blipFill>
          <a:blip r:embed="rId6"/>
          <a:stretch>
            <a:fillRect/>
          </a:stretch>
        </p:blipFill>
        <p:spPr>
          <a:xfrm>
            <a:off x="8884105" y="1434222"/>
            <a:ext cx="2254973" cy="1620000"/>
          </a:xfrm>
          <a:prstGeom prst="rect">
            <a:avLst/>
          </a:prstGeom>
          <a:ln w="3175">
            <a:solidFill>
              <a:schemeClr val="tx1"/>
            </a:solidFill>
          </a:ln>
        </p:spPr>
      </p:pic>
      <p:pic>
        <p:nvPicPr>
          <p:cNvPr id="9" name="Picture 8">
            <a:extLst>
              <a:ext uri="{FF2B5EF4-FFF2-40B4-BE49-F238E27FC236}">
                <a16:creationId xmlns:a16="http://schemas.microsoft.com/office/drawing/2014/main" id="{542DB5C7-DE1C-514F-F970-52F4E134EBA2}"/>
              </a:ext>
            </a:extLst>
          </p:cNvPr>
          <p:cNvPicPr>
            <a:picLocks noChangeAspect="1"/>
          </p:cNvPicPr>
          <p:nvPr/>
        </p:nvPicPr>
        <p:blipFill>
          <a:blip r:embed="rId7"/>
          <a:stretch>
            <a:fillRect/>
          </a:stretch>
        </p:blipFill>
        <p:spPr>
          <a:xfrm>
            <a:off x="6340248" y="1434222"/>
            <a:ext cx="2298435" cy="1620000"/>
          </a:xfrm>
          <a:prstGeom prst="rect">
            <a:avLst/>
          </a:prstGeom>
          <a:ln w="3175">
            <a:solidFill>
              <a:schemeClr val="tx1"/>
            </a:solidFill>
          </a:ln>
        </p:spPr>
      </p:pic>
      <p:pic>
        <p:nvPicPr>
          <p:cNvPr id="15" name="Picture 14">
            <a:extLst>
              <a:ext uri="{FF2B5EF4-FFF2-40B4-BE49-F238E27FC236}">
                <a16:creationId xmlns:a16="http://schemas.microsoft.com/office/drawing/2014/main" id="{93919F64-A690-2DE1-BE62-CE0D81201AAE}"/>
              </a:ext>
            </a:extLst>
          </p:cNvPr>
          <p:cNvPicPr>
            <a:picLocks noChangeAspect="1"/>
          </p:cNvPicPr>
          <p:nvPr/>
        </p:nvPicPr>
        <p:blipFill>
          <a:blip r:embed="rId8"/>
          <a:stretch>
            <a:fillRect/>
          </a:stretch>
        </p:blipFill>
        <p:spPr>
          <a:xfrm>
            <a:off x="8878070" y="3176657"/>
            <a:ext cx="2233749" cy="3132000"/>
          </a:xfrm>
          <a:prstGeom prst="rect">
            <a:avLst/>
          </a:prstGeom>
          <a:ln w="3175">
            <a:solidFill>
              <a:schemeClr val="tx1"/>
            </a:solidFill>
          </a:ln>
        </p:spPr>
      </p:pic>
      <p:sp>
        <p:nvSpPr>
          <p:cNvPr id="4" name="Footer Placeholder 3">
            <a:extLst>
              <a:ext uri="{FF2B5EF4-FFF2-40B4-BE49-F238E27FC236}">
                <a16:creationId xmlns:a16="http://schemas.microsoft.com/office/drawing/2014/main" id="{E5FD95FA-5449-ED8C-D5C8-5C5F8491C2B9}"/>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19A9CF51-E75E-3276-4A29-FF6999C2E625}"/>
              </a:ext>
            </a:extLst>
          </p:cNvPr>
          <p:cNvSpPr>
            <a:spLocks noGrp="1"/>
          </p:cNvSpPr>
          <p:nvPr>
            <p:ph type="sldNum" sz="quarter" idx="11"/>
          </p:nvPr>
        </p:nvSpPr>
        <p:spPr/>
        <p:txBody>
          <a:bodyPr/>
          <a:lstStyle/>
          <a:p>
            <a:fld id="{344369E4-5DE7-46E5-874E-4FD437973785}" type="slidenum">
              <a:rPr lang="en-GB" smtClean="0"/>
              <a:pPr/>
              <a:t>62</a:t>
            </a:fld>
            <a:endParaRPr lang="en-GB" sz="1400" dirty="0"/>
          </a:p>
        </p:txBody>
      </p:sp>
    </p:spTree>
    <p:extLst>
      <p:ext uri="{BB962C8B-B14F-4D97-AF65-F5344CB8AC3E}">
        <p14:creationId xmlns:p14="http://schemas.microsoft.com/office/powerpoint/2010/main" val="3386349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AFEA-93D8-490C-B377-C2C736BE48CB}"/>
              </a:ext>
            </a:extLst>
          </p:cNvPr>
          <p:cNvSpPr>
            <a:spLocks noGrp="1"/>
          </p:cNvSpPr>
          <p:nvPr>
            <p:ph type="title"/>
          </p:nvPr>
        </p:nvSpPr>
        <p:spPr/>
        <p:txBody>
          <a:bodyPr>
            <a:normAutofit fontScale="90000"/>
          </a:bodyPr>
          <a:lstStyle/>
          <a:p>
            <a:r>
              <a:rPr lang="en-GB" dirty="0"/>
              <a:t>Achieving high MMR vaccine uptake across the life course</a:t>
            </a:r>
          </a:p>
        </p:txBody>
      </p:sp>
      <p:sp>
        <p:nvSpPr>
          <p:cNvPr id="3" name="Content Placeholder 2">
            <a:extLst>
              <a:ext uri="{FF2B5EF4-FFF2-40B4-BE49-F238E27FC236}">
                <a16:creationId xmlns:a16="http://schemas.microsoft.com/office/drawing/2014/main" id="{BBEB4ADC-9A4E-49B3-BE04-DA33B1F47038}"/>
              </a:ext>
            </a:extLst>
          </p:cNvPr>
          <p:cNvSpPr>
            <a:spLocks noGrp="1"/>
          </p:cNvSpPr>
          <p:nvPr>
            <p:ph idx="1"/>
          </p:nvPr>
        </p:nvSpPr>
        <p:spPr>
          <a:xfrm>
            <a:off x="381571" y="1465457"/>
            <a:ext cx="10628550" cy="972607"/>
          </a:xfrm>
        </p:spPr>
        <p:txBody>
          <a:bodyPr>
            <a:normAutofit fontScale="85000" lnSpcReduction="20000"/>
          </a:bodyPr>
          <a:lstStyle/>
          <a:p>
            <a:pPr marL="0" indent="0">
              <a:lnSpc>
                <a:spcPct val="120000"/>
              </a:lnSpc>
              <a:buNone/>
            </a:pPr>
            <a:r>
              <a:rPr lang="en-GB" sz="2200" dirty="0"/>
              <a:t>A variety of measles and MMR leaflets, posters, social media banners and other digital resources are available free to order and/ or download in several different languages and for different eligible groups, </a:t>
            </a:r>
            <a:r>
              <a:rPr lang="en-GB" sz="2200"/>
              <a:t>see </a:t>
            </a:r>
            <a:r>
              <a:rPr lang="en-GB" sz="2200">
                <a:hlinkClick r:id="rId3"/>
              </a:rPr>
              <a:t>Immunisation</a:t>
            </a:r>
            <a:r>
              <a:rPr lang="en-GB" sz="2200"/>
              <a:t> </a:t>
            </a:r>
            <a:r>
              <a:rPr lang="en-GB" sz="2200" dirty="0"/>
              <a:t>and </a:t>
            </a:r>
            <a:r>
              <a:rPr lang="en-GB" sz="2200" dirty="0">
                <a:hlinkClick r:id="rId4"/>
              </a:rPr>
              <a:t>Search Publications - Health Publications</a:t>
            </a:r>
            <a:endParaRPr lang="en-GB" sz="2200" dirty="0"/>
          </a:p>
          <a:p>
            <a:pPr>
              <a:buFont typeface="Arial" panose="020B0604020202020204" pitchFamily="34" charset="0"/>
              <a:buChar char="•"/>
            </a:pPr>
            <a:endParaRPr lang="en-GB" dirty="0"/>
          </a:p>
          <a:p>
            <a:endParaRPr lang="en-GB" dirty="0"/>
          </a:p>
        </p:txBody>
      </p:sp>
      <p:pic>
        <p:nvPicPr>
          <p:cNvPr id="7" name="Picture 6">
            <a:extLst>
              <a:ext uri="{FF2B5EF4-FFF2-40B4-BE49-F238E27FC236}">
                <a16:creationId xmlns:a16="http://schemas.microsoft.com/office/drawing/2014/main" id="{12D3C179-1D30-42BA-95A8-1751930E75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0450" y="2892881"/>
            <a:ext cx="2217130" cy="3187567"/>
          </a:xfrm>
          <a:prstGeom prst="rect">
            <a:avLst/>
          </a:prstGeom>
        </p:spPr>
      </p:pic>
      <p:pic>
        <p:nvPicPr>
          <p:cNvPr id="14" name="Picture 13" descr="A picture containing text, businesscard&#10;&#10;Description automatically generated">
            <a:extLst>
              <a:ext uri="{FF2B5EF4-FFF2-40B4-BE49-F238E27FC236}">
                <a16:creationId xmlns:a16="http://schemas.microsoft.com/office/drawing/2014/main" id="{CD2FBDC1-CCCE-4C9A-9EE6-0F190432F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369" y="2955232"/>
            <a:ext cx="2273854" cy="3313962"/>
          </a:xfrm>
          <a:prstGeom prst="rect">
            <a:avLst/>
          </a:prstGeom>
        </p:spPr>
      </p:pic>
      <p:pic>
        <p:nvPicPr>
          <p:cNvPr id="16" name="Picture 15">
            <a:extLst>
              <a:ext uri="{FF2B5EF4-FFF2-40B4-BE49-F238E27FC236}">
                <a16:creationId xmlns:a16="http://schemas.microsoft.com/office/drawing/2014/main" id="{B92E52AB-8D0D-4CC9-940D-1844842E83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9996" y="2484719"/>
            <a:ext cx="1746681" cy="3784475"/>
          </a:xfrm>
          <a:prstGeom prst="rect">
            <a:avLst/>
          </a:prstGeom>
        </p:spPr>
      </p:pic>
      <p:sp>
        <p:nvSpPr>
          <p:cNvPr id="4" name="Footer Placeholder 3">
            <a:extLst>
              <a:ext uri="{FF2B5EF4-FFF2-40B4-BE49-F238E27FC236}">
                <a16:creationId xmlns:a16="http://schemas.microsoft.com/office/drawing/2014/main" id="{CD73F902-9A8D-9E36-5E9C-064A7DAA20D4}"/>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87FDD9C0-1290-80A7-3AE5-C09ED037AD28}"/>
              </a:ext>
            </a:extLst>
          </p:cNvPr>
          <p:cNvSpPr>
            <a:spLocks noGrp="1"/>
          </p:cNvSpPr>
          <p:nvPr>
            <p:ph type="sldNum" sz="quarter" idx="11"/>
          </p:nvPr>
        </p:nvSpPr>
        <p:spPr/>
        <p:txBody>
          <a:bodyPr/>
          <a:lstStyle/>
          <a:p>
            <a:fld id="{344369E4-5DE7-46E5-874E-4FD437973785}" type="slidenum">
              <a:rPr lang="en-GB" smtClean="0"/>
              <a:pPr/>
              <a:t>63</a:t>
            </a:fld>
            <a:endParaRPr lang="en-GB" sz="1400" dirty="0"/>
          </a:p>
        </p:txBody>
      </p:sp>
    </p:spTree>
    <p:extLst>
      <p:ext uri="{BB962C8B-B14F-4D97-AF65-F5344CB8AC3E}">
        <p14:creationId xmlns:p14="http://schemas.microsoft.com/office/powerpoint/2010/main" val="2325933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7857-B9FD-460A-BBA7-2977F7365199}"/>
              </a:ext>
            </a:extLst>
          </p:cNvPr>
          <p:cNvSpPr>
            <a:spLocks noGrp="1"/>
          </p:cNvSpPr>
          <p:nvPr>
            <p:ph type="title"/>
          </p:nvPr>
        </p:nvSpPr>
        <p:spPr/>
        <p:txBody>
          <a:bodyPr/>
          <a:lstStyle/>
          <a:p>
            <a:r>
              <a:rPr lang="en-GB" dirty="0"/>
              <a:t>Training for immunisers</a:t>
            </a:r>
          </a:p>
        </p:txBody>
      </p:sp>
      <p:sp>
        <p:nvSpPr>
          <p:cNvPr id="3" name="Content Placeholder 2">
            <a:extLst>
              <a:ext uri="{FF2B5EF4-FFF2-40B4-BE49-F238E27FC236}">
                <a16:creationId xmlns:a16="http://schemas.microsoft.com/office/drawing/2014/main" id="{0CB383FD-4AC0-4150-8E05-400EBC6B1BB0}"/>
              </a:ext>
            </a:extLst>
          </p:cNvPr>
          <p:cNvSpPr>
            <a:spLocks noGrp="1"/>
          </p:cNvSpPr>
          <p:nvPr>
            <p:ph idx="1"/>
          </p:nvPr>
        </p:nvSpPr>
        <p:spPr>
          <a:xfrm>
            <a:off x="330206" y="1455578"/>
            <a:ext cx="11123857" cy="4926564"/>
          </a:xfrm>
        </p:spPr>
        <p:txBody>
          <a:bodyPr>
            <a:noAutofit/>
          </a:bodyPr>
          <a:lstStyle/>
          <a:p>
            <a:pPr>
              <a:lnSpc>
                <a:spcPct val="120000"/>
              </a:lnSpc>
            </a:pPr>
            <a:r>
              <a:rPr lang="en-GB" sz="2000" dirty="0"/>
              <a:t>a high level of knowledge and a positive attitude to immunisation in healthcare practitioners are widely acknowledged as being important determinants in achieving and maintaining high vaccine uptake</a:t>
            </a:r>
          </a:p>
          <a:p>
            <a:pPr>
              <a:lnSpc>
                <a:spcPct val="120000"/>
              </a:lnSpc>
            </a:pPr>
            <a:r>
              <a:rPr lang="en-GB" sz="2000" dirty="0"/>
              <a:t>it is important that immunisers are confident, competent, knowledgeable and up to date</a:t>
            </a:r>
          </a:p>
          <a:p>
            <a:pPr>
              <a:lnSpc>
                <a:spcPct val="120000"/>
              </a:lnSpc>
            </a:pPr>
            <a:r>
              <a:rPr lang="en-GB" sz="2000" dirty="0"/>
              <a:t>PHE published national training standards and a core curriculum for immunisers, which together with the resources now published by the UKHSA – the Green Book, Vaccine Update, training slide sets and an e-learning module - support the delivery of a high quality programme</a:t>
            </a:r>
          </a:p>
          <a:p>
            <a:pPr marL="0" indent="0">
              <a:lnSpc>
                <a:spcPct val="120000"/>
              </a:lnSpc>
              <a:buNone/>
            </a:pPr>
            <a:r>
              <a:rPr lang="en-GB" sz="2000" dirty="0">
                <a:hlinkClick r:id="rId3"/>
              </a:rPr>
              <a:t>Immunisation training standards for </a:t>
            </a:r>
            <a:r>
              <a:rPr lang="en-GB" sz="2000">
                <a:hlinkClick r:id="rId3"/>
              </a:rPr>
              <a:t>healthcare practitioners</a:t>
            </a:r>
            <a:endParaRPr lang="en-GB" sz="2000" dirty="0"/>
          </a:p>
          <a:p>
            <a:pPr marL="0" indent="0">
              <a:lnSpc>
                <a:spcPct val="120000"/>
              </a:lnSpc>
              <a:buNone/>
            </a:pPr>
            <a:r>
              <a:rPr lang="en-GB" sz="2000" dirty="0">
                <a:hlinkClick r:id="rId4"/>
              </a:rPr>
              <a:t>Immunisation training of healthcare support workers: national minimum standards and </a:t>
            </a:r>
            <a:r>
              <a:rPr lang="en-GB" sz="2000">
                <a:hlinkClick r:id="rId4"/>
              </a:rPr>
              <a:t>core curriculum</a:t>
            </a:r>
            <a:endParaRPr lang="en-GB" sz="2000"/>
          </a:p>
          <a:p>
            <a:pPr marL="0" indent="0">
              <a:lnSpc>
                <a:spcPct val="120000"/>
              </a:lnSpc>
              <a:buNone/>
            </a:pPr>
            <a:r>
              <a:rPr lang="en-GB" sz="2000">
                <a:hlinkClick r:id="rId5"/>
              </a:rPr>
              <a:t>Immunisation</a:t>
            </a:r>
            <a:endParaRPr lang="en-GB" sz="2000" dirty="0"/>
          </a:p>
        </p:txBody>
      </p:sp>
      <p:sp>
        <p:nvSpPr>
          <p:cNvPr id="6" name="Footer Placeholder 5">
            <a:extLst>
              <a:ext uri="{FF2B5EF4-FFF2-40B4-BE49-F238E27FC236}">
                <a16:creationId xmlns:a16="http://schemas.microsoft.com/office/drawing/2014/main" id="{7C0A261E-7BE4-1BBD-1FAE-85D3F5AC5D98}"/>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804FE5E9-5F3E-0270-527F-2F427CA6751E}"/>
              </a:ext>
            </a:extLst>
          </p:cNvPr>
          <p:cNvSpPr>
            <a:spLocks noGrp="1"/>
          </p:cNvSpPr>
          <p:nvPr>
            <p:ph type="sldNum" sz="quarter" idx="11"/>
          </p:nvPr>
        </p:nvSpPr>
        <p:spPr/>
        <p:txBody>
          <a:bodyPr/>
          <a:lstStyle/>
          <a:p>
            <a:fld id="{344369E4-5DE7-46E5-874E-4FD437973785}" type="slidenum">
              <a:rPr lang="en-GB" smtClean="0"/>
              <a:pPr/>
              <a:t>64</a:t>
            </a:fld>
            <a:endParaRPr lang="en-GB" sz="1400" dirty="0"/>
          </a:p>
        </p:txBody>
      </p:sp>
    </p:spTree>
    <p:extLst>
      <p:ext uri="{BB962C8B-B14F-4D97-AF65-F5344CB8AC3E}">
        <p14:creationId xmlns:p14="http://schemas.microsoft.com/office/powerpoint/2010/main" val="2248949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F930-74F8-9D78-AA3A-84786B06B0DF}"/>
              </a:ext>
            </a:extLst>
          </p:cNvPr>
          <p:cNvSpPr>
            <a:spLocks noGrp="1"/>
          </p:cNvSpPr>
          <p:nvPr>
            <p:ph type="title"/>
          </p:nvPr>
        </p:nvSpPr>
        <p:spPr/>
        <p:txBody>
          <a:bodyPr/>
          <a:lstStyle/>
          <a:p>
            <a:r>
              <a:rPr lang="en-GB" dirty="0"/>
              <a:t>Addressing health inequalities</a:t>
            </a:r>
          </a:p>
        </p:txBody>
      </p:sp>
      <p:sp>
        <p:nvSpPr>
          <p:cNvPr id="3" name="Content Placeholder 2">
            <a:extLst>
              <a:ext uri="{FF2B5EF4-FFF2-40B4-BE49-F238E27FC236}">
                <a16:creationId xmlns:a16="http://schemas.microsoft.com/office/drawing/2014/main" id="{AABB1EBD-9283-6945-4453-7F27B5DF325E}"/>
              </a:ext>
            </a:extLst>
          </p:cNvPr>
          <p:cNvSpPr>
            <a:spLocks noGrp="1"/>
          </p:cNvSpPr>
          <p:nvPr>
            <p:ph idx="1"/>
          </p:nvPr>
        </p:nvSpPr>
        <p:spPr>
          <a:xfrm>
            <a:off x="330206" y="1352741"/>
            <a:ext cx="11123857" cy="5086109"/>
          </a:xfrm>
        </p:spPr>
        <p:txBody>
          <a:bodyPr>
            <a:noAutofit/>
          </a:bodyPr>
          <a:lstStyle/>
          <a:p>
            <a:pPr>
              <a:lnSpc>
                <a:spcPct val="120000"/>
              </a:lnSpc>
            </a:pPr>
            <a:r>
              <a:rPr lang="en-GB" sz="1300" dirty="0"/>
              <a:t>there are inequalities in vaccine uptake by ethnicity, deprivation and geography and the burden of measles and rubella falls disproportionately on some communities</a:t>
            </a:r>
          </a:p>
          <a:p>
            <a:pPr>
              <a:lnSpc>
                <a:spcPct val="120000"/>
              </a:lnSpc>
            </a:pPr>
            <a:r>
              <a:rPr lang="en-GB" sz="1300" dirty="0"/>
              <a:t>following a health equity audit of the national immunisation programmes in 2019, Public Health England (PHE – now replaced by the UKHSA) developed a strategy to address inequalities in immunisation and ensure equity in the delivery of all vaccination programmes; the audit report, strategy document and a template local action plan are all available: </a:t>
            </a:r>
            <a:r>
              <a:rPr lang="en-GB" sz="1300" dirty="0">
                <a:hlinkClick r:id="rId3"/>
              </a:rPr>
              <a:t>https://www.gov.uk/government/publications/phe-immunisation-inequalities-strategy</a:t>
            </a:r>
            <a:endParaRPr lang="en-GB" sz="1300" dirty="0"/>
          </a:p>
          <a:p>
            <a:pPr>
              <a:lnSpc>
                <a:spcPct val="120000"/>
              </a:lnSpc>
            </a:pPr>
            <a:r>
              <a:rPr lang="en-GB" sz="1300" dirty="0"/>
              <a:t>the UK Measles and Rubella elimination strategy was published in 2019 </a:t>
            </a:r>
            <a:r>
              <a:rPr lang="en-GB" sz="1300" dirty="0">
                <a:hlinkClick r:id="rId4"/>
              </a:rPr>
              <a:t>Measles and rubella elimination </a:t>
            </a:r>
            <a:r>
              <a:rPr lang="en-GB" sz="1300">
                <a:hlinkClick r:id="rId4"/>
              </a:rPr>
              <a:t>UK strategy</a:t>
            </a:r>
            <a:r>
              <a:rPr lang="en-GB" sz="1300"/>
              <a:t>; </a:t>
            </a:r>
            <a:r>
              <a:rPr lang="en-GB" sz="1300" dirty="0"/>
              <a:t>the document includes case-studies that highlight some of the issues and challenges faced by a number of under-vaccinated communities such as the Charedi Orthodox Jewish Community, the </a:t>
            </a:r>
            <a:r>
              <a:rPr lang="en-GB" sz="1300" dirty="0" err="1"/>
              <a:t>Anthroposophic</a:t>
            </a:r>
            <a:r>
              <a:rPr lang="en-GB" sz="1300" dirty="0"/>
              <a:t> Community, the Traveller community and new migrants.</a:t>
            </a:r>
          </a:p>
          <a:p>
            <a:pPr>
              <a:lnSpc>
                <a:spcPct val="120000"/>
              </a:lnSpc>
            </a:pPr>
            <a:r>
              <a:rPr lang="en-GB" sz="1300" dirty="0"/>
              <a:t>it is essential that commissioners and providers understand the needs of the populations they serve and that they work with partners across the health care system to ensure services are accessible and acceptable to them.</a:t>
            </a:r>
          </a:p>
          <a:p>
            <a:pPr>
              <a:lnSpc>
                <a:spcPct val="120000"/>
              </a:lnSpc>
              <a:spcBef>
                <a:spcPts val="600"/>
              </a:spcBef>
            </a:pPr>
            <a:r>
              <a:rPr lang="en-GB" sz="1300" dirty="0"/>
              <a:t>the WHO/Europe developed the Guide to Tailoring Immunization Programmes (TIP) </a:t>
            </a:r>
            <a:r>
              <a:rPr lang="en-GB" sz="1300" dirty="0">
                <a:hlinkClick r:id="rId5"/>
              </a:rPr>
              <a:t>TIP: tailoring immunization programmes (who.int) </a:t>
            </a:r>
            <a:r>
              <a:rPr lang="en-GB" sz="1300" dirty="0"/>
              <a:t>to assist health care professionals, public health authorities and decision-makers to better diagnose the factors influencing vaccination intentions, decisions and behaviours and to enable tailoring of services to optimise uptake in under-served communities</a:t>
            </a:r>
          </a:p>
          <a:p>
            <a:pPr lvl="1">
              <a:lnSpc>
                <a:spcPct val="120000"/>
              </a:lnSpc>
            </a:pPr>
            <a:r>
              <a:rPr lang="en-GB" sz="1300" dirty="0"/>
              <a:t>The TIP approach helps immunisation programme teams to:</a:t>
            </a:r>
          </a:p>
          <a:p>
            <a:pPr lvl="2">
              <a:lnSpc>
                <a:spcPct val="120000"/>
              </a:lnSpc>
            </a:pPr>
            <a:r>
              <a:rPr lang="en-GB" sz="1300" dirty="0"/>
              <a:t>identify populations susceptible to VPDs</a:t>
            </a:r>
          </a:p>
          <a:p>
            <a:pPr lvl="2">
              <a:lnSpc>
                <a:spcPct val="120000"/>
              </a:lnSpc>
            </a:pPr>
            <a:r>
              <a:rPr lang="en-GB" sz="1300" dirty="0"/>
              <a:t>diagnose supply- and demand-side barriers and motivators to vaccination</a:t>
            </a:r>
          </a:p>
          <a:p>
            <a:pPr lvl="2">
              <a:lnSpc>
                <a:spcPct val="120000"/>
              </a:lnSpc>
            </a:pPr>
            <a:r>
              <a:rPr lang="en-GB" sz="1300" dirty="0"/>
              <a:t>recommend evidence-informed responses to </a:t>
            </a:r>
            <a:r>
              <a:rPr lang="en-GB" sz="1300"/>
              <a:t>sustain vaccination</a:t>
            </a:r>
            <a:endParaRPr lang="en-GB" sz="1300" dirty="0"/>
          </a:p>
        </p:txBody>
      </p:sp>
      <p:sp>
        <p:nvSpPr>
          <p:cNvPr id="6" name="Footer Placeholder 5">
            <a:extLst>
              <a:ext uri="{FF2B5EF4-FFF2-40B4-BE49-F238E27FC236}">
                <a16:creationId xmlns:a16="http://schemas.microsoft.com/office/drawing/2014/main" id="{B32B8923-3F93-83BD-E4C5-3004E59F1E1A}"/>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5F09BDA0-DB97-B99F-E687-103738656CE6}"/>
              </a:ext>
            </a:extLst>
          </p:cNvPr>
          <p:cNvSpPr>
            <a:spLocks noGrp="1"/>
          </p:cNvSpPr>
          <p:nvPr>
            <p:ph type="sldNum" sz="quarter" idx="11"/>
          </p:nvPr>
        </p:nvSpPr>
        <p:spPr/>
        <p:txBody>
          <a:bodyPr/>
          <a:lstStyle/>
          <a:p>
            <a:fld id="{344369E4-5DE7-46E5-874E-4FD437973785}" type="slidenum">
              <a:rPr lang="en-GB" smtClean="0"/>
              <a:pPr/>
              <a:t>65</a:t>
            </a:fld>
            <a:endParaRPr lang="en-GB" sz="1400" dirty="0"/>
          </a:p>
        </p:txBody>
      </p:sp>
    </p:spTree>
    <p:extLst>
      <p:ext uri="{BB962C8B-B14F-4D97-AF65-F5344CB8AC3E}">
        <p14:creationId xmlns:p14="http://schemas.microsoft.com/office/powerpoint/2010/main" val="27644311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a:bodyPr>
          <a:lstStyle/>
          <a:p>
            <a:r>
              <a:rPr lang="en-GB" dirty="0"/>
              <a:t>Summary and further reading</a:t>
            </a:r>
            <a:br>
              <a:rPr lang="en-GB" dirty="0"/>
            </a:br>
            <a:br>
              <a:rPr lang="en-GB" dirty="0"/>
            </a:br>
            <a:endParaRPr lang="en-GB" dirty="0"/>
          </a:p>
        </p:txBody>
      </p:sp>
    </p:spTree>
    <p:extLst>
      <p:ext uri="{BB962C8B-B14F-4D97-AF65-F5344CB8AC3E}">
        <p14:creationId xmlns:p14="http://schemas.microsoft.com/office/powerpoint/2010/main" val="38783984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961" y="296625"/>
            <a:ext cx="6624736" cy="917977"/>
          </a:xfrm>
        </p:spPr>
        <p:txBody>
          <a:bodyPr>
            <a:normAutofit/>
          </a:bodyPr>
          <a:lstStyle/>
          <a:p>
            <a:r>
              <a:rPr lang="en-GB" sz="4000" dirty="0">
                <a:ea typeface="ヒラギノ角ゴ Pro W3" charset="-128"/>
                <a:cs typeface="ヒラギノ角ゴ Pro W3" charset="-128"/>
              </a:rPr>
              <a:t>Key messages (1)</a:t>
            </a:r>
            <a:endParaRPr lang="en-US" sz="4000" dirty="0"/>
          </a:p>
        </p:txBody>
      </p:sp>
      <p:sp>
        <p:nvSpPr>
          <p:cNvPr id="3" name="Content Placeholder 2"/>
          <p:cNvSpPr>
            <a:spLocks noGrp="1"/>
          </p:cNvSpPr>
          <p:nvPr>
            <p:ph idx="1"/>
          </p:nvPr>
        </p:nvSpPr>
        <p:spPr>
          <a:xfrm>
            <a:off x="612184" y="1535613"/>
            <a:ext cx="10444591" cy="4968552"/>
          </a:xfrm>
        </p:spPr>
        <p:txBody>
          <a:bodyPr>
            <a:normAutofit fontScale="92500" lnSpcReduction="20000"/>
          </a:bodyPr>
          <a:lstStyle/>
          <a:p>
            <a:pPr>
              <a:lnSpc>
                <a:spcPct val="110000"/>
              </a:lnSpc>
              <a:spcBef>
                <a:spcPts val="600"/>
              </a:spcBef>
              <a:spcAft>
                <a:spcPts val="600"/>
              </a:spcAft>
            </a:pPr>
            <a:r>
              <a:rPr lang="en-GB" dirty="0"/>
              <a:t>measles, mumps and rubella are highly infectious viral infections and MMR immunisation is the most effective way to protect against these diseases</a:t>
            </a:r>
          </a:p>
          <a:p>
            <a:pPr>
              <a:lnSpc>
                <a:spcPct val="110000"/>
              </a:lnSpc>
              <a:spcBef>
                <a:spcPts val="600"/>
              </a:spcBef>
              <a:spcAft>
                <a:spcPts val="600"/>
              </a:spcAft>
            </a:pPr>
            <a:r>
              <a:rPr lang="en-GB" dirty="0"/>
              <a:t>measles can lead to serious complications particularly in infants, pregnant women, and in immunosuppressed individuals </a:t>
            </a:r>
          </a:p>
          <a:p>
            <a:pPr>
              <a:lnSpc>
                <a:spcPct val="110000"/>
              </a:lnSpc>
              <a:spcBef>
                <a:spcPts val="600"/>
              </a:spcBef>
              <a:spcAft>
                <a:spcPts val="600"/>
              </a:spcAft>
            </a:pPr>
            <a:r>
              <a:rPr lang="en-GB" dirty="0"/>
              <a:t>measles in pregnancy increases the risk of miscarriage, stillbirth or preterm delivery and rubella in pregnancy can lead to congenital rubella syndrome in the baby</a:t>
            </a:r>
          </a:p>
          <a:p>
            <a:pPr>
              <a:lnSpc>
                <a:spcPct val="110000"/>
              </a:lnSpc>
              <a:spcBef>
                <a:spcPts val="600"/>
              </a:spcBef>
              <a:spcAft>
                <a:spcPts val="600"/>
              </a:spcAft>
            </a:pPr>
            <a:r>
              <a:rPr lang="en-GB" dirty="0"/>
              <a:t>vaccination of health and social care workers protects them and reduces the risk of them spreading measles and rubella to the susceptible individuals in their care, service users, colleagues and family members</a:t>
            </a:r>
          </a:p>
          <a:p>
            <a:pPr>
              <a:lnSpc>
                <a:spcPct val="110000"/>
              </a:lnSpc>
              <a:spcBef>
                <a:spcPts val="600"/>
              </a:spcBef>
              <a:spcAft>
                <a:spcPts val="600"/>
              </a:spcAft>
            </a:pPr>
            <a:r>
              <a:rPr lang="en-GB" dirty="0"/>
              <a:t>MMR vaccination also contributes to reduction of risk of secondary bacterial infections and the need for antibiotics therefore contributing to the prevention of antibiotic resistance</a:t>
            </a:r>
          </a:p>
          <a:p>
            <a:pPr marL="266700" indent="-266700">
              <a:spcBef>
                <a:spcPts val="0"/>
              </a:spcBef>
            </a:pPr>
            <a:endParaRPr lang="en-GB" sz="1600" dirty="0">
              <a:highlight>
                <a:srgbClr val="FFFF00"/>
              </a:highlight>
              <a:latin typeface="Arial" charset="0"/>
              <a:ea typeface="ヒラギノ角ゴ Pro W3" charset="-128"/>
              <a:cs typeface="ヒラギノ角ゴ Pro W3" charset="-128"/>
            </a:endParaRPr>
          </a:p>
          <a:p>
            <a:pPr marL="266700" indent="-266700">
              <a:spcBef>
                <a:spcPts val="0"/>
              </a:spcBef>
            </a:pPr>
            <a:endParaRPr lang="en-GB" sz="1600" dirty="0">
              <a:highlight>
                <a:srgbClr val="FFFF00"/>
              </a:highlight>
            </a:endParaRPr>
          </a:p>
          <a:p>
            <a:pPr marL="266700" indent="-266700">
              <a:spcBef>
                <a:spcPts val="0"/>
              </a:spcBef>
            </a:pPr>
            <a:endParaRPr lang="en-GB" sz="1600" dirty="0">
              <a:highlight>
                <a:srgbClr val="FFFF00"/>
              </a:highlight>
            </a:endParaRPr>
          </a:p>
          <a:p>
            <a:pPr marL="358775" indent="-358775">
              <a:spcBef>
                <a:spcPts val="600"/>
              </a:spcBef>
              <a:spcAft>
                <a:spcPts val="600"/>
              </a:spcAft>
            </a:pPr>
            <a:endParaRPr lang="en-GB" sz="1600" dirty="0"/>
          </a:p>
          <a:p>
            <a:pPr marL="358775" indent="-358775">
              <a:spcBef>
                <a:spcPts val="600"/>
              </a:spcBef>
              <a:spcAft>
                <a:spcPts val="600"/>
              </a:spcAft>
            </a:pPr>
            <a:endParaRPr lang="en-GB" sz="1600" dirty="0"/>
          </a:p>
          <a:p>
            <a:pPr marL="358775" indent="-358775">
              <a:spcBef>
                <a:spcPts val="600"/>
              </a:spcBef>
              <a:spcAft>
                <a:spcPts val="600"/>
              </a:spcAft>
            </a:pPr>
            <a:endParaRPr lang="en-US" sz="1600" dirty="0"/>
          </a:p>
        </p:txBody>
      </p:sp>
      <p:sp>
        <p:nvSpPr>
          <p:cNvPr id="4" name="Footer Placeholder 3">
            <a:extLst>
              <a:ext uri="{FF2B5EF4-FFF2-40B4-BE49-F238E27FC236}">
                <a16:creationId xmlns:a16="http://schemas.microsoft.com/office/drawing/2014/main" id="{4EAF2BAB-9279-5591-3BCB-FCF65CCF8303}"/>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223915AA-BC4A-E8DC-779F-B1CBBC987CE2}"/>
              </a:ext>
            </a:extLst>
          </p:cNvPr>
          <p:cNvSpPr>
            <a:spLocks noGrp="1"/>
          </p:cNvSpPr>
          <p:nvPr>
            <p:ph type="sldNum" sz="quarter" idx="11"/>
          </p:nvPr>
        </p:nvSpPr>
        <p:spPr/>
        <p:txBody>
          <a:bodyPr/>
          <a:lstStyle/>
          <a:p>
            <a:fld id="{344369E4-5DE7-46E5-874E-4FD437973785}" type="slidenum">
              <a:rPr lang="en-GB" smtClean="0"/>
              <a:pPr/>
              <a:t>67</a:t>
            </a:fld>
            <a:endParaRPr lang="en-GB" sz="1400" dirty="0"/>
          </a:p>
        </p:txBody>
      </p:sp>
    </p:spTree>
    <p:extLst>
      <p:ext uri="{BB962C8B-B14F-4D97-AF65-F5344CB8AC3E}">
        <p14:creationId xmlns:p14="http://schemas.microsoft.com/office/powerpoint/2010/main" val="3711661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7F02-561D-85D7-001D-9F2DDC80A300}"/>
              </a:ext>
            </a:extLst>
          </p:cNvPr>
          <p:cNvSpPr>
            <a:spLocks noGrp="1"/>
          </p:cNvSpPr>
          <p:nvPr>
            <p:ph type="title"/>
          </p:nvPr>
        </p:nvSpPr>
        <p:spPr>
          <a:xfrm>
            <a:off x="330206" y="282055"/>
            <a:ext cx="10515600" cy="972607"/>
          </a:xfrm>
        </p:spPr>
        <p:txBody>
          <a:bodyPr>
            <a:normAutofit/>
          </a:bodyPr>
          <a:lstStyle/>
          <a:p>
            <a:r>
              <a:rPr lang="en-GB" sz="4000" dirty="0"/>
              <a:t>Key messages (2)</a:t>
            </a:r>
          </a:p>
        </p:txBody>
      </p:sp>
      <p:sp>
        <p:nvSpPr>
          <p:cNvPr id="3" name="Content Placeholder 2">
            <a:extLst>
              <a:ext uri="{FF2B5EF4-FFF2-40B4-BE49-F238E27FC236}">
                <a16:creationId xmlns:a16="http://schemas.microsoft.com/office/drawing/2014/main" id="{0F329BCB-503B-91E7-09C6-0C542311C8DD}"/>
              </a:ext>
            </a:extLst>
          </p:cNvPr>
          <p:cNvSpPr>
            <a:spLocks noGrp="1"/>
          </p:cNvSpPr>
          <p:nvPr>
            <p:ph idx="1"/>
          </p:nvPr>
        </p:nvSpPr>
        <p:spPr>
          <a:xfrm>
            <a:off x="330205" y="1502229"/>
            <a:ext cx="11123857" cy="4833257"/>
          </a:xfrm>
        </p:spPr>
        <p:txBody>
          <a:bodyPr>
            <a:normAutofit/>
          </a:bodyPr>
          <a:lstStyle/>
          <a:p>
            <a:pPr>
              <a:lnSpc>
                <a:spcPct val="100000"/>
              </a:lnSpc>
            </a:pPr>
            <a:r>
              <a:rPr lang="en-GB" dirty="0"/>
              <a:t>it is important to achieve high vaccine coverage (95%) of the 2 dose MMR schedule to protect individuals and to prevent large numbers of susceptible individuals building up in the population, and thus avoid outbreaks and epidemics</a:t>
            </a:r>
          </a:p>
          <a:p>
            <a:pPr>
              <a:lnSpc>
                <a:spcPct val="100000"/>
              </a:lnSpc>
            </a:pPr>
            <a:r>
              <a:rPr lang="en-GB" dirty="0"/>
              <a:t>NICE guidance 218 provides a robust framework for optimising immunisation services for all vaccines, including MMR with recommendations for commissioners and providers to take forward</a:t>
            </a:r>
          </a:p>
          <a:p>
            <a:pPr>
              <a:lnSpc>
                <a:spcPct val="100000"/>
              </a:lnSpc>
            </a:pPr>
            <a:r>
              <a:rPr lang="en-GB" dirty="0"/>
              <a:t>the burden of disease and falls disproportionately on under vaccinated communities, and therefore addressing inequalities is key in order to prevent measles importations leading to outbreaks. Local place-based activity to understand the needs of communities and barriers to immunisation is essential to ensure effective tailored interventions can address these inequalities. </a:t>
            </a:r>
          </a:p>
          <a:p>
            <a:endParaRPr lang="en-GB" dirty="0"/>
          </a:p>
          <a:p>
            <a:endParaRPr lang="en-GB" dirty="0"/>
          </a:p>
        </p:txBody>
      </p:sp>
      <p:sp>
        <p:nvSpPr>
          <p:cNvPr id="6" name="Footer Placeholder 5">
            <a:extLst>
              <a:ext uri="{FF2B5EF4-FFF2-40B4-BE49-F238E27FC236}">
                <a16:creationId xmlns:a16="http://schemas.microsoft.com/office/drawing/2014/main" id="{BEC2F32D-3087-F065-26FC-8F2AE1132AE5}"/>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537C176D-138B-9B37-975B-85321319FF0D}"/>
              </a:ext>
            </a:extLst>
          </p:cNvPr>
          <p:cNvSpPr>
            <a:spLocks noGrp="1"/>
          </p:cNvSpPr>
          <p:nvPr>
            <p:ph type="sldNum" sz="quarter" idx="11"/>
          </p:nvPr>
        </p:nvSpPr>
        <p:spPr/>
        <p:txBody>
          <a:bodyPr/>
          <a:lstStyle/>
          <a:p>
            <a:fld id="{344369E4-5DE7-46E5-874E-4FD437973785}" type="slidenum">
              <a:rPr lang="en-GB" smtClean="0"/>
              <a:pPr/>
              <a:t>68</a:t>
            </a:fld>
            <a:endParaRPr lang="en-GB" sz="1400" dirty="0"/>
          </a:p>
        </p:txBody>
      </p:sp>
    </p:spTree>
    <p:extLst>
      <p:ext uri="{BB962C8B-B14F-4D97-AF65-F5344CB8AC3E}">
        <p14:creationId xmlns:p14="http://schemas.microsoft.com/office/powerpoint/2010/main" val="38798066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BA89-91FC-4F62-8F61-153CD848B396}"/>
              </a:ext>
            </a:extLst>
          </p:cNvPr>
          <p:cNvSpPr>
            <a:spLocks noGrp="1"/>
          </p:cNvSpPr>
          <p:nvPr>
            <p:ph type="title"/>
          </p:nvPr>
        </p:nvSpPr>
        <p:spPr>
          <a:xfrm>
            <a:off x="395522" y="310049"/>
            <a:ext cx="10515600" cy="809627"/>
          </a:xfrm>
        </p:spPr>
        <p:txBody>
          <a:bodyPr/>
          <a:lstStyle/>
          <a:p>
            <a:r>
              <a:rPr lang="en-GB" dirty="0"/>
              <a:t>MMR resources (1)</a:t>
            </a:r>
          </a:p>
        </p:txBody>
      </p:sp>
      <p:sp>
        <p:nvSpPr>
          <p:cNvPr id="3" name="Content Placeholder 2">
            <a:extLst>
              <a:ext uri="{FF2B5EF4-FFF2-40B4-BE49-F238E27FC236}">
                <a16:creationId xmlns:a16="http://schemas.microsoft.com/office/drawing/2014/main" id="{BD801140-3486-4D21-914B-15243F77EADD}"/>
              </a:ext>
            </a:extLst>
          </p:cNvPr>
          <p:cNvSpPr>
            <a:spLocks noGrp="1"/>
          </p:cNvSpPr>
          <p:nvPr>
            <p:ph idx="1"/>
          </p:nvPr>
        </p:nvSpPr>
        <p:spPr>
          <a:xfrm>
            <a:off x="395522" y="1578932"/>
            <a:ext cx="10515600" cy="4739679"/>
          </a:xfrm>
        </p:spPr>
        <p:txBody>
          <a:bodyPr>
            <a:normAutofit lnSpcReduction="10000"/>
          </a:bodyPr>
          <a:lstStyle/>
          <a:p>
            <a:pPr marL="0" indent="0">
              <a:buNone/>
            </a:pPr>
            <a:r>
              <a:rPr lang="en-GB" dirty="0"/>
              <a:t>M</a:t>
            </a:r>
            <a:r>
              <a:rPr lang="en-GB"/>
              <a:t>easles</a:t>
            </a:r>
            <a:r>
              <a:rPr lang="en-GB" dirty="0"/>
              <a:t>, mumps and rubella resource collection</a:t>
            </a:r>
          </a:p>
          <a:p>
            <a:pPr marL="0" indent="0">
              <a:buNone/>
            </a:pPr>
            <a:r>
              <a:rPr lang="en-GB" dirty="0">
                <a:hlinkClick r:id="rId3"/>
              </a:rPr>
              <a:t>www.gov.uk/government/collections/immunisation#measles,-mumps-and-rubella-(mmr)</a:t>
            </a:r>
            <a:endParaRPr lang="en-GB" dirty="0"/>
          </a:p>
          <a:p>
            <a:pPr marL="0" indent="0">
              <a:buNone/>
            </a:pPr>
            <a:endParaRPr lang="en-GB" dirty="0"/>
          </a:p>
          <a:p>
            <a:pPr marL="0" indent="0">
              <a:buNone/>
            </a:pPr>
            <a:r>
              <a:rPr lang="en-GB" dirty="0"/>
              <a:t>Green Book measles chapter</a:t>
            </a:r>
          </a:p>
          <a:p>
            <a:pPr marL="0" indent="0">
              <a:buNone/>
            </a:pPr>
            <a:r>
              <a:rPr lang="en-GB" dirty="0">
                <a:hlinkClick r:id="rId4"/>
              </a:rPr>
              <a:t>Measles: the green book, </a:t>
            </a:r>
            <a:r>
              <a:rPr lang="en-GB">
                <a:hlinkClick r:id="rId4"/>
              </a:rPr>
              <a:t>chapter 21</a:t>
            </a:r>
            <a:endParaRPr lang="en-GB" dirty="0"/>
          </a:p>
          <a:p>
            <a:pPr marL="0" indent="0">
              <a:buNone/>
            </a:pPr>
            <a:endParaRPr lang="en-GB" dirty="0"/>
          </a:p>
          <a:p>
            <a:pPr marL="0" indent="0">
              <a:buNone/>
            </a:pPr>
            <a:r>
              <a:rPr lang="en-GB" dirty="0"/>
              <a:t>N</a:t>
            </a:r>
            <a:r>
              <a:rPr lang="en-GB"/>
              <a:t>ational </a:t>
            </a:r>
            <a:r>
              <a:rPr lang="en-GB" dirty="0"/>
              <a:t>measles guidelines</a:t>
            </a:r>
          </a:p>
          <a:p>
            <a:pPr marL="0" indent="0">
              <a:buNone/>
            </a:pPr>
            <a:r>
              <a:rPr lang="en-GB" dirty="0">
                <a:hlinkClick r:id="rId5"/>
              </a:rPr>
              <a:t>National </a:t>
            </a:r>
            <a:r>
              <a:rPr lang="en-GB">
                <a:hlinkClick r:id="rId5"/>
              </a:rPr>
              <a:t>measles guidelines</a:t>
            </a:r>
            <a:endParaRPr lang="en-GB" dirty="0"/>
          </a:p>
          <a:p>
            <a:pPr marL="0" indent="0">
              <a:buNone/>
            </a:pPr>
            <a:endParaRPr lang="en-GB" dirty="0"/>
          </a:p>
          <a:p>
            <a:pPr marL="0" indent="0">
              <a:buNone/>
            </a:pPr>
            <a:r>
              <a:rPr lang="en-GB" dirty="0">
                <a:hlinkClick r:id="rId6"/>
              </a:rPr>
              <a:t>National infection prevention and control manual (NIPCM) </a:t>
            </a:r>
            <a:r>
              <a:rPr lang="en-GB">
                <a:hlinkClick r:id="rId6"/>
              </a:rPr>
              <a:t>for England</a:t>
            </a:r>
            <a:endParaRPr lang="en-GB" dirty="0"/>
          </a:p>
        </p:txBody>
      </p:sp>
      <p:sp>
        <p:nvSpPr>
          <p:cNvPr id="4" name="Footer Placeholder 3">
            <a:extLst>
              <a:ext uri="{FF2B5EF4-FFF2-40B4-BE49-F238E27FC236}">
                <a16:creationId xmlns:a16="http://schemas.microsoft.com/office/drawing/2014/main" id="{08A83408-7FD9-F0BE-E2AF-A5DFC0FD8CC2}"/>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E0224F62-200F-2E37-2878-D90B5634A835}"/>
              </a:ext>
            </a:extLst>
          </p:cNvPr>
          <p:cNvSpPr>
            <a:spLocks noGrp="1"/>
          </p:cNvSpPr>
          <p:nvPr>
            <p:ph type="sldNum" sz="quarter" idx="11"/>
          </p:nvPr>
        </p:nvSpPr>
        <p:spPr/>
        <p:txBody>
          <a:bodyPr/>
          <a:lstStyle/>
          <a:p>
            <a:fld id="{344369E4-5DE7-46E5-874E-4FD437973785}" type="slidenum">
              <a:rPr lang="en-GB" smtClean="0"/>
              <a:pPr/>
              <a:t>69</a:t>
            </a:fld>
            <a:endParaRPr lang="en-GB" sz="1400" dirty="0"/>
          </a:p>
        </p:txBody>
      </p:sp>
    </p:spTree>
    <p:extLst>
      <p:ext uri="{BB962C8B-B14F-4D97-AF65-F5344CB8AC3E}">
        <p14:creationId xmlns:p14="http://schemas.microsoft.com/office/powerpoint/2010/main" val="16691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9253-13E4-4736-AE95-48752AFD01C0}"/>
              </a:ext>
            </a:extLst>
          </p:cNvPr>
          <p:cNvSpPr>
            <a:spLocks noGrp="1"/>
          </p:cNvSpPr>
          <p:nvPr>
            <p:ph type="title"/>
          </p:nvPr>
        </p:nvSpPr>
        <p:spPr/>
        <p:txBody>
          <a:bodyPr>
            <a:normAutofit/>
          </a:bodyPr>
          <a:lstStyle/>
          <a:p>
            <a:r>
              <a:rPr lang="en-GB" dirty="0"/>
              <a:t>Clinical course of measles</a:t>
            </a:r>
          </a:p>
        </p:txBody>
      </p:sp>
      <p:sp>
        <p:nvSpPr>
          <p:cNvPr id="9" name="Text Box 5">
            <a:extLst>
              <a:ext uri="{FF2B5EF4-FFF2-40B4-BE49-F238E27FC236}">
                <a16:creationId xmlns:a16="http://schemas.microsoft.com/office/drawing/2014/main" id="{D349C007-3F61-4E81-BE44-E71B3C26F8FC}"/>
              </a:ext>
            </a:extLst>
          </p:cNvPr>
          <p:cNvSpPr txBox="1">
            <a:spLocks noGrp="1" noChangeArrowheads="1"/>
          </p:cNvSpPr>
          <p:nvPr>
            <p:ph idx="1"/>
          </p:nvPr>
        </p:nvSpPr>
        <p:spPr bwMode="auto">
          <a:xfrm>
            <a:off x="493690" y="1556792"/>
            <a:ext cx="4306980" cy="4351897"/>
          </a:xfrm>
          <a:prstGeom prst="rect">
            <a:avLst/>
          </a:prstGeom>
          <a:noFill/>
          <a:ln w="9525">
            <a:noFill/>
            <a:miter lim="800000"/>
            <a:headEnd/>
            <a:tailEnd/>
          </a:ln>
        </p:spPr>
        <p:txBody>
          <a:bodyPr wrap="square">
            <a:spAutoFit/>
          </a:bodyPr>
          <a:lstStyle/>
          <a:p>
            <a:pPr marL="0" indent="0">
              <a:lnSpc>
                <a:spcPct val="140000"/>
              </a:lnSpc>
              <a:spcBef>
                <a:spcPct val="0"/>
              </a:spcBef>
              <a:buNone/>
            </a:pPr>
            <a:r>
              <a:rPr lang="en-GB" sz="2000" dirty="0">
                <a:latin typeface="Arial" charset="0"/>
                <a:ea typeface="ヒラギノ角ゴ Pro W3" charset="-128"/>
              </a:rPr>
              <a:t>S</a:t>
            </a:r>
            <a:r>
              <a:rPr lang="en-GB" sz="2000">
                <a:latin typeface="Arial" charset="0"/>
                <a:ea typeface="ヒラギノ角ゴ Pro W3" charset="-128"/>
              </a:rPr>
              <a:t>igns </a:t>
            </a:r>
            <a:r>
              <a:rPr lang="en-GB" sz="2000" dirty="0">
                <a:latin typeface="Arial" charset="0"/>
                <a:ea typeface="ヒラギノ角ゴ Pro W3" charset="-128"/>
              </a:rPr>
              <a:t>and symptoms:</a:t>
            </a:r>
          </a:p>
          <a:p>
            <a:pPr>
              <a:lnSpc>
                <a:spcPct val="140000"/>
              </a:lnSpc>
              <a:spcBef>
                <a:spcPct val="0"/>
              </a:spcBef>
            </a:pPr>
            <a:r>
              <a:rPr lang="en-GB" sz="2000" dirty="0">
                <a:latin typeface="Arial" charset="0"/>
                <a:ea typeface="ヒラギノ角ゴ Pro W3" charset="-128"/>
              </a:rPr>
              <a:t>fever</a:t>
            </a:r>
          </a:p>
          <a:p>
            <a:pPr>
              <a:lnSpc>
                <a:spcPct val="140000"/>
              </a:lnSpc>
              <a:spcBef>
                <a:spcPct val="0"/>
              </a:spcBef>
            </a:pPr>
            <a:r>
              <a:rPr lang="en-GB" sz="2000" dirty="0">
                <a:latin typeface="Arial" charset="0"/>
                <a:ea typeface="ヒラギノ角ゴ Pro W3" charset="-128"/>
              </a:rPr>
              <a:t>cough</a:t>
            </a:r>
          </a:p>
          <a:p>
            <a:pPr>
              <a:lnSpc>
                <a:spcPct val="140000"/>
              </a:lnSpc>
              <a:spcBef>
                <a:spcPct val="0"/>
              </a:spcBef>
            </a:pPr>
            <a:r>
              <a:rPr lang="en-GB" sz="2000" dirty="0">
                <a:latin typeface="Arial" charset="0"/>
                <a:ea typeface="ヒラギノ角ゴ Pro W3" charset="-128"/>
              </a:rPr>
              <a:t>coryza</a:t>
            </a:r>
          </a:p>
          <a:p>
            <a:pPr>
              <a:lnSpc>
                <a:spcPct val="140000"/>
              </a:lnSpc>
              <a:spcBef>
                <a:spcPct val="0"/>
              </a:spcBef>
            </a:pPr>
            <a:r>
              <a:rPr lang="en-GB" sz="2000" dirty="0">
                <a:latin typeface="Arial" charset="0"/>
                <a:ea typeface="ヒラギノ角ゴ Pro W3" charset="-128"/>
              </a:rPr>
              <a:t>conjunctivitis</a:t>
            </a:r>
          </a:p>
          <a:p>
            <a:pPr>
              <a:lnSpc>
                <a:spcPct val="140000"/>
              </a:lnSpc>
              <a:spcBef>
                <a:spcPct val="0"/>
              </a:spcBef>
            </a:pPr>
            <a:r>
              <a:rPr lang="en-GB" sz="2000" dirty="0">
                <a:latin typeface="Arial" charset="0"/>
                <a:ea typeface="ヒラギノ角ゴ Pro W3" charset="-128"/>
              </a:rPr>
              <a:t>erythematous, maculopapular rash: a red blotchy rash, normally starting from the head and spreading to the trunk and limbs</a:t>
            </a:r>
          </a:p>
          <a:p>
            <a:pPr>
              <a:lnSpc>
                <a:spcPct val="140000"/>
              </a:lnSpc>
              <a:spcBef>
                <a:spcPct val="0"/>
              </a:spcBef>
            </a:pPr>
            <a:r>
              <a:rPr lang="en-GB" sz="2000" dirty="0">
                <a:latin typeface="Arial" charset="0"/>
                <a:ea typeface="ヒラギノ角ゴ Pro W3" charset="-128"/>
              </a:rPr>
              <a:t>malaise (irritable/ miserable child</a:t>
            </a:r>
            <a:r>
              <a:rPr lang="en-GB" sz="1600" dirty="0">
                <a:latin typeface="Arial" charset="0"/>
                <a:ea typeface="ヒラギノ角ゴ Pro W3" charset="-128"/>
              </a:rPr>
              <a:t>)</a:t>
            </a:r>
          </a:p>
        </p:txBody>
      </p:sp>
      <p:grpSp>
        <p:nvGrpSpPr>
          <p:cNvPr id="10" name="Group 9">
            <a:extLst>
              <a:ext uri="{FF2B5EF4-FFF2-40B4-BE49-F238E27FC236}">
                <a16:creationId xmlns:a16="http://schemas.microsoft.com/office/drawing/2014/main" id="{1AAA4485-43B5-40A7-8608-53E90CB6D619}"/>
              </a:ext>
            </a:extLst>
          </p:cNvPr>
          <p:cNvGrpSpPr/>
          <p:nvPr/>
        </p:nvGrpSpPr>
        <p:grpSpPr>
          <a:xfrm>
            <a:off x="6295009" y="1556792"/>
            <a:ext cx="4176462" cy="4586610"/>
            <a:chOff x="5812943" y="1642528"/>
            <a:chExt cx="4679950" cy="4608512"/>
          </a:xfrm>
        </p:grpSpPr>
        <p:sp>
          <p:nvSpPr>
            <p:cNvPr id="11" name="Rectangle 67">
              <a:extLst>
                <a:ext uri="{FF2B5EF4-FFF2-40B4-BE49-F238E27FC236}">
                  <a16:creationId xmlns:a16="http://schemas.microsoft.com/office/drawing/2014/main" id="{A35411C2-C81C-41FC-9E6E-350F985282CA}"/>
                </a:ext>
              </a:extLst>
            </p:cNvPr>
            <p:cNvSpPr>
              <a:spLocks noChangeArrowheads="1"/>
            </p:cNvSpPr>
            <p:nvPr/>
          </p:nvSpPr>
          <p:spPr bwMode="auto">
            <a:xfrm>
              <a:off x="5812943" y="1642528"/>
              <a:ext cx="4679950" cy="4608512"/>
            </a:xfrm>
            <a:prstGeom prst="rect">
              <a:avLst/>
            </a:prstGeom>
            <a:solidFill>
              <a:schemeClr val="bg1"/>
            </a:solidFill>
            <a:ln w="28575">
              <a:solidFill>
                <a:srgbClr val="FFC000"/>
              </a:solidFill>
              <a:miter lim="800000"/>
              <a:headEnd/>
              <a:tailEnd/>
            </a:ln>
          </p:spPr>
          <p:txBody>
            <a:bodyPr wrap="none" anchor="ctr"/>
            <a:lstStyle/>
            <a:p>
              <a:endParaRPr lang="en-US" dirty="0"/>
            </a:p>
          </p:txBody>
        </p:sp>
        <p:grpSp>
          <p:nvGrpSpPr>
            <p:cNvPr id="12" name="Group 7">
              <a:extLst>
                <a:ext uri="{FF2B5EF4-FFF2-40B4-BE49-F238E27FC236}">
                  <a16:creationId xmlns:a16="http://schemas.microsoft.com/office/drawing/2014/main" id="{84F6B179-6554-4757-9063-AD53EE5E03C5}"/>
                </a:ext>
              </a:extLst>
            </p:cNvPr>
            <p:cNvGrpSpPr>
              <a:grpSpLocks/>
            </p:cNvGrpSpPr>
            <p:nvPr/>
          </p:nvGrpSpPr>
          <p:grpSpPr bwMode="auto">
            <a:xfrm>
              <a:off x="5880101" y="1989163"/>
              <a:ext cx="4537075" cy="4105275"/>
              <a:chOff x="2851" y="1775"/>
              <a:chExt cx="5747" cy="5336"/>
            </a:xfrm>
          </p:grpSpPr>
          <p:grpSp>
            <p:nvGrpSpPr>
              <p:cNvPr id="13" name="Group 8">
                <a:extLst>
                  <a:ext uri="{FF2B5EF4-FFF2-40B4-BE49-F238E27FC236}">
                    <a16:creationId xmlns:a16="http://schemas.microsoft.com/office/drawing/2014/main" id="{C5105E25-B6D7-4E31-A012-F4EBFE6957AA}"/>
                  </a:ext>
                </a:extLst>
              </p:cNvPr>
              <p:cNvGrpSpPr>
                <a:grpSpLocks/>
              </p:cNvGrpSpPr>
              <p:nvPr/>
            </p:nvGrpSpPr>
            <p:grpSpPr bwMode="auto">
              <a:xfrm>
                <a:off x="3269" y="1775"/>
                <a:ext cx="5329" cy="4666"/>
                <a:chOff x="2084" y="1841"/>
                <a:chExt cx="5329" cy="4666"/>
              </a:xfrm>
            </p:grpSpPr>
            <p:sp>
              <p:nvSpPr>
                <p:cNvPr id="22" name="Text Box 9">
                  <a:extLst>
                    <a:ext uri="{FF2B5EF4-FFF2-40B4-BE49-F238E27FC236}">
                      <a16:creationId xmlns:a16="http://schemas.microsoft.com/office/drawing/2014/main" id="{D33D74F6-69D2-4708-96D8-282340417C15}"/>
                    </a:ext>
                  </a:extLst>
                </p:cNvPr>
                <p:cNvSpPr txBox="1">
                  <a:spLocks noChangeArrowheads="1"/>
                </p:cNvSpPr>
                <p:nvPr/>
              </p:nvSpPr>
              <p:spPr bwMode="auto">
                <a:xfrm>
                  <a:off x="2084" y="2200"/>
                  <a:ext cx="276" cy="1184"/>
                </a:xfrm>
                <a:prstGeom prst="rect">
                  <a:avLst/>
                </a:prstGeom>
                <a:noFill/>
                <a:ln w="9525">
                  <a:noFill/>
                  <a:miter lim="800000"/>
                  <a:headEnd/>
                  <a:tailEnd/>
                </a:ln>
              </p:spPr>
              <p:txBody>
                <a:bodyPr vert="eaVert" wrap="none" lIns="0" tIns="0" rIns="0" bIns="0"/>
                <a:lstStyle/>
                <a:p>
                  <a:pPr>
                    <a:spcAft>
                      <a:spcPts val="200"/>
                    </a:spcAft>
                  </a:pPr>
                  <a:r>
                    <a:rPr lang="en-GB" sz="1000" dirty="0">
                      <a:ea typeface="MS Mincho" pitchFamily="49" charset="-128"/>
                    </a:rPr>
                    <a:t>Temperature</a:t>
                  </a:r>
                  <a:endParaRPr lang="en-GB" sz="3200" dirty="0"/>
                </a:p>
              </p:txBody>
            </p:sp>
            <p:grpSp>
              <p:nvGrpSpPr>
                <p:cNvPr id="23" name="Group 10">
                  <a:extLst>
                    <a:ext uri="{FF2B5EF4-FFF2-40B4-BE49-F238E27FC236}">
                      <a16:creationId xmlns:a16="http://schemas.microsoft.com/office/drawing/2014/main" id="{13E62052-5E4E-4D41-BC57-B24094AEEDC2}"/>
                    </a:ext>
                  </a:extLst>
                </p:cNvPr>
                <p:cNvGrpSpPr>
                  <a:grpSpLocks/>
                </p:cNvGrpSpPr>
                <p:nvPr/>
              </p:nvGrpSpPr>
              <p:grpSpPr bwMode="auto">
                <a:xfrm>
                  <a:off x="2314" y="1841"/>
                  <a:ext cx="5099" cy="4666"/>
                  <a:chOff x="2314" y="1841"/>
                  <a:chExt cx="5099" cy="4666"/>
                </a:xfrm>
              </p:grpSpPr>
              <p:sp>
                <p:nvSpPr>
                  <p:cNvPr id="24" name="Text Box 11">
                    <a:extLst>
                      <a:ext uri="{FF2B5EF4-FFF2-40B4-BE49-F238E27FC236}">
                        <a16:creationId xmlns:a16="http://schemas.microsoft.com/office/drawing/2014/main" id="{EB53AE59-BEEA-40BC-84E3-A937E933D091}"/>
                      </a:ext>
                    </a:extLst>
                  </p:cNvPr>
                  <p:cNvSpPr txBox="1">
                    <a:spLocks noChangeArrowheads="1"/>
                  </p:cNvSpPr>
                  <p:nvPr/>
                </p:nvSpPr>
                <p:spPr bwMode="auto">
                  <a:xfrm>
                    <a:off x="2833" y="1841"/>
                    <a:ext cx="1317" cy="319"/>
                  </a:xfrm>
                  <a:prstGeom prst="rect">
                    <a:avLst/>
                  </a:prstGeom>
                  <a:noFill/>
                  <a:ln w="9525">
                    <a:noFill/>
                    <a:miter lim="800000"/>
                    <a:headEnd/>
                    <a:tailEnd/>
                  </a:ln>
                </p:spPr>
                <p:txBody>
                  <a:bodyPr lIns="0" tIns="0" rIns="0" bIns="0"/>
                  <a:lstStyle/>
                  <a:p>
                    <a:pPr>
                      <a:spcAft>
                        <a:spcPts val="200"/>
                      </a:spcAft>
                    </a:pPr>
                    <a:r>
                      <a:rPr lang="en-GB" sz="1200" dirty="0">
                        <a:ea typeface="MS Mincho" pitchFamily="49" charset="-128"/>
                      </a:rPr>
                      <a:t>Day of illness</a:t>
                    </a:r>
                    <a:endParaRPr lang="en-GB" sz="3200" dirty="0"/>
                  </a:p>
                </p:txBody>
              </p:sp>
              <p:grpSp>
                <p:nvGrpSpPr>
                  <p:cNvPr id="25" name="Group 12">
                    <a:extLst>
                      <a:ext uri="{FF2B5EF4-FFF2-40B4-BE49-F238E27FC236}">
                        <a16:creationId xmlns:a16="http://schemas.microsoft.com/office/drawing/2014/main" id="{8DCA1E63-DE9A-4671-BBEB-F5B686F43467}"/>
                      </a:ext>
                    </a:extLst>
                  </p:cNvPr>
                  <p:cNvGrpSpPr>
                    <a:grpSpLocks/>
                  </p:cNvGrpSpPr>
                  <p:nvPr/>
                </p:nvGrpSpPr>
                <p:grpSpPr bwMode="auto">
                  <a:xfrm>
                    <a:off x="2314" y="2087"/>
                    <a:ext cx="5099" cy="4420"/>
                    <a:chOff x="2314" y="2087"/>
                    <a:chExt cx="5099" cy="4420"/>
                  </a:xfrm>
                </p:grpSpPr>
                <p:sp>
                  <p:nvSpPr>
                    <p:cNvPr id="26" name="Line 13">
                      <a:extLst>
                        <a:ext uri="{FF2B5EF4-FFF2-40B4-BE49-F238E27FC236}">
                          <a16:creationId xmlns:a16="http://schemas.microsoft.com/office/drawing/2014/main" id="{6B5A74BF-0018-4E9A-AAEF-E0109545D02F}"/>
                        </a:ext>
                      </a:extLst>
                    </p:cNvPr>
                    <p:cNvSpPr>
                      <a:spLocks noChangeShapeType="1"/>
                    </p:cNvSpPr>
                    <p:nvPr/>
                  </p:nvSpPr>
                  <p:spPr bwMode="auto">
                    <a:xfrm>
                      <a:off x="2423" y="2384"/>
                      <a:ext cx="4969" cy="0"/>
                    </a:xfrm>
                    <a:prstGeom prst="line">
                      <a:avLst/>
                    </a:prstGeom>
                    <a:noFill/>
                    <a:ln w="9525">
                      <a:solidFill>
                        <a:srgbClr val="000000"/>
                      </a:solidFill>
                      <a:round/>
                      <a:headEnd/>
                      <a:tailEnd/>
                    </a:ln>
                  </p:spPr>
                  <p:txBody>
                    <a:bodyPr lIns="0" tIns="0" rIns="0" bIns="0"/>
                    <a:lstStyle/>
                    <a:p>
                      <a:endParaRPr lang="en-GB" dirty="0"/>
                    </a:p>
                  </p:txBody>
                </p:sp>
                <p:sp>
                  <p:nvSpPr>
                    <p:cNvPr id="27" name="Line 14">
                      <a:extLst>
                        <a:ext uri="{FF2B5EF4-FFF2-40B4-BE49-F238E27FC236}">
                          <a16:creationId xmlns:a16="http://schemas.microsoft.com/office/drawing/2014/main" id="{909A53C0-A292-4617-A589-B4C18A543315}"/>
                        </a:ext>
                      </a:extLst>
                    </p:cNvPr>
                    <p:cNvSpPr>
                      <a:spLocks noChangeShapeType="1"/>
                    </p:cNvSpPr>
                    <p:nvPr/>
                  </p:nvSpPr>
                  <p:spPr bwMode="auto">
                    <a:xfrm>
                      <a:off x="2429" y="2680"/>
                      <a:ext cx="4970" cy="0"/>
                    </a:xfrm>
                    <a:prstGeom prst="line">
                      <a:avLst/>
                    </a:prstGeom>
                    <a:noFill/>
                    <a:ln w="9525">
                      <a:solidFill>
                        <a:srgbClr val="000000"/>
                      </a:solidFill>
                      <a:round/>
                      <a:headEnd/>
                      <a:tailEnd/>
                    </a:ln>
                  </p:spPr>
                  <p:txBody>
                    <a:bodyPr lIns="0" tIns="0" rIns="0" bIns="0"/>
                    <a:lstStyle/>
                    <a:p>
                      <a:endParaRPr lang="en-GB" dirty="0"/>
                    </a:p>
                  </p:txBody>
                </p:sp>
                <p:sp>
                  <p:nvSpPr>
                    <p:cNvPr id="28" name="Line 15">
                      <a:extLst>
                        <a:ext uri="{FF2B5EF4-FFF2-40B4-BE49-F238E27FC236}">
                          <a16:creationId xmlns:a16="http://schemas.microsoft.com/office/drawing/2014/main" id="{C0880225-075E-4C12-9F51-B0705E6DEA26}"/>
                        </a:ext>
                      </a:extLst>
                    </p:cNvPr>
                    <p:cNvSpPr>
                      <a:spLocks noChangeShapeType="1"/>
                    </p:cNvSpPr>
                    <p:nvPr/>
                  </p:nvSpPr>
                  <p:spPr bwMode="auto">
                    <a:xfrm>
                      <a:off x="2436" y="2974"/>
                      <a:ext cx="4970" cy="0"/>
                    </a:xfrm>
                    <a:prstGeom prst="line">
                      <a:avLst/>
                    </a:prstGeom>
                    <a:noFill/>
                    <a:ln w="9525">
                      <a:solidFill>
                        <a:srgbClr val="000000"/>
                      </a:solidFill>
                      <a:round/>
                      <a:headEnd/>
                      <a:tailEnd/>
                    </a:ln>
                  </p:spPr>
                  <p:txBody>
                    <a:bodyPr lIns="0" tIns="0" rIns="0" bIns="0"/>
                    <a:lstStyle/>
                    <a:p>
                      <a:endParaRPr lang="en-GB" dirty="0"/>
                    </a:p>
                  </p:txBody>
                </p:sp>
                <p:sp>
                  <p:nvSpPr>
                    <p:cNvPr id="29" name="Line 16">
                      <a:extLst>
                        <a:ext uri="{FF2B5EF4-FFF2-40B4-BE49-F238E27FC236}">
                          <a16:creationId xmlns:a16="http://schemas.microsoft.com/office/drawing/2014/main" id="{88985163-F5CB-4F32-9A3C-D25CBB228DEE}"/>
                        </a:ext>
                      </a:extLst>
                    </p:cNvPr>
                    <p:cNvSpPr>
                      <a:spLocks noChangeShapeType="1"/>
                    </p:cNvSpPr>
                    <p:nvPr/>
                  </p:nvSpPr>
                  <p:spPr bwMode="auto">
                    <a:xfrm>
                      <a:off x="2423" y="3259"/>
                      <a:ext cx="4969" cy="0"/>
                    </a:xfrm>
                    <a:prstGeom prst="line">
                      <a:avLst/>
                    </a:prstGeom>
                    <a:noFill/>
                    <a:ln w="9525">
                      <a:solidFill>
                        <a:srgbClr val="000000"/>
                      </a:solidFill>
                      <a:round/>
                      <a:headEnd/>
                      <a:tailEnd/>
                    </a:ln>
                  </p:spPr>
                  <p:txBody>
                    <a:bodyPr lIns="0" tIns="0" rIns="0" bIns="0"/>
                    <a:lstStyle/>
                    <a:p>
                      <a:endParaRPr lang="en-GB" dirty="0"/>
                    </a:p>
                  </p:txBody>
                </p:sp>
                <p:sp>
                  <p:nvSpPr>
                    <p:cNvPr id="30" name="Line 17">
                      <a:extLst>
                        <a:ext uri="{FF2B5EF4-FFF2-40B4-BE49-F238E27FC236}">
                          <a16:creationId xmlns:a16="http://schemas.microsoft.com/office/drawing/2014/main" id="{8EE9F8B2-5709-4533-821A-B2346F956432}"/>
                        </a:ext>
                      </a:extLst>
                    </p:cNvPr>
                    <p:cNvSpPr>
                      <a:spLocks noChangeShapeType="1"/>
                    </p:cNvSpPr>
                    <p:nvPr/>
                  </p:nvSpPr>
                  <p:spPr bwMode="auto">
                    <a:xfrm>
                      <a:off x="2419" y="3544"/>
                      <a:ext cx="4969" cy="0"/>
                    </a:xfrm>
                    <a:prstGeom prst="line">
                      <a:avLst/>
                    </a:prstGeom>
                    <a:noFill/>
                    <a:ln w="38100" cmpd="dbl">
                      <a:solidFill>
                        <a:srgbClr val="000000"/>
                      </a:solidFill>
                      <a:round/>
                      <a:headEnd/>
                      <a:tailEnd/>
                    </a:ln>
                  </p:spPr>
                  <p:txBody>
                    <a:bodyPr lIns="0" tIns="0" rIns="0" bIns="0"/>
                    <a:lstStyle/>
                    <a:p>
                      <a:endParaRPr lang="en-GB" dirty="0"/>
                    </a:p>
                  </p:txBody>
                </p:sp>
                <p:sp>
                  <p:nvSpPr>
                    <p:cNvPr id="31" name="Line 18">
                      <a:extLst>
                        <a:ext uri="{FF2B5EF4-FFF2-40B4-BE49-F238E27FC236}">
                          <a16:creationId xmlns:a16="http://schemas.microsoft.com/office/drawing/2014/main" id="{4D83EBF7-5FAB-4DFF-8487-FE12C220E2C6}"/>
                        </a:ext>
                      </a:extLst>
                    </p:cNvPr>
                    <p:cNvSpPr>
                      <a:spLocks noChangeShapeType="1"/>
                    </p:cNvSpPr>
                    <p:nvPr/>
                  </p:nvSpPr>
                  <p:spPr bwMode="auto">
                    <a:xfrm>
                      <a:off x="2440" y="6435"/>
                      <a:ext cx="4970" cy="0"/>
                    </a:xfrm>
                    <a:prstGeom prst="line">
                      <a:avLst/>
                    </a:prstGeom>
                    <a:noFill/>
                    <a:ln w="38100" cmpd="dbl">
                      <a:solidFill>
                        <a:srgbClr val="000000"/>
                      </a:solidFill>
                      <a:round/>
                      <a:headEnd/>
                      <a:tailEnd/>
                    </a:ln>
                  </p:spPr>
                  <p:txBody>
                    <a:bodyPr lIns="0" tIns="0" rIns="0" bIns="0"/>
                    <a:lstStyle/>
                    <a:p>
                      <a:endParaRPr lang="en-GB" dirty="0"/>
                    </a:p>
                  </p:txBody>
                </p:sp>
                <p:sp>
                  <p:nvSpPr>
                    <p:cNvPr id="32" name="Line 19">
                      <a:extLst>
                        <a:ext uri="{FF2B5EF4-FFF2-40B4-BE49-F238E27FC236}">
                          <a16:creationId xmlns:a16="http://schemas.microsoft.com/office/drawing/2014/main" id="{B4C75A08-C539-40C9-A3EA-F0CD44D0C68F}"/>
                        </a:ext>
                      </a:extLst>
                    </p:cNvPr>
                    <p:cNvSpPr>
                      <a:spLocks noChangeShapeType="1"/>
                    </p:cNvSpPr>
                    <p:nvPr/>
                  </p:nvSpPr>
                  <p:spPr bwMode="auto">
                    <a:xfrm>
                      <a:off x="2427" y="5289"/>
                      <a:ext cx="4969" cy="0"/>
                    </a:xfrm>
                    <a:prstGeom prst="line">
                      <a:avLst/>
                    </a:prstGeom>
                    <a:noFill/>
                    <a:ln w="38100" cmpd="dbl">
                      <a:solidFill>
                        <a:srgbClr val="000000"/>
                      </a:solidFill>
                      <a:round/>
                      <a:headEnd/>
                      <a:tailEnd/>
                    </a:ln>
                  </p:spPr>
                  <p:txBody>
                    <a:bodyPr lIns="0" tIns="0" rIns="0" bIns="0"/>
                    <a:lstStyle/>
                    <a:p>
                      <a:endParaRPr lang="en-GB" dirty="0"/>
                    </a:p>
                  </p:txBody>
                </p:sp>
                <p:sp>
                  <p:nvSpPr>
                    <p:cNvPr id="33" name="Line 20">
                      <a:extLst>
                        <a:ext uri="{FF2B5EF4-FFF2-40B4-BE49-F238E27FC236}">
                          <a16:creationId xmlns:a16="http://schemas.microsoft.com/office/drawing/2014/main" id="{010A641D-CE10-4BAC-A5B0-B4FA662E0450}"/>
                        </a:ext>
                      </a:extLst>
                    </p:cNvPr>
                    <p:cNvSpPr>
                      <a:spLocks noChangeShapeType="1"/>
                    </p:cNvSpPr>
                    <p:nvPr/>
                  </p:nvSpPr>
                  <p:spPr bwMode="auto">
                    <a:xfrm>
                      <a:off x="2444" y="5862"/>
                      <a:ext cx="4969" cy="0"/>
                    </a:xfrm>
                    <a:prstGeom prst="line">
                      <a:avLst/>
                    </a:prstGeom>
                    <a:noFill/>
                    <a:ln w="38100" cmpd="dbl">
                      <a:solidFill>
                        <a:srgbClr val="000000"/>
                      </a:solidFill>
                      <a:round/>
                      <a:headEnd/>
                      <a:tailEnd/>
                    </a:ln>
                  </p:spPr>
                  <p:txBody>
                    <a:bodyPr lIns="0" tIns="0" rIns="0" bIns="0"/>
                    <a:lstStyle/>
                    <a:p>
                      <a:endParaRPr lang="en-GB" dirty="0"/>
                    </a:p>
                  </p:txBody>
                </p:sp>
                <p:sp>
                  <p:nvSpPr>
                    <p:cNvPr id="34" name="Line 21">
                      <a:extLst>
                        <a:ext uri="{FF2B5EF4-FFF2-40B4-BE49-F238E27FC236}">
                          <a16:creationId xmlns:a16="http://schemas.microsoft.com/office/drawing/2014/main" id="{394FFE6A-AE34-4105-BD84-F89440553174}"/>
                        </a:ext>
                      </a:extLst>
                    </p:cNvPr>
                    <p:cNvSpPr>
                      <a:spLocks noChangeShapeType="1"/>
                    </p:cNvSpPr>
                    <p:nvPr/>
                  </p:nvSpPr>
                  <p:spPr bwMode="auto">
                    <a:xfrm>
                      <a:off x="2422" y="4707"/>
                      <a:ext cx="4969" cy="0"/>
                    </a:xfrm>
                    <a:prstGeom prst="line">
                      <a:avLst/>
                    </a:prstGeom>
                    <a:noFill/>
                    <a:ln w="38100" cmpd="dbl">
                      <a:solidFill>
                        <a:srgbClr val="000000"/>
                      </a:solidFill>
                      <a:round/>
                      <a:headEnd/>
                      <a:tailEnd/>
                    </a:ln>
                  </p:spPr>
                  <p:txBody>
                    <a:bodyPr lIns="0" tIns="0" rIns="0" bIns="0"/>
                    <a:lstStyle/>
                    <a:p>
                      <a:endParaRPr lang="en-GB" dirty="0"/>
                    </a:p>
                  </p:txBody>
                </p:sp>
                <p:sp>
                  <p:nvSpPr>
                    <p:cNvPr id="35" name="Line 22">
                      <a:extLst>
                        <a:ext uri="{FF2B5EF4-FFF2-40B4-BE49-F238E27FC236}">
                          <a16:creationId xmlns:a16="http://schemas.microsoft.com/office/drawing/2014/main" id="{62D3D9BA-A4F4-4AD0-8308-21707C6596FB}"/>
                        </a:ext>
                      </a:extLst>
                    </p:cNvPr>
                    <p:cNvSpPr>
                      <a:spLocks noChangeShapeType="1"/>
                    </p:cNvSpPr>
                    <p:nvPr/>
                  </p:nvSpPr>
                  <p:spPr bwMode="auto">
                    <a:xfrm>
                      <a:off x="2426" y="4126"/>
                      <a:ext cx="4969" cy="0"/>
                    </a:xfrm>
                    <a:prstGeom prst="line">
                      <a:avLst/>
                    </a:prstGeom>
                    <a:noFill/>
                    <a:ln w="38100" cmpd="dbl">
                      <a:solidFill>
                        <a:srgbClr val="000000"/>
                      </a:solidFill>
                      <a:round/>
                      <a:headEnd/>
                      <a:tailEnd/>
                    </a:ln>
                  </p:spPr>
                  <p:txBody>
                    <a:bodyPr lIns="0" tIns="0" rIns="0" bIns="0"/>
                    <a:lstStyle/>
                    <a:p>
                      <a:endParaRPr lang="en-GB" dirty="0"/>
                    </a:p>
                  </p:txBody>
                </p:sp>
                <p:sp>
                  <p:nvSpPr>
                    <p:cNvPr id="36" name="Text Box 23">
                      <a:extLst>
                        <a:ext uri="{FF2B5EF4-FFF2-40B4-BE49-F238E27FC236}">
                          <a16:creationId xmlns:a16="http://schemas.microsoft.com/office/drawing/2014/main" id="{F6C39AF1-3D4D-4774-A9AE-4A94961D5C51}"/>
                        </a:ext>
                      </a:extLst>
                    </p:cNvPr>
                    <p:cNvSpPr txBox="1">
                      <a:spLocks noChangeArrowheads="1"/>
                    </p:cNvSpPr>
                    <p:nvPr/>
                  </p:nvSpPr>
                  <p:spPr bwMode="auto">
                    <a:xfrm>
                      <a:off x="2320" y="2169"/>
                      <a:ext cx="576" cy="287"/>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40</a:t>
                      </a:r>
                      <a:r>
                        <a:rPr lang="en-GB" sz="1000" baseline="30000" dirty="0">
                          <a:ea typeface="MS Mincho" pitchFamily="49" charset="-128"/>
                        </a:rPr>
                        <a:t>o</a:t>
                      </a:r>
                      <a:r>
                        <a:rPr lang="en-GB" sz="1000" dirty="0">
                          <a:ea typeface="MS Mincho" pitchFamily="49" charset="-128"/>
                        </a:rPr>
                        <a:t>C</a:t>
                      </a:r>
                      <a:endParaRPr lang="en-GB" sz="3200" dirty="0"/>
                    </a:p>
                  </p:txBody>
                </p:sp>
                <p:sp>
                  <p:nvSpPr>
                    <p:cNvPr id="37" name="Text Box 24">
                      <a:extLst>
                        <a:ext uri="{FF2B5EF4-FFF2-40B4-BE49-F238E27FC236}">
                          <a16:creationId xmlns:a16="http://schemas.microsoft.com/office/drawing/2014/main" id="{3AAE9851-E536-4651-8D9E-DF3D464572E5}"/>
                        </a:ext>
                      </a:extLst>
                    </p:cNvPr>
                    <p:cNvSpPr txBox="1">
                      <a:spLocks noChangeArrowheads="1"/>
                    </p:cNvSpPr>
                    <p:nvPr/>
                  </p:nvSpPr>
                  <p:spPr bwMode="auto">
                    <a:xfrm>
                      <a:off x="2314" y="2476"/>
                      <a:ext cx="576" cy="287"/>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39</a:t>
                      </a:r>
                      <a:r>
                        <a:rPr lang="en-GB" sz="1000" baseline="30000" dirty="0">
                          <a:ea typeface="MS Mincho" pitchFamily="49" charset="-128"/>
                        </a:rPr>
                        <a:t>o</a:t>
                      </a:r>
                      <a:r>
                        <a:rPr lang="en-GB" sz="1000" dirty="0">
                          <a:ea typeface="MS Mincho" pitchFamily="49" charset="-128"/>
                        </a:rPr>
                        <a:t>C</a:t>
                      </a:r>
                      <a:endParaRPr lang="en-GB" sz="3200" dirty="0"/>
                    </a:p>
                  </p:txBody>
                </p:sp>
                <p:sp>
                  <p:nvSpPr>
                    <p:cNvPr id="38" name="Text Box 25">
                      <a:extLst>
                        <a:ext uri="{FF2B5EF4-FFF2-40B4-BE49-F238E27FC236}">
                          <a16:creationId xmlns:a16="http://schemas.microsoft.com/office/drawing/2014/main" id="{C0C4F582-ABD2-4EB6-9292-5DB118382D1B}"/>
                        </a:ext>
                      </a:extLst>
                    </p:cNvPr>
                    <p:cNvSpPr txBox="1">
                      <a:spLocks noChangeArrowheads="1"/>
                    </p:cNvSpPr>
                    <p:nvPr/>
                  </p:nvSpPr>
                  <p:spPr bwMode="auto">
                    <a:xfrm>
                      <a:off x="2324" y="2767"/>
                      <a:ext cx="577" cy="287"/>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38</a:t>
                      </a:r>
                      <a:r>
                        <a:rPr lang="en-GB" sz="1000" baseline="30000" dirty="0">
                          <a:ea typeface="MS Mincho" pitchFamily="49" charset="-128"/>
                        </a:rPr>
                        <a:t>o</a:t>
                      </a:r>
                      <a:r>
                        <a:rPr lang="en-GB" sz="1000" dirty="0">
                          <a:ea typeface="MS Mincho" pitchFamily="49" charset="-128"/>
                        </a:rPr>
                        <a:t>C</a:t>
                      </a:r>
                      <a:endParaRPr lang="en-GB" sz="3200" dirty="0"/>
                    </a:p>
                  </p:txBody>
                </p:sp>
                <p:sp>
                  <p:nvSpPr>
                    <p:cNvPr id="39" name="Text Box 26">
                      <a:extLst>
                        <a:ext uri="{FF2B5EF4-FFF2-40B4-BE49-F238E27FC236}">
                          <a16:creationId xmlns:a16="http://schemas.microsoft.com/office/drawing/2014/main" id="{980A1AF6-D8DB-49DD-B12B-D7C90148FE05}"/>
                        </a:ext>
                      </a:extLst>
                    </p:cNvPr>
                    <p:cNvSpPr txBox="1">
                      <a:spLocks noChangeArrowheads="1"/>
                    </p:cNvSpPr>
                    <p:nvPr/>
                  </p:nvSpPr>
                  <p:spPr bwMode="auto">
                    <a:xfrm>
                      <a:off x="2314" y="3058"/>
                      <a:ext cx="576" cy="287"/>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37</a:t>
                      </a:r>
                      <a:r>
                        <a:rPr lang="en-GB" sz="1000" baseline="30000" dirty="0">
                          <a:ea typeface="MS Mincho" pitchFamily="49" charset="-128"/>
                        </a:rPr>
                        <a:t>o</a:t>
                      </a:r>
                      <a:r>
                        <a:rPr lang="en-GB" sz="1000" dirty="0">
                          <a:ea typeface="MS Mincho" pitchFamily="49" charset="-128"/>
                        </a:rPr>
                        <a:t>C</a:t>
                      </a:r>
                      <a:endParaRPr lang="en-GB" sz="3200" dirty="0"/>
                    </a:p>
                  </p:txBody>
                </p:sp>
                <p:sp>
                  <p:nvSpPr>
                    <p:cNvPr id="40" name="Text Box 27">
                      <a:extLst>
                        <a:ext uri="{FF2B5EF4-FFF2-40B4-BE49-F238E27FC236}">
                          <a16:creationId xmlns:a16="http://schemas.microsoft.com/office/drawing/2014/main" id="{2B8B57CF-0C4B-49AD-BEC5-FF3F38C66CD1}"/>
                        </a:ext>
                      </a:extLst>
                    </p:cNvPr>
                    <p:cNvSpPr txBox="1">
                      <a:spLocks noChangeArrowheads="1"/>
                    </p:cNvSpPr>
                    <p:nvPr/>
                  </p:nvSpPr>
                  <p:spPr bwMode="auto">
                    <a:xfrm>
                      <a:off x="2928" y="2087"/>
                      <a:ext cx="298"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1</a:t>
                      </a:r>
                      <a:endParaRPr lang="en-GB" sz="3200" dirty="0"/>
                    </a:p>
                  </p:txBody>
                </p:sp>
                <p:sp>
                  <p:nvSpPr>
                    <p:cNvPr id="41" name="Text Box 28">
                      <a:extLst>
                        <a:ext uri="{FF2B5EF4-FFF2-40B4-BE49-F238E27FC236}">
                          <a16:creationId xmlns:a16="http://schemas.microsoft.com/office/drawing/2014/main" id="{585D64EE-9D60-4783-AE46-FB819B0025EF}"/>
                        </a:ext>
                      </a:extLst>
                    </p:cNvPr>
                    <p:cNvSpPr txBox="1">
                      <a:spLocks noChangeArrowheads="1"/>
                    </p:cNvSpPr>
                    <p:nvPr/>
                  </p:nvSpPr>
                  <p:spPr bwMode="auto">
                    <a:xfrm>
                      <a:off x="3317" y="2088"/>
                      <a:ext cx="320" cy="297"/>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2</a:t>
                      </a:r>
                      <a:endParaRPr lang="en-GB" sz="3200" dirty="0"/>
                    </a:p>
                  </p:txBody>
                </p:sp>
                <p:sp>
                  <p:nvSpPr>
                    <p:cNvPr id="42" name="Text Box 29">
                      <a:extLst>
                        <a:ext uri="{FF2B5EF4-FFF2-40B4-BE49-F238E27FC236}">
                          <a16:creationId xmlns:a16="http://schemas.microsoft.com/office/drawing/2014/main" id="{0FD078B3-DA89-48A7-A179-CC8E862E34DC}"/>
                        </a:ext>
                      </a:extLst>
                    </p:cNvPr>
                    <p:cNvSpPr txBox="1">
                      <a:spLocks noChangeArrowheads="1"/>
                    </p:cNvSpPr>
                    <p:nvPr/>
                  </p:nvSpPr>
                  <p:spPr bwMode="auto">
                    <a:xfrm>
                      <a:off x="3707" y="2087"/>
                      <a:ext cx="319"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3</a:t>
                      </a:r>
                      <a:endParaRPr lang="en-GB" sz="3200" dirty="0"/>
                    </a:p>
                  </p:txBody>
                </p:sp>
                <p:sp>
                  <p:nvSpPr>
                    <p:cNvPr id="43" name="Text Box 30">
                      <a:extLst>
                        <a:ext uri="{FF2B5EF4-FFF2-40B4-BE49-F238E27FC236}">
                          <a16:creationId xmlns:a16="http://schemas.microsoft.com/office/drawing/2014/main" id="{106E903C-FA44-4950-B251-BE76FDB73EDE}"/>
                        </a:ext>
                      </a:extLst>
                    </p:cNvPr>
                    <p:cNvSpPr txBox="1">
                      <a:spLocks noChangeArrowheads="1"/>
                    </p:cNvSpPr>
                    <p:nvPr/>
                  </p:nvSpPr>
                  <p:spPr bwMode="auto">
                    <a:xfrm>
                      <a:off x="4092" y="2087"/>
                      <a:ext cx="319"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4</a:t>
                      </a:r>
                      <a:endParaRPr lang="en-GB" sz="3200" dirty="0"/>
                    </a:p>
                  </p:txBody>
                </p:sp>
                <p:sp>
                  <p:nvSpPr>
                    <p:cNvPr id="44" name="Text Box 31">
                      <a:extLst>
                        <a:ext uri="{FF2B5EF4-FFF2-40B4-BE49-F238E27FC236}">
                          <a16:creationId xmlns:a16="http://schemas.microsoft.com/office/drawing/2014/main" id="{BB932AA0-9276-42FC-B5D8-96A8D7407839}"/>
                        </a:ext>
                      </a:extLst>
                    </p:cNvPr>
                    <p:cNvSpPr txBox="1">
                      <a:spLocks noChangeArrowheads="1"/>
                    </p:cNvSpPr>
                    <p:nvPr/>
                  </p:nvSpPr>
                  <p:spPr bwMode="auto">
                    <a:xfrm>
                      <a:off x="4477" y="2087"/>
                      <a:ext cx="319"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5</a:t>
                      </a:r>
                      <a:endParaRPr lang="en-GB" sz="3200" dirty="0"/>
                    </a:p>
                  </p:txBody>
                </p:sp>
                <p:sp>
                  <p:nvSpPr>
                    <p:cNvPr id="45" name="Text Box 32">
                      <a:extLst>
                        <a:ext uri="{FF2B5EF4-FFF2-40B4-BE49-F238E27FC236}">
                          <a16:creationId xmlns:a16="http://schemas.microsoft.com/office/drawing/2014/main" id="{C91779F5-2476-4B91-B364-BE899863362F}"/>
                        </a:ext>
                      </a:extLst>
                    </p:cNvPr>
                    <p:cNvSpPr txBox="1">
                      <a:spLocks noChangeArrowheads="1"/>
                    </p:cNvSpPr>
                    <p:nvPr/>
                  </p:nvSpPr>
                  <p:spPr bwMode="auto">
                    <a:xfrm>
                      <a:off x="4851" y="2087"/>
                      <a:ext cx="320"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6</a:t>
                      </a:r>
                      <a:endParaRPr lang="en-GB" sz="3200" dirty="0"/>
                    </a:p>
                  </p:txBody>
                </p:sp>
                <p:sp>
                  <p:nvSpPr>
                    <p:cNvPr id="46" name="Text Box 33">
                      <a:extLst>
                        <a:ext uri="{FF2B5EF4-FFF2-40B4-BE49-F238E27FC236}">
                          <a16:creationId xmlns:a16="http://schemas.microsoft.com/office/drawing/2014/main" id="{3E023464-6967-45E0-8E90-0E8ED9203CCC}"/>
                        </a:ext>
                      </a:extLst>
                    </p:cNvPr>
                    <p:cNvSpPr txBox="1">
                      <a:spLocks noChangeArrowheads="1"/>
                    </p:cNvSpPr>
                    <p:nvPr/>
                  </p:nvSpPr>
                  <p:spPr bwMode="auto">
                    <a:xfrm>
                      <a:off x="5226" y="2087"/>
                      <a:ext cx="319"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7</a:t>
                      </a:r>
                      <a:endParaRPr lang="en-GB" sz="3200" dirty="0"/>
                    </a:p>
                  </p:txBody>
                </p:sp>
                <p:sp>
                  <p:nvSpPr>
                    <p:cNvPr id="47" name="Text Box 34">
                      <a:extLst>
                        <a:ext uri="{FF2B5EF4-FFF2-40B4-BE49-F238E27FC236}">
                          <a16:creationId xmlns:a16="http://schemas.microsoft.com/office/drawing/2014/main" id="{E614447B-6B37-438B-BEDF-57B54B3D1EB9}"/>
                        </a:ext>
                      </a:extLst>
                    </p:cNvPr>
                    <p:cNvSpPr txBox="1">
                      <a:spLocks noChangeArrowheads="1"/>
                    </p:cNvSpPr>
                    <p:nvPr/>
                  </p:nvSpPr>
                  <p:spPr bwMode="auto">
                    <a:xfrm>
                      <a:off x="5621" y="2087"/>
                      <a:ext cx="320"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8</a:t>
                      </a:r>
                      <a:endParaRPr lang="en-GB" sz="3200" dirty="0"/>
                    </a:p>
                  </p:txBody>
                </p:sp>
                <p:sp>
                  <p:nvSpPr>
                    <p:cNvPr id="48" name="Text Box 35">
                      <a:extLst>
                        <a:ext uri="{FF2B5EF4-FFF2-40B4-BE49-F238E27FC236}">
                          <a16:creationId xmlns:a16="http://schemas.microsoft.com/office/drawing/2014/main" id="{862E8894-3F82-4ABD-888C-CD7B6EBDFB5F}"/>
                        </a:ext>
                      </a:extLst>
                    </p:cNvPr>
                    <p:cNvSpPr txBox="1">
                      <a:spLocks noChangeArrowheads="1"/>
                    </p:cNvSpPr>
                    <p:nvPr/>
                  </p:nvSpPr>
                  <p:spPr bwMode="auto">
                    <a:xfrm>
                      <a:off x="5985" y="2087"/>
                      <a:ext cx="320"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9</a:t>
                      </a:r>
                      <a:endParaRPr lang="en-GB" sz="3200" dirty="0"/>
                    </a:p>
                  </p:txBody>
                </p:sp>
                <p:sp>
                  <p:nvSpPr>
                    <p:cNvPr id="49" name="Text Box 36">
                      <a:extLst>
                        <a:ext uri="{FF2B5EF4-FFF2-40B4-BE49-F238E27FC236}">
                          <a16:creationId xmlns:a16="http://schemas.microsoft.com/office/drawing/2014/main" id="{C0C10B95-EC80-49CC-A231-F06621F994A5}"/>
                        </a:ext>
                      </a:extLst>
                    </p:cNvPr>
                    <p:cNvSpPr txBox="1">
                      <a:spLocks noChangeArrowheads="1"/>
                    </p:cNvSpPr>
                    <p:nvPr/>
                  </p:nvSpPr>
                  <p:spPr bwMode="auto">
                    <a:xfrm>
                      <a:off x="6308" y="2087"/>
                      <a:ext cx="442"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10</a:t>
                      </a:r>
                      <a:endParaRPr lang="en-GB" sz="3200" dirty="0"/>
                    </a:p>
                  </p:txBody>
                </p:sp>
                <p:sp>
                  <p:nvSpPr>
                    <p:cNvPr id="50" name="Freeform 37">
                      <a:extLst>
                        <a:ext uri="{FF2B5EF4-FFF2-40B4-BE49-F238E27FC236}">
                          <a16:creationId xmlns:a16="http://schemas.microsoft.com/office/drawing/2014/main" id="{EFCFF81C-5788-4DD6-9842-D21E6F01788B}"/>
                        </a:ext>
                      </a:extLst>
                    </p:cNvPr>
                    <p:cNvSpPr>
                      <a:spLocks/>
                    </p:cNvSpPr>
                    <p:nvPr/>
                  </p:nvSpPr>
                  <p:spPr bwMode="auto">
                    <a:xfrm>
                      <a:off x="3185" y="6170"/>
                      <a:ext cx="3230" cy="255"/>
                    </a:xfrm>
                    <a:custGeom>
                      <a:avLst/>
                      <a:gdLst>
                        <a:gd name="T0" fmla="*/ 0 w 4037"/>
                        <a:gd name="T1" fmla="*/ 104 h 319"/>
                        <a:gd name="T2" fmla="*/ 1323 w 4037"/>
                        <a:gd name="T3" fmla="*/ 104 h 319"/>
                        <a:gd name="T4" fmla="*/ 1227 w 4037"/>
                        <a:gd name="T5" fmla="*/ 42 h 319"/>
                        <a:gd name="T6" fmla="*/ 1075 w 4037"/>
                        <a:gd name="T7" fmla="*/ 0 h 319"/>
                        <a:gd name="T8" fmla="*/ 253 w 4037"/>
                        <a:gd name="T9" fmla="*/ 4 h 319"/>
                        <a:gd name="T10" fmla="*/ 97 w 4037"/>
                        <a:gd name="T11" fmla="*/ 55 h 319"/>
                        <a:gd name="T12" fmla="*/ 0 w 4037"/>
                        <a:gd name="T13" fmla="*/ 104 h 319"/>
                        <a:gd name="T14" fmla="*/ 0 60000 65536"/>
                        <a:gd name="T15" fmla="*/ 0 60000 65536"/>
                        <a:gd name="T16" fmla="*/ 0 60000 65536"/>
                        <a:gd name="T17" fmla="*/ 0 60000 65536"/>
                        <a:gd name="T18" fmla="*/ 0 60000 65536"/>
                        <a:gd name="T19" fmla="*/ 0 60000 65536"/>
                        <a:gd name="T20" fmla="*/ 0 60000 65536"/>
                        <a:gd name="T21" fmla="*/ 0 w 4037"/>
                        <a:gd name="T22" fmla="*/ 0 h 319"/>
                        <a:gd name="T23" fmla="*/ 4037 w 4037"/>
                        <a:gd name="T24" fmla="*/ 319 h 3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7" h="319">
                          <a:moveTo>
                            <a:pt x="0" y="319"/>
                          </a:moveTo>
                          <a:lnTo>
                            <a:pt x="4037" y="319"/>
                          </a:lnTo>
                          <a:lnTo>
                            <a:pt x="3741" y="129"/>
                          </a:lnTo>
                          <a:lnTo>
                            <a:pt x="3278" y="0"/>
                          </a:lnTo>
                          <a:lnTo>
                            <a:pt x="771" y="13"/>
                          </a:lnTo>
                          <a:lnTo>
                            <a:pt x="295" y="168"/>
                          </a:lnTo>
                          <a:lnTo>
                            <a:pt x="0" y="319"/>
                          </a:lnTo>
                          <a:close/>
                        </a:path>
                      </a:pathLst>
                    </a:custGeom>
                    <a:solidFill>
                      <a:srgbClr val="000080"/>
                    </a:solidFill>
                    <a:ln w="9525">
                      <a:noFill/>
                      <a:round/>
                      <a:headEnd/>
                      <a:tailEnd/>
                    </a:ln>
                  </p:spPr>
                  <p:txBody>
                    <a:bodyPr lIns="0" tIns="0" rIns="0" bIns="0"/>
                    <a:lstStyle/>
                    <a:p>
                      <a:endParaRPr lang="en-GB" dirty="0"/>
                    </a:p>
                  </p:txBody>
                </p:sp>
                <p:sp>
                  <p:nvSpPr>
                    <p:cNvPr id="51" name="Freeform 38">
                      <a:extLst>
                        <a:ext uri="{FF2B5EF4-FFF2-40B4-BE49-F238E27FC236}">
                          <a16:creationId xmlns:a16="http://schemas.microsoft.com/office/drawing/2014/main" id="{1C19FB10-2234-46BA-AB09-1BD3E99388B7}"/>
                        </a:ext>
                      </a:extLst>
                    </p:cNvPr>
                    <p:cNvSpPr>
                      <a:spLocks/>
                    </p:cNvSpPr>
                    <p:nvPr/>
                  </p:nvSpPr>
                  <p:spPr bwMode="auto">
                    <a:xfrm>
                      <a:off x="2793" y="5592"/>
                      <a:ext cx="2665" cy="257"/>
                    </a:xfrm>
                    <a:custGeom>
                      <a:avLst/>
                      <a:gdLst>
                        <a:gd name="T0" fmla="*/ 0 w 3330"/>
                        <a:gd name="T1" fmla="*/ 106 h 321"/>
                        <a:gd name="T2" fmla="*/ 1093 w 3330"/>
                        <a:gd name="T3" fmla="*/ 106 h 321"/>
                        <a:gd name="T4" fmla="*/ 1000 w 3330"/>
                        <a:gd name="T5" fmla="*/ 43 h 321"/>
                        <a:gd name="T6" fmla="*/ 928 w 3330"/>
                        <a:gd name="T7" fmla="*/ 9 h 321"/>
                        <a:gd name="T8" fmla="*/ 828 w 3330"/>
                        <a:gd name="T9" fmla="*/ 2 h 321"/>
                        <a:gd name="T10" fmla="*/ 553 w 3330"/>
                        <a:gd name="T11" fmla="*/ 0 h 321"/>
                        <a:gd name="T12" fmla="*/ 419 w 3330"/>
                        <a:gd name="T13" fmla="*/ 12 h 321"/>
                        <a:gd name="T14" fmla="*/ 283 w 3330"/>
                        <a:gd name="T15" fmla="*/ 34 h 321"/>
                        <a:gd name="T16" fmla="*/ 114 w 3330"/>
                        <a:gd name="T17" fmla="*/ 59 h 321"/>
                        <a:gd name="T18" fmla="*/ 0 w 3330"/>
                        <a:gd name="T19" fmla="*/ 106 h 3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30"/>
                        <a:gd name="T31" fmla="*/ 0 h 321"/>
                        <a:gd name="T32" fmla="*/ 3330 w 3330"/>
                        <a:gd name="T33" fmla="*/ 321 h 3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30" h="321">
                          <a:moveTo>
                            <a:pt x="0" y="321"/>
                          </a:moveTo>
                          <a:lnTo>
                            <a:pt x="3330" y="321"/>
                          </a:lnTo>
                          <a:lnTo>
                            <a:pt x="3047" y="131"/>
                          </a:lnTo>
                          <a:lnTo>
                            <a:pt x="2829" y="28"/>
                          </a:lnTo>
                          <a:lnTo>
                            <a:pt x="2520" y="2"/>
                          </a:lnTo>
                          <a:lnTo>
                            <a:pt x="1684" y="0"/>
                          </a:lnTo>
                          <a:lnTo>
                            <a:pt x="1273" y="38"/>
                          </a:lnTo>
                          <a:lnTo>
                            <a:pt x="861" y="103"/>
                          </a:lnTo>
                          <a:lnTo>
                            <a:pt x="347" y="180"/>
                          </a:lnTo>
                          <a:lnTo>
                            <a:pt x="0" y="321"/>
                          </a:lnTo>
                          <a:close/>
                        </a:path>
                      </a:pathLst>
                    </a:custGeom>
                    <a:solidFill>
                      <a:srgbClr val="000080"/>
                    </a:solidFill>
                    <a:ln w="9525">
                      <a:noFill/>
                      <a:round/>
                      <a:headEnd/>
                      <a:tailEnd/>
                    </a:ln>
                  </p:spPr>
                  <p:txBody>
                    <a:bodyPr lIns="0" tIns="0" rIns="0" bIns="0"/>
                    <a:lstStyle/>
                    <a:p>
                      <a:endParaRPr lang="en-GB" dirty="0"/>
                    </a:p>
                  </p:txBody>
                </p:sp>
                <p:sp>
                  <p:nvSpPr>
                    <p:cNvPr id="52" name="Freeform 39">
                      <a:extLst>
                        <a:ext uri="{FF2B5EF4-FFF2-40B4-BE49-F238E27FC236}">
                          <a16:creationId xmlns:a16="http://schemas.microsoft.com/office/drawing/2014/main" id="{7E494A47-2B75-4487-95FF-6412D636BCDD}"/>
                        </a:ext>
                      </a:extLst>
                    </p:cNvPr>
                    <p:cNvSpPr>
                      <a:spLocks/>
                    </p:cNvSpPr>
                    <p:nvPr/>
                  </p:nvSpPr>
                  <p:spPr bwMode="auto">
                    <a:xfrm>
                      <a:off x="2917" y="4977"/>
                      <a:ext cx="2366" cy="298"/>
                    </a:xfrm>
                    <a:custGeom>
                      <a:avLst/>
                      <a:gdLst>
                        <a:gd name="T0" fmla="*/ 970 w 2957"/>
                        <a:gd name="T1" fmla="*/ 121 h 373"/>
                        <a:gd name="T2" fmla="*/ 864 w 2957"/>
                        <a:gd name="T3" fmla="*/ 54 h 373"/>
                        <a:gd name="T4" fmla="*/ 822 w 2957"/>
                        <a:gd name="T5" fmla="*/ 30 h 373"/>
                        <a:gd name="T6" fmla="*/ 763 w 2957"/>
                        <a:gd name="T7" fmla="*/ 18 h 373"/>
                        <a:gd name="T8" fmla="*/ 662 w 2957"/>
                        <a:gd name="T9" fmla="*/ 0 h 373"/>
                        <a:gd name="T10" fmla="*/ 527 w 2957"/>
                        <a:gd name="T11" fmla="*/ 0 h 373"/>
                        <a:gd name="T12" fmla="*/ 418 w 2957"/>
                        <a:gd name="T13" fmla="*/ 22 h 373"/>
                        <a:gd name="T14" fmla="*/ 274 w 2957"/>
                        <a:gd name="T15" fmla="*/ 50 h 373"/>
                        <a:gd name="T16" fmla="*/ 0 w 2957"/>
                        <a:gd name="T17" fmla="*/ 121 h 373"/>
                        <a:gd name="T18" fmla="*/ 970 w 2957"/>
                        <a:gd name="T19" fmla="*/ 121 h 3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7"/>
                        <a:gd name="T31" fmla="*/ 0 h 373"/>
                        <a:gd name="T32" fmla="*/ 2957 w 2957"/>
                        <a:gd name="T33" fmla="*/ 373 h 3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7" h="373">
                          <a:moveTo>
                            <a:pt x="2957" y="373"/>
                          </a:moveTo>
                          <a:lnTo>
                            <a:pt x="2636" y="167"/>
                          </a:lnTo>
                          <a:lnTo>
                            <a:pt x="2507" y="90"/>
                          </a:lnTo>
                          <a:lnTo>
                            <a:pt x="2327" y="52"/>
                          </a:lnTo>
                          <a:lnTo>
                            <a:pt x="2019" y="0"/>
                          </a:lnTo>
                          <a:lnTo>
                            <a:pt x="1607" y="0"/>
                          </a:lnTo>
                          <a:lnTo>
                            <a:pt x="1273" y="65"/>
                          </a:lnTo>
                          <a:lnTo>
                            <a:pt x="836" y="155"/>
                          </a:lnTo>
                          <a:lnTo>
                            <a:pt x="0" y="373"/>
                          </a:lnTo>
                          <a:lnTo>
                            <a:pt x="2957" y="373"/>
                          </a:lnTo>
                          <a:close/>
                        </a:path>
                      </a:pathLst>
                    </a:custGeom>
                    <a:solidFill>
                      <a:srgbClr val="000080"/>
                    </a:solidFill>
                    <a:ln w="9525">
                      <a:noFill/>
                      <a:round/>
                      <a:headEnd/>
                      <a:tailEnd/>
                    </a:ln>
                  </p:spPr>
                  <p:txBody>
                    <a:bodyPr lIns="0" tIns="0" rIns="0" bIns="0"/>
                    <a:lstStyle/>
                    <a:p>
                      <a:endParaRPr lang="en-GB" dirty="0"/>
                    </a:p>
                  </p:txBody>
                </p:sp>
                <p:sp>
                  <p:nvSpPr>
                    <p:cNvPr id="53" name="Freeform 40">
                      <a:extLst>
                        <a:ext uri="{FF2B5EF4-FFF2-40B4-BE49-F238E27FC236}">
                          <a16:creationId xmlns:a16="http://schemas.microsoft.com/office/drawing/2014/main" id="{E20AF32B-36F1-49A2-AC79-24ECD859A1FD}"/>
                        </a:ext>
                      </a:extLst>
                    </p:cNvPr>
                    <p:cNvSpPr>
                      <a:spLocks/>
                    </p:cNvSpPr>
                    <p:nvPr/>
                  </p:nvSpPr>
                  <p:spPr bwMode="auto">
                    <a:xfrm>
                      <a:off x="3565" y="4435"/>
                      <a:ext cx="1327" cy="268"/>
                    </a:xfrm>
                    <a:custGeom>
                      <a:avLst/>
                      <a:gdLst>
                        <a:gd name="T0" fmla="*/ 0 w 1659"/>
                        <a:gd name="T1" fmla="*/ 112 h 334"/>
                        <a:gd name="T2" fmla="*/ 543 w 1659"/>
                        <a:gd name="T3" fmla="*/ 112 h 334"/>
                        <a:gd name="T4" fmla="*/ 438 w 1659"/>
                        <a:gd name="T5" fmla="*/ 4 h 334"/>
                        <a:gd name="T6" fmla="*/ 130 w 1659"/>
                        <a:gd name="T7" fmla="*/ 0 h 334"/>
                        <a:gd name="T8" fmla="*/ 0 w 1659"/>
                        <a:gd name="T9" fmla="*/ 112 h 334"/>
                        <a:gd name="T10" fmla="*/ 0 60000 65536"/>
                        <a:gd name="T11" fmla="*/ 0 60000 65536"/>
                        <a:gd name="T12" fmla="*/ 0 60000 65536"/>
                        <a:gd name="T13" fmla="*/ 0 60000 65536"/>
                        <a:gd name="T14" fmla="*/ 0 60000 65536"/>
                        <a:gd name="T15" fmla="*/ 0 w 1659"/>
                        <a:gd name="T16" fmla="*/ 0 h 334"/>
                        <a:gd name="T17" fmla="*/ 1659 w 1659"/>
                        <a:gd name="T18" fmla="*/ 334 h 334"/>
                      </a:gdLst>
                      <a:ahLst/>
                      <a:cxnLst>
                        <a:cxn ang="T10">
                          <a:pos x="T0" y="T1"/>
                        </a:cxn>
                        <a:cxn ang="T11">
                          <a:pos x="T2" y="T3"/>
                        </a:cxn>
                        <a:cxn ang="T12">
                          <a:pos x="T4" y="T5"/>
                        </a:cxn>
                        <a:cxn ang="T13">
                          <a:pos x="T6" y="T7"/>
                        </a:cxn>
                        <a:cxn ang="T14">
                          <a:pos x="T8" y="T9"/>
                        </a:cxn>
                      </a:cxnLst>
                      <a:rect l="T15" t="T16" r="T17" b="T18"/>
                      <a:pathLst>
                        <a:path w="1659" h="334">
                          <a:moveTo>
                            <a:pt x="0" y="334"/>
                          </a:moveTo>
                          <a:lnTo>
                            <a:pt x="1659" y="334"/>
                          </a:lnTo>
                          <a:lnTo>
                            <a:pt x="1337" y="12"/>
                          </a:lnTo>
                          <a:lnTo>
                            <a:pt x="399" y="0"/>
                          </a:lnTo>
                          <a:lnTo>
                            <a:pt x="0" y="334"/>
                          </a:lnTo>
                          <a:close/>
                        </a:path>
                      </a:pathLst>
                    </a:custGeom>
                    <a:solidFill>
                      <a:srgbClr val="000080"/>
                    </a:solidFill>
                    <a:ln w="9525">
                      <a:noFill/>
                      <a:round/>
                      <a:headEnd/>
                      <a:tailEnd/>
                    </a:ln>
                  </p:spPr>
                  <p:txBody>
                    <a:bodyPr lIns="0" tIns="0" rIns="0" bIns="0"/>
                    <a:lstStyle/>
                    <a:p>
                      <a:endParaRPr lang="en-GB" dirty="0"/>
                    </a:p>
                  </p:txBody>
                </p:sp>
                <p:sp>
                  <p:nvSpPr>
                    <p:cNvPr id="54" name="Freeform 41">
                      <a:extLst>
                        <a:ext uri="{FF2B5EF4-FFF2-40B4-BE49-F238E27FC236}">
                          <a16:creationId xmlns:a16="http://schemas.microsoft.com/office/drawing/2014/main" id="{4D68B05A-7736-4BF6-80D3-DA85FD990A13}"/>
                        </a:ext>
                      </a:extLst>
                    </p:cNvPr>
                    <p:cNvSpPr>
                      <a:spLocks/>
                    </p:cNvSpPr>
                    <p:nvPr/>
                  </p:nvSpPr>
                  <p:spPr bwMode="auto">
                    <a:xfrm>
                      <a:off x="3956" y="3835"/>
                      <a:ext cx="2057" cy="278"/>
                    </a:xfrm>
                    <a:custGeom>
                      <a:avLst/>
                      <a:gdLst>
                        <a:gd name="T0" fmla="*/ 0 w 2571"/>
                        <a:gd name="T1" fmla="*/ 111 h 347"/>
                        <a:gd name="T2" fmla="*/ 843 w 2571"/>
                        <a:gd name="T3" fmla="*/ 115 h 347"/>
                        <a:gd name="T4" fmla="*/ 590 w 2571"/>
                        <a:gd name="T5" fmla="*/ 38 h 347"/>
                        <a:gd name="T6" fmla="*/ 383 w 2571"/>
                        <a:gd name="T7" fmla="*/ 13 h 347"/>
                        <a:gd name="T8" fmla="*/ 202 w 2571"/>
                        <a:gd name="T9" fmla="*/ 0 h 347"/>
                        <a:gd name="T10" fmla="*/ 98 w 2571"/>
                        <a:gd name="T11" fmla="*/ 18 h 347"/>
                        <a:gd name="T12" fmla="*/ 46 w 2571"/>
                        <a:gd name="T13" fmla="*/ 46 h 347"/>
                        <a:gd name="T14" fmla="*/ 17 w 2571"/>
                        <a:gd name="T15" fmla="*/ 80 h 347"/>
                        <a:gd name="T16" fmla="*/ 0 w 2571"/>
                        <a:gd name="T17" fmla="*/ 111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1"/>
                        <a:gd name="T28" fmla="*/ 0 h 347"/>
                        <a:gd name="T29" fmla="*/ 2571 w 2571"/>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1" h="347">
                          <a:moveTo>
                            <a:pt x="0" y="334"/>
                          </a:moveTo>
                          <a:lnTo>
                            <a:pt x="2571" y="347"/>
                          </a:lnTo>
                          <a:lnTo>
                            <a:pt x="1800" y="116"/>
                          </a:lnTo>
                          <a:lnTo>
                            <a:pt x="1170" y="39"/>
                          </a:lnTo>
                          <a:lnTo>
                            <a:pt x="617" y="0"/>
                          </a:lnTo>
                          <a:lnTo>
                            <a:pt x="296" y="52"/>
                          </a:lnTo>
                          <a:lnTo>
                            <a:pt x="141" y="142"/>
                          </a:lnTo>
                          <a:lnTo>
                            <a:pt x="51" y="244"/>
                          </a:lnTo>
                          <a:cubicBezTo>
                            <a:pt x="35" y="322"/>
                            <a:pt x="0" y="334"/>
                            <a:pt x="0" y="334"/>
                          </a:cubicBezTo>
                          <a:close/>
                        </a:path>
                      </a:pathLst>
                    </a:custGeom>
                    <a:solidFill>
                      <a:srgbClr val="000080"/>
                    </a:solidFill>
                    <a:ln w="9525">
                      <a:noFill/>
                      <a:round/>
                      <a:headEnd/>
                      <a:tailEnd/>
                    </a:ln>
                  </p:spPr>
                  <p:txBody>
                    <a:bodyPr lIns="0" tIns="0" rIns="0" bIns="0"/>
                    <a:lstStyle/>
                    <a:p>
                      <a:endParaRPr lang="en-GB" dirty="0"/>
                    </a:p>
                  </p:txBody>
                </p:sp>
                <p:sp>
                  <p:nvSpPr>
                    <p:cNvPr id="55" name="Freeform 42">
                      <a:extLst>
                        <a:ext uri="{FF2B5EF4-FFF2-40B4-BE49-F238E27FC236}">
                          <a16:creationId xmlns:a16="http://schemas.microsoft.com/office/drawing/2014/main" id="{C1273475-CEBC-4793-B6C0-244FEBB660EB}"/>
                        </a:ext>
                      </a:extLst>
                    </p:cNvPr>
                    <p:cNvSpPr>
                      <a:spLocks/>
                    </p:cNvSpPr>
                    <p:nvPr/>
                  </p:nvSpPr>
                  <p:spPr bwMode="auto">
                    <a:xfrm>
                      <a:off x="2804" y="2343"/>
                      <a:ext cx="3622" cy="1194"/>
                    </a:xfrm>
                    <a:custGeom>
                      <a:avLst/>
                      <a:gdLst>
                        <a:gd name="T0" fmla="*/ 0 w 4526"/>
                        <a:gd name="T1" fmla="*/ 490 h 1492"/>
                        <a:gd name="T2" fmla="*/ 1486 w 4526"/>
                        <a:gd name="T3" fmla="*/ 490 h 1492"/>
                        <a:gd name="T4" fmla="*/ 1486 w 4526"/>
                        <a:gd name="T5" fmla="*/ 371 h 1492"/>
                        <a:gd name="T6" fmla="*/ 1409 w 4526"/>
                        <a:gd name="T7" fmla="*/ 321 h 1492"/>
                        <a:gd name="T8" fmla="*/ 1333 w 4526"/>
                        <a:gd name="T9" fmla="*/ 371 h 1492"/>
                        <a:gd name="T10" fmla="*/ 1249 w 4526"/>
                        <a:gd name="T11" fmla="*/ 325 h 1492"/>
                        <a:gd name="T12" fmla="*/ 1178 w 4526"/>
                        <a:gd name="T13" fmla="*/ 371 h 1492"/>
                        <a:gd name="T14" fmla="*/ 1088 w 4526"/>
                        <a:gd name="T15" fmla="*/ 321 h 1492"/>
                        <a:gd name="T16" fmla="*/ 1013 w 4526"/>
                        <a:gd name="T17" fmla="*/ 367 h 1492"/>
                        <a:gd name="T18" fmla="*/ 920 w 4526"/>
                        <a:gd name="T19" fmla="*/ 295 h 1492"/>
                        <a:gd name="T20" fmla="*/ 776 w 4526"/>
                        <a:gd name="T21" fmla="*/ 88 h 1492"/>
                        <a:gd name="T22" fmla="*/ 625 w 4526"/>
                        <a:gd name="T23" fmla="*/ 0 h 1492"/>
                        <a:gd name="T24" fmla="*/ 519 w 4526"/>
                        <a:gd name="T25" fmla="*/ 67 h 1492"/>
                        <a:gd name="T26" fmla="*/ 460 w 4526"/>
                        <a:gd name="T27" fmla="*/ 122 h 1492"/>
                        <a:gd name="T28" fmla="*/ 393 w 4526"/>
                        <a:gd name="T29" fmla="*/ 98 h 1492"/>
                        <a:gd name="T30" fmla="*/ 312 w 4526"/>
                        <a:gd name="T31" fmla="*/ 211 h 1492"/>
                        <a:gd name="T32" fmla="*/ 241 w 4526"/>
                        <a:gd name="T33" fmla="*/ 186 h 1492"/>
                        <a:gd name="T34" fmla="*/ 160 w 4526"/>
                        <a:gd name="T35" fmla="*/ 316 h 1492"/>
                        <a:gd name="T36" fmla="*/ 85 w 4526"/>
                        <a:gd name="T37" fmla="*/ 249 h 1492"/>
                        <a:gd name="T38" fmla="*/ 0 w 4526"/>
                        <a:gd name="T39" fmla="*/ 330 h 1492"/>
                        <a:gd name="T40" fmla="*/ 0 w 4526"/>
                        <a:gd name="T41" fmla="*/ 490 h 14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26"/>
                        <a:gd name="T64" fmla="*/ 0 h 1492"/>
                        <a:gd name="T65" fmla="*/ 4526 w 4526"/>
                        <a:gd name="T66" fmla="*/ 1492 h 14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26" h="1492">
                          <a:moveTo>
                            <a:pt x="0" y="1492"/>
                          </a:moveTo>
                          <a:lnTo>
                            <a:pt x="4526" y="1492"/>
                          </a:lnTo>
                          <a:lnTo>
                            <a:pt x="4526" y="1132"/>
                          </a:lnTo>
                          <a:cubicBezTo>
                            <a:pt x="4449" y="1080"/>
                            <a:pt x="4294" y="977"/>
                            <a:pt x="4294" y="977"/>
                          </a:cubicBezTo>
                          <a:lnTo>
                            <a:pt x="4063" y="1132"/>
                          </a:lnTo>
                          <a:lnTo>
                            <a:pt x="3806" y="990"/>
                          </a:lnTo>
                          <a:lnTo>
                            <a:pt x="3587" y="1132"/>
                          </a:lnTo>
                          <a:lnTo>
                            <a:pt x="3317" y="977"/>
                          </a:lnTo>
                          <a:lnTo>
                            <a:pt x="3086" y="1119"/>
                          </a:lnTo>
                          <a:lnTo>
                            <a:pt x="2803" y="900"/>
                          </a:lnTo>
                          <a:lnTo>
                            <a:pt x="2366" y="270"/>
                          </a:lnTo>
                          <a:lnTo>
                            <a:pt x="1903" y="0"/>
                          </a:lnTo>
                          <a:lnTo>
                            <a:pt x="1581" y="205"/>
                          </a:lnTo>
                          <a:lnTo>
                            <a:pt x="1401" y="373"/>
                          </a:lnTo>
                          <a:lnTo>
                            <a:pt x="1196" y="296"/>
                          </a:lnTo>
                          <a:lnTo>
                            <a:pt x="951" y="643"/>
                          </a:lnTo>
                          <a:lnTo>
                            <a:pt x="733" y="566"/>
                          </a:lnTo>
                          <a:lnTo>
                            <a:pt x="488" y="964"/>
                          </a:lnTo>
                          <a:lnTo>
                            <a:pt x="257" y="759"/>
                          </a:lnTo>
                          <a:lnTo>
                            <a:pt x="0" y="1003"/>
                          </a:lnTo>
                          <a:lnTo>
                            <a:pt x="0" y="1492"/>
                          </a:lnTo>
                          <a:close/>
                        </a:path>
                      </a:pathLst>
                    </a:custGeom>
                    <a:solidFill>
                      <a:srgbClr val="000080"/>
                    </a:solidFill>
                    <a:ln w="9525">
                      <a:noFill/>
                      <a:round/>
                      <a:headEnd/>
                      <a:tailEnd/>
                    </a:ln>
                  </p:spPr>
                  <p:txBody>
                    <a:bodyPr lIns="0" tIns="0" rIns="0" bIns="0"/>
                    <a:lstStyle/>
                    <a:p>
                      <a:endParaRPr lang="en-GB" dirty="0"/>
                    </a:p>
                  </p:txBody>
                </p:sp>
                <p:sp>
                  <p:nvSpPr>
                    <p:cNvPr id="56" name="Line 43">
                      <a:extLst>
                        <a:ext uri="{FF2B5EF4-FFF2-40B4-BE49-F238E27FC236}">
                          <a16:creationId xmlns:a16="http://schemas.microsoft.com/office/drawing/2014/main" id="{A3292401-03E7-4902-AE86-EC5FD5C7F78A}"/>
                        </a:ext>
                      </a:extLst>
                    </p:cNvPr>
                    <p:cNvSpPr>
                      <a:spLocks noChangeShapeType="1"/>
                    </p:cNvSpPr>
                    <p:nvPr/>
                  </p:nvSpPr>
                  <p:spPr bwMode="auto">
                    <a:xfrm flipV="1">
                      <a:off x="2999" y="2333"/>
                      <a:ext cx="0" cy="4105"/>
                    </a:xfrm>
                    <a:prstGeom prst="line">
                      <a:avLst/>
                    </a:prstGeom>
                    <a:noFill/>
                    <a:ln w="9525">
                      <a:solidFill>
                        <a:srgbClr val="C0C0C0"/>
                      </a:solidFill>
                      <a:round/>
                      <a:headEnd/>
                      <a:tailEnd/>
                    </a:ln>
                  </p:spPr>
                  <p:txBody>
                    <a:bodyPr lIns="0" tIns="0" rIns="0" bIns="0"/>
                    <a:lstStyle/>
                    <a:p>
                      <a:endParaRPr lang="en-GB" dirty="0"/>
                    </a:p>
                  </p:txBody>
                </p:sp>
                <p:sp>
                  <p:nvSpPr>
                    <p:cNvPr id="57" name="Line 44">
                      <a:extLst>
                        <a:ext uri="{FF2B5EF4-FFF2-40B4-BE49-F238E27FC236}">
                          <a16:creationId xmlns:a16="http://schemas.microsoft.com/office/drawing/2014/main" id="{ED06F4C4-6C52-48A0-BB18-21D63B5DB16D}"/>
                        </a:ext>
                      </a:extLst>
                    </p:cNvPr>
                    <p:cNvSpPr>
                      <a:spLocks noChangeShapeType="1"/>
                    </p:cNvSpPr>
                    <p:nvPr/>
                  </p:nvSpPr>
                  <p:spPr bwMode="auto">
                    <a:xfrm flipV="1">
                      <a:off x="4918" y="2338"/>
                      <a:ext cx="0" cy="4105"/>
                    </a:xfrm>
                    <a:prstGeom prst="line">
                      <a:avLst/>
                    </a:prstGeom>
                    <a:noFill/>
                    <a:ln w="9525">
                      <a:solidFill>
                        <a:srgbClr val="C0C0C0"/>
                      </a:solidFill>
                      <a:round/>
                      <a:headEnd/>
                      <a:tailEnd/>
                    </a:ln>
                  </p:spPr>
                  <p:txBody>
                    <a:bodyPr lIns="0" tIns="0" rIns="0" bIns="0"/>
                    <a:lstStyle/>
                    <a:p>
                      <a:endParaRPr lang="en-GB" dirty="0"/>
                    </a:p>
                  </p:txBody>
                </p:sp>
                <p:sp>
                  <p:nvSpPr>
                    <p:cNvPr id="58" name="Line 45">
                      <a:extLst>
                        <a:ext uri="{FF2B5EF4-FFF2-40B4-BE49-F238E27FC236}">
                          <a16:creationId xmlns:a16="http://schemas.microsoft.com/office/drawing/2014/main" id="{2F6E4F33-EBF7-4D62-9E4E-AD1674BF7C09}"/>
                        </a:ext>
                      </a:extLst>
                    </p:cNvPr>
                    <p:cNvSpPr>
                      <a:spLocks noChangeShapeType="1"/>
                    </p:cNvSpPr>
                    <p:nvPr/>
                  </p:nvSpPr>
                  <p:spPr bwMode="auto">
                    <a:xfrm flipV="1">
                      <a:off x="3383" y="2343"/>
                      <a:ext cx="0" cy="4105"/>
                    </a:xfrm>
                    <a:prstGeom prst="line">
                      <a:avLst/>
                    </a:prstGeom>
                    <a:noFill/>
                    <a:ln w="9525">
                      <a:solidFill>
                        <a:srgbClr val="C0C0C0"/>
                      </a:solidFill>
                      <a:round/>
                      <a:headEnd/>
                      <a:tailEnd/>
                    </a:ln>
                  </p:spPr>
                  <p:txBody>
                    <a:bodyPr lIns="0" tIns="0" rIns="0" bIns="0"/>
                    <a:lstStyle/>
                    <a:p>
                      <a:endParaRPr lang="en-GB" dirty="0"/>
                    </a:p>
                  </p:txBody>
                </p:sp>
                <p:sp>
                  <p:nvSpPr>
                    <p:cNvPr id="59" name="Line 46">
                      <a:extLst>
                        <a:ext uri="{FF2B5EF4-FFF2-40B4-BE49-F238E27FC236}">
                          <a16:creationId xmlns:a16="http://schemas.microsoft.com/office/drawing/2014/main" id="{FAA1D24D-7666-487F-B1CB-EFA3E8C27A11}"/>
                        </a:ext>
                      </a:extLst>
                    </p:cNvPr>
                    <p:cNvSpPr>
                      <a:spLocks noChangeShapeType="1"/>
                    </p:cNvSpPr>
                    <p:nvPr/>
                  </p:nvSpPr>
                  <p:spPr bwMode="auto">
                    <a:xfrm flipV="1">
                      <a:off x="5281" y="2337"/>
                      <a:ext cx="0" cy="4105"/>
                    </a:xfrm>
                    <a:prstGeom prst="line">
                      <a:avLst/>
                    </a:prstGeom>
                    <a:noFill/>
                    <a:ln w="9525">
                      <a:solidFill>
                        <a:srgbClr val="C0C0C0"/>
                      </a:solidFill>
                      <a:round/>
                      <a:headEnd/>
                      <a:tailEnd/>
                    </a:ln>
                  </p:spPr>
                  <p:txBody>
                    <a:bodyPr lIns="0" tIns="0" rIns="0" bIns="0"/>
                    <a:lstStyle/>
                    <a:p>
                      <a:endParaRPr lang="en-GB" dirty="0"/>
                    </a:p>
                  </p:txBody>
                </p:sp>
                <p:sp>
                  <p:nvSpPr>
                    <p:cNvPr id="60" name="Line 47">
                      <a:extLst>
                        <a:ext uri="{FF2B5EF4-FFF2-40B4-BE49-F238E27FC236}">
                          <a16:creationId xmlns:a16="http://schemas.microsoft.com/office/drawing/2014/main" id="{D59C96C3-42E6-46B2-BD1F-DF5B42C76E63}"/>
                        </a:ext>
                      </a:extLst>
                    </p:cNvPr>
                    <p:cNvSpPr>
                      <a:spLocks noChangeShapeType="1"/>
                    </p:cNvSpPr>
                    <p:nvPr/>
                  </p:nvSpPr>
                  <p:spPr bwMode="auto">
                    <a:xfrm flipV="1">
                      <a:off x="3767" y="2342"/>
                      <a:ext cx="0" cy="4105"/>
                    </a:xfrm>
                    <a:prstGeom prst="line">
                      <a:avLst/>
                    </a:prstGeom>
                    <a:noFill/>
                    <a:ln w="9525">
                      <a:solidFill>
                        <a:srgbClr val="C0C0C0"/>
                      </a:solidFill>
                      <a:round/>
                      <a:headEnd/>
                      <a:tailEnd/>
                    </a:ln>
                  </p:spPr>
                  <p:txBody>
                    <a:bodyPr lIns="0" tIns="0" rIns="0" bIns="0"/>
                    <a:lstStyle/>
                    <a:p>
                      <a:endParaRPr lang="en-GB" dirty="0"/>
                    </a:p>
                  </p:txBody>
                </p:sp>
                <p:sp>
                  <p:nvSpPr>
                    <p:cNvPr id="61" name="Line 48">
                      <a:extLst>
                        <a:ext uri="{FF2B5EF4-FFF2-40B4-BE49-F238E27FC236}">
                          <a16:creationId xmlns:a16="http://schemas.microsoft.com/office/drawing/2014/main" id="{9983E613-5371-4A8B-A58A-977F6C766A21}"/>
                        </a:ext>
                      </a:extLst>
                    </p:cNvPr>
                    <p:cNvSpPr>
                      <a:spLocks noChangeShapeType="1"/>
                    </p:cNvSpPr>
                    <p:nvPr/>
                  </p:nvSpPr>
                  <p:spPr bwMode="auto">
                    <a:xfrm flipV="1">
                      <a:off x="5676" y="2336"/>
                      <a:ext cx="0" cy="4105"/>
                    </a:xfrm>
                    <a:prstGeom prst="line">
                      <a:avLst/>
                    </a:prstGeom>
                    <a:noFill/>
                    <a:ln w="9525">
                      <a:solidFill>
                        <a:srgbClr val="C0C0C0"/>
                      </a:solidFill>
                      <a:round/>
                      <a:headEnd/>
                      <a:tailEnd/>
                    </a:ln>
                  </p:spPr>
                  <p:txBody>
                    <a:bodyPr lIns="0" tIns="0" rIns="0" bIns="0"/>
                    <a:lstStyle/>
                    <a:p>
                      <a:endParaRPr lang="en-GB" dirty="0"/>
                    </a:p>
                  </p:txBody>
                </p:sp>
                <p:sp>
                  <p:nvSpPr>
                    <p:cNvPr id="62" name="Line 49">
                      <a:extLst>
                        <a:ext uri="{FF2B5EF4-FFF2-40B4-BE49-F238E27FC236}">
                          <a16:creationId xmlns:a16="http://schemas.microsoft.com/office/drawing/2014/main" id="{F406A377-E611-41E3-9547-1FFE54620660}"/>
                        </a:ext>
                      </a:extLst>
                    </p:cNvPr>
                    <p:cNvSpPr>
                      <a:spLocks noChangeShapeType="1"/>
                    </p:cNvSpPr>
                    <p:nvPr/>
                  </p:nvSpPr>
                  <p:spPr bwMode="auto">
                    <a:xfrm flipV="1">
                      <a:off x="4151" y="2341"/>
                      <a:ext cx="0" cy="4105"/>
                    </a:xfrm>
                    <a:prstGeom prst="line">
                      <a:avLst/>
                    </a:prstGeom>
                    <a:noFill/>
                    <a:ln w="9525">
                      <a:solidFill>
                        <a:srgbClr val="C0C0C0"/>
                      </a:solidFill>
                      <a:round/>
                      <a:headEnd/>
                      <a:tailEnd/>
                    </a:ln>
                  </p:spPr>
                  <p:txBody>
                    <a:bodyPr lIns="0" tIns="0" rIns="0" bIns="0"/>
                    <a:lstStyle/>
                    <a:p>
                      <a:endParaRPr lang="en-GB" dirty="0"/>
                    </a:p>
                  </p:txBody>
                </p:sp>
                <p:sp>
                  <p:nvSpPr>
                    <p:cNvPr id="63" name="Line 50">
                      <a:extLst>
                        <a:ext uri="{FF2B5EF4-FFF2-40B4-BE49-F238E27FC236}">
                          <a16:creationId xmlns:a16="http://schemas.microsoft.com/office/drawing/2014/main" id="{F08494EC-09C2-4CF5-AE2A-A0C4FEBD68DB}"/>
                        </a:ext>
                      </a:extLst>
                    </p:cNvPr>
                    <p:cNvSpPr>
                      <a:spLocks noChangeShapeType="1"/>
                    </p:cNvSpPr>
                    <p:nvPr/>
                  </p:nvSpPr>
                  <p:spPr bwMode="auto">
                    <a:xfrm flipV="1">
                      <a:off x="6060" y="2346"/>
                      <a:ext cx="0" cy="4105"/>
                    </a:xfrm>
                    <a:prstGeom prst="line">
                      <a:avLst/>
                    </a:prstGeom>
                    <a:noFill/>
                    <a:ln w="9525">
                      <a:solidFill>
                        <a:srgbClr val="C0C0C0"/>
                      </a:solidFill>
                      <a:round/>
                      <a:headEnd/>
                      <a:tailEnd/>
                    </a:ln>
                  </p:spPr>
                  <p:txBody>
                    <a:bodyPr lIns="0" tIns="0" rIns="0" bIns="0"/>
                    <a:lstStyle/>
                    <a:p>
                      <a:endParaRPr lang="en-GB" dirty="0"/>
                    </a:p>
                  </p:txBody>
                </p:sp>
                <p:sp>
                  <p:nvSpPr>
                    <p:cNvPr id="64" name="Line 51">
                      <a:extLst>
                        <a:ext uri="{FF2B5EF4-FFF2-40B4-BE49-F238E27FC236}">
                          <a16:creationId xmlns:a16="http://schemas.microsoft.com/office/drawing/2014/main" id="{7A9D5AE1-0445-418C-9530-6107462A3761}"/>
                        </a:ext>
                      </a:extLst>
                    </p:cNvPr>
                    <p:cNvSpPr>
                      <a:spLocks noChangeShapeType="1"/>
                    </p:cNvSpPr>
                    <p:nvPr/>
                  </p:nvSpPr>
                  <p:spPr bwMode="auto">
                    <a:xfrm flipV="1">
                      <a:off x="4535" y="2340"/>
                      <a:ext cx="0" cy="4105"/>
                    </a:xfrm>
                    <a:prstGeom prst="line">
                      <a:avLst/>
                    </a:prstGeom>
                    <a:noFill/>
                    <a:ln w="9525">
                      <a:solidFill>
                        <a:srgbClr val="C0C0C0"/>
                      </a:solidFill>
                      <a:round/>
                      <a:headEnd/>
                      <a:tailEnd/>
                    </a:ln>
                  </p:spPr>
                  <p:txBody>
                    <a:bodyPr lIns="0" tIns="0" rIns="0" bIns="0"/>
                    <a:lstStyle/>
                    <a:p>
                      <a:endParaRPr lang="en-GB" dirty="0"/>
                    </a:p>
                  </p:txBody>
                </p:sp>
                <p:sp>
                  <p:nvSpPr>
                    <p:cNvPr id="65" name="Line 52">
                      <a:extLst>
                        <a:ext uri="{FF2B5EF4-FFF2-40B4-BE49-F238E27FC236}">
                          <a16:creationId xmlns:a16="http://schemas.microsoft.com/office/drawing/2014/main" id="{2207C883-F2A3-41F3-9F39-E5356F76701E}"/>
                        </a:ext>
                      </a:extLst>
                    </p:cNvPr>
                    <p:cNvSpPr>
                      <a:spLocks noChangeShapeType="1"/>
                    </p:cNvSpPr>
                    <p:nvPr/>
                  </p:nvSpPr>
                  <p:spPr bwMode="auto">
                    <a:xfrm flipV="1">
                      <a:off x="6423" y="2335"/>
                      <a:ext cx="0" cy="4105"/>
                    </a:xfrm>
                    <a:prstGeom prst="line">
                      <a:avLst/>
                    </a:prstGeom>
                    <a:noFill/>
                    <a:ln w="9525">
                      <a:solidFill>
                        <a:srgbClr val="C0C0C0"/>
                      </a:solidFill>
                      <a:round/>
                      <a:headEnd/>
                      <a:tailEnd/>
                    </a:ln>
                  </p:spPr>
                  <p:txBody>
                    <a:bodyPr lIns="0" tIns="0" rIns="0" bIns="0"/>
                    <a:lstStyle/>
                    <a:p>
                      <a:endParaRPr lang="en-GB" dirty="0"/>
                    </a:p>
                  </p:txBody>
                </p:sp>
                <p:sp>
                  <p:nvSpPr>
                    <p:cNvPr id="66" name="Text Box 53">
                      <a:extLst>
                        <a:ext uri="{FF2B5EF4-FFF2-40B4-BE49-F238E27FC236}">
                          <a16:creationId xmlns:a16="http://schemas.microsoft.com/office/drawing/2014/main" id="{D5D83318-5C25-47FA-B15B-6EC758D9FAF8}"/>
                        </a:ext>
                      </a:extLst>
                    </p:cNvPr>
                    <p:cNvSpPr txBox="1">
                      <a:spLocks noChangeArrowheads="1"/>
                    </p:cNvSpPr>
                    <p:nvPr/>
                  </p:nvSpPr>
                  <p:spPr bwMode="auto">
                    <a:xfrm>
                      <a:off x="6548" y="3250"/>
                      <a:ext cx="792" cy="350"/>
                    </a:xfrm>
                    <a:prstGeom prst="rect">
                      <a:avLst/>
                    </a:prstGeom>
                    <a:noFill/>
                    <a:ln w="9525">
                      <a:noFill/>
                      <a:miter lim="800000"/>
                      <a:headEnd/>
                      <a:tailEnd/>
                    </a:ln>
                  </p:spPr>
                  <p:txBody>
                    <a:bodyPr lIns="0" tIns="0" rIns="0" bIns="0"/>
                    <a:lstStyle/>
                    <a:p>
                      <a:pPr algn="r">
                        <a:spcAft>
                          <a:spcPts val="200"/>
                        </a:spcAft>
                      </a:pPr>
                      <a:r>
                        <a:rPr lang="en-GB" sz="1200" dirty="0">
                          <a:ea typeface="MS Mincho" pitchFamily="49" charset="-128"/>
                        </a:rPr>
                        <a:t>Fever</a:t>
                      </a:r>
                      <a:endParaRPr lang="en-GB" sz="3200" dirty="0"/>
                    </a:p>
                  </p:txBody>
                </p:sp>
                <p:sp>
                  <p:nvSpPr>
                    <p:cNvPr id="67" name="Text Box 54">
                      <a:extLst>
                        <a:ext uri="{FF2B5EF4-FFF2-40B4-BE49-F238E27FC236}">
                          <a16:creationId xmlns:a16="http://schemas.microsoft.com/office/drawing/2014/main" id="{B2DD096D-8356-4B52-874E-1F1528B4B65F}"/>
                        </a:ext>
                      </a:extLst>
                    </p:cNvPr>
                    <p:cNvSpPr txBox="1">
                      <a:spLocks noChangeArrowheads="1"/>
                    </p:cNvSpPr>
                    <p:nvPr/>
                  </p:nvSpPr>
                  <p:spPr bwMode="auto">
                    <a:xfrm>
                      <a:off x="6548" y="3827"/>
                      <a:ext cx="792" cy="350"/>
                    </a:xfrm>
                    <a:prstGeom prst="rect">
                      <a:avLst/>
                    </a:prstGeom>
                    <a:noFill/>
                    <a:ln w="9525">
                      <a:noFill/>
                      <a:miter lim="800000"/>
                      <a:headEnd/>
                      <a:tailEnd/>
                    </a:ln>
                  </p:spPr>
                  <p:txBody>
                    <a:bodyPr lIns="0" tIns="0" rIns="0" bIns="0"/>
                    <a:lstStyle/>
                    <a:p>
                      <a:pPr algn="r">
                        <a:spcAft>
                          <a:spcPts val="200"/>
                        </a:spcAft>
                      </a:pPr>
                      <a:r>
                        <a:rPr lang="en-GB" sz="1200" dirty="0">
                          <a:ea typeface="MS Mincho" pitchFamily="49" charset="-128"/>
                        </a:rPr>
                        <a:t>Rash</a:t>
                      </a:r>
                      <a:endParaRPr lang="en-GB" sz="3200" dirty="0"/>
                    </a:p>
                  </p:txBody>
                </p:sp>
                <p:sp>
                  <p:nvSpPr>
                    <p:cNvPr id="68" name="Text Box 55">
                      <a:extLst>
                        <a:ext uri="{FF2B5EF4-FFF2-40B4-BE49-F238E27FC236}">
                          <a16:creationId xmlns:a16="http://schemas.microsoft.com/office/drawing/2014/main" id="{A1D4342C-4280-4268-A8BB-123287DE7144}"/>
                        </a:ext>
                      </a:extLst>
                    </p:cNvPr>
                    <p:cNvSpPr txBox="1">
                      <a:spLocks noChangeArrowheads="1"/>
                    </p:cNvSpPr>
                    <p:nvPr/>
                  </p:nvSpPr>
                  <p:spPr bwMode="auto">
                    <a:xfrm>
                      <a:off x="5848" y="4430"/>
                      <a:ext cx="1492" cy="350"/>
                    </a:xfrm>
                    <a:prstGeom prst="rect">
                      <a:avLst/>
                    </a:prstGeom>
                    <a:noFill/>
                    <a:ln w="9525">
                      <a:noFill/>
                      <a:miter lim="800000"/>
                      <a:headEnd/>
                      <a:tailEnd/>
                    </a:ln>
                  </p:spPr>
                  <p:txBody>
                    <a:bodyPr lIns="0" tIns="0" rIns="0" bIns="0"/>
                    <a:lstStyle/>
                    <a:p>
                      <a:pPr algn="r">
                        <a:spcAft>
                          <a:spcPts val="200"/>
                        </a:spcAft>
                      </a:pPr>
                      <a:r>
                        <a:rPr lang="en-GB" sz="1200" dirty="0">
                          <a:ea typeface="MS Mincho" pitchFamily="49" charset="-128"/>
                        </a:rPr>
                        <a:t>Koplik’s spots</a:t>
                      </a:r>
                      <a:endParaRPr lang="en-GB" sz="3200" dirty="0"/>
                    </a:p>
                  </p:txBody>
                </p:sp>
                <p:sp>
                  <p:nvSpPr>
                    <p:cNvPr id="69" name="Text Box 56">
                      <a:extLst>
                        <a:ext uri="{FF2B5EF4-FFF2-40B4-BE49-F238E27FC236}">
                          <a16:creationId xmlns:a16="http://schemas.microsoft.com/office/drawing/2014/main" id="{84C0FA83-7AFD-4107-A808-B8AF4604C8D6}"/>
                        </a:ext>
                      </a:extLst>
                    </p:cNvPr>
                    <p:cNvSpPr txBox="1">
                      <a:spLocks noChangeArrowheads="1"/>
                    </p:cNvSpPr>
                    <p:nvPr/>
                  </p:nvSpPr>
                  <p:spPr bwMode="auto">
                    <a:xfrm>
                      <a:off x="6013" y="5013"/>
                      <a:ext cx="1327" cy="350"/>
                    </a:xfrm>
                    <a:prstGeom prst="rect">
                      <a:avLst/>
                    </a:prstGeom>
                    <a:noFill/>
                    <a:ln w="9525">
                      <a:noFill/>
                      <a:miter lim="800000"/>
                      <a:headEnd/>
                      <a:tailEnd/>
                    </a:ln>
                  </p:spPr>
                  <p:txBody>
                    <a:bodyPr lIns="0" tIns="0" rIns="0" bIns="0"/>
                    <a:lstStyle/>
                    <a:p>
                      <a:pPr algn="r">
                        <a:spcAft>
                          <a:spcPts val="200"/>
                        </a:spcAft>
                      </a:pPr>
                      <a:r>
                        <a:rPr lang="en-GB" sz="1200" dirty="0">
                          <a:ea typeface="MS Mincho" pitchFamily="49" charset="-128"/>
                        </a:rPr>
                        <a:t>Conjunctivitis</a:t>
                      </a:r>
                      <a:endParaRPr lang="en-GB" sz="3200" dirty="0"/>
                    </a:p>
                  </p:txBody>
                </p:sp>
                <p:sp>
                  <p:nvSpPr>
                    <p:cNvPr id="70" name="Text Box 57">
                      <a:extLst>
                        <a:ext uri="{FF2B5EF4-FFF2-40B4-BE49-F238E27FC236}">
                          <a16:creationId xmlns:a16="http://schemas.microsoft.com/office/drawing/2014/main" id="{ACD309A7-D997-4270-BB09-58281F64CF3E}"/>
                        </a:ext>
                      </a:extLst>
                    </p:cNvPr>
                    <p:cNvSpPr txBox="1">
                      <a:spLocks noChangeArrowheads="1"/>
                    </p:cNvSpPr>
                    <p:nvPr/>
                  </p:nvSpPr>
                  <p:spPr bwMode="auto">
                    <a:xfrm>
                      <a:off x="5880" y="5585"/>
                      <a:ext cx="1460" cy="350"/>
                    </a:xfrm>
                    <a:prstGeom prst="rect">
                      <a:avLst/>
                    </a:prstGeom>
                    <a:noFill/>
                    <a:ln w="9525">
                      <a:noFill/>
                      <a:miter lim="800000"/>
                      <a:headEnd/>
                      <a:tailEnd/>
                    </a:ln>
                  </p:spPr>
                  <p:txBody>
                    <a:bodyPr lIns="0" tIns="0" rIns="0" bIns="0"/>
                    <a:lstStyle/>
                    <a:p>
                      <a:pPr algn="r">
                        <a:spcAft>
                          <a:spcPts val="200"/>
                        </a:spcAft>
                      </a:pPr>
                      <a:r>
                        <a:rPr lang="en-GB" sz="1200" dirty="0">
                          <a:ea typeface="MS Mincho" pitchFamily="49" charset="-128"/>
                        </a:rPr>
                        <a:t>Cold symptoms</a:t>
                      </a:r>
                      <a:endParaRPr lang="en-GB" sz="3200" dirty="0"/>
                    </a:p>
                  </p:txBody>
                </p:sp>
                <p:sp>
                  <p:nvSpPr>
                    <p:cNvPr id="71" name="Text Box 58">
                      <a:extLst>
                        <a:ext uri="{FF2B5EF4-FFF2-40B4-BE49-F238E27FC236}">
                          <a16:creationId xmlns:a16="http://schemas.microsoft.com/office/drawing/2014/main" id="{CAACB94C-430A-43A1-8131-31B4D3BBE4EC}"/>
                        </a:ext>
                      </a:extLst>
                    </p:cNvPr>
                    <p:cNvSpPr txBox="1">
                      <a:spLocks noChangeArrowheads="1"/>
                    </p:cNvSpPr>
                    <p:nvPr/>
                  </p:nvSpPr>
                  <p:spPr bwMode="auto">
                    <a:xfrm>
                      <a:off x="6548" y="6157"/>
                      <a:ext cx="792" cy="350"/>
                    </a:xfrm>
                    <a:prstGeom prst="rect">
                      <a:avLst/>
                    </a:prstGeom>
                    <a:noFill/>
                    <a:ln w="9525">
                      <a:noFill/>
                      <a:miter lim="800000"/>
                      <a:headEnd/>
                      <a:tailEnd/>
                    </a:ln>
                  </p:spPr>
                  <p:txBody>
                    <a:bodyPr lIns="0" tIns="0" rIns="0" bIns="0"/>
                    <a:lstStyle/>
                    <a:p>
                      <a:pPr algn="r">
                        <a:spcAft>
                          <a:spcPts val="200"/>
                        </a:spcAft>
                      </a:pPr>
                      <a:r>
                        <a:rPr lang="en-GB" sz="1200" dirty="0">
                          <a:ea typeface="MS Mincho" pitchFamily="49" charset="-128"/>
                        </a:rPr>
                        <a:t>Cough</a:t>
                      </a:r>
                      <a:endParaRPr lang="en-GB" sz="3200" dirty="0"/>
                    </a:p>
                  </p:txBody>
                </p:sp>
              </p:grpSp>
            </p:grpSp>
          </p:grpSp>
          <p:grpSp>
            <p:nvGrpSpPr>
              <p:cNvPr id="14" name="Group 59">
                <a:extLst>
                  <a:ext uri="{FF2B5EF4-FFF2-40B4-BE49-F238E27FC236}">
                    <a16:creationId xmlns:a16="http://schemas.microsoft.com/office/drawing/2014/main" id="{240D32FD-FFD3-45AB-8B25-01566234CABA}"/>
                  </a:ext>
                </a:extLst>
              </p:cNvPr>
              <p:cNvGrpSpPr>
                <a:grpSpLocks/>
              </p:cNvGrpSpPr>
              <p:nvPr/>
            </p:nvGrpSpPr>
            <p:grpSpPr bwMode="auto">
              <a:xfrm>
                <a:off x="2851" y="6474"/>
                <a:ext cx="5609" cy="637"/>
                <a:chOff x="2851" y="6474"/>
                <a:chExt cx="5609" cy="637"/>
              </a:xfrm>
            </p:grpSpPr>
            <p:sp>
              <p:nvSpPr>
                <p:cNvPr id="15" name="Line 60">
                  <a:extLst>
                    <a:ext uri="{FF2B5EF4-FFF2-40B4-BE49-F238E27FC236}">
                      <a16:creationId xmlns:a16="http://schemas.microsoft.com/office/drawing/2014/main" id="{EAD1321D-EC1D-420C-9D29-932B1F54754E}"/>
                    </a:ext>
                  </a:extLst>
                </p:cNvPr>
                <p:cNvSpPr>
                  <a:spLocks noChangeShapeType="1"/>
                </p:cNvSpPr>
                <p:nvPr/>
              </p:nvSpPr>
              <p:spPr bwMode="auto">
                <a:xfrm flipH="1">
                  <a:off x="3892" y="6489"/>
                  <a:ext cx="8" cy="608"/>
                </a:xfrm>
                <a:prstGeom prst="line">
                  <a:avLst/>
                </a:prstGeom>
                <a:noFill/>
                <a:ln w="9525">
                  <a:solidFill>
                    <a:srgbClr val="000000"/>
                  </a:solidFill>
                  <a:round/>
                  <a:headEnd/>
                  <a:tailEnd/>
                </a:ln>
              </p:spPr>
              <p:txBody>
                <a:bodyPr/>
                <a:lstStyle/>
                <a:p>
                  <a:endParaRPr lang="en-GB" dirty="0"/>
                </a:p>
              </p:txBody>
            </p:sp>
            <p:sp>
              <p:nvSpPr>
                <p:cNvPr id="16" name="Line 61">
                  <a:extLst>
                    <a:ext uri="{FF2B5EF4-FFF2-40B4-BE49-F238E27FC236}">
                      <a16:creationId xmlns:a16="http://schemas.microsoft.com/office/drawing/2014/main" id="{D7BFABB1-3079-4C9A-8FCD-8F605E3BCFC9}"/>
                    </a:ext>
                  </a:extLst>
                </p:cNvPr>
                <p:cNvSpPr>
                  <a:spLocks noChangeShapeType="1"/>
                </p:cNvSpPr>
                <p:nvPr/>
              </p:nvSpPr>
              <p:spPr bwMode="auto">
                <a:xfrm flipH="1">
                  <a:off x="5122" y="6489"/>
                  <a:ext cx="8" cy="608"/>
                </a:xfrm>
                <a:prstGeom prst="line">
                  <a:avLst/>
                </a:prstGeom>
                <a:noFill/>
                <a:ln w="9525">
                  <a:solidFill>
                    <a:srgbClr val="000000"/>
                  </a:solidFill>
                  <a:round/>
                  <a:headEnd/>
                  <a:tailEnd/>
                </a:ln>
              </p:spPr>
              <p:txBody>
                <a:bodyPr/>
                <a:lstStyle/>
                <a:p>
                  <a:endParaRPr lang="en-GB" dirty="0"/>
                </a:p>
              </p:txBody>
            </p:sp>
            <p:sp>
              <p:nvSpPr>
                <p:cNvPr id="17" name="Line 62">
                  <a:extLst>
                    <a:ext uri="{FF2B5EF4-FFF2-40B4-BE49-F238E27FC236}">
                      <a16:creationId xmlns:a16="http://schemas.microsoft.com/office/drawing/2014/main" id="{08B612C1-60E4-4848-AFFE-6C704CB2C0F6}"/>
                    </a:ext>
                  </a:extLst>
                </p:cNvPr>
                <p:cNvSpPr>
                  <a:spLocks noChangeShapeType="1"/>
                </p:cNvSpPr>
                <p:nvPr/>
              </p:nvSpPr>
              <p:spPr bwMode="auto">
                <a:xfrm flipH="1">
                  <a:off x="7236" y="6489"/>
                  <a:ext cx="8" cy="608"/>
                </a:xfrm>
                <a:prstGeom prst="line">
                  <a:avLst/>
                </a:prstGeom>
                <a:noFill/>
                <a:ln w="9525">
                  <a:solidFill>
                    <a:srgbClr val="000000"/>
                  </a:solidFill>
                  <a:round/>
                  <a:headEnd/>
                  <a:tailEnd/>
                </a:ln>
              </p:spPr>
              <p:txBody>
                <a:bodyPr/>
                <a:lstStyle/>
                <a:p>
                  <a:endParaRPr lang="en-GB" dirty="0"/>
                </a:p>
              </p:txBody>
            </p:sp>
            <p:sp>
              <p:nvSpPr>
                <p:cNvPr id="18" name="Text Box 63">
                  <a:extLst>
                    <a:ext uri="{FF2B5EF4-FFF2-40B4-BE49-F238E27FC236}">
                      <a16:creationId xmlns:a16="http://schemas.microsoft.com/office/drawing/2014/main" id="{2FED98AC-F3BD-41B0-B2AB-7C079945FFE8}"/>
                    </a:ext>
                  </a:extLst>
                </p:cNvPr>
                <p:cNvSpPr txBox="1">
                  <a:spLocks noChangeArrowheads="1"/>
                </p:cNvSpPr>
                <p:nvPr/>
              </p:nvSpPr>
              <p:spPr bwMode="auto">
                <a:xfrm>
                  <a:off x="4058" y="6545"/>
                  <a:ext cx="892" cy="495"/>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Prodromal</a:t>
                  </a:r>
                </a:p>
                <a:p>
                  <a:pPr>
                    <a:spcAft>
                      <a:spcPts val="200"/>
                    </a:spcAft>
                  </a:pPr>
                  <a:r>
                    <a:rPr lang="en-GB" sz="1000" dirty="0">
                      <a:ea typeface="MS Mincho" pitchFamily="49" charset="-128"/>
                    </a:rPr>
                    <a:t>phase</a:t>
                  </a:r>
                  <a:endParaRPr lang="en-GB" sz="3200" dirty="0"/>
                </a:p>
              </p:txBody>
            </p:sp>
            <p:sp>
              <p:nvSpPr>
                <p:cNvPr id="19" name="Text Box 64">
                  <a:extLst>
                    <a:ext uri="{FF2B5EF4-FFF2-40B4-BE49-F238E27FC236}">
                      <a16:creationId xmlns:a16="http://schemas.microsoft.com/office/drawing/2014/main" id="{B42508FC-E265-47E2-94D1-23965442CCE9}"/>
                    </a:ext>
                  </a:extLst>
                </p:cNvPr>
                <p:cNvSpPr txBox="1">
                  <a:spLocks noChangeArrowheads="1"/>
                </p:cNvSpPr>
                <p:nvPr/>
              </p:nvSpPr>
              <p:spPr bwMode="auto">
                <a:xfrm>
                  <a:off x="2851" y="6474"/>
                  <a:ext cx="1050" cy="637"/>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10-12 days Incubation</a:t>
                  </a:r>
                </a:p>
                <a:p>
                  <a:pPr>
                    <a:spcAft>
                      <a:spcPts val="200"/>
                    </a:spcAft>
                  </a:pPr>
                  <a:r>
                    <a:rPr lang="en-GB" sz="1000" dirty="0">
                      <a:ea typeface="MS Mincho" pitchFamily="49" charset="-128"/>
                    </a:rPr>
                    <a:t>phase</a:t>
                  </a:r>
                  <a:endParaRPr lang="en-GB" sz="3200" dirty="0"/>
                </a:p>
              </p:txBody>
            </p:sp>
            <p:sp>
              <p:nvSpPr>
                <p:cNvPr id="20" name="Text Box 65">
                  <a:extLst>
                    <a:ext uri="{FF2B5EF4-FFF2-40B4-BE49-F238E27FC236}">
                      <a16:creationId xmlns:a16="http://schemas.microsoft.com/office/drawing/2014/main" id="{B359478D-857F-4E87-ADAE-322851D2F917}"/>
                    </a:ext>
                  </a:extLst>
                </p:cNvPr>
                <p:cNvSpPr txBox="1">
                  <a:spLocks noChangeArrowheads="1"/>
                </p:cNvSpPr>
                <p:nvPr/>
              </p:nvSpPr>
              <p:spPr bwMode="auto">
                <a:xfrm>
                  <a:off x="5510" y="6676"/>
                  <a:ext cx="1282" cy="232"/>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Rash phase</a:t>
                  </a:r>
                  <a:endParaRPr lang="en-GB" sz="3200" dirty="0"/>
                </a:p>
              </p:txBody>
            </p:sp>
            <p:sp>
              <p:nvSpPr>
                <p:cNvPr id="21" name="Text Box 66">
                  <a:extLst>
                    <a:ext uri="{FF2B5EF4-FFF2-40B4-BE49-F238E27FC236}">
                      <a16:creationId xmlns:a16="http://schemas.microsoft.com/office/drawing/2014/main" id="{F1A54521-8F1B-426E-8EEE-011FE6A5CEC3}"/>
                    </a:ext>
                  </a:extLst>
                </p:cNvPr>
                <p:cNvSpPr txBox="1">
                  <a:spLocks noChangeArrowheads="1"/>
                </p:cNvSpPr>
                <p:nvPr/>
              </p:nvSpPr>
              <p:spPr bwMode="auto">
                <a:xfrm>
                  <a:off x="7268" y="6545"/>
                  <a:ext cx="1192" cy="495"/>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Convalescent</a:t>
                  </a:r>
                </a:p>
                <a:p>
                  <a:pPr>
                    <a:spcAft>
                      <a:spcPts val="200"/>
                    </a:spcAft>
                  </a:pPr>
                  <a:r>
                    <a:rPr lang="en-GB" sz="1000" dirty="0">
                      <a:ea typeface="MS Mincho" pitchFamily="49" charset="-128"/>
                    </a:rPr>
                    <a:t>phase</a:t>
                  </a:r>
                  <a:endParaRPr lang="en-GB" sz="3200" dirty="0"/>
                </a:p>
              </p:txBody>
            </p:sp>
          </p:grpSp>
        </p:grpSp>
      </p:grpSp>
      <p:sp>
        <p:nvSpPr>
          <p:cNvPr id="4" name="Footer Placeholder 3">
            <a:extLst>
              <a:ext uri="{FF2B5EF4-FFF2-40B4-BE49-F238E27FC236}">
                <a16:creationId xmlns:a16="http://schemas.microsoft.com/office/drawing/2014/main" id="{99EC6141-636C-2634-F34B-0268995C1B8E}"/>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3" name="Slide Number Placeholder 2">
            <a:extLst>
              <a:ext uri="{FF2B5EF4-FFF2-40B4-BE49-F238E27FC236}">
                <a16:creationId xmlns:a16="http://schemas.microsoft.com/office/drawing/2014/main" id="{EF955188-A8F6-E879-7B24-54D111B1F234}"/>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7752263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819C-B388-4E5D-A1B8-BE6909D5A438}"/>
              </a:ext>
            </a:extLst>
          </p:cNvPr>
          <p:cNvSpPr>
            <a:spLocks noGrp="1"/>
          </p:cNvSpPr>
          <p:nvPr>
            <p:ph type="title"/>
          </p:nvPr>
        </p:nvSpPr>
        <p:spPr>
          <a:xfrm>
            <a:off x="330206" y="263393"/>
            <a:ext cx="10515600" cy="744315"/>
          </a:xfrm>
        </p:spPr>
        <p:txBody>
          <a:bodyPr/>
          <a:lstStyle/>
          <a:p>
            <a:r>
              <a:rPr lang="en-GB" dirty="0"/>
              <a:t>MMR resources (2)</a:t>
            </a:r>
          </a:p>
        </p:txBody>
      </p:sp>
      <p:sp>
        <p:nvSpPr>
          <p:cNvPr id="3" name="Content Placeholder 2">
            <a:extLst>
              <a:ext uri="{FF2B5EF4-FFF2-40B4-BE49-F238E27FC236}">
                <a16:creationId xmlns:a16="http://schemas.microsoft.com/office/drawing/2014/main" id="{6F753830-8E35-43EB-B00B-0FE8456A2615}"/>
              </a:ext>
            </a:extLst>
          </p:cNvPr>
          <p:cNvSpPr>
            <a:spLocks noGrp="1"/>
          </p:cNvSpPr>
          <p:nvPr>
            <p:ph idx="1"/>
          </p:nvPr>
        </p:nvSpPr>
        <p:spPr>
          <a:xfrm>
            <a:off x="330206" y="1513114"/>
            <a:ext cx="11123857" cy="4803709"/>
          </a:xfrm>
        </p:spPr>
        <p:txBody>
          <a:bodyPr>
            <a:normAutofit/>
          </a:bodyPr>
          <a:lstStyle/>
          <a:p>
            <a:pPr marL="0" indent="0">
              <a:buNone/>
            </a:pPr>
            <a:r>
              <a:rPr lang="en-GB" sz="2500" dirty="0"/>
              <a:t>MMR resources for the public</a:t>
            </a:r>
          </a:p>
          <a:p>
            <a:pPr marL="0" indent="0">
              <a:buNone/>
            </a:pPr>
            <a:r>
              <a:rPr lang="en-GB" sz="2500">
                <a:hlinkClick r:id="rId3"/>
              </a:rPr>
              <a:t>Immunisation</a:t>
            </a:r>
            <a:endParaRPr lang="en-GB" sz="2500" dirty="0"/>
          </a:p>
          <a:p>
            <a:pPr marL="0" indent="0">
              <a:buNone/>
            </a:pPr>
            <a:r>
              <a:rPr lang="en-GB" sz="2500" dirty="0">
                <a:hlinkClick r:id="rId4"/>
              </a:rPr>
              <a:t>Search Publications - Health Publications</a:t>
            </a:r>
            <a:endParaRPr lang="en-GB" sz="2500" dirty="0"/>
          </a:p>
          <a:p>
            <a:pPr marL="0" indent="0">
              <a:buNone/>
            </a:pPr>
            <a:endParaRPr lang="en-GB" sz="2500" dirty="0"/>
          </a:p>
          <a:p>
            <a:pPr marL="0" indent="0">
              <a:buNone/>
            </a:pPr>
            <a:r>
              <a:rPr lang="en-GB" sz="2500" dirty="0"/>
              <a:t>MMR PGD</a:t>
            </a:r>
          </a:p>
          <a:p>
            <a:pPr marL="0" indent="0">
              <a:buNone/>
            </a:pPr>
            <a:r>
              <a:rPr lang="en-GB" sz="2500" dirty="0">
                <a:hlinkClick r:id="rId5"/>
              </a:rPr>
              <a:t>www.gov.uk/government/publications/mmr-patient-group-direction-pgd-template</a:t>
            </a:r>
            <a:endParaRPr lang="en-GB" sz="2500" dirty="0"/>
          </a:p>
          <a:p>
            <a:pPr marL="0" indent="0">
              <a:buNone/>
            </a:pPr>
            <a:endParaRPr lang="en-GB" sz="2500" dirty="0"/>
          </a:p>
          <a:p>
            <a:pPr marL="0" indent="0">
              <a:buNone/>
            </a:pPr>
            <a:r>
              <a:rPr lang="en-GB" sz="2500" dirty="0"/>
              <a:t>ImmForm portal</a:t>
            </a:r>
          </a:p>
          <a:p>
            <a:pPr marL="0" indent="0">
              <a:buNone/>
            </a:pPr>
            <a:r>
              <a:rPr lang="en-GB" sz="2500" dirty="0">
                <a:hlinkClick r:id="rId6"/>
              </a:rPr>
              <a:t>https://portal.immform.phe.gov.uk/Logon.aspx?returnurl</a:t>
            </a:r>
            <a:r>
              <a:rPr lang="en-GB" sz="2500">
                <a:hlinkClick r:id="rId6"/>
              </a:rPr>
              <a:t>=%2f</a:t>
            </a:r>
            <a:endParaRPr lang="en-GB" sz="2500" dirty="0"/>
          </a:p>
        </p:txBody>
      </p:sp>
      <p:sp>
        <p:nvSpPr>
          <p:cNvPr id="4" name="Footer Placeholder 3">
            <a:extLst>
              <a:ext uri="{FF2B5EF4-FFF2-40B4-BE49-F238E27FC236}">
                <a16:creationId xmlns:a16="http://schemas.microsoft.com/office/drawing/2014/main" id="{77745541-D420-27B1-F1B9-9B5EA1FBCE2E}"/>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5" name="Slide Number Placeholder 4">
            <a:extLst>
              <a:ext uri="{FF2B5EF4-FFF2-40B4-BE49-F238E27FC236}">
                <a16:creationId xmlns:a16="http://schemas.microsoft.com/office/drawing/2014/main" id="{E44BF473-3818-728C-6B03-B0822618B04B}"/>
              </a:ext>
            </a:extLst>
          </p:cNvPr>
          <p:cNvSpPr>
            <a:spLocks noGrp="1"/>
          </p:cNvSpPr>
          <p:nvPr>
            <p:ph type="sldNum" sz="quarter" idx="11"/>
          </p:nvPr>
        </p:nvSpPr>
        <p:spPr/>
        <p:txBody>
          <a:bodyPr/>
          <a:lstStyle/>
          <a:p>
            <a:fld id="{344369E4-5DE7-46E5-874E-4FD437973785}" type="slidenum">
              <a:rPr lang="en-GB" smtClean="0"/>
              <a:pPr/>
              <a:t>70</a:t>
            </a:fld>
            <a:endParaRPr lang="en-GB" sz="1400" dirty="0"/>
          </a:p>
        </p:txBody>
      </p:sp>
    </p:spTree>
    <p:extLst>
      <p:ext uri="{BB962C8B-B14F-4D97-AF65-F5344CB8AC3E}">
        <p14:creationId xmlns:p14="http://schemas.microsoft.com/office/powerpoint/2010/main" val="41442560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5301-811C-4D05-A933-9FDE08C83330}"/>
              </a:ext>
            </a:extLst>
          </p:cNvPr>
          <p:cNvSpPr>
            <a:spLocks noGrp="1"/>
          </p:cNvSpPr>
          <p:nvPr>
            <p:ph type="title"/>
          </p:nvPr>
        </p:nvSpPr>
        <p:spPr>
          <a:xfrm>
            <a:off x="330206" y="291388"/>
            <a:ext cx="10515600" cy="790968"/>
          </a:xfrm>
        </p:spPr>
        <p:txBody>
          <a:bodyPr/>
          <a:lstStyle/>
          <a:p>
            <a:r>
              <a:rPr lang="en-GB" dirty="0"/>
              <a:t>MMR resources (3)</a:t>
            </a:r>
          </a:p>
        </p:txBody>
      </p:sp>
      <p:sp>
        <p:nvSpPr>
          <p:cNvPr id="3" name="Content Placeholder 2">
            <a:extLst>
              <a:ext uri="{FF2B5EF4-FFF2-40B4-BE49-F238E27FC236}">
                <a16:creationId xmlns:a16="http://schemas.microsoft.com/office/drawing/2014/main" id="{A6BC5778-EC2C-4C0B-8A77-924AC906F645}"/>
              </a:ext>
            </a:extLst>
          </p:cNvPr>
          <p:cNvSpPr>
            <a:spLocks noGrp="1"/>
          </p:cNvSpPr>
          <p:nvPr>
            <p:ph idx="1"/>
          </p:nvPr>
        </p:nvSpPr>
        <p:spPr>
          <a:xfrm>
            <a:off x="330205" y="1660854"/>
            <a:ext cx="11123857" cy="4595944"/>
          </a:xfrm>
        </p:spPr>
        <p:txBody>
          <a:bodyPr>
            <a:normAutofit fontScale="92500" lnSpcReduction="20000"/>
          </a:bodyPr>
          <a:lstStyle/>
          <a:p>
            <a:pPr marL="0" indent="0">
              <a:buNone/>
            </a:pPr>
            <a:r>
              <a:rPr lang="en-GB" dirty="0"/>
              <a:t>UK measles and rubella elimination status and indicators</a:t>
            </a:r>
          </a:p>
          <a:p>
            <a:pPr marL="0" indent="0">
              <a:buNone/>
            </a:pPr>
            <a:r>
              <a:rPr lang="en-GB" dirty="0">
                <a:hlinkClick r:id="rId3"/>
              </a:rPr>
              <a:t>Measles and rubella elimination </a:t>
            </a:r>
            <a:r>
              <a:rPr lang="en-GB">
                <a:hlinkClick r:id="rId3"/>
              </a:rPr>
              <a:t>UK indicators</a:t>
            </a:r>
            <a:endParaRPr lang="en-GB" dirty="0"/>
          </a:p>
          <a:p>
            <a:pPr marL="0" indent="0">
              <a:buNone/>
            </a:pPr>
            <a:r>
              <a:rPr lang="en-GB" dirty="0">
                <a:hlinkClick r:id="rId4"/>
              </a:rPr>
              <a:t>UK measles and rubella elimination indicators </a:t>
            </a:r>
            <a:r>
              <a:rPr lang="en-GB">
                <a:hlinkClick r:id="rId4"/>
              </a:rPr>
              <a:t>and status</a:t>
            </a:r>
            <a:r>
              <a:rPr lang="en-GB"/>
              <a:t> </a:t>
            </a:r>
            <a:endParaRPr lang="en-GB" dirty="0"/>
          </a:p>
          <a:p>
            <a:pPr marL="0" indent="0">
              <a:buNone/>
            </a:pPr>
            <a:endParaRPr lang="en-GB" dirty="0"/>
          </a:p>
          <a:p>
            <a:pPr marL="0" indent="0">
              <a:buNone/>
            </a:pPr>
            <a:r>
              <a:rPr lang="en-GB" dirty="0"/>
              <a:t>UK measles and rubella elimination strategy</a:t>
            </a:r>
          </a:p>
          <a:p>
            <a:pPr marL="0" indent="0">
              <a:buNone/>
            </a:pPr>
            <a:r>
              <a:rPr lang="en-GB" dirty="0">
                <a:hlinkClick r:id="rId5"/>
              </a:rPr>
              <a:t>www.gov.uk/government/publications/measles-and-rubella-elimination-uk-strategy</a:t>
            </a:r>
            <a:endParaRPr lang="en-GB" dirty="0"/>
          </a:p>
          <a:p>
            <a:pPr marL="0" indent="0">
              <a:buNone/>
            </a:pPr>
            <a:endParaRPr lang="en-GB" dirty="0"/>
          </a:p>
          <a:p>
            <a:pPr marL="0" indent="0">
              <a:buNone/>
            </a:pPr>
            <a:r>
              <a:rPr lang="en-GB" dirty="0"/>
              <a:t>British Society of Immunology public resources</a:t>
            </a:r>
          </a:p>
          <a:p>
            <a:pPr marL="0" indent="0">
              <a:buNone/>
            </a:pPr>
            <a:r>
              <a:rPr lang="en-GB" dirty="0">
                <a:hlinkClick r:id="rId6"/>
              </a:rPr>
              <a:t>www.immunology.org/public-information</a:t>
            </a:r>
            <a:endParaRPr lang="en-GB" dirty="0"/>
          </a:p>
          <a:p>
            <a:pPr marL="0" indent="0">
              <a:buNone/>
            </a:pPr>
            <a:endParaRPr lang="en-GB" dirty="0"/>
          </a:p>
          <a:p>
            <a:pPr marL="0" indent="0">
              <a:buNone/>
            </a:pPr>
            <a:r>
              <a:rPr lang="en-GB" dirty="0"/>
              <a:t>P</a:t>
            </a:r>
            <a:r>
              <a:rPr lang="en-GB"/>
              <a:t>ost </a:t>
            </a:r>
            <a:r>
              <a:rPr lang="en-GB" dirty="0"/>
              <a:t>exposure prophylaxis guidance</a:t>
            </a:r>
          </a:p>
          <a:p>
            <a:pPr marL="0" indent="0">
              <a:buNone/>
            </a:pPr>
            <a:r>
              <a:rPr lang="en-GB" dirty="0">
                <a:hlinkClick r:id="rId7"/>
              </a:rPr>
              <a:t>Measles: </a:t>
            </a:r>
            <a:r>
              <a:rPr lang="en-GB">
                <a:hlinkClick r:id="rId7"/>
              </a:rPr>
              <a:t>post-exposure prophylaxis</a:t>
            </a:r>
            <a:endParaRPr lang="en-GB" dirty="0"/>
          </a:p>
        </p:txBody>
      </p:sp>
      <p:sp>
        <p:nvSpPr>
          <p:cNvPr id="6" name="Footer Placeholder 5">
            <a:extLst>
              <a:ext uri="{FF2B5EF4-FFF2-40B4-BE49-F238E27FC236}">
                <a16:creationId xmlns:a16="http://schemas.microsoft.com/office/drawing/2014/main" id="{0B83E871-0388-4284-C642-717DC64CF154}"/>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5950A2BE-AD0D-ADD1-114E-6C9C0F42896B}"/>
              </a:ext>
            </a:extLst>
          </p:cNvPr>
          <p:cNvSpPr>
            <a:spLocks noGrp="1"/>
          </p:cNvSpPr>
          <p:nvPr>
            <p:ph type="sldNum" sz="quarter" idx="11"/>
          </p:nvPr>
        </p:nvSpPr>
        <p:spPr/>
        <p:txBody>
          <a:bodyPr/>
          <a:lstStyle/>
          <a:p>
            <a:fld id="{344369E4-5DE7-46E5-874E-4FD437973785}" type="slidenum">
              <a:rPr lang="en-GB" smtClean="0"/>
              <a:pPr/>
              <a:t>71</a:t>
            </a:fld>
            <a:endParaRPr lang="en-GB" sz="1400" dirty="0"/>
          </a:p>
        </p:txBody>
      </p:sp>
    </p:spTree>
    <p:extLst>
      <p:ext uri="{BB962C8B-B14F-4D97-AF65-F5344CB8AC3E}">
        <p14:creationId xmlns:p14="http://schemas.microsoft.com/office/powerpoint/2010/main" val="316698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86FF-0850-4EEE-819C-B8247DBD74E2}"/>
              </a:ext>
            </a:extLst>
          </p:cNvPr>
          <p:cNvSpPr>
            <a:spLocks noGrp="1"/>
          </p:cNvSpPr>
          <p:nvPr>
            <p:ph type="title"/>
          </p:nvPr>
        </p:nvSpPr>
        <p:spPr/>
        <p:txBody>
          <a:bodyPr/>
          <a:lstStyle/>
          <a:p>
            <a:r>
              <a:rPr lang="en-GB" dirty="0"/>
              <a:t>Measles rash and Koplik spots</a:t>
            </a:r>
          </a:p>
        </p:txBody>
      </p:sp>
      <p:pic>
        <p:nvPicPr>
          <p:cNvPr id="6" name="Picture 2">
            <a:extLst>
              <a:ext uri="{FF2B5EF4-FFF2-40B4-BE49-F238E27FC236}">
                <a16:creationId xmlns:a16="http://schemas.microsoft.com/office/drawing/2014/main" id="{9DDC1FBA-8870-440E-A14B-811C02E5FF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88006" y="1722616"/>
            <a:ext cx="3956647" cy="414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66EDE854-22FC-471C-9AE1-00320E2A6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901" y="1532213"/>
            <a:ext cx="3024336" cy="45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3E99395E-082A-683F-C99E-6FCD536BEE0E}"/>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4" name="Slide Number Placeholder 3">
            <a:extLst>
              <a:ext uri="{FF2B5EF4-FFF2-40B4-BE49-F238E27FC236}">
                <a16:creationId xmlns:a16="http://schemas.microsoft.com/office/drawing/2014/main" id="{ED7D1732-08D1-A909-B462-75909F818BA6}"/>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424625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346646"/>
            <a:ext cx="7921625" cy="863600"/>
          </a:xfrm>
        </p:spPr>
        <p:txBody>
          <a:bodyPr wrap="square" numCol="1" compatLnSpc="1">
            <a:prstTxWarp prst="textNoShape">
              <a:avLst/>
            </a:prstTxWarp>
            <a:normAutofit/>
          </a:bodyPr>
          <a:lstStyle/>
          <a:p>
            <a:r>
              <a:rPr lang="en-GB" dirty="0">
                <a:latin typeface="Arial" charset="0"/>
                <a:ea typeface="ヒラギノ角ゴ Pro W3" charset="-128"/>
                <a:cs typeface="ヒラギノ角ゴ Pro W3" charset="-128"/>
              </a:rPr>
              <a:t>Measles complications</a:t>
            </a:r>
          </a:p>
        </p:txBody>
      </p:sp>
      <p:sp>
        <p:nvSpPr>
          <p:cNvPr id="22531" name="Content Placeholder 2"/>
          <p:cNvSpPr>
            <a:spLocks noGrp="1"/>
          </p:cNvSpPr>
          <p:nvPr>
            <p:ph idx="1"/>
          </p:nvPr>
        </p:nvSpPr>
        <p:spPr>
          <a:xfrm>
            <a:off x="867005" y="1484288"/>
            <a:ext cx="9152110" cy="4778726"/>
          </a:xfrm>
        </p:spPr>
        <p:txBody>
          <a:bodyPr>
            <a:normAutofit fontScale="92500" lnSpcReduction="20000"/>
          </a:bodyPr>
          <a:lstStyle/>
          <a:p>
            <a:pPr>
              <a:lnSpc>
                <a:spcPct val="140000"/>
              </a:lnSpc>
              <a:spcBef>
                <a:spcPct val="0"/>
              </a:spcBef>
            </a:pPr>
            <a:r>
              <a:rPr lang="en-GB" sz="1600" dirty="0">
                <a:latin typeface="Arial" charset="0"/>
                <a:ea typeface="ヒラギノ角ゴ Pro W3" charset="-128"/>
                <a:cs typeface="ヒラギノ角ゴ Pro W3" charset="-128"/>
              </a:rPr>
              <a:t>c</a:t>
            </a:r>
            <a:r>
              <a:rPr lang="en-GB" sz="1600" dirty="0">
                <a:latin typeface="Arial" charset="0"/>
                <a:ea typeface="ヒラギノ角ゴ Pro W3" charset="-128"/>
              </a:rPr>
              <a:t>omplications are more common and more severe in young infants and adults, immunosuppressed individuals and during pregnancy</a:t>
            </a:r>
          </a:p>
          <a:p>
            <a:pPr>
              <a:lnSpc>
                <a:spcPct val="140000"/>
              </a:lnSpc>
              <a:spcBef>
                <a:spcPct val="0"/>
              </a:spcBef>
            </a:pPr>
            <a:r>
              <a:rPr lang="en-GB" sz="1600" dirty="0">
                <a:latin typeface="Arial" charset="0"/>
                <a:ea typeface="ヒラギノ角ゴ Pro W3" charset="-128"/>
              </a:rPr>
              <a:t>historically, death occurred in one in 5,000 cases (100s of cases a year before immunisation was introduced); between 2000 and 2020, there were </a:t>
            </a:r>
            <a:r>
              <a:rPr lang="en-US" sz="1600" dirty="0">
                <a:latin typeface="Arial" charset="0"/>
                <a:ea typeface="ヒラギノ角ゴ Pro W3" charset="-128"/>
              </a:rPr>
              <a:t>8 deaths in children or adults in England and Wales that could have been prevented by the UK national immunisation programme, i.e., the infection was acquired in England or Wales and the individuals were eligible for a measles-containing vaccine in this country</a:t>
            </a:r>
            <a:endParaRPr lang="en-GB" sz="1600" dirty="0">
              <a:latin typeface="Arial" charset="0"/>
              <a:ea typeface="ヒラギノ角ゴ Pro W3" charset="-128"/>
            </a:endParaRPr>
          </a:p>
          <a:p>
            <a:pPr>
              <a:lnSpc>
                <a:spcPct val="140000"/>
              </a:lnSpc>
              <a:spcBef>
                <a:spcPct val="0"/>
              </a:spcBef>
            </a:pPr>
            <a:r>
              <a:rPr lang="en-GB" sz="1600" dirty="0">
                <a:latin typeface="Arial" charset="0"/>
                <a:ea typeface="ヒラギノ角ゴ Pro W3" charset="-128"/>
              </a:rPr>
              <a:t>complications include pneumonia (1-6%), otitis media (7-9%) and diarrhoea (8%)</a:t>
            </a:r>
          </a:p>
          <a:p>
            <a:pPr>
              <a:lnSpc>
                <a:spcPct val="140000"/>
              </a:lnSpc>
              <a:spcBef>
                <a:spcPct val="0"/>
              </a:spcBef>
            </a:pPr>
            <a:r>
              <a:rPr lang="en-GB" sz="1600" dirty="0">
                <a:latin typeface="Arial" charset="0"/>
                <a:ea typeface="ヒラギノ角ゴ Pro W3" charset="-128"/>
              </a:rPr>
              <a:t>there can also be a temporary reduction in the immune response for a few weeks following measles infection; this can increase the risk of severe secondary bacterial and viral infections.</a:t>
            </a:r>
          </a:p>
          <a:p>
            <a:pPr>
              <a:lnSpc>
                <a:spcPct val="140000"/>
              </a:lnSpc>
              <a:spcBef>
                <a:spcPct val="0"/>
              </a:spcBef>
            </a:pPr>
            <a:r>
              <a:rPr lang="en-GB" sz="1600" dirty="0">
                <a:latin typeface="Arial" charset="0"/>
                <a:ea typeface="ヒラギノ角ゴ Pro W3" charset="-128"/>
              </a:rPr>
              <a:t>secondary bacterial infections can lead to complications such as tracheobronchitis and pneumonia </a:t>
            </a:r>
          </a:p>
          <a:p>
            <a:pPr>
              <a:lnSpc>
                <a:spcPct val="140000"/>
              </a:lnSpc>
              <a:spcBef>
                <a:spcPct val="0"/>
              </a:spcBef>
            </a:pPr>
            <a:r>
              <a:rPr lang="en-GB" sz="1600" dirty="0">
                <a:latin typeface="Arial" charset="0"/>
                <a:ea typeface="ヒラギノ角ゴ Pro W3" charset="-128"/>
              </a:rPr>
              <a:t>encephalitis is rare (0.05% to 0.1% of cases)</a:t>
            </a:r>
          </a:p>
          <a:p>
            <a:pPr>
              <a:lnSpc>
                <a:spcPct val="140000"/>
              </a:lnSpc>
              <a:spcBef>
                <a:spcPct val="0"/>
              </a:spcBef>
            </a:pPr>
            <a:r>
              <a:rPr lang="en-GB" sz="1600" dirty="0">
                <a:latin typeface="Arial" charset="0"/>
                <a:ea typeface="ヒラギノ角ゴ Pro W3" charset="-128"/>
              </a:rPr>
              <a:t>a very rare but fatal neurological complication, called sub acute sclerosing panencephalitis</a:t>
            </a:r>
            <a:r>
              <a:rPr lang="en-GB" sz="1600" dirty="0"/>
              <a:t> (SSPE), is caused when measles virus establishes chronic infection in the brain. It happens</a:t>
            </a:r>
            <a:r>
              <a:rPr lang="en-GB" sz="1600" dirty="0">
                <a:latin typeface="Arial" charset="0"/>
                <a:ea typeface="ヒラギノ角ゴ Pro W3" charset="-128"/>
              </a:rPr>
              <a:t> in about one in every 25,000 cases (1 in 8,000 if aged under 2 years). This is a progressive illness with neuro-cognitive symptoms and in most cases leads to coma and death</a:t>
            </a:r>
          </a:p>
        </p:txBody>
      </p:sp>
      <p:sp>
        <p:nvSpPr>
          <p:cNvPr id="4" name="Footer Placeholder 3">
            <a:extLst>
              <a:ext uri="{FF2B5EF4-FFF2-40B4-BE49-F238E27FC236}">
                <a16:creationId xmlns:a16="http://schemas.microsoft.com/office/drawing/2014/main" id="{70008753-51E9-EB53-FF45-0A6F2EF77E18}"/>
              </a:ext>
            </a:extLst>
          </p:cNvPr>
          <p:cNvSpPr>
            <a:spLocks noGrp="1"/>
          </p:cNvSpPr>
          <p:nvPr>
            <p:ph type="ftr" sz="quarter" idx="10"/>
          </p:nvPr>
        </p:nvSpPr>
        <p:spPr/>
        <p:txBody>
          <a:bodyPr/>
          <a:lstStyle/>
          <a:p>
            <a:r>
              <a:rPr lang="en-GB" sz="1400"/>
              <a:t>The measles, mumps and rubella (MMR) vaccination programme training slide set, UKHSA, May 2024</a:t>
            </a:r>
            <a:endParaRPr lang="en-GB" sz="1400" dirty="0"/>
          </a:p>
        </p:txBody>
      </p:sp>
      <p:sp>
        <p:nvSpPr>
          <p:cNvPr id="2" name="Slide Number Placeholder 1">
            <a:extLst>
              <a:ext uri="{FF2B5EF4-FFF2-40B4-BE49-F238E27FC236}">
                <a16:creationId xmlns:a16="http://schemas.microsoft.com/office/drawing/2014/main" id="{000F72C3-C361-FD7C-B979-DBB75EF37D26}"/>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1673384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25568</TotalTime>
  <Words>12374</Words>
  <Application>Microsoft Office PowerPoint</Application>
  <PresentationFormat>Widescreen</PresentationFormat>
  <Paragraphs>847</Paragraphs>
  <Slides>71</Slides>
  <Notes>70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Conv_MinionPro-Regular</vt:lpstr>
      <vt:lpstr>GDS Transport</vt:lpstr>
      <vt:lpstr>Segoe UI</vt:lpstr>
      <vt:lpstr>Office Theme</vt:lpstr>
      <vt:lpstr>The measles, mumps and rubella (MMR) vaccination programme   </vt:lpstr>
      <vt:lpstr>Aims of resource</vt:lpstr>
      <vt:lpstr>Learning outcomes</vt:lpstr>
      <vt:lpstr>MMR vaccination programme overview </vt:lpstr>
      <vt:lpstr>Measles   </vt:lpstr>
      <vt:lpstr>Measles</vt:lpstr>
      <vt:lpstr>Clinical course of measles</vt:lpstr>
      <vt:lpstr>Measles rash and Koplik spots</vt:lpstr>
      <vt:lpstr>Measles complications</vt:lpstr>
      <vt:lpstr>National measles guidance </vt:lpstr>
      <vt:lpstr>Historical measles epidemiology and measles vaccine coverage </vt:lpstr>
      <vt:lpstr>History of measles and the MMR vaccination programme in UK</vt:lpstr>
      <vt:lpstr>Annual number of laboratory confirmed measles cases and incidence from 2001 to 2023*</vt:lpstr>
      <vt:lpstr>Confirmed measles cases 2023</vt:lpstr>
      <vt:lpstr>Mumps   </vt:lpstr>
      <vt:lpstr>Mumps</vt:lpstr>
      <vt:lpstr>Mumps symptoms</vt:lpstr>
      <vt:lpstr>Mumps complications</vt:lpstr>
      <vt:lpstr>Mumps in England and Wales</vt:lpstr>
      <vt:lpstr>Laboratory confirmed cases of mumps by quarter, England: 2003-2023 </vt:lpstr>
      <vt:lpstr>Rubella</vt:lpstr>
      <vt:lpstr>Rubella</vt:lpstr>
      <vt:lpstr>Rubella symptoms</vt:lpstr>
      <vt:lpstr>Rubella complications</vt:lpstr>
      <vt:lpstr>Rubella in pregnancy</vt:lpstr>
      <vt:lpstr>Congenital Rubella Syndrome (CRS)</vt:lpstr>
      <vt:lpstr>Infants with congenital rubella infection and those diagnosed with congenital rubella syndrome (live births) and pregnancy terminations due to rubella infection during pregnancy, United Kingdom, 1970 to 2016 </vt:lpstr>
      <vt:lpstr>Rubella in England and Wales</vt:lpstr>
      <vt:lpstr>Routine MMR immunisation programme and additional recommendations</vt:lpstr>
      <vt:lpstr>UK vaccine eligibility and general principles (1) </vt:lpstr>
      <vt:lpstr>UK vaccine eligibility and general principles (2) </vt:lpstr>
      <vt:lpstr>Frontline health and social care workers</vt:lpstr>
      <vt:lpstr>Women of childbearing age</vt:lpstr>
      <vt:lpstr>Outbreaks</vt:lpstr>
      <vt:lpstr>MMR vaccines</vt:lpstr>
      <vt:lpstr>MMR vaccines</vt:lpstr>
      <vt:lpstr>Priorix</vt:lpstr>
      <vt:lpstr>MMRvaxPro</vt:lpstr>
      <vt:lpstr>MMR vaccine effectiveness </vt:lpstr>
      <vt:lpstr>Breakthrough measles (reinfection) </vt:lpstr>
      <vt:lpstr>MMR schedule</vt:lpstr>
      <vt:lpstr>Timing of dose administration</vt:lpstr>
      <vt:lpstr>Special circumstances</vt:lpstr>
      <vt:lpstr>Contraindications</vt:lpstr>
      <vt:lpstr>Co-administration with other vaccines</vt:lpstr>
      <vt:lpstr>Intervals required following tuberculin (Mantoux) skin testing or receipt of blood products </vt:lpstr>
      <vt:lpstr>Inadvertent administration of MMR vaccine </vt:lpstr>
      <vt:lpstr>Adverse reactions</vt:lpstr>
      <vt:lpstr>MMR vaccine COVER data</vt:lpstr>
      <vt:lpstr>Data collection: Coverage of Vaccination Evaluated Rapidly (COVER)</vt:lpstr>
      <vt:lpstr>MMR1 coverage at 2 and 5 years of age, England 1997/98 to 2021/22 MMR2 coverage at 5 years of age, England 1997/98 to 2021/22   Source: Childhood Vaccination Coverage Statistics - 2020-21 Annual National Official Statistics, NHS Digital, UKHSA</vt:lpstr>
      <vt:lpstr>Impact of the COVID-19 pandemic: population immunity gaps</vt:lpstr>
      <vt:lpstr>Your role in improving data quality </vt:lpstr>
      <vt:lpstr>Measles and rubella elimination in the UK  </vt:lpstr>
      <vt:lpstr>Measles and rubella elimination in the UK</vt:lpstr>
      <vt:lpstr>Achieving and maintaining elimination status</vt:lpstr>
      <vt:lpstr>Predicting outbreaks – UKHSA modelling</vt:lpstr>
      <vt:lpstr>National Measles Standard Incident</vt:lpstr>
      <vt:lpstr>Measles epidemiology October 2023 to 2 April 2024</vt:lpstr>
      <vt:lpstr>Achieving high immunisation uptake and addressing health inequalities </vt:lpstr>
      <vt:lpstr>NICE guidance </vt:lpstr>
      <vt:lpstr>‘Use every opportunity to identify eligible people’ schools</vt:lpstr>
      <vt:lpstr>Achieving high MMR vaccine uptake across the life course</vt:lpstr>
      <vt:lpstr>Training for immunisers</vt:lpstr>
      <vt:lpstr>Addressing health inequalities</vt:lpstr>
      <vt:lpstr>Summary and further reading  </vt:lpstr>
      <vt:lpstr>Key messages (1)</vt:lpstr>
      <vt:lpstr>Key messages (2)</vt:lpstr>
      <vt:lpstr>MMR resources (1)</vt:lpstr>
      <vt:lpstr>MMR resources (2)</vt:lpstr>
      <vt:lpstr>MMR resources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measles, mumps and rubella (MMR) vaccination programme</dc:title>
  <dc:creator>UK Health Security Agency</dc:creator>
  <cp:revision>209</cp:revision>
  <cp:lastPrinted>2021-08-09T14:01:33Z</cp:lastPrinted>
  <dcterms:created xsi:type="dcterms:W3CDTF">2021-09-30T10:03:16Z</dcterms:created>
  <dcterms:modified xsi:type="dcterms:W3CDTF">2024-05-28T09:41:26Z</dcterms:modified>
</cp:coreProperties>
</file>