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713" r:id="rId5"/>
    <p:sldMasterId id="2147483721" r:id="rId6"/>
    <p:sldMasterId id="2147483728" r:id="rId7"/>
    <p:sldMasterId id="2147483735" r:id="rId8"/>
  </p:sldMasterIdLst>
  <p:notesMasterIdLst>
    <p:notesMasterId r:id="rId26"/>
  </p:notesMasterIdLst>
  <p:sldIdLst>
    <p:sldId id="2146847296" r:id="rId9"/>
    <p:sldId id="2146847305" r:id="rId10"/>
    <p:sldId id="2146847306" r:id="rId11"/>
    <p:sldId id="2146847307" r:id="rId12"/>
    <p:sldId id="2146847326" r:id="rId13"/>
    <p:sldId id="583" r:id="rId14"/>
    <p:sldId id="2146847327" r:id="rId15"/>
    <p:sldId id="2146847316" r:id="rId16"/>
    <p:sldId id="2146847314" r:id="rId17"/>
    <p:sldId id="2146847315" r:id="rId18"/>
    <p:sldId id="2146847317" r:id="rId19"/>
    <p:sldId id="2146847319" r:id="rId20"/>
    <p:sldId id="2146847323" r:id="rId21"/>
    <p:sldId id="257" r:id="rId22"/>
    <p:sldId id="2146847321" r:id="rId23"/>
    <p:sldId id="2146847299" r:id="rId24"/>
    <p:sldId id="2146847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B26F34-F158-4083-E5F7-AD0584497656}" name="Vanessa Saliba" initials="VS" userId="S::Vanessa.Saliba@ukhsa.gov.uk::a067d829-fb62-4f24-a0f6-ad915d9e21a4" providerId="AD"/>
  <p188:author id="{1EE0E5FC-8D7A-BE43-F164-5F82986A0828}" name="Lisa Ritchie" initials="LR" userId="S::lisaritchie@england.nhs.uk::91e54757-9499-41aa-bb9f-bfcde14a81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cloghrie, Paul" initials="MP" lastIdx="1" clrIdx="0">
    <p:extLst>
      <p:ext uri="{19B8F6BF-5375-455C-9EA6-DF929625EA0E}">
        <p15:presenceInfo xmlns:p15="http://schemas.microsoft.com/office/powerpoint/2012/main" userId="S::paul.mccloghrie@dhsc.gov.uk::42cc6f57-d4cf-4277-be3f-4726c2a4c893" providerId="AD"/>
      </p:ext>
    </p:extLst>
  </p:cmAuthor>
  <p:cmAuthor id="2" name="Cooke, Laura" initials="CL" lastIdx="6" clrIdx="1">
    <p:extLst>
      <p:ext uri="{19B8F6BF-5375-455C-9EA6-DF929625EA0E}">
        <p15:presenceInfo xmlns:p15="http://schemas.microsoft.com/office/powerpoint/2012/main" userId="S::laura.cooke@dhsc.gov.uk::ff93902b-a1fc-4165-ba15-a0112ef9b96d" providerId="AD"/>
      </p:ext>
    </p:extLst>
  </p:cmAuthor>
  <p:cmAuthor id="3" name="Vanessa Saliba" initials="VS" lastIdx="2" clrIdx="2">
    <p:extLst>
      <p:ext uri="{19B8F6BF-5375-455C-9EA6-DF929625EA0E}">
        <p15:presenceInfo xmlns:p15="http://schemas.microsoft.com/office/powerpoint/2012/main" userId="S::Vanessa.Saliba@phe.gov.uk::a067d829-fb62-4f24-a0f6-ad915d9e21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8" autoAdjust="0"/>
    <p:restoredTop sz="94648"/>
  </p:normalViewPr>
  <p:slideViewPr>
    <p:cSldViewPr snapToGrid="0">
      <p:cViewPr varScale="1">
        <p:scale>
          <a:sx n="67" d="100"/>
          <a:sy n="67" d="100"/>
        </p:scale>
        <p:origin x="752"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90B96-1F2A-452B-95FB-58CF70C724AF}" type="datetimeFigureOut">
              <a:rPr lang="en-GB" smtClean="0"/>
              <a:t>26/10/2023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147A8-5BDD-4B98-980E-8F986B0F9CC6}" type="slidenum">
              <a:rPr lang="en-GB" smtClean="0"/>
              <a:t>‹#›</a:t>
            </a:fld>
            <a:endParaRPr lang="en-GB"/>
          </a:p>
        </p:txBody>
      </p:sp>
    </p:spTree>
    <p:extLst>
      <p:ext uri="{BB962C8B-B14F-4D97-AF65-F5344CB8AC3E}">
        <p14:creationId xmlns:p14="http://schemas.microsoft.com/office/powerpoint/2010/main" val="200893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MMR vaccines for intramuscular (IM) administration are supplied either as a suspension in a pre-filled syringe or as a freeze dried powder and solution for reconstitution. They should be prepared in accordance with manufacturers instructions and shaken well before they are administered</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a:p>
        </p:txBody>
      </p:sp>
    </p:spTree>
    <p:extLst>
      <p:ext uri="{BB962C8B-B14F-4D97-AF65-F5344CB8AC3E}">
        <p14:creationId xmlns:p14="http://schemas.microsoft.com/office/powerpoint/2010/main" val="377780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398219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Measles for maternity</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0878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Measles for maternity</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53649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Measles for maternity</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65681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6308725"/>
          </a:xfrm>
        </p:spPr>
        <p:txBody>
          <a:bodyPr rtlCol="0">
            <a:normAutofit/>
          </a:bodyPr>
          <a:lstStyle/>
          <a:p>
            <a:pPr lvl="0"/>
            <a:r>
              <a:rPr lang="en-US" noProof="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Measles for maternity</a:t>
            </a:r>
            <a:endParaRPr lang="en-US" dirty="0">
              <a:solidFill>
                <a:prstClr val="white"/>
              </a:solidFill>
            </a:endParaRPr>
          </a:p>
        </p:txBody>
      </p:sp>
    </p:spTree>
    <p:extLst>
      <p:ext uri="{BB962C8B-B14F-4D97-AF65-F5344CB8AC3E}">
        <p14:creationId xmlns:p14="http://schemas.microsoft.com/office/powerpoint/2010/main" val="517163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Measles for maternity</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D7F02-FD7A-4A65-81BA-44C64D3FAAF4}"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101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96906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07764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15173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39785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70325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Measles for maternity</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4" name="Freeform 7">
            <a:extLst>
              <a:ext uri="{FF2B5EF4-FFF2-40B4-BE49-F238E27FC236}">
                <a16:creationId xmlns:a16="http://schemas.microsoft.com/office/drawing/2014/main" id="{5F93AF5F-BC68-4941-59A8-515719D2EC1A}"/>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78096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
        <p:nvSpPr>
          <p:cNvPr id="6" name="Footer Placeholder 4">
            <a:extLst>
              <a:ext uri="{FF2B5EF4-FFF2-40B4-BE49-F238E27FC236}">
                <a16:creationId xmlns:a16="http://schemas.microsoft.com/office/drawing/2014/main" id="{3FA6D204-9238-42B7-89A4-BF406BF82EB6}"/>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maternity</a:t>
            </a:r>
            <a:endParaRPr lang="en-GB" sz="1400" dirty="0"/>
          </a:p>
        </p:txBody>
      </p:sp>
      <p:sp>
        <p:nvSpPr>
          <p:cNvPr id="5" name="Text Placeholder 4">
            <a:extLst>
              <a:ext uri="{FF2B5EF4-FFF2-40B4-BE49-F238E27FC236}">
                <a16:creationId xmlns:a16="http://schemas.microsoft.com/office/drawing/2014/main" id="{466BABC5-1E93-4AE9-AAAD-D0A46CC1CB1C}"/>
              </a:ext>
            </a:extLst>
          </p:cNvPr>
          <p:cNvSpPr>
            <a:spLocks noGrp="1"/>
          </p:cNvSpPr>
          <p:nvPr>
            <p:ph type="body" sz="quarter" idx="12"/>
          </p:nvPr>
        </p:nvSpPr>
        <p:spPr>
          <a:xfrm>
            <a:off x="330200" y="1155700"/>
            <a:ext cx="5060950" cy="223838"/>
          </a:xfrm>
        </p:spPr>
        <p:txBody>
          <a:bodyPr>
            <a:noAutofit/>
          </a:bodyPr>
          <a:lstStyle>
            <a:lvl1pPr marL="0" indent="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117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82852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5542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69815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60151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33766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
        <p:nvSpPr>
          <p:cNvPr id="6" name="Footer Placeholder 4">
            <a:extLst>
              <a:ext uri="{FF2B5EF4-FFF2-40B4-BE49-F238E27FC236}">
                <a16:creationId xmlns:a16="http://schemas.microsoft.com/office/drawing/2014/main" id="{3FA6D204-9238-42B7-89A4-BF406BF82EB6}"/>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maternity</a:t>
            </a:r>
            <a:endParaRPr lang="en-GB" sz="1400" dirty="0"/>
          </a:p>
        </p:txBody>
      </p:sp>
      <p:sp>
        <p:nvSpPr>
          <p:cNvPr id="5" name="Text Placeholder 4">
            <a:extLst>
              <a:ext uri="{FF2B5EF4-FFF2-40B4-BE49-F238E27FC236}">
                <a16:creationId xmlns:a16="http://schemas.microsoft.com/office/drawing/2014/main" id="{466BABC5-1E93-4AE9-AAAD-D0A46CC1CB1C}"/>
              </a:ext>
            </a:extLst>
          </p:cNvPr>
          <p:cNvSpPr>
            <a:spLocks noGrp="1"/>
          </p:cNvSpPr>
          <p:nvPr>
            <p:ph type="body" sz="quarter" idx="12"/>
          </p:nvPr>
        </p:nvSpPr>
        <p:spPr>
          <a:xfrm>
            <a:off x="330200" y="1155700"/>
            <a:ext cx="5060950" cy="223838"/>
          </a:xfrm>
        </p:spPr>
        <p:txBody>
          <a:bodyPr>
            <a:noAutofit/>
          </a:bodyPr>
          <a:lstStyle>
            <a:lvl1pPr marL="0" indent="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5421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972610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3564413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xfrm>
            <a:off x="838200" y="580912"/>
            <a:ext cx="9725809" cy="1109776"/>
          </a:xfrm>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171474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Measles for maternity</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5" name="Freeform 6">
            <a:extLst>
              <a:ext uri="{FF2B5EF4-FFF2-40B4-BE49-F238E27FC236}">
                <a16:creationId xmlns:a16="http://schemas.microsoft.com/office/drawing/2014/main" id="{55A91C04-FB52-4A95-97D0-7D8258229FA2}"/>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62367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978552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8"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61111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8"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9"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570048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Measles for maternity</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2" name="Freeform 8">
            <a:extLst>
              <a:ext uri="{FF2B5EF4-FFF2-40B4-BE49-F238E27FC236}">
                <a16:creationId xmlns:a16="http://schemas.microsoft.com/office/drawing/2014/main" id="{7727E256-A321-3939-3471-9E0957B1CE55}"/>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7052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Measles for maternity</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3" name="Freeform 4">
            <a:extLst>
              <a:ext uri="{FF2B5EF4-FFF2-40B4-BE49-F238E27FC236}">
                <a16:creationId xmlns:a16="http://schemas.microsoft.com/office/drawing/2014/main" id="{49860EE1-260D-6377-E340-74F855FD5904}"/>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788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DA392702-8A81-A348-9376-DFBCBFDB4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921" y="244531"/>
            <a:ext cx="1713105" cy="1625997"/>
          </a:xfrm>
          <a:prstGeom prst="rect">
            <a:avLst/>
          </a:prstGeom>
        </p:spPr>
      </p:pic>
      <p:sp>
        <p:nvSpPr>
          <p:cNvPr id="5" name="Rectangle 4">
            <a:extLst>
              <a:ext uri="{FF2B5EF4-FFF2-40B4-BE49-F238E27FC236}">
                <a16:creationId xmlns:a16="http://schemas.microsoft.com/office/drawing/2014/main" id="{F1C7FEC2-592B-3B45-AD69-7B09ED663BDA}"/>
              </a:ext>
            </a:extLst>
          </p:cNvPr>
          <p:cNvSpPr/>
          <p:nvPr userDrawn="1"/>
        </p:nvSpPr>
        <p:spPr>
          <a:xfrm>
            <a:off x="0" y="2163891"/>
            <a:ext cx="12192000" cy="119269"/>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589ACE75-7FCE-C94E-8995-B063AAD5D25E}"/>
              </a:ext>
            </a:extLst>
          </p:cNvPr>
          <p:cNvSpPr/>
          <p:nvPr userDrawn="1"/>
        </p:nvSpPr>
        <p:spPr>
          <a:xfrm>
            <a:off x="0" y="5997555"/>
            <a:ext cx="11658945" cy="861678"/>
          </a:xfrm>
          <a:custGeom>
            <a:avLst/>
            <a:gdLst>
              <a:gd name="connsiteX0" fmla="*/ 0 w 11658945"/>
              <a:gd name="connsiteY0" fmla="*/ 0 h 861678"/>
              <a:gd name="connsiteX1" fmla="*/ 413266 w 11658945"/>
              <a:gd name="connsiteY1" fmla="*/ 0 h 861678"/>
              <a:gd name="connsiteX2" fmla="*/ 451186 w 11658945"/>
              <a:gd name="connsiteY2" fmla="*/ 0 h 861678"/>
              <a:gd name="connsiteX3" fmla="*/ 10797265 w 11658945"/>
              <a:gd name="connsiteY3" fmla="*/ 0 h 861678"/>
              <a:gd name="connsiteX4" fmla="*/ 11658945 w 11658945"/>
              <a:gd name="connsiteY4" fmla="*/ 861678 h 861678"/>
              <a:gd name="connsiteX5" fmla="*/ 9935587 w 11658945"/>
              <a:gd name="connsiteY5" fmla="*/ 861678 h 861678"/>
              <a:gd name="connsiteX6" fmla="*/ 1312864 w 11658945"/>
              <a:gd name="connsiteY6" fmla="*/ 861678 h 861678"/>
              <a:gd name="connsiteX7" fmla="*/ 413266 w 11658945"/>
              <a:gd name="connsiteY7" fmla="*/ 861678 h 861678"/>
              <a:gd name="connsiteX8" fmla="*/ 0 w 11658945"/>
              <a:gd name="connsiteY8" fmla="*/ 861678 h 861678"/>
              <a:gd name="connsiteX9" fmla="*/ 0 w 11658945"/>
              <a:gd name="connsiteY9" fmla="*/ 0 h 8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8945" h="861678">
                <a:moveTo>
                  <a:pt x="0" y="0"/>
                </a:moveTo>
                <a:lnTo>
                  <a:pt x="413266" y="0"/>
                </a:lnTo>
                <a:lnTo>
                  <a:pt x="451186" y="0"/>
                </a:lnTo>
                <a:lnTo>
                  <a:pt x="10797265" y="0"/>
                </a:lnTo>
                <a:cubicBezTo>
                  <a:pt x="11273157" y="0"/>
                  <a:pt x="11658945" y="385787"/>
                  <a:pt x="11658945" y="861678"/>
                </a:cubicBezTo>
                <a:lnTo>
                  <a:pt x="9935587" y="861678"/>
                </a:lnTo>
                <a:lnTo>
                  <a:pt x="1312864" y="861678"/>
                </a:lnTo>
                <a:lnTo>
                  <a:pt x="413266" y="861678"/>
                </a:lnTo>
                <a:lnTo>
                  <a:pt x="0" y="861678"/>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043385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Measles for maternity</a:t>
            </a:r>
            <a:endParaRPr lang="en-GB" sz="1400" dirty="0"/>
          </a:p>
        </p:txBody>
      </p:sp>
      <p:sp>
        <p:nvSpPr>
          <p:cNvPr id="9" name="Freeform 8">
            <a:extLst>
              <a:ext uri="{FF2B5EF4-FFF2-40B4-BE49-F238E27FC236}">
                <a16:creationId xmlns:a16="http://schemas.microsoft.com/office/drawing/2014/main" id="{66770F20-D4D6-8640-8CFE-5B98F2B9FDD0}"/>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902213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79468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Measles for maternity</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00217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maternity</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15876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672" r:id="rId7"/>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a:t>Measles for maternity</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14979432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63787707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26620727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8"/>
          <a:stretch>
            <a:fillRect/>
          </a:stretch>
        </p:blipFill>
        <p:spPr>
          <a:xfrm>
            <a:off x="0" y="0"/>
            <a:ext cx="12192000" cy="6858000"/>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97167414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ransition spd="med"/>
  <p:hf hd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government/publications/viral-rash-in-pregnancy"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government/publications/measles-post-exposure-prophylaxis"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gland.nhs.uk/publication/national-infection-prevention-and-control-manual-for-england-appendices/#heading-11" TargetMode="External"/><Relationship Id="rId2" Type="http://schemas.openxmlformats.org/officeDocument/2006/relationships/hyperlink" Target="https://www.england.nhs.uk/national-infection-prevention-and-control-manual-nipcm-for-england/chapter-2-transmission-based-precautions-tbps/" TargetMode="External"/><Relationship Id="rId1" Type="http://schemas.openxmlformats.org/officeDocument/2006/relationships/slideLayout" Target="../slideLayouts/slideLayout30.xml"/><Relationship Id="rId5" Type="http://schemas.openxmlformats.org/officeDocument/2006/relationships/hyperlink" Target="https://assets.publishing.service.gov.uk/media/5a7abc09e5274a319e77a5b9/Green-Book-Chapter-12.pdf" TargetMode="External"/><Relationship Id="rId4" Type="http://schemas.openxmlformats.org/officeDocument/2006/relationships/hyperlink" Target="https://www.england.nhs.uk/national-infection-prevention-and-control-manual-nipcm-for-england/chapter-1-standard-infection-control-precautions-sicp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gov.uk/health-protection-tea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gov.uk/government/publications/immunisation-of-healthcare-and-laboratory-staff-the-green-book-chapter-12" TargetMode="External"/><Relationship Id="rId3" Type="http://schemas.openxmlformats.org/officeDocument/2006/relationships/hyperlink" Target="https://www.gov.uk/government/publications/measles-mumps-and-rubella-mmr-surveillance-form" TargetMode="External"/><Relationship Id="rId7" Type="http://schemas.openxmlformats.org/officeDocument/2006/relationships/hyperlink" Target="https://www.england.nhs.uk/publication/national-infection-prevention-and-control/" TargetMode="External"/><Relationship Id="rId2" Type="http://schemas.openxmlformats.org/officeDocument/2006/relationships/hyperlink" Target="https://www.gov.uk/government/publications/national-measles-guidelines"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measles-the-green-book-chapter-21" TargetMode="External"/><Relationship Id="rId5" Type="http://schemas.openxmlformats.org/officeDocument/2006/relationships/hyperlink" Target="https://www.gov.uk/government/collections/measles-guidance-data-and-analysis#clinical-management" TargetMode="External"/><Relationship Id="rId4" Type="http://schemas.openxmlformats.org/officeDocument/2006/relationships/hyperlink" Target="https://www.gov.uk/government/publications/viral-rash-in-pregnancy" TargetMode="External"/><Relationship Id="rId9" Type="http://schemas.openxmlformats.org/officeDocument/2006/relationships/hyperlink" Target="https://www.gov.uk/government/publications/the-health-and-social-care-act-2008-code-of-practice-on-the-prevention-and-control-of-infections-and-related-guidanc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gov.uk/government/publications/measles-outbreak" TargetMode="External"/><Relationship Id="rId3" Type="http://schemas.openxmlformats.org/officeDocument/2006/relationships/hyperlink" Target="https://www.gov.uk/government/publications/mmr-for-all-general-leaflet" TargetMode="External"/><Relationship Id="rId7" Type="http://schemas.openxmlformats.org/officeDocument/2006/relationships/hyperlink" Target="https://www.gov.uk/government/publications/health-protection-in-schools-and-other-childcare-facilities" TargetMode="External"/><Relationship Id="rId2" Type="http://schemas.openxmlformats.org/officeDocument/2006/relationships/hyperlink" Target="https://www.gov.uk/government/publications/measles-and-rubella-elimination-uk-strategy" TargetMode="External"/><Relationship Id="rId1" Type="http://schemas.openxmlformats.org/officeDocument/2006/relationships/slideLayout" Target="../slideLayouts/slideLayout2.xml"/><Relationship Id="rId6" Type="http://schemas.openxmlformats.org/officeDocument/2006/relationships/hyperlink" Target="https://ukhsa.blog.gov.uk/2022/02/01/what-do-i-need-to-know-about-the-mmr-vaccine/" TargetMode="External"/><Relationship Id="rId5" Type="http://schemas.openxmlformats.org/officeDocument/2006/relationships/hyperlink" Target="https://assets.publishing.service.gov.uk/government/uploads/system/uploads/attachment_data/file/689712/Measles_adults_DL_Leaflet_03_.pdf" TargetMode="External"/><Relationship Id="rId4" Type="http://schemas.openxmlformats.org/officeDocument/2006/relationships/hyperlink" Target="https://assets.publishing.service.gov.uk/government/uploads/system/uploads/attachment_data/file/1086050/UKHSA-12249-pregnancy-immunisation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national-measles-guidelines" TargetMode="External"/><Relationship Id="rId2" Type="http://schemas.openxmlformats.org/officeDocument/2006/relationships/hyperlink" Target="https://assets.publishing.service.gov.uk/media/5a7abc09e5274a319e77a5b9/Green-Book-Chapter-12.pdf" TargetMode="External"/><Relationship Id="rId1" Type="http://schemas.openxmlformats.org/officeDocument/2006/relationships/slideLayout" Target="../slideLayouts/slideLayout2.xml"/><Relationship Id="rId4" Type="http://schemas.openxmlformats.org/officeDocument/2006/relationships/hyperlink" Target="https://www.gov.uk/government/publications/viral-rash-in-pregnanc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5e021b9140f0b6665e80187b/Greenbook_chapter_21_Measles_December_2019.pdf"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gov.uk/government/publications/measles-the-green-book-chapter-21" TargetMode="External"/><Relationship Id="rId5" Type="http://schemas.openxmlformats.org/officeDocument/2006/relationships/image" Target="../media/image8.tm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613665" y="2528657"/>
            <a:ext cx="10964670" cy="1971423"/>
          </a:xfrm>
        </p:spPr>
        <p:txBody>
          <a:bodyPr>
            <a:normAutofit/>
          </a:bodyPr>
          <a:lstStyle/>
          <a:p>
            <a:r>
              <a:rPr lang="en-GB" b="1" dirty="0"/>
              <a:t>Measles: an update for maternity services</a:t>
            </a:r>
            <a:br>
              <a:rPr lang="en-GB" dirty="0"/>
            </a:br>
            <a:br>
              <a:rPr lang="en-GB" dirty="0"/>
            </a:br>
            <a:endParaRPr lang="en-GB" dirty="0"/>
          </a:p>
        </p:txBody>
      </p:sp>
      <p:sp>
        <p:nvSpPr>
          <p:cNvPr id="3" name="TextBox 2">
            <a:extLst>
              <a:ext uri="{FF2B5EF4-FFF2-40B4-BE49-F238E27FC236}">
                <a16:creationId xmlns:a16="http://schemas.microsoft.com/office/drawing/2014/main" id="{E2928063-603C-4299-BA76-DDEB030F68B4}"/>
              </a:ext>
            </a:extLst>
          </p:cNvPr>
          <p:cNvSpPr txBox="1"/>
          <p:nvPr/>
        </p:nvSpPr>
        <p:spPr>
          <a:xfrm>
            <a:off x="613665" y="4672909"/>
            <a:ext cx="10092007" cy="1077218"/>
          </a:xfrm>
          <a:prstGeom prst="rect">
            <a:avLst/>
          </a:prstGeom>
          <a:noFill/>
        </p:spPr>
        <p:txBody>
          <a:bodyPr wrap="square" rtlCol="0">
            <a:spAutoFit/>
          </a:bodyPr>
          <a:lstStyle/>
          <a:p>
            <a:r>
              <a:rPr lang="en-GB" sz="3200" dirty="0">
                <a:solidFill>
                  <a:schemeClr val="bg1"/>
                </a:solidFill>
              </a:rPr>
              <a:t>UKHSA Immunisation and Vaccine Preventable Disease Division - 2023</a:t>
            </a:r>
          </a:p>
        </p:txBody>
      </p:sp>
    </p:spTree>
    <p:extLst>
      <p:ext uri="{BB962C8B-B14F-4D97-AF65-F5344CB8AC3E}">
        <p14:creationId xmlns:p14="http://schemas.microsoft.com/office/powerpoint/2010/main" val="82327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E05B-928B-A8BC-F405-38CE6F7B28F6}"/>
              </a:ext>
            </a:extLst>
          </p:cNvPr>
          <p:cNvSpPr>
            <a:spLocks noGrp="1"/>
          </p:cNvSpPr>
          <p:nvPr>
            <p:ph type="title"/>
          </p:nvPr>
        </p:nvSpPr>
        <p:spPr/>
        <p:txBody>
          <a:bodyPr>
            <a:normAutofit/>
          </a:bodyPr>
          <a:lstStyle/>
          <a:p>
            <a:r>
              <a:rPr lang="en-GB" dirty="0"/>
              <a:t>Clinical presentation-rash</a:t>
            </a:r>
          </a:p>
        </p:txBody>
      </p:sp>
      <p:pic>
        <p:nvPicPr>
          <p:cNvPr id="5" name="Content Placeholder 4">
            <a:extLst>
              <a:ext uri="{FF2B5EF4-FFF2-40B4-BE49-F238E27FC236}">
                <a16:creationId xmlns:a16="http://schemas.microsoft.com/office/drawing/2014/main" id="{AB3763D0-820C-4376-7674-F068A5A3A7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4947"/>
            <a:ext cx="3325091" cy="2215342"/>
          </a:xfrm>
          <a:prstGeom prst="rect">
            <a:avLst/>
          </a:prstGeom>
          <a:noFill/>
        </p:spPr>
      </p:pic>
      <p:sp>
        <p:nvSpPr>
          <p:cNvPr id="4" name="Footer Placeholder 3">
            <a:extLst>
              <a:ext uri="{FF2B5EF4-FFF2-40B4-BE49-F238E27FC236}">
                <a16:creationId xmlns:a16="http://schemas.microsoft.com/office/drawing/2014/main" id="{13AE95EA-90CC-67D3-1335-4F293EF54267}"/>
              </a:ext>
            </a:extLst>
          </p:cNvPr>
          <p:cNvSpPr>
            <a:spLocks noGrp="1"/>
          </p:cNvSpPr>
          <p:nvPr>
            <p:ph type="ftr" sz="quarter" idx="10"/>
          </p:nvPr>
        </p:nvSpPr>
        <p:spPr/>
        <p:txBody>
          <a:bodyPr/>
          <a:lstStyle/>
          <a:p>
            <a:r>
              <a:rPr lang="en-GB"/>
              <a:t>Measles for maternity</a:t>
            </a:r>
            <a:endParaRPr lang="en-GB" sz="1400" dirty="0"/>
          </a:p>
        </p:txBody>
      </p:sp>
      <p:pic>
        <p:nvPicPr>
          <p:cNvPr id="6" name="Picture 5">
            <a:extLst>
              <a:ext uri="{FF2B5EF4-FFF2-40B4-BE49-F238E27FC236}">
                <a16:creationId xmlns:a16="http://schemas.microsoft.com/office/drawing/2014/main" id="{989B69B9-7F7D-8D9B-E07A-E382A6E938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3518" y="1466999"/>
            <a:ext cx="3670300" cy="3208655"/>
          </a:xfrm>
          <a:prstGeom prst="rect">
            <a:avLst/>
          </a:prstGeom>
          <a:noFill/>
        </p:spPr>
      </p:pic>
      <p:pic>
        <p:nvPicPr>
          <p:cNvPr id="7" name="Picture 6">
            <a:extLst>
              <a:ext uri="{FF2B5EF4-FFF2-40B4-BE49-F238E27FC236}">
                <a16:creationId xmlns:a16="http://schemas.microsoft.com/office/drawing/2014/main" id="{95DBA511-2340-918A-6124-B94A780DB2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956" y="3815129"/>
            <a:ext cx="3706495" cy="2468880"/>
          </a:xfrm>
          <a:prstGeom prst="rect">
            <a:avLst/>
          </a:prstGeom>
          <a:noFill/>
        </p:spPr>
      </p:pic>
      <p:sp>
        <p:nvSpPr>
          <p:cNvPr id="3" name="TextBox 2">
            <a:extLst>
              <a:ext uri="{FF2B5EF4-FFF2-40B4-BE49-F238E27FC236}">
                <a16:creationId xmlns:a16="http://schemas.microsoft.com/office/drawing/2014/main" id="{819F7684-3BA4-3640-887F-652EFAEF1D5D}"/>
              </a:ext>
            </a:extLst>
          </p:cNvPr>
          <p:cNvSpPr txBox="1"/>
          <p:nvPr/>
        </p:nvSpPr>
        <p:spPr>
          <a:xfrm>
            <a:off x="4614041" y="4740166"/>
            <a:ext cx="3569357" cy="1569660"/>
          </a:xfrm>
          <a:prstGeom prst="rect">
            <a:avLst/>
          </a:prstGeom>
          <a:noFill/>
        </p:spPr>
        <p:txBody>
          <a:bodyPr wrap="square" rtlCol="0">
            <a:spAutoFit/>
          </a:bodyPr>
          <a:lstStyle/>
          <a:p>
            <a:pPr algn="ctr"/>
            <a:r>
              <a:rPr lang="en-GB" sz="2400" dirty="0">
                <a:solidFill>
                  <a:srgbClr val="FF0000"/>
                </a:solidFill>
              </a:rPr>
              <a:t>Cases are infectious from 4 days before onset of rash to 4 days afterwards</a:t>
            </a:r>
            <a:endParaRPr lang="en-US" sz="2400" dirty="0">
              <a:solidFill>
                <a:srgbClr val="FF0000"/>
              </a:solidFill>
            </a:endParaRPr>
          </a:p>
        </p:txBody>
      </p:sp>
      <p:sp>
        <p:nvSpPr>
          <p:cNvPr id="9" name="Slide Number Placeholder 8">
            <a:extLst>
              <a:ext uri="{FF2B5EF4-FFF2-40B4-BE49-F238E27FC236}">
                <a16:creationId xmlns:a16="http://schemas.microsoft.com/office/drawing/2014/main" id="{226A19D4-6285-7CB2-6273-CFBD0740AE75}"/>
              </a:ext>
            </a:extLst>
          </p:cNvPr>
          <p:cNvSpPr>
            <a:spLocks noGrp="1"/>
          </p:cNvSpPr>
          <p:nvPr>
            <p:ph type="sldNum" sz="quarter" idx="11"/>
          </p:nvPr>
        </p:nvSpPr>
        <p:spPr/>
        <p:txBody>
          <a:bodyPr/>
          <a:lstStyle/>
          <a:p>
            <a:fld id="{D57F1E4F-1CFF-5643-939E-217C01CDF565}" type="slidenum">
              <a:rPr lang="en-US" smtClean="0"/>
              <a:pPr/>
              <a:t>10</a:t>
            </a:fld>
            <a:endParaRPr lang="en-US" dirty="0"/>
          </a:p>
        </p:txBody>
      </p:sp>
      <p:pic>
        <p:nvPicPr>
          <p:cNvPr id="11" name="Picture 10" descr="A person taking a selfie&#10;&#10;Description automatically generated">
            <a:extLst>
              <a:ext uri="{FF2B5EF4-FFF2-40B4-BE49-F238E27FC236}">
                <a16:creationId xmlns:a16="http://schemas.microsoft.com/office/drawing/2014/main" id="{2D93A207-E38A-A4C9-773A-5F3107B654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4045" y="1444947"/>
            <a:ext cx="3761271" cy="4839062"/>
          </a:xfrm>
          <a:prstGeom prst="rect">
            <a:avLst/>
          </a:prstGeom>
        </p:spPr>
      </p:pic>
    </p:spTree>
    <p:extLst>
      <p:ext uri="{BB962C8B-B14F-4D97-AF65-F5344CB8AC3E}">
        <p14:creationId xmlns:p14="http://schemas.microsoft.com/office/powerpoint/2010/main" val="313168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8BF8-D001-1456-122D-E00D14E8858C}"/>
              </a:ext>
            </a:extLst>
          </p:cNvPr>
          <p:cNvSpPr>
            <a:spLocks noGrp="1"/>
          </p:cNvSpPr>
          <p:nvPr>
            <p:ph type="title"/>
          </p:nvPr>
        </p:nvSpPr>
        <p:spPr/>
        <p:txBody>
          <a:bodyPr/>
          <a:lstStyle/>
          <a:p>
            <a:r>
              <a:rPr lang="en-GB" dirty="0"/>
              <a:t>Differential Diagnosis and risk assessment</a:t>
            </a:r>
          </a:p>
        </p:txBody>
      </p:sp>
      <p:sp>
        <p:nvSpPr>
          <p:cNvPr id="3" name="Content Placeholder 2">
            <a:extLst>
              <a:ext uri="{FF2B5EF4-FFF2-40B4-BE49-F238E27FC236}">
                <a16:creationId xmlns:a16="http://schemas.microsoft.com/office/drawing/2014/main" id="{02849C05-9B50-751F-862F-31EEDF8A56C4}"/>
              </a:ext>
            </a:extLst>
          </p:cNvPr>
          <p:cNvSpPr>
            <a:spLocks noGrp="1"/>
          </p:cNvSpPr>
          <p:nvPr>
            <p:ph idx="1"/>
          </p:nvPr>
        </p:nvSpPr>
        <p:spPr/>
        <p:txBody>
          <a:bodyPr>
            <a:normAutofit fontScale="92500" lnSpcReduction="20000"/>
          </a:bodyPr>
          <a:lstStyle/>
          <a:p>
            <a:r>
              <a:rPr lang="en-GB" dirty="0"/>
              <a:t>several other common rash illnesses have similar presentations and can be considered as part of the differential diagnosis e.g. chickenpox, rubella, roseola, parvovirus infection, hand, foot and mouth disease, scarlet fever.</a:t>
            </a:r>
          </a:p>
          <a:p>
            <a:r>
              <a:rPr lang="en-GB" dirty="0"/>
              <a:t>for further information see</a:t>
            </a:r>
            <a:r>
              <a:rPr lang="en-GB" dirty="0">
                <a:solidFill>
                  <a:srgbClr val="FF0000"/>
                </a:solidFill>
              </a:rPr>
              <a:t>: </a:t>
            </a:r>
            <a:r>
              <a:rPr lang="en-GB" b="1" dirty="0"/>
              <a:t>Viral rash in Pregnancy guidance</a:t>
            </a:r>
            <a:r>
              <a:rPr lang="en-GB" dirty="0"/>
              <a:t> </a:t>
            </a:r>
            <a:r>
              <a:rPr lang="en-GB" dirty="0">
                <a:hlinkClick r:id="rId2"/>
              </a:rPr>
              <a:t>https://www.gov.uk/government/publications/viral-rash-in-pregnancy</a:t>
            </a:r>
            <a:endParaRPr lang="en-GB" dirty="0"/>
          </a:p>
          <a:p>
            <a:r>
              <a:rPr lang="en-GB" dirty="0"/>
              <a:t>in addition to the clinical presentation it is important to also consider </a:t>
            </a:r>
            <a:r>
              <a:rPr lang="en-GB" b="1" dirty="0"/>
              <a:t>factors that increase the likelihood of a measles diagnosis</a:t>
            </a:r>
            <a:r>
              <a:rPr lang="en-GB" dirty="0"/>
              <a:t>:</a:t>
            </a:r>
          </a:p>
          <a:p>
            <a:pPr lvl="1"/>
            <a:r>
              <a:rPr lang="en-GB" dirty="0"/>
              <a:t>age: typical clinical presentation in a teenager or adult more likely to be measles </a:t>
            </a:r>
          </a:p>
          <a:p>
            <a:pPr lvl="1"/>
            <a:r>
              <a:rPr lang="en-GB" dirty="0"/>
              <a:t>unvaccinated or partially vaccinated</a:t>
            </a:r>
          </a:p>
          <a:p>
            <a:pPr lvl="1"/>
            <a:r>
              <a:rPr lang="en-GB" dirty="0"/>
              <a:t>contact with a confirmed or suspected case</a:t>
            </a:r>
          </a:p>
          <a:p>
            <a:pPr lvl="1"/>
            <a:r>
              <a:rPr lang="en-GB" dirty="0"/>
              <a:t>recent travel to a measles endemic country or area</a:t>
            </a:r>
          </a:p>
          <a:p>
            <a:pPr lvl="1"/>
            <a:r>
              <a:rPr lang="en-GB" dirty="0"/>
              <a:t>measles known to be circulating in local area </a:t>
            </a:r>
          </a:p>
          <a:p>
            <a:pPr lvl="1"/>
            <a:r>
              <a:rPr lang="en-GB" dirty="0"/>
              <a:t>member of community with sub-optimal vaccine uptake</a:t>
            </a:r>
          </a:p>
          <a:p>
            <a:pPr lvl="1"/>
            <a:r>
              <a:rPr lang="en-GB" dirty="0"/>
              <a:t>attended mass gatherings (e.g. festivals)</a:t>
            </a:r>
          </a:p>
        </p:txBody>
      </p:sp>
      <p:sp>
        <p:nvSpPr>
          <p:cNvPr id="4" name="Footer Placeholder 3">
            <a:extLst>
              <a:ext uri="{FF2B5EF4-FFF2-40B4-BE49-F238E27FC236}">
                <a16:creationId xmlns:a16="http://schemas.microsoft.com/office/drawing/2014/main" id="{2E9C830A-9FB6-77AF-1AB2-B0BB83FFDD0E}"/>
              </a:ext>
            </a:extLst>
          </p:cNvPr>
          <p:cNvSpPr>
            <a:spLocks noGrp="1"/>
          </p:cNvSpPr>
          <p:nvPr>
            <p:ph type="ftr" sz="quarter" idx="10"/>
          </p:nvPr>
        </p:nvSpPr>
        <p:spPr/>
        <p:txBody>
          <a:bodyPr/>
          <a:lstStyle/>
          <a:p>
            <a:r>
              <a:rPr lang="en-GB"/>
              <a:t>Measles for maternity</a:t>
            </a:r>
            <a:endParaRPr lang="en-GB" sz="1400" dirty="0"/>
          </a:p>
        </p:txBody>
      </p:sp>
      <p:sp>
        <p:nvSpPr>
          <p:cNvPr id="5" name="Slide Number Placeholder 4">
            <a:extLst>
              <a:ext uri="{FF2B5EF4-FFF2-40B4-BE49-F238E27FC236}">
                <a16:creationId xmlns:a16="http://schemas.microsoft.com/office/drawing/2014/main" id="{F9118E22-2C29-52A6-2547-619AAFB99D0F}"/>
              </a:ext>
            </a:extLst>
          </p:cNvPr>
          <p:cNvSpPr>
            <a:spLocks noGrp="1"/>
          </p:cNvSpPr>
          <p:nvPr>
            <p:ph type="sldNum" sz="quarter" idx="11"/>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01647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38B3-7FF4-444D-8CB5-48B8F9DD9D71}"/>
              </a:ext>
            </a:extLst>
          </p:cNvPr>
          <p:cNvSpPr>
            <a:spLocks noGrp="1"/>
          </p:cNvSpPr>
          <p:nvPr>
            <p:ph type="title"/>
          </p:nvPr>
        </p:nvSpPr>
        <p:spPr/>
        <p:txBody>
          <a:bodyPr/>
          <a:lstStyle/>
          <a:p>
            <a:r>
              <a:rPr lang="en-US" dirty="0"/>
              <a:t>Complications</a:t>
            </a:r>
          </a:p>
        </p:txBody>
      </p:sp>
      <p:sp>
        <p:nvSpPr>
          <p:cNvPr id="3" name="Content Placeholder 2">
            <a:extLst>
              <a:ext uri="{FF2B5EF4-FFF2-40B4-BE49-F238E27FC236}">
                <a16:creationId xmlns:a16="http://schemas.microsoft.com/office/drawing/2014/main" id="{AF9828A6-045C-A84A-A40E-74F968BF8F14}"/>
              </a:ext>
            </a:extLst>
          </p:cNvPr>
          <p:cNvSpPr>
            <a:spLocks noGrp="1"/>
          </p:cNvSpPr>
          <p:nvPr>
            <p:ph idx="1"/>
          </p:nvPr>
        </p:nvSpPr>
        <p:spPr/>
        <p:txBody>
          <a:bodyPr>
            <a:normAutofit/>
          </a:bodyPr>
          <a:lstStyle/>
          <a:p>
            <a:r>
              <a:rPr lang="en-GB" dirty="0"/>
              <a:t>in pregnancy, measles can lead to miscarriage, stillbirth, premature birth or low birth weight</a:t>
            </a:r>
          </a:p>
          <a:p>
            <a:r>
              <a:rPr lang="en-GB" dirty="0"/>
              <a:t>pregnant women, infants and immunocompromised individuals are most at risk of complications:</a:t>
            </a:r>
          </a:p>
          <a:p>
            <a:pPr lvl="1"/>
            <a:r>
              <a:rPr lang="en-GB" dirty="0"/>
              <a:t>otitis media (7 to 9% of cases)</a:t>
            </a:r>
          </a:p>
          <a:p>
            <a:pPr lvl="1"/>
            <a:r>
              <a:rPr lang="en-GB" dirty="0"/>
              <a:t>diarrhoea (8%) </a:t>
            </a:r>
          </a:p>
          <a:p>
            <a:pPr lvl="1"/>
            <a:r>
              <a:rPr lang="en-GB" dirty="0"/>
              <a:t>pneumonia (1 to 6%)</a:t>
            </a:r>
          </a:p>
          <a:p>
            <a:pPr lvl="1"/>
            <a:r>
              <a:rPr lang="en-GB" dirty="0"/>
              <a:t>convulsions (0.5%) </a:t>
            </a:r>
          </a:p>
          <a:p>
            <a:pPr lvl="1"/>
            <a:r>
              <a:rPr lang="en-GB" dirty="0"/>
              <a:t>encephalitis (1 to 4 per 1,000 to 2,000 cases) </a:t>
            </a:r>
          </a:p>
        </p:txBody>
      </p:sp>
      <p:sp>
        <p:nvSpPr>
          <p:cNvPr id="4" name="Footer Placeholder 3">
            <a:extLst>
              <a:ext uri="{FF2B5EF4-FFF2-40B4-BE49-F238E27FC236}">
                <a16:creationId xmlns:a16="http://schemas.microsoft.com/office/drawing/2014/main" id="{43344E3B-82F6-264A-849D-4C39E11BF853}"/>
              </a:ext>
            </a:extLst>
          </p:cNvPr>
          <p:cNvSpPr>
            <a:spLocks noGrp="1"/>
          </p:cNvSpPr>
          <p:nvPr>
            <p:ph type="ftr" sz="quarter" idx="10"/>
          </p:nvPr>
        </p:nvSpPr>
        <p:spPr/>
        <p:txBody>
          <a:bodyPr/>
          <a:lstStyle/>
          <a:p>
            <a:r>
              <a:rPr lang="en-GB" dirty="0"/>
              <a:t>Measles for maternity</a:t>
            </a:r>
            <a:endParaRPr lang="en-GB" sz="1400" dirty="0"/>
          </a:p>
        </p:txBody>
      </p:sp>
      <p:sp>
        <p:nvSpPr>
          <p:cNvPr id="5" name="Slide Number Placeholder 4">
            <a:extLst>
              <a:ext uri="{FF2B5EF4-FFF2-40B4-BE49-F238E27FC236}">
                <a16:creationId xmlns:a16="http://schemas.microsoft.com/office/drawing/2014/main" id="{2B0FB0B1-888A-89E3-1A51-CEC600A380CD}"/>
              </a:ext>
            </a:extLst>
          </p:cNvPr>
          <p:cNvSpPr>
            <a:spLocks noGrp="1"/>
          </p:cNvSpPr>
          <p:nvPr>
            <p:ph type="sldNum" sz="quarter" idx="11"/>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49572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B12D-CCB3-8640-85EC-FDB3081582F2}"/>
              </a:ext>
            </a:extLst>
          </p:cNvPr>
          <p:cNvSpPr>
            <a:spLocks noGrp="1"/>
          </p:cNvSpPr>
          <p:nvPr>
            <p:ph type="title"/>
          </p:nvPr>
        </p:nvSpPr>
        <p:spPr/>
        <p:txBody>
          <a:bodyPr/>
          <a:lstStyle/>
          <a:p>
            <a:r>
              <a:rPr lang="en-US" dirty="0"/>
              <a:t>Risk assessment of contacts</a:t>
            </a:r>
          </a:p>
        </p:txBody>
      </p:sp>
      <p:sp>
        <p:nvSpPr>
          <p:cNvPr id="3" name="Content Placeholder 2">
            <a:extLst>
              <a:ext uri="{FF2B5EF4-FFF2-40B4-BE49-F238E27FC236}">
                <a16:creationId xmlns:a16="http://schemas.microsoft.com/office/drawing/2014/main" id="{AFB120A0-3DB5-4446-A231-3A0BEA16040E}"/>
              </a:ext>
            </a:extLst>
          </p:cNvPr>
          <p:cNvSpPr>
            <a:spLocks noGrp="1"/>
          </p:cNvSpPr>
          <p:nvPr>
            <p:ph idx="1"/>
          </p:nvPr>
        </p:nvSpPr>
        <p:spPr/>
        <p:txBody>
          <a:bodyPr>
            <a:normAutofit fontScale="92500" lnSpcReduction="10000"/>
          </a:bodyPr>
          <a:lstStyle/>
          <a:p>
            <a:r>
              <a:rPr lang="en-GB" dirty="0"/>
              <a:t>Contact is defined as:</a:t>
            </a:r>
          </a:p>
          <a:p>
            <a:pPr lvl="1"/>
            <a:r>
              <a:rPr lang="en-GB" dirty="0"/>
              <a:t>face to face contact of any length or </a:t>
            </a:r>
          </a:p>
          <a:p>
            <a:pPr lvl="1"/>
            <a:r>
              <a:rPr lang="en-GB" dirty="0"/>
              <a:t>more than 15 minutes in a small, confined area</a:t>
            </a:r>
          </a:p>
          <a:p>
            <a:r>
              <a:rPr lang="en-GB" dirty="0"/>
              <a:t>The most vulnerable contacts are:</a:t>
            </a:r>
          </a:p>
          <a:p>
            <a:pPr lvl="1"/>
            <a:r>
              <a:rPr lang="en-GB" dirty="0"/>
              <a:t>infants</a:t>
            </a:r>
          </a:p>
          <a:p>
            <a:pPr lvl="1"/>
            <a:r>
              <a:rPr lang="en-GB" dirty="0"/>
              <a:t>pregnant women</a:t>
            </a:r>
          </a:p>
          <a:p>
            <a:pPr lvl="1"/>
            <a:r>
              <a:rPr lang="en-GB" dirty="0"/>
              <a:t>immunosuppressed individuals </a:t>
            </a:r>
          </a:p>
          <a:p>
            <a:r>
              <a:rPr lang="en-GB" dirty="0"/>
              <a:t>If indicated, HNIG should be given as soon as possible, ideally within 72 hours and up to 6 days after exposure </a:t>
            </a:r>
          </a:p>
          <a:p>
            <a:r>
              <a:rPr lang="en-US" dirty="0"/>
              <a:t>Recommendations for pregnant women are based on a combination of age, vaccination history and / or antibody testing. </a:t>
            </a:r>
            <a:r>
              <a:rPr lang="en-GB" dirty="0"/>
              <a:t>For further information see: Measles Post-exposure Prophylaxis guidance: </a:t>
            </a:r>
            <a:r>
              <a:rPr lang="en-GB" dirty="0">
                <a:hlinkClick r:id="rId2"/>
              </a:rPr>
              <a:t>https://www.gov.uk/government/publications/measles-post-exposure-prophylaxis</a:t>
            </a:r>
            <a:endParaRPr lang="en-GB" dirty="0"/>
          </a:p>
          <a:p>
            <a:endParaRPr lang="en-US" dirty="0"/>
          </a:p>
        </p:txBody>
      </p:sp>
      <p:sp>
        <p:nvSpPr>
          <p:cNvPr id="4" name="Footer Placeholder 3">
            <a:extLst>
              <a:ext uri="{FF2B5EF4-FFF2-40B4-BE49-F238E27FC236}">
                <a16:creationId xmlns:a16="http://schemas.microsoft.com/office/drawing/2014/main" id="{BA8B662B-1CCD-E54F-BA6F-83B5D499EE1E}"/>
              </a:ext>
            </a:extLst>
          </p:cNvPr>
          <p:cNvSpPr>
            <a:spLocks noGrp="1"/>
          </p:cNvSpPr>
          <p:nvPr>
            <p:ph type="ftr" sz="quarter" idx="10"/>
          </p:nvPr>
        </p:nvSpPr>
        <p:spPr/>
        <p:txBody>
          <a:bodyPr/>
          <a:lstStyle/>
          <a:p>
            <a:r>
              <a:rPr lang="en-GB"/>
              <a:t>Measles for maternity</a:t>
            </a:r>
            <a:endParaRPr lang="en-GB" dirty="0"/>
          </a:p>
        </p:txBody>
      </p:sp>
      <p:sp>
        <p:nvSpPr>
          <p:cNvPr id="5" name="Slide Number Placeholder 4">
            <a:extLst>
              <a:ext uri="{FF2B5EF4-FFF2-40B4-BE49-F238E27FC236}">
                <a16:creationId xmlns:a16="http://schemas.microsoft.com/office/drawing/2014/main" id="{64ABDCE8-F8FE-584D-AF24-B2E9820AFDDA}"/>
              </a:ext>
            </a:extLst>
          </p:cNvPr>
          <p:cNvSpPr>
            <a:spLocks noGrp="1"/>
          </p:cNvSpPr>
          <p:nvPr>
            <p:ph type="sldNum" sz="quarter" idx="11"/>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45586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6E8A4A-9534-5DCB-09E3-83AAA0D57357}"/>
              </a:ext>
            </a:extLst>
          </p:cNvPr>
          <p:cNvSpPr txBox="1"/>
          <p:nvPr/>
        </p:nvSpPr>
        <p:spPr>
          <a:xfrm>
            <a:off x="459359" y="2283085"/>
            <a:ext cx="11205010" cy="3714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Transmission Based Precautions (TBPs)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2"/>
              </a:rPr>
              <a:t>NHS England » Chapter 2: Transmission based precautions (TBPs)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must be followed in addition to SICPs when caring for a laboratory-confirmed or suspected case of measles while they are considered to be infectious. More information can be found in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3">
                  <a:extLst>
                    <a:ext uri="{A12FA001-AC4F-418D-AE19-62706E023703}">
                      <ahyp:hlinkClr xmlns:ahyp="http://schemas.microsoft.com/office/drawing/2018/hyperlinkcolor" val="tx"/>
                    </a:ext>
                  </a:extLst>
                </a:hlinkClick>
              </a:rPr>
              <a:t>appendix 11a</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of the NIPCM.</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Measles is transmitted through the respiratory route (airborne or droplet spread) or by direct contact with the nasal or throat secretions of infected persons</a:t>
            </a:r>
            <a:endParaRPr kumimoji="0" lang="en-GB" sz="14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Following suspected/confirmed patient vacation of the care area, allow sufficient time for clearance of infectious particles </a:t>
            </a:r>
            <a:r>
              <a:rPr kumimoji="0" lang="en-GB" sz="1400" b="0" i="0" u="sng" strike="noStrike" kern="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Calibri"/>
                <a:sym typeface="Calibri"/>
              </a:rPr>
              <a:t>Refer to (HTM) 03-01 Specialised ventilation for healthcare buildings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before cleaning/ decontaminating using either:</a:t>
            </a:r>
          </a:p>
          <a:p>
            <a:pPr marL="0" marR="0" lvl="0" indent="0" algn="l" defTabSz="914400" rtl="0" eaLnBrk="1" fontAlgn="base" latinLnBrk="0" hangingPunct="0">
              <a:lnSpc>
                <a:spcPct val="115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combined detergent/disinfectant solution at a dilution of 1,000 parts per million available chlorine (ppm available chlorine (av.cl.)); or</a:t>
            </a: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general-purpose neutral detergent in warm water followed by a solution of 1,000ppm av.cl).</a:t>
            </a: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locally approved detergent and disinfectant.</a:t>
            </a:r>
          </a:p>
          <a:p>
            <a:pPr marL="0" marR="0" lvl="0" indent="0" algn="l" defTabSz="914400" rtl="0" eaLnBrk="1" fontAlgn="base" latinLnBrk="0" hangingPunct="0">
              <a:lnSpc>
                <a:spcPct val="115000"/>
              </a:lnSpc>
              <a:spcBef>
                <a:spcPts val="0"/>
              </a:spcBef>
              <a:spcAft>
                <a:spcPts val="0"/>
              </a:spcAft>
              <a:buClrTx/>
              <a:buSzPts val="1000"/>
              <a:buFontTx/>
              <a:buNone/>
              <a:tabLst>
                <a:tab pos="457200" algn="l"/>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0">
              <a:lnSpc>
                <a:spcPts val="1800"/>
              </a:lnSpc>
              <a:spcBef>
                <a:spcPts val="0"/>
              </a:spcBef>
              <a:spcAft>
                <a:spcPts val="1400"/>
              </a:spcAft>
              <a:buClrTx/>
              <a:buSzTx/>
              <a:buFontTx/>
              <a:buNone/>
              <a:tabLst/>
              <a:defRPr/>
            </a:pPr>
            <a:r>
              <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rPr>
              <a:t>Rooms/areas must be cleaned from highest to lowest points and from least to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most contaminated points ensuring local policies are   followed at all times.</a:t>
            </a:r>
          </a:p>
        </p:txBody>
      </p:sp>
      <p:sp>
        <p:nvSpPr>
          <p:cNvPr id="15" name="TextBox 14">
            <a:extLst>
              <a:ext uri="{FF2B5EF4-FFF2-40B4-BE49-F238E27FC236}">
                <a16:creationId xmlns:a16="http://schemas.microsoft.com/office/drawing/2014/main" id="{1E74DD13-230B-CD58-0639-1FFD05D3B790}"/>
              </a:ext>
            </a:extLst>
          </p:cNvPr>
          <p:cNvSpPr txBox="1"/>
          <p:nvPr/>
        </p:nvSpPr>
        <p:spPr>
          <a:xfrm>
            <a:off x="339271" y="455696"/>
            <a:ext cx="7017873"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Infection prevention and control: key actions</a:t>
            </a:r>
          </a:p>
        </p:txBody>
      </p:sp>
      <p:sp>
        <p:nvSpPr>
          <p:cNvPr id="17" name="TextBox 16">
            <a:extLst>
              <a:ext uri="{FF2B5EF4-FFF2-40B4-BE49-F238E27FC236}">
                <a16:creationId xmlns:a16="http://schemas.microsoft.com/office/drawing/2014/main" id="{0E9914C4-C919-03AA-64E4-C6658403BC65}"/>
              </a:ext>
            </a:extLst>
          </p:cNvPr>
          <p:cNvSpPr txBox="1"/>
          <p:nvPr/>
        </p:nvSpPr>
        <p:spPr>
          <a:xfrm>
            <a:off x="459359" y="972732"/>
            <a:ext cx="11427841"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Standard Infection Control Precautions (SICPs)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must be used by all healthcare workers at all times and in all settings. Comprehensive guidance and advice, including PPE, is available in the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4"/>
              </a:rPr>
              <a:t>National Infection Prevention &amp; Control Manual (NIPCM)</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Staff involved in direct patient care (including anyone who has contact with patients e.g. porters, domestics, reception staff) should have documented evidence of 2 doses of the MMR vaccine or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have positive antibody tests for measles, in keeping with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hlinkClick r:id="rId5"/>
              </a:rPr>
              <a:t>national guidance</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p:txBody>
      </p:sp>
      <p:sp>
        <p:nvSpPr>
          <p:cNvPr id="2" name="Slide Number Placeholder 1">
            <a:extLst>
              <a:ext uri="{FF2B5EF4-FFF2-40B4-BE49-F238E27FC236}">
                <a16:creationId xmlns:a16="http://schemas.microsoft.com/office/drawing/2014/main" id="{879A2890-D199-A2A2-281B-C01ACA869C2E}"/>
              </a:ext>
            </a:extLst>
          </p:cNvPr>
          <p:cNvSpPr>
            <a:spLocks noGrp="1"/>
          </p:cNvSpPr>
          <p:nvPr>
            <p:ph type="sldNum" sz="quarter" idx="2"/>
          </p:nvPr>
        </p:nvSpPr>
        <p:spPr/>
        <p:txBody>
          <a:bodyPr/>
          <a:lstStyle/>
          <a:p>
            <a:fld id="{86CB4B4D-7CA3-9044-876B-883B54F8677D}" type="slidenum">
              <a:rPr lang="en-GB" smtClean="0"/>
              <a:t>14</a:t>
            </a:fld>
            <a:endParaRPr lang="en-GB"/>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5BBD-7156-AD40-91C0-8F1612D150AB}"/>
              </a:ext>
            </a:extLst>
          </p:cNvPr>
          <p:cNvSpPr>
            <a:spLocks noGrp="1"/>
          </p:cNvSpPr>
          <p:nvPr>
            <p:ph type="title"/>
          </p:nvPr>
        </p:nvSpPr>
        <p:spPr/>
        <p:txBody>
          <a:bodyPr/>
          <a:lstStyle/>
          <a:p>
            <a:r>
              <a:rPr lang="en-US" dirty="0"/>
              <a:t>Key actions </a:t>
            </a:r>
          </a:p>
        </p:txBody>
      </p:sp>
      <p:sp>
        <p:nvSpPr>
          <p:cNvPr id="3" name="Content Placeholder 2">
            <a:extLst>
              <a:ext uri="{FF2B5EF4-FFF2-40B4-BE49-F238E27FC236}">
                <a16:creationId xmlns:a16="http://schemas.microsoft.com/office/drawing/2014/main" id="{52B5A259-1F8A-D145-83AF-5A8F3247C4FA}"/>
              </a:ext>
            </a:extLst>
          </p:cNvPr>
          <p:cNvSpPr>
            <a:spLocks noGrp="1"/>
          </p:cNvSpPr>
          <p:nvPr>
            <p:ph idx="1"/>
          </p:nvPr>
        </p:nvSpPr>
        <p:spPr>
          <a:xfrm>
            <a:off x="330205" y="1605280"/>
            <a:ext cx="11123857" cy="4520884"/>
          </a:xfrm>
        </p:spPr>
        <p:txBody>
          <a:bodyPr>
            <a:normAutofit fontScale="92500"/>
          </a:bodyPr>
          <a:lstStyle/>
          <a:p>
            <a:r>
              <a:rPr lang="en-GB" b="1" dirty="0"/>
              <a:t>staff</a:t>
            </a:r>
            <a:r>
              <a:rPr lang="en-GB" dirty="0"/>
              <a:t> should have documented evidence of 2 doses of the MMR vaccine or </a:t>
            </a:r>
            <a:r>
              <a:rPr lang="en-GB" dirty="0">
                <a:effectLst/>
                <a:latin typeface="Arial" panose="020B0604020202020204" pitchFamily="34" charset="0"/>
                <a:ea typeface="Calibri" panose="020F0502020204030204" pitchFamily="34" charset="0"/>
              </a:rPr>
              <a:t>have positive antibody tests for measles and rubella, according to national guidance</a:t>
            </a:r>
            <a:endParaRPr lang="en-GB" dirty="0"/>
          </a:p>
          <a:p>
            <a:r>
              <a:rPr lang="en-US" dirty="0"/>
              <a:t>check </a:t>
            </a:r>
            <a:r>
              <a:rPr lang="en-US" b="1" dirty="0"/>
              <a:t>MMR status of all pregnant women</a:t>
            </a:r>
            <a:r>
              <a:rPr lang="en-US" b="1" u="sng" dirty="0"/>
              <a:t> </a:t>
            </a:r>
            <a:r>
              <a:rPr lang="en-US" dirty="0"/>
              <a:t>and refer unvaccinated / partially vaccinated women to their GP practice to catch-up after they deliver</a:t>
            </a:r>
          </a:p>
          <a:p>
            <a:r>
              <a:rPr lang="en-GB" dirty="0"/>
              <a:t>direct anyone presenting with a </a:t>
            </a:r>
            <a:r>
              <a:rPr lang="en-GB" b="1" dirty="0"/>
              <a:t>rash</a:t>
            </a:r>
            <a:r>
              <a:rPr lang="en-GB" dirty="0"/>
              <a:t> in an antenatal clinic to a side room on arrival </a:t>
            </a:r>
          </a:p>
          <a:p>
            <a:r>
              <a:rPr lang="en-GB" dirty="0"/>
              <a:t>unvaccinated pregnant contacts of a known case of measles (diagnosed by a healthcare professional) may require immunoglobulin (HNIG)</a:t>
            </a:r>
          </a:p>
          <a:p>
            <a:r>
              <a:rPr lang="en-GB" dirty="0"/>
              <a:t>please </a:t>
            </a:r>
            <a:r>
              <a:rPr lang="en-GB" b="1" dirty="0"/>
              <a:t>contact your local Health Protection Team (HPT) </a:t>
            </a:r>
            <a:r>
              <a:rPr lang="en-GB" dirty="0"/>
              <a:t>(details can be found here </a:t>
            </a:r>
            <a:r>
              <a:rPr lang="en-GB" dirty="0">
                <a:hlinkClick r:id="rId2"/>
              </a:rPr>
              <a:t>https://www.gov.uk/health-protection-team</a:t>
            </a:r>
            <a:r>
              <a:rPr lang="en-GB" dirty="0"/>
              <a:t>) urgently for assistance with a risk assessment and advice on post exposure prophylaxis. Your HPT and Infection Prevention Control Team will also lead on a </a:t>
            </a:r>
            <a:r>
              <a:rPr lang="en-GB" b="1" dirty="0"/>
              <a:t>risk assessment for measles outbreak investigation and response</a:t>
            </a:r>
          </a:p>
          <a:p>
            <a:endParaRPr lang="en-GB" dirty="0"/>
          </a:p>
          <a:p>
            <a:endParaRPr lang="en-GB" dirty="0"/>
          </a:p>
          <a:p>
            <a:endParaRPr lang="en-GB" dirty="0"/>
          </a:p>
          <a:p>
            <a:endParaRPr lang="en-GB" dirty="0"/>
          </a:p>
          <a:p>
            <a:endParaRPr lang="en-GB" dirty="0"/>
          </a:p>
          <a:p>
            <a:endParaRPr lang="en-US" dirty="0"/>
          </a:p>
        </p:txBody>
      </p:sp>
      <p:sp>
        <p:nvSpPr>
          <p:cNvPr id="4" name="Footer Placeholder 3">
            <a:extLst>
              <a:ext uri="{FF2B5EF4-FFF2-40B4-BE49-F238E27FC236}">
                <a16:creationId xmlns:a16="http://schemas.microsoft.com/office/drawing/2014/main" id="{81AF177F-3102-FC48-8B39-577617D100C1}"/>
              </a:ext>
            </a:extLst>
          </p:cNvPr>
          <p:cNvSpPr>
            <a:spLocks noGrp="1"/>
          </p:cNvSpPr>
          <p:nvPr>
            <p:ph type="ftr" sz="quarter" idx="10"/>
          </p:nvPr>
        </p:nvSpPr>
        <p:spPr/>
        <p:txBody>
          <a:bodyPr/>
          <a:lstStyle/>
          <a:p>
            <a:r>
              <a:rPr lang="en-GB" dirty="0"/>
              <a:t>Measles for maternity</a:t>
            </a:r>
          </a:p>
        </p:txBody>
      </p:sp>
      <p:sp>
        <p:nvSpPr>
          <p:cNvPr id="8" name="Slide Number Placeholder 7">
            <a:extLst>
              <a:ext uri="{FF2B5EF4-FFF2-40B4-BE49-F238E27FC236}">
                <a16:creationId xmlns:a16="http://schemas.microsoft.com/office/drawing/2014/main" id="{83089899-1868-65C8-205D-5E150DDBB821}"/>
              </a:ext>
            </a:extLst>
          </p:cNvPr>
          <p:cNvSpPr>
            <a:spLocks noGrp="1"/>
          </p:cNvSpPr>
          <p:nvPr>
            <p:ph type="sldNum" sz="quarter" idx="11"/>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94488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F803-9ADD-8D85-5A4A-7A1C56807A20}"/>
              </a:ext>
            </a:extLst>
          </p:cNvPr>
          <p:cNvSpPr>
            <a:spLocks noGrp="1"/>
          </p:cNvSpPr>
          <p:nvPr>
            <p:ph type="title"/>
          </p:nvPr>
        </p:nvSpPr>
        <p:spPr/>
        <p:txBody>
          <a:bodyPr/>
          <a:lstStyle/>
          <a:p>
            <a:r>
              <a:rPr lang="en-GB" dirty="0"/>
              <a:t>Resources:</a:t>
            </a:r>
            <a:endParaRPr lang="en-US" dirty="0"/>
          </a:p>
        </p:txBody>
      </p:sp>
      <p:sp>
        <p:nvSpPr>
          <p:cNvPr id="3" name="Content Placeholder 2">
            <a:extLst>
              <a:ext uri="{FF2B5EF4-FFF2-40B4-BE49-F238E27FC236}">
                <a16:creationId xmlns:a16="http://schemas.microsoft.com/office/drawing/2014/main" id="{E90F2778-3049-7130-C2C7-08EF5A1C00D7}"/>
              </a:ext>
            </a:extLst>
          </p:cNvPr>
          <p:cNvSpPr>
            <a:spLocks noGrp="1"/>
          </p:cNvSpPr>
          <p:nvPr>
            <p:ph idx="1"/>
          </p:nvPr>
        </p:nvSpPr>
        <p:spPr>
          <a:xfrm>
            <a:off x="330207" y="1600200"/>
            <a:ext cx="11409606" cy="4838650"/>
          </a:xfrm>
        </p:spPr>
        <p:txBody>
          <a:bodyPr>
            <a:normAutofit lnSpcReduction="10000"/>
          </a:bodyPr>
          <a:lstStyle/>
          <a:p>
            <a:pPr marL="342900" lvl="0" indent="-342900">
              <a:buFont typeface="+mj-lt"/>
              <a:buAutoNum type="arabicPeriod"/>
            </a:pPr>
            <a:r>
              <a:rPr lang="en-GB" sz="1800" dirty="0">
                <a:effectLst/>
                <a:latin typeface="+mn-lt"/>
                <a:ea typeface="Times New Roman" panose="02020603050405020304" pitchFamily="18" charset="0"/>
                <a:cs typeface="Times New Roman" panose="02020603050405020304" pitchFamily="18" charset="0"/>
              </a:rPr>
              <a:t>UKHSA National Measles guidance (including post-exposure prophylaxis): </a:t>
            </a:r>
            <a:r>
              <a:rPr lang="en-GB" sz="1800" u="sng" dirty="0">
                <a:solidFill>
                  <a:srgbClr val="0563C1"/>
                </a:solidFill>
                <a:effectLst/>
                <a:latin typeface="+mn-lt"/>
                <a:ea typeface="Calibri" panose="020F0502020204030204" pitchFamily="34" charset="0"/>
                <a:hlinkClick r:id="rId2"/>
              </a:rPr>
              <a:t>https://www.gov.uk/government/publications/national-measles-guidelines </a:t>
            </a:r>
            <a:endParaRPr lang="en-GB" sz="1800" u="sng" dirty="0">
              <a:solidFill>
                <a:srgbClr val="0563C1"/>
              </a:solidFill>
              <a:latin typeface="+mn-lt"/>
              <a:ea typeface="Calibri" panose="020F0502020204030204" pitchFamily="34" charset="0"/>
            </a:endParaRPr>
          </a:p>
          <a:p>
            <a:pPr marL="342900" lvl="0" indent="-342900">
              <a:buFont typeface="+mj-lt"/>
              <a:buAutoNum type="arabicPeriod"/>
            </a:pPr>
            <a:r>
              <a:rPr lang="en-GB" sz="1800" dirty="0">
                <a:effectLst/>
                <a:latin typeface="+mn-lt"/>
                <a:ea typeface="Times New Roman" panose="02020603050405020304" pitchFamily="18" charset="0"/>
                <a:cs typeface="Times New Roman" panose="02020603050405020304" pitchFamily="18" charset="0"/>
              </a:rPr>
              <a:t>UKHSA template warn and inform letter:  </a:t>
            </a:r>
            <a:r>
              <a:rPr lang="en-GB" sz="1800" u="sng" dirty="0">
                <a:solidFill>
                  <a:srgbClr val="0563C1"/>
                </a:solidFill>
                <a:latin typeface="+mn-lt"/>
                <a:hlinkClick r:id="rId3"/>
              </a:rPr>
              <a:t>https://www.gov.uk/government/publications/measles-mumps-and-rubella-mmr-surveillance-form</a:t>
            </a:r>
            <a:endParaRPr lang="en-GB" sz="1800" u="sng" dirty="0">
              <a:solidFill>
                <a:srgbClr val="0563C1"/>
              </a:solidFill>
              <a:latin typeface="+mn-lt"/>
            </a:endParaRPr>
          </a:p>
          <a:p>
            <a:pPr marL="342900" indent="-342900">
              <a:buFont typeface="+mj-lt"/>
              <a:buAutoNum type="arabicPeriod"/>
            </a:pPr>
            <a:r>
              <a:rPr lang="en-GB" sz="1800" dirty="0">
                <a:effectLst/>
                <a:latin typeface="+mn-lt"/>
                <a:ea typeface="Times New Roman" panose="02020603050405020304" pitchFamily="18" charset="0"/>
                <a:cs typeface="Times New Roman" panose="02020603050405020304" pitchFamily="18" charset="0"/>
              </a:rPr>
              <a:t>Viral Rash in pregnancy guidance: </a:t>
            </a:r>
            <a:r>
              <a:rPr lang="en-GB" sz="1800" dirty="0">
                <a:latin typeface="+mn-lt"/>
                <a:hlinkClick r:id="rId4"/>
              </a:rPr>
              <a:t>https://www.gov.uk/government/publications/viral-rash-in-pregnancy</a:t>
            </a:r>
            <a:endParaRPr lang="en-GB" sz="1800" dirty="0">
              <a:latin typeface="+mn-lt"/>
            </a:endParaRPr>
          </a:p>
          <a:p>
            <a:pPr marL="342900" lvl="0" indent="-342900">
              <a:buFont typeface="+mj-lt"/>
              <a:buAutoNum type="arabicPeriod"/>
            </a:pPr>
            <a:r>
              <a:rPr lang="en-GB" sz="1800" dirty="0">
                <a:effectLst/>
                <a:latin typeface="+mn-lt"/>
                <a:ea typeface="Times New Roman" panose="02020603050405020304" pitchFamily="18" charset="0"/>
                <a:cs typeface="Times New Roman" panose="02020603050405020304" pitchFamily="18" charset="0"/>
              </a:rPr>
              <a:t>Measles Poster for health professionals: </a:t>
            </a:r>
            <a:r>
              <a:rPr lang="en-US" sz="1800" dirty="0">
                <a:latin typeface="+mn-lt"/>
                <a:hlinkClick r:id="rId5"/>
              </a:rPr>
              <a:t>Measles: guidance, data and analysis - GOV.UK (www.gov.uk)</a:t>
            </a:r>
            <a:r>
              <a:rPr lang="en-US" sz="1800" dirty="0">
                <a:latin typeface="+mn-lt"/>
              </a:rPr>
              <a:t> (found under </a:t>
            </a:r>
            <a:r>
              <a:rPr lang="en-GB" sz="1800" dirty="0">
                <a:effectLst/>
                <a:latin typeface="+mn-lt"/>
                <a:ea typeface="Times New Roman" panose="02020603050405020304" pitchFamily="18" charset="0"/>
                <a:cs typeface="Times New Roman" panose="02020603050405020304" pitchFamily="18" charset="0"/>
              </a:rPr>
              <a:t>clinical management subheading)</a:t>
            </a:r>
          </a:p>
          <a:p>
            <a:pPr marL="342900" lvl="0" indent="-342900">
              <a:buFont typeface="+mj-lt"/>
              <a:buAutoNum type="arabicPeriod"/>
            </a:pPr>
            <a:r>
              <a:rPr lang="en-GB" sz="1800" dirty="0">
                <a:effectLst/>
                <a:latin typeface="+mn-lt"/>
                <a:ea typeface="Times New Roman" panose="02020603050405020304" pitchFamily="18" charset="0"/>
                <a:cs typeface="Times New Roman" panose="02020603050405020304" pitchFamily="18" charset="0"/>
              </a:rPr>
              <a:t>Measles Green Book Chapter: </a:t>
            </a:r>
            <a:r>
              <a:rPr lang="en-GB" sz="1800" u="sng" dirty="0">
                <a:solidFill>
                  <a:srgbClr val="0000FF"/>
                </a:solidFill>
                <a:effectLst/>
                <a:latin typeface="+mn-lt"/>
                <a:ea typeface="Times New Roman" panose="02020603050405020304" pitchFamily="18" charset="0"/>
                <a:cs typeface="Times New Roman" panose="02020603050405020304" pitchFamily="18" charset="0"/>
                <a:hlinkClick r:id="rId6"/>
              </a:rPr>
              <a:t>https://www.gov.uk/government/publications/measles-the-green-book-chapter-21</a:t>
            </a:r>
            <a:r>
              <a:rPr lang="en-GB"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Times New Roman" panose="02020603050405020304" pitchFamily="18" charset="0"/>
              <a:cs typeface="Times New Roman" panose="02020603050405020304" pitchFamily="18" charset="0"/>
            </a:endParaRPr>
          </a:p>
          <a:p>
            <a:pPr marL="342900" indent="-342900">
              <a:buFont typeface="+mj-lt"/>
              <a:buAutoNum type="arabicPeriod"/>
            </a:pPr>
            <a:r>
              <a:rPr lang="en-GB" sz="1800" dirty="0">
                <a:effectLst/>
                <a:latin typeface="+mn-lt"/>
                <a:ea typeface="Times New Roman" panose="02020603050405020304" pitchFamily="18" charset="0"/>
                <a:cs typeface="Times New Roman" panose="02020603050405020304" pitchFamily="18" charset="0"/>
              </a:rPr>
              <a:t>NHS Infection Prevention and Control Manual:  </a:t>
            </a:r>
            <a:r>
              <a:rPr lang="en-US" sz="1800" dirty="0">
                <a:latin typeface="+mn-lt"/>
                <a:hlinkClick r:id="rId7"/>
              </a:rPr>
              <a:t>https://www.england.nhs.uk/publication/national-infection-prevention-and-control/</a:t>
            </a:r>
            <a:endParaRPr lang="en-GB" sz="18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1800" dirty="0">
                <a:effectLst/>
                <a:latin typeface="+mn-lt"/>
                <a:ea typeface="Times New Roman" panose="02020603050405020304" pitchFamily="18" charset="0"/>
                <a:cs typeface="Times New Roman" panose="02020603050405020304" pitchFamily="18" charset="0"/>
              </a:rPr>
              <a:t>Immunisation of healthcare and laboratory staff: the green book, chapter 12: </a:t>
            </a:r>
            <a:r>
              <a:rPr lang="en-GB" sz="1800" u="sng" dirty="0">
                <a:solidFill>
                  <a:srgbClr val="0000FF"/>
                </a:solidFill>
                <a:effectLst/>
                <a:latin typeface="+mn-lt"/>
                <a:ea typeface="Times New Roman" panose="02020603050405020304" pitchFamily="18" charset="0"/>
                <a:cs typeface="Arial" panose="020B0604020202020204" pitchFamily="34" charset="0"/>
                <a:hlinkClick r:id="rId8"/>
              </a:rPr>
              <a:t>https://www.gov.uk/government/publications/immunisation-of-healthcare-and-laboratory-staff-the-green-book-chapter-12</a:t>
            </a:r>
            <a:endParaRPr lang="en-US" sz="18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1800" dirty="0">
                <a:effectLst/>
                <a:latin typeface="+mn-lt"/>
                <a:ea typeface="Times New Roman" panose="02020603050405020304" pitchFamily="18" charset="0"/>
                <a:cs typeface="Times New Roman" panose="02020603050405020304" pitchFamily="18" charset="0"/>
              </a:rPr>
              <a:t>Health and Social Care Act 2008: code of practice on the prevention and control of infections: </a:t>
            </a:r>
            <a:r>
              <a:rPr lang="en-GB" sz="1800" u="sng" dirty="0">
                <a:solidFill>
                  <a:srgbClr val="0000FF"/>
                </a:solidFill>
                <a:effectLst/>
                <a:latin typeface="+mn-lt"/>
                <a:ea typeface="Times New Roman" panose="02020603050405020304" pitchFamily="18" charset="0"/>
                <a:cs typeface="Arial" panose="020B0604020202020204" pitchFamily="34" charset="0"/>
                <a:hlinkClick r:id="rId9"/>
              </a:rPr>
              <a:t>https://www.gov.uk/government/publications/the-health-and-social-care-act-2008-code-of-practice-on-the-prevention-and-control-of-infections-and-related-guidance</a:t>
            </a:r>
            <a:endParaRPr lang="en-GB" sz="1800" u="sng" dirty="0">
              <a:solidFill>
                <a:srgbClr val="0000FF"/>
              </a:solidFill>
              <a:latin typeface="+mn-l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2D239F8C-3853-278A-3990-8DF17D6FACE6}"/>
              </a:ext>
            </a:extLst>
          </p:cNvPr>
          <p:cNvSpPr>
            <a:spLocks noGrp="1"/>
          </p:cNvSpPr>
          <p:nvPr>
            <p:ph type="ftr" sz="quarter" idx="10"/>
          </p:nvPr>
        </p:nvSpPr>
        <p:spPr/>
        <p:txBody>
          <a:bodyPr/>
          <a:lstStyle/>
          <a:p>
            <a:r>
              <a:rPr lang="en-GB" sz="1400"/>
              <a:t>Measles for maternity</a:t>
            </a:r>
            <a:endParaRPr lang="en-GB" sz="1400" dirty="0"/>
          </a:p>
        </p:txBody>
      </p:sp>
      <p:sp>
        <p:nvSpPr>
          <p:cNvPr id="5" name="Slide Number Placeholder 4">
            <a:extLst>
              <a:ext uri="{FF2B5EF4-FFF2-40B4-BE49-F238E27FC236}">
                <a16:creationId xmlns:a16="http://schemas.microsoft.com/office/drawing/2014/main" id="{783A3813-C754-2C3A-CD77-C0DC483A3331}"/>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66556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2271-2ED5-5AF5-2CC1-6F7618D9504C}"/>
              </a:ext>
            </a:extLst>
          </p:cNvPr>
          <p:cNvSpPr>
            <a:spLocks noGrp="1"/>
          </p:cNvSpPr>
          <p:nvPr>
            <p:ph type="title"/>
          </p:nvPr>
        </p:nvSpPr>
        <p:spPr>
          <a:xfrm>
            <a:off x="615956" y="179417"/>
            <a:ext cx="11123856" cy="677834"/>
          </a:xfrm>
        </p:spPr>
        <p:txBody>
          <a:bodyPr>
            <a:normAutofit/>
          </a:bodyPr>
          <a:lstStyle/>
          <a:p>
            <a:r>
              <a:rPr lang="en-GB" dirty="0"/>
              <a:t>Resources:</a:t>
            </a:r>
            <a:endParaRPr lang="en-US" dirty="0"/>
          </a:p>
        </p:txBody>
      </p:sp>
      <p:sp>
        <p:nvSpPr>
          <p:cNvPr id="3" name="Content Placeholder 2">
            <a:extLst>
              <a:ext uri="{FF2B5EF4-FFF2-40B4-BE49-F238E27FC236}">
                <a16:creationId xmlns:a16="http://schemas.microsoft.com/office/drawing/2014/main" id="{E214D422-533A-A795-9B38-7A08C8B0B928}"/>
              </a:ext>
            </a:extLst>
          </p:cNvPr>
          <p:cNvSpPr>
            <a:spLocks noGrp="1"/>
          </p:cNvSpPr>
          <p:nvPr>
            <p:ph idx="1"/>
          </p:nvPr>
        </p:nvSpPr>
        <p:spPr>
          <a:xfrm>
            <a:off x="474133" y="1532467"/>
            <a:ext cx="11265679" cy="5037666"/>
          </a:xfrm>
        </p:spPr>
        <p:txBody>
          <a:bodyPr>
            <a:normAutofit/>
          </a:bodyPr>
          <a:lstStyle/>
          <a:p>
            <a:pPr marL="342900" lvl="0" indent="-342900">
              <a:buFont typeface="+mj-lt"/>
              <a:buAutoNum type="arabicPeriod" startAt="7"/>
            </a:pPr>
            <a:r>
              <a:rPr lang="en-US" sz="1800" dirty="0">
                <a:effectLst/>
                <a:latin typeface="+mn-lt"/>
                <a:ea typeface="Times New Roman" panose="02020603050405020304" pitchFamily="18" charset="0"/>
              </a:rPr>
              <a:t>UK Measles and Rubella Elimination Strategy, UKHSA (formerly PHE), published January 2019: </a:t>
            </a:r>
            <a:r>
              <a:rPr lang="en-US" sz="1800" u="sng" dirty="0">
                <a:solidFill>
                  <a:srgbClr val="0000FF"/>
                </a:solidFill>
                <a:effectLst/>
                <a:latin typeface="+mn-lt"/>
                <a:ea typeface="Times New Roman" panose="02020603050405020304" pitchFamily="18" charset="0"/>
                <a:hlinkClick r:id="rId2"/>
              </a:rPr>
              <a:t>https://www.gov.uk/government/publications/measles-and-rubella-elimination-uk-strategy</a:t>
            </a:r>
            <a:endParaRPr lang="en-US" sz="1800" dirty="0">
              <a:effectLst/>
              <a:latin typeface="+mn-lt"/>
              <a:ea typeface="Times New Roman" panose="02020603050405020304" pitchFamily="18" charset="0"/>
            </a:endParaRPr>
          </a:p>
          <a:p>
            <a:pPr marL="342900" lvl="0" indent="-342900">
              <a:buFont typeface="+mj-lt"/>
              <a:buAutoNum type="arabicPeriod" startAt="7"/>
            </a:pPr>
            <a:r>
              <a:rPr lang="en-US" sz="1800" dirty="0">
                <a:effectLst/>
                <a:latin typeface="+mn-lt"/>
                <a:ea typeface="Times New Roman" panose="02020603050405020304" pitchFamily="18" charset="0"/>
              </a:rPr>
              <a:t>MMR for all leaflet – routine </a:t>
            </a:r>
            <a:r>
              <a:rPr lang="en-US" sz="1800" dirty="0" err="1">
                <a:effectLst/>
                <a:latin typeface="+mn-lt"/>
                <a:ea typeface="Times New Roman" panose="02020603050405020304" pitchFamily="18" charset="0"/>
              </a:rPr>
              <a:t>programme</a:t>
            </a:r>
            <a:r>
              <a:rPr lang="en-US" sz="1800" dirty="0">
                <a:effectLst/>
                <a:latin typeface="+mn-lt"/>
                <a:ea typeface="Times New Roman" panose="02020603050405020304" pitchFamily="18" charset="0"/>
              </a:rPr>
              <a:t>: </a:t>
            </a:r>
            <a:r>
              <a:rPr lang="en-US" sz="1800" u="sng" dirty="0">
                <a:solidFill>
                  <a:srgbClr val="0000FF"/>
                </a:solidFill>
                <a:effectLst/>
                <a:latin typeface="+mn-lt"/>
                <a:ea typeface="Times New Roman" panose="02020603050405020304" pitchFamily="18" charset="0"/>
                <a:hlinkClick r:id="rId3"/>
              </a:rPr>
              <a:t>https://www.gov.uk/government/publications/mmr-for-all-general-leaflet</a:t>
            </a:r>
            <a:r>
              <a:rPr lang="en-US" sz="1800" dirty="0">
                <a:effectLst/>
                <a:latin typeface="+mn-lt"/>
                <a:ea typeface="Times New Roman" panose="02020603050405020304" pitchFamily="18" charset="0"/>
              </a:rPr>
              <a:t> </a:t>
            </a:r>
          </a:p>
          <a:p>
            <a:pPr marL="342900" lvl="0" indent="-342900">
              <a:buFont typeface="+mj-lt"/>
              <a:buAutoNum type="arabicPeriod" startAt="7"/>
            </a:pPr>
            <a:r>
              <a:rPr lang="en-US" sz="1800" dirty="0">
                <a:effectLst/>
                <a:latin typeface="+mn-lt"/>
                <a:ea typeface="Times New Roman" panose="02020603050405020304" pitchFamily="18" charset="0"/>
              </a:rPr>
              <a:t>Pregnancy and immunisation leaflet: </a:t>
            </a:r>
            <a:r>
              <a:rPr lang="en-US" sz="1800" dirty="0">
                <a:latin typeface="+mn-lt"/>
                <a:hlinkClick r:id="rId4"/>
              </a:rPr>
              <a:t>Pregnant? Immunisation helps to protect you and your baby from infectious diseases (publishing.service.gov.uk)</a:t>
            </a:r>
            <a:endParaRPr lang="en-US" sz="1800" dirty="0">
              <a:effectLst/>
              <a:latin typeface="+mn-lt"/>
              <a:ea typeface="Times New Roman" panose="02020603050405020304" pitchFamily="18" charset="0"/>
            </a:endParaRPr>
          </a:p>
          <a:p>
            <a:pPr marL="342900" lvl="0" indent="-342900">
              <a:buFont typeface="+mj-lt"/>
              <a:buAutoNum type="arabicPeriod" startAt="7"/>
            </a:pPr>
            <a:r>
              <a:rPr lang="en-US" sz="1800" dirty="0">
                <a:effectLst/>
                <a:latin typeface="+mn-lt"/>
                <a:ea typeface="Times New Roman" panose="02020603050405020304" pitchFamily="18" charset="0"/>
              </a:rPr>
              <a:t>Measles: Protect yourself, protect others’ leaflet: </a:t>
            </a:r>
            <a:r>
              <a:rPr lang="en-US" sz="1800" u="sng" dirty="0">
                <a:solidFill>
                  <a:srgbClr val="0000FF"/>
                </a:solidFill>
                <a:effectLst/>
                <a:latin typeface="+mn-lt"/>
                <a:ea typeface="Times New Roman" panose="02020603050405020304" pitchFamily="18" charset="0"/>
                <a:hlinkClick r:id="rId5"/>
              </a:rPr>
              <a:t>https://assets.publishing.service.gov.uk/government/uploads/system/uploads/attachment_data/file/689712/Measles_adults_DL_Leaflet_03_.pdf</a:t>
            </a:r>
            <a:endParaRPr lang="en-US" sz="1800" dirty="0">
              <a:effectLst/>
              <a:latin typeface="+mn-lt"/>
              <a:ea typeface="Times New Roman" panose="02020603050405020304" pitchFamily="18" charset="0"/>
            </a:endParaRPr>
          </a:p>
          <a:p>
            <a:pPr marL="342900" lvl="0" indent="-342900">
              <a:buFont typeface="+mj-lt"/>
              <a:buAutoNum type="arabicPeriod" startAt="7"/>
            </a:pPr>
            <a:r>
              <a:rPr lang="en-US" sz="1800" dirty="0">
                <a:effectLst/>
                <a:latin typeface="+mn-lt"/>
                <a:ea typeface="Times New Roman" panose="02020603050405020304" pitchFamily="18" charset="0"/>
              </a:rPr>
              <a:t>UKHSA Blog: What do I need to know about the MMR vaccine: </a:t>
            </a:r>
            <a:r>
              <a:rPr lang="en-US" sz="1800" u="sng" dirty="0">
                <a:solidFill>
                  <a:srgbClr val="0000FF"/>
                </a:solidFill>
                <a:effectLst/>
                <a:latin typeface="+mn-lt"/>
                <a:ea typeface="Times New Roman" panose="02020603050405020304" pitchFamily="18" charset="0"/>
                <a:hlinkClick r:id="rId6"/>
              </a:rPr>
              <a:t>https://ukhsa.blog.gov.uk/2022/02/01/what-do-i-need-to-know-about-the-mmr-vaccine/</a:t>
            </a:r>
            <a:r>
              <a:rPr lang="en-US" sz="1800" dirty="0">
                <a:effectLst/>
                <a:latin typeface="+mn-lt"/>
                <a:ea typeface="Times New Roman" panose="02020603050405020304" pitchFamily="18" charset="0"/>
              </a:rPr>
              <a:t> </a:t>
            </a:r>
          </a:p>
          <a:p>
            <a:pPr marL="342900" lvl="0" indent="-342900">
              <a:buFont typeface="+mj-lt"/>
              <a:buAutoNum type="arabicPeriod" startAt="7"/>
            </a:pPr>
            <a:r>
              <a:rPr lang="en-GB" sz="1800" dirty="0">
                <a:effectLst/>
                <a:latin typeface="+mn-lt"/>
                <a:ea typeface="Times New Roman" panose="02020603050405020304" pitchFamily="18" charset="0"/>
                <a:cs typeface="Arial" panose="020B0604020202020204" pitchFamily="34" charset="0"/>
              </a:rPr>
              <a:t>Health Protection in children and young people settings including education: </a:t>
            </a:r>
            <a:r>
              <a:rPr lang="en-GB" sz="1800" u="sng" dirty="0">
                <a:solidFill>
                  <a:srgbClr val="0000FF"/>
                </a:solidFill>
                <a:effectLst/>
                <a:latin typeface="+mn-lt"/>
                <a:ea typeface="Times New Roman" panose="02020603050405020304" pitchFamily="18" charset="0"/>
                <a:cs typeface="Arial" panose="020B0604020202020204" pitchFamily="34" charset="0"/>
                <a:hlinkClick r:id="rId7"/>
              </a:rPr>
              <a:t>https://www.gov.uk/government/publications/health-protection-in-schools-and-other-childcare-facilities</a:t>
            </a:r>
            <a:r>
              <a:rPr lang="en-GB" sz="1800" dirty="0">
                <a:effectLst/>
                <a:latin typeface="+mn-lt"/>
                <a:ea typeface="Times New Roman" panose="02020603050405020304" pitchFamily="18" charset="0"/>
                <a:cs typeface="Arial" panose="020B0604020202020204" pitchFamily="34" charset="0"/>
              </a:rPr>
              <a:t> </a:t>
            </a:r>
            <a:endParaRPr lang="en-US" sz="18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startAt="7"/>
            </a:pPr>
            <a:r>
              <a:rPr lang="en-US" sz="1800" dirty="0">
                <a:effectLst/>
                <a:latin typeface="+mn-lt"/>
                <a:ea typeface="Times New Roman" panose="02020603050405020304" pitchFamily="18" charset="0"/>
              </a:rPr>
              <a:t>Measles outbreaks poster and leaflets: </a:t>
            </a:r>
            <a:r>
              <a:rPr lang="en-US" sz="1800" u="sng" dirty="0">
                <a:solidFill>
                  <a:srgbClr val="0000FF"/>
                </a:solidFill>
                <a:effectLst/>
                <a:latin typeface="+mn-lt"/>
                <a:ea typeface="Times New Roman" panose="02020603050405020304" pitchFamily="18" charset="0"/>
                <a:hlinkClick r:id="rId8"/>
              </a:rPr>
              <a:t>https://www.gov.uk/government/publications/measles-outbreak</a:t>
            </a:r>
            <a:endParaRPr lang="en-US" sz="1800" dirty="0">
              <a:effectLst/>
              <a:latin typeface="+mn-lt"/>
              <a:ea typeface="Times New Roman" panose="02020603050405020304" pitchFamily="18" charset="0"/>
            </a:endParaRPr>
          </a:p>
        </p:txBody>
      </p:sp>
      <p:sp>
        <p:nvSpPr>
          <p:cNvPr id="4" name="Footer Placeholder 3">
            <a:extLst>
              <a:ext uri="{FF2B5EF4-FFF2-40B4-BE49-F238E27FC236}">
                <a16:creationId xmlns:a16="http://schemas.microsoft.com/office/drawing/2014/main" id="{6764A65C-2869-CDDD-E68B-36A80D06727B}"/>
              </a:ext>
            </a:extLst>
          </p:cNvPr>
          <p:cNvSpPr>
            <a:spLocks noGrp="1"/>
          </p:cNvSpPr>
          <p:nvPr>
            <p:ph type="ftr" sz="quarter" idx="10"/>
          </p:nvPr>
        </p:nvSpPr>
        <p:spPr/>
        <p:txBody>
          <a:bodyPr/>
          <a:lstStyle/>
          <a:p>
            <a:r>
              <a:rPr lang="en-GB" sz="1400"/>
              <a:t>Measles for maternity</a:t>
            </a:r>
            <a:endParaRPr lang="en-GB" sz="1400" dirty="0"/>
          </a:p>
        </p:txBody>
      </p:sp>
      <p:sp>
        <p:nvSpPr>
          <p:cNvPr id="5" name="Slide Number Placeholder 4">
            <a:extLst>
              <a:ext uri="{FF2B5EF4-FFF2-40B4-BE49-F238E27FC236}">
                <a16:creationId xmlns:a16="http://schemas.microsoft.com/office/drawing/2014/main" id="{F918B858-C9A3-6C33-700C-9C4EC18215F9}"/>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59679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C53A-5D57-19BF-6CEF-FA6CC926CB00}"/>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3ADF84BC-32DC-703C-3A89-010F2E50BA35}"/>
              </a:ext>
            </a:extLst>
          </p:cNvPr>
          <p:cNvSpPr>
            <a:spLocks noGrp="1"/>
          </p:cNvSpPr>
          <p:nvPr>
            <p:ph idx="1"/>
          </p:nvPr>
        </p:nvSpPr>
        <p:spPr/>
        <p:txBody>
          <a:bodyPr/>
          <a:lstStyle/>
          <a:p>
            <a:r>
              <a:rPr lang="en-GB" dirty="0"/>
              <a:t>overview, importance</a:t>
            </a:r>
          </a:p>
          <a:p>
            <a:r>
              <a:rPr lang="en-GB" dirty="0"/>
              <a:t>MMR vaccine</a:t>
            </a:r>
          </a:p>
          <a:p>
            <a:r>
              <a:rPr lang="en-GB" dirty="0"/>
              <a:t>measles clinical presentation and complications</a:t>
            </a:r>
          </a:p>
          <a:p>
            <a:r>
              <a:rPr lang="en-GB" dirty="0"/>
              <a:t>risk assessment of contacts</a:t>
            </a:r>
          </a:p>
          <a:p>
            <a:r>
              <a:rPr lang="en-GB" dirty="0"/>
              <a:t>key actions</a:t>
            </a:r>
          </a:p>
          <a:p>
            <a:r>
              <a:rPr lang="en-GB" dirty="0"/>
              <a:t>resources</a:t>
            </a:r>
          </a:p>
        </p:txBody>
      </p:sp>
      <p:sp>
        <p:nvSpPr>
          <p:cNvPr id="5" name="Slide Number Placeholder 4">
            <a:extLst>
              <a:ext uri="{FF2B5EF4-FFF2-40B4-BE49-F238E27FC236}">
                <a16:creationId xmlns:a16="http://schemas.microsoft.com/office/drawing/2014/main" id="{F5FBCB7D-D038-1A36-1FA1-79012F6F0EBB}"/>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2</a:t>
            </a:fld>
            <a:endParaRPr lang="en-GB" sz="1400" dirty="0"/>
          </a:p>
        </p:txBody>
      </p:sp>
      <p:sp>
        <p:nvSpPr>
          <p:cNvPr id="4" name="Footer Placeholder 3">
            <a:extLst>
              <a:ext uri="{FF2B5EF4-FFF2-40B4-BE49-F238E27FC236}">
                <a16:creationId xmlns:a16="http://schemas.microsoft.com/office/drawing/2014/main" id="{2DCC29DA-16AC-C758-CE1D-CA6FB40F73E7}"/>
              </a:ext>
            </a:extLst>
          </p:cNvPr>
          <p:cNvSpPr>
            <a:spLocks noGrp="1"/>
          </p:cNvSpPr>
          <p:nvPr>
            <p:ph type="ftr" sz="quarter" idx="10"/>
          </p:nvPr>
        </p:nvSpPr>
        <p:spPr/>
        <p:txBody>
          <a:bodyPr/>
          <a:lstStyle/>
          <a:p>
            <a:r>
              <a:rPr lang="en-GB"/>
              <a:t>Measles for maternity</a:t>
            </a:r>
            <a:endParaRPr lang="en-GB" sz="1400" dirty="0"/>
          </a:p>
        </p:txBody>
      </p:sp>
    </p:spTree>
    <p:extLst>
      <p:ext uri="{BB962C8B-B14F-4D97-AF65-F5344CB8AC3E}">
        <p14:creationId xmlns:p14="http://schemas.microsoft.com/office/powerpoint/2010/main" val="176984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57EB-D6F8-78B3-1340-E91DA095C4D6}"/>
              </a:ext>
            </a:extLst>
          </p:cNvPr>
          <p:cNvSpPr>
            <a:spLocks noGrp="1"/>
          </p:cNvSpPr>
          <p:nvPr>
            <p:ph type="title"/>
          </p:nvPr>
        </p:nvSpPr>
        <p:spPr/>
        <p:txBody>
          <a:bodyPr/>
          <a:lstStyle/>
          <a:p>
            <a:r>
              <a:rPr lang="en-GB" dirty="0"/>
              <a:t>Overview-current situation</a:t>
            </a:r>
          </a:p>
        </p:txBody>
      </p:sp>
      <p:sp>
        <p:nvSpPr>
          <p:cNvPr id="3" name="Content Placeholder 2">
            <a:extLst>
              <a:ext uri="{FF2B5EF4-FFF2-40B4-BE49-F238E27FC236}">
                <a16:creationId xmlns:a16="http://schemas.microsoft.com/office/drawing/2014/main" id="{EAD284D7-6BBE-2958-E652-70F7A42D7105}"/>
              </a:ext>
            </a:extLst>
          </p:cNvPr>
          <p:cNvSpPr>
            <a:spLocks noGrp="1"/>
          </p:cNvSpPr>
          <p:nvPr>
            <p:ph idx="1"/>
          </p:nvPr>
        </p:nvSpPr>
        <p:spPr/>
        <p:txBody>
          <a:bodyPr>
            <a:normAutofit/>
          </a:bodyPr>
          <a:lstStyle/>
          <a:p>
            <a:r>
              <a:rPr lang="en-GB" dirty="0"/>
              <a:t>there has been a rise in measles cases in England in 2023</a:t>
            </a:r>
          </a:p>
          <a:p>
            <a:r>
              <a:rPr lang="en-GB" dirty="0"/>
              <a:t>globally, activity has been increasing since 2022, with large outbreaks underway in South Asia and Africa</a:t>
            </a:r>
          </a:p>
          <a:p>
            <a:r>
              <a:rPr lang="en-GB" dirty="0"/>
              <a:t>during the COVID-19 pandemic vaccine uptake rates fell globally </a:t>
            </a:r>
          </a:p>
          <a:p>
            <a:r>
              <a:rPr lang="en-GB" dirty="0"/>
              <a:t>coverage for MMR in UK has fallen to the lowest level in a decade:</a:t>
            </a:r>
          </a:p>
          <a:p>
            <a:pPr lvl="1"/>
            <a:r>
              <a:rPr lang="en-GB" dirty="0"/>
              <a:t>1</a:t>
            </a:r>
            <a:r>
              <a:rPr lang="en-GB" baseline="30000" dirty="0"/>
              <a:t>st</a:t>
            </a:r>
            <a:r>
              <a:rPr lang="en-GB" dirty="0"/>
              <a:t> dose uptake in 2 year olds 89%,  2</a:t>
            </a:r>
            <a:r>
              <a:rPr lang="en-GB" baseline="30000" dirty="0"/>
              <a:t>nd</a:t>
            </a:r>
            <a:r>
              <a:rPr lang="en-GB" dirty="0"/>
              <a:t> dose in 5 year olds 85.5%</a:t>
            </a:r>
          </a:p>
          <a:p>
            <a:pPr lvl="1"/>
            <a:r>
              <a:rPr lang="en-GB" dirty="0"/>
              <a:t>to achieve and maintain measles elimination we need 95% uptake with 2 doses of the MMR vaccine by the time children turn 5 years</a:t>
            </a:r>
          </a:p>
          <a:p>
            <a:r>
              <a:rPr lang="en-GB" dirty="0"/>
              <a:t>in Feb 2022, WHO Europe called for urgent action in all countries to catch-up children and adults who missed MMR vaccine doses, in order to prevent a resurgence of measles</a:t>
            </a:r>
          </a:p>
          <a:p>
            <a:endParaRPr lang="en-GB" dirty="0"/>
          </a:p>
        </p:txBody>
      </p:sp>
      <p:sp>
        <p:nvSpPr>
          <p:cNvPr id="4" name="Footer Placeholder 3">
            <a:extLst>
              <a:ext uri="{FF2B5EF4-FFF2-40B4-BE49-F238E27FC236}">
                <a16:creationId xmlns:a16="http://schemas.microsoft.com/office/drawing/2014/main" id="{CD275F30-7C9A-2156-F631-004446A3142F}"/>
              </a:ext>
            </a:extLst>
          </p:cNvPr>
          <p:cNvSpPr>
            <a:spLocks noGrp="1"/>
          </p:cNvSpPr>
          <p:nvPr>
            <p:ph type="ftr" sz="quarter" idx="10"/>
          </p:nvPr>
        </p:nvSpPr>
        <p:spPr/>
        <p:txBody>
          <a:bodyPr/>
          <a:lstStyle/>
          <a:p>
            <a:r>
              <a:rPr lang="en-GB"/>
              <a:t>Measles for maternity</a:t>
            </a:r>
            <a:endParaRPr lang="en-GB" sz="1400" dirty="0"/>
          </a:p>
        </p:txBody>
      </p:sp>
      <p:sp>
        <p:nvSpPr>
          <p:cNvPr id="5" name="Slide Number Placeholder 4">
            <a:extLst>
              <a:ext uri="{FF2B5EF4-FFF2-40B4-BE49-F238E27FC236}">
                <a16:creationId xmlns:a16="http://schemas.microsoft.com/office/drawing/2014/main" id="{C63CB3F1-6C60-D07A-95A8-616303CB9561}"/>
              </a:ext>
            </a:extLst>
          </p:cNvPr>
          <p:cNvSpPr>
            <a:spLocks noGrp="1"/>
          </p:cNvSpPr>
          <p:nvPr>
            <p:ph type="sldNum" sz="quarter" idx="11"/>
          </p:nvPr>
        </p:nvSpPr>
        <p:spPr>
          <a:prstGeom prst="rect">
            <a:avLst/>
          </a:prstGeom>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4709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22BC-4D77-21D0-A5CD-8105F94DFFAA}"/>
              </a:ext>
            </a:extLst>
          </p:cNvPr>
          <p:cNvSpPr>
            <a:spLocks noGrp="1"/>
          </p:cNvSpPr>
          <p:nvPr>
            <p:ph type="title"/>
          </p:nvPr>
        </p:nvSpPr>
        <p:spPr/>
        <p:txBody>
          <a:bodyPr/>
          <a:lstStyle/>
          <a:p>
            <a:r>
              <a:rPr lang="en-GB" dirty="0"/>
              <a:t>Importance for maternity services</a:t>
            </a:r>
          </a:p>
        </p:txBody>
      </p:sp>
      <p:sp>
        <p:nvSpPr>
          <p:cNvPr id="3" name="Content Placeholder 2">
            <a:extLst>
              <a:ext uri="{FF2B5EF4-FFF2-40B4-BE49-F238E27FC236}">
                <a16:creationId xmlns:a16="http://schemas.microsoft.com/office/drawing/2014/main" id="{DBA25A56-D6B7-DCBB-94D1-620E8584F7CF}"/>
              </a:ext>
            </a:extLst>
          </p:cNvPr>
          <p:cNvSpPr>
            <a:spLocks noGrp="1"/>
          </p:cNvSpPr>
          <p:nvPr>
            <p:ph idx="1"/>
          </p:nvPr>
        </p:nvSpPr>
        <p:spPr>
          <a:xfrm>
            <a:off x="330205" y="1554480"/>
            <a:ext cx="11123857" cy="4571684"/>
          </a:xfrm>
        </p:spPr>
        <p:txBody>
          <a:bodyPr>
            <a:normAutofit fontScale="85000" lnSpcReduction="20000"/>
          </a:bodyPr>
          <a:lstStyle/>
          <a:p>
            <a:r>
              <a:rPr lang="en-GB" dirty="0"/>
              <a:t>pregnant women are at increased risk of severe measles complications</a:t>
            </a:r>
          </a:p>
          <a:p>
            <a:r>
              <a:rPr lang="en-GB" dirty="0"/>
              <a:t>infection in pregnancy can lead to miscarriage, preterm birth, low birth weight</a:t>
            </a:r>
          </a:p>
          <a:p>
            <a:pPr marL="0" indent="0">
              <a:buNone/>
            </a:pPr>
            <a:endParaRPr lang="en-GB" dirty="0"/>
          </a:p>
          <a:p>
            <a:pPr marL="0" indent="0">
              <a:buNone/>
            </a:pPr>
            <a:r>
              <a:rPr lang="en-GB" dirty="0"/>
              <a:t>Maternity service staff should:</a:t>
            </a:r>
          </a:p>
          <a:p>
            <a:r>
              <a:rPr lang="en-GB" dirty="0"/>
              <a:t>have documented evidence of 2 doses of the MMR vaccine or </a:t>
            </a:r>
            <a:r>
              <a:rPr lang="en-GB" dirty="0">
                <a:effectLst/>
                <a:latin typeface="Arial" panose="020B0604020202020204" pitchFamily="34" charset="0"/>
                <a:ea typeface="Calibri" panose="020F0502020204030204" pitchFamily="34" charset="0"/>
              </a:rPr>
              <a:t>have positive antibody tests for measles and rubella, according to </a:t>
            </a:r>
            <a:r>
              <a:rPr lang="en-GB" dirty="0">
                <a:effectLst/>
                <a:latin typeface="Arial" panose="020B0604020202020204" pitchFamily="34" charset="0"/>
                <a:ea typeface="Calibri" panose="020F0502020204030204" pitchFamily="34" charset="0"/>
                <a:hlinkClick r:id="rId2"/>
              </a:rPr>
              <a:t>national guidance</a:t>
            </a:r>
            <a:endParaRPr lang="en-GB" dirty="0"/>
          </a:p>
          <a:p>
            <a:r>
              <a:rPr lang="en-GB" dirty="0"/>
              <a:t>check MMR status of all pregnant women and refer those who are unvaccinated or partially vaccinated to their GP practice to catch-up after they deliver </a:t>
            </a:r>
          </a:p>
          <a:p>
            <a:r>
              <a:rPr lang="en-GB" dirty="0"/>
              <a:t>take appropriate action if a pregnant woman presents with a rash or is exposed to a suspected case of measles</a:t>
            </a:r>
          </a:p>
          <a:p>
            <a:pPr marL="0" indent="0">
              <a:buNone/>
            </a:pPr>
            <a:r>
              <a:rPr lang="en-GB" b="1" dirty="0"/>
              <a:t>For further information see: </a:t>
            </a:r>
          </a:p>
          <a:p>
            <a:pPr marL="342900" lvl="0" indent="-342900">
              <a:buFont typeface="+mj-lt"/>
              <a:buAutoNum type="arabicPeriod"/>
            </a:pPr>
            <a:r>
              <a:rPr lang="en-GB" dirty="0"/>
              <a:t>National Measles guidance (including post-exposure prophylaxis guidance): </a:t>
            </a:r>
            <a:r>
              <a:rPr lang="en-GB" sz="2400" u="sng" dirty="0">
                <a:solidFill>
                  <a:srgbClr val="0563C1"/>
                </a:solidFill>
                <a:effectLst/>
                <a:latin typeface="+mn-lt"/>
                <a:ea typeface="Calibri" panose="020F0502020204030204" pitchFamily="34" charset="0"/>
                <a:hlinkClick r:id="rId3"/>
              </a:rPr>
              <a:t>https://www.gov.uk/government/publications/national-measles-guidelines </a:t>
            </a:r>
            <a:endParaRPr lang="en-GB" sz="2400" u="sng" dirty="0">
              <a:solidFill>
                <a:srgbClr val="0563C1"/>
              </a:solidFill>
              <a:effectLst/>
              <a:latin typeface="+mn-lt"/>
              <a:ea typeface="Calibri" panose="020F0502020204030204" pitchFamily="34" charset="0"/>
            </a:endParaRPr>
          </a:p>
          <a:p>
            <a:pPr marL="342900" lvl="0" indent="-342900">
              <a:buFont typeface="+mj-lt"/>
              <a:buAutoNum type="arabicPeriod"/>
            </a:pPr>
            <a:r>
              <a:rPr lang="en-GB" dirty="0"/>
              <a:t>Viral rash in Pregnancy guidance: </a:t>
            </a:r>
            <a:r>
              <a:rPr lang="en-GB" dirty="0">
                <a:hlinkClick r:id="rId4"/>
              </a:rPr>
              <a:t>https://www.gov.uk/government/publications/viral-rash-in-pregnancy</a:t>
            </a:r>
            <a:endParaRPr lang="en-GB" dirty="0"/>
          </a:p>
          <a:p>
            <a:pPr marL="0" indent="0">
              <a:buNone/>
            </a:pPr>
            <a:endParaRPr lang="en-GB" dirty="0"/>
          </a:p>
        </p:txBody>
      </p:sp>
      <p:sp>
        <p:nvSpPr>
          <p:cNvPr id="5" name="Slide Number Placeholder 4">
            <a:extLst>
              <a:ext uri="{FF2B5EF4-FFF2-40B4-BE49-F238E27FC236}">
                <a16:creationId xmlns:a16="http://schemas.microsoft.com/office/drawing/2014/main" id="{BF5EE45B-BA27-63B6-7102-F7F9B36FA039}"/>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4</a:t>
            </a:fld>
            <a:endParaRPr lang="en-GB" sz="1400" dirty="0"/>
          </a:p>
        </p:txBody>
      </p:sp>
      <p:sp>
        <p:nvSpPr>
          <p:cNvPr id="4" name="Footer Placeholder 3">
            <a:extLst>
              <a:ext uri="{FF2B5EF4-FFF2-40B4-BE49-F238E27FC236}">
                <a16:creationId xmlns:a16="http://schemas.microsoft.com/office/drawing/2014/main" id="{68FF5C92-EC79-9639-076E-1755E76FAF36}"/>
              </a:ext>
            </a:extLst>
          </p:cNvPr>
          <p:cNvSpPr>
            <a:spLocks noGrp="1"/>
          </p:cNvSpPr>
          <p:nvPr>
            <p:ph type="ftr" sz="quarter" idx="10"/>
          </p:nvPr>
        </p:nvSpPr>
        <p:spPr/>
        <p:txBody>
          <a:bodyPr/>
          <a:lstStyle/>
          <a:p>
            <a:r>
              <a:rPr lang="en-GB"/>
              <a:t>Measles for maternity</a:t>
            </a:r>
            <a:endParaRPr lang="en-GB" sz="1400" dirty="0"/>
          </a:p>
        </p:txBody>
      </p:sp>
    </p:spTree>
    <p:extLst>
      <p:ext uri="{BB962C8B-B14F-4D97-AF65-F5344CB8AC3E}">
        <p14:creationId xmlns:p14="http://schemas.microsoft.com/office/powerpoint/2010/main" val="244753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BA4A-E064-A0CE-38B7-0FE6746CED18}"/>
              </a:ext>
            </a:extLst>
          </p:cNvPr>
          <p:cNvSpPr>
            <a:spLocks noGrp="1"/>
          </p:cNvSpPr>
          <p:nvPr>
            <p:ph type="title"/>
          </p:nvPr>
        </p:nvSpPr>
        <p:spPr/>
        <p:txBody>
          <a:bodyPr/>
          <a:lstStyle/>
          <a:p>
            <a:r>
              <a:rPr lang="en-GB" dirty="0"/>
              <a:t>Measles: key facts</a:t>
            </a:r>
          </a:p>
        </p:txBody>
      </p:sp>
      <p:sp>
        <p:nvSpPr>
          <p:cNvPr id="3" name="Content Placeholder 2">
            <a:extLst>
              <a:ext uri="{FF2B5EF4-FFF2-40B4-BE49-F238E27FC236}">
                <a16:creationId xmlns:a16="http://schemas.microsoft.com/office/drawing/2014/main" id="{D26740A9-0A54-5A54-33E7-E60B40449DE4}"/>
              </a:ext>
            </a:extLst>
          </p:cNvPr>
          <p:cNvSpPr>
            <a:spLocks noGrp="1"/>
          </p:cNvSpPr>
          <p:nvPr>
            <p:ph idx="1"/>
          </p:nvPr>
        </p:nvSpPr>
        <p:spPr>
          <a:xfrm>
            <a:off x="615956" y="4263181"/>
            <a:ext cx="11123857" cy="4351338"/>
          </a:xfrm>
        </p:spPr>
        <p:txBody>
          <a:bodyPr>
            <a:normAutofit/>
          </a:bodyPr>
          <a:lstStyle/>
          <a:p>
            <a:r>
              <a:rPr lang="en-GB" sz="1800" dirty="0"/>
              <a:t>measles is caused by a virus that spreads very easily. One case of measles can infect 9 out of 10 of unvaccinated close contacts</a:t>
            </a:r>
          </a:p>
          <a:p>
            <a:r>
              <a:rPr lang="en-GB" sz="1800" dirty="0"/>
              <a:t>transmitted through the respiratory route (airborne or droplet spread) or by direct contact with the nasal or throat secretions of infected persons</a:t>
            </a:r>
          </a:p>
          <a:p>
            <a:r>
              <a:rPr lang="en-GB" sz="1800" dirty="0"/>
              <a:t>incubation period: </a:t>
            </a:r>
            <a:r>
              <a:rPr lang="en-US" sz="1800" dirty="0"/>
              <a:t>10 to 12 days from exposure to onset of symptoms, but can vary from 7 to 21 days</a:t>
            </a:r>
            <a:endParaRPr lang="en-GB" sz="1800" dirty="0"/>
          </a:p>
          <a:p>
            <a:r>
              <a:rPr lang="en-GB" sz="1800" dirty="0"/>
              <a:t>infectious period: 4 days before onset of rash to 4 days after onset of rash</a:t>
            </a:r>
            <a:endParaRPr lang="en-GB" dirty="0"/>
          </a:p>
        </p:txBody>
      </p:sp>
      <p:sp>
        <p:nvSpPr>
          <p:cNvPr id="4" name="Footer Placeholder 3">
            <a:extLst>
              <a:ext uri="{FF2B5EF4-FFF2-40B4-BE49-F238E27FC236}">
                <a16:creationId xmlns:a16="http://schemas.microsoft.com/office/drawing/2014/main" id="{660CE43F-79F0-2D79-5D14-DB0C609718E2}"/>
              </a:ext>
            </a:extLst>
          </p:cNvPr>
          <p:cNvSpPr>
            <a:spLocks noGrp="1"/>
          </p:cNvSpPr>
          <p:nvPr>
            <p:ph type="ftr" sz="quarter" idx="10"/>
          </p:nvPr>
        </p:nvSpPr>
        <p:spPr/>
        <p:txBody>
          <a:bodyPr/>
          <a:lstStyle/>
          <a:p>
            <a:r>
              <a:rPr lang="en-GB" sz="1400"/>
              <a:t>Measles for maternity</a:t>
            </a:r>
            <a:endParaRPr lang="en-GB" sz="1400" dirty="0"/>
          </a:p>
        </p:txBody>
      </p:sp>
      <p:sp>
        <p:nvSpPr>
          <p:cNvPr id="5" name="Slide Number Placeholder 4">
            <a:extLst>
              <a:ext uri="{FF2B5EF4-FFF2-40B4-BE49-F238E27FC236}">
                <a16:creationId xmlns:a16="http://schemas.microsoft.com/office/drawing/2014/main" id="{E22C2CEE-68A7-EE4B-5DC4-3A6438B6826D}"/>
              </a:ext>
            </a:extLst>
          </p:cNvPr>
          <p:cNvSpPr>
            <a:spLocks noGrp="1"/>
          </p:cNvSpPr>
          <p:nvPr>
            <p:ph type="sldNum" sz="quarter" idx="11"/>
          </p:nvPr>
        </p:nvSpPr>
        <p:spPr>
          <a:prstGeom prst="rect">
            <a:avLst/>
          </a:prstGeom>
        </p:spPr>
        <p:txBody>
          <a:bodyPr/>
          <a:lstStyle/>
          <a:p>
            <a:fld id="{344369E4-5DE7-46E5-874E-4FD437973785}" type="slidenum">
              <a:rPr lang="en-GB" smtClean="0"/>
              <a:pPr/>
              <a:t>5</a:t>
            </a:fld>
            <a:endParaRPr lang="en-GB" sz="1400" dirty="0"/>
          </a:p>
        </p:txBody>
      </p:sp>
      <p:pic>
        <p:nvPicPr>
          <p:cNvPr id="1026" name="Picture 2">
            <a:extLst>
              <a:ext uri="{FF2B5EF4-FFF2-40B4-BE49-F238E27FC236}">
                <a16:creationId xmlns:a16="http://schemas.microsoft.com/office/drawing/2014/main" id="{3D0D197D-C7D9-E790-984F-3D02B7756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19" y="1505527"/>
            <a:ext cx="9052308" cy="26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8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D6BE-9A4A-48CD-A7A0-6A617B23254F}"/>
              </a:ext>
            </a:extLst>
          </p:cNvPr>
          <p:cNvSpPr>
            <a:spLocks noGrp="1"/>
          </p:cNvSpPr>
          <p:nvPr>
            <p:ph type="title"/>
          </p:nvPr>
        </p:nvSpPr>
        <p:spPr/>
        <p:txBody>
          <a:bodyPr/>
          <a:lstStyle/>
          <a:p>
            <a:r>
              <a:rPr lang="en-GB" dirty="0"/>
              <a:t>MMR vaccine</a:t>
            </a:r>
          </a:p>
        </p:txBody>
      </p:sp>
      <p:sp>
        <p:nvSpPr>
          <p:cNvPr id="6" name="Content Placeholder 5">
            <a:extLst>
              <a:ext uri="{FF2B5EF4-FFF2-40B4-BE49-F238E27FC236}">
                <a16:creationId xmlns:a16="http://schemas.microsoft.com/office/drawing/2014/main" id="{9EA4B3E6-0F57-48D9-BE86-B8B73931DF78}"/>
              </a:ext>
            </a:extLst>
          </p:cNvPr>
          <p:cNvSpPr txBox="1">
            <a:spLocks noGrp="1"/>
          </p:cNvSpPr>
          <p:nvPr>
            <p:ph idx="1"/>
          </p:nvPr>
        </p:nvSpPr>
        <p:spPr>
          <a:xfrm>
            <a:off x="189236" y="1557112"/>
            <a:ext cx="7456890" cy="3018775"/>
          </a:xfrm>
          <a:prstGeom prst="rect">
            <a:avLst/>
          </a:prstGeom>
          <a:noFill/>
        </p:spPr>
        <p:txBody>
          <a:bodyPr wrap="square" rtlCol="0">
            <a:spAutoFit/>
          </a:bodyPr>
          <a:lstStyle/>
          <a:p>
            <a:pPr marL="228600" lvl="2" fontAlgn="base">
              <a:spcBef>
                <a:spcPts val="1000"/>
              </a:spcBef>
              <a:spcAft>
                <a:spcPct val="0"/>
              </a:spcAft>
              <a:tabLst>
                <a:tab pos="450850" algn="l"/>
              </a:tabLst>
            </a:pPr>
            <a:r>
              <a:rPr lang="en-GB" sz="1500" dirty="0">
                <a:latin typeface="Arial" charset="0"/>
                <a:ea typeface="ヒラギノ角ゴ Pro W3" charset="-128"/>
              </a:rPr>
              <a:t>there are 2 MMR vaccines currently available for use in the NHS: Priorix and MMRVaxPro</a:t>
            </a:r>
          </a:p>
          <a:p>
            <a:pPr marL="228600" lvl="2" fontAlgn="base">
              <a:spcBef>
                <a:spcPts val="1000"/>
              </a:spcBef>
              <a:spcAft>
                <a:spcPct val="0"/>
              </a:spcAft>
              <a:tabLst>
                <a:tab pos="450850" algn="l"/>
              </a:tabLst>
            </a:pPr>
            <a:r>
              <a:rPr lang="en-GB" sz="1500" dirty="0">
                <a:latin typeface="Arial" charset="0"/>
                <a:ea typeface="ヒラギノ角ゴ Pro W3" charset="-128"/>
              </a:rPr>
              <a:t>both vaccines contain </a:t>
            </a:r>
            <a:r>
              <a:rPr lang="en-GB" sz="1500" b="1" dirty="0">
                <a:latin typeface="Arial" charset="0"/>
                <a:ea typeface="ヒラギノ角ゴ Pro W3" charset="-128"/>
              </a:rPr>
              <a:t>live</a:t>
            </a:r>
            <a:r>
              <a:rPr lang="en-GB" sz="1500" dirty="0">
                <a:latin typeface="Arial" charset="0"/>
                <a:ea typeface="ヒラギノ角ゴ Pro W3" charset="-128"/>
              </a:rPr>
              <a:t>, modified strains of measles, mumps and rubella viruses therefore they are </a:t>
            </a:r>
            <a:r>
              <a:rPr lang="en-GB" sz="1500" b="1" dirty="0">
                <a:latin typeface="Arial" charset="0"/>
                <a:ea typeface="ヒラギノ角ゴ Pro W3" charset="-128"/>
              </a:rPr>
              <a:t>contraindicated</a:t>
            </a:r>
            <a:r>
              <a:rPr lang="en-GB" sz="1500" dirty="0">
                <a:latin typeface="Arial" charset="0"/>
                <a:ea typeface="ヒラギノ角ゴ Pro W3" charset="-128"/>
              </a:rPr>
              <a:t> in pregnancy see full detail </a:t>
            </a:r>
            <a:r>
              <a:rPr lang="en-GB" sz="1500" dirty="0">
                <a:latin typeface="Arial" charset="0"/>
                <a:ea typeface="ヒラギノ角ゴ Pro W3" charset="-128"/>
                <a:hlinkClick r:id="rId3"/>
              </a:rPr>
              <a:t>here</a:t>
            </a:r>
            <a:r>
              <a:rPr lang="en-GB" sz="1500" dirty="0">
                <a:latin typeface="Arial" charset="0"/>
                <a:ea typeface="ヒラギノ角ゴ Pro W3" charset="-128"/>
              </a:rPr>
              <a:t>.</a:t>
            </a:r>
          </a:p>
          <a:p>
            <a:pPr marL="228600" lvl="2" fontAlgn="base">
              <a:spcBef>
                <a:spcPts val="1000"/>
              </a:spcBef>
              <a:spcAft>
                <a:spcPct val="0"/>
              </a:spcAft>
              <a:tabLst>
                <a:tab pos="450850" algn="l"/>
              </a:tabLst>
            </a:pPr>
            <a:r>
              <a:rPr lang="en-GB" sz="1500" dirty="0" err="1">
                <a:latin typeface="Arial" charset="0"/>
                <a:ea typeface="ヒラギノ角ゴ Pro W3" charset="-128"/>
              </a:rPr>
              <a:t>MMRVaxPRO</a:t>
            </a:r>
            <a:r>
              <a:rPr lang="en-GB" sz="1500" dirty="0">
                <a:latin typeface="Arial" charset="0"/>
                <a:ea typeface="ヒラギノ角ゴ Pro W3" charset="-128"/>
              </a:rPr>
              <a:t> contains gelatine of porcine origin as a stabiliser</a:t>
            </a:r>
          </a:p>
          <a:p>
            <a:pPr marL="228600" lvl="2" fontAlgn="base">
              <a:spcBef>
                <a:spcPts val="1000"/>
              </a:spcBef>
              <a:spcAft>
                <a:spcPct val="0"/>
              </a:spcAft>
              <a:tabLst>
                <a:tab pos="450850" algn="l"/>
              </a:tabLst>
            </a:pPr>
            <a:r>
              <a:rPr lang="en-GB" sz="1500" dirty="0">
                <a:latin typeface="Arial" charset="0"/>
                <a:ea typeface="ヒラギノ角ゴ Pro W3" charset="-128"/>
              </a:rPr>
              <a:t>practices who serve communities who prefer porcine gelatine free products should order </a:t>
            </a:r>
            <a:r>
              <a:rPr lang="en-GB" sz="1500" dirty="0" err="1">
                <a:latin typeface="Arial" charset="0"/>
                <a:ea typeface="ヒラギノ角ゴ Pro W3" charset="-128"/>
              </a:rPr>
              <a:t>Priorix</a:t>
            </a:r>
            <a:r>
              <a:rPr lang="en-GB" sz="1500" dirty="0">
                <a:latin typeface="Arial" charset="0"/>
                <a:ea typeface="ヒラギノ角ゴ Pro W3" charset="-128"/>
              </a:rPr>
              <a:t> preferentially via </a:t>
            </a:r>
            <a:r>
              <a:rPr lang="en-GB" sz="1500" dirty="0" err="1">
                <a:latin typeface="Arial" charset="0"/>
                <a:ea typeface="ヒラギノ角ゴ Pro W3" charset="-128"/>
              </a:rPr>
              <a:t>Immform</a:t>
            </a:r>
            <a:endParaRPr lang="en-GB" sz="1500" dirty="0">
              <a:latin typeface="Arial" charset="0"/>
              <a:ea typeface="ヒラギノ角ゴ Pro W3" charset="-128"/>
            </a:endParaRPr>
          </a:p>
          <a:p>
            <a:pPr marL="228600" lvl="2" fontAlgn="base">
              <a:spcBef>
                <a:spcPts val="1000"/>
              </a:spcBef>
              <a:spcAft>
                <a:spcPct val="0"/>
              </a:spcAft>
              <a:tabLst>
                <a:tab pos="450850" algn="l"/>
              </a:tabLst>
            </a:pPr>
            <a:r>
              <a:rPr lang="en-GB" sz="1500" dirty="0">
                <a:latin typeface="Arial" charset="0"/>
                <a:ea typeface="ヒラギノ角ゴ Pro W3" charset="-128"/>
              </a:rPr>
              <a:t>MMR vaccines do not contain thiomersal or any preservatives</a:t>
            </a:r>
          </a:p>
          <a:p>
            <a:pPr marL="228600" lvl="2" fontAlgn="base">
              <a:spcBef>
                <a:spcPts val="1000"/>
              </a:spcBef>
              <a:spcAft>
                <a:spcPct val="0"/>
              </a:spcAft>
              <a:tabLst>
                <a:tab pos="450850" algn="l"/>
              </a:tabLst>
            </a:pPr>
            <a:r>
              <a:rPr lang="en-GB" sz="1500" dirty="0">
                <a:latin typeface="Arial" charset="0"/>
                <a:ea typeface="ヒラギノ角ゴ Pro W3" charset="-128"/>
              </a:rPr>
              <a:t>vaccine effectiveness of a single dose of MMR vaccine is around 95%. </a:t>
            </a:r>
            <a:r>
              <a:rPr lang="en-US" sz="1500" dirty="0"/>
              <a:t>A second dose protects those who do not respond to the first -  protection then  increases to well above 95%</a:t>
            </a:r>
            <a:endParaRPr lang="en-GB" sz="1700" dirty="0">
              <a:latin typeface="Arial" charset="0"/>
              <a:ea typeface="ヒラギノ角ゴ Pro W3" charset="-128"/>
            </a:endParaRPr>
          </a:p>
        </p:txBody>
      </p:sp>
      <p:pic>
        <p:nvPicPr>
          <p:cNvPr id="3" name="Picture 2" descr="Text&#10;&#10;Description automatically generated">
            <a:extLst>
              <a:ext uri="{FF2B5EF4-FFF2-40B4-BE49-F238E27FC236}">
                <a16:creationId xmlns:a16="http://schemas.microsoft.com/office/drawing/2014/main" id="{14AE099B-6739-D6BE-85CC-62148F214D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612" y="1633353"/>
            <a:ext cx="3832689" cy="211806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76C26D99-3419-57F5-67CA-F6FD1ECAB755}"/>
              </a:ext>
            </a:extLst>
          </p:cNvPr>
          <p:cNvPicPr>
            <a:picLocks noChangeAspect="1"/>
          </p:cNvPicPr>
          <p:nvPr/>
        </p:nvPicPr>
        <p:blipFill rotWithShape="1">
          <a:blip r:embed="rId5">
            <a:extLst>
              <a:ext uri="{28A0092B-C50C-407E-A947-70E740481C1C}">
                <a14:useLocalDpi xmlns:a14="http://schemas.microsoft.com/office/drawing/2010/main" val="0"/>
              </a:ext>
            </a:extLst>
          </a:blip>
          <a:srcRect l="7934" t="12883" r="7553" b="1571"/>
          <a:stretch/>
        </p:blipFill>
        <p:spPr>
          <a:xfrm>
            <a:off x="8101611" y="4056231"/>
            <a:ext cx="3832689" cy="1545752"/>
          </a:xfrm>
          <a:prstGeom prst="rect">
            <a:avLst/>
          </a:prstGeom>
        </p:spPr>
      </p:pic>
      <p:sp>
        <p:nvSpPr>
          <p:cNvPr id="9" name="TextBox 8">
            <a:extLst>
              <a:ext uri="{FF2B5EF4-FFF2-40B4-BE49-F238E27FC236}">
                <a16:creationId xmlns:a16="http://schemas.microsoft.com/office/drawing/2014/main" id="{6F1E60C5-B8DF-6349-3A30-66C4D808C8CE}"/>
              </a:ext>
            </a:extLst>
          </p:cNvPr>
          <p:cNvSpPr txBox="1"/>
          <p:nvPr/>
        </p:nvSpPr>
        <p:spPr>
          <a:xfrm>
            <a:off x="449216" y="4575887"/>
            <a:ext cx="7282347" cy="2118529"/>
          </a:xfrm>
          <a:prstGeom prst="rect">
            <a:avLst/>
          </a:prstGeom>
          <a:solidFill>
            <a:schemeClr val="tx2">
              <a:alpha val="30000"/>
            </a:schemeClr>
          </a:solidFill>
        </p:spPr>
        <p:txBody>
          <a:bodyPr wrap="square">
            <a:spAutoFit/>
          </a:bodyPr>
          <a:lstStyle/>
          <a:p>
            <a:r>
              <a:rPr lang="en-US" sz="1500" dirty="0"/>
              <a:t>UK schedule: </a:t>
            </a:r>
          </a:p>
          <a:p>
            <a:pPr lvl="1"/>
            <a:r>
              <a:rPr lang="en-US" sz="1500" dirty="0"/>
              <a:t>Dose 1 at 1 year of age </a:t>
            </a:r>
          </a:p>
          <a:p>
            <a:pPr lvl="1"/>
            <a:r>
              <a:rPr lang="en-US" sz="1500" dirty="0"/>
              <a:t>Dose 2 at 3 years and 4 months </a:t>
            </a:r>
          </a:p>
          <a:p>
            <a:pPr marL="0" lvl="1" indent="-228600" fontAlgn="base">
              <a:spcBef>
                <a:spcPts val="1000"/>
              </a:spcBef>
              <a:spcAft>
                <a:spcPct val="0"/>
              </a:spcAft>
              <a:tabLst>
                <a:tab pos="450850" algn="l"/>
              </a:tabLst>
            </a:pPr>
            <a:r>
              <a:rPr lang="en-GB" sz="1400" dirty="0">
                <a:latin typeface="Arial" charset="0"/>
                <a:ea typeface="ヒラギノ角ゴ Pro W3" charset="-128"/>
              </a:rPr>
              <a:t>Infants from 6 months of age may be offered MMR vaccine (see </a:t>
            </a:r>
            <a:r>
              <a:rPr lang="en-GB" sz="1400" dirty="0">
                <a:latin typeface="Arial" charset="0"/>
                <a:ea typeface="ヒラギノ角ゴ Pro W3" charset="-128"/>
                <a:hlinkClick r:id="rId6"/>
              </a:rPr>
              <a:t>Measles Green Book Chapter</a:t>
            </a:r>
            <a:r>
              <a:rPr lang="en-GB" sz="1400" dirty="0">
                <a:latin typeface="Arial" charset="0"/>
                <a:ea typeface="ヒラギノ角ゴ Pro W3" charset="-128"/>
              </a:rPr>
              <a:t>) as </a:t>
            </a:r>
            <a:r>
              <a:rPr lang="en-GB" sz="1400" dirty="0" err="1">
                <a:latin typeface="Arial" charset="0"/>
                <a:ea typeface="ヒラギノ角ゴ Pro W3" charset="-128"/>
              </a:rPr>
              <a:t>i</a:t>
            </a:r>
            <a:r>
              <a:rPr lang="en-GB" sz="1400" dirty="0">
                <a:latin typeface="Arial" charset="0"/>
                <a:ea typeface="ヒラギノ角ゴ Pro W3" charset="-128"/>
              </a:rPr>
              <a:t>) post exposure prophylaxis for measles or ii) if they are travelling to a measles endemic area where there is a current outbreak</a:t>
            </a:r>
          </a:p>
          <a:p>
            <a:pPr marL="0" lvl="1" indent="-228600" fontAlgn="base">
              <a:spcBef>
                <a:spcPts val="1000"/>
              </a:spcBef>
              <a:spcAft>
                <a:spcPct val="0"/>
              </a:spcAft>
              <a:tabLst>
                <a:tab pos="450850" algn="l"/>
              </a:tabLst>
            </a:pPr>
            <a:r>
              <a:rPr lang="en-GB" sz="1400" dirty="0">
                <a:latin typeface="Arial" charset="0"/>
                <a:ea typeface="ヒラギノ角ゴ Pro W3" charset="-128"/>
              </a:rPr>
              <a:t>Infants in their first year of life may not respond sufficiently to all components of the vaccine so doses given under 12 months of age should be discounted and repeated</a:t>
            </a:r>
            <a:endParaRPr lang="en-GB" sz="13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E211A64F-C881-0A44-16BA-6237847CE2F9}"/>
              </a:ext>
            </a:extLst>
          </p:cNvPr>
          <p:cNvSpPr>
            <a:spLocks noGrp="1"/>
          </p:cNvSpPr>
          <p:nvPr>
            <p:ph type="ftr" sz="quarter" idx="10"/>
          </p:nvPr>
        </p:nvSpPr>
        <p:spPr/>
        <p:txBody>
          <a:bodyPr/>
          <a:lstStyle/>
          <a:p>
            <a:r>
              <a:rPr lang="en-GB"/>
              <a:t>Measles for maternity</a:t>
            </a:r>
            <a:endParaRPr lang="en-GB" sz="1400" dirty="0"/>
          </a:p>
        </p:txBody>
      </p:sp>
      <p:sp>
        <p:nvSpPr>
          <p:cNvPr id="5" name="Slide Number Placeholder 4">
            <a:extLst>
              <a:ext uri="{FF2B5EF4-FFF2-40B4-BE49-F238E27FC236}">
                <a16:creationId xmlns:a16="http://schemas.microsoft.com/office/drawing/2014/main" id="{4ACDFEEB-F90C-5B42-6DCC-21218F0A0E4B}"/>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Tree>
    <p:extLst>
      <p:ext uri="{BB962C8B-B14F-4D97-AF65-F5344CB8AC3E}">
        <p14:creationId xmlns:p14="http://schemas.microsoft.com/office/powerpoint/2010/main" val="260292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ED17-FE0A-2AB7-32A0-7E2CC366248A}"/>
              </a:ext>
            </a:extLst>
          </p:cNvPr>
          <p:cNvSpPr>
            <a:spLocks noGrp="1"/>
          </p:cNvSpPr>
          <p:nvPr>
            <p:ph type="title"/>
          </p:nvPr>
        </p:nvSpPr>
        <p:spPr/>
        <p:txBody>
          <a:bodyPr anchor="t">
            <a:normAutofit/>
          </a:bodyPr>
          <a:lstStyle/>
          <a:p>
            <a:r>
              <a:rPr lang="en-GB" dirty="0"/>
              <a:t>Clinical presentation: prodromal phase</a:t>
            </a:r>
          </a:p>
        </p:txBody>
      </p:sp>
      <p:sp>
        <p:nvSpPr>
          <p:cNvPr id="3" name="Content Placeholder 2">
            <a:extLst>
              <a:ext uri="{FF2B5EF4-FFF2-40B4-BE49-F238E27FC236}">
                <a16:creationId xmlns:a16="http://schemas.microsoft.com/office/drawing/2014/main" id="{F5D46D08-25D1-EE56-5198-FEB0C201AF63}"/>
              </a:ext>
            </a:extLst>
          </p:cNvPr>
          <p:cNvSpPr>
            <a:spLocks noGrp="1"/>
          </p:cNvSpPr>
          <p:nvPr>
            <p:ph idx="1"/>
          </p:nvPr>
        </p:nvSpPr>
        <p:spPr>
          <a:xfrm>
            <a:off x="6287084" y="1956569"/>
            <a:ext cx="4977948" cy="4351338"/>
          </a:xfrm>
        </p:spPr>
        <p:txBody>
          <a:bodyPr>
            <a:normAutofit/>
          </a:bodyPr>
          <a:lstStyle/>
          <a:p>
            <a:r>
              <a:rPr lang="en-GB" dirty="0"/>
              <a:t>2 to 4 days </a:t>
            </a:r>
            <a:r>
              <a:rPr lang="en-GB" b="1" dirty="0"/>
              <a:t>before</a:t>
            </a:r>
            <a:r>
              <a:rPr lang="en-GB" dirty="0"/>
              <a:t> the rash appears: </a:t>
            </a:r>
          </a:p>
          <a:p>
            <a:pPr lvl="1"/>
            <a:r>
              <a:rPr lang="en-GB" sz="2400" dirty="0"/>
              <a:t>high fever </a:t>
            </a:r>
          </a:p>
          <a:p>
            <a:pPr lvl="1"/>
            <a:r>
              <a:rPr lang="en-GB" sz="2400" dirty="0"/>
              <a:t>cough</a:t>
            </a:r>
          </a:p>
          <a:p>
            <a:pPr lvl="1"/>
            <a:r>
              <a:rPr lang="en-GB" sz="2400" dirty="0"/>
              <a:t>coryza (runny nose) </a:t>
            </a:r>
          </a:p>
          <a:p>
            <a:pPr lvl="1"/>
            <a:r>
              <a:rPr lang="en-GB" sz="2400" b="1" dirty="0"/>
              <a:t>conjunctivitis (pink eye)</a:t>
            </a:r>
          </a:p>
          <a:p>
            <a:r>
              <a:rPr lang="en-GB" dirty="0"/>
              <a:t>fever typically increases, to peak around rash onset</a:t>
            </a:r>
          </a:p>
          <a:p>
            <a:endParaRPr lang="en-GB" dirty="0"/>
          </a:p>
        </p:txBody>
      </p:sp>
      <p:sp>
        <p:nvSpPr>
          <p:cNvPr id="4" name="Footer Placeholder 3">
            <a:extLst>
              <a:ext uri="{FF2B5EF4-FFF2-40B4-BE49-F238E27FC236}">
                <a16:creationId xmlns:a16="http://schemas.microsoft.com/office/drawing/2014/main" id="{61B8593E-4445-3FA5-660B-72014947F818}"/>
              </a:ext>
            </a:extLst>
          </p:cNvPr>
          <p:cNvSpPr>
            <a:spLocks noGrp="1"/>
          </p:cNvSpPr>
          <p:nvPr>
            <p:ph type="ftr" sz="quarter" idx="10"/>
          </p:nvPr>
        </p:nvSpPr>
        <p:spPr/>
        <p:txBody>
          <a:bodyPr anchor="ctr">
            <a:normAutofit/>
          </a:bodyPr>
          <a:lstStyle/>
          <a:p>
            <a:pPr>
              <a:spcAft>
                <a:spcPts val="600"/>
              </a:spcAft>
            </a:pPr>
            <a:r>
              <a:rPr lang="en-US"/>
              <a:t>Measles for maternity</a:t>
            </a:r>
            <a:endParaRPr lang="en-GB" dirty="0"/>
          </a:p>
        </p:txBody>
      </p:sp>
      <p:sp>
        <p:nvSpPr>
          <p:cNvPr id="5" name="Slide Number Placeholder 4">
            <a:extLst>
              <a:ext uri="{FF2B5EF4-FFF2-40B4-BE49-F238E27FC236}">
                <a16:creationId xmlns:a16="http://schemas.microsoft.com/office/drawing/2014/main" id="{0DC933A9-B7CB-FD7A-4F49-562EE98FB9D8}"/>
              </a:ext>
            </a:extLst>
          </p:cNvPr>
          <p:cNvSpPr>
            <a:spLocks noGrp="1"/>
          </p:cNvSpPr>
          <p:nvPr>
            <p:ph type="sldNum" sz="quarter" idx="11"/>
          </p:nvPr>
        </p:nvSpPr>
        <p:spPr/>
        <p:txBody>
          <a:bodyPr anchor="ctr">
            <a:normAutofit/>
          </a:bodyPr>
          <a:lstStyle/>
          <a:p>
            <a:pPr>
              <a:spcAft>
                <a:spcPts val="600"/>
              </a:spcAft>
            </a:pPr>
            <a:fld id="{D57F1E4F-1CFF-5643-939E-217C01CDF565}" type="slidenum">
              <a:rPr lang="en-US" smtClean="0"/>
              <a:pPr>
                <a:spcAft>
                  <a:spcPts val="600"/>
                </a:spcAft>
              </a:pPr>
              <a:t>7</a:t>
            </a:fld>
            <a:endParaRPr lang="en-US"/>
          </a:p>
        </p:txBody>
      </p:sp>
      <p:pic>
        <p:nvPicPr>
          <p:cNvPr id="6" name="Picture 5">
            <a:extLst>
              <a:ext uri="{FF2B5EF4-FFF2-40B4-BE49-F238E27FC236}">
                <a16:creationId xmlns:a16="http://schemas.microsoft.com/office/drawing/2014/main" id="{DE398C43-5386-335F-BA60-967772543F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32" r="11681" b="-1"/>
          <a:stretch/>
        </p:blipFill>
        <p:spPr bwMode="auto">
          <a:xfrm>
            <a:off x="838200" y="1825625"/>
            <a:ext cx="5181600" cy="4351338"/>
          </a:xfrm>
          <a:prstGeom prst="rect">
            <a:avLst/>
          </a:prstGeom>
          <a:noFill/>
        </p:spPr>
      </p:pic>
    </p:spTree>
    <p:extLst>
      <p:ext uri="{BB962C8B-B14F-4D97-AF65-F5344CB8AC3E}">
        <p14:creationId xmlns:p14="http://schemas.microsoft.com/office/powerpoint/2010/main" val="95922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65E4-3C1E-BC45-EE27-189909866758}"/>
              </a:ext>
            </a:extLst>
          </p:cNvPr>
          <p:cNvSpPr>
            <a:spLocks noGrp="1"/>
          </p:cNvSpPr>
          <p:nvPr>
            <p:ph type="title"/>
          </p:nvPr>
        </p:nvSpPr>
        <p:spPr/>
        <p:txBody>
          <a:bodyPr/>
          <a:lstStyle/>
          <a:p>
            <a:r>
              <a:rPr lang="en-GB" dirty="0"/>
              <a:t>Clinical presentation: </a:t>
            </a:r>
            <a:r>
              <a:rPr lang="en-GB" dirty="0" err="1"/>
              <a:t>Koplik</a:t>
            </a:r>
            <a:r>
              <a:rPr lang="en-GB" dirty="0"/>
              <a:t> spots</a:t>
            </a:r>
          </a:p>
        </p:txBody>
      </p:sp>
      <p:sp>
        <p:nvSpPr>
          <p:cNvPr id="3" name="Content Placeholder 2">
            <a:extLst>
              <a:ext uri="{FF2B5EF4-FFF2-40B4-BE49-F238E27FC236}">
                <a16:creationId xmlns:a16="http://schemas.microsoft.com/office/drawing/2014/main" id="{5998025D-462C-4C7A-5979-9F532FF179BD}"/>
              </a:ext>
            </a:extLst>
          </p:cNvPr>
          <p:cNvSpPr>
            <a:spLocks noGrp="1"/>
          </p:cNvSpPr>
          <p:nvPr>
            <p:ph idx="1"/>
          </p:nvPr>
        </p:nvSpPr>
        <p:spPr>
          <a:xfrm>
            <a:off x="534071" y="1548403"/>
            <a:ext cx="11123857" cy="4351338"/>
          </a:xfrm>
        </p:spPr>
        <p:txBody>
          <a:bodyPr>
            <a:normAutofit/>
          </a:bodyPr>
          <a:lstStyle/>
          <a:p>
            <a:r>
              <a:rPr lang="en-GB" sz="2000" dirty="0" err="1"/>
              <a:t>Koplik</a:t>
            </a:r>
            <a:r>
              <a:rPr lang="en-GB" sz="2000" dirty="0"/>
              <a:t> spots are small white/bluish spots inside cheeks/back of the lips </a:t>
            </a:r>
          </a:p>
          <a:p>
            <a:r>
              <a:rPr lang="en-GB" sz="2000" dirty="0"/>
              <a:t>they are characteristic of the prodromal phase </a:t>
            </a:r>
          </a:p>
          <a:p>
            <a:r>
              <a:rPr lang="en-GB" sz="2000" dirty="0"/>
              <a:t>they may appear 1 to 4 days before the rash, but usually disappear on day 2 of the rash - so may not be present when case presents</a:t>
            </a:r>
          </a:p>
        </p:txBody>
      </p:sp>
      <p:sp>
        <p:nvSpPr>
          <p:cNvPr id="4" name="Footer Placeholder 3">
            <a:extLst>
              <a:ext uri="{FF2B5EF4-FFF2-40B4-BE49-F238E27FC236}">
                <a16:creationId xmlns:a16="http://schemas.microsoft.com/office/drawing/2014/main" id="{45B9B21B-AAF5-B2D2-62CD-FF2D7A56152E}"/>
              </a:ext>
            </a:extLst>
          </p:cNvPr>
          <p:cNvSpPr>
            <a:spLocks noGrp="1"/>
          </p:cNvSpPr>
          <p:nvPr>
            <p:ph type="ftr" sz="quarter" idx="10"/>
          </p:nvPr>
        </p:nvSpPr>
        <p:spPr/>
        <p:txBody>
          <a:bodyPr/>
          <a:lstStyle/>
          <a:p>
            <a:r>
              <a:rPr lang="en-GB"/>
              <a:t>Measles for maternity</a:t>
            </a:r>
            <a:endParaRPr lang="en-GB" sz="1400" dirty="0"/>
          </a:p>
        </p:txBody>
      </p:sp>
      <p:sp>
        <p:nvSpPr>
          <p:cNvPr id="7" name="Slide Number Placeholder 6">
            <a:extLst>
              <a:ext uri="{FF2B5EF4-FFF2-40B4-BE49-F238E27FC236}">
                <a16:creationId xmlns:a16="http://schemas.microsoft.com/office/drawing/2014/main" id="{911AA067-A03A-5CD6-3BE2-CA975D420CA5}"/>
              </a:ext>
            </a:extLst>
          </p:cNvPr>
          <p:cNvSpPr>
            <a:spLocks noGrp="1"/>
          </p:cNvSpPr>
          <p:nvPr>
            <p:ph type="sldNum" sz="quarter" idx="11"/>
          </p:nvPr>
        </p:nvSpPr>
        <p:spPr/>
        <p:txBody>
          <a:bodyPr/>
          <a:lstStyle/>
          <a:p>
            <a:fld id="{D57F1E4F-1CFF-5643-939E-217C01CDF565}" type="slidenum">
              <a:rPr lang="en-US" smtClean="0"/>
              <a:pPr/>
              <a:t>8</a:t>
            </a:fld>
            <a:endParaRPr lang="en-US" dirty="0"/>
          </a:p>
        </p:txBody>
      </p:sp>
      <p:pic>
        <p:nvPicPr>
          <p:cNvPr id="5" name="Picture 4">
            <a:extLst>
              <a:ext uri="{FF2B5EF4-FFF2-40B4-BE49-F238E27FC236}">
                <a16:creationId xmlns:a16="http://schemas.microsoft.com/office/drawing/2014/main" id="{B1B874CB-0318-6930-70FC-C71AF96E5C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22" y="3202651"/>
            <a:ext cx="4625955" cy="3082157"/>
          </a:xfrm>
          <a:prstGeom prst="rect">
            <a:avLst/>
          </a:prstGeom>
          <a:noFill/>
          <a:ln>
            <a:noFill/>
          </a:ln>
        </p:spPr>
      </p:pic>
      <p:pic>
        <p:nvPicPr>
          <p:cNvPr id="6" name="Picture 2">
            <a:extLst>
              <a:ext uri="{FF2B5EF4-FFF2-40B4-BE49-F238E27FC236}">
                <a16:creationId xmlns:a16="http://schemas.microsoft.com/office/drawing/2014/main" id="{8040659A-B74F-54F7-4E2B-A6EDE8354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120" y="3197984"/>
            <a:ext cx="2941647" cy="308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77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B83C-8E67-B849-2646-B910BE8506B4}"/>
              </a:ext>
            </a:extLst>
          </p:cNvPr>
          <p:cNvSpPr>
            <a:spLocks noGrp="1"/>
          </p:cNvSpPr>
          <p:nvPr>
            <p:ph type="title"/>
          </p:nvPr>
        </p:nvSpPr>
        <p:spPr/>
        <p:txBody>
          <a:bodyPr/>
          <a:lstStyle/>
          <a:p>
            <a:r>
              <a:rPr lang="en-GB" dirty="0"/>
              <a:t>Clinical presentation: rash</a:t>
            </a:r>
          </a:p>
        </p:txBody>
      </p:sp>
      <p:sp>
        <p:nvSpPr>
          <p:cNvPr id="3" name="Content Placeholder 2">
            <a:extLst>
              <a:ext uri="{FF2B5EF4-FFF2-40B4-BE49-F238E27FC236}">
                <a16:creationId xmlns:a16="http://schemas.microsoft.com/office/drawing/2014/main" id="{546C395C-764F-F099-4B94-0FAF29482BED}"/>
              </a:ext>
            </a:extLst>
          </p:cNvPr>
          <p:cNvSpPr>
            <a:spLocks noGrp="1"/>
          </p:cNvSpPr>
          <p:nvPr>
            <p:ph idx="1"/>
          </p:nvPr>
        </p:nvSpPr>
        <p:spPr/>
        <p:txBody>
          <a:bodyPr>
            <a:normAutofit/>
          </a:bodyPr>
          <a:lstStyle/>
          <a:p>
            <a:r>
              <a:rPr lang="en-GB" dirty="0"/>
              <a:t>usually starts on the face (behind ears, on hairline)</a:t>
            </a:r>
          </a:p>
          <a:p>
            <a:r>
              <a:rPr lang="en-GB" dirty="0"/>
              <a:t>spreads to trunk and rest of the body and can become generalised </a:t>
            </a:r>
          </a:p>
          <a:p>
            <a:r>
              <a:rPr lang="en-GB" dirty="0"/>
              <a:t>red/brown spots</a:t>
            </a:r>
          </a:p>
          <a:p>
            <a:r>
              <a:rPr lang="en-GB" dirty="0"/>
              <a:t>flat, with sometimes small raised bumps on top (maculopapular)</a:t>
            </a:r>
          </a:p>
          <a:p>
            <a:r>
              <a:rPr lang="en-GB" dirty="0"/>
              <a:t>spots increase over 2 to 3 days; rash gradually expands</a:t>
            </a:r>
          </a:p>
          <a:p>
            <a:r>
              <a:rPr lang="en-GB" dirty="0"/>
              <a:t>can join together to form blotchy patches,  particularly on face and trunk</a:t>
            </a:r>
          </a:p>
          <a:p>
            <a:r>
              <a:rPr lang="en-GB" dirty="0"/>
              <a:t>usually not itchy and no blisters</a:t>
            </a:r>
          </a:p>
          <a:p>
            <a:r>
              <a:rPr lang="en-GB" dirty="0"/>
              <a:t>generally lasts for 3 to 7 days</a:t>
            </a:r>
          </a:p>
          <a:p>
            <a:r>
              <a:rPr lang="en-GB" dirty="0"/>
              <a:t>more difficult to spot on dark skin</a:t>
            </a:r>
          </a:p>
        </p:txBody>
      </p:sp>
      <p:sp>
        <p:nvSpPr>
          <p:cNvPr id="5" name="Slide Number Placeholder 4">
            <a:extLst>
              <a:ext uri="{FF2B5EF4-FFF2-40B4-BE49-F238E27FC236}">
                <a16:creationId xmlns:a16="http://schemas.microsoft.com/office/drawing/2014/main" id="{2F74D3B7-58FE-6C4A-F5BC-CAD7C4CA280A}"/>
              </a:ext>
            </a:extLst>
          </p:cNvPr>
          <p:cNvSpPr>
            <a:spLocks noGrp="1"/>
          </p:cNvSpPr>
          <p:nvPr>
            <p:ph type="sldNum" sz="quarter" idx="11"/>
          </p:nvPr>
        </p:nvSpPr>
        <p:spPr/>
        <p:txBody>
          <a:bodyPr/>
          <a:lstStyle/>
          <a:p>
            <a:fld id="{D57F1E4F-1CFF-5643-939E-217C01CDF565}" type="slidenum">
              <a:rPr lang="en-US" smtClean="0"/>
              <a:pPr/>
              <a:t>9</a:t>
            </a:fld>
            <a:endParaRPr lang="en-US" dirty="0"/>
          </a:p>
        </p:txBody>
      </p:sp>
      <p:sp>
        <p:nvSpPr>
          <p:cNvPr id="4" name="Footer Placeholder 3">
            <a:extLst>
              <a:ext uri="{FF2B5EF4-FFF2-40B4-BE49-F238E27FC236}">
                <a16:creationId xmlns:a16="http://schemas.microsoft.com/office/drawing/2014/main" id="{AE3BAD79-EEDD-CDB3-93E3-98157E54E24F}"/>
              </a:ext>
            </a:extLst>
          </p:cNvPr>
          <p:cNvSpPr>
            <a:spLocks noGrp="1"/>
          </p:cNvSpPr>
          <p:nvPr>
            <p:ph type="ftr" sz="quarter" idx="4294967295"/>
          </p:nvPr>
        </p:nvSpPr>
        <p:spPr>
          <a:xfrm>
            <a:off x="0" y="6438900"/>
            <a:ext cx="10007600" cy="363538"/>
          </a:xfrm>
          <a:prstGeom prst="rect">
            <a:avLst/>
          </a:prstGeom>
        </p:spPr>
        <p:txBody>
          <a:bodyPr/>
          <a:lstStyle/>
          <a:p>
            <a:r>
              <a:rPr lang="en-GB" sz="1400" dirty="0"/>
              <a:t>	Measles for maternity</a:t>
            </a:r>
          </a:p>
        </p:txBody>
      </p:sp>
    </p:spTree>
    <p:extLst>
      <p:ext uri="{BB962C8B-B14F-4D97-AF65-F5344CB8AC3E}">
        <p14:creationId xmlns:p14="http://schemas.microsoft.com/office/powerpoint/2010/main" val="1126524647"/>
      </p:ext>
    </p:extLst>
  </p:cSld>
  <p:clrMapOvr>
    <a:masterClrMapping/>
  </p:clrMapOvr>
</p:sld>
</file>

<file path=ppt/theme/theme1.xml><?xml version="1.0" encoding="utf-8"?>
<a:theme xmlns:a="http://schemas.openxmlformats.org/drawingml/2006/main" name="UKHSABRAND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BRANDING" id="{73FA9E3B-5948-48C6-A707-F316A73F70BB}" vid="{9F50E1B6-9E9D-42EE-BAD3-2FE755FE5547}"/>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2" id="{A188159B-65E9-9E41-9712-5B7027639E66}" vid="{61CBF61A-4638-D141-8ABA-3C7EDA4DCABE}"/>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C196DC4-2480-4F6D-820B-EEBF1E3C9D04}" vid="{572EB722-596F-4D6F-B863-48894E3270C6}"/>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C196DC4-2480-4F6D-820B-EEBF1E3C9D04}" vid="{572EB722-596F-4D6F-B863-48894E3270C6}"/>
    </a:ext>
  </a:extLst>
</a:theme>
</file>

<file path=ppt/theme/theme5.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4CC2DF203C14BA5B10837AFC43295" ma:contentTypeVersion="8" ma:contentTypeDescription="Create a new document." ma:contentTypeScope="" ma:versionID="18e0c50ba7458f276ca58e2b59124a65">
  <xsd:schema xmlns:xsd="http://www.w3.org/2001/XMLSchema" xmlns:xs="http://www.w3.org/2001/XMLSchema" xmlns:p="http://schemas.microsoft.com/office/2006/metadata/properties" xmlns:ns2="6b05e408-08c6-44b9-8aa5-199e0f868f48" xmlns:ns3="bbeda695-5afa-4f3f-927f-7bcf04efbbc2" targetNamespace="http://schemas.microsoft.com/office/2006/metadata/properties" ma:root="true" ma:fieldsID="c624776c05952ef873d8cb7b4e66e124" ns2:_="" ns3:_="">
    <xsd:import namespace="6b05e408-08c6-44b9-8aa5-199e0f868f48"/>
    <xsd:import namespace="bbeda695-5afa-4f3f-927f-7bcf04efbb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5e408-08c6-44b9-8aa5-199e0f868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eda695-5afa-4f3f-927f-7bcf04efbb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beda695-5afa-4f3f-927f-7bcf04efbbc2">
      <UserInfo>
        <DisplayName>Vanessa Saliba</DisplayName>
        <AccountId>41</AccountId>
        <AccountType/>
      </UserInfo>
      <UserInfo>
        <DisplayName>Mary Ramsay</DisplayName>
        <AccountId>42</AccountId>
        <AccountType/>
      </UserInfo>
    </SharedWithUsers>
  </documentManagement>
</p:properties>
</file>

<file path=customXml/itemProps1.xml><?xml version="1.0" encoding="utf-8"?>
<ds:datastoreItem xmlns:ds="http://schemas.openxmlformats.org/officeDocument/2006/customXml" ds:itemID="{339FB5C5-DFF6-41CD-A2FF-775030C25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5e408-08c6-44b9-8aa5-199e0f868f48"/>
    <ds:schemaRef ds:uri="bbeda695-5afa-4f3f-927f-7bcf04efb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13DA83-AF29-48BF-AA22-58561962AFC4}">
  <ds:schemaRefs>
    <ds:schemaRef ds:uri="http://schemas.microsoft.com/sharepoint/v3/contenttype/forms"/>
  </ds:schemaRefs>
</ds:datastoreItem>
</file>

<file path=customXml/itemProps3.xml><?xml version="1.0" encoding="utf-8"?>
<ds:datastoreItem xmlns:ds="http://schemas.openxmlformats.org/officeDocument/2006/customXml" ds:itemID="{9DC954D3-E7A1-491B-9577-4B6D5B6D7696}">
  <ds:schemaRefs>
    <ds:schemaRef ds:uri="http://schemas.microsoft.com/office/2006/documentManagement/types"/>
    <ds:schemaRef ds:uri="6b05e408-08c6-44b9-8aa5-199e0f868f48"/>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beda695-5afa-4f3f-927f-7bcf04efbbc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UKHSABRANDING</Template>
  <TotalTime>10168</TotalTime>
  <Words>2067</Words>
  <Application>Microsoft Office PowerPoint</Application>
  <PresentationFormat>Widescreen</PresentationFormat>
  <Paragraphs>172</Paragraphs>
  <Slides>17</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Arial</vt:lpstr>
      <vt:lpstr>Calibri</vt:lpstr>
      <vt:lpstr>Calibri Light</vt:lpstr>
      <vt:lpstr>Helvetica</vt:lpstr>
      <vt:lpstr>Symbol</vt:lpstr>
      <vt:lpstr>UKHSABRANDING</vt:lpstr>
      <vt:lpstr>7_Office Theme</vt:lpstr>
      <vt:lpstr>3_Office Theme</vt:lpstr>
      <vt:lpstr>5_Office Theme</vt:lpstr>
      <vt:lpstr>Office Theme</vt:lpstr>
      <vt:lpstr>Measles: an update for maternity services  </vt:lpstr>
      <vt:lpstr>Introduction</vt:lpstr>
      <vt:lpstr>Overview-current situation</vt:lpstr>
      <vt:lpstr>Importance for maternity services</vt:lpstr>
      <vt:lpstr>Measles: key facts</vt:lpstr>
      <vt:lpstr>MMR vaccine</vt:lpstr>
      <vt:lpstr>Clinical presentation: prodromal phase</vt:lpstr>
      <vt:lpstr>Clinical presentation: Koplik spots</vt:lpstr>
      <vt:lpstr>Clinical presentation: rash</vt:lpstr>
      <vt:lpstr>Clinical presentation-rash</vt:lpstr>
      <vt:lpstr>Differential Diagnosis and risk assessment</vt:lpstr>
      <vt:lpstr>Complications</vt:lpstr>
      <vt:lpstr>Risk assessment of contacts</vt:lpstr>
      <vt:lpstr>PowerPoint Presentation</vt:lpstr>
      <vt:lpstr>Key actions </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Lawlor</dc:creator>
  <cp:lastModifiedBy>Mark Dartford</cp:lastModifiedBy>
  <cp:revision>224</cp:revision>
  <dcterms:created xsi:type="dcterms:W3CDTF">2021-07-25T13:21:50Z</dcterms:created>
  <dcterms:modified xsi:type="dcterms:W3CDTF">2023-10-26T14:56:00Z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0x010100DAA4CC2DF203C14BA5B10837AFC43295</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y fmtid="{D5CDD505-2E9C-101B-9397-08002B2CF9AE}" pid="8" name="Order">
    <vt:r8>437100</vt:r8>
  </property>
  <property fmtid="{D5CDD505-2E9C-101B-9397-08002B2CF9AE}" pid="9" name="TriggerFlowInfo">
    <vt:lpwstr/>
  </property>
  <property fmtid="{D5CDD505-2E9C-101B-9397-08002B2CF9AE}" pid="10" name="WinDIP File ID">
    <vt:lpwstr>267ba593-df0c-4262-a331-955781ed0a1f</vt:lpwstr>
  </property>
</Properties>
</file>