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8"/>
  </p:notesMasterIdLst>
  <p:sldIdLst>
    <p:sldId id="256" r:id="rId2"/>
    <p:sldId id="266" r:id="rId3"/>
    <p:sldId id="760" r:id="rId4"/>
    <p:sldId id="278" r:id="rId5"/>
    <p:sldId id="269" r:id="rId6"/>
    <p:sldId id="604" r:id="rId7"/>
    <p:sldId id="271" r:id="rId8"/>
    <p:sldId id="272" r:id="rId9"/>
    <p:sldId id="605" r:id="rId10"/>
    <p:sldId id="275" r:id="rId11"/>
    <p:sldId id="606" r:id="rId12"/>
    <p:sldId id="607" r:id="rId13"/>
    <p:sldId id="608" r:id="rId14"/>
    <p:sldId id="734" r:id="rId15"/>
    <p:sldId id="736" r:id="rId16"/>
    <p:sldId id="737" r:id="rId17"/>
    <p:sldId id="733" r:id="rId18"/>
    <p:sldId id="738" r:id="rId19"/>
    <p:sldId id="759" r:id="rId20"/>
    <p:sldId id="739" r:id="rId21"/>
    <p:sldId id="305" r:id="rId22"/>
    <p:sldId id="731" r:id="rId23"/>
    <p:sldId id="740" r:id="rId24"/>
    <p:sldId id="741" r:id="rId25"/>
    <p:sldId id="758" r:id="rId26"/>
    <p:sldId id="753" r:id="rId27"/>
    <p:sldId id="754" r:id="rId28"/>
    <p:sldId id="325" r:id="rId29"/>
    <p:sldId id="752" r:id="rId30"/>
    <p:sldId id="745" r:id="rId31"/>
    <p:sldId id="747" r:id="rId32"/>
    <p:sldId id="746" r:id="rId33"/>
    <p:sldId id="748" r:id="rId34"/>
    <p:sldId id="749" r:id="rId35"/>
    <p:sldId id="289" r:id="rId36"/>
    <p:sldId id="757" r:id="rId37"/>
    <p:sldId id="761" r:id="rId38"/>
    <p:sldId id="309" r:id="rId39"/>
    <p:sldId id="750" r:id="rId40"/>
    <p:sldId id="296" r:id="rId41"/>
    <p:sldId id="310" r:id="rId42"/>
    <p:sldId id="763" r:id="rId43"/>
    <p:sldId id="764" r:id="rId44"/>
    <p:sldId id="767" r:id="rId45"/>
    <p:sldId id="321" r:id="rId46"/>
    <p:sldId id="755" r:id="rId47"/>
    <p:sldId id="311" r:id="rId48"/>
    <p:sldId id="300" r:id="rId49"/>
    <p:sldId id="301" r:id="rId50"/>
    <p:sldId id="323" r:id="rId51"/>
    <p:sldId id="765" r:id="rId52"/>
    <p:sldId id="769" r:id="rId53"/>
    <p:sldId id="762" r:id="rId54"/>
    <p:sldId id="355" r:id="rId55"/>
    <p:sldId id="751" r:id="rId56"/>
    <p:sldId id="74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92C636-010C-A141-D78B-C7E861DE3154}" name="Greta Hayward2" initials="GH" userId="S::Greta.Hayward2@ukhsa.gov.uk::3a7aec76-aba9-47b8-a6de-3b9e4cde2e80" providerId="AD"/>
  <p188:author id="{A0EF1354-8839-3EE8-BA07-61E72D8FF245}" name="Gayatri Amirthalingam" initials="GA" userId="S::Gayatri.Amirthalingam@ukhsa.gov.uk::a5332398-3cff-4661-bb54-5a3fe143c134" providerId="AD"/>
  <p188:author id="{A9A01BBC-C29E-B3E8-CBD9-BC45D8166443}" name="Lesley McFarlane" initials="LM" userId="S::Lesley.McFarlane@ukhsa.gov.uk::3ff71c5c-cfbc-466f-818f-fdc24ec99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74"/>
    <a:srgbClr val="007C91"/>
    <a:srgbClr val="19C5D7"/>
    <a:srgbClr val="0BE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75489" autoAdjust="0"/>
  </p:normalViewPr>
  <p:slideViewPr>
    <p:cSldViewPr snapToGrid="0">
      <p:cViewPr varScale="1">
        <p:scale>
          <a:sx n="86" d="100"/>
          <a:sy n="86" d="100"/>
        </p:scale>
        <p:origin x="16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3590935981866E-2"/>
          <c:y val="0.19476301861215642"/>
          <c:w val="0.8876744235754509"/>
          <c:h val="0.59655573024135999"/>
        </c:manualLayout>
      </c:layout>
      <c:lineChart>
        <c:grouping val="standard"/>
        <c:varyColors val="0"/>
        <c:ser>
          <c:idx val="6"/>
          <c:order val="0"/>
          <c:tx>
            <c:strRef>
              <c:f>Sheet1!$H$1</c:f>
              <c:strCache>
                <c:ptCount val="1"/>
                <c:pt idx="0">
                  <c:v>Total</c:v>
                </c:pt>
              </c:strCache>
            </c:strRef>
          </c:tx>
          <c:spPr>
            <a:ln w="44450"/>
          </c:spPr>
          <c:marker>
            <c:symbol val="none"/>
          </c:marker>
          <c:cat>
            <c:strRef>
              <c:f>Sheet1!$A$2:$A$16</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strCache>
            </c:strRef>
          </c:cat>
          <c:val>
            <c:numRef>
              <c:f>Sheet1!$H$2:$H$16</c:f>
              <c:numCache>
                <c:formatCode>General</c:formatCode>
                <c:ptCount val="15"/>
                <c:pt idx="0">
                  <c:v>0.72886927261727275</c:v>
                </c:pt>
                <c:pt idx="1">
                  <c:v>0.62770384393511003</c:v>
                </c:pt>
                <c:pt idx="2">
                  <c:v>0.38837007932439449</c:v>
                </c:pt>
                <c:pt idx="3">
                  <c:v>0.55592824399174823</c:v>
                </c:pt>
                <c:pt idx="4">
                  <c:v>0.6737531284793925</c:v>
                </c:pt>
                <c:pt idx="5">
                  <c:v>0.39592181586036274</c:v>
                </c:pt>
                <c:pt idx="6">
                  <c:v>0.54091952549860711</c:v>
                </c:pt>
                <c:pt idx="7">
                  <c:v>0.72247843794920941</c:v>
                </c:pt>
                <c:pt idx="8">
                  <c:v>0.76680014448599232</c:v>
                </c:pt>
                <c:pt idx="9">
                  <c:v>1.1537610085024976</c:v>
                </c:pt>
                <c:pt idx="10">
                  <c:v>1.6563230333789856</c:v>
                </c:pt>
                <c:pt idx="11">
                  <c:v>1.3118255609903875</c:v>
                </c:pt>
                <c:pt idx="12">
                  <c:v>0.76392811110628378</c:v>
                </c:pt>
                <c:pt idx="13">
                  <c:v>1.9956943206580871</c:v>
                </c:pt>
                <c:pt idx="14">
                  <c:v>17.288302897333349</c:v>
                </c:pt>
              </c:numCache>
            </c:numRef>
          </c:val>
          <c:smooth val="0"/>
          <c:extLst>
            <c:ext xmlns:c16="http://schemas.microsoft.com/office/drawing/2014/chart" uri="{C3380CC4-5D6E-409C-BE32-E72D297353CC}">
              <c16:uniqueId val="{00000000-FBA2-44D2-BC4C-A34C77457C19}"/>
            </c:ext>
          </c:extLst>
        </c:ser>
        <c:dLbls>
          <c:showLegendKey val="0"/>
          <c:showVal val="0"/>
          <c:showCatName val="0"/>
          <c:showSerName val="0"/>
          <c:showPercent val="0"/>
          <c:showBubbleSize val="0"/>
        </c:dLbls>
        <c:smooth val="0"/>
        <c:axId val="136390144"/>
        <c:axId val="136391680"/>
      </c:lineChart>
      <c:catAx>
        <c:axId val="136390144"/>
        <c:scaling>
          <c:orientation val="minMax"/>
        </c:scaling>
        <c:delete val="0"/>
        <c:axPos val="b"/>
        <c:numFmt formatCode="General" sourceLinked="0"/>
        <c:majorTickMark val="out"/>
        <c:minorTickMark val="none"/>
        <c:tickLblPos val="nextTo"/>
        <c:txPr>
          <a:bodyPr/>
          <a:lstStyle/>
          <a:p>
            <a:pPr>
              <a:defRPr sz="2000"/>
            </a:pPr>
            <a:endParaRPr lang="en-US"/>
          </a:p>
        </c:txPr>
        <c:crossAx val="136391680"/>
        <c:crosses val="autoZero"/>
        <c:auto val="1"/>
        <c:lblAlgn val="ctr"/>
        <c:lblOffset val="100"/>
        <c:noMultiLvlLbl val="0"/>
      </c:catAx>
      <c:valAx>
        <c:axId val="136391680"/>
        <c:scaling>
          <c:orientation val="minMax"/>
        </c:scaling>
        <c:delete val="0"/>
        <c:axPos val="l"/>
        <c:title>
          <c:tx>
            <c:rich>
              <a:bodyPr rot="0" vert="horz"/>
              <a:lstStyle/>
              <a:p>
                <a:pPr>
                  <a:defRPr/>
                </a:pPr>
                <a:r>
                  <a:rPr lang="en-GB" sz="1200" dirty="0"/>
                  <a:t>Rate per 100,000 population</a:t>
                </a:r>
              </a:p>
            </c:rich>
          </c:tx>
          <c:layout>
            <c:manualLayout>
              <c:xMode val="edge"/>
              <c:yMode val="edge"/>
              <c:x val="2.2843588930930751E-2"/>
              <c:y val="8.2305650690281937E-2"/>
            </c:manualLayout>
          </c:layout>
          <c:overlay val="0"/>
        </c:title>
        <c:numFmt formatCode="General" sourceLinked="1"/>
        <c:majorTickMark val="out"/>
        <c:minorTickMark val="none"/>
        <c:tickLblPos val="nextTo"/>
        <c:crossAx val="136390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c.gov/pertussis/outbreak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hpa.org.uk/hpr/archives/2012/news3512.htm#prtss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ebarchive.nationalarchives.gov.uk/ukgwa/20140714090408/http:/www.hpa.org.uk/hpr/archives/2012/news3912.htm#dhprtss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ssets.publishing.service.gov.uk/media/5a7487abed915d0e8bf19080/Pertussis_Green_Book_Chapter_24_Ap2016.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pertussis-epidemiology-in-england-2024/confirmed-cases-of-pertussis-in-england-by-mont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pertussis-immunisation-in-pregnancy-vaccine-coverage-estimates-in-england-october-2013-to-march-2014/prenatal-pertussis-vaccination-coverage-in-england-from-july-to-september-202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pertussis-immunisation-in-pregnancy-vaccine-coverage-estimates-in-england-october-2013-to-march-201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ubmed.ncbi.nlm.nih.gov/2679721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ubmed.ncbi.nlm.nih.gov/3387553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ra.nhs.uk/planning-and-improving-research/application-summaries/research-summaries/imap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file:///\\COLHPAFIL003\ProjectData\Immune\Imms%20Operations\SCRIMMs\Transitional%20Files\Immunisation%20Nurse%20specialists\New%20vaccine%20programme%20materials\Maternal%20pertussis%20vaccination\2024%20Change%20of%20prenatal%20vaccine\Info%20for%20HCPs\JCVI%20Minutes%20October%202022" TargetMode="External"/><Relationship Id="rId4" Type="http://schemas.openxmlformats.org/officeDocument/2006/relationships/hyperlink" Target="https://www.hra.nhs.uk/planning-and-improving-research/application-summaries/research-summaries/imap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resources-to-support-whooping-cough-vaccinatio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If%20Adacel%20is%20not%20available%20and%20to%20obtain%20it%20would%20result%20in%20a%20delay%20in%20vaccinating%20a%20pregnant%20woman,%20either%20Boostrix-IPV%20or%20Repevax%20vaccine%20can%20be%20given%20instead."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sz="1200" b="0" dirty="0">
                <a:latin typeface="Calibri" pitchFamily="34" charset="0"/>
              </a:rPr>
              <a:t>This resource has been </a:t>
            </a:r>
            <a:r>
              <a:rPr lang="en-GB" altLang="en-US" sz="1200" b="0" u="none" dirty="0">
                <a:latin typeface="Calibri" pitchFamily="34" charset="0"/>
              </a:rPr>
              <a:t>updated </a:t>
            </a:r>
            <a:r>
              <a:rPr lang="en-GB" altLang="en-US" sz="1200" b="0" dirty="0">
                <a:latin typeface="Calibri" pitchFamily="34" charset="0"/>
              </a:rPr>
              <a:t>to align with the recently updated information document for healthcare practitioners: Pertussis (whooping cough) vaccination programme for pregnant women.</a:t>
            </a:r>
          </a:p>
          <a:p>
            <a:pPr>
              <a:lnSpc>
                <a:spcPct val="90000"/>
              </a:lnSpc>
            </a:pPr>
            <a:endParaRPr lang="en-GB" altLang="en-US" sz="1200" b="0" u="sng" dirty="0">
              <a:latin typeface="Calibri" pitchFamily="34" charset="0"/>
            </a:endParaRPr>
          </a:p>
          <a:p>
            <a:pPr>
              <a:lnSpc>
                <a:spcPct val="90000"/>
              </a:lnSpc>
            </a:pPr>
            <a:r>
              <a:rPr lang="en-GB" altLang="en-US" sz="1200" b="0" u="none" dirty="0">
                <a:latin typeface="Calibri" pitchFamily="34" charset="0"/>
              </a:rPr>
              <a:t>Rationale: </a:t>
            </a:r>
            <a:r>
              <a:rPr lang="en-GB" altLang="en-US" sz="1200" b="0" dirty="0">
                <a:latin typeface="Calibri" pitchFamily="34" charset="0"/>
              </a:rPr>
              <a:t>This resource is designed to support healthcare practitioners involved in the vaccination against pertussis in pregnancy programme so that they can provide women with evidence based information. </a:t>
            </a:r>
          </a:p>
          <a:p>
            <a:pPr>
              <a:lnSpc>
                <a:spcPct val="90000"/>
              </a:lnSpc>
            </a:pPr>
            <a:r>
              <a:rPr lang="en-GB" altLang="en-US" sz="1200" b="0" dirty="0">
                <a:latin typeface="Calibri" pitchFamily="34" charset="0"/>
              </a:rPr>
              <a:t> </a:t>
            </a:r>
          </a:p>
          <a:p>
            <a:pPr>
              <a:lnSpc>
                <a:spcPct val="90000"/>
              </a:lnSpc>
            </a:pPr>
            <a:r>
              <a:rPr lang="en-GB" altLang="en-US" sz="1200" b="0" dirty="0">
                <a:latin typeface="Calibri" pitchFamily="34" charset="0"/>
              </a:rPr>
              <a:t>This resource does not cover the actual administration techniques involved in giving pertussis-containing vaccines.. If staff are required to deliver vaccinations they should refer to their line manager for alternative training.</a:t>
            </a:r>
          </a:p>
          <a:p>
            <a:pPr>
              <a:lnSpc>
                <a:spcPct val="90000"/>
              </a:lnSpc>
            </a:pPr>
            <a:r>
              <a:rPr lang="en-GB" altLang="en-US" sz="1200" b="0" dirty="0">
                <a:latin typeface="Calibri" pitchFamily="34" charset="0"/>
              </a:rPr>
              <a:t> </a:t>
            </a:r>
          </a:p>
          <a:p>
            <a:pPr>
              <a:lnSpc>
                <a:spcPct val="90000"/>
              </a:lnSpc>
            </a:pPr>
            <a:r>
              <a:rPr lang="en-GB" altLang="en-US" sz="1200" b="0" dirty="0">
                <a:latin typeface="Calibri" pitchFamily="34" charset="0"/>
              </a:rPr>
              <a:t>Note: Pertussis is commonly known as whooping cough. For the purpose of this resource, pertussis is used throughout.</a:t>
            </a:r>
            <a:endParaRPr lang="en-GB" altLang="en-US" sz="1200"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44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01600" y="750888"/>
            <a:ext cx="6594475" cy="3709987"/>
          </a:xfrm>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Infants and young children are usually the most severely affected by pertussis and infants are most likely to develop severe potentially life-threatening complications. </a:t>
            </a:r>
          </a:p>
          <a:p>
            <a:r>
              <a:rPr lang="en-GB" altLang="en-US" dirty="0">
                <a:latin typeface="Calibri" pitchFamily="34" charset="0"/>
              </a:rPr>
              <a:t> </a:t>
            </a:r>
          </a:p>
          <a:p>
            <a:r>
              <a:rPr lang="en-GB" altLang="en-US" dirty="0">
                <a:latin typeface="Calibri" pitchFamily="34" charset="0"/>
              </a:rPr>
              <a:t>Young infants are much more likely to be admitted to hospital with pertussis than other age groups. </a:t>
            </a:r>
          </a:p>
          <a:p>
            <a:r>
              <a:rPr lang="en-GB" altLang="en-US" dirty="0">
                <a:latin typeface="Calibri" pitchFamily="34" charset="0"/>
              </a:rPr>
              <a:t> </a:t>
            </a:r>
          </a:p>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Pertussis in the very young is a significant cause of illness and death.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520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altLang="en-US" dirty="0">
                <a:latin typeface="Calibri" pitchFamily="34" charset="0"/>
              </a:rPr>
              <a:t>Pertussis tends to have a cyclical nature with a peak in cases every 3 to 5 years. In 2008 (the last peak before the outbreak occurred in 2012) there were 902 laboratory confirmed cases of pertussis. In 2012 there was a dramatic increase to 9,711 laboratory confirmed cases. C</a:t>
            </a:r>
            <a:r>
              <a:rPr lang="en-GB" dirty="0"/>
              <a:t>ases were 10 times higher than usually seen in peak years. </a:t>
            </a:r>
            <a:r>
              <a:rPr lang="en-GB" altLang="en-US" dirty="0">
                <a:latin typeface="Calibri" pitchFamily="34" charset="0"/>
              </a:rPr>
              <a:t>Many more cases occur that are not laboratory confirmed.  </a:t>
            </a:r>
          </a:p>
          <a:p>
            <a:pPr>
              <a:lnSpc>
                <a:spcPct val="90000"/>
              </a:lnSpc>
            </a:pPr>
            <a:r>
              <a:rPr lang="en-GB" altLang="en-US" sz="800" dirty="0">
                <a:latin typeface="Calibri" pitchFamily="34" charset="0"/>
              </a:rPr>
              <a:t> </a:t>
            </a:r>
          </a:p>
          <a:p>
            <a:pPr>
              <a:lnSpc>
                <a:spcPct val="90000"/>
              </a:lnSpc>
            </a:pPr>
            <a:r>
              <a:rPr lang="en-GB" altLang="en-US" dirty="0">
                <a:latin typeface="Calibri" pitchFamily="34" charset="0"/>
              </a:rPr>
              <a:t>All parts of England and Wales, Scotland and Northern Ireland saw a similar dramatic increase in cases in 2012. Increases were also seen in America during 2012 with increased pertussis cases or outbreaks reported in the majority of states. As in the UK, in America the highest rate is in young infants. Similar increases in cases have also been reported in Australia, New Zealand and Canada. </a:t>
            </a:r>
          </a:p>
          <a:p>
            <a:pPr>
              <a:lnSpc>
                <a:spcPct val="90000"/>
              </a:lnSpc>
            </a:pPr>
            <a:endParaRPr lang="en-GB" altLang="en-US" sz="800" dirty="0">
              <a:latin typeface="Calibri" pitchFamily="34" charset="0"/>
            </a:endParaRPr>
          </a:p>
          <a:p>
            <a:pPr>
              <a:lnSpc>
                <a:spcPct val="90000"/>
              </a:lnSpc>
            </a:pPr>
            <a:r>
              <a:rPr lang="en-GB" altLang="en-US" dirty="0">
                <a:latin typeface="Calibri" pitchFamily="34" charset="0"/>
              </a:rPr>
              <a:t>Refs:</a:t>
            </a:r>
          </a:p>
          <a:p>
            <a:pPr>
              <a:lnSpc>
                <a:spcPct val="90000"/>
              </a:lnSpc>
            </a:pPr>
            <a:r>
              <a:rPr lang="en-GB" altLang="en-US" dirty="0">
                <a:latin typeface="Calibri" pitchFamily="34" charset="0"/>
              </a:rPr>
              <a:t>America increase: </a:t>
            </a:r>
            <a:r>
              <a:rPr lang="en-GB" altLang="en-US" u="sng" dirty="0">
                <a:latin typeface="Calibri" pitchFamily="34" charset="0"/>
                <a:hlinkClick r:id="rId3"/>
              </a:rPr>
              <a:t>http://www.cdc.gov/pertussis/outbreaks.html</a:t>
            </a:r>
            <a:endParaRPr lang="en-GB" altLang="en-US" dirty="0">
              <a:latin typeface="Calibri" pitchFamily="34" charset="0"/>
            </a:endParaRPr>
          </a:p>
          <a:p>
            <a:pPr>
              <a:lnSpc>
                <a:spcPct val="90000"/>
              </a:lnSpc>
            </a:pPr>
            <a:r>
              <a:rPr lang="en-GB" altLang="en-US" dirty="0">
                <a:latin typeface="Calibri" pitchFamily="34" charset="0"/>
              </a:rPr>
              <a:t>Increase in England and Wales </a:t>
            </a:r>
            <a:r>
              <a:rPr lang="en-GB" altLang="en-US" u="sng" dirty="0">
                <a:latin typeface="Calibri" pitchFamily="34" charset="0"/>
                <a:hlinkClick r:id="rId4"/>
              </a:rPr>
              <a:t>http://www.hpa.org.uk/hpr/archives/2012/news3512.htm#prtsss</a:t>
            </a:r>
            <a:endParaRPr lang="en-GB" altLang="en-US" dirty="0">
              <a:latin typeface="Calibri"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0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It is clear that a high proportion of infant cases occurred before they received their first dose of vaccine (at 8 weeks). Infants must receive all 3 doses of the vaccine (at 8, 12 and 16 weeks) in a timely manner to gain maximum benefit from the infant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r>
              <a:rPr lang="en-GB" dirty="0"/>
              <a:t>This graph shows the age at onset of pertussis by weeks of age in infants up to a year of age based on laboratory confirmed cases tested between January 2011 and August 2012. We know that babies in England are immunised in a very timely manner. This graph clearly shows that the majority of infant cases occurred in the first few weeks of life before these babies could be protected by even their first dose of vaccine. </a:t>
            </a:r>
          </a:p>
          <a:p>
            <a:endParaRPr lang="en-GB" dirty="0"/>
          </a:p>
          <a:p>
            <a:r>
              <a:rPr lang="en-GB" dirty="0"/>
              <a:t>The first dose of the infant programme does offer some protection against disease in infants (a study by Public Health England (PHE) (now UK Health Security Agency) calculated protection after first dose to be around 62%) but 3 doses of pertussis-containing vaccine are required to achieve optimal protection (95% in the same study). Cases in fully immunised infants (3 doses) were extremely rare in the 20-month period shown.</a:t>
            </a:r>
          </a:p>
          <a:p>
            <a:endParaRPr lang="en-GB" dirty="0"/>
          </a:p>
          <a:p>
            <a:r>
              <a:rPr lang="en-GB" dirty="0"/>
              <a:t>Graph based on data published in the weekly Health Protection Reports. Vol 6, No 39, 28 Sept 12 – Pertussis vaccination for pregnant women: </a:t>
            </a:r>
            <a:r>
              <a:rPr lang="en-US" dirty="0">
                <a:hlinkClick r:id="rId3"/>
              </a:rPr>
              <a:t>[ARCHIVED CONTENT] Health Protection Report | News Archives | 28 September 2012 (nationalarchives.gov.uk)</a:t>
            </a:r>
            <a:r>
              <a:rPr lang="en-US" dirty="0"/>
              <a:t>. Also in the </a:t>
            </a:r>
            <a:r>
              <a:rPr lang="en-US" dirty="0">
                <a:hlinkClick r:id="rId4"/>
              </a:rPr>
              <a:t>Green Book Chapter 24 v3_0 (publishing.service.gov.uk</a:t>
            </a:r>
            <a:r>
              <a:rPr lang="en-US" dirty="0"/>
              <a:t> figure 24.3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3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latin typeface="Calibri" pitchFamily="34" charset="0"/>
              </a:rPr>
              <a:t>The incidence rate in infants under 3 months of age was estimated at nearly 240 per 100,000 in 2012. These young infants are most at risk of severe illness and complications. </a:t>
            </a:r>
          </a:p>
          <a:p>
            <a:pPr>
              <a:lnSpc>
                <a:spcPct val="90000"/>
              </a:lnSpc>
            </a:pPr>
            <a:r>
              <a:rPr lang="en-GB" altLang="en-US" dirty="0">
                <a:latin typeface="Calibri" pitchFamily="34" charset="0"/>
              </a:rPr>
              <a:t> </a:t>
            </a:r>
          </a:p>
          <a:p>
            <a:pPr>
              <a:lnSpc>
                <a:spcPct val="90000"/>
              </a:lnSpc>
            </a:pPr>
            <a:r>
              <a:rPr lang="en-GB" altLang="en-US" dirty="0">
                <a:latin typeface="Calibri" pitchFamily="34" charset="0"/>
              </a:rPr>
              <a:t>As pertussis is very infectious, cases in adults and older children can pass the infection on to young infants. It is known that many cases of pertussis are not diagnosed, tested or confirmed</a:t>
            </a:r>
          </a:p>
          <a:p>
            <a:pPr>
              <a:lnSpc>
                <a:spcPct val="90000"/>
              </a:lnSpc>
            </a:pPr>
            <a:endParaRPr lang="en-GB" altLang="en-US" dirty="0">
              <a:latin typeface="Calibri" pitchFamily="34" charset="0"/>
            </a:endParaRPr>
          </a:p>
          <a:p>
            <a:pPr>
              <a:lnSpc>
                <a:spcPct val="90000"/>
              </a:lnSpc>
            </a:pPr>
            <a:r>
              <a:rPr lang="en-GB" dirty="0"/>
              <a:t>In addition to the childhood pertussis vaccination programme, a maternal vaccination programme was introduced in 2012, initially as a pilot, with the aim to protect the mother from pertussis (reducing the risk of exposure to the child), but additionally to protect infants in the 8-week period prior to their vaccination programme through maternal antibody transfer. </a:t>
            </a:r>
            <a:r>
              <a:rPr lang="en-GB" altLang="en-US" dirty="0">
                <a:latin typeface="Calibri" pitchFamily="34" charset="0"/>
              </a:rPr>
              <a:t>Following the introduction of maternal vaccination in 2012, the incidence of pertussis in children </a:t>
            </a:r>
            <a:r>
              <a:rPr lang="en-GB" altLang="en-US" dirty="0">
                <a:solidFill>
                  <a:srgbClr val="FF0000"/>
                </a:solidFill>
                <a:highlight>
                  <a:srgbClr val="FFFF00"/>
                </a:highlight>
                <a:latin typeface="Calibri" pitchFamily="34" charset="0"/>
              </a:rPr>
              <a:t>under 3 months fell to pre-outbreak levels whilst disease rates remained higher in older age groups. </a:t>
            </a:r>
          </a:p>
          <a:p>
            <a:pPr>
              <a:lnSpc>
                <a:spcPct val="90000"/>
              </a:lnSpc>
            </a:pPr>
            <a:endParaRPr lang="en-GB" altLang="en-US" dirty="0">
              <a:solidFill>
                <a:srgbClr val="FF0000"/>
              </a:solidFill>
              <a:highlight>
                <a:srgbClr val="FFFF00"/>
              </a:highlight>
              <a:latin typeface="Calibri" pitchFamily="34" charset="0"/>
            </a:endParaRPr>
          </a:p>
          <a:p>
            <a:pPr>
              <a:lnSpc>
                <a:spcPct val="90000"/>
              </a:lnSpc>
            </a:pPr>
            <a:r>
              <a:rPr lang="en-GB" altLang="en-US" dirty="0">
                <a:solidFill>
                  <a:srgbClr val="FF0000"/>
                </a:solidFill>
                <a:highlight>
                  <a:srgbClr val="FFFF00"/>
                </a:highlight>
                <a:latin typeface="Calibri" pitchFamily="34" charset="0"/>
              </a:rPr>
              <a:t>Pertussis activity was at exceptionally low levels between 2020 and the middle of 2023 following population measures introduced to control the COVID-19 pandemic. The disease began to </a:t>
            </a:r>
            <a:r>
              <a:rPr lang="en-GB" altLang="en-US" dirty="0">
                <a:solidFill>
                  <a:srgbClr val="FF0000"/>
                </a:solidFill>
                <a:latin typeface="Calibri" pitchFamily="34" charset="0"/>
              </a:rPr>
              <a:t>re-emerge</a:t>
            </a:r>
            <a:r>
              <a:rPr lang="en-GB" altLang="en-US" dirty="0">
                <a:solidFill>
                  <a:srgbClr val="FF0000"/>
                </a:solidFill>
                <a:highlight>
                  <a:srgbClr val="FFFF00"/>
                </a:highlight>
                <a:latin typeface="Calibri" pitchFamily="34" charset="0"/>
              </a:rPr>
              <a:t> from mid 2023.</a:t>
            </a:r>
          </a:p>
          <a:p>
            <a:endParaRPr lang="en-GB" dirty="0"/>
          </a:p>
          <a:p>
            <a:r>
              <a:rPr lang="en-GB" dirty="0">
                <a:hlinkClick r:id="rId3"/>
              </a:rPr>
              <a:t>Confirmed cases of pertussis in England by month - GOV.UK (www.gov.uk)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281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In the 12 years prior to the introduction of maternal pertussis vaccination in October 2012, 63 deaths occurred in babies aged under one year with confirmed pertussis.</a:t>
            </a:r>
          </a:p>
          <a:p>
            <a:endParaRPr lang="en-GB" b="0" i="0" dirty="0">
              <a:solidFill>
                <a:srgbClr val="0B0C0C"/>
              </a:solidFill>
              <a:effectLst/>
              <a:latin typeface="GDS Transport"/>
            </a:endParaRPr>
          </a:p>
          <a:p>
            <a:r>
              <a:rPr lang="en-GB" dirty="0"/>
              <a:t>The 2012 increase in infant cases resulted in more deaths in babies with pertussis than had been seen in the last 20 years. Fourteen babies with confirmed pertussis died in 2012; these babies were all under 10 weeks old at disease onset and too young to be fully protected by routine immunisation. None had received any vaccine doses.</a:t>
            </a:r>
          </a:p>
          <a:p>
            <a:r>
              <a:rPr lang="en-GB" dirty="0"/>
              <a:t>The high disease incidence and large number of deaths led to Public Health England declaring this to be a national outbreak in April 2012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we have continued to see deaths in infants with pertussis </a:t>
            </a:r>
            <a:r>
              <a:rPr lang="en-GB" sz="1200" dirty="0">
                <a:solidFill>
                  <a:srgbClr val="0B0C0C"/>
                </a:solidFill>
                <a:effectLst/>
                <a:latin typeface="Arial" panose="020B0604020202020204" pitchFamily="34" charset="0"/>
              </a:rPr>
              <a:t>s</a:t>
            </a:r>
            <a:r>
              <a:rPr lang="en-GB" sz="1200" dirty="0">
                <a:solidFill>
                  <a:srgbClr val="0B0C0C"/>
                </a:solidFill>
                <a:effectLst/>
                <a:latin typeface="Arial" panose="020B0604020202020204" pitchFamily="34" charset="0"/>
                <a:ea typeface="Times New Roman" panose="02020603050405020304" pitchFamily="18" charset="0"/>
              </a:rPr>
              <a:t>ince the introduction of pertussis vaccination in pregnancy programme. F</a:t>
            </a:r>
            <a:r>
              <a:rPr lang="en-GB" b="0" i="0" dirty="0">
                <a:solidFill>
                  <a:srgbClr val="0B0C0C"/>
                </a:solidFill>
                <a:effectLst/>
                <a:latin typeface="GDS Transport"/>
              </a:rPr>
              <a:t>rom 2013 to the end of April 2024, there have been 29 deaths in babies with confirmed pertussis who were all too young to be fully protected by infant vaccination. Sadly, this includes 8 deaths in infants who had contracted pertussis between January and April 2024. Of the 29 infants that died, 23 had mothers who were not vaccinated in pregnancy. </a:t>
            </a:r>
            <a:r>
              <a:rPr lang="en-GB" dirty="0"/>
              <a:t>This further underlines the importance of ensuring that all pregnant women are given the opportunity to protect their babies from birth against pertussis through timely vaccination in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68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Maternal vaccine uptake fell from over 70% in September 2017 to around 58% in September 2023 (see </a:t>
            </a:r>
            <a:r>
              <a:rPr lang="en-GB" dirty="0">
                <a:hlinkClick r:id="rId3"/>
              </a:rPr>
              <a:t>pertussis vaccination coverage in England from July to September 2022 - GOV.UK (www.gov.uk)</a:t>
            </a:r>
            <a:r>
              <a:rPr lang="en-GB" dirty="0"/>
              <a:t>). </a:t>
            </a:r>
            <a:r>
              <a:rPr lang="en-GB" sz="1200" dirty="0"/>
              <a:t>This is of great concern when considered with the data on the previous slides which shows the risk of infant mortality from pertussis infection in children born to unvaccinated mothers.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99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prenatal pertussis coverage reports available at </a:t>
            </a:r>
            <a:r>
              <a:rPr lang="en-GB" dirty="0">
                <a:hlinkClick r:id="rId3"/>
              </a:rPr>
              <a:t>Pertussis immunisation in pregnancy: vaccine coverage (England) - GOV.UK (www.gov.uk)</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3234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Uptake rates for the completed primary course (x3 doses) of childhood pertussis vaccination in England and Wales are usually over 95% for children aged 12 and 24 months. Effectiveness estimates have shown that even the first infant dose offers some protection against pertussis disease and timely administration of all 3 doses is important.</a:t>
            </a:r>
          </a:p>
          <a:p>
            <a:r>
              <a:rPr lang="en-GB" altLang="en-US" dirty="0">
                <a:latin typeface="Calibri" pitchFamily="34" charset="0"/>
              </a:rPr>
              <a:t> </a:t>
            </a:r>
          </a:p>
          <a:p>
            <a:r>
              <a:rPr lang="en-GB" altLang="en-US" dirty="0">
                <a:latin typeface="Calibri" pitchFamily="34" charset="0"/>
              </a:rPr>
              <a:t>Protection from vaccination against serious pertussis infection is very high for the first few years of life, when the risk of complications is greatest. Protection is extended further by the booster dose given shortly before children go to school (usually given when children are aged about 3 years and 4 months). </a:t>
            </a:r>
          </a:p>
          <a:p>
            <a:endParaRPr lang="en-GB" altLang="en-US" dirty="0"/>
          </a:p>
          <a:p>
            <a:endParaRPr lang="en-GB" dirty="0"/>
          </a:p>
        </p:txBody>
      </p:sp>
    </p:spTree>
    <p:extLst>
      <p:ext uri="{BB962C8B-B14F-4D97-AF65-F5344CB8AC3E}">
        <p14:creationId xmlns:p14="http://schemas.microsoft.com/office/powerpoint/2010/main" val="234258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a:latin typeface="Calibri" pitchFamily="34" charset="0"/>
              </a:rPr>
              <a:t>Protection against disease is very high initially after vaccination but n</a:t>
            </a:r>
            <a:r>
              <a:rPr lang="en-GB" altLang="en-US" dirty="0">
                <a:latin typeface="Calibri" pitchFamily="34" charset="0"/>
              </a:rPr>
              <a:t>either protection from natural infection or from vaccination is life long. Individuals who have had pertussis can get re-infected and spread infection to others. The same is true after pertussis vaccination though infection in fully vaccinated individuals is normally less severe. However, as vaccinated individuals or those who have previously had pertussis can get disease, particularly as immunity wanes in adolescence and adulthood, these people may spread infection to those children who are too young to be vaccinated.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47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01600" y="750888"/>
            <a:ext cx="6594475"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GB" altLang="en-US" dirty="0">
                <a:latin typeface="Calibri" pitchFamily="34" charset="0"/>
              </a:rPr>
              <a:t>In response to the dramatic increase in cases of pertussis in the UK, and the fact that infants are most severely infected, a decision was made by the Department of Health to recommend that pregnant women receive a pertussis containing vaccine. </a:t>
            </a:r>
            <a:r>
              <a:rPr lang="en-GB" b="0" i="0" dirty="0">
                <a:solidFill>
                  <a:srgbClr val="0B0C0C"/>
                </a:solidFill>
                <a:effectLst/>
                <a:latin typeface="GDS Transport"/>
              </a:rPr>
              <a:t>Pertussis vaccination is recommended in every pregnancy and women should normally receive their whooping cough vaccine around the time of their mid-pregnancy scan (usually 20 weeks) but can receive it from 16 weeks</a:t>
            </a:r>
            <a:r>
              <a:rPr lang="en-GB" altLang="en-US" baseline="0" dirty="0">
                <a:latin typeface="Calibri" pitchFamily="34" charset="0"/>
              </a:rPr>
              <a:t>. When pertussis vaccine is given after the fetal anomaly scan this should </a:t>
            </a:r>
            <a:r>
              <a:rPr lang="en-GB" altLang="en-US" dirty="0">
                <a:latin typeface="Calibri" pitchFamily="34" charset="0"/>
              </a:rPr>
              <a:t>limit spurious association of any developmental problems or adverse events in early pregnancy being linked to the vaccine</a:t>
            </a:r>
            <a:r>
              <a:rPr lang="en-GB" altLang="en-US" baseline="0" dirty="0">
                <a:latin typeface="Calibri" pitchFamily="34" charset="0"/>
              </a:rPr>
              <a:t>.</a:t>
            </a:r>
            <a:r>
              <a:rPr lang="en-GB" altLang="en-US" dirty="0">
                <a:latin typeface="Calibri" pitchFamily="34" charset="0"/>
              </a:rPr>
              <a:t> It also provides the opportunity for protection for preterm infants who may be particularly vulnerable to complications from pertussis infection.</a:t>
            </a:r>
          </a:p>
          <a:p>
            <a:pPr>
              <a:lnSpc>
                <a:spcPct val="90000"/>
              </a:lnSpc>
            </a:pPr>
            <a:r>
              <a:rPr lang="en-GB" altLang="en-US" dirty="0">
                <a:latin typeface="Calibri" pitchFamily="34" charset="0"/>
              </a:rPr>
              <a:t> </a:t>
            </a:r>
          </a:p>
          <a:p>
            <a:pPr>
              <a:lnSpc>
                <a:spcPct val="90000"/>
              </a:lnSpc>
            </a:pPr>
            <a:r>
              <a:rPr lang="en-GB" altLang="en-US" b="0" dirty="0">
                <a:latin typeface="Calibri" pitchFamily="34" charset="0"/>
              </a:rPr>
              <a:t>Vaccination against pertussis for pregnant women is the most effective way of providing protection to infants in the first weeks of life until they are old enough to start receiving their own primary immunisations.</a:t>
            </a:r>
          </a:p>
          <a:p>
            <a:pPr eaLnBrk="1" hangingPunct="1">
              <a:lnSpc>
                <a:spcPct val="90000"/>
              </a:lnSpc>
              <a:spcBef>
                <a:spcPct val="0"/>
              </a:spcBef>
            </a:pPr>
            <a:endParaRPr lang="en-GB" altLang="en-US" dirty="0">
              <a:latin typeface="Calibri"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800" dirty="0">
                <a:effectLst/>
                <a:latin typeface="Segoe UI" panose="020B0502040204020203" pitchFamily="34" charset="0"/>
              </a:rPr>
              <a:t>To help provide optimal protection, the vaccine should be given before 32 weeks. Women may still be immunised after week 32 of pregnancy but this may not offer as high a level of passive protection to the baby. Vaccination late in pregnancy may, however, directly protect the mother against disease and thereby reduce the risk of exposure to her infant.</a:t>
            </a:r>
            <a:endParaRPr lang="en-GB" sz="1800" dirty="0">
              <a:effectLst/>
              <a:latin typeface="Arial" panose="020B0604020202020204" pitchFamily="34" charset="0"/>
            </a:endParaRPr>
          </a:p>
          <a:p>
            <a:pPr eaLnBrk="1" hangingPunct="1">
              <a:lnSpc>
                <a:spcPct val="90000"/>
              </a:lnSpc>
              <a:spcBef>
                <a:spcPct val="0"/>
              </a:spcBef>
            </a:pPr>
            <a:endParaRPr lang="en-GB" sz="1800" dirty="0">
              <a:effectLst/>
              <a:latin typeface="Segoe UI" panose="020B0502040204020203"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Women who did not receive a pertussis-containing vaccine during pregnancy can be offered it in the 8 weeks following birth (up until their child receives their first dose of pertussis-containing vaccine). This will protect the woman and may prevent her from becoming a source of infection for the infant but will not provide direct protection for the infant. Further information can be found in the Information for Healthcare Practitioners guidance (link to the resource is available on the final slide) if required.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402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sz="1800" dirty="0">
                <a:solidFill>
                  <a:srgbClr val="0B0C0C"/>
                </a:solidFill>
                <a:effectLst/>
                <a:latin typeface="Arial" panose="020B0604020202020204" pitchFamily="34" charset="0"/>
                <a:ea typeface="Times New Roman" panose="02020603050405020304" pitchFamily="18" charset="0"/>
              </a:rPr>
              <a:t>Pertussis-containing vaccines are routinely given during pregnancy in vaccination programmes in many other countries, including the US, New Zealand and Australia, </a:t>
            </a:r>
            <a:endParaRPr lang="en-GB" altLang="en-US" sz="1200" dirty="0">
              <a:latin typeface="Calibri" pitchFamily="34" charset="0"/>
            </a:endParaRPr>
          </a:p>
          <a:p>
            <a:pPr>
              <a:lnSpc>
                <a:spcPct val="80000"/>
              </a:lnSpc>
            </a:pPr>
            <a:r>
              <a:rPr lang="en-GB" altLang="en-US" sz="1200" dirty="0">
                <a:latin typeface="Calibri" pitchFamily="34" charset="0"/>
              </a:rPr>
              <a:t> </a:t>
            </a:r>
          </a:p>
          <a:p>
            <a:pPr>
              <a:lnSpc>
                <a:spcPct val="80000"/>
              </a:lnSpc>
            </a:pPr>
            <a:r>
              <a:rPr lang="en-GB" altLang="en-US" sz="1200" dirty="0">
                <a:latin typeface="Calibri" pitchFamily="34" charset="0"/>
              </a:rPr>
              <a:t>The Green Book states that </a:t>
            </a:r>
            <a:r>
              <a:rPr lang="en-GB" altLang="en-US" sz="1200" i="0" dirty="0">
                <a:latin typeface="Calibri" pitchFamily="34" charset="0"/>
              </a:rPr>
              <a:t>“Pertussis-containing vaccines may be given to pregnant women when protection is required without delay. There is no evidence of risk from vaccinating pregnant women or those who are breast-feeding with inactivated viral or bacterial vaccines or toxoids”. </a:t>
            </a:r>
          </a:p>
          <a:p>
            <a:pPr>
              <a:lnSpc>
                <a:spcPct val="80000"/>
              </a:lnSpc>
            </a:pPr>
            <a:r>
              <a:rPr lang="en-GB" altLang="en-US" sz="1200" dirty="0">
                <a:latin typeface="Calibri" pitchFamily="34" charset="0"/>
              </a:rPr>
              <a:t> </a:t>
            </a:r>
          </a:p>
          <a:p>
            <a:pPr>
              <a:lnSpc>
                <a:spcPct val="80000"/>
              </a:lnSpc>
            </a:pPr>
            <a:r>
              <a:rPr lang="en-GB" altLang="en-US" sz="1200" dirty="0">
                <a:latin typeface="Calibri" pitchFamily="34" charset="0"/>
              </a:rPr>
              <a:t>An additional benefit of vaccinating a woman during pregnancy is that she will also be protected at the time of delivery and when the infant is very young and will be less likely to transmit pertussis to the infant. </a:t>
            </a:r>
          </a:p>
          <a:p>
            <a:pPr>
              <a:lnSpc>
                <a:spcPct val="80000"/>
              </a:lnSpc>
            </a:pPr>
            <a:endParaRPr lang="en-GB" altLang="en-US" sz="1200" dirty="0">
              <a:latin typeface="Calibri" pitchFamily="34" charset="0"/>
            </a:endParaRPr>
          </a:p>
          <a:p>
            <a:pPr>
              <a:lnSpc>
                <a:spcPct val="80000"/>
              </a:lnSpc>
            </a:pPr>
            <a:r>
              <a:rPr lang="en-GB" altLang="en-US" dirty="0">
                <a:latin typeface="Calibri" pitchFamily="34" charset="0"/>
              </a:rPr>
              <a:t>As discussed previously, although many women will have had pertussis vaccination themselves when they were children or have had pertussis infection in the past, the immunity from this will now have waned and they will have little or no protection left to pass onto the unborn infant. </a:t>
            </a:r>
          </a:p>
          <a:p>
            <a:pPr>
              <a:lnSpc>
                <a:spcPct val="90000"/>
              </a:lnSpc>
            </a:pPr>
            <a:r>
              <a:rPr lang="en-GB" altLang="en-US" dirty="0">
                <a:latin typeface="Calibri" pitchFamily="34" charset="0"/>
              </a:rPr>
              <a:t> </a:t>
            </a:r>
          </a:p>
          <a:p>
            <a:pPr>
              <a:lnSpc>
                <a:spcPct val="80000"/>
              </a:lnSpc>
            </a:pPr>
            <a:r>
              <a:rPr lang="en-GB" altLang="en-US" dirty="0">
                <a:latin typeface="Calibri" pitchFamily="34" charset="0"/>
              </a:rPr>
              <a:t>By offering a pertussis containing vaccine from week 16 of pregnancy, the mother’s levels of antibodies will be boosted and increase the number of antibodies that can be passed onto the infant.  </a:t>
            </a:r>
          </a:p>
          <a:p>
            <a:pPr>
              <a:lnSpc>
                <a:spcPct val="80000"/>
              </a:lnSpc>
            </a:pPr>
            <a:r>
              <a:rPr lang="en-GB" altLang="en-US" dirty="0">
                <a:latin typeface="Calibri" pitchFamily="34" charset="0"/>
              </a:rPr>
              <a:t> </a:t>
            </a:r>
          </a:p>
          <a:p>
            <a:pPr marL="0" marR="0" indent="0" algn="l" defTabSz="914400" rtl="0" eaLnBrk="0" fontAlgn="base" latinLnBrk="0" hangingPunct="0">
              <a:lnSpc>
                <a:spcPct val="80000"/>
              </a:lnSpc>
              <a:spcBef>
                <a:spcPct val="30000"/>
              </a:spcBef>
              <a:spcAft>
                <a:spcPct val="0"/>
              </a:spcAft>
              <a:buClrTx/>
              <a:buSzTx/>
              <a:buFontTx/>
              <a:buNone/>
              <a:tabLst/>
              <a:defRPr/>
            </a:pPr>
            <a:r>
              <a:rPr lang="en-GB" altLang="en-US" dirty="0">
                <a:latin typeface="Calibri" pitchFamily="34" charset="0"/>
              </a:rPr>
              <a:t>Once a mother has been vaccinated it takes about 2 weeks for the maximum antibody levels to be produced in the mother. The half life of transferred maternal pertussis antibodies is approximately 6 weeks </a:t>
            </a:r>
            <a:r>
              <a:rPr lang="en-GB" altLang="en-US" u="none" dirty="0">
                <a:latin typeface="Calibri" pitchFamily="34" charset="0"/>
              </a:rPr>
              <a:t>which makes it important that women are immunised close to the time when transplacental antibody transfer is maximal. </a:t>
            </a:r>
          </a:p>
          <a:p>
            <a:pPr>
              <a:lnSpc>
                <a:spcPct val="80000"/>
              </a:lnSpc>
            </a:pPr>
            <a:endParaRPr lang="en-GB" altLang="en-US" dirty="0">
              <a:latin typeface="Calibri" pitchFamily="34" charset="0"/>
            </a:endParaRPr>
          </a:p>
          <a:p>
            <a:pPr>
              <a:lnSpc>
                <a:spcPct val="107000"/>
              </a:lnSpc>
              <a:spcBef>
                <a:spcPts val="1500"/>
              </a:spcBef>
              <a:spcAft>
                <a:spcPts val="1500"/>
              </a:spcAft>
            </a:pPr>
            <a:r>
              <a:rPr lang="en-GB" sz="1800"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Although it was initially thought that vaccination later in pregnancy would lead to higher levels of maternal antibodies during the period of optimal transplacental transfer that is around or after 34 weeks of gestation, a study by </a:t>
            </a:r>
            <a:r>
              <a:rPr lang="en-GB"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Eberhardt et al (2016)</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showed that vaccination before 28 weeks actually provides significantly higher levels of antibodies in cord blood. They suggest that although the rate of transfer is higher later in pregnancy, there is more time for antibodies to be transferred for those vaccinated earlier in pregnancy, and therefore the cumulative amount overall is higher in these women and their babies.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altLang="en-US" sz="1200" dirty="0">
              <a:latin typeface="Calibri"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38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93672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191473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GB" sz="1400" dirty="0"/>
              <a:t>The Medicines and Healthcare Regulatory Agency (MHRA) used a large database of patient records to identify nearly 18,000 vaccinated pregnant women in the UK followed to at least 28 days after vaccination. They compared pre-specified pregnancy outcomes that are reported in the third trimester of pregnancy with background rates of such outcomes before the vaccination in pregnancy programme had been introduced.  </a:t>
            </a:r>
          </a:p>
          <a:p>
            <a:pPr lvl="0">
              <a:defRPr/>
            </a:pPr>
            <a:r>
              <a:rPr lang="en-GB" sz="1400" dirty="0"/>
              <a:t>Over 6000 of these pregnant women had adequate follow up information and recorded pregnancy outcome. These were compared to background rates and matched to a historical cohort of non-vaccinated women. They found no increased risk of adverse outcomes when compared to historical and unvaccinated controls and no difference in the time to delivery in vaccinated and unvaccinated women.</a:t>
            </a:r>
          </a:p>
          <a:p>
            <a:pPr>
              <a:defRPr/>
            </a:pPr>
            <a:r>
              <a:rPr lang="en-GB" sz="1400" dirty="0"/>
              <a:t>This large observational cohort study (http://www.bmj.com/content/bmj/349/bmj.g4219.full.pdf) found no evidence of an increased risk of stillbirth in the 14 days immediately after vaccination or later in pregnancy and found no evidence of an increased risk of any of an extensive predefined list of adverse events related to pregnancy. </a:t>
            </a:r>
          </a:p>
          <a:p>
            <a:r>
              <a:rPr lang="en-GB" sz="1400" dirty="0"/>
              <a:t>Donegan K. ‘Safety of pertussis vaccination in pregnant women in UK: observational study’ British Medical Journal 2014: volume 349, g4219</a:t>
            </a:r>
            <a:endParaRPr lang="en-GB" altLang="en-US" sz="1400" dirty="0"/>
          </a:p>
          <a:p>
            <a:pPr lvl="0">
              <a:buFont typeface="Arial" panose="020B0604020202020204" pitchFamily="34" charset="0"/>
              <a:buNone/>
            </a:pPr>
            <a:endParaRPr lang="en-GB" sz="1400" dirty="0"/>
          </a:p>
          <a:p>
            <a:r>
              <a:rPr lang="en-GB" altLang="en-US" sz="1400" dirty="0"/>
              <a:t>A review of safety by the Advisory Committee on Immunisation Practices (ACIP) in America, based upon pregnancy registries, and small studies, concluded that “the available data did not suggest any elevated frequency or unusual patterns of adverse events in pregnant women who received dTaP, and that the few adverse events reported were unlikely to have been caused by the vaccine”. Tetanus and diphtheria toxoid vaccines have been used extensively in pregnant women worldwide to prevent neonatal tetanus.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dirty="0"/>
          </a:p>
          <a:p>
            <a:pPr algn="l"/>
            <a:r>
              <a:rPr lang="en-GB" altLang="en-US" sz="1400" dirty="0"/>
              <a:t>Laverty and others. </a:t>
            </a:r>
            <a:r>
              <a:rPr lang="en-US" sz="1400" dirty="0">
                <a:hlinkClick r:id="rId3"/>
              </a:rPr>
              <a:t>Health Outcomes in Young Children Following Pertussis Vaccination During Pregnancy - PubMed (nih.gov)</a:t>
            </a:r>
            <a:r>
              <a:rPr lang="en-US" sz="1400" dirty="0"/>
              <a:t> </a:t>
            </a:r>
            <a:r>
              <a:rPr lang="pt-BR" sz="1400" b="0" i="0" dirty="0">
                <a:solidFill>
                  <a:srgbClr val="5B616B"/>
                </a:solidFill>
                <a:effectLst/>
                <a:latin typeface="BlinkMacSystemFont"/>
              </a:rPr>
              <a:t>Pediatrics</a:t>
            </a:r>
            <a:r>
              <a:rPr lang="pt-BR" sz="1400" b="0" i="0" dirty="0">
                <a:solidFill>
                  <a:srgbClr val="0071BC"/>
                </a:solidFill>
                <a:effectLst/>
                <a:latin typeface="BlinkMacSystemFont"/>
              </a:rPr>
              <a:t> </a:t>
            </a:r>
            <a:r>
              <a:rPr lang="pt-BR" sz="1400" b="0" i="0" dirty="0">
                <a:solidFill>
                  <a:srgbClr val="5B616B"/>
                </a:solidFill>
                <a:effectLst/>
                <a:latin typeface="BlinkMacSystemFont"/>
              </a:rPr>
              <a:t>2021, volume 147, issue 5, :e2020042507.</a:t>
            </a:r>
            <a:r>
              <a:rPr lang="pt-BR" sz="1400" b="0" i="0" dirty="0">
                <a:solidFill>
                  <a:srgbClr val="212121"/>
                </a:solidFill>
                <a:effectLst/>
                <a:latin typeface="BlinkMacSystemFont"/>
              </a:rPr>
              <a:t> </a:t>
            </a:r>
            <a:r>
              <a:rPr lang="pt-BR" sz="1400" b="0" i="0" dirty="0">
                <a:solidFill>
                  <a:srgbClr val="5B616B"/>
                </a:solidFill>
                <a:effectLst/>
                <a:latin typeface="BlinkMacSystemFont"/>
              </a:rPr>
              <a:t>doi: 10.1542/peds.2020-042507.</a:t>
            </a:r>
            <a:r>
              <a:rPr lang="pt-BR" sz="1400" b="0" i="0" dirty="0">
                <a:solidFill>
                  <a:srgbClr val="212121"/>
                </a:solidFill>
                <a:effectLst/>
                <a:latin typeface="BlinkMacSystemFont"/>
              </a:rPr>
              <a:t> </a:t>
            </a:r>
            <a:r>
              <a:rPr lang="pt-BR" sz="1400" b="0" i="0" dirty="0">
                <a:solidFill>
                  <a:srgbClr val="5B616B"/>
                </a:solidFill>
                <a:effectLst/>
                <a:latin typeface="BlinkMacSystemFont"/>
              </a:rPr>
              <a:t>Epub 19 April 2021.</a:t>
            </a:r>
          </a:p>
          <a:p>
            <a:r>
              <a:rPr lang="pt-BR" altLang="en-US" sz="1400" b="0" i="0" dirty="0">
                <a:solidFill>
                  <a:srgbClr val="5B616B"/>
                </a:solidFill>
                <a:effectLst/>
                <a:latin typeface="BlinkMacSystemFont"/>
              </a:rPr>
              <a:t>Canadian study following up children to 6 years, No significant increased risk of adverse childhood outcomes. In contrast, an inverse association with upper respiratory infections, gastrointestinal infections and urgent or inpatient health service use was noted. </a:t>
            </a:r>
          </a:p>
          <a:p>
            <a:endParaRPr lang="pt-BR" altLang="en-US" sz="1400" b="0" i="0" dirty="0">
              <a:solidFill>
                <a:srgbClr val="5B616B"/>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Campbell H, Gupta S, Dolan GP and others. ‘Review of vaccination in pregnancy to prevent pertussis in early infancy’ </a:t>
            </a:r>
            <a:r>
              <a:rPr lang="en-US" sz="1800" i="0" dirty="0">
                <a:effectLst/>
                <a:latin typeface="Times New Roman" panose="02020603050405020304" pitchFamily="18" charset="0"/>
                <a:ea typeface="Times New Roman" panose="02020603050405020304" pitchFamily="18" charset="0"/>
              </a:rPr>
              <a:t>Journal of Medical Microbiology </a:t>
            </a:r>
            <a:r>
              <a:rPr lang="en-US" sz="1800" dirty="0">
                <a:effectLst/>
                <a:latin typeface="Times New Roman" panose="02020603050405020304" pitchFamily="18" charset="0"/>
                <a:ea typeface="Times New Roman" panose="02020603050405020304" pitchFamily="18" charset="0"/>
              </a:rPr>
              <a:t>2018, volume 67, issue 10, pages 1,426-1,456. </a:t>
            </a:r>
            <a:endParaRPr lang="en-GB" sz="1800" dirty="0">
              <a:effectLst/>
              <a:latin typeface="Times New Roman" panose="02020603050405020304" pitchFamily="18" charset="0"/>
              <a:ea typeface="Times New Roman" panose="02020603050405020304" pitchFamily="18" charset="0"/>
            </a:endParaRPr>
          </a:p>
          <a:p>
            <a:endParaRPr lang="en-GB" altLang="en-US" sz="1400" dirty="0"/>
          </a:p>
          <a:p>
            <a:pPr>
              <a:defRPr/>
            </a:pPr>
            <a:endParaRPr lang="en-GB" sz="1300" dirty="0"/>
          </a:p>
          <a:p>
            <a:pPr>
              <a:defRPr/>
            </a:pPr>
            <a:endParaRPr lang="en-GB" sz="1300" dirty="0"/>
          </a:p>
          <a:p>
            <a:endParaRPr lang="en-GB" dirty="0"/>
          </a:p>
        </p:txBody>
      </p:sp>
    </p:spTree>
    <p:extLst>
      <p:ext uri="{BB962C8B-B14F-4D97-AF65-F5344CB8AC3E}">
        <p14:creationId xmlns:p14="http://schemas.microsoft.com/office/powerpoint/2010/main" val="2758695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altLang="en-US" sz="1400" dirty="0">
                <a:latin typeface="Calibri" pitchFamily="34" charset="0"/>
              </a:rPr>
              <a:t>Healthcare practitioners are reminded that in some circumstances the recommendations regarding vaccines given in the Green Book chapters may differ from those in the Summary of Product Characteristics (SPC) for a particular vaccine. When this occurs, the recommendations in the Green Book are based on current expert advice received from the JCVI and should be followed. These Green Book recommendations and/or further advice from the Department of Health should be reflected in PGDs. </a:t>
            </a:r>
          </a:p>
          <a:p>
            <a:pPr eaLnBrk="1" hangingPunct="1">
              <a:spcBef>
                <a:spcPct val="0"/>
              </a:spcBef>
            </a:pPr>
            <a:endParaRPr lang="en-GB" altLang="en-US" sz="1400" dirty="0">
              <a:latin typeface="Calibri" pitchFamily="34" charset="0"/>
            </a:endParaRPr>
          </a:p>
          <a:p>
            <a:pPr eaLnBrk="1" hangingPunct="1">
              <a:spcBef>
                <a:spcPct val="0"/>
              </a:spcBef>
            </a:pPr>
            <a:r>
              <a:rPr lang="en-GB" sz="2000" dirty="0"/>
              <a:t>Kroger AT, Atkinson WL and Pickering LK. ‘General immunization practices’ In: Plotkin SA, Orenstein WA and Offit PA (eds). Vaccines 6th edition 2013. Philadelphia: Saunders Elsevier, page 88</a:t>
            </a:r>
            <a:endParaRPr lang="en-GB" altLang="en-US" sz="1400" dirty="0">
              <a:latin typeface="Calibri" pitchFamily="34" charset="0"/>
            </a:endParaRPr>
          </a:p>
          <a:p>
            <a:endParaRPr lang="en-GB" dirty="0"/>
          </a:p>
        </p:txBody>
      </p:sp>
    </p:spTree>
    <p:extLst>
      <p:ext uri="{BB962C8B-B14F-4D97-AF65-F5344CB8AC3E}">
        <p14:creationId xmlns:p14="http://schemas.microsoft.com/office/powerpoint/2010/main" val="164531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dirty="0">
                <a:effectLst/>
                <a:latin typeface="Segoe UI" panose="020B0502040204020203" pitchFamily="34" charset="0"/>
              </a:rPr>
              <a:t>Except for individuals with a documented history of severe allergy to latex, ADACEL is the preferred vaccine to offer in the maternal pertussis programme, in line with JCVI advice to offer a non IPV-containing pertussis vaccine. Otherwise, if ADACEL is not locally available to offer at the time of the appointment, Boostrix-IPV or Repevax® may be given.</a:t>
            </a:r>
          </a:p>
          <a:p>
            <a:endParaRPr lang="en-GB" altLang="en-US" sz="1800" dirty="0">
              <a:effectLst/>
              <a:latin typeface="Segoe UI" panose="020B0502040204020203" pitchFamily="34" charset="0"/>
            </a:endParaRPr>
          </a:p>
          <a:p>
            <a:r>
              <a:rPr lang="en-GB" altLang="en-US" dirty="0">
                <a:latin typeface="Calibri" pitchFamily="34" charset="0"/>
              </a:rPr>
              <a:t>There is no single (monovalent) pertussis vaccine licensed in the UK. Pertussis containing vaccines are only available as combined products.</a:t>
            </a:r>
          </a:p>
          <a:p>
            <a:r>
              <a:rPr lang="en-GB" altLang="en-US" dirty="0">
                <a:latin typeface="Calibri" pitchFamily="34" charset="0"/>
              </a:rPr>
              <a:t> </a:t>
            </a:r>
          </a:p>
          <a:p>
            <a:r>
              <a:rPr lang="en-GB" altLang="en-US" dirty="0">
                <a:latin typeface="Calibri" pitchFamily="34" charset="0"/>
              </a:rPr>
              <a:t>Boostrix-IPV and REPEVAX (dTaP/IPV) protect against 4 infections: Diphtheria, Tetanus, Poliomyelitis and Pertussis. ADACEL protects against 3 infections: tetanus, diphtheria and pertussis. </a:t>
            </a:r>
          </a:p>
          <a:p>
            <a:r>
              <a:rPr lang="en-GB" altLang="en-US" dirty="0">
                <a:latin typeface="Calibri" pitchFamily="34" charset="0"/>
              </a:rPr>
              <a:t> </a:t>
            </a:r>
          </a:p>
          <a:p>
            <a:r>
              <a:rPr lang="en-GB" altLang="en-US" dirty="0">
                <a:latin typeface="Calibri" pitchFamily="34" charset="0"/>
              </a:rPr>
              <a:t>Both dTaP/IPV and Tdap are inactivated vaccines and contain chemically inactivated and purified antigens – they do not contain live organisms and cannot cause the diseases against which they</a:t>
            </a:r>
            <a:r>
              <a:rPr lang="en-GB" altLang="en-US" baseline="0" dirty="0">
                <a:latin typeface="Calibri" pitchFamily="34" charset="0"/>
              </a:rPr>
              <a:t> </a:t>
            </a:r>
            <a:r>
              <a:rPr lang="en-GB" altLang="en-US" dirty="0">
                <a:latin typeface="Calibri" pitchFamily="34" charset="0"/>
              </a:rPr>
              <a:t>protect.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884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iMAP2 - Health Research Authority (hra.nhs.uk)</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iMAP3- Health Research Authority (hra.nhs.uk)</a:t>
            </a:r>
            <a:r>
              <a:rPr lang="en-GB" sz="1800" u="sng"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In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October 2022</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the JCVI discussed the results from the ‘immunising mothers against pertussis’ (iMAP) studies which looked at the antibody levels of infants of mothers who had received pertussis-containing (the dTaP/IPV vaccines Boostrix-IPV and REPEVAX) vaccines in pregnancy compared with an unvaccinated group. These infants were followed up to 40 months when the preschool booster is scheduled and shortly after. Results showed a lower antibody response for the infants born to vaccinated mothers compared to unvaccinated mothers’ responses for polio types 1, 2 and 3 at 13 months, with the polio type 2 response being the most affected. The iMAP3 study polio type 2 results at preschool booster stage showed that pre and post booster antibody levels were lower in the children of vaccinated mothers compared to unvaccinated, however all were above the protective threshold. Although antibody responses were boosted after the pre-school booster, there was still a difference between those with vaccinated and unvaccinated mothers.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49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Monovalent pertussis vaccines are not available. Pregnant women requesting monovalent vaccine should be reassured of the safety and efficacy of Tdap and dTaP/IPV vaccines during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B0C0C"/>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Calibri" pitchFamily="34" charset="0"/>
              </a:rPr>
              <a:t>ADACEL is an inactivated vaccine and contain chemically inactivated and purified antigens – it does not contain live organisms and cannot cause the diseases against which it</a:t>
            </a:r>
            <a:r>
              <a:rPr lang="en-GB" altLang="en-US" sz="1800" baseline="0" dirty="0">
                <a:latin typeface="Calibri" pitchFamily="34" charset="0"/>
              </a:rPr>
              <a:t> </a:t>
            </a:r>
            <a:r>
              <a:rPr lang="en-GB" altLang="en-US" sz="1800" dirty="0">
                <a:latin typeface="Calibri" pitchFamily="34" charset="0"/>
              </a:rPr>
              <a:t>protects.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72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Tdap is supplied as a 0.5 ml suspension in a pre-filled syringe with a plunger stopper. The tip caps of the pre-filled syringes contain a natural rubber latex derivative</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which may cause allergic reactions in latex sensitive individuals.</a:t>
            </a:r>
          </a:p>
          <a:p>
            <a:pPr>
              <a:lnSpc>
                <a:spcPct val="107000"/>
              </a:lnSpc>
              <a:spcBef>
                <a:spcPts val="1500"/>
              </a:spcBef>
              <a:spcAft>
                <a:spcPts val="15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Tdap should be administered as a single intramuscular injection of 0.5ml into the deltoid region of the upper arm.</a:t>
            </a:r>
          </a:p>
          <a:p>
            <a:pPr>
              <a:lnSpc>
                <a:spcPct val="107000"/>
              </a:lnSpc>
              <a:spcBef>
                <a:spcPts val="1500"/>
              </a:spcBef>
              <a:spcAft>
                <a:spcPts val="15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Healthcare practitioners should to read the PGD and the Summary of Product Characteristics (SmPC) prior to administration to familiarise themselves with the vaccines.</a:t>
            </a:r>
          </a:p>
          <a:p>
            <a:pPr>
              <a:lnSpc>
                <a:spcPct val="107000"/>
              </a:lnSpc>
              <a:spcBef>
                <a:spcPts val="1500"/>
              </a:spcBef>
              <a:spcAft>
                <a:spcPts val="1500"/>
              </a:spcAft>
            </a:pPr>
            <a:endParaRPr lang="en-GB" sz="1800"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r>
              <a:rPr lang="en-GB" sz="1800" b="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Tdap vaccine can be given to women who plan to breastfeed. </a:t>
            </a: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There is evidence that pertussis antibodies in breast milk are increased after immunisation in pregnancy and breastfeeding may therefore help reduce the likelihood of a baby becoming ill with pertussis. However, whilst there may be some pertussis antibodies transferred to the infant in the breast milk of vaccinated women, this will not be enough to replace the need for the infant to complete the recommended primary immunisation schedule on time.</a:t>
            </a:r>
          </a:p>
          <a:p>
            <a:pPr marL="0" marR="0" lvl="0" indent="0" algn="l" defTabSz="914400" rtl="0" eaLnBrk="1" fontAlgn="auto" latinLnBrk="0" hangingPunct="1">
              <a:lnSpc>
                <a:spcPct val="107000"/>
              </a:lnSpc>
              <a:spcBef>
                <a:spcPts val="1500"/>
              </a:spcBef>
              <a:spcAft>
                <a:spcPts val="1500"/>
              </a:spcAft>
              <a:buClrTx/>
              <a:buSzTx/>
              <a:buFontTx/>
              <a:buNone/>
              <a:tabLst/>
              <a:defRPr/>
            </a:pPr>
            <a:endParaRPr lang="en-GB" sz="1800"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0"/>
              </a:spcBef>
              <a:spcAft>
                <a:spcPts val="800"/>
              </a:spcAft>
            </a:pPr>
            <a:r>
              <a:rPr lang="en-GB" sz="18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Influenza vaccine and Tdap</a:t>
            </a:r>
          </a:p>
          <a:p>
            <a:pPr>
              <a:lnSpc>
                <a:spcPct val="107000"/>
              </a:lnSpc>
              <a:spcBef>
                <a:spcPts val="6000"/>
              </a:spcBef>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 seasonal influenza vaccine should be offered to women at any stage of pregnancy during ‘flu season’ which is usually from September each year. Tdap (or dTaP/IPV where necessary) should be offered to women from 16 weeks of pregnancy regardless of the time of year.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Both vaccines are inactivated vaccines containing different antigens and therefore may be administered at the same time or at any interval before or after each other. No minimum interval needs to be observed between these vaccines.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Both vaccines should be given at the recommended time and vaccination should not be delayed in order to reduce the number of appointments required.</a:t>
            </a:r>
          </a:p>
          <a:p>
            <a:pPr>
              <a:lnSpc>
                <a:spcPct val="107000"/>
              </a:lnSpc>
              <a:spcBef>
                <a:spcPts val="1500"/>
              </a:spcBef>
              <a:spcAft>
                <a:spcPts val="15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0"/>
              </a:spcBef>
              <a:spcAft>
                <a:spcPts val="800"/>
              </a:spcAft>
            </a:pPr>
            <a:r>
              <a:rPr lang="en-GB" sz="18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COVID-19 vaccine and Tdap </a:t>
            </a:r>
          </a:p>
          <a:p>
            <a:pPr>
              <a:lnSpc>
                <a:spcPct val="107000"/>
              </a:lnSpc>
              <a:spcBef>
                <a:spcPts val="6000"/>
              </a:spcBef>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 December 2021, following the recognition of pregnancy as a risk factor for severe COVID-19 infection and poor pregnancy outcomes during the Delta wave, pregnancy (all stages) was classified as a clinical risk group for COVID-19. Pregnant women have subsequently been offered COVID-19 vaccine as part of some seasonal COVID-19 vaccination campaigns. Pregnant women with certain underlying medical conditions may be eligible during some campaigns even when other pregnant women are not.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If a pregnant woman is due to receive their pertussis-containing vaccine during a COVID-19 vaccination campaign in which she is eligible, she can receive it at the same time as, or at any interval before or after their COVID-19 vaccine.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Further information on the COVID-19 vaccination programme can be found in the COVID-19 </a:t>
            </a:r>
            <a:r>
              <a:rPr lang="en-GB" sz="1800" dirty="0">
                <a:solidFill>
                  <a:srgbClr val="1D70B8"/>
                </a:solidFill>
                <a:effectLst/>
                <a:latin typeface="Arial" panose="020B0604020202020204" pitchFamily="34" charset="0"/>
                <a:ea typeface="Times New Roman" panose="02020603050405020304" pitchFamily="18" charset="0"/>
                <a:cs typeface="Arial" panose="020B0604020202020204" pitchFamily="34" charset="0"/>
                <a:hlinkClick r:id="rId3"/>
              </a:rPr>
              <a:t>chapter 14a of the Green Book</a:t>
            </a: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07000"/>
              </a:lnSpc>
              <a:spcBef>
                <a:spcPts val="1500"/>
              </a:spcBef>
              <a:spcAft>
                <a:spcPts val="1500"/>
              </a:spcAft>
            </a:pPr>
            <a:endParaRPr lang="en-GB" sz="1800"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If ADACEL vaccine is given at same time as other vaccines, the vaccines should be given at a separate site, preferably in a different limb. If more than one vaccine is given in the same limb, they should be given at least 2.5cm apart. The sites at which each vaccine was given should be noted in the individual’s health records.</a:t>
            </a:r>
          </a:p>
          <a:p>
            <a:r>
              <a:rPr lang="en-GB" altLang="en-US" sz="1800" dirty="0">
                <a:latin typeface="Arial" panose="020B0604020202020204" pitchFamily="34" charset="0"/>
                <a:cs typeface="Arial" panose="020B0604020202020204" pitchFamily="34" charset="0"/>
              </a:rPr>
              <a:t> </a:t>
            </a: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7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1600" y="750888"/>
            <a:ext cx="6594475" cy="3709987"/>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01600" y="750888"/>
            <a:ext cx="6594475" cy="3709987"/>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Calibri" pitchFamily="34" charset="0"/>
              </a:rPr>
              <a:t>There is no single (monovalent) pertussis vaccine licensed in the UK. Pertussis containing vaccines are only available as combined products. </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Pregnant women requesting monovalent vaccine should be reassured of the safety and efficacy of Tdap and dTaP/IPV vaccines during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B0C0C"/>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t>Note: Boostrix-IPV and REPEVAX can continue to be used from July 2024 in settings where it cannot otherwise be used for the pre-school booster until stock of this vaccine have been used up or if ADACEL is not available and to obtain it would result in delay in vaccinating pregnant women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latin typeface="Calibri" pitchFamily="34" charset="0"/>
            </a:endParaRPr>
          </a:p>
          <a:p>
            <a:r>
              <a:rPr lang="en-GB" altLang="en-US" dirty="0">
                <a:latin typeface="Calibri" pitchFamily="34" charset="0"/>
              </a:rPr>
              <a:t>Boostrix-IPV and REPEVAX vaccines (dTaP/IPV) protect against 4 infections: Diphtheria, Tetanus, Poliomyelitis and Pertussis.</a:t>
            </a:r>
          </a:p>
          <a:p>
            <a:r>
              <a:rPr lang="en-GB" altLang="en-US" dirty="0">
                <a:latin typeface="Calibri" pitchFamily="34" charset="0"/>
              </a:rPr>
              <a:t> </a:t>
            </a:r>
          </a:p>
          <a:p>
            <a:r>
              <a:rPr lang="en-GB" altLang="en-US" dirty="0">
                <a:latin typeface="Calibri" pitchFamily="34" charset="0"/>
              </a:rPr>
              <a:t>Both are inactivated vaccines and contain chemically inactivated and purified antigens – they do not contain live organisms and cannot cause the diseases against which they</a:t>
            </a:r>
            <a:r>
              <a:rPr lang="en-GB" altLang="en-US" baseline="0" dirty="0">
                <a:latin typeface="Calibri" pitchFamily="34" charset="0"/>
              </a:rPr>
              <a:t> </a:t>
            </a:r>
            <a:r>
              <a:rPr lang="en-GB" altLang="en-US" dirty="0">
                <a:latin typeface="Calibri" pitchFamily="34" charset="0"/>
              </a:rPr>
              <a:t>protect. </a:t>
            </a:r>
          </a:p>
          <a:p>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dTaP/IPV is supplied as a 0.5ml in a pre-filled syringe with a plunger stopper. The tip cap contains synthetic isoprene-bromobutyl elastomer. Bromobutyl is a synthetic form of rubber which does not contain any dry natural rubber (latex).</a:t>
            </a: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Tdap should be administered as a single intramuscular injection of 0.5ml into the deltoid region of the upper arm.</a:t>
            </a: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Healthcare practitioners should read the PGD and the Summary of Product Characteristics (SmPC) prior to administration to familiarise themselves with the vaccines.</a:t>
            </a:r>
          </a:p>
          <a:p>
            <a:pPr>
              <a:lnSpc>
                <a:spcPct val="107000"/>
              </a:lnSpc>
              <a:spcBef>
                <a:spcPts val="1500"/>
              </a:spcBef>
              <a:spcAft>
                <a:spcPts val="1500"/>
              </a:spcAft>
            </a:pPr>
            <a:endParaRPr lang="en-GB" sz="1800" b="0" dirty="0">
              <a:solidFill>
                <a:srgbClr val="0B0C0C"/>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r>
              <a:rPr lang="en-GB" sz="1800" b="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Tdap vaccine can be given to women who plan to breastfeed. </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There is evidence that pertussis antibodies in breast milk are increased after immunisation in pregnancy and breastfeeding may therefore help reduce the likelihood of a baby becoming ill with pertussis. However, whilst there may be some pertussis antibodies transferred to the infant in the breast milk of vaccinated women, this will not be enough to replace the need for the infant to complete the recommended primary immunisation schedule on time.</a:t>
            </a:r>
          </a:p>
          <a:p>
            <a:pPr marL="0" marR="0" lvl="0" indent="0" algn="l" defTabSz="914400" rtl="0" eaLnBrk="1" fontAlgn="auto" latinLnBrk="0" hangingPunct="1">
              <a:lnSpc>
                <a:spcPct val="107000"/>
              </a:lnSpc>
              <a:spcBef>
                <a:spcPts val="1500"/>
              </a:spcBef>
              <a:spcAft>
                <a:spcPts val="1500"/>
              </a:spcAft>
              <a:buClrTx/>
              <a:buSzTx/>
              <a:buFontTx/>
              <a:buNone/>
              <a:tabLst/>
              <a:defRPr/>
            </a:pPr>
            <a:endParaRPr lang="en-GB" sz="1800" dirty="0">
              <a:solidFill>
                <a:srgbClr val="0B0C0C"/>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800" b="1"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Influenza vaccine and Tdap </a:t>
            </a:r>
          </a:p>
          <a:p>
            <a:pPr>
              <a:lnSpc>
                <a:spcPct val="107000"/>
              </a:lnSpc>
              <a:spcBef>
                <a:spcPts val="6000"/>
              </a:spcBef>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seasonal influenza vaccine should be offered to women at any stage of pregnancy during ‘flu season’ which is usually from September each year. Tdap (or dTaP/IPV where necessary) should be offered to women from 16 weeks of pregnancy regardless of the time of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Both vaccines are inactivated vaccines containing different antigens and therefore may be administered at the same time or at any interval before or after each other. No minimum interval needs to be observed between these vaccines.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Both vaccines should be given at the recommended time and vaccination should not be delayed in order to reduce the number of appointments required.</a:t>
            </a: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800" b="1"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Coronavirus (COVID-19) vaccine and Tdap </a:t>
            </a:r>
          </a:p>
          <a:p>
            <a:pPr>
              <a:lnSpc>
                <a:spcPct val="107000"/>
              </a:lnSpc>
              <a:spcBef>
                <a:spcPts val="6000"/>
              </a:spcBef>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In December 2021, following the recognition of pregnancy as a risk factor for severe COVID-19 infection and poor pregnancy outcomes during the Delta wave, pregnancy (all stages) was classified as a clinical risk group for COVID-19. Pregnant women have subsequently been offered COVID-19 vaccine as part of some seasonal COVID-19 vaccination campaigns. </a:t>
            </a:r>
            <a:r>
              <a:rPr lang="en-GB" sz="1800" dirty="0">
                <a:solidFill>
                  <a:srgbClr val="0B0C0C"/>
                </a:solidFill>
                <a:effectLst/>
                <a:latin typeface="Arial" panose="020B0604020202020204" pitchFamily="34" charset="0"/>
                <a:ea typeface="Times New Roman" panose="02020603050405020304" pitchFamily="18" charset="0"/>
              </a:rPr>
              <a:t>Pregnant women with certain underlying medical conditions may be eligible during some campaigns even when other pregnant women are not.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If a pregnant woman is due to receive their pertussis-containing vaccine during a COVID-19 vaccination campaign in which she is eligible, she can receive it at the same time as, or at any interval before or after their COVID-19 vaccine.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Further information on the COVID-19 vaccination programme can be found in the COVID-19 </a:t>
            </a:r>
            <a:r>
              <a:rPr lang="en-GB" sz="1800"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3"/>
              </a:rPr>
              <a:t>chapter 14a of the Green Book</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altLang="en-US"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7000"/>
              </a:lnSpc>
              <a:spcBef>
                <a:spcPts val="1500"/>
              </a:spcBef>
              <a:spcAft>
                <a:spcPts val="1500"/>
              </a:spcAft>
              <a:buClrTx/>
              <a:buSzTx/>
              <a:buFontTx/>
              <a:buNone/>
              <a:tabLst/>
              <a:defRPr/>
            </a:pPr>
            <a:endParaRPr lang="en-GB" alt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r>
              <a:rPr lang="en-GB" altLang="en-US" sz="1800" dirty="0">
                <a:latin typeface="Arial" panose="020B0604020202020204" pitchFamily="34" charset="0"/>
                <a:cs typeface="Arial" panose="020B0604020202020204" pitchFamily="34" charset="0"/>
              </a:rPr>
              <a:t>If ADACEL vaccine is given at same time as other vaccines, the vaccines should be given at a separate site, preferably in a different limb. If more than one vaccine is given in the same limb, they should be given at least 2.5cm apart. The sites at which each vaccine was given should be noted in the individual’s health records.</a:t>
            </a:r>
          </a:p>
          <a:p>
            <a:pPr>
              <a:lnSpc>
                <a:spcPct val="107000"/>
              </a:lnSpc>
              <a:spcBef>
                <a:spcPts val="1500"/>
              </a:spcBef>
              <a:spcAft>
                <a:spcPts val="1500"/>
              </a:spcAft>
            </a:pPr>
            <a:endPar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endParaRPr lang="en-GB" sz="1800" dirty="0">
              <a:solidFill>
                <a:srgbClr val="0B0C0C"/>
              </a:solidFill>
              <a:effectLst/>
              <a:latin typeface="Arial" panose="020B0604020202020204" pitchFamily="34" charset="0"/>
              <a:ea typeface="Calibri" panose="020F0502020204030204" pitchFamily="34" charset="0"/>
              <a:cs typeface="Times New Roman" panose="02020603050405020304" pitchFamily="18" charset="0"/>
            </a:endParaRPr>
          </a:p>
          <a:p>
            <a:r>
              <a:rPr lang="en-GB" altLang="en-US" sz="1800" dirty="0">
                <a:latin typeface="Calibri" pitchFamily="34" charset="0"/>
              </a:rPr>
              <a:t> </a:t>
            </a: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500"/>
              </a:spcBef>
              <a:spcAft>
                <a:spcPts val="15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180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Segoe UI" panose="020B0502040204020203" pitchFamily="34" charset="0"/>
              </a:rPr>
              <a:t>Remember: it is imperative to ensure the individual is offered a suitable and available vaccine containing a pertussis-containing antigen, rather than risk them not being immunised against pertussis.</a:t>
            </a:r>
            <a:endParaRPr lang="en-GB" sz="1800" b="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571265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80000"/>
              </a:lnSpc>
            </a:pPr>
            <a:r>
              <a:rPr lang="en-GB" altLang="en-US" sz="1100" b="0" dirty="0">
                <a:latin typeface="Calibri" pitchFamily="34" charset="0"/>
              </a:rPr>
              <a:t>There are very few individuals who cannot receive pertussis containing vaccines. When there is doubt specialist advice should be sought on the vaccine and the circumstances under which it could be given. There are very few medical reasons why Tdap or dTaP/IPV should not be given. Tdap or dTaP/IPV should not be given to pregnant women who have had: </a:t>
            </a:r>
          </a:p>
          <a:p>
            <a:pPr>
              <a:lnSpc>
                <a:spcPct val="80000"/>
              </a:lnSpc>
            </a:pPr>
            <a:r>
              <a:rPr lang="en-GB" altLang="en-US" sz="1100" b="0" dirty="0">
                <a:latin typeface="Calibri" pitchFamily="34" charset="0"/>
              </a:rPr>
              <a:t> </a:t>
            </a:r>
          </a:p>
          <a:p>
            <a:pPr>
              <a:lnSpc>
                <a:spcPct val="80000"/>
              </a:lnSpc>
              <a:buFontTx/>
              <a:buChar char="•"/>
            </a:pPr>
            <a:r>
              <a:rPr lang="en-GB" altLang="en-US" sz="1100" b="0" dirty="0">
                <a:latin typeface="Calibri" pitchFamily="34" charset="0"/>
              </a:rPr>
              <a:t>a confirmed anaphylactic reaction to a previous dose of pertussis, diphtheria, tetanus or polio vaccines</a:t>
            </a:r>
          </a:p>
          <a:p>
            <a:pPr>
              <a:lnSpc>
                <a:spcPct val="80000"/>
              </a:lnSpc>
              <a:buFontTx/>
              <a:buChar char="•"/>
            </a:pPr>
            <a:r>
              <a:rPr lang="en-GB" altLang="en-US" sz="1100" b="0" dirty="0">
                <a:latin typeface="Calibri" pitchFamily="34" charset="0"/>
              </a:rPr>
              <a:t>a confirmed anaphylactic reaction to any component of the vaccine </a:t>
            </a:r>
          </a:p>
          <a:p>
            <a:pPr>
              <a:lnSpc>
                <a:spcPct val="80000"/>
              </a:lnSpc>
              <a:buFontTx/>
              <a:buChar char="•"/>
            </a:pPr>
            <a:endParaRPr lang="en-GB" altLang="en-US" sz="1100" b="0" dirty="0">
              <a:latin typeface="Calibri" pitchFamily="34" charset="0"/>
            </a:endParaRPr>
          </a:p>
          <a:p>
            <a:pPr>
              <a:spcAft>
                <a:spcPts val="800"/>
              </a:spcAft>
            </a:pPr>
            <a:r>
              <a:rPr lang="en-GB" altLang="en-US" sz="1100" b="0" dirty="0">
                <a:latin typeface="Calibri" pitchFamily="34" charset="0"/>
              </a:rPr>
              <a:t>If the pregnant women is acutely unwell and has a fever, immunisation should be postponed until the patient has recovered. This is to avoid wrongly associating any cause of fever, or its progression, with the vaccine and to avoid increasing any pre-existing fever. Having a minor illness without a fever (for example a cold) is not a reason to delay immunisation.</a:t>
            </a:r>
          </a:p>
          <a:p>
            <a:pPr marL="0" marR="0" lvl="0" indent="0" algn="l" defTabSz="914400" rtl="0" eaLnBrk="1" fontAlgn="auto" latinLnBrk="0" hangingPunct="1">
              <a:lnSpc>
                <a:spcPct val="80000"/>
              </a:lnSpc>
              <a:spcBef>
                <a:spcPts val="0"/>
              </a:spcBef>
              <a:spcAft>
                <a:spcPts val="0"/>
              </a:spcAft>
              <a:buClrTx/>
              <a:buSzTx/>
              <a:buFontTx/>
              <a:buNone/>
              <a:tabLst/>
              <a:defRPr/>
            </a:pPr>
            <a:endParaRPr lang="en-GB" altLang="en-US" sz="1100" b="0" dirty="0">
              <a:latin typeface="Calibri" pitchFamily="34" charset="0"/>
            </a:endParaRPr>
          </a:p>
          <a:p>
            <a:pPr>
              <a:lnSpc>
                <a:spcPct val="80000"/>
              </a:lnSpc>
            </a:pPr>
            <a:r>
              <a:rPr lang="en-GB" altLang="en-US" sz="1100" b="0" dirty="0">
                <a:solidFill>
                  <a:srgbClr val="FF0000"/>
                </a:solidFill>
                <a:highlight>
                  <a:srgbClr val="FFFF00"/>
                </a:highlight>
                <a:latin typeface="Calibri" pitchFamily="34" charset="0"/>
              </a:rPr>
              <a:t>Pregnant women who have recently received immunisation against diphtheria, tetanus and/or polio should also be offered immunisation with a pertussis-containing vaccine but allow a gap of at least 4 weeks between these immunisations. Although cumulative doses may increase the likelihood of injection site reactions or fever, this is outweighed by the expected benefit to the infant.</a:t>
            </a:r>
          </a:p>
          <a:p>
            <a:pPr>
              <a:lnSpc>
                <a:spcPct val="80000"/>
              </a:lnSpc>
            </a:pPr>
            <a:endParaRPr lang="en-GB" altLang="en-US" sz="1100" b="0" dirty="0">
              <a:solidFill>
                <a:srgbClr val="FF0000"/>
              </a:solidFill>
              <a:highlight>
                <a:srgbClr val="FFFF00"/>
              </a:highlight>
              <a:latin typeface="Calibri" pitchFamily="34" charset="0"/>
            </a:endParaRPr>
          </a:p>
          <a:p>
            <a:pPr>
              <a:lnSpc>
                <a:spcPct val="80000"/>
              </a:lnSpc>
            </a:pPr>
            <a:r>
              <a:rPr lang="en-GB" altLang="en-US" sz="1100" b="0" dirty="0">
                <a:solidFill>
                  <a:srgbClr val="FF0000"/>
                </a:solidFill>
                <a:highlight>
                  <a:srgbClr val="FFFF00"/>
                </a:highlight>
                <a:latin typeface="Calibri" pitchFamily="34" charset="0"/>
              </a:rPr>
              <a:t>In cases of pregnant women who have had encephalopathy of unknown origin within 7 days of previous immunisation with pertussis-containing vaccine, the advice in the Green Book should be followed. For women who have evidence of current neurological deterioration, including poorly controlled epilepsy, immunisation should be deferred and advice in the Green Book should be followed.</a:t>
            </a:r>
          </a:p>
          <a:p>
            <a:pPr>
              <a:lnSpc>
                <a:spcPct val="80000"/>
              </a:lnSpc>
            </a:pPr>
            <a:r>
              <a:rPr lang="en-GB" altLang="en-US" sz="1100" b="0" dirty="0">
                <a:solidFill>
                  <a:srgbClr val="FF0000"/>
                </a:solidFill>
                <a:highlight>
                  <a:srgbClr val="FFFF00"/>
                </a:highlight>
                <a:latin typeface="Calibri" pitchFamily="34" charset="0"/>
              </a:rPr>
              <a:t> </a:t>
            </a:r>
          </a:p>
          <a:p>
            <a:pPr>
              <a:lnSpc>
                <a:spcPct val="80000"/>
              </a:lnSpc>
            </a:pPr>
            <a:r>
              <a:rPr lang="en-GB" altLang="en-US" sz="1100" b="0" dirty="0">
                <a:solidFill>
                  <a:srgbClr val="FF0000"/>
                </a:solidFill>
                <a:highlight>
                  <a:srgbClr val="FFFF00"/>
                </a:highlight>
                <a:latin typeface="Calibri" pitchFamily="34" charset="0"/>
              </a:rPr>
              <a:t>A personal or family history of seizures is not a contraindication to immunisation.</a:t>
            </a:r>
          </a:p>
          <a:p>
            <a:pPr>
              <a:lnSpc>
                <a:spcPct val="80000"/>
              </a:lnSpc>
            </a:pPr>
            <a:r>
              <a:rPr lang="en-GB" altLang="en-US" sz="1100" b="0" dirty="0">
                <a:solidFill>
                  <a:srgbClr val="FF0000"/>
                </a:solidFill>
                <a:highlight>
                  <a:srgbClr val="FFFF00"/>
                </a:highlight>
                <a:latin typeface="Calibri" pitchFamily="34" charset="0"/>
              </a:rPr>
              <a:t> </a:t>
            </a:r>
          </a:p>
          <a:p>
            <a:pPr>
              <a:lnSpc>
                <a:spcPct val="80000"/>
              </a:lnSpc>
            </a:pPr>
            <a:r>
              <a:rPr lang="en-GB" altLang="en-US" sz="1100" b="0" dirty="0">
                <a:solidFill>
                  <a:srgbClr val="FF0000"/>
                </a:solidFill>
                <a:highlight>
                  <a:srgbClr val="FFFF00"/>
                </a:highlight>
                <a:latin typeface="Calibri" pitchFamily="34" charset="0"/>
              </a:rPr>
              <a:t>There is no contraindi</a:t>
            </a:r>
            <a:r>
              <a:rPr lang="en-GB" altLang="en-US" sz="1100" b="0" dirty="0">
                <a:latin typeface="Calibri" pitchFamily="34" charset="0"/>
              </a:rPr>
              <a:t>cation to breastfeeding after receiving ADACEL, Boostrix-IPV or REPEVAX.</a:t>
            </a:r>
            <a:endParaRPr lang="en-GB" sz="1100" b="0" dirty="0"/>
          </a:p>
        </p:txBody>
      </p:sp>
    </p:spTree>
    <p:extLst>
      <p:ext uri="{BB962C8B-B14F-4D97-AF65-F5344CB8AC3E}">
        <p14:creationId xmlns:p14="http://schemas.microsoft.com/office/powerpoint/2010/main" val="3423993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603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01600" y="750888"/>
            <a:ext cx="6594475" cy="3709987"/>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The full list of adverse reactions associated with ADACEL, Boostrix-IPV or REPEVAX vaccines are available in the marketing authorisation holder’s Summary of Product Characteristics.</a:t>
            </a:r>
          </a:p>
          <a:p>
            <a:r>
              <a:rPr lang="en-GB" altLang="en-US" dirty="0">
                <a:latin typeface="Calibri" pitchFamily="34" charset="0"/>
              </a:rPr>
              <a:t> </a:t>
            </a:r>
          </a:p>
          <a:p>
            <a:r>
              <a:rPr lang="en-GB" altLang="en-US" dirty="0">
                <a:latin typeface="Calibri" pitchFamily="34" charset="0"/>
              </a:rPr>
              <a:t>Anaphylaxis is a very rare side effect of most vaccines and facilities for its recognition and management must be available.</a:t>
            </a:r>
          </a:p>
          <a:p>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endParaRPr>
          </a:p>
          <a:p>
            <a:endParaRPr lang="en-GB" dirty="0"/>
          </a:p>
        </p:txBody>
      </p:sp>
    </p:spTree>
    <p:extLst>
      <p:ext uri="{BB962C8B-B14F-4D97-AF65-F5344CB8AC3E}">
        <p14:creationId xmlns:p14="http://schemas.microsoft.com/office/powerpoint/2010/main" val="910713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01600" y="750888"/>
            <a:ext cx="6594475" cy="3709987"/>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Staff working in general practices are reminded that in line with their contractual requirements, pertussis vaccination should be offered and provided to eligible patients either opportunistically or on request. Pertussis vaccination should also be correctly coded in the patient’s medical record, regardless of where it was administered.</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The completeness of patient data recording in GP records has an impact on our ability to monitor and evaluate vaccination programmes. Wherever possible, the following information should be recorded in GP records for all pregnant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the date of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the date of receipt of a pertussis-containing vaccine at or after week 16 of pregnancy, regardless of the setting where the vaccine was administered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where relevant, fields indicating stillbirth or miscarriage</a:t>
            </a:r>
            <a:endParaRPr lang="en-GB" sz="1800" dirty="0">
              <a:effectLst/>
              <a:latin typeface="Arial" panose="020B0604020202020204" pitchFamily="34" charset="0"/>
            </a:endParaRPr>
          </a:p>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u="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Improving vaccine uptake</a:t>
            </a:r>
            <a:r>
              <a:rPr lang="en-GB" sz="1800" b="1"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1"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number of women receiving a pertussis-containing vaccine has fallen year on year over the last few years. </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For the 2022 to 2023 financial year, vaccine coverage was 60.7%. This means a large number of pregnant women are not receiving a vaccine to protect their infant at a time when the number of cases of pertussis is increasing.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Healthcare practitioners are asked to ensure that appropriate measures are in place to optimise uptake of pertussis-containing vaccine for pregnant women. This includes ensuring vaccine is easily accessible, for example, in the maternity clinic when the woman is already attending for another reason, ensuring that they are informed and confident so they are able to answer any questions the woman may have and providing information resources so that the women are able to access further information if they wish to, for example providing the leaflets and displaying the poster available at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Whooping cough: vaccination in pregnancy programme resources - GOV.UK (www.gov.uk)</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02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New mothers who have never been</a:t>
            </a:r>
            <a:r>
              <a:rPr lang="en-GB" altLang="en-US" baseline="0" dirty="0"/>
              <a:t> vaccinated against pertussis are unlikely to be vaccinated against diphtheria, tetanus and polio and should be assessed as to the need for further immunisations with Td/IPV vaccine. Health professionals should be referred to the ‘Vaccination of individuals with incomplete or uncertain immunisation status’ algorithm</a:t>
            </a:r>
          </a:p>
          <a:p>
            <a:r>
              <a:rPr lang="en-GB" altLang="en-US" baseline="0" dirty="0"/>
              <a:t>www.gov.uk/government/publications/vaccination-of-individuals-with-uncertain-or-incomplete-immunisation-status </a:t>
            </a:r>
          </a:p>
          <a:p>
            <a:r>
              <a:rPr lang="en-GB" altLang="en-US" baseline="0" dirty="0"/>
              <a:t>  </a:t>
            </a:r>
            <a:endParaRPr lang="en-GB" altLang="en-US" dirty="0"/>
          </a:p>
          <a:p>
            <a:endParaRPr lang="en-GB" dirty="0"/>
          </a:p>
        </p:txBody>
      </p:sp>
    </p:spTree>
    <p:extLst>
      <p:ext uri="{BB962C8B-B14F-4D97-AF65-F5344CB8AC3E}">
        <p14:creationId xmlns:p14="http://schemas.microsoft.com/office/powerpoint/2010/main" val="147696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01600" y="750888"/>
            <a:ext cx="6594475" cy="3709987"/>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01600" y="750888"/>
            <a:ext cx="6594475" cy="3709987"/>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Parents should be encouraged to ensure their baby starts its immunisations on time and completes all 3 primary doses. </a:t>
            </a:r>
          </a:p>
          <a:p>
            <a:r>
              <a:rPr lang="en-GB" altLang="en-US" dirty="0">
                <a:latin typeface="Calibri" pitchFamily="34" charset="0"/>
              </a:rPr>
              <a:t> </a:t>
            </a:r>
          </a:p>
          <a:p>
            <a:r>
              <a:rPr lang="en-GB" altLang="en-US" dirty="0">
                <a:latin typeface="Calibri" pitchFamily="34" charset="0"/>
              </a:rPr>
              <a:t>Parents should ensure older brothers and sisters are up to date with their immunisations in order to reduce the chance of them passing infection onto the young infant in the household. </a:t>
            </a:r>
          </a:p>
          <a:p>
            <a:r>
              <a:rPr lang="en-GB" altLang="en-US" dirty="0">
                <a:latin typeface="Calibri" pitchFamily="34" charset="0"/>
              </a:rPr>
              <a:t> </a:t>
            </a:r>
          </a:p>
          <a:p>
            <a:r>
              <a:rPr lang="en-GB" b="0" i="0" dirty="0">
                <a:solidFill>
                  <a:srgbClr val="0B0C0C"/>
                </a:solidFill>
                <a:effectLst/>
                <a:latin typeface="GDS Transport"/>
              </a:rPr>
              <a:t>Vaccine uptake levels in pregnant women, babies and young children have fallen in recent years across England so it’s really important that those who have missed vaccination are caught up at the earliest opportunity.</a:t>
            </a:r>
            <a:endParaRPr lang="en-GB"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01600" y="750888"/>
            <a:ext cx="6594475" cy="3709987"/>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0782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dirty="0"/>
          </a:p>
        </p:txBody>
      </p:sp>
    </p:spTree>
    <p:extLst>
      <p:ext uri="{BB962C8B-B14F-4D97-AF65-F5344CB8AC3E}">
        <p14:creationId xmlns:p14="http://schemas.microsoft.com/office/powerpoint/2010/main" val="4109408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01600" y="750888"/>
            <a:ext cx="6594475"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extLst>
      <p:ext uri="{BB962C8B-B14F-4D97-AF65-F5344CB8AC3E}">
        <p14:creationId xmlns:p14="http://schemas.microsoft.com/office/powerpoint/2010/main" val="2149770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31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information for healthcare practitioner guidance includes additional guidance for breastfeeding, anti-D treatment or other vaccination co-administration, post-natal vaccination and management of pregnant women with incomplete or unknown vaccination histories and inadvertent vaccine administration errors.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guidance can be found in the UKHSA </a:t>
            </a:r>
            <a:r>
              <a:rPr lang="en-GB" dirty="0">
                <a:hlinkClick r:id="rId3" action="ppaction://hlinkfile"/>
              </a:rPr>
              <a:t>Pertussis immunisation collection </a:t>
            </a:r>
            <a:r>
              <a:rPr lang="en-GB" dirty="0"/>
              <a:t>section of the Immunisation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254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01600" y="750888"/>
            <a:ext cx="6594475" cy="3709987"/>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dirty="0">
                <a:latin typeface="Calibri" pitchFamily="34" charset="0"/>
              </a:rPr>
              <a:t>Bordetella pertussis</a:t>
            </a:r>
            <a:r>
              <a:rPr lang="en-GB" altLang="en-US" dirty="0">
                <a:latin typeface="Calibri" pitchFamily="34" charset="0"/>
              </a:rPr>
              <a:t> is an exclusively human pathogen that can affect people of all ages, however infants are the most vulnerable group with the highest rates of severe complications, hospitalisations and mortality. Adults and older siblings are often the source of infection for younger siblings at home. </a:t>
            </a:r>
          </a:p>
          <a:p>
            <a:r>
              <a:rPr lang="en-GB" altLang="en-US" dirty="0">
                <a:latin typeface="Calibri" pitchFamily="34" charset="0"/>
              </a:rPr>
              <a:t>  </a:t>
            </a:r>
          </a:p>
          <a:p>
            <a:r>
              <a:rPr lang="en-GB" altLang="en-US" dirty="0">
                <a:latin typeface="Calibri" pitchFamily="34" charset="0"/>
              </a:rPr>
              <a:t>Pertussis is a very infectious disease that is passed from one person to another. The bacteria are present in the back of the throat of an infected person and may be spread by coughing or sneezing.  </a:t>
            </a:r>
          </a:p>
          <a:p>
            <a:r>
              <a:rPr lang="en-GB" altLang="en-US" dirty="0">
                <a:latin typeface="Calibri" pitchFamily="34" charset="0"/>
              </a:rPr>
              <a:t> </a:t>
            </a:r>
          </a:p>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01600" y="750888"/>
            <a:ext cx="6594475" cy="3709987"/>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Calibri" pitchFamily="34" charset="0"/>
              </a:rPr>
              <a:t>Symptoms of pertussis usually develop 7 to 10 days after contracting the infection </a:t>
            </a:r>
          </a:p>
          <a:p>
            <a:r>
              <a:rPr lang="en-GB" altLang="en-US" dirty="0">
                <a:latin typeface="Calibri" pitchFamily="34" charset="0"/>
              </a:rPr>
              <a:t>A person can infect other people from 2 to 4 days before they start to cough to around 21 days after coughing starts. </a:t>
            </a:r>
          </a:p>
          <a:p>
            <a:r>
              <a:rPr lang="en-GB" altLang="en-US" dirty="0">
                <a:latin typeface="Calibri" pitchFamily="34" charset="0"/>
              </a:rPr>
              <a:t> </a:t>
            </a:r>
          </a:p>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01600" y="750888"/>
            <a:ext cx="6594475" cy="3709987"/>
          </a:xfrm>
          <a:ln/>
        </p:spPr>
      </p:sp>
      <p:sp>
        <p:nvSpPr>
          <p:cNvPr id="56323" name="Notes Placeholder 2"/>
          <p:cNvSpPr>
            <a:spLocks noGrp="1"/>
          </p:cNvSpPr>
          <p:nvPr>
            <p:ph type="body" idx="1"/>
          </p:nvPr>
        </p:nvSpPr>
        <p:spPr>
          <a:xfrm>
            <a:off x="686062" y="4572114"/>
            <a:ext cx="5496361"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dirty="0">
                <a:latin typeface="Calibri" pitchFamily="34" charset="0"/>
              </a:rPr>
              <a:t>Symptoms caused by pertussis infection tend to develop in stages, with mild symptoms occurring first, followed by a period of more severe symptoms, before improvement begins. </a:t>
            </a:r>
          </a:p>
          <a:p>
            <a:r>
              <a:rPr lang="en-GB" altLang="en-US" sz="800" dirty="0">
                <a:latin typeface="Calibri" pitchFamily="34" charset="0"/>
              </a:rPr>
              <a:t> </a:t>
            </a:r>
          </a:p>
          <a:p>
            <a:r>
              <a:rPr lang="en-GB" altLang="en-US" dirty="0">
                <a:latin typeface="Calibri" pitchFamily="34" charset="0"/>
              </a:rPr>
              <a:t>The initial stage or early symptoms of pertussis are often similar to those of a common cold and may include: runny or blocked nose, sneezing, watering eyes, dry irritating cough, sore throat, slightly raised temperature and feeling generally unwell. These early symptoms can last for 1 to 2 weeks before becoming more severe. </a:t>
            </a:r>
          </a:p>
          <a:p>
            <a:r>
              <a:rPr lang="en-GB" altLang="en-US" sz="800" dirty="0">
                <a:latin typeface="Calibri" pitchFamily="34" charset="0"/>
              </a:rPr>
              <a:t> </a:t>
            </a:r>
          </a:p>
          <a:p>
            <a:r>
              <a:rPr lang="en-GB" altLang="en-US" dirty="0">
                <a:latin typeface="Calibri" pitchFamily="34" charset="0"/>
              </a:rPr>
              <a:t>The second stage is sometimes called the paroxysmal stage and is characterised by fits of coughing which maybe followed by choking and/or vomiting. The cough often comes in short bursts (paroxysms) followed by a desperate gasp for air – when the characteristic whooping noise may be made. Pertussis doesn’t always cause the typical symptoms of the whoop sound or vomiting after coughing, particularly in older children and adults when pertussis may present as a prolonged cough. </a:t>
            </a:r>
          </a:p>
          <a:p>
            <a:r>
              <a:rPr lang="en-GB" altLang="en-US" sz="800" dirty="0">
                <a:latin typeface="Calibri" pitchFamily="34" charset="0"/>
              </a:rPr>
              <a:t> </a:t>
            </a:r>
          </a:p>
          <a:p>
            <a:r>
              <a:rPr lang="en-GB" altLang="en-US" dirty="0">
                <a:latin typeface="Calibri" pitchFamily="34" charset="0"/>
              </a:rPr>
              <a:t>Each bout of coughing usually lasts between 1 and 2 minutes, but several bouts may occur in quick succession. </a:t>
            </a:r>
          </a:p>
          <a:p>
            <a:r>
              <a:rPr lang="en-GB" altLang="en-US" sz="800" dirty="0">
                <a:latin typeface="Calibri" pitchFamily="34" charset="0"/>
              </a:rPr>
              <a:t> </a:t>
            </a:r>
          </a:p>
          <a:p>
            <a:r>
              <a:rPr lang="en-GB" altLang="en-US" dirty="0">
                <a:latin typeface="Calibri" pitchFamily="34" charset="0"/>
              </a:rPr>
              <a:t>These bouts of coughing may continue</a:t>
            </a:r>
            <a:r>
              <a:rPr lang="en-GB" altLang="en-US" dirty="0">
                <a:solidFill>
                  <a:srgbClr val="FF0000"/>
                </a:solidFill>
                <a:latin typeface="Calibri" pitchFamily="34" charset="0"/>
              </a:rPr>
              <a:t> </a:t>
            </a:r>
            <a:r>
              <a:rPr lang="en-GB" altLang="en-US" dirty="0">
                <a:latin typeface="Calibri" pitchFamily="34" charset="0"/>
              </a:rPr>
              <a:t>for weeks or months. Over time the episodes of coughing become less frequent and full recovery is gradual.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01600" y="750888"/>
            <a:ext cx="6594475" cy="3709987"/>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 young infants the typical ‘whoop’ may never develop and coughing spasms can be followed by difficulty breathing, Apnoea (pauses in breathing) is common in young infants. </a:t>
            </a:r>
          </a:p>
          <a:p>
            <a:endParaRPr lang="en-GB" altLang="en-US" dirty="0">
              <a:latin typeface="Calibri" pitchFamily="34" charset="0"/>
            </a:endParaRPr>
          </a:p>
          <a:p>
            <a:r>
              <a:rPr lang="en-GB" altLang="en-US" dirty="0">
                <a:latin typeface="Calibri" pitchFamily="34" charset="0"/>
              </a:rPr>
              <a:t>Young children may also seem to choke or become blue in the face (cyanosis) when they have a bout of coughing. </a:t>
            </a:r>
          </a:p>
          <a:p>
            <a:r>
              <a:rPr lang="en-GB" altLang="en-US" dirty="0">
                <a:latin typeface="Calibri" pitchFamily="34" charset="0"/>
              </a:rPr>
              <a:t> </a:t>
            </a:r>
          </a:p>
          <a:p>
            <a:r>
              <a:rPr lang="en-GB" altLang="en-US" dirty="0">
                <a:latin typeface="Calibri" pitchFamily="34" charset="0"/>
              </a:rPr>
              <a:t>The rate of hospitalisation and complications for pertussis is much higher in young infants than it is for older children and adults.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01600" y="750888"/>
            <a:ext cx="6594475" cy="37099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Serious complications, such as pneumonia and convulsions, are uncommon in older age groups but can, very occasionally, occur. </a:t>
            </a:r>
          </a:p>
          <a:p>
            <a:r>
              <a:rPr lang="en-GB" altLang="en-US" dirty="0">
                <a:latin typeface="Calibri" pitchFamily="34" charset="0"/>
              </a:rPr>
              <a:t> </a:t>
            </a:r>
          </a:p>
          <a:p>
            <a:r>
              <a:rPr lang="en-GB" altLang="en-US" dirty="0">
                <a:latin typeface="Calibri" pitchFamily="34" charset="0"/>
              </a:rPr>
              <a:t>Sometimes the cough is severe enough to cause other problems such as fainting, muscle pain in the ribs (and occasionally fractured ribs), a hernia or bleeding in the eye (conjunctival haemorrhage). </a:t>
            </a:r>
          </a:p>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121058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78190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1061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38980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56334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Vaccination against pertussis for pregnant women </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90906985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pertussis-immunisation-in-pregnancy-vaccine-coverage-estimates-in-england-october-2013-to-march-2014/prenatal-pertussis-vaccination-coverage-in-england-from-october-to-december-20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93/cid/ciac65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media/5a7487abed915d0e8bf19080/Pertussis_Green_Book_Chapter_24_Ap2016.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COLHPAFIL003\ProjectData\Immune\Imms%20Operations\SCRIMMs\Transitional%20Files\Immunisation%20Nurse%20specialists\New%20vaccine%20programme%20materials\Maternal%20pertussis%20vaccination\2024%20Change%20of%20prenatal%20vaccine\Info%20for%20HCPs\JCVI%20Minutes%20October%20202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gov.uk/government/publications/pertussis-vaccination-in-pregnancy-dtapipv-boosterix-or-repevax-pgd-templat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ur01.safelinks.protection.outlook.com/?url=http%3A%2F%2Fwww.mhra.gov.uk%2Fyellowcard&amp;data=05%7C01%7CSue.Morris%40mhra.gov.uk%7Cc2d98cf254b4459900cc08da4fa18850%7Ce527ea5c62584cd2a27f8bd237ec4c26%7C0%7C0%7C637909853002429263%7CUnknown%7CTWFpbGZsb3d8eyJWIjoiMC4wLjAwMDAiLCJQIjoiV2luMzIiLCJBTiI6Ik1haWwiLCJXVCI6Mn0%3D%7C3000%7C%7C%7C&amp;sdata=UAs0M3KzCOhhQXcJm%2BBjLsBYGriaIJLiiAYWJkKU9Nk%3D&amp;reserved=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mhra.gov.uk/yellowcar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legislation.gov.uk/ukpga/2005/9/conten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vaccination-against-pertussis-whooping-cough-for-pregnant-wome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gov.uk/government/collections/immunisation#pertussis-(whooping-cough)"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gov.uk/government/collections/vaccine-update" TargetMode="External"/><Relationship Id="rId3" Type="http://schemas.openxmlformats.org/officeDocument/2006/relationships/hyperlink" Target="https://www.gov.uk/government/collections/immunisation#pertussis-(whooping-cough)" TargetMode="External"/><Relationship Id="rId7" Type="http://schemas.openxmlformats.org/officeDocument/2006/relationships/hyperlink" Target="https://www.healthpublications.gov.uk/Home.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gov.uk/government/collections/immunisation-patient-group-direction-pgd" TargetMode="External"/><Relationship Id="rId5" Type="http://schemas.openxmlformats.org/officeDocument/2006/relationships/hyperlink" Target="https://www.medicines.org.uk/emc" TargetMode="External"/><Relationship Id="rId10" Type="http://schemas.openxmlformats.org/officeDocument/2006/relationships/image" Target="../media/image18.png"/><Relationship Id="rId4" Type="http://schemas.openxmlformats.org/officeDocument/2006/relationships/hyperlink" Target="https://www.gov.uk/government/publications/pertussis-the-green-book-chapter-24" TargetMode="External"/><Relationship Id="rId9" Type="http://schemas.openxmlformats.org/officeDocument/2006/relationships/hyperlink" Target="https://portal.e-lfh.org.uk/Catalogue/Index?HierarchyId=0_39333&amp;programmeId=3933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F9A2884-3E05-411E-930D-C4E3CDB819AB}"/>
              </a:ext>
            </a:extLst>
          </p:cNvPr>
          <p:cNvSpPr>
            <a:spLocks noGrp="1" noChangeArrowheads="1"/>
          </p:cNvSpPr>
          <p:nvPr>
            <p:ph type="ctrTitle"/>
          </p:nvPr>
        </p:nvSpPr>
        <p:spPr bwMode="auto">
          <a:xfrm>
            <a:off x="512763" y="2528888"/>
            <a:ext cx="104822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eaLnBrk="1" hangingPunct="1">
              <a:spcBef>
                <a:spcPct val="0"/>
              </a:spcBef>
              <a:spcAft>
                <a:spcPct val="0"/>
              </a:spcAft>
            </a:pPr>
            <a:r>
              <a:rPr lang="en-GB" altLang="en-US" sz="4000" dirty="0">
                <a:solidFill>
                  <a:schemeClr val="bg1"/>
                </a:solidFill>
                <a:latin typeface="+mn-lt"/>
              </a:rPr>
              <a:t>Pertussis (whooping cough) vaccination programme for pregnant women</a:t>
            </a:r>
            <a:endParaRPr lang="en-US" altLang="en-US" sz="4000" dirty="0">
              <a:solidFill>
                <a:schemeClr val="bg1"/>
              </a:solidFill>
              <a:latin typeface="+mn-lt"/>
            </a:endParaRPr>
          </a:p>
        </p:txBody>
      </p:sp>
      <p:sp>
        <p:nvSpPr>
          <p:cNvPr id="4" name="Rectangle 6">
            <a:extLst>
              <a:ext uri="{FF2B5EF4-FFF2-40B4-BE49-F238E27FC236}">
                <a16:creationId xmlns:a16="http://schemas.microsoft.com/office/drawing/2014/main" id="{A8E2E4D9-BA53-4382-AC22-47B2FAAAF30B}"/>
              </a:ext>
            </a:extLst>
          </p:cNvPr>
          <p:cNvSpPr>
            <a:spLocks noChangeArrowheads="1"/>
          </p:cNvSpPr>
          <p:nvPr/>
        </p:nvSpPr>
        <p:spPr bwMode="auto">
          <a:xfrm>
            <a:off x="741175" y="5182360"/>
            <a:ext cx="97115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3000" b="0" i="0" u="none" strike="noStrike" kern="1200" cap="none" spc="0" normalizeH="0" baseline="0" noProof="0" dirty="0">
                <a:ln>
                  <a:noFill/>
                </a:ln>
                <a:solidFill>
                  <a:prstClr val="white">
                    <a:lumMod val="95000"/>
                  </a:prstClr>
                </a:solidFill>
                <a:effectLst/>
                <a:uLnTx/>
                <a:uFillTx/>
                <a:latin typeface="Calibri" pitchFamily="34" charset="0"/>
                <a:ea typeface="ＭＳ Ｐゴシック" charset="-128"/>
                <a:cs typeface="Calibri" panose="020F0502020204030204" pitchFamily="34" charset="0"/>
              </a:rPr>
              <a:t>Training for healthcare practitioners</a:t>
            </a:r>
          </a:p>
          <a:p>
            <a:pPr marL="0" marR="0" lvl="0" indent="0" algn="l" defTabSz="914400" rtl="0" eaLnBrk="1" fontAlgn="auto" latinLnBrk="0" hangingPunct="1">
              <a:lnSpc>
                <a:spcPct val="100000"/>
              </a:lnSpc>
              <a:spcBef>
                <a:spcPct val="0"/>
              </a:spcBef>
              <a:spcAft>
                <a:spcPct val="0"/>
              </a:spcAft>
              <a:buClrTx/>
              <a:buSzTx/>
              <a:buFontTx/>
              <a:buNone/>
              <a:tabLst/>
              <a:defRPr/>
            </a:pPr>
            <a:r>
              <a:rPr lang="en-GB" sz="3000" b="0" dirty="0">
                <a:solidFill>
                  <a:prstClr val="white">
                    <a:lumMod val="95000"/>
                  </a:prstClr>
                </a:solidFill>
                <a:ea typeface="Calibri" panose="020F0502020204030204" pitchFamily="34" charset="0"/>
                <a:cs typeface="Calibri" panose="020F0502020204030204" pitchFamily="34" charset="0"/>
              </a:rPr>
              <a:t>May</a:t>
            </a:r>
            <a:r>
              <a:rPr kumimoji="0" lang="en-GB" sz="3000" b="0" i="0" u="none" strike="noStrike" kern="1200" cap="none" spc="0" normalizeH="0" baseline="0" noProof="0" dirty="0">
                <a:ln>
                  <a:noFill/>
                </a:ln>
                <a:solidFill>
                  <a:prstClr val="white">
                    <a:lumMod val="95000"/>
                  </a:prstClr>
                </a:solidFill>
                <a:effectLst/>
                <a:uLnTx/>
                <a:uFillTx/>
                <a:latin typeface="Calibri" pitchFamily="34" charset="0"/>
                <a:ea typeface="Calibri" panose="020F0502020204030204" pitchFamily="34" charset="0"/>
                <a:cs typeface="Calibri" panose="020F0502020204030204" pitchFamily="34" charset="0"/>
              </a:rPr>
              <a:t> 2024</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395845" y="276093"/>
            <a:ext cx="10272155" cy="849313"/>
          </a:xfrm>
        </p:spPr>
        <p:txBody>
          <a:bodyPr>
            <a:noAutofit/>
          </a:bodyPr>
          <a:lstStyle/>
          <a:p>
            <a:pPr eaLnBrk="1" hangingPunct="1"/>
            <a:r>
              <a:rPr lang="en-GB" altLang="en-US" dirty="0"/>
              <a:t>Clinical presentation of pertussis in infants and young children </a:t>
            </a:r>
          </a:p>
        </p:txBody>
      </p:sp>
      <p:sp>
        <p:nvSpPr>
          <p:cNvPr id="16388" name="Content Placeholder 2"/>
          <p:cNvSpPr>
            <a:spLocks noGrp="1"/>
          </p:cNvSpPr>
          <p:nvPr>
            <p:ph idx="1"/>
          </p:nvPr>
        </p:nvSpPr>
        <p:spPr>
          <a:xfrm>
            <a:off x="395845" y="2002574"/>
            <a:ext cx="6503719" cy="4277909"/>
          </a:xfrm>
        </p:spPr>
        <p:txBody>
          <a:bodyPr>
            <a:normAutofit/>
          </a:bodyPr>
          <a:lstStyle/>
          <a:p>
            <a:pPr marL="457200" lvl="1">
              <a:lnSpc>
                <a:spcPct val="80000"/>
              </a:lnSpc>
            </a:pPr>
            <a:r>
              <a:rPr lang="en-GB" altLang="en-US" sz="2800" dirty="0"/>
              <a:t>infants may not make the ‘whoop’ sound after coughing, but they may start gagging or gasping and may temporarily stop breathing </a:t>
            </a:r>
          </a:p>
          <a:p>
            <a:pPr marL="457200" lvl="1">
              <a:lnSpc>
                <a:spcPct val="80000"/>
              </a:lnSpc>
            </a:pPr>
            <a:endParaRPr lang="en-GB" altLang="en-US" sz="2800" dirty="0"/>
          </a:p>
          <a:p>
            <a:pPr marL="457200" lvl="1">
              <a:lnSpc>
                <a:spcPct val="80000"/>
              </a:lnSpc>
            </a:pPr>
            <a:r>
              <a:rPr lang="en-GB" altLang="en-US" sz="2800" dirty="0"/>
              <a:t>young children may also seem to choke or become cyanosed when they have a bout of coughing </a:t>
            </a:r>
          </a:p>
          <a:p>
            <a:pPr marL="228600" lvl="1" indent="0">
              <a:lnSpc>
                <a:spcPct val="80000"/>
              </a:lnSpc>
              <a:buNone/>
            </a:pPr>
            <a:endParaRPr lang="en-GB" altLang="en-US" sz="2800" dirty="0"/>
          </a:p>
        </p:txBody>
      </p:sp>
      <p:pic>
        <p:nvPicPr>
          <p:cNvPr id="16390" name="Picture 6" descr="boy.jpg"/>
          <p:cNvPicPr>
            <a:picLocks noChangeAspect="1"/>
          </p:cNvPicPr>
          <p:nvPr/>
        </p:nvPicPr>
        <p:blipFill>
          <a:blip r:embed="rId3">
            <a:extLst>
              <a:ext uri="{28A0092B-C50C-407E-A947-70E740481C1C}">
                <a14:useLocalDpi xmlns:a14="http://schemas.microsoft.com/office/drawing/2010/main" val="0"/>
              </a:ext>
            </a:extLst>
          </a:blip>
          <a:srcRect t="7797"/>
          <a:stretch>
            <a:fillRect/>
          </a:stretch>
        </p:blipFill>
        <p:spPr bwMode="auto">
          <a:xfrm>
            <a:off x="7752185" y="1745673"/>
            <a:ext cx="2571033" cy="405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3"/>
          <p:cNvSpPr txBox="1">
            <a:spLocks noChangeArrowheads="1"/>
          </p:cNvSpPr>
          <p:nvPr/>
        </p:nvSpPr>
        <p:spPr bwMode="auto">
          <a:xfrm>
            <a:off x="8398967" y="5805265"/>
            <a:ext cx="1510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rPr>
              <a:t>Photo courtesy of CDC</a:t>
            </a:r>
          </a:p>
        </p:txBody>
      </p:sp>
      <p:sp>
        <p:nvSpPr>
          <p:cNvPr id="2" name="Slide Number Placeholder 1">
            <a:extLst>
              <a:ext uri="{FF2B5EF4-FFF2-40B4-BE49-F238E27FC236}">
                <a16:creationId xmlns:a16="http://schemas.microsoft.com/office/drawing/2014/main" id="{26065462-7B1F-F35E-E53F-4E6068527E5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E1CFC13-37F5-7AD2-D233-3692362B900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28795" y="222099"/>
            <a:ext cx="9843668" cy="1152128"/>
          </a:xfrm>
        </p:spPr>
        <p:txBody>
          <a:bodyPr>
            <a:noAutofit/>
          </a:bodyPr>
          <a:lstStyle/>
          <a:p>
            <a:pPr eaLnBrk="1" hangingPunct="1"/>
            <a:r>
              <a:rPr lang="en-GB" altLang="en-US" dirty="0"/>
              <a:t>Complications of pertussis in older children and adults</a:t>
            </a:r>
          </a:p>
        </p:txBody>
      </p:sp>
      <p:sp>
        <p:nvSpPr>
          <p:cNvPr id="18436" name="Content Placeholder 2"/>
          <p:cNvSpPr>
            <a:spLocks noGrp="1"/>
          </p:cNvSpPr>
          <p:nvPr>
            <p:ph idx="1"/>
          </p:nvPr>
        </p:nvSpPr>
        <p:spPr>
          <a:xfrm>
            <a:off x="428794" y="1549618"/>
            <a:ext cx="10686509" cy="4464890"/>
          </a:xfrm>
        </p:spPr>
        <p:txBody>
          <a:bodyPr>
            <a:normAutofit/>
          </a:bodyPr>
          <a:lstStyle/>
          <a:p>
            <a:pPr marL="0">
              <a:spcAft>
                <a:spcPts val="1200"/>
              </a:spcAft>
              <a:buNone/>
            </a:pPr>
            <a:r>
              <a:rPr lang="en-GB" altLang="en-US" dirty="0"/>
              <a:t>Complications in older children and adults are usually much less serious than those in infants and young children</a:t>
            </a:r>
          </a:p>
          <a:p>
            <a:pPr marL="0">
              <a:spcBef>
                <a:spcPts val="500"/>
              </a:spcBef>
              <a:buNone/>
            </a:pPr>
            <a:r>
              <a:rPr lang="en-GB" altLang="en-US" dirty="0"/>
              <a:t>Intense bouts of coughing can lead to: </a:t>
            </a:r>
          </a:p>
          <a:p>
            <a:pPr marL="0" lvl="1"/>
            <a:r>
              <a:rPr lang="en-GB" altLang="en-US" sz="2400" dirty="0"/>
              <a:t>nosebleeds and burst blood vessels in the whites of the eye</a:t>
            </a:r>
          </a:p>
          <a:p>
            <a:pPr marL="0" lvl="1"/>
            <a:r>
              <a:rPr lang="en-GB" altLang="en-US" sz="2400" dirty="0"/>
              <a:t>bruised ribs </a:t>
            </a:r>
          </a:p>
          <a:p>
            <a:pPr marL="0" lvl="1"/>
            <a:r>
              <a:rPr lang="en-GB" altLang="en-US" sz="2400" dirty="0"/>
              <a:t>hernia </a:t>
            </a:r>
          </a:p>
          <a:p>
            <a:pPr marL="0" lvl="1" indent="0">
              <a:buNone/>
            </a:pPr>
            <a:endParaRPr lang="en-GB" altLang="en-US" sz="2400" dirty="0"/>
          </a:p>
        </p:txBody>
      </p:sp>
      <p:sp>
        <p:nvSpPr>
          <p:cNvPr id="2" name="Slide Number Placeholder 1">
            <a:extLst>
              <a:ext uri="{FF2B5EF4-FFF2-40B4-BE49-F238E27FC236}">
                <a16:creationId xmlns:a16="http://schemas.microsoft.com/office/drawing/2014/main" id="{1341E11C-CB66-B7AC-0AF9-DE43422BA79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F5D2CF72-CAC6-6994-CE7E-F177E8FBBD8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28795" y="453274"/>
            <a:ext cx="10074871" cy="925701"/>
          </a:xfrm>
        </p:spPr>
        <p:txBody>
          <a:bodyPr>
            <a:noAutofit/>
          </a:bodyPr>
          <a:lstStyle/>
          <a:p>
            <a:pPr eaLnBrk="1" hangingPunct="1"/>
            <a:r>
              <a:rPr lang="en-GB" altLang="en-US" dirty="0"/>
              <a:t>Complications in infants and young children </a:t>
            </a:r>
          </a:p>
        </p:txBody>
      </p:sp>
      <p:sp>
        <p:nvSpPr>
          <p:cNvPr id="17412" name="Content Placeholder 2"/>
          <p:cNvSpPr>
            <a:spLocks noGrp="1"/>
          </p:cNvSpPr>
          <p:nvPr>
            <p:ph idx="1"/>
          </p:nvPr>
        </p:nvSpPr>
        <p:spPr>
          <a:xfrm>
            <a:off x="428795" y="1774219"/>
            <a:ext cx="9481103" cy="4490223"/>
          </a:xfrm>
        </p:spPr>
        <p:txBody>
          <a:bodyPr>
            <a:normAutofit fontScale="70000" lnSpcReduction="20000"/>
          </a:bodyPr>
          <a:lstStyle/>
          <a:p>
            <a:pPr marL="0" indent="0">
              <a:lnSpc>
                <a:spcPct val="120000"/>
              </a:lnSpc>
              <a:spcAft>
                <a:spcPts val="1200"/>
              </a:spcAft>
              <a:buNone/>
            </a:pPr>
            <a:r>
              <a:rPr lang="en-GB" altLang="en-US" dirty="0"/>
              <a:t>Infants and young children are usually most severely affected and more likely to develop severe potentially life threatening complications such as: </a:t>
            </a:r>
          </a:p>
          <a:p>
            <a:pPr marL="457200" lvl="1">
              <a:lnSpc>
                <a:spcPct val="120000"/>
              </a:lnSpc>
            </a:pPr>
            <a:r>
              <a:rPr lang="en-GB" altLang="en-US" sz="2400" dirty="0"/>
              <a:t>pneumonia </a:t>
            </a:r>
          </a:p>
          <a:p>
            <a:pPr marL="457200" lvl="1">
              <a:lnSpc>
                <a:spcPct val="120000"/>
              </a:lnSpc>
            </a:pPr>
            <a:r>
              <a:rPr lang="en-GB" altLang="en-US" sz="2400" dirty="0"/>
              <a:t>temporary pauses in breathing as a result of severe difficulty with </a:t>
            </a:r>
          </a:p>
          <a:p>
            <a:pPr marL="228600" lvl="1" indent="0">
              <a:lnSpc>
                <a:spcPct val="120000"/>
              </a:lnSpc>
              <a:buNone/>
            </a:pPr>
            <a:r>
              <a:rPr lang="en-GB" altLang="en-US" sz="2400" dirty="0"/>
              <a:t>    breathing </a:t>
            </a:r>
          </a:p>
          <a:p>
            <a:pPr marL="457200" lvl="1">
              <a:lnSpc>
                <a:spcPct val="120000"/>
              </a:lnSpc>
            </a:pPr>
            <a:r>
              <a:rPr lang="en-GB" altLang="en-US" sz="2400" dirty="0"/>
              <a:t>weight loss due to excessive vomiting </a:t>
            </a:r>
          </a:p>
          <a:p>
            <a:pPr marL="457200" lvl="1">
              <a:lnSpc>
                <a:spcPct val="120000"/>
              </a:lnSpc>
            </a:pPr>
            <a:r>
              <a:rPr lang="en-GB" altLang="en-US" sz="2400" dirty="0"/>
              <a:t>seizures or brain damage </a:t>
            </a:r>
          </a:p>
          <a:p>
            <a:pPr marL="457200" lvl="1">
              <a:lnSpc>
                <a:spcPct val="120000"/>
              </a:lnSpc>
            </a:pPr>
            <a:r>
              <a:rPr lang="en-GB" altLang="en-US" sz="2400" dirty="0"/>
              <a:t>encephalitis (an acute inflammation of the brain)</a:t>
            </a:r>
          </a:p>
          <a:p>
            <a:pPr marL="0" algn="ctr">
              <a:lnSpc>
                <a:spcPct val="120000"/>
              </a:lnSpc>
            </a:pPr>
            <a:endParaRPr lang="en-GB" altLang="en-US" b="1" dirty="0">
              <a:solidFill>
                <a:srgbClr val="FF0000"/>
              </a:solidFill>
            </a:endParaRPr>
          </a:p>
          <a:p>
            <a:pPr marL="0" indent="0">
              <a:lnSpc>
                <a:spcPct val="120000"/>
              </a:lnSpc>
              <a:buNone/>
            </a:pPr>
            <a:r>
              <a:rPr lang="en-GB" altLang="en-US" dirty="0"/>
              <a:t>Young infants are much more likely to be admitted to hospital with pertussis than other age groups.</a:t>
            </a:r>
          </a:p>
          <a:p>
            <a:pPr marL="0" indent="0">
              <a:lnSpc>
                <a:spcPct val="80000"/>
              </a:lnSpc>
              <a:buNone/>
            </a:pPr>
            <a:endParaRPr lang="en-GB" altLang="en-US" b="1" dirty="0"/>
          </a:p>
          <a:p>
            <a:pPr marL="0" indent="0">
              <a:lnSpc>
                <a:spcPct val="80000"/>
              </a:lnSpc>
              <a:buNone/>
            </a:pPr>
            <a:r>
              <a:rPr lang="en-GB" altLang="en-US" dirty="0"/>
              <a:t>In severe cases pertussis can be fatal in infants.</a:t>
            </a:r>
          </a:p>
        </p:txBody>
      </p:sp>
      <p:sp>
        <p:nvSpPr>
          <p:cNvPr id="2" name="Slide Number Placeholder 1">
            <a:extLst>
              <a:ext uri="{FF2B5EF4-FFF2-40B4-BE49-F238E27FC236}">
                <a16:creationId xmlns:a16="http://schemas.microsoft.com/office/drawing/2014/main" id="{F1C6A895-B65F-9AED-E369-B13E3C24A86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1F54689-8EB1-813C-9B2C-A1C02913C8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0F99-3C82-C492-967A-2F7153B6BE3C}"/>
              </a:ext>
            </a:extLst>
          </p:cNvPr>
          <p:cNvSpPr>
            <a:spLocks noGrp="1"/>
          </p:cNvSpPr>
          <p:nvPr>
            <p:ph type="title"/>
          </p:nvPr>
        </p:nvSpPr>
        <p:spPr/>
        <p:txBody>
          <a:bodyPr/>
          <a:lstStyle/>
          <a:p>
            <a:r>
              <a:rPr lang="en-GB" dirty="0"/>
              <a:t>Pertussis epidemiology</a:t>
            </a:r>
          </a:p>
        </p:txBody>
      </p:sp>
      <p:sp>
        <p:nvSpPr>
          <p:cNvPr id="3" name="Content Placeholder 2">
            <a:extLst>
              <a:ext uri="{FF2B5EF4-FFF2-40B4-BE49-F238E27FC236}">
                <a16:creationId xmlns:a16="http://schemas.microsoft.com/office/drawing/2014/main" id="{289D3EC5-4E66-0800-5C5C-09EEA16BE2DC}"/>
              </a:ext>
            </a:extLst>
          </p:cNvPr>
          <p:cNvSpPr>
            <a:spLocks noGrp="1"/>
          </p:cNvSpPr>
          <p:nvPr>
            <p:ph idx="1"/>
          </p:nvPr>
        </p:nvSpPr>
        <p:spPr/>
        <p:txBody>
          <a:bodyPr>
            <a:normAutofit/>
          </a:bodyPr>
          <a:lstStyle/>
          <a:p>
            <a:pPr>
              <a:buFont typeface="Arial" panose="020B0604020202020204" pitchFamily="34" charset="0"/>
              <a:buChar char="•"/>
            </a:pPr>
            <a:r>
              <a:rPr lang="en-GB" sz="2200" dirty="0"/>
              <a:t>pertussis is a cyclical disease that peaks every 3 to 5 years</a:t>
            </a:r>
          </a:p>
          <a:p>
            <a:pPr>
              <a:buFont typeface="Arial" panose="020B0604020202020204" pitchFamily="34" charset="0"/>
              <a:buChar char="•"/>
            </a:pPr>
            <a:r>
              <a:rPr lang="en-GB" sz="2200" dirty="0"/>
              <a:t>prior to the routine pertussis immunisation programme, annual notifications averaged 120,000 per year in England and Wales</a:t>
            </a:r>
          </a:p>
          <a:p>
            <a:pPr>
              <a:buFont typeface="Arial" panose="020B0604020202020204" pitchFamily="34" charset="0"/>
              <a:buChar char="•"/>
            </a:pPr>
            <a:r>
              <a:rPr lang="en-GB" sz="2200" dirty="0"/>
              <a:t>pertussis immunisation, introduced in 1957, reduced these notifications to 2,069 by 1972</a:t>
            </a:r>
          </a:p>
          <a:p>
            <a:pPr>
              <a:buFont typeface="Arial" panose="020B0604020202020204" pitchFamily="34" charset="0"/>
              <a:buChar char="•"/>
            </a:pPr>
            <a:r>
              <a:rPr lang="en-GB" sz="2200" dirty="0"/>
              <a:t>currently pertussis containing vaccines are offered to children at 8, 12 and 16 weeks of age with a booster at 3 years and 4 months</a:t>
            </a:r>
          </a:p>
          <a:p>
            <a:pPr>
              <a:buFont typeface="Arial" panose="020B0604020202020204" pitchFamily="34" charset="0"/>
              <a:buChar char="•"/>
            </a:pPr>
            <a:r>
              <a:rPr lang="en-GB" sz="2200" dirty="0"/>
              <a:t>during an outbreak in 2012, 14 infant deaths were reported in England and Wales, all in unimmunised infants under 3 months of age </a:t>
            </a:r>
          </a:p>
          <a:p>
            <a:pPr>
              <a:buFont typeface="Arial" panose="020B0604020202020204" pitchFamily="34" charset="0"/>
              <a:buChar char="•"/>
            </a:pPr>
            <a:r>
              <a:rPr lang="en-GB" sz="2200" dirty="0"/>
              <a:t>this prompted the introduction of a vaccination programme for pregnant women</a:t>
            </a:r>
          </a:p>
          <a:p>
            <a:pPr marL="0" indent="0">
              <a:buNone/>
            </a:pPr>
            <a:endParaRPr lang="en-GB" dirty="0"/>
          </a:p>
        </p:txBody>
      </p:sp>
      <p:sp>
        <p:nvSpPr>
          <p:cNvPr id="5" name="Slide Number Placeholder 4">
            <a:extLst>
              <a:ext uri="{FF2B5EF4-FFF2-40B4-BE49-F238E27FC236}">
                <a16:creationId xmlns:a16="http://schemas.microsoft.com/office/drawing/2014/main" id="{65142D75-882D-4202-CEEB-6D37D5AFC90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53E7680D-F1B3-CAB6-B52D-C7C53A7D25E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767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A199-1D47-0D9E-9ACE-E321FEE68F95}"/>
              </a:ext>
            </a:extLst>
          </p:cNvPr>
          <p:cNvSpPr>
            <a:spLocks noGrp="1"/>
          </p:cNvSpPr>
          <p:nvPr>
            <p:ph type="title"/>
          </p:nvPr>
        </p:nvSpPr>
        <p:spPr/>
        <p:txBody>
          <a:bodyPr>
            <a:normAutofit fontScale="90000"/>
          </a:bodyPr>
          <a:lstStyle/>
          <a:p>
            <a:r>
              <a:rPr lang="en-GB" sz="4000" dirty="0"/>
              <a:t>Incidence of confirmed pertussis cases at all ages, England and Wales, 1998 to 2012</a:t>
            </a:r>
            <a:br>
              <a:rPr lang="en-US" sz="4000" dirty="0"/>
            </a:br>
            <a:endParaRPr lang="en-US" dirty="0"/>
          </a:p>
        </p:txBody>
      </p:sp>
      <p:sp>
        <p:nvSpPr>
          <p:cNvPr id="5" name="Slide Number Placeholder 4">
            <a:extLst>
              <a:ext uri="{FF2B5EF4-FFF2-40B4-BE49-F238E27FC236}">
                <a16:creationId xmlns:a16="http://schemas.microsoft.com/office/drawing/2014/main" id="{7C14B1E8-74BA-EAFF-69A5-BC19BF77707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5E337E7-C9A8-17ED-B2B7-8B7D988869DA}"/>
              </a:ext>
            </a:extLst>
          </p:cNvPr>
          <p:cNvGraphicFramePr>
            <a:graphicFrameLocks/>
          </p:cNvGraphicFramePr>
          <p:nvPr/>
        </p:nvGraphicFramePr>
        <p:xfrm>
          <a:off x="726961" y="1478280"/>
          <a:ext cx="9366142" cy="496057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a:extLst>
              <a:ext uri="{FF2B5EF4-FFF2-40B4-BE49-F238E27FC236}">
                <a16:creationId xmlns:a16="http://schemas.microsoft.com/office/drawing/2014/main" id="{CA80EB3F-32B2-E0D3-7C51-619523A6196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89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D0B2-BB9A-5ABD-0349-82D97F14DF1E}"/>
              </a:ext>
            </a:extLst>
          </p:cNvPr>
          <p:cNvSpPr>
            <a:spLocks noGrp="1"/>
          </p:cNvSpPr>
          <p:nvPr>
            <p:ph type="title"/>
          </p:nvPr>
        </p:nvSpPr>
        <p:spPr/>
        <p:txBody>
          <a:bodyPr>
            <a:normAutofit fontScale="90000"/>
          </a:bodyPr>
          <a:lstStyle/>
          <a:p>
            <a:r>
              <a:rPr lang="en-GB" dirty="0"/>
              <a:t>Confirmed cases in infant under one year by week of age at onset (2011 to August 2012)</a:t>
            </a:r>
            <a:endParaRPr lang="en-US" dirty="0"/>
          </a:p>
        </p:txBody>
      </p:sp>
      <p:sp>
        <p:nvSpPr>
          <p:cNvPr id="5" name="Slide Number Placeholder 4">
            <a:extLst>
              <a:ext uri="{FF2B5EF4-FFF2-40B4-BE49-F238E27FC236}">
                <a16:creationId xmlns:a16="http://schemas.microsoft.com/office/drawing/2014/main" id="{5F56B835-1E4F-B646-6026-62A7A61FBF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93417FF6-69E7-549F-CC08-3BFA1EECBCB0}"/>
              </a:ext>
            </a:extLst>
          </p:cNvPr>
          <p:cNvPicPr>
            <a:picLocks noChangeAspect="1"/>
          </p:cNvPicPr>
          <p:nvPr/>
        </p:nvPicPr>
        <p:blipFill>
          <a:blip r:embed="rId3"/>
          <a:stretch>
            <a:fillRect/>
          </a:stretch>
        </p:blipFill>
        <p:spPr>
          <a:xfrm>
            <a:off x="617201" y="1583523"/>
            <a:ext cx="8571404" cy="4615257"/>
          </a:xfrm>
          <a:prstGeom prst="rect">
            <a:avLst/>
          </a:prstGeom>
        </p:spPr>
      </p:pic>
      <p:sp>
        <p:nvSpPr>
          <p:cNvPr id="3" name="Footer Placeholder 2">
            <a:extLst>
              <a:ext uri="{FF2B5EF4-FFF2-40B4-BE49-F238E27FC236}">
                <a16:creationId xmlns:a16="http://schemas.microsoft.com/office/drawing/2014/main" id="{1664F934-BD5F-D7EE-9E9A-4501C135128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753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86BA-B5E6-722D-4C8F-3767A3DC5E4C}"/>
              </a:ext>
            </a:extLst>
          </p:cNvPr>
          <p:cNvSpPr>
            <a:spLocks noGrp="1"/>
          </p:cNvSpPr>
          <p:nvPr>
            <p:ph type="title"/>
          </p:nvPr>
        </p:nvSpPr>
        <p:spPr/>
        <p:txBody>
          <a:bodyPr>
            <a:normAutofit fontScale="90000"/>
          </a:bodyPr>
          <a:lstStyle/>
          <a:p>
            <a:r>
              <a:rPr lang="en-GB" dirty="0"/>
              <a:t>Incidence of laboratory confirmed pertussis cases, aged under one year, England: 2011 to 2023</a:t>
            </a:r>
            <a:r>
              <a:rPr lang="en-GB" baseline="30000" dirty="0"/>
              <a:t>*</a:t>
            </a:r>
            <a:r>
              <a:rPr lang="en-GB" baseline="60000" dirty="0"/>
              <a:t>, </a:t>
            </a:r>
            <a:r>
              <a:rPr lang="en-GB" baseline="30000" dirty="0"/>
              <a:t>**</a:t>
            </a:r>
          </a:p>
        </p:txBody>
      </p:sp>
      <p:sp>
        <p:nvSpPr>
          <p:cNvPr id="5" name="Slide Number Placeholder 4">
            <a:extLst>
              <a:ext uri="{FF2B5EF4-FFF2-40B4-BE49-F238E27FC236}">
                <a16:creationId xmlns:a16="http://schemas.microsoft.com/office/drawing/2014/main" id="{44F683BB-78B9-11D4-F816-E673B289CFB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A9714A4-6709-E8F9-BA7F-C7DE2B33FF9A}"/>
              </a:ext>
            </a:extLst>
          </p:cNvPr>
          <p:cNvSpPr txBox="1"/>
          <p:nvPr/>
        </p:nvSpPr>
        <p:spPr>
          <a:xfrm>
            <a:off x="504722" y="6007963"/>
            <a:ext cx="111825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for 2023 and 2024 is provisional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**More diagnostic methods have become available over the time period presented with increasing use of serology and oral fluid testing </a:t>
            </a:r>
          </a:p>
        </p:txBody>
      </p:sp>
      <p:sp>
        <p:nvSpPr>
          <p:cNvPr id="7" name="TextBox 6">
            <a:extLst>
              <a:ext uri="{FF2B5EF4-FFF2-40B4-BE49-F238E27FC236}">
                <a16:creationId xmlns:a16="http://schemas.microsoft.com/office/drawing/2014/main" id="{9F426A78-EF51-BD1C-8B45-BC459F9F81FD}"/>
              </a:ext>
            </a:extLst>
          </p:cNvPr>
          <p:cNvSpPr txBox="1"/>
          <p:nvPr/>
        </p:nvSpPr>
        <p:spPr>
          <a:xfrm>
            <a:off x="9104242" y="1625088"/>
            <a:ext cx="2583035" cy="47705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confirmed pertussis case numbers increased across all age groups in 2023 including young infants at most risk of serious disease, hospitalisation and death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incidence is highest in infants under 3 months (note right axis) who can only be protected by maternal vaccination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Arial" panose="020B0604020202020204"/>
              </a:rPr>
              <a:t>858 confirmed cases in all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Arial" panose="020B0604020202020204"/>
              </a:rPr>
              <a:t>4</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,793 cases confirmed between January and April 2024 </a:t>
            </a:r>
          </a:p>
        </p:txBody>
      </p:sp>
      <p:sp>
        <p:nvSpPr>
          <p:cNvPr id="4" name="Footer Placeholder 8">
            <a:extLst>
              <a:ext uri="{FF2B5EF4-FFF2-40B4-BE49-F238E27FC236}">
                <a16:creationId xmlns:a16="http://schemas.microsoft.com/office/drawing/2014/main" id="{428CFD43-1475-0A5A-26D6-67E995AAC39F}"/>
              </a:ext>
            </a:extLst>
          </p:cNvPr>
          <p:cNvSpPr>
            <a:spLocks noGrp="1"/>
          </p:cNvSpPr>
          <p:nvPr>
            <p:ph type="ftr" sz="quarter" idx="10"/>
          </p:nvPr>
        </p:nvSpPr>
        <p:spPr>
          <a:xfrm>
            <a:off x="838200" y="6438850"/>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9E9CF9A-A3FD-D0C5-A49D-9E5D06121E51}"/>
              </a:ext>
            </a:extLst>
          </p:cNvPr>
          <p:cNvPicPr>
            <a:picLocks noChangeAspect="1"/>
          </p:cNvPicPr>
          <p:nvPr/>
        </p:nvPicPr>
        <p:blipFill>
          <a:blip r:embed="rId3"/>
          <a:stretch>
            <a:fillRect/>
          </a:stretch>
        </p:blipFill>
        <p:spPr>
          <a:xfrm>
            <a:off x="504722" y="1582910"/>
            <a:ext cx="8458200" cy="4362450"/>
          </a:xfrm>
          <a:prstGeom prst="rect">
            <a:avLst/>
          </a:prstGeom>
        </p:spPr>
      </p:pic>
    </p:spTree>
    <p:extLst>
      <p:ext uri="{BB962C8B-B14F-4D97-AF65-F5344CB8AC3E}">
        <p14:creationId xmlns:p14="http://schemas.microsoft.com/office/powerpoint/2010/main" val="98960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F954-EB62-853E-D49B-20F4513D7802}"/>
              </a:ext>
            </a:extLst>
          </p:cNvPr>
          <p:cNvSpPr>
            <a:spLocks noGrp="1"/>
          </p:cNvSpPr>
          <p:nvPr>
            <p:ph type="title"/>
          </p:nvPr>
        </p:nvSpPr>
        <p:spPr/>
        <p:txBody>
          <a:bodyPr>
            <a:normAutofit fontScale="90000"/>
          </a:bodyPr>
          <a:lstStyle/>
          <a:p>
            <a:r>
              <a:rPr lang="en-GB" dirty="0"/>
              <a:t>Infant deaths due to pertussis (England) </a:t>
            </a:r>
            <a:br>
              <a:rPr lang="en-US" dirty="0"/>
            </a:br>
            <a:endParaRPr lang="en-US" dirty="0"/>
          </a:p>
        </p:txBody>
      </p:sp>
      <p:sp>
        <p:nvSpPr>
          <p:cNvPr id="5" name="Slide Number Placeholder 4">
            <a:extLst>
              <a:ext uri="{FF2B5EF4-FFF2-40B4-BE49-F238E27FC236}">
                <a16:creationId xmlns:a16="http://schemas.microsoft.com/office/drawing/2014/main" id="{C87669A3-2F95-5E39-8507-BD831EB6331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B431FA6C-98AF-813E-F989-580D39861E6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A70A8AA2-AAAB-96B7-F128-87216AE9A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78" y="1425815"/>
            <a:ext cx="10190872" cy="49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Down 7">
            <a:extLst>
              <a:ext uri="{FF2B5EF4-FFF2-40B4-BE49-F238E27FC236}">
                <a16:creationId xmlns:a16="http://schemas.microsoft.com/office/drawing/2014/main" id="{9ACA3C21-15DC-1B61-5ACD-26E3CDDCEAD6}"/>
              </a:ext>
            </a:extLst>
          </p:cNvPr>
          <p:cNvSpPr/>
          <p:nvPr/>
        </p:nvSpPr>
        <p:spPr>
          <a:xfrm>
            <a:off x="5545235" y="1746243"/>
            <a:ext cx="181195" cy="571236"/>
          </a:xfrm>
          <a:prstGeom prst="downArrow">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1382587-6D56-76FE-7D80-C92A60361581}"/>
              </a:ext>
            </a:extLst>
          </p:cNvPr>
          <p:cNvSpPr txBox="1"/>
          <p:nvPr/>
        </p:nvSpPr>
        <p:spPr>
          <a:xfrm>
            <a:off x="4506350" y="1506345"/>
            <a:ext cx="23487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Maternal vaccination introduced</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186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7A2B-D073-D545-244D-5A18D468959E}"/>
              </a:ext>
            </a:extLst>
          </p:cNvPr>
          <p:cNvSpPr>
            <a:spLocks noGrp="1"/>
          </p:cNvSpPr>
          <p:nvPr>
            <p:ph type="title"/>
          </p:nvPr>
        </p:nvSpPr>
        <p:spPr/>
        <p:txBody>
          <a:bodyPr>
            <a:normAutofit/>
          </a:bodyPr>
          <a:lstStyle/>
          <a:p>
            <a:r>
              <a:rPr lang="en-GB" dirty="0"/>
              <a:t>Maternal vaccination uptake</a:t>
            </a:r>
            <a:br>
              <a:rPr lang="en-GB" dirty="0"/>
            </a:br>
            <a:r>
              <a:rPr lang="en-GB" sz="1800" dirty="0">
                <a:effectLst/>
                <a:latin typeface="Arial" panose="020B0604020202020204" pitchFamily="34" charset="0"/>
                <a:ea typeface="Arial" panose="020B0604020202020204" pitchFamily="34" charset="0"/>
                <a:cs typeface="Times New Roman" panose="02020603050405020304" pitchFamily="18" charset="0"/>
              </a:rPr>
              <a:t>Monthly pertussis vaccination coverage (%) in pregnant women (England), 2016 to 2023</a:t>
            </a:r>
            <a:endParaRPr lang="en-GB" dirty="0"/>
          </a:p>
        </p:txBody>
      </p:sp>
      <p:sp>
        <p:nvSpPr>
          <p:cNvPr id="5" name="Slide Number Placeholder 4">
            <a:extLst>
              <a:ext uri="{FF2B5EF4-FFF2-40B4-BE49-F238E27FC236}">
                <a16:creationId xmlns:a16="http://schemas.microsoft.com/office/drawing/2014/main" id="{FEEF3E33-97E1-2D54-F663-89C6AF7CBC9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FE8597B-6D32-A4F4-B576-44E6B5439ADF}"/>
              </a:ext>
            </a:extLst>
          </p:cNvPr>
          <p:cNvSpPr txBox="1"/>
          <p:nvPr/>
        </p:nvSpPr>
        <p:spPr>
          <a:xfrm>
            <a:off x="1328007" y="6192628"/>
            <a:ext cx="1088003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Health Protection Report: Prenatal pertussis vaccination coverage in England from October to December 2023</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DS Transport"/>
              <a:ea typeface="+mn-ea"/>
              <a:cs typeface="+mn-cs"/>
            </a:endParaRPr>
          </a:p>
        </p:txBody>
      </p:sp>
      <p:sp>
        <p:nvSpPr>
          <p:cNvPr id="4" name="Arrow: Right 3">
            <a:extLst>
              <a:ext uri="{FF2B5EF4-FFF2-40B4-BE49-F238E27FC236}">
                <a16:creationId xmlns:a16="http://schemas.microsoft.com/office/drawing/2014/main" id="{E80EB84F-B238-35C5-049C-BBA609066CD1}"/>
              </a:ext>
            </a:extLst>
          </p:cNvPr>
          <p:cNvSpPr/>
          <p:nvPr/>
        </p:nvSpPr>
        <p:spPr>
          <a:xfrm>
            <a:off x="821101" y="3756781"/>
            <a:ext cx="686507" cy="199239"/>
          </a:xfrm>
          <a:prstGeom prst="rightArrow">
            <a:avLst/>
          </a:prstGeom>
          <a:solidFill>
            <a:srgbClr val="0063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72C4">
                  <a:lumMod val="50000"/>
                </a:srgbClr>
              </a:solidFill>
              <a:effectLst/>
              <a:uLnTx/>
              <a:uFillTx/>
              <a:latin typeface="Arial" panose="020B0604020202020204"/>
              <a:ea typeface="+mn-ea"/>
              <a:cs typeface="+mn-cs"/>
            </a:endParaRPr>
          </a:p>
        </p:txBody>
      </p:sp>
      <p:sp>
        <p:nvSpPr>
          <p:cNvPr id="8" name="Arrow: Right 7">
            <a:extLst>
              <a:ext uri="{FF2B5EF4-FFF2-40B4-BE49-F238E27FC236}">
                <a16:creationId xmlns:a16="http://schemas.microsoft.com/office/drawing/2014/main" id="{9301380B-566F-A68B-6485-43A2166E050E}"/>
              </a:ext>
            </a:extLst>
          </p:cNvPr>
          <p:cNvSpPr/>
          <p:nvPr/>
        </p:nvSpPr>
        <p:spPr>
          <a:xfrm>
            <a:off x="848509" y="4506287"/>
            <a:ext cx="686507" cy="199239"/>
          </a:xfrm>
          <a:prstGeom prst="rightArrow">
            <a:avLst/>
          </a:prstGeom>
          <a:solidFill>
            <a:srgbClr val="0BE0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BC428FBB-62B0-B1E4-6EFE-5BFF141AE27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CC376C7-77B0-9CFF-85DF-47E0ECAEB1BB}"/>
              </a:ext>
            </a:extLst>
          </p:cNvPr>
          <p:cNvSpPr txBox="1"/>
          <p:nvPr/>
        </p:nvSpPr>
        <p:spPr>
          <a:xfrm>
            <a:off x="330206" y="3751997"/>
            <a:ext cx="510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6374"/>
                </a:solidFill>
                <a:effectLst/>
                <a:uLnTx/>
                <a:uFillTx/>
                <a:latin typeface="Arial" panose="020B0604020202020204"/>
                <a:ea typeface="+mn-ea"/>
                <a:cs typeface="+mn-cs"/>
              </a:rPr>
              <a:t>2017</a:t>
            </a:r>
          </a:p>
        </p:txBody>
      </p:sp>
      <p:sp>
        <p:nvSpPr>
          <p:cNvPr id="11" name="TextBox 10">
            <a:extLst>
              <a:ext uri="{FF2B5EF4-FFF2-40B4-BE49-F238E27FC236}">
                <a16:creationId xmlns:a16="http://schemas.microsoft.com/office/drawing/2014/main" id="{ECBA8263-84CA-3E82-3F45-D78341CBB2DD}"/>
              </a:ext>
            </a:extLst>
          </p:cNvPr>
          <p:cNvSpPr txBox="1"/>
          <p:nvPr/>
        </p:nvSpPr>
        <p:spPr>
          <a:xfrm>
            <a:off x="310192" y="4513082"/>
            <a:ext cx="510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9C5D7"/>
                </a:solidFill>
                <a:effectLst/>
                <a:uLnTx/>
                <a:uFillTx/>
                <a:latin typeface="Arial" panose="020B0604020202020204"/>
                <a:ea typeface="+mn-ea"/>
                <a:cs typeface="+mn-cs"/>
              </a:rPr>
              <a:t>2023</a:t>
            </a:r>
          </a:p>
        </p:txBody>
      </p:sp>
      <p:pic>
        <p:nvPicPr>
          <p:cNvPr id="12" name="Picture 11">
            <a:extLst>
              <a:ext uri="{FF2B5EF4-FFF2-40B4-BE49-F238E27FC236}">
                <a16:creationId xmlns:a16="http://schemas.microsoft.com/office/drawing/2014/main" id="{B3985EB8-9CBF-EA90-F7CA-132BC004BD73}"/>
              </a:ext>
            </a:extLst>
          </p:cNvPr>
          <p:cNvPicPr>
            <a:picLocks noChangeAspect="1"/>
          </p:cNvPicPr>
          <p:nvPr/>
        </p:nvPicPr>
        <p:blipFill>
          <a:blip r:embed="rId4"/>
          <a:stretch>
            <a:fillRect/>
          </a:stretch>
        </p:blipFill>
        <p:spPr>
          <a:xfrm>
            <a:off x="1562424" y="1792078"/>
            <a:ext cx="8465389" cy="4400550"/>
          </a:xfrm>
          <a:prstGeom prst="rect">
            <a:avLst/>
          </a:prstGeom>
        </p:spPr>
      </p:pic>
      <p:sp>
        <p:nvSpPr>
          <p:cNvPr id="13" name="TextBox 12">
            <a:extLst>
              <a:ext uri="{FF2B5EF4-FFF2-40B4-BE49-F238E27FC236}">
                <a16:creationId xmlns:a16="http://schemas.microsoft.com/office/drawing/2014/main" id="{71B9A071-4F4B-E95E-B686-5DF1C507A93D}"/>
              </a:ext>
            </a:extLst>
          </p:cNvPr>
          <p:cNvSpPr txBox="1"/>
          <p:nvPr/>
        </p:nvSpPr>
        <p:spPr>
          <a:xfrm>
            <a:off x="10170695" y="2334126"/>
            <a:ext cx="1876925" cy="2031325"/>
          </a:xfrm>
          <a:prstGeom prst="rect">
            <a:avLst/>
          </a:prstGeom>
          <a:noFill/>
        </p:spPr>
        <p:txBody>
          <a:bodyPr wrap="square" rtlCol="0">
            <a:spAutoFit/>
          </a:bodyPr>
          <a:lstStyle/>
          <a:p>
            <a:r>
              <a:rPr lang="en-GB" dirty="0">
                <a:effectLst/>
                <a:latin typeface="Arial" panose="020B0604020202020204" pitchFamily="34" charset="0"/>
                <a:ea typeface="Arial" panose="020B0604020202020204" pitchFamily="34" charset="0"/>
              </a:rPr>
              <a:t>Maternal vaccine uptake fell from over 70% in </a:t>
            </a:r>
          </a:p>
          <a:p>
            <a:r>
              <a:rPr lang="en-GB" dirty="0">
                <a:effectLst/>
                <a:latin typeface="Arial" panose="020B0604020202020204" pitchFamily="34" charset="0"/>
                <a:ea typeface="Arial" panose="020B0604020202020204" pitchFamily="34" charset="0"/>
              </a:rPr>
              <a:t>Sept 2017 to around 58% in Sept 2023</a:t>
            </a:r>
            <a:endParaRPr lang="en-GB" dirty="0"/>
          </a:p>
        </p:txBody>
      </p:sp>
    </p:spTree>
    <p:extLst>
      <p:ext uri="{BB962C8B-B14F-4D97-AF65-F5344CB8AC3E}">
        <p14:creationId xmlns:p14="http://schemas.microsoft.com/office/powerpoint/2010/main" val="404706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3250-D3FA-2AFD-42AC-F1BF71316959}"/>
              </a:ext>
            </a:extLst>
          </p:cNvPr>
          <p:cNvSpPr>
            <a:spLocks noGrp="1"/>
          </p:cNvSpPr>
          <p:nvPr>
            <p:ph type="title"/>
          </p:nvPr>
        </p:nvSpPr>
        <p:spPr/>
        <p:txBody>
          <a:bodyPr>
            <a:noAutofit/>
          </a:bodyPr>
          <a:lstStyle/>
          <a:p>
            <a:r>
              <a:rPr lang="en-GB" sz="2800" dirty="0"/>
              <a:t>Monthly pertussis vaccination coverage (%) in pregnant women by NHS commissioning region, April 2019 to December 2023</a:t>
            </a:r>
          </a:p>
        </p:txBody>
      </p:sp>
      <p:pic>
        <p:nvPicPr>
          <p:cNvPr id="7" name="Content Placeholder 6">
            <a:extLst>
              <a:ext uri="{FF2B5EF4-FFF2-40B4-BE49-F238E27FC236}">
                <a16:creationId xmlns:a16="http://schemas.microsoft.com/office/drawing/2014/main" id="{A578FE96-FE19-002C-E053-8F04F02CD792}"/>
              </a:ext>
            </a:extLst>
          </p:cNvPr>
          <p:cNvPicPr>
            <a:picLocks noGrp="1" noChangeAspect="1"/>
          </p:cNvPicPr>
          <p:nvPr>
            <p:ph idx="1"/>
          </p:nvPr>
        </p:nvPicPr>
        <p:blipFill>
          <a:blip r:embed="rId3"/>
          <a:stretch>
            <a:fillRect/>
          </a:stretch>
        </p:blipFill>
        <p:spPr>
          <a:xfrm>
            <a:off x="585537" y="1598362"/>
            <a:ext cx="7074568" cy="4716411"/>
          </a:xfrm>
        </p:spPr>
      </p:pic>
      <p:sp>
        <p:nvSpPr>
          <p:cNvPr id="4" name="Footer Placeholder 3">
            <a:extLst>
              <a:ext uri="{FF2B5EF4-FFF2-40B4-BE49-F238E27FC236}">
                <a16:creationId xmlns:a16="http://schemas.microsoft.com/office/drawing/2014/main" id="{73BE1D6A-1F21-3B5E-594B-52E9ECD4304F}"/>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BF2FCF82-D36B-8ABE-9F42-7CC284AC4FE9}"/>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
        <p:nvSpPr>
          <p:cNvPr id="8" name="TextBox 7">
            <a:extLst>
              <a:ext uri="{FF2B5EF4-FFF2-40B4-BE49-F238E27FC236}">
                <a16:creationId xmlns:a16="http://schemas.microsoft.com/office/drawing/2014/main" id="{D6D19432-A6B0-0BAD-ABA2-718FA89F20BA}"/>
              </a:ext>
            </a:extLst>
          </p:cNvPr>
          <p:cNvSpPr txBox="1"/>
          <p:nvPr/>
        </p:nvSpPr>
        <p:spPr>
          <a:xfrm>
            <a:off x="8213559" y="2274838"/>
            <a:ext cx="3978441" cy="2585323"/>
          </a:xfrm>
          <a:prstGeom prst="rect">
            <a:avLst/>
          </a:prstGeom>
          <a:noFill/>
        </p:spPr>
        <p:txBody>
          <a:bodyPr wrap="square" rtlCol="0">
            <a:spAutoFit/>
          </a:bodyPr>
          <a:lstStyle/>
          <a:p>
            <a:r>
              <a:rPr lang="en-GB" dirty="0"/>
              <a:t>Coverage in the London NHS commissioning region has continuously been considerably lower than all other regions, with coverage 30.3% lower than the region with the highest coverage (North East and Yorkshire) in the October-to-December-2023 reporting quarter.</a:t>
            </a:r>
          </a:p>
        </p:txBody>
      </p:sp>
    </p:spTree>
    <p:extLst>
      <p:ext uri="{BB962C8B-B14F-4D97-AF65-F5344CB8AC3E}">
        <p14:creationId xmlns:p14="http://schemas.microsoft.com/office/powerpoint/2010/main" val="347952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976394" y="388312"/>
            <a:ext cx="5608398" cy="936104"/>
          </a:xfrm>
        </p:spPr>
        <p:txBody>
          <a:bodyPr/>
          <a:lstStyle/>
          <a:p>
            <a:pPr eaLnBrk="1" hangingPunct="1"/>
            <a:r>
              <a:rPr lang="en-GB" altLang="en-US" sz="4000" dirty="0"/>
              <a:t>Key messages</a:t>
            </a:r>
          </a:p>
        </p:txBody>
      </p:sp>
      <p:sp>
        <p:nvSpPr>
          <p:cNvPr id="7172" name="Content Placeholder 2"/>
          <p:cNvSpPr>
            <a:spLocks noGrp="1"/>
          </p:cNvSpPr>
          <p:nvPr>
            <p:ph idx="1"/>
          </p:nvPr>
        </p:nvSpPr>
        <p:spPr>
          <a:xfrm>
            <a:off x="773922" y="1324416"/>
            <a:ext cx="9576026" cy="4679451"/>
          </a:xfrm>
        </p:spPr>
        <p:txBody>
          <a:bodyPr>
            <a:normAutofit fontScale="70000" lnSpcReduction="20000"/>
          </a:bodyPr>
          <a:lstStyle/>
          <a:p>
            <a:pPr eaLnBrk="1" hangingPunct="1">
              <a:lnSpc>
                <a:spcPct val="120000"/>
              </a:lnSpc>
              <a:buFont typeface="Arial" panose="020B0604020202020204" pitchFamily="34" charset="0"/>
              <a:buChar char="•"/>
            </a:pPr>
            <a:endParaRPr lang="en-GB" altLang="en-US" sz="2900" dirty="0"/>
          </a:p>
          <a:p>
            <a:pPr marL="457200" lvl="1">
              <a:lnSpc>
                <a:spcPct val="120000"/>
              </a:lnSpc>
            </a:pPr>
            <a:r>
              <a:rPr lang="en-GB" altLang="en-US" sz="2900" dirty="0"/>
              <a:t>vaccination in pregnancy is key to passively protecting babies before they can be directly protected by the infant vaccination programme</a:t>
            </a:r>
          </a:p>
          <a:p>
            <a:pPr marL="228600" lvl="1" indent="0">
              <a:lnSpc>
                <a:spcPct val="120000"/>
              </a:lnSpc>
              <a:buNone/>
            </a:pPr>
            <a:endParaRPr lang="en-GB" altLang="en-US" sz="2900" dirty="0"/>
          </a:p>
          <a:p>
            <a:pPr marL="457200" lvl="1">
              <a:lnSpc>
                <a:spcPct val="120000"/>
              </a:lnSpc>
            </a:pPr>
            <a:r>
              <a:rPr lang="en-GB" altLang="en-US" sz="2900" dirty="0"/>
              <a:t>the maternal immunisation programme provides high levels of protection against pertussis disease and death in young infants</a:t>
            </a:r>
          </a:p>
          <a:p>
            <a:pPr marL="228600" lvl="1" indent="0">
              <a:lnSpc>
                <a:spcPct val="120000"/>
              </a:lnSpc>
              <a:buNone/>
            </a:pPr>
            <a:endParaRPr lang="en-GB" altLang="en-US" sz="2900" dirty="0"/>
          </a:p>
          <a:p>
            <a:pPr marL="457200" lvl="1">
              <a:lnSpc>
                <a:spcPct val="120000"/>
              </a:lnSpc>
            </a:pPr>
            <a:r>
              <a:rPr lang="en-GB" altLang="en-US" sz="2900" dirty="0"/>
              <a:t>however, the disease continues to circulate and vaccine uptake needs to improve to protect all infants</a:t>
            </a:r>
          </a:p>
          <a:p>
            <a:pPr marL="228600" lvl="1" indent="0">
              <a:lnSpc>
                <a:spcPct val="120000"/>
              </a:lnSpc>
              <a:buNone/>
            </a:pPr>
            <a:endParaRPr lang="en-GB" altLang="en-US" sz="2900" dirty="0"/>
          </a:p>
          <a:p>
            <a:pPr marL="457200" lvl="1">
              <a:lnSpc>
                <a:spcPct val="120000"/>
              </a:lnSpc>
            </a:pPr>
            <a:r>
              <a:rPr lang="en-GB" altLang="en-US" sz="2900" dirty="0"/>
              <a:t>it is very important that healthcare practitioners encourage and enable vaccination of pregnant women against pertussis in every pregnancy, between 16 weeks and 32 weeks, ideally around the time of the fetal anomaly scan</a:t>
            </a:r>
            <a:r>
              <a:rPr lang="en-GB" altLang="en-US" sz="2900" strike="sngStrike" dirty="0"/>
              <a:t> </a:t>
            </a:r>
            <a:endParaRPr lang="en-GB" altLang="en-US" sz="2900" dirty="0"/>
          </a:p>
          <a:p>
            <a:pPr marL="228600" lvl="1" indent="0">
              <a:lnSpc>
                <a:spcPct val="80000"/>
              </a:lnSpc>
              <a:buNone/>
            </a:pPr>
            <a:endParaRPr lang="en-GB" altLang="en-US" sz="2600" dirty="0"/>
          </a:p>
        </p:txBody>
      </p:sp>
      <p:sp>
        <p:nvSpPr>
          <p:cNvPr id="2" name="Slide Number Placeholder 1">
            <a:extLst>
              <a:ext uri="{FF2B5EF4-FFF2-40B4-BE49-F238E27FC236}">
                <a16:creationId xmlns:a16="http://schemas.microsoft.com/office/drawing/2014/main" id="{5B4BE309-2A29-6778-5A7F-46EADA7E80F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DA016E0-9418-CC7A-025E-5E37B23C5A4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87D9-5801-A48D-C813-E6A83AAB33D9}"/>
              </a:ext>
            </a:extLst>
          </p:cNvPr>
          <p:cNvSpPr>
            <a:spLocks noGrp="1"/>
          </p:cNvSpPr>
          <p:nvPr>
            <p:ph type="ctrTitle"/>
          </p:nvPr>
        </p:nvSpPr>
        <p:spPr/>
        <p:txBody>
          <a:bodyPr/>
          <a:lstStyle/>
          <a:p>
            <a:r>
              <a:rPr lang="en-GB" dirty="0"/>
              <a:t>Vaccinating pregnant women</a:t>
            </a:r>
          </a:p>
        </p:txBody>
      </p:sp>
    </p:spTree>
    <p:extLst>
      <p:ext uri="{BB962C8B-B14F-4D97-AF65-F5344CB8AC3E}">
        <p14:creationId xmlns:p14="http://schemas.microsoft.com/office/powerpoint/2010/main" val="127954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9278"/>
            <a:ext cx="8888168" cy="648072"/>
          </a:xfrm>
        </p:spPr>
        <p:txBody>
          <a:bodyPr>
            <a:normAutofit fontScale="90000"/>
          </a:bodyPr>
          <a:lstStyle/>
          <a:p>
            <a:r>
              <a:rPr lang="en-GB" dirty="0"/>
              <a:t>Routine childhood pertussis immunisation</a:t>
            </a:r>
          </a:p>
        </p:txBody>
      </p:sp>
      <p:sp>
        <p:nvSpPr>
          <p:cNvPr id="3" name="Content Placeholder 2"/>
          <p:cNvSpPr>
            <a:spLocks noGrp="1"/>
          </p:cNvSpPr>
          <p:nvPr>
            <p:ph idx="1"/>
          </p:nvPr>
        </p:nvSpPr>
        <p:spPr>
          <a:xfrm>
            <a:off x="428795" y="1576625"/>
            <a:ext cx="10602099" cy="4737749"/>
          </a:xfrm>
        </p:spPr>
        <p:txBody>
          <a:bodyPr/>
          <a:lstStyle/>
          <a:p>
            <a:pPr marL="571500" marR="0" lvl="1" indent="-34290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pertussis containing vaccine is part of the childhood vaccination programme </a:t>
            </a:r>
          </a:p>
          <a:p>
            <a:pPr marL="228600" marR="0" lvl="1" indent="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None/>
              <a:tabLst/>
              <a:defRPr/>
            </a:pPr>
            <a:endPar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1" indent="-34290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Char char="•"/>
              <a:tabLst/>
              <a:defRPr/>
            </a:pPr>
            <a:r>
              <a:rPr lang="en-GB" altLang="en-US" sz="2400" dirty="0">
                <a:solidFill>
                  <a:prstClr val="black"/>
                </a:solidFill>
              </a:rPr>
              <a:t>a </a:t>
            </a: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6-in-1 vaccine (DTaP/IPV/Hib/HepB) which protects against pertussis, diphtheria, tetanus, polio, </a:t>
            </a:r>
            <a:r>
              <a:rPr kumimoji="0" lang="en-GB" alt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haemophilus influenzae </a:t>
            </a: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b and hepatitis B is offered to infants at 8, 12 and 16 weeks of age</a:t>
            </a:r>
          </a:p>
          <a:p>
            <a:pPr marL="228600" marR="0" lvl="1" indent="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None/>
              <a:tabLst/>
              <a:defRPr/>
            </a:pPr>
            <a:endPar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1" indent="-34290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booster dose of pertussis containing vaccine is given to children from </a:t>
            </a:r>
            <a:r>
              <a:rPr lang="en-GB" altLang="en-US" sz="2400" dirty="0">
                <a:solidFill>
                  <a:prstClr val="black"/>
                </a:solidFill>
              </a:rPr>
              <a:t>3 </a:t>
            </a: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years and </a:t>
            </a:r>
            <a:r>
              <a:rPr lang="en-GB" altLang="en-US" sz="2400" dirty="0">
                <a:solidFill>
                  <a:prstClr val="black"/>
                </a:solidFill>
              </a:rPr>
              <a:t>4 </a:t>
            </a: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months of age (as dTaP/IPV vaccine)</a:t>
            </a:r>
          </a:p>
          <a:p>
            <a:pPr marL="228600" marR="0" lvl="1" indent="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None/>
              <a:tabLst/>
              <a:defRPr/>
            </a:pPr>
            <a:endPar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1" indent="-342900" algn="l" defTabSz="914400" rtl="0" eaLnBrk="1" fontAlgn="auto" latinLnBrk="0" hangingPunct="1">
              <a:lnSpc>
                <a:spcPct val="80000"/>
              </a:lnSpc>
              <a:spcBef>
                <a:spcPts val="500"/>
              </a:spcBef>
              <a:spcAft>
                <a:spcPts val="0"/>
              </a:spcAft>
              <a:buClr>
                <a:srgbClr val="007C91"/>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primary aim of the childhood vaccination programme is to protect infants who are most at risk of severe disease and in whom case fatality is high</a:t>
            </a:r>
          </a:p>
          <a:p>
            <a:pPr marL="0" indent="0"/>
            <a:endParaRPr lang="en-GB" altLang="en-US" sz="2000" dirty="0"/>
          </a:p>
          <a:p>
            <a:pPr>
              <a:buFont typeface="Arial" panose="020B0604020202020204" pitchFamily="34" charset="0"/>
              <a:buChar char="•"/>
            </a:pPr>
            <a:endParaRPr lang="en-GB" sz="2000" dirty="0"/>
          </a:p>
        </p:txBody>
      </p:sp>
      <p:sp>
        <p:nvSpPr>
          <p:cNvPr id="6" name="Slide Number Placeholder 5">
            <a:extLst>
              <a:ext uri="{FF2B5EF4-FFF2-40B4-BE49-F238E27FC236}">
                <a16:creationId xmlns:a16="http://schemas.microsoft.com/office/drawing/2014/main" id="{E4435E21-C554-E6A2-BFF0-6710E1B3721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E0F35713-77F8-DE13-3FD3-C64E6A7A320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83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4171-06CB-8041-B52D-7190F36F520D}"/>
              </a:ext>
            </a:extLst>
          </p:cNvPr>
          <p:cNvSpPr>
            <a:spLocks noGrp="1"/>
          </p:cNvSpPr>
          <p:nvPr>
            <p:ph type="title"/>
          </p:nvPr>
        </p:nvSpPr>
        <p:spPr>
          <a:xfrm>
            <a:off x="428795" y="374485"/>
            <a:ext cx="10515600" cy="972607"/>
          </a:xfrm>
        </p:spPr>
        <p:txBody>
          <a:bodyPr/>
          <a:lstStyle/>
          <a:p>
            <a:r>
              <a:rPr lang="en-GB" dirty="0"/>
              <a:t>Pertussis vaccination</a:t>
            </a:r>
            <a:endParaRPr lang="en-US" dirty="0"/>
          </a:p>
        </p:txBody>
      </p:sp>
      <p:sp>
        <p:nvSpPr>
          <p:cNvPr id="3" name="Content Placeholder 2">
            <a:extLst>
              <a:ext uri="{FF2B5EF4-FFF2-40B4-BE49-F238E27FC236}">
                <a16:creationId xmlns:a16="http://schemas.microsoft.com/office/drawing/2014/main" id="{941FF8B5-F9C0-3DF6-0642-3000F39846D2}"/>
              </a:ext>
            </a:extLst>
          </p:cNvPr>
          <p:cNvSpPr>
            <a:spLocks noGrp="1"/>
          </p:cNvSpPr>
          <p:nvPr>
            <p:ph idx="1"/>
          </p:nvPr>
        </p:nvSpPr>
        <p:spPr/>
        <p:txBody>
          <a:bodyPr/>
          <a:lstStyle/>
          <a:p>
            <a:pPr>
              <a:buFont typeface="Arial" panose="020B0604020202020204" pitchFamily="34" charset="0"/>
              <a:buChar char="•"/>
            </a:pPr>
            <a:r>
              <a:rPr lang="en-GB" altLang="en-US" sz="2400" dirty="0"/>
              <a:t>neither natural disease nor vaccination against pertussis give life-long immunity</a:t>
            </a:r>
          </a:p>
          <a:p>
            <a:pPr>
              <a:buFont typeface="Arial" panose="020B0604020202020204" pitchFamily="34" charset="0"/>
              <a:buChar char="•"/>
            </a:pPr>
            <a:r>
              <a:rPr lang="en-GB" altLang="en-US" sz="2400" dirty="0"/>
              <a:t>individuals who have previously had pertussis disease can become re-infected and spread infection to others</a:t>
            </a:r>
          </a:p>
          <a:p>
            <a:pPr>
              <a:buFont typeface="Arial" panose="020B0604020202020204" pitchFamily="34" charset="0"/>
              <a:buChar char="•"/>
            </a:pPr>
            <a:r>
              <a:rPr lang="en-GB" altLang="en-US" sz="2400" dirty="0"/>
              <a:t>this spread of infection is important, particularly in children too young to be vaccinated</a:t>
            </a:r>
          </a:p>
          <a:p>
            <a:r>
              <a:rPr lang="en-GB" altLang="en-US" sz="2400" dirty="0"/>
              <a:t>the</a:t>
            </a:r>
            <a:r>
              <a:rPr lang="en-GB" altLang="en-US" sz="2400" dirty="0">
                <a:solidFill>
                  <a:srgbClr val="FF0000"/>
                </a:solidFill>
              </a:rPr>
              <a:t> </a:t>
            </a:r>
            <a:r>
              <a:rPr lang="en-GB" altLang="en-US" sz="2400" dirty="0"/>
              <a:t>primary objective of the pertussis vaccination in pregnancy programme </a:t>
            </a:r>
            <a:r>
              <a:rPr lang="en-GB" altLang="en-US" dirty="0"/>
              <a:t>is</a:t>
            </a:r>
            <a:r>
              <a:rPr lang="en-GB" altLang="en-US" sz="2400" dirty="0"/>
              <a:t> to protect infants who are most at risk of severe complications and death</a:t>
            </a:r>
            <a:endParaRPr lang="en-GB" altLang="en-US" sz="2400" strike="sngStrike" dirty="0"/>
          </a:p>
          <a:p>
            <a:pPr>
              <a:buFont typeface="Arial" panose="020B0604020202020204" pitchFamily="34" charset="0"/>
              <a:buChar char="•"/>
            </a:pPr>
            <a:endParaRPr lang="en-GB" altLang="en-US" sz="2400" dirty="0"/>
          </a:p>
          <a:p>
            <a:endParaRPr lang="en-US" dirty="0"/>
          </a:p>
        </p:txBody>
      </p:sp>
      <p:sp>
        <p:nvSpPr>
          <p:cNvPr id="5" name="Slide Number Placeholder 4">
            <a:extLst>
              <a:ext uri="{FF2B5EF4-FFF2-40B4-BE49-F238E27FC236}">
                <a16:creationId xmlns:a16="http://schemas.microsoft.com/office/drawing/2014/main" id="{46685B78-C5C9-DE6A-C090-ED8C6BBF307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BC02F237-B10D-A1A3-13AA-18F78988445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372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1ED0-5075-8D9E-89B6-899B873079D7}"/>
              </a:ext>
            </a:extLst>
          </p:cNvPr>
          <p:cNvSpPr>
            <a:spLocks noGrp="1"/>
          </p:cNvSpPr>
          <p:nvPr>
            <p:ph type="title"/>
          </p:nvPr>
        </p:nvSpPr>
        <p:spPr/>
        <p:txBody>
          <a:bodyPr>
            <a:normAutofit fontScale="90000"/>
          </a:bodyPr>
          <a:lstStyle/>
          <a:p>
            <a:r>
              <a:rPr lang="en-GB" dirty="0"/>
              <a:t>Pertussis vaccination in pregnancy: protecting those too young to be vaccinated</a:t>
            </a:r>
            <a:endParaRPr lang="en-US" dirty="0"/>
          </a:p>
        </p:txBody>
      </p:sp>
      <p:sp>
        <p:nvSpPr>
          <p:cNvPr id="3" name="Content Placeholder 2">
            <a:extLst>
              <a:ext uri="{FF2B5EF4-FFF2-40B4-BE49-F238E27FC236}">
                <a16:creationId xmlns:a16="http://schemas.microsoft.com/office/drawing/2014/main" id="{A26A2563-AE9F-F64F-1E59-1568AAFAE578}"/>
              </a:ext>
            </a:extLst>
          </p:cNvPr>
          <p:cNvSpPr>
            <a:spLocks noGrp="1"/>
          </p:cNvSpPr>
          <p:nvPr>
            <p:ph idx="1"/>
          </p:nvPr>
        </p:nvSpPr>
        <p:spPr>
          <a:xfrm>
            <a:off x="330206" y="1508760"/>
            <a:ext cx="11123857" cy="4663794"/>
          </a:xfrm>
        </p:spPr>
        <p:txBody>
          <a:bodyPr>
            <a:noAutofit/>
          </a:bodyPr>
          <a:lstStyle/>
          <a:p>
            <a:pPr marL="571500" lvl="1" indent="-342900"/>
            <a:r>
              <a:rPr lang="en-GB" altLang="en-US" sz="2000" dirty="0">
                <a:latin typeface="+mn-lt"/>
              </a:rPr>
              <a:t>maternal pertussis vaccination was introduced in October 2012</a:t>
            </a:r>
          </a:p>
          <a:p>
            <a:pPr marL="571500" lvl="1" indent="-342900"/>
            <a:r>
              <a:rPr lang="en-GB" altLang="en-US" sz="2000" dirty="0">
                <a:latin typeface="+mn-lt"/>
              </a:rPr>
              <a:t>the vaccine should ideally be offered around the time of the fetal anomaly scan at around 20 weeks (though can be given as early as 16 weeks) t</a:t>
            </a:r>
            <a:r>
              <a:rPr lang="en-GB" sz="2000" dirty="0">
                <a:effectLst/>
                <a:latin typeface="+mn-lt"/>
              </a:rPr>
              <a:t>o maximise the likelihood that the baby will be protected from birth</a:t>
            </a:r>
            <a:endParaRPr lang="en-GB" altLang="en-US" sz="2000" dirty="0">
              <a:highlight>
                <a:srgbClr val="FFFF00"/>
              </a:highlight>
              <a:latin typeface="+mn-lt"/>
            </a:endParaRPr>
          </a:p>
          <a:p>
            <a:pPr marL="571500" lvl="1" indent="-342900"/>
            <a:r>
              <a:rPr lang="en-GB" altLang="en-US" sz="2000" dirty="0">
                <a:latin typeface="+mn-lt"/>
              </a:rPr>
              <a:t>giving pertussis vaccine after the anomaly scan can help prevent </a:t>
            </a:r>
            <a:r>
              <a:rPr lang="en-GB" sz="2000" dirty="0">
                <a:latin typeface="+mn-lt"/>
              </a:rPr>
              <a:t>association with any unrelated adverse events that may be detected at the time of the scan being made</a:t>
            </a:r>
          </a:p>
          <a:p>
            <a:pPr marL="571500" lvl="1" indent="-342900"/>
            <a:r>
              <a:rPr lang="en-GB" sz="2000" dirty="0">
                <a:latin typeface="+mn-lt"/>
              </a:rPr>
              <a:t>to help provide optimal protection, the vaccine should be given before 32 weeks (although women who miss out can still have the vaccine later)</a:t>
            </a:r>
            <a:endParaRPr lang="en-GB" altLang="en-US" sz="2000" dirty="0">
              <a:latin typeface="+mn-lt"/>
            </a:endParaRPr>
          </a:p>
          <a:p>
            <a:pPr marL="571500" lvl="1" indent="-342900"/>
            <a:r>
              <a:rPr lang="en-GB" altLang="en-US" sz="2000" dirty="0">
                <a:latin typeface="+mn-lt"/>
              </a:rPr>
              <a:t>the aim of maternal vaccination is to boost antibodies in vaccinated women during pregnancy so that pertussis antibodies are passed from mother to baby</a:t>
            </a:r>
          </a:p>
          <a:p>
            <a:pPr marL="571500" lvl="1" indent="-342900"/>
            <a:r>
              <a:rPr lang="en-GB" altLang="en-US" sz="2000" dirty="0">
                <a:latin typeface="+mn-lt"/>
              </a:rPr>
              <a:t>this is considered the best way to provide passive protection to infants in the first weeks of life and offers women a safe way to protect their baby against this serious disease</a:t>
            </a:r>
          </a:p>
        </p:txBody>
      </p:sp>
      <p:sp>
        <p:nvSpPr>
          <p:cNvPr id="5" name="Slide Number Placeholder 4">
            <a:extLst>
              <a:ext uri="{FF2B5EF4-FFF2-40B4-BE49-F238E27FC236}">
                <a16:creationId xmlns:a16="http://schemas.microsoft.com/office/drawing/2014/main" id="{D0E2B49A-F0A4-9CBE-9E78-F700429ED1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C9C3607D-7A84-540B-4B21-2580C96632C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160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D230-82D2-69E1-C1EF-7CD825EBFD71}"/>
              </a:ext>
            </a:extLst>
          </p:cNvPr>
          <p:cNvSpPr>
            <a:spLocks noGrp="1"/>
          </p:cNvSpPr>
          <p:nvPr>
            <p:ph type="title"/>
          </p:nvPr>
        </p:nvSpPr>
        <p:spPr>
          <a:xfrm>
            <a:off x="330205" y="390431"/>
            <a:ext cx="10515600" cy="972607"/>
          </a:xfrm>
        </p:spPr>
        <p:txBody>
          <a:bodyPr/>
          <a:lstStyle/>
          <a:p>
            <a:r>
              <a:rPr lang="en-GB" dirty="0"/>
              <a:t>Pertussis vaccination in pregnancy</a:t>
            </a:r>
            <a:endParaRPr lang="en-US" dirty="0"/>
          </a:p>
        </p:txBody>
      </p:sp>
      <p:sp>
        <p:nvSpPr>
          <p:cNvPr id="3" name="Content Placeholder 2">
            <a:extLst>
              <a:ext uri="{FF2B5EF4-FFF2-40B4-BE49-F238E27FC236}">
                <a16:creationId xmlns:a16="http://schemas.microsoft.com/office/drawing/2014/main" id="{A40B8277-5C56-2FD6-7A94-745694684534}"/>
              </a:ext>
            </a:extLst>
          </p:cNvPr>
          <p:cNvSpPr>
            <a:spLocks noGrp="1"/>
          </p:cNvSpPr>
          <p:nvPr>
            <p:ph idx="1"/>
          </p:nvPr>
        </p:nvSpPr>
        <p:spPr/>
        <p:txBody>
          <a:bodyPr>
            <a:normAutofit/>
          </a:bodyPr>
          <a:lstStyle/>
          <a:p>
            <a:r>
              <a:rPr lang="en-GB" altLang="en-US" dirty="0"/>
              <a:t>m</a:t>
            </a:r>
            <a:r>
              <a:rPr lang="en-GB" altLang="en-US" sz="2400" dirty="0"/>
              <a:t>aternal antibodies boosted by vaccination will be passed across the placenta to the unborn baby and should provide protection in the first few weeks of life, when </a:t>
            </a:r>
            <a:r>
              <a:rPr lang="en-GB" altLang="en-US" dirty="0"/>
              <a:t>they are most at risk of serious complications if they become infected with pertussis</a:t>
            </a:r>
          </a:p>
          <a:p>
            <a:endParaRPr lang="en-GB" altLang="en-US" dirty="0"/>
          </a:p>
          <a:p>
            <a:pPr marL="228600" lvl="1">
              <a:spcBef>
                <a:spcPts val="1000"/>
              </a:spcBef>
            </a:pPr>
            <a:r>
              <a:rPr lang="en-GB" altLang="en-US" sz="2400" dirty="0"/>
              <a:t>maternal vaccination reduces the risk of the mother developing pertussis infection and passing it on to the young infant </a:t>
            </a:r>
          </a:p>
          <a:p>
            <a:pPr marL="228600" lvl="1">
              <a:spcBef>
                <a:spcPts val="1000"/>
              </a:spcBef>
            </a:pPr>
            <a:endParaRPr lang="en-GB" altLang="en-US" sz="2400" dirty="0"/>
          </a:p>
          <a:p>
            <a:pPr marL="228600" lvl="1">
              <a:spcBef>
                <a:spcPts val="1000"/>
              </a:spcBef>
            </a:pPr>
            <a:r>
              <a:rPr lang="en-GB" altLang="en-US" sz="2400" dirty="0"/>
              <a:t>infants born to mothers vaccinated at the recommended time during pregnancy have higher levels of antibodies than those born to unvaccinated mothers, which helps protect the infant until they start receiving their own immunisations </a:t>
            </a:r>
          </a:p>
          <a:p>
            <a:endParaRPr lang="en-US" dirty="0"/>
          </a:p>
        </p:txBody>
      </p:sp>
      <p:sp>
        <p:nvSpPr>
          <p:cNvPr id="5" name="Slide Number Placeholder 4">
            <a:extLst>
              <a:ext uri="{FF2B5EF4-FFF2-40B4-BE49-F238E27FC236}">
                <a16:creationId xmlns:a16="http://schemas.microsoft.com/office/drawing/2014/main" id="{08997C06-3FDC-0C55-8CED-C3EA3D1F2F1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5F6C7432-46B4-E702-DE73-08D2BAD7201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369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C2CD-11D0-B23A-391C-AC6DF8733A22}"/>
              </a:ext>
            </a:extLst>
          </p:cNvPr>
          <p:cNvSpPr>
            <a:spLocks noGrp="1"/>
          </p:cNvSpPr>
          <p:nvPr>
            <p:ph type="title"/>
          </p:nvPr>
        </p:nvSpPr>
        <p:spPr/>
        <p:txBody>
          <a:bodyPr/>
          <a:lstStyle/>
          <a:p>
            <a:r>
              <a:rPr lang="en-GB" dirty="0"/>
              <a:t>Maternal vaccination is highly effective</a:t>
            </a:r>
          </a:p>
        </p:txBody>
      </p:sp>
      <p:sp>
        <p:nvSpPr>
          <p:cNvPr id="3" name="Content Placeholder 2">
            <a:extLst>
              <a:ext uri="{FF2B5EF4-FFF2-40B4-BE49-F238E27FC236}">
                <a16:creationId xmlns:a16="http://schemas.microsoft.com/office/drawing/2014/main" id="{370A7700-5B7E-F0F4-D887-93CC0BCC8C51}"/>
              </a:ext>
            </a:extLst>
          </p:cNvPr>
          <p:cNvSpPr>
            <a:spLocks noGrp="1"/>
          </p:cNvSpPr>
          <p:nvPr>
            <p:ph idx="1"/>
          </p:nvPr>
        </p:nvSpPr>
        <p:spPr/>
        <p:txBody>
          <a:bodyPr>
            <a:normAutofit/>
          </a:bodyPr>
          <a:lstStyle/>
          <a:p>
            <a:r>
              <a:rPr lang="en-GB" sz="2800" dirty="0">
                <a:ea typeface="Calibri" panose="020F0502020204030204" pitchFamily="34" charset="0"/>
              </a:rPr>
              <a:t>v</a:t>
            </a:r>
            <a:r>
              <a:rPr lang="en-GB" sz="2800" dirty="0">
                <a:effectLst/>
                <a:latin typeface="Arial" panose="020B0604020202020204" pitchFamily="34" charset="0"/>
                <a:ea typeface="Calibri" panose="020F0502020204030204" pitchFamily="34" charset="0"/>
              </a:rPr>
              <a:t>accination in pregnancy is key to protecting young babies</a:t>
            </a:r>
          </a:p>
          <a:p>
            <a:r>
              <a:rPr lang="en-GB" sz="2800" dirty="0">
                <a:ea typeface="Calibri" panose="020F0502020204030204" pitchFamily="34" charset="0"/>
              </a:rPr>
              <a:t>s</a:t>
            </a:r>
            <a:r>
              <a:rPr lang="en-GB" sz="2800" dirty="0">
                <a:effectLst/>
                <a:latin typeface="Arial" panose="020B0604020202020204" pitchFamily="34" charset="0"/>
                <a:ea typeface="Calibri" panose="020F0502020204030204" pitchFamily="34" charset="0"/>
              </a:rPr>
              <a:t>tudies in England found maternal vaccination offers infants under 3 months of age:</a:t>
            </a:r>
          </a:p>
          <a:p>
            <a:pPr lvl="1"/>
            <a:r>
              <a:rPr lang="en-GB" sz="2600" dirty="0">
                <a:effectLst/>
                <a:latin typeface="Arial" panose="020B0604020202020204" pitchFamily="34" charset="0"/>
                <a:ea typeface="Calibri" panose="020F0502020204030204" pitchFamily="34" charset="0"/>
              </a:rPr>
              <a:t>around 90% vaccine effectiveness against confirmed disease </a:t>
            </a:r>
          </a:p>
          <a:p>
            <a:pPr lvl="1"/>
            <a:r>
              <a:rPr lang="en-GB" sz="2600" dirty="0">
                <a:effectLst/>
                <a:latin typeface="Arial" panose="020B0604020202020204" pitchFamily="34" charset="0"/>
                <a:ea typeface="Calibri" panose="020F0502020204030204" pitchFamily="34" charset="0"/>
              </a:rPr>
              <a:t>very high protection against death from pertussis</a:t>
            </a:r>
            <a:endParaRPr lang="en-GB" sz="3400" dirty="0"/>
          </a:p>
        </p:txBody>
      </p:sp>
      <p:sp>
        <p:nvSpPr>
          <p:cNvPr id="4" name="Footer Placeholder 3">
            <a:extLst>
              <a:ext uri="{FF2B5EF4-FFF2-40B4-BE49-F238E27FC236}">
                <a16:creationId xmlns:a16="http://schemas.microsoft.com/office/drawing/2014/main" id="{89BC0C0E-A221-2F98-AE86-F7625968F18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4E92F53-BCDA-BFDB-E4D9-3F6C08BC781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C6C5475-F9B3-6894-4B67-914CC2546F68}"/>
              </a:ext>
            </a:extLst>
          </p:cNvPr>
          <p:cNvSpPr txBox="1"/>
          <p:nvPr/>
        </p:nvSpPr>
        <p:spPr>
          <a:xfrm>
            <a:off x="533401" y="5257800"/>
            <a:ext cx="1031240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mn-cs"/>
              </a:rPr>
              <a:t>Amirthalingam G and others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Optimization of Timing of Maternal Pertussis Immunization From 6 Years of Postimplementation Surveillance Data in England’ Clinical Infectious Diseases, 1 February 2023: volume 76, issue 3, :e1129</a:t>
            </a:r>
            <a:r>
              <a:rPr lang="en-GB" sz="1400" dirty="0">
                <a:solidFill>
                  <a:prstClr val="black"/>
                </a:solidFill>
                <a:latin typeface="Arial" panose="020B0604020202020204" pitchFamily="34" charset="0"/>
                <a:ea typeface="Calibri" panose="020F0502020204030204" pitchFamily="34" charset="0"/>
              </a:rPr>
              <a:t> to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e1139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mn-cs"/>
                <a:hlinkClick r:id="rId3"/>
              </a:rPr>
              <a:t>https://doi.org/10.1093/cid/ciac651</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700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D7DE-7518-F02D-1D07-0C7AF5DBC1E6}"/>
              </a:ext>
            </a:extLst>
          </p:cNvPr>
          <p:cNvSpPr>
            <a:spLocks noGrp="1"/>
          </p:cNvSpPr>
          <p:nvPr>
            <p:ph type="title"/>
          </p:nvPr>
        </p:nvSpPr>
        <p:spPr>
          <a:xfrm>
            <a:off x="330205" y="378708"/>
            <a:ext cx="10515600" cy="972607"/>
          </a:xfrm>
        </p:spPr>
        <p:txBody>
          <a:bodyPr/>
          <a:lstStyle/>
          <a:p>
            <a:r>
              <a:rPr lang="en-GB" dirty="0"/>
              <a:t>Protecting each pregnancy</a:t>
            </a:r>
          </a:p>
        </p:txBody>
      </p:sp>
      <p:sp>
        <p:nvSpPr>
          <p:cNvPr id="3" name="Content Placeholder 2">
            <a:extLst>
              <a:ext uri="{FF2B5EF4-FFF2-40B4-BE49-F238E27FC236}">
                <a16:creationId xmlns:a16="http://schemas.microsoft.com/office/drawing/2014/main" id="{5EDFF5D3-099D-7602-C96F-4F70F613A3F9}"/>
              </a:ext>
            </a:extLst>
          </p:cNvPr>
          <p:cNvSpPr>
            <a:spLocks noGrp="1"/>
          </p:cNvSpPr>
          <p:nvPr>
            <p:ph idx="1"/>
          </p:nvPr>
        </p:nvSpPr>
        <p:spPr/>
        <p:txBody>
          <a:bodyPr>
            <a:normAutofit/>
          </a:bodyPr>
          <a:lstStyle/>
          <a:p>
            <a:pPr>
              <a:lnSpc>
                <a:spcPct val="107000"/>
              </a:lnSpc>
              <a:spcBef>
                <a:spcPts val="1500"/>
              </a:spcBef>
              <a:spcAft>
                <a:spcPts val="1500"/>
              </a:spcAft>
            </a:pPr>
            <a:r>
              <a:rPr lang="en-GB" dirty="0">
                <a:solidFill>
                  <a:srgbClr val="0B0C0C"/>
                </a:solidFill>
                <a:latin typeface="+mn-lt"/>
                <a:ea typeface="Times New Roman" panose="02020603050405020304" pitchFamily="18" charset="0"/>
                <a:cs typeface="Times New Roman" panose="02020603050405020304" pitchFamily="18" charset="0"/>
              </a:rPr>
              <a:t>s</a:t>
            </a:r>
            <a:r>
              <a:rPr lang="en-GB" dirty="0">
                <a:solidFill>
                  <a:srgbClr val="0B0C0C"/>
                </a:solidFill>
                <a:effectLst/>
                <a:latin typeface="+mn-lt"/>
                <a:ea typeface="Times New Roman" panose="02020603050405020304" pitchFamily="18" charset="0"/>
                <a:cs typeface="Times New Roman" panose="02020603050405020304" pitchFamily="18" charset="0"/>
              </a:rPr>
              <a:t>tudies have shown a significant decline in antibodies within the first year after maternal vaccination</a:t>
            </a:r>
          </a:p>
          <a:p>
            <a:pPr>
              <a:lnSpc>
                <a:spcPct val="107000"/>
              </a:lnSpc>
              <a:spcBef>
                <a:spcPts val="1500"/>
              </a:spcBef>
              <a:spcAft>
                <a:spcPts val="1500"/>
              </a:spcAft>
            </a:pPr>
            <a:r>
              <a:rPr lang="en-GB" dirty="0">
                <a:solidFill>
                  <a:srgbClr val="0B0C0C"/>
                </a:solidFill>
                <a:effectLst/>
                <a:latin typeface="+mn-lt"/>
                <a:ea typeface="Times New Roman" panose="02020603050405020304" pitchFamily="18" charset="0"/>
                <a:cs typeface="Times New Roman" panose="02020603050405020304" pitchFamily="18" charset="0"/>
              </a:rPr>
              <a:t>as the persistence of antibodies after a single dose of pertussis-containing vaccine in pregnancy is short and therefore unlikely to ensure infant protection during consecutive pregnancies, vaccination, ideally between weeks 16 and 32, is currently recommended in every pregnancy </a:t>
            </a:r>
          </a:p>
          <a:p>
            <a:pPr>
              <a:lnSpc>
                <a:spcPct val="107000"/>
              </a:lnSpc>
              <a:spcBef>
                <a:spcPts val="1500"/>
              </a:spcBef>
              <a:spcAft>
                <a:spcPts val="1500"/>
              </a:spcAft>
            </a:pPr>
            <a:r>
              <a:rPr lang="en-GB" dirty="0">
                <a:solidFill>
                  <a:srgbClr val="0B0C0C"/>
                </a:solidFill>
                <a:latin typeface="+mn-lt"/>
                <a:ea typeface="Times New Roman" panose="02020603050405020304" pitchFamily="18" charset="0"/>
                <a:cs typeface="Times New Roman" panose="02020603050405020304" pitchFamily="18" charset="0"/>
              </a:rPr>
              <a:t>r</a:t>
            </a:r>
            <a:r>
              <a:rPr lang="en-GB" dirty="0">
                <a:solidFill>
                  <a:srgbClr val="0B0C0C"/>
                </a:solidFill>
                <a:effectLst/>
                <a:latin typeface="+mn-lt"/>
                <a:ea typeface="Times New Roman" panose="02020603050405020304" pitchFamily="18" charset="0"/>
                <a:cs typeface="Times New Roman" panose="02020603050405020304" pitchFamily="18" charset="0"/>
              </a:rPr>
              <a:t>epeated pertussis-containing vaccinations in consecutive pregnancies are well-tolerated</a:t>
            </a:r>
            <a:endParaRPr lang="en-GB" dirty="0">
              <a:effectLst/>
              <a:latin typeface="+mn-lt"/>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9AFCC570-2EE4-EAEF-507D-2E30A36B38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9742E357-884A-CE63-135F-454AA7E9E81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8874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8C1B-4926-0C5C-A9C7-C7F055FC2664}"/>
              </a:ext>
            </a:extLst>
          </p:cNvPr>
          <p:cNvSpPr>
            <a:spLocks noGrp="1"/>
          </p:cNvSpPr>
          <p:nvPr>
            <p:ph type="title"/>
          </p:nvPr>
        </p:nvSpPr>
        <p:spPr>
          <a:xfrm>
            <a:off x="330205" y="426327"/>
            <a:ext cx="10515600" cy="972607"/>
          </a:xfrm>
        </p:spPr>
        <p:txBody>
          <a:bodyPr/>
          <a:lstStyle/>
          <a:p>
            <a:r>
              <a:rPr lang="en-GB" dirty="0"/>
              <a:t>Vaccination after 32 weeks of pregnancy</a:t>
            </a:r>
          </a:p>
        </p:txBody>
      </p:sp>
      <p:sp>
        <p:nvSpPr>
          <p:cNvPr id="3" name="Content Placeholder 2">
            <a:extLst>
              <a:ext uri="{FF2B5EF4-FFF2-40B4-BE49-F238E27FC236}">
                <a16:creationId xmlns:a16="http://schemas.microsoft.com/office/drawing/2014/main" id="{2E8442BE-7CB5-91C9-4B02-FDE708DA59D1}"/>
              </a:ext>
            </a:extLst>
          </p:cNvPr>
          <p:cNvSpPr>
            <a:spLocks noGrp="1"/>
          </p:cNvSpPr>
          <p:nvPr>
            <p:ph idx="1"/>
          </p:nvPr>
        </p:nvSpPr>
        <p:spPr/>
        <p:txBody>
          <a:bodyPr>
            <a:normAutofit lnSpcReduction="10000"/>
          </a:bodyPr>
          <a:lstStyle/>
          <a:p>
            <a:pPr>
              <a:lnSpc>
                <a:spcPct val="107000"/>
              </a:lnSpc>
              <a:spcBef>
                <a:spcPts val="1500"/>
              </a:spcBef>
              <a:spcAft>
                <a:spcPts val="1500"/>
              </a:spcAft>
            </a:pPr>
            <a:r>
              <a:rPr lang="en-GB" sz="2200" dirty="0">
                <a:solidFill>
                  <a:srgbClr val="0B0C0C"/>
                </a:solidFill>
                <a:ea typeface="Times New Roman" panose="02020603050405020304" pitchFamily="18" charset="0"/>
                <a:cs typeface="Times New Roman" panose="02020603050405020304" pitchFamily="18" charset="0"/>
              </a:rPr>
              <a:t>i</a:t>
            </a:r>
            <a:r>
              <a:rPr lang="en-GB" sz="22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f a woman reaches 32 weeks of pregnancy and has not received </a:t>
            </a:r>
            <a:r>
              <a:rPr lang="en-GB" sz="2200" dirty="0">
                <a:solidFill>
                  <a:srgbClr val="0B0C0C"/>
                </a:solidFill>
                <a:ea typeface="Times New Roman" panose="02020603050405020304" pitchFamily="18" charset="0"/>
                <a:cs typeface="Times New Roman" panose="02020603050405020304" pitchFamily="18" charset="0"/>
              </a:rPr>
              <a:t>a pertussis-containing </a:t>
            </a:r>
            <a:r>
              <a:rPr lang="en-GB" sz="22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vaccine, it should still be offered </a:t>
            </a:r>
          </a:p>
          <a:p>
            <a:pPr>
              <a:lnSpc>
                <a:spcPct val="107000"/>
              </a:lnSpc>
              <a:spcBef>
                <a:spcPts val="1500"/>
              </a:spcBef>
              <a:spcAft>
                <a:spcPts val="1500"/>
              </a:spcAft>
            </a:pPr>
            <a:r>
              <a:rPr lang="en-GB" sz="2200" dirty="0">
                <a:solidFill>
                  <a:srgbClr val="0B0C0C"/>
                </a:solidFill>
                <a:ea typeface="Times New Roman" panose="02020603050405020304" pitchFamily="18" charset="0"/>
                <a:cs typeface="Times New Roman" panose="02020603050405020304" pitchFamily="18" charset="0"/>
              </a:rPr>
              <a:t>if the dose of vaccine is received within 2 weeks of the baby’s birth it </a:t>
            </a:r>
            <a:r>
              <a:rPr lang="en-GB" sz="22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may not provide passive protection to the infant; this is because antibody levels in adults peak around 2 weeks after a dose of pertussis vaccine has been given and there would be insufficient time for the mother to make a good response and have antibodies to pass across the placenta</a:t>
            </a:r>
          </a:p>
          <a:p>
            <a:pPr>
              <a:lnSpc>
                <a:spcPct val="107000"/>
              </a:lnSpc>
              <a:spcBef>
                <a:spcPts val="1500"/>
              </a:spcBef>
              <a:spcAft>
                <a:spcPts val="1500"/>
              </a:spcAft>
            </a:pPr>
            <a:r>
              <a:rPr lang="en-GB" sz="2200" dirty="0">
                <a:solidFill>
                  <a:srgbClr val="0B0C0C"/>
                </a:solidFill>
                <a:ea typeface="Times New Roman" panose="02020603050405020304" pitchFamily="18" charset="0"/>
                <a:cs typeface="Times New Roman" panose="02020603050405020304" pitchFamily="18" charset="0"/>
              </a:rPr>
              <a:t>h</a:t>
            </a:r>
            <a:r>
              <a:rPr lang="en-GB" sz="22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owever, offering the vaccine in later pregnancy would potentially protect the mother from pertussis infection and reduce the risk of her becoming a source of infection to her infant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7599C558-E130-1C41-831D-1C38ADF876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427C606-E4DB-6B2D-F74D-87F3CCC9FFA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219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05102"/>
            <a:ext cx="9515960" cy="1188000"/>
          </a:xfrm>
        </p:spPr>
        <p:txBody>
          <a:bodyPr/>
          <a:lstStyle/>
          <a:p>
            <a:r>
              <a:rPr lang="en-GB" dirty="0"/>
              <a:t>Pertussis vaccination in pregnancy: safety</a:t>
            </a:r>
          </a:p>
        </p:txBody>
      </p:sp>
      <p:sp>
        <p:nvSpPr>
          <p:cNvPr id="6" name="Rectangle 5"/>
          <p:cNvSpPr/>
          <p:nvPr/>
        </p:nvSpPr>
        <p:spPr>
          <a:xfrm>
            <a:off x="440254" y="1603855"/>
            <a:ext cx="11146695" cy="5184496"/>
          </a:xfrm>
          <a:prstGeom prst="rect">
            <a:avLst/>
          </a:prstGeom>
        </p:spPr>
        <p:txBody>
          <a:bodyPr wrap="square">
            <a:spAutoFit/>
          </a:bodyPr>
          <a:lstStyle/>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large body of evidence supports that vaccination against pertussis in pregnancy is safe for pregnant women, the developing foetuses and infants. Studies demonstrating that pertussis vaccination in pregnancy is safe include:</a:t>
            </a:r>
          </a:p>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Donegan K and others. British Medical Journal 2014</a:t>
            </a:r>
          </a:p>
          <a:p>
            <a:pPr marL="520700" marR="0" lvl="1"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20,000 women vaccinated in pregnancy. No increased risk of stillbirth, neonatal death, </a:t>
            </a:r>
            <a:b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pre-eclampsia or eclampsia, placenta praevia, IUGR/LBW, caesarean section, postpartum haemorrhage or premature labour</a:t>
            </a:r>
          </a:p>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Laverty and others. Paediatrics 2021</a:t>
            </a:r>
          </a:p>
          <a:p>
            <a:pPr marL="520700" marR="0" lvl="1"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exposure to Tdap vaccination in pregnancy was not associated with any increased risk of adverse health outcomes in early childhood</a:t>
            </a:r>
          </a:p>
          <a:p>
            <a:pPr marL="177800" marR="0" lvl="1" algn="l" defTabSz="914400" rtl="0" eaLnBrk="1" fontAlgn="auto" latinLnBrk="0" hangingPunct="1">
              <a:lnSpc>
                <a:spcPct val="90000"/>
              </a:lnSpc>
              <a:spcBef>
                <a:spcPts val="500"/>
              </a:spcBef>
              <a:spcAft>
                <a:spcPts val="0"/>
              </a:spcAft>
              <a:buClr>
                <a:srgbClr val="007C91"/>
              </a:buClr>
              <a:buSzTx/>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7800" marR="0" lvl="1" algn="l" defTabSz="914400" rtl="0" eaLnBrk="1" fontAlgn="auto" latinLnBrk="0" hangingPunct="1">
              <a:lnSpc>
                <a:spcPct val="90000"/>
              </a:lnSpc>
              <a:spcBef>
                <a:spcPts val="500"/>
              </a:spcBef>
              <a:spcAft>
                <a:spcPts val="0"/>
              </a:spcAft>
              <a:buClr>
                <a:srgbClr val="007C91"/>
              </a:buClr>
              <a:buSzTx/>
              <a:tabLst/>
              <a:defRPr/>
            </a:pPr>
            <a:r>
              <a:rPr lang="en-GB" dirty="0">
                <a:effectLst/>
              </a:rPr>
              <a:t>Other studies have similarly not identified safety concerns (Campbell and others 2018).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Pertussis-containing vaccines are routinely given during pregnancy in vaccination programmes in many other countries, including the US, New Zealand and Australia, so there is an increasing body of evidence to support the safety of pertussis immunisation during pregnancy</a:t>
            </a:r>
            <a:endParaRPr kumimoji="0" lang="pt-B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E9B90863-98B2-4A45-86F8-75DA6E431320}"/>
              </a:ext>
            </a:extLst>
          </p:cNvPr>
          <p:cNvSpPr txBox="1">
            <a:spLocks/>
          </p:cNvSpPr>
          <p:nvPr/>
        </p:nvSpPr>
        <p:spPr>
          <a:xfrm>
            <a:off x="2424118" y="6314374"/>
            <a:ext cx="8064375" cy="54927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2080DF1C-4F04-8300-1DE3-FB9CE11148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D613D62C-303B-4CE8-F800-480AD0AD32AC}"/>
              </a:ext>
            </a:extLst>
          </p:cNvPr>
          <p:cNvSpPr>
            <a:spLocks noGrp="1"/>
          </p:cNvSpPr>
          <p:nvPr>
            <p:ph type="ftr" sz="quarter" idx="10"/>
          </p:nvPr>
        </p:nvSpPr>
        <p:spPr>
          <a:xfrm>
            <a:off x="838200" y="6438850"/>
            <a:ext cx="1000760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985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05102"/>
            <a:ext cx="9515960" cy="1188000"/>
          </a:xfrm>
        </p:spPr>
        <p:txBody>
          <a:bodyPr/>
          <a:lstStyle/>
          <a:p>
            <a:r>
              <a:rPr lang="en-GB" dirty="0"/>
              <a:t>Pertussis vaccination in pregnancy: safety</a:t>
            </a:r>
          </a:p>
        </p:txBody>
      </p:sp>
      <p:sp>
        <p:nvSpPr>
          <p:cNvPr id="6" name="Rectangle 5"/>
          <p:cNvSpPr/>
          <p:nvPr/>
        </p:nvSpPr>
        <p:spPr>
          <a:xfrm>
            <a:off x="428794" y="1740332"/>
            <a:ext cx="10803497" cy="408778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1200"/>
              </a:spcAft>
              <a:buClr>
                <a:srgbClr val="007C91"/>
              </a:buClr>
              <a:buSzTx/>
              <a:buFont typeface="Arial" panose="020B0604020202020204" pitchFamily="34" charset="0"/>
              <a:buNone/>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 </a:t>
            </a:r>
            <a:r>
              <a:rPr kumimoji="0" lang="en-GB" alt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Green Book Pertussis Chapter 24</a:t>
            </a:r>
            <a:r>
              <a:rPr kumimoji="0" lang="en-GB" altLang="en-US" sz="2400" b="0" i="0"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GB" alt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states that: </a:t>
            </a:r>
          </a:p>
          <a:p>
            <a:pPr marL="0" marR="0" lvl="0" indent="0" algn="l" defTabSz="914400" rtl="0" eaLnBrk="1" fontAlgn="auto" latinLnBrk="0" hangingPunct="1">
              <a:lnSpc>
                <a:spcPct val="90000"/>
              </a:lnSpc>
              <a:spcBef>
                <a:spcPts val="1000"/>
              </a:spcBef>
              <a:spcAft>
                <a:spcPts val="1200"/>
              </a:spcAft>
              <a:buClr>
                <a:srgbClr val="007C91"/>
              </a:buClr>
              <a:buSzTx/>
              <a:buFont typeface="Arial" panose="020B0604020202020204" pitchFamily="34" charset="0"/>
              <a:buNone/>
              <a:tabLst/>
              <a:defRPr/>
            </a:pPr>
            <a:r>
              <a:rPr lang="en-US" sz="2400" dirty="0">
                <a:solidFill>
                  <a:prstClr val="black"/>
                </a:solidFill>
                <a:latin typeface="Arial" panose="020B0604020202020204"/>
              </a:rPr>
              <a: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Pertussis-containing vaccines should be given to pregnant women to protect their infants from birth. There is no evidence of risk from vaccinating pregnant women or those who are breast-feeding with inactivated viral or bacterial vaccines or toxoids” (Kroger and others 2013)</a:t>
            </a:r>
          </a:p>
          <a:p>
            <a:pPr marL="342900" marR="0" lvl="0" indent="-342900" algn="l" defTabSz="914400" rtl="0" eaLnBrk="1" fontAlgn="auto" latinLnBrk="0" hangingPunct="1">
              <a:lnSpc>
                <a:spcPct val="90000"/>
              </a:lnSpc>
              <a:spcBef>
                <a:spcPts val="1000"/>
              </a:spcBef>
              <a:spcAft>
                <a:spcPts val="1200"/>
              </a:spcAft>
              <a:buClr>
                <a:srgbClr val="007C91"/>
              </a:buClr>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there is no evidence of risk to pregnancy or the infant </a:t>
            </a:r>
            <a:r>
              <a:rPr lang="en-GB" altLang="en-US" sz="2400" dirty="0">
                <a:solidFill>
                  <a:prstClr val="black"/>
                </a:solidFill>
                <a:latin typeface="Arial" panose="020B0604020202020204"/>
                <a:cs typeface="Arial" panose="020B0604020202020204" pitchFamily="34" charset="0"/>
              </a:rPr>
              <a:t>from</a:t>
            </a:r>
            <a:r>
              <a:rPr kumimoji="0" lang="en-GB" alt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inactivated vaccines such as ADACEL, Boostrix-IPV or REPEVAX (which are the recommended vaccines for use in the maternal vaccination programme)</a:t>
            </a:r>
          </a:p>
          <a:p>
            <a:pPr marL="177800" marR="0" lvl="1" indent="0" algn="l" defTabSz="914400" rtl="0" eaLnBrk="1" fontAlgn="auto" latinLnBrk="0" hangingPunct="1">
              <a:lnSpc>
                <a:spcPct val="90000"/>
              </a:lnSpc>
              <a:spcBef>
                <a:spcPts val="500"/>
              </a:spcBef>
              <a:spcAft>
                <a:spcPts val="0"/>
              </a:spcAft>
              <a:buClr>
                <a:srgbClr val="007C91"/>
              </a:buClr>
              <a:buSzTx/>
              <a:buFontTx/>
              <a:buNone/>
              <a:tabLst/>
              <a:defRPr/>
            </a:pP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E9B90863-98B2-4A45-86F8-75DA6E431320}"/>
              </a:ext>
            </a:extLst>
          </p:cNvPr>
          <p:cNvSpPr txBox="1">
            <a:spLocks/>
          </p:cNvSpPr>
          <p:nvPr/>
        </p:nvSpPr>
        <p:spPr>
          <a:xfrm>
            <a:off x="2424118" y="6314374"/>
            <a:ext cx="8064375" cy="54927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2080DF1C-4F04-8300-1DE3-FB9CE11148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2C80CFD1-08C5-6FFE-3493-8EAEFA602C3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834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97D4-0CAC-FC99-3E6D-2B011C7A9FC2}"/>
              </a:ext>
            </a:extLst>
          </p:cNvPr>
          <p:cNvSpPr>
            <a:spLocks noGrp="1"/>
          </p:cNvSpPr>
          <p:nvPr>
            <p:ph type="title"/>
          </p:nvPr>
        </p:nvSpPr>
        <p:spPr/>
        <p:txBody>
          <a:bodyPr/>
          <a:lstStyle/>
          <a:p>
            <a:r>
              <a:rPr lang="en-GB" altLang="en-US" dirty="0"/>
              <a:t>Aims of resource</a:t>
            </a:r>
            <a:endParaRPr lang="en-GB" dirty="0"/>
          </a:p>
        </p:txBody>
      </p:sp>
      <p:sp>
        <p:nvSpPr>
          <p:cNvPr id="3" name="Content Placeholder 2">
            <a:extLst>
              <a:ext uri="{FF2B5EF4-FFF2-40B4-BE49-F238E27FC236}">
                <a16:creationId xmlns:a16="http://schemas.microsoft.com/office/drawing/2014/main" id="{50D479D3-80ED-CCA9-12A8-9A078A5DA8D8}"/>
              </a:ext>
            </a:extLst>
          </p:cNvPr>
          <p:cNvSpPr>
            <a:spLocks noGrp="1"/>
          </p:cNvSpPr>
          <p:nvPr>
            <p:ph idx="1"/>
          </p:nvPr>
        </p:nvSpPr>
        <p:spPr/>
        <p:txBody>
          <a:bodyPr/>
          <a:lstStyle/>
          <a:p>
            <a:pPr marL="457200" lvl="1">
              <a:lnSpc>
                <a:spcPct val="80000"/>
              </a:lnSpc>
            </a:pPr>
            <a:r>
              <a:rPr lang="en-GB" altLang="en-US" sz="2400" dirty="0"/>
              <a:t>to support staff involved in discussing vaccination against pertussis with pregnant women by providing evidence based information</a:t>
            </a:r>
          </a:p>
          <a:p>
            <a:pPr marL="457200" lvl="1">
              <a:lnSpc>
                <a:spcPct val="80000"/>
              </a:lnSpc>
            </a:pPr>
            <a:endParaRPr lang="en-GB" altLang="en-US" sz="2400" dirty="0"/>
          </a:p>
          <a:p>
            <a:pPr marL="457200" lvl="1">
              <a:lnSpc>
                <a:spcPct val="80000"/>
              </a:lnSpc>
            </a:pPr>
            <a:r>
              <a:rPr lang="en-GB" altLang="en-US" sz="2400" dirty="0"/>
              <a:t>to raise awareness of current pertussis epidemiology and the impact of pertussis on young infants</a:t>
            </a:r>
          </a:p>
          <a:p>
            <a:pPr marL="457200" lvl="1">
              <a:lnSpc>
                <a:spcPct val="80000"/>
              </a:lnSpc>
            </a:pPr>
            <a:endParaRPr lang="en-GB" altLang="en-US" sz="2400" dirty="0"/>
          </a:p>
          <a:p>
            <a:pPr marL="457200" lvl="1">
              <a:lnSpc>
                <a:spcPct val="80000"/>
              </a:lnSpc>
            </a:pPr>
            <a:r>
              <a:rPr lang="en-GB" altLang="en-US" sz="2400" dirty="0"/>
              <a:t>to promote uptake of vaccination against pertussis through increasing awareness amongst healthcare practitioners</a:t>
            </a:r>
          </a:p>
          <a:p>
            <a:endParaRPr lang="en-GB" dirty="0"/>
          </a:p>
        </p:txBody>
      </p:sp>
      <p:sp>
        <p:nvSpPr>
          <p:cNvPr id="4" name="Footer Placeholder 3">
            <a:extLst>
              <a:ext uri="{FF2B5EF4-FFF2-40B4-BE49-F238E27FC236}">
                <a16:creationId xmlns:a16="http://schemas.microsoft.com/office/drawing/2014/main" id="{DB1FA23F-1509-C6F8-C137-E25E71BFC3AB}"/>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E7A935CD-775D-6953-D4D6-F2B5DF4BF459}"/>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129021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BBEE-9765-B00E-337A-A67466F9A893}"/>
              </a:ext>
            </a:extLst>
          </p:cNvPr>
          <p:cNvSpPr>
            <a:spLocks noGrp="1"/>
          </p:cNvSpPr>
          <p:nvPr>
            <p:ph type="ctrTitle"/>
          </p:nvPr>
        </p:nvSpPr>
        <p:spPr/>
        <p:txBody>
          <a:bodyPr/>
          <a:lstStyle/>
          <a:p>
            <a:r>
              <a:rPr lang="en-GB" dirty="0"/>
              <a:t>Pertussis vaccination in pregnancy: recommended vaccine</a:t>
            </a:r>
            <a:br>
              <a:rPr lang="en-GB" dirty="0"/>
            </a:br>
            <a:endParaRPr lang="en-GB" dirty="0"/>
          </a:p>
        </p:txBody>
      </p:sp>
    </p:spTree>
    <p:extLst>
      <p:ext uri="{BB962C8B-B14F-4D97-AF65-F5344CB8AC3E}">
        <p14:creationId xmlns:p14="http://schemas.microsoft.com/office/powerpoint/2010/main" val="69773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1DA4-302B-4FCE-4CD0-E352B9559201}"/>
              </a:ext>
            </a:extLst>
          </p:cNvPr>
          <p:cNvSpPr>
            <a:spLocks noGrp="1"/>
          </p:cNvSpPr>
          <p:nvPr>
            <p:ph type="title"/>
          </p:nvPr>
        </p:nvSpPr>
        <p:spPr>
          <a:xfrm>
            <a:off x="330205" y="402154"/>
            <a:ext cx="10515600" cy="972607"/>
          </a:xfrm>
        </p:spPr>
        <p:txBody>
          <a:bodyPr/>
          <a:lstStyle/>
          <a:p>
            <a:r>
              <a:rPr lang="en-GB" dirty="0"/>
              <a:t>Recommended vaccine</a:t>
            </a:r>
          </a:p>
        </p:txBody>
      </p:sp>
      <p:sp>
        <p:nvSpPr>
          <p:cNvPr id="3" name="Content Placeholder 2">
            <a:extLst>
              <a:ext uri="{FF2B5EF4-FFF2-40B4-BE49-F238E27FC236}">
                <a16:creationId xmlns:a16="http://schemas.microsoft.com/office/drawing/2014/main" id="{D9DA6995-CD84-56D1-E32E-99C901BC828E}"/>
              </a:ext>
            </a:extLst>
          </p:cNvPr>
          <p:cNvSpPr>
            <a:spLocks noGrp="1"/>
          </p:cNvSpPr>
          <p:nvPr>
            <p:ph idx="1"/>
          </p:nvPr>
        </p:nvSpPr>
        <p:spPr>
          <a:xfrm>
            <a:off x="330205" y="1774826"/>
            <a:ext cx="11650780" cy="4664024"/>
          </a:xfrm>
        </p:spPr>
        <p:txBody>
          <a:bodyPr>
            <a:noAutofit/>
          </a:bodyPr>
          <a:lstStyle/>
          <a:p>
            <a:r>
              <a:rPr lang="en-GB" sz="2200" dirty="0">
                <a:latin typeface="+mn-lt"/>
              </a:rPr>
              <a:t>from October 2012, the low dose </a:t>
            </a:r>
            <a:r>
              <a:rPr lang="en-GB" altLang="en-US" sz="2200" dirty="0">
                <a:latin typeface="+mn-lt"/>
              </a:rPr>
              <a:t>diphtheria, tetanus, pertussis and poliomyelitis (</a:t>
            </a:r>
            <a:r>
              <a:rPr lang="en-GB" sz="2200" dirty="0">
                <a:latin typeface="+mn-lt"/>
              </a:rPr>
              <a:t>dTaP/IPV) (Boostrix-IPV or REPEVAX) vaccine was the recommended vaccine for use in the maternal vaccination programme </a:t>
            </a:r>
          </a:p>
          <a:p>
            <a:r>
              <a:rPr lang="en-GB" altLang="en-US" sz="2200" dirty="0">
                <a:latin typeface="+mn-lt"/>
              </a:rPr>
              <a:t>this vaccine is also used as the pre-school booster for children aged 3 years 4 months</a:t>
            </a:r>
            <a:endParaRPr lang="en-GB" sz="1000" dirty="0">
              <a:latin typeface="+mn-lt"/>
            </a:endParaRPr>
          </a:p>
          <a:p>
            <a:r>
              <a:rPr lang="en-GB" sz="2200" dirty="0">
                <a:latin typeface="+mn-lt"/>
              </a:rPr>
              <a:t>from July 2024, the low dose tetanus, diphtheria and pertussis (Tdap) vaccine (ADACEL) will be supplied and should be used for the maternal pertussis vaccination programme</a:t>
            </a:r>
            <a:endParaRPr lang="en-GB" sz="1000" dirty="0">
              <a:latin typeface="+mn-lt"/>
            </a:endParaRPr>
          </a:p>
          <a:p>
            <a:pPr>
              <a:spcAft>
                <a:spcPts val="800"/>
              </a:spcAft>
            </a:pPr>
            <a:r>
              <a:rPr lang="en-GB" sz="2200" dirty="0">
                <a:solidFill>
                  <a:srgbClr val="0B0C0C"/>
                </a:solidFill>
                <a:latin typeface="+mn-lt"/>
                <a:ea typeface="Times New Roman" panose="02020603050405020304" pitchFamily="18" charset="0"/>
              </a:rPr>
              <a:t>a</a:t>
            </a:r>
            <a:r>
              <a:rPr lang="en-GB" sz="2200" dirty="0">
                <a:solidFill>
                  <a:srgbClr val="0B0C0C"/>
                </a:solidFill>
                <a:effectLst/>
                <a:latin typeface="+mn-lt"/>
                <a:ea typeface="Times New Roman" panose="02020603050405020304" pitchFamily="18" charset="0"/>
              </a:rPr>
              <a:t>ny remaining stocks of the dTaP/IPV vaccine (Boostrix-IPV or REPEVAX) previously supplied for this programme should be used for the pre-school booster programme in primary care</a:t>
            </a:r>
          </a:p>
          <a:p>
            <a:pPr>
              <a:spcAft>
                <a:spcPts val="800"/>
              </a:spcAft>
            </a:pPr>
            <a:r>
              <a:rPr lang="en-GB" sz="2200" dirty="0">
                <a:solidFill>
                  <a:srgbClr val="0B0C0C"/>
                </a:solidFill>
                <a:latin typeface="+mn-lt"/>
                <a:ea typeface="Times New Roman" panose="02020603050405020304" pitchFamily="18" charset="0"/>
              </a:rPr>
              <a:t>i</a:t>
            </a:r>
            <a:r>
              <a:rPr lang="en-GB" sz="2200" dirty="0">
                <a:solidFill>
                  <a:srgbClr val="0B0C0C"/>
                </a:solidFill>
                <a:effectLst/>
                <a:latin typeface="+mn-lt"/>
                <a:ea typeface="Times New Roman" panose="02020603050405020304" pitchFamily="18" charset="0"/>
              </a:rPr>
              <a:t>f dTaP/IPV is the only vaccine available in maternity care settings, this vaccine can be offered until stocks of this vaccine are exhausted and stocks of Tdap vaccine are received</a:t>
            </a:r>
            <a:r>
              <a:rPr lang="en-GB" sz="2200" dirty="0">
                <a:effectLst/>
                <a:latin typeface="+mn-lt"/>
              </a:rPr>
              <a:t> </a:t>
            </a:r>
            <a:r>
              <a:rPr lang="en-GB" sz="2200" dirty="0">
                <a:effectLst/>
                <a:latin typeface="+mn-lt"/>
                <a:ea typeface="Calibri" panose="020F0502020204030204" pitchFamily="34"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F613E9B1-4691-B130-D4F1-3CBBB1FB359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6BB7270-3B1D-104D-E52B-8E7B77B6243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195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4F58-56DA-0392-CE5D-87B3C9BD5ACA}"/>
              </a:ext>
            </a:extLst>
          </p:cNvPr>
          <p:cNvSpPr>
            <a:spLocks noGrp="1"/>
          </p:cNvSpPr>
          <p:nvPr>
            <p:ph type="title"/>
          </p:nvPr>
        </p:nvSpPr>
        <p:spPr>
          <a:xfrm>
            <a:off x="330205" y="426327"/>
            <a:ext cx="10515600" cy="972607"/>
          </a:xfrm>
        </p:spPr>
        <p:txBody>
          <a:bodyPr/>
          <a:lstStyle/>
          <a:p>
            <a:r>
              <a:rPr lang="en-GB" dirty="0"/>
              <a:t>Change of vaccine from July 2024</a:t>
            </a:r>
          </a:p>
        </p:txBody>
      </p:sp>
      <p:sp>
        <p:nvSpPr>
          <p:cNvPr id="3" name="Content Placeholder 2">
            <a:extLst>
              <a:ext uri="{FF2B5EF4-FFF2-40B4-BE49-F238E27FC236}">
                <a16:creationId xmlns:a16="http://schemas.microsoft.com/office/drawing/2014/main" id="{60F30E02-739C-473B-8A46-3236E0D10250}"/>
              </a:ext>
            </a:extLst>
          </p:cNvPr>
          <p:cNvSpPr>
            <a:spLocks noGrp="1"/>
          </p:cNvSpPr>
          <p:nvPr>
            <p:ph idx="1"/>
          </p:nvPr>
        </p:nvSpPr>
        <p:spPr>
          <a:xfrm>
            <a:off x="330205" y="1722120"/>
            <a:ext cx="11630147" cy="4456419"/>
          </a:xfrm>
        </p:spPr>
        <p:txBody>
          <a:bodyPr>
            <a:noAutofit/>
          </a:bodyPr>
          <a:lstStyle/>
          <a:p>
            <a:r>
              <a:rPr lang="en-GB" sz="2000" dirty="0"/>
              <a:t>studies which looked at antibody levels in infants of mothers who had received pertussis-containing vaccines in pregnancy compared to an unvaccinated group showed lower antibody responses to polio in infants born to vaccinated mothers, although all remained above the protective threshold</a:t>
            </a:r>
          </a:p>
          <a:p>
            <a:r>
              <a:rPr lang="en-GB" sz="2000" dirty="0"/>
              <a:t>JCVI review of these studies in </a:t>
            </a:r>
            <a:r>
              <a:rPr lang="en-GB" sz="20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rPr>
              <a:t>October 2022</a:t>
            </a:r>
            <a:r>
              <a:rPr lang="en-GB" sz="2000" dirty="0">
                <a:solidFill>
                  <a:srgbClr val="0B0C0C"/>
                </a:solidFill>
                <a:ea typeface="Times New Roman" panose="02020603050405020304" pitchFamily="18" charset="0"/>
                <a:cs typeface="Times New Roman" panose="02020603050405020304" pitchFamily="18" charset="0"/>
              </a:rPr>
              <a:t> </a:t>
            </a:r>
            <a:r>
              <a:rPr lang="en-GB" sz="2000" dirty="0"/>
              <a:t>concluded there should be a preference to use a non-polio (IPV) containing pertussis vaccine in the maternal programme to prevent any blunting of the infant’s own antibody response observed in the studies </a:t>
            </a:r>
          </a:p>
          <a:p>
            <a:r>
              <a:rPr lang="en-GB" sz="2000" dirty="0"/>
              <a:t>from July 2024, a supply of Tdap vaccine (ADACEL) has been secured for the maternal vaccination programme </a:t>
            </a:r>
          </a:p>
          <a:p>
            <a:r>
              <a:rPr lang="en-GB" sz="2000" dirty="0"/>
              <a:t>the overall priority is to ensure a maternal pertussis vaccination programme remains in place as it continues to save lives </a:t>
            </a:r>
          </a:p>
          <a:p>
            <a:r>
              <a:rPr lang="en-GB" sz="2000" dirty="0"/>
              <a:t>therefore, if Tdap vaccine is not available or is clinically contraindicated (</a:t>
            </a:r>
            <a:r>
              <a:rPr lang="en-GB" sz="2000" dirty="0">
                <a:latin typeface="+mn-lt"/>
              </a:rPr>
              <a:t>such as for those who have a severe allergy to latex), dTaP/IPV vaccine should be offered. </a:t>
            </a:r>
            <a:r>
              <a:rPr lang="en-US" sz="2000" dirty="0">
                <a:effectLst/>
                <a:latin typeface="+mn-lt"/>
              </a:rPr>
              <a:t>It is imperative to ensure the individual is offered a suitable and available vaccine containing a pertussis antigen, rather than risk them not being immunised against pertussis</a:t>
            </a:r>
            <a:endParaRPr lang="en-GB" sz="2000" dirty="0">
              <a:latin typeface="+mn-lt"/>
            </a:endParaRPr>
          </a:p>
          <a:p>
            <a:endParaRPr lang="en-GB" sz="2200" dirty="0"/>
          </a:p>
        </p:txBody>
      </p:sp>
      <p:sp>
        <p:nvSpPr>
          <p:cNvPr id="5" name="Slide Number Placeholder 4">
            <a:extLst>
              <a:ext uri="{FF2B5EF4-FFF2-40B4-BE49-F238E27FC236}">
                <a16:creationId xmlns:a16="http://schemas.microsoft.com/office/drawing/2014/main" id="{1709E428-0B90-6C36-D6A6-41C9D09A0DD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8B0F1EFC-F45B-5B8F-F51A-FB73CA79B7E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489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C41-C9DB-90ED-0D18-B58E09FA220A}"/>
              </a:ext>
            </a:extLst>
          </p:cNvPr>
          <p:cNvSpPr>
            <a:spLocks noGrp="1"/>
          </p:cNvSpPr>
          <p:nvPr>
            <p:ph type="title"/>
          </p:nvPr>
        </p:nvSpPr>
        <p:spPr>
          <a:xfrm>
            <a:off x="330206" y="381713"/>
            <a:ext cx="10515600" cy="972607"/>
          </a:xfrm>
        </p:spPr>
        <p:txBody>
          <a:bodyPr/>
          <a:lstStyle/>
          <a:p>
            <a:r>
              <a:rPr lang="en-GB" dirty="0"/>
              <a:t>Tdap (ADACEL) vaccine</a:t>
            </a:r>
          </a:p>
        </p:txBody>
      </p:sp>
      <p:sp>
        <p:nvSpPr>
          <p:cNvPr id="3" name="Content Placeholder 2">
            <a:extLst>
              <a:ext uri="{FF2B5EF4-FFF2-40B4-BE49-F238E27FC236}">
                <a16:creationId xmlns:a16="http://schemas.microsoft.com/office/drawing/2014/main" id="{F06EE2DA-B9A3-6A0D-80F5-2FE4C331C8E6}"/>
              </a:ext>
            </a:extLst>
          </p:cNvPr>
          <p:cNvSpPr>
            <a:spLocks noGrp="1"/>
          </p:cNvSpPr>
          <p:nvPr>
            <p:ph idx="1"/>
          </p:nvPr>
        </p:nvSpPr>
        <p:spPr>
          <a:xfrm>
            <a:off x="330206" y="1774826"/>
            <a:ext cx="8630914" cy="4351338"/>
          </a:xfrm>
        </p:spPr>
        <p:txBody>
          <a:bodyPr>
            <a:normAutofit fontScale="92500"/>
          </a:bodyPr>
          <a:lstStyle/>
          <a:p>
            <a:pPr marL="0" indent="0">
              <a:buNone/>
            </a:pPr>
            <a:r>
              <a:rPr lang="en-GB" dirty="0"/>
              <a:t>Brand name: ADACEL</a:t>
            </a:r>
          </a:p>
          <a:p>
            <a:pPr marL="0" indent="0">
              <a:buNone/>
            </a:pPr>
            <a:endParaRPr lang="en-GB" dirty="0"/>
          </a:p>
          <a:p>
            <a:pPr marL="0" indent="0">
              <a:buNone/>
            </a:pPr>
            <a:r>
              <a:rPr lang="en-GB" dirty="0"/>
              <a:t>Generic name: Tetanus, </a:t>
            </a:r>
            <a:r>
              <a:rPr lang="en-GB" altLang="en-US" sz="2400" dirty="0"/>
              <a:t>Diphtheria and Pertussis (acellular, component) vaccine (absorbed, reduced antigen(s) content) (Tdap)</a:t>
            </a:r>
          </a:p>
          <a:p>
            <a:pPr marL="0" indent="0">
              <a:buNone/>
            </a:pPr>
            <a:endParaRPr lang="en-GB" altLang="en-US" dirty="0"/>
          </a:p>
          <a:p>
            <a:pPr marL="0" indent="0">
              <a:buNone/>
            </a:pPr>
            <a:r>
              <a:rPr lang="en-GB" altLang="en-US" sz="2400" dirty="0"/>
              <a:t>Inactivated vaccine (NB: the vaccine cannot cause pertussis, diphtheria or tetanus)</a:t>
            </a:r>
          </a:p>
          <a:p>
            <a:pPr marL="0" indent="0">
              <a:buNone/>
            </a:pPr>
            <a:endParaRPr lang="en-GB" altLang="en-US" dirty="0"/>
          </a:p>
          <a:p>
            <a:pPr marL="0" indent="0" eaLnBrk="1" hangingPunct="1">
              <a:lnSpc>
                <a:spcPct val="90000"/>
              </a:lnSpc>
              <a:buNone/>
            </a:pPr>
            <a:r>
              <a:rPr lang="en-GB" altLang="en-US" sz="2400" dirty="0"/>
              <a:t>Immunisers should be familiar with the PGD which is available at: </a:t>
            </a:r>
            <a:r>
              <a:rPr lang="fr-FR" dirty="0">
                <a:hlinkClick r:id="rId3"/>
              </a:rPr>
              <a:t>www.gov.uk/government/collections/immunisation-patient-group-direction-pgd</a:t>
            </a:r>
            <a:endParaRPr lang="en-GB" altLang="en-US" sz="2400" dirty="0"/>
          </a:p>
          <a:p>
            <a:pPr marL="0" indent="0">
              <a:buNone/>
            </a:pPr>
            <a:endParaRPr lang="en-GB" altLang="en-US" sz="2400" dirty="0"/>
          </a:p>
          <a:p>
            <a:pPr marL="0" indent="0">
              <a:buNone/>
            </a:pP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BC99C93E-931D-8E4E-4FD8-0795070467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Footer Placeholder 7">
            <a:extLst>
              <a:ext uri="{FF2B5EF4-FFF2-40B4-BE49-F238E27FC236}">
                <a16:creationId xmlns:a16="http://schemas.microsoft.com/office/drawing/2014/main" id="{AB5C65D1-A465-E4C3-D488-BC29600F705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white box with a syringe and a needle&#10;&#10;Description automatically generated">
            <a:extLst>
              <a:ext uri="{FF2B5EF4-FFF2-40B4-BE49-F238E27FC236}">
                <a16:creationId xmlns:a16="http://schemas.microsoft.com/office/drawing/2014/main" id="{36FE3910-DF63-CBD4-050C-7E8BB23F56E5}"/>
              </a:ext>
            </a:extLst>
          </p:cNvPr>
          <p:cNvPicPr>
            <a:picLocks noChangeAspect="1"/>
          </p:cNvPicPr>
          <p:nvPr/>
        </p:nvPicPr>
        <p:blipFill rotWithShape="1">
          <a:blip r:embed="rId4">
            <a:extLst>
              <a:ext uri="{28A0092B-C50C-407E-A947-70E740481C1C}">
                <a14:useLocalDpi xmlns:a14="http://schemas.microsoft.com/office/drawing/2010/main" val="0"/>
              </a:ext>
            </a:extLst>
          </a:blip>
          <a:srcRect l="17917" r="15625"/>
          <a:stretch/>
        </p:blipFill>
        <p:spPr>
          <a:xfrm rot="256845">
            <a:off x="8795816" y="1544792"/>
            <a:ext cx="3314840" cy="2303414"/>
          </a:xfrm>
          <a:prstGeom prst="rect">
            <a:avLst/>
          </a:prstGeom>
        </p:spPr>
      </p:pic>
    </p:spTree>
    <p:extLst>
      <p:ext uri="{BB962C8B-B14F-4D97-AF65-F5344CB8AC3E}">
        <p14:creationId xmlns:p14="http://schemas.microsoft.com/office/powerpoint/2010/main" val="363430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B5D9-9653-F4E5-2940-7FA19600E738}"/>
              </a:ext>
            </a:extLst>
          </p:cNvPr>
          <p:cNvSpPr>
            <a:spLocks noGrp="1"/>
          </p:cNvSpPr>
          <p:nvPr>
            <p:ph type="title"/>
          </p:nvPr>
        </p:nvSpPr>
        <p:spPr>
          <a:xfrm>
            <a:off x="330206" y="382929"/>
            <a:ext cx="10515600" cy="972607"/>
          </a:xfrm>
        </p:spPr>
        <p:txBody>
          <a:bodyPr/>
          <a:lstStyle/>
          <a:p>
            <a:r>
              <a:rPr lang="en-GB" dirty="0"/>
              <a:t>Vaccine administration – Tdap (ADACEL) </a:t>
            </a:r>
          </a:p>
        </p:txBody>
      </p:sp>
      <p:sp>
        <p:nvSpPr>
          <p:cNvPr id="5" name="Slide Number Placeholder 4">
            <a:extLst>
              <a:ext uri="{FF2B5EF4-FFF2-40B4-BE49-F238E27FC236}">
                <a16:creationId xmlns:a16="http://schemas.microsoft.com/office/drawing/2014/main" id="{078D42B3-8D7E-445E-1B5D-7C39C6324C5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D6943FB-38FC-4B94-22A9-8A70AEB1A8DD}"/>
              </a:ext>
            </a:extLst>
          </p:cNvPr>
          <p:cNvSpPr txBox="1"/>
          <p:nvPr/>
        </p:nvSpPr>
        <p:spPr>
          <a:xfrm>
            <a:off x="428795" y="1516541"/>
            <a:ext cx="10417012" cy="4761303"/>
          </a:xfrm>
          <a:prstGeom prst="rect">
            <a:avLst/>
          </a:prstGeom>
          <a:noFill/>
        </p:spPr>
        <p:txBody>
          <a:bodyPr wrap="square" rtlCol="0">
            <a:spAutoFit/>
          </a:bodyPr>
          <a:lstStyle/>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0.5 ml suspension in a pre-filled syringe with a plunger stopper</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tip caps contain a natural rubber latex derivative </a:t>
            </a:r>
            <a:r>
              <a:rPr lang="en-GB" sz="2000" i="0" dirty="0">
                <a:solidFill>
                  <a:srgbClr val="000000"/>
                </a:solidFill>
                <a:effectLst/>
                <a:latin typeface="source-serif-pro"/>
              </a:rPr>
              <a:t>–</a:t>
            </a:r>
            <a:r>
              <a:rPr kumimoji="0" lang="en-GB" sz="200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 may cause allergic reactions in latex sensitive individuals</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intramuscular injection into the deltoid </a:t>
            </a:r>
            <a:endPar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endParaRP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can be given to women who plan to breastfeed</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single dose for each pregnancy</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may be administered at the same time or at any interval before or after seasonal influenza and COVID-19 vaccine</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prescription only medicine so must be administered </a:t>
            </a:r>
            <a:r>
              <a:rPr kumimoji="0" lang="en-GB" alt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against a prescription written manually or electronically by a registered medical practitioner or other authorised prescriber, </a:t>
            </a: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a patient specific direction (PSD), </a:t>
            </a:r>
            <a:r>
              <a:rPr kumimoji="0" lang="en-GB" sz="20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or a </a:t>
            </a: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patient group direction (PGD) </a:t>
            </a:r>
          </a:p>
        </p:txBody>
      </p:sp>
      <p:sp>
        <p:nvSpPr>
          <p:cNvPr id="10" name="Footer Placeholder 9">
            <a:extLst>
              <a:ext uri="{FF2B5EF4-FFF2-40B4-BE49-F238E27FC236}">
                <a16:creationId xmlns:a16="http://schemas.microsoft.com/office/drawing/2014/main" id="{49C6A056-884A-D3FE-0188-4FA38CA2854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1CCDDF9-A5DA-2D5F-5744-BDC3A96D3C90}"/>
              </a:ext>
            </a:extLst>
          </p:cNvPr>
          <p:cNvPicPr>
            <a:picLocks noChangeAspect="1"/>
          </p:cNvPicPr>
          <p:nvPr/>
        </p:nvPicPr>
        <p:blipFill>
          <a:blip r:embed="rId3"/>
          <a:stretch>
            <a:fillRect/>
          </a:stretch>
        </p:blipFill>
        <p:spPr>
          <a:xfrm>
            <a:off x="8544302" y="2358486"/>
            <a:ext cx="3080373" cy="2141028"/>
          </a:xfrm>
          <a:prstGeom prst="rect">
            <a:avLst/>
          </a:prstGeom>
        </p:spPr>
      </p:pic>
    </p:spTree>
    <p:extLst>
      <p:ext uri="{BB962C8B-B14F-4D97-AF65-F5344CB8AC3E}">
        <p14:creationId xmlns:p14="http://schemas.microsoft.com/office/powerpoint/2010/main" val="37994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3883B4-3D75-61AB-C634-4D2D88C2A52D}"/>
              </a:ext>
            </a:extLst>
          </p:cNvPr>
          <p:cNvPicPr>
            <a:picLocks noChangeAspect="1"/>
          </p:cNvPicPr>
          <p:nvPr/>
        </p:nvPicPr>
        <p:blipFill>
          <a:blip r:embed="rId3"/>
          <a:stretch>
            <a:fillRect/>
          </a:stretch>
        </p:blipFill>
        <p:spPr>
          <a:xfrm>
            <a:off x="8958130" y="3566497"/>
            <a:ext cx="3235265" cy="1569962"/>
          </a:xfrm>
          <a:prstGeom prst="rect">
            <a:avLst/>
          </a:prstGeom>
        </p:spPr>
      </p:pic>
      <p:sp>
        <p:nvSpPr>
          <p:cNvPr id="30723" name="Title 1"/>
          <p:cNvSpPr>
            <a:spLocks noGrp="1"/>
          </p:cNvSpPr>
          <p:nvPr>
            <p:ph type="title"/>
          </p:nvPr>
        </p:nvSpPr>
        <p:spPr>
          <a:xfrm>
            <a:off x="428795" y="343252"/>
            <a:ext cx="8081991" cy="1057866"/>
          </a:xfrm>
        </p:spPr>
        <p:txBody>
          <a:bodyPr>
            <a:noAutofit/>
          </a:bodyPr>
          <a:lstStyle/>
          <a:p>
            <a:pPr eaLnBrk="1" hangingPunct="1"/>
            <a:r>
              <a:rPr lang="en-GB" altLang="en-US" dirty="0"/>
              <a:t>dTaP/IPV vaccine</a:t>
            </a:r>
          </a:p>
        </p:txBody>
      </p:sp>
      <p:sp>
        <p:nvSpPr>
          <p:cNvPr id="30724" name="Content Placeholder 2"/>
          <p:cNvSpPr>
            <a:spLocks noGrp="1"/>
          </p:cNvSpPr>
          <p:nvPr>
            <p:ph idx="1"/>
          </p:nvPr>
        </p:nvSpPr>
        <p:spPr>
          <a:xfrm>
            <a:off x="428795" y="1614657"/>
            <a:ext cx="11641285" cy="2534452"/>
          </a:xfrm>
        </p:spPr>
        <p:txBody>
          <a:bodyPr>
            <a:normAutofit fontScale="55000" lnSpcReduction="20000"/>
          </a:bodyPr>
          <a:lstStyle/>
          <a:p>
            <a:pPr marL="0" indent="0">
              <a:buNone/>
            </a:pPr>
            <a:r>
              <a:rPr lang="en-GB" altLang="en-US" sz="4000" dirty="0"/>
              <a:t>Brand name: Boostrix-IPV or REPEVAX vaccine </a:t>
            </a:r>
          </a:p>
          <a:p>
            <a:pPr marL="0" indent="0">
              <a:buNone/>
            </a:pPr>
            <a:r>
              <a:rPr lang="en-GB" altLang="en-US" sz="4000" dirty="0"/>
              <a:t>(Note: Boostrix-IPV and REPEVAX can continue to be used from July 2024 in settings where it cannot otherwise be used for the pre-school booster until stock of these vaccines have been used up or if ADACEL is not available and to obtain it would result in a delay in vaccinating a pregnant woman)</a:t>
            </a:r>
          </a:p>
          <a:p>
            <a:pPr>
              <a:buNone/>
            </a:pPr>
            <a:endParaRPr lang="en-GB" altLang="en-US" sz="4000" b="1" dirty="0"/>
          </a:p>
          <a:p>
            <a:pPr marL="0" indent="0" eaLnBrk="1" hangingPunct="1">
              <a:lnSpc>
                <a:spcPct val="90000"/>
              </a:lnSpc>
              <a:buFont typeface="Arial" charset="0"/>
              <a:buNone/>
            </a:pPr>
            <a:r>
              <a:rPr lang="en-GB" altLang="en-US" sz="4000" dirty="0"/>
              <a:t>Generic name: Diphtheria, Tetanus, Pertussis (acellular, component) and Poliomyelitis (inactivated vaccine) adsorbed (dTaP/IPV)</a:t>
            </a:r>
          </a:p>
          <a:p>
            <a:pPr eaLnBrk="1" hangingPunct="1">
              <a:lnSpc>
                <a:spcPct val="90000"/>
              </a:lnSpc>
              <a:buFont typeface="Arial" charset="0"/>
              <a:buNone/>
            </a:pPr>
            <a:endParaRPr lang="en-GB" altLang="en-US" sz="2600" dirty="0"/>
          </a:p>
          <a:p>
            <a:pPr eaLnBrk="1" hangingPunct="1">
              <a:lnSpc>
                <a:spcPct val="90000"/>
              </a:lnSpc>
            </a:pPr>
            <a:endParaRPr lang="en-GB" altLang="en-US" sz="2000" dirty="0"/>
          </a:p>
          <a:p>
            <a:pPr eaLnBrk="1" hangingPunct="1">
              <a:lnSpc>
                <a:spcPct val="90000"/>
              </a:lnSpc>
            </a:pPr>
            <a:endParaRPr lang="en-GB" altLang="en-US" sz="2000" dirty="0">
              <a:solidFill>
                <a:srgbClr val="2D0054"/>
              </a:solidFill>
            </a:endParaRPr>
          </a:p>
        </p:txBody>
      </p:sp>
      <p:sp>
        <p:nvSpPr>
          <p:cNvPr id="2" name="Slide Number Placeholder 1">
            <a:extLst>
              <a:ext uri="{FF2B5EF4-FFF2-40B4-BE49-F238E27FC236}">
                <a16:creationId xmlns:a16="http://schemas.microsoft.com/office/drawing/2014/main" id="{317AE785-08A9-C657-081B-9A33EB08759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03CC253-03BC-88FD-6E39-530110E2BE59}"/>
              </a:ext>
            </a:extLst>
          </p:cNvPr>
          <p:cNvSpPr txBox="1"/>
          <p:nvPr/>
        </p:nvSpPr>
        <p:spPr>
          <a:xfrm>
            <a:off x="518480" y="4210586"/>
            <a:ext cx="8349965" cy="219752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rPr>
              <a:t>These are </a:t>
            </a:r>
            <a:r>
              <a:rPr kumimoji="0" lang="en-GB" altLang="en-US" sz="2200" i="0" u="none" strike="noStrike" kern="1200" cap="none" spc="0" normalizeH="0" baseline="0" noProof="0" dirty="0">
                <a:ln>
                  <a:noFill/>
                </a:ln>
                <a:solidFill>
                  <a:prstClr val="black"/>
                </a:solidFill>
                <a:effectLst/>
                <a:uLnTx/>
                <a:uFillTx/>
                <a:latin typeface="Arial" panose="020B0604020202020204"/>
                <a:ea typeface="+mn-ea"/>
                <a:cs typeface="+mn-cs"/>
              </a:rPr>
              <a:t>inactivated vaccines </a:t>
            </a:r>
            <a:r>
              <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rPr>
              <a:t>and cannot cause pertussis, tetanus, diphtheria or polio</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rPr>
              <a:t>Immunisers should be familiar with the PGD which is available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www.gov.uk/government/publications/pertussis-vaccination-in-pregnancy-dtapipv-boosterix-or-REPEVAX-pgd-template</a:t>
            </a:r>
            <a:endParaRPr kumimoji="0" lang="en-GB" alt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B5C7CEC3-283D-7965-6D0E-A54A0AE0F32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F47E870-36C6-8EB5-BB0C-CFAF86737BAC}"/>
              </a:ext>
            </a:extLst>
          </p:cNvPr>
          <p:cNvPicPr>
            <a:picLocks noChangeAspect="1"/>
          </p:cNvPicPr>
          <p:nvPr/>
        </p:nvPicPr>
        <p:blipFill>
          <a:blip r:embed="rId5"/>
          <a:stretch>
            <a:fillRect/>
          </a:stretch>
        </p:blipFill>
        <p:spPr>
          <a:xfrm>
            <a:off x="9243480" y="5197936"/>
            <a:ext cx="2664563" cy="11794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B5D9-9653-F4E5-2940-7FA19600E738}"/>
              </a:ext>
            </a:extLst>
          </p:cNvPr>
          <p:cNvSpPr>
            <a:spLocks noGrp="1"/>
          </p:cNvSpPr>
          <p:nvPr>
            <p:ph type="title"/>
          </p:nvPr>
        </p:nvSpPr>
        <p:spPr>
          <a:xfrm>
            <a:off x="363293" y="355943"/>
            <a:ext cx="10515600" cy="972607"/>
          </a:xfrm>
        </p:spPr>
        <p:txBody>
          <a:bodyPr/>
          <a:lstStyle/>
          <a:p>
            <a:r>
              <a:rPr lang="en-GB" dirty="0"/>
              <a:t>Vaccine administration – dTaP/IPV</a:t>
            </a:r>
          </a:p>
        </p:txBody>
      </p:sp>
      <p:sp>
        <p:nvSpPr>
          <p:cNvPr id="5" name="Slide Number Placeholder 4">
            <a:extLst>
              <a:ext uri="{FF2B5EF4-FFF2-40B4-BE49-F238E27FC236}">
                <a16:creationId xmlns:a16="http://schemas.microsoft.com/office/drawing/2014/main" id="{078D42B3-8D7E-445E-1B5D-7C39C6324C5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BA7012-8FAC-1655-9D5C-034C8186F6C7}"/>
              </a:ext>
            </a:extLst>
          </p:cNvPr>
          <p:cNvPicPr>
            <a:picLocks noChangeAspect="1"/>
          </p:cNvPicPr>
          <p:nvPr/>
        </p:nvPicPr>
        <p:blipFill>
          <a:blip r:embed="rId3"/>
          <a:stretch>
            <a:fillRect/>
          </a:stretch>
        </p:blipFill>
        <p:spPr>
          <a:xfrm>
            <a:off x="7268308" y="2234352"/>
            <a:ext cx="2530117" cy="1227778"/>
          </a:xfrm>
          <a:prstGeom prst="rect">
            <a:avLst/>
          </a:prstGeom>
        </p:spPr>
      </p:pic>
      <p:sp>
        <p:nvSpPr>
          <p:cNvPr id="8" name="TextBox 7">
            <a:extLst>
              <a:ext uri="{FF2B5EF4-FFF2-40B4-BE49-F238E27FC236}">
                <a16:creationId xmlns:a16="http://schemas.microsoft.com/office/drawing/2014/main" id="{ADA9ADFF-A3A1-3E5B-6A45-87AC87605E77}"/>
              </a:ext>
            </a:extLst>
          </p:cNvPr>
          <p:cNvSpPr txBox="1"/>
          <p:nvPr/>
        </p:nvSpPr>
        <p:spPr>
          <a:xfrm>
            <a:off x="363293" y="1510875"/>
            <a:ext cx="10806731" cy="4761303"/>
          </a:xfrm>
          <a:prstGeom prst="rect">
            <a:avLst/>
          </a:prstGeom>
          <a:noFill/>
        </p:spPr>
        <p:txBody>
          <a:bodyPr wrap="square">
            <a:spAutoFit/>
          </a:bodyPr>
          <a:lstStyle/>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0.5 ml in a pre-filled syringe with a plunger stopper</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tip caps contain a synthetic former of rubber (butyl) which does not contain any dry natural rubber (latex) </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intramuscular injection into the deltoid </a:t>
            </a:r>
            <a:endPar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endParaRP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can be given to women who plan to breastfeed</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single dose for each pregnancy</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may be administered at the same time or at any interval before or after seasonal influenza and COVID-19 vaccine</a:t>
            </a:r>
          </a:p>
          <a:p>
            <a:pPr marL="228600" marR="0" lvl="0" indent="-228600" algn="l" defTabSz="914400" rtl="0" eaLnBrk="1" fontAlgn="auto" latinLnBrk="0" hangingPunct="1">
              <a:lnSpc>
                <a:spcPct val="97000"/>
              </a:lnSpc>
              <a:spcBef>
                <a:spcPts val="1000"/>
              </a:spcBef>
              <a:spcAft>
                <a:spcPts val="80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prescription only medicines so must be administered </a:t>
            </a:r>
            <a:r>
              <a:rPr kumimoji="0" lang="en-GB" altLang="en-US"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against a prescription written manually or electronically by a registered medical practitioner or other authorised prescriber, </a:t>
            </a:r>
            <a:r>
              <a:rPr kumimoji="0" lang="en-GB" sz="2000" b="0" i="0" u="none" strike="noStrike" kern="1200" cap="none" spc="0" normalizeH="0" baseline="0" noProof="0" dirty="0">
                <a:ln>
                  <a:noFill/>
                </a:ln>
                <a:solidFill>
                  <a:srgbClr val="0B0C0C"/>
                </a:solidFill>
                <a:effectLst/>
                <a:uLnTx/>
                <a:uFillTx/>
                <a:latin typeface="Arial" panose="020B0604020202020204" pitchFamily="34" charset="0"/>
                <a:ea typeface="+mn-ea"/>
                <a:cs typeface="Times New Roman" panose="02020603050405020304" pitchFamily="18" charset="0"/>
              </a:rPr>
              <a:t>against a patient specific direction (PSD), patient group direction (PGD) </a:t>
            </a:r>
          </a:p>
        </p:txBody>
      </p:sp>
      <p:sp>
        <p:nvSpPr>
          <p:cNvPr id="11" name="Footer Placeholder 10">
            <a:extLst>
              <a:ext uri="{FF2B5EF4-FFF2-40B4-BE49-F238E27FC236}">
                <a16:creationId xmlns:a16="http://schemas.microsoft.com/office/drawing/2014/main" id="{B8E31AFE-A627-C9A4-F6A3-E599A504053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FE87835-ABBC-EE3C-0FFD-A7867E92E880}"/>
              </a:ext>
            </a:extLst>
          </p:cNvPr>
          <p:cNvPicPr>
            <a:picLocks noChangeAspect="1"/>
          </p:cNvPicPr>
          <p:nvPr/>
        </p:nvPicPr>
        <p:blipFill>
          <a:blip r:embed="rId4"/>
          <a:stretch>
            <a:fillRect/>
          </a:stretch>
        </p:blipFill>
        <p:spPr>
          <a:xfrm>
            <a:off x="7376205" y="3429000"/>
            <a:ext cx="2422220" cy="1072167"/>
          </a:xfrm>
          <a:prstGeom prst="rect">
            <a:avLst/>
          </a:prstGeom>
        </p:spPr>
      </p:pic>
    </p:spTree>
    <p:extLst>
      <p:ext uri="{BB962C8B-B14F-4D97-AF65-F5344CB8AC3E}">
        <p14:creationId xmlns:p14="http://schemas.microsoft.com/office/powerpoint/2010/main" val="3206396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B322-3B44-AE5F-C5E5-D0389A62013A}"/>
              </a:ext>
            </a:extLst>
          </p:cNvPr>
          <p:cNvSpPr>
            <a:spLocks noGrp="1"/>
          </p:cNvSpPr>
          <p:nvPr>
            <p:ph type="title"/>
          </p:nvPr>
        </p:nvSpPr>
        <p:spPr/>
        <p:txBody>
          <a:bodyPr>
            <a:normAutofit/>
          </a:bodyPr>
          <a:lstStyle/>
          <a:p>
            <a:r>
              <a:rPr lang="en-GB" dirty="0"/>
              <a:t>Ensure the right vaccine is given!</a:t>
            </a:r>
          </a:p>
        </p:txBody>
      </p:sp>
      <p:sp>
        <p:nvSpPr>
          <p:cNvPr id="3" name="Content Placeholder 2">
            <a:extLst>
              <a:ext uri="{FF2B5EF4-FFF2-40B4-BE49-F238E27FC236}">
                <a16:creationId xmlns:a16="http://schemas.microsoft.com/office/drawing/2014/main" id="{9E3509AE-3877-CBE9-B1D9-E0786E27D8E0}"/>
              </a:ext>
            </a:extLst>
          </p:cNvPr>
          <p:cNvSpPr>
            <a:spLocks noGrp="1"/>
          </p:cNvSpPr>
          <p:nvPr>
            <p:ph idx="1"/>
          </p:nvPr>
        </p:nvSpPr>
        <p:spPr>
          <a:xfrm>
            <a:off x="330205" y="1774826"/>
            <a:ext cx="4875457" cy="4351338"/>
          </a:xfrm>
        </p:spPr>
        <p:txBody>
          <a:bodyPr>
            <a:normAutofit lnSpcReduction="10000"/>
          </a:bodyPr>
          <a:lstStyle/>
          <a:p>
            <a:r>
              <a:rPr lang="en-GB" dirty="0"/>
              <a:t>ADACEL (Tdap) is the recommended vaccine for pregnant women from July 2024</a:t>
            </a:r>
          </a:p>
          <a:p>
            <a:pPr marL="0" indent="0">
              <a:buNone/>
            </a:pPr>
            <a:endParaRPr lang="en-GB" sz="2600" dirty="0"/>
          </a:p>
          <a:p>
            <a:r>
              <a:rPr lang="en-GB" dirty="0"/>
              <a:t>REPEVAX and Boostrix-IPV vaccines (dTaP/IPV) should only be given to women who cannot receive ADACEL (for example severe latex allergy) or if ADACEL is not available and to obtain it would lead to a delay in the pregnant woman being vaccinated</a:t>
            </a:r>
          </a:p>
        </p:txBody>
      </p:sp>
      <p:sp>
        <p:nvSpPr>
          <p:cNvPr id="4" name="Footer Placeholder 3">
            <a:extLst>
              <a:ext uri="{FF2B5EF4-FFF2-40B4-BE49-F238E27FC236}">
                <a16:creationId xmlns:a16="http://schemas.microsoft.com/office/drawing/2014/main" id="{C62A389B-2966-ABD5-7D70-D481F231A28A}"/>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F8481817-7E8A-5967-ED1A-72645A1B3000}"/>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pic>
        <p:nvPicPr>
          <p:cNvPr id="7" name="Picture 6">
            <a:extLst>
              <a:ext uri="{FF2B5EF4-FFF2-40B4-BE49-F238E27FC236}">
                <a16:creationId xmlns:a16="http://schemas.microsoft.com/office/drawing/2014/main" id="{3074F369-BB2D-40E4-EF5F-97B793BC886B}"/>
              </a:ext>
            </a:extLst>
          </p:cNvPr>
          <p:cNvPicPr>
            <a:picLocks noChangeAspect="1"/>
          </p:cNvPicPr>
          <p:nvPr/>
        </p:nvPicPr>
        <p:blipFill>
          <a:blip r:embed="rId3"/>
          <a:stretch>
            <a:fillRect/>
          </a:stretch>
        </p:blipFill>
        <p:spPr>
          <a:xfrm>
            <a:off x="6407200" y="3519930"/>
            <a:ext cx="2664563" cy="1179437"/>
          </a:xfrm>
          <a:prstGeom prst="rect">
            <a:avLst/>
          </a:prstGeom>
        </p:spPr>
      </p:pic>
      <p:pic>
        <p:nvPicPr>
          <p:cNvPr id="11" name="Picture 10">
            <a:extLst>
              <a:ext uri="{FF2B5EF4-FFF2-40B4-BE49-F238E27FC236}">
                <a16:creationId xmlns:a16="http://schemas.microsoft.com/office/drawing/2014/main" id="{C151B754-D2BC-969E-9766-DD1B6D05896A}"/>
              </a:ext>
            </a:extLst>
          </p:cNvPr>
          <p:cNvPicPr>
            <a:picLocks noChangeAspect="1"/>
          </p:cNvPicPr>
          <p:nvPr/>
        </p:nvPicPr>
        <p:blipFill>
          <a:blip r:embed="rId4"/>
          <a:stretch>
            <a:fillRect/>
          </a:stretch>
        </p:blipFill>
        <p:spPr>
          <a:xfrm>
            <a:off x="7755157" y="2368899"/>
            <a:ext cx="1714500" cy="828675"/>
          </a:xfrm>
          <a:prstGeom prst="rect">
            <a:avLst/>
          </a:prstGeom>
        </p:spPr>
      </p:pic>
      <p:pic>
        <p:nvPicPr>
          <p:cNvPr id="9" name="Picture 8">
            <a:extLst>
              <a:ext uri="{FF2B5EF4-FFF2-40B4-BE49-F238E27FC236}">
                <a16:creationId xmlns:a16="http://schemas.microsoft.com/office/drawing/2014/main" id="{6A65A77F-E66C-1D5A-F281-1E4B9EDA8CB3}"/>
              </a:ext>
            </a:extLst>
          </p:cNvPr>
          <p:cNvPicPr>
            <a:picLocks noChangeAspect="1"/>
          </p:cNvPicPr>
          <p:nvPr/>
        </p:nvPicPr>
        <p:blipFill>
          <a:blip r:embed="rId5"/>
          <a:stretch>
            <a:fillRect/>
          </a:stretch>
        </p:blipFill>
        <p:spPr>
          <a:xfrm>
            <a:off x="6397845" y="1502052"/>
            <a:ext cx="2714625" cy="1085850"/>
          </a:xfrm>
          <a:prstGeom prst="rect">
            <a:avLst/>
          </a:prstGeom>
        </p:spPr>
      </p:pic>
      <p:pic>
        <p:nvPicPr>
          <p:cNvPr id="12" name="Picture 11">
            <a:extLst>
              <a:ext uri="{FF2B5EF4-FFF2-40B4-BE49-F238E27FC236}">
                <a16:creationId xmlns:a16="http://schemas.microsoft.com/office/drawing/2014/main" id="{D0F72423-4E50-0A7F-91EE-7482AEFD5C8C}"/>
              </a:ext>
            </a:extLst>
          </p:cNvPr>
          <p:cNvPicPr>
            <a:picLocks noChangeAspect="1"/>
          </p:cNvPicPr>
          <p:nvPr/>
        </p:nvPicPr>
        <p:blipFill>
          <a:blip r:embed="rId6"/>
          <a:stretch>
            <a:fillRect/>
          </a:stretch>
        </p:blipFill>
        <p:spPr>
          <a:xfrm>
            <a:off x="6407200" y="4777047"/>
            <a:ext cx="3235265" cy="1569962"/>
          </a:xfrm>
          <a:prstGeom prst="rect">
            <a:avLst/>
          </a:prstGeom>
        </p:spPr>
      </p:pic>
    </p:spTree>
    <p:extLst>
      <p:ext uri="{BB962C8B-B14F-4D97-AF65-F5344CB8AC3E}">
        <p14:creationId xmlns:p14="http://schemas.microsoft.com/office/powerpoint/2010/main" val="2978799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68379"/>
            <a:ext cx="9037667" cy="648072"/>
          </a:xfrm>
        </p:spPr>
        <p:txBody>
          <a:bodyPr/>
          <a:lstStyle/>
          <a:p>
            <a:r>
              <a:rPr lang="en-GB" altLang="en-US" dirty="0"/>
              <a:t>Contraindications and Precautions</a:t>
            </a:r>
            <a:endParaRPr lang="en-GB" dirty="0"/>
          </a:p>
        </p:txBody>
      </p:sp>
      <p:sp>
        <p:nvSpPr>
          <p:cNvPr id="3" name="Content Placeholder 2"/>
          <p:cNvSpPr>
            <a:spLocks noGrp="1"/>
          </p:cNvSpPr>
          <p:nvPr>
            <p:ph idx="1"/>
          </p:nvPr>
        </p:nvSpPr>
        <p:spPr>
          <a:xfrm>
            <a:off x="480888" y="1518834"/>
            <a:ext cx="10007605" cy="4795540"/>
          </a:xfrm>
        </p:spPr>
        <p:txBody>
          <a:bodyPr>
            <a:normAutofit/>
          </a:bodyPr>
          <a:lstStyle/>
          <a:p>
            <a:pPr marL="0" indent="0">
              <a:buNone/>
            </a:pPr>
            <a:r>
              <a:rPr lang="en-GB" sz="2000" dirty="0"/>
              <a:t>Contraindications:</a:t>
            </a:r>
          </a:p>
          <a:p>
            <a:pPr marL="457200" lvl="1">
              <a:spcAft>
                <a:spcPts val="1200"/>
              </a:spcAft>
            </a:pPr>
            <a:r>
              <a:rPr lang="en-GB" altLang="en-US" dirty="0"/>
              <a:t>a confirmed anaphylactic reaction to a previous dose of diphtheria, tetanus, pertussis or poliomyelitis containing vaccine</a:t>
            </a:r>
          </a:p>
          <a:p>
            <a:pPr marL="457200" lvl="1">
              <a:spcAft>
                <a:spcPts val="1200"/>
              </a:spcAft>
            </a:pPr>
            <a:r>
              <a:rPr lang="en-GB" altLang="en-US" dirty="0"/>
              <a:t>a confirmed anaphylactic reaction to any component of the vaccine, including neomycin and/or polymyxin</a:t>
            </a:r>
          </a:p>
          <a:p>
            <a:pPr marL="0" indent="0">
              <a:buNone/>
            </a:pPr>
            <a:r>
              <a:rPr lang="en-GB" altLang="en-US" sz="2000" dirty="0"/>
              <a:t>Precautions:</a:t>
            </a:r>
          </a:p>
          <a:p>
            <a:pPr marL="457200" lvl="1">
              <a:spcAft>
                <a:spcPts val="1200"/>
              </a:spcAft>
            </a:pPr>
            <a:r>
              <a:rPr lang="en-GB" altLang="en-US" dirty="0"/>
              <a:t>acute illness with fever </a:t>
            </a:r>
            <a:r>
              <a:rPr lang="en-GB" sz="2400" b="0" i="0" dirty="0">
                <a:solidFill>
                  <a:srgbClr val="000000"/>
                </a:solidFill>
                <a:effectLst/>
                <a:latin typeface="+mj-lt"/>
              </a:rPr>
              <a:t>–</a:t>
            </a:r>
            <a:r>
              <a:rPr lang="en-GB" altLang="en-US" dirty="0"/>
              <a:t> defer until recovered</a:t>
            </a:r>
            <a:endParaRPr lang="en-GB" altLang="en-US" dirty="0">
              <a:highlight>
                <a:srgbClr val="FFFF00"/>
              </a:highlight>
            </a:endParaRPr>
          </a:p>
          <a:p>
            <a:pPr marL="457200" lvl="1">
              <a:spcAft>
                <a:spcPts val="1200"/>
              </a:spcAft>
            </a:pPr>
            <a:r>
              <a:rPr lang="en-GB" altLang="en-US" dirty="0"/>
              <a:t>current neurological deterioration or encephalopathy of unknown origin within 7 days of previous immunisation with pertussis-containing vaccine </a:t>
            </a:r>
            <a:r>
              <a:rPr lang="en-GB" sz="2400" b="0" i="0" dirty="0">
                <a:solidFill>
                  <a:srgbClr val="000000"/>
                </a:solidFill>
                <a:effectLst/>
                <a:latin typeface="+mj-lt"/>
              </a:rPr>
              <a:t>–</a:t>
            </a:r>
            <a:r>
              <a:rPr lang="en-GB" altLang="en-US" dirty="0"/>
              <a:t> follow advice in the Green Book Pertussis chapter</a:t>
            </a:r>
          </a:p>
          <a:p>
            <a:pPr marL="457200" lvl="1">
              <a:spcAft>
                <a:spcPts val="1200"/>
              </a:spcAft>
            </a:pPr>
            <a:r>
              <a:rPr lang="en-GB" altLang="en-US" dirty="0"/>
              <a:t>severe allergic reaction to latex (applies to ADACEL vaccine only)</a:t>
            </a:r>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Slide Number Placeholder 5">
            <a:extLst>
              <a:ext uri="{FF2B5EF4-FFF2-40B4-BE49-F238E27FC236}">
                <a16:creationId xmlns:a16="http://schemas.microsoft.com/office/drawing/2014/main" id="{5FCE5A4B-1D7D-BB0D-976A-973C3BD5E3C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AAF48ED5-ED5B-BEDB-DEF4-21B2A4E04EA1}"/>
              </a:ext>
            </a:extLst>
          </p:cNvPr>
          <p:cNvSpPr>
            <a:spLocks noGrp="1"/>
          </p:cNvSpPr>
          <p:nvPr>
            <p:ph type="ftr" sz="quarter" idx="10"/>
          </p:nvPr>
        </p:nvSpPr>
        <p:spPr/>
        <p:txBody>
          <a:bodyPr/>
          <a:lstStyle/>
          <a:p>
            <a:pPr>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3586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3059-511E-7BC4-1ADD-6620B73379EF}"/>
              </a:ext>
            </a:extLst>
          </p:cNvPr>
          <p:cNvSpPr>
            <a:spLocks noGrp="1"/>
          </p:cNvSpPr>
          <p:nvPr>
            <p:ph type="title"/>
          </p:nvPr>
        </p:nvSpPr>
        <p:spPr>
          <a:xfrm>
            <a:off x="330206" y="390432"/>
            <a:ext cx="10515600" cy="972607"/>
          </a:xfrm>
        </p:spPr>
        <p:txBody>
          <a:bodyPr/>
          <a:lstStyle/>
          <a:p>
            <a:r>
              <a:rPr lang="en-GB" dirty="0"/>
              <a:t>ADACEL and latex allergy</a:t>
            </a:r>
          </a:p>
        </p:txBody>
      </p:sp>
      <p:sp>
        <p:nvSpPr>
          <p:cNvPr id="3" name="Content Placeholder 2">
            <a:extLst>
              <a:ext uri="{FF2B5EF4-FFF2-40B4-BE49-F238E27FC236}">
                <a16:creationId xmlns:a16="http://schemas.microsoft.com/office/drawing/2014/main" id="{B0269DE3-61B9-8C0A-D719-61EA819CC06C}"/>
              </a:ext>
            </a:extLst>
          </p:cNvPr>
          <p:cNvSpPr>
            <a:spLocks noGrp="1"/>
          </p:cNvSpPr>
          <p:nvPr>
            <p:ph idx="1"/>
          </p:nvPr>
        </p:nvSpPr>
        <p:spPr>
          <a:xfrm>
            <a:off x="330206" y="1619766"/>
            <a:ext cx="11322532" cy="4819084"/>
          </a:xfrm>
        </p:spPr>
        <p:txBody>
          <a:bodyPr>
            <a:normAutofit lnSpcReduction="10000"/>
          </a:bodyPr>
          <a:lstStyle/>
          <a:p>
            <a:pPr>
              <a:lnSpc>
                <a:spcPct val="107000"/>
              </a:lnSpc>
              <a:spcAft>
                <a:spcPts val="375"/>
              </a:spcAft>
            </a:pPr>
            <a:r>
              <a:rPr lang="en-GB" sz="1900" dirty="0">
                <a:solidFill>
                  <a:srgbClr val="0B0C0C"/>
                </a:solidFill>
                <a:ea typeface="Times New Roman" panose="02020603050405020304" pitchFamily="18" charset="0"/>
                <a:cs typeface="Times New Roman" panose="02020603050405020304" pitchFamily="18" charset="0"/>
              </a:rPr>
              <a:t>t</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 tip caps of the pre-filled syringes of Tdap (ADACEL) vaccine contain a natural rubber latex derivative</a:t>
            </a:r>
            <a:r>
              <a:rPr lang="en-GB"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which may cause allergic reactions in latex sensitive individuals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75"/>
              </a:spcAft>
            </a:pPr>
            <a:r>
              <a:rPr lang="en-GB" sz="1900" dirty="0">
                <a:solidFill>
                  <a:srgbClr val="0B0C0C"/>
                </a:solidFill>
                <a:ea typeface="Times New Roman" panose="02020603050405020304" pitchFamily="18" charset="0"/>
                <a:cs typeface="Times New Roman" panose="02020603050405020304" pitchFamily="18" charset="0"/>
              </a:rPr>
              <a:t>t</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 </a:t>
            </a:r>
            <a:r>
              <a:rPr lang="en-GB" sz="19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Green Book Chapter 6</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states the following about severe latex allergy: </a:t>
            </a:r>
          </a:p>
          <a:p>
            <a:pPr marL="457200" lvl="1" indent="0">
              <a:lnSpc>
                <a:spcPct val="107000"/>
              </a:lnSpc>
              <a:spcAft>
                <a:spcPts val="375"/>
              </a:spcAft>
              <a:buNone/>
            </a:pPr>
            <a:r>
              <a:rPr lang="en-GB" sz="17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“It is theoretically possible that latex protein from these tip caps, plungers or vial stoppers may cause allergic reactions when the vaccines are administered to latex-sensitive individuals. There is little evidence that such a risk exists and any such risk would be extremely small.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375"/>
              </a:spcAft>
              <a:buNone/>
            </a:pPr>
            <a:r>
              <a:rPr lang="en-GB" sz="17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“As a precaution, if an individual has a history of severe (i.e. anaphylactic) allergy to latex, vaccines supplied in vials or syringes that contain latex should not be administered, unless the benefit of vaccination outweighs the risk of an allergic reaction to the vaccine. Where possible, an alternative latex-free vaccine that covers the same disease should be administered. For latex allergies other than anaphylactic allergies (e.g. a history of contact allergy to latex gloves), vaccines supplied in vials or syringes that contain latex can be administered.”</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75"/>
              </a:spcAft>
            </a:pPr>
            <a:r>
              <a:rPr lang="en-GB" sz="1900" dirty="0">
                <a:solidFill>
                  <a:srgbClr val="0B0C0C"/>
                </a:solidFill>
                <a:ea typeface="Times New Roman" panose="02020603050405020304" pitchFamily="18" charset="0"/>
                <a:cs typeface="Times New Roman" panose="02020603050405020304" pitchFamily="18" charset="0"/>
              </a:rPr>
              <a:t>p</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regnant women with a known severe latex allergy should be offered one of the dTaP/IPV vaccines (Boostrix-IPV</a:t>
            </a:r>
            <a:r>
              <a:rPr lang="en-GB"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or REPEVAX) as these have a tip cap which does not contain any latex </a:t>
            </a:r>
            <a:r>
              <a:rPr lang="en-GB" sz="1900" b="0" i="0" dirty="0">
                <a:solidFill>
                  <a:srgbClr val="000000"/>
                </a:solidFill>
                <a:effectLst/>
                <a:latin typeface="+mj-lt"/>
              </a:rPr>
              <a:t>–</a:t>
            </a:r>
            <a:r>
              <a:rPr lang="en-GB" sz="1600" b="0" i="0" dirty="0">
                <a:solidFill>
                  <a:srgbClr val="000000"/>
                </a:solidFill>
                <a:effectLst/>
                <a:latin typeface="source-serif-pro"/>
              </a:rPr>
              <a:t> </a:t>
            </a:r>
            <a:r>
              <a:rPr lang="en-GB" sz="1900" b="0" i="0" dirty="0">
                <a:solidFill>
                  <a:srgbClr val="000000"/>
                </a:solidFill>
                <a:effectLst/>
                <a:latin typeface="+mj-lt"/>
              </a:rPr>
              <a:t>t</a:t>
            </a:r>
            <a:r>
              <a:rPr lang="en-GB" sz="19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his may mean that the woman needs to be referred to primary care when the dTaP/IPV vaccine is no longer available in maternity services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79C663C-20B0-C900-F2F0-E78A04E08CC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C8439C7C-ED4A-7148-084C-D35F0B2EB6E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499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836908" y="479940"/>
            <a:ext cx="8028000" cy="648072"/>
          </a:xfrm>
        </p:spPr>
        <p:txBody>
          <a:bodyPr/>
          <a:lstStyle/>
          <a:p>
            <a:pPr eaLnBrk="1" hangingPunct="1"/>
            <a:r>
              <a:rPr lang="en-GB" altLang="en-US" dirty="0"/>
              <a:t>Learning outcomes</a:t>
            </a:r>
          </a:p>
        </p:txBody>
      </p:sp>
      <p:sp>
        <p:nvSpPr>
          <p:cNvPr id="9220" name="Content Placeholder 2"/>
          <p:cNvSpPr>
            <a:spLocks noGrp="1"/>
          </p:cNvSpPr>
          <p:nvPr>
            <p:ph idx="1"/>
          </p:nvPr>
        </p:nvSpPr>
        <p:spPr>
          <a:xfrm>
            <a:off x="836907" y="1565329"/>
            <a:ext cx="9651585" cy="4749045"/>
          </a:xfrm>
        </p:spPr>
        <p:txBody>
          <a:bodyPr>
            <a:normAutofit/>
          </a:bodyPr>
          <a:lstStyle/>
          <a:p>
            <a:pPr>
              <a:lnSpc>
                <a:spcPct val="80000"/>
              </a:lnSpc>
              <a:spcAft>
                <a:spcPts val="1200"/>
              </a:spcAft>
              <a:buNone/>
            </a:pPr>
            <a:r>
              <a:rPr lang="en-GB" altLang="en-US" dirty="0"/>
              <a:t>After completing this training resource, immunisers will be able to:</a:t>
            </a:r>
          </a:p>
          <a:p>
            <a:pPr>
              <a:lnSpc>
                <a:spcPct val="80000"/>
              </a:lnSpc>
              <a:spcAft>
                <a:spcPts val="1200"/>
              </a:spcAft>
            </a:pPr>
            <a:r>
              <a:rPr lang="en-GB" altLang="en-US" sz="2200" dirty="0"/>
              <a:t>understand the importance of their role in raising the issue of vaccination against pertussis with all women in the antenatal period and provide women with evidence based information about this vaccination </a:t>
            </a:r>
          </a:p>
          <a:p>
            <a:pPr>
              <a:lnSpc>
                <a:spcPct val="80000"/>
              </a:lnSpc>
              <a:spcAft>
                <a:spcPts val="1200"/>
              </a:spcAft>
            </a:pPr>
            <a:r>
              <a:rPr lang="en-GB" altLang="en-US" sz="2200" dirty="0"/>
              <a:t>describe the aetiology and epidemiology of pertussis</a:t>
            </a:r>
          </a:p>
          <a:p>
            <a:pPr>
              <a:lnSpc>
                <a:spcPct val="80000"/>
              </a:lnSpc>
              <a:spcAft>
                <a:spcPts val="1200"/>
              </a:spcAft>
            </a:pPr>
            <a:r>
              <a:rPr lang="en-GB" altLang="en-US" sz="2200" dirty="0"/>
              <a:t>understand how pertussis is transmitted and the severity of pertussis infection in young infants</a:t>
            </a:r>
          </a:p>
          <a:p>
            <a:pPr>
              <a:lnSpc>
                <a:spcPct val="80000"/>
              </a:lnSpc>
              <a:spcAft>
                <a:spcPts val="1200"/>
              </a:spcAft>
            </a:pPr>
            <a:r>
              <a:rPr lang="en-GB" altLang="en-US" sz="2200" dirty="0"/>
              <a:t>discuss the important role of vaccination against pertussis during pregnancy for young infants</a:t>
            </a:r>
          </a:p>
          <a:p>
            <a:pPr>
              <a:lnSpc>
                <a:spcPct val="80000"/>
              </a:lnSpc>
              <a:spcAft>
                <a:spcPts val="1200"/>
              </a:spcAft>
            </a:pPr>
            <a:r>
              <a:rPr lang="en-GB" altLang="en-US" sz="2200" dirty="0"/>
              <a:t>refer women to sources of additional information</a:t>
            </a:r>
          </a:p>
          <a:p>
            <a:pPr eaLnBrk="1" hangingPunct="1">
              <a:lnSpc>
                <a:spcPct val="80000"/>
              </a:lnSpc>
            </a:pPr>
            <a:endParaRPr lang="en-GB" altLang="en-US" sz="2500" dirty="0">
              <a:solidFill>
                <a:srgbClr val="2D0054"/>
              </a:solidFill>
            </a:endParaRPr>
          </a:p>
        </p:txBody>
      </p:sp>
      <p:sp>
        <p:nvSpPr>
          <p:cNvPr id="2" name="Slide Number Placeholder 1">
            <a:extLst>
              <a:ext uri="{FF2B5EF4-FFF2-40B4-BE49-F238E27FC236}">
                <a16:creationId xmlns:a16="http://schemas.microsoft.com/office/drawing/2014/main" id="{CBB83D7A-FCD4-197F-28D2-1E3BAF87FB1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382855C5-D903-2CC1-E131-50DA1080BC9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428794" y="408538"/>
            <a:ext cx="9761952" cy="941388"/>
          </a:xfrm>
        </p:spPr>
        <p:txBody>
          <a:bodyPr>
            <a:normAutofit fontScale="90000"/>
          </a:bodyPr>
          <a:lstStyle/>
          <a:p>
            <a:pPr eaLnBrk="1" hangingPunct="1"/>
            <a:r>
              <a:rPr lang="en-GB" altLang="en-US" dirty="0"/>
              <a:t>Adverse reactions following Tdap or dTap/IPV</a:t>
            </a:r>
          </a:p>
        </p:txBody>
      </p:sp>
      <p:sp>
        <p:nvSpPr>
          <p:cNvPr id="37892" name="Content Placeholder 2"/>
          <p:cNvSpPr>
            <a:spLocks noGrp="1"/>
          </p:cNvSpPr>
          <p:nvPr>
            <p:ph idx="1"/>
          </p:nvPr>
        </p:nvSpPr>
        <p:spPr>
          <a:xfrm>
            <a:off x="428794" y="1723203"/>
            <a:ext cx="10778467" cy="4255565"/>
          </a:xfrm>
        </p:spPr>
        <p:txBody>
          <a:bodyPr>
            <a:normAutofit fontScale="85000" lnSpcReduction="20000"/>
          </a:bodyPr>
          <a:lstStyle/>
          <a:p>
            <a:pPr marL="0" indent="0">
              <a:spcAft>
                <a:spcPts val="1200"/>
              </a:spcAft>
              <a:buNone/>
            </a:pPr>
            <a:r>
              <a:rPr lang="en-GB" altLang="en-US" dirty="0"/>
              <a:t>Reactions reported include:</a:t>
            </a:r>
          </a:p>
          <a:p>
            <a:pPr marL="457200" lvl="1">
              <a:spcAft>
                <a:spcPts val="1200"/>
              </a:spcAft>
            </a:pP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pain, redness and swelling at the injection site </a:t>
            </a:r>
          </a:p>
          <a:p>
            <a:pPr marL="457200" lvl="1">
              <a:spcAft>
                <a:spcPts val="1200"/>
              </a:spcAft>
            </a:pP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headache </a:t>
            </a:r>
          </a:p>
          <a:p>
            <a:pPr marL="457200" lvl="1">
              <a:spcAft>
                <a:spcPts val="1200"/>
              </a:spcAft>
            </a:pPr>
            <a:r>
              <a:rPr lang="en-GB" sz="2400" dirty="0">
                <a:solidFill>
                  <a:srgbClr val="0B0C0C"/>
                </a:solidFill>
                <a:ea typeface="Times New Roman" panose="02020603050405020304" pitchFamily="18" charset="0"/>
                <a:cs typeface="Times New Roman" panose="02020603050405020304" pitchFamily="18" charset="0"/>
              </a:rPr>
              <a:t>m</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uscle aches or weakness</a:t>
            </a:r>
          </a:p>
          <a:p>
            <a:pPr marL="457200" lvl="1">
              <a:spcAft>
                <a:spcPts val="1200"/>
              </a:spcAft>
            </a:pPr>
            <a:r>
              <a:rPr lang="en-GB" sz="2400" dirty="0">
                <a:solidFill>
                  <a:srgbClr val="0B0C0C"/>
                </a:solidFill>
                <a:ea typeface="Times New Roman" panose="02020603050405020304" pitchFamily="18" charset="0"/>
                <a:cs typeface="Times New Roman" panose="02020603050405020304" pitchFamily="18" charset="0"/>
              </a:rPr>
              <a:t>t</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iredness, malaise </a:t>
            </a:r>
          </a:p>
          <a:p>
            <a:pPr marL="457200" lvl="1">
              <a:spcAft>
                <a:spcPts val="1200"/>
              </a:spcAft>
            </a:pPr>
            <a:r>
              <a:rPr lang="en-GB" sz="2400" dirty="0">
                <a:solidFill>
                  <a:srgbClr val="0B0C0C"/>
                </a:solidFill>
                <a:ea typeface="Times New Roman" panose="02020603050405020304" pitchFamily="18" charset="0"/>
                <a:cs typeface="Times New Roman" panose="02020603050405020304" pitchFamily="18" charset="0"/>
              </a:rPr>
              <a:t>n</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ausea, vomiting, </a:t>
            </a:r>
            <a:r>
              <a:rPr lang="en-GB" sz="2400" dirty="0">
                <a:solidFill>
                  <a:srgbClr val="0B0C0C"/>
                </a:solidFill>
                <a:ea typeface="Times New Roman" panose="02020603050405020304" pitchFamily="18" charset="0"/>
                <a:cs typeface="Times New Roman" panose="02020603050405020304" pitchFamily="18" charset="0"/>
              </a:rPr>
              <a:t>d</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iarrhoea</a:t>
            </a:r>
          </a:p>
          <a:p>
            <a:pPr marL="457200" lvl="1">
              <a:spcAft>
                <a:spcPts val="1200"/>
              </a:spcAft>
            </a:pPr>
            <a:r>
              <a:rPr lang="en-GB" sz="2400" dirty="0">
                <a:solidFill>
                  <a:srgbClr val="0B0C0C"/>
                </a:solidFill>
                <a:ea typeface="Times New Roman" panose="02020603050405020304" pitchFamily="18" charset="0"/>
                <a:cs typeface="Times New Roman" panose="02020603050405020304" pitchFamily="18" charset="0"/>
              </a:rPr>
              <a:t>fever and chills</a:t>
            </a:r>
          </a:p>
          <a:p>
            <a:pPr marL="457200" lvl="1">
              <a:spcAft>
                <a:spcPts val="1200"/>
              </a:spcAft>
            </a:pPr>
            <a:r>
              <a:rPr lang="en-GB" sz="2400" dirty="0"/>
              <a:t>decreased appetite</a:t>
            </a:r>
          </a:p>
          <a:p>
            <a:pPr marL="457200" lvl="1">
              <a:spcAft>
                <a:spcPts val="1200"/>
              </a:spcAft>
            </a:pPr>
            <a:r>
              <a:rPr lang="en-GB" sz="2400" dirty="0">
                <a:solidFill>
                  <a:srgbClr val="0B0C0C"/>
                </a:solidFill>
                <a:ea typeface="Times New Roman" panose="02020603050405020304" pitchFamily="18" charset="0"/>
                <a:cs typeface="Times New Roman" panose="02020603050405020304" pitchFamily="18" charset="0"/>
              </a:rPr>
              <a:t>j</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oint pain or swelling</a:t>
            </a:r>
          </a:p>
          <a:p>
            <a:pPr marL="457200" lvl="1">
              <a:spcAft>
                <a:spcPts val="1200"/>
              </a:spcAft>
            </a:pPr>
            <a:r>
              <a:rPr lang="en-GB" sz="2400" dirty="0"/>
              <a:t>swelling of vaccinated limb</a:t>
            </a:r>
            <a:endParaRPr lang="en-GB" altLang="en-US" sz="2800" dirty="0">
              <a:solidFill>
                <a:srgbClr val="2D0054"/>
              </a:solidFill>
            </a:endParaRPr>
          </a:p>
        </p:txBody>
      </p:sp>
      <p:sp>
        <p:nvSpPr>
          <p:cNvPr id="2" name="Slide Number Placeholder 1">
            <a:extLst>
              <a:ext uri="{FF2B5EF4-FFF2-40B4-BE49-F238E27FC236}">
                <a16:creationId xmlns:a16="http://schemas.microsoft.com/office/drawing/2014/main" id="{7A16E03A-C14D-CAF7-EE95-78CFB497A23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6EC33CA7-BDDE-BFA5-F2CA-F27374FC18D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05301"/>
            <a:ext cx="8655415" cy="1008112"/>
          </a:xfrm>
        </p:spPr>
        <p:txBody>
          <a:bodyPr>
            <a:noAutofit/>
          </a:bodyPr>
          <a:lstStyle/>
          <a:p>
            <a:r>
              <a:rPr lang="en-GB" dirty="0"/>
              <a:t>Reporting suspected adverse reactions</a:t>
            </a:r>
          </a:p>
        </p:txBody>
      </p:sp>
      <p:sp>
        <p:nvSpPr>
          <p:cNvPr id="3" name="Content Placeholder 2"/>
          <p:cNvSpPr>
            <a:spLocks noGrp="1"/>
          </p:cNvSpPr>
          <p:nvPr>
            <p:ph idx="1"/>
          </p:nvPr>
        </p:nvSpPr>
        <p:spPr>
          <a:xfrm>
            <a:off x="428794" y="1759711"/>
            <a:ext cx="8442489" cy="4480668"/>
          </a:xfrm>
        </p:spPr>
        <p:txBody>
          <a:bodyPr>
            <a:normAutofit/>
          </a:bodyPr>
          <a:lstStyle/>
          <a:p>
            <a:pPr marL="457200" lvl="1">
              <a:spcAft>
                <a:spcPts val="1200"/>
              </a:spcAft>
            </a:pPr>
            <a:r>
              <a:rPr lang="en-GB" sz="1600" dirty="0"/>
              <a:t>healthcare professionals and those vaccinated patients are asked to report suspected adverse reactions to the Medicines and Healthcare Products Regulatory Agency (MHRA) using the Yellow Card reporting scheme</a:t>
            </a:r>
          </a:p>
          <a:p>
            <a:pPr marL="457200" lvl="1">
              <a:spcAft>
                <a:spcPts val="1200"/>
              </a:spcAft>
            </a:pPr>
            <a:r>
              <a:rPr lang="en-GB" sz="1600" dirty="0"/>
              <a:t>the Yellow Card scheme is a voluntary reporting system for suspected adverse reaction to medicines and vaccines</a:t>
            </a:r>
          </a:p>
          <a:p>
            <a:pPr marL="457200" lvl="1">
              <a:spcAft>
                <a:spcPts val="1200"/>
              </a:spcAft>
            </a:pPr>
            <a:r>
              <a:rPr lang="en-GB" sz="1600" dirty="0"/>
              <a:t>success depends on early, complete and accurate reporting</a:t>
            </a:r>
          </a:p>
          <a:p>
            <a:pPr marL="457200" lvl="1">
              <a:spcAft>
                <a:spcPts val="1200"/>
              </a:spcAft>
            </a:pPr>
            <a:r>
              <a:rPr lang="en-GB" sz="1600" dirty="0"/>
              <a:t>report even if uncertain about whether vaccine caused condition</a:t>
            </a:r>
          </a:p>
          <a:p>
            <a:pPr marL="457200" lvl="1">
              <a:spcAft>
                <a:spcPts val="12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report suspected adverse reactions through: </a:t>
            </a:r>
          </a:p>
          <a:p>
            <a:pPr marL="914400" lvl="2">
              <a:spcAft>
                <a:spcPts val="12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the online Yellow Card scheme (</a:t>
            </a:r>
            <a:r>
              <a:rPr lang="en-GB"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www.mhra.gov.uk/yellowcard</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p>
          <a:p>
            <a:pPr marL="914400" lvl="2">
              <a:spcAft>
                <a:spcPts val="12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downloading the Yellow Card app or </a:t>
            </a:r>
          </a:p>
          <a:p>
            <a:pPr marL="914400" lvl="2">
              <a:spcAft>
                <a:spcPts val="12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calling the Yellow Card scheme on 0800 731 6789 9am to 5pm Monday to Friday</a:t>
            </a:r>
            <a:endParaRPr lang="en-GB" sz="1600" dirty="0">
              <a:hlinkClick r:id="rId4">
                <a:extLst>
                  <a:ext uri="{A12FA001-AC4F-418D-AE19-62706E023703}">
                    <ahyp:hlinkClr xmlns:ahyp="http://schemas.microsoft.com/office/drawing/2018/hyperlinkcolor" val="tx"/>
                  </a:ext>
                </a:extLst>
              </a:hlinkClick>
            </a:endParaRPr>
          </a:p>
          <a:p>
            <a:pPr marL="457200" lvl="1">
              <a:spcAft>
                <a:spcPts val="1200"/>
              </a:spcAft>
            </a:pPr>
            <a:r>
              <a:rPr lang="en-GB" sz="1600" dirty="0"/>
              <a:t>see chapter 8 of Green Book for further details</a:t>
            </a:r>
          </a:p>
        </p:txBody>
      </p:sp>
      <p:pic>
        <p:nvPicPr>
          <p:cNvPr id="6" name="Picture 5" descr="images.jpg"/>
          <p:cNvPicPr>
            <a:picLocks noChangeAspect="1"/>
          </p:cNvPicPr>
          <p:nvPr/>
        </p:nvPicPr>
        <p:blipFill>
          <a:blip r:embed="rId5" cstate="print"/>
          <a:stretch>
            <a:fillRect/>
          </a:stretch>
        </p:blipFill>
        <p:spPr>
          <a:xfrm>
            <a:off x="9196504" y="2437390"/>
            <a:ext cx="2794292" cy="1583432"/>
          </a:xfrm>
          <a:prstGeom prst="rect">
            <a:avLst/>
          </a:prstGeom>
        </p:spPr>
      </p:pic>
      <p:sp>
        <p:nvSpPr>
          <p:cNvPr id="5" name="Slide Number Placeholder 4">
            <a:extLst>
              <a:ext uri="{FF2B5EF4-FFF2-40B4-BE49-F238E27FC236}">
                <a16:creationId xmlns:a16="http://schemas.microsoft.com/office/drawing/2014/main" id="{2034606F-D31A-D48F-5429-43940E20F4B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AF6D20EC-7976-4C05-6C50-36CE9D9F692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3251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E793-7805-2DC4-AEC7-96D42B137B48}"/>
              </a:ext>
            </a:extLst>
          </p:cNvPr>
          <p:cNvSpPr>
            <a:spLocks noGrp="1"/>
          </p:cNvSpPr>
          <p:nvPr>
            <p:ph type="title"/>
          </p:nvPr>
        </p:nvSpPr>
        <p:spPr/>
        <p:txBody>
          <a:bodyPr/>
          <a:lstStyle/>
          <a:p>
            <a:r>
              <a:rPr lang="en-GB" dirty="0"/>
              <a:t>Vaccine supply</a:t>
            </a:r>
          </a:p>
        </p:txBody>
      </p:sp>
      <p:sp>
        <p:nvSpPr>
          <p:cNvPr id="3" name="Content Placeholder 2">
            <a:extLst>
              <a:ext uri="{FF2B5EF4-FFF2-40B4-BE49-F238E27FC236}">
                <a16:creationId xmlns:a16="http://schemas.microsoft.com/office/drawing/2014/main" id="{D019AF36-95CB-24C6-B4FB-1ED913EBD260}"/>
              </a:ext>
            </a:extLst>
          </p:cNvPr>
          <p:cNvSpPr>
            <a:spLocks noGrp="1"/>
          </p:cNvSpPr>
          <p:nvPr>
            <p:ph idx="1"/>
          </p:nvPr>
        </p:nvSpPr>
        <p:spPr/>
        <p:txBody>
          <a:bodyPr>
            <a:normAutofit/>
          </a:bodyPr>
          <a:lstStyle/>
          <a:p>
            <a:pPr algn="l"/>
            <a:r>
              <a:rPr lang="en-GB" b="0" i="0" u="none" strike="noStrike" baseline="0" dirty="0">
                <a:solidFill>
                  <a:srgbClr val="231F20"/>
                </a:solidFill>
                <a:latin typeface="+mn-lt"/>
              </a:rPr>
              <a:t>ADACEL (Tdap) will be available to order online via the </a:t>
            </a:r>
            <a:r>
              <a:rPr lang="en-GB" b="0" i="0" u="none" strike="noStrike" baseline="0" dirty="0">
                <a:solidFill>
                  <a:srgbClr val="0563C2"/>
                </a:solidFill>
                <a:latin typeface="+mn-lt"/>
              </a:rPr>
              <a:t>ImmForm website </a:t>
            </a:r>
          </a:p>
          <a:p>
            <a:pPr algn="l"/>
            <a:r>
              <a:rPr lang="en-GB" dirty="0">
                <a:solidFill>
                  <a:srgbClr val="231F20"/>
                </a:solidFill>
                <a:latin typeface="+mn-lt"/>
              </a:rPr>
              <a:t>i</a:t>
            </a:r>
            <a:r>
              <a:rPr lang="en-GB" b="0" i="0" u="none" strike="noStrike" baseline="0" dirty="0">
                <a:solidFill>
                  <a:srgbClr val="231F20"/>
                </a:solidFill>
                <a:latin typeface="+mn-lt"/>
              </a:rPr>
              <a:t>t is recommended that practices hold no more than 2 weeks’ worth of stock </a:t>
            </a:r>
          </a:p>
          <a:p>
            <a:pPr algn="l"/>
            <a:r>
              <a:rPr lang="en-GB" b="0" i="0" u="none" strike="noStrike" baseline="0" dirty="0">
                <a:solidFill>
                  <a:srgbClr val="231F20"/>
                </a:solidFill>
                <a:latin typeface="+mn-lt"/>
              </a:rPr>
              <a:t>after the introduction of ADACEL on 1 July, local stocks of Boostrix-IPV can be used in the preschool programme </a:t>
            </a:r>
          </a:p>
          <a:p>
            <a:pPr algn="l"/>
            <a:r>
              <a:rPr lang="en-GB" dirty="0">
                <a:solidFill>
                  <a:srgbClr val="231F20"/>
                </a:solidFill>
                <a:latin typeface="+mn-lt"/>
              </a:rPr>
              <a:t>p</a:t>
            </a:r>
            <a:r>
              <a:rPr lang="en-GB" b="0" i="0" u="none" strike="noStrike" baseline="0" dirty="0">
                <a:solidFill>
                  <a:srgbClr val="231F20"/>
                </a:solidFill>
                <a:latin typeface="+mn-lt"/>
              </a:rPr>
              <a:t>roviders who do not provide pre-school boosters should plan to use up local stocks of Boostrix-IPV ahead of 1 July, and any remaining stocks of Boostrix-IPV may continue to be offered to pregnant women if this will prevent vaccine wastage</a:t>
            </a:r>
            <a:endParaRPr lang="en-GB" sz="3200" dirty="0">
              <a:latin typeface="+mn-lt"/>
            </a:endParaRPr>
          </a:p>
        </p:txBody>
      </p:sp>
      <p:sp>
        <p:nvSpPr>
          <p:cNvPr id="4" name="Footer Placeholder 3">
            <a:extLst>
              <a:ext uri="{FF2B5EF4-FFF2-40B4-BE49-F238E27FC236}">
                <a16:creationId xmlns:a16="http://schemas.microsoft.com/office/drawing/2014/main" id="{A60EC09D-4ACA-7A39-ACC9-1FE1254D9074}"/>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A7E877A7-5447-F0EB-CD9C-CEF9451EB8BB}"/>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4118459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F127-FE2B-42C8-5CCA-35876180358C}"/>
              </a:ext>
            </a:extLst>
          </p:cNvPr>
          <p:cNvSpPr>
            <a:spLocks noGrp="1"/>
          </p:cNvSpPr>
          <p:nvPr>
            <p:ph type="title"/>
          </p:nvPr>
        </p:nvSpPr>
        <p:spPr>
          <a:xfrm>
            <a:off x="330206" y="341341"/>
            <a:ext cx="10515600" cy="972607"/>
          </a:xfrm>
        </p:spPr>
        <p:txBody>
          <a:bodyPr>
            <a:normAutofit/>
          </a:bodyPr>
          <a:lstStyle/>
          <a:p>
            <a:r>
              <a:rPr lang="en-GB" dirty="0"/>
              <a:t>Vaccine recording</a:t>
            </a:r>
          </a:p>
        </p:txBody>
      </p:sp>
      <p:sp>
        <p:nvSpPr>
          <p:cNvPr id="3" name="Content Placeholder 2">
            <a:extLst>
              <a:ext uri="{FF2B5EF4-FFF2-40B4-BE49-F238E27FC236}">
                <a16:creationId xmlns:a16="http://schemas.microsoft.com/office/drawing/2014/main" id="{5CA28D1C-0AA0-5F7E-2812-25D7509C55A9}"/>
              </a:ext>
            </a:extLst>
          </p:cNvPr>
          <p:cNvSpPr>
            <a:spLocks noGrp="1"/>
          </p:cNvSpPr>
          <p:nvPr>
            <p:ph idx="1"/>
          </p:nvPr>
        </p:nvSpPr>
        <p:spPr>
          <a:xfrm>
            <a:off x="330205" y="1571625"/>
            <a:ext cx="11099795" cy="4791075"/>
          </a:xfrm>
        </p:spPr>
        <p:txBody>
          <a:bodyPr>
            <a:normAutofit fontScale="92500" lnSpcReduction="10000"/>
          </a:bodyPr>
          <a:lstStyle/>
          <a:p>
            <a:pPr marL="0" indent="0" fontAlgn="auto" hangingPunct="1">
              <a:spcBef>
                <a:spcPts val="600"/>
              </a:spcBef>
              <a:spcAft>
                <a:spcPts val="600"/>
              </a:spcAft>
              <a:buNone/>
            </a:pPr>
            <a:r>
              <a:rPr lang="en-GB" sz="1600" dirty="0">
                <a:effectLst/>
                <a:latin typeface="Arial" panose="020B0604020202020204" pitchFamily="34" charset="0"/>
                <a:ea typeface="Times New Roman" panose="02020603050405020304" pitchFamily="18" charset="0"/>
                <a:cs typeface="Arial" panose="020B0604020202020204" pitchFamily="34" charset="0"/>
              </a:rPr>
              <a:t>The vaccinator must ensure the following is recorded: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that valid informed consent was given or a decision to vaccinate was made in the individual’s best interests, in accordance with the </a:t>
            </a:r>
            <a:r>
              <a:rPr lang="en-GB"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Mental Capacity Act 2005</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name of individual, address, date of birth and GP with whom the individual is registered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name of immuniser</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name and brand of vaccine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date of administration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dose, form and route of administration of vaccine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quantity administered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batch number and expiry date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anatomical site of vaccination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advice given, including advice given if the individual is excluded or declines immunisation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Font typeface="Symbol" panose="05050102010706020507" pitchFamily="18" charset="2"/>
              <a:buChar char=""/>
              <a:tabLst>
                <a:tab pos="32004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details of any adverse reactions and actions taken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This information should be recorded in the individual’s GP record and both the electronic and hand-held maternity records.</a:t>
            </a:r>
          </a:p>
          <a:p>
            <a:pPr marL="0" indent="0">
              <a:buNone/>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Where vaccine is administered outside the GP setting, appropriate health records should be kept and the individual’s GP informed.</a:t>
            </a:r>
          </a:p>
        </p:txBody>
      </p:sp>
      <p:sp>
        <p:nvSpPr>
          <p:cNvPr id="4" name="Footer Placeholder 3">
            <a:extLst>
              <a:ext uri="{FF2B5EF4-FFF2-40B4-BE49-F238E27FC236}">
                <a16:creationId xmlns:a16="http://schemas.microsoft.com/office/drawing/2014/main" id="{2839ADC9-DF23-BC96-E8EA-BAA6B3DE9444}"/>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AC2A261D-C3D6-44F0-1D3F-595B4EC924B1}"/>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4094297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0D46-6890-169E-A2D6-6F282F02EAD9}"/>
              </a:ext>
            </a:extLst>
          </p:cNvPr>
          <p:cNvSpPr>
            <a:spLocks noGrp="1"/>
          </p:cNvSpPr>
          <p:nvPr>
            <p:ph type="ctrTitle"/>
          </p:nvPr>
        </p:nvSpPr>
        <p:spPr/>
        <p:txBody>
          <a:bodyPr/>
          <a:lstStyle/>
          <a:p>
            <a:r>
              <a:rPr lang="en-GB" dirty="0"/>
              <a:t>The role of healthcare staff</a:t>
            </a:r>
          </a:p>
        </p:txBody>
      </p:sp>
    </p:spTree>
    <p:extLst>
      <p:ext uri="{BB962C8B-B14F-4D97-AF65-F5344CB8AC3E}">
        <p14:creationId xmlns:p14="http://schemas.microsoft.com/office/powerpoint/2010/main" val="3774418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522579" y="328296"/>
            <a:ext cx="9011618" cy="1143000"/>
          </a:xfrm>
        </p:spPr>
        <p:txBody>
          <a:bodyPr>
            <a:normAutofit/>
          </a:bodyPr>
          <a:lstStyle/>
          <a:p>
            <a:pPr eaLnBrk="1" hangingPunct="1"/>
            <a:r>
              <a:rPr lang="en-GB" altLang="en-US" dirty="0"/>
              <a:t>Data management</a:t>
            </a:r>
          </a:p>
        </p:txBody>
      </p:sp>
      <p:sp>
        <p:nvSpPr>
          <p:cNvPr id="40964" name="Content Placeholder 2"/>
          <p:cNvSpPr>
            <a:spLocks noGrp="1"/>
          </p:cNvSpPr>
          <p:nvPr>
            <p:ph idx="1"/>
          </p:nvPr>
        </p:nvSpPr>
        <p:spPr>
          <a:xfrm>
            <a:off x="428795" y="1576804"/>
            <a:ext cx="9512100" cy="4496970"/>
          </a:xfrm>
        </p:spPr>
        <p:txBody>
          <a:bodyPr>
            <a:normAutofit lnSpcReduction="10000"/>
          </a:bodyPr>
          <a:lstStyle/>
          <a:p>
            <a:pPr marL="457200" lvl="1">
              <a:lnSpc>
                <a:spcPct val="100000"/>
              </a:lnSpc>
              <a:spcAft>
                <a:spcPts val="1200"/>
              </a:spcAft>
            </a:pPr>
            <a:r>
              <a:rPr lang="en-GB" altLang="en-US" dirty="0"/>
              <a:t>health professionals should accurately record the date and the brand and batch number of the vaccine in relevant data systems following vaccine administration</a:t>
            </a:r>
          </a:p>
          <a:p>
            <a:pPr marL="457200" lvl="1">
              <a:lnSpc>
                <a:spcPct val="100000"/>
              </a:lnSpc>
              <a:spcAft>
                <a:spcPts val="1200"/>
              </a:spcAft>
            </a:pPr>
            <a:r>
              <a:rPr lang="en-GB" altLang="en-US" dirty="0"/>
              <a:t>the delivery date of the baby (or other pregnancy outcome) should also be recorded in the mother’s medical records</a:t>
            </a:r>
          </a:p>
          <a:p>
            <a:pPr marL="457200" lvl="1">
              <a:lnSpc>
                <a:spcPct val="100000"/>
              </a:lnSpc>
              <a:spcAft>
                <a:spcPts val="1200"/>
              </a:spcAft>
            </a:pPr>
            <a:r>
              <a:rPr lang="en-GB" altLang="en-US" dirty="0"/>
              <a:t>this information is essential to allow an assessment of vaccine uptake, safety and to inform any future public health actions, if required</a:t>
            </a:r>
          </a:p>
          <a:p>
            <a:pPr marL="457200" lvl="1">
              <a:lnSpc>
                <a:spcPct val="100000"/>
              </a:lnSpc>
              <a:spcAft>
                <a:spcPts val="1200"/>
              </a:spcAft>
            </a:pPr>
            <a:r>
              <a:rPr lang="en-GB" altLang="en-US" dirty="0"/>
              <a:t>vaccination against pertussis should be recorded in the woman’s medical or maternity records and recorded in the relevant data system</a:t>
            </a:r>
          </a:p>
          <a:p>
            <a:pPr marL="457200" lvl="1">
              <a:lnSpc>
                <a:spcPct val="100000"/>
              </a:lnSpc>
              <a:spcAft>
                <a:spcPts val="1200"/>
              </a:spcAft>
            </a:pPr>
            <a:r>
              <a:rPr lang="en-GB" altLang="en-US" dirty="0"/>
              <a:t>pertussis-containing vaccine uptake for pregnant women is monitored with a monthly data collection though ImmForm</a:t>
            </a:r>
          </a:p>
        </p:txBody>
      </p:sp>
      <p:sp>
        <p:nvSpPr>
          <p:cNvPr id="2" name="Slide Number Placeholder 1">
            <a:extLst>
              <a:ext uri="{FF2B5EF4-FFF2-40B4-BE49-F238E27FC236}">
                <a16:creationId xmlns:a16="http://schemas.microsoft.com/office/drawing/2014/main" id="{3FC9684B-7C07-4F24-35A4-93F58F8ECE2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5749E93A-4CC5-22E0-665B-5764973366E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792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2DEF-F5F7-E953-0D6E-7C4CE37584A7}"/>
              </a:ext>
            </a:extLst>
          </p:cNvPr>
          <p:cNvSpPr>
            <a:spLocks noGrp="1"/>
          </p:cNvSpPr>
          <p:nvPr>
            <p:ph type="title"/>
          </p:nvPr>
        </p:nvSpPr>
        <p:spPr>
          <a:xfrm>
            <a:off x="330206" y="426327"/>
            <a:ext cx="10515600" cy="972607"/>
          </a:xfrm>
        </p:spPr>
        <p:txBody>
          <a:bodyPr/>
          <a:lstStyle/>
          <a:p>
            <a:r>
              <a:rPr lang="en-GB" dirty="0"/>
              <a:t>Improving vaccine uptake</a:t>
            </a:r>
          </a:p>
        </p:txBody>
      </p:sp>
      <p:sp>
        <p:nvSpPr>
          <p:cNvPr id="3" name="Content Placeholder 2">
            <a:extLst>
              <a:ext uri="{FF2B5EF4-FFF2-40B4-BE49-F238E27FC236}">
                <a16:creationId xmlns:a16="http://schemas.microsoft.com/office/drawing/2014/main" id="{21701404-DF01-1438-958C-F0031E360985}"/>
              </a:ext>
            </a:extLst>
          </p:cNvPr>
          <p:cNvSpPr>
            <a:spLocks noGrp="1"/>
          </p:cNvSpPr>
          <p:nvPr>
            <p:ph idx="1"/>
          </p:nvPr>
        </p:nvSpPr>
        <p:spPr/>
        <p:txBody>
          <a:bodyPr>
            <a:normAutofit fontScale="85000" lnSpcReduction="20000"/>
          </a:bodyPr>
          <a:lstStyle/>
          <a:p>
            <a:pPr>
              <a:lnSpc>
                <a:spcPct val="107000"/>
              </a:lnSpc>
              <a:spcAft>
                <a:spcPts val="800"/>
              </a:spcAft>
            </a:pPr>
            <a:r>
              <a:rPr lang="en-GB" dirty="0">
                <a:solidFill>
                  <a:srgbClr val="000000"/>
                </a:solidFill>
                <a:ea typeface="Times New Roman" panose="02020603050405020304" pitchFamily="18" charset="0"/>
                <a:cs typeface="Times New Roman" panose="02020603050405020304" pitchFamily="18" charset="0"/>
              </a:rPr>
              <a:t>t</a:t>
            </a:r>
            <a:r>
              <a:rPr lang="en-GB"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 number of women receiving pertussis-containing vaccines has fallen year on year over the last few years </a:t>
            </a:r>
            <a:endParaRPr lang="en-GB"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r>
              <a:rPr lang="en-GB"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 large number of pregnant women are not receiving a vaccine to protect their infant at a time when the number of cases of pertussis is increasing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B0C0C"/>
                </a:solidFill>
                <a:ea typeface="Times New Roman" panose="02020603050405020304" pitchFamily="18" charset="0"/>
                <a:cs typeface="Times New Roman" panose="02020603050405020304" pitchFamily="18" charset="0"/>
              </a:rPr>
              <a:t>h</a:t>
            </a:r>
            <a:r>
              <a:rPr lang="en-GB"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ealthcare practitioners should ensure appropriate measures are in place to optimise uptake of pertussis-containing vaccine for pregnant women</a:t>
            </a:r>
            <a:r>
              <a:rPr lang="en-GB" dirty="0">
                <a:solidFill>
                  <a:srgbClr val="0B0C0C"/>
                </a:solidFill>
                <a:ea typeface="Times New Roman" panose="02020603050405020304" pitchFamily="18" charset="0"/>
                <a:cs typeface="Times New Roman" panose="02020603050405020304" pitchFamily="18" charset="0"/>
              </a:rPr>
              <a:t> i</a:t>
            </a:r>
            <a:r>
              <a:rPr lang="en-GB"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ncluding ensuring:</a:t>
            </a:r>
          </a:p>
          <a:p>
            <a:pPr lvl="1">
              <a:lnSpc>
                <a:spcPct val="107000"/>
              </a:lnSpc>
              <a:spcAft>
                <a:spcPts val="800"/>
              </a:spcAft>
            </a:pP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vaccine is easily accessible </a:t>
            </a:r>
          </a:p>
          <a:p>
            <a:pPr lvl="1">
              <a:lnSpc>
                <a:spcPct val="107000"/>
              </a:lnSpc>
              <a:spcAft>
                <a:spcPts val="800"/>
              </a:spcAft>
            </a:pP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staff are trained, informed and confident </a:t>
            </a:r>
            <a:r>
              <a:rPr lang="en-GB" sz="2400" dirty="0">
                <a:solidFill>
                  <a:srgbClr val="0B0C0C"/>
                </a:solidFill>
                <a:ea typeface="Times New Roman" panose="02020603050405020304" pitchFamily="18" charset="0"/>
                <a:cs typeface="Times New Roman" panose="02020603050405020304" pitchFamily="18" charset="0"/>
              </a:rPr>
              <a:t>so they can </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answer any questions </a:t>
            </a:r>
          </a:p>
          <a:p>
            <a:pPr lvl="1">
              <a:lnSpc>
                <a:spcPct val="107000"/>
              </a:lnSpc>
              <a:spcAft>
                <a:spcPts val="800"/>
              </a:spcAft>
            </a:pPr>
            <a:r>
              <a:rPr lang="en-GB" sz="2400" dirty="0">
                <a:solidFill>
                  <a:srgbClr val="0B0C0C"/>
                </a:solidFill>
                <a:ea typeface="Times New Roman" panose="02020603050405020304" pitchFamily="18" charset="0"/>
                <a:cs typeface="Times New Roman" panose="02020603050405020304" pitchFamily="18" charset="0"/>
              </a:rPr>
              <a:t>s</a:t>
            </a:r>
            <a:r>
              <a:rPr lang="en-GB" sz="24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taff are aware of additional information resources that they can signpost women to for further information if they wish to</a:t>
            </a:r>
          </a:p>
          <a:p>
            <a:pPr lvl="1">
              <a:lnSpc>
                <a:spcPct val="107000"/>
              </a:lnSpc>
              <a:spcAft>
                <a:spcPts val="800"/>
              </a:spcAft>
            </a:pPr>
            <a:r>
              <a:rPr lang="en-GB" sz="2400" dirty="0">
                <a:solidFill>
                  <a:srgbClr val="0B0C0C"/>
                </a:solidFill>
                <a:cs typeface="Times New Roman" panose="02020603050405020304" pitchFamily="18" charset="0"/>
              </a:rPr>
              <a:t>vaccine is offered all year round, not just when the flu vaccine is being offered</a:t>
            </a:r>
            <a:endParaRPr lang="en-GB" sz="2400" dirty="0"/>
          </a:p>
        </p:txBody>
      </p:sp>
      <p:sp>
        <p:nvSpPr>
          <p:cNvPr id="5" name="Slide Number Placeholder 4">
            <a:extLst>
              <a:ext uri="{FF2B5EF4-FFF2-40B4-BE49-F238E27FC236}">
                <a16:creationId xmlns:a16="http://schemas.microsoft.com/office/drawing/2014/main" id="{8A0F6536-0C86-6645-5A4D-E43EAB12907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80290F45-AFEE-6665-1F70-27ABA5A811C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306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0790"/>
            <a:ext cx="10000666" cy="648072"/>
          </a:xfrm>
        </p:spPr>
        <p:txBody>
          <a:bodyPr>
            <a:normAutofit fontScale="90000"/>
          </a:bodyPr>
          <a:lstStyle/>
          <a:p>
            <a:r>
              <a:rPr lang="en-GB" altLang="en-US" dirty="0"/>
              <a:t>Summary of vaccine programme recommendations</a:t>
            </a:r>
            <a:endParaRPr lang="en-GB" dirty="0"/>
          </a:p>
        </p:txBody>
      </p:sp>
      <p:sp>
        <p:nvSpPr>
          <p:cNvPr id="3" name="Content Placeholder 2"/>
          <p:cNvSpPr>
            <a:spLocks noGrp="1"/>
          </p:cNvSpPr>
          <p:nvPr>
            <p:ph idx="1"/>
          </p:nvPr>
        </p:nvSpPr>
        <p:spPr>
          <a:xfrm>
            <a:off x="349135" y="1518833"/>
            <a:ext cx="11188930" cy="4734341"/>
          </a:xfrm>
        </p:spPr>
        <p:txBody>
          <a:bodyPr>
            <a:normAutofit fontScale="92500"/>
          </a:bodyPr>
          <a:lstStyle/>
          <a:p>
            <a:pPr marL="457200" lvl="1">
              <a:lnSpc>
                <a:spcPct val="100000"/>
              </a:lnSpc>
              <a:spcAft>
                <a:spcPts val="1200"/>
              </a:spcAft>
            </a:pPr>
            <a:r>
              <a:rPr lang="en-GB" sz="2400" dirty="0"/>
              <a:t>pregnant women should </a:t>
            </a:r>
            <a:r>
              <a:rPr lang="en-GB" altLang="en-US" sz="2400" dirty="0">
                <a:latin typeface="+mn-lt"/>
              </a:rPr>
              <a:t>be offered </a:t>
            </a:r>
            <a:r>
              <a:rPr lang="en-GB" sz="2400" dirty="0"/>
              <a:t>a dose of pertussis-containing vaccine </a:t>
            </a:r>
            <a:r>
              <a:rPr lang="en-GB" altLang="en-US" sz="2400" dirty="0">
                <a:latin typeface="+mn-lt"/>
              </a:rPr>
              <a:t>around the time of the fetal anomaly scan at around 20 weeks (though can be given as early as 16 weeks) t</a:t>
            </a:r>
            <a:r>
              <a:rPr lang="en-GB" sz="2400" dirty="0">
                <a:effectLst/>
                <a:latin typeface="+mn-lt"/>
              </a:rPr>
              <a:t>o maximise the likelihood that the baby will be protected from birth</a:t>
            </a:r>
            <a:endParaRPr lang="en-GB" sz="2400" dirty="0"/>
          </a:p>
          <a:p>
            <a:pPr marL="457200" lvl="1">
              <a:lnSpc>
                <a:spcPct val="100000"/>
              </a:lnSpc>
              <a:spcAft>
                <a:spcPts val="1200"/>
              </a:spcAft>
            </a:pPr>
            <a:r>
              <a:rPr lang="en-GB" sz="2400" dirty="0"/>
              <a:t>one dose of pertussis-containing vaccine is recommended for women carrying twins or multiple babies</a:t>
            </a:r>
          </a:p>
          <a:p>
            <a:pPr marL="457200" lvl="1">
              <a:lnSpc>
                <a:spcPct val="100000"/>
              </a:lnSpc>
              <a:spcAft>
                <a:spcPts val="1200"/>
              </a:spcAft>
            </a:pPr>
            <a:r>
              <a:rPr lang="en-GB" sz="2400" dirty="0"/>
              <a:t>women who become pregnant again should be offered pertussis containing vaccine during each pregnancy to maximise transplacental transfer of antibody </a:t>
            </a:r>
          </a:p>
          <a:p>
            <a:pPr marL="457200" lvl="1">
              <a:lnSpc>
                <a:spcPct val="100000"/>
              </a:lnSpc>
              <a:spcAft>
                <a:spcPts val="1200"/>
              </a:spcAft>
            </a:pPr>
            <a:r>
              <a:rPr lang="en-GB" sz="2400" dirty="0"/>
              <a:t>from July 2024, ADACEL (Tdap) vaccine will be supplied for the maternal vaccination programme. If ADACEL is not available and to obtain it would result in a delay in vaccinating a pregnant woman, either Boostrix-IPV or REPEVAX vaccine can be given instead</a:t>
            </a:r>
          </a:p>
        </p:txBody>
      </p:sp>
      <p:sp>
        <p:nvSpPr>
          <p:cNvPr id="6" name="Slide Number Placeholder 5">
            <a:extLst>
              <a:ext uri="{FF2B5EF4-FFF2-40B4-BE49-F238E27FC236}">
                <a16:creationId xmlns:a16="http://schemas.microsoft.com/office/drawing/2014/main" id="{3041B390-CD74-E0EF-2141-F24C49D69D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538EC28D-2048-70DF-756D-E0A9AD34042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5957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428795" y="359262"/>
            <a:ext cx="10860528" cy="1143000"/>
          </a:xfrm>
        </p:spPr>
        <p:txBody>
          <a:bodyPr>
            <a:noAutofit/>
          </a:bodyPr>
          <a:lstStyle/>
          <a:p>
            <a:pPr eaLnBrk="1" hangingPunct="1"/>
            <a:r>
              <a:rPr lang="en-GB" altLang="en-US" sz="3700" dirty="0"/>
              <a:t>Providing longer term protection against pertussis</a:t>
            </a:r>
            <a:br>
              <a:rPr lang="en-GB" altLang="en-US" b="1" dirty="0">
                <a:solidFill>
                  <a:srgbClr val="2D0054"/>
                </a:solidFill>
              </a:rPr>
            </a:br>
            <a:endParaRPr lang="en-GB" altLang="en-US" dirty="0">
              <a:solidFill>
                <a:srgbClr val="2D0054"/>
              </a:solidFill>
            </a:endParaRPr>
          </a:p>
        </p:txBody>
      </p:sp>
      <p:sp>
        <p:nvSpPr>
          <p:cNvPr id="41988" name="Content Placeholder 2"/>
          <p:cNvSpPr>
            <a:spLocks noGrp="1"/>
          </p:cNvSpPr>
          <p:nvPr>
            <p:ph idx="1"/>
          </p:nvPr>
        </p:nvSpPr>
        <p:spPr>
          <a:xfrm>
            <a:off x="428794" y="1686760"/>
            <a:ext cx="9541374" cy="4356044"/>
          </a:xfrm>
        </p:spPr>
        <p:txBody>
          <a:bodyPr>
            <a:normAutofit fontScale="92500"/>
          </a:bodyPr>
          <a:lstStyle/>
          <a:p>
            <a:pPr marL="457200" lvl="1">
              <a:lnSpc>
                <a:spcPct val="100000"/>
              </a:lnSpc>
              <a:spcAft>
                <a:spcPts val="1200"/>
              </a:spcAft>
            </a:pPr>
            <a:r>
              <a:rPr lang="en-GB" altLang="en-US" dirty="0"/>
              <a:t>the protection the infant acquires from the mother by the transfer of antibodies across the placenta is short term </a:t>
            </a:r>
          </a:p>
          <a:p>
            <a:pPr marL="457200" lvl="1">
              <a:lnSpc>
                <a:spcPct val="100000"/>
              </a:lnSpc>
              <a:spcAft>
                <a:spcPts val="1200"/>
              </a:spcAft>
            </a:pPr>
            <a:r>
              <a:rPr lang="en-GB" altLang="en-US" dirty="0"/>
              <a:t>the maternal antibodies passively protect the infant against pertussis from birth until they are due their first dose of primary immunisations at 8 weeks of age and are then naturally broken down by the infant in their first months of life</a:t>
            </a:r>
          </a:p>
          <a:p>
            <a:pPr marL="457200" lvl="1">
              <a:lnSpc>
                <a:spcPct val="100000"/>
              </a:lnSpc>
              <a:spcAft>
                <a:spcPts val="1200"/>
              </a:spcAft>
            </a:pPr>
            <a:r>
              <a:rPr lang="en-GB" altLang="en-US" dirty="0"/>
              <a:t>it is very important that parents ensure their infants start their immunisation schedule at the recommended 8 weeks of age and complete all 3 doses to receive long lasting protection </a:t>
            </a:r>
          </a:p>
          <a:p>
            <a:pPr marL="457200" lvl="1">
              <a:lnSpc>
                <a:spcPct val="100000"/>
              </a:lnSpc>
              <a:spcAft>
                <a:spcPts val="1200"/>
              </a:spcAft>
            </a:pPr>
            <a:r>
              <a:rPr lang="en-GB" b="0" i="0" dirty="0">
                <a:solidFill>
                  <a:srgbClr val="0B0C0C"/>
                </a:solidFill>
                <a:effectLst/>
                <a:latin typeface="+mj-lt"/>
              </a:rPr>
              <a:t>those who miss vaccination should be caught up at the earliest opportunity</a:t>
            </a:r>
            <a:endParaRPr lang="en-GB" altLang="en-US" dirty="0">
              <a:latin typeface="+mj-lt"/>
            </a:endParaRPr>
          </a:p>
          <a:p>
            <a:pPr marL="457200" lvl="1">
              <a:lnSpc>
                <a:spcPct val="100000"/>
              </a:lnSpc>
              <a:spcAft>
                <a:spcPts val="1200"/>
              </a:spcAft>
            </a:pPr>
            <a:r>
              <a:rPr lang="en-GB" altLang="en-US" dirty="0"/>
              <a:t>parents should ensure older brothers or sisters are also up to date with their immunisations</a:t>
            </a:r>
          </a:p>
        </p:txBody>
      </p:sp>
      <p:sp>
        <p:nvSpPr>
          <p:cNvPr id="2" name="Slide Number Placeholder 1">
            <a:extLst>
              <a:ext uri="{FF2B5EF4-FFF2-40B4-BE49-F238E27FC236}">
                <a16:creationId xmlns:a16="http://schemas.microsoft.com/office/drawing/2014/main" id="{E0FA3B81-FB11-7FC1-B8BC-1F11F12DBE2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2AC8612-0ED1-9B3F-320F-6D5962F81DB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428795" y="290736"/>
            <a:ext cx="8424936" cy="864096"/>
          </a:xfrm>
        </p:spPr>
        <p:txBody>
          <a:bodyPr>
            <a:noAutofit/>
          </a:bodyPr>
          <a:lstStyle/>
          <a:p>
            <a:pPr eaLnBrk="1" hangingPunct="1"/>
            <a:r>
              <a:rPr lang="en-GB" altLang="en-US" dirty="0"/>
              <a:t>Key role for healthcare practitioners</a:t>
            </a:r>
          </a:p>
        </p:txBody>
      </p:sp>
      <p:sp>
        <p:nvSpPr>
          <p:cNvPr id="43012" name="Content Placeholder 2"/>
          <p:cNvSpPr>
            <a:spLocks noGrp="1"/>
          </p:cNvSpPr>
          <p:nvPr>
            <p:ph idx="1"/>
          </p:nvPr>
        </p:nvSpPr>
        <p:spPr>
          <a:xfrm>
            <a:off x="428795" y="2052655"/>
            <a:ext cx="10724479" cy="2752690"/>
          </a:xfrm>
        </p:spPr>
        <p:txBody>
          <a:bodyPr/>
          <a:lstStyle/>
          <a:p>
            <a:pPr>
              <a:tabLst>
                <a:tab pos="361950" algn="l"/>
              </a:tabLst>
            </a:pPr>
            <a:r>
              <a:rPr lang="en-GB" altLang="en-US" sz="2500" dirty="0"/>
              <a:t>to provide clear, concise and accurate information to every pregnant woman regarding vaccination against pertussis</a:t>
            </a:r>
          </a:p>
          <a:p>
            <a:pPr>
              <a:tabLst>
                <a:tab pos="361950" algn="l"/>
              </a:tabLst>
            </a:pPr>
            <a:endParaRPr lang="en-GB" altLang="en-US" sz="2500" dirty="0"/>
          </a:p>
          <a:p>
            <a:pPr>
              <a:tabLst>
                <a:tab pos="361950" algn="l"/>
              </a:tabLst>
            </a:pPr>
            <a:r>
              <a:rPr lang="en-GB" altLang="en-US" sz="2500" dirty="0"/>
              <a:t>every effort should be made by nurse, medical practitioners, midwives and other healthcare practitioners to maximise the uptake of pertussis-containing vaccine</a:t>
            </a:r>
          </a:p>
          <a:p>
            <a:pPr marL="0" indent="0" algn="ctr">
              <a:buNone/>
              <a:tabLst>
                <a:tab pos="361950" algn="l"/>
              </a:tabLst>
            </a:pPr>
            <a:endParaRPr lang="en-GB" altLang="en-US" sz="2500" dirty="0"/>
          </a:p>
          <a:p>
            <a:pPr marL="0" indent="0" algn="ctr">
              <a:buNone/>
              <a:tabLst>
                <a:tab pos="361950" algn="l"/>
              </a:tabLst>
            </a:pPr>
            <a:endParaRPr lang="en-GB" altLang="en-US" sz="3600" dirty="0"/>
          </a:p>
          <a:p>
            <a:pPr marL="0" indent="0">
              <a:tabLst>
                <a:tab pos="361950" algn="l"/>
              </a:tabLst>
            </a:pPr>
            <a:endParaRPr lang="en-GB" altLang="en-US" dirty="0">
              <a:solidFill>
                <a:srgbClr val="2D0054"/>
              </a:solidFill>
            </a:endParaRPr>
          </a:p>
        </p:txBody>
      </p:sp>
      <p:sp>
        <p:nvSpPr>
          <p:cNvPr id="2" name="Slide Number Placeholder 1">
            <a:extLst>
              <a:ext uri="{FF2B5EF4-FFF2-40B4-BE49-F238E27FC236}">
                <a16:creationId xmlns:a16="http://schemas.microsoft.com/office/drawing/2014/main" id="{6F4687BC-B966-2A4E-81DD-7F729BB38B6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B768D35F-7139-ECA8-7B4C-CC683330D45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642799" y="442434"/>
            <a:ext cx="8028000" cy="648072"/>
          </a:xfrm>
        </p:spPr>
        <p:txBody>
          <a:bodyPr/>
          <a:lstStyle/>
          <a:p>
            <a:pPr eaLnBrk="1" hangingPunct="1"/>
            <a:r>
              <a:rPr lang="en-GB" altLang="en-US" dirty="0"/>
              <a:t>Contents</a:t>
            </a:r>
          </a:p>
        </p:txBody>
      </p:sp>
      <p:sp>
        <p:nvSpPr>
          <p:cNvPr id="10244" name="Content Placeholder 2"/>
          <p:cNvSpPr>
            <a:spLocks noGrp="1"/>
          </p:cNvSpPr>
          <p:nvPr>
            <p:ph idx="1"/>
          </p:nvPr>
        </p:nvSpPr>
        <p:spPr>
          <a:xfrm>
            <a:off x="541998" y="1508760"/>
            <a:ext cx="10674641" cy="4754880"/>
          </a:xfrm>
        </p:spPr>
        <p:txBody>
          <a:bodyPr>
            <a:normAutofit fontScale="92500" lnSpcReduction="20000"/>
          </a:bodyPr>
          <a:lstStyle/>
          <a:p>
            <a:pPr marL="0" indent="0">
              <a:buNone/>
            </a:pPr>
            <a:r>
              <a:rPr lang="en-GB" altLang="en-US" dirty="0"/>
              <a:t>1. Pertussis (whooping cough): </a:t>
            </a:r>
          </a:p>
          <a:p>
            <a:pPr marL="0" indent="0">
              <a:buNone/>
            </a:pPr>
            <a:r>
              <a:rPr lang="en-GB" altLang="en-US" dirty="0"/>
              <a:t>	information about pertussis infection						 6</a:t>
            </a:r>
          </a:p>
          <a:p>
            <a:pPr marL="457200" indent="-457200">
              <a:buFont typeface="+mj-lt"/>
              <a:buAutoNum type="arabicPeriod"/>
            </a:pPr>
            <a:endParaRPr lang="en-GB" altLang="en-US" dirty="0"/>
          </a:p>
          <a:p>
            <a:pPr marL="0" indent="0">
              <a:buNone/>
            </a:pPr>
            <a:r>
              <a:rPr lang="en-GB" altLang="en-US" dirty="0"/>
              <a:t>2. Vaccination of pregnant women:</a:t>
            </a:r>
          </a:p>
          <a:p>
            <a:pPr marL="457200" lvl="1" indent="0">
              <a:buNone/>
            </a:pPr>
            <a:r>
              <a:rPr lang="en-GB" altLang="en-US" sz="2400" dirty="0"/>
              <a:t>	the maternal pertussis vaccination programme  		          		20	  </a:t>
            </a:r>
          </a:p>
          <a:p>
            <a:pPr marL="0" indent="0">
              <a:buNone/>
            </a:pPr>
            <a:endParaRPr lang="en-GB" altLang="en-US" dirty="0"/>
          </a:p>
          <a:p>
            <a:pPr marL="0" indent="0">
              <a:buNone/>
            </a:pPr>
            <a:r>
              <a:rPr lang="en-GB" altLang="en-US" dirty="0"/>
              <a:t>3. Pertussis vaccination in pregnancy </a:t>
            </a:r>
            <a:r>
              <a:rPr lang="en-GB" b="0" i="0" dirty="0">
                <a:solidFill>
                  <a:srgbClr val="000000"/>
                </a:solidFill>
                <a:effectLst/>
                <a:latin typeface="source-serif-pro"/>
              </a:rPr>
              <a:t>–</a:t>
            </a:r>
            <a:r>
              <a:rPr lang="en-GB" altLang="en-US" dirty="0"/>
              <a:t> the recommended vaccine: </a:t>
            </a:r>
          </a:p>
          <a:p>
            <a:pPr marL="0" indent="0">
              <a:buNone/>
            </a:pPr>
            <a:r>
              <a:rPr lang="en-GB" altLang="en-US" dirty="0"/>
              <a:t>	details of the pertussis containing vaccine offered to pregnant women	30</a:t>
            </a:r>
          </a:p>
          <a:p>
            <a:pPr marL="457200" indent="-457200">
              <a:buFont typeface="+mj-lt"/>
              <a:buAutoNum type="arabicPeriod"/>
            </a:pPr>
            <a:endParaRPr lang="en-GB" altLang="en-US" dirty="0"/>
          </a:p>
          <a:p>
            <a:pPr marL="0" indent="0">
              <a:buNone/>
            </a:pPr>
            <a:r>
              <a:rPr lang="en-GB" altLang="en-US" dirty="0"/>
              <a:t>4. The role of healthcare staff or the immuniser 				 	44</a:t>
            </a:r>
          </a:p>
          <a:p>
            <a:pPr marL="0" indent="0">
              <a:buNone/>
            </a:pPr>
            <a:endParaRPr lang="en-GB" altLang="en-US" dirty="0"/>
          </a:p>
          <a:p>
            <a:pPr marL="0" indent="0">
              <a:buNone/>
            </a:pPr>
            <a:r>
              <a:rPr lang="en-GB" altLang="en-US" dirty="0"/>
              <a:t>5. Summary and resources								52</a:t>
            </a:r>
          </a:p>
        </p:txBody>
      </p:sp>
      <p:sp>
        <p:nvSpPr>
          <p:cNvPr id="2" name="Slide Number Placeholder 1">
            <a:extLst>
              <a:ext uri="{FF2B5EF4-FFF2-40B4-BE49-F238E27FC236}">
                <a16:creationId xmlns:a16="http://schemas.microsoft.com/office/drawing/2014/main" id="{9ED0FE11-571C-F8CD-6E62-9176185B16E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F0BF8770-E3C0-10CD-3C68-1B23FD80E3C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9035"/>
            <a:ext cx="9383039" cy="836864"/>
          </a:xfrm>
        </p:spPr>
        <p:txBody>
          <a:bodyPr>
            <a:noAutofit/>
          </a:bodyPr>
          <a:lstStyle/>
          <a:p>
            <a:r>
              <a:rPr lang="en-GB" dirty="0"/>
              <a:t>Actions for healthcare practitioners</a:t>
            </a:r>
          </a:p>
        </p:txBody>
      </p:sp>
      <p:sp>
        <p:nvSpPr>
          <p:cNvPr id="3" name="Content Placeholder 2"/>
          <p:cNvSpPr>
            <a:spLocks noGrp="1"/>
          </p:cNvSpPr>
          <p:nvPr>
            <p:ph idx="1"/>
          </p:nvPr>
        </p:nvSpPr>
        <p:spPr>
          <a:xfrm>
            <a:off x="130629" y="1611824"/>
            <a:ext cx="11229629" cy="4898957"/>
          </a:xfrm>
        </p:spPr>
        <p:txBody>
          <a:bodyPr>
            <a:normAutofit fontScale="55000" lnSpcReduction="20000"/>
          </a:bodyPr>
          <a:lstStyle/>
          <a:p>
            <a:pPr marL="457200" lvl="1">
              <a:lnSpc>
                <a:spcPct val="110000"/>
              </a:lnSpc>
              <a:spcAft>
                <a:spcPts val="1200"/>
              </a:spcAft>
            </a:pPr>
            <a:r>
              <a:rPr lang="en-GB" sz="3100" dirty="0"/>
              <a:t>advise pregnant women it is strongly recommended they are vaccinated against pertussis between 16 and 32 weeks of pregnancy</a:t>
            </a:r>
          </a:p>
          <a:p>
            <a:pPr marL="457200" lvl="1">
              <a:lnSpc>
                <a:spcPct val="110000"/>
              </a:lnSpc>
              <a:spcAft>
                <a:spcPts val="1200"/>
              </a:spcAft>
            </a:pPr>
            <a:r>
              <a:rPr lang="en-GB" sz="3100" dirty="0"/>
              <a:t>explain that if the vaccine is given to pregnant women after 32 weeks of pregnancy, the infant may not receive sufficient maternal antibodies to confer protection</a:t>
            </a:r>
          </a:p>
          <a:p>
            <a:pPr marL="457200" lvl="1">
              <a:lnSpc>
                <a:spcPct val="110000"/>
              </a:lnSpc>
              <a:spcAft>
                <a:spcPts val="1200"/>
              </a:spcAft>
            </a:pPr>
            <a:r>
              <a:rPr lang="en-GB" sz="3100" dirty="0"/>
              <a:t>explain the risks of pertussis in young infants and how vaccination given during pregnancy may provide protection to young infants against pertussis</a:t>
            </a:r>
          </a:p>
          <a:p>
            <a:pPr marL="457200" lvl="1">
              <a:lnSpc>
                <a:spcPct val="110000"/>
              </a:lnSpc>
              <a:spcAft>
                <a:spcPts val="1200"/>
              </a:spcAft>
            </a:pPr>
            <a:r>
              <a:rPr lang="en-GB" sz="3100" dirty="0"/>
              <a:t>explain which vaccine will be used, the contraindications and possible side effects to vaccination and the evidence for this vaccination programme </a:t>
            </a:r>
          </a:p>
          <a:p>
            <a:pPr marL="457200" lvl="1">
              <a:lnSpc>
                <a:spcPct val="110000"/>
              </a:lnSpc>
              <a:spcAft>
                <a:spcPts val="1200"/>
              </a:spcAft>
            </a:pPr>
            <a:r>
              <a:rPr lang="en-GB" sz="3100" dirty="0"/>
              <a:t>advise women how they can arrange for vaccination and, where appropriate, facilitate the arrangements for the vaccination appointment </a:t>
            </a:r>
          </a:p>
          <a:p>
            <a:pPr marL="457200" lvl="1">
              <a:lnSpc>
                <a:spcPct val="110000"/>
              </a:lnSpc>
              <a:spcAft>
                <a:spcPts val="1200"/>
              </a:spcAft>
            </a:pPr>
            <a:r>
              <a:rPr lang="en-GB" sz="3100" dirty="0"/>
              <a:t>follow up at later antenatal appointments to establish whether the woman has had her pertussis vaccination </a:t>
            </a:r>
          </a:p>
          <a:p>
            <a:pPr marL="457200" lvl="1">
              <a:lnSpc>
                <a:spcPct val="110000"/>
              </a:lnSpc>
              <a:spcAft>
                <a:spcPts val="1200"/>
              </a:spcAft>
            </a:pPr>
            <a:r>
              <a:rPr lang="en-GB" sz="3100" dirty="0"/>
              <a:t>encourage women to ensure their babies start their primary immunisations at 8 weeks of age to achieve longer-term protection against pertussis and other vaccine preventable diseases</a:t>
            </a:r>
          </a:p>
          <a:p>
            <a:endParaRPr lang="en-GB" dirty="0"/>
          </a:p>
        </p:txBody>
      </p:sp>
      <p:sp>
        <p:nvSpPr>
          <p:cNvPr id="6" name="Slide Number Placeholder 5">
            <a:extLst>
              <a:ext uri="{FF2B5EF4-FFF2-40B4-BE49-F238E27FC236}">
                <a16:creationId xmlns:a16="http://schemas.microsoft.com/office/drawing/2014/main" id="{707181F6-577B-88FB-A0F5-5BED814228E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29D547E9-109E-82F9-79CA-61C19659AEF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6146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9F41-C648-3947-EF15-E456D620E559}"/>
              </a:ext>
            </a:extLst>
          </p:cNvPr>
          <p:cNvSpPr>
            <a:spLocks noGrp="1"/>
          </p:cNvSpPr>
          <p:nvPr>
            <p:ph type="title"/>
          </p:nvPr>
        </p:nvSpPr>
        <p:spPr/>
        <p:txBody>
          <a:bodyPr/>
          <a:lstStyle/>
          <a:p>
            <a:r>
              <a:rPr lang="en-GB" dirty="0"/>
              <a:t>Messages for pregnant women</a:t>
            </a:r>
          </a:p>
        </p:txBody>
      </p:sp>
      <p:sp>
        <p:nvSpPr>
          <p:cNvPr id="3" name="Content Placeholder 2">
            <a:extLst>
              <a:ext uri="{FF2B5EF4-FFF2-40B4-BE49-F238E27FC236}">
                <a16:creationId xmlns:a16="http://schemas.microsoft.com/office/drawing/2014/main" id="{E93375A5-D3B2-D6A4-413B-8F25A863B10D}"/>
              </a:ext>
            </a:extLst>
          </p:cNvPr>
          <p:cNvSpPr>
            <a:spLocks noGrp="1"/>
          </p:cNvSpPr>
          <p:nvPr>
            <p:ph idx="1"/>
          </p:nvPr>
        </p:nvSpPr>
        <p:spPr>
          <a:xfrm>
            <a:off x="1" y="1432559"/>
            <a:ext cx="10845806" cy="5124357"/>
          </a:xfrm>
        </p:spPr>
        <p:txBody>
          <a:bodyPr>
            <a:normAutofit fontScale="70000" lnSpcReduction="20000"/>
          </a:bodyPr>
          <a:lstStyle/>
          <a:p>
            <a:pPr>
              <a:lnSpc>
                <a:spcPct val="120000"/>
              </a:lnSpc>
              <a:buSzPts val="1000"/>
              <a:tabLst>
                <a:tab pos="457200" algn="l"/>
              </a:tabLst>
            </a:pPr>
            <a:r>
              <a:rPr lang="en-GB" sz="2100" dirty="0">
                <a:effectLst/>
                <a:ea typeface="Times New Roman" panose="02020603050405020304" pitchFamily="18" charset="0"/>
              </a:rPr>
              <a:t>whooping cough (pertussis) can be serious for babies and may lead to complications resulting in hospitalisation and even death</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vaccination during pregnancy boosts your antibodies which are then passed to your baby to help protect them from the day they are born</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you will normally receive your whooping cough vaccine around the time of your mid-pregnancy scan (usually 20 weeks), </a:t>
            </a:r>
            <a:br>
              <a:rPr lang="en-GB" sz="2100" dirty="0">
                <a:effectLst/>
                <a:ea typeface="Times New Roman" panose="02020603050405020304" pitchFamily="18" charset="0"/>
              </a:rPr>
            </a:br>
            <a:r>
              <a:rPr lang="en-GB" sz="2100" dirty="0">
                <a:effectLst/>
                <a:ea typeface="Times New Roman" panose="02020603050405020304" pitchFamily="18" charset="0"/>
              </a:rPr>
              <a:t>but you can receive it from 16 weeks</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if you have reached 20 weeks of pregnancy and have not yet been offered the whooping cough vaccine, please ask your midwife and/or GP practice</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to give your baby the best protection, you should try and get the vaccine before 32 weeks but if you have missed out you can still have it later. You can even have it after you give birth, to reduce your risk of spreading whooping cough to your baby</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vaccination in pregnancy provides very high levels of protection against serious whooping cough disease to your baby at least until they can have their first vaccine at 8 weeks of age</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studies from the UK and other countries have shown the whooping cough vaccine is very safe for you and your baby</a:t>
            </a:r>
            <a:endParaRPr lang="en-GB" sz="2100" dirty="0">
              <a:effectLst/>
              <a:ea typeface="Calibri" panose="020F0502020204030204" pitchFamily="34" charset="0"/>
            </a:endParaRPr>
          </a:p>
          <a:p>
            <a:pPr>
              <a:lnSpc>
                <a:spcPct val="120000"/>
              </a:lnSpc>
              <a:buSzPts val="1000"/>
              <a:tabLst>
                <a:tab pos="457200" algn="l"/>
              </a:tabLst>
            </a:pPr>
            <a:r>
              <a:rPr lang="en-GB" sz="2100" dirty="0">
                <a:effectLst/>
                <a:ea typeface="Times New Roman" panose="02020603050405020304" pitchFamily="18" charset="0"/>
              </a:rPr>
              <a:t>you need to have the whooping cough vaccine in every pregnancy to boost the antibody you pass on to your baby</a:t>
            </a:r>
            <a:endParaRPr lang="en-GB" sz="2100" dirty="0">
              <a:effectLst/>
              <a:ea typeface="Calibri" panose="020F0502020204030204" pitchFamily="34" charset="0"/>
            </a:endParaRPr>
          </a:p>
          <a:p>
            <a:pPr marL="0" indent="0">
              <a:buNone/>
            </a:pPr>
            <a:r>
              <a:rPr lang="en-GB" sz="3300" dirty="0">
                <a:effectLst/>
                <a:latin typeface="+mn-lt"/>
                <a:ea typeface="Calibri" panose="020F0502020204030204" pitchFamily="34" charset="0"/>
              </a:rPr>
              <a:t> </a:t>
            </a:r>
          </a:p>
          <a:p>
            <a:endParaRPr lang="en-GB" dirty="0"/>
          </a:p>
        </p:txBody>
      </p:sp>
      <p:sp>
        <p:nvSpPr>
          <p:cNvPr id="4" name="Footer Placeholder 3">
            <a:extLst>
              <a:ext uri="{FF2B5EF4-FFF2-40B4-BE49-F238E27FC236}">
                <a16:creationId xmlns:a16="http://schemas.microsoft.com/office/drawing/2014/main" id="{9684B38E-155A-D98D-E930-8073B82781C7}"/>
              </a:ext>
            </a:extLst>
          </p:cNvPr>
          <p:cNvSpPr>
            <a:spLocks noGrp="1"/>
          </p:cNvSpPr>
          <p:nvPr>
            <p:ph type="ftr" sz="quarter" idx="10"/>
          </p:nvPr>
        </p:nvSpPr>
        <p:spPr/>
        <p:txBody>
          <a:bodyPr/>
          <a:lstStyle/>
          <a:p>
            <a:r>
              <a:rPr lang="en-US" dirty="0"/>
              <a:t>Vaccination against pertussis for pregnant women </a:t>
            </a:r>
            <a:endParaRPr lang="en-GB" sz="1400" dirty="0"/>
          </a:p>
        </p:txBody>
      </p:sp>
      <p:sp>
        <p:nvSpPr>
          <p:cNvPr id="5" name="Slide Number Placeholder 4">
            <a:extLst>
              <a:ext uri="{FF2B5EF4-FFF2-40B4-BE49-F238E27FC236}">
                <a16:creationId xmlns:a16="http://schemas.microsoft.com/office/drawing/2014/main" id="{A229C79D-AFFC-97D8-32FA-4CB44D96F5EE}"/>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1992729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229C-717C-B09D-DF7F-F391E0F4039E}"/>
              </a:ext>
            </a:extLst>
          </p:cNvPr>
          <p:cNvSpPr>
            <a:spLocks noGrp="1"/>
          </p:cNvSpPr>
          <p:nvPr>
            <p:ph type="ctrTitle"/>
          </p:nvPr>
        </p:nvSpPr>
        <p:spPr/>
        <p:txBody>
          <a:bodyPr/>
          <a:lstStyle/>
          <a:p>
            <a:r>
              <a:rPr lang="en-GB" dirty="0"/>
              <a:t>Summary and resources</a:t>
            </a:r>
          </a:p>
        </p:txBody>
      </p:sp>
    </p:spTree>
    <p:extLst>
      <p:ext uri="{BB962C8B-B14F-4D97-AF65-F5344CB8AC3E}">
        <p14:creationId xmlns:p14="http://schemas.microsoft.com/office/powerpoint/2010/main" val="2198602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976394" y="388312"/>
            <a:ext cx="5608398" cy="936104"/>
          </a:xfrm>
        </p:spPr>
        <p:txBody>
          <a:bodyPr/>
          <a:lstStyle/>
          <a:p>
            <a:pPr eaLnBrk="1" hangingPunct="1"/>
            <a:r>
              <a:rPr lang="en-GB" altLang="en-US" sz="4000" dirty="0"/>
              <a:t>Key messages</a:t>
            </a:r>
          </a:p>
        </p:txBody>
      </p:sp>
      <p:sp>
        <p:nvSpPr>
          <p:cNvPr id="7172" name="Content Placeholder 2"/>
          <p:cNvSpPr>
            <a:spLocks noGrp="1"/>
          </p:cNvSpPr>
          <p:nvPr>
            <p:ph idx="1"/>
          </p:nvPr>
        </p:nvSpPr>
        <p:spPr>
          <a:xfrm>
            <a:off x="773922" y="1494263"/>
            <a:ext cx="9576026" cy="4806176"/>
          </a:xfrm>
        </p:spPr>
        <p:txBody>
          <a:bodyPr>
            <a:normAutofit fontScale="77500" lnSpcReduction="20000"/>
          </a:bodyPr>
          <a:lstStyle/>
          <a:p>
            <a:pPr eaLnBrk="1" hangingPunct="1">
              <a:lnSpc>
                <a:spcPct val="120000"/>
              </a:lnSpc>
              <a:buFont typeface="Arial" panose="020B0604020202020204" pitchFamily="34" charset="0"/>
              <a:buChar char="•"/>
            </a:pPr>
            <a:endParaRPr lang="en-GB" altLang="en-US" sz="2000" dirty="0"/>
          </a:p>
          <a:p>
            <a:pPr marL="457200" lvl="1">
              <a:lnSpc>
                <a:spcPct val="120000"/>
              </a:lnSpc>
            </a:pPr>
            <a:r>
              <a:rPr lang="en-GB" altLang="en-US" sz="2600" dirty="0"/>
              <a:t>vaccination in pregnancy is key to passively protecting babies before they can be directly protected by the infant vaccine programme</a:t>
            </a:r>
          </a:p>
          <a:p>
            <a:pPr marL="228600" lvl="1" indent="0">
              <a:lnSpc>
                <a:spcPct val="120000"/>
              </a:lnSpc>
              <a:buNone/>
            </a:pPr>
            <a:endParaRPr lang="en-GB" altLang="en-US" sz="2600" dirty="0"/>
          </a:p>
          <a:p>
            <a:pPr marL="457200" lvl="1">
              <a:lnSpc>
                <a:spcPct val="120000"/>
              </a:lnSpc>
            </a:pPr>
            <a:r>
              <a:rPr lang="en-GB" altLang="en-US" sz="2600" dirty="0"/>
              <a:t>the maternal immunisation programme provides high levels of protection against pertussis disease and death in young infants</a:t>
            </a:r>
          </a:p>
          <a:p>
            <a:pPr marL="228600" lvl="1" indent="0">
              <a:lnSpc>
                <a:spcPct val="120000"/>
              </a:lnSpc>
              <a:buNone/>
            </a:pPr>
            <a:endParaRPr lang="en-GB" altLang="en-US" sz="2600" dirty="0"/>
          </a:p>
          <a:p>
            <a:pPr marL="457200" lvl="1">
              <a:lnSpc>
                <a:spcPct val="120000"/>
              </a:lnSpc>
            </a:pPr>
            <a:r>
              <a:rPr lang="en-GB" altLang="en-US" sz="2600" dirty="0"/>
              <a:t>however, the disease continues to circulate and vaccine uptake needs to improve to protect all infants</a:t>
            </a:r>
          </a:p>
          <a:p>
            <a:pPr marL="228600" lvl="1" indent="0">
              <a:lnSpc>
                <a:spcPct val="120000"/>
              </a:lnSpc>
              <a:buNone/>
            </a:pPr>
            <a:endParaRPr lang="en-GB" altLang="en-US" sz="2600" dirty="0"/>
          </a:p>
          <a:p>
            <a:pPr marL="457200" lvl="1">
              <a:lnSpc>
                <a:spcPct val="120000"/>
              </a:lnSpc>
            </a:pPr>
            <a:r>
              <a:rPr lang="en-GB" altLang="en-US" sz="2600" dirty="0"/>
              <a:t>it is very important that healthcare practitioners encourage and enable vaccination of pregnant women against pertussis in every pregnancy, ideally between weeks 20 and 32</a:t>
            </a:r>
          </a:p>
          <a:p>
            <a:pPr marL="457200" lvl="1">
              <a:lnSpc>
                <a:spcPct val="80000"/>
              </a:lnSpc>
            </a:pPr>
            <a:endParaRPr lang="en-GB" altLang="en-US" sz="2600" dirty="0"/>
          </a:p>
          <a:p>
            <a:pPr marL="228600" lvl="1" indent="0">
              <a:lnSpc>
                <a:spcPct val="80000"/>
              </a:lnSpc>
              <a:buNone/>
            </a:pPr>
            <a:endParaRPr lang="en-GB" altLang="en-US" sz="2600" dirty="0"/>
          </a:p>
        </p:txBody>
      </p:sp>
      <p:sp>
        <p:nvSpPr>
          <p:cNvPr id="2" name="Slide Number Placeholder 1">
            <a:extLst>
              <a:ext uri="{FF2B5EF4-FFF2-40B4-BE49-F238E27FC236}">
                <a16:creationId xmlns:a16="http://schemas.microsoft.com/office/drawing/2014/main" id="{5B4BE309-2A29-6778-5A7F-46EADA7E80F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7DA016E0-9418-CC7A-025E-5E37B23C5A4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4330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28795" y="450210"/>
            <a:ext cx="9271800" cy="648072"/>
          </a:xfrm>
        </p:spPr>
        <p:txBody>
          <a:bodyPr/>
          <a:lstStyle/>
          <a:p>
            <a:r>
              <a:rPr lang="en-GB" dirty="0"/>
              <a:t>Key points </a:t>
            </a:r>
            <a:endParaRPr lang="en-GB" altLang="en-US" dirty="0"/>
          </a:p>
        </p:txBody>
      </p:sp>
      <p:sp>
        <p:nvSpPr>
          <p:cNvPr id="11267" name="Content Placeholder 2"/>
          <p:cNvSpPr>
            <a:spLocks noGrp="1"/>
          </p:cNvSpPr>
          <p:nvPr>
            <p:ph idx="1"/>
          </p:nvPr>
        </p:nvSpPr>
        <p:spPr>
          <a:xfrm>
            <a:off x="428795" y="1507112"/>
            <a:ext cx="10743297" cy="4900678"/>
          </a:xfrm>
        </p:spPr>
        <p:txBody>
          <a:bodyPr>
            <a:normAutofit/>
          </a:bodyPr>
          <a:lstStyle/>
          <a:p>
            <a:pPr marL="457200" lvl="1">
              <a:spcAft>
                <a:spcPts val="1200"/>
              </a:spcAft>
            </a:pPr>
            <a:r>
              <a:rPr lang="en-GB" altLang="en-US" sz="2000" dirty="0"/>
              <a:t>highest incidence of pertussis infection is in young infants who are most at risk of serious disease and death </a:t>
            </a:r>
          </a:p>
          <a:p>
            <a:pPr marL="457200" lvl="1">
              <a:spcAft>
                <a:spcPts val="1200"/>
              </a:spcAft>
            </a:pPr>
            <a:r>
              <a:rPr lang="en-GB" altLang="en-US" sz="2000" dirty="0"/>
              <a:t>infant cases of pertussis have been dramatically reduced by the introduction of the maternal immunisation programme; the vaccine </a:t>
            </a:r>
            <a:r>
              <a:rPr lang="en-GB" sz="2000" dirty="0"/>
              <a:t>effectiveness is extremely high at preventing both disease and death in infants </a:t>
            </a:r>
          </a:p>
          <a:p>
            <a:pPr marL="457200" lvl="1">
              <a:spcAft>
                <a:spcPts val="1200"/>
              </a:spcAft>
            </a:pPr>
            <a:r>
              <a:rPr lang="en-GB" sz="2000" dirty="0"/>
              <a:t>acceptance of the programme has been good and no safety concerns have been detected</a:t>
            </a:r>
          </a:p>
          <a:p>
            <a:pPr marL="457200" lvl="1">
              <a:spcAft>
                <a:spcPts val="1200"/>
              </a:spcAft>
            </a:pPr>
            <a:r>
              <a:rPr lang="en-GB" sz="2000" dirty="0"/>
              <a:t>since 2023, cases of pertussis have been increasing across all age groups and in all regions with further infant deaths so it is vital that pregnant women are offered timely vaccination in every pregnancy</a:t>
            </a:r>
          </a:p>
          <a:p>
            <a:pPr marL="228600" lvl="1" indent="0">
              <a:spcAft>
                <a:spcPts val="1200"/>
              </a:spcAft>
              <a:buNone/>
            </a:pPr>
            <a:endParaRPr lang="en-GB" sz="2000" dirty="0"/>
          </a:p>
          <a:p>
            <a:pPr marL="0" indent="0" algn="ctr">
              <a:spcBef>
                <a:spcPts val="600"/>
              </a:spcBef>
              <a:buNone/>
            </a:pPr>
            <a:r>
              <a:rPr lang="en-GB" sz="2000" dirty="0"/>
              <a:t>Every effort should be made to maximise this life-saving intervention for young infants.</a:t>
            </a:r>
            <a:endParaRPr lang="en-GB" altLang="en-US" sz="1800" dirty="0"/>
          </a:p>
          <a:p>
            <a:pPr>
              <a:buFontTx/>
              <a:buChar char="•"/>
            </a:pPr>
            <a:endParaRPr lang="en-GB" altLang="en-US" sz="1600" b="0" dirty="0"/>
          </a:p>
        </p:txBody>
      </p:sp>
      <p:sp>
        <p:nvSpPr>
          <p:cNvPr id="4" name="Slide Number Placeholder 3">
            <a:extLst>
              <a:ext uri="{FF2B5EF4-FFF2-40B4-BE49-F238E27FC236}">
                <a16:creationId xmlns:a16="http://schemas.microsoft.com/office/drawing/2014/main" id="{E92DFDB4-8D09-CDDA-99A6-4A2ED3815C6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610D7D7E-8EB9-704F-193C-CB88B0AEAE8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3684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27FC-2DB2-9487-0367-3F8055B1C845}"/>
              </a:ext>
            </a:extLst>
          </p:cNvPr>
          <p:cNvSpPr>
            <a:spLocks noGrp="1"/>
          </p:cNvSpPr>
          <p:nvPr>
            <p:ph type="title"/>
          </p:nvPr>
        </p:nvSpPr>
        <p:spPr>
          <a:xfrm>
            <a:off x="330205" y="426327"/>
            <a:ext cx="10515600" cy="972607"/>
          </a:xfrm>
        </p:spPr>
        <p:txBody>
          <a:bodyPr>
            <a:normAutofit fontScale="90000"/>
          </a:bodyPr>
          <a:lstStyle/>
          <a:p>
            <a:r>
              <a:rPr lang="en-GB" dirty="0"/>
              <a:t>Information for Healthcare Practitioners guidance</a:t>
            </a:r>
          </a:p>
        </p:txBody>
      </p:sp>
      <p:sp>
        <p:nvSpPr>
          <p:cNvPr id="3" name="Content Placeholder 2">
            <a:extLst>
              <a:ext uri="{FF2B5EF4-FFF2-40B4-BE49-F238E27FC236}">
                <a16:creationId xmlns:a16="http://schemas.microsoft.com/office/drawing/2014/main" id="{1CE060A1-812C-DD8D-9769-845F7450831D}"/>
              </a:ext>
            </a:extLst>
          </p:cNvPr>
          <p:cNvSpPr>
            <a:spLocks noGrp="1"/>
          </p:cNvSpPr>
          <p:nvPr>
            <p:ph idx="1"/>
          </p:nvPr>
        </p:nvSpPr>
        <p:spPr>
          <a:xfrm>
            <a:off x="330205" y="1774826"/>
            <a:ext cx="7144021" cy="4351338"/>
          </a:xfrm>
        </p:spPr>
        <p:txBody>
          <a:bodyPr>
            <a:normAutofit/>
          </a:bodyPr>
          <a:lstStyle/>
          <a:p>
            <a:pPr marL="0" indent="0">
              <a:buNone/>
            </a:pPr>
            <a:r>
              <a:rPr lang="en-GB" dirty="0"/>
              <a:t>The </a:t>
            </a:r>
            <a:r>
              <a:rPr lang="en-GB" sz="2400" dirty="0">
                <a:hlinkClick r:id="rId3"/>
              </a:rPr>
              <a:t>information for healthcare practitioners </a:t>
            </a:r>
            <a:r>
              <a:rPr lang="en-GB" dirty="0"/>
              <a:t>guidance available on the</a:t>
            </a:r>
            <a:r>
              <a:rPr kumimoji="0" lang="en-GB" altLang="en-US" sz="24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rPr>
              <a:t> </a:t>
            </a:r>
            <a:r>
              <a:rPr kumimoji="0" lang="en-GB" altLang="en-US" sz="2400" b="0" i="0" u="sng" strike="noStrike" cap="none" normalizeH="0" baseline="0" dirty="0">
                <a:ln>
                  <a:noFill/>
                </a:ln>
                <a:solidFill>
                  <a:srgbClr val="008080"/>
                </a:solidFill>
                <a:effectLst/>
                <a:latin typeface="+mn-lt"/>
                <a:ea typeface="Calibri" panose="020F0502020204030204" pitchFamily="34" charset="0"/>
                <a:cs typeface="Arial" panose="020B0604020202020204" pitchFamily="34" charset="0"/>
                <a:hlinkClick r:id="rId4"/>
              </a:rPr>
              <a:t>UKHSA pertussis (whooping cough) immunisation programmes </a:t>
            </a:r>
            <a:r>
              <a:rPr kumimoji="0" lang="en-GB" altLang="en-US" sz="2400" b="0" i="0" strike="noStrike" cap="none" normalizeH="0" baseline="0" dirty="0">
                <a:ln>
                  <a:noFill/>
                </a:ln>
                <a:solidFill>
                  <a:srgbClr val="008080"/>
                </a:solidFill>
                <a:effectLst/>
                <a:latin typeface="+mn-lt"/>
                <a:ea typeface="Calibri" panose="020F0502020204030204" pitchFamily="34" charset="0"/>
                <a:cs typeface="Arial" panose="020B0604020202020204" pitchFamily="34" charset="0"/>
                <a:hlinkClick r:id="rId4"/>
              </a:rPr>
              <a:t>collection</a:t>
            </a:r>
            <a:r>
              <a:rPr lang="en-GB" altLang="en-US" dirty="0">
                <a:solidFill>
                  <a:srgbClr val="008080"/>
                </a:solidFill>
                <a:latin typeface="+mn-lt"/>
                <a:ea typeface="Calibri" panose="020F0502020204030204" pitchFamily="34" charset="0"/>
              </a:rPr>
              <a:t> </a:t>
            </a:r>
            <a:r>
              <a:rPr lang="en-GB" altLang="en-US" dirty="0"/>
              <a:t>is recommended reading for </a:t>
            </a:r>
            <a:r>
              <a:rPr lang="en-US" dirty="0"/>
              <a:t>healthcare practitioners administering or providing advice about the prenatal pertussis programme. </a:t>
            </a:r>
          </a:p>
          <a:p>
            <a:pPr marL="0" indent="0">
              <a:buNone/>
            </a:pPr>
            <a:r>
              <a:rPr lang="en-US" dirty="0"/>
              <a:t>It includes the vaccination programme recommendations, contraindications, precautions and examples of scenarios or questions that staff may experience when vaccinating.</a:t>
            </a:r>
            <a:endParaRPr lang="en-GB" dirty="0"/>
          </a:p>
        </p:txBody>
      </p:sp>
      <p:sp>
        <p:nvSpPr>
          <p:cNvPr id="5" name="Slide Number Placeholder 4">
            <a:extLst>
              <a:ext uri="{FF2B5EF4-FFF2-40B4-BE49-F238E27FC236}">
                <a16:creationId xmlns:a16="http://schemas.microsoft.com/office/drawing/2014/main" id="{19838147-F905-FD6A-6440-8C006B3A400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7F06DBE6-6AA5-D63F-0FDB-5FC46A2FCD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B40F73E-9BC7-6565-C17C-DE4CECBAE4C6}"/>
              </a:ext>
            </a:extLst>
          </p:cNvPr>
          <p:cNvPicPr>
            <a:picLocks noChangeAspect="1"/>
          </p:cNvPicPr>
          <p:nvPr/>
        </p:nvPicPr>
        <p:blipFill>
          <a:blip r:embed="rId5"/>
          <a:stretch>
            <a:fillRect/>
          </a:stretch>
        </p:blipFill>
        <p:spPr>
          <a:xfrm>
            <a:off x="7865954" y="2010677"/>
            <a:ext cx="3888725" cy="3405788"/>
          </a:xfrm>
          <a:prstGeom prst="rect">
            <a:avLst/>
          </a:prstGeom>
          <a:ln>
            <a:solidFill>
              <a:schemeClr val="tx1"/>
            </a:solidFill>
          </a:ln>
        </p:spPr>
      </p:pic>
    </p:spTree>
    <p:extLst>
      <p:ext uri="{BB962C8B-B14F-4D97-AF65-F5344CB8AC3E}">
        <p14:creationId xmlns:p14="http://schemas.microsoft.com/office/powerpoint/2010/main" val="179818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0206" y="448972"/>
            <a:ext cx="10515600" cy="972607"/>
          </a:xfrm>
        </p:spPr>
        <p:txBody>
          <a:bodyPr/>
          <a:lstStyle/>
          <a:p>
            <a:r>
              <a:rPr lang="en-GB" dirty="0"/>
              <a:t>Pertussis resources</a:t>
            </a:r>
            <a:endParaRPr lang="en-GB" altLang="en-US" dirty="0"/>
          </a:p>
        </p:txBody>
      </p:sp>
      <p:sp>
        <p:nvSpPr>
          <p:cNvPr id="5" name="Slide Number Placeholder 4">
            <a:extLst>
              <a:ext uri="{FF2B5EF4-FFF2-40B4-BE49-F238E27FC236}">
                <a16:creationId xmlns:a16="http://schemas.microsoft.com/office/drawing/2014/main" id="{B4D159F3-59A6-49B2-B2E2-3E516A1AD8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8EF8E73-1DC7-AAD0-1EF3-21257598FC6C}"/>
              </a:ext>
            </a:extLst>
          </p:cNvPr>
          <p:cNvSpPr txBox="1"/>
          <p:nvPr/>
        </p:nvSpPr>
        <p:spPr>
          <a:xfrm>
            <a:off x="568332" y="1545203"/>
            <a:ext cx="7807042" cy="471924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UKHSA Pertussis (whooping cough) programme collection</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pertussis immunisation resources for healthcare practitioners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Immunisation against infectious disease (the Green Book):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hapter 24 Pertussis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Vaccine Summary of Product Characteristics available on the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EMC website</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National Immunisation Programme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PGDs</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(including maternal pertussis)</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Leaflet and poster available to order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Home – Health Publications</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Local lead immunisation midwife or practitioner</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Regional screening and immunisation teams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UKHSA </a:t>
            </a:r>
            <a:r>
              <a:rPr lang="en-US" sz="2000" dirty="0">
                <a:solidFill>
                  <a:prstClr val="black"/>
                </a:solidFill>
                <a:latin typeface="Arial" panose="020B0604020202020204"/>
                <a:hlinkClick r:id="rId8"/>
              </a:rPr>
              <a:t>Vaccine update </a:t>
            </a:r>
            <a:r>
              <a:rPr kumimoji="0" lang="en-US" sz="2000" b="0" i="0" u="none" strike="noStrike" kern="1200" cap="none" spc="0" normalizeH="0" baseline="0" noProof="0" dirty="0">
                <a:ln>
                  <a:noFill/>
                </a:ln>
                <a:solidFill>
                  <a:prstClr val="black"/>
                </a:solidFill>
                <a:effectLst/>
                <a:uLnTx/>
                <a:uFillTx/>
                <a:latin typeface="Arial" panose="020B0604020202020204"/>
                <a:hlinkClick r:id="rId8"/>
              </a:rPr>
              <a:t>bulletin</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9"/>
              </a:rPr>
              <a:t>Interactive immunisation e-learning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(includes pertussis module) </a:t>
            </a:r>
          </a:p>
        </p:txBody>
      </p:sp>
      <p:sp>
        <p:nvSpPr>
          <p:cNvPr id="2" name="Footer Placeholder 1">
            <a:extLst>
              <a:ext uri="{FF2B5EF4-FFF2-40B4-BE49-F238E27FC236}">
                <a16:creationId xmlns:a16="http://schemas.microsoft.com/office/drawing/2014/main" id="{8B8C5FA0-34D5-BBE8-9228-84645749F15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9BEECCB-62F2-4733-0321-A0940AD69400}"/>
              </a:ext>
            </a:extLst>
          </p:cNvPr>
          <p:cNvPicPr>
            <a:picLocks noChangeAspect="1"/>
          </p:cNvPicPr>
          <p:nvPr/>
        </p:nvPicPr>
        <p:blipFill>
          <a:blip r:embed="rId10"/>
          <a:stretch>
            <a:fillRect/>
          </a:stretch>
        </p:blipFill>
        <p:spPr>
          <a:xfrm>
            <a:off x="8712938" y="1776238"/>
            <a:ext cx="3008210" cy="4359965"/>
          </a:xfrm>
          <a:prstGeom prst="rect">
            <a:avLst/>
          </a:prstGeom>
          <a:ln>
            <a:solidFill>
              <a:schemeClr val="tx1"/>
            </a:solidFill>
          </a:ln>
        </p:spPr>
      </p:pic>
    </p:spTree>
    <p:extLst>
      <p:ext uri="{BB962C8B-B14F-4D97-AF65-F5344CB8AC3E}">
        <p14:creationId xmlns:p14="http://schemas.microsoft.com/office/powerpoint/2010/main" val="311005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DFF5-821C-9E34-AE55-351959397FA8}"/>
              </a:ext>
            </a:extLst>
          </p:cNvPr>
          <p:cNvSpPr>
            <a:spLocks noGrp="1"/>
          </p:cNvSpPr>
          <p:nvPr>
            <p:ph type="ctrTitle"/>
          </p:nvPr>
        </p:nvSpPr>
        <p:spPr/>
        <p:txBody>
          <a:bodyPr/>
          <a:lstStyle/>
          <a:p>
            <a:r>
              <a:rPr lang="en-GB" dirty="0"/>
              <a:t>Pertussis (whooping cough)</a:t>
            </a:r>
          </a:p>
        </p:txBody>
      </p:sp>
    </p:spTree>
    <p:extLst>
      <p:ext uri="{BB962C8B-B14F-4D97-AF65-F5344CB8AC3E}">
        <p14:creationId xmlns:p14="http://schemas.microsoft.com/office/powerpoint/2010/main" val="34395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031988" y="453151"/>
            <a:ext cx="5064012" cy="864096"/>
          </a:xfrm>
        </p:spPr>
        <p:txBody>
          <a:bodyPr/>
          <a:lstStyle/>
          <a:p>
            <a:pPr eaLnBrk="1" hangingPunct="1"/>
            <a:r>
              <a:rPr lang="en-GB" altLang="en-US" sz="3600" dirty="0"/>
              <a:t>Pertussis</a:t>
            </a:r>
          </a:p>
        </p:txBody>
      </p:sp>
      <p:sp>
        <p:nvSpPr>
          <p:cNvPr id="12292" name="Content Placeholder 2"/>
          <p:cNvSpPr>
            <a:spLocks noGrp="1"/>
          </p:cNvSpPr>
          <p:nvPr>
            <p:ph idx="1"/>
          </p:nvPr>
        </p:nvSpPr>
        <p:spPr>
          <a:xfrm>
            <a:off x="712922" y="1565329"/>
            <a:ext cx="5991610" cy="4602995"/>
          </a:xfrm>
        </p:spPr>
        <p:txBody>
          <a:bodyPr>
            <a:normAutofit/>
          </a:bodyPr>
          <a:lstStyle/>
          <a:p>
            <a:pPr marL="457200" lvl="1">
              <a:lnSpc>
                <a:spcPct val="80000"/>
              </a:lnSpc>
            </a:pPr>
            <a:r>
              <a:rPr lang="en-GB" altLang="en-US" dirty="0"/>
              <a:t>pertussis is an acute bacterial infection caused by </a:t>
            </a:r>
            <a:r>
              <a:rPr lang="en-GB" altLang="en-US" i="1" dirty="0"/>
              <a:t>Bordetella pertussis </a:t>
            </a:r>
          </a:p>
          <a:p>
            <a:pPr marL="457200" lvl="1">
              <a:lnSpc>
                <a:spcPct val="80000"/>
              </a:lnSpc>
            </a:pPr>
            <a:endParaRPr lang="en-GB" altLang="en-US" dirty="0"/>
          </a:p>
          <a:p>
            <a:pPr marL="457200" lvl="1">
              <a:lnSpc>
                <a:spcPct val="80000"/>
              </a:lnSpc>
            </a:pPr>
            <a:r>
              <a:rPr lang="en-GB" altLang="en-US" dirty="0"/>
              <a:t>it is highly contagious and can be passed from person to person through droplets from the nose and throat of infected individuals when coughing and sneezing </a:t>
            </a:r>
          </a:p>
          <a:p>
            <a:pPr marL="457200" lvl="1">
              <a:lnSpc>
                <a:spcPct val="80000"/>
              </a:lnSpc>
            </a:pPr>
            <a:endParaRPr lang="en-GB" altLang="en-US" dirty="0"/>
          </a:p>
          <a:p>
            <a:pPr marL="457200" lvl="1">
              <a:lnSpc>
                <a:spcPct val="80000"/>
              </a:lnSpc>
            </a:pPr>
            <a:r>
              <a:rPr lang="en-GB" altLang="en-US" dirty="0"/>
              <a:t>infants and young children have the highest rates of complications </a:t>
            </a:r>
          </a:p>
          <a:p>
            <a:pPr marL="457200" lvl="1">
              <a:lnSpc>
                <a:spcPct val="80000"/>
              </a:lnSpc>
            </a:pPr>
            <a:endParaRPr lang="en-GB" altLang="en-US" dirty="0"/>
          </a:p>
          <a:p>
            <a:pPr marL="457200" lvl="1">
              <a:lnSpc>
                <a:spcPct val="80000"/>
              </a:lnSpc>
            </a:pPr>
            <a:r>
              <a:rPr lang="en-GB" altLang="en-US" dirty="0"/>
              <a:t>infants are the most vulnerable group and almost all deaths from pertussis occur in this age group with most occurring in those younger than 3 months of age</a:t>
            </a:r>
          </a:p>
          <a:p>
            <a:pPr eaLnBrk="1" hangingPunct="1">
              <a:lnSpc>
                <a:spcPct val="80000"/>
              </a:lnSpc>
            </a:pPr>
            <a:endParaRPr lang="en-GB" altLang="en-US" sz="2000" dirty="0">
              <a:solidFill>
                <a:srgbClr val="FF3300"/>
              </a:solidFill>
            </a:endParaRPr>
          </a:p>
        </p:txBody>
      </p:sp>
      <p:pic>
        <p:nvPicPr>
          <p:cNvPr id="12294" name="Picture 5" descr="pertus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7030" y="1752267"/>
            <a:ext cx="3080456"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3"/>
          <p:cNvSpPr txBox="1">
            <a:spLocks noChangeArrowheads="1"/>
          </p:cNvSpPr>
          <p:nvPr/>
        </p:nvSpPr>
        <p:spPr bwMode="auto">
          <a:xfrm>
            <a:off x="9087633" y="5343525"/>
            <a:ext cx="11448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800" b="0" i="0" u="none" strike="noStrike" kern="1200" cap="none" spc="0" normalizeH="0" baseline="0" noProof="0" dirty="0">
                <a:ln>
                  <a:noFill/>
                </a:ln>
                <a:solidFill>
                  <a:prstClr val="black"/>
                </a:solidFill>
                <a:effectLst/>
                <a:uLnTx/>
                <a:uFillTx/>
                <a:latin typeface="Times New Roman" pitchFamily="18" charset="0"/>
                <a:ea typeface="ＭＳ Ｐゴシック" charset="-128"/>
                <a:cs typeface="+mn-cs"/>
              </a:rPr>
              <a:t>Photo courtesy of CDC</a:t>
            </a:r>
          </a:p>
        </p:txBody>
      </p:sp>
      <p:sp>
        <p:nvSpPr>
          <p:cNvPr id="2" name="Slide Number Placeholder 1">
            <a:extLst>
              <a:ext uri="{FF2B5EF4-FFF2-40B4-BE49-F238E27FC236}">
                <a16:creationId xmlns:a16="http://schemas.microsoft.com/office/drawing/2014/main" id="{366FFEC5-BC00-1945-393D-10D5F48EB81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14C49386-73C2-8C6B-68A6-00D61AF8AB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798148" y="378064"/>
            <a:ext cx="9144000" cy="648072"/>
          </a:xfrm>
        </p:spPr>
        <p:txBody>
          <a:bodyPr>
            <a:normAutofit/>
          </a:bodyPr>
          <a:lstStyle/>
          <a:p>
            <a:pPr eaLnBrk="1" hangingPunct="1"/>
            <a:r>
              <a:rPr lang="en-GB" altLang="en-US" dirty="0"/>
              <a:t>Pertussis</a:t>
            </a:r>
          </a:p>
        </p:txBody>
      </p:sp>
      <p:sp>
        <p:nvSpPr>
          <p:cNvPr id="13316" name="Content Placeholder 2"/>
          <p:cNvSpPr>
            <a:spLocks noGrp="1"/>
          </p:cNvSpPr>
          <p:nvPr>
            <p:ph idx="1"/>
          </p:nvPr>
        </p:nvSpPr>
        <p:spPr>
          <a:xfrm>
            <a:off x="836908" y="1881486"/>
            <a:ext cx="9565876" cy="4109900"/>
          </a:xfrm>
        </p:spPr>
        <p:txBody>
          <a:bodyPr/>
          <a:lstStyle/>
          <a:p>
            <a:pPr eaLnBrk="1" hangingPunct="1">
              <a:lnSpc>
                <a:spcPct val="90000"/>
              </a:lnSpc>
              <a:buFont typeface="Arial" charset="0"/>
              <a:buNone/>
            </a:pPr>
            <a:r>
              <a:rPr lang="en-GB" altLang="en-US" sz="2600" dirty="0"/>
              <a:t>Incubation period:</a:t>
            </a:r>
          </a:p>
          <a:p>
            <a:pPr marL="457200" lvl="1">
              <a:lnSpc>
                <a:spcPct val="80000"/>
              </a:lnSpc>
            </a:pPr>
            <a:r>
              <a:rPr lang="en-GB" altLang="en-US" sz="2600" dirty="0"/>
              <a:t>the incubation period is on average 7 to 10 days (range 5 to 21 days) </a:t>
            </a:r>
          </a:p>
          <a:p>
            <a:pPr marL="457200" lvl="1">
              <a:lnSpc>
                <a:spcPct val="80000"/>
              </a:lnSpc>
            </a:pPr>
            <a:endParaRPr lang="en-GB" altLang="en-US" sz="2600" dirty="0"/>
          </a:p>
          <a:p>
            <a:pPr eaLnBrk="1" hangingPunct="1">
              <a:lnSpc>
                <a:spcPct val="90000"/>
              </a:lnSpc>
              <a:buFont typeface="Arial" charset="0"/>
              <a:buNone/>
            </a:pPr>
            <a:r>
              <a:rPr lang="en-GB" altLang="en-US" sz="2600" dirty="0"/>
              <a:t>Infectious period:</a:t>
            </a:r>
          </a:p>
          <a:p>
            <a:pPr marL="457200" lvl="1">
              <a:lnSpc>
                <a:spcPct val="80000"/>
              </a:lnSpc>
            </a:pPr>
            <a:r>
              <a:rPr lang="en-GB" altLang="en-US" sz="2600" dirty="0"/>
              <a:t>the infectious period is 21 days from cough onset</a:t>
            </a:r>
          </a:p>
          <a:p>
            <a:pPr marL="228600" lvl="1" indent="0">
              <a:lnSpc>
                <a:spcPct val="80000"/>
              </a:lnSpc>
              <a:buNone/>
            </a:pPr>
            <a:endParaRPr lang="en-GB" altLang="en-US" sz="2600" dirty="0"/>
          </a:p>
          <a:p>
            <a:pPr marL="0" indent="0" eaLnBrk="1" hangingPunct="1">
              <a:lnSpc>
                <a:spcPct val="90000"/>
              </a:lnSpc>
              <a:buNone/>
            </a:pPr>
            <a:endParaRPr lang="en-GB" altLang="en-US" sz="2000" dirty="0">
              <a:solidFill>
                <a:srgbClr val="2D0054"/>
              </a:solidFill>
            </a:endParaRPr>
          </a:p>
        </p:txBody>
      </p:sp>
      <p:sp>
        <p:nvSpPr>
          <p:cNvPr id="2" name="Slide Number Placeholder 1">
            <a:extLst>
              <a:ext uri="{FF2B5EF4-FFF2-40B4-BE49-F238E27FC236}">
                <a16:creationId xmlns:a16="http://schemas.microsoft.com/office/drawing/2014/main" id="{0DA89840-A011-148B-C260-DA90EB97DA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C74E200-98E7-D39B-E0FE-48BE5ACA6D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588936" y="429857"/>
            <a:ext cx="9539512" cy="647700"/>
          </a:xfrm>
        </p:spPr>
        <p:txBody>
          <a:bodyPr>
            <a:noAutofit/>
          </a:bodyPr>
          <a:lstStyle/>
          <a:p>
            <a:pPr eaLnBrk="1" hangingPunct="1"/>
            <a:r>
              <a:rPr lang="en-GB" altLang="en-US" dirty="0"/>
              <a:t>Clinical presentation of pertussis</a:t>
            </a:r>
          </a:p>
        </p:txBody>
      </p:sp>
      <p:sp>
        <p:nvSpPr>
          <p:cNvPr id="14340" name="Content Placeholder 2"/>
          <p:cNvSpPr>
            <a:spLocks noGrp="1"/>
          </p:cNvSpPr>
          <p:nvPr>
            <p:ph idx="1"/>
          </p:nvPr>
        </p:nvSpPr>
        <p:spPr>
          <a:xfrm>
            <a:off x="588936" y="1527441"/>
            <a:ext cx="10149087" cy="4752900"/>
          </a:xfrm>
        </p:spPr>
        <p:txBody>
          <a:bodyPr>
            <a:normAutofit fontScale="92500" lnSpcReduction="20000"/>
          </a:bodyPr>
          <a:lstStyle/>
          <a:p>
            <a:pPr marL="36000" indent="0">
              <a:lnSpc>
                <a:spcPct val="100000"/>
              </a:lnSpc>
              <a:spcBef>
                <a:spcPts val="500"/>
              </a:spcBef>
              <a:buNone/>
            </a:pPr>
            <a:r>
              <a:rPr lang="en-GB" altLang="en-US" sz="2200" b="1" dirty="0"/>
              <a:t>Initial stage</a:t>
            </a:r>
          </a:p>
          <a:p>
            <a:pPr marL="36000" indent="0">
              <a:lnSpc>
                <a:spcPct val="100000"/>
              </a:lnSpc>
              <a:spcBef>
                <a:spcPts val="500"/>
              </a:spcBef>
              <a:buNone/>
            </a:pPr>
            <a:r>
              <a:rPr lang="en-GB" altLang="en-US" sz="2200" dirty="0"/>
              <a:t>Early symptoms:</a:t>
            </a:r>
          </a:p>
          <a:p>
            <a:pPr marL="36000" lvl="1" indent="0">
              <a:lnSpc>
                <a:spcPct val="100000"/>
              </a:lnSpc>
            </a:pPr>
            <a:r>
              <a:rPr lang="en-GB" altLang="en-US" dirty="0"/>
              <a:t>are similar to those of a cold</a:t>
            </a:r>
          </a:p>
          <a:p>
            <a:pPr marL="36000" lvl="1" indent="0">
              <a:lnSpc>
                <a:spcPct val="100000"/>
              </a:lnSpc>
            </a:pPr>
            <a:r>
              <a:rPr lang="en-GB" altLang="en-US" dirty="0"/>
              <a:t>can last for 1 to 2 weeks before becoming more severe</a:t>
            </a:r>
          </a:p>
          <a:p>
            <a:pPr marL="36000" lvl="1" indent="0">
              <a:lnSpc>
                <a:spcPct val="80000"/>
              </a:lnSpc>
            </a:pPr>
            <a:endParaRPr lang="en-GB" altLang="en-US" dirty="0"/>
          </a:p>
          <a:p>
            <a:pPr marL="36000" indent="0">
              <a:lnSpc>
                <a:spcPct val="100000"/>
              </a:lnSpc>
              <a:spcBef>
                <a:spcPts val="500"/>
              </a:spcBef>
              <a:buNone/>
            </a:pPr>
            <a:r>
              <a:rPr lang="en-GB" altLang="en-US" sz="2200" b="1" dirty="0"/>
              <a:t>Second or paroxysmal stage</a:t>
            </a:r>
          </a:p>
          <a:p>
            <a:pPr marL="36000" lvl="1" indent="0">
              <a:lnSpc>
                <a:spcPct val="100000"/>
              </a:lnSpc>
              <a:buNone/>
            </a:pPr>
            <a:r>
              <a:rPr lang="en-GB" altLang="en-US" dirty="0"/>
              <a:t>Characteristic symptoms:</a:t>
            </a:r>
          </a:p>
          <a:p>
            <a:pPr marL="36000" lvl="1" indent="0">
              <a:lnSpc>
                <a:spcPct val="100000"/>
              </a:lnSpc>
            </a:pPr>
            <a:r>
              <a:rPr lang="en-GB" altLang="en-US" dirty="0"/>
              <a:t>intense bouts of coughing sometimes referred to as ‘paroxysms’ of coughing </a:t>
            </a:r>
          </a:p>
          <a:p>
            <a:pPr marL="36000" lvl="1" indent="0">
              <a:lnSpc>
                <a:spcPct val="100000"/>
              </a:lnSpc>
            </a:pPr>
            <a:r>
              <a:rPr lang="en-GB" altLang="en-US" dirty="0"/>
              <a:t>a ‘whoop’ sound with each sharp intake of breath after coughing (may not occur in infants)</a:t>
            </a:r>
          </a:p>
          <a:p>
            <a:pPr marL="36000" lvl="1" indent="0">
              <a:lnSpc>
                <a:spcPct val="100000"/>
              </a:lnSpc>
            </a:pPr>
            <a:r>
              <a:rPr lang="en-GB" altLang="en-US" dirty="0"/>
              <a:t>vomiting after coughing </a:t>
            </a:r>
          </a:p>
          <a:p>
            <a:pPr marL="36000" lvl="1" indent="0">
              <a:lnSpc>
                <a:spcPct val="80000"/>
              </a:lnSpc>
            </a:pPr>
            <a:endParaRPr lang="en-GB" altLang="en-US" dirty="0"/>
          </a:p>
          <a:p>
            <a:pPr marL="36000" indent="0" eaLnBrk="1" hangingPunct="1">
              <a:spcBef>
                <a:spcPts val="500"/>
              </a:spcBef>
              <a:buFont typeface="Arial" charset="0"/>
              <a:buNone/>
            </a:pPr>
            <a:r>
              <a:rPr lang="en-GB" altLang="en-US" sz="2200" b="1" dirty="0"/>
              <a:t>Convalescent stage</a:t>
            </a:r>
          </a:p>
          <a:p>
            <a:pPr marL="36000" indent="0" eaLnBrk="1" hangingPunct="1">
              <a:spcBef>
                <a:spcPts val="500"/>
              </a:spcBef>
              <a:buFont typeface="Arial" charset="0"/>
              <a:buNone/>
            </a:pPr>
            <a:r>
              <a:rPr lang="en-GB" altLang="en-US" sz="2200" dirty="0"/>
              <a:t>Symptoms:</a:t>
            </a:r>
          </a:p>
          <a:p>
            <a:pPr marL="36000" lvl="1" indent="0">
              <a:lnSpc>
                <a:spcPct val="100000"/>
              </a:lnSpc>
            </a:pPr>
            <a:r>
              <a:rPr lang="en-GB" altLang="en-US" dirty="0"/>
              <a:t>slowly become less severe</a:t>
            </a:r>
          </a:p>
          <a:p>
            <a:pPr marL="36000" lvl="1" indent="0">
              <a:lnSpc>
                <a:spcPct val="100000"/>
              </a:lnSpc>
            </a:pPr>
            <a:r>
              <a:rPr lang="en-GB" altLang="en-US" dirty="0"/>
              <a:t>generally last 2 to 6 weeks but can persist for months</a:t>
            </a:r>
          </a:p>
        </p:txBody>
      </p:sp>
      <p:sp>
        <p:nvSpPr>
          <p:cNvPr id="2" name="Slide Number Placeholder 1">
            <a:extLst>
              <a:ext uri="{FF2B5EF4-FFF2-40B4-BE49-F238E27FC236}">
                <a16:creationId xmlns:a16="http://schemas.microsoft.com/office/drawing/2014/main" id="{557B0905-B814-94ED-ECEE-2EFF7AF26A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4B77AB7-BBF8-D3EB-6CDD-289351325CC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Vaccination against pertussis for pregnant women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ccination against pertussis for pregnant women slideset DRAFT updated 4 March 2024" id="{BE0860C3-9817-46FF-A57A-8E4EB73D1677}" vid="{7AA4EC12-1D52-473C-BD9D-F27B1AD87C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2</Template>
  <TotalTime>2569</TotalTime>
  <Words>10990</Words>
  <Application>Microsoft Office PowerPoint</Application>
  <PresentationFormat>Widescreen</PresentationFormat>
  <Paragraphs>704</Paragraphs>
  <Slides>56</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BlinkMacSystemFont</vt:lpstr>
      <vt:lpstr>Calibri</vt:lpstr>
      <vt:lpstr>GDS Transport</vt:lpstr>
      <vt:lpstr>Segoe UI</vt:lpstr>
      <vt:lpstr>source-serif-pro</vt:lpstr>
      <vt:lpstr>Symbol</vt:lpstr>
      <vt:lpstr>Times New Roman</vt:lpstr>
      <vt:lpstr>1_Office Theme</vt:lpstr>
      <vt:lpstr>Pertussis (whooping cough) vaccination programme for pregnant women</vt:lpstr>
      <vt:lpstr>Key messages</vt:lpstr>
      <vt:lpstr>Aims of resource</vt:lpstr>
      <vt:lpstr>Learning outcomes</vt:lpstr>
      <vt:lpstr>Contents</vt:lpstr>
      <vt:lpstr>Pertussis (whooping cough)</vt:lpstr>
      <vt:lpstr>Pertussis</vt:lpstr>
      <vt:lpstr>Pertussis</vt:lpstr>
      <vt:lpstr>Clinical presentation of pertussis</vt:lpstr>
      <vt:lpstr>Clinical presentation of pertussis in infants and young children </vt:lpstr>
      <vt:lpstr>Complications of pertussis in older children and adults</vt:lpstr>
      <vt:lpstr>Complications in infants and young children </vt:lpstr>
      <vt:lpstr>Pertussis epidemiology</vt:lpstr>
      <vt:lpstr>Incidence of confirmed pertussis cases at all ages, England and Wales, 1998 to 2012 </vt:lpstr>
      <vt:lpstr>Confirmed cases in infant under one year by week of age at onset (2011 to August 2012)</vt:lpstr>
      <vt:lpstr>Incidence of laboratory confirmed pertussis cases, aged under one year, England: 2011 to 2023*, **</vt:lpstr>
      <vt:lpstr>Infant deaths due to pertussis (England)  </vt:lpstr>
      <vt:lpstr>Maternal vaccination uptake Monthly pertussis vaccination coverage (%) in pregnant women (England), 2016 to 2023</vt:lpstr>
      <vt:lpstr>Monthly pertussis vaccination coverage (%) in pregnant women by NHS commissioning region, April 2019 to December 2023</vt:lpstr>
      <vt:lpstr>Vaccinating pregnant women</vt:lpstr>
      <vt:lpstr>Routine childhood pertussis immunisation</vt:lpstr>
      <vt:lpstr>Pertussis vaccination</vt:lpstr>
      <vt:lpstr>Pertussis vaccination in pregnancy: protecting those too young to be vaccinated</vt:lpstr>
      <vt:lpstr>Pertussis vaccination in pregnancy</vt:lpstr>
      <vt:lpstr>Maternal vaccination is highly effective</vt:lpstr>
      <vt:lpstr>Protecting each pregnancy</vt:lpstr>
      <vt:lpstr>Vaccination after 32 weeks of pregnancy</vt:lpstr>
      <vt:lpstr>Pertussis vaccination in pregnancy: safety</vt:lpstr>
      <vt:lpstr>Pertussis vaccination in pregnancy: safety</vt:lpstr>
      <vt:lpstr>Pertussis vaccination in pregnancy: recommended vaccine </vt:lpstr>
      <vt:lpstr>Recommended vaccine</vt:lpstr>
      <vt:lpstr>Change of vaccine from July 2024</vt:lpstr>
      <vt:lpstr>Tdap (ADACEL) vaccine</vt:lpstr>
      <vt:lpstr>Vaccine administration – Tdap (ADACEL) </vt:lpstr>
      <vt:lpstr>dTaP/IPV vaccine</vt:lpstr>
      <vt:lpstr>Vaccine administration – dTaP/IPV</vt:lpstr>
      <vt:lpstr>Ensure the right vaccine is given!</vt:lpstr>
      <vt:lpstr>Contraindications and Precautions</vt:lpstr>
      <vt:lpstr>ADACEL and latex allergy</vt:lpstr>
      <vt:lpstr>Adverse reactions following Tdap or dTap/IPV</vt:lpstr>
      <vt:lpstr>Reporting suspected adverse reactions</vt:lpstr>
      <vt:lpstr>Vaccine supply</vt:lpstr>
      <vt:lpstr>Vaccine recording</vt:lpstr>
      <vt:lpstr>The role of healthcare staff</vt:lpstr>
      <vt:lpstr>Data management</vt:lpstr>
      <vt:lpstr>Improving vaccine uptake</vt:lpstr>
      <vt:lpstr>Summary of vaccine programme recommendations</vt:lpstr>
      <vt:lpstr>Providing longer term protection against pertussis </vt:lpstr>
      <vt:lpstr>Key role for healthcare practitioners</vt:lpstr>
      <vt:lpstr>Actions for healthcare practitioners</vt:lpstr>
      <vt:lpstr>Messages for pregnant women</vt:lpstr>
      <vt:lpstr>Summary and resources</vt:lpstr>
      <vt:lpstr>Key messages</vt:lpstr>
      <vt:lpstr>Key points </vt:lpstr>
      <vt:lpstr>Information for Healthcare Practitioners guidance</vt:lpstr>
      <vt:lpstr>Pertussis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vaccination programme for pregnant women</dc:title>
  <dc:creator>UKHSA</dc:creator>
  <cp:lastModifiedBy>Richard.N Allen</cp:lastModifiedBy>
  <cp:revision>52</cp:revision>
  <cp:lastPrinted>2021-08-09T14:01:33Z</cp:lastPrinted>
  <dcterms:created xsi:type="dcterms:W3CDTF">2024-01-16T16:42:26Z</dcterms:created>
  <dcterms:modified xsi:type="dcterms:W3CDTF">2024-06-20T14:05:56Z</dcterms:modified>
</cp:coreProperties>
</file>