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713" r:id="rId5"/>
    <p:sldMasterId id="2147483721" r:id="rId6"/>
    <p:sldMasterId id="2147483728" r:id="rId7"/>
    <p:sldMasterId id="2147483735" r:id="rId8"/>
  </p:sldMasterIdLst>
  <p:notesMasterIdLst>
    <p:notesMasterId r:id="rId31"/>
  </p:notesMasterIdLst>
  <p:sldIdLst>
    <p:sldId id="2146847296" r:id="rId9"/>
    <p:sldId id="2146847305" r:id="rId10"/>
    <p:sldId id="2146847324" r:id="rId11"/>
    <p:sldId id="2146847307" r:id="rId12"/>
    <p:sldId id="2146847309" r:id="rId13"/>
    <p:sldId id="2146847311" r:id="rId14"/>
    <p:sldId id="2146847326" r:id="rId15"/>
    <p:sldId id="583" r:id="rId16"/>
    <p:sldId id="2146847325" r:id="rId17"/>
    <p:sldId id="2146847327" r:id="rId18"/>
    <p:sldId id="2146847316" r:id="rId19"/>
    <p:sldId id="2146847314" r:id="rId20"/>
    <p:sldId id="2146847315" r:id="rId21"/>
    <p:sldId id="2146847328" r:id="rId22"/>
    <p:sldId id="2146847318" r:id="rId23"/>
    <p:sldId id="2146847319" r:id="rId24"/>
    <p:sldId id="2146847330" r:id="rId25"/>
    <p:sldId id="2146847331" r:id="rId26"/>
    <p:sldId id="257" r:id="rId27"/>
    <p:sldId id="2146847321" r:id="rId28"/>
    <p:sldId id="2146847299" r:id="rId29"/>
    <p:sldId id="2146847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E0E5FC-8D7A-BE43-F164-5F82986A0828}" name="Lisa Ritchie" initials="LR" userId="S::lisaritchie@england.nhs.uk::91e54757-9499-41aa-bb9f-bfcde14a81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cloghrie, Paul" initials="MP" lastIdx="1" clrIdx="0">
    <p:extLst>
      <p:ext uri="{19B8F6BF-5375-455C-9EA6-DF929625EA0E}">
        <p15:presenceInfo xmlns:p15="http://schemas.microsoft.com/office/powerpoint/2012/main" userId="S::paul.mccloghrie@dhsc.gov.uk::42cc6f57-d4cf-4277-be3f-4726c2a4c893" providerId="AD"/>
      </p:ext>
    </p:extLst>
  </p:cmAuthor>
  <p:cmAuthor id="2" name="Cooke, Laura" initials="CL" lastIdx="6" clrIdx="1">
    <p:extLst>
      <p:ext uri="{19B8F6BF-5375-455C-9EA6-DF929625EA0E}">
        <p15:presenceInfo xmlns:p15="http://schemas.microsoft.com/office/powerpoint/2012/main" userId="S::laura.cooke@dhsc.gov.uk::ff93902b-a1fc-4165-ba15-a0112ef9b96d" providerId="AD"/>
      </p:ext>
    </p:extLst>
  </p:cmAuthor>
  <p:cmAuthor id="3" name="Vanessa Saliba" initials="VS" lastIdx="2" clrIdx="2">
    <p:extLst>
      <p:ext uri="{19B8F6BF-5375-455C-9EA6-DF929625EA0E}">
        <p15:presenceInfo xmlns:p15="http://schemas.microsoft.com/office/powerpoint/2012/main" userId="S::Vanessa.Saliba@phe.gov.uk::a067d829-fb62-4f24-a0f6-ad915d9e2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1" autoAdjust="0"/>
    <p:restoredTop sz="94685"/>
  </p:normalViewPr>
  <p:slideViewPr>
    <p:cSldViewPr snapToGrid="0">
      <p:cViewPr varScale="1">
        <p:scale>
          <a:sx n="62" d="100"/>
          <a:sy n="62" d="100"/>
        </p:scale>
        <p:origin x="1040" y="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90B96-1F2A-452B-95FB-58CF70C724AF}"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147A8-5BDD-4B98-980E-8F986B0F9CC6}" type="slidenum">
              <a:rPr lang="en-GB" smtClean="0"/>
              <a:t>‹#›</a:t>
            </a:fld>
            <a:endParaRPr lang="en-GB"/>
          </a:p>
        </p:txBody>
      </p:sp>
    </p:spTree>
    <p:extLst>
      <p:ext uri="{BB962C8B-B14F-4D97-AF65-F5344CB8AC3E}">
        <p14:creationId xmlns:p14="http://schemas.microsoft.com/office/powerpoint/2010/main" val="200893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MMR vaccines for intramuscular (IM) administration are supplied either as a suspension in a pre-filled syringe or as a freeze dried powder and solution for reconstitution. They should be prepared in accordance with manufacturers instructions and shaken well before they are administered</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377780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398219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Measles for Paediatrics and A&amp;E </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878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Paediatrics and A&amp;E </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53649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Measles for Paediatrics and A&amp;E </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65681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308725"/>
          </a:xfrm>
        </p:spPr>
        <p:txBody>
          <a:bodyPr rtlCol="0">
            <a:normAutofit/>
          </a:bodyPr>
          <a:lstStyle/>
          <a:p>
            <a:pPr lvl="0"/>
            <a:r>
              <a:rPr lang="en-US" noProof="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Measles for Paediatrics and A&amp;E </a:t>
            </a:r>
            <a:endParaRPr lang="en-US" dirty="0">
              <a:solidFill>
                <a:prstClr val="white"/>
              </a:solidFill>
            </a:endParaRPr>
          </a:p>
        </p:txBody>
      </p:sp>
    </p:spTree>
    <p:extLst>
      <p:ext uri="{BB962C8B-B14F-4D97-AF65-F5344CB8AC3E}">
        <p14:creationId xmlns:p14="http://schemas.microsoft.com/office/powerpoint/2010/main" val="51716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Measles for Paediatrics and A&amp;E </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7F02-FD7A-4A65-81BA-44C64D3FAAF4}"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101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96906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0776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15173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39785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70325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Measles for Paediatrics and A&amp;E </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4" name="Freeform 7">
            <a:extLst>
              <a:ext uri="{FF2B5EF4-FFF2-40B4-BE49-F238E27FC236}">
                <a16:creationId xmlns:a16="http://schemas.microsoft.com/office/drawing/2014/main" id="{5F93AF5F-BC68-4941-59A8-515719D2EC1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78096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
        <p:nvSpPr>
          <p:cNvPr id="6" name="Footer Placeholder 4">
            <a:extLst>
              <a:ext uri="{FF2B5EF4-FFF2-40B4-BE49-F238E27FC236}">
                <a16:creationId xmlns:a16="http://schemas.microsoft.com/office/drawing/2014/main" id="{3FA6D204-9238-42B7-89A4-BF406BF82EB6}"/>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Paediatrics and A&amp;E </a:t>
            </a:r>
            <a:endParaRPr lang="en-GB" sz="1400" dirty="0"/>
          </a:p>
        </p:txBody>
      </p:sp>
      <p:sp>
        <p:nvSpPr>
          <p:cNvPr id="5" name="Text Placeholder 4">
            <a:extLst>
              <a:ext uri="{FF2B5EF4-FFF2-40B4-BE49-F238E27FC236}">
                <a16:creationId xmlns:a16="http://schemas.microsoft.com/office/drawing/2014/main" id="{466BABC5-1E93-4AE9-AAAD-D0A46CC1CB1C}"/>
              </a:ext>
            </a:extLst>
          </p:cNvPr>
          <p:cNvSpPr>
            <a:spLocks noGrp="1"/>
          </p:cNvSpPr>
          <p:nvPr>
            <p:ph type="body" sz="quarter" idx="12"/>
          </p:nvPr>
        </p:nvSpPr>
        <p:spPr>
          <a:xfrm>
            <a:off x="330200" y="1155700"/>
            <a:ext cx="5060950" cy="223838"/>
          </a:xfrm>
        </p:spPr>
        <p:txBody>
          <a:bodyPr>
            <a:noAutofit/>
          </a:bodyPr>
          <a:lstStyle>
            <a:lvl1pPr marL="0" indent="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117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82852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5542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69815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60151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03376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
        <p:nvSpPr>
          <p:cNvPr id="6" name="Footer Placeholder 4">
            <a:extLst>
              <a:ext uri="{FF2B5EF4-FFF2-40B4-BE49-F238E27FC236}">
                <a16:creationId xmlns:a16="http://schemas.microsoft.com/office/drawing/2014/main" id="{3FA6D204-9238-42B7-89A4-BF406BF82EB6}"/>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Paediatrics and A&amp;E </a:t>
            </a:r>
            <a:endParaRPr lang="en-GB" sz="1400" dirty="0"/>
          </a:p>
        </p:txBody>
      </p:sp>
      <p:sp>
        <p:nvSpPr>
          <p:cNvPr id="5" name="Text Placeholder 4">
            <a:extLst>
              <a:ext uri="{FF2B5EF4-FFF2-40B4-BE49-F238E27FC236}">
                <a16:creationId xmlns:a16="http://schemas.microsoft.com/office/drawing/2014/main" id="{466BABC5-1E93-4AE9-AAAD-D0A46CC1CB1C}"/>
              </a:ext>
            </a:extLst>
          </p:cNvPr>
          <p:cNvSpPr>
            <a:spLocks noGrp="1"/>
          </p:cNvSpPr>
          <p:nvPr>
            <p:ph type="body" sz="quarter" idx="12"/>
          </p:nvPr>
        </p:nvSpPr>
        <p:spPr>
          <a:xfrm>
            <a:off x="330200" y="1155700"/>
            <a:ext cx="5060950" cy="223838"/>
          </a:xfrm>
        </p:spPr>
        <p:txBody>
          <a:bodyPr>
            <a:noAutofit/>
          </a:bodyPr>
          <a:lstStyle>
            <a:lvl1pPr marL="0" indent="0">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5421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307469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455040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xfrm>
            <a:off x="838200" y="580912"/>
            <a:ext cx="9725809" cy="1109776"/>
          </a:xfrm>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887550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Measles for Paediatrics and A&amp;E </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5" name="Freeform 6">
            <a:extLst>
              <a:ext uri="{FF2B5EF4-FFF2-40B4-BE49-F238E27FC236}">
                <a16:creationId xmlns:a16="http://schemas.microsoft.com/office/drawing/2014/main" id="{55A91C04-FB52-4A95-97D0-7D8258229FA2}"/>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62367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881542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7652814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2425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Paediatrics and A&amp;E </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2" name="Freeform 8">
            <a:extLst>
              <a:ext uri="{FF2B5EF4-FFF2-40B4-BE49-F238E27FC236}">
                <a16:creationId xmlns:a16="http://schemas.microsoft.com/office/drawing/2014/main" id="{7727E256-A321-3939-3471-9E0957B1CE5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705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Measles for Paediatrics and A&amp;E </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3" name="Freeform 4">
            <a:extLst>
              <a:ext uri="{FF2B5EF4-FFF2-40B4-BE49-F238E27FC236}">
                <a16:creationId xmlns:a16="http://schemas.microsoft.com/office/drawing/2014/main" id="{49860EE1-260D-6377-E340-74F855FD5904}"/>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788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A392702-8A81-A348-9376-DFBCBFDB4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921" y="244531"/>
            <a:ext cx="1713105" cy="1625997"/>
          </a:xfrm>
          <a:prstGeom prst="rect">
            <a:avLst/>
          </a:prstGeom>
        </p:spPr>
      </p:pic>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043385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Measles for Paediatrics and A&amp;E </a:t>
            </a:r>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02213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Tree>
    <p:extLst>
      <p:ext uri="{BB962C8B-B14F-4D97-AF65-F5344CB8AC3E}">
        <p14:creationId xmlns:p14="http://schemas.microsoft.com/office/powerpoint/2010/main" val="279468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Measles for Paediatrics and A&amp;E </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00217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Measles for Paediatrics and A&amp;E </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15876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672" r:id="rId7"/>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Measles for Paediatrics and A&amp;E </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14979432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6378770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BFA50A8-EF9B-3E47-AE18-159EE76D122A}"/>
              </a:ext>
            </a:extLst>
          </p:cNvPr>
          <p:cNvSpPr/>
          <p:nvPr/>
        </p:nvSpPr>
        <p:spPr>
          <a:xfrm>
            <a:off x="0" y="0"/>
            <a:ext cx="11740245" cy="1502650"/>
          </a:xfrm>
          <a:custGeom>
            <a:avLst/>
            <a:gdLst>
              <a:gd name="connsiteX0" fmla="*/ 0 w 11740245"/>
              <a:gd name="connsiteY0" fmla="*/ 0 h 1502650"/>
              <a:gd name="connsiteX1" fmla="*/ 9345286 w 11740245"/>
              <a:gd name="connsiteY1" fmla="*/ 0 h 1502650"/>
              <a:gd name="connsiteX2" fmla="*/ 11733512 w 11740245"/>
              <a:gd name="connsiteY2" fmla="*/ 0 h 1502650"/>
              <a:gd name="connsiteX3" fmla="*/ 11740245 w 11740245"/>
              <a:gd name="connsiteY3" fmla="*/ 79169 h 1502650"/>
              <a:gd name="connsiteX4" fmla="*/ 10662179 w 11740245"/>
              <a:gd name="connsiteY4" fmla="*/ 1495301 h 1502650"/>
              <a:gd name="connsiteX5" fmla="*/ 10590179 w 11740245"/>
              <a:gd name="connsiteY5" fmla="*/ 1499610 h 1502650"/>
              <a:gd name="connsiteX6" fmla="*/ 10590179 w 11740245"/>
              <a:gd name="connsiteY6" fmla="*/ 1502650 h 1502650"/>
              <a:gd name="connsiteX7" fmla="*/ 10539399 w 11740245"/>
              <a:gd name="connsiteY7" fmla="*/ 1502650 h 1502650"/>
              <a:gd name="connsiteX8" fmla="*/ 0 w 11740245"/>
              <a:gd name="connsiteY8" fmla="*/ 1502650 h 150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0245" h="1502650">
                <a:moveTo>
                  <a:pt x="0" y="0"/>
                </a:moveTo>
                <a:lnTo>
                  <a:pt x="9345286" y="0"/>
                </a:lnTo>
                <a:lnTo>
                  <a:pt x="11733512" y="0"/>
                </a:lnTo>
                <a:lnTo>
                  <a:pt x="11740245" y="79169"/>
                </a:lnTo>
                <a:cubicBezTo>
                  <a:pt x="11740245" y="816201"/>
                  <a:pt x="11267713" y="1422404"/>
                  <a:pt x="10662179" y="1495301"/>
                </a:cubicBezTo>
                <a:lnTo>
                  <a:pt x="10590179" y="1499610"/>
                </a:lnTo>
                <a:lnTo>
                  <a:pt x="10590179" y="1502650"/>
                </a:lnTo>
                <a:lnTo>
                  <a:pt x="10539399" y="1502650"/>
                </a:lnTo>
                <a:lnTo>
                  <a:pt x="0" y="150265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0030273" cy="972607"/>
          </a:xfrm>
          <a:prstGeom prst="rect">
            <a:avLst/>
          </a:prstGeom>
        </p:spPr>
        <p:txBody>
          <a:bodyPr vert="horz" lIns="91440" tIns="45720" rIns="91440" bIns="4572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26620727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hdr="0" dt="0"/>
  <p:txStyles>
    <p:titleStyle>
      <a:lvl1pPr algn="l" defTabSz="914400" rtl="0" eaLnBrk="1" latinLnBrk="0" hangingPunct="1">
        <a:lnSpc>
          <a:spcPct val="90000"/>
        </a:lnSpc>
        <a:spcBef>
          <a:spcPct val="0"/>
        </a:spcBef>
        <a:buNone/>
        <a:defRPr sz="3800" kern="1200"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8"/>
          <a:stretch>
            <a:fillRect/>
          </a:stretch>
        </p:blipFill>
        <p:spPr>
          <a:xfrm>
            <a:off x="0" y="0"/>
            <a:ext cx="12192000" cy="6858000"/>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9899423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ransition spd="med"/>
  <p:hf hd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hyperlink" Target="https://www.who.int/emergencies/disease-outbreak-news"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national-measles-guidelines" TargetMode="External"/><Relationship Id="rId2" Type="http://schemas.openxmlformats.org/officeDocument/2006/relationships/hyperlink" Target="https://www.gov.uk/health-protection-team"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gland.nhs.uk/publication/national-infection-prevention-and-control-manual-for-england-appendices/#heading-11" TargetMode="External"/><Relationship Id="rId2" Type="http://schemas.openxmlformats.org/officeDocument/2006/relationships/hyperlink" Target="https://www.england.nhs.uk/national-infection-prevention-and-control-manual-nipcm-for-england/chapter-2-transmission-based-precautions-tbps/" TargetMode="External"/><Relationship Id="rId1" Type="http://schemas.openxmlformats.org/officeDocument/2006/relationships/slideLayout" Target="../slideLayouts/slideLayout30.xml"/><Relationship Id="rId5" Type="http://schemas.openxmlformats.org/officeDocument/2006/relationships/hyperlink" Target="https://assets.publishing.service.gov.uk/media/5a7abc09e5274a319e77a5b9/Green-Book-Chapter-12.pdf" TargetMode="External"/><Relationship Id="rId4" Type="http://schemas.openxmlformats.org/officeDocument/2006/relationships/hyperlink" Target="https://www.england.nhs.uk/national-infection-prevention-and-control-manual-nipcm-for-england/chapter-1-standard-infection-control-precautions-sic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collections/measles-guidance-data-and-analysis#clinical-management" TargetMode="External"/><Relationship Id="rId7" Type="http://schemas.openxmlformats.org/officeDocument/2006/relationships/hyperlink" Target="https://www.gov.uk/government/publications/the-health-and-social-care-act-2008-code-of-practice-on-the-prevention-and-control-of-infections-and-related-guidance" TargetMode="External"/><Relationship Id="rId2" Type="http://schemas.openxmlformats.org/officeDocument/2006/relationships/hyperlink" Target="https://www.gov.uk/government/publications/national-measles-guidelines"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immunisation-of-healthcare-and-laboratory-staff-the-green-book-chapter-12" TargetMode="External"/><Relationship Id="rId5" Type="http://schemas.openxmlformats.org/officeDocument/2006/relationships/hyperlink" Target="https://www.england.nhs.uk/publication/national-infection-prevention-and-control/" TargetMode="External"/><Relationship Id="rId4" Type="http://schemas.openxmlformats.org/officeDocument/2006/relationships/hyperlink" Target="https://www.gov.uk/government/publications/measles-the-green-book-chapter-2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mmr-for-all-general-leaflet" TargetMode="External"/><Relationship Id="rId7" Type="http://schemas.openxmlformats.org/officeDocument/2006/relationships/hyperlink" Target="https://www.gov.uk/government/publications/measles-outbreak" TargetMode="External"/><Relationship Id="rId2" Type="http://schemas.openxmlformats.org/officeDocument/2006/relationships/hyperlink" Target="https://www.gov.uk/government/publications/measles-and-rubella-elimination-uk-strategy"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health-protection-in-schools-and-other-childcare-facilities" TargetMode="External"/><Relationship Id="rId5" Type="http://schemas.openxmlformats.org/officeDocument/2006/relationships/hyperlink" Target="https://ukhsa.blog.gov.uk/2022/02/01/what-do-i-need-to-know-about-the-mmr-vaccine/" TargetMode="External"/><Relationship Id="rId4" Type="http://schemas.openxmlformats.org/officeDocument/2006/relationships/hyperlink" Target="https://assets.publishing.service.gov.uk/government/uploads/system/uploads/attachment_data/file/689712/Measles_adults_DL_Leaflet_03_.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assets.publishing.service.gov.uk/media/5a7abc09e5274a319e77a5b9/Green-Book-Chapter-1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ssets.publishing.service.gov.uk/media/5a7abc09e5274a319e77a5b9/Green-Book-Chapter-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www.gov.uk/government/publications/measles-the-green-book-chapter-21" TargetMode="Externa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613665" y="2528657"/>
            <a:ext cx="10964670" cy="1971423"/>
          </a:xfrm>
        </p:spPr>
        <p:txBody>
          <a:bodyPr>
            <a:normAutofit/>
          </a:bodyPr>
          <a:lstStyle/>
          <a:p>
            <a:r>
              <a:rPr lang="en-GB" b="1" dirty="0"/>
              <a:t>Measles: update for Paediatrics and A&amp;E </a:t>
            </a:r>
            <a:br>
              <a:rPr lang="en-GB" dirty="0"/>
            </a:br>
            <a:br>
              <a:rPr lang="en-GB" dirty="0"/>
            </a:br>
            <a:endParaRPr lang="en-GB" dirty="0"/>
          </a:p>
        </p:txBody>
      </p:sp>
      <p:sp>
        <p:nvSpPr>
          <p:cNvPr id="3" name="TextBox 2">
            <a:extLst>
              <a:ext uri="{FF2B5EF4-FFF2-40B4-BE49-F238E27FC236}">
                <a16:creationId xmlns:a16="http://schemas.microsoft.com/office/drawing/2014/main" id="{E2928063-603C-4299-BA76-DDEB030F68B4}"/>
              </a:ext>
            </a:extLst>
          </p:cNvPr>
          <p:cNvSpPr txBox="1"/>
          <p:nvPr/>
        </p:nvSpPr>
        <p:spPr>
          <a:xfrm>
            <a:off x="613665" y="4672909"/>
            <a:ext cx="10092007" cy="1077218"/>
          </a:xfrm>
          <a:prstGeom prst="rect">
            <a:avLst/>
          </a:prstGeom>
          <a:noFill/>
        </p:spPr>
        <p:txBody>
          <a:bodyPr wrap="square" rtlCol="0">
            <a:spAutoFit/>
          </a:bodyPr>
          <a:lstStyle/>
          <a:p>
            <a:r>
              <a:rPr lang="en-GB" sz="3200" dirty="0">
                <a:solidFill>
                  <a:schemeClr val="bg1"/>
                </a:solidFill>
              </a:rPr>
              <a:t>UKHSA Immunisation and Vaccine Preventable Disease Division - 2023</a:t>
            </a:r>
          </a:p>
        </p:txBody>
      </p:sp>
    </p:spTree>
    <p:extLst>
      <p:ext uri="{BB962C8B-B14F-4D97-AF65-F5344CB8AC3E}">
        <p14:creationId xmlns:p14="http://schemas.microsoft.com/office/powerpoint/2010/main" val="8232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CED17-FE0A-2AB7-32A0-7E2CC366248A}"/>
              </a:ext>
            </a:extLst>
          </p:cNvPr>
          <p:cNvSpPr>
            <a:spLocks noGrp="1"/>
          </p:cNvSpPr>
          <p:nvPr>
            <p:ph type="title"/>
          </p:nvPr>
        </p:nvSpPr>
        <p:spPr/>
        <p:txBody>
          <a:bodyPr anchor="t">
            <a:normAutofit/>
          </a:bodyPr>
          <a:lstStyle/>
          <a:p>
            <a:r>
              <a:rPr lang="en-GB" dirty="0"/>
              <a:t>Clinical presentation: prodromal phase</a:t>
            </a:r>
          </a:p>
        </p:txBody>
      </p:sp>
      <p:sp>
        <p:nvSpPr>
          <p:cNvPr id="3" name="Content Placeholder 2">
            <a:extLst>
              <a:ext uri="{FF2B5EF4-FFF2-40B4-BE49-F238E27FC236}">
                <a16:creationId xmlns:a16="http://schemas.microsoft.com/office/drawing/2014/main" id="{F5D46D08-25D1-EE56-5198-FEB0C201AF63}"/>
              </a:ext>
            </a:extLst>
          </p:cNvPr>
          <p:cNvSpPr>
            <a:spLocks noGrp="1"/>
          </p:cNvSpPr>
          <p:nvPr>
            <p:ph idx="1"/>
          </p:nvPr>
        </p:nvSpPr>
        <p:spPr>
          <a:xfrm>
            <a:off x="6287084" y="1956569"/>
            <a:ext cx="4977948" cy="4351338"/>
          </a:xfrm>
        </p:spPr>
        <p:txBody>
          <a:bodyPr>
            <a:normAutofit/>
          </a:bodyPr>
          <a:lstStyle/>
          <a:p>
            <a:r>
              <a:rPr lang="en-GB" dirty="0"/>
              <a:t>2 to 4 days </a:t>
            </a:r>
            <a:r>
              <a:rPr lang="en-GB" b="1" dirty="0"/>
              <a:t>before</a:t>
            </a:r>
            <a:r>
              <a:rPr lang="en-GB" dirty="0"/>
              <a:t> the rash appears: </a:t>
            </a:r>
          </a:p>
          <a:p>
            <a:pPr lvl="1"/>
            <a:r>
              <a:rPr lang="en-GB" sz="2400" dirty="0"/>
              <a:t>high fever </a:t>
            </a:r>
          </a:p>
          <a:p>
            <a:pPr lvl="1"/>
            <a:r>
              <a:rPr lang="en-GB" sz="2400" dirty="0"/>
              <a:t>cough</a:t>
            </a:r>
          </a:p>
          <a:p>
            <a:pPr lvl="1"/>
            <a:r>
              <a:rPr lang="en-GB" sz="2400" dirty="0"/>
              <a:t>coryza (runny nose) </a:t>
            </a:r>
          </a:p>
          <a:p>
            <a:pPr lvl="1"/>
            <a:r>
              <a:rPr lang="en-GB" sz="2400" b="1" dirty="0"/>
              <a:t>conjunctivitis (pink eye)</a:t>
            </a:r>
          </a:p>
          <a:p>
            <a:r>
              <a:rPr lang="en-GB" dirty="0"/>
              <a:t>fever typically increases, to peak around rash onset</a:t>
            </a:r>
          </a:p>
          <a:p>
            <a:endParaRPr lang="en-GB" dirty="0"/>
          </a:p>
        </p:txBody>
      </p:sp>
      <p:sp>
        <p:nvSpPr>
          <p:cNvPr id="4" name="Footer Placeholder 3">
            <a:extLst>
              <a:ext uri="{FF2B5EF4-FFF2-40B4-BE49-F238E27FC236}">
                <a16:creationId xmlns:a16="http://schemas.microsoft.com/office/drawing/2014/main" id="{61B8593E-4445-3FA5-660B-72014947F818}"/>
              </a:ext>
            </a:extLst>
          </p:cNvPr>
          <p:cNvSpPr>
            <a:spLocks noGrp="1"/>
          </p:cNvSpPr>
          <p:nvPr>
            <p:ph type="ftr" sz="quarter" idx="10"/>
          </p:nvPr>
        </p:nvSpPr>
        <p:spPr/>
        <p:txBody>
          <a:bodyPr anchor="ctr">
            <a:normAutofit/>
          </a:bodyPr>
          <a:lstStyle/>
          <a:p>
            <a:pPr>
              <a:spcAft>
                <a:spcPts val="600"/>
              </a:spcAft>
            </a:pPr>
            <a:r>
              <a:rPr lang="en-GB"/>
              <a:t>Measles for Paediatrics and A&amp;E </a:t>
            </a:r>
          </a:p>
        </p:txBody>
      </p:sp>
      <p:sp>
        <p:nvSpPr>
          <p:cNvPr id="5" name="Slide Number Placeholder 4">
            <a:extLst>
              <a:ext uri="{FF2B5EF4-FFF2-40B4-BE49-F238E27FC236}">
                <a16:creationId xmlns:a16="http://schemas.microsoft.com/office/drawing/2014/main" id="{0DC933A9-B7CB-FD7A-4F49-562EE98FB9D8}"/>
              </a:ext>
            </a:extLst>
          </p:cNvPr>
          <p:cNvSpPr>
            <a:spLocks noGrp="1"/>
          </p:cNvSpPr>
          <p:nvPr>
            <p:ph type="sldNum" sz="quarter" idx="11"/>
          </p:nvPr>
        </p:nvSpPr>
        <p:spPr/>
        <p:txBody>
          <a:bodyPr anchor="ctr">
            <a:normAutofit/>
          </a:bodyPr>
          <a:lstStyle/>
          <a:p>
            <a:pPr>
              <a:spcAft>
                <a:spcPts val="600"/>
              </a:spcAft>
            </a:pPr>
            <a:fld id="{D57F1E4F-1CFF-5643-939E-217C01CDF565}" type="slidenum">
              <a:rPr lang="en-US" smtClean="0"/>
              <a:pPr>
                <a:spcAft>
                  <a:spcPts val="600"/>
                </a:spcAft>
              </a:pPr>
              <a:t>10</a:t>
            </a:fld>
            <a:endParaRPr lang="en-US"/>
          </a:p>
        </p:txBody>
      </p:sp>
      <p:pic>
        <p:nvPicPr>
          <p:cNvPr id="6" name="Picture 5">
            <a:extLst>
              <a:ext uri="{FF2B5EF4-FFF2-40B4-BE49-F238E27FC236}">
                <a16:creationId xmlns:a16="http://schemas.microsoft.com/office/drawing/2014/main" id="{DE398C43-5386-335F-BA60-967772543F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32" r="11681" b="-1"/>
          <a:stretch/>
        </p:blipFill>
        <p:spPr bwMode="auto">
          <a:xfrm>
            <a:off x="838200" y="1825625"/>
            <a:ext cx="5181600" cy="4351338"/>
          </a:xfrm>
          <a:prstGeom prst="rect">
            <a:avLst/>
          </a:prstGeom>
          <a:noFill/>
        </p:spPr>
      </p:pic>
    </p:spTree>
    <p:extLst>
      <p:ext uri="{BB962C8B-B14F-4D97-AF65-F5344CB8AC3E}">
        <p14:creationId xmlns:p14="http://schemas.microsoft.com/office/powerpoint/2010/main" val="95922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65E4-3C1E-BC45-EE27-189909866758}"/>
              </a:ext>
            </a:extLst>
          </p:cNvPr>
          <p:cNvSpPr>
            <a:spLocks noGrp="1"/>
          </p:cNvSpPr>
          <p:nvPr>
            <p:ph type="title"/>
          </p:nvPr>
        </p:nvSpPr>
        <p:spPr/>
        <p:txBody>
          <a:bodyPr/>
          <a:lstStyle/>
          <a:p>
            <a:r>
              <a:rPr lang="en-GB" dirty="0"/>
              <a:t>Clinical presentation: </a:t>
            </a:r>
            <a:r>
              <a:rPr lang="en-GB" dirty="0" err="1"/>
              <a:t>Koplik</a:t>
            </a:r>
            <a:r>
              <a:rPr lang="en-GB" dirty="0"/>
              <a:t> spots</a:t>
            </a:r>
          </a:p>
        </p:txBody>
      </p:sp>
      <p:sp>
        <p:nvSpPr>
          <p:cNvPr id="3" name="Content Placeholder 2">
            <a:extLst>
              <a:ext uri="{FF2B5EF4-FFF2-40B4-BE49-F238E27FC236}">
                <a16:creationId xmlns:a16="http://schemas.microsoft.com/office/drawing/2014/main" id="{5998025D-462C-4C7A-5979-9F532FF179BD}"/>
              </a:ext>
            </a:extLst>
          </p:cNvPr>
          <p:cNvSpPr>
            <a:spLocks noGrp="1"/>
          </p:cNvSpPr>
          <p:nvPr>
            <p:ph idx="1"/>
          </p:nvPr>
        </p:nvSpPr>
        <p:spPr>
          <a:xfrm>
            <a:off x="534071" y="1392311"/>
            <a:ext cx="11123857" cy="4351338"/>
          </a:xfrm>
        </p:spPr>
        <p:txBody>
          <a:bodyPr/>
          <a:lstStyle/>
          <a:p>
            <a:r>
              <a:rPr lang="en-GB" dirty="0"/>
              <a:t> </a:t>
            </a:r>
            <a:r>
              <a:rPr lang="en-GB" dirty="0" err="1"/>
              <a:t>Koplik</a:t>
            </a:r>
            <a:r>
              <a:rPr lang="en-GB" dirty="0"/>
              <a:t> spots are small white/bluish spots inside cheeks/back of the lips </a:t>
            </a:r>
          </a:p>
          <a:p>
            <a:r>
              <a:rPr lang="en-GB" dirty="0"/>
              <a:t>they are characteristic of the prodromal phase </a:t>
            </a:r>
          </a:p>
          <a:p>
            <a:r>
              <a:rPr lang="en-GB" dirty="0"/>
              <a:t>they may appear 1 to 4 days before the rash, but usually disappear on day 2 of the rash- so may not be present when case presents</a:t>
            </a:r>
          </a:p>
        </p:txBody>
      </p:sp>
      <p:sp>
        <p:nvSpPr>
          <p:cNvPr id="4" name="Footer Placeholder 3">
            <a:extLst>
              <a:ext uri="{FF2B5EF4-FFF2-40B4-BE49-F238E27FC236}">
                <a16:creationId xmlns:a16="http://schemas.microsoft.com/office/drawing/2014/main" id="{45B9B21B-AAF5-B2D2-62CD-FF2D7A56152E}"/>
              </a:ext>
            </a:extLst>
          </p:cNvPr>
          <p:cNvSpPr>
            <a:spLocks noGrp="1"/>
          </p:cNvSpPr>
          <p:nvPr>
            <p:ph type="ftr" sz="quarter" idx="10"/>
          </p:nvPr>
        </p:nvSpPr>
        <p:spPr/>
        <p:txBody>
          <a:bodyPr/>
          <a:lstStyle/>
          <a:p>
            <a:r>
              <a:rPr lang="en-GB"/>
              <a:t>Measles for Paediatrics and A&amp;E </a:t>
            </a:r>
            <a:endParaRPr lang="en-GB" sz="1400" dirty="0"/>
          </a:p>
        </p:txBody>
      </p:sp>
      <p:pic>
        <p:nvPicPr>
          <p:cNvPr id="5" name="Picture 4">
            <a:extLst>
              <a:ext uri="{FF2B5EF4-FFF2-40B4-BE49-F238E27FC236}">
                <a16:creationId xmlns:a16="http://schemas.microsoft.com/office/drawing/2014/main" id="{B1B874CB-0318-6930-70FC-C71AF96E5C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22" y="3202651"/>
            <a:ext cx="4625955" cy="3082157"/>
          </a:xfrm>
          <a:prstGeom prst="rect">
            <a:avLst/>
          </a:prstGeom>
          <a:noFill/>
          <a:ln>
            <a:noFill/>
          </a:ln>
        </p:spPr>
      </p:pic>
      <p:pic>
        <p:nvPicPr>
          <p:cNvPr id="6" name="Picture 2">
            <a:extLst>
              <a:ext uri="{FF2B5EF4-FFF2-40B4-BE49-F238E27FC236}">
                <a16:creationId xmlns:a16="http://schemas.microsoft.com/office/drawing/2014/main" id="{8040659A-B74F-54F7-4E2B-A6EDE8354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120" y="3197984"/>
            <a:ext cx="2941647" cy="308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911AA067-A03A-5CD6-3BE2-CA975D420CA5}"/>
              </a:ext>
            </a:extLst>
          </p:cNvPr>
          <p:cNvSpPr>
            <a:spLocks noGrp="1"/>
          </p:cNvSpPr>
          <p:nvPr>
            <p:ph type="sldNum" sz="quarter" idx="11"/>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16677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B83C-8E67-B849-2646-B910BE8506B4}"/>
              </a:ext>
            </a:extLst>
          </p:cNvPr>
          <p:cNvSpPr>
            <a:spLocks noGrp="1"/>
          </p:cNvSpPr>
          <p:nvPr>
            <p:ph type="title"/>
          </p:nvPr>
        </p:nvSpPr>
        <p:spPr/>
        <p:txBody>
          <a:bodyPr/>
          <a:lstStyle/>
          <a:p>
            <a:r>
              <a:rPr lang="en-GB" dirty="0"/>
              <a:t>Clinical presentation: rash</a:t>
            </a:r>
          </a:p>
        </p:txBody>
      </p:sp>
      <p:sp>
        <p:nvSpPr>
          <p:cNvPr id="3" name="Content Placeholder 2">
            <a:extLst>
              <a:ext uri="{FF2B5EF4-FFF2-40B4-BE49-F238E27FC236}">
                <a16:creationId xmlns:a16="http://schemas.microsoft.com/office/drawing/2014/main" id="{546C395C-764F-F099-4B94-0FAF29482BED}"/>
              </a:ext>
            </a:extLst>
          </p:cNvPr>
          <p:cNvSpPr>
            <a:spLocks noGrp="1"/>
          </p:cNvSpPr>
          <p:nvPr>
            <p:ph idx="1"/>
          </p:nvPr>
        </p:nvSpPr>
        <p:spPr/>
        <p:txBody>
          <a:bodyPr>
            <a:normAutofit/>
          </a:bodyPr>
          <a:lstStyle/>
          <a:p>
            <a:r>
              <a:rPr lang="en-GB" dirty="0"/>
              <a:t>usually starts on the face (behind ears, on hairline)</a:t>
            </a:r>
          </a:p>
          <a:p>
            <a:r>
              <a:rPr lang="en-GB" dirty="0"/>
              <a:t>spreads to trunk and rest of the body and can become generalised </a:t>
            </a:r>
          </a:p>
          <a:p>
            <a:r>
              <a:rPr lang="en-GB" dirty="0"/>
              <a:t>red/brown spots</a:t>
            </a:r>
          </a:p>
          <a:p>
            <a:r>
              <a:rPr lang="en-GB" dirty="0"/>
              <a:t>flat, with sometimes small raised bumps on top (maculopapular)</a:t>
            </a:r>
          </a:p>
          <a:p>
            <a:r>
              <a:rPr lang="en-GB" dirty="0"/>
              <a:t>spots increase over 2 to 3 days; rash gradually expands</a:t>
            </a:r>
          </a:p>
          <a:p>
            <a:r>
              <a:rPr lang="en-GB" dirty="0"/>
              <a:t>can join together to form blotchy patches,  particularly on face and trunk</a:t>
            </a:r>
          </a:p>
          <a:p>
            <a:r>
              <a:rPr lang="en-GB" dirty="0"/>
              <a:t>usually not itchy and no blisters</a:t>
            </a:r>
          </a:p>
          <a:p>
            <a:r>
              <a:rPr lang="en-GB" dirty="0"/>
              <a:t>generally lasts for 3 to 7 days</a:t>
            </a:r>
          </a:p>
          <a:p>
            <a:r>
              <a:rPr lang="en-GB" dirty="0"/>
              <a:t>more difficult to spot on dark skin</a:t>
            </a:r>
          </a:p>
        </p:txBody>
      </p:sp>
      <p:sp>
        <p:nvSpPr>
          <p:cNvPr id="4" name="Footer Placeholder 3">
            <a:extLst>
              <a:ext uri="{FF2B5EF4-FFF2-40B4-BE49-F238E27FC236}">
                <a16:creationId xmlns:a16="http://schemas.microsoft.com/office/drawing/2014/main" id="{AE3BAD79-EEDD-CDB3-93E3-98157E54E24F}"/>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2F74D3B7-58FE-6C4A-F5BC-CAD7C4CA280A}"/>
              </a:ext>
            </a:extLst>
          </p:cNvPr>
          <p:cNvSpPr>
            <a:spLocks noGrp="1"/>
          </p:cNvSpPr>
          <p:nvPr>
            <p:ph type="sldNum" sz="quarter" idx="11"/>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12652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E05B-928B-A8BC-F405-38CE6F7B28F6}"/>
              </a:ext>
            </a:extLst>
          </p:cNvPr>
          <p:cNvSpPr>
            <a:spLocks noGrp="1"/>
          </p:cNvSpPr>
          <p:nvPr>
            <p:ph type="title"/>
          </p:nvPr>
        </p:nvSpPr>
        <p:spPr/>
        <p:txBody>
          <a:bodyPr>
            <a:normAutofit/>
          </a:bodyPr>
          <a:lstStyle/>
          <a:p>
            <a:r>
              <a:rPr lang="en-GB" dirty="0"/>
              <a:t>Clinical presentation-rash</a:t>
            </a:r>
          </a:p>
        </p:txBody>
      </p:sp>
      <p:pic>
        <p:nvPicPr>
          <p:cNvPr id="5" name="Content Placeholder 4">
            <a:extLst>
              <a:ext uri="{FF2B5EF4-FFF2-40B4-BE49-F238E27FC236}">
                <a16:creationId xmlns:a16="http://schemas.microsoft.com/office/drawing/2014/main" id="{AB3763D0-820C-4376-7674-F068A5A3A7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4947"/>
            <a:ext cx="3325091" cy="2215342"/>
          </a:xfrm>
          <a:prstGeom prst="rect">
            <a:avLst/>
          </a:prstGeom>
          <a:noFill/>
        </p:spPr>
      </p:pic>
      <p:sp>
        <p:nvSpPr>
          <p:cNvPr id="4" name="Footer Placeholder 3">
            <a:extLst>
              <a:ext uri="{FF2B5EF4-FFF2-40B4-BE49-F238E27FC236}">
                <a16:creationId xmlns:a16="http://schemas.microsoft.com/office/drawing/2014/main" id="{13AE95EA-90CC-67D3-1335-4F293EF54267}"/>
              </a:ext>
            </a:extLst>
          </p:cNvPr>
          <p:cNvSpPr>
            <a:spLocks noGrp="1"/>
          </p:cNvSpPr>
          <p:nvPr>
            <p:ph type="ftr" sz="quarter" idx="10"/>
          </p:nvPr>
        </p:nvSpPr>
        <p:spPr/>
        <p:txBody>
          <a:bodyPr/>
          <a:lstStyle/>
          <a:p>
            <a:r>
              <a:rPr lang="en-GB"/>
              <a:t>Measles for Paediatrics and A&amp;E </a:t>
            </a:r>
            <a:endParaRPr lang="en-GB" sz="1400" dirty="0"/>
          </a:p>
        </p:txBody>
      </p:sp>
      <p:pic>
        <p:nvPicPr>
          <p:cNvPr id="6" name="Picture 5">
            <a:extLst>
              <a:ext uri="{FF2B5EF4-FFF2-40B4-BE49-F238E27FC236}">
                <a16:creationId xmlns:a16="http://schemas.microsoft.com/office/drawing/2014/main" id="{989B69B9-7F7D-8D9B-E07A-E382A6E938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098" y="1388267"/>
            <a:ext cx="3670300" cy="3208655"/>
          </a:xfrm>
          <a:prstGeom prst="rect">
            <a:avLst/>
          </a:prstGeom>
          <a:noFill/>
        </p:spPr>
      </p:pic>
      <p:pic>
        <p:nvPicPr>
          <p:cNvPr id="7" name="Picture 6">
            <a:extLst>
              <a:ext uri="{FF2B5EF4-FFF2-40B4-BE49-F238E27FC236}">
                <a16:creationId xmlns:a16="http://schemas.microsoft.com/office/drawing/2014/main" id="{95DBA511-2340-918A-6124-B94A780DB2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956" y="3815129"/>
            <a:ext cx="3706495" cy="2468880"/>
          </a:xfrm>
          <a:prstGeom prst="rect">
            <a:avLst/>
          </a:prstGeom>
          <a:noFill/>
        </p:spPr>
      </p:pic>
      <p:pic>
        <p:nvPicPr>
          <p:cNvPr id="8" name="Picture 7">
            <a:extLst>
              <a:ext uri="{FF2B5EF4-FFF2-40B4-BE49-F238E27FC236}">
                <a16:creationId xmlns:a16="http://schemas.microsoft.com/office/drawing/2014/main" id="{66EDE854-22FC-471C-9AE1-00320E2A6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1708" y="1532213"/>
            <a:ext cx="3024336" cy="45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19F7684-3BA4-3640-887F-652EFAEF1D5D}"/>
              </a:ext>
            </a:extLst>
          </p:cNvPr>
          <p:cNvSpPr txBox="1"/>
          <p:nvPr/>
        </p:nvSpPr>
        <p:spPr>
          <a:xfrm>
            <a:off x="4614041" y="4740166"/>
            <a:ext cx="3569357" cy="1569660"/>
          </a:xfrm>
          <a:prstGeom prst="rect">
            <a:avLst/>
          </a:prstGeom>
          <a:noFill/>
        </p:spPr>
        <p:txBody>
          <a:bodyPr wrap="square" rtlCol="0">
            <a:spAutoFit/>
          </a:bodyPr>
          <a:lstStyle/>
          <a:p>
            <a:pPr algn="ctr"/>
            <a:r>
              <a:rPr lang="en-GB" sz="2400" dirty="0">
                <a:solidFill>
                  <a:srgbClr val="FF0000"/>
                </a:solidFill>
              </a:rPr>
              <a:t>Cases are infectious from 4 days before onset of rash to 4 days afterwards</a:t>
            </a:r>
            <a:endParaRPr lang="en-US" sz="2400" dirty="0">
              <a:solidFill>
                <a:srgbClr val="FF0000"/>
              </a:solidFill>
            </a:endParaRPr>
          </a:p>
        </p:txBody>
      </p:sp>
      <p:sp>
        <p:nvSpPr>
          <p:cNvPr id="9" name="Slide Number Placeholder 8">
            <a:extLst>
              <a:ext uri="{FF2B5EF4-FFF2-40B4-BE49-F238E27FC236}">
                <a16:creationId xmlns:a16="http://schemas.microsoft.com/office/drawing/2014/main" id="{226A19D4-6285-7CB2-6273-CFBD0740AE75}"/>
              </a:ext>
            </a:extLst>
          </p:cNvPr>
          <p:cNvSpPr>
            <a:spLocks noGrp="1"/>
          </p:cNvSpPr>
          <p:nvPr>
            <p:ph type="sldNum" sz="quarter" idx="11"/>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13168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8BF8-D001-1456-122D-E00D14E8858C}"/>
              </a:ext>
            </a:extLst>
          </p:cNvPr>
          <p:cNvSpPr>
            <a:spLocks noGrp="1"/>
          </p:cNvSpPr>
          <p:nvPr>
            <p:ph type="title"/>
          </p:nvPr>
        </p:nvSpPr>
        <p:spPr/>
        <p:txBody>
          <a:bodyPr/>
          <a:lstStyle/>
          <a:p>
            <a:r>
              <a:rPr lang="en-GB" dirty="0"/>
              <a:t>Differential diagnosis and risk assessment</a:t>
            </a:r>
          </a:p>
        </p:txBody>
      </p:sp>
      <p:sp>
        <p:nvSpPr>
          <p:cNvPr id="3" name="Content Placeholder 2">
            <a:extLst>
              <a:ext uri="{FF2B5EF4-FFF2-40B4-BE49-F238E27FC236}">
                <a16:creationId xmlns:a16="http://schemas.microsoft.com/office/drawing/2014/main" id="{02849C05-9B50-751F-862F-31EEDF8A56C4}"/>
              </a:ext>
            </a:extLst>
          </p:cNvPr>
          <p:cNvSpPr>
            <a:spLocks noGrp="1"/>
          </p:cNvSpPr>
          <p:nvPr>
            <p:ph idx="1"/>
          </p:nvPr>
        </p:nvSpPr>
        <p:spPr/>
        <p:txBody>
          <a:bodyPr>
            <a:normAutofit lnSpcReduction="10000"/>
          </a:bodyPr>
          <a:lstStyle/>
          <a:p>
            <a:pPr marL="0" indent="0">
              <a:buNone/>
            </a:pPr>
            <a:r>
              <a:rPr lang="en-GB" dirty="0"/>
              <a:t>Several other common rash illnesses have similar presentations and can be considered as part of the differential diagnosis eg chickenpox, rubella, roseola, parvovirus infection, hand, foot and mouth disease, scarlet fever.</a:t>
            </a:r>
          </a:p>
          <a:p>
            <a:pPr marL="0" indent="0">
              <a:buNone/>
            </a:pPr>
            <a:r>
              <a:rPr lang="en-GB" dirty="0"/>
              <a:t>In addition to the clinical presentation it is important to also consider </a:t>
            </a:r>
            <a:r>
              <a:rPr lang="en-GB" b="1" dirty="0"/>
              <a:t>factors that increase the likelihood of a measles diagnosis</a:t>
            </a:r>
            <a:r>
              <a:rPr lang="en-GB" dirty="0"/>
              <a:t>:</a:t>
            </a:r>
          </a:p>
          <a:p>
            <a:pPr lvl="1"/>
            <a:r>
              <a:rPr lang="en-GB" dirty="0"/>
              <a:t>age: typical clinical presentation in a teenager or adult more likely to be measles </a:t>
            </a:r>
          </a:p>
          <a:p>
            <a:pPr lvl="1"/>
            <a:r>
              <a:rPr lang="en-GB" dirty="0"/>
              <a:t>unvaccinated or partially vaccinated</a:t>
            </a:r>
          </a:p>
          <a:p>
            <a:pPr lvl="1"/>
            <a:r>
              <a:rPr lang="en-GB" dirty="0"/>
              <a:t>contact with a confirmed or suspected case</a:t>
            </a:r>
          </a:p>
          <a:p>
            <a:pPr lvl="1"/>
            <a:r>
              <a:rPr lang="en-GB" dirty="0"/>
              <a:t>recent travel to a measles endemic country or </a:t>
            </a:r>
            <a:r>
              <a:rPr lang="en-GB" dirty="0">
                <a:hlinkClick r:id="rId2"/>
              </a:rPr>
              <a:t>area</a:t>
            </a:r>
            <a:endParaRPr lang="en-GB" dirty="0"/>
          </a:p>
          <a:p>
            <a:pPr lvl="1"/>
            <a:r>
              <a:rPr lang="en-GB" dirty="0"/>
              <a:t>measles known to be circulating in local area </a:t>
            </a:r>
          </a:p>
          <a:p>
            <a:pPr lvl="1"/>
            <a:r>
              <a:rPr lang="en-GB" dirty="0"/>
              <a:t>member of community with sub-optimal vaccine uptake</a:t>
            </a:r>
          </a:p>
          <a:p>
            <a:pPr lvl="1"/>
            <a:r>
              <a:rPr lang="en-GB" dirty="0"/>
              <a:t>attended mass gatherings (eg festivals)</a:t>
            </a:r>
          </a:p>
        </p:txBody>
      </p:sp>
      <p:sp>
        <p:nvSpPr>
          <p:cNvPr id="4" name="Footer Placeholder 3">
            <a:extLst>
              <a:ext uri="{FF2B5EF4-FFF2-40B4-BE49-F238E27FC236}">
                <a16:creationId xmlns:a16="http://schemas.microsoft.com/office/drawing/2014/main" id="{2E9C830A-9FB6-77AF-1AB2-B0BB83FFDD0E}"/>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F9118E22-2C29-52A6-2547-619AAFB99D0F}"/>
              </a:ext>
            </a:extLst>
          </p:cNvPr>
          <p:cNvSpPr>
            <a:spLocks noGrp="1"/>
          </p:cNvSpPr>
          <p:nvPr>
            <p:ph type="sldNum" sz="quarter" idx="11"/>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89398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AE97-9442-A946-9FB2-BDB91E7EC2B8}"/>
              </a:ext>
            </a:extLst>
          </p:cNvPr>
          <p:cNvSpPr>
            <a:spLocks noGrp="1"/>
          </p:cNvSpPr>
          <p:nvPr>
            <p:ph type="title"/>
          </p:nvPr>
        </p:nvSpPr>
        <p:spPr/>
        <p:txBody>
          <a:bodyPr/>
          <a:lstStyle/>
          <a:p>
            <a:r>
              <a:rPr lang="en-US" dirty="0"/>
              <a:t>Differential diagnosis</a:t>
            </a:r>
          </a:p>
        </p:txBody>
      </p:sp>
      <p:pic>
        <p:nvPicPr>
          <p:cNvPr id="5" name="Content Placeholder 4">
            <a:extLst>
              <a:ext uri="{FF2B5EF4-FFF2-40B4-BE49-F238E27FC236}">
                <a16:creationId xmlns:a16="http://schemas.microsoft.com/office/drawing/2014/main" id="{0DB9E275-28FA-0B49-AFF3-DF2FEA39DF58}"/>
              </a:ext>
            </a:extLst>
          </p:cNvPr>
          <p:cNvPicPr>
            <a:picLocks noGrp="1" noChangeAspect="1"/>
          </p:cNvPicPr>
          <p:nvPr>
            <p:ph idx="1"/>
          </p:nvPr>
        </p:nvPicPr>
        <p:blipFill>
          <a:blip r:embed="rId2"/>
          <a:stretch>
            <a:fillRect/>
          </a:stretch>
        </p:blipFill>
        <p:spPr>
          <a:xfrm>
            <a:off x="7373652" y="1476802"/>
            <a:ext cx="2748307" cy="1828874"/>
          </a:xfrm>
          <a:prstGeom prst="rect">
            <a:avLst/>
          </a:prstGeom>
        </p:spPr>
      </p:pic>
      <p:sp>
        <p:nvSpPr>
          <p:cNvPr id="4" name="Footer Placeholder 3">
            <a:extLst>
              <a:ext uri="{FF2B5EF4-FFF2-40B4-BE49-F238E27FC236}">
                <a16:creationId xmlns:a16="http://schemas.microsoft.com/office/drawing/2014/main" id="{ECC92356-42ED-FD4F-88BB-6C1036674CD7}"/>
              </a:ext>
            </a:extLst>
          </p:cNvPr>
          <p:cNvSpPr>
            <a:spLocks noGrp="1"/>
          </p:cNvSpPr>
          <p:nvPr>
            <p:ph type="ftr" sz="quarter" idx="10"/>
          </p:nvPr>
        </p:nvSpPr>
        <p:spPr/>
        <p:txBody>
          <a:bodyPr/>
          <a:lstStyle/>
          <a:p>
            <a:r>
              <a:rPr lang="en-GB"/>
              <a:t>Measles for Paediatrics and A&amp;E </a:t>
            </a:r>
            <a:endParaRPr lang="en-GB" sz="1400" dirty="0"/>
          </a:p>
        </p:txBody>
      </p:sp>
      <p:sp>
        <p:nvSpPr>
          <p:cNvPr id="6" name="TextBox 5">
            <a:extLst>
              <a:ext uri="{FF2B5EF4-FFF2-40B4-BE49-F238E27FC236}">
                <a16:creationId xmlns:a16="http://schemas.microsoft.com/office/drawing/2014/main" id="{D1028414-3188-6046-8BDE-9E057F3D4904}"/>
              </a:ext>
            </a:extLst>
          </p:cNvPr>
          <p:cNvSpPr txBox="1"/>
          <p:nvPr/>
        </p:nvSpPr>
        <p:spPr>
          <a:xfrm>
            <a:off x="7373651" y="3301937"/>
            <a:ext cx="2656762" cy="400110"/>
          </a:xfrm>
          <a:prstGeom prst="rect">
            <a:avLst/>
          </a:prstGeom>
          <a:noFill/>
        </p:spPr>
        <p:txBody>
          <a:bodyPr wrap="square" rtlCol="0">
            <a:spAutoFit/>
          </a:bodyPr>
          <a:lstStyle/>
          <a:p>
            <a:r>
              <a:rPr lang="en-US" sz="1000" dirty="0"/>
              <a:t>Chicken pox; rash </a:t>
            </a:r>
            <a:r>
              <a:rPr lang="en-GB" sz="1000" dirty="0"/>
              <a:t>turns into itchy blisters that crust over</a:t>
            </a:r>
            <a:endParaRPr lang="en-US" sz="1000" dirty="0"/>
          </a:p>
        </p:txBody>
      </p:sp>
      <p:pic>
        <p:nvPicPr>
          <p:cNvPr id="7" name="Picture 6">
            <a:extLst>
              <a:ext uri="{FF2B5EF4-FFF2-40B4-BE49-F238E27FC236}">
                <a16:creationId xmlns:a16="http://schemas.microsoft.com/office/drawing/2014/main" id="{2F64EF72-3F04-E749-9498-2D8D3F5F7D2D}"/>
              </a:ext>
            </a:extLst>
          </p:cNvPr>
          <p:cNvPicPr>
            <a:picLocks noChangeAspect="1"/>
          </p:cNvPicPr>
          <p:nvPr/>
        </p:nvPicPr>
        <p:blipFill>
          <a:blip r:embed="rId3"/>
          <a:stretch>
            <a:fillRect/>
          </a:stretch>
        </p:blipFill>
        <p:spPr>
          <a:xfrm>
            <a:off x="3955163" y="1468000"/>
            <a:ext cx="2617488" cy="1741820"/>
          </a:xfrm>
          <a:prstGeom prst="rect">
            <a:avLst/>
          </a:prstGeom>
        </p:spPr>
      </p:pic>
      <p:sp>
        <p:nvSpPr>
          <p:cNvPr id="8" name="TextBox 7">
            <a:extLst>
              <a:ext uri="{FF2B5EF4-FFF2-40B4-BE49-F238E27FC236}">
                <a16:creationId xmlns:a16="http://schemas.microsoft.com/office/drawing/2014/main" id="{2A523F7F-4BEF-6347-9545-7618ED9A8A8E}"/>
              </a:ext>
            </a:extLst>
          </p:cNvPr>
          <p:cNvSpPr txBox="1"/>
          <p:nvPr/>
        </p:nvSpPr>
        <p:spPr>
          <a:xfrm>
            <a:off x="3847473" y="3217942"/>
            <a:ext cx="2939238" cy="553998"/>
          </a:xfrm>
          <a:prstGeom prst="rect">
            <a:avLst/>
          </a:prstGeom>
          <a:noFill/>
        </p:spPr>
        <p:txBody>
          <a:bodyPr wrap="square" rtlCol="0">
            <a:spAutoFit/>
          </a:bodyPr>
          <a:lstStyle/>
          <a:p>
            <a:r>
              <a:rPr lang="en-US" sz="1000" dirty="0"/>
              <a:t>Rubella (German measles); </a:t>
            </a:r>
            <a:r>
              <a:rPr lang="en-GB" sz="1000" dirty="0"/>
              <a:t>spotty rash starts on face or behind ears, spreads to neck and body, maybe slightly itchy</a:t>
            </a:r>
          </a:p>
        </p:txBody>
      </p:sp>
      <p:sp>
        <p:nvSpPr>
          <p:cNvPr id="9" name="TextBox 8">
            <a:extLst>
              <a:ext uri="{FF2B5EF4-FFF2-40B4-BE49-F238E27FC236}">
                <a16:creationId xmlns:a16="http://schemas.microsoft.com/office/drawing/2014/main" id="{24CA81B2-AEFA-924D-9E09-9C51F3DC3802}"/>
              </a:ext>
            </a:extLst>
          </p:cNvPr>
          <p:cNvSpPr txBox="1"/>
          <p:nvPr/>
        </p:nvSpPr>
        <p:spPr>
          <a:xfrm>
            <a:off x="330206" y="3160749"/>
            <a:ext cx="2939238" cy="707886"/>
          </a:xfrm>
          <a:prstGeom prst="rect">
            <a:avLst/>
          </a:prstGeom>
          <a:noFill/>
        </p:spPr>
        <p:txBody>
          <a:bodyPr wrap="square" rtlCol="0">
            <a:spAutoFit/>
          </a:bodyPr>
          <a:lstStyle/>
          <a:p>
            <a:r>
              <a:rPr lang="en-GB" sz="1000" dirty="0"/>
              <a:t>Roseola; pinkish-red spots, patches or bumps, starts on chest, stomach and back, then spreads to face, neck and arms, not usually itchy, may be harder to see on brown or black skin</a:t>
            </a:r>
            <a:endParaRPr lang="en-US" sz="1000" dirty="0"/>
          </a:p>
        </p:txBody>
      </p:sp>
      <p:pic>
        <p:nvPicPr>
          <p:cNvPr id="10" name="Picture 9">
            <a:extLst>
              <a:ext uri="{FF2B5EF4-FFF2-40B4-BE49-F238E27FC236}">
                <a16:creationId xmlns:a16="http://schemas.microsoft.com/office/drawing/2014/main" id="{445F2D2A-4144-3C4E-AB0D-895643411ADC}"/>
              </a:ext>
            </a:extLst>
          </p:cNvPr>
          <p:cNvPicPr>
            <a:picLocks noChangeAspect="1"/>
          </p:cNvPicPr>
          <p:nvPr/>
        </p:nvPicPr>
        <p:blipFill>
          <a:blip r:embed="rId4"/>
          <a:stretch>
            <a:fillRect/>
          </a:stretch>
        </p:blipFill>
        <p:spPr>
          <a:xfrm>
            <a:off x="385210" y="1474253"/>
            <a:ext cx="2617487" cy="1698083"/>
          </a:xfrm>
          <a:prstGeom prst="rect">
            <a:avLst/>
          </a:prstGeom>
        </p:spPr>
      </p:pic>
      <p:pic>
        <p:nvPicPr>
          <p:cNvPr id="11" name="Picture 10">
            <a:extLst>
              <a:ext uri="{FF2B5EF4-FFF2-40B4-BE49-F238E27FC236}">
                <a16:creationId xmlns:a16="http://schemas.microsoft.com/office/drawing/2014/main" id="{BFED6FF9-818C-AF4A-A728-172215359D7F}"/>
              </a:ext>
            </a:extLst>
          </p:cNvPr>
          <p:cNvPicPr>
            <a:picLocks noChangeAspect="1"/>
          </p:cNvPicPr>
          <p:nvPr/>
        </p:nvPicPr>
        <p:blipFill>
          <a:blip r:embed="rId5"/>
          <a:stretch>
            <a:fillRect/>
          </a:stretch>
        </p:blipFill>
        <p:spPr>
          <a:xfrm>
            <a:off x="3955164" y="3780063"/>
            <a:ext cx="2617488" cy="1744992"/>
          </a:xfrm>
          <a:prstGeom prst="rect">
            <a:avLst/>
          </a:prstGeom>
        </p:spPr>
      </p:pic>
      <p:sp>
        <p:nvSpPr>
          <p:cNvPr id="12" name="TextBox 11">
            <a:extLst>
              <a:ext uri="{FF2B5EF4-FFF2-40B4-BE49-F238E27FC236}">
                <a16:creationId xmlns:a16="http://schemas.microsoft.com/office/drawing/2014/main" id="{4E83F062-ABE4-9E42-BC4C-06978BA5D271}"/>
              </a:ext>
            </a:extLst>
          </p:cNvPr>
          <p:cNvSpPr txBox="1"/>
          <p:nvPr/>
        </p:nvSpPr>
        <p:spPr>
          <a:xfrm>
            <a:off x="3822490" y="5552800"/>
            <a:ext cx="3156668" cy="861774"/>
          </a:xfrm>
          <a:prstGeom prst="rect">
            <a:avLst/>
          </a:prstGeom>
          <a:noFill/>
        </p:spPr>
        <p:txBody>
          <a:bodyPr wrap="square" rtlCol="0">
            <a:spAutoFit/>
          </a:bodyPr>
          <a:lstStyle/>
          <a:p>
            <a:r>
              <a:rPr lang="en-GB" sz="1000" dirty="0"/>
              <a:t>Parvo virus 19 (Erythema </a:t>
            </a:r>
            <a:r>
              <a:rPr lang="en-GB" sz="1000" dirty="0" err="1"/>
              <a:t>infectiosum</a:t>
            </a:r>
            <a:r>
              <a:rPr lang="en-GB" sz="1000" dirty="0"/>
              <a:t>, fifth disease); bright red ‘slapped cheek’ rash- more common in children, then light pink rash may appear on chest, stomach, arms and legs, can be itchy, may be harder to see on brown and black skin</a:t>
            </a:r>
            <a:endParaRPr lang="en-US" sz="1000" dirty="0"/>
          </a:p>
        </p:txBody>
      </p:sp>
      <p:pic>
        <p:nvPicPr>
          <p:cNvPr id="13" name="Picture 12">
            <a:extLst>
              <a:ext uri="{FF2B5EF4-FFF2-40B4-BE49-F238E27FC236}">
                <a16:creationId xmlns:a16="http://schemas.microsoft.com/office/drawing/2014/main" id="{624FCD37-724E-DE49-9E53-DA2DD33E02D5}"/>
              </a:ext>
            </a:extLst>
          </p:cNvPr>
          <p:cNvPicPr>
            <a:picLocks noChangeAspect="1"/>
          </p:cNvPicPr>
          <p:nvPr/>
        </p:nvPicPr>
        <p:blipFill>
          <a:blip r:embed="rId6"/>
          <a:stretch>
            <a:fillRect/>
          </a:stretch>
        </p:blipFill>
        <p:spPr>
          <a:xfrm>
            <a:off x="416194" y="3874165"/>
            <a:ext cx="2617488" cy="1742265"/>
          </a:xfrm>
          <a:prstGeom prst="rect">
            <a:avLst/>
          </a:prstGeom>
        </p:spPr>
      </p:pic>
      <p:sp>
        <p:nvSpPr>
          <p:cNvPr id="14" name="TextBox 13">
            <a:extLst>
              <a:ext uri="{FF2B5EF4-FFF2-40B4-BE49-F238E27FC236}">
                <a16:creationId xmlns:a16="http://schemas.microsoft.com/office/drawing/2014/main" id="{CD5D02B2-FDC4-2743-86A2-ED90026BC959}"/>
              </a:ext>
            </a:extLst>
          </p:cNvPr>
          <p:cNvSpPr txBox="1"/>
          <p:nvPr/>
        </p:nvSpPr>
        <p:spPr>
          <a:xfrm>
            <a:off x="335916" y="5673697"/>
            <a:ext cx="2716077" cy="707886"/>
          </a:xfrm>
          <a:prstGeom prst="rect">
            <a:avLst/>
          </a:prstGeom>
          <a:noFill/>
        </p:spPr>
        <p:txBody>
          <a:bodyPr wrap="square" rtlCol="0">
            <a:spAutoFit/>
          </a:bodyPr>
          <a:lstStyle/>
          <a:p>
            <a:r>
              <a:rPr lang="en-GB" sz="1000" dirty="0"/>
              <a:t>Scarlet fever; red blotches that turn into fine pink-red rash, feels like sandpaper; looks like sunburn, may be itchy, maybe harder to see on brown or black skin but can feel it</a:t>
            </a:r>
          </a:p>
        </p:txBody>
      </p:sp>
      <p:pic>
        <p:nvPicPr>
          <p:cNvPr id="15" name="Picture 14">
            <a:extLst>
              <a:ext uri="{FF2B5EF4-FFF2-40B4-BE49-F238E27FC236}">
                <a16:creationId xmlns:a16="http://schemas.microsoft.com/office/drawing/2014/main" id="{CEC5C616-C6C7-8842-A55B-F4C0D9B783B4}"/>
              </a:ext>
            </a:extLst>
          </p:cNvPr>
          <p:cNvPicPr>
            <a:picLocks noChangeAspect="1"/>
          </p:cNvPicPr>
          <p:nvPr/>
        </p:nvPicPr>
        <p:blipFill>
          <a:blip r:embed="rId7"/>
          <a:stretch>
            <a:fillRect/>
          </a:stretch>
        </p:blipFill>
        <p:spPr>
          <a:xfrm>
            <a:off x="7373653" y="3755722"/>
            <a:ext cx="2748307" cy="1832204"/>
          </a:xfrm>
          <a:prstGeom prst="rect">
            <a:avLst/>
          </a:prstGeom>
        </p:spPr>
      </p:pic>
      <p:sp>
        <p:nvSpPr>
          <p:cNvPr id="16" name="TextBox 15">
            <a:extLst>
              <a:ext uri="{FF2B5EF4-FFF2-40B4-BE49-F238E27FC236}">
                <a16:creationId xmlns:a16="http://schemas.microsoft.com/office/drawing/2014/main" id="{59FCEE68-CC8E-A046-BC13-5A9876787BCA}"/>
              </a:ext>
            </a:extLst>
          </p:cNvPr>
          <p:cNvSpPr txBox="1"/>
          <p:nvPr/>
        </p:nvSpPr>
        <p:spPr>
          <a:xfrm>
            <a:off x="7258311" y="5615328"/>
            <a:ext cx="3306986" cy="707886"/>
          </a:xfrm>
          <a:prstGeom prst="rect">
            <a:avLst/>
          </a:prstGeom>
          <a:noFill/>
        </p:spPr>
        <p:txBody>
          <a:bodyPr wrap="square" rtlCol="0">
            <a:spAutoFit/>
          </a:bodyPr>
          <a:lstStyle/>
          <a:p>
            <a:r>
              <a:rPr lang="en-GB" sz="1000" dirty="0"/>
              <a:t>Hand, foot and mouth; raised rash, spots on hands and feet, sometimes thighs and bottom, can look pink, red, or darker than surrounding skin, depending on skin tone, can turn into grey lighter blisters, can be painful</a:t>
            </a:r>
          </a:p>
        </p:txBody>
      </p:sp>
      <p:sp>
        <p:nvSpPr>
          <p:cNvPr id="3" name="Slide Number Placeholder 2">
            <a:extLst>
              <a:ext uri="{FF2B5EF4-FFF2-40B4-BE49-F238E27FC236}">
                <a16:creationId xmlns:a16="http://schemas.microsoft.com/office/drawing/2014/main" id="{6C5E9F67-FFE3-483F-B3AA-5F2E96DB5D78}"/>
              </a:ext>
            </a:extLst>
          </p:cNvPr>
          <p:cNvSpPr>
            <a:spLocks noGrp="1"/>
          </p:cNvSpPr>
          <p:nvPr>
            <p:ph type="sldNum" sz="quarter" idx="11"/>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35204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38B3-7FF4-444D-8CB5-48B8F9DD9D71}"/>
              </a:ext>
            </a:extLst>
          </p:cNvPr>
          <p:cNvSpPr>
            <a:spLocks noGrp="1"/>
          </p:cNvSpPr>
          <p:nvPr>
            <p:ph type="title"/>
          </p:nvPr>
        </p:nvSpPr>
        <p:spPr/>
        <p:txBody>
          <a:bodyPr/>
          <a:lstStyle/>
          <a:p>
            <a:r>
              <a:rPr lang="en-US" dirty="0"/>
              <a:t>Complications</a:t>
            </a:r>
          </a:p>
        </p:txBody>
      </p:sp>
      <p:sp>
        <p:nvSpPr>
          <p:cNvPr id="3" name="Content Placeholder 2">
            <a:extLst>
              <a:ext uri="{FF2B5EF4-FFF2-40B4-BE49-F238E27FC236}">
                <a16:creationId xmlns:a16="http://schemas.microsoft.com/office/drawing/2014/main" id="{AF9828A6-045C-A84A-A40E-74F968BF8F14}"/>
              </a:ext>
            </a:extLst>
          </p:cNvPr>
          <p:cNvSpPr>
            <a:spLocks noGrp="1"/>
          </p:cNvSpPr>
          <p:nvPr>
            <p:ph idx="1"/>
          </p:nvPr>
        </p:nvSpPr>
        <p:spPr/>
        <p:txBody>
          <a:bodyPr>
            <a:normAutofit/>
          </a:bodyPr>
          <a:lstStyle/>
          <a:p>
            <a:r>
              <a:rPr lang="en-GB" dirty="0"/>
              <a:t>otitis media (7 to 9% of cases)</a:t>
            </a:r>
          </a:p>
          <a:p>
            <a:r>
              <a:rPr lang="en-GB" dirty="0"/>
              <a:t>diarrhoea (8%) </a:t>
            </a:r>
          </a:p>
          <a:p>
            <a:r>
              <a:rPr lang="en-GB" dirty="0"/>
              <a:t>pneumonia (1 to 6%)</a:t>
            </a:r>
          </a:p>
          <a:p>
            <a:r>
              <a:rPr lang="en-GB" dirty="0"/>
              <a:t>convulsions (0.5%) </a:t>
            </a:r>
          </a:p>
          <a:p>
            <a:r>
              <a:rPr lang="en-GB" dirty="0"/>
              <a:t>encephalitis (1 to 4 per 1,000 to 2,000 cases) </a:t>
            </a:r>
          </a:p>
          <a:p>
            <a:r>
              <a:rPr lang="en-GB" dirty="0"/>
              <a:t>subacute sclerosing pan-encephalitis (SSPE) (in &lt;2 year olds 1 in 8,000 cases)</a:t>
            </a:r>
          </a:p>
          <a:p>
            <a:r>
              <a:rPr lang="en-GB" dirty="0"/>
              <a:t>in pregnancy can lead to miscarriage, stillbirth, premature birth or low birth weight</a:t>
            </a:r>
          </a:p>
          <a:p>
            <a:r>
              <a:rPr lang="en-GB" dirty="0"/>
              <a:t>most at risk of complication are infants, pregnant and immunosuppressed</a:t>
            </a:r>
            <a:endParaRPr lang="en-US" dirty="0"/>
          </a:p>
        </p:txBody>
      </p:sp>
      <p:sp>
        <p:nvSpPr>
          <p:cNvPr id="4" name="Footer Placeholder 3">
            <a:extLst>
              <a:ext uri="{FF2B5EF4-FFF2-40B4-BE49-F238E27FC236}">
                <a16:creationId xmlns:a16="http://schemas.microsoft.com/office/drawing/2014/main" id="{43344E3B-82F6-264A-849D-4C39E11BF853}"/>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2B0FB0B1-888A-89E3-1A51-CEC600A380CD}"/>
              </a:ext>
            </a:extLst>
          </p:cNvPr>
          <p:cNvSpPr>
            <a:spLocks noGrp="1"/>
          </p:cNvSpPr>
          <p:nvPr>
            <p:ph type="sldNum" sz="quarter" idx="11"/>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49572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1538-A187-CF47-B438-022D095559FE}"/>
              </a:ext>
            </a:extLst>
          </p:cNvPr>
          <p:cNvSpPr>
            <a:spLocks noGrp="1"/>
          </p:cNvSpPr>
          <p:nvPr>
            <p:ph type="title"/>
          </p:nvPr>
        </p:nvSpPr>
        <p:spPr/>
        <p:txBody>
          <a:bodyPr/>
          <a:lstStyle/>
          <a:p>
            <a:r>
              <a:rPr lang="en-US" dirty="0"/>
              <a:t>Risk assessment of cases</a:t>
            </a:r>
          </a:p>
        </p:txBody>
      </p:sp>
      <p:sp>
        <p:nvSpPr>
          <p:cNvPr id="3" name="Content Placeholder 2">
            <a:extLst>
              <a:ext uri="{FF2B5EF4-FFF2-40B4-BE49-F238E27FC236}">
                <a16:creationId xmlns:a16="http://schemas.microsoft.com/office/drawing/2014/main" id="{A694FBF2-B009-FE44-8AA1-A7341D205342}"/>
              </a:ext>
            </a:extLst>
          </p:cNvPr>
          <p:cNvSpPr>
            <a:spLocks noGrp="1"/>
          </p:cNvSpPr>
          <p:nvPr>
            <p:ph idx="1"/>
          </p:nvPr>
        </p:nvSpPr>
        <p:spPr/>
        <p:txBody>
          <a:bodyPr>
            <a:normAutofit fontScale="85000" lnSpcReduction="20000"/>
          </a:bodyPr>
          <a:lstStyle/>
          <a:p>
            <a:pPr marL="0" indent="0">
              <a:buNone/>
            </a:pPr>
            <a:r>
              <a:rPr lang="en-US" sz="2200" dirty="0"/>
              <a:t>Check:</a:t>
            </a:r>
          </a:p>
          <a:p>
            <a:pPr lvl="1"/>
            <a:r>
              <a:rPr lang="en-GB" dirty="0"/>
              <a:t>Vaccination status</a:t>
            </a:r>
          </a:p>
          <a:p>
            <a:pPr lvl="1"/>
            <a:r>
              <a:rPr lang="en-GB" dirty="0"/>
              <a:t>Recent exposure to someone with rash/illness</a:t>
            </a:r>
          </a:p>
          <a:p>
            <a:pPr lvl="1"/>
            <a:r>
              <a:rPr lang="en-GB" dirty="0"/>
              <a:t>Recent travel</a:t>
            </a:r>
          </a:p>
          <a:p>
            <a:pPr lvl="1"/>
            <a:r>
              <a:rPr lang="en-GB" dirty="0"/>
              <a:t>Any contacts who are immunocompromised, vulnerable  or a health care worker</a:t>
            </a:r>
          </a:p>
          <a:p>
            <a:pPr lvl="1"/>
            <a:r>
              <a:rPr lang="en-GB" dirty="0"/>
              <a:t>face to face contact of any length or more than 15 minutes in a small, confined area is considered as exposure and will require follow up  </a:t>
            </a:r>
          </a:p>
          <a:p>
            <a:pPr marL="0" lvl="0" indent="0">
              <a:buNone/>
            </a:pPr>
            <a:r>
              <a:rPr lang="en-GB" dirty="0"/>
              <a:t>Report any suspected case urgently via phone to your </a:t>
            </a:r>
            <a:r>
              <a:rPr lang="en-GB" b="1" dirty="0"/>
              <a:t>local Health Protection Team (HPT)</a:t>
            </a:r>
          </a:p>
          <a:p>
            <a:pPr lvl="1"/>
            <a:r>
              <a:rPr lang="en-GB" dirty="0"/>
              <a:t>contact details can be found here </a:t>
            </a:r>
            <a:r>
              <a:rPr lang="en-GB" dirty="0">
                <a:hlinkClick r:id="rId2"/>
              </a:rPr>
              <a:t>https://www.gov.uk/health-protection-team</a:t>
            </a:r>
            <a:endParaRPr lang="en-GB" dirty="0"/>
          </a:p>
          <a:p>
            <a:pPr lvl="1"/>
            <a:r>
              <a:rPr lang="en-GB" dirty="0"/>
              <a:t>The HPT will conduct a risk assessment, arrange testing – routine or urgent - and advise on public health action for immunocompromised or vulnerable contacts (aged under 1, pregnant, unvaccinated)</a:t>
            </a:r>
          </a:p>
          <a:p>
            <a:pPr marL="0" indent="0">
              <a:buNone/>
            </a:pPr>
            <a:r>
              <a:rPr lang="en-GB" sz="2200" b="1" dirty="0"/>
              <a:t>Exclude suspected cases from nursery/educational setting/work until full 4 days after onset of rash</a:t>
            </a:r>
          </a:p>
          <a:p>
            <a:pPr marL="0" indent="0">
              <a:buNone/>
            </a:pPr>
            <a:r>
              <a:rPr lang="en-GB" sz="2200" dirty="0"/>
              <a:t>For further information see </a:t>
            </a:r>
            <a:r>
              <a:rPr lang="en-GB" sz="2200" dirty="0">
                <a:hlinkClick r:id="rId3"/>
              </a:rPr>
              <a:t>National Measles Guidance</a:t>
            </a:r>
            <a:endParaRPr lang="en-GB" sz="2200" dirty="0"/>
          </a:p>
          <a:p>
            <a:endParaRPr lang="en-GB" b="1" u="sng" dirty="0"/>
          </a:p>
          <a:p>
            <a:pPr marL="457200" lvl="1" indent="0">
              <a:buNone/>
            </a:pPr>
            <a:endParaRPr lang="en-GB" dirty="0"/>
          </a:p>
          <a:p>
            <a:endParaRPr lang="en-US" dirty="0"/>
          </a:p>
        </p:txBody>
      </p:sp>
      <p:sp>
        <p:nvSpPr>
          <p:cNvPr id="4" name="Footer Placeholder 3">
            <a:extLst>
              <a:ext uri="{FF2B5EF4-FFF2-40B4-BE49-F238E27FC236}">
                <a16:creationId xmlns:a16="http://schemas.microsoft.com/office/drawing/2014/main" id="{579E75D2-F5FE-194F-99D7-F7B2A23B2773}"/>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350BE954-C38C-4AB2-DE3F-75064FC97FA7}"/>
              </a:ext>
            </a:extLst>
          </p:cNvPr>
          <p:cNvSpPr>
            <a:spLocks noGrp="1"/>
          </p:cNvSpPr>
          <p:nvPr>
            <p:ph type="sldNum" sz="quarter" idx="11"/>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6215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8823-1643-BD42-92F8-4D897B19B342}"/>
              </a:ext>
            </a:extLst>
          </p:cNvPr>
          <p:cNvSpPr>
            <a:spLocks noGrp="1"/>
          </p:cNvSpPr>
          <p:nvPr>
            <p:ph type="title"/>
          </p:nvPr>
        </p:nvSpPr>
        <p:spPr/>
        <p:txBody>
          <a:bodyPr/>
          <a:lstStyle/>
          <a:p>
            <a:r>
              <a:rPr lang="en-US" dirty="0"/>
              <a:t>Risk assessment of contacts</a:t>
            </a:r>
          </a:p>
        </p:txBody>
      </p:sp>
      <p:sp>
        <p:nvSpPr>
          <p:cNvPr id="3" name="Content Placeholder 2">
            <a:extLst>
              <a:ext uri="{FF2B5EF4-FFF2-40B4-BE49-F238E27FC236}">
                <a16:creationId xmlns:a16="http://schemas.microsoft.com/office/drawing/2014/main" id="{C16BE3F5-7EDD-F64B-8CF5-9963566C6A25}"/>
              </a:ext>
            </a:extLst>
          </p:cNvPr>
          <p:cNvSpPr>
            <a:spLocks noGrp="1"/>
          </p:cNvSpPr>
          <p:nvPr>
            <p:ph idx="1"/>
          </p:nvPr>
        </p:nvSpPr>
        <p:spPr/>
        <p:txBody>
          <a:bodyPr>
            <a:normAutofit lnSpcReduction="10000"/>
          </a:bodyPr>
          <a:lstStyle/>
          <a:p>
            <a:r>
              <a:rPr lang="en-GB" dirty="0"/>
              <a:t>if the patient was not isolated and exposed other patients, the HPT staff will help you with a risk assessment and advise on actions</a:t>
            </a:r>
          </a:p>
          <a:p>
            <a:r>
              <a:rPr lang="en-GB" dirty="0"/>
              <a:t>the most vulnerable groups who may require immunoglobulin are:</a:t>
            </a:r>
          </a:p>
          <a:p>
            <a:pPr lvl="1"/>
            <a:r>
              <a:rPr lang="en-GB" sz="2400" dirty="0"/>
              <a:t>infants</a:t>
            </a:r>
          </a:p>
          <a:p>
            <a:pPr lvl="1"/>
            <a:r>
              <a:rPr lang="en-GB" sz="2400" dirty="0"/>
              <a:t>pregnant women</a:t>
            </a:r>
          </a:p>
          <a:p>
            <a:pPr lvl="1"/>
            <a:r>
              <a:rPr lang="en-GB" sz="2400" dirty="0"/>
              <a:t>Immunosuppressed individuals </a:t>
            </a:r>
            <a:endParaRPr lang="en-US" sz="2400" dirty="0"/>
          </a:p>
          <a:p>
            <a:r>
              <a:rPr lang="en-GB" dirty="0"/>
              <a:t>if indicated, HNIG / IVIG should be given as soon as possible, ideally within 72 hours and up to 6 days after exposure </a:t>
            </a:r>
          </a:p>
          <a:p>
            <a:r>
              <a:rPr lang="en-GB" dirty="0"/>
              <a:t>for further information see UKHSA National Measles Guidance</a:t>
            </a:r>
          </a:p>
          <a:p>
            <a:r>
              <a:rPr lang="en-GB" dirty="0"/>
              <a:t>any </a:t>
            </a:r>
            <a:r>
              <a:rPr lang="en-GB" b="1" dirty="0"/>
              <a:t>health care worker </a:t>
            </a:r>
            <a:r>
              <a:rPr lang="en-GB" dirty="0"/>
              <a:t>who is not immune (i.e. does not have evidence of 2 doses of MMR or laboratory confirmation of measles immunity (IgG for measles)) will require </a:t>
            </a:r>
            <a:r>
              <a:rPr lang="en-GB" b="1" dirty="0"/>
              <a:t>exclusion</a:t>
            </a:r>
            <a:r>
              <a:rPr lang="en-GB" dirty="0"/>
              <a:t> from work from days 5 to 21 post exposure</a:t>
            </a:r>
          </a:p>
          <a:p>
            <a:endParaRPr lang="en-GB" dirty="0"/>
          </a:p>
          <a:p>
            <a:endParaRPr lang="en-US" dirty="0"/>
          </a:p>
        </p:txBody>
      </p:sp>
      <p:sp>
        <p:nvSpPr>
          <p:cNvPr id="4" name="Footer Placeholder 3">
            <a:extLst>
              <a:ext uri="{FF2B5EF4-FFF2-40B4-BE49-F238E27FC236}">
                <a16:creationId xmlns:a16="http://schemas.microsoft.com/office/drawing/2014/main" id="{717A5A3C-AFAA-3541-A82F-13591EE56224}"/>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A2531A5D-8A6A-15C4-231A-26145663C5F0}"/>
              </a:ext>
            </a:extLst>
          </p:cNvPr>
          <p:cNvSpPr>
            <a:spLocks noGrp="1"/>
          </p:cNvSpPr>
          <p:nvPr>
            <p:ph type="sldNum" sz="quarter" idx="11"/>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57590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6E8A4A-9534-5DCB-09E3-83AAA0D57357}"/>
              </a:ext>
            </a:extLst>
          </p:cNvPr>
          <p:cNvSpPr txBox="1"/>
          <p:nvPr/>
        </p:nvSpPr>
        <p:spPr>
          <a:xfrm>
            <a:off x="459359" y="2283085"/>
            <a:ext cx="11205010" cy="3714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Transmission Based Precautions (TBPs)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2"/>
              </a:rPr>
              <a:t>NHS England » Chapter 2: Transmission based precautions (TBPs)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must be followed in addition to SICPs when caring for a laboratory-confirmed or suspected case of measles while they are considered to be infectious. More information can be found in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3">
                  <a:extLst>
                    <a:ext uri="{A12FA001-AC4F-418D-AE19-62706E023703}">
                      <ahyp:hlinkClr xmlns:ahyp="http://schemas.microsoft.com/office/drawing/2018/hyperlinkcolor" val="tx"/>
                    </a:ext>
                  </a:extLst>
                </a:hlinkClick>
              </a:rPr>
              <a:t>appendix 11a</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of the NIPCM.</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Measles is transmitted through the respiratory route (airborne or droplet spread) or by direct contact with the nasal or throat secretions of infected persons</a:t>
            </a:r>
            <a:endParaRPr kumimoji="0" lang="en-GB" sz="14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Following suspected/confirmed patient vacation of the care area, allow sufficient time for clearance of infectious particles </a:t>
            </a:r>
            <a:r>
              <a:rPr kumimoji="0" lang="en-GB" sz="1400" b="0" i="0" u="sng" strike="noStrike" kern="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Calibri"/>
                <a:sym typeface="Calibri"/>
              </a:rPr>
              <a:t>Refer to (HTM) 03-01 Specialised ventilation for healthcare buildings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before cleaning/ decontaminating using either:</a:t>
            </a:r>
          </a:p>
          <a:p>
            <a:pPr marL="0" marR="0" lvl="0" indent="0" algn="l" defTabSz="914400" rtl="0" eaLnBrk="1" fontAlgn="base" latinLnBrk="0" hangingPunct="0">
              <a:lnSpc>
                <a:spcPct val="115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combined detergent/disinfectant solution at a dilution of 1,000 parts per million available chlorine (ppm available chlorine (av.cl.)); or</a:t>
            </a: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general-purpose neutral detergent in warm water followed by a solution of 1,000ppm av.cl).</a:t>
            </a:r>
            <a:endPar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342900" marR="0" lvl="0" indent="-342900" algn="l" defTabSz="914400" rtl="0" eaLnBrk="1" fontAlgn="base" latinLnBrk="0" hangingPunct="0">
              <a:lnSpc>
                <a:spcPct val="115000"/>
              </a:lnSpc>
              <a:spcBef>
                <a:spcPts val="0"/>
              </a:spcBef>
              <a:spcAft>
                <a:spcPts val="0"/>
              </a:spcAft>
              <a:buClrTx/>
              <a:buSzPts val="1000"/>
              <a:buFont typeface="Symbol" panose="05050102010706020507" pitchFamily="18" charset="2"/>
              <a:buChar char=""/>
              <a:tabLst>
                <a:tab pos="457200" algn="l"/>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rPr>
              <a:t>a locally approved detergent and disinfectant.</a:t>
            </a:r>
          </a:p>
          <a:p>
            <a:pPr marL="0" marR="0" lvl="0" indent="0" algn="l" defTabSz="914400" rtl="0" eaLnBrk="1" fontAlgn="base" latinLnBrk="0" hangingPunct="0">
              <a:lnSpc>
                <a:spcPct val="115000"/>
              </a:lnSpc>
              <a:spcBef>
                <a:spcPts val="0"/>
              </a:spcBef>
              <a:spcAft>
                <a:spcPts val="0"/>
              </a:spcAft>
              <a:buClrTx/>
              <a:buSzPts val="1000"/>
              <a:buFontTx/>
              <a:buNone/>
              <a:tabLst>
                <a:tab pos="457200" algn="l"/>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0">
              <a:lnSpc>
                <a:spcPts val="1800"/>
              </a:lnSpc>
              <a:spcBef>
                <a:spcPts val="0"/>
              </a:spcBef>
              <a:spcAft>
                <a:spcPts val="1400"/>
              </a:spcAft>
              <a:buClrTx/>
              <a:buSzTx/>
              <a:buFontTx/>
              <a:buNone/>
              <a:tabLst/>
              <a:defRPr/>
            </a:pPr>
            <a:r>
              <a:rPr kumimoji="0" lang="en-GB" sz="1400" b="0" i="0" u="none" strike="noStrike" kern="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sym typeface="Calibri"/>
              </a:rPr>
              <a:t>Rooms/areas must be cleaned from highest to lowest points and from least to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most contaminated points ensuring local policies are   followed at all times.</a:t>
            </a:r>
          </a:p>
        </p:txBody>
      </p:sp>
      <p:sp>
        <p:nvSpPr>
          <p:cNvPr id="15" name="TextBox 14">
            <a:extLst>
              <a:ext uri="{FF2B5EF4-FFF2-40B4-BE49-F238E27FC236}">
                <a16:creationId xmlns:a16="http://schemas.microsoft.com/office/drawing/2014/main" id="{1E74DD13-230B-CD58-0639-1FFD05D3B790}"/>
              </a:ext>
            </a:extLst>
          </p:cNvPr>
          <p:cNvSpPr txBox="1"/>
          <p:nvPr/>
        </p:nvSpPr>
        <p:spPr>
          <a:xfrm>
            <a:off x="339271" y="455696"/>
            <a:ext cx="7810429"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Infection prevention and control: key actions</a:t>
            </a:r>
          </a:p>
        </p:txBody>
      </p:sp>
      <p:sp>
        <p:nvSpPr>
          <p:cNvPr id="17" name="TextBox 16">
            <a:extLst>
              <a:ext uri="{FF2B5EF4-FFF2-40B4-BE49-F238E27FC236}">
                <a16:creationId xmlns:a16="http://schemas.microsoft.com/office/drawing/2014/main" id="{0E9914C4-C919-03AA-64E4-C6658403BC65}"/>
              </a:ext>
            </a:extLst>
          </p:cNvPr>
          <p:cNvSpPr txBox="1"/>
          <p:nvPr/>
        </p:nvSpPr>
        <p:spPr>
          <a:xfrm>
            <a:off x="459359" y="972732"/>
            <a:ext cx="11427841"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Calibri"/>
              </a:rPr>
              <a:t>Standard Infection Control Precautions (SICPs)</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must be used by all healthcare workers at all times and in all settings. Comprehensive guidance and advice, including PPE, is available in the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hlinkClick r:id="rId4"/>
              </a:rPr>
              <a:t>National Infection Prevention &amp; Control Manual (NIPCM)</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Staff involved in direct patient care (including anyone who has contact with patients e.g. porters, domestics, reception staff) should have documented evidence of 2 doses of the MMR vaccine or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have positive antibody tests for measles, in keeping with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hlinkClick r:id="rId5"/>
              </a:rPr>
              <a:t>national guidance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p:txBody>
      </p:sp>
      <p:sp>
        <p:nvSpPr>
          <p:cNvPr id="2" name="Slide Number Placeholder 1">
            <a:extLst>
              <a:ext uri="{FF2B5EF4-FFF2-40B4-BE49-F238E27FC236}">
                <a16:creationId xmlns:a16="http://schemas.microsoft.com/office/drawing/2014/main" id="{8806A8D7-F675-C54F-DC7A-0E0496AB710F}"/>
              </a:ext>
            </a:extLst>
          </p:cNvPr>
          <p:cNvSpPr>
            <a:spLocks noGrp="1"/>
          </p:cNvSpPr>
          <p:nvPr>
            <p:ph type="sldNum" sz="quarter" idx="2"/>
          </p:nvPr>
        </p:nvSpPr>
        <p:spPr/>
        <p:txBody>
          <a:bodyPr/>
          <a:lstStyle/>
          <a:p>
            <a:fld id="{86CB4B4D-7CA3-9044-876B-883B54F8677D}" type="slidenum">
              <a:rPr lang="en-GB" smtClean="0"/>
              <a:t>19</a:t>
            </a:fld>
            <a:endParaRPr lang="en-GB"/>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C53A-5D57-19BF-6CEF-FA6CC926CB0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3ADF84BC-32DC-703C-3A89-010F2E50BA35}"/>
              </a:ext>
            </a:extLst>
          </p:cNvPr>
          <p:cNvSpPr>
            <a:spLocks noGrp="1"/>
          </p:cNvSpPr>
          <p:nvPr>
            <p:ph idx="1"/>
          </p:nvPr>
        </p:nvSpPr>
        <p:spPr/>
        <p:txBody>
          <a:bodyPr/>
          <a:lstStyle/>
          <a:p>
            <a:r>
              <a:rPr lang="en-GB" dirty="0"/>
              <a:t>overview, importance</a:t>
            </a:r>
          </a:p>
          <a:p>
            <a:r>
              <a:rPr lang="en-GB" dirty="0"/>
              <a:t>prevention, MECC and Occupational Health</a:t>
            </a:r>
          </a:p>
          <a:p>
            <a:r>
              <a:rPr lang="en-GB" dirty="0"/>
              <a:t>MMR vaccine</a:t>
            </a:r>
          </a:p>
          <a:p>
            <a:r>
              <a:rPr lang="en-GB" dirty="0"/>
              <a:t>measles clinical presentation and complications</a:t>
            </a:r>
          </a:p>
          <a:p>
            <a:r>
              <a:rPr lang="en-GB" dirty="0"/>
              <a:t>risk assessment of cases and contacts</a:t>
            </a:r>
          </a:p>
          <a:p>
            <a:r>
              <a:rPr lang="en-GB" dirty="0"/>
              <a:t>key actions</a:t>
            </a:r>
          </a:p>
          <a:p>
            <a:r>
              <a:rPr lang="en-GB" dirty="0"/>
              <a:t>resources</a:t>
            </a:r>
          </a:p>
          <a:p>
            <a:pPr marL="0" indent="0">
              <a:buNone/>
            </a:pPr>
            <a:endParaRPr lang="en-GB" dirty="0"/>
          </a:p>
        </p:txBody>
      </p:sp>
      <p:sp>
        <p:nvSpPr>
          <p:cNvPr id="5" name="Slide Number Placeholder 4">
            <a:extLst>
              <a:ext uri="{FF2B5EF4-FFF2-40B4-BE49-F238E27FC236}">
                <a16:creationId xmlns:a16="http://schemas.microsoft.com/office/drawing/2014/main" id="{F5FBCB7D-D038-1A36-1FA1-79012F6F0EBB}"/>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2</a:t>
            </a:fld>
            <a:endParaRPr lang="en-GB" sz="1400" dirty="0"/>
          </a:p>
        </p:txBody>
      </p:sp>
      <p:sp>
        <p:nvSpPr>
          <p:cNvPr id="4" name="Footer Placeholder 3">
            <a:extLst>
              <a:ext uri="{FF2B5EF4-FFF2-40B4-BE49-F238E27FC236}">
                <a16:creationId xmlns:a16="http://schemas.microsoft.com/office/drawing/2014/main" id="{2DCC29DA-16AC-C758-CE1D-CA6FB40F73E7}"/>
              </a:ext>
            </a:extLst>
          </p:cNvPr>
          <p:cNvSpPr>
            <a:spLocks noGrp="1"/>
          </p:cNvSpPr>
          <p:nvPr>
            <p:ph type="ftr" sz="quarter" idx="10"/>
          </p:nvPr>
        </p:nvSpPr>
        <p:spPr/>
        <p:txBody>
          <a:bodyPr/>
          <a:lstStyle/>
          <a:p>
            <a:r>
              <a:rPr lang="en-GB"/>
              <a:t>Measles for Paediatrics and A&amp;E </a:t>
            </a:r>
            <a:endParaRPr lang="en-GB" sz="1400" dirty="0"/>
          </a:p>
        </p:txBody>
      </p:sp>
    </p:spTree>
    <p:extLst>
      <p:ext uri="{BB962C8B-B14F-4D97-AF65-F5344CB8AC3E}">
        <p14:creationId xmlns:p14="http://schemas.microsoft.com/office/powerpoint/2010/main" val="176984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5BBD-7156-AD40-91C0-8F1612D150AB}"/>
              </a:ext>
            </a:extLst>
          </p:cNvPr>
          <p:cNvSpPr>
            <a:spLocks noGrp="1"/>
          </p:cNvSpPr>
          <p:nvPr>
            <p:ph type="title"/>
          </p:nvPr>
        </p:nvSpPr>
        <p:spPr/>
        <p:txBody>
          <a:bodyPr/>
          <a:lstStyle/>
          <a:p>
            <a:r>
              <a:rPr lang="en-US" dirty="0"/>
              <a:t>Key actions</a:t>
            </a:r>
          </a:p>
        </p:txBody>
      </p:sp>
      <p:sp>
        <p:nvSpPr>
          <p:cNvPr id="3" name="Content Placeholder 2">
            <a:extLst>
              <a:ext uri="{FF2B5EF4-FFF2-40B4-BE49-F238E27FC236}">
                <a16:creationId xmlns:a16="http://schemas.microsoft.com/office/drawing/2014/main" id="{52B5A259-1F8A-D145-83AF-5A8F3247C4FA}"/>
              </a:ext>
            </a:extLst>
          </p:cNvPr>
          <p:cNvSpPr>
            <a:spLocks noGrp="1"/>
          </p:cNvSpPr>
          <p:nvPr>
            <p:ph idx="1"/>
          </p:nvPr>
        </p:nvSpPr>
        <p:spPr/>
        <p:txBody>
          <a:bodyPr>
            <a:normAutofit lnSpcReduction="10000"/>
          </a:bodyPr>
          <a:lstStyle/>
          <a:p>
            <a:r>
              <a:rPr lang="en-GB" dirty="0"/>
              <a:t>cohort / isolate patients presenting with a rash and a fever (especially if unvaccinated) on arrival to:</a:t>
            </a:r>
          </a:p>
          <a:p>
            <a:pPr lvl="1"/>
            <a:r>
              <a:rPr lang="en-GB" dirty="0"/>
              <a:t>stop onward transmission without delay</a:t>
            </a:r>
          </a:p>
          <a:p>
            <a:pPr lvl="1"/>
            <a:r>
              <a:rPr lang="en-GB" dirty="0"/>
              <a:t>protect vulnerable contacts</a:t>
            </a:r>
          </a:p>
          <a:p>
            <a:pPr lvl="0"/>
            <a:r>
              <a:rPr lang="en-GB" dirty="0"/>
              <a:t>report suspected measles cases urgently by phone to your local Health Protection Team (HPT)</a:t>
            </a:r>
            <a:endParaRPr lang="en-US" dirty="0"/>
          </a:p>
          <a:p>
            <a:r>
              <a:rPr lang="en-GB" dirty="0"/>
              <a:t>staff should have documented evidence of 2 doses of the MMR vaccine or </a:t>
            </a:r>
            <a:r>
              <a:rPr lang="en-GB" dirty="0">
                <a:ea typeface="Calibri" panose="020F0502020204030204" pitchFamily="34" charset="0"/>
              </a:rPr>
              <a:t>have positive antibody tests for measles and rubella, according to national guidance</a:t>
            </a:r>
            <a:endParaRPr lang="en-GB" dirty="0"/>
          </a:p>
          <a:p>
            <a:r>
              <a:rPr lang="en-GB" dirty="0"/>
              <a:t>Make Every Contact Count (MECC) - where appropriate, and particularly for individuals who do not engage with primary care, check if they are up to date with their MMR and vaccinate (or signpost to GP) if not </a:t>
            </a:r>
          </a:p>
          <a:p>
            <a:endParaRPr lang="en-US" dirty="0"/>
          </a:p>
        </p:txBody>
      </p:sp>
      <p:sp>
        <p:nvSpPr>
          <p:cNvPr id="4" name="Footer Placeholder 3">
            <a:extLst>
              <a:ext uri="{FF2B5EF4-FFF2-40B4-BE49-F238E27FC236}">
                <a16:creationId xmlns:a16="http://schemas.microsoft.com/office/drawing/2014/main" id="{81AF177F-3102-FC48-8B39-577617D100C1}"/>
              </a:ext>
            </a:extLst>
          </p:cNvPr>
          <p:cNvSpPr>
            <a:spLocks noGrp="1"/>
          </p:cNvSpPr>
          <p:nvPr>
            <p:ph type="ftr" sz="quarter" idx="10"/>
          </p:nvPr>
        </p:nvSpPr>
        <p:spPr/>
        <p:txBody>
          <a:bodyPr/>
          <a:lstStyle/>
          <a:p>
            <a:r>
              <a:rPr lang="en-GB"/>
              <a:t>Measles for Paediatrics and A&amp;E </a:t>
            </a:r>
            <a:endParaRPr lang="en-GB" dirty="0"/>
          </a:p>
        </p:txBody>
      </p:sp>
      <p:sp>
        <p:nvSpPr>
          <p:cNvPr id="8" name="Slide Number Placeholder 7">
            <a:extLst>
              <a:ext uri="{FF2B5EF4-FFF2-40B4-BE49-F238E27FC236}">
                <a16:creationId xmlns:a16="http://schemas.microsoft.com/office/drawing/2014/main" id="{83089899-1868-65C8-205D-5E150DDBB821}"/>
              </a:ext>
            </a:extLst>
          </p:cNvPr>
          <p:cNvSpPr>
            <a:spLocks noGrp="1"/>
          </p:cNvSpPr>
          <p:nvPr>
            <p:ph type="sldNum" sz="quarter" idx="11"/>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82659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F803-9ADD-8D85-5A4A-7A1C56807A20}"/>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E90F2778-3049-7130-C2C7-08EF5A1C00D7}"/>
              </a:ext>
            </a:extLst>
          </p:cNvPr>
          <p:cNvSpPr>
            <a:spLocks noGrp="1"/>
          </p:cNvSpPr>
          <p:nvPr>
            <p:ph idx="1"/>
          </p:nvPr>
        </p:nvSpPr>
        <p:spPr>
          <a:xfrm>
            <a:off x="330207" y="1600200"/>
            <a:ext cx="11409606" cy="4838650"/>
          </a:xfrm>
        </p:spPr>
        <p:txBody>
          <a:bodyPr>
            <a:normAutofit fontScale="92500" lnSpcReduction="10000"/>
          </a:bodyPr>
          <a:lstStyle/>
          <a:p>
            <a:pPr marL="342900" lvl="0" indent="-342900">
              <a:buFont typeface="+mj-lt"/>
              <a:buAutoNum type="arabicPeriod"/>
            </a:pPr>
            <a:r>
              <a:rPr lang="en-GB" sz="2400" dirty="0">
                <a:effectLst/>
                <a:latin typeface="+mn-lt"/>
                <a:ea typeface="Times New Roman" panose="02020603050405020304" pitchFamily="18" charset="0"/>
                <a:cs typeface="Times New Roman" panose="02020603050405020304" pitchFamily="18" charset="0"/>
              </a:rPr>
              <a:t>UKHSA National Measles guidance (including post-exposure prophylaxis): </a:t>
            </a:r>
            <a:r>
              <a:rPr lang="en-GB" sz="2400" u="sng" dirty="0">
                <a:solidFill>
                  <a:srgbClr val="0563C1"/>
                </a:solidFill>
                <a:effectLst/>
                <a:latin typeface="+mn-lt"/>
                <a:ea typeface="Calibri" panose="020F0502020204030204" pitchFamily="34" charset="0"/>
                <a:hlinkClick r:id="rId2"/>
              </a:rPr>
              <a:t>https://www.gov.uk/government/publications/national-measles-guidelines </a:t>
            </a:r>
            <a:endParaRPr lang="en-GB" sz="2400" u="sng" dirty="0">
              <a:solidFill>
                <a:srgbClr val="0563C1"/>
              </a:solidFill>
              <a:latin typeface="+mn-lt"/>
              <a:ea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
                <a:srgbClr val="007C91"/>
              </a:buClr>
              <a:buSzTx/>
              <a:buFont typeface="+mj-lt"/>
              <a:buAutoNum type="arabicPeriod"/>
              <a:tabLst/>
              <a:defRPr/>
            </a:pPr>
            <a:r>
              <a:rPr kumimoji="0" lang="en-GB"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Measles Poster for health professionals: </a:t>
            </a:r>
            <a:r>
              <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3"/>
              </a:rPr>
              <a:t>Measles: guidance, data and analysis - GOV.UK (www.gov.uk)</a:t>
            </a:r>
            <a:r>
              <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(found under </a:t>
            </a:r>
            <a:r>
              <a:rPr kumimoji="0" lang="en-GB"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clinical management subheading)</a:t>
            </a:r>
          </a:p>
          <a:p>
            <a:pPr marL="342900" lvl="0" indent="-342900">
              <a:buFont typeface="+mj-lt"/>
              <a:buAutoNum type="arabicPeriod"/>
            </a:pPr>
            <a:r>
              <a:rPr lang="en-GB" sz="2400" dirty="0">
                <a:effectLst/>
                <a:latin typeface="+mn-lt"/>
                <a:ea typeface="Times New Roman" panose="02020603050405020304" pitchFamily="18" charset="0"/>
                <a:cs typeface="Times New Roman" panose="02020603050405020304" pitchFamily="18" charset="0"/>
              </a:rPr>
              <a:t>Measles Green Book Chapter: </a:t>
            </a:r>
            <a:r>
              <a:rPr lang="en-GB" sz="2400" u="sng" dirty="0">
                <a:solidFill>
                  <a:srgbClr val="0000FF"/>
                </a:solidFill>
                <a:effectLst/>
                <a:latin typeface="+mn-lt"/>
                <a:ea typeface="Times New Roman" panose="02020603050405020304" pitchFamily="18" charset="0"/>
                <a:cs typeface="Times New Roman" panose="02020603050405020304" pitchFamily="18" charset="0"/>
                <a:hlinkClick r:id="rId4"/>
              </a:rPr>
              <a:t>https://www.gov.uk/government/publications/measles-the-green-book-chapter-21</a:t>
            </a:r>
            <a:r>
              <a:rPr lang="en-GB" sz="2400" dirty="0">
                <a:effectLst/>
                <a:latin typeface="+mn-lt"/>
                <a:ea typeface="Times New Roman" panose="02020603050405020304" pitchFamily="18" charset="0"/>
                <a:cs typeface="Times New Roman" panose="02020603050405020304" pitchFamily="18" charset="0"/>
              </a:rPr>
              <a:t> </a:t>
            </a:r>
            <a:endParaRPr lang="en-US" sz="2400" dirty="0">
              <a:effectLst/>
              <a:latin typeface="+mn-lt"/>
              <a:ea typeface="Times New Roman" panose="02020603050405020304" pitchFamily="18" charset="0"/>
              <a:cs typeface="Times New Roman" panose="02020603050405020304" pitchFamily="18" charset="0"/>
            </a:endParaRPr>
          </a:p>
          <a:p>
            <a:pPr marL="342900" indent="-342900">
              <a:buFont typeface="+mj-lt"/>
              <a:buAutoNum type="arabicPeriod"/>
            </a:pPr>
            <a:r>
              <a:rPr lang="en-GB" sz="2400" dirty="0">
                <a:effectLst/>
                <a:latin typeface="+mn-lt"/>
                <a:ea typeface="Times New Roman" panose="02020603050405020304" pitchFamily="18" charset="0"/>
                <a:cs typeface="Times New Roman" panose="02020603050405020304" pitchFamily="18" charset="0"/>
              </a:rPr>
              <a:t>NHS Infection Prevention and Control Manual:  </a:t>
            </a:r>
            <a:r>
              <a:rPr lang="en-US" sz="2400" dirty="0">
                <a:latin typeface="+mn-lt"/>
                <a:hlinkClick r:id="rId5"/>
              </a:rPr>
              <a:t>https://www.england.nhs.uk/publication/national-infection-prevention-and-control/</a:t>
            </a:r>
            <a:endParaRPr lang="en-GB" sz="24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2400" dirty="0">
                <a:effectLst/>
                <a:latin typeface="+mn-lt"/>
                <a:ea typeface="Times New Roman" panose="02020603050405020304" pitchFamily="18" charset="0"/>
                <a:cs typeface="Times New Roman" panose="02020603050405020304" pitchFamily="18" charset="0"/>
              </a:rPr>
              <a:t>Immunisation of healthcare and laboratory staff: the green book, chapter 12: </a:t>
            </a:r>
            <a:r>
              <a:rPr lang="en-GB" sz="2400" u="sng" dirty="0">
                <a:solidFill>
                  <a:srgbClr val="0000FF"/>
                </a:solidFill>
                <a:effectLst/>
                <a:latin typeface="+mn-lt"/>
                <a:ea typeface="Times New Roman" panose="02020603050405020304" pitchFamily="18" charset="0"/>
                <a:cs typeface="Arial" panose="020B0604020202020204" pitchFamily="34" charset="0"/>
                <a:hlinkClick r:id="rId6"/>
              </a:rPr>
              <a:t>https://www.gov.uk/government/publications/immunisation-of-healthcare-and-laboratory-staff-the-green-book-chapter-12</a:t>
            </a:r>
            <a:endParaRPr lang="en-US" sz="2400" dirty="0">
              <a:effectLst/>
              <a:latin typeface="+mn-lt"/>
              <a:ea typeface="Times New Roman" panose="02020603050405020304" pitchFamily="18" charset="0"/>
              <a:cs typeface="Times New Roman" panose="02020603050405020304" pitchFamily="18" charset="0"/>
            </a:endParaRPr>
          </a:p>
          <a:p>
            <a:pPr marL="342900" lvl="0" indent="-342900">
              <a:buFont typeface="+mj-lt"/>
              <a:buAutoNum type="arabicPeriod"/>
            </a:pPr>
            <a:r>
              <a:rPr lang="en-GB" sz="2400" dirty="0">
                <a:effectLst/>
                <a:latin typeface="+mn-lt"/>
                <a:ea typeface="Times New Roman" panose="02020603050405020304" pitchFamily="18" charset="0"/>
                <a:cs typeface="Times New Roman" panose="02020603050405020304" pitchFamily="18" charset="0"/>
              </a:rPr>
              <a:t>Health and Social Care Act 2008: code of practice on the prevention and control of infections: </a:t>
            </a:r>
            <a:r>
              <a:rPr lang="en-GB" sz="2400" u="sng" dirty="0">
                <a:solidFill>
                  <a:srgbClr val="0000FF"/>
                </a:solidFill>
                <a:effectLst/>
                <a:latin typeface="+mn-lt"/>
                <a:ea typeface="Times New Roman" panose="02020603050405020304" pitchFamily="18" charset="0"/>
                <a:cs typeface="Arial" panose="020B0604020202020204" pitchFamily="34" charset="0"/>
                <a:hlinkClick r:id="rId7"/>
              </a:rPr>
              <a:t>https://www.gov.uk/government/publications/the-health-and-social-care-act-2008-code-of-practice-on-the-prevention-and-control-of-infections-and-related-guidance</a:t>
            </a:r>
            <a:endParaRPr lang="en-GB" sz="2400" u="sng" dirty="0">
              <a:solidFill>
                <a:srgbClr val="0000FF"/>
              </a:solidFill>
              <a:latin typeface="+mn-l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D239F8C-3853-278A-3990-8DF17D6FACE6}"/>
              </a:ext>
            </a:extLst>
          </p:cNvPr>
          <p:cNvSpPr>
            <a:spLocks noGrp="1"/>
          </p:cNvSpPr>
          <p:nvPr>
            <p:ph type="ftr" sz="quarter" idx="10"/>
          </p:nvPr>
        </p:nvSpPr>
        <p:spPr/>
        <p:txBody>
          <a:bodyPr/>
          <a:lstStyle/>
          <a:p>
            <a:r>
              <a:rPr lang="en-GB" sz="1400"/>
              <a:t>Measles for Paediatrics and A&amp;E </a:t>
            </a:r>
            <a:endParaRPr lang="en-GB" sz="1400" dirty="0"/>
          </a:p>
        </p:txBody>
      </p:sp>
      <p:sp>
        <p:nvSpPr>
          <p:cNvPr id="5" name="Slide Number Placeholder 4">
            <a:extLst>
              <a:ext uri="{FF2B5EF4-FFF2-40B4-BE49-F238E27FC236}">
                <a16:creationId xmlns:a16="http://schemas.microsoft.com/office/drawing/2014/main" id="{783A3813-C754-2C3A-CD77-C0DC483A3331}"/>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66556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2271-2ED5-5AF5-2CC1-6F7618D9504C}"/>
              </a:ext>
            </a:extLst>
          </p:cNvPr>
          <p:cNvSpPr>
            <a:spLocks noGrp="1"/>
          </p:cNvSpPr>
          <p:nvPr>
            <p:ph type="title"/>
          </p:nvPr>
        </p:nvSpPr>
        <p:spPr>
          <a:xfrm>
            <a:off x="615956" y="179417"/>
            <a:ext cx="11123856" cy="677834"/>
          </a:xfrm>
        </p:spPr>
        <p:txBody>
          <a:bodyPr>
            <a:normAutofit/>
          </a:bodyPr>
          <a:lstStyle/>
          <a:p>
            <a:r>
              <a:rPr lang="en-GB" dirty="0"/>
              <a:t>Resources:</a:t>
            </a:r>
            <a:endParaRPr lang="en-US" dirty="0"/>
          </a:p>
        </p:txBody>
      </p:sp>
      <p:sp>
        <p:nvSpPr>
          <p:cNvPr id="3" name="Content Placeholder 2">
            <a:extLst>
              <a:ext uri="{FF2B5EF4-FFF2-40B4-BE49-F238E27FC236}">
                <a16:creationId xmlns:a16="http://schemas.microsoft.com/office/drawing/2014/main" id="{E214D422-533A-A795-9B38-7A08C8B0B928}"/>
              </a:ext>
            </a:extLst>
          </p:cNvPr>
          <p:cNvSpPr>
            <a:spLocks noGrp="1"/>
          </p:cNvSpPr>
          <p:nvPr>
            <p:ph idx="1"/>
          </p:nvPr>
        </p:nvSpPr>
        <p:spPr>
          <a:xfrm>
            <a:off x="474133" y="1532467"/>
            <a:ext cx="11265679" cy="5037666"/>
          </a:xfrm>
        </p:spPr>
        <p:txBody>
          <a:bodyPr>
            <a:normAutofit/>
          </a:bodyPr>
          <a:lstStyle/>
          <a:p>
            <a:pPr marL="457200" lvl="0" indent="-457200">
              <a:buFont typeface="+mj-lt"/>
              <a:buAutoNum type="arabicPeriod" startAt="7"/>
            </a:pPr>
            <a:r>
              <a:rPr lang="en-US" sz="2000" dirty="0">
                <a:effectLst/>
                <a:latin typeface="Arial" panose="020B0604020202020204" pitchFamily="34" charset="0"/>
                <a:ea typeface="Times New Roman" panose="02020603050405020304" pitchFamily="18" charset="0"/>
              </a:rPr>
              <a:t>UK Measles and Rubella Elimination Strategy, UKHSA (formerly PHE), published January 2019: </a:t>
            </a:r>
            <a:r>
              <a:rPr lang="en-US" sz="2000" u="sng" dirty="0">
                <a:solidFill>
                  <a:srgbClr val="0000FF"/>
                </a:solidFill>
                <a:effectLst/>
                <a:latin typeface="Arial" panose="020B0604020202020204" pitchFamily="34" charset="0"/>
                <a:ea typeface="Times New Roman" panose="02020603050405020304" pitchFamily="18" charset="0"/>
                <a:hlinkClick r:id="rId2"/>
              </a:rPr>
              <a:t>https://www.gov.uk/government/publications/measles-and-rubella-elimination-uk-strategy</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7"/>
            </a:pPr>
            <a:r>
              <a:rPr lang="en-US" sz="2000" dirty="0">
                <a:effectLst/>
                <a:latin typeface="Arial" panose="020B0604020202020204" pitchFamily="34" charset="0"/>
                <a:ea typeface="Times New Roman" panose="02020603050405020304" pitchFamily="18" charset="0"/>
              </a:rPr>
              <a:t>MMR for all leaflet – routine programme: </a:t>
            </a:r>
            <a:r>
              <a:rPr lang="en-US" sz="2000" u="sng" dirty="0">
                <a:solidFill>
                  <a:srgbClr val="0000FF"/>
                </a:solidFill>
                <a:effectLst/>
                <a:latin typeface="Arial" panose="020B0604020202020204" pitchFamily="34" charset="0"/>
                <a:ea typeface="Times New Roman" panose="02020603050405020304" pitchFamily="18" charset="0"/>
                <a:hlinkClick r:id="rId3"/>
              </a:rPr>
              <a:t>https://www.gov.uk/government/publications/mmr-for-all-general-leaflet</a:t>
            </a:r>
            <a:r>
              <a:rPr lang="en-US" sz="2000" dirty="0">
                <a:effectLst/>
                <a:latin typeface="Arial" panose="020B0604020202020204" pitchFamily="34" charset="0"/>
                <a:ea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7"/>
            </a:pPr>
            <a:r>
              <a:rPr lang="en-US" sz="2000" dirty="0">
                <a:effectLst/>
                <a:latin typeface="Arial" panose="020B0604020202020204" pitchFamily="34" charset="0"/>
                <a:ea typeface="Times New Roman" panose="02020603050405020304" pitchFamily="18" charset="0"/>
              </a:rPr>
              <a:t>Measles: Protect yourself, protect others’ leaflet: </a:t>
            </a:r>
            <a:r>
              <a:rPr lang="en-US" sz="2000" u="sng" dirty="0">
                <a:solidFill>
                  <a:srgbClr val="0000FF"/>
                </a:solidFill>
                <a:effectLst/>
                <a:latin typeface="Arial" panose="020B0604020202020204" pitchFamily="34" charset="0"/>
                <a:ea typeface="Times New Roman" panose="02020603050405020304" pitchFamily="18" charset="0"/>
                <a:hlinkClick r:id="rId4"/>
              </a:rPr>
              <a:t>https://assets.publishing.service.gov.uk/government/uploads/system/uploads/attachment_data/file/689712/Measles_adults_DL_Leaflet_03_.pdf</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7"/>
            </a:pPr>
            <a:r>
              <a:rPr lang="en-US" sz="2000" dirty="0">
                <a:effectLst/>
                <a:latin typeface="Arial" panose="020B0604020202020204" pitchFamily="34" charset="0"/>
                <a:ea typeface="Times New Roman" panose="02020603050405020304" pitchFamily="18" charset="0"/>
              </a:rPr>
              <a:t>UKHSA Blog: What do I need to know about the MMR vaccine: </a:t>
            </a:r>
            <a:r>
              <a:rPr lang="en-US" sz="2000" u="sng" dirty="0">
                <a:solidFill>
                  <a:srgbClr val="0000FF"/>
                </a:solidFill>
                <a:effectLst/>
                <a:latin typeface="Arial" panose="020B0604020202020204" pitchFamily="34" charset="0"/>
                <a:ea typeface="Times New Roman" panose="02020603050405020304" pitchFamily="18" charset="0"/>
                <a:hlinkClick r:id="rId5"/>
              </a:rPr>
              <a:t>https://ukhsa.blog.gov.uk/2022/02/01/what-do-i-need-to-know-about-the-mmr-vaccine/</a:t>
            </a:r>
            <a:r>
              <a:rPr lang="en-US" sz="2000" dirty="0">
                <a:effectLst/>
                <a:latin typeface="Arial" panose="020B0604020202020204" pitchFamily="34" charset="0"/>
                <a:ea typeface="Times New Roman" panose="02020603050405020304" pitchFamily="18" charset="0"/>
              </a:rPr>
              <a:t> </a:t>
            </a:r>
            <a:endParaRPr lang="en-US" sz="2000" dirty="0">
              <a:effectLst/>
              <a:latin typeface="Courier New" panose="02070309020205020404" pitchFamily="49" charset="0"/>
              <a:ea typeface="Times New Roman" panose="02020603050405020304" pitchFamily="18" charset="0"/>
            </a:endParaRPr>
          </a:p>
          <a:p>
            <a:pPr marL="457200" lvl="0" indent="-457200">
              <a:buFont typeface="+mj-lt"/>
              <a:buAutoNum type="arabicPeriod" startAt="7"/>
            </a:pPr>
            <a:r>
              <a:rPr lang="en-GB" sz="2000" dirty="0">
                <a:effectLst/>
                <a:latin typeface="Arial" panose="020B0604020202020204" pitchFamily="34" charset="0"/>
                <a:ea typeface="Times New Roman" panose="02020603050405020304" pitchFamily="18" charset="0"/>
                <a:cs typeface="Arial" panose="020B0604020202020204" pitchFamily="34" charset="0"/>
              </a:rPr>
              <a:t>Health Protection in children and young people settings including education: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https://www.gov.uk/government/publications/health-protection-in-schools-and-other-childcare-facilities</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0" indent="-457200">
              <a:buFont typeface="+mj-lt"/>
              <a:buAutoNum type="arabicPeriod" startAt="7"/>
            </a:pPr>
            <a:r>
              <a:rPr lang="en-US" sz="2000" dirty="0">
                <a:effectLst/>
                <a:latin typeface="Arial" panose="020B0604020202020204" pitchFamily="34" charset="0"/>
                <a:ea typeface="Times New Roman" panose="02020603050405020304" pitchFamily="18" charset="0"/>
              </a:rPr>
              <a:t>Measles outbreaks poster and leaflets: </a:t>
            </a:r>
            <a:r>
              <a:rPr lang="en-US" sz="2000" u="sng" dirty="0">
                <a:solidFill>
                  <a:srgbClr val="0000FF"/>
                </a:solidFill>
                <a:effectLst/>
                <a:latin typeface="Arial" panose="020B0604020202020204" pitchFamily="34" charset="0"/>
                <a:ea typeface="Times New Roman" panose="02020603050405020304" pitchFamily="18" charset="0"/>
                <a:hlinkClick r:id="rId7"/>
              </a:rPr>
              <a:t>https://www.gov.uk/government/publications/measles-outbreak</a:t>
            </a:r>
            <a:endParaRPr lang="en-US" sz="2000" dirty="0">
              <a:effectLst/>
              <a:latin typeface="Courier New" panose="02070309020205020404" pitchFamily="49"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6764A65C-2869-CDDD-E68B-36A80D06727B}"/>
              </a:ext>
            </a:extLst>
          </p:cNvPr>
          <p:cNvSpPr>
            <a:spLocks noGrp="1"/>
          </p:cNvSpPr>
          <p:nvPr>
            <p:ph type="ftr" sz="quarter" idx="10"/>
          </p:nvPr>
        </p:nvSpPr>
        <p:spPr/>
        <p:txBody>
          <a:bodyPr/>
          <a:lstStyle/>
          <a:p>
            <a:r>
              <a:rPr lang="en-GB" sz="1400"/>
              <a:t>Measles for Paediatrics and A&amp;E </a:t>
            </a:r>
            <a:endParaRPr lang="en-GB" sz="1400" dirty="0"/>
          </a:p>
        </p:txBody>
      </p:sp>
      <p:sp>
        <p:nvSpPr>
          <p:cNvPr id="5" name="Slide Number Placeholder 4">
            <a:extLst>
              <a:ext uri="{FF2B5EF4-FFF2-40B4-BE49-F238E27FC236}">
                <a16:creationId xmlns:a16="http://schemas.microsoft.com/office/drawing/2014/main" id="{F918B858-C9A3-6C33-700C-9C4EC18215F9}"/>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59679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57EB-D6F8-78B3-1340-E91DA095C4D6}"/>
              </a:ext>
            </a:extLst>
          </p:cNvPr>
          <p:cNvSpPr>
            <a:spLocks noGrp="1"/>
          </p:cNvSpPr>
          <p:nvPr>
            <p:ph type="title"/>
          </p:nvPr>
        </p:nvSpPr>
        <p:spPr/>
        <p:txBody>
          <a:bodyPr/>
          <a:lstStyle/>
          <a:p>
            <a:r>
              <a:rPr lang="en-GB" dirty="0"/>
              <a:t>Overview-current situation</a:t>
            </a:r>
          </a:p>
        </p:txBody>
      </p:sp>
      <p:sp>
        <p:nvSpPr>
          <p:cNvPr id="3" name="Content Placeholder 2">
            <a:extLst>
              <a:ext uri="{FF2B5EF4-FFF2-40B4-BE49-F238E27FC236}">
                <a16:creationId xmlns:a16="http://schemas.microsoft.com/office/drawing/2014/main" id="{EAD284D7-6BBE-2958-E652-70F7A42D7105}"/>
              </a:ext>
            </a:extLst>
          </p:cNvPr>
          <p:cNvSpPr>
            <a:spLocks noGrp="1"/>
          </p:cNvSpPr>
          <p:nvPr>
            <p:ph idx="1"/>
          </p:nvPr>
        </p:nvSpPr>
        <p:spPr/>
        <p:txBody>
          <a:bodyPr>
            <a:normAutofit/>
          </a:bodyPr>
          <a:lstStyle/>
          <a:p>
            <a:r>
              <a:rPr lang="en-GB" dirty="0"/>
              <a:t>there has been a rise in measles cases in England in 2023</a:t>
            </a:r>
          </a:p>
          <a:p>
            <a:r>
              <a:rPr lang="en-GB" dirty="0"/>
              <a:t>globally, activity has been increasing since 2022, with large outbreaks underway in South Asia and Africa</a:t>
            </a:r>
          </a:p>
          <a:p>
            <a:r>
              <a:rPr lang="en-GB" dirty="0"/>
              <a:t>during the COVID-19 pandemic vaccine uptake rates fell globally </a:t>
            </a:r>
          </a:p>
          <a:p>
            <a:r>
              <a:rPr lang="en-GB" dirty="0"/>
              <a:t>coverage for MMR in UK has fallen to the lowest level in a decade:</a:t>
            </a:r>
          </a:p>
          <a:p>
            <a:pPr lvl="1"/>
            <a:r>
              <a:rPr lang="en-GB" dirty="0"/>
              <a:t>1</a:t>
            </a:r>
            <a:r>
              <a:rPr lang="en-GB" baseline="30000" dirty="0"/>
              <a:t>st</a:t>
            </a:r>
            <a:r>
              <a:rPr lang="en-GB" dirty="0"/>
              <a:t> dose uptake in 2 year olds 89%,  2</a:t>
            </a:r>
            <a:r>
              <a:rPr lang="en-GB" baseline="30000" dirty="0"/>
              <a:t>nd</a:t>
            </a:r>
            <a:r>
              <a:rPr lang="en-GB" dirty="0"/>
              <a:t> dose in 5 year olds 85.5%</a:t>
            </a:r>
          </a:p>
          <a:p>
            <a:pPr lvl="1"/>
            <a:r>
              <a:rPr lang="en-GB" dirty="0"/>
              <a:t>to achieve and maintain measles elimination we need 95% uptake with 2 doses of the MMR vaccine by the time children turn 5 years</a:t>
            </a:r>
          </a:p>
          <a:p>
            <a:r>
              <a:rPr lang="en-GB" dirty="0"/>
              <a:t>in Feb 2022, WHO Europe called for urgent action in all countries to catch-up children and adults who missed MMR vaccine doses, in order to prevent a resurgence of measles</a:t>
            </a:r>
          </a:p>
          <a:p>
            <a:endParaRPr lang="en-GB" dirty="0"/>
          </a:p>
        </p:txBody>
      </p:sp>
      <p:sp>
        <p:nvSpPr>
          <p:cNvPr id="4" name="Footer Placeholder 3">
            <a:extLst>
              <a:ext uri="{FF2B5EF4-FFF2-40B4-BE49-F238E27FC236}">
                <a16:creationId xmlns:a16="http://schemas.microsoft.com/office/drawing/2014/main" id="{CD275F30-7C9A-2156-F631-004446A3142F}"/>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C63CB3F1-6C60-D07A-95A8-616303CB9561}"/>
              </a:ext>
            </a:extLst>
          </p:cNvPr>
          <p:cNvSpPr>
            <a:spLocks noGrp="1"/>
          </p:cNvSpPr>
          <p:nvPr>
            <p:ph type="sldNum" sz="quarter" idx="11"/>
          </p:nvPr>
        </p:nvSpPr>
        <p:spPr>
          <a:prstGeom prst="rect">
            <a:avLst/>
          </a:prstGeom>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389356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22BC-4D77-21D0-A5CD-8105F94DFFAA}"/>
              </a:ext>
            </a:extLst>
          </p:cNvPr>
          <p:cNvSpPr>
            <a:spLocks noGrp="1"/>
          </p:cNvSpPr>
          <p:nvPr>
            <p:ph type="title"/>
          </p:nvPr>
        </p:nvSpPr>
        <p:spPr/>
        <p:txBody>
          <a:bodyPr/>
          <a:lstStyle/>
          <a:p>
            <a:r>
              <a:rPr lang="en-GB" dirty="0"/>
              <a:t>Importance of Paediatrics and A&amp;E</a:t>
            </a:r>
          </a:p>
        </p:txBody>
      </p:sp>
      <p:sp>
        <p:nvSpPr>
          <p:cNvPr id="3" name="Content Placeholder 2">
            <a:extLst>
              <a:ext uri="{FF2B5EF4-FFF2-40B4-BE49-F238E27FC236}">
                <a16:creationId xmlns:a16="http://schemas.microsoft.com/office/drawing/2014/main" id="{DBA25A56-D6B7-DCBB-94D1-620E8584F7CF}"/>
              </a:ext>
            </a:extLst>
          </p:cNvPr>
          <p:cNvSpPr>
            <a:spLocks noGrp="1"/>
          </p:cNvSpPr>
          <p:nvPr>
            <p:ph idx="1"/>
          </p:nvPr>
        </p:nvSpPr>
        <p:spPr/>
        <p:txBody>
          <a:bodyPr>
            <a:normAutofit/>
          </a:bodyPr>
          <a:lstStyle/>
          <a:p>
            <a:pPr marL="0" indent="0">
              <a:buNone/>
            </a:pPr>
            <a:r>
              <a:rPr lang="en-GB" dirty="0"/>
              <a:t>Patient facing </a:t>
            </a:r>
            <a:r>
              <a:rPr lang="en-GB" b="1" u="sng" dirty="0"/>
              <a:t>staff should have documented evidence of 2 doses of the MMR vaccine or </a:t>
            </a:r>
            <a:r>
              <a:rPr lang="en-GB" b="1" u="sng" dirty="0">
                <a:ea typeface="Calibri" panose="020F0502020204030204" pitchFamily="34" charset="0"/>
              </a:rPr>
              <a:t>have positive antibody tests for measles and rubella</a:t>
            </a:r>
            <a:r>
              <a:rPr lang="en-GB" dirty="0">
                <a:ea typeface="Calibri" panose="020F0502020204030204" pitchFamily="34" charset="0"/>
              </a:rPr>
              <a:t>, according to </a:t>
            </a:r>
            <a:r>
              <a:rPr lang="en-GB" dirty="0">
                <a:ea typeface="Calibri" panose="020F0502020204030204" pitchFamily="34" charset="0"/>
                <a:hlinkClick r:id="rId2"/>
              </a:rPr>
              <a:t>national guidance</a:t>
            </a:r>
            <a:r>
              <a:rPr lang="en-GB" dirty="0">
                <a:ea typeface="Calibri" panose="020F0502020204030204" pitchFamily="34" charset="0"/>
              </a:rPr>
              <a:t>.</a:t>
            </a:r>
            <a:endParaRPr lang="en-GB" dirty="0"/>
          </a:p>
          <a:p>
            <a:pPr marL="0" indent="0">
              <a:buNone/>
            </a:pPr>
            <a:r>
              <a:rPr lang="en-GB" dirty="0"/>
              <a:t>Staff need to be able to:</a:t>
            </a:r>
          </a:p>
          <a:p>
            <a:r>
              <a:rPr lang="en-GB" dirty="0"/>
              <a:t>identify suspected cases and notify the Health Protection Team (HPT) promptly </a:t>
            </a:r>
          </a:p>
          <a:p>
            <a:r>
              <a:rPr lang="en-GB" dirty="0"/>
              <a:t>take appropriate action to </a:t>
            </a:r>
          </a:p>
          <a:p>
            <a:pPr lvl="1"/>
            <a:r>
              <a:rPr lang="en-GB" dirty="0"/>
              <a:t>stop onward transmission without delay</a:t>
            </a:r>
          </a:p>
          <a:p>
            <a:pPr lvl="1"/>
            <a:r>
              <a:rPr lang="en-GB" dirty="0"/>
              <a:t>protect vulnerable contacts</a:t>
            </a:r>
          </a:p>
          <a:p>
            <a:pPr marL="0" indent="0">
              <a:buNone/>
            </a:pPr>
            <a:r>
              <a:rPr lang="en-GB" b="1" dirty="0"/>
              <a:t>Making Every Contact Count (MECC</a:t>
            </a:r>
            <a:r>
              <a:rPr lang="en-GB" dirty="0"/>
              <a:t>): Where appropriate, and particularly for individuals who do not engage with primary care, check if they are up to date with their MMR and vaccinate (or signpost to GP) if not </a:t>
            </a:r>
          </a:p>
          <a:p>
            <a:pPr marL="0" indent="0">
              <a:buNone/>
            </a:pPr>
            <a:endParaRPr lang="en-GB" dirty="0"/>
          </a:p>
        </p:txBody>
      </p:sp>
      <p:sp>
        <p:nvSpPr>
          <p:cNvPr id="5" name="Slide Number Placeholder 4">
            <a:extLst>
              <a:ext uri="{FF2B5EF4-FFF2-40B4-BE49-F238E27FC236}">
                <a16:creationId xmlns:a16="http://schemas.microsoft.com/office/drawing/2014/main" id="{BF5EE45B-BA27-63B6-7102-F7F9B36FA039}"/>
              </a:ext>
            </a:extLst>
          </p:cNvPr>
          <p:cNvSpPr>
            <a:spLocks noGrp="1"/>
          </p:cNvSpPr>
          <p:nvPr>
            <p:ph type="sldNum" sz="quarter" idx="11"/>
          </p:nvPr>
        </p:nvSpPr>
        <p:spPr>
          <a:xfrm>
            <a:off x="130629" y="6438850"/>
            <a:ext cx="596332" cy="365125"/>
          </a:xfrm>
          <a:prstGeom prst="rect">
            <a:avLst/>
          </a:prstGeom>
        </p:spPr>
        <p:txBody>
          <a:bodyPr/>
          <a:lstStyle/>
          <a:p>
            <a:fld id="{344369E4-5DE7-46E5-874E-4FD437973785}" type="slidenum">
              <a:rPr lang="en-GB" smtClean="0"/>
              <a:pPr/>
              <a:t>4</a:t>
            </a:fld>
            <a:endParaRPr lang="en-GB" sz="1400" dirty="0"/>
          </a:p>
        </p:txBody>
      </p:sp>
      <p:sp>
        <p:nvSpPr>
          <p:cNvPr id="4" name="Footer Placeholder 3">
            <a:extLst>
              <a:ext uri="{FF2B5EF4-FFF2-40B4-BE49-F238E27FC236}">
                <a16:creationId xmlns:a16="http://schemas.microsoft.com/office/drawing/2014/main" id="{68FF5C92-EC79-9639-076E-1755E76FAF36}"/>
              </a:ext>
            </a:extLst>
          </p:cNvPr>
          <p:cNvSpPr>
            <a:spLocks noGrp="1"/>
          </p:cNvSpPr>
          <p:nvPr>
            <p:ph type="ftr" sz="quarter" idx="10"/>
          </p:nvPr>
        </p:nvSpPr>
        <p:spPr/>
        <p:txBody>
          <a:bodyPr/>
          <a:lstStyle/>
          <a:p>
            <a:r>
              <a:rPr lang="en-GB"/>
              <a:t>Measles for Paediatrics and A&amp;E </a:t>
            </a:r>
            <a:endParaRPr lang="en-GB" sz="1400" dirty="0"/>
          </a:p>
        </p:txBody>
      </p:sp>
    </p:spTree>
    <p:extLst>
      <p:ext uri="{BB962C8B-B14F-4D97-AF65-F5344CB8AC3E}">
        <p14:creationId xmlns:p14="http://schemas.microsoft.com/office/powerpoint/2010/main" val="244753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8A77-64F1-9B8B-A8BA-3EC7C4E10EDF}"/>
              </a:ext>
            </a:extLst>
          </p:cNvPr>
          <p:cNvSpPr>
            <a:spLocks noGrp="1"/>
          </p:cNvSpPr>
          <p:nvPr>
            <p:ph type="title"/>
          </p:nvPr>
        </p:nvSpPr>
        <p:spPr/>
        <p:txBody>
          <a:bodyPr/>
          <a:lstStyle/>
          <a:p>
            <a:r>
              <a:rPr lang="en-GB" dirty="0"/>
              <a:t>Prevention</a:t>
            </a:r>
          </a:p>
        </p:txBody>
      </p:sp>
      <p:sp>
        <p:nvSpPr>
          <p:cNvPr id="3" name="Content Placeholder 2">
            <a:extLst>
              <a:ext uri="{FF2B5EF4-FFF2-40B4-BE49-F238E27FC236}">
                <a16:creationId xmlns:a16="http://schemas.microsoft.com/office/drawing/2014/main" id="{9BC31F05-EA70-8CE8-75B5-A5F8445E181A}"/>
              </a:ext>
            </a:extLst>
          </p:cNvPr>
          <p:cNvSpPr>
            <a:spLocks noGrp="1"/>
          </p:cNvSpPr>
          <p:nvPr>
            <p:ph idx="1"/>
          </p:nvPr>
        </p:nvSpPr>
        <p:spPr/>
        <p:txBody>
          <a:bodyPr>
            <a:normAutofit fontScale="92500" lnSpcReduction="20000"/>
          </a:bodyPr>
          <a:lstStyle/>
          <a:p>
            <a:pPr>
              <a:lnSpc>
                <a:spcPct val="150000"/>
              </a:lnSpc>
            </a:pPr>
            <a:r>
              <a:rPr lang="en-GB" dirty="0"/>
              <a:t>signs should be placed in waiting areas advising patients with any rash illness to report to reception</a:t>
            </a:r>
          </a:p>
          <a:p>
            <a:pPr>
              <a:lnSpc>
                <a:spcPct val="150000"/>
              </a:lnSpc>
            </a:pPr>
            <a:r>
              <a:rPr lang="en-GB" dirty="0"/>
              <a:t>A&amp;E/Outpatient clinics receptionists / triage team should be made aware that patients with </a:t>
            </a:r>
            <a:r>
              <a:rPr lang="en-GB" b="1" dirty="0"/>
              <a:t>fever and a rash</a:t>
            </a:r>
            <a:r>
              <a:rPr lang="en-GB" b="1" u="sng" dirty="0"/>
              <a:t> </a:t>
            </a:r>
            <a:r>
              <a:rPr lang="en-GB" dirty="0"/>
              <a:t>are potentially infectious and need to have clear instructions on the need to cohort / isolate them as soon as possible</a:t>
            </a:r>
          </a:p>
          <a:p>
            <a:pPr>
              <a:lnSpc>
                <a:spcPct val="150000"/>
              </a:lnSpc>
            </a:pPr>
            <a:r>
              <a:rPr lang="en-GB" dirty="0"/>
              <a:t>patient facing </a:t>
            </a:r>
            <a:r>
              <a:rPr lang="en-GB" b="1" dirty="0"/>
              <a:t>staff should have documented evidence of 2 doses of the MMR vaccine or </a:t>
            </a:r>
            <a:r>
              <a:rPr lang="en-GB" b="1" dirty="0">
                <a:ea typeface="Calibri" panose="020F0502020204030204" pitchFamily="34" charset="0"/>
              </a:rPr>
              <a:t>have positive antibody tests for measles and rubella</a:t>
            </a:r>
            <a:r>
              <a:rPr lang="en-GB" dirty="0">
                <a:ea typeface="Calibri" panose="020F0502020204030204" pitchFamily="34" charset="0"/>
              </a:rPr>
              <a:t>, according to </a:t>
            </a:r>
            <a:r>
              <a:rPr lang="en-GB" dirty="0">
                <a:ea typeface="Calibri" panose="020F0502020204030204" pitchFamily="34" charset="0"/>
                <a:hlinkClick r:id="rId2"/>
              </a:rPr>
              <a:t>national guidance</a:t>
            </a:r>
            <a:r>
              <a:rPr lang="en-GB" dirty="0">
                <a:ea typeface="Calibri" panose="020F0502020204030204" pitchFamily="34" charset="0"/>
              </a:rPr>
              <a:t>.</a:t>
            </a:r>
            <a:r>
              <a:rPr lang="en-GB" sz="2400" dirty="0">
                <a:effectLst/>
                <a:latin typeface="Arial" panose="020B0604020202020204" pitchFamily="34" charset="0"/>
                <a:ea typeface="Calibri" panose="020F0502020204030204" pitchFamily="34" charset="0"/>
              </a:rPr>
              <a:t> This is important to protect themselves, their families and </a:t>
            </a:r>
            <a:r>
              <a:rPr lang="en-US" sz="2400" dirty="0">
                <a:effectLst/>
                <a:latin typeface="Arial" panose="020B0604020202020204" pitchFamily="34" charset="0"/>
                <a:ea typeface="Calibri" panose="020F0502020204030204" pitchFamily="34" charset="0"/>
              </a:rPr>
              <a:t>prevent transmission of measles in health care settings</a:t>
            </a:r>
            <a:endParaRPr lang="en-GB" dirty="0"/>
          </a:p>
          <a:p>
            <a:pPr>
              <a:lnSpc>
                <a:spcPct val="150000"/>
              </a:lnSpc>
            </a:pPr>
            <a:endParaRPr lang="en-GB" dirty="0"/>
          </a:p>
          <a:p>
            <a:endParaRPr lang="en-GB" dirty="0"/>
          </a:p>
        </p:txBody>
      </p:sp>
      <p:sp>
        <p:nvSpPr>
          <p:cNvPr id="4" name="Footer Placeholder 3">
            <a:extLst>
              <a:ext uri="{FF2B5EF4-FFF2-40B4-BE49-F238E27FC236}">
                <a16:creationId xmlns:a16="http://schemas.microsoft.com/office/drawing/2014/main" id="{2C59ADBD-5472-8373-3BD4-CE5C9DB2CDA1}"/>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03961655-DE89-342E-6741-50B4E8582FF9}"/>
              </a:ext>
            </a:extLst>
          </p:cNvPr>
          <p:cNvSpPr>
            <a:spLocks noGrp="1"/>
          </p:cNvSpPr>
          <p:nvPr>
            <p:ph type="sldNum" sz="quarter" idx="11"/>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0227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A52F7-B384-47A5-0D5D-EAEDF9AE6433}"/>
              </a:ext>
            </a:extLst>
          </p:cNvPr>
          <p:cNvSpPr>
            <a:spLocks noGrp="1"/>
          </p:cNvSpPr>
          <p:nvPr>
            <p:ph idx="1"/>
          </p:nvPr>
        </p:nvSpPr>
        <p:spPr>
          <a:xfrm>
            <a:off x="330205" y="1562100"/>
            <a:ext cx="11123857" cy="4564064"/>
          </a:xfrm>
        </p:spPr>
        <p:txBody>
          <a:bodyPr>
            <a:normAutofit/>
          </a:bodyPr>
          <a:lstStyle/>
          <a:p>
            <a:pPr marL="0" indent="0">
              <a:buNone/>
            </a:pPr>
            <a:r>
              <a:rPr lang="en-GB" sz="2800" b="1" dirty="0"/>
              <a:t>Make Every Contact Count (MECC) </a:t>
            </a:r>
            <a:r>
              <a:rPr lang="en-GB" sz="2800" dirty="0"/>
              <a:t>- where appropriate, and particularly for individuals who do not engage with primary care, check if they are up to date with their MMR and vaccinate (or signpost to GP) if not </a:t>
            </a:r>
          </a:p>
          <a:p>
            <a:r>
              <a:rPr lang="en-GB" sz="2800" dirty="0"/>
              <a:t>discuss (and if possible, offer) vaccination if unvaccinated</a:t>
            </a:r>
          </a:p>
          <a:p>
            <a:pPr lvl="1"/>
            <a:r>
              <a:rPr lang="en-GB" sz="2400" dirty="0"/>
              <a:t>children should receive 2 doses of MMR vaccine at age 12 months and 3 years and 4 months</a:t>
            </a:r>
          </a:p>
          <a:p>
            <a:pPr lvl="1"/>
            <a:r>
              <a:rPr lang="en-GB" sz="2400" dirty="0"/>
              <a:t>older children and adults who are unvaccinated or partially vaccinated should also be offered vaccination. There is no upper age limit – 2 doses should be given at least 4 weeks apart. It is safe to receive an extra MMR dose.</a:t>
            </a:r>
          </a:p>
        </p:txBody>
      </p:sp>
      <p:sp>
        <p:nvSpPr>
          <p:cNvPr id="4" name="Footer Placeholder 3">
            <a:extLst>
              <a:ext uri="{FF2B5EF4-FFF2-40B4-BE49-F238E27FC236}">
                <a16:creationId xmlns:a16="http://schemas.microsoft.com/office/drawing/2014/main" id="{07368456-B759-E3BC-92BF-415030EAA721}"/>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069845E6-86E8-AF3A-0EA6-B639A0EE0089}"/>
              </a:ext>
            </a:extLst>
          </p:cNvPr>
          <p:cNvSpPr>
            <a:spLocks noGrp="1"/>
          </p:cNvSpPr>
          <p:nvPr>
            <p:ph type="sldNum" sz="quarter" idx="11"/>
          </p:nvPr>
        </p:nvSpPr>
        <p:spPr/>
        <p:txBody>
          <a:bodyPr/>
          <a:lstStyle/>
          <a:p>
            <a:fld id="{D57F1E4F-1CFF-5643-939E-217C01CDF565}" type="slidenum">
              <a:rPr lang="en-US" smtClean="0"/>
              <a:pPr/>
              <a:t>6</a:t>
            </a:fld>
            <a:endParaRPr lang="en-US" dirty="0"/>
          </a:p>
        </p:txBody>
      </p:sp>
      <p:sp>
        <p:nvSpPr>
          <p:cNvPr id="6" name="Title 1">
            <a:extLst>
              <a:ext uri="{FF2B5EF4-FFF2-40B4-BE49-F238E27FC236}">
                <a16:creationId xmlns:a16="http://schemas.microsoft.com/office/drawing/2014/main" id="{ACF12894-AB2C-E943-988B-A6C5BFFC0F4A}"/>
              </a:ext>
            </a:extLst>
          </p:cNvPr>
          <p:cNvSpPr txBox="1">
            <a:spLocks/>
          </p:cNvSpPr>
          <p:nvPr/>
        </p:nvSpPr>
        <p:spPr>
          <a:xfrm>
            <a:off x="615956" y="179416"/>
            <a:ext cx="10030273" cy="9726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a:lstStyle>
          <a:p>
            <a:r>
              <a:rPr lang="en-GB" dirty="0"/>
              <a:t>MECC</a:t>
            </a:r>
          </a:p>
        </p:txBody>
      </p:sp>
    </p:spTree>
    <p:extLst>
      <p:ext uri="{BB962C8B-B14F-4D97-AF65-F5344CB8AC3E}">
        <p14:creationId xmlns:p14="http://schemas.microsoft.com/office/powerpoint/2010/main" val="248563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BA4A-E064-A0CE-38B7-0FE6746CED18}"/>
              </a:ext>
            </a:extLst>
          </p:cNvPr>
          <p:cNvSpPr>
            <a:spLocks noGrp="1"/>
          </p:cNvSpPr>
          <p:nvPr>
            <p:ph type="title"/>
          </p:nvPr>
        </p:nvSpPr>
        <p:spPr/>
        <p:txBody>
          <a:bodyPr/>
          <a:lstStyle/>
          <a:p>
            <a:r>
              <a:rPr lang="en-GB" dirty="0"/>
              <a:t>Measles: key facts</a:t>
            </a:r>
          </a:p>
        </p:txBody>
      </p:sp>
      <p:sp>
        <p:nvSpPr>
          <p:cNvPr id="3" name="Content Placeholder 2">
            <a:extLst>
              <a:ext uri="{FF2B5EF4-FFF2-40B4-BE49-F238E27FC236}">
                <a16:creationId xmlns:a16="http://schemas.microsoft.com/office/drawing/2014/main" id="{D26740A9-0A54-5A54-33E7-E60B40449DE4}"/>
              </a:ext>
            </a:extLst>
          </p:cNvPr>
          <p:cNvSpPr>
            <a:spLocks noGrp="1"/>
          </p:cNvSpPr>
          <p:nvPr>
            <p:ph idx="1"/>
          </p:nvPr>
        </p:nvSpPr>
        <p:spPr>
          <a:xfrm>
            <a:off x="879787" y="4263181"/>
            <a:ext cx="11123857" cy="4351338"/>
          </a:xfrm>
        </p:spPr>
        <p:txBody>
          <a:bodyPr>
            <a:normAutofit/>
          </a:bodyPr>
          <a:lstStyle/>
          <a:p>
            <a:r>
              <a:rPr lang="en-GB" sz="1800" dirty="0"/>
              <a:t>measles is caused by a virus that spreads very easily. One case of measles can infect 9 out of 10 of unvaccinated close contacts</a:t>
            </a:r>
          </a:p>
          <a:p>
            <a:r>
              <a:rPr lang="en-GB" sz="1800" dirty="0"/>
              <a:t>transmitted through the respiratory route (airborne or droplet spread) or by direct contact with the nasal or throat secretions of infected persons</a:t>
            </a:r>
          </a:p>
          <a:p>
            <a:r>
              <a:rPr lang="en-GB" sz="1800" b="1" dirty="0"/>
              <a:t>incubation period: </a:t>
            </a:r>
            <a:r>
              <a:rPr lang="en-US" sz="1800" dirty="0"/>
              <a:t>10 to 12 days from exposure to onset of symptoms, but can vary from 7 to 21 days</a:t>
            </a:r>
            <a:endParaRPr lang="en-GB" sz="1800" dirty="0"/>
          </a:p>
          <a:p>
            <a:r>
              <a:rPr lang="en-GB" sz="1800" b="1" dirty="0"/>
              <a:t>infectious period: </a:t>
            </a:r>
            <a:r>
              <a:rPr lang="en-GB" sz="1800" dirty="0"/>
              <a:t>4 days before onset of rash to 4 days after onset of rash</a:t>
            </a:r>
            <a:endParaRPr lang="en-GB" dirty="0"/>
          </a:p>
        </p:txBody>
      </p:sp>
      <p:sp>
        <p:nvSpPr>
          <p:cNvPr id="4" name="Footer Placeholder 3">
            <a:extLst>
              <a:ext uri="{FF2B5EF4-FFF2-40B4-BE49-F238E27FC236}">
                <a16:creationId xmlns:a16="http://schemas.microsoft.com/office/drawing/2014/main" id="{660CE43F-79F0-2D79-5D14-DB0C609718E2}"/>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E22C2CEE-68A7-EE4B-5DC4-3A6438B6826D}"/>
              </a:ext>
            </a:extLst>
          </p:cNvPr>
          <p:cNvSpPr>
            <a:spLocks noGrp="1"/>
          </p:cNvSpPr>
          <p:nvPr>
            <p:ph type="sldNum" sz="quarter" idx="11"/>
          </p:nvPr>
        </p:nvSpPr>
        <p:spPr>
          <a:prstGeom prst="rect">
            <a:avLst/>
          </a:prstGeom>
        </p:spPr>
        <p:txBody>
          <a:bodyPr/>
          <a:lstStyle/>
          <a:p>
            <a:fld id="{344369E4-5DE7-46E5-874E-4FD437973785}" type="slidenum">
              <a:rPr lang="en-GB" smtClean="0"/>
              <a:pPr/>
              <a:t>7</a:t>
            </a:fld>
            <a:endParaRPr lang="en-GB" sz="1400" dirty="0"/>
          </a:p>
        </p:txBody>
      </p:sp>
      <p:pic>
        <p:nvPicPr>
          <p:cNvPr id="1026" name="Picture 2">
            <a:extLst>
              <a:ext uri="{FF2B5EF4-FFF2-40B4-BE49-F238E27FC236}">
                <a16:creationId xmlns:a16="http://schemas.microsoft.com/office/drawing/2014/main" id="{3D0D197D-C7D9-E790-984F-3D02B7756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568" y="1546623"/>
            <a:ext cx="9052308" cy="26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8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D6BE-9A4A-48CD-A7A0-6A617B23254F}"/>
              </a:ext>
            </a:extLst>
          </p:cNvPr>
          <p:cNvSpPr>
            <a:spLocks noGrp="1"/>
          </p:cNvSpPr>
          <p:nvPr>
            <p:ph type="title"/>
          </p:nvPr>
        </p:nvSpPr>
        <p:spPr/>
        <p:txBody>
          <a:bodyPr/>
          <a:lstStyle/>
          <a:p>
            <a:r>
              <a:rPr lang="en-GB" dirty="0"/>
              <a:t>MMR vaccine</a:t>
            </a:r>
          </a:p>
        </p:txBody>
      </p:sp>
      <p:sp>
        <p:nvSpPr>
          <p:cNvPr id="6" name="Content Placeholder 5">
            <a:extLst>
              <a:ext uri="{FF2B5EF4-FFF2-40B4-BE49-F238E27FC236}">
                <a16:creationId xmlns:a16="http://schemas.microsoft.com/office/drawing/2014/main" id="{9EA4B3E6-0F57-48D9-BE86-B8B73931DF78}"/>
              </a:ext>
            </a:extLst>
          </p:cNvPr>
          <p:cNvSpPr txBox="1">
            <a:spLocks noGrp="1"/>
          </p:cNvSpPr>
          <p:nvPr>
            <p:ph idx="1"/>
          </p:nvPr>
        </p:nvSpPr>
        <p:spPr>
          <a:xfrm>
            <a:off x="200320" y="1639438"/>
            <a:ext cx="7901294" cy="2811026"/>
          </a:xfrm>
          <a:prstGeom prst="rect">
            <a:avLst/>
          </a:prstGeom>
          <a:noFill/>
        </p:spPr>
        <p:txBody>
          <a:bodyPr wrap="square" rtlCol="0">
            <a:spAutoFit/>
          </a:bodyPr>
          <a:lstStyle/>
          <a:p>
            <a:pPr marL="228600" lvl="2" fontAlgn="base">
              <a:spcBef>
                <a:spcPts val="1000"/>
              </a:spcBef>
              <a:spcAft>
                <a:spcPct val="0"/>
              </a:spcAft>
              <a:tabLst>
                <a:tab pos="450850" algn="l"/>
              </a:tabLst>
            </a:pPr>
            <a:r>
              <a:rPr lang="en-GB" sz="1500" dirty="0">
                <a:latin typeface="Arial" charset="0"/>
                <a:ea typeface="ヒラギノ角ゴ Pro W3" charset="-128"/>
              </a:rPr>
              <a:t>there are 2 MMR vaccines currently available for use in the NHS: Priorix and MMRVaxPro</a:t>
            </a:r>
          </a:p>
          <a:p>
            <a:pPr marL="228600" lvl="2" fontAlgn="base">
              <a:spcBef>
                <a:spcPts val="1000"/>
              </a:spcBef>
              <a:spcAft>
                <a:spcPct val="0"/>
              </a:spcAft>
              <a:tabLst>
                <a:tab pos="450850" algn="l"/>
              </a:tabLst>
            </a:pPr>
            <a:r>
              <a:rPr lang="en-GB" sz="1500" dirty="0">
                <a:latin typeface="Arial" charset="0"/>
                <a:ea typeface="ヒラギノ角ゴ Pro W3" charset="-128"/>
              </a:rPr>
              <a:t>both vaccines contain live, modified strains of measles, mumps and rubella viruses.</a:t>
            </a:r>
          </a:p>
          <a:p>
            <a:pPr marL="228600" lvl="2" fontAlgn="base">
              <a:spcBef>
                <a:spcPts val="1000"/>
              </a:spcBef>
              <a:spcAft>
                <a:spcPct val="0"/>
              </a:spcAft>
              <a:tabLst>
                <a:tab pos="450850" algn="l"/>
              </a:tabLst>
            </a:pPr>
            <a:r>
              <a:rPr lang="en-GB" sz="1500" dirty="0" err="1">
                <a:latin typeface="Arial" charset="0"/>
                <a:ea typeface="ヒラギノ角ゴ Pro W3" charset="-128"/>
              </a:rPr>
              <a:t>MMRVaxPRO</a:t>
            </a:r>
            <a:r>
              <a:rPr lang="en-GB" sz="1500" dirty="0">
                <a:latin typeface="Arial" charset="0"/>
                <a:ea typeface="ヒラギノ角ゴ Pro W3" charset="-128"/>
              </a:rPr>
              <a:t> contains gelatine of porcine origin as a stabiliser</a:t>
            </a:r>
          </a:p>
          <a:p>
            <a:pPr marL="228600" lvl="2" fontAlgn="base">
              <a:spcBef>
                <a:spcPts val="1000"/>
              </a:spcBef>
              <a:spcAft>
                <a:spcPct val="0"/>
              </a:spcAft>
              <a:tabLst>
                <a:tab pos="450850" algn="l"/>
              </a:tabLst>
            </a:pPr>
            <a:r>
              <a:rPr lang="en-GB" sz="1500" dirty="0">
                <a:latin typeface="Arial" charset="0"/>
                <a:ea typeface="ヒラギノ角ゴ Pro W3" charset="-128"/>
              </a:rPr>
              <a:t>practices who serve communities who prefer porcine gelatine free products should order </a:t>
            </a:r>
            <a:r>
              <a:rPr lang="en-GB" sz="1500" dirty="0" err="1">
                <a:latin typeface="Arial" charset="0"/>
                <a:ea typeface="ヒラギノ角ゴ Pro W3" charset="-128"/>
              </a:rPr>
              <a:t>Priorix</a:t>
            </a:r>
            <a:r>
              <a:rPr lang="en-GB" sz="1500" dirty="0">
                <a:latin typeface="Arial" charset="0"/>
                <a:ea typeface="ヒラギノ角ゴ Pro W3" charset="-128"/>
              </a:rPr>
              <a:t> preferentially via </a:t>
            </a:r>
            <a:r>
              <a:rPr lang="en-GB" sz="1500" dirty="0" err="1">
                <a:latin typeface="Arial" charset="0"/>
                <a:ea typeface="ヒラギノ角ゴ Pro W3" charset="-128"/>
              </a:rPr>
              <a:t>Immform</a:t>
            </a:r>
            <a:endParaRPr lang="en-GB" sz="1500" dirty="0">
              <a:latin typeface="Arial" charset="0"/>
              <a:ea typeface="ヒラギノ角ゴ Pro W3" charset="-128"/>
            </a:endParaRPr>
          </a:p>
          <a:p>
            <a:pPr marL="228600" lvl="2" fontAlgn="base">
              <a:spcBef>
                <a:spcPts val="1000"/>
              </a:spcBef>
              <a:spcAft>
                <a:spcPct val="0"/>
              </a:spcAft>
              <a:tabLst>
                <a:tab pos="450850" algn="l"/>
              </a:tabLst>
            </a:pPr>
            <a:r>
              <a:rPr lang="en-GB" sz="1500" dirty="0">
                <a:latin typeface="Arial" charset="0"/>
                <a:ea typeface="ヒラギノ角ゴ Pro W3" charset="-128"/>
              </a:rPr>
              <a:t>MMR vaccines do not contain thiomersal or any preservatives</a:t>
            </a:r>
          </a:p>
          <a:p>
            <a:pPr marL="228600" lvl="2" fontAlgn="base">
              <a:spcBef>
                <a:spcPts val="1000"/>
              </a:spcBef>
              <a:spcAft>
                <a:spcPct val="0"/>
              </a:spcAft>
              <a:tabLst>
                <a:tab pos="450850" algn="l"/>
              </a:tabLst>
            </a:pPr>
            <a:r>
              <a:rPr lang="en-GB" sz="1500" dirty="0">
                <a:latin typeface="Arial" charset="0"/>
                <a:ea typeface="ヒラギノ角ゴ Pro W3" charset="-128"/>
              </a:rPr>
              <a:t>vaccine effectiveness of a single dose of MMR vaccine is around 95%. </a:t>
            </a:r>
            <a:r>
              <a:rPr lang="en-US" sz="1500" dirty="0"/>
              <a:t>A second dose protects those who do not respond to the first -  protection then  increases to well above 95%</a:t>
            </a:r>
            <a:endParaRPr lang="en-GB" sz="1700" dirty="0">
              <a:latin typeface="Arial" charset="0"/>
              <a:ea typeface="ヒラギノ角ゴ Pro W3" charset="-128"/>
            </a:endParaRPr>
          </a:p>
        </p:txBody>
      </p:sp>
      <p:pic>
        <p:nvPicPr>
          <p:cNvPr id="3" name="Picture 2" descr="Text&#10;&#10;Description automatically generated">
            <a:extLst>
              <a:ext uri="{FF2B5EF4-FFF2-40B4-BE49-F238E27FC236}">
                <a16:creationId xmlns:a16="http://schemas.microsoft.com/office/drawing/2014/main" id="{14AE099B-6739-D6BE-85CC-62148F214D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612" y="1633353"/>
            <a:ext cx="3832689" cy="211806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76C26D99-3419-57F5-67CA-F6FD1ECAB755}"/>
              </a:ext>
            </a:extLst>
          </p:cNvPr>
          <p:cNvPicPr>
            <a:picLocks noChangeAspect="1"/>
          </p:cNvPicPr>
          <p:nvPr/>
        </p:nvPicPr>
        <p:blipFill rotWithShape="1">
          <a:blip r:embed="rId4">
            <a:extLst>
              <a:ext uri="{28A0092B-C50C-407E-A947-70E740481C1C}">
                <a14:useLocalDpi xmlns:a14="http://schemas.microsoft.com/office/drawing/2010/main" val="0"/>
              </a:ext>
            </a:extLst>
          </a:blip>
          <a:srcRect l="7934" t="12883" r="7553" b="1571"/>
          <a:stretch/>
        </p:blipFill>
        <p:spPr>
          <a:xfrm>
            <a:off x="8101611" y="4056231"/>
            <a:ext cx="3832689" cy="1545752"/>
          </a:xfrm>
          <a:prstGeom prst="rect">
            <a:avLst/>
          </a:prstGeom>
        </p:spPr>
      </p:pic>
      <p:sp>
        <p:nvSpPr>
          <p:cNvPr id="9" name="TextBox 8">
            <a:extLst>
              <a:ext uri="{FF2B5EF4-FFF2-40B4-BE49-F238E27FC236}">
                <a16:creationId xmlns:a16="http://schemas.microsoft.com/office/drawing/2014/main" id="{6F1E60C5-B8DF-6349-3A30-66C4D808C8CE}"/>
              </a:ext>
            </a:extLst>
          </p:cNvPr>
          <p:cNvSpPr txBox="1"/>
          <p:nvPr/>
        </p:nvSpPr>
        <p:spPr>
          <a:xfrm>
            <a:off x="449214" y="4476710"/>
            <a:ext cx="7282347" cy="2118529"/>
          </a:xfrm>
          <a:prstGeom prst="rect">
            <a:avLst/>
          </a:prstGeom>
          <a:solidFill>
            <a:schemeClr val="tx2">
              <a:alpha val="30000"/>
            </a:schemeClr>
          </a:solidFill>
        </p:spPr>
        <p:txBody>
          <a:bodyPr wrap="square">
            <a:spAutoFit/>
          </a:bodyPr>
          <a:lstStyle/>
          <a:p>
            <a:r>
              <a:rPr lang="en-US" sz="1500" dirty="0"/>
              <a:t>UK schedule: </a:t>
            </a:r>
          </a:p>
          <a:p>
            <a:pPr lvl="1"/>
            <a:r>
              <a:rPr lang="en-US" sz="1500" dirty="0"/>
              <a:t>Dose 1 at 1 year of age </a:t>
            </a:r>
          </a:p>
          <a:p>
            <a:pPr lvl="1"/>
            <a:r>
              <a:rPr lang="en-US" sz="1500" dirty="0"/>
              <a:t>Dose 2 at 3 years and 4 months </a:t>
            </a:r>
          </a:p>
          <a:p>
            <a:pPr marL="0" lvl="1" indent="-228600" fontAlgn="base">
              <a:spcBef>
                <a:spcPts val="1000"/>
              </a:spcBef>
              <a:spcAft>
                <a:spcPct val="0"/>
              </a:spcAft>
              <a:tabLst>
                <a:tab pos="450850" algn="l"/>
              </a:tabLst>
            </a:pPr>
            <a:r>
              <a:rPr lang="en-GB" sz="1400" dirty="0">
                <a:latin typeface="Arial" charset="0"/>
                <a:ea typeface="ヒラギノ角ゴ Pro W3" charset="-128"/>
              </a:rPr>
              <a:t>Infants from 6 months of age may be offered MMR vaccine (see </a:t>
            </a:r>
            <a:r>
              <a:rPr lang="en-GB" sz="1400" dirty="0">
                <a:latin typeface="Arial" charset="0"/>
                <a:ea typeface="ヒラギノ角ゴ Pro W3" charset="-128"/>
                <a:hlinkClick r:id="rId5"/>
              </a:rPr>
              <a:t>Measles Green Book Chapter</a:t>
            </a:r>
            <a:r>
              <a:rPr lang="en-GB" sz="1400" dirty="0">
                <a:latin typeface="Arial" charset="0"/>
                <a:ea typeface="ヒラギノ角ゴ Pro W3" charset="-128"/>
              </a:rPr>
              <a:t>) as </a:t>
            </a:r>
            <a:r>
              <a:rPr lang="en-GB" sz="1400" dirty="0" err="1">
                <a:latin typeface="Arial" charset="0"/>
                <a:ea typeface="ヒラギノ角ゴ Pro W3" charset="-128"/>
              </a:rPr>
              <a:t>i</a:t>
            </a:r>
            <a:r>
              <a:rPr lang="en-GB" sz="1400" dirty="0">
                <a:latin typeface="Arial" charset="0"/>
                <a:ea typeface="ヒラギノ角ゴ Pro W3" charset="-128"/>
              </a:rPr>
              <a:t>) post exposure prophylaxis for measles or ii) if they are travelling to a measles endemic area where there is a current outbreak</a:t>
            </a:r>
          </a:p>
          <a:p>
            <a:pPr marL="0" lvl="1" indent="-228600" fontAlgn="base">
              <a:spcBef>
                <a:spcPts val="1000"/>
              </a:spcBef>
              <a:spcAft>
                <a:spcPct val="0"/>
              </a:spcAft>
              <a:tabLst>
                <a:tab pos="450850" algn="l"/>
              </a:tabLst>
            </a:pPr>
            <a:r>
              <a:rPr lang="en-GB" sz="1400" dirty="0">
                <a:latin typeface="Arial" charset="0"/>
                <a:ea typeface="ヒラギノ角ゴ Pro W3" charset="-128"/>
              </a:rPr>
              <a:t>Infants in their first year of life may not respond sufficiently to all components of the vaccine so doses given under 12 months of age should be discounted and repeated</a:t>
            </a:r>
            <a:endParaRPr lang="en-GB" sz="13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CED972A5-F73A-1EEA-559C-D6040C623C73}"/>
              </a:ext>
            </a:extLst>
          </p:cNvPr>
          <p:cNvSpPr>
            <a:spLocks noGrp="1"/>
          </p:cNvSpPr>
          <p:nvPr>
            <p:ph type="ftr" sz="quarter" idx="10"/>
          </p:nvPr>
        </p:nvSpPr>
        <p:spPr/>
        <p:txBody>
          <a:bodyPr/>
          <a:lstStyle/>
          <a:p>
            <a:r>
              <a:rPr lang="en-GB"/>
              <a:t>Measles for Paediatrics and A&amp;E </a:t>
            </a:r>
            <a:endParaRPr lang="en-GB" sz="1400" dirty="0"/>
          </a:p>
        </p:txBody>
      </p:sp>
      <p:sp>
        <p:nvSpPr>
          <p:cNvPr id="5" name="Slide Number Placeholder 4">
            <a:extLst>
              <a:ext uri="{FF2B5EF4-FFF2-40B4-BE49-F238E27FC236}">
                <a16:creationId xmlns:a16="http://schemas.microsoft.com/office/drawing/2014/main" id="{3C60A8AA-D5CA-D710-19AB-2C38947366C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60292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BA4A-E064-A0CE-38B7-0FE6746CED18}"/>
              </a:ext>
            </a:extLst>
          </p:cNvPr>
          <p:cNvSpPr>
            <a:spLocks noGrp="1"/>
          </p:cNvSpPr>
          <p:nvPr>
            <p:ph type="title"/>
          </p:nvPr>
        </p:nvSpPr>
        <p:spPr/>
        <p:txBody>
          <a:bodyPr/>
          <a:lstStyle/>
          <a:p>
            <a:r>
              <a:rPr lang="en-GB" dirty="0"/>
              <a:t>Transmission</a:t>
            </a:r>
          </a:p>
        </p:txBody>
      </p:sp>
      <p:sp>
        <p:nvSpPr>
          <p:cNvPr id="3" name="Content Placeholder 2">
            <a:extLst>
              <a:ext uri="{FF2B5EF4-FFF2-40B4-BE49-F238E27FC236}">
                <a16:creationId xmlns:a16="http://schemas.microsoft.com/office/drawing/2014/main" id="{D26740A9-0A54-5A54-33E7-E60B40449DE4}"/>
              </a:ext>
            </a:extLst>
          </p:cNvPr>
          <p:cNvSpPr>
            <a:spLocks noGrp="1"/>
          </p:cNvSpPr>
          <p:nvPr>
            <p:ph idx="1"/>
          </p:nvPr>
        </p:nvSpPr>
        <p:spPr/>
        <p:txBody>
          <a:bodyPr/>
          <a:lstStyle/>
          <a:p>
            <a:r>
              <a:rPr lang="en-GB" dirty="0"/>
              <a:t>measles is one of the world’s most contagious diseases</a:t>
            </a:r>
          </a:p>
          <a:p>
            <a:r>
              <a:rPr lang="en-GB" dirty="0"/>
              <a:t>one person infected with measles can infect 9 out of 10 of unvaccinated close contacts</a:t>
            </a:r>
          </a:p>
          <a:p>
            <a:r>
              <a:rPr lang="en-GB" dirty="0"/>
              <a:t>transmitted through the respiratory route (airborne or droplet spread) or by direct contact with the nasal or throat secretions of infected persons</a:t>
            </a:r>
          </a:p>
          <a:p>
            <a:r>
              <a:rPr lang="en-GB" dirty="0"/>
              <a:t>transmission is high amongst household contacts and other individuals with prolonged close contact</a:t>
            </a:r>
          </a:p>
          <a:p>
            <a:endParaRPr lang="en-GB" dirty="0"/>
          </a:p>
        </p:txBody>
      </p:sp>
      <p:sp>
        <p:nvSpPr>
          <p:cNvPr id="5" name="Slide Number Placeholder 4">
            <a:extLst>
              <a:ext uri="{FF2B5EF4-FFF2-40B4-BE49-F238E27FC236}">
                <a16:creationId xmlns:a16="http://schemas.microsoft.com/office/drawing/2014/main" id="{E22C2CEE-68A7-EE4B-5DC4-3A6438B6826D}"/>
              </a:ext>
            </a:extLst>
          </p:cNvPr>
          <p:cNvSpPr>
            <a:spLocks noGrp="1"/>
          </p:cNvSpPr>
          <p:nvPr>
            <p:ph type="sldNum" sz="quarter" idx="11"/>
          </p:nvPr>
        </p:nvSpPr>
        <p:spPr>
          <a:xfrm>
            <a:off x="130629" y="6438850"/>
            <a:ext cx="59633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660CE43F-79F0-2D79-5D14-DB0C609718E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Measles for Paediatrics and A&amp;E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8188710"/>
      </p:ext>
    </p:extLst>
  </p:cSld>
  <p:clrMapOvr>
    <a:masterClrMapping/>
  </p:clrMapOvr>
</p:sld>
</file>

<file path=ppt/theme/theme1.xml><?xml version="1.0" encoding="utf-8"?>
<a:theme xmlns:a="http://schemas.openxmlformats.org/drawingml/2006/main" name="UKHSABRAND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BRANDING" id="{73FA9E3B-5948-48C6-A707-F316A73F70BB}" vid="{9F50E1B6-9E9D-42EE-BAD3-2FE755FE5547}"/>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2" id="{A188159B-65E9-9E41-9712-5B7027639E66}" vid="{61CBF61A-4638-D141-8ABA-3C7EDA4DCABE}"/>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C196DC4-2480-4F6D-820B-EEBF1E3C9D04}" vid="{572EB722-596F-4D6F-B863-48894E3270C6}"/>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C196DC4-2480-4F6D-820B-EEBF1E3C9D04}" vid="{572EB722-596F-4D6F-B863-48894E3270C6}"/>
    </a:ext>
  </a:ext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4CC2DF203C14BA5B10837AFC43295" ma:contentTypeVersion="8" ma:contentTypeDescription="Create a new document." ma:contentTypeScope="" ma:versionID="18e0c50ba7458f276ca58e2b59124a65">
  <xsd:schema xmlns:xsd="http://www.w3.org/2001/XMLSchema" xmlns:xs="http://www.w3.org/2001/XMLSchema" xmlns:p="http://schemas.microsoft.com/office/2006/metadata/properties" xmlns:ns2="6b05e408-08c6-44b9-8aa5-199e0f868f48" xmlns:ns3="bbeda695-5afa-4f3f-927f-7bcf04efbbc2" targetNamespace="http://schemas.microsoft.com/office/2006/metadata/properties" ma:root="true" ma:fieldsID="c624776c05952ef873d8cb7b4e66e124" ns2:_="" ns3:_="">
    <xsd:import namespace="6b05e408-08c6-44b9-8aa5-199e0f868f48"/>
    <xsd:import namespace="bbeda695-5afa-4f3f-927f-7bcf04efb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5e408-08c6-44b9-8aa5-199e0f868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eda695-5afa-4f3f-927f-7bcf04efbb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beda695-5afa-4f3f-927f-7bcf04efbbc2">
      <UserInfo>
        <DisplayName>Vanessa Saliba</DisplayName>
        <AccountId>41</AccountId>
        <AccountType/>
      </UserInfo>
      <UserInfo>
        <DisplayName>Mary Ramsay</DisplayName>
        <AccountId>42</AccountId>
        <AccountType/>
      </UserInfo>
    </SharedWithUsers>
  </documentManagement>
</p:properties>
</file>

<file path=customXml/itemProps1.xml><?xml version="1.0" encoding="utf-8"?>
<ds:datastoreItem xmlns:ds="http://schemas.openxmlformats.org/officeDocument/2006/customXml" ds:itemID="{339FB5C5-DFF6-41CD-A2FF-775030C25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5e408-08c6-44b9-8aa5-199e0f868f48"/>
    <ds:schemaRef ds:uri="bbeda695-5afa-4f3f-927f-7bcf04efb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3DA83-AF29-48BF-AA22-58561962AFC4}">
  <ds:schemaRefs>
    <ds:schemaRef ds:uri="http://schemas.microsoft.com/sharepoint/v3/contenttype/forms"/>
  </ds:schemaRefs>
</ds:datastoreItem>
</file>

<file path=customXml/itemProps3.xml><?xml version="1.0" encoding="utf-8"?>
<ds:datastoreItem xmlns:ds="http://schemas.openxmlformats.org/officeDocument/2006/customXml" ds:itemID="{9DC954D3-E7A1-491B-9577-4B6D5B6D7696}">
  <ds:schemaRefs>
    <ds:schemaRef ds:uri="http://schemas.microsoft.com/office/2006/documentManagement/types"/>
    <ds:schemaRef ds:uri="6b05e408-08c6-44b9-8aa5-199e0f868f48"/>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beda695-5afa-4f3f-927f-7bcf04efbbc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UKHSABRANDING</Template>
  <TotalTime>9906</TotalTime>
  <Words>2674</Words>
  <Application>Microsoft Office PowerPoint</Application>
  <PresentationFormat>Widescreen</PresentationFormat>
  <Paragraphs>207</Paragraphs>
  <Slides>22</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Calibri</vt:lpstr>
      <vt:lpstr>Calibri Light</vt:lpstr>
      <vt:lpstr>Courier New</vt:lpstr>
      <vt:lpstr>Helvetica</vt:lpstr>
      <vt:lpstr>Symbol</vt:lpstr>
      <vt:lpstr>UKHSABRANDING</vt:lpstr>
      <vt:lpstr>7_Office Theme</vt:lpstr>
      <vt:lpstr>3_Office Theme</vt:lpstr>
      <vt:lpstr>5_Office Theme</vt:lpstr>
      <vt:lpstr>Office Theme</vt:lpstr>
      <vt:lpstr>Measles: update for Paediatrics and A&amp;E   </vt:lpstr>
      <vt:lpstr>Introduction</vt:lpstr>
      <vt:lpstr>Overview-current situation</vt:lpstr>
      <vt:lpstr>Importance of Paediatrics and A&amp;E</vt:lpstr>
      <vt:lpstr>Prevention</vt:lpstr>
      <vt:lpstr>PowerPoint Presentation</vt:lpstr>
      <vt:lpstr>Measles: key facts</vt:lpstr>
      <vt:lpstr>MMR vaccine</vt:lpstr>
      <vt:lpstr>Transmission</vt:lpstr>
      <vt:lpstr>Clinical presentation: prodromal phase</vt:lpstr>
      <vt:lpstr>Clinical presentation: Koplik spots</vt:lpstr>
      <vt:lpstr>Clinical presentation: rash</vt:lpstr>
      <vt:lpstr>Clinical presentation-rash</vt:lpstr>
      <vt:lpstr>Differential diagnosis and risk assessment</vt:lpstr>
      <vt:lpstr>Differential diagnosis</vt:lpstr>
      <vt:lpstr>Complications</vt:lpstr>
      <vt:lpstr>Risk assessment of cases</vt:lpstr>
      <vt:lpstr>Risk assessment of contacts</vt:lpstr>
      <vt:lpstr>PowerPoint Presentation</vt:lpstr>
      <vt:lpstr>Key actions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Lawlor</dc:creator>
  <cp:lastModifiedBy>Mark Dartford</cp:lastModifiedBy>
  <cp:revision>218</cp:revision>
  <dcterms:created xsi:type="dcterms:W3CDTF">2021-07-25T13:21:50Z</dcterms:created>
  <dcterms:modified xsi:type="dcterms:W3CDTF">2023-10-26T10:37:04Z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0x010100DAA4CC2DF203C14BA5B10837AFC43295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Order">
    <vt:r8>437100</vt:r8>
  </property>
  <property fmtid="{D5CDD505-2E9C-101B-9397-08002B2CF9AE}" pid="9" name="TriggerFlowInfo">
    <vt:lpwstr/>
  </property>
  <property fmtid="{D5CDD505-2E9C-101B-9397-08002B2CF9AE}" pid="10" name="WinDIP File ID">
    <vt:lpwstr>267ba593-df0c-4262-a331-955781ed0a1f</vt:lpwstr>
  </property>
</Properties>
</file>