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 id="2147483661" r:id="rId5"/>
  </p:sldMasterIdLst>
  <p:notesMasterIdLst>
    <p:notesMasterId r:id="rId50"/>
  </p:notesMasterIdLst>
  <p:sldIdLst>
    <p:sldId id="257" r:id="rId6"/>
    <p:sldId id="637" r:id="rId7"/>
    <p:sldId id="260" r:id="rId8"/>
    <p:sldId id="640" r:id="rId9"/>
    <p:sldId id="641" r:id="rId10"/>
    <p:sldId id="638" r:id="rId11"/>
    <p:sldId id="679" r:id="rId12"/>
    <p:sldId id="643" r:id="rId13"/>
    <p:sldId id="676" r:id="rId14"/>
    <p:sldId id="688" r:id="rId15"/>
    <p:sldId id="681" r:id="rId16"/>
    <p:sldId id="319" r:id="rId17"/>
    <p:sldId id="687" r:id="rId18"/>
    <p:sldId id="698" r:id="rId19"/>
    <p:sldId id="689" r:id="rId20"/>
    <p:sldId id="682" r:id="rId21"/>
    <p:sldId id="690" r:id="rId22"/>
    <p:sldId id="691" r:id="rId23"/>
    <p:sldId id="648" r:id="rId24"/>
    <p:sldId id="692" r:id="rId25"/>
    <p:sldId id="651" r:id="rId26"/>
    <p:sldId id="702" r:id="rId27"/>
    <p:sldId id="652" r:id="rId28"/>
    <p:sldId id="653" r:id="rId29"/>
    <p:sldId id="656" r:id="rId30"/>
    <p:sldId id="693" r:id="rId31"/>
    <p:sldId id="2147470849" r:id="rId32"/>
    <p:sldId id="654" r:id="rId33"/>
    <p:sldId id="699" r:id="rId34"/>
    <p:sldId id="700" r:id="rId35"/>
    <p:sldId id="703" r:id="rId36"/>
    <p:sldId id="701" r:id="rId37"/>
    <p:sldId id="658" r:id="rId38"/>
    <p:sldId id="684" r:id="rId39"/>
    <p:sldId id="660" r:id="rId40"/>
    <p:sldId id="291" r:id="rId41"/>
    <p:sldId id="678" r:id="rId42"/>
    <p:sldId id="2145707332" r:id="rId43"/>
    <p:sldId id="2145707331" r:id="rId44"/>
    <p:sldId id="2145707333" r:id="rId45"/>
    <p:sldId id="2145707306" r:id="rId46"/>
    <p:sldId id="2147473981" r:id="rId47"/>
    <p:sldId id="300" r:id="rId48"/>
    <p:sldId id="308"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D3E78A7-E4B8-4AA1-A8A1-26A34EF7DF73}">
          <p14:sldIdLst>
            <p14:sldId id="257"/>
            <p14:sldId id="637"/>
            <p14:sldId id="260"/>
            <p14:sldId id="640"/>
            <p14:sldId id="641"/>
            <p14:sldId id="638"/>
            <p14:sldId id="679"/>
            <p14:sldId id="643"/>
            <p14:sldId id="676"/>
            <p14:sldId id="688"/>
            <p14:sldId id="681"/>
            <p14:sldId id="319"/>
            <p14:sldId id="687"/>
            <p14:sldId id="698"/>
            <p14:sldId id="689"/>
            <p14:sldId id="682"/>
            <p14:sldId id="690"/>
            <p14:sldId id="691"/>
            <p14:sldId id="648"/>
            <p14:sldId id="692"/>
            <p14:sldId id="651"/>
            <p14:sldId id="702"/>
            <p14:sldId id="652"/>
            <p14:sldId id="653"/>
            <p14:sldId id="656"/>
            <p14:sldId id="693"/>
            <p14:sldId id="2147470849"/>
            <p14:sldId id="654"/>
            <p14:sldId id="699"/>
            <p14:sldId id="700"/>
            <p14:sldId id="703"/>
            <p14:sldId id="701"/>
            <p14:sldId id="658"/>
            <p14:sldId id="684"/>
            <p14:sldId id="660"/>
            <p14:sldId id="291"/>
            <p14:sldId id="678"/>
            <p14:sldId id="2145707332"/>
            <p14:sldId id="2145707331"/>
            <p14:sldId id="2145707333"/>
            <p14:sldId id="2145707306"/>
            <p14:sldId id="2147473981"/>
            <p14:sldId id="300"/>
            <p14:sldId id="30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84E344-AA27-405C-BAB8-2791FD9D4419}" name="Helen Eley" initials="HE" userId="S::Helen.Eley@ukhsa.gov.uk::40e25070-ef8f-4639-9b5e-972e0c08e479" providerId="AD"/>
  <p188:author id="{45E8988A-7ED9-5540-4747-3EBE29505130}" name="Helen Fifer" initials="HF" userId="S::Helen.Fifer@ukhsa.gov.uk::16f619bc-5857-49d6-aab8-1a863682f48f" providerId="AD"/>
  <p188:author id="{A9A01BBC-C29E-B3E8-CBD9-BC45D8166443}" name="Lesley McFarlane" initials="LM" userId="S::Lesley.McFarlane@ukhsa.gov.uk::3ff71c5c-cfbc-466f-818f-fdc24ec99b27" providerId="AD"/>
  <p188:author id="{FED260C9-E15B-31D9-3366-6E2255DF2C16}" name="Kirsty Smith2" initials="KS" userId="S::Kirsty.Smith2@ukhsa.gov.uk::f9461996-3888-4c5a-99f5-4aab4fa1034b" providerId="AD"/>
  <p188:author id="{6F2B7BD7-034C-713C-27CF-37470615FC5E}" name="Lesley Mcfarlane" initials="LM" userId="S::lesley.mcfarlane2@nhs.net::5a327b6d-cf18-49d1-a753-e5d1c1432d5e" providerId="AD"/>
  <p188:author id="{AD2509E4-A506-7029-5437-0FE143266EB8}" name="Shamez Ladhani" initials="SL" userId="S::Shamez.Ladhani@ukhsa.gov.uk::34d06aa8-6787-4043-bc02-c341eb91c43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39" autoAdjust="0"/>
    <p:restoredTop sz="69608" autoAdjust="0"/>
  </p:normalViewPr>
  <p:slideViewPr>
    <p:cSldViewPr snapToGrid="0">
      <p:cViewPr varScale="1">
        <p:scale>
          <a:sx n="59" d="100"/>
          <a:sy n="59" d="100"/>
        </p:scale>
        <p:origin x="1478" y="29"/>
      </p:cViewPr>
      <p:guideLst/>
    </p:cSldViewPr>
  </p:slideViewPr>
  <p:notesTextViewPr>
    <p:cViewPr>
      <p:scale>
        <a:sx n="1" d="1"/>
        <a:sy n="1" d="1"/>
      </p:scale>
      <p:origin x="0" y="0"/>
    </p:cViewPr>
  </p:notesTextViewPr>
  <p:sorterViewPr>
    <p:cViewPr>
      <p:scale>
        <a:sx n="70" d="100"/>
        <a:sy n="70" d="100"/>
      </p:scale>
      <p:origin x="0" y="-495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file:///\\filecol18\Project%20HIV&amp;STI%20DataStore\STI%20Surveillance\GRASP\Peoples%20folder\Suzy\UKHSA%20conference\2022-Table-2-Selected-STI-diagnoses-and-rates-by-gender-sexual-orientation-age-group-and-ethnic-group%20(3).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17052665418175625"/>
          <c:y val="0.23012438097906246"/>
          <c:w val="0.8049056588510235"/>
          <c:h val="0.68107855900989611"/>
        </c:manualLayout>
      </c:layout>
      <c:lineChart>
        <c:grouping val="standard"/>
        <c:varyColors val="0"/>
        <c:ser>
          <c:idx val="0"/>
          <c:order val="0"/>
          <c:spPr>
            <a:ln w="28575" cap="rnd">
              <a:solidFill>
                <a:schemeClr val="accent5"/>
              </a:solidFill>
              <a:round/>
            </a:ln>
            <a:effectLst/>
          </c:spPr>
          <c:marker>
            <c:symbol val="square"/>
            <c:size val="7"/>
            <c:spPr>
              <a:solidFill>
                <a:schemeClr val="accent5"/>
              </a:solidFill>
              <a:ln w="9525">
                <a:solidFill>
                  <a:schemeClr val="accent5"/>
                </a:solidFill>
              </a:ln>
              <a:effectLst/>
            </c:spPr>
          </c:marker>
          <c:cat>
            <c:numRef>
              <c:f>Sheet1!$A$2:$A$11</c:f>
              <c:numCache>
                <c:formatCode>General</c:formatCode>
                <c:ptCount val="10"/>
                <c:pt idx="0">
                  <c:v>2013</c:v>
                </c:pt>
                <c:pt idx="1">
                  <c:v>2014</c:v>
                </c:pt>
                <c:pt idx="2">
                  <c:v>2015</c:v>
                </c:pt>
                <c:pt idx="3">
                  <c:v>2016</c:v>
                </c:pt>
                <c:pt idx="4">
                  <c:v>2017</c:v>
                </c:pt>
                <c:pt idx="5">
                  <c:v>2018</c:v>
                </c:pt>
                <c:pt idx="6">
                  <c:v>2019</c:v>
                </c:pt>
                <c:pt idx="7">
                  <c:v>2020</c:v>
                </c:pt>
                <c:pt idx="8">
                  <c:v>2021</c:v>
                </c:pt>
                <c:pt idx="9">
                  <c:v>2022</c:v>
                </c:pt>
              </c:numCache>
            </c:numRef>
          </c:cat>
          <c:val>
            <c:numRef>
              <c:f>Sheet1!$B$2:$B$11</c:f>
              <c:numCache>
                <c:formatCode>#,##0" ";"-"#,##0" "</c:formatCode>
                <c:ptCount val="10"/>
                <c:pt idx="0">
                  <c:v>31177</c:v>
                </c:pt>
                <c:pt idx="1">
                  <c:v>37150</c:v>
                </c:pt>
                <c:pt idx="2">
                  <c:v>41290</c:v>
                </c:pt>
                <c:pt idx="3">
                  <c:v>36545</c:v>
                </c:pt>
                <c:pt idx="4">
                  <c:v>44839</c:v>
                </c:pt>
                <c:pt idx="5">
                  <c:v>56690</c:v>
                </c:pt>
                <c:pt idx="6">
                  <c:v>71133</c:v>
                </c:pt>
                <c:pt idx="7">
                  <c:v>50678</c:v>
                </c:pt>
                <c:pt idx="8">
                  <c:v>54961</c:v>
                </c:pt>
                <c:pt idx="9">
                  <c:v>82592</c:v>
                </c:pt>
              </c:numCache>
            </c:numRef>
          </c:val>
          <c:smooth val="0"/>
          <c:extLst>
            <c:ext xmlns:c16="http://schemas.microsoft.com/office/drawing/2014/chart" uri="{C3380CC4-5D6E-409C-BE32-E72D297353CC}">
              <c16:uniqueId val="{00000000-D6F4-4A0D-B089-34E1FE7BE42E}"/>
            </c:ext>
          </c:extLst>
        </c:ser>
        <c:dLbls>
          <c:showLegendKey val="0"/>
          <c:showVal val="0"/>
          <c:showCatName val="0"/>
          <c:showSerName val="0"/>
          <c:showPercent val="0"/>
          <c:showBubbleSize val="0"/>
        </c:dLbls>
        <c:marker val="1"/>
        <c:smooth val="0"/>
        <c:axId val="631139448"/>
        <c:axId val="631138792"/>
      </c:lineChart>
      <c:catAx>
        <c:axId val="631139448"/>
        <c:scaling>
          <c:orientation val="minMax"/>
        </c:scaling>
        <c:delete val="0"/>
        <c:axPos val="b"/>
        <c:numFmt formatCode="General" sourceLinked="1"/>
        <c:majorTickMark val="none"/>
        <c:minorTickMark val="out"/>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31138792"/>
        <c:crosses val="autoZero"/>
        <c:auto val="1"/>
        <c:lblAlgn val="ctr"/>
        <c:lblOffset val="100"/>
        <c:noMultiLvlLbl val="0"/>
      </c:catAx>
      <c:valAx>
        <c:axId val="631138792"/>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dirty="0"/>
                  <a:t>Number of diagnoses</a:t>
                </a:r>
              </a:p>
            </c:rich>
          </c:tx>
          <c:layout>
            <c:manualLayout>
              <c:xMode val="edge"/>
              <c:yMode val="edge"/>
              <c:x val="7.9017559829000477E-3"/>
              <c:y val="0.30113411639653598"/>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quot; &quot;;&quot;-&quot;#,##0&quot; &quot;"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31139448"/>
        <c:crosses val="autoZero"/>
        <c:crossBetween val="between"/>
        <c:majorUnit val="20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8723D0-D313-4973-8FA1-4D12BEC811AA}" type="datetimeFigureOut">
              <a:rPr lang="en-US" smtClean="0"/>
              <a:t>7/17/2025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064EAD-90E7-4E2F-9BA2-EB3158278DFE}" type="slidenum">
              <a:rPr lang="en-US" smtClean="0"/>
              <a:t>‹#›</a:t>
            </a:fld>
            <a:endParaRPr lang="en-US" dirty="0"/>
          </a:p>
        </p:txBody>
      </p:sp>
    </p:spTree>
    <p:extLst>
      <p:ext uri="{BB962C8B-B14F-4D97-AF65-F5344CB8AC3E}">
        <p14:creationId xmlns:p14="http://schemas.microsoft.com/office/powerpoint/2010/main" val="2453073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who.int/news-room/fact-sheets/detail/multi-drug-resistant-gonorrhoea"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gov.uk/government/statistics/sexually-transmitted-infections-stis-annual-data-tables/sexually-transmitted-infections-and-screening-for-chlamydia-in-england-2022-report"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ov.uk/government/statistics/sexually-transmitted-infections-stis-annual-data-tables/sexually-transmitted-infections-and-screening-for-chlamydia-in-england-2022-report"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gov.uk/government/publications/gonorrhoea-the-green-book-chapter?utm_medium=email&amp;utm_campaign=govuk-notifications-single-page&amp;utm_source=659d4759-69ec-42b4-974f-681ef2f45b8a&amp;utm_content=immediately"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gov.uk/government/publications/off-label-vaccine-leaflets"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medicines.org.uk/emc/product/5168/smpc"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medicines.org.uk/emc/product/5168/smpc"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gov.uk/government/publications/immunisation-procedures-the-green-book-chapter-4"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rcpch.ac.uk/"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https://www.chiva.org.uk/professionals/clinical-guidelines/" TargetMode="External"/><Relationship Id="rId4" Type="http://schemas.openxmlformats.org/officeDocument/2006/relationships/hyperlink" Target="https://bhiva.org/education-hub/"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148539"/>
          </a:xfrm>
        </p:spPr>
        <p:txBody>
          <a:bodyPr/>
          <a:lstStyle/>
          <a:p>
            <a:pPr>
              <a:defRPr/>
            </a:pPr>
            <a:r>
              <a:rPr lang="en-GB" sz="900" b="1" u="sng" dirty="0"/>
              <a:t>Background</a:t>
            </a:r>
          </a:p>
          <a:p>
            <a:pPr>
              <a:defRPr/>
            </a:pPr>
            <a:endParaRPr lang="en-GB" sz="900" b="1" u="sng" dirty="0"/>
          </a:p>
          <a:p>
            <a:r>
              <a:rPr lang="it-IT" sz="1800" dirty="0">
                <a:effectLst/>
                <a:latin typeface="Arial" panose="020B0604020202020204" pitchFamily="34" charset="0"/>
                <a:ea typeface="Arial" panose="020B0604020202020204" pitchFamily="34" charset="0"/>
              </a:rPr>
              <a:t>Gonorrhoea is a major global public health problem, with rising incidence globally and increasing resistance to antibiotics (</a:t>
            </a:r>
            <a:r>
              <a:rPr lang="it-IT" sz="1800" u="sng" dirty="0">
                <a:solidFill>
                  <a:srgbClr val="365F91"/>
                </a:solidFill>
                <a:effectLst/>
                <a:latin typeface="Arial" panose="020B0604020202020204" pitchFamily="34" charset="0"/>
                <a:ea typeface="Arial" panose="020B0604020202020204" pitchFamily="34" charset="0"/>
                <a:hlinkClick r:id="rId3"/>
              </a:rPr>
              <a:t>WHO, 2022</a:t>
            </a:r>
            <a:r>
              <a:rPr lang="it-IT" sz="1800" dirty="0">
                <a:effectLst/>
                <a:latin typeface="Arial" panose="020B0604020202020204" pitchFamily="34" charset="0"/>
                <a:ea typeface="Arial" panose="020B0604020202020204" pitchFamily="34" charset="0"/>
              </a:rPr>
              <a:t>). Caused by the bacterium </a:t>
            </a:r>
            <a:r>
              <a:rPr lang="it-IT" sz="1800" i="1" dirty="0">
                <a:effectLst/>
                <a:latin typeface="Arial" panose="020B0604020202020204" pitchFamily="34" charset="0"/>
                <a:ea typeface="Arial" panose="020B0604020202020204" pitchFamily="34" charset="0"/>
              </a:rPr>
              <a:t>Neisseria gonorrhoeae</a:t>
            </a:r>
            <a:r>
              <a:rPr lang="it-IT" sz="1800" dirty="0">
                <a:effectLst/>
                <a:latin typeface="Arial" panose="020B0604020202020204" pitchFamily="34" charset="0"/>
                <a:ea typeface="Arial" panose="020B0604020202020204" pitchFamily="34" charset="0"/>
              </a:rPr>
              <a:t>, gonorrhoea is one of the most common bacterial sexually transmitted infections (STI) in England and worldwide. If left untreated, it can cause complications such as pelvic inflammatory disease, ectopic pregnancy and infertility</a:t>
            </a:r>
            <a:r>
              <a:rPr lang="en-GB" sz="1800" dirty="0">
                <a:effectLst/>
                <a:latin typeface="Arial" panose="020B0604020202020204" pitchFamily="34" charset="0"/>
                <a:ea typeface="Arial" panose="020B0604020202020204" pitchFamily="34" charset="0"/>
              </a:rPr>
              <a:t>.</a:t>
            </a:r>
          </a:p>
          <a:p>
            <a:endParaRPr lang="en-GB" sz="1800" dirty="0">
              <a:effectLst/>
              <a:latin typeface="Arial" panose="020B0604020202020204" pitchFamily="34" charset="0"/>
              <a:ea typeface="Arial" panose="020B0604020202020204" pitchFamily="34" charset="0"/>
            </a:endParaRPr>
          </a:p>
          <a:p>
            <a:r>
              <a:rPr lang="it-IT" sz="1800" dirty="0">
                <a:effectLst/>
                <a:latin typeface="Arial" panose="020B0604020202020204" pitchFamily="34" charset="0"/>
                <a:ea typeface="Arial" panose="020B0604020202020204" pitchFamily="34" charset="0"/>
              </a:rPr>
              <a:t>In England, gonorrhoea diagnoses have been generally increasing over time, reaching nearly 83,000 cases in 2022. Gay, bisexual and other men who have sex with men (GBMSM) are at significantly higher risk of infection than heterosexuals, accounting for nearly half of all gonorrhoea diagnoses in England in 2022. </a:t>
            </a:r>
            <a:endParaRPr lang="en-GB" sz="1800" dirty="0">
              <a:effectLst/>
              <a:latin typeface="Arial" panose="020B0604020202020204" pitchFamily="34" charset="0"/>
              <a:ea typeface="Arial" panose="020B0604020202020204" pitchFamily="34" charset="0"/>
            </a:endParaRPr>
          </a:p>
          <a:p>
            <a:pPr>
              <a:spcBef>
                <a:spcPts val="45"/>
              </a:spcBef>
            </a:pPr>
            <a:r>
              <a:rPr lang="en-GB" sz="1800" dirty="0">
                <a:effectLst/>
                <a:latin typeface="Arial" panose="020B0604020202020204" pitchFamily="34" charset="0"/>
                <a:ea typeface="Arial" panose="020B0604020202020204" pitchFamily="34" charset="0"/>
              </a:rPr>
              <a:t> </a:t>
            </a:r>
          </a:p>
          <a:p>
            <a:r>
              <a:rPr lang="it-IT" sz="1800" dirty="0">
                <a:effectLst/>
                <a:latin typeface="Arial" panose="020B0604020202020204" pitchFamily="34" charset="0"/>
                <a:ea typeface="Arial" panose="020B0604020202020204" pitchFamily="34" charset="0"/>
              </a:rPr>
              <a:t>There is currently no licensed vaccine against </a:t>
            </a:r>
            <a:r>
              <a:rPr lang="it-IT" sz="1800" i="1" dirty="0">
                <a:effectLst/>
                <a:latin typeface="Arial" panose="020B0604020202020204" pitchFamily="34" charset="0"/>
                <a:ea typeface="Arial" panose="020B0604020202020204" pitchFamily="34" charset="0"/>
              </a:rPr>
              <a:t>Neisseria gonorrhoeae</a:t>
            </a:r>
            <a:r>
              <a:rPr lang="it-IT" sz="1800" dirty="0">
                <a:effectLst/>
                <a:latin typeface="Arial" panose="020B0604020202020204" pitchFamily="34" charset="0"/>
                <a:ea typeface="Arial" panose="020B0604020202020204" pitchFamily="34" charset="0"/>
              </a:rPr>
              <a:t>. In 2013, a meningococcal B vaccine, 4CMenB (Bexsero®) was licensed in Europe for protection against group B meningococcal (MenB) disease. 4CMenB is currently used in the routine childhood programme for the prevention of meningococcal disease (meningitis and septicaemia).</a:t>
            </a:r>
            <a:r>
              <a:rPr lang="it-IT" sz="1800" dirty="0">
                <a:solidFill>
                  <a:srgbClr val="0B0C0C"/>
                </a:solidFill>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Although their clinical manifestations can be different, the bacterium which causes gonorrhoea (</a:t>
            </a:r>
            <a:r>
              <a:rPr lang="it-IT" sz="1800" i="1" dirty="0">
                <a:effectLst/>
                <a:latin typeface="Arial" panose="020B0604020202020204" pitchFamily="34" charset="0"/>
                <a:ea typeface="Arial" panose="020B0604020202020204" pitchFamily="34" charset="0"/>
              </a:rPr>
              <a:t>Neisseria gonorrhoeae)</a:t>
            </a:r>
            <a:r>
              <a:rPr lang="it-IT" sz="1800" dirty="0">
                <a:effectLst/>
                <a:latin typeface="Arial" panose="020B0604020202020204" pitchFamily="34" charset="0"/>
                <a:ea typeface="Arial" panose="020B0604020202020204" pitchFamily="34" charset="0"/>
              </a:rPr>
              <a:t> is very closely related to the bacterium which causes meningococcal disease (</a:t>
            </a:r>
            <a:r>
              <a:rPr lang="it-IT" sz="1800" i="1" dirty="0">
                <a:effectLst/>
                <a:latin typeface="Arial" panose="020B0604020202020204" pitchFamily="34" charset="0"/>
                <a:ea typeface="Arial" panose="020B0604020202020204" pitchFamily="34" charset="0"/>
              </a:rPr>
              <a:t>Neisseria meningitidis)</a:t>
            </a:r>
            <a:r>
              <a:rPr lang="it-IT" sz="1800" dirty="0">
                <a:effectLst/>
                <a:latin typeface="Arial" panose="020B0604020202020204" pitchFamily="34" charset="0"/>
                <a:ea typeface="Arial" panose="020B0604020202020204" pitchFamily="34" charset="0"/>
              </a:rPr>
              <a:t>. This gives the potential for cross-protection against </a:t>
            </a:r>
            <a:r>
              <a:rPr lang="it-IT" sz="1800" i="1" dirty="0">
                <a:effectLst/>
                <a:latin typeface="Arial" panose="020B0604020202020204" pitchFamily="34" charset="0"/>
                <a:ea typeface="Arial" panose="020B0604020202020204" pitchFamily="34" charset="0"/>
              </a:rPr>
              <a:t>Neisseria gonorrhoeae</a:t>
            </a:r>
            <a:r>
              <a:rPr lang="it-IT" sz="1800" dirty="0">
                <a:effectLst/>
                <a:latin typeface="Arial" panose="020B0604020202020204" pitchFamily="34" charset="0"/>
                <a:ea typeface="Arial" panose="020B0604020202020204" pitchFamily="34" charset="0"/>
              </a:rPr>
              <a:t> from 4CMenB.</a:t>
            </a:r>
            <a:r>
              <a:rPr lang="it-IT" sz="1800" dirty="0">
                <a:effectLst/>
                <a:latin typeface="Arial" panose="020B0604020202020204" pitchFamily="34" charset="0"/>
                <a:ea typeface="Arial" panose="020B0604020202020204" pitchFamily="34" charset="0"/>
                <a:cs typeface="Calibri" panose="020F0502020204030204" pitchFamily="34" charset="0"/>
              </a:rPr>
              <a:t> </a:t>
            </a:r>
            <a:r>
              <a:rPr lang="it-IT" sz="1800" dirty="0">
                <a:effectLst/>
                <a:latin typeface="Arial" panose="020B0604020202020204" pitchFamily="34" charset="0"/>
                <a:ea typeface="Arial" panose="020B0604020202020204" pitchFamily="34" charset="0"/>
              </a:rPr>
              <a:t>Studies have demonstrated some protection against gonorrhoea in people at high risk of gonorrhoea infection who were offered </a:t>
            </a:r>
            <a:r>
              <a:rPr lang="it-IT" sz="1800" strike="noStrike" dirty="0">
                <a:effectLst/>
                <a:latin typeface="Arial" panose="020B0604020202020204" pitchFamily="34" charset="0"/>
                <a:ea typeface="Arial" panose="020B0604020202020204" pitchFamily="34" charset="0"/>
              </a:rPr>
              <a:t>4CMenB </a:t>
            </a:r>
            <a:r>
              <a:rPr lang="it-IT" sz="1800" dirty="0">
                <a:effectLst/>
                <a:latin typeface="Arial" panose="020B0604020202020204" pitchFamily="34" charset="0"/>
                <a:ea typeface="Arial" panose="020B0604020202020204" pitchFamily="34" charset="0"/>
              </a:rPr>
              <a:t>for protection against MenB disease</a:t>
            </a:r>
            <a:r>
              <a:rPr lang="it-IT" sz="1800" dirty="0">
                <a:effectLst/>
                <a:latin typeface="Arial" panose="020B0604020202020204" pitchFamily="34" charset="0"/>
                <a:ea typeface="Arial" panose="020B0604020202020204" pitchFamily="34" charset="0"/>
                <a:cs typeface="Calibri" panose="020F0502020204030204" pitchFamily="34" charset="0"/>
              </a:rPr>
              <a:t> </a:t>
            </a:r>
            <a:r>
              <a:rPr lang="it-IT" sz="1800" dirty="0">
                <a:effectLst/>
                <a:latin typeface="Arial" panose="020B0604020202020204" pitchFamily="34" charset="0"/>
                <a:ea typeface="Arial" panose="020B0604020202020204" pitchFamily="34" charset="0"/>
              </a:rPr>
              <a:t>(Ladhani </a:t>
            </a:r>
            <a:r>
              <a:rPr lang="it-IT" sz="1800" i="1" dirty="0">
                <a:effectLst/>
                <a:latin typeface="Arial" panose="020B0604020202020204" pitchFamily="34" charset="0"/>
                <a:ea typeface="Arial" panose="020B0604020202020204" pitchFamily="34" charset="0"/>
              </a:rPr>
              <a:t>et al</a:t>
            </a:r>
            <a:r>
              <a:rPr lang="it-IT" sz="1800" dirty="0">
                <a:effectLst/>
                <a:latin typeface="Arial" panose="020B0604020202020204" pitchFamily="34" charset="0"/>
                <a:ea typeface="Arial" panose="020B0604020202020204" pitchFamily="34" charset="0"/>
              </a:rPr>
              <a:t>., 2024; </a:t>
            </a:r>
            <a:r>
              <a:rPr lang="it-IT" sz="1800" dirty="0">
                <a:effectLst/>
                <a:latin typeface="Arial" panose="020B0604020202020204" pitchFamily="34" charset="0"/>
                <a:ea typeface="Arial" panose="020B0604020202020204" pitchFamily="34" charset="0"/>
                <a:cs typeface="Calibri" panose="020F0502020204030204" pitchFamily="34" charset="0"/>
              </a:rPr>
              <a:t>Wang </a:t>
            </a:r>
            <a:r>
              <a:rPr lang="it-IT" sz="1800" i="1" dirty="0">
                <a:effectLst/>
                <a:latin typeface="Arial" panose="020B0604020202020204" pitchFamily="34" charset="0"/>
                <a:ea typeface="Arial" panose="020B0604020202020204" pitchFamily="34" charset="0"/>
                <a:cs typeface="Calibri" panose="020F0502020204030204" pitchFamily="34" charset="0"/>
              </a:rPr>
              <a:t>et al</a:t>
            </a:r>
            <a:r>
              <a:rPr lang="it-IT" sz="1800" dirty="0">
                <a:effectLst/>
                <a:latin typeface="Arial" panose="020B0604020202020204" pitchFamily="34" charset="0"/>
                <a:ea typeface="Arial" panose="020B0604020202020204" pitchFamily="34" charset="0"/>
                <a:cs typeface="Calibri" panose="020F0502020204030204" pitchFamily="34" charset="0"/>
              </a:rPr>
              <a:t>., 2023)</a:t>
            </a:r>
            <a:endParaRPr lang="en-GB" sz="1800" dirty="0">
              <a:effectLst/>
              <a:latin typeface="Arial" panose="020B0604020202020204" pitchFamily="34" charset="0"/>
              <a:ea typeface="Arial" panose="020B0604020202020204" pitchFamily="34" charset="0"/>
            </a:endParaRPr>
          </a:p>
          <a:p>
            <a:r>
              <a:rPr lang="it-IT" sz="1800" dirty="0">
                <a:effectLst/>
                <a:latin typeface="Arial" panose="020B0604020202020204" pitchFamily="34" charset="0"/>
                <a:ea typeface="Arial" panose="020B0604020202020204" pitchFamily="34" charset="0"/>
                <a:cs typeface="Calibri" panose="020F0502020204030204" pitchFamily="34" charset="0"/>
              </a:rPr>
              <a:t> </a:t>
            </a:r>
            <a:endParaRPr lang="en-GB" sz="1800" dirty="0">
              <a:effectLst/>
              <a:latin typeface="Arial" panose="020B0604020202020204" pitchFamily="34" charset="0"/>
              <a:ea typeface="Arial" panose="020B0604020202020204" pitchFamily="34" charset="0"/>
            </a:endParaRPr>
          </a:p>
          <a:p>
            <a:pPr>
              <a:lnSpc>
                <a:spcPct val="102000"/>
              </a:lnSpc>
            </a:pPr>
            <a:r>
              <a:rPr lang="it-IT" sz="1800" dirty="0">
                <a:effectLst/>
                <a:latin typeface="Arial" panose="020B0604020202020204" pitchFamily="34" charset="0"/>
                <a:ea typeface="Arial" panose="020B0604020202020204" pitchFamily="34" charset="0"/>
              </a:rPr>
              <a:t>In November 2023, the Joint Committee on Vaccination and Immunisation (JCVI) advised a targeted, opportunistic vaccine programme using 4CMenB for protection against gonorrhoea primarily in GBMSM at higher risk of infection (</a:t>
            </a:r>
            <a:r>
              <a:rPr lang="it-IT" sz="1800" u="sng" dirty="0">
                <a:solidFill>
                  <a:srgbClr val="365F91"/>
                </a:solidFill>
                <a:effectLst/>
                <a:latin typeface="Arial" panose="020B0604020202020204" pitchFamily="34" charset="0"/>
                <a:ea typeface="Arial" panose="020B0604020202020204" pitchFamily="34" charset="0"/>
                <a:hlinkClick r:id="rId4"/>
              </a:rPr>
              <a:t>JCVI, 2023</a:t>
            </a:r>
            <a:r>
              <a:rPr lang="it-IT" sz="1800" dirty="0">
                <a:effectLst/>
                <a:latin typeface="Arial" panose="020B0604020202020204" pitchFamily="34" charset="0"/>
                <a:ea typeface="Arial" panose="020B0604020202020204" pitchFamily="34" charset="0"/>
              </a:rPr>
              <a:t>). This was done acknowledging that, as protection against gonorrhoea is not currently a licensed indication for 4CMenB</a:t>
            </a:r>
            <a:r>
              <a:rPr lang="it-IT" sz="1800" dirty="0">
                <a:solidFill>
                  <a:srgbClr val="000000"/>
                </a:solidFill>
                <a:effectLst/>
                <a:latin typeface="Arial" panose="020B0604020202020204" pitchFamily="34" charset="0"/>
                <a:ea typeface="Arial" panose="020B0604020202020204" pitchFamily="34" charset="0"/>
              </a:rPr>
              <a:t>, this advice is based on off-label use of the vaccine. </a:t>
            </a:r>
            <a:endParaRPr lang="en-GB" sz="1800" dirty="0">
              <a:effectLst/>
              <a:latin typeface="Arial" panose="020B0604020202020204" pitchFamily="34" charset="0"/>
              <a:ea typeface="Arial" panose="020B0604020202020204" pitchFamily="34" charset="0"/>
            </a:endParaRPr>
          </a:p>
          <a:p>
            <a:pPr>
              <a:defRPr/>
            </a:pPr>
            <a:endParaRPr lang="en-GB" sz="900" b="1" u="sng" dirty="0"/>
          </a:p>
          <a:p>
            <a:pPr>
              <a:defRPr/>
            </a:pPr>
            <a:r>
              <a:rPr lang="en-GB" sz="900" dirty="0"/>
              <a:t> </a:t>
            </a:r>
          </a:p>
          <a:p>
            <a:pPr>
              <a:defRPr/>
            </a:pPr>
            <a:endParaRPr lang="en-GB" sz="900" dirty="0"/>
          </a:p>
          <a:p>
            <a:pPr>
              <a:defRPr/>
            </a:pPr>
            <a:r>
              <a:rPr lang="en-GB" sz="900" b="1" dirty="0"/>
              <a:t>Note</a:t>
            </a:r>
            <a:r>
              <a:rPr lang="en-GB" sz="900" dirty="0"/>
              <a:t>: Meningococcal group B is commonly referred to as MenB. For the purpose of this resource MenB is used throughout this document when referring to the disease. 4CMenB is the vaccine currently in use to protect again MenB in the UK routine infant and targeted at risk programmes. Bexsero® is currently the only licensed 4CMenB vaccine.</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dirty="0"/>
          </a:p>
        </p:txBody>
      </p:sp>
    </p:spTree>
    <p:extLst>
      <p:ext uri="{BB962C8B-B14F-4D97-AF65-F5344CB8AC3E}">
        <p14:creationId xmlns:p14="http://schemas.microsoft.com/office/powerpoint/2010/main" val="3337431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16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1800" u="sng"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hlinkClick r:id="rId3"/>
              </a:rPr>
              <a:t>Sexually transmitted infections and screening for chlamydia in England: 2022 report - GOV.UK (www.gov.uk)</a:t>
            </a:r>
            <a:endParaRPr lang="en-GB" sz="1800" u="sng"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t>Source: </a:t>
            </a:r>
            <a:r>
              <a:rPr lang="en-US" sz="1800" dirty="0"/>
              <a:t>the Green Book </a:t>
            </a:r>
            <a:r>
              <a:rPr lang="en-GB" sz="1800" dirty="0"/>
              <a:t>chapter: Gonorrhoea https://www.gov.uk/government/collections/immunisation-against-infectious-disease-the-green-book</a:t>
            </a:r>
          </a:p>
          <a:p>
            <a:pPr marL="285750" indent="-285750">
              <a:lnSpc>
                <a:spcPts val="1600"/>
              </a:lnSpc>
              <a:spcBef>
                <a:spcPts val="600"/>
              </a:spcBef>
              <a:buFont typeface="Arial" panose="020B0604020202020204" pitchFamily="34" charset="0"/>
              <a:buChar char="•"/>
            </a:pPr>
            <a:r>
              <a:rPr lang="en-US" sz="2800" b="0" i="0" dirty="0">
                <a:solidFill>
                  <a:srgbClr val="0B0C0C"/>
                </a:solidFill>
                <a:effectLst/>
                <a:latin typeface="GDS Transport"/>
              </a:rPr>
              <a:t>Diagnosis rates of gonorrhoea remain highest among specific population groups; gay, bisexual and other men who have sex with men (</a:t>
            </a:r>
            <a:r>
              <a:rPr lang="en-US" sz="2800" dirty="0"/>
              <a:t>GBMSM</a:t>
            </a:r>
            <a:r>
              <a:rPr lang="en-US" sz="2800" b="0" i="0" dirty="0">
                <a:solidFill>
                  <a:srgbClr val="0B0C0C"/>
                </a:solidFill>
                <a:effectLst/>
                <a:latin typeface="GDS Transport"/>
              </a:rPr>
              <a:t>) and people of black Caribbean ethnicity continue to experience disproportionately high rates of gonorrhoea. </a:t>
            </a:r>
            <a:r>
              <a:rPr lang="en-GB" sz="1800" dirty="0">
                <a:effectLst/>
                <a:latin typeface="Lucida Sans" panose="020B0602030504020204" pitchFamily="34" charset="0"/>
                <a:ea typeface="Lucida Sans" panose="020B0602030504020204" pitchFamily="34" charset="0"/>
                <a:cs typeface="Lucida Sans" panose="020B0602030504020204" pitchFamily="34" charset="0"/>
              </a:rPr>
              <a:t>GBMSM are at significantly higher risk of infection than heterosexuals.,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3374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16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1800" u="sng"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hlinkClick r:id="rId3"/>
              </a:rPr>
              <a:t>Sexually transmitted infections and screening for chlamydia in England: 2022 report - GOV.UK (www.gov.uk)</a:t>
            </a:r>
            <a:endParaRPr lang="en-GB" sz="1800" u="sng"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ts val="1600"/>
              </a:lnSpc>
              <a:spcBef>
                <a:spcPts val="600"/>
              </a:spcBef>
            </a:pPr>
            <a:endParaRPr lang="en-GB" sz="1800" u="sng"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ts val="1600"/>
              </a:lnSpc>
              <a:spcBef>
                <a:spcPts val="600"/>
              </a:spcBef>
            </a:pPr>
            <a:endParaRPr lang="en-GB" sz="1800" u="sng"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ts val="1600"/>
              </a:lnSpc>
              <a:spcBef>
                <a:spcPts val="600"/>
              </a:spcBef>
              <a:spcAft>
                <a:spcPts val="0"/>
              </a:spcAft>
              <a:buClrTx/>
              <a:buSzTx/>
              <a:buFontTx/>
              <a:buNone/>
              <a:tabLst/>
              <a:defRP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a:lnSpc>
                <a:spcPts val="1600"/>
              </a:lnSpc>
              <a:spcBef>
                <a:spcPts val="600"/>
              </a:spcBef>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ts val="1600"/>
              </a:lnSpc>
              <a:spcBef>
                <a:spcPts val="600"/>
              </a:spcBef>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82832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Source: </a:t>
            </a:r>
            <a:r>
              <a:rPr lang="en-US" sz="1200" dirty="0"/>
              <a:t>the Green Book </a:t>
            </a:r>
            <a:r>
              <a:rPr lang="en-GB" sz="1200" dirty="0"/>
              <a:t>chapter: Gonorrhoea</a:t>
            </a:r>
          </a:p>
          <a:p>
            <a:r>
              <a:rPr lang="en-US" dirty="0">
                <a:hlinkClick r:id="rId3"/>
              </a:rPr>
              <a:t>Gonorrhoea: the green book chapter - GOV.UK</a:t>
            </a:r>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14</a:t>
            </a:fld>
            <a:endParaRPr lang="en-US" dirty="0"/>
          </a:p>
        </p:txBody>
      </p:sp>
    </p:spTree>
    <p:extLst>
      <p:ext uri="{BB962C8B-B14F-4D97-AF65-F5344CB8AC3E}">
        <p14:creationId xmlns:p14="http://schemas.microsoft.com/office/powerpoint/2010/main" val="1186802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dirty="0"/>
              <a:t>*Note: </a:t>
            </a:r>
            <a:r>
              <a:rPr lang="en-US" sz="1400" b="0" i="0" dirty="0">
                <a:solidFill>
                  <a:srgbClr val="0B0C0C"/>
                </a:solidFill>
                <a:effectLst/>
                <a:latin typeface="GDS Transport"/>
              </a:rPr>
              <a:t>due to changes in the diagnostic sensitivity medium used to test antimicrobial susceptibility of sentinel surveillance isolates, </a:t>
            </a:r>
            <a:r>
              <a:rPr lang="en-US" sz="1400" b="0" dirty="0"/>
              <a:t>MICs</a:t>
            </a:r>
            <a:r>
              <a:rPr lang="en-US" sz="1400" b="0" i="0" dirty="0">
                <a:solidFill>
                  <a:srgbClr val="0B0C0C"/>
                </a:solidFill>
                <a:effectLst/>
                <a:latin typeface="GDS Transport"/>
              </a:rPr>
              <a:t> for the 2015 to 2022 collections are not directly comparable with those from previous years. Trends from 2000 to 2014 compared to 2015 to 2022 must be interpreted with caution (point of change indicated by vertical dashed black line), particularly for azithromycin and tetracycline. </a:t>
            </a:r>
            <a:r>
              <a:rPr lang="en-GB" sz="800" dirty="0"/>
              <a:t>Source: GRASP report: data to June 2023. </a:t>
            </a:r>
            <a:r>
              <a:rPr lang="en-GB" sz="1400" dirty="0"/>
              <a:t>https://www.gov.uk/government/publications/gonococcal-resistance-to-antimicrobials-surveillance-programme-grasp-report/grasp-report-data-to-june-2023. </a:t>
            </a:r>
            <a:endParaRPr lang="en-GB" sz="14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Gonorrhoea causes significant morbidity and remains a public health concern globally.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Increased resistance to most antibiotics used to treat gonococcal infection has been reported worldwide, with extensively resistant strains exhibiting resistance to multiple antibiotic classes.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The World Health Organization considers </a:t>
            </a:r>
            <a:r>
              <a:rPr lang="en-GB" sz="1800" i="1"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Neisseria gonorrhoeae</a:t>
            </a: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 to be a high priority pathogen due to this widespread antimicrobial resistance.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15</a:t>
            </a:fld>
            <a:endParaRPr lang="en-US" dirty="0"/>
          </a:p>
        </p:txBody>
      </p:sp>
    </p:spTree>
    <p:extLst>
      <p:ext uri="{BB962C8B-B14F-4D97-AF65-F5344CB8AC3E}">
        <p14:creationId xmlns:p14="http://schemas.microsoft.com/office/powerpoint/2010/main" val="1978537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Source: </a:t>
            </a:r>
            <a:r>
              <a:rPr lang="en-US" sz="1200" dirty="0"/>
              <a:t>the Green Book </a:t>
            </a:r>
            <a:r>
              <a:rPr lang="en-GB" sz="1200" dirty="0"/>
              <a:t>chapter: Gonorrhoea https://www.gov.uk/government/collections/immunisation-against-infectious-disease-the-green-book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Neisseria meningitidis can be divided </a:t>
            </a:r>
            <a:r>
              <a:rPr lang="en-US" dirty="0"/>
              <a:t>into antigenically distinct capsular groups. There are currently 12 identified groups, of which groups B, C, W and Y are the most common causes of invasive disease in the UK.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Meningococcal vaccines have significantly reduced the incidence of meningococcal disease in the past two decades. </a:t>
            </a:r>
            <a:endParaRPr lang="en-US" b="1" dirty="0"/>
          </a:p>
        </p:txBody>
      </p:sp>
      <p:sp>
        <p:nvSpPr>
          <p:cNvPr id="4" name="Slide Number Placeholder 3"/>
          <p:cNvSpPr>
            <a:spLocks noGrp="1"/>
          </p:cNvSpPr>
          <p:nvPr>
            <p:ph type="sldNum" sz="quarter" idx="5"/>
          </p:nvPr>
        </p:nvSpPr>
        <p:spPr/>
        <p:txBody>
          <a:bodyPr/>
          <a:lstStyle/>
          <a:p>
            <a:fld id="{43064EAD-90E7-4E2F-9BA2-EB3158278DFE}" type="slidenum">
              <a:rPr lang="en-US" smtClean="0"/>
              <a:t>17</a:t>
            </a:fld>
            <a:endParaRPr lang="en-US" dirty="0"/>
          </a:p>
        </p:txBody>
      </p:sp>
    </p:spTree>
    <p:extLst>
      <p:ext uri="{BB962C8B-B14F-4D97-AF65-F5344CB8AC3E}">
        <p14:creationId xmlns:p14="http://schemas.microsoft.com/office/powerpoint/2010/main" val="33655844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Source: </a:t>
            </a:r>
            <a:r>
              <a:rPr lang="en-US" sz="1200" dirty="0"/>
              <a:t>the Green Book </a:t>
            </a:r>
            <a:r>
              <a:rPr lang="en-GB" sz="1200" dirty="0"/>
              <a:t>chapter: Gonorrhoea https://www.gov.uk/government/collections/immunisation-against-infectious-disease-the-green-book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Source: JCVI independent report: </a:t>
            </a:r>
            <a:r>
              <a:rPr lang="en-US" dirty="0">
                <a:hlinkClick r:id="rId3"/>
              </a:rPr>
              <a:t>https://www.gov.uk/government/publications/meningococcal-b-vaccination-for-the-prevention-of-gonorrhoea-jcvi-advice-10-november/jcvi-advice-on-the-use-of-meningococcal-b-vaccination-for-the-prevention-of-gonorrhoea)</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endParaRPr lang="en-US" b="1" dirty="0"/>
          </a:p>
        </p:txBody>
      </p:sp>
      <p:sp>
        <p:nvSpPr>
          <p:cNvPr id="4" name="Slide Number Placeholder 3"/>
          <p:cNvSpPr>
            <a:spLocks noGrp="1"/>
          </p:cNvSpPr>
          <p:nvPr>
            <p:ph type="sldNum" sz="quarter" idx="5"/>
          </p:nvPr>
        </p:nvSpPr>
        <p:spPr/>
        <p:txBody>
          <a:bodyPr/>
          <a:lstStyle/>
          <a:p>
            <a:fld id="{43064EAD-90E7-4E2F-9BA2-EB3158278DFE}" type="slidenum">
              <a:rPr lang="en-US" smtClean="0"/>
              <a:t>18</a:t>
            </a:fld>
            <a:endParaRPr lang="en-US" dirty="0"/>
          </a:p>
        </p:txBody>
      </p:sp>
    </p:spTree>
    <p:extLst>
      <p:ext uri="{BB962C8B-B14F-4D97-AF65-F5344CB8AC3E}">
        <p14:creationId xmlns:p14="http://schemas.microsoft.com/office/powerpoint/2010/main" val="1625712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Source: JCVI independent report: </a:t>
            </a:r>
            <a:r>
              <a:rPr lang="en-US" dirty="0">
                <a:hlinkClick r:id="rId3"/>
              </a:rPr>
              <a:t>https://www.gov.uk/government/publications/meningococcal-b-vaccination-for-the-prevention-of-gonorrhoea-jcvi-advice-10-november/jcvi-advice-on-the-use-of-meningococcal-b-vaccination-for-the-prevention-of-gonorrhoea)</a:t>
            </a:r>
            <a:endParaRPr lang="en-GB" dirty="0"/>
          </a:p>
          <a:p>
            <a:endParaRPr lang="en-US" b="1" dirty="0"/>
          </a:p>
        </p:txBody>
      </p:sp>
      <p:sp>
        <p:nvSpPr>
          <p:cNvPr id="4" name="Slide Number Placeholder 3"/>
          <p:cNvSpPr>
            <a:spLocks noGrp="1"/>
          </p:cNvSpPr>
          <p:nvPr>
            <p:ph type="sldNum" sz="quarter" idx="5"/>
          </p:nvPr>
        </p:nvSpPr>
        <p:spPr/>
        <p:txBody>
          <a:bodyPr/>
          <a:lstStyle/>
          <a:p>
            <a:fld id="{43064EAD-90E7-4E2F-9BA2-EB3158278DFE}" type="slidenum">
              <a:rPr lang="en-US" smtClean="0"/>
              <a:t>19</a:t>
            </a:fld>
            <a:endParaRPr lang="en-US" dirty="0"/>
          </a:p>
        </p:txBody>
      </p:sp>
    </p:spTree>
    <p:extLst>
      <p:ext uri="{BB962C8B-B14F-4D97-AF65-F5344CB8AC3E}">
        <p14:creationId xmlns:p14="http://schemas.microsoft.com/office/powerpoint/2010/main" val="12517554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Segoe UI" panose="020B0502040204020203" pitchFamily="34" charset="0"/>
              </a:rPr>
              <a:t>In the c</a:t>
            </a:r>
            <a:r>
              <a:rPr lang="en-GB" sz="1800" dirty="0">
                <a:effectLst/>
                <a:latin typeface="Arial" panose="020B0604020202020204" pitchFamily="34" charset="0"/>
                <a:ea typeface="Lucida Sans" panose="020B0602030504020204" pitchFamily="34" charset="0"/>
              </a:rPr>
              <a:t>ost-effectiveness modelling reviewed by the JCVI, GBMSM at increased risk of gonorrhoea were defined as GBMSM diagnosed with gonorrhoea in sexual health clinics and GBMSM attending sexual health clinics who reported high-risk sexual behaviour (multiple sexual partners). </a:t>
            </a:r>
            <a:r>
              <a:rPr lang="en-GB" sz="1200" dirty="0">
                <a:effectLst/>
                <a:latin typeface="Segoe UI" panose="020B0502040204020203" pitchFamily="34" charset="0"/>
              </a:rPr>
              <a:t>Healthcare practitioners should familiarise themselves with the information in the Green Book chapter and applicable operational guidance before offering the vaccine. </a:t>
            </a:r>
          </a:p>
          <a:p>
            <a:endParaRPr lang="en-GB" sz="12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20</a:t>
            </a:fld>
            <a:endParaRPr lang="en-US" dirty="0"/>
          </a:p>
        </p:txBody>
      </p:sp>
    </p:spTree>
    <p:extLst>
      <p:ext uri="{BB962C8B-B14F-4D97-AF65-F5344CB8AC3E}">
        <p14:creationId xmlns:p14="http://schemas.microsoft.com/office/powerpoint/2010/main" val="38350757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21</a:t>
            </a:fld>
            <a:endParaRPr lang="en-US" dirty="0"/>
          </a:p>
        </p:txBody>
      </p:sp>
    </p:spTree>
    <p:extLst>
      <p:ext uri="{BB962C8B-B14F-4D97-AF65-F5344CB8AC3E}">
        <p14:creationId xmlns:p14="http://schemas.microsoft.com/office/powerpoint/2010/main" val="16128192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22</a:t>
            </a:fld>
            <a:endParaRPr lang="en-US" dirty="0"/>
          </a:p>
        </p:txBody>
      </p:sp>
    </p:spTree>
    <p:extLst>
      <p:ext uri="{BB962C8B-B14F-4D97-AF65-F5344CB8AC3E}">
        <p14:creationId xmlns:p14="http://schemas.microsoft.com/office/powerpoint/2010/main" val="2322848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8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Arial" panose="020B0604020202020204" pitchFamily="34" charset="0"/>
                <a:cs typeface="Times New Roman" panose="02020603050405020304" pitchFamily="18" charset="0"/>
              </a:rPr>
              <a:t>Offering vaccines of-label means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that, although the vaccine is authorised for use, it’s being used in a way that is slightly different from the strict terms laid down in its license. </a:t>
            </a:r>
            <a:r>
              <a:rPr lang="en-GB" sz="1800" dirty="0">
                <a:effectLst/>
                <a:latin typeface="Segoe UI" panose="020B0502040204020203" pitchFamily="34" charset="0"/>
              </a:rPr>
              <a:t>When a vaccine is being used ‘off-label’, it means that the clinical expert members of the JCVI have advised that there are clear benefits of using the vaccine in this way and that the vaccine is still considered to be safe and effective. ‘Off-label’ use of vaccines does not mean they are unlicensed – they are licensed for use in different people or to be used in a slightly different way from the license recommendation. </a:t>
            </a:r>
            <a:r>
              <a:rPr lang="en-GB" sz="1800" dirty="0">
                <a:effectLst/>
                <a:latin typeface="Arial" panose="020B0604020202020204" pitchFamily="34" charset="0"/>
                <a:ea typeface="Arial" panose="020B0604020202020204" pitchFamily="34" charset="0"/>
                <a:cs typeface="Times New Roman" panose="02020603050405020304" pitchFamily="18" charset="0"/>
              </a:rPr>
              <a:t>The UKHSA produces resources on the off-label use of vaccines: </a:t>
            </a:r>
            <a:r>
              <a:rPr lang="en-GB" dirty="0">
                <a:hlinkClick r:id="rId3"/>
              </a:rPr>
              <a:t>Off-label vaccine: leaflets - GOV.UK</a:t>
            </a:r>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23</a:t>
            </a:fld>
            <a:endParaRPr lang="en-US" dirty="0"/>
          </a:p>
        </p:txBody>
      </p:sp>
    </p:spTree>
    <p:extLst>
      <p:ext uri="{BB962C8B-B14F-4D97-AF65-F5344CB8AC3E}">
        <p14:creationId xmlns:p14="http://schemas.microsoft.com/office/powerpoint/2010/main" val="27818163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Bexsero Meningococcal Group B vaccine for injection in pre-filled syringe - Summary of Product Characteristics (SmPC) - (emc) | 5168</a:t>
            </a:r>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24</a:t>
            </a:fld>
            <a:endParaRPr lang="en-US" dirty="0"/>
          </a:p>
        </p:txBody>
      </p:sp>
    </p:spTree>
    <p:extLst>
      <p:ext uri="{BB962C8B-B14F-4D97-AF65-F5344CB8AC3E}">
        <p14:creationId xmlns:p14="http://schemas.microsoft.com/office/powerpoint/2010/main" val="10289352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25</a:t>
            </a:fld>
            <a:endParaRPr lang="en-US" dirty="0"/>
          </a:p>
        </p:txBody>
      </p:sp>
    </p:spTree>
    <p:extLst>
      <p:ext uri="{BB962C8B-B14F-4D97-AF65-F5344CB8AC3E}">
        <p14:creationId xmlns:p14="http://schemas.microsoft.com/office/powerpoint/2010/main" val="10304644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16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26</a:t>
            </a:fld>
            <a:endParaRPr lang="en-US" dirty="0"/>
          </a:p>
        </p:txBody>
      </p:sp>
    </p:spTree>
    <p:extLst>
      <p:ext uri="{BB962C8B-B14F-4D97-AF65-F5344CB8AC3E}">
        <p14:creationId xmlns:p14="http://schemas.microsoft.com/office/powerpoint/2010/main" val="6145380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https://www.gov.uk/government/publications/meningococcal-b-vaccination-for-the-prevention-of-gonorrhoea-jcvi-advice-10-november/jcvi-advice-on-the-use-of-meningococcal-b-vaccination-for-the-prevention-of-gonorrhoea#jcvi-advice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67386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a:effectLst/>
                <a:latin typeface="Lucida Sans" panose="020B0602030504020204" pitchFamily="34" charset="0"/>
                <a:ea typeface="Lucida Sans" panose="020B0602030504020204" pitchFamily="34" charset="0"/>
                <a:cs typeface="Lucida Sans" panose="020B0602030504020204" pitchFamily="34" charset="0"/>
              </a:rPr>
              <a:t>The SPC </a:t>
            </a:r>
            <a:r>
              <a:rPr lang="en-GB" dirty="0">
                <a:hlinkClick r:id="rId3"/>
              </a:rPr>
              <a:t>Bexsero Meningococcal Group B vaccine for injection in pre-filled syringe - Summary of Product Characteristics (SmPC) - (emc) | 5168</a:t>
            </a:r>
            <a:r>
              <a:rPr lang="en-GB" sz="1200" dirty="0">
                <a:effectLst/>
                <a:latin typeface="Lucida Sans" panose="020B0602030504020204" pitchFamily="34" charset="0"/>
                <a:ea typeface="Lucida Sans" panose="020B0602030504020204" pitchFamily="34" charset="0"/>
                <a:cs typeface="Lucida Sans" panose="020B0602030504020204" pitchFamily="34" charset="0"/>
              </a:rPr>
              <a:t> does not </a:t>
            </a:r>
            <a:r>
              <a:rPr lang="en-GB" sz="1200" dirty="0">
                <a:latin typeface="Lucida Sans" panose="020B0602030504020204" pitchFamily="34" charset="0"/>
                <a:ea typeface="Lucida Sans" panose="020B0602030504020204" pitchFamily="34" charset="0"/>
                <a:cs typeface="Lucida Sans" panose="020B0602030504020204" pitchFamily="34" charset="0"/>
              </a:rPr>
              <a:t>allow subcutaneous administration, but it is standard clinical practice to follow the recommendations in the Green Book </a:t>
            </a:r>
            <a:r>
              <a:rPr lang="en-GB" dirty="0">
                <a:hlinkClick r:id="rId4"/>
              </a:rPr>
              <a:t>Immunisation procedures: the green book, chapter 4 - GOV.UK</a:t>
            </a:r>
            <a:r>
              <a:rPr lang="en-GB" dirty="0"/>
              <a:t> </a:t>
            </a:r>
            <a:r>
              <a:rPr lang="en-GB" sz="1200" dirty="0">
                <a:latin typeface="Lucida Sans" panose="020B0602030504020204" pitchFamily="34" charset="0"/>
                <a:ea typeface="Lucida Sans" panose="020B0602030504020204" pitchFamily="34" charset="0"/>
                <a:cs typeface="Lucida Sans" panose="020B0602030504020204" pitchFamily="34" charset="0"/>
              </a:rPr>
              <a:t>where they differ from those in the SPC.</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a:latin typeface="Lucida Sans" panose="020B0602030504020204" pitchFamily="34" charset="0"/>
                <a:ea typeface="Lucida Sans" panose="020B0602030504020204" pitchFamily="34" charset="0"/>
                <a:cs typeface="Lucida Sans" panose="020B0602030504020204" pitchFamily="34" charset="0"/>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effectLst/>
                <a:latin typeface="+mn-lt"/>
                <a:ea typeface="Lucida Sans" panose="020B0602030504020204" pitchFamily="34" charset="0"/>
                <a:cs typeface="Lucida Sans" panose="020B0602030504020204" pitchFamily="34" charset="0"/>
              </a:rPr>
              <a:t>Note that localised </a:t>
            </a:r>
            <a:r>
              <a:rPr lang="en-GB" spc="-255"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reactions,</a:t>
            </a:r>
            <a:r>
              <a:rPr lang="en-GB" spc="-255"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are</a:t>
            </a:r>
            <a:r>
              <a:rPr lang="en-GB" spc="-255"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more common</a:t>
            </a:r>
            <a:r>
              <a:rPr lang="en-GB" spc="-195"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with</a:t>
            </a:r>
            <a:r>
              <a:rPr lang="en-GB" spc="-195"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subcutaneous</a:t>
            </a:r>
            <a:r>
              <a:rPr lang="en-GB" spc="-195"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injection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dirty="0">
              <a:latin typeface="Lucida Sans" panose="020B0602030504020204" pitchFamily="34" charset="0"/>
              <a:ea typeface="Lucida Sans" panose="020B0602030504020204" pitchFamily="34" charset="0"/>
              <a:cs typeface="Lucida Sans" panose="020B0602030504020204" pitchFamily="34" charset="0"/>
            </a:endParaRPr>
          </a:p>
        </p:txBody>
      </p:sp>
      <p:sp>
        <p:nvSpPr>
          <p:cNvPr id="4" name="Slide Number Placeholder 3"/>
          <p:cNvSpPr>
            <a:spLocks noGrp="1"/>
          </p:cNvSpPr>
          <p:nvPr>
            <p:ph type="sldNum" sz="quarter" idx="5"/>
          </p:nvPr>
        </p:nvSpPr>
        <p:spPr/>
        <p:txBody>
          <a:bodyPr/>
          <a:lstStyle/>
          <a:p>
            <a:fld id="{43064EAD-90E7-4E2F-9BA2-EB3158278DFE}" type="slidenum">
              <a:rPr lang="en-US" smtClean="0"/>
              <a:t>28</a:t>
            </a:fld>
            <a:endParaRPr lang="en-US" dirty="0"/>
          </a:p>
        </p:txBody>
      </p:sp>
    </p:spTree>
    <p:extLst>
      <p:ext uri="{BB962C8B-B14F-4D97-AF65-F5344CB8AC3E}">
        <p14:creationId xmlns:p14="http://schemas.microsoft.com/office/powerpoint/2010/main" val="25689658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Lucida Sans" panose="020B0602030504020204" pitchFamily="34" charset="0"/>
                <a:ea typeface="Lucida Sans" panose="020B0602030504020204" pitchFamily="34" charset="0"/>
                <a:cs typeface="Lucida Sans" panose="020B0602030504020204" pitchFamily="34" charset="0"/>
              </a:rPr>
              <a:t>There are very limited data for co-administration of 4CMenB with other vaccines that may be administered to adults in sexual health clinics. First principles would suggest that any interference between co-administered vaccines with different antigenic content is likely to be limited and any potential interference is most likely to result in a slightly attenuated immune response to one of the vaccines (see Green Book gonococcal chapter and chapter 11).</a:t>
            </a:r>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29</a:t>
            </a:fld>
            <a:endParaRPr lang="en-US" dirty="0"/>
          </a:p>
        </p:txBody>
      </p:sp>
    </p:spTree>
    <p:extLst>
      <p:ext uri="{BB962C8B-B14F-4D97-AF65-F5344CB8AC3E}">
        <p14:creationId xmlns:p14="http://schemas.microsoft.com/office/powerpoint/2010/main" val="16186235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6395" marR="96520" indent="-285750">
              <a:buFont typeface="Arial" panose="020B0604020202020204" pitchFamily="34" charset="0"/>
              <a:buChar char="•"/>
            </a:pPr>
            <a:r>
              <a:rPr lang="en-GB" sz="1800" dirty="0">
                <a:effectLst/>
                <a:latin typeface="Lucida Sans" panose="020B0602030504020204" pitchFamily="34" charset="0"/>
                <a:ea typeface="Lucida Sans" panose="020B0602030504020204" pitchFamily="34" charset="0"/>
                <a:cs typeface="Lucida Sans" panose="020B0602030504020204" pitchFamily="34" charset="0"/>
              </a:rPr>
              <a:t>There are no data on the immunogenicity or protection offered when 4CMenB is administered during active or recent gonorrhoea infection. </a:t>
            </a:r>
          </a:p>
          <a:p>
            <a:pPr marL="366395" marR="96520" indent="-285750">
              <a:buFont typeface="Arial" panose="020B0604020202020204" pitchFamily="34" charset="0"/>
              <a:buChar cha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285750" indent="-285750">
              <a:lnSpc>
                <a:spcPct val="115000"/>
              </a:lnSpc>
              <a:buFont typeface="Arial" panose="020B0604020202020204" pitchFamily="34" charset="0"/>
              <a:buChar char="•"/>
            </a:pPr>
            <a:r>
              <a:rPr lang="en-GB" sz="1800" dirty="0">
                <a:effectLst/>
                <a:latin typeface="Arial" panose="020B0604020202020204" pitchFamily="34" charset="0"/>
                <a:ea typeface="Arial" panose="020B0604020202020204" pitchFamily="34" charset="0"/>
              </a:rPr>
              <a:t>It is possible that acute gonorrhoea may affect immune responses to vaccination since natural infection does not confer protection against reinfection. </a:t>
            </a:r>
            <a:r>
              <a:rPr lang="it-IT" sz="1800" dirty="0">
                <a:effectLst/>
                <a:latin typeface="Arial" panose="020B0604020202020204" pitchFamily="34" charset="0"/>
                <a:ea typeface="Arial" panose="020B0604020202020204" pitchFamily="34" charset="0"/>
              </a:rPr>
              <a:t>Even if some attenuation in vaccine response did occur with the first dose, eligible individuals will receive a second dose of the same vaccine after the infection is treated. </a:t>
            </a:r>
            <a:r>
              <a:rPr lang="en-GB" sz="1800" dirty="0">
                <a:effectLst/>
                <a:latin typeface="Arial" panose="020B0604020202020204" pitchFamily="34" charset="0"/>
                <a:ea typeface="Arial" panose="020B0604020202020204" pitchFamily="34" charset="0"/>
              </a:rPr>
              <a:t>The UKHSA will closely monitor the impact of vaccination</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n-GB" sz="1800" dirty="0">
                <a:effectLst/>
                <a:latin typeface="Arial" panose="020B0604020202020204" pitchFamily="34" charset="0"/>
                <a:ea typeface="Arial" panose="020B0604020202020204" pitchFamily="34" charset="0"/>
              </a:rPr>
              <a:t> during active or recent gonorrhoea infection to inform future vaccine recommendations.</a:t>
            </a:r>
          </a:p>
          <a:p>
            <a:pPr>
              <a:lnSpc>
                <a:spcPct val="115000"/>
              </a:lnSpc>
            </a:pPr>
            <a:r>
              <a:rPr lang="it-IT" sz="1800" dirty="0">
                <a:effectLst/>
                <a:latin typeface="Arial" panose="020B0604020202020204" pitchFamily="34" charset="0"/>
                <a:ea typeface="Arial" panose="020B0604020202020204" pitchFamily="34" charset="0"/>
              </a:rPr>
              <a:t> </a:t>
            </a:r>
            <a:endParaRPr lang="en-GB" sz="1800" dirty="0">
              <a:effectLst/>
              <a:latin typeface="Arial" panose="020B0604020202020204" pitchFamily="34" charset="0"/>
              <a:ea typeface="Arial" panose="020B0604020202020204" pitchFamily="34" charset="0"/>
            </a:endParaRPr>
          </a:p>
          <a:p>
            <a:pPr>
              <a:lnSpc>
                <a:spcPts val="16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 Transferred from slides</a:t>
            </a: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30</a:t>
            </a:fld>
            <a:endParaRPr lang="en-US" dirty="0"/>
          </a:p>
        </p:txBody>
      </p:sp>
    </p:spTree>
    <p:extLst>
      <p:ext uri="{BB962C8B-B14F-4D97-AF65-F5344CB8AC3E}">
        <p14:creationId xmlns:p14="http://schemas.microsoft.com/office/powerpoint/2010/main" val="18307506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31</a:t>
            </a:fld>
            <a:endParaRPr lang="en-US" dirty="0"/>
          </a:p>
        </p:txBody>
      </p:sp>
    </p:spTree>
    <p:extLst>
      <p:ext uri="{BB962C8B-B14F-4D97-AF65-F5344CB8AC3E}">
        <p14:creationId xmlns:p14="http://schemas.microsoft.com/office/powerpoint/2010/main" val="28438764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Royal College of Paediatrics and Child Health: </a:t>
            </a:r>
            <a:r>
              <a:rPr lang="en-US" dirty="0">
                <a:hlinkClick r:id="rId3"/>
              </a:rPr>
              <a:t>RCPCH | The Royal College of Paediatrics and Child Health</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British HIV Association: </a:t>
            </a:r>
            <a:r>
              <a:rPr lang="en-GB" dirty="0">
                <a:hlinkClick r:id="rId4"/>
              </a:rPr>
              <a:t>Education Hub – BHIVA</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Children’s HIV Association: </a:t>
            </a:r>
            <a:r>
              <a:rPr lang="en-US" dirty="0">
                <a:hlinkClick r:id="rId5"/>
              </a:rPr>
              <a:t>Chiva | Standards of Care and Clinical guidelines</a:t>
            </a:r>
            <a:endParaRPr lang="en-GB" dirty="0"/>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32</a:t>
            </a:fld>
            <a:endParaRPr lang="en-US" dirty="0"/>
          </a:p>
        </p:txBody>
      </p:sp>
    </p:spTree>
    <p:extLst>
      <p:ext uri="{BB962C8B-B14F-4D97-AF65-F5344CB8AC3E}">
        <p14:creationId xmlns:p14="http://schemas.microsoft.com/office/powerpoint/2010/main" val="1377698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30614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Please refer to the disease specific and GB chapter 6 for information</a:t>
            </a:r>
            <a:r>
              <a:rPr lang="en-GB" sz="1200" kern="1200" baseline="0" dirty="0">
                <a:solidFill>
                  <a:schemeClr val="tx1"/>
                </a:solidFill>
                <a:effectLst/>
                <a:latin typeface="+mn-lt"/>
                <a:ea typeface="ヒラギノ角ゴ Pro W3" pitchFamily="84" charset="-128"/>
                <a:cs typeface="ヒラギノ角ゴ Pro W3" pitchFamily="84" charset="-128"/>
              </a:rPr>
              <a:t> on contraindications and special precautions. </a:t>
            </a:r>
            <a:endParaRPr lang="en-GB" sz="1200" kern="1200" dirty="0">
              <a:solidFill>
                <a:schemeClr val="tx1"/>
              </a:solidFill>
              <a:effectLst/>
              <a:latin typeface="+mn-lt"/>
              <a:ea typeface="ヒラギノ角ゴ Pro W3" pitchFamily="84" charset="-128"/>
              <a:cs typeface="ヒラギノ角ゴ Pro W3" pitchFamily="84" charset="-128"/>
            </a:endParaRPr>
          </a:p>
          <a:p>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34</a:t>
            </a:fld>
            <a:endParaRPr lang="en-US" dirty="0"/>
          </a:p>
        </p:txBody>
      </p:sp>
    </p:spTree>
    <p:extLst>
      <p:ext uri="{BB962C8B-B14F-4D97-AF65-F5344CB8AC3E}">
        <p14:creationId xmlns:p14="http://schemas.microsoft.com/office/powerpoint/2010/main" val="2125656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Paracetamol can be taken if required (for example, if a headache or other commonly reported adverse reaction is experienced).</a:t>
            </a:r>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35</a:t>
            </a:fld>
            <a:endParaRPr lang="en-US" dirty="0"/>
          </a:p>
        </p:txBody>
      </p:sp>
    </p:spTree>
    <p:extLst>
      <p:ext uri="{BB962C8B-B14F-4D97-AF65-F5344CB8AC3E}">
        <p14:creationId xmlns:p14="http://schemas.microsoft.com/office/powerpoint/2010/main" val="26129342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As with all vaccine and other medicines, registered healthcare professionals and patients are encouraged to report suspected adverse reactions to the Medicines and Healthcare products Regulatory Agency (MHRA) using the yellow card reporting scheme: </a:t>
            </a:r>
            <a:r>
              <a:rPr lang="en-GB" dirty="0"/>
              <a:t>http://www.mhra.gov.uk</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36</a:t>
            </a:fld>
            <a:endParaRPr lang="en-US" dirty="0"/>
          </a:p>
        </p:txBody>
      </p:sp>
    </p:spTree>
    <p:extLst>
      <p:ext uri="{BB962C8B-B14F-4D97-AF65-F5344CB8AC3E}">
        <p14:creationId xmlns:p14="http://schemas.microsoft.com/office/powerpoint/2010/main" val="5488600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37</a:t>
            </a:fld>
            <a:endParaRPr lang="en-US" dirty="0"/>
          </a:p>
        </p:txBody>
      </p:sp>
    </p:spTree>
    <p:extLst>
      <p:ext uri="{BB962C8B-B14F-4D97-AF65-F5344CB8AC3E}">
        <p14:creationId xmlns:p14="http://schemas.microsoft.com/office/powerpoint/2010/main" val="21736780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43</a:t>
            </a:fld>
            <a:endParaRPr lang="en-US" dirty="0"/>
          </a:p>
        </p:txBody>
      </p:sp>
    </p:spTree>
    <p:extLst>
      <p:ext uri="{BB962C8B-B14F-4D97-AF65-F5344CB8AC3E}">
        <p14:creationId xmlns:p14="http://schemas.microsoft.com/office/powerpoint/2010/main" val="9064153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44</a:t>
            </a:fld>
            <a:endParaRPr lang="en-US" dirty="0"/>
          </a:p>
        </p:txBody>
      </p:sp>
    </p:spTree>
    <p:extLst>
      <p:ext uri="{BB962C8B-B14F-4D97-AF65-F5344CB8AC3E}">
        <p14:creationId xmlns:p14="http://schemas.microsoft.com/office/powerpoint/2010/main" val="3316802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4</a:t>
            </a:fld>
            <a:endParaRPr lang="en-US" dirty="0"/>
          </a:p>
        </p:txBody>
      </p:sp>
    </p:spTree>
    <p:extLst>
      <p:ext uri="{BB962C8B-B14F-4D97-AF65-F5344CB8AC3E}">
        <p14:creationId xmlns:p14="http://schemas.microsoft.com/office/powerpoint/2010/main" val="2899855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5</a:t>
            </a:fld>
            <a:endParaRPr lang="en-US" dirty="0"/>
          </a:p>
        </p:txBody>
      </p:sp>
    </p:spTree>
    <p:extLst>
      <p:ext uri="{BB962C8B-B14F-4D97-AF65-F5344CB8AC3E}">
        <p14:creationId xmlns:p14="http://schemas.microsoft.com/office/powerpoint/2010/main" val="2415221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JCVI advice on the use of meningococcal B vaccination for the prevention of gonorrhoea - GOV.UK</a:t>
            </a:r>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6</a:t>
            </a:fld>
            <a:endParaRPr lang="en-US" dirty="0"/>
          </a:p>
        </p:txBody>
      </p:sp>
    </p:spTree>
    <p:extLst>
      <p:ext uri="{BB962C8B-B14F-4D97-AF65-F5344CB8AC3E}">
        <p14:creationId xmlns:p14="http://schemas.microsoft.com/office/powerpoint/2010/main" val="3088752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1" dirty="0">
                <a:solidFill>
                  <a:srgbClr val="0B0C0C"/>
                </a:solidFill>
                <a:effectLst/>
                <a:latin typeface="Arial" panose="020B0604020202020204" pitchFamily="34" charset="0"/>
                <a:ea typeface="Times New Roman" panose="02020603050405020304" pitchFamily="18" charset="0"/>
              </a:rPr>
              <a:t>Neisseria gonorrhoeae </a:t>
            </a:r>
            <a:r>
              <a:rPr lang="en-GB" sz="1200" i="0" dirty="0">
                <a:solidFill>
                  <a:srgbClr val="0B0C0C"/>
                </a:solidFill>
                <a:effectLst/>
                <a:latin typeface="Arial" panose="020B0604020202020204" pitchFamily="34" charset="0"/>
                <a:ea typeface="Times New Roman" panose="02020603050405020304" pitchFamily="18" charset="0"/>
              </a:rPr>
              <a:t>is </a:t>
            </a:r>
            <a:r>
              <a:rPr lang="en-GB" dirty="0"/>
              <a:t>also known as the gonococcus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1" dirty="0">
              <a:effectLst/>
              <a:latin typeface="Lucida Sans" panose="020B0602030504020204" pitchFamily="34" charset="0"/>
              <a:ea typeface="Lucida Sans" panose="020B0602030504020204" pitchFamily="34" charset="0"/>
              <a:cs typeface="Lucida Sans" panose="020B0602030504020204" pitchFamily="34" charset="0"/>
            </a:endParaRPr>
          </a:p>
          <a:p>
            <a:r>
              <a:rPr lang="en-GB" dirty="0"/>
              <a:t>Source: </a:t>
            </a:r>
            <a:r>
              <a:rPr lang="en-US" dirty="0"/>
              <a:t>the Green Book </a:t>
            </a:r>
            <a:r>
              <a:rPr lang="en-GB" dirty="0"/>
              <a:t>chapter: Gonorrhoea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https://www.gov.uk/government/collections/immunisation-against-infectious-disease-the-green-book</a:t>
            </a:r>
          </a:p>
          <a:p>
            <a:endParaRPr lang="en-GB" sz="1200" kern="1200" baseline="30000" dirty="0">
              <a:solidFill>
                <a:schemeClr val="tx1"/>
              </a:solidFill>
              <a:latin typeface="Arial" pitchFamily="34" charset="0"/>
              <a:ea typeface="ヒラギノ角ゴ Pro W3" pitchFamily="84" charset="-128"/>
              <a:cs typeface="Arial" pitchFamily="34" charset="0"/>
            </a:endParaRPr>
          </a:p>
          <a:p>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8</a:t>
            </a:fld>
            <a:endParaRPr lang="en-US" dirty="0"/>
          </a:p>
        </p:txBody>
      </p:sp>
    </p:spTree>
    <p:extLst>
      <p:ext uri="{BB962C8B-B14F-4D97-AF65-F5344CB8AC3E}">
        <p14:creationId xmlns:p14="http://schemas.microsoft.com/office/powerpoint/2010/main" val="1890885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a:t>
            </a:r>
            <a:r>
              <a:rPr lang="en-US" dirty="0"/>
              <a:t>the Green Book </a:t>
            </a:r>
            <a:r>
              <a:rPr lang="en-GB" dirty="0"/>
              <a:t>chapter: Gonorrhoea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https://www.gov.uk/government/collections/immunisation-against-infectious-disease-the-green-book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9</a:t>
            </a:fld>
            <a:endParaRPr lang="en-US" dirty="0"/>
          </a:p>
        </p:txBody>
      </p:sp>
    </p:spTree>
    <p:extLst>
      <p:ext uri="{BB962C8B-B14F-4D97-AF65-F5344CB8AC3E}">
        <p14:creationId xmlns:p14="http://schemas.microsoft.com/office/powerpoint/2010/main" val="2684483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effectLst/>
                <a:latin typeface="Lucida Sans" panose="020B0602030504020204" pitchFamily="34" charset="0"/>
                <a:ea typeface="Lucida Sans" panose="020B0602030504020204" pitchFamily="34" charset="0"/>
                <a:cs typeface="Lucida Sans" panose="020B0602030504020204" pitchFamily="34" charset="0"/>
              </a:rPr>
              <a:t>Symptoms are more likely to occur with urethral infections, whereas endocervical, rectal or pharyngeal infections are more likely to be asymptomatic.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effectLst/>
                <a:latin typeface="Lucida Sans" panose="020B0602030504020204" pitchFamily="34" charset="0"/>
                <a:ea typeface="Lucida Sans" panose="020B0602030504020204" pitchFamily="34" charset="0"/>
                <a:cs typeface="Lucida Sans" panose="020B0602030504020204" pitchFamily="34" charset="0"/>
              </a:rPr>
              <a:t>Gonococcal infections can also increase the risk of acquiring other sexually transmitted infections, including HIV.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Lucida Sans" panose="020B0602030504020204" pitchFamily="34" charset="0"/>
              <a:ea typeface="Lucida Sans" panose="020B0602030504020204" pitchFamily="34" charset="0"/>
              <a:cs typeface="Lucida Sans" panose="020B0602030504020204" pitchFamily="34" charset="0"/>
            </a:endParaRPr>
          </a:p>
          <a:p>
            <a:r>
              <a:rPr lang="en-GB" dirty="0"/>
              <a:t>Source: </a:t>
            </a:r>
            <a:r>
              <a:rPr lang="en-US" dirty="0"/>
              <a:t>the Green Book </a:t>
            </a:r>
            <a:r>
              <a:rPr lang="en-GB" dirty="0"/>
              <a:t>chapter: Gonorrhoea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https://www.gov.uk/government/collections/immunisation-against-infectious-disease-the-green-book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02124"/>
                </a:solidFill>
                <a:effectLst/>
                <a:latin typeface="Google Sans"/>
              </a:rPr>
              <a:t>Gonococcal conjunctivitis (GC), also known as gonococcal ophthalmia neonatorum when it occurs in neonates, is </a:t>
            </a:r>
            <a:r>
              <a:rPr lang="en-US" b="0" i="0" dirty="0">
                <a:solidFill>
                  <a:srgbClr val="040C28"/>
                </a:solidFill>
                <a:effectLst/>
                <a:latin typeface="Google Sans"/>
              </a:rPr>
              <a:t>an infection transmitted by contact of the eyes with infected genital secretions from a person with genital gonorrhea infection</a:t>
            </a:r>
            <a:r>
              <a:rPr lang="en-US" b="0" i="0" dirty="0">
                <a:solidFill>
                  <a:srgbClr val="202124"/>
                </a:solidFill>
                <a:effectLst/>
                <a:latin typeface="Google Sans"/>
              </a:rPr>
              <a:t>.</a:t>
            </a:r>
            <a:r>
              <a:rPr lang="en-GB" sz="1200" b="0" i="0" dirty="0">
                <a:solidFill>
                  <a:srgbClr val="202124"/>
                </a:solidFill>
                <a:effectLst/>
                <a:latin typeface="Lucida Sans" panose="020B0602030504020204" pitchFamily="34" charset="0"/>
              </a:rPr>
              <a:t> </a:t>
            </a:r>
            <a:r>
              <a:rPr lang="en-US" b="0" i="0" dirty="0">
                <a:solidFill>
                  <a:srgbClr val="212529"/>
                </a:solidFill>
                <a:effectLst/>
                <a:latin typeface="Open Sans" panose="020B0606030504020204" pitchFamily="34" charset="0"/>
              </a:rPr>
              <a:t>Infection is acquired from infected mothers during passage through the birth canal.</a:t>
            </a:r>
            <a:endParaRPr lang="en-GB" sz="1200" dirty="0">
              <a:effectLst/>
              <a:latin typeface="Lucida Sans" panose="020B0602030504020204" pitchFamily="34" charset="0"/>
              <a:ea typeface="Lucida Sans" panose="020B0602030504020204" pitchFamily="34" charset="0"/>
              <a:cs typeface="Lucida Sans" panose="020B0602030504020204" pitchFamily="34" charset="0"/>
            </a:endParaRPr>
          </a:p>
          <a:p>
            <a:endParaRPr lang="en-GB" dirty="0"/>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10</a:t>
            </a:fld>
            <a:endParaRPr lang="en-US" dirty="0"/>
          </a:p>
        </p:txBody>
      </p:sp>
    </p:spTree>
    <p:extLst>
      <p:ext uri="{BB962C8B-B14F-4D97-AF65-F5344CB8AC3E}">
        <p14:creationId xmlns:p14="http://schemas.microsoft.com/office/powerpoint/2010/main" val="2242180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821CA-2E28-B0AC-758A-8FB8B3616AA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CD7D18-9EDD-2E2F-977A-88C42CB930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25D1C1-5CCE-D908-A4D4-651AB14E6A0F}"/>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95B1BDC2-A9E4-280D-CFC5-4E0658DCFFB8}"/>
              </a:ext>
            </a:extLst>
          </p:cNvPr>
          <p:cNvSpPr>
            <a:spLocks noGrp="1"/>
          </p:cNvSpPr>
          <p:nvPr>
            <p:ph type="ftr" sz="quarter" idx="11"/>
          </p:nvPr>
        </p:nvSpPr>
        <p:spPr/>
        <p:txBody>
          <a:bodyPr/>
          <a:lstStyle/>
          <a:p>
            <a:r>
              <a:rPr lang="en-GB" dirty="0"/>
              <a:t>4CMenB vaccination programme against gonorrhoea</a:t>
            </a:r>
            <a:endParaRPr lang="en-US" dirty="0"/>
          </a:p>
        </p:txBody>
      </p:sp>
      <p:sp>
        <p:nvSpPr>
          <p:cNvPr id="6" name="Slide Number Placeholder 5">
            <a:extLst>
              <a:ext uri="{FF2B5EF4-FFF2-40B4-BE49-F238E27FC236}">
                <a16:creationId xmlns:a16="http://schemas.microsoft.com/office/drawing/2014/main" id="{1B8B0203-2BFB-9178-1AF9-E384F0502D64}"/>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2315139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92FC3-8CC0-6011-3610-C64F402E4A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CF663F-9BBC-DA21-E7C1-3139AACAD95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DDB0F1-E4B4-1B1B-70F3-3862004CAFD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C04AA0A-F047-2BCB-901B-B7A466E8E687}"/>
              </a:ext>
            </a:extLst>
          </p:cNvPr>
          <p:cNvSpPr>
            <a:spLocks noGrp="1"/>
          </p:cNvSpPr>
          <p:nvPr>
            <p:ph type="ftr" sz="quarter" idx="11"/>
          </p:nvPr>
        </p:nvSpPr>
        <p:spPr/>
        <p:txBody>
          <a:bodyPr/>
          <a:lstStyle/>
          <a:p>
            <a:r>
              <a:rPr lang="en-GB" dirty="0"/>
              <a:t>4CMenB vaccination programme against gonorrhoea</a:t>
            </a:r>
            <a:endParaRPr lang="en-US" dirty="0"/>
          </a:p>
        </p:txBody>
      </p:sp>
      <p:sp>
        <p:nvSpPr>
          <p:cNvPr id="6" name="Slide Number Placeholder 5">
            <a:extLst>
              <a:ext uri="{FF2B5EF4-FFF2-40B4-BE49-F238E27FC236}">
                <a16:creationId xmlns:a16="http://schemas.microsoft.com/office/drawing/2014/main" id="{EB446975-D7E8-046D-B591-8CB8A0B1B613}"/>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1770735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65E4B6-84BF-839E-23C2-89B00F7DC0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845DA7-4343-24E1-2B36-0C3261914C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75BB54-0274-98F6-E100-13D015057DE7}"/>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0C3F2251-6B27-4FEE-58FB-BB4F73A968BF}"/>
              </a:ext>
            </a:extLst>
          </p:cNvPr>
          <p:cNvSpPr>
            <a:spLocks noGrp="1"/>
          </p:cNvSpPr>
          <p:nvPr>
            <p:ph type="ftr" sz="quarter" idx="11"/>
          </p:nvPr>
        </p:nvSpPr>
        <p:spPr/>
        <p:txBody>
          <a:bodyPr/>
          <a:lstStyle/>
          <a:p>
            <a:r>
              <a:rPr lang="en-GB" dirty="0"/>
              <a:t>4CMenB vaccination programme against gonorrhoea</a:t>
            </a:r>
            <a:endParaRPr lang="en-US" dirty="0"/>
          </a:p>
        </p:txBody>
      </p:sp>
      <p:sp>
        <p:nvSpPr>
          <p:cNvPr id="6" name="Slide Number Placeholder 5">
            <a:extLst>
              <a:ext uri="{FF2B5EF4-FFF2-40B4-BE49-F238E27FC236}">
                <a16:creationId xmlns:a16="http://schemas.microsoft.com/office/drawing/2014/main" id="{0CFBF5EA-9F57-179A-FEE4-6ACE838EAFD1}"/>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2941998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622225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12535535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dirty="0"/>
              <a:t>4CMenB vaccination programme against gonorrhoea</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4878275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dirty="0"/>
              <a:t>4CMenB vaccination programme against gonorrhoea</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2611197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dirty="0"/>
              <a:t>4CMenB vaccination programme against gonorrhoea</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8452803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dirty="0"/>
              <a:t>4CMenB vaccination programme against gonorrhoea</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927536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97E91-D7CB-DCA3-1B0C-96D458D022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E4C0AB-CCE9-8CC6-5354-5DAD9903F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447859-BFE4-2443-AB3F-BD5A2FA8BDF1}"/>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981E884C-4D0A-B61C-F8A2-CE9D13E25E57}"/>
              </a:ext>
            </a:extLst>
          </p:cNvPr>
          <p:cNvSpPr>
            <a:spLocks noGrp="1"/>
          </p:cNvSpPr>
          <p:nvPr>
            <p:ph type="ftr" sz="quarter" idx="11"/>
          </p:nvPr>
        </p:nvSpPr>
        <p:spPr/>
        <p:txBody>
          <a:bodyPr/>
          <a:lstStyle/>
          <a:p>
            <a:r>
              <a:rPr lang="en-GB" dirty="0"/>
              <a:t>4CMenB vaccination programme against gonorrhoea</a:t>
            </a:r>
            <a:endParaRPr lang="en-US" dirty="0"/>
          </a:p>
        </p:txBody>
      </p:sp>
      <p:sp>
        <p:nvSpPr>
          <p:cNvPr id="6" name="Slide Number Placeholder 5">
            <a:extLst>
              <a:ext uri="{FF2B5EF4-FFF2-40B4-BE49-F238E27FC236}">
                <a16:creationId xmlns:a16="http://schemas.microsoft.com/office/drawing/2014/main" id="{59C5FC0A-0B07-2896-A2E4-ACF5016814BC}"/>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4049148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9E7F7-3CCB-8A66-485F-C0C4203E92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C69BBF-2C3D-A8EF-1660-7BFE6F110F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81CBFD-6240-9F69-90D5-80C8AE611D66}"/>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F1095534-5157-C871-9540-F9B630BBE52C}"/>
              </a:ext>
            </a:extLst>
          </p:cNvPr>
          <p:cNvSpPr>
            <a:spLocks noGrp="1"/>
          </p:cNvSpPr>
          <p:nvPr>
            <p:ph type="ftr" sz="quarter" idx="11"/>
          </p:nvPr>
        </p:nvSpPr>
        <p:spPr/>
        <p:txBody>
          <a:bodyPr/>
          <a:lstStyle/>
          <a:p>
            <a:r>
              <a:rPr lang="en-GB" dirty="0"/>
              <a:t>4CMenB vaccination programme against gonorrhoea</a:t>
            </a:r>
            <a:endParaRPr lang="en-US" dirty="0"/>
          </a:p>
        </p:txBody>
      </p:sp>
      <p:sp>
        <p:nvSpPr>
          <p:cNvPr id="6" name="Slide Number Placeholder 5">
            <a:extLst>
              <a:ext uri="{FF2B5EF4-FFF2-40B4-BE49-F238E27FC236}">
                <a16:creationId xmlns:a16="http://schemas.microsoft.com/office/drawing/2014/main" id="{C4524B8F-0D86-A22B-E865-5BE32A511640}"/>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742479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1B424-774E-69B2-1413-F0FFE15FF1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7C6D05-0AAE-4EFB-DBCB-FE6A66219F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A23AC3-1725-B681-FEF4-8AC96F62B8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13CE6D0-F92E-2BD2-A218-3D43BBFB453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F34F54D6-C871-FB63-B757-A3B9C6EF956D}"/>
              </a:ext>
            </a:extLst>
          </p:cNvPr>
          <p:cNvSpPr>
            <a:spLocks noGrp="1"/>
          </p:cNvSpPr>
          <p:nvPr>
            <p:ph type="ftr" sz="quarter" idx="11"/>
          </p:nvPr>
        </p:nvSpPr>
        <p:spPr/>
        <p:txBody>
          <a:bodyPr/>
          <a:lstStyle/>
          <a:p>
            <a:r>
              <a:rPr lang="en-GB" dirty="0"/>
              <a:t>4CMenB vaccination programme against gonorrhoea</a:t>
            </a:r>
            <a:endParaRPr lang="en-US" dirty="0"/>
          </a:p>
        </p:txBody>
      </p:sp>
      <p:sp>
        <p:nvSpPr>
          <p:cNvPr id="7" name="Slide Number Placeholder 6">
            <a:extLst>
              <a:ext uri="{FF2B5EF4-FFF2-40B4-BE49-F238E27FC236}">
                <a16:creationId xmlns:a16="http://schemas.microsoft.com/office/drawing/2014/main" id="{5337ABCA-3860-5F4C-28BA-794B96551CF5}"/>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1210061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E8E86-51D3-F19F-E387-555CA0A0C80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5DB11FB-914D-F497-D6FC-9C5F1E918D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BE3849-6D26-D603-4BEF-A6259605FA2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2190A9-17D8-8DAD-F73A-89A7623BB8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A5B62B-0730-DF65-E8D0-2C0D17F5D7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D8186C-71C1-A989-58D7-66E67FF82B4A}"/>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E98C3C32-10A9-05B3-BDF3-8D1666288DCE}"/>
              </a:ext>
            </a:extLst>
          </p:cNvPr>
          <p:cNvSpPr>
            <a:spLocks noGrp="1"/>
          </p:cNvSpPr>
          <p:nvPr>
            <p:ph type="ftr" sz="quarter" idx="11"/>
          </p:nvPr>
        </p:nvSpPr>
        <p:spPr/>
        <p:txBody>
          <a:bodyPr/>
          <a:lstStyle/>
          <a:p>
            <a:r>
              <a:rPr lang="en-GB" dirty="0"/>
              <a:t>4CMenB vaccination programme against gonorrhoea</a:t>
            </a:r>
            <a:endParaRPr lang="en-US" dirty="0"/>
          </a:p>
        </p:txBody>
      </p:sp>
      <p:sp>
        <p:nvSpPr>
          <p:cNvPr id="9" name="Slide Number Placeholder 8">
            <a:extLst>
              <a:ext uri="{FF2B5EF4-FFF2-40B4-BE49-F238E27FC236}">
                <a16:creationId xmlns:a16="http://schemas.microsoft.com/office/drawing/2014/main" id="{3E82F3C9-C8F1-5251-1386-F5EF956C8FE6}"/>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3684530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F9EDD-C346-9316-28B9-2BC81C28A88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1CCED5E-F385-54AE-4272-37039B4A844E}"/>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9F18C1DA-C261-E617-C95D-DFB1111E7320}"/>
              </a:ext>
            </a:extLst>
          </p:cNvPr>
          <p:cNvSpPr>
            <a:spLocks noGrp="1"/>
          </p:cNvSpPr>
          <p:nvPr>
            <p:ph type="ftr" sz="quarter" idx="11"/>
          </p:nvPr>
        </p:nvSpPr>
        <p:spPr/>
        <p:txBody>
          <a:bodyPr/>
          <a:lstStyle/>
          <a:p>
            <a:r>
              <a:rPr lang="en-GB" dirty="0"/>
              <a:t>4CMenB vaccination programme against gonorrhoea</a:t>
            </a:r>
            <a:endParaRPr lang="en-US" dirty="0"/>
          </a:p>
        </p:txBody>
      </p:sp>
      <p:sp>
        <p:nvSpPr>
          <p:cNvPr id="5" name="Slide Number Placeholder 4">
            <a:extLst>
              <a:ext uri="{FF2B5EF4-FFF2-40B4-BE49-F238E27FC236}">
                <a16:creationId xmlns:a16="http://schemas.microsoft.com/office/drawing/2014/main" id="{748CC621-8CE8-DBE5-4B29-6A7281B29607}"/>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987052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BC06BE-8225-9004-D0A1-6C7512C97167}"/>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0B0F8FA4-AC86-9CC7-9886-C83CC279008F}"/>
              </a:ext>
            </a:extLst>
          </p:cNvPr>
          <p:cNvSpPr>
            <a:spLocks noGrp="1"/>
          </p:cNvSpPr>
          <p:nvPr>
            <p:ph type="ftr" sz="quarter" idx="11"/>
          </p:nvPr>
        </p:nvSpPr>
        <p:spPr/>
        <p:txBody>
          <a:bodyPr/>
          <a:lstStyle/>
          <a:p>
            <a:r>
              <a:rPr lang="en-GB" dirty="0"/>
              <a:t>4CMenB vaccination programme against gonorrhoea</a:t>
            </a:r>
            <a:endParaRPr lang="en-US" dirty="0"/>
          </a:p>
        </p:txBody>
      </p:sp>
      <p:sp>
        <p:nvSpPr>
          <p:cNvPr id="4" name="Slide Number Placeholder 3">
            <a:extLst>
              <a:ext uri="{FF2B5EF4-FFF2-40B4-BE49-F238E27FC236}">
                <a16:creationId xmlns:a16="http://schemas.microsoft.com/office/drawing/2014/main" id="{86E9F472-D7CC-1A24-E45B-566AD7A11089}"/>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957602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67C5A-07B6-14B4-C625-84BFAADFC2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19E66E-A221-5ECD-ECFA-3AB4AD2CA9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7F9499-FC93-E432-79DF-99B6793FD9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F45BED-2680-6F16-AFD1-56ADDB65F813}"/>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ABAD97C5-AFDD-B80F-AA99-B3DF3BC3AC60}"/>
              </a:ext>
            </a:extLst>
          </p:cNvPr>
          <p:cNvSpPr>
            <a:spLocks noGrp="1"/>
          </p:cNvSpPr>
          <p:nvPr>
            <p:ph type="ftr" sz="quarter" idx="11"/>
          </p:nvPr>
        </p:nvSpPr>
        <p:spPr/>
        <p:txBody>
          <a:bodyPr/>
          <a:lstStyle/>
          <a:p>
            <a:r>
              <a:rPr lang="en-GB" dirty="0"/>
              <a:t>4CMenB vaccination programme against gonorrhoea</a:t>
            </a:r>
            <a:endParaRPr lang="en-US" dirty="0"/>
          </a:p>
        </p:txBody>
      </p:sp>
      <p:sp>
        <p:nvSpPr>
          <p:cNvPr id="7" name="Slide Number Placeholder 6">
            <a:extLst>
              <a:ext uri="{FF2B5EF4-FFF2-40B4-BE49-F238E27FC236}">
                <a16:creationId xmlns:a16="http://schemas.microsoft.com/office/drawing/2014/main" id="{7ED6C1BC-3B17-F077-1EDC-C6E784AD1DE5}"/>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2129412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2BB91-6C07-5D2E-F567-657862153E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37EE90-EA56-779A-F743-27706BBD71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DC02CC4-52E5-DC26-1E26-7E0B631FB4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A2A5F7-69ED-856A-C222-AB38B673B446}"/>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397BFDD-6C8A-6051-C6B5-03987B1234BD}"/>
              </a:ext>
            </a:extLst>
          </p:cNvPr>
          <p:cNvSpPr>
            <a:spLocks noGrp="1"/>
          </p:cNvSpPr>
          <p:nvPr>
            <p:ph type="ftr" sz="quarter" idx="11"/>
          </p:nvPr>
        </p:nvSpPr>
        <p:spPr/>
        <p:txBody>
          <a:bodyPr/>
          <a:lstStyle/>
          <a:p>
            <a:r>
              <a:rPr lang="en-GB" dirty="0"/>
              <a:t>4CMenB vaccination programme against gonorrhoea</a:t>
            </a:r>
            <a:endParaRPr lang="en-US" dirty="0"/>
          </a:p>
        </p:txBody>
      </p:sp>
      <p:sp>
        <p:nvSpPr>
          <p:cNvPr id="7" name="Slide Number Placeholder 6">
            <a:extLst>
              <a:ext uri="{FF2B5EF4-FFF2-40B4-BE49-F238E27FC236}">
                <a16:creationId xmlns:a16="http://schemas.microsoft.com/office/drawing/2014/main" id="{21AE472D-56BA-7113-FDB9-A19F905BD905}"/>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137530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emf"/><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4159EF-85B3-8D52-3940-0F2D3AF5F5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D7527C6-D1A7-128A-1FDC-AD68B75258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09DF03-4BEE-550A-C6B0-109D37E097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0790382D-8E6E-9FC5-9F7D-0E82125686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4CMenB vaccination programme against gonorrhoea</a:t>
            </a:r>
            <a:endParaRPr lang="en-US" dirty="0"/>
          </a:p>
        </p:txBody>
      </p:sp>
      <p:sp>
        <p:nvSpPr>
          <p:cNvPr id="6" name="Slide Number Placeholder 5">
            <a:extLst>
              <a:ext uri="{FF2B5EF4-FFF2-40B4-BE49-F238E27FC236}">
                <a16:creationId xmlns:a16="http://schemas.microsoft.com/office/drawing/2014/main" id="{D22DC3B1-4D95-196B-8262-919FA348C7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2B9555-1691-4B36-A10F-7235F07C4B8C}" type="slidenum">
              <a:rPr lang="en-US" smtClean="0"/>
              <a:t>‹#›</a:t>
            </a:fld>
            <a:endParaRPr lang="en-US" dirty="0"/>
          </a:p>
        </p:txBody>
      </p:sp>
    </p:spTree>
    <p:extLst>
      <p:ext uri="{BB962C8B-B14F-4D97-AF65-F5344CB8AC3E}">
        <p14:creationId xmlns:p14="http://schemas.microsoft.com/office/powerpoint/2010/main" val="318333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dirty="0"/>
              <a:t>4CMenB vaccination programme against gonorrhoea</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73543873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Lst>
  <p:hf sldNum="0"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hyperlink" Target="https://www.sps.nhs.uk/articles/patient-specific-directions-psd/" TargetMode="External"/><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hyperlink" Target="https://www.gov.uk/government/publications/gonorrhoea-the-green-book-chapter?utm_medium=email&amp;utm_campaign=govuk-notifications-single-page&amp;utm_source=659d4759-69ec-42b4-974f-681ef2f45b8a&amp;utm_content=immediately"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hyperlink" Target="https://www.journalofinfection.com/article/S0163-4453(24)00159-2/fulltext" TargetMode="External"/><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hyperlink" Target="https://academic.oup.com/ofid/article/12/1/ofae726/7922952#google_vignett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14.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 Id="rId9" Type="http://schemas.openxmlformats.org/officeDocument/2006/relationships/hyperlink" Target="https://www.gov.uk/guidance/gumcad-sti-surveillance-system"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hyperlink" Target="https://www.bashh.org/guidelines" TargetMode="External"/><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hyperlink" Target="http://yellowcard.mhra.gov.uk/" TargetMode="External"/><Relationship Id="rId2" Type="http://schemas.openxmlformats.org/officeDocument/2006/relationships/notesSlide" Target="../notesSlides/notesSlide32.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8" Type="http://schemas.openxmlformats.org/officeDocument/2006/relationships/hyperlink" Target="https://www.healthpublications.gov.uk/ViewProduct.html?sp=Smeningitisbtoprotectagainstgonorrheaforgbmsmpolish" TargetMode="External"/><Relationship Id="rId13" Type="http://schemas.openxmlformats.org/officeDocument/2006/relationships/image" Target="../media/image15.jpg"/><Relationship Id="rId3" Type="http://schemas.openxmlformats.org/officeDocument/2006/relationships/hyperlink" Target="https://www.healthpublications.gov.uk/ViewProduct.html?sp=Smeningitisbtoprotectagainstgonorrheaforgbmsmbengali" TargetMode="External"/><Relationship Id="rId7" Type="http://schemas.openxmlformats.org/officeDocument/2006/relationships/hyperlink" Target="https://www.healthpublications.gov.uk/ViewProduct.html?sp=Smeningitisbtoprotectagainstgonorrheaforgbmsmitalian" TargetMode="External"/><Relationship Id="rId12" Type="http://schemas.openxmlformats.org/officeDocument/2006/relationships/image" Target="../media/image14.jpg"/><Relationship Id="rId2" Type="http://schemas.openxmlformats.org/officeDocument/2006/relationships/hyperlink" Target="https://www.healthpublications.gov.uk/ViewProduct.html?sp=Saguidetothemeningococcalbvaccineforprotectionagainstgonorrhoea" TargetMode="External"/><Relationship Id="rId1" Type="http://schemas.openxmlformats.org/officeDocument/2006/relationships/slideLayout" Target="../slideLayouts/slideLayout14.xml"/><Relationship Id="rId6" Type="http://schemas.openxmlformats.org/officeDocument/2006/relationships/hyperlink" Target="https://www.healthpublications.gov.uk/ViewProduct.html?sp=Smeningitisbtoprotectagainstgonorrheaforgbmsmgerman" TargetMode="External"/><Relationship Id="rId11" Type="http://schemas.openxmlformats.org/officeDocument/2006/relationships/hyperlink" Target="https://www.healthpublications.gov.uk/ViewProduct.html?sp=Smeningitisbtoprotectagainstgonorrheaforgbmsmspanish" TargetMode="External"/><Relationship Id="rId5" Type="http://schemas.openxmlformats.org/officeDocument/2006/relationships/hyperlink" Target="https://www.healthpublications.gov.uk/ViewProduct.html?sp=Smeningitisbtoprotectagainstgonorrheaforgbmsmfrench" TargetMode="External"/><Relationship Id="rId10" Type="http://schemas.openxmlformats.org/officeDocument/2006/relationships/hyperlink" Target="https://www.healthpublications.gov.uk/ViewProduct.html?sp=Smeningitisbtoprotectagainstgonorrheaforgbmsmromanian" TargetMode="External"/><Relationship Id="rId4" Type="http://schemas.openxmlformats.org/officeDocument/2006/relationships/hyperlink" Target="https://www.healthpublications.gov.uk/ViewProduct.html?sp=Smeningitisbtoprotectagainstgonorrheaforgbmsmchinesesimplfiedmandarin" TargetMode="External"/><Relationship Id="rId9" Type="http://schemas.openxmlformats.org/officeDocument/2006/relationships/hyperlink" Target="https://www.healthpublications.gov.uk/ViewProduct.html?sp=Smeningitisbtoprotectagainstgonorrheaforgbmsmportuguese"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hyperlink" Target="https://www.healthpublications.gov.uk/ViewProduct.html?sp=Smeningococcalbmenbvaccinationagainstgonorrhoeaposter" TargetMode="Externa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4.xml"/><Relationship Id="rId5" Type="http://schemas.openxmlformats.org/officeDocument/2006/relationships/hyperlink" Target="https://qrco.de/healthpubs" TargetMode="External"/><Relationship Id="rId4" Type="http://schemas.openxmlformats.org/officeDocument/2006/relationships/hyperlink" Target="https://www.healthpublications.gov.uk/Home.html"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4.xml"/><Relationship Id="rId6" Type="http://schemas.openxmlformats.org/officeDocument/2006/relationships/hyperlink" Target="https://public.govdelivery.com/accounts/UKHPA/subscribers/new?preferences=true" TargetMode="External"/><Relationship Id="rId5" Type="http://schemas.openxmlformats.org/officeDocument/2006/relationships/hyperlink" Target="https://www.gov.uk/government/publications/vaccine-update-issue-360-july-2025-4cmenb-for-gonorrhoea-and-mpox-special" TargetMode="External"/><Relationship Id="rId4" Type="http://schemas.openxmlformats.org/officeDocument/2006/relationships/hyperlink" Target="https://www.gov.uk/government/collections/vaccine-update"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s://www.gov.uk/report-problem-medicine-medical-device" TargetMode="External"/><Relationship Id="rId3" Type="http://schemas.openxmlformats.org/officeDocument/2006/relationships/hyperlink" Target="https://www.gov.uk/government/collections/meningococcal-b-menb-vaccination-programme-for-gonorrhoea)%20will%20be%20available%20from%201%20July" TargetMode="External"/><Relationship Id="rId7" Type="http://schemas.openxmlformats.org/officeDocument/2006/relationships/hyperlink" Target="https://www.medicines.org.uk/emc/product/5168/smpc#about-medicine" TargetMode="External"/><Relationship Id="rId12" Type="http://schemas.openxmlformats.org/officeDocument/2006/relationships/hyperlink" Target="https://www.gov.uk/government/statistics/sexually-transmitted-infections-stis-annual-data-tables" TargetMode="External"/><Relationship Id="rId2" Type="http://schemas.openxmlformats.org/officeDocument/2006/relationships/notesSlide" Target="../notesSlides/notesSlide34.xml"/><Relationship Id="rId1" Type="http://schemas.openxmlformats.org/officeDocument/2006/relationships/slideLayout" Target="../slideLayouts/slideLayout14.xml"/><Relationship Id="rId6" Type="http://schemas.openxmlformats.org/officeDocument/2006/relationships/hyperlink" Target="https://www.gov.uk/government/collections/meningococcal-b-menb-vaccination-programme-for-gonorrhoea#posters-and-leaflets" TargetMode="External"/><Relationship Id="rId11" Type="http://schemas.openxmlformats.org/officeDocument/2006/relationships/hyperlink" Target="https://vaccineknowledge.ox.ac.uk/menb-vaccine" TargetMode="External"/><Relationship Id="rId5" Type="http://schemas.openxmlformats.org/officeDocument/2006/relationships/hyperlink" Target="https://www.gov.uk/government/publications" TargetMode="External"/><Relationship Id="rId10" Type="http://schemas.openxmlformats.org/officeDocument/2006/relationships/hyperlink" Target="https://www.nhs.uk/conditions/gonorrhoea/" TargetMode="External"/><Relationship Id="rId4" Type="http://schemas.openxmlformats.org/officeDocument/2006/relationships/hyperlink" Target="https://www.gov.uk/government/publications/gonorrhoea-the-green-book-chapter?utm_medium=email&amp;utm_campaign=govuk-notifications-single-page&amp;utm_source=659d4759-69ec-42b4-974f-681ef2f45b8a&amp;utm_content=immediately" TargetMode="External"/><Relationship Id="rId9"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pPr algn="ctr"/>
            <a:r>
              <a:rPr lang="en-US" sz="5300" dirty="0">
                <a:solidFill>
                  <a:schemeClr val="bg1"/>
                </a:solidFill>
                <a:latin typeface="Arial" panose="020B0604020202020204" pitchFamily="34" charset="0"/>
                <a:cs typeface="Arial" panose="020B0604020202020204" pitchFamily="34" charset="0"/>
              </a:rPr>
              <a:t>The 4CMenB vaccination programme against gonorrhoea</a:t>
            </a:r>
            <a:br>
              <a:rPr lang="en-GB" sz="6700" dirty="0"/>
            </a:br>
            <a:br>
              <a:rPr lang="en-GB" dirty="0"/>
            </a:br>
            <a:br>
              <a:rPr lang="en-GB" dirty="0"/>
            </a:br>
            <a:br>
              <a:rPr lang="en-GB" dirty="0"/>
            </a:br>
            <a:r>
              <a:rPr lang="en-GB" sz="2700" dirty="0">
                <a:solidFill>
                  <a:schemeClr val="bg1"/>
                </a:solidFill>
                <a:latin typeface="Arial" panose="020B0604020202020204" pitchFamily="34" charset="0"/>
                <a:cs typeface="Arial" panose="020B0604020202020204" pitchFamily="34" charset="0"/>
              </a:rPr>
              <a:t>An introduction for healthcare practitioners</a:t>
            </a:r>
            <a:br>
              <a:rPr lang="en-GB" sz="2700" dirty="0">
                <a:solidFill>
                  <a:schemeClr val="bg1"/>
                </a:solidFill>
                <a:latin typeface="Arial" panose="020B0604020202020204" pitchFamily="34" charset="0"/>
                <a:cs typeface="Arial" panose="020B0604020202020204" pitchFamily="34" charset="0"/>
              </a:rPr>
            </a:br>
            <a:r>
              <a:rPr lang="en-GB" sz="2700" dirty="0">
                <a:solidFill>
                  <a:schemeClr val="bg1"/>
                </a:solidFill>
                <a:latin typeface="Arial" panose="020B0604020202020204" pitchFamily="34" charset="0"/>
                <a:cs typeface="Arial" panose="020B0604020202020204" pitchFamily="34" charset="0"/>
              </a:rPr>
              <a:t>July 2025</a:t>
            </a:r>
            <a:br>
              <a:rPr lang="en-GB" sz="2700" dirty="0"/>
            </a:br>
            <a:endParaRPr lang="en-GB" sz="2700" dirty="0">
              <a:solidFill>
                <a:srgbClr val="FF0000"/>
              </a:solidFill>
            </a:endParaRP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6A70E-09CA-F61D-D62F-8B2E75A124F1}"/>
              </a:ext>
            </a:extLst>
          </p:cNvPr>
          <p:cNvSpPr>
            <a:spLocks noGrp="1"/>
          </p:cNvSpPr>
          <p:nvPr>
            <p:ph type="title"/>
          </p:nvPr>
        </p:nvSpPr>
        <p:spPr/>
        <p:txBody>
          <a:bodyPr/>
          <a:lstStyle/>
          <a:p>
            <a:r>
              <a:rPr lang="en-GB" dirty="0"/>
              <a:t>Gonorrhoea: clinical presentation</a:t>
            </a:r>
          </a:p>
        </p:txBody>
      </p:sp>
      <p:sp>
        <p:nvSpPr>
          <p:cNvPr id="3" name="Content Placeholder 2">
            <a:extLst>
              <a:ext uri="{FF2B5EF4-FFF2-40B4-BE49-F238E27FC236}">
                <a16:creationId xmlns:a16="http://schemas.microsoft.com/office/drawing/2014/main" id="{307C51F3-FBAC-8594-E403-7027A96F585C}"/>
              </a:ext>
            </a:extLst>
          </p:cNvPr>
          <p:cNvSpPr>
            <a:spLocks noGrp="1"/>
          </p:cNvSpPr>
          <p:nvPr>
            <p:ph idx="1"/>
          </p:nvPr>
        </p:nvSpPr>
        <p:spPr>
          <a:xfrm>
            <a:off x="330205" y="1774825"/>
            <a:ext cx="11538707" cy="4553403"/>
          </a:xfrm>
        </p:spPr>
        <p:txBody>
          <a:bodyPr>
            <a:normAutofit fontScale="92500" lnSpcReduction="20000"/>
          </a:bodyPr>
          <a:lstStyle/>
          <a:p>
            <a:pPr marL="0" indent="0">
              <a:buNone/>
            </a:pPr>
            <a:r>
              <a:rPr lang="en-GB" dirty="0"/>
              <a:t>Signs and symptoms:</a:t>
            </a:r>
          </a:p>
          <a:p>
            <a:r>
              <a:rPr lang="en-GB" dirty="0"/>
              <a:t>can be asymptomatic </a:t>
            </a:r>
            <a:r>
              <a:rPr lang="en-GB" dirty="0">
                <a:solidFill>
                  <a:schemeClr val="bg2">
                    <a:lumMod val="10000"/>
                  </a:schemeClr>
                </a:solidFill>
              </a:rPr>
              <a:t>(but transmission can still occur)</a:t>
            </a:r>
          </a:p>
          <a:p>
            <a:r>
              <a:rPr lang="en-GB" dirty="0"/>
              <a:t>thick green/yellow penile or vaginal discharge</a:t>
            </a:r>
          </a:p>
          <a:p>
            <a:r>
              <a:rPr lang="en-GB" dirty="0"/>
              <a:t>pain on urination</a:t>
            </a:r>
          </a:p>
          <a:p>
            <a:pPr marL="0" indent="0">
              <a:buNone/>
            </a:pPr>
            <a:endParaRPr lang="en-GB" dirty="0"/>
          </a:p>
          <a:p>
            <a:pPr marL="0" indent="0">
              <a:buNone/>
            </a:pPr>
            <a:r>
              <a:rPr lang="en-GB" dirty="0"/>
              <a:t>Key complications:</a:t>
            </a:r>
          </a:p>
          <a:p>
            <a:r>
              <a:rPr lang="en-GB" dirty="0"/>
              <a:t>disseminated gonococcal infection</a:t>
            </a:r>
          </a:p>
          <a:p>
            <a:r>
              <a:rPr lang="en-GB" dirty="0"/>
              <a:t>in women, pelvic inflammatory disease, ectopic pregnancy and infertility</a:t>
            </a:r>
          </a:p>
          <a:p>
            <a:r>
              <a:rPr lang="en-GB" dirty="0"/>
              <a:t>gonococcal conjunctivitis (or gonococcal opthalmia neonatorum in neonates)</a:t>
            </a:r>
          </a:p>
          <a:p>
            <a:r>
              <a:rPr lang="en-GB" dirty="0">
                <a:solidFill>
                  <a:srgbClr val="000000"/>
                </a:solidFill>
              </a:rPr>
              <a:t>protective i</a:t>
            </a:r>
            <a:r>
              <a:rPr lang="en-GB" sz="2400" dirty="0">
                <a:solidFill>
                  <a:srgbClr val="000000"/>
                </a:solidFill>
              </a:rPr>
              <a:t>mmunity is not generated </a:t>
            </a:r>
            <a:r>
              <a:rPr lang="en-GB" dirty="0">
                <a:solidFill>
                  <a:srgbClr val="000000"/>
                </a:solidFill>
              </a:rPr>
              <a:t>following infection, so recurrent infections are common</a:t>
            </a:r>
          </a:p>
          <a:p>
            <a:r>
              <a:rPr kumimoji="0" lang="en-US" altLang="en-US" sz="2400" b="0" i="0" u="none" strike="noStrike" cap="none" normalizeH="0" baseline="0" dirty="0">
                <a:ln>
                  <a:noFill/>
                </a:ln>
                <a:solidFill>
                  <a:srgbClr val="0B0C0C"/>
                </a:solidFill>
                <a:effectLst/>
                <a:latin typeface="+mn-lt"/>
              </a:rPr>
              <a:t>resistance to all classes of antimicrobials used to treat gonorrhoea has been observed, making treatment challenging in some cases of extensively antibiotic-resistant infections</a:t>
            </a:r>
            <a:endParaRPr lang="en-GB" dirty="0"/>
          </a:p>
          <a:p>
            <a:endParaRPr lang="en-GB" dirty="0"/>
          </a:p>
        </p:txBody>
      </p:sp>
      <p:sp>
        <p:nvSpPr>
          <p:cNvPr id="4" name="Footer Placeholder 3">
            <a:extLst>
              <a:ext uri="{FF2B5EF4-FFF2-40B4-BE49-F238E27FC236}">
                <a16:creationId xmlns:a16="http://schemas.microsoft.com/office/drawing/2014/main" id="{95645E1E-3192-30D3-8E44-94CB612017AE}"/>
              </a:ext>
            </a:extLst>
          </p:cNvPr>
          <p:cNvSpPr>
            <a:spLocks noGrp="1"/>
          </p:cNvSpPr>
          <p:nvPr>
            <p:ph type="ftr" sz="quarter" idx="10"/>
          </p:nvPr>
        </p:nvSpPr>
        <p:spPr/>
        <p:txBody>
          <a:bodyPr/>
          <a:lstStyle/>
          <a:p>
            <a:r>
              <a:rPr lang="en-GB" dirty="0"/>
              <a:t>4CMenB vaccination programme against gonorrhoea</a:t>
            </a:r>
            <a:endParaRPr lang="en-GB" sz="1400" dirty="0"/>
          </a:p>
        </p:txBody>
      </p:sp>
    </p:spTree>
    <p:extLst>
      <p:ext uri="{BB962C8B-B14F-4D97-AF65-F5344CB8AC3E}">
        <p14:creationId xmlns:p14="http://schemas.microsoft.com/office/powerpoint/2010/main" val="3489647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B2F56-70AE-7D9A-E73A-A11A3E20108E}"/>
              </a:ext>
            </a:extLst>
          </p:cNvPr>
          <p:cNvSpPr>
            <a:spLocks noGrp="1"/>
          </p:cNvSpPr>
          <p:nvPr>
            <p:ph type="ctrTitle"/>
          </p:nvPr>
        </p:nvSpPr>
        <p:spPr/>
        <p:txBody>
          <a:bodyPr/>
          <a:lstStyle/>
          <a:p>
            <a:r>
              <a:rPr lang="en-GB" dirty="0"/>
              <a:t>Gonorrhoea epidemiology</a:t>
            </a:r>
          </a:p>
        </p:txBody>
      </p:sp>
    </p:spTree>
    <p:extLst>
      <p:ext uri="{BB962C8B-B14F-4D97-AF65-F5344CB8AC3E}">
        <p14:creationId xmlns:p14="http://schemas.microsoft.com/office/powerpoint/2010/main" val="4092051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32990-A356-2332-B333-2289A5585A7B}"/>
              </a:ext>
            </a:extLst>
          </p:cNvPr>
          <p:cNvSpPr>
            <a:spLocks noGrp="1"/>
          </p:cNvSpPr>
          <p:nvPr>
            <p:ph type="title"/>
          </p:nvPr>
        </p:nvSpPr>
        <p:spPr/>
        <p:txBody>
          <a:bodyPr>
            <a:normAutofit/>
          </a:bodyPr>
          <a:lstStyle/>
          <a:p>
            <a:r>
              <a:rPr lang="en-GB" dirty="0"/>
              <a:t>Disease epidemiology</a:t>
            </a:r>
          </a:p>
        </p:txBody>
      </p:sp>
      <p:sp>
        <p:nvSpPr>
          <p:cNvPr id="4" name="Footer Placeholder 3">
            <a:extLst>
              <a:ext uri="{FF2B5EF4-FFF2-40B4-BE49-F238E27FC236}">
                <a16:creationId xmlns:a16="http://schemas.microsoft.com/office/drawing/2014/main" id="{095D6A8C-9ABB-BA4B-7837-51DCED117409}"/>
              </a:ext>
            </a:extLst>
          </p:cNvPr>
          <p:cNvSpPr>
            <a:spLocks noGrp="1"/>
          </p:cNvSpPr>
          <p:nvPr>
            <p:ph type="ftr" sz="quarter" idx="10"/>
          </p:nvPr>
        </p:nvSpPr>
        <p:spPr/>
        <p:txBody>
          <a:bodyPr/>
          <a:lstStyle/>
          <a:p>
            <a:r>
              <a:rPr lang="en-GB" dirty="0"/>
              <a:t>4CMenB vaccination programme against gonorrhoea</a:t>
            </a:r>
            <a:endParaRPr lang="en-US" dirty="0"/>
          </a:p>
        </p:txBody>
      </p:sp>
      <p:sp>
        <p:nvSpPr>
          <p:cNvPr id="14" name="Content Placeholder 13">
            <a:extLst>
              <a:ext uri="{FF2B5EF4-FFF2-40B4-BE49-F238E27FC236}">
                <a16:creationId xmlns:a16="http://schemas.microsoft.com/office/drawing/2014/main" id="{E75F9DF4-14F0-AD67-4DC0-9B5816BB6366}"/>
              </a:ext>
            </a:extLst>
          </p:cNvPr>
          <p:cNvSpPr>
            <a:spLocks noGrp="1"/>
          </p:cNvSpPr>
          <p:nvPr>
            <p:ph idx="1"/>
          </p:nvPr>
        </p:nvSpPr>
        <p:spPr>
          <a:xfrm>
            <a:off x="330205" y="1774826"/>
            <a:ext cx="10860309" cy="4664024"/>
          </a:xfrm>
        </p:spPr>
        <p:txBody>
          <a:bodyPr>
            <a:normAutofit/>
          </a:bodyPr>
          <a:lstStyle/>
          <a:p>
            <a:r>
              <a:rPr lang="en-GB" sz="2600" dirty="0"/>
              <a:t>gonorrhoea surveillance commenced in the UK over 100 years ago</a:t>
            </a:r>
          </a:p>
          <a:p>
            <a:r>
              <a:rPr lang="en-GB" sz="2600" dirty="0"/>
              <a:t>there has been an increasing trend in gonorrhoea diagnoses since the early 2000s, and rates have more than doubled in the last decade (31,177 in 2013 to 82,592 in 2022)</a:t>
            </a:r>
          </a:p>
          <a:p>
            <a:r>
              <a:rPr lang="en-GB" sz="2600" dirty="0"/>
              <a:t>the number of diagnoses in 2022 was the highest annual number on record</a:t>
            </a:r>
          </a:p>
          <a:p>
            <a:r>
              <a:rPr lang="en-GB" sz="2600" dirty="0">
                <a:cs typeface="Times New Roman" panose="02020603050405020304" pitchFamily="18" charset="0"/>
              </a:rPr>
              <a:t>b</a:t>
            </a:r>
            <a:r>
              <a:rPr lang="en-GB" sz="2600" b="0" i="0" dirty="0">
                <a:cs typeface="Times New Roman" panose="02020603050405020304" pitchFamily="18" charset="0"/>
              </a:rPr>
              <a:t>etween 2021 and 2022, </a:t>
            </a:r>
            <a:r>
              <a:rPr lang="en-GB" sz="2600" b="0" i="0" dirty="0">
                <a:latin typeface="+mn-lt"/>
                <a:cs typeface="Times New Roman" panose="02020603050405020304" pitchFamily="18" charset="0"/>
              </a:rPr>
              <a:t>t</a:t>
            </a:r>
            <a:r>
              <a:rPr lang="en-US" sz="2600" b="0" i="0" dirty="0">
                <a:solidFill>
                  <a:srgbClr val="0B0C0C"/>
                </a:solidFill>
                <a:effectLst/>
                <a:latin typeface="+mn-lt"/>
              </a:rPr>
              <a:t>he number of gonorrhoea diagnoses increased by 50.3% across all ages and </a:t>
            </a:r>
            <a:r>
              <a:rPr lang="en-GB" sz="2600" dirty="0"/>
              <a:t>case rates nearly doubled in young people aged 15 to 24 years</a:t>
            </a:r>
            <a:r>
              <a:rPr lang="en-US" sz="2600" b="0" i="0" dirty="0">
                <a:solidFill>
                  <a:srgbClr val="0B0C0C"/>
                </a:solidFill>
                <a:effectLst/>
                <a:latin typeface="GDS Transport"/>
              </a:rPr>
              <a:t> </a:t>
            </a:r>
            <a:endParaRPr lang="en-GB" sz="2600" dirty="0"/>
          </a:p>
          <a:p>
            <a:r>
              <a:rPr lang="en-GB" sz="2600" dirty="0"/>
              <a:t>of the number diagnosed in 2022, GBMSM accounted for nearly half of all cases</a:t>
            </a:r>
            <a:endParaRPr lang="en-GB" dirty="0"/>
          </a:p>
        </p:txBody>
      </p:sp>
    </p:spTree>
    <p:extLst>
      <p:ext uri="{BB962C8B-B14F-4D97-AF65-F5344CB8AC3E}">
        <p14:creationId xmlns:p14="http://schemas.microsoft.com/office/powerpoint/2010/main" val="100757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32990-A356-2332-B333-2289A5585A7B}"/>
              </a:ext>
            </a:extLst>
          </p:cNvPr>
          <p:cNvSpPr>
            <a:spLocks noGrp="1"/>
          </p:cNvSpPr>
          <p:nvPr>
            <p:ph type="title"/>
          </p:nvPr>
        </p:nvSpPr>
        <p:spPr/>
        <p:txBody>
          <a:bodyPr>
            <a:normAutofit/>
          </a:bodyPr>
          <a:lstStyle/>
          <a:p>
            <a:r>
              <a:rPr lang="en-GB" dirty="0"/>
              <a:t>Disease epidemiology: England</a:t>
            </a:r>
          </a:p>
        </p:txBody>
      </p:sp>
      <p:sp>
        <p:nvSpPr>
          <p:cNvPr id="4" name="Footer Placeholder 3">
            <a:extLst>
              <a:ext uri="{FF2B5EF4-FFF2-40B4-BE49-F238E27FC236}">
                <a16:creationId xmlns:a16="http://schemas.microsoft.com/office/drawing/2014/main" id="{095D6A8C-9ABB-BA4B-7837-51DCED117409}"/>
              </a:ext>
            </a:extLst>
          </p:cNvPr>
          <p:cNvSpPr>
            <a:spLocks noGrp="1"/>
          </p:cNvSpPr>
          <p:nvPr>
            <p:ph type="ftr" sz="quarter" idx="10"/>
          </p:nvPr>
        </p:nvSpPr>
        <p:spPr/>
        <p:txBody>
          <a:bodyPr/>
          <a:lstStyle/>
          <a:p>
            <a:r>
              <a:rPr lang="en-GB" dirty="0"/>
              <a:t>4CMenB vaccination programme against gonorrhoea</a:t>
            </a:r>
            <a:endParaRPr lang="en-US" dirty="0"/>
          </a:p>
        </p:txBody>
      </p:sp>
      <p:sp>
        <p:nvSpPr>
          <p:cNvPr id="14" name="Content Placeholder 13">
            <a:extLst>
              <a:ext uri="{FF2B5EF4-FFF2-40B4-BE49-F238E27FC236}">
                <a16:creationId xmlns:a16="http://schemas.microsoft.com/office/drawing/2014/main" id="{E75F9DF4-14F0-AD67-4DC0-9B5816BB6366}"/>
              </a:ext>
            </a:extLst>
          </p:cNvPr>
          <p:cNvSpPr>
            <a:spLocks noGrp="1"/>
          </p:cNvSpPr>
          <p:nvPr>
            <p:ph idx="1"/>
          </p:nvPr>
        </p:nvSpPr>
        <p:spPr>
          <a:xfrm>
            <a:off x="330205" y="1774826"/>
            <a:ext cx="10340591" cy="4351338"/>
          </a:xfrm>
        </p:spPr>
        <p:txBody>
          <a:bodyPr/>
          <a:lstStyle/>
          <a:p>
            <a:pPr marL="0" indent="0" algn="ctr">
              <a:buNone/>
            </a:pPr>
            <a:r>
              <a:rPr lang="en-US" dirty="0"/>
              <a:t>Number of new gonorrhoea diagnoses among English residents accessing sexual health services, 2013 to 2022</a:t>
            </a:r>
          </a:p>
        </p:txBody>
      </p:sp>
      <p:graphicFrame>
        <p:nvGraphicFramePr>
          <p:cNvPr id="3" name="Chart 2">
            <a:extLst>
              <a:ext uri="{FF2B5EF4-FFF2-40B4-BE49-F238E27FC236}">
                <a16:creationId xmlns:a16="http://schemas.microsoft.com/office/drawing/2014/main" id="{F8283930-3B63-0D2E-0A1C-9D503281874B}"/>
              </a:ext>
            </a:extLst>
          </p:cNvPr>
          <p:cNvGraphicFramePr/>
          <p:nvPr/>
        </p:nvGraphicFramePr>
        <p:xfrm>
          <a:off x="1640114" y="1774826"/>
          <a:ext cx="7707085" cy="44953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888632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4E139A7-BA5E-0506-4029-F4C693B04970}"/>
              </a:ext>
            </a:extLst>
          </p:cNvPr>
          <p:cNvSpPr>
            <a:spLocks noGrp="1"/>
          </p:cNvSpPr>
          <p:nvPr>
            <p:ph type="title"/>
          </p:nvPr>
        </p:nvSpPr>
        <p:spPr/>
        <p:txBody>
          <a:bodyPr/>
          <a:lstStyle/>
          <a:p>
            <a:r>
              <a:rPr lang="en-GB" dirty="0"/>
              <a:t>Disease epidemiology: GBMSM</a:t>
            </a:r>
          </a:p>
        </p:txBody>
      </p:sp>
      <p:pic>
        <p:nvPicPr>
          <p:cNvPr id="5" name="Content Placeholder 4">
            <a:extLst>
              <a:ext uri="{FF2B5EF4-FFF2-40B4-BE49-F238E27FC236}">
                <a16:creationId xmlns:a16="http://schemas.microsoft.com/office/drawing/2014/main" id="{F66C4C1F-E3CC-7288-8805-5AB39AD87142}"/>
              </a:ext>
            </a:extLst>
          </p:cNvPr>
          <p:cNvPicPr>
            <a:picLocks noGrp="1" noChangeAspect="1"/>
          </p:cNvPicPr>
          <p:nvPr>
            <p:ph sz="half" idx="1"/>
          </p:nvPr>
        </p:nvPicPr>
        <p:blipFill>
          <a:blip r:embed="rId3">
            <a:grayscl/>
            <a:extLst>
              <a:ext uri="{BEBA8EAE-BF5A-486C-A8C5-ECC9F3942E4B}">
                <a14:imgProps xmlns:a14="http://schemas.microsoft.com/office/drawing/2010/main">
                  <a14:imgLayer r:embed="rId4">
                    <a14:imgEffect>
                      <a14:colorTemperature colorTemp="8015"/>
                    </a14:imgEffect>
                    <a14:imgEffect>
                      <a14:saturation sat="225000"/>
                    </a14:imgEffect>
                  </a14:imgLayer>
                </a14:imgProps>
              </a:ext>
            </a:extLst>
          </a:blip>
          <a:stretch>
            <a:fillRect/>
          </a:stretch>
        </p:blipFill>
        <p:spPr>
          <a:xfrm>
            <a:off x="616110" y="1461847"/>
            <a:ext cx="7810709" cy="4860000"/>
          </a:xfrm>
          <a:prstGeom prst="rect">
            <a:avLst/>
          </a:prstGeom>
          <a:ln w="6350">
            <a:solidFill>
              <a:schemeClr val="tx1"/>
            </a:solidFill>
          </a:ln>
        </p:spPr>
      </p:pic>
      <p:sp>
        <p:nvSpPr>
          <p:cNvPr id="7" name="Content Placeholder 6">
            <a:extLst>
              <a:ext uri="{FF2B5EF4-FFF2-40B4-BE49-F238E27FC236}">
                <a16:creationId xmlns:a16="http://schemas.microsoft.com/office/drawing/2014/main" id="{B8CA1D97-EA48-9CB3-EEBE-8E8AF3F8ED8B}"/>
              </a:ext>
            </a:extLst>
          </p:cNvPr>
          <p:cNvSpPr>
            <a:spLocks noGrp="1"/>
          </p:cNvSpPr>
          <p:nvPr>
            <p:ph sz="half" idx="2"/>
          </p:nvPr>
        </p:nvSpPr>
        <p:spPr>
          <a:xfrm>
            <a:off x="8621486" y="1606731"/>
            <a:ext cx="2732314" cy="4570232"/>
          </a:xfrm>
        </p:spPr>
        <p:txBody>
          <a:bodyPr/>
          <a:lstStyle/>
          <a:p>
            <a:pPr marL="0" indent="0">
              <a:buNone/>
            </a:pPr>
            <a:r>
              <a:rPr lang="en-GB"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Number of gonorrhoea diagnoses among GBMSM accessing sexual health services, 2013 to 2022 </a:t>
            </a:r>
          </a:p>
          <a:p>
            <a:pPr marL="0" indent="0">
              <a:buNone/>
            </a:pPr>
            <a:endParaRPr lang="en-GB" sz="1800" dirty="0">
              <a:solidFill>
                <a:srgbClr val="0B0C0C"/>
              </a:solidFill>
              <a:ea typeface="Times New Roman" panose="02020603050405020304" pitchFamily="18" charset="0"/>
              <a:cs typeface="Times New Roman" panose="02020603050405020304" pitchFamily="18" charset="0"/>
            </a:endParaRPr>
          </a:p>
          <a:p>
            <a:pPr marL="0" indent="0">
              <a:buNone/>
            </a:pPr>
            <a:r>
              <a:rPr lang="en-GB" sz="14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Note 1: Data reported in 2020 and 2021 is notably lower than previous years due to the disruption to SHSs during the national response to the COVID-19 pandemic.</a:t>
            </a:r>
            <a:endParaRPr lang="en-GB" sz="140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a:p>
            <a:endParaRPr lang="en-GB" dirty="0"/>
          </a:p>
        </p:txBody>
      </p:sp>
      <p:sp>
        <p:nvSpPr>
          <p:cNvPr id="4" name="Footer Placeholder 3">
            <a:extLst>
              <a:ext uri="{FF2B5EF4-FFF2-40B4-BE49-F238E27FC236}">
                <a16:creationId xmlns:a16="http://schemas.microsoft.com/office/drawing/2014/main" id="{948848E0-1E7F-0C01-4156-714B4C062173}"/>
              </a:ext>
            </a:extLst>
          </p:cNvPr>
          <p:cNvSpPr>
            <a:spLocks noGrp="1"/>
          </p:cNvSpPr>
          <p:nvPr>
            <p:ph type="ftr" sz="quarter" idx="10"/>
          </p:nvPr>
        </p:nvSpPr>
        <p:spPr/>
        <p:txBody>
          <a:bodyPr/>
          <a:lstStyle/>
          <a:p>
            <a:r>
              <a:rPr lang="en-GB" dirty="0"/>
              <a:t>4CMenB vaccination programme against gonorrhoea</a:t>
            </a:r>
            <a:endParaRPr lang="en-GB" sz="1400" dirty="0"/>
          </a:p>
        </p:txBody>
      </p:sp>
    </p:spTree>
    <p:extLst>
      <p:ext uri="{BB962C8B-B14F-4D97-AF65-F5344CB8AC3E}">
        <p14:creationId xmlns:p14="http://schemas.microsoft.com/office/powerpoint/2010/main" val="2729556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149CA-1BC5-226F-A33D-7C02B6F1BCE4}"/>
              </a:ext>
            </a:extLst>
          </p:cNvPr>
          <p:cNvSpPr>
            <a:spLocks noGrp="1"/>
          </p:cNvSpPr>
          <p:nvPr>
            <p:ph type="title"/>
          </p:nvPr>
        </p:nvSpPr>
        <p:spPr/>
        <p:txBody>
          <a:bodyPr/>
          <a:lstStyle/>
          <a:p>
            <a:r>
              <a:rPr lang="en-GB" dirty="0"/>
              <a:t>Gonorrhoea and antimicrobial resistance</a:t>
            </a:r>
          </a:p>
        </p:txBody>
      </p:sp>
      <p:sp>
        <p:nvSpPr>
          <p:cNvPr id="4" name="Footer Placeholder 3">
            <a:extLst>
              <a:ext uri="{FF2B5EF4-FFF2-40B4-BE49-F238E27FC236}">
                <a16:creationId xmlns:a16="http://schemas.microsoft.com/office/drawing/2014/main" id="{728E76CC-ED0A-37F7-604D-529E05433C74}"/>
              </a:ext>
            </a:extLst>
          </p:cNvPr>
          <p:cNvSpPr>
            <a:spLocks noGrp="1"/>
          </p:cNvSpPr>
          <p:nvPr>
            <p:ph type="ftr" sz="quarter" idx="10"/>
          </p:nvPr>
        </p:nvSpPr>
        <p:spPr/>
        <p:txBody>
          <a:bodyPr/>
          <a:lstStyle/>
          <a:p>
            <a:r>
              <a:rPr lang="en-GB" dirty="0"/>
              <a:t>4CMenB vaccination programme against gonorrhoea</a:t>
            </a:r>
            <a:endParaRPr lang="en-GB" sz="1400" dirty="0"/>
          </a:p>
        </p:txBody>
      </p:sp>
      <p:pic>
        <p:nvPicPr>
          <p:cNvPr id="5" name="Picture 4" descr="Line graph showing 7 lines each indicating a different antimicrobial showing the percentage of N. gonorrhoeae isolates in the GRASP sentinel surveillance system that were resistant to selected antimicrobials in England and Wales from 2000 to 2022.">
            <a:extLst>
              <a:ext uri="{FF2B5EF4-FFF2-40B4-BE49-F238E27FC236}">
                <a16:creationId xmlns:a16="http://schemas.microsoft.com/office/drawing/2014/main" id="{B3D6610C-012B-2149-E9F4-0AD2C325781B}"/>
              </a:ext>
            </a:extLst>
          </p:cNvPr>
          <p:cNvPicPr>
            <a:picLocks noChangeAspect="1"/>
          </p:cNvPicPr>
          <p:nvPr/>
        </p:nvPicPr>
        <p:blipFill>
          <a:blip r:embed="rId3"/>
          <a:stretch>
            <a:fillRect/>
          </a:stretch>
        </p:blipFill>
        <p:spPr>
          <a:xfrm>
            <a:off x="379183" y="2215862"/>
            <a:ext cx="8828309" cy="4110187"/>
          </a:xfrm>
          <a:prstGeom prst="rect">
            <a:avLst/>
          </a:prstGeom>
          <a:noFill/>
          <a:ln cap="flat">
            <a:noFill/>
          </a:ln>
        </p:spPr>
      </p:pic>
      <p:sp>
        <p:nvSpPr>
          <p:cNvPr id="6" name="TextBox 5">
            <a:extLst>
              <a:ext uri="{FF2B5EF4-FFF2-40B4-BE49-F238E27FC236}">
                <a16:creationId xmlns:a16="http://schemas.microsoft.com/office/drawing/2014/main" id="{E654523B-9AE2-3334-BE25-28487681DC57}"/>
              </a:ext>
            </a:extLst>
          </p:cNvPr>
          <p:cNvSpPr txBox="1"/>
          <p:nvPr/>
        </p:nvSpPr>
        <p:spPr>
          <a:xfrm>
            <a:off x="379183" y="1496539"/>
            <a:ext cx="11433634" cy="830997"/>
          </a:xfrm>
          <a:prstGeom prst="rect">
            <a:avLst/>
          </a:prstGeom>
          <a:noFill/>
        </p:spPr>
        <p:txBody>
          <a:bodyPr wrap="square" rtlCol="0">
            <a:spAutoFit/>
          </a:bodyPr>
          <a:lstStyle/>
          <a:p>
            <a:r>
              <a:rPr lang="en-GB" sz="2400" dirty="0"/>
              <a:t>Percentage of N. gonorrhoeae isolates resistant to selected antimicrobials, England and Wales, 2000 to 2022*</a:t>
            </a:r>
          </a:p>
        </p:txBody>
      </p:sp>
      <p:sp>
        <p:nvSpPr>
          <p:cNvPr id="7" name="Rectangle 1">
            <a:extLst>
              <a:ext uri="{FF2B5EF4-FFF2-40B4-BE49-F238E27FC236}">
                <a16:creationId xmlns:a16="http://schemas.microsoft.com/office/drawing/2014/main" id="{89C2337E-D6C9-7E44-A93A-49EC383CF022}"/>
              </a:ext>
            </a:extLst>
          </p:cNvPr>
          <p:cNvSpPr>
            <a:spLocks noGrp="1" noChangeArrowheads="1"/>
          </p:cNvSpPr>
          <p:nvPr>
            <p:ph idx="1"/>
          </p:nvPr>
        </p:nvSpPr>
        <p:spPr bwMode="auto">
          <a:xfrm>
            <a:off x="9443354" y="2789201"/>
            <a:ext cx="213360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N.</a:t>
            </a:r>
            <a:r>
              <a:rPr kumimoji="0" lang="en-US" altLang="en-US" sz="2000" b="0" i="0" u="none" strike="noStrike" cap="none" normalizeH="0" baseline="0" dirty="0">
                <a:ln>
                  <a:noFill/>
                </a:ln>
                <a:solidFill>
                  <a:srgbClr val="0B0C0C"/>
                </a:solidFill>
                <a:effectLst/>
                <a:latin typeface="+mn-lt"/>
              </a:rPr>
              <a:t> gonorrhoeae has developed resistance to all classes of antimicrobials recommended to treat gonorrhoea</a:t>
            </a:r>
            <a:endParaRPr kumimoji="0" lang="en-US" altLang="en-US" sz="20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4127268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9E178-2713-20F9-F757-0A7A3B684A9F}"/>
              </a:ext>
            </a:extLst>
          </p:cNvPr>
          <p:cNvSpPr>
            <a:spLocks noGrp="1"/>
          </p:cNvSpPr>
          <p:nvPr>
            <p:ph type="ctrTitle"/>
          </p:nvPr>
        </p:nvSpPr>
        <p:spPr/>
        <p:txBody>
          <a:bodyPr/>
          <a:lstStyle/>
          <a:p>
            <a:r>
              <a:rPr lang="en-GB" dirty="0"/>
              <a:t>Meningococcal B vaccine (4CMenB) and protection against gonorrhoea</a:t>
            </a:r>
          </a:p>
        </p:txBody>
      </p:sp>
    </p:spTree>
    <p:extLst>
      <p:ext uri="{BB962C8B-B14F-4D97-AF65-F5344CB8AC3E}">
        <p14:creationId xmlns:p14="http://schemas.microsoft.com/office/powerpoint/2010/main" val="4120315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noAutofit/>
          </a:bodyPr>
          <a:lstStyle/>
          <a:p>
            <a:r>
              <a:rPr lang="en-GB" dirty="0"/>
              <a:t>Background</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a:normAutofit lnSpcReduction="10000"/>
          </a:bodyPr>
          <a:lstStyle/>
          <a:p>
            <a:pPr>
              <a:buFont typeface="Arial" panose="020B0604020202020204" pitchFamily="34" charset="0"/>
              <a:buChar char="•"/>
            </a:pPr>
            <a:r>
              <a:rPr lang="en-GB" dirty="0"/>
              <a:t>there is currently no licensed vaccine against </a:t>
            </a:r>
            <a:r>
              <a:rPr lang="en-GB" i="1" dirty="0"/>
              <a:t>Neisseria gonorrhoeae, </a:t>
            </a:r>
            <a:r>
              <a:rPr lang="en-GB" dirty="0"/>
              <a:t>the bacterium which causes gonorrhoea </a:t>
            </a:r>
          </a:p>
          <a:p>
            <a:r>
              <a:rPr lang="en-GB" dirty="0"/>
              <a:t>although they have different clinical manifestations, </a:t>
            </a:r>
            <a:r>
              <a:rPr lang="en-GB" i="1" dirty="0"/>
              <a:t>Neisseria gonorrhoeae</a:t>
            </a:r>
            <a:r>
              <a:rPr lang="en-GB" dirty="0"/>
              <a:t> is </a:t>
            </a:r>
            <a:r>
              <a:rPr lang="en-GB" dirty="0">
                <a:effectLst/>
                <a:latin typeface="Arial" panose="020B0604020202020204" pitchFamily="34" charset="0"/>
                <a:ea typeface="Times New Roman" panose="02020603050405020304" pitchFamily="18" charset="0"/>
                <a:cs typeface="Times New Roman" panose="02020603050405020304" pitchFamily="18" charset="0"/>
              </a:rPr>
              <a:t>genetically</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n-GB" dirty="0"/>
              <a:t>closely related to the bacterium which causes meningococcal disease (</a:t>
            </a:r>
            <a:r>
              <a:rPr lang="en-GB" i="1" dirty="0"/>
              <a:t>Neisseria meningitidis</a:t>
            </a:r>
            <a:r>
              <a:rPr lang="en-GB" dirty="0"/>
              <a:t>)</a:t>
            </a:r>
          </a:p>
          <a:p>
            <a:r>
              <a:rPr lang="en-GB" dirty="0"/>
              <a:t>following a group B meningococcal disease outbreak in New Zealand, a MenB vaccine </a:t>
            </a:r>
            <a:r>
              <a:rPr lang="en-GB" sz="2400" dirty="0"/>
              <a:t>(MeNZB) </a:t>
            </a:r>
            <a:r>
              <a:rPr lang="en-GB" dirty="0"/>
              <a:t>was offered universally to children and young people from 2004</a:t>
            </a:r>
          </a:p>
          <a:p>
            <a:pPr>
              <a:buFont typeface="Arial" panose="020B0604020202020204" pitchFamily="34" charset="0"/>
              <a:buChar char="•"/>
            </a:pPr>
            <a:r>
              <a:rPr lang="en-GB" dirty="0"/>
              <a:t>post-implementation surveillance identified that, as well as protection against MenB disease, there was also a decline in gonorrhoea rates in vaccinated adolescents and young adults, indicating an additional protective effect against </a:t>
            </a:r>
            <a:r>
              <a:rPr lang="en-GB" i="1" dirty="0"/>
              <a:t>Neisseria gonorrhoeae</a:t>
            </a:r>
          </a:p>
          <a:p>
            <a:pPr>
              <a:buFont typeface="Arial" panose="020B0604020202020204" pitchFamily="34" charset="0"/>
              <a:buChar char="•"/>
            </a:pPr>
            <a:endParaRPr lang="en-GB" dirty="0"/>
          </a:p>
          <a:p>
            <a:pPr marL="0" indent="0">
              <a:buNone/>
            </a:pPr>
            <a:endParaRPr lang="en-US" dirty="0"/>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dirty="0"/>
              <a:t>4CMenB vaccination programme against gonorrhoea</a:t>
            </a:r>
            <a:endParaRPr lang="en-US" dirty="0"/>
          </a:p>
        </p:txBody>
      </p:sp>
    </p:spTree>
    <p:extLst>
      <p:ext uri="{BB962C8B-B14F-4D97-AF65-F5344CB8AC3E}">
        <p14:creationId xmlns:p14="http://schemas.microsoft.com/office/powerpoint/2010/main" val="2210841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noAutofit/>
          </a:bodyPr>
          <a:lstStyle/>
          <a:p>
            <a:r>
              <a:rPr lang="en-GB" dirty="0"/>
              <a:t>Background</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a:normAutofit/>
          </a:bodyPr>
          <a:lstStyle/>
          <a:p>
            <a:pPr>
              <a:lnSpc>
                <a:spcPct val="80000"/>
              </a:lnSpc>
              <a:spcAft>
                <a:spcPts val="1500"/>
              </a:spcAft>
            </a:pPr>
            <a:r>
              <a:rPr lang="en-GB" sz="2200" dirty="0"/>
              <a:t>4CMenB vaccine (Bexsero</a:t>
            </a:r>
            <a:r>
              <a:rPr lang="en-GB" sz="2200" baseline="30000" dirty="0"/>
              <a:t>®)</a:t>
            </a:r>
            <a:r>
              <a:rPr lang="en-GB" sz="2200" dirty="0"/>
              <a:t> could potentially provide even greater protection against gonorrhoea than the New Zealand outbreak vaccine (MeNZB) because 4CMenB contains the MeNZB outer membrane vesicle (OMV) as well as a recombinant MenB surface protein antigen (NHBA) which is commonly found on the surface of both meningococci and gonococci</a:t>
            </a:r>
          </a:p>
          <a:p>
            <a:pPr>
              <a:lnSpc>
                <a:spcPct val="80000"/>
              </a:lnSpc>
              <a:spcAft>
                <a:spcPts val="1500"/>
              </a:spcAft>
            </a:pPr>
            <a:r>
              <a:rPr lang="en-GB" sz="2200" dirty="0"/>
              <a:t>observational studies among adolescents and young adults in Canada, Australia and the USA, where 4CMenB has been used, found a 30-40% lower incidence of gonorrhoea in individuals who have received 4CMenB compared with unvaccinated individuals  </a:t>
            </a:r>
          </a:p>
          <a:p>
            <a:pPr>
              <a:lnSpc>
                <a:spcPct val="80000"/>
              </a:lnSpc>
              <a:spcAft>
                <a:spcPts val="1500"/>
              </a:spcAft>
            </a:pPr>
            <a:r>
              <a:rPr lang="en-GB" sz="2200" dirty="0">
                <a:latin typeface="+mn-lt"/>
              </a:rPr>
              <a:t>no other MenB vaccine has been shown to provide this cross-protection </a:t>
            </a:r>
            <a:r>
              <a:rPr lang="en-US" sz="2200" dirty="0">
                <a:effectLst/>
                <a:latin typeface="+mn-lt"/>
              </a:rPr>
              <a:t>including MenB-Fhbp, which does not contain the MeNZB outer membrane vesicle (OMV) or the NHBA antigen</a:t>
            </a:r>
            <a:endParaRPr lang="en-US" sz="2200" dirty="0">
              <a:latin typeface="+mn-lt"/>
            </a:endParaRP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dirty="0"/>
              <a:t>4CMenB vaccination programme against gonorrhoea</a:t>
            </a:r>
            <a:endParaRPr lang="en-US" dirty="0"/>
          </a:p>
        </p:txBody>
      </p:sp>
    </p:spTree>
    <p:extLst>
      <p:ext uri="{BB962C8B-B14F-4D97-AF65-F5344CB8AC3E}">
        <p14:creationId xmlns:p14="http://schemas.microsoft.com/office/powerpoint/2010/main" val="3547671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normAutofit/>
          </a:bodyPr>
          <a:lstStyle/>
          <a:p>
            <a:r>
              <a:rPr lang="en-GB" dirty="0"/>
              <a:t>JCVI advice</a:t>
            </a:r>
            <a:endParaRPr lang="en-US" strike="sngStrike"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a:lstStyle/>
          <a:p>
            <a:pPr marL="0" indent="0">
              <a:buNone/>
            </a:pPr>
            <a:r>
              <a:rPr lang="en-GB" dirty="0"/>
              <a:t>In November 2023, JCVI considered the evidence and advised that:</a:t>
            </a:r>
          </a:p>
          <a:p>
            <a:r>
              <a:rPr lang="en-GB" dirty="0"/>
              <a:t>a targeted programme should be initiated using the 4CMenB (Bexsero</a:t>
            </a:r>
            <a:r>
              <a:rPr lang="en-GB" baseline="30000" dirty="0"/>
              <a:t>®</a:t>
            </a:r>
            <a:r>
              <a:rPr lang="en-GB" dirty="0"/>
              <a:t>) vaccine for the prevention of gonorrhoea in those who are at greatest risk of infection</a:t>
            </a:r>
          </a:p>
          <a:p>
            <a:r>
              <a:rPr lang="en-GB" dirty="0"/>
              <a:t>the programme should be offered opportunistically through sexual health services</a:t>
            </a:r>
          </a:p>
          <a:p>
            <a:pPr>
              <a:buFont typeface="Arial" panose="020B0604020202020204" pitchFamily="34" charset="0"/>
              <a:buChar char="•"/>
            </a:pPr>
            <a:r>
              <a:rPr lang="en-GB" dirty="0"/>
              <a:t>as protection against gonorrhoea isn’t currently a licensed indication for 4CMenB, this advice is based on off-label use of the vaccine</a:t>
            </a:r>
          </a:p>
          <a:p>
            <a:pPr>
              <a:buFont typeface="Arial" panose="020B0604020202020204" pitchFamily="34" charset="0"/>
              <a:buChar char="•"/>
            </a:pPr>
            <a:endParaRPr lang="en-GB" dirty="0"/>
          </a:p>
          <a:p>
            <a:pPr marL="0" indent="0">
              <a:buNone/>
            </a:pPr>
            <a:endParaRPr lang="en-US" dirty="0"/>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dirty="0"/>
              <a:t>4CMenB vaccination programme against gonorrhoea</a:t>
            </a:r>
            <a:endParaRPr lang="en-US" dirty="0"/>
          </a:p>
        </p:txBody>
      </p:sp>
    </p:spTree>
    <p:extLst>
      <p:ext uri="{BB962C8B-B14F-4D97-AF65-F5344CB8AC3E}">
        <p14:creationId xmlns:p14="http://schemas.microsoft.com/office/powerpoint/2010/main" val="4011532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49A22-A1B6-4395-857E-2F7778599FC3}"/>
              </a:ext>
            </a:extLst>
          </p:cNvPr>
          <p:cNvSpPr>
            <a:spLocks noGrp="1"/>
          </p:cNvSpPr>
          <p:nvPr>
            <p:ph type="title"/>
          </p:nvPr>
        </p:nvSpPr>
        <p:spPr/>
        <p:txBody>
          <a:bodyPr/>
          <a:lstStyle/>
          <a:p>
            <a:r>
              <a:rPr lang="en-GB" dirty="0"/>
              <a:t>Note to trainers</a:t>
            </a:r>
          </a:p>
        </p:txBody>
      </p:sp>
      <p:sp>
        <p:nvSpPr>
          <p:cNvPr id="3" name="Content Placeholder 2">
            <a:extLst>
              <a:ext uri="{FF2B5EF4-FFF2-40B4-BE49-F238E27FC236}">
                <a16:creationId xmlns:a16="http://schemas.microsoft.com/office/drawing/2014/main" id="{82C469DF-45B4-4612-A89A-3E1D6BFB7F60}"/>
              </a:ext>
            </a:extLst>
          </p:cNvPr>
          <p:cNvSpPr>
            <a:spLocks noGrp="1"/>
          </p:cNvSpPr>
          <p:nvPr>
            <p:ph idx="1"/>
          </p:nvPr>
        </p:nvSpPr>
        <p:spPr>
          <a:xfrm>
            <a:off x="330206" y="1535876"/>
            <a:ext cx="10831280" cy="4713921"/>
          </a:xfrm>
        </p:spPr>
        <p:txBody>
          <a:bodyPr>
            <a:normAutofit fontScale="92500"/>
          </a:bodyPr>
          <a:lstStyle/>
          <a:p>
            <a:pPr>
              <a:lnSpc>
                <a:spcPct val="120000"/>
              </a:lnSpc>
              <a:spcBef>
                <a:spcPts val="0"/>
              </a:spcBef>
            </a:pPr>
            <a:r>
              <a:rPr lang="en-GB" dirty="0"/>
              <a:t>this slide set contains a collection of core slides for both individual use and use or adaptation during the delivery of 4CMenB vaccination programme against gonorrhoea training. Trainers should select the slides required depending upon the background and experience of the immunisers they are training and according to the role they will have in delivering the gonorrhoea vaccination programme</a:t>
            </a:r>
          </a:p>
          <a:p>
            <a:pPr>
              <a:lnSpc>
                <a:spcPct val="120000"/>
              </a:lnSpc>
              <a:spcBef>
                <a:spcPts val="1200"/>
              </a:spcBef>
            </a:pPr>
            <a:r>
              <a:rPr lang="en-GB" dirty="0"/>
              <a:t>the information in this slide set was correct at time of publication. From time to time, new vaccines may be introduced and current vaccines withdrawn. Updates to the slide set will be made so please check online to ensure you are using the latest version </a:t>
            </a:r>
          </a:p>
          <a:p>
            <a:r>
              <a:rPr lang="en-GB" dirty="0"/>
              <a:t>the next slide contains information on the content, which can be used to select which sections you require </a:t>
            </a:r>
          </a:p>
        </p:txBody>
      </p:sp>
      <p:sp>
        <p:nvSpPr>
          <p:cNvPr id="4" name="Footer Placeholder 3">
            <a:extLst>
              <a:ext uri="{FF2B5EF4-FFF2-40B4-BE49-F238E27FC236}">
                <a16:creationId xmlns:a16="http://schemas.microsoft.com/office/drawing/2014/main" id="{5B79C6AD-4599-4E20-8042-28EB34C17B42}"/>
              </a:ext>
            </a:extLst>
          </p:cNvPr>
          <p:cNvSpPr>
            <a:spLocks noGrp="1"/>
          </p:cNvSpPr>
          <p:nvPr>
            <p:ph type="ftr" sz="quarter" idx="10"/>
          </p:nvPr>
        </p:nvSpPr>
        <p:spPr/>
        <p:txBody>
          <a:bodyPr/>
          <a:lstStyle/>
          <a:p>
            <a:pPr>
              <a:defRPr/>
            </a:pPr>
            <a:r>
              <a:rPr lang="en-GB" dirty="0"/>
              <a:t>4CMenB vaccination programme against gonorrhoea</a:t>
            </a:r>
            <a:endParaRPr kumimoji="0" lang="en-GB" sz="1400" b="0" i="0" u="none" strike="noStrike" kern="1200" cap="none" spc="0" normalizeH="0" baseline="0" noProof="0" dirty="0">
              <a:ln>
                <a:noFill/>
              </a:ln>
              <a:solidFill>
                <a:prstClr val="white"/>
              </a:solidFill>
              <a:effectLst/>
              <a:highlight>
                <a:srgbClr val="FF00FF"/>
              </a:highligh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42546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BC5A7-9D5A-9534-BAFB-D440AAC79E2C}"/>
              </a:ext>
            </a:extLst>
          </p:cNvPr>
          <p:cNvSpPr>
            <a:spLocks noGrp="1"/>
          </p:cNvSpPr>
          <p:nvPr>
            <p:ph type="title"/>
          </p:nvPr>
        </p:nvSpPr>
        <p:spPr/>
        <p:txBody>
          <a:bodyPr/>
          <a:lstStyle/>
          <a:p>
            <a:r>
              <a:rPr lang="en-GB" dirty="0"/>
              <a:t>Gonorrhoea vaccination eligibility</a:t>
            </a:r>
          </a:p>
        </p:txBody>
      </p:sp>
      <p:sp>
        <p:nvSpPr>
          <p:cNvPr id="3" name="Content Placeholder 2">
            <a:extLst>
              <a:ext uri="{FF2B5EF4-FFF2-40B4-BE49-F238E27FC236}">
                <a16:creationId xmlns:a16="http://schemas.microsoft.com/office/drawing/2014/main" id="{5BADD5E7-F96E-471F-BB87-51E9F655B830}"/>
              </a:ext>
            </a:extLst>
          </p:cNvPr>
          <p:cNvSpPr>
            <a:spLocks noGrp="1"/>
          </p:cNvSpPr>
          <p:nvPr>
            <p:ph idx="1"/>
          </p:nvPr>
        </p:nvSpPr>
        <p:spPr>
          <a:xfrm>
            <a:off x="330205" y="1414463"/>
            <a:ext cx="11099795" cy="4886325"/>
          </a:xfrm>
        </p:spPr>
        <p:txBody>
          <a:bodyPr>
            <a:normAutofit fontScale="62500" lnSpcReduction="20000"/>
          </a:bodyPr>
          <a:lstStyle/>
          <a:p>
            <a:pPr marL="0" marR="951230" indent="0">
              <a:lnSpc>
                <a:spcPct val="101000"/>
              </a:lnSpc>
              <a:spcBef>
                <a:spcPts val="870"/>
              </a:spcBef>
              <a:spcAft>
                <a:spcPts val="0"/>
              </a:spcAft>
              <a:buNone/>
            </a:pPr>
            <a:r>
              <a:rPr lang="en-GB" sz="2600" b="1" dirty="0"/>
              <a:t>The main group who are eligible are GBMSM at increased risk of gonorrhoea infection, attending a sexual health clinic.</a:t>
            </a:r>
          </a:p>
          <a:p>
            <a:pPr marL="0" marR="951230" indent="0">
              <a:lnSpc>
                <a:spcPct val="101000"/>
              </a:lnSpc>
              <a:spcBef>
                <a:spcPts val="870"/>
              </a:spcBef>
              <a:spcAft>
                <a:spcPts val="0"/>
              </a:spcAft>
              <a:buNone/>
            </a:pPr>
            <a:endParaRPr lang="en-GB" sz="2600" b="1" dirty="0"/>
          </a:p>
          <a:p>
            <a:pPr marL="0" marR="951230" indent="0">
              <a:lnSpc>
                <a:spcPct val="101000"/>
              </a:lnSpc>
              <a:spcBef>
                <a:spcPts val="870"/>
              </a:spcBef>
              <a:spcAft>
                <a:spcPts val="0"/>
              </a:spcAft>
              <a:buNone/>
            </a:pPr>
            <a:r>
              <a:rPr lang="en-GB" sz="2600" dirty="0"/>
              <a:t>For operational purposes, this </a:t>
            </a:r>
            <a:r>
              <a:rPr lang="en-GB" sz="2600" b="1" dirty="0"/>
              <a:t>GBMSM </a:t>
            </a:r>
            <a:r>
              <a:rPr lang="en-GB" sz="2600" dirty="0"/>
              <a:t>group includes those:</a:t>
            </a:r>
          </a:p>
          <a:p>
            <a:pPr marR="951230">
              <a:lnSpc>
                <a:spcPct val="101000"/>
              </a:lnSpc>
              <a:spcBef>
                <a:spcPts val="870"/>
              </a:spcBef>
            </a:pPr>
            <a:r>
              <a:rPr lang="en-GB" sz="2600" dirty="0"/>
              <a:t>with bacterial sexually transmitted infection (such as gonorrhoea, chlamydia or syphilis) in the previous 12 months</a:t>
            </a:r>
          </a:p>
          <a:p>
            <a:pPr marR="951230">
              <a:lnSpc>
                <a:spcPct val="101000"/>
              </a:lnSpc>
              <a:spcBef>
                <a:spcPts val="870"/>
              </a:spcBef>
            </a:pPr>
            <a:r>
              <a:rPr lang="en-GB" sz="2600" dirty="0"/>
              <a:t>reporting sex with 5 or more sexual partners in the previous 3 months</a:t>
            </a:r>
          </a:p>
          <a:p>
            <a:pPr marL="685800" marR="951230" indent="0">
              <a:lnSpc>
                <a:spcPct val="101000"/>
              </a:lnSpc>
              <a:spcBef>
                <a:spcPts val="870"/>
              </a:spcBef>
              <a:spcAft>
                <a:spcPts val="0"/>
              </a:spcAft>
              <a:buNone/>
            </a:pPr>
            <a:endParaRPr lang="en-GB" sz="2600" dirty="0"/>
          </a:p>
          <a:p>
            <a:pPr marL="0" indent="0">
              <a:lnSpc>
                <a:spcPct val="120000"/>
              </a:lnSpc>
              <a:buNone/>
            </a:pPr>
            <a:r>
              <a:rPr lang="en-GB" sz="2600" dirty="0">
                <a:latin typeface="+mn-lt"/>
              </a:rPr>
              <a:t>Whilst gonorrhoea incidence remains the highest in the eligible GBMSM group as defined above, sexual health clinical professionals may perform individual risk assessment and consider the offer of 4CMenB to the small number of individuals with </a:t>
            </a:r>
            <a:r>
              <a:rPr lang="en-GB" sz="2600" dirty="0">
                <a:effectLst/>
                <a:latin typeface="+mn-lt"/>
              </a:rPr>
              <a:t>an incidence of gonorrhoea approaching that in the eligible group, </a:t>
            </a:r>
            <a:r>
              <a:rPr lang="en-GB" sz="2600" dirty="0">
                <a:latin typeface="+mn-lt"/>
              </a:rPr>
              <a:t>such as sex workers </a:t>
            </a:r>
            <a:r>
              <a:rPr lang="en-GB" sz="2600" dirty="0">
                <a:effectLst/>
                <a:latin typeface="+mn-lt"/>
              </a:rPr>
              <a:t>practicing condomless sex and others assessed as having a similar incidence as the eligible GBMSM group. </a:t>
            </a:r>
            <a:r>
              <a:rPr lang="en-GB" sz="2600" dirty="0">
                <a:effectLst/>
                <a:latin typeface="Arial" panose="020B0604020202020204" pitchFamily="34" charset="0"/>
                <a:ea typeface="Times New Roman" panose="02020603050405020304" pitchFamily="18" charset="0"/>
                <a:cs typeface="Times New Roman" panose="02020603050405020304" pitchFamily="18" charset="0"/>
              </a:rPr>
              <a:t>Note that vaccination in these circumstances is </a:t>
            </a:r>
            <a:r>
              <a:rPr lang="en-GB" sz="2600" dirty="0">
                <a:solidFill>
                  <a:srgbClr val="000000"/>
                </a:solidFill>
                <a:effectLst/>
                <a:latin typeface="Arial" panose="020B0604020202020204" pitchFamily="34" charset="0"/>
                <a:ea typeface="Times New Roman" panose="02020603050405020304" pitchFamily="18" charset="0"/>
              </a:rPr>
              <a:t>outside the scope of the PGD and instead, a Patient Specific Direction (</a:t>
            </a:r>
            <a:r>
              <a:rPr lang="en-GB" sz="2600"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3"/>
              </a:rPr>
              <a:t>PSD</a:t>
            </a:r>
            <a:r>
              <a:rPr lang="en-GB" sz="2600" dirty="0">
                <a:solidFill>
                  <a:srgbClr val="000000"/>
                </a:solidFill>
                <a:effectLst/>
                <a:latin typeface="Arial" panose="020B0604020202020204" pitchFamily="34" charset="0"/>
                <a:ea typeface="Times New Roman" panose="02020603050405020304" pitchFamily="18" charset="0"/>
              </a:rPr>
              <a:t>) or a prescription must be used. </a:t>
            </a:r>
            <a:endParaRPr lang="en-GB" sz="2600" dirty="0">
              <a:effectLst/>
              <a:latin typeface="+mn-lt"/>
            </a:endParaRPr>
          </a:p>
          <a:p>
            <a:pPr marL="0" indent="0">
              <a:buNone/>
            </a:pPr>
            <a:endParaRPr lang="en-GB" sz="2600" dirty="0">
              <a:effectLst/>
              <a:latin typeface="+mn-lt"/>
            </a:endParaRPr>
          </a:p>
          <a:p>
            <a:pPr marL="0" indent="0">
              <a:lnSpc>
                <a:spcPct val="115000"/>
              </a:lnSpc>
              <a:spcBef>
                <a:spcPts val="600"/>
              </a:spcBef>
              <a:buNone/>
            </a:pPr>
            <a:r>
              <a:rPr lang="it-IT" sz="2600" dirty="0">
                <a:effectLst/>
                <a:latin typeface="Arial" panose="020B0604020202020204" pitchFamily="34" charset="0"/>
                <a:ea typeface="Arial" panose="020B0604020202020204" pitchFamily="34" charset="0"/>
                <a:cs typeface="Arial" panose="020B0604020202020204" pitchFamily="34" charset="0"/>
              </a:rPr>
              <a:t>Healthcare practitioners should familiarise themselves with </a:t>
            </a:r>
            <a:r>
              <a:rPr lang="en-GB" sz="2600" dirty="0">
                <a:effectLst/>
                <a:latin typeface="Arial" panose="020B0604020202020204" pitchFamily="34" charset="0"/>
                <a:ea typeface="Times New Roman" panose="02020603050405020304" pitchFamily="18" charset="0"/>
                <a:cs typeface="Times New Roman" panose="02020603050405020304" pitchFamily="18" charset="0"/>
              </a:rPr>
              <a:t>and follow the </a:t>
            </a:r>
            <a:r>
              <a:rPr lang="en-GB" sz="2600" u="sng"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hlinkClick r:id="rId4"/>
              </a:rPr>
              <a:t>Gonorrhoea: the green book chapter - GOV.UK</a:t>
            </a:r>
            <a:r>
              <a:rPr lang="en-GB" sz="2600" dirty="0">
                <a:effectLst/>
                <a:latin typeface="Arial" panose="020B0604020202020204" pitchFamily="34" charset="0"/>
                <a:ea typeface="Times New Roman" panose="02020603050405020304" pitchFamily="18" charset="0"/>
                <a:cs typeface="Times New Roman" panose="02020603050405020304" pitchFamily="18" charset="0"/>
              </a:rPr>
              <a:t> and relevant operational guidance.</a:t>
            </a:r>
          </a:p>
          <a:p>
            <a:pPr marL="0" indent="0">
              <a:buNone/>
            </a:pPr>
            <a:endParaRPr lang="en-GB" dirty="0">
              <a:effectLst/>
              <a:latin typeface="+mn-lt"/>
            </a:endParaRPr>
          </a:p>
          <a:p>
            <a:pPr marL="0" indent="0">
              <a:buNone/>
            </a:pPr>
            <a:endParaRPr lang="en-GB" strike="sngStrike" dirty="0">
              <a:latin typeface="+mn-lt"/>
            </a:endParaRPr>
          </a:p>
          <a:p>
            <a:pPr marL="0" indent="0">
              <a:buNone/>
            </a:pPr>
            <a:endParaRPr lang="en-GB" strike="sngStrike" dirty="0">
              <a:latin typeface="+mn-lt"/>
            </a:endParaRPr>
          </a:p>
        </p:txBody>
      </p:sp>
      <p:sp>
        <p:nvSpPr>
          <p:cNvPr id="4" name="Footer Placeholder 3">
            <a:extLst>
              <a:ext uri="{FF2B5EF4-FFF2-40B4-BE49-F238E27FC236}">
                <a16:creationId xmlns:a16="http://schemas.microsoft.com/office/drawing/2014/main" id="{C5CA235E-27C9-7192-BD8B-BAAF54EF16CA}"/>
              </a:ext>
            </a:extLst>
          </p:cNvPr>
          <p:cNvSpPr>
            <a:spLocks noGrp="1"/>
          </p:cNvSpPr>
          <p:nvPr>
            <p:ph type="ftr" sz="quarter" idx="10"/>
          </p:nvPr>
        </p:nvSpPr>
        <p:spPr/>
        <p:txBody>
          <a:bodyPr/>
          <a:lstStyle/>
          <a:p>
            <a:r>
              <a:rPr lang="en-GB" dirty="0"/>
              <a:t>4CMenB vaccination programme against gonorrhoea</a:t>
            </a:r>
            <a:endParaRPr lang="en-GB" sz="1400" dirty="0"/>
          </a:p>
        </p:txBody>
      </p:sp>
    </p:spTree>
    <p:extLst>
      <p:ext uri="{BB962C8B-B14F-4D97-AF65-F5344CB8AC3E}">
        <p14:creationId xmlns:p14="http://schemas.microsoft.com/office/powerpoint/2010/main" val="1505535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dirty="0"/>
              <a:t>4CMenB safety, efficacy and use</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a:normAutofit/>
          </a:bodyPr>
          <a:lstStyle/>
          <a:p>
            <a:r>
              <a:rPr lang="en-GB" dirty="0">
                <a:effectLst/>
                <a:latin typeface="Arial" panose="020B0604020202020204" pitchFamily="34" charset="0"/>
                <a:ea typeface="Times New Roman" panose="02020603050405020304" pitchFamily="18" charset="0"/>
                <a:cs typeface="Calibri" panose="020F0502020204030204" pitchFamily="34" charset="0"/>
              </a:rPr>
              <a:t>4CMenB has been widely used across the world since licensure in 2013</a:t>
            </a:r>
          </a:p>
          <a:p>
            <a:r>
              <a:rPr lang="en-GB" dirty="0">
                <a:cs typeface="Calibri" panose="020F0502020204030204" pitchFamily="34" charset="0"/>
              </a:rPr>
              <a:t>although primarily used for the infant vaccination schedule in the UK, it </a:t>
            </a:r>
            <a:r>
              <a:rPr lang="en-GB" dirty="0">
                <a:effectLst/>
                <a:latin typeface="Arial" panose="020B0604020202020204" pitchFamily="34" charset="0"/>
                <a:ea typeface="Times New Roman" panose="02020603050405020304" pitchFamily="18" charset="0"/>
                <a:cs typeface="Calibri" panose="020F0502020204030204" pitchFamily="34" charset="0"/>
              </a:rPr>
              <a:t>has also been given to millions of adolescents and adults worldwide </a:t>
            </a:r>
          </a:p>
          <a:p>
            <a:r>
              <a:rPr lang="en-GB" dirty="0">
                <a:ea typeface="Times New Roman" panose="02020603050405020304" pitchFamily="18" charset="0"/>
                <a:cs typeface="Calibri" panose="020F0502020204030204" pitchFamily="34" charset="0"/>
              </a:rPr>
              <a:t>t</a:t>
            </a:r>
            <a:r>
              <a:rPr lang="en-GB" dirty="0">
                <a:effectLst/>
                <a:latin typeface="Arial" panose="020B0604020202020204" pitchFamily="34" charset="0"/>
                <a:ea typeface="Times New Roman" panose="02020603050405020304" pitchFamily="18" charset="0"/>
                <a:cs typeface="Calibri" panose="020F0502020204030204" pitchFamily="34" charset="0"/>
              </a:rPr>
              <a:t>wenty countries in addition to the UK also use 4CMenB for children, adolescents and adults who are deemed to be at increased risk of disease</a:t>
            </a:r>
          </a:p>
          <a:p>
            <a:r>
              <a:rPr lang="en-GB" dirty="0">
                <a:ea typeface="Times New Roman" panose="02020603050405020304" pitchFamily="18" charset="0"/>
                <a:cs typeface="Calibri" panose="020F0502020204030204" pitchFamily="34" charset="0"/>
              </a:rPr>
              <a:t>i</a:t>
            </a:r>
            <a:r>
              <a:rPr lang="en-GB" dirty="0">
                <a:effectLst/>
                <a:latin typeface="Arial" panose="020B0604020202020204" pitchFamily="34" charset="0"/>
                <a:ea typeface="Times New Roman" panose="02020603050405020304" pitchFamily="18" charset="0"/>
                <a:cs typeface="Calibri" panose="020F0502020204030204" pitchFamily="34" charset="0"/>
              </a:rPr>
              <a:t>n the US, individuals aged 16 to 23 years can receive MenB vaccination as part of a joint clinical decision</a:t>
            </a:r>
          </a:p>
          <a:p>
            <a:r>
              <a:rPr lang="en-GB" dirty="0">
                <a:effectLst/>
                <a:latin typeface="Arial" panose="020B0604020202020204" pitchFamily="34" charset="0"/>
                <a:ea typeface="Times New Roman" panose="02020603050405020304" pitchFamily="18" charset="0"/>
                <a:cs typeface="Calibri" panose="020F0502020204030204" pitchFamily="34" charset="0"/>
              </a:rPr>
              <a:t>this means there is extensive real world and clinical trial data to show that 4CMenB is safe and immunogenic in children, adolescents and adults</a:t>
            </a:r>
          </a:p>
          <a:p>
            <a:pPr marL="0" indent="0">
              <a:buNone/>
            </a:pPr>
            <a:endParaRPr lang="en-US" dirty="0">
              <a:solidFill>
                <a:srgbClr val="FF0000"/>
              </a:solidFill>
            </a:endParaRP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dirty="0"/>
              <a:t>4CMenB vaccination programme against gonorrhoea</a:t>
            </a:r>
            <a:endParaRPr lang="en-US" dirty="0"/>
          </a:p>
        </p:txBody>
      </p:sp>
    </p:spTree>
    <p:extLst>
      <p:ext uri="{BB962C8B-B14F-4D97-AF65-F5344CB8AC3E}">
        <p14:creationId xmlns:p14="http://schemas.microsoft.com/office/powerpoint/2010/main" val="4024865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5BD01-D6B8-121D-ACF0-110462102085}"/>
              </a:ext>
            </a:extLst>
          </p:cNvPr>
          <p:cNvSpPr>
            <a:spLocks noGrp="1"/>
          </p:cNvSpPr>
          <p:nvPr>
            <p:ph type="title"/>
          </p:nvPr>
        </p:nvSpPr>
        <p:spPr/>
        <p:txBody>
          <a:bodyPr/>
          <a:lstStyle/>
          <a:p>
            <a:r>
              <a:rPr lang="en-US" dirty="0"/>
              <a:t>4CMenB effectiveness against gonorrhoea</a:t>
            </a:r>
          </a:p>
        </p:txBody>
      </p:sp>
      <p:sp>
        <p:nvSpPr>
          <p:cNvPr id="3" name="Content Placeholder 2">
            <a:extLst>
              <a:ext uri="{FF2B5EF4-FFF2-40B4-BE49-F238E27FC236}">
                <a16:creationId xmlns:a16="http://schemas.microsoft.com/office/drawing/2014/main" id="{96841937-5FD6-9094-AC37-7854594D0D7A}"/>
              </a:ext>
            </a:extLst>
          </p:cNvPr>
          <p:cNvSpPr>
            <a:spLocks noGrp="1"/>
          </p:cNvSpPr>
          <p:nvPr>
            <p:ph idx="1"/>
          </p:nvPr>
        </p:nvSpPr>
        <p:spPr/>
        <p:txBody>
          <a:bodyPr>
            <a:normAutofit fontScale="92500" lnSpcReduction="20000"/>
          </a:bodyPr>
          <a:lstStyle/>
          <a:p>
            <a:r>
              <a:rPr lang="en-GB" sz="2400" dirty="0">
                <a:effectLst/>
                <a:latin typeface="Arial" panose="020B0604020202020204" pitchFamily="34" charset="0"/>
                <a:ea typeface="Times New Roman" panose="02020603050405020304" pitchFamily="18" charset="0"/>
              </a:rPr>
              <a:t>observational studies carried out in adolescents and young adults in Canada, Australia and the United States of America (USA) have found lower incidence of gonorrhoea in individuals vaccinated with 4CMenB compared with unvaccinated individuals </a:t>
            </a:r>
            <a:endParaRPr lang="en-GB" sz="2400" dirty="0">
              <a:effectLst/>
              <a:latin typeface="Arial" panose="020B0604020202020204" pitchFamily="34" charset="0"/>
              <a:ea typeface="Times New Roman" panose="02020603050405020304" pitchFamily="18" charset="0"/>
              <a:cs typeface="Calibri" panose="020F0502020204030204" pitchFamily="34" charset="0"/>
            </a:endParaRPr>
          </a:p>
          <a:p>
            <a:r>
              <a:rPr lang="en-GB" sz="2400" dirty="0"/>
              <a:t>A 2024 systematic review of published cohort and case-controlled studies estimated a pooled 4CMenB vaccine effectiveness of 33-34% (</a:t>
            </a:r>
            <a:r>
              <a:rPr lang="en-GB" sz="2400" dirty="0">
                <a:solidFill>
                  <a:srgbClr val="FF0000"/>
                </a:solidFill>
                <a:hlinkClick r:id="rId3"/>
              </a:rPr>
              <a:t>Wang </a:t>
            </a:r>
            <a:r>
              <a:rPr lang="en-GB" sz="2400" i="1" dirty="0">
                <a:solidFill>
                  <a:srgbClr val="FF0000"/>
                </a:solidFill>
                <a:hlinkClick r:id="rId3"/>
              </a:rPr>
              <a:t>et al.</a:t>
            </a:r>
            <a:r>
              <a:rPr lang="en-GB" sz="2400" dirty="0">
                <a:solidFill>
                  <a:srgbClr val="FF0000"/>
                </a:solidFill>
                <a:hlinkClick r:id="rId3"/>
              </a:rPr>
              <a:t>, Journal of Infection 2024</a:t>
            </a:r>
            <a:r>
              <a:rPr lang="en-GB" sz="2400" dirty="0"/>
              <a:t>)</a:t>
            </a:r>
          </a:p>
          <a:p>
            <a:r>
              <a:rPr lang="en-GB" sz="2400" dirty="0"/>
              <a:t>Real world data from South Australia, where 4CMenB is routinely offered to adolescents, estimate that the vaccine provided 46% protection against </a:t>
            </a:r>
            <a:r>
              <a:rPr lang="en-US" dirty="0"/>
              <a:t>gonorrhoea for at least 4 years after vaccination (</a:t>
            </a:r>
            <a:r>
              <a:rPr lang="en-US" dirty="0">
                <a:solidFill>
                  <a:srgbClr val="FF0000"/>
                </a:solidFill>
                <a:hlinkClick r:id="rId4"/>
              </a:rPr>
              <a:t>Wang et al., OFID 2024</a:t>
            </a:r>
            <a:r>
              <a:rPr lang="en-US" dirty="0"/>
              <a:t>)</a:t>
            </a:r>
          </a:p>
          <a:p>
            <a:r>
              <a:rPr lang="en-US" dirty="0"/>
              <a:t>studies are ongoing to estimate the duration of protection and the need for any booster dose(s)</a:t>
            </a:r>
          </a:p>
          <a:p>
            <a:r>
              <a:rPr lang="en-US" b="1" dirty="0"/>
              <a:t>the vaccine doesn’t provide complete protection against gonorrhoea, so condoms are important to protect not only against gonorrhoea but other STIs too</a:t>
            </a:r>
          </a:p>
        </p:txBody>
      </p:sp>
      <p:sp>
        <p:nvSpPr>
          <p:cNvPr id="4" name="Footer Placeholder 3">
            <a:extLst>
              <a:ext uri="{FF2B5EF4-FFF2-40B4-BE49-F238E27FC236}">
                <a16:creationId xmlns:a16="http://schemas.microsoft.com/office/drawing/2014/main" id="{AD3FB826-D618-C942-26DE-416EF5AAB4FC}"/>
              </a:ext>
            </a:extLst>
          </p:cNvPr>
          <p:cNvSpPr>
            <a:spLocks noGrp="1"/>
          </p:cNvSpPr>
          <p:nvPr>
            <p:ph type="ftr" sz="quarter" idx="10"/>
          </p:nvPr>
        </p:nvSpPr>
        <p:spPr/>
        <p:txBody>
          <a:bodyPr/>
          <a:lstStyle/>
          <a:p>
            <a:r>
              <a:rPr lang="en-GB" dirty="0"/>
              <a:t>4CMenB vaccination programme against gonorrhoea</a:t>
            </a:r>
            <a:endParaRPr lang="en-GB" sz="1400" dirty="0"/>
          </a:p>
        </p:txBody>
      </p:sp>
    </p:spTree>
    <p:extLst>
      <p:ext uri="{BB962C8B-B14F-4D97-AF65-F5344CB8AC3E}">
        <p14:creationId xmlns:p14="http://schemas.microsoft.com/office/powerpoint/2010/main" val="2178554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dirty="0"/>
              <a:t>4CMenB vaccine: Bexsero</a:t>
            </a:r>
            <a:r>
              <a:rPr lang="en-GB" baseline="30000" dirty="0"/>
              <a:t>®</a:t>
            </a:r>
            <a:endParaRPr lang="en-US" baseline="30000"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5" y="1774826"/>
            <a:ext cx="7264395" cy="4351338"/>
          </a:xfrm>
        </p:spPr>
        <p:txBody>
          <a:bodyPr>
            <a:normAutofit fontScale="92500"/>
          </a:bodyPr>
          <a:lstStyle/>
          <a:p>
            <a:pPr marL="0" indent="0">
              <a:buNone/>
            </a:pPr>
            <a:r>
              <a:rPr lang="en-GB" dirty="0">
                <a:solidFill>
                  <a:schemeClr val="tx1"/>
                </a:solidFill>
              </a:rPr>
              <a:t>4CMenB (Bexsero</a:t>
            </a:r>
            <a:r>
              <a:rPr lang="en-GB" baseline="30000" dirty="0"/>
              <a:t>®):</a:t>
            </a:r>
          </a:p>
          <a:p>
            <a:pPr>
              <a:buFont typeface="Arial" pitchFamily="34" charset="0"/>
              <a:buChar char="•"/>
            </a:pPr>
            <a:r>
              <a:rPr lang="en-GB" dirty="0">
                <a:solidFill>
                  <a:schemeClr val="tx1"/>
                </a:solidFill>
              </a:rPr>
              <a:t>is the only MenB vaccine used routinely in the UK, currently in the </a:t>
            </a:r>
            <a:r>
              <a:rPr lang="en-GB" dirty="0"/>
              <a:t>national infant immunisation programme and for at-risk groups</a:t>
            </a:r>
            <a:endParaRPr lang="en-GB" dirty="0">
              <a:solidFill>
                <a:schemeClr val="tx1"/>
              </a:solidFill>
            </a:endParaRPr>
          </a:p>
          <a:p>
            <a:pPr>
              <a:buFont typeface="Arial" pitchFamily="34" charset="0"/>
              <a:buChar char="•"/>
            </a:pPr>
            <a:r>
              <a:rPr lang="en-GB" dirty="0">
                <a:solidFill>
                  <a:schemeClr val="tx1"/>
                </a:solidFill>
              </a:rPr>
              <a:t>is licensed for use against </a:t>
            </a:r>
            <a:r>
              <a:rPr lang="en-GB" dirty="0"/>
              <a:t>Men</a:t>
            </a:r>
            <a:r>
              <a:rPr lang="en-GB" dirty="0">
                <a:solidFill>
                  <a:schemeClr val="tx1"/>
                </a:solidFill>
              </a:rPr>
              <a:t>B disease, meaning</a:t>
            </a:r>
            <a:r>
              <a:rPr lang="en-GB" dirty="0"/>
              <a:t> use in the gonorrhoea vaccination programme is off label</a:t>
            </a:r>
            <a:endParaRPr lang="en-GB" dirty="0">
              <a:solidFill>
                <a:schemeClr val="tx1"/>
              </a:solidFill>
            </a:endParaRPr>
          </a:p>
          <a:p>
            <a:pPr>
              <a:buFont typeface="Arial" pitchFamily="34" charset="0"/>
              <a:buChar char="•"/>
            </a:pPr>
            <a:r>
              <a:rPr lang="en-GB" dirty="0"/>
              <a:t>is</a:t>
            </a:r>
            <a:r>
              <a:rPr lang="en-GB" dirty="0">
                <a:solidFill>
                  <a:schemeClr val="tx1"/>
                </a:solidFill>
              </a:rPr>
              <a:t> centrally supplied through ImmForm in packs of one or </a:t>
            </a:r>
            <a:r>
              <a:rPr lang="en-GB" dirty="0"/>
              <a:t>ten</a:t>
            </a:r>
            <a:endParaRPr lang="en-GB" dirty="0">
              <a:solidFill>
                <a:schemeClr val="tx1"/>
              </a:solidFill>
            </a:endParaRPr>
          </a:p>
          <a:p>
            <a:pPr marL="0" indent="0">
              <a:buNone/>
            </a:pPr>
            <a:endParaRPr lang="en-GB" dirty="0">
              <a:solidFill>
                <a:schemeClr val="tx1"/>
              </a:solidFill>
            </a:endParaRPr>
          </a:p>
          <a:p>
            <a:pPr marL="0" indent="0">
              <a:buNone/>
            </a:pPr>
            <a:r>
              <a:rPr lang="en-GB" dirty="0">
                <a:solidFill>
                  <a:schemeClr val="tx1"/>
                </a:solidFill>
              </a:rPr>
              <a:t>It is important </a:t>
            </a:r>
            <a:r>
              <a:rPr lang="en-GB" dirty="0"/>
              <a:t>that </a:t>
            </a:r>
            <a:r>
              <a:rPr lang="en-GB" dirty="0">
                <a:solidFill>
                  <a:schemeClr val="tx1"/>
                </a:solidFill>
              </a:rPr>
              <a:t>immunisers familiarise themselves with the vaccine and its product information to avoid administration errors</a:t>
            </a:r>
          </a:p>
          <a:p>
            <a:pPr marL="0" indent="0">
              <a:buNone/>
            </a:pPr>
            <a:endParaRPr lang="en-US" dirty="0"/>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dirty="0"/>
              <a:t>4CMenB vaccination programme against gonorrhoea</a:t>
            </a:r>
            <a:endParaRPr lang="en-US" dirty="0"/>
          </a:p>
        </p:txBody>
      </p:sp>
      <p:pic>
        <p:nvPicPr>
          <p:cNvPr id="7" name="Picture 6">
            <a:extLst>
              <a:ext uri="{FF2B5EF4-FFF2-40B4-BE49-F238E27FC236}">
                <a16:creationId xmlns:a16="http://schemas.microsoft.com/office/drawing/2014/main" id="{5A67E158-F485-7EAE-BF71-2C157524F69E}"/>
              </a:ext>
            </a:extLst>
          </p:cNvPr>
          <p:cNvPicPr>
            <a:picLocks noChangeAspect="1"/>
          </p:cNvPicPr>
          <p:nvPr/>
        </p:nvPicPr>
        <p:blipFill>
          <a:blip r:embed="rId3"/>
          <a:stretch>
            <a:fillRect/>
          </a:stretch>
        </p:blipFill>
        <p:spPr>
          <a:xfrm>
            <a:off x="7508870" y="1584326"/>
            <a:ext cx="4352925" cy="3960812"/>
          </a:xfrm>
          <a:prstGeom prst="rect">
            <a:avLst/>
          </a:prstGeom>
        </p:spPr>
      </p:pic>
      <p:sp>
        <p:nvSpPr>
          <p:cNvPr id="9" name="TextBox 8">
            <a:extLst>
              <a:ext uri="{FF2B5EF4-FFF2-40B4-BE49-F238E27FC236}">
                <a16:creationId xmlns:a16="http://schemas.microsoft.com/office/drawing/2014/main" id="{25220910-2A23-A9C3-6E4A-88A633559DBC}"/>
              </a:ext>
            </a:extLst>
          </p:cNvPr>
          <p:cNvSpPr txBox="1"/>
          <p:nvPr/>
        </p:nvSpPr>
        <p:spPr>
          <a:xfrm>
            <a:off x="10473862" y="5742408"/>
            <a:ext cx="1387933" cy="230832"/>
          </a:xfrm>
          <a:prstGeom prst="rect">
            <a:avLst/>
          </a:prstGeom>
          <a:noFill/>
        </p:spPr>
        <p:txBody>
          <a:bodyPr wrap="square" rtlCol="0">
            <a:spAutoFit/>
          </a:bodyPr>
          <a:lstStyle/>
          <a:p>
            <a:r>
              <a:rPr lang="en-GB" sz="900" dirty="0"/>
              <a:t>Image courtesy of GSK</a:t>
            </a:r>
            <a:endParaRPr lang="en-US" sz="900" dirty="0"/>
          </a:p>
        </p:txBody>
      </p:sp>
    </p:spTree>
    <p:extLst>
      <p:ext uri="{BB962C8B-B14F-4D97-AF65-F5344CB8AC3E}">
        <p14:creationId xmlns:p14="http://schemas.microsoft.com/office/powerpoint/2010/main" val="29485837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dirty="0"/>
              <a:t>Composition of 4CMenB</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143692" y="1463040"/>
            <a:ext cx="11360028" cy="4859067"/>
          </a:xfrm>
        </p:spPr>
        <p:txBody>
          <a:bodyPr>
            <a:normAutofit fontScale="85000" lnSpcReduction="20000"/>
          </a:bodyPr>
          <a:lstStyle/>
          <a:p>
            <a:pPr marL="0" indent="0">
              <a:spcBef>
                <a:spcPts val="0"/>
              </a:spcBef>
              <a:buNone/>
              <a:defRPr/>
            </a:pPr>
            <a:r>
              <a:rPr lang="en-GB" sz="2600" dirty="0"/>
              <a:t>4CMenB is a recombinant protein vaccine (meaning a small piece of meningococcal DNA is placed into bacterial or yeast cells that are then used to manufacture antigens which, when extracted and purified, are made into a vaccine thus allowing them to be injected and trigger an immune response) </a:t>
            </a:r>
          </a:p>
          <a:p>
            <a:pPr marL="0" marR="0" indent="0">
              <a:spcBef>
                <a:spcPts val="0"/>
              </a:spcBef>
              <a:buSzTx/>
              <a:buNone/>
              <a:tabLst/>
              <a:defRPr/>
            </a:pPr>
            <a:endParaRPr kumimoji="0" lang="en-GB" sz="2600" b="1" i="0" u="none" strike="noStrike" kern="0" cap="none" spc="0" normalizeH="0" baseline="0" noProof="0" dirty="0">
              <a:ln>
                <a:noFill/>
              </a:ln>
              <a:solidFill>
                <a:sysClr val="windowText" lastClr="000000"/>
              </a:solidFill>
              <a:effectLst/>
              <a:uLnTx/>
              <a:uFillTx/>
            </a:endParaRPr>
          </a:p>
          <a:p>
            <a:pPr marL="0" marR="0" indent="0">
              <a:spcBef>
                <a:spcPts val="0"/>
              </a:spcBef>
              <a:buSzTx/>
              <a:buNone/>
              <a:tabLst/>
              <a:defRPr/>
            </a:pPr>
            <a:r>
              <a:rPr lang="en-GB" sz="2600" kern="0" dirty="0">
                <a:solidFill>
                  <a:sysClr val="windowText" lastClr="000000"/>
                </a:solidFill>
              </a:rPr>
              <a:t>It is called </a:t>
            </a:r>
            <a:r>
              <a:rPr lang="en-GB" sz="2600" dirty="0"/>
              <a:t>4CMenB because it contains four MenB antigen components:</a:t>
            </a:r>
          </a:p>
          <a:p>
            <a:pPr marL="0" marR="0" indent="0">
              <a:spcBef>
                <a:spcPts val="0"/>
              </a:spcBef>
              <a:buSzTx/>
              <a:buNone/>
              <a:tabLst/>
              <a:defRPr/>
            </a:pPr>
            <a:endParaRPr lang="en-GB" sz="2600" kern="0" dirty="0"/>
          </a:p>
          <a:p>
            <a:pPr lvl="1">
              <a:spcBef>
                <a:spcPts val="0"/>
              </a:spcBef>
              <a:defRPr/>
            </a:pPr>
            <a:r>
              <a:rPr lang="en-GB" sz="2600" kern="0" dirty="0">
                <a:solidFill>
                  <a:sysClr val="windowText" lastClr="000000"/>
                </a:solidFill>
              </a:rPr>
              <a:t>recombinant </a:t>
            </a:r>
            <a:r>
              <a:rPr lang="en-GB" sz="2600" i="1" kern="0" dirty="0">
                <a:solidFill>
                  <a:sysClr val="windowText" lastClr="000000"/>
                </a:solidFill>
              </a:rPr>
              <a:t>Neisseria meningitidis </a:t>
            </a:r>
            <a:r>
              <a:rPr lang="en-GB" sz="2600" kern="0" dirty="0">
                <a:solidFill>
                  <a:sysClr val="windowText" lastClr="000000"/>
                </a:solidFill>
              </a:rPr>
              <a:t>group B NHBA fusion protein</a:t>
            </a:r>
          </a:p>
          <a:p>
            <a:pPr lvl="1">
              <a:spcBef>
                <a:spcPts val="0"/>
              </a:spcBef>
              <a:defRPr/>
            </a:pPr>
            <a:r>
              <a:rPr lang="en-GB" sz="2600" kern="0" dirty="0">
                <a:solidFill>
                  <a:sysClr val="windowText" lastClr="000000"/>
                </a:solidFill>
              </a:rPr>
              <a:t>recombinant </a:t>
            </a:r>
            <a:r>
              <a:rPr lang="en-GB" sz="2600" i="1" kern="0" dirty="0">
                <a:solidFill>
                  <a:sysClr val="windowText" lastClr="000000"/>
                </a:solidFill>
              </a:rPr>
              <a:t>Neisseria meningitidis </a:t>
            </a:r>
            <a:r>
              <a:rPr lang="en-GB" sz="2600" kern="0" dirty="0">
                <a:solidFill>
                  <a:sysClr val="windowText" lastClr="000000"/>
                </a:solidFill>
              </a:rPr>
              <a:t>group B NadA protein</a:t>
            </a:r>
          </a:p>
          <a:p>
            <a:pPr lvl="1">
              <a:spcBef>
                <a:spcPts val="0"/>
              </a:spcBef>
              <a:defRPr/>
            </a:pPr>
            <a:r>
              <a:rPr lang="en-GB" sz="2600" kern="0" dirty="0">
                <a:solidFill>
                  <a:sysClr val="windowText" lastClr="000000"/>
                </a:solidFill>
              </a:rPr>
              <a:t>recombinant </a:t>
            </a:r>
            <a:r>
              <a:rPr lang="en-GB" sz="2600" i="1" kern="0" dirty="0">
                <a:solidFill>
                  <a:sysClr val="windowText" lastClr="000000"/>
                </a:solidFill>
              </a:rPr>
              <a:t>Neisseria meningitidis </a:t>
            </a:r>
            <a:r>
              <a:rPr lang="en-GB" sz="2600" kern="0" dirty="0">
                <a:solidFill>
                  <a:sysClr val="windowText" lastClr="000000"/>
                </a:solidFill>
              </a:rPr>
              <a:t>group B fHbp fusion protein</a:t>
            </a:r>
          </a:p>
          <a:p>
            <a:pPr lvl="1">
              <a:spcBef>
                <a:spcPts val="0"/>
              </a:spcBef>
              <a:defRPr/>
            </a:pPr>
            <a:r>
              <a:rPr lang="en-GB" sz="2600" kern="0" dirty="0">
                <a:solidFill>
                  <a:sysClr val="windowText" lastClr="000000"/>
                </a:solidFill>
              </a:rPr>
              <a:t>outer membrane vesicles (OMV), containing the PorA protein, from </a:t>
            </a:r>
            <a:r>
              <a:rPr lang="en-GB" sz="2600" i="1" kern="0" dirty="0">
                <a:solidFill>
                  <a:sysClr val="windowText" lastClr="000000"/>
                </a:solidFill>
              </a:rPr>
              <a:t>Neisseria meningitidis </a:t>
            </a:r>
            <a:r>
              <a:rPr lang="en-GB" sz="2600" kern="0" dirty="0">
                <a:solidFill>
                  <a:sysClr val="windowText" lastClr="000000"/>
                </a:solidFill>
              </a:rPr>
              <a:t>group B strain NZ98/254 used in the New Zealand outbreak</a:t>
            </a:r>
            <a:endParaRPr kumimoji="0" lang="en-GB" sz="2600" b="1" i="0" u="none" strike="noStrike" kern="0" cap="none" spc="0" normalizeH="0" baseline="0" noProof="0" dirty="0">
              <a:ln>
                <a:noFill/>
              </a:ln>
              <a:solidFill>
                <a:sysClr val="windowText" lastClr="000000"/>
              </a:solidFill>
              <a:effectLst/>
              <a:uLnTx/>
              <a:uFillTx/>
              <a:latin typeface="Arial" pitchFamily="34" charset="0"/>
              <a:cs typeface="Arial" pitchFamily="34" charset="0"/>
            </a:endParaRPr>
          </a:p>
          <a:p>
            <a:pPr marL="0" marR="0" lvl="0" indent="0" defTabSz="914400" eaLnBrk="1" fontAlgn="auto" latinLnBrk="0" hangingPunct="1">
              <a:lnSpc>
                <a:spcPct val="100000"/>
              </a:lnSpc>
              <a:spcBef>
                <a:spcPts val="0"/>
              </a:spcBef>
              <a:spcAft>
                <a:spcPts val="1200"/>
              </a:spcAft>
              <a:buClrTx/>
              <a:buSzTx/>
              <a:buFontTx/>
              <a:buNone/>
              <a:tabLst/>
              <a:defRPr/>
            </a:pPr>
            <a:endParaRPr kumimoji="0" lang="en-GB" sz="2600" i="0" u="none" strike="noStrike" kern="0" cap="none" spc="0" normalizeH="0" baseline="0" noProof="0" dirty="0">
              <a:ln>
                <a:noFill/>
              </a:ln>
              <a:solidFill>
                <a:sysClr val="windowText" lastClr="000000"/>
              </a:solidFill>
              <a:effectLst/>
              <a:uLnTx/>
              <a:uFillTx/>
              <a:latin typeface="Arial" pitchFamily="34" charset="0"/>
              <a:cs typeface="Arial" pitchFamily="34" charset="0"/>
            </a:endParaRPr>
          </a:p>
          <a:p>
            <a:pPr marL="0" marR="0" lvl="0" indent="0" defTabSz="914400" eaLnBrk="1" fontAlgn="auto" latinLnBrk="0" hangingPunct="1">
              <a:lnSpc>
                <a:spcPct val="100000"/>
              </a:lnSpc>
              <a:spcBef>
                <a:spcPts val="0"/>
              </a:spcBef>
              <a:spcAft>
                <a:spcPts val="1200"/>
              </a:spcAft>
              <a:buClrTx/>
              <a:buSzTx/>
              <a:buFontTx/>
              <a:buNone/>
              <a:tabLst/>
              <a:defRPr/>
            </a:pPr>
            <a:r>
              <a:rPr kumimoji="0" lang="en-GB" sz="2600" i="0" u="none" strike="noStrike" kern="0" cap="none" spc="0" normalizeH="0" baseline="0" noProof="0" dirty="0">
                <a:ln>
                  <a:noFill/>
                </a:ln>
                <a:solidFill>
                  <a:sysClr val="windowText" lastClr="000000"/>
                </a:solidFill>
                <a:effectLst/>
                <a:uLnTx/>
                <a:uFillTx/>
                <a:latin typeface="Arial" pitchFamily="34" charset="0"/>
                <a:cs typeface="Arial" pitchFamily="34" charset="0"/>
              </a:rPr>
              <a:t>It also contains these excipients: </a:t>
            </a:r>
            <a:r>
              <a:rPr lang="en-GB" sz="2600" kern="0" dirty="0">
                <a:solidFill>
                  <a:sysClr val="windowText" lastClr="000000"/>
                </a:solidFill>
              </a:rPr>
              <a:t>s</a:t>
            </a:r>
            <a:r>
              <a:rPr lang="en-GB" sz="2600" kern="0" dirty="0">
                <a:solidFill>
                  <a:sysClr val="windowText" lastClr="000000"/>
                </a:solidFill>
                <a:latin typeface="Arial" pitchFamily="34" charset="0"/>
                <a:cs typeface="Arial" pitchFamily="34" charset="0"/>
              </a:rPr>
              <a:t>odium chloride, histidine, </a:t>
            </a:r>
            <a:r>
              <a:rPr lang="en-GB" sz="2600" kern="0" dirty="0">
                <a:solidFill>
                  <a:sysClr val="windowText" lastClr="000000"/>
                </a:solidFill>
              </a:rPr>
              <a:t>s</a:t>
            </a:r>
            <a:r>
              <a:rPr lang="en-GB" sz="2600" kern="0" dirty="0">
                <a:solidFill>
                  <a:sysClr val="windowText" lastClr="000000"/>
                </a:solidFill>
                <a:latin typeface="Arial" pitchFamily="34" charset="0"/>
                <a:cs typeface="Arial" pitchFamily="34" charset="0"/>
              </a:rPr>
              <a:t>ucrose, water for injections</a:t>
            </a:r>
          </a:p>
          <a:p>
            <a:pPr marL="0" lvl="0" indent="0" fontAlgn="auto">
              <a:spcBef>
                <a:spcPts val="0"/>
              </a:spcBef>
              <a:spcAft>
                <a:spcPts val="0"/>
              </a:spcAft>
              <a:buNone/>
              <a:defRPr/>
            </a:pPr>
            <a:endParaRPr lang="en-GB" sz="2600" kern="0" dirty="0">
              <a:solidFill>
                <a:sysClr val="windowText" lastClr="000000"/>
              </a:solidFill>
              <a:latin typeface="Arial" pitchFamily="34" charset="0"/>
              <a:cs typeface="Arial" pitchFamily="34" charset="0"/>
            </a:endParaRPr>
          </a:p>
          <a:p>
            <a:pPr marL="0" indent="0">
              <a:buNone/>
            </a:pPr>
            <a:r>
              <a:rPr lang="en-GB" sz="2600" dirty="0"/>
              <a:t>4CMenB does not contain any live organisms so cannot cause meningococcal disease</a:t>
            </a: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dirty="0"/>
              <a:t>4CMenB vaccination programme against gonorrhoea</a:t>
            </a:r>
            <a:endParaRPr lang="en-US" dirty="0"/>
          </a:p>
        </p:txBody>
      </p:sp>
    </p:spTree>
    <p:extLst>
      <p:ext uri="{BB962C8B-B14F-4D97-AF65-F5344CB8AC3E}">
        <p14:creationId xmlns:p14="http://schemas.microsoft.com/office/powerpoint/2010/main" val="2919815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normAutofit/>
          </a:bodyPr>
          <a:lstStyle/>
          <a:p>
            <a:r>
              <a:rPr lang="en-GB" dirty="0"/>
              <a:t>Supply and handling of 4CMenB</a:t>
            </a:r>
            <a:endParaRPr lang="en-US" baseline="30000"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5" y="1774826"/>
            <a:ext cx="11123857" cy="4526822"/>
          </a:xfrm>
        </p:spPr>
        <p:txBody>
          <a:bodyPr>
            <a:normAutofit fontScale="92500" lnSpcReduction="20000"/>
          </a:bodyPr>
          <a:lstStyle/>
          <a:p>
            <a:pPr>
              <a:spcAft>
                <a:spcPts val="0"/>
              </a:spcAft>
              <a:buFont typeface="Arial" panose="020B0604020202020204" pitchFamily="34" charset="0"/>
              <a:buChar char="•"/>
            </a:pPr>
            <a:r>
              <a:rPr lang="en-GB" dirty="0"/>
              <a:t>the vaccines are supplied in packs sizes of one or ten, with or without needles</a:t>
            </a:r>
          </a:p>
          <a:p>
            <a:pPr algn="l"/>
            <a:r>
              <a:rPr lang="en-US" dirty="0"/>
              <a:t>the vaccine is supplied in a pre-filled syringe (type I glass) with a plunger stopper (butyl rubber) and with a rubber tip cap, both made with synthetic rubber.</a:t>
            </a:r>
            <a:endParaRPr lang="en-GB" dirty="0"/>
          </a:p>
          <a:p>
            <a:pPr>
              <a:spcAft>
                <a:spcPts val="0"/>
              </a:spcAft>
              <a:buFont typeface="Arial" panose="020B0604020202020204" pitchFamily="34" charset="0"/>
              <a:buChar char="•"/>
            </a:pPr>
            <a:r>
              <a:rPr lang="en-GB" dirty="0"/>
              <a:t>each vaccine has a volume of 0.5mls of suspension per syringe</a:t>
            </a:r>
          </a:p>
          <a:p>
            <a:pPr>
              <a:spcAft>
                <a:spcPts val="0"/>
              </a:spcAft>
              <a:buFont typeface="Arial" panose="020B0604020202020204" pitchFamily="34" charset="0"/>
              <a:buChar char="•"/>
            </a:pPr>
            <a:r>
              <a:rPr lang="en-GB" dirty="0"/>
              <a:t>during storage, the contents of the syringe may settle with off-white deposits being noticeable</a:t>
            </a:r>
          </a:p>
          <a:p>
            <a:pPr>
              <a:spcAft>
                <a:spcPts val="0"/>
              </a:spcAft>
              <a:buFont typeface="Arial" panose="020B0604020202020204" pitchFamily="34" charset="0"/>
              <a:buChar char="•"/>
            </a:pPr>
            <a:r>
              <a:rPr lang="en-GB" dirty="0"/>
              <a:t>before use, the pre-filled syringe must be shaken well forming a homogenous suspension that should be administered immediately</a:t>
            </a:r>
          </a:p>
          <a:p>
            <a:pPr lvl="0">
              <a:spcAft>
                <a:spcPts val="0"/>
              </a:spcAft>
              <a:buFont typeface="Arial" panose="020B0604020202020204" pitchFamily="34" charset="0"/>
              <a:buChar char="•"/>
            </a:pPr>
            <a:r>
              <a:rPr lang="en-GB" dirty="0"/>
              <a:t>the vaccine should not be administered where there are variations in physical appearance (for example, not a homogenous suspension) or signs of foreign particulate are observed after shaking</a:t>
            </a:r>
          </a:p>
          <a:p>
            <a:pPr lvl="0">
              <a:spcAft>
                <a:spcPts val="0"/>
              </a:spcAft>
              <a:buFont typeface="Arial" panose="020B0604020202020204" pitchFamily="34" charset="0"/>
              <a:buChar char="•"/>
            </a:pPr>
            <a:r>
              <a:rPr lang="en-GB" dirty="0"/>
              <a:t>the vaccine has a shelf life of four years when stored in its original packaging in a refrigerator at the recommended temperatures of +2ºC and +8ºC</a:t>
            </a:r>
          </a:p>
          <a:p>
            <a:pPr>
              <a:spcAft>
                <a:spcPts val="0"/>
              </a:spcAft>
              <a:buFont typeface="Arial" panose="020B0604020202020204" pitchFamily="34" charset="0"/>
              <a:buChar char="•"/>
            </a:pPr>
            <a:r>
              <a:rPr lang="en-GB" dirty="0"/>
              <a:t>it is important not to over-order vaccines and only order what is needed for a two-to-four-week period</a:t>
            </a: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dirty="0"/>
              <a:t>4CMenB vaccination programme against gonorrhoea</a:t>
            </a:r>
            <a:endParaRPr lang="en-US" dirty="0"/>
          </a:p>
        </p:txBody>
      </p:sp>
    </p:spTree>
    <p:extLst>
      <p:ext uri="{BB962C8B-B14F-4D97-AF65-F5344CB8AC3E}">
        <p14:creationId xmlns:p14="http://schemas.microsoft.com/office/powerpoint/2010/main" val="2072469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C778C-EFDC-53D8-F47C-EFCA98823121}"/>
              </a:ext>
            </a:extLst>
          </p:cNvPr>
          <p:cNvSpPr>
            <a:spLocks noGrp="1"/>
          </p:cNvSpPr>
          <p:nvPr>
            <p:ph type="title"/>
          </p:nvPr>
        </p:nvSpPr>
        <p:spPr/>
        <p:txBody>
          <a:bodyPr/>
          <a:lstStyle/>
          <a:p>
            <a:r>
              <a:rPr lang="en-GB" dirty="0"/>
              <a:t>4CMenB schedule</a:t>
            </a:r>
          </a:p>
        </p:txBody>
      </p:sp>
      <p:sp>
        <p:nvSpPr>
          <p:cNvPr id="3" name="Content Placeholder 2">
            <a:extLst>
              <a:ext uri="{FF2B5EF4-FFF2-40B4-BE49-F238E27FC236}">
                <a16:creationId xmlns:a16="http://schemas.microsoft.com/office/drawing/2014/main" id="{076DBBFD-6711-FF59-15EE-500C2A1C0D3D}"/>
              </a:ext>
            </a:extLst>
          </p:cNvPr>
          <p:cNvSpPr>
            <a:spLocks noGrp="1"/>
          </p:cNvSpPr>
          <p:nvPr>
            <p:ph idx="1"/>
          </p:nvPr>
        </p:nvSpPr>
        <p:spPr/>
        <p:txBody>
          <a:bodyPr>
            <a:normAutofit lnSpcReduction="10000"/>
          </a:bodyPr>
          <a:lstStyle/>
          <a:p>
            <a:pPr marL="0" indent="0">
              <a:buFont typeface="Arial" panose="020B0604020202020204" pitchFamily="34" charset="0"/>
              <a:buNone/>
            </a:pPr>
            <a:r>
              <a:rPr lang="en-GB" sz="2200" dirty="0"/>
              <a:t>The 4CMenB course consists of:</a:t>
            </a:r>
          </a:p>
          <a:p>
            <a:r>
              <a:rPr lang="en-GB" sz="2200" dirty="0"/>
              <a:t>two doses of 0.5ml by injection (next slide) at least 4 weeks apart</a:t>
            </a:r>
          </a:p>
          <a:p>
            <a:r>
              <a:rPr lang="en-GB" sz="2200" dirty="0"/>
              <a:t>no maximum time interval limit between the two vaccine doses. Pragmatically and opportunistically, the second dose can be scheduled for the next clinic attendance, which may be after 3, 6 or 12 months</a:t>
            </a:r>
          </a:p>
          <a:p>
            <a:r>
              <a:rPr lang="en-GB" sz="2200" dirty="0"/>
              <a:t>there is no need to recommence the primary immunisation schedule even after a prolonged interval between the two doses</a:t>
            </a:r>
          </a:p>
          <a:p>
            <a:pPr>
              <a:spcAft>
                <a:spcPts val="1400"/>
              </a:spcAft>
            </a:pPr>
            <a:r>
              <a:rPr lang="en-GB" sz="2200" dirty="0"/>
              <a:t>no recommendations for 4CMenB booster doses in eligible adults who have received two doses as part of their primary immunisation</a:t>
            </a:r>
          </a:p>
          <a:p>
            <a:pPr>
              <a:spcAft>
                <a:spcPts val="1400"/>
              </a:spcAft>
            </a:pPr>
            <a:r>
              <a:rPr lang="en-GB" sz="2200" dirty="0"/>
              <a:t>complete the patient record card and ask them to retain it and return for the second appointment.</a:t>
            </a:r>
          </a:p>
          <a:p>
            <a:pPr>
              <a:spcAft>
                <a:spcPts val="1400"/>
              </a:spcAft>
            </a:pPr>
            <a:endParaRPr lang="en-GB" sz="2200" dirty="0"/>
          </a:p>
        </p:txBody>
      </p:sp>
      <p:sp>
        <p:nvSpPr>
          <p:cNvPr id="4" name="Footer Placeholder 3">
            <a:extLst>
              <a:ext uri="{FF2B5EF4-FFF2-40B4-BE49-F238E27FC236}">
                <a16:creationId xmlns:a16="http://schemas.microsoft.com/office/drawing/2014/main" id="{BC5FE925-8788-20B3-333F-C558DE8EBBAD}"/>
              </a:ext>
            </a:extLst>
          </p:cNvPr>
          <p:cNvSpPr>
            <a:spLocks noGrp="1"/>
          </p:cNvSpPr>
          <p:nvPr>
            <p:ph type="ftr" sz="quarter" idx="10"/>
          </p:nvPr>
        </p:nvSpPr>
        <p:spPr/>
        <p:txBody>
          <a:bodyPr/>
          <a:lstStyle/>
          <a:p>
            <a:r>
              <a:rPr lang="en-GB" dirty="0"/>
              <a:t>4CMenB vaccination programme against gonorrhoea</a:t>
            </a:r>
            <a:endParaRPr lang="en-GB" sz="1400" dirty="0"/>
          </a:p>
        </p:txBody>
      </p:sp>
    </p:spTree>
    <p:extLst>
      <p:ext uri="{BB962C8B-B14F-4D97-AF65-F5344CB8AC3E}">
        <p14:creationId xmlns:p14="http://schemas.microsoft.com/office/powerpoint/2010/main" val="1793701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81CEC-ED81-2AB5-5905-4DBEE4A469D8}"/>
              </a:ext>
            </a:extLst>
          </p:cNvPr>
          <p:cNvSpPr>
            <a:spLocks noGrp="1"/>
          </p:cNvSpPr>
          <p:nvPr>
            <p:ph type="title"/>
          </p:nvPr>
        </p:nvSpPr>
        <p:spPr>
          <a:xfrm>
            <a:off x="330205" y="179416"/>
            <a:ext cx="10941697" cy="972607"/>
          </a:xfrm>
        </p:spPr>
        <p:txBody>
          <a:bodyPr>
            <a:noAutofit/>
          </a:bodyPr>
          <a:lstStyle/>
          <a:p>
            <a:r>
              <a:rPr lang="en-GB" sz="3000" dirty="0"/>
              <a:t>UKHSA is measuring </a:t>
            </a:r>
            <a:r>
              <a:rPr lang="en-GB" sz="3000" b="1" dirty="0"/>
              <a:t>the uptake, impact and effectiveness </a:t>
            </a:r>
            <a:r>
              <a:rPr lang="en-GB" sz="3000" dirty="0"/>
              <a:t>of 4CMenB vaccination for GC using GUMCAD data</a:t>
            </a:r>
            <a:endParaRPr lang="en-GB" sz="3000" i="1" dirty="0"/>
          </a:p>
        </p:txBody>
      </p:sp>
      <p:sp>
        <p:nvSpPr>
          <p:cNvPr id="8" name="Slide Number Placeholder 7">
            <a:extLst>
              <a:ext uri="{FF2B5EF4-FFF2-40B4-BE49-F238E27FC236}">
                <a16:creationId xmlns:a16="http://schemas.microsoft.com/office/drawing/2014/main" id="{8019D5EA-2579-F082-F18E-0697A071B37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400" b="0" i="0" u="none" strike="noStrike" kern="1200" cap="none" spc="0" normalizeH="0" baseline="0" noProof="0">
              <a:ln>
                <a:noFill/>
              </a:ln>
              <a:solidFill>
                <a:prstClr val="white"/>
              </a:solidFill>
              <a:effectLst/>
              <a:uLnTx/>
              <a:uFillTx/>
            </a:endParaRPr>
          </a:p>
        </p:txBody>
      </p:sp>
      <p:grpSp>
        <p:nvGrpSpPr>
          <p:cNvPr id="13" name="Group 12">
            <a:extLst>
              <a:ext uri="{FF2B5EF4-FFF2-40B4-BE49-F238E27FC236}">
                <a16:creationId xmlns:a16="http://schemas.microsoft.com/office/drawing/2014/main" id="{DC2060E0-958A-0FDB-5D80-DFD7BC8CC2AA}"/>
              </a:ext>
            </a:extLst>
          </p:cNvPr>
          <p:cNvGrpSpPr/>
          <p:nvPr/>
        </p:nvGrpSpPr>
        <p:grpSpPr>
          <a:xfrm>
            <a:off x="2887159" y="1523436"/>
            <a:ext cx="6160176" cy="2429447"/>
            <a:chOff x="2887159" y="1701236"/>
            <a:chExt cx="6160176" cy="2429447"/>
          </a:xfrm>
        </p:grpSpPr>
        <p:grpSp>
          <p:nvGrpSpPr>
            <p:cNvPr id="15" name="Group 14">
              <a:extLst>
                <a:ext uri="{FF2B5EF4-FFF2-40B4-BE49-F238E27FC236}">
                  <a16:creationId xmlns:a16="http://schemas.microsoft.com/office/drawing/2014/main" id="{5D4442FF-B9AA-49D1-2C07-A685761E0015}"/>
                </a:ext>
              </a:extLst>
            </p:cNvPr>
            <p:cNvGrpSpPr/>
            <p:nvPr/>
          </p:nvGrpSpPr>
          <p:grpSpPr>
            <a:xfrm>
              <a:off x="4484878" y="1701236"/>
              <a:ext cx="1237069" cy="2429447"/>
              <a:chOff x="3220937" y="1604457"/>
              <a:chExt cx="1026997" cy="1940257"/>
            </a:xfrm>
          </p:grpSpPr>
          <p:pic>
            <p:nvPicPr>
              <p:cNvPr id="9" name="Content Placeholder 6" descr="Needle outline">
                <a:extLst>
                  <a:ext uri="{FF2B5EF4-FFF2-40B4-BE49-F238E27FC236}">
                    <a16:creationId xmlns:a16="http://schemas.microsoft.com/office/drawing/2014/main" id="{FEC492F5-23DD-8142-860E-A743E25849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33534" y="1604457"/>
                <a:ext cx="914400" cy="914400"/>
              </a:xfrm>
              <a:prstGeom prst="rect">
                <a:avLst/>
              </a:prstGeom>
            </p:spPr>
          </p:pic>
          <p:pic>
            <p:nvPicPr>
              <p:cNvPr id="10" name="Content Placeholder 6" descr="Needle outline">
                <a:extLst>
                  <a:ext uri="{FF2B5EF4-FFF2-40B4-BE49-F238E27FC236}">
                    <a16:creationId xmlns:a16="http://schemas.microsoft.com/office/drawing/2014/main" id="{672E0D28-5B94-21D2-A3E6-92E89F0CD6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20937" y="2630314"/>
                <a:ext cx="914400" cy="914400"/>
              </a:xfrm>
              <a:prstGeom prst="rect">
                <a:avLst/>
              </a:prstGeom>
            </p:spPr>
          </p:pic>
        </p:grpSp>
        <p:pic>
          <p:nvPicPr>
            <p:cNvPr id="14" name="Graphic 13" descr="Hospital outline">
              <a:extLst>
                <a:ext uri="{FF2B5EF4-FFF2-40B4-BE49-F238E27FC236}">
                  <a16:creationId xmlns:a16="http://schemas.microsoft.com/office/drawing/2014/main" id="{0A5A8A59-26D0-2C74-3771-D74E973A061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26877" y="2018050"/>
              <a:ext cx="1101441" cy="1144944"/>
            </a:xfrm>
            <a:prstGeom prst="rect">
              <a:avLst/>
            </a:prstGeom>
          </p:spPr>
        </p:pic>
        <p:pic>
          <p:nvPicPr>
            <p:cNvPr id="24" name="Graphic 23" descr="Thumbs Down outline">
              <a:extLst>
                <a:ext uri="{FF2B5EF4-FFF2-40B4-BE49-F238E27FC236}">
                  <a16:creationId xmlns:a16="http://schemas.microsoft.com/office/drawing/2014/main" id="{7A005836-8999-DB6D-EB66-2DBC961A613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945894" y="2053971"/>
              <a:ext cx="1101441" cy="1144944"/>
            </a:xfrm>
            <a:prstGeom prst="rect">
              <a:avLst/>
            </a:prstGeom>
          </p:spPr>
        </p:pic>
        <p:sp>
          <p:nvSpPr>
            <p:cNvPr id="25" name="Content Placeholder 6" descr="Needle outline">
              <a:extLst>
                <a:ext uri="{FF2B5EF4-FFF2-40B4-BE49-F238E27FC236}">
                  <a16:creationId xmlns:a16="http://schemas.microsoft.com/office/drawing/2014/main" id="{73E1DC64-C56E-F214-F488-BBDEE192252C}"/>
                </a:ext>
              </a:extLst>
            </p:cNvPr>
            <p:cNvSpPr/>
            <p:nvPr/>
          </p:nvSpPr>
          <p:spPr>
            <a:xfrm>
              <a:off x="2887159" y="2161437"/>
              <a:ext cx="906117" cy="942211"/>
            </a:xfrm>
            <a:custGeom>
              <a:avLst/>
              <a:gdLst>
                <a:gd name="connsiteX0" fmla="*/ 749559 w 752245"/>
                <a:gd name="connsiteY0" fmla="*/ 125904 h 752489"/>
                <a:gd name="connsiteX1" fmla="*/ 626349 w 752245"/>
                <a:gd name="connsiteY1" fmla="*/ 2688 h 752489"/>
                <a:gd name="connsiteX2" fmla="*/ 612880 w 752245"/>
                <a:gd name="connsiteY2" fmla="*/ 2893 h 752489"/>
                <a:gd name="connsiteX3" fmla="*/ 612879 w 752245"/>
                <a:gd name="connsiteY3" fmla="*/ 16157 h 752489"/>
                <a:gd name="connsiteX4" fmla="*/ 643156 w 752245"/>
                <a:gd name="connsiteY4" fmla="*/ 46434 h 752489"/>
                <a:gd name="connsiteX5" fmla="*/ 581823 w 752245"/>
                <a:gd name="connsiteY5" fmla="*/ 107709 h 752489"/>
                <a:gd name="connsiteX6" fmla="*/ 514272 w 752245"/>
                <a:gd name="connsiteY6" fmla="*/ 40788 h 752489"/>
                <a:gd name="connsiteX7" fmla="*/ 500802 w 752245"/>
                <a:gd name="connsiteY7" fmla="*/ 40786 h 752489"/>
                <a:gd name="connsiteX8" fmla="*/ 500799 w 752245"/>
                <a:gd name="connsiteY8" fmla="*/ 54257 h 752489"/>
                <a:gd name="connsiteX9" fmla="*/ 531279 w 752245"/>
                <a:gd name="connsiteY9" fmla="*/ 84737 h 752489"/>
                <a:gd name="connsiteX10" fmla="*/ 253076 w 752245"/>
                <a:gd name="connsiteY10" fmla="*/ 363069 h 752489"/>
                <a:gd name="connsiteX11" fmla="*/ 224383 w 752245"/>
                <a:gd name="connsiteY11" fmla="*/ 431230 h 752489"/>
                <a:gd name="connsiteX12" fmla="*/ 228867 w 752245"/>
                <a:gd name="connsiteY12" fmla="*/ 460826 h 752489"/>
                <a:gd name="connsiteX13" fmla="*/ 172716 w 752245"/>
                <a:gd name="connsiteY13" fmla="*/ 516987 h 752489"/>
                <a:gd name="connsiteX14" fmla="*/ 162854 w 752245"/>
                <a:gd name="connsiteY14" fmla="*/ 564517 h 752489"/>
                <a:gd name="connsiteX15" fmla="*/ 168674 w 752245"/>
                <a:gd name="connsiteY15" fmla="*/ 570338 h 752489"/>
                <a:gd name="connsiteX16" fmla="*/ 2908 w 752245"/>
                <a:gd name="connsiteY16" fmla="*/ 736113 h 752489"/>
                <a:gd name="connsiteX17" fmla="*/ 2674 w 752245"/>
                <a:gd name="connsiteY17" fmla="*/ 749582 h 752489"/>
                <a:gd name="connsiteX18" fmla="*/ 16142 w 752245"/>
                <a:gd name="connsiteY18" fmla="*/ 749816 h 752489"/>
                <a:gd name="connsiteX19" fmla="*/ 16376 w 752245"/>
                <a:gd name="connsiteY19" fmla="*/ 749582 h 752489"/>
                <a:gd name="connsiteX20" fmla="*/ 182141 w 752245"/>
                <a:gd name="connsiteY20" fmla="*/ 583813 h 752489"/>
                <a:gd name="connsiteX21" fmla="*/ 187959 w 752245"/>
                <a:gd name="connsiteY21" fmla="*/ 589632 h 752489"/>
                <a:gd name="connsiteX22" fmla="*/ 235482 w 752245"/>
                <a:gd name="connsiteY22" fmla="*/ 579767 h 752489"/>
                <a:gd name="connsiteX23" fmla="*/ 291632 w 752245"/>
                <a:gd name="connsiteY23" fmla="*/ 523605 h 752489"/>
                <a:gd name="connsiteX24" fmla="*/ 321221 w 752245"/>
                <a:gd name="connsiteY24" fmla="*/ 528089 h 752489"/>
                <a:gd name="connsiteX25" fmla="*/ 389367 w 752245"/>
                <a:gd name="connsiteY25" fmla="*/ 499390 h 752489"/>
                <a:gd name="connsiteX26" fmla="*/ 667581 w 752245"/>
                <a:gd name="connsiteY26" fmla="*/ 221039 h 752489"/>
                <a:gd name="connsiteX27" fmla="*/ 700824 w 752245"/>
                <a:gd name="connsiteY27" fmla="*/ 254281 h 752489"/>
                <a:gd name="connsiteX28" fmla="*/ 714292 w 752245"/>
                <a:gd name="connsiteY28" fmla="*/ 254487 h 752489"/>
                <a:gd name="connsiteX29" fmla="*/ 714498 w 752245"/>
                <a:gd name="connsiteY29" fmla="*/ 241017 h 752489"/>
                <a:gd name="connsiteX30" fmla="*/ 714293 w 752245"/>
                <a:gd name="connsiteY30" fmla="*/ 240812 h 752489"/>
                <a:gd name="connsiteX31" fmla="*/ 644582 w 752245"/>
                <a:gd name="connsiteY31" fmla="*/ 170471 h 752489"/>
                <a:gd name="connsiteX32" fmla="*/ 705923 w 752245"/>
                <a:gd name="connsiteY32" fmla="*/ 109206 h 752489"/>
                <a:gd name="connsiteX33" fmla="*/ 736089 w 752245"/>
                <a:gd name="connsiteY33" fmla="*/ 139372 h 752489"/>
                <a:gd name="connsiteX34" fmla="*/ 749557 w 752245"/>
                <a:gd name="connsiteY34" fmla="*/ 139166 h 752489"/>
                <a:gd name="connsiteX35" fmla="*/ 749557 w 752245"/>
                <a:gd name="connsiteY35" fmla="*/ 125903 h 752489"/>
                <a:gd name="connsiteX36" fmla="*/ 222011 w 752245"/>
                <a:gd name="connsiteY36" fmla="*/ 566298 h 752489"/>
                <a:gd name="connsiteX37" fmla="*/ 204134 w 752245"/>
                <a:gd name="connsiteY37" fmla="*/ 573608 h 752489"/>
                <a:gd name="connsiteX38" fmla="*/ 198182 w 752245"/>
                <a:gd name="connsiteY38" fmla="*/ 572914 h 752489"/>
                <a:gd name="connsiteX39" fmla="*/ 179568 w 752245"/>
                <a:gd name="connsiteY39" fmla="*/ 554294 h 752489"/>
                <a:gd name="connsiteX40" fmla="*/ 186187 w 752245"/>
                <a:gd name="connsiteY40" fmla="*/ 530456 h 752489"/>
                <a:gd name="connsiteX41" fmla="*/ 242032 w 752245"/>
                <a:gd name="connsiteY41" fmla="*/ 474599 h 752489"/>
                <a:gd name="connsiteX42" fmla="*/ 277865 w 752245"/>
                <a:gd name="connsiteY42" fmla="*/ 510432 h 752489"/>
                <a:gd name="connsiteX43" fmla="*/ 375585 w 752245"/>
                <a:gd name="connsiteY43" fmla="*/ 486238 h 752489"/>
                <a:gd name="connsiteX44" fmla="*/ 321221 w 752245"/>
                <a:gd name="connsiteY44" fmla="*/ 509039 h 752489"/>
                <a:gd name="connsiteX45" fmla="*/ 300422 w 752245"/>
                <a:gd name="connsiteY45" fmla="*/ 506050 h 752489"/>
                <a:gd name="connsiteX46" fmla="*/ 246425 w 752245"/>
                <a:gd name="connsiteY46" fmla="*/ 452054 h 752489"/>
                <a:gd name="connsiteX47" fmla="*/ 243433 w 752245"/>
                <a:gd name="connsiteY47" fmla="*/ 431230 h 752489"/>
                <a:gd name="connsiteX48" fmla="*/ 266549 w 752245"/>
                <a:gd name="connsiteY48" fmla="*/ 376536 h 752489"/>
                <a:gd name="connsiteX49" fmla="*/ 305264 w 752245"/>
                <a:gd name="connsiteY49" fmla="*/ 337805 h 752489"/>
                <a:gd name="connsiteX50" fmla="*/ 414632 w 752245"/>
                <a:gd name="connsiteY50" fmla="*/ 447173 h 752489"/>
                <a:gd name="connsiteX51" fmla="*/ 653844 w 752245"/>
                <a:gd name="connsiteY51" fmla="*/ 207840 h 752489"/>
                <a:gd name="connsiteX52" fmla="*/ 604000 w 752245"/>
                <a:gd name="connsiteY52" fmla="*/ 257709 h 752489"/>
                <a:gd name="connsiteX53" fmla="*/ 542884 w 752245"/>
                <a:gd name="connsiteY53" fmla="*/ 196589 h 752489"/>
                <a:gd name="connsiteX54" fmla="*/ 529415 w 752245"/>
                <a:gd name="connsiteY54" fmla="*/ 210058 h 752489"/>
                <a:gd name="connsiteX55" fmla="*/ 590535 w 752245"/>
                <a:gd name="connsiteY55" fmla="*/ 271177 h 752489"/>
                <a:gd name="connsiteX56" fmla="*/ 546865 w 752245"/>
                <a:gd name="connsiteY56" fmla="*/ 314868 h 752489"/>
                <a:gd name="connsiteX57" fmla="*/ 485818 w 752245"/>
                <a:gd name="connsiteY57" fmla="*/ 253818 h 752489"/>
                <a:gd name="connsiteX58" fmla="*/ 472348 w 752245"/>
                <a:gd name="connsiteY58" fmla="*/ 267287 h 752489"/>
                <a:gd name="connsiteX59" fmla="*/ 533398 w 752245"/>
                <a:gd name="connsiteY59" fmla="*/ 328342 h 752489"/>
                <a:gd name="connsiteX60" fmla="*/ 489729 w 752245"/>
                <a:gd name="connsiteY60" fmla="*/ 372039 h 752489"/>
                <a:gd name="connsiteX61" fmla="*/ 428668 w 752245"/>
                <a:gd name="connsiteY61" fmla="*/ 310974 h 752489"/>
                <a:gd name="connsiteX62" fmla="*/ 415198 w 752245"/>
                <a:gd name="connsiteY62" fmla="*/ 324443 h 752489"/>
                <a:gd name="connsiteX63" fmla="*/ 476262 w 752245"/>
                <a:gd name="connsiteY63" fmla="*/ 385511 h 752489"/>
                <a:gd name="connsiteX64" fmla="*/ 428097 w 752245"/>
                <a:gd name="connsiteY64" fmla="*/ 433707 h 752489"/>
                <a:gd name="connsiteX65" fmla="*/ 318728 w 752245"/>
                <a:gd name="connsiteY65" fmla="*/ 324331 h 752489"/>
                <a:gd name="connsiteX66" fmla="*/ 544489 w 752245"/>
                <a:gd name="connsiteY66" fmla="*/ 98463 h 752489"/>
                <a:gd name="connsiteX67" fmla="*/ 631124 w 752245"/>
                <a:gd name="connsiteY67" fmla="*/ 156993 h 752489"/>
                <a:gd name="connsiteX68" fmla="*/ 630801 w 752245"/>
                <a:gd name="connsiteY68" fmla="*/ 157317 h 752489"/>
                <a:gd name="connsiteX69" fmla="*/ 594978 w 752245"/>
                <a:gd name="connsiteY69" fmla="*/ 121495 h 752489"/>
                <a:gd name="connsiteX70" fmla="*/ 595288 w 752245"/>
                <a:gd name="connsiteY70" fmla="*/ 121187 h 752489"/>
                <a:gd name="connsiteX71" fmla="*/ 656628 w 752245"/>
                <a:gd name="connsiteY71" fmla="*/ 59905 h 752489"/>
                <a:gd name="connsiteX72" fmla="*/ 692458 w 752245"/>
                <a:gd name="connsiteY72" fmla="*/ 95736 h 75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752245" h="752489">
                  <a:moveTo>
                    <a:pt x="749559" y="125904"/>
                  </a:moveTo>
                  <a:lnTo>
                    <a:pt x="626349" y="2688"/>
                  </a:lnTo>
                  <a:cubicBezTo>
                    <a:pt x="622573" y="-974"/>
                    <a:pt x="616543" y="-883"/>
                    <a:pt x="612880" y="2893"/>
                  </a:cubicBezTo>
                  <a:cubicBezTo>
                    <a:pt x="609296" y="6588"/>
                    <a:pt x="609295" y="12462"/>
                    <a:pt x="612879" y="16157"/>
                  </a:cubicBezTo>
                  <a:lnTo>
                    <a:pt x="643156" y="46434"/>
                  </a:lnTo>
                  <a:lnTo>
                    <a:pt x="581823" y="107709"/>
                  </a:lnTo>
                  <a:lnTo>
                    <a:pt x="514272" y="40788"/>
                  </a:lnTo>
                  <a:cubicBezTo>
                    <a:pt x="510552" y="37068"/>
                    <a:pt x="504522" y="37067"/>
                    <a:pt x="500802" y="40786"/>
                  </a:cubicBezTo>
                  <a:cubicBezTo>
                    <a:pt x="497080" y="44505"/>
                    <a:pt x="497079" y="50536"/>
                    <a:pt x="500799" y="54257"/>
                  </a:cubicBezTo>
                  <a:lnTo>
                    <a:pt x="531279" y="84737"/>
                  </a:lnTo>
                  <a:lnTo>
                    <a:pt x="253076" y="363069"/>
                  </a:lnTo>
                  <a:cubicBezTo>
                    <a:pt x="234832" y="381072"/>
                    <a:pt x="224507" y="405599"/>
                    <a:pt x="224383" y="431230"/>
                  </a:cubicBezTo>
                  <a:cubicBezTo>
                    <a:pt x="224557" y="441250"/>
                    <a:pt x="226064" y="451204"/>
                    <a:pt x="228867" y="460826"/>
                  </a:cubicBezTo>
                  <a:lnTo>
                    <a:pt x="172716" y="516987"/>
                  </a:lnTo>
                  <a:cubicBezTo>
                    <a:pt x="160334" y="529494"/>
                    <a:pt x="156470" y="548116"/>
                    <a:pt x="162854" y="564517"/>
                  </a:cubicBezTo>
                  <a:lnTo>
                    <a:pt x="168674" y="570338"/>
                  </a:lnTo>
                  <a:lnTo>
                    <a:pt x="2908" y="736113"/>
                  </a:lnTo>
                  <a:cubicBezTo>
                    <a:pt x="-876" y="739768"/>
                    <a:pt x="-981" y="745797"/>
                    <a:pt x="2674" y="749582"/>
                  </a:cubicBezTo>
                  <a:cubicBezTo>
                    <a:pt x="6328" y="753366"/>
                    <a:pt x="12358" y="753471"/>
                    <a:pt x="16142" y="749816"/>
                  </a:cubicBezTo>
                  <a:cubicBezTo>
                    <a:pt x="16222" y="749739"/>
                    <a:pt x="16300" y="749661"/>
                    <a:pt x="16376" y="749582"/>
                  </a:cubicBezTo>
                  <a:lnTo>
                    <a:pt x="182141" y="583813"/>
                  </a:lnTo>
                  <a:lnTo>
                    <a:pt x="187959" y="589632"/>
                  </a:lnTo>
                  <a:cubicBezTo>
                    <a:pt x="204359" y="596002"/>
                    <a:pt x="222972" y="592137"/>
                    <a:pt x="235482" y="579767"/>
                  </a:cubicBezTo>
                  <a:lnTo>
                    <a:pt x="291632" y="523605"/>
                  </a:lnTo>
                  <a:cubicBezTo>
                    <a:pt x="301252" y="526408"/>
                    <a:pt x="311203" y="527917"/>
                    <a:pt x="321221" y="528089"/>
                  </a:cubicBezTo>
                  <a:cubicBezTo>
                    <a:pt x="346945" y="528447"/>
                    <a:pt x="371648" y="518043"/>
                    <a:pt x="389367" y="499390"/>
                  </a:cubicBezTo>
                  <a:lnTo>
                    <a:pt x="667581" y="221039"/>
                  </a:lnTo>
                  <a:lnTo>
                    <a:pt x="700824" y="254281"/>
                  </a:lnTo>
                  <a:cubicBezTo>
                    <a:pt x="704486" y="258056"/>
                    <a:pt x="710516" y="258149"/>
                    <a:pt x="714292" y="254487"/>
                  </a:cubicBezTo>
                  <a:cubicBezTo>
                    <a:pt x="718069" y="250823"/>
                    <a:pt x="718160" y="244793"/>
                    <a:pt x="714498" y="241017"/>
                  </a:cubicBezTo>
                  <a:cubicBezTo>
                    <a:pt x="714430" y="240948"/>
                    <a:pt x="714363" y="240880"/>
                    <a:pt x="714293" y="240812"/>
                  </a:cubicBezTo>
                  <a:lnTo>
                    <a:pt x="644582" y="170471"/>
                  </a:lnTo>
                  <a:lnTo>
                    <a:pt x="705923" y="109206"/>
                  </a:lnTo>
                  <a:lnTo>
                    <a:pt x="736089" y="139372"/>
                  </a:lnTo>
                  <a:cubicBezTo>
                    <a:pt x="739865" y="143035"/>
                    <a:pt x="745895" y="142943"/>
                    <a:pt x="749557" y="139166"/>
                  </a:cubicBezTo>
                  <a:cubicBezTo>
                    <a:pt x="753142" y="135472"/>
                    <a:pt x="753142" y="129598"/>
                    <a:pt x="749557" y="125903"/>
                  </a:cubicBezTo>
                  <a:close/>
                  <a:moveTo>
                    <a:pt x="222011" y="566298"/>
                  </a:moveTo>
                  <a:cubicBezTo>
                    <a:pt x="217267" y="571024"/>
                    <a:pt x="210830" y="573657"/>
                    <a:pt x="204134" y="573608"/>
                  </a:cubicBezTo>
                  <a:cubicBezTo>
                    <a:pt x="202130" y="573610"/>
                    <a:pt x="200132" y="573377"/>
                    <a:pt x="198182" y="572914"/>
                  </a:cubicBezTo>
                  <a:lnTo>
                    <a:pt x="179568" y="554294"/>
                  </a:lnTo>
                  <a:cubicBezTo>
                    <a:pt x="177476" y="545737"/>
                    <a:pt x="179983" y="536709"/>
                    <a:pt x="186187" y="530456"/>
                  </a:cubicBezTo>
                  <a:lnTo>
                    <a:pt x="242032" y="474599"/>
                  </a:lnTo>
                  <a:lnTo>
                    <a:pt x="277865" y="510432"/>
                  </a:lnTo>
                  <a:close/>
                  <a:moveTo>
                    <a:pt x="375585" y="486238"/>
                  </a:moveTo>
                  <a:cubicBezTo>
                    <a:pt x="361454" y="501113"/>
                    <a:pt x="341735" y="509382"/>
                    <a:pt x="321221" y="509039"/>
                  </a:cubicBezTo>
                  <a:cubicBezTo>
                    <a:pt x="314195" y="508855"/>
                    <a:pt x="307215" y="507852"/>
                    <a:pt x="300422" y="506050"/>
                  </a:cubicBezTo>
                  <a:lnTo>
                    <a:pt x="246425" y="452054"/>
                  </a:lnTo>
                  <a:cubicBezTo>
                    <a:pt x="244622" y="445252"/>
                    <a:pt x="243618" y="438264"/>
                    <a:pt x="243433" y="431230"/>
                  </a:cubicBezTo>
                  <a:cubicBezTo>
                    <a:pt x="243528" y="410643"/>
                    <a:pt x="251851" y="390950"/>
                    <a:pt x="266549" y="376536"/>
                  </a:cubicBezTo>
                  <a:lnTo>
                    <a:pt x="305264" y="337805"/>
                  </a:lnTo>
                  <a:lnTo>
                    <a:pt x="414632" y="447173"/>
                  </a:lnTo>
                  <a:close/>
                  <a:moveTo>
                    <a:pt x="653844" y="207840"/>
                  </a:moveTo>
                  <a:lnTo>
                    <a:pt x="604000" y="257709"/>
                  </a:lnTo>
                  <a:lnTo>
                    <a:pt x="542884" y="196589"/>
                  </a:lnTo>
                  <a:lnTo>
                    <a:pt x="529415" y="210058"/>
                  </a:lnTo>
                  <a:lnTo>
                    <a:pt x="590535" y="271177"/>
                  </a:lnTo>
                  <a:lnTo>
                    <a:pt x="546865" y="314868"/>
                  </a:lnTo>
                  <a:lnTo>
                    <a:pt x="485818" y="253818"/>
                  </a:lnTo>
                  <a:lnTo>
                    <a:pt x="472348" y="267287"/>
                  </a:lnTo>
                  <a:lnTo>
                    <a:pt x="533398" y="328342"/>
                  </a:lnTo>
                  <a:lnTo>
                    <a:pt x="489729" y="372039"/>
                  </a:lnTo>
                  <a:lnTo>
                    <a:pt x="428668" y="310974"/>
                  </a:lnTo>
                  <a:lnTo>
                    <a:pt x="415198" y="324443"/>
                  </a:lnTo>
                  <a:lnTo>
                    <a:pt x="476262" y="385511"/>
                  </a:lnTo>
                  <a:lnTo>
                    <a:pt x="428097" y="433707"/>
                  </a:lnTo>
                  <a:lnTo>
                    <a:pt x="318728" y="324331"/>
                  </a:lnTo>
                  <a:lnTo>
                    <a:pt x="544489" y="98463"/>
                  </a:lnTo>
                  <a:close/>
                  <a:moveTo>
                    <a:pt x="631124" y="156993"/>
                  </a:moveTo>
                  <a:lnTo>
                    <a:pt x="630801" y="157317"/>
                  </a:lnTo>
                  <a:lnTo>
                    <a:pt x="594978" y="121495"/>
                  </a:lnTo>
                  <a:lnTo>
                    <a:pt x="595288" y="121187"/>
                  </a:lnTo>
                  <a:lnTo>
                    <a:pt x="656628" y="59905"/>
                  </a:lnTo>
                  <a:lnTo>
                    <a:pt x="692458" y="95736"/>
                  </a:lnTo>
                  <a:close/>
                </a:path>
              </a:pathLst>
            </a:custGeom>
            <a:solidFill>
              <a:srgbClr val="000000"/>
            </a:solidFill>
            <a:ln w="9525" cap="flat">
              <a:noFill/>
              <a:prstDash val="solid"/>
              <a:miter/>
            </a:ln>
          </p:spPr>
          <p:txBody>
            <a:bodyPr rtlCol="0" anchor="ctr"/>
            <a:lstStyle/>
            <a:p>
              <a:endParaRPr lang="en-US" sz="2000"/>
            </a:p>
          </p:txBody>
        </p:sp>
      </p:grpSp>
      <p:sp>
        <p:nvSpPr>
          <p:cNvPr id="28" name="TextBox 27">
            <a:extLst>
              <a:ext uri="{FF2B5EF4-FFF2-40B4-BE49-F238E27FC236}">
                <a16:creationId xmlns:a16="http://schemas.microsoft.com/office/drawing/2014/main" id="{48139EF1-DA7A-1253-BA71-23C2B717C33C}"/>
              </a:ext>
            </a:extLst>
          </p:cNvPr>
          <p:cNvSpPr txBox="1"/>
          <p:nvPr/>
        </p:nvSpPr>
        <p:spPr>
          <a:xfrm>
            <a:off x="330205" y="1346851"/>
            <a:ext cx="10343491" cy="369332"/>
          </a:xfrm>
          <a:prstGeom prst="rect">
            <a:avLst/>
          </a:prstGeom>
          <a:noFill/>
        </p:spPr>
        <p:txBody>
          <a:bodyPr wrap="square" rtlCol="0">
            <a:spAutoFit/>
          </a:bodyPr>
          <a:lstStyle/>
          <a:p>
            <a:pPr algn="ctr"/>
            <a:r>
              <a:rPr lang="en-GB" dirty="0">
                <a:solidFill>
                  <a:srgbClr val="FF0000"/>
                </a:solidFill>
                <a:latin typeface="Arial" panose="020B0604020202020204" pitchFamily="34" charset="0"/>
                <a:cs typeface="Arial" panose="020B0604020202020204" pitchFamily="34" charset="0"/>
              </a:rPr>
              <a:t>SHHAPT codes co-developed with HCPs on the BASHH/FSRH Information Group</a:t>
            </a:r>
            <a:endParaRPr lang="en-US" dirty="0">
              <a:solidFill>
                <a:srgbClr val="FF000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9FEEB45-9F48-4ECE-3CA0-DB0A077E956D}"/>
              </a:ext>
            </a:extLst>
          </p:cNvPr>
          <p:cNvSpPr txBox="1"/>
          <p:nvPr/>
        </p:nvSpPr>
        <p:spPr>
          <a:xfrm>
            <a:off x="41300" y="5995899"/>
            <a:ext cx="12150699" cy="830997"/>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GC – gonococcus (gonorrhoea); SHHAPT – Sexual Health and HIV Activity Property Type; HCP – Healthcare practitioner; </a:t>
            </a:r>
          </a:p>
          <a:p>
            <a:r>
              <a:rPr lang="en-GB" sz="1200" dirty="0">
                <a:latin typeface="Arial" panose="020B0604020202020204" pitchFamily="34" charset="0"/>
                <a:cs typeface="Arial" panose="020B0604020202020204" pitchFamily="34" charset="0"/>
              </a:rPr>
              <a:t>BASHH – British Association for Sexual Health and HIV; FSRH – Faculty of Sexual and Reproductive Health; SHS – Sexual health service</a:t>
            </a:r>
          </a:p>
          <a:p>
            <a:endParaRPr lang="en-GB" sz="1200" dirty="0">
              <a:latin typeface="Arial" panose="020B0604020202020204" pitchFamily="34" charset="0"/>
              <a:cs typeface="Arial" panose="020B0604020202020204" pitchFamily="34" charset="0"/>
            </a:endParaRPr>
          </a:p>
          <a:p>
            <a:pPr algn="ctr"/>
            <a:r>
              <a:rPr lang="en-GB" sz="1200" dirty="0">
                <a:solidFill>
                  <a:schemeClr val="bg1"/>
                </a:solidFill>
                <a:latin typeface="Arial" panose="020B0604020202020204" pitchFamily="34" charset="0"/>
                <a:cs typeface="Arial" panose="020B0604020202020204" pitchFamily="34" charset="0"/>
              </a:rPr>
              <a:t>GUMCAD is the national STI surveillance system for England – </a:t>
            </a:r>
            <a:r>
              <a:rPr lang="en-GB" sz="1200" dirty="0">
                <a:solidFill>
                  <a:schemeClr val="bg1"/>
                </a:solidFill>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https://www.gov.uk/guidance/gumcad-sti-surveillance-system</a:t>
            </a:r>
            <a:r>
              <a:rPr lang="en-GB" sz="1200" dirty="0">
                <a:solidFill>
                  <a:schemeClr val="bg1"/>
                </a:solidFill>
                <a:latin typeface="Arial" panose="020B0604020202020204" pitchFamily="34" charset="0"/>
                <a:cs typeface="Arial" panose="020B0604020202020204" pitchFamily="34" charset="0"/>
              </a:rPr>
              <a:t> </a:t>
            </a:r>
            <a:endParaRPr lang="en-US" sz="1200" dirty="0">
              <a:solidFill>
                <a:schemeClr val="bg1"/>
              </a:solidFill>
              <a:latin typeface="Arial" panose="020B0604020202020204" pitchFamily="34" charset="0"/>
              <a:cs typeface="Arial" panose="020B0604020202020204" pitchFamily="34" charset="0"/>
            </a:endParaRPr>
          </a:p>
        </p:txBody>
      </p:sp>
      <p:graphicFrame>
        <p:nvGraphicFramePr>
          <p:cNvPr id="12" name="Table 11">
            <a:extLst>
              <a:ext uri="{FF2B5EF4-FFF2-40B4-BE49-F238E27FC236}">
                <a16:creationId xmlns:a16="http://schemas.microsoft.com/office/drawing/2014/main" id="{23829E80-A599-BA42-A88E-47D560393133}"/>
              </a:ext>
            </a:extLst>
          </p:cNvPr>
          <p:cNvGraphicFramePr>
            <a:graphicFrameLocks noGrp="1"/>
          </p:cNvGraphicFramePr>
          <p:nvPr/>
        </p:nvGraphicFramePr>
        <p:xfrm>
          <a:off x="1865240" y="3934787"/>
          <a:ext cx="8128000" cy="170688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1141590639"/>
                    </a:ext>
                  </a:extLst>
                </a:gridCol>
                <a:gridCol w="2032000">
                  <a:extLst>
                    <a:ext uri="{9D8B030D-6E8A-4147-A177-3AD203B41FA5}">
                      <a16:colId xmlns:a16="http://schemas.microsoft.com/office/drawing/2014/main" val="1199236786"/>
                    </a:ext>
                  </a:extLst>
                </a:gridCol>
                <a:gridCol w="2032000">
                  <a:extLst>
                    <a:ext uri="{9D8B030D-6E8A-4147-A177-3AD203B41FA5}">
                      <a16:colId xmlns:a16="http://schemas.microsoft.com/office/drawing/2014/main" val="1414393945"/>
                    </a:ext>
                  </a:extLst>
                </a:gridCol>
                <a:gridCol w="2032000">
                  <a:extLst>
                    <a:ext uri="{9D8B030D-6E8A-4147-A177-3AD203B41FA5}">
                      <a16:colId xmlns:a16="http://schemas.microsoft.com/office/drawing/2014/main" val="1057799267"/>
                    </a:ext>
                  </a:extLst>
                </a:gridCol>
              </a:tblGrid>
              <a:tr h="1946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cs typeface="Arial" panose="020B0604020202020204" pitchFamily="34" charset="0"/>
                        </a:rPr>
                        <a:t>          1</a:t>
                      </a:r>
                      <a:r>
                        <a:rPr lang="en-GB" sz="2000" b="0" baseline="30000" dirty="0">
                          <a:solidFill>
                            <a:schemeClr val="tx1"/>
                          </a:solidFill>
                          <a:latin typeface="Arial" panose="020B0604020202020204" pitchFamily="34" charset="0"/>
                          <a:cs typeface="Arial" panose="020B0604020202020204" pitchFamily="34" charset="0"/>
                        </a:rPr>
                        <a:t>st</a:t>
                      </a:r>
                      <a:r>
                        <a:rPr lang="en-GB" sz="2000" b="0" dirty="0">
                          <a:solidFill>
                            <a:schemeClr val="tx1"/>
                          </a:solidFill>
                          <a:latin typeface="Arial" panose="020B0604020202020204" pitchFamily="34" charset="0"/>
                          <a:cs typeface="Arial" panose="020B0604020202020204" pitchFamily="34" charset="0"/>
                        </a:rPr>
                        <a:t> dose</a:t>
                      </a:r>
                    </a:p>
                    <a:p>
                      <a:pPr algn="ctr"/>
                      <a:endParaRPr lang="en-US" sz="2000" b="0" dirty="0">
                        <a:solidFill>
                          <a:schemeClr val="tx1"/>
                        </a:solidFill>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cs typeface="Arial" panose="020B0604020202020204" pitchFamily="34" charset="0"/>
                        </a:rPr>
                        <a:t>   2</a:t>
                      </a:r>
                      <a:r>
                        <a:rPr lang="en-GB" sz="2000" b="0" baseline="30000" dirty="0">
                          <a:solidFill>
                            <a:schemeClr val="tx1"/>
                          </a:solidFill>
                          <a:latin typeface="Arial" panose="020B0604020202020204" pitchFamily="34" charset="0"/>
                          <a:cs typeface="Arial" panose="020B0604020202020204" pitchFamily="34" charset="0"/>
                        </a:rPr>
                        <a:t>nd</a:t>
                      </a:r>
                      <a:r>
                        <a:rPr lang="en-GB" sz="2000" b="0" dirty="0">
                          <a:solidFill>
                            <a:schemeClr val="tx1"/>
                          </a:solidFill>
                          <a:latin typeface="Arial" panose="020B0604020202020204" pitchFamily="34" charset="0"/>
                          <a:cs typeface="Arial" panose="020B0604020202020204" pitchFamily="34" charset="0"/>
                        </a:rPr>
                        <a:t> dose</a:t>
                      </a:r>
                    </a:p>
                    <a:p>
                      <a:pPr algn="ctr"/>
                      <a:endParaRPr lang="en-US" sz="2000" b="0" dirty="0">
                        <a:solidFill>
                          <a:schemeClr val="tx1"/>
                        </a:solidFill>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cs typeface="Arial" panose="020B0604020202020204" pitchFamily="34" charset="0"/>
                        </a:rPr>
                        <a:t>Course completed at another SHS</a:t>
                      </a:r>
                    </a:p>
                    <a:p>
                      <a:pPr algn="ctr"/>
                      <a:endParaRPr lang="en-US" sz="2000" b="0" dirty="0">
                        <a:solidFill>
                          <a:schemeClr val="tx1"/>
                        </a:solidFill>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cs typeface="Arial" panose="020B0604020202020204" pitchFamily="34" charset="0"/>
                        </a:rPr>
                        <a:t>Declined</a:t>
                      </a:r>
                    </a:p>
                    <a:p>
                      <a:pPr algn="ctr"/>
                      <a:endParaRPr lang="en-US" sz="2000" b="0" dirty="0">
                        <a:solidFill>
                          <a:schemeClr val="tx1"/>
                        </a:solidFill>
                      </a:endParaRPr>
                    </a:p>
                  </a:txBody>
                  <a:tcPr>
                    <a:noFill/>
                  </a:tcPr>
                </a:tc>
                <a:extLst>
                  <a:ext uri="{0D108BD9-81ED-4DB2-BD59-A6C34878D82A}">
                    <a16:rowId xmlns:a16="http://schemas.microsoft.com/office/drawing/2014/main" val="2612082305"/>
                  </a:ext>
                </a:extLst>
              </a:tr>
              <a:tr h="370840">
                <a:tc>
                  <a:txBody>
                    <a:bodyPr/>
                    <a:lstStyle/>
                    <a:p>
                      <a:pPr algn="ctr"/>
                      <a:r>
                        <a:rPr lang="en-US" sz="2000" b="1" i="1" dirty="0">
                          <a:solidFill>
                            <a:schemeClr val="tx1"/>
                          </a:solidFill>
                          <a:effectLst/>
                          <a:latin typeface="Arial" panose="020B0604020202020204" pitchFamily="34" charset="0"/>
                          <a:ea typeface="Aptos" panose="020B0004020202020204" pitchFamily="34" charset="0"/>
                          <a:cs typeface="Arial" panose="020B0604020202020204" pitchFamily="34" charset="0"/>
                        </a:rPr>
                        <a:t>          MBVD1</a:t>
                      </a:r>
                      <a:endParaRPr lang="en-US" sz="2000" dirty="0">
                        <a:solidFill>
                          <a:schemeClr val="tx1"/>
                        </a:solidFill>
                      </a:endParaRPr>
                    </a:p>
                  </a:txBody>
                  <a:tcPr>
                    <a:noFill/>
                  </a:tcPr>
                </a:tc>
                <a:tc>
                  <a:txBody>
                    <a:bodyPr/>
                    <a:lstStyle/>
                    <a:p>
                      <a:pPr algn="ctr"/>
                      <a:r>
                        <a:rPr lang="en-US" sz="2000" b="1" i="1" dirty="0">
                          <a:solidFill>
                            <a:schemeClr val="tx1"/>
                          </a:solidFill>
                          <a:effectLst/>
                          <a:latin typeface="Arial" panose="020B0604020202020204" pitchFamily="34" charset="0"/>
                          <a:ea typeface="Aptos" panose="020B0004020202020204" pitchFamily="34" charset="0"/>
                          <a:cs typeface="Arial" panose="020B0604020202020204" pitchFamily="34" charset="0"/>
                        </a:rPr>
                        <a:t> MBVD2</a:t>
                      </a:r>
                      <a:endParaRPr lang="en-US" sz="2000" dirty="0">
                        <a:solidFill>
                          <a:schemeClr val="tx1"/>
                        </a:solidFill>
                      </a:endParaRPr>
                    </a:p>
                  </a:txBody>
                  <a:tcPr>
                    <a:noFill/>
                  </a:tcPr>
                </a:tc>
                <a:tc>
                  <a:txBody>
                    <a:bodyPr/>
                    <a:lstStyle/>
                    <a:p>
                      <a:pPr algn="ctr"/>
                      <a:r>
                        <a:rPr lang="en-GB" sz="2000" b="1" i="1" dirty="0">
                          <a:solidFill>
                            <a:schemeClr val="tx1"/>
                          </a:solidFill>
                          <a:latin typeface="Arial" panose="020B0604020202020204" pitchFamily="34" charset="0"/>
                          <a:cs typeface="Arial" panose="020B0604020202020204" pitchFamily="34" charset="0"/>
                        </a:rPr>
                        <a:t>MBVDX</a:t>
                      </a:r>
                      <a:endParaRPr lang="en-US" sz="2000" dirty="0">
                        <a:solidFill>
                          <a:schemeClr val="tx1"/>
                        </a:solidFill>
                      </a:endParaRPr>
                    </a:p>
                  </a:txBody>
                  <a:tcPr>
                    <a:noFill/>
                  </a:tcPr>
                </a:tc>
                <a:tc>
                  <a:txBody>
                    <a:bodyPr/>
                    <a:lstStyle/>
                    <a:p>
                      <a:pPr algn="l"/>
                      <a:r>
                        <a:rPr lang="en-GB" sz="2000" b="1" i="1" dirty="0">
                          <a:solidFill>
                            <a:schemeClr val="tx1"/>
                          </a:solidFill>
                          <a:latin typeface="Arial" panose="020B0604020202020204" pitchFamily="34" charset="0"/>
                          <a:cs typeface="Arial" panose="020B0604020202020204" pitchFamily="34" charset="0"/>
                        </a:rPr>
                        <a:t>MBVD0</a:t>
                      </a:r>
                      <a:endParaRPr lang="en-US" sz="2000" dirty="0">
                        <a:solidFill>
                          <a:schemeClr val="tx1"/>
                        </a:solidFill>
                      </a:endParaRPr>
                    </a:p>
                  </a:txBody>
                  <a:tcPr>
                    <a:noFill/>
                  </a:tcPr>
                </a:tc>
                <a:extLst>
                  <a:ext uri="{0D108BD9-81ED-4DB2-BD59-A6C34878D82A}">
                    <a16:rowId xmlns:a16="http://schemas.microsoft.com/office/drawing/2014/main" val="2921141391"/>
                  </a:ext>
                </a:extLst>
              </a:tr>
            </a:tbl>
          </a:graphicData>
        </a:graphic>
      </p:graphicFrame>
    </p:spTree>
    <p:extLst>
      <p:ext uri="{BB962C8B-B14F-4D97-AF65-F5344CB8AC3E}">
        <p14:creationId xmlns:p14="http://schemas.microsoft.com/office/powerpoint/2010/main" val="1509926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dirty="0"/>
              <a:t>Vaccine administration</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5" y="1619794"/>
            <a:ext cx="11123857" cy="4819056"/>
          </a:xfrm>
        </p:spPr>
        <p:txBody>
          <a:bodyPr>
            <a:noAutofit/>
          </a:bodyPr>
          <a:lstStyle/>
          <a:p>
            <a:pPr marL="0" indent="0">
              <a:buNone/>
            </a:pPr>
            <a:r>
              <a:rPr lang="en-GB" dirty="0">
                <a:latin typeface="+mn-lt"/>
                <a:ea typeface="Lucida Sans" panose="020B0602030504020204" pitchFamily="34" charset="0"/>
                <a:cs typeface="Lucida Sans" panose="020B0602030504020204" pitchFamily="34" charset="0"/>
              </a:rPr>
              <a:t>It is preferable to administer 4CMenB </a:t>
            </a:r>
            <a:r>
              <a:rPr lang="en-GB" b="1" dirty="0">
                <a:effectLst/>
                <a:latin typeface="+mn-lt"/>
                <a:ea typeface="Lucida Sans" panose="020B0602030504020204" pitchFamily="34" charset="0"/>
                <a:cs typeface="Lucida Sans" panose="020B0602030504020204" pitchFamily="34" charset="0"/>
              </a:rPr>
              <a:t>intramuscularly</a:t>
            </a:r>
            <a:r>
              <a:rPr lang="en-GB" dirty="0">
                <a:effectLst/>
                <a:latin typeface="+mn-lt"/>
                <a:ea typeface="Lucida Sans" panose="020B0602030504020204" pitchFamily="34" charset="0"/>
                <a:cs typeface="Lucida Sans" panose="020B0602030504020204" pitchFamily="34" charset="0"/>
              </a:rPr>
              <a:t> into</a:t>
            </a:r>
            <a:r>
              <a:rPr lang="en-GB" dirty="0">
                <a:latin typeface="+mn-lt"/>
                <a:ea typeface="Lucida Sans" panose="020B0602030504020204" pitchFamily="34" charset="0"/>
                <a:cs typeface="Lucida Sans" panose="020B0602030504020204" pitchFamily="34" charset="0"/>
              </a:rPr>
              <a:t> the body of the </a:t>
            </a:r>
            <a:r>
              <a:rPr lang="en-GB" b="1" dirty="0">
                <a:latin typeface="+mn-lt"/>
                <a:ea typeface="Lucida Sans" panose="020B0602030504020204" pitchFamily="34" charset="0"/>
                <a:cs typeface="Lucida Sans" panose="020B0602030504020204" pitchFamily="34" charset="0"/>
              </a:rPr>
              <a:t>deltoid</a:t>
            </a:r>
            <a:r>
              <a:rPr lang="en-GB" dirty="0">
                <a:latin typeface="+mn-lt"/>
                <a:ea typeface="Lucida Sans" panose="020B0602030504020204" pitchFamily="34" charset="0"/>
                <a:cs typeface="Lucida Sans" panose="020B0602030504020204" pitchFamily="34" charset="0"/>
              </a:rPr>
              <a:t> muscle in the upper arm</a:t>
            </a:r>
            <a:endParaRPr lang="en-GB" dirty="0">
              <a:effectLst/>
              <a:latin typeface="+mn-lt"/>
              <a:ea typeface="Lucida Sans" panose="020B0602030504020204" pitchFamily="34" charset="0"/>
              <a:cs typeface="Lucida Sans" panose="020B0602030504020204" pitchFamily="34" charset="0"/>
            </a:endParaRPr>
          </a:p>
          <a:p>
            <a:pPr marL="71755" marR="96520">
              <a:lnSpc>
                <a:spcPct val="100000"/>
              </a:lnSpc>
              <a:spcBef>
                <a:spcPts val="255"/>
              </a:spcBef>
              <a:spcAft>
                <a:spcPts val="0"/>
              </a:spcAft>
            </a:pPr>
            <a:endParaRPr lang="en-GB" dirty="0">
              <a:effectLst/>
              <a:latin typeface="+mn-lt"/>
              <a:ea typeface="Lucida Sans" panose="020B0602030504020204" pitchFamily="34" charset="0"/>
              <a:cs typeface="Lucida Sans" panose="020B0602030504020204" pitchFamily="34" charset="0"/>
            </a:endParaRPr>
          </a:p>
          <a:p>
            <a:pPr marL="0" marR="96520" indent="0">
              <a:lnSpc>
                <a:spcPct val="100000"/>
              </a:lnSpc>
              <a:spcBef>
                <a:spcPts val="255"/>
              </a:spcBef>
              <a:buNone/>
            </a:pPr>
            <a:r>
              <a:rPr lang="en-GB" dirty="0">
                <a:latin typeface="+mn-lt"/>
                <a:ea typeface="Lucida Sans" panose="020B0602030504020204" pitchFamily="34" charset="0"/>
                <a:cs typeface="Lucida Sans" panose="020B0602030504020204" pitchFamily="34" charset="0"/>
              </a:rPr>
              <a:t>For</a:t>
            </a:r>
            <a:r>
              <a:rPr lang="en-GB" spc="-70" dirty="0">
                <a:latin typeface="+mn-lt"/>
                <a:ea typeface="Lucida Sans" panose="020B0602030504020204" pitchFamily="34" charset="0"/>
                <a:cs typeface="Lucida Sans" panose="020B0602030504020204" pitchFamily="34" charset="0"/>
              </a:rPr>
              <a:t> </a:t>
            </a:r>
            <a:r>
              <a:rPr lang="en-GB" dirty="0">
                <a:latin typeface="+mn-lt"/>
                <a:ea typeface="Lucida Sans" panose="020B0602030504020204" pitchFamily="34" charset="0"/>
                <a:cs typeface="Lucida Sans" panose="020B0602030504020204" pitchFamily="34" charset="0"/>
              </a:rPr>
              <a:t>individuals</a:t>
            </a:r>
            <a:r>
              <a:rPr lang="en-GB" spc="-70" dirty="0">
                <a:latin typeface="+mn-lt"/>
                <a:ea typeface="Lucida Sans" panose="020B0602030504020204" pitchFamily="34" charset="0"/>
                <a:cs typeface="Lucida Sans" panose="020B0602030504020204" pitchFamily="34" charset="0"/>
              </a:rPr>
              <a:t> </a:t>
            </a:r>
            <a:r>
              <a:rPr lang="en-GB" dirty="0">
                <a:latin typeface="+mn-lt"/>
                <a:ea typeface="Lucida Sans" panose="020B0602030504020204" pitchFamily="34" charset="0"/>
                <a:cs typeface="Lucida Sans" panose="020B0602030504020204" pitchFamily="34" charset="0"/>
              </a:rPr>
              <a:t>with</a:t>
            </a:r>
            <a:r>
              <a:rPr lang="en-GB" spc="-70" dirty="0">
                <a:latin typeface="+mn-lt"/>
                <a:ea typeface="Lucida Sans" panose="020B0602030504020204" pitchFamily="34" charset="0"/>
                <a:cs typeface="Lucida Sans" panose="020B0602030504020204" pitchFamily="34" charset="0"/>
              </a:rPr>
              <a:t> </a:t>
            </a:r>
            <a:r>
              <a:rPr lang="en-GB" dirty="0">
                <a:latin typeface="+mn-lt"/>
                <a:ea typeface="Lucida Sans" panose="020B0602030504020204" pitchFamily="34" charset="0"/>
                <a:cs typeface="Lucida Sans" panose="020B0602030504020204" pitchFamily="34" charset="0"/>
              </a:rPr>
              <a:t>a</a:t>
            </a:r>
            <a:r>
              <a:rPr lang="en-GB" spc="-70" dirty="0">
                <a:latin typeface="+mn-lt"/>
                <a:ea typeface="Lucida Sans" panose="020B0602030504020204" pitchFamily="34" charset="0"/>
                <a:cs typeface="Lucida Sans" panose="020B0602030504020204" pitchFamily="34" charset="0"/>
              </a:rPr>
              <a:t> </a:t>
            </a:r>
            <a:r>
              <a:rPr lang="en-GB" dirty="0">
                <a:latin typeface="+mn-lt"/>
                <a:ea typeface="Lucida Sans" panose="020B0602030504020204" pitchFamily="34" charset="0"/>
                <a:cs typeface="Lucida Sans" panose="020B0602030504020204" pitchFamily="34" charset="0"/>
              </a:rPr>
              <a:t>bleeding</a:t>
            </a:r>
            <a:r>
              <a:rPr lang="en-GB" spc="-70" dirty="0">
                <a:latin typeface="+mn-lt"/>
                <a:ea typeface="Lucida Sans" panose="020B0602030504020204" pitchFamily="34" charset="0"/>
                <a:cs typeface="Lucida Sans" panose="020B0602030504020204" pitchFamily="34" charset="0"/>
              </a:rPr>
              <a:t> </a:t>
            </a:r>
            <a:r>
              <a:rPr lang="en-GB" spc="-20" dirty="0">
                <a:latin typeface="+mn-lt"/>
                <a:ea typeface="Lucida Sans" panose="020B0602030504020204" pitchFamily="34" charset="0"/>
                <a:cs typeface="Lucida Sans" panose="020B0602030504020204" pitchFamily="34" charset="0"/>
              </a:rPr>
              <a:t>disorder,</a:t>
            </a:r>
            <a:r>
              <a:rPr lang="en-GB" spc="-70" dirty="0">
                <a:latin typeface="+mn-lt"/>
                <a:ea typeface="Lucida Sans" panose="020B0602030504020204" pitchFamily="34" charset="0"/>
                <a:cs typeface="Lucida Sans" panose="020B0602030504020204" pitchFamily="34" charset="0"/>
              </a:rPr>
              <a:t> the vaccine </a:t>
            </a:r>
            <a:r>
              <a:rPr lang="en-GB" dirty="0">
                <a:latin typeface="+mn-lt"/>
                <a:ea typeface="Lucida Sans" panose="020B0602030504020204" pitchFamily="34" charset="0"/>
                <a:cs typeface="Lucida Sans" panose="020B0602030504020204" pitchFamily="34" charset="0"/>
              </a:rPr>
              <a:t>may instead be given</a:t>
            </a:r>
            <a:r>
              <a:rPr lang="en-GB" spc="-70" dirty="0">
                <a:latin typeface="+mn-lt"/>
                <a:ea typeface="Lucida Sans" panose="020B0602030504020204" pitchFamily="34" charset="0"/>
                <a:cs typeface="Lucida Sans" panose="020B0602030504020204" pitchFamily="34" charset="0"/>
              </a:rPr>
              <a:t> </a:t>
            </a:r>
            <a:r>
              <a:rPr lang="en-GB" dirty="0">
                <a:latin typeface="+mn-lt"/>
                <a:ea typeface="Lucida Sans" panose="020B0602030504020204" pitchFamily="34" charset="0"/>
                <a:cs typeface="Lucida Sans" panose="020B0602030504020204" pitchFamily="34" charset="0"/>
              </a:rPr>
              <a:t>by</a:t>
            </a:r>
            <a:r>
              <a:rPr lang="en-GB" spc="-70" dirty="0">
                <a:latin typeface="+mn-lt"/>
                <a:ea typeface="Lucida Sans" panose="020B0602030504020204" pitchFamily="34" charset="0"/>
                <a:cs typeface="Lucida Sans" panose="020B0602030504020204" pitchFamily="34" charset="0"/>
              </a:rPr>
              <a:t> </a:t>
            </a:r>
            <a:r>
              <a:rPr lang="en-GB" dirty="0">
                <a:latin typeface="+mn-lt"/>
                <a:ea typeface="Lucida Sans" panose="020B0602030504020204" pitchFamily="34" charset="0"/>
                <a:cs typeface="Lucida Sans" panose="020B0602030504020204" pitchFamily="34" charset="0"/>
              </a:rPr>
              <a:t>deep subcutaneous</a:t>
            </a:r>
            <a:r>
              <a:rPr lang="en-GB" spc="-220" dirty="0">
                <a:latin typeface="+mn-lt"/>
                <a:ea typeface="Lucida Sans" panose="020B0602030504020204" pitchFamily="34" charset="0"/>
                <a:cs typeface="Lucida Sans" panose="020B0602030504020204" pitchFamily="34" charset="0"/>
              </a:rPr>
              <a:t> </a:t>
            </a:r>
            <a:r>
              <a:rPr lang="en-GB" dirty="0">
                <a:latin typeface="+mn-lt"/>
                <a:ea typeface="Lucida Sans" panose="020B0602030504020204" pitchFamily="34" charset="0"/>
                <a:cs typeface="Lucida Sans" panose="020B0602030504020204" pitchFamily="34" charset="0"/>
              </a:rPr>
              <a:t>injection</a:t>
            </a:r>
            <a:r>
              <a:rPr lang="en-GB" spc="-220" dirty="0">
                <a:latin typeface="+mn-lt"/>
                <a:ea typeface="Lucida Sans" panose="020B0602030504020204" pitchFamily="34" charset="0"/>
                <a:cs typeface="Lucida Sans" panose="020B0602030504020204" pitchFamily="34" charset="0"/>
              </a:rPr>
              <a:t> </a:t>
            </a:r>
            <a:r>
              <a:rPr lang="en-GB" dirty="0">
                <a:latin typeface="+mn-lt"/>
                <a:ea typeface="Lucida Sans" panose="020B0602030504020204" pitchFamily="34" charset="0"/>
                <a:cs typeface="Lucida Sans" panose="020B0602030504020204" pitchFamily="34" charset="0"/>
              </a:rPr>
              <a:t>to</a:t>
            </a:r>
            <a:r>
              <a:rPr lang="en-GB" spc="-220" dirty="0">
                <a:latin typeface="+mn-lt"/>
                <a:ea typeface="Lucida Sans" panose="020B0602030504020204" pitchFamily="34" charset="0"/>
                <a:cs typeface="Lucida Sans" panose="020B0602030504020204" pitchFamily="34" charset="0"/>
              </a:rPr>
              <a:t> </a:t>
            </a:r>
            <a:r>
              <a:rPr lang="en-GB" dirty="0">
                <a:latin typeface="+mn-lt"/>
                <a:ea typeface="Lucida Sans" panose="020B0602030504020204" pitchFamily="34" charset="0"/>
                <a:cs typeface="Lucida Sans" panose="020B0602030504020204" pitchFamily="34" charset="0"/>
              </a:rPr>
              <a:t>reduce</a:t>
            </a:r>
            <a:r>
              <a:rPr lang="en-GB" spc="-220" dirty="0">
                <a:latin typeface="+mn-lt"/>
                <a:ea typeface="Lucida Sans" panose="020B0602030504020204" pitchFamily="34" charset="0"/>
                <a:cs typeface="Lucida Sans" panose="020B0602030504020204" pitchFamily="34" charset="0"/>
              </a:rPr>
              <a:t> </a:t>
            </a:r>
            <a:r>
              <a:rPr lang="en-GB" dirty="0">
                <a:latin typeface="+mn-lt"/>
                <a:ea typeface="Lucida Sans" panose="020B0602030504020204" pitchFamily="34" charset="0"/>
                <a:cs typeface="Lucida Sans" panose="020B0602030504020204" pitchFamily="34" charset="0"/>
              </a:rPr>
              <a:t>the</a:t>
            </a:r>
            <a:r>
              <a:rPr lang="en-GB" spc="-220" dirty="0">
                <a:latin typeface="+mn-lt"/>
                <a:ea typeface="Lucida Sans" panose="020B0602030504020204" pitchFamily="34" charset="0"/>
                <a:cs typeface="Lucida Sans" panose="020B0602030504020204" pitchFamily="34" charset="0"/>
              </a:rPr>
              <a:t> </a:t>
            </a:r>
            <a:r>
              <a:rPr lang="en-GB" dirty="0">
                <a:latin typeface="+mn-lt"/>
                <a:ea typeface="Lucida Sans" panose="020B0602030504020204" pitchFamily="34" charset="0"/>
                <a:cs typeface="Lucida Sans" panose="020B0602030504020204" pitchFamily="34" charset="0"/>
              </a:rPr>
              <a:t>risk</a:t>
            </a:r>
            <a:r>
              <a:rPr lang="en-GB" spc="-220" dirty="0">
                <a:latin typeface="+mn-lt"/>
                <a:ea typeface="Lucida Sans" panose="020B0602030504020204" pitchFamily="34" charset="0"/>
                <a:cs typeface="Lucida Sans" panose="020B0602030504020204" pitchFamily="34" charset="0"/>
              </a:rPr>
              <a:t> </a:t>
            </a:r>
            <a:r>
              <a:rPr lang="en-GB" dirty="0">
                <a:latin typeface="+mn-lt"/>
                <a:ea typeface="Lucida Sans" panose="020B0602030504020204" pitchFamily="34" charset="0"/>
                <a:cs typeface="Lucida Sans" panose="020B0602030504020204" pitchFamily="34" charset="0"/>
              </a:rPr>
              <a:t>of</a:t>
            </a:r>
            <a:r>
              <a:rPr lang="en-GB" spc="-220" dirty="0">
                <a:latin typeface="+mn-lt"/>
                <a:ea typeface="Lucida Sans" panose="020B0602030504020204" pitchFamily="34" charset="0"/>
                <a:cs typeface="Lucida Sans" panose="020B0602030504020204" pitchFamily="34" charset="0"/>
              </a:rPr>
              <a:t> </a:t>
            </a:r>
            <a:r>
              <a:rPr lang="en-GB" dirty="0">
                <a:latin typeface="+mn-lt"/>
                <a:ea typeface="Lucida Sans" panose="020B0602030504020204" pitchFamily="34" charset="0"/>
                <a:cs typeface="Lucida Sans" panose="020B0602030504020204" pitchFamily="34" charset="0"/>
              </a:rPr>
              <a:t>bleeding</a:t>
            </a:r>
            <a:r>
              <a:rPr lang="en-GB" spc="-220" dirty="0">
                <a:latin typeface="+mn-lt"/>
                <a:ea typeface="Lucida Sans" panose="020B0602030504020204" pitchFamily="34" charset="0"/>
                <a:cs typeface="Lucida Sans" panose="020B0602030504020204" pitchFamily="34" charset="0"/>
              </a:rPr>
              <a:t> </a:t>
            </a:r>
            <a:r>
              <a:rPr lang="en-GB" spc="-20" dirty="0">
                <a:latin typeface="+mn-lt"/>
                <a:ea typeface="Lucida Sans" panose="020B0602030504020204" pitchFamily="34" charset="0"/>
                <a:cs typeface="Lucida Sans" panose="020B0602030504020204" pitchFamily="34" charset="0"/>
              </a:rPr>
              <a:t>(see </a:t>
            </a:r>
            <a:r>
              <a:rPr lang="en-GB" dirty="0">
                <a:latin typeface="+mn-lt"/>
                <a:ea typeface="Lucida Sans" panose="020B0602030504020204" pitchFamily="34" charset="0"/>
                <a:cs typeface="Lucida Sans" panose="020B0602030504020204" pitchFamily="34" charset="0"/>
              </a:rPr>
              <a:t>Chapter 4 and the Gonorrhoea chapter)</a:t>
            </a:r>
          </a:p>
          <a:p>
            <a:pPr marL="0" marR="96520" indent="0">
              <a:lnSpc>
                <a:spcPct val="100000"/>
              </a:lnSpc>
              <a:spcBef>
                <a:spcPts val="255"/>
              </a:spcBef>
              <a:buNone/>
            </a:pPr>
            <a:endParaRPr lang="en-GB" dirty="0">
              <a:effectLst/>
              <a:latin typeface="+mn-lt"/>
              <a:ea typeface="Lucida Sans" panose="020B0602030504020204" pitchFamily="34" charset="0"/>
              <a:cs typeface="Lucida Sans" panose="020B0602030504020204" pitchFamily="34" charset="0"/>
            </a:endParaRPr>
          </a:p>
          <a:p>
            <a:pPr marL="0" indent="0">
              <a:buNone/>
            </a:pPr>
            <a:r>
              <a:rPr lang="en-GB" dirty="0">
                <a:latin typeface="+mn-lt"/>
              </a:rPr>
              <a:t>The Green Book chapter 4 provides advice about choice of injection site, preparation of the site, and the route, needle length/gauge and technique</a:t>
            </a:r>
            <a:endParaRPr lang="en-US" dirty="0">
              <a:latin typeface="+mn-lt"/>
            </a:endParaRP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dirty="0"/>
              <a:t>4CMenB vaccination programme against gonorrhoea</a:t>
            </a:r>
            <a:endParaRPr lang="en-US" dirty="0"/>
          </a:p>
        </p:txBody>
      </p:sp>
    </p:spTree>
    <p:extLst>
      <p:ext uri="{BB962C8B-B14F-4D97-AF65-F5344CB8AC3E}">
        <p14:creationId xmlns:p14="http://schemas.microsoft.com/office/powerpoint/2010/main" val="3531557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95467-EC62-DB91-9BBF-7A27919AA332}"/>
              </a:ext>
            </a:extLst>
          </p:cNvPr>
          <p:cNvSpPr>
            <a:spLocks noGrp="1"/>
          </p:cNvSpPr>
          <p:nvPr>
            <p:ph type="title"/>
          </p:nvPr>
        </p:nvSpPr>
        <p:spPr/>
        <p:txBody>
          <a:bodyPr/>
          <a:lstStyle/>
          <a:p>
            <a:r>
              <a:rPr lang="en-GB" dirty="0"/>
              <a:t>Co-administration</a:t>
            </a:r>
          </a:p>
        </p:txBody>
      </p:sp>
      <p:sp>
        <p:nvSpPr>
          <p:cNvPr id="3" name="Content Placeholder 2">
            <a:extLst>
              <a:ext uri="{FF2B5EF4-FFF2-40B4-BE49-F238E27FC236}">
                <a16:creationId xmlns:a16="http://schemas.microsoft.com/office/drawing/2014/main" id="{72C75ECA-539E-4C9D-24A3-E7F2C79B01B2}"/>
              </a:ext>
            </a:extLst>
          </p:cNvPr>
          <p:cNvSpPr>
            <a:spLocks noGrp="1"/>
          </p:cNvSpPr>
          <p:nvPr>
            <p:ph idx="1"/>
          </p:nvPr>
        </p:nvSpPr>
        <p:spPr>
          <a:xfrm>
            <a:off x="330205" y="1632857"/>
            <a:ext cx="11123857" cy="4624252"/>
          </a:xfrm>
        </p:spPr>
        <p:txBody>
          <a:bodyPr>
            <a:normAutofit fontScale="92500" lnSpcReduction="10000"/>
          </a:bodyPr>
          <a:lstStyle/>
          <a:p>
            <a:r>
              <a:rPr lang="en-GB" sz="2600" dirty="0">
                <a:latin typeface="+mn-lt"/>
                <a:ea typeface="Lucida Sans" panose="020B0602030504020204" pitchFamily="34" charset="0"/>
                <a:cs typeface="Lucida Sans" panose="020B0602030504020204" pitchFamily="34" charset="0"/>
              </a:rPr>
              <a:t>v</a:t>
            </a:r>
            <a:r>
              <a:rPr lang="en-GB" sz="2600" dirty="0">
                <a:effectLst/>
                <a:latin typeface="+mn-lt"/>
                <a:ea typeface="Lucida Sans" panose="020B0602030504020204" pitchFamily="34" charset="0"/>
                <a:cs typeface="Lucida Sans" panose="020B0602030504020204" pitchFamily="34" charset="0"/>
              </a:rPr>
              <a:t>accinating in a timely manner when an eligible individual is present in the clinic will avoid any delay in protection and reduce the risk of the individual not returning for a later appointment</a:t>
            </a:r>
          </a:p>
          <a:p>
            <a:r>
              <a:rPr lang="en-GB" sz="2600" dirty="0">
                <a:effectLst/>
                <a:latin typeface="+mn-lt"/>
                <a:ea typeface="Lucida Sans" panose="020B0602030504020204" pitchFamily="34" charset="0"/>
                <a:cs typeface="Lucida Sans" panose="020B0602030504020204" pitchFamily="34" charset="0"/>
              </a:rPr>
              <a:t>4CMenB can be administered before, at the same time as, or after all other vaccines (including but not limited to hepatitis A, hepatitis B, human papillomavirus (HPV) and mpox vaccines that are offered in sexual health clinics) without any restrictions on time intervals between different vaccines</a:t>
            </a:r>
          </a:p>
          <a:p>
            <a:r>
              <a:rPr lang="en-GB" sz="2600" dirty="0">
                <a:effectLst/>
                <a:latin typeface="+mn-lt"/>
                <a:ea typeface="Lucida Sans" panose="020B0602030504020204" pitchFamily="34" charset="0"/>
                <a:cs typeface="Lucida Sans" panose="020B0602030504020204" pitchFamily="34" charset="0"/>
              </a:rPr>
              <a:t>the vaccines should be given at a separate site, preferably in a separate arm; </a:t>
            </a:r>
            <a:r>
              <a:rPr lang="en-GB" sz="2600" dirty="0">
                <a:latin typeface="+mn-lt"/>
              </a:rPr>
              <a:t>If more than one injection is to be given in the same arm, they should be administered at least 2.5cm apart </a:t>
            </a:r>
            <a:endParaRPr lang="en-GB" sz="2600" dirty="0">
              <a:effectLst/>
              <a:latin typeface="+mn-lt"/>
              <a:ea typeface="Lucida Sans" panose="020B0602030504020204" pitchFamily="34" charset="0"/>
              <a:cs typeface="Lucida Sans" panose="020B0602030504020204" pitchFamily="34" charset="0"/>
            </a:endParaRPr>
          </a:p>
          <a:p>
            <a:r>
              <a:rPr lang="en-GB" sz="2600" dirty="0">
                <a:latin typeface="+mn-lt"/>
                <a:ea typeface="Lucida Sans" panose="020B0602030504020204" pitchFamily="34" charset="0"/>
                <a:cs typeface="Lucida Sans" panose="020B0602030504020204" pitchFamily="34" charset="0"/>
              </a:rPr>
              <a:t>t</a:t>
            </a:r>
            <a:r>
              <a:rPr lang="en-GB" sz="2600" dirty="0">
                <a:effectLst/>
                <a:latin typeface="+mn-lt"/>
                <a:ea typeface="Lucida Sans" panose="020B0602030504020204" pitchFamily="34" charset="0"/>
                <a:cs typeface="Lucida Sans" panose="020B0602030504020204" pitchFamily="34" charset="0"/>
              </a:rPr>
              <a:t>he specific site at which each vaccine is given should be noted in the individual’s clinical record</a:t>
            </a:r>
          </a:p>
          <a:p>
            <a:pPr marL="0" indent="0">
              <a:buNone/>
            </a:pPr>
            <a:r>
              <a:rPr lang="en-GB" sz="2800" dirty="0">
                <a:effectLst/>
                <a:latin typeface="+mn-lt"/>
                <a:ea typeface="Lucida Sans" panose="020B0602030504020204" pitchFamily="34" charset="0"/>
                <a:cs typeface="Lucida Sans" panose="020B0602030504020204" pitchFamily="34" charset="0"/>
              </a:rPr>
              <a:t> </a:t>
            </a:r>
          </a:p>
          <a:p>
            <a:endParaRPr lang="en-GB" dirty="0"/>
          </a:p>
        </p:txBody>
      </p:sp>
      <p:sp>
        <p:nvSpPr>
          <p:cNvPr id="4" name="Footer Placeholder 3">
            <a:extLst>
              <a:ext uri="{FF2B5EF4-FFF2-40B4-BE49-F238E27FC236}">
                <a16:creationId xmlns:a16="http://schemas.microsoft.com/office/drawing/2014/main" id="{8CDAF85A-B96E-4424-80E8-7621D75260E2}"/>
              </a:ext>
            </a:extLst>
          </p:cNvPr>
          <p:cNvSpPr>
            <a:spLocks noGrp="1"/>
          </p:cNvSpPr>
          <p:nvPr>
            <p:ph type="ftr" sz="quarter" idx="10"/>
          </p:nvPr>
        </p:nvSpPr>
        <p:spPr/>
        <p:txBody>
          <a:bodyPr/>
          <a:lstStyle/>
          <a:p>
            <a:r>
              <a:rPr lang="en-GB" dirty="0"/>
              <a:t>4CMenB vaccination programme against gonorrhoea</a:t>
            </a:r>
            <a:endParaRPr lang="en-GB" sz="1400" dirty="0"/>
          </a:p>
        </p:txBody>
      </p:sp>
    </p:spTree>
    <p:extLst>
      <p:ext uri="{BB962C8B-B14F-4D97-AF65-F5344CB8AC3E}">
        <p14:creationId xmlns:p14="http://schemas.microsoft.com/office/powerpoint/2010/main" val="1852848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EAF28-5E9A-4182-828C-D132BAA72E26}"/>
              </a:ext>
            </a:extLst>
          </p:cNvPr>
          <p:cNvSpPr>
            <a:spLocks noGrp="1"/>
          </p:cNvSpPr>
          <p:nvPr>
            <p:ph type="title"/>
          </p:nvPr>
        </p:nvSpPr>
        <p:spPr/>
        <p:txBody>
          <a:bodyPr/>
          <a:lstStyle/>
          <a:p>
            <a:r>
              <a:rPr lang="en-GB" sz="3600" dirty="0"/>
              <a:t>Contents</a:t>
            </a:r>
            <a:endParaRPr lang="en-GB" dirty="0"/>
          </a:p>
        </p:txBody>
      </p:sp>
      <p:sp>
        <p:nvSpPr>
          <p:cNvPr id="4" name="Footer Placeholder 3">
            <a:extLst>
              <a:ext uri="{FF2B5EF4-FFF2-40B4-BE49-F238E27FC236}">
                <a16:creationId xmlns:a16="http://schemas.microsoft.com/office/drawing/2014/main" id="{D91727B2-BE0C-4F80-B84B-F595FEB02254}"/>
              </a:ext>
            </a:extLst>
          </p:cNvPr>
          <p:cNvSpPr>
            <a:spLocks noGrp="1"/>
          </p:cNvSpPr>
          <p:nvPr>
            <p:ph type="ftr" sz="quarter" idx="10"/>
          </p:nvPr>
        </p:nvSpPr>
        <p:spPr/>
        <p:txBody>
          <a:bodyPr/>
          <a:lstStyle/>
          <a:p>
            <a:pPr>
              <a:defRPr/>
            </a:pPr>
            <a:r>
              <a:rPr lang="en-GB" dirty="0"/>
              <a:t>4CMenB vaccination programme against gonorrhoea</a:t>
            </a:r>
            <a:endParaRPr lang="en-US" dirty="0"/>
          </a:p>
        </p:txBody>
      </p:sp>
      <p:graphicFrame>
        <p:nvGraphicFramePr>
          <p:cNvPr id="5" name="Table 4">
            <a:extLst>
              <a:ext uri="{FF2B5EF4-FFF2-40B4-BE49-F238E27FC236}">
                <a16:creationId xmlns:a16="http://schemas.microsoft.com/office/drawing/2014/main" id="{F3E97142-D8A3-8655-CE65-065328875015}"/>
              </a:ext>
            </a:extLst>
          </p:cNvPr>
          <p:cNvGraphicFramePr>
            <a:graphicFrameLocks noGrp="1"/>
          </p:cNvGraphicFramePr>
          <p:nvPr>
            <p:extLst>
              <p:ext uri="{D42A27DB-BD31-4B8C-83A1-F6EECF244321}">
                <p14:modId xmlns:p14="http://schemas.microsoft.com/office/powerpoint/2010/main" val="1984257219"/>
              </p:ext>
            </p:extLst>
          </p:nvPr>
        </p:nvGraphicFramePr>
        <p:xfrm>
          <a:off x="1227551" y="1604213"/>
          <a:ext cx="9340045" cy="3841070"/>
        </p:xfrm>
        <a:graphic>
          <a:graphicData uri="http://schemas.openxmlformats.org/drawingml/2006/table">
            <a:tbl>
              <a:tblPr firstRow="1" firstCol="1" bandRow="1">
                <a:tableStyleId>{69CF1AB2-1976-4502-BF36-3FF5EA218861}</a:tableStyleId>
              </a:tblPr>
              <a:tblGrid>
                <a:gridCol w="8118623">
                  <a:extLst>
                    <a:ext uri="{9D8B030D-6E8A-4147-A177-3AD203B41FA5}">
                      <a16:colId xmlns:a16="http://schemas.microsoft.com/office/drawing/2014/main" val="1389157216"/>
                    </a:ext>
                  </a:extLst>
                </a:gridCol>
                <a:gridCol w="1221422">
                  <a:extLst>
                    <a:ext uri="{9D8B030D-6E8A-4147-A177-3AD203B41FA5}">
                      <a16:colId xmlns:a16="http://schemas.microsoft.com/office/drawing/2014/main" val="3458494868"/>
                    </a:ext>
                  </a:extLst>
                </a:gridCol>
              </a:tblGrid>
              <a:tr h="424880">
                <a:tc>
                  <a:txBody>
                    <a:bodyPr/>
                    <a:lstStyle/>
                    <a:p>
                      <a:pPr>
                        <a:lnSpc>
                          <a:spcPct val="107000"/>
                        </a:lnSpc>
                        <a:spcAft>
                          <a:spcPts val="800"/>
                        </a:spcAft>
                      </a:pPr>
                      <a:r>
                        <a:rPr lang="en-GB" sz="1400" b="0" dirty="0">
                          <a:effectLst/>
                        </a:rPr>
                        <a:t>Section/topic(s)</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gn="ctr">
                        <a:lnSpc>
                          <a:spcPct val="107000"/>
                        </a:lnSpc>
                        <a:spcAft>
                          <a:spcPts val="800"/>
                        </a:spcAft>
                      </a:pPr>
                      <a:r>
                        <a:rPr lang="en-GB" sz="1400" b="0" dirty="0">
                          <a:effectLst/>
                        </a:rPr>
                        <a:t>Slide number</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2662352671"/>
                  </a:ext>
                </a:extLst>
              </a:tr>
              <a:tr h="393473">
                <a:tc>
                  <a:txBody>
                    <a:bodyPr/>
                    <a:lstStyle/>
                    <a:p>
                      <a:pPr>
                        <a:lnSpc>
                          <a:spcPct val="107000"/>
                        </a:lnSpc>
                        <a:spcAft>
                          <a:spcPts val="800"/>
                        </a:spcAft>
                      </a:pPr>
                      <a:r>
                        <a:rPr lang="en-GB" sz="1400" b="0" dirty="0">
                          <a:effectLst/>
                        </a:rPr>
                        <a:t>Aims of this resource</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noFill/>
                  </a:tcPr>
                </a:tc>
                <a:extLst>
                  <a:ext uri="{0D108BD9-81ED-4DB2-BD59-A6C34878D82A}">
                    <a16:rowId xmlns:a16="http://schemas.microsoft.com/office/drawing/2014/main" val="827320334"/>
                  </a:ext>
                </a:extLst>
              </a:tr>
              <a:tr h="409707">
                <a:tc>
                  <a:txBody>
                    <a:bodyPr/>
                    <a:lstStyle/>
                    <a:p>
                      <a:pPr>
                        <a:lnSpc>
                          <a:spcPct val="107000"/>
                        </a:lnSpc>
                        <a:spcAft>
                          <a:spcPts val="800"/>
                        </a:spcAft>
                      </a:pPr>
                      <a:r>
                        <a:rPr lang="en-GB" sz="1400" b="0" dirty="0">
                          <a:effectLst/>
                        </a:rPr>
                        <a:t>Learning outcomes</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latin typeface="Calibri" panose="020F0502020204030204" pitchFamily="34" charset="0"/>
                          <a:ea typeface="Calibri" panose="020F0502020204030204" pitchFamily="34" charset="0"/>
                          <a:cs typeface="Times New Roman" panose="02020603050405020304" pitchFamily="18" charset="0"/>
                        </a:rPr>
                        <a:t>5</a:t>
                      </a:r>
                    </a:p>
                  </a:txBody>
                  <a:tcPr marL="68580" marR="68580" marT="0" marB="0">
                    <a:noFill/>
                  </a:tcPr>
                </a:tc>
                <a:extLst>
                  <a:ext uri="{0D108BD9-81ED-4DB2-BD59-A6C34878D82A}">
                    <a16:rowId xmlns:a16="http://schemas.microsoft.com/office/drawing/2014/main" val="332213803"/>
                  </a:ext>
                </a:extLst>
              </a:tr>
              <a:tr h="379359">
                <a:tc>
                  <a:txBody>
                    <a:bodyPr/>
                    <a:lstStyle/>
                    <a:p>
                      <a:pPr>
                        <a:lnSpc>
                          <a:spcPct val="107000"/>
                        </a:lnSpc>
                        <a:spcAft>
                          <a:spcPts val="800"/>
                        </a:spcAft>
                      </a:pPr>
                      <a:r>
                        <a:rPr lang="en-GB" sz="1400" b="0" dirty="0">
                          <a:effectLst/>
                        </a:rPr>
                        <a:t>Significant messages</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noFill/>
                  </a:tcPr>
                </a:tc>
                <a:extLst>
                  <a:ext uri="{0D108BD9-81ED-4DB2-BD59-A6C34878D82A}">
                    <a16:rowId xmlns:a16="http://schemas.microsoft.com/office/drawing/2014/main" val="3720152715"/>
                  </a:ext>
                </a:extLst>
              </a:tr>
              <a:tr h="394533">
                <a:tc>
                  <a:txBody>
                    <a:bodyPr/>
                    <a:lstStyle/>
                    <a:p>
                      <a:pPr>
                        <a:lnSpc>
                          <a:spcPct val="107000"/>
                        </a:lnSpc>
                        <a:spcAft>
                          <a:spcPts val="800"/>
                        </a:spcAft>
                      </a:pPr>
                      <a:r>
                        <a:rPr lang="en-GB" sz="1400" b="0" dirty="0">
                          <a:effectLst/>
                        </a:rPr>
                        <a:t>Gonorrhoea (clinical presentation, route of transmission and incubation period)</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0" marB="0">
                    <a:noFill/>
                  </a:tcPr>
                </a:tc>
                <a:extLst>
                  <a:ext uri="{0D108BD9-81ED-4DB2-BD59-A6C34878D82A}">
                    <a16:rowId xmlns:a16="http://schemas.microsoft.com/office/drawing/2014/main" val="1994318895"/>
                  </a:ext>
                </a:extLst>
              </a:tr>
              <a:tr h="394335">
                <a:tc>
                  <a:txBody>
                    <a:bodyPr/>
                    <a:lstStyle/>
                    <a:p>
                      <a:pPr>
                        <a:lnSpc>
                          <a:spcPct val="107000"/>
                        </a:lnSpc>
                        <a:spcAft>
                          <a:spcPts val="800"/>
                        </a:spcAft>
                      </a:pPr>
                      <a:r>
                        <a:rPr lang="en-GB" sz="1400" b="0" kern="1200" dirty="0">
                          <a:effectLst/>
                        </a:rPr>
                        <a:t>Gonorrhoea epidemiology (disease epidemiology, antimicrobial resistance)</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latin typeface="Calibri" panose="020F0502020204030204" pitchFamily="34" charset="0"/>
                          <a:ea typeface="Calibri" panose="020F0502020204030204" pitchFamily="34" charset="0"/>
                          <a:cs typeface="Times New Roman" panose="02020603050405020304" pitchFamily="18" charset="0"/>
                        </a:rPr>
                        <a:t>11</a:t>
                      </a:r>
                    </a:p>
                  </a:txBody>
                  <a:tcPr marL="68580" marR="68580" marT="0" marB="0">
                    <a:noFill/>
                  </a:tcPr>
                </a:tc>
                <a:extLst>
                  <a:ext uri="{0D108BD9-81ED-4DB2-BD59-A6C34878D82A}">
                    <a16:rowId xmlns:a16="http://schemas.microsoft.com/office/drawing/2014/main" val="1485319115"/>
                  </a:ext>
                </a:extLst>
              </a:tr>
              <a:tr h="1078799">
                <a:tc>
                  <a:txBody>
                    <a:bodyPr/>
                    <a:lstStyle/>
                    <a:p>
                      <a:pPr>
                        <a:lnSpc>
                          <a:spcPct val="107000"/>
                        </a:lnSpc>
                        <a:spcAft>
                          <a:spcPts val="800"/>
                        </a:spcAft>
                      </a:pPr>
                      <a:r>
                        <a:rPr lang="en-GB" sz="1400" b="0" dirty="0"/>
                        <a:t>Meningococcal B vaccine (4CMenB) and protection against gonorrhoea</a:t>
                      </a:r>
                      <a:endParaRPr lang="en-GB" sz="1400" b="0" kern="1200" baseline="30000" dirty="0">
                        <a:effectLst/>
                      </a:endParaRPr>
                    </a:p>
                    <a:p>
                      <a:pPr>
                        <a:lnSpc>
                          <a:spcPct val="107000"/>
                        </a:lnSpc>
                        <a:spcAft>
                          <a:spcPts val="800"/>
                        </a:spcAft>
                      </a:pPr>
                      <a:r>
                        <a:rPr lang="en-GB" sz="1400" b="0" kern="1200" dirty="0">
                          <a:effectLst/>
                        </a:rPr>
                        <a:t>(background, eligibility, safety, efficacy, composition, supply, schedule, administration, co-administration, contraindications and precautions, adverse reactions, Yellow Card reporting requirements)</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latin typeface="Calibri" panose="020F0502020204030204" pitchFamily="34" charset="0"/>
                          <a:ea typeface="Calibri" panose="020F0502020204030204" pitchFamily="34" charset="0"/>
                          <a:cs typeface="Times New Roman" panose="02020603050405020304" pitchFamily="18" charset="0"/>
                        </a:rPr>
                        <a:t>34</a:t>
                      </a:r>
                    </a:p>
                  </a:txBody>
                  <a:tcPr marL="68580" marR="68580" marT="0" marB="0">
                    <a:noFill/>
                  </a:tcPr>
                </a:tc>
                <a:extLst>
                  <a:ext uri="{0D108BD9-81ED-4DB2-BD59-A6C34878D82A}">
                    <a16:rowId xmlns:a16="http://schemas.microsoft.com/office/drawing/2014/main" val="1843951732"/>
                  </a:ext>
                </a:extLst>
              </a:tr>
              <a:tr h="365984">
                <a:tc>
                  <a:txBody>
                    <a:bodyPr/>
                    <a:lstStyle/>
                    <a:p>
                      <a:pPr>
                        <a:lnSpc>
                          <a:spcPct val="90000"/>
                        </a:lnSpc>
                        <a:spcBef>
                          <a:spcPts val="1000"/>
                        </a:spcBef>
                      </a:pPr>
                      <a:r>
                        <a:rPr lang="en-GB" sz="1400" b="0" kern="1200" dirty="0">
                          <a:effectLst/>
                        </a:rPr>
                        <a:t>Summary &amp; resources (key messages, links)</a:t>
                      </a:r>
                      <a:endParaRPr lang="en-GB"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latin typeface="Calibri" panose="020F0502020204030204" pitchFamily="34" charset="0"/>
                          <a:ea typeface="Calibri" panose="020F0502020204030204" pitchFamily="34" charset="0"/>
                          <a:cs typeface="Times New Roman" panose="02020603050405020304" pitchFamily="18" charset="0"/>
                        </a:rPr>
                        <a:t>35</a:t>
                      </a:r>
                    </a:p>
                  </a:txBody>
                  <a:tcPr marL="68580" marR="68580" marT="0" marB="0">
                    <a:noFill/>
                  </a:tcPr>
                </a:tc>
                <a:extLst>
                  <a:ext uri="{0D108BD9-81ED-4DB2-BD59-A6C34878D82A}">
                    <a16:rowId xmlns:a16="http://schemas.microsoft.com/office/drawing/2014/main" val="3847610945"/>
                  </a:ext>
                </a:extLst>
              </a:tr>
            </a:tbl>
          </a:graphicData>
        </a:graphic>
      </p:graphicFrame>
    </p:spTree>
    <p:extLst>
      <p:ext uri="{BB962C8B-B14F-4D97-AF65-F5344CB8AC3E}">
        <p14:creationId xmlns:p14="http://schemas.microsoft.com/office/powerpoint/2010/main" val="29069026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D0756-92F4-D230-5A16-02270E874D2E}"/>
              </a:ext>
            </a:extLst>
          </p:cNvPr>
          <p:cNvSpPr>
            <a:spLocks noGrp="1"/>
          </p:cNvSpPr>
          <p:nvPr>
            <p:ph type="title"/>
          </p:nvPr>
        </p:nvSpPr>
        <p:spPr/>
        <p:txBody>
          <a:bodyPr/>
          <a:lstStyle/>
          <a:p>
            <a:r>
              <a:rPr lang="en-GB" dirty="0"/>
              <a:t>Current or recent gonorrhoea infection</a:t>
            </a:r>
          </a:p>
        </p:txBody>
      </p:sp>
      <p:sp>
        <p:nvSpPr>
          <p:cNvPr id="3" name="Content Placeholder 2">
            <a:extLst>
              <a:ext uri="{FF2B5EF4-FFF2-40B4-BE49-F238E27FC236}">
                <a16:creationId xmlns:a16="http://schemas.microsoft.com/office/drawing/2014/main" id="{A24C364F-F8CE-77CE-6ABF-89C45DDAD5F9}"/>
              </a:ext>
            </a:extLst>
          </p:cNvPr>
          <p:cNvSpPr>
            <a:spLocks noGrp="1"/>
          </p:cNvSpPr>
          <p:nvPr>
            <p:ph idx="1"/>
          </p:nvPr>
        </p:nvSpPr>
        <p:spPr>
          <a:xfrm>
            <a:off x="330205" y="1476103"/>
            <a:ext cx="11123857" cy="4650061"/>
          </a:xfrm>
        </p:spPr>
        <p:txBody>
          <a:bodyPr>
            <a:normAutofit fontScale="92500" lnSpcReduction="10000"/>
          </a:bodyPr>
          <a:lstStyle/>
          <a:p>
            <a:pPr marL="0" marR="96520" indent="0">
              <a:buNone/>
            </a:pPr>
            <a:r>
              <a:rPr lang="en-GB" sz="2800" dirty="0">
                <a:effectLst/>
                <a:latin typeface="+mn-lt"/>
                <a:ea typeface="Lucida Sans" panose="020B0602030504020204" pitchFamily="34" charset="0"/>
                <a:cs typeface="Lucida Sans" panose="020B0602030504020204" pitchFamily="34" charset="0"/>
              </a:rPr>
              <a:t>Eligible individuals attending sexual health clinics for testing and/or management of bacterial STIs, including gonorrhoea, should be offered 4CMenB at the same clinic attendance </a:t>
            </a:r>
          </a:p>
          <a:p>
            <a:pPr marL="0" marR="96520" indent="0">
              <a:buNone/>
            </a:pPr>
            <a:endParaRPr lang="en-GB" sz="2800" dirty="0">
              <a:effectLst/>
              <a:latin typeface="+mn-lt"/>
              <a:ea typeface="Lucida Sans" panose="020B0602030504020204" pitchFamily="34" charset="0"/>
              <a:cs typeface="Lucida Sans" panose="020B0602030504020204" pitchFamily="34" charset="0"/>
            </a:endParaRPr>
          </a:p>
          <a:p>
            <a:pPr marL="0" marR="96520" indent="0">
              <a:buNone/>
            </a:pPr>
            <a:r>
              <a:rPr lang="en-GB" sz="2800" dirty="0">
                <a:effectLst/>
                <a:latin typeface="+mn-lt"/>
                <a:ea typeface="Lucida Sans" panose="020B0602030504020204" pitchFamily="34" charset="0"/>
                <a:cs typeface="Lucida Sans" panose="020B0602030504020204" pitchFamily="34" charset="0"/>
              </a:rPr>
              <a:t>This is to avoid delay in offering potential protection to those at highest risk of gonorrhoea who may be reinfected before their next visit to the clinic </a:t>
            </a:r>
          </a:p>
          <a:p>
            <a:pPr marL="0" marR="96520" indent="0">
              <a:buNone/>
            </a:pPr>
            <a:endParaRPr lang="en-GB" sz="2800" dirty="0">
              <a:effectLst/>
              <a:latin typeface="+mn-lt"/>
              <a:ea typeface="Lucida Sans" panose="020B0602030504020204" pitchFamily="34" charset="0"/>
              <a:cs typeface="Lucida Sans" panose="020B0602030504020204" pitchFamily="34" charset="0"/>
            </a:endParaRPr>
          </a:p>
          <a:p>
            <a:pPr marL="0" indent="0">
              <a:buNone/>
            </a:pPr>
            <a:r>
              <a:rPr lang="en-GB" sz="2800" dirty="0">
                <a:latin typeface="+mn-lt"/>
                <a:ea typeface="Lucida Sans" panose="020B0602030504020204" pitchFamily="34" charset="0"/>
                <a:cs typeface="Lucida Sans" panose="020B0602030504020204" pitchFamily="34" charset="0"/>
              </a:rPr>
              <a:t>T</a:t>
            </a:r>
            <a:r>
              <a:rPr lang="en-GB" sz="2800" dirty="0">
                <a:effectLst/>
                <a:latin typeface="+mn-lt"/>
                <a:ea typeface="Lucida Sans" panose="020B0602030504020204" pitchFamily="34" charset="0"/>
                <a:cs typeface="Lucida Sans" panose="020B0602030504020204" pitchFamily="34" charset="0"/>
              </a:rPr>
              <a:t>here is no evidence of 4CMenB clearing acute gonorrhoeal infection in humans and, therefore, acute infections should be managed according to the British Association for Sexual Health and HIV (BASHH) guidelines (</a:t>
            </a:r>
            <a:r>
              <a:rPr lang="en-GB" sz="2800" dirty="0">
                <a:effectLst/>
                <a:latin typeface="+mn-lt"/>
                <a:ea typeface="Lucida Sans" panose="020B0602030504020204" pitchFamily="34" charset="0"/>
                <a:cs typeface="Lucida Sans" panose="020B0602030504020204" pitchFamily="34" charset="0"/>
                <a:hlinkClick r:id="rId3"/>
              </a:rPr>
              <a:t>https://www.bashh.org/guidelines</a:t>
            </a:r>
            <a:r>
              <a:rPr lang="en-GB" sz="2800" dirty="0">
                <a:effectLst/>
                <a:latin typeface="+mn-lt"/>
                <a:ea typeface="Lucida Sans" panose="020B0602030504020204" pitchFamily="34" charset="0"/>
                <a:cs typeface="Lucida Sans" panose="020B0602030504020204" pitchFamily="34" charset="0"/>
              </a:rPr>
              <a:t>).</a:t>
            </a:r>
          </a:p>
          <a:p>
            <a:endParaRPr lang="en-GB" dirty="0"/>
          </a:p>
        </p:txBody>
      </p:sp>
      <p:sp>
        <p:nvSpPr>
          <p:cNvPr id="4" name="Footer Placeholder 3">
            <a:extLst>
              <a:ext uri="{FF2B5EF4-FFF2-40B4-BE49-F238E27FC236}">
                <a16:creationId xmlns:a16="http://schemas.microsoft.com/office/drawing/2014/main" id="{43B8CA7F-A6B2-3EAB-F055-E78B8A8E0218}"/>
              </a:ext>
            </a:extLst>
          </p:cNvPr>
          <p:cNvSpPr>
            <a:spLocks noGrp="1"/>
          </p:cNvSpPr>
          <p:nvPr>
            <p:ph type="ftr" sz="quarter" idx="10"/>
          </p:nvPr>
        </p:nvSpPr>
        <p:spPr/>
        <p:txBody>
          <a:bodyPr/>
          <a:lstStyle/>
          <a:p>
            <a:r>
              <a:rPr lang="en-GB" dirty="0"/>
              <a:t>4CMenB vaccination programme against gonorrhoea</a:t>
            </a:r>
            <a:endParaRPr lang="en-GB" sz="1400" dirty="0"/>
          </a:p>
        </p:txBody>
      </p:sp>
    </p:spTree>
    <p:extLst>
      <p:ext uri="{BB962C8B-B14F-4D97-AF65-F5344CB8AC3E}">
        <p14:creationId xmlns:p14="http://schemas.microsoft.com/office/powerpoint/2010/main" val="2933259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6C812-0D83-B809-DE9C-44BBC0DDD291}"/>
              </a:ext>
            </a:extLst>
          </p:cNvPr>
          <p:cNvSpPr>
            <a:spLocks noGrp="1"/>
          </p:cNvSpPr>
          <p:nvPr>
            <p:ph type="title"/>
          </p:nvPr>
        </p:nvSpPr>
        <p:spPr/>
        <p:txBody>
          <a:bodyPr>
            <a:normAutofit fontScale="90000"/>
          </a:bodyPr>
          <a:lstStyle/>
          <a:p>
            <a:r>
              <a:rPr lang="en-GB" dirty="0"/>
              <a:t>Vaccinated individuals presenting with a gonorrhoea infection </a:t>
            </a:r>
          </a:p>
        </p:txBody>
      </p:sp>
      <p:sp>
        <p:nvSpPr>
          <p:cNvPr id="3" name="Content Placeholder 2">
            <a:extLst>
              <a:ext uri="{FF2B5EF4-FFF2-40B4-BE49-F238E27FC236}">
                <a16:creationId xmlns:a16="http://schemas.microsoft.com/office/drawing/2014/main" id="{40AEA3F5-6C07-AD7B-D65E-8B369AD9F986}"/>
              </a:ext>
            </a:extLst>
          </p:cNvPr>
          <p:cNvSpPr>
            <a:spLocks noGrp="1"/>
          </p:cNvSpPr>
          <p:nvPr>
            <p:ph idx="1"/>
          </p:nvPr>
        </p:nvSpPr>
        <p:spPr/>
        <p:txBody>
          <a:bodyPr>
            <a:normAutofit/>
          </a:bodyPr>
          <a:lstStyle/>
          <a:p>
            <a:r>
              <a:rPr lang="it-IT" sz="2800" dirty="0">
                <a:effectLst/>
                <a:latin typeface="Arial" panose="020B0604020202020204" pitchFamily="34" charset="0"/>
                <a:ea typeface="Arial" panose="020B0604020202020204" pitchFamily="34" charset="0"/>
              </a:rPr>
              <a:t>As the vaccine does not provide </a:t>
            </a:r>
            <a:r>
              <a:rPr lang="en-US" sz="2800" dirty="0">
                <a:effectLst/>
                <a:latin typeface="Arial" panose="020B0604020202020204" pitchFamily="34" charset="0"/>
                <a:ea typeface="Arial" panose="020B0604020202020204" pitchFamily="34" charset="0"/>
              </a:rPr>
              <a:t>complete protection against gonorrhoea, cases will continue to occur in vaccinated individuals </a:t>
            </a:r>
          </a:p>
          <a:p>
            <a:r>
              <a:rPr lang="en-US" sz="2800" dirty="0">
                <a:effectLst/>
                <a:latin typeface="Arial" panose="020B0604020202020204" pitchFamily="34" charset="0"/>
                <a:ea typeface="Arial" panose="020B0604020202020204" pitchFamily="34" charset="0"/>
              </a:rPr>
              <a:t>There is no requirement for additional reporting of these cases (these infections are expected</a:t>
            </a:r>
            <a:r>
              <a:rPr lang="en-US" sz="2800" dirty="0">
                <a:ea typeface="Arial" panose="020B0604020202020204" pitchFamily="34" charset="0"/>
              </a:rPr>
              <a:t> and, therefore, </a:t>
            </a:r>
            <a:r>
              <a:rPr lang="en-US" sz="2800" dirty="0">
                <a:effectLst/>
                <a:latin typeface="Arial" panose="020B0604020202020204" pitchFamily="34" charset="0"/>
                <a:ea typeface="Arial" panose="020B0604020202020204" pitchFamily="34" charset="0"/>
              </a:rPr>
              <a:t>not vaccine failures) and a history of previous/recent vaccination should not alter their management </a:t>
            </a:r>
          </a:p>
          <a:p>
            <a:r>
              <a:rPr lang="en-US" sz="2800" dirty="0">
                <a:effectLst/>
                <a:latin typeface="Arial" panose="020B0604020202020204" pitchFamily="34" charset="0"/>
                <a:ea typeface="Arial" panose="020B0604020202020204" pitchFamily="34" charset="0"/>
              </a:rPr>
              <a:t>If the individual has only received one dose of 4CMenB, the 2</a:t>
            </a:r>
            <a:r>
              <a:rPr lang="en-US" sz="2800" baseline="30000" dirty="0">
                <a:effectLst/>
                <a:latin typeface="Arial" panose="020B0604020202020204" pitchFamily="34" charset="0"/>
                <a:ea typeface="Arial" panose="020B0604020202020204" pitchFamily="34" charset="0"/>
              </a:rPr>
              <a:t>nd</a:t>
            </a:r>
            <a:r>
              <a:rPr lang="en-US" sz="2800" dirty="0">
                <a:effectLst/>
                <a:latin typeface="Arial" panose="020B0604020202020204" pitchFamily="34" charset="0"/>
                <a:ea typeface="Arial" panose="020B0604020202020204" pitchFamily="34" charset="0"/>
              </a:rPr>
              <a:t> dose should be administered at the appropriate interval (a minimum of 4 weeks after the first dose)</a:t>
            </a:r>
            <a:endParaRPr lang="en-GB" sz="2800" dirty="0"/>
          </a:p>
        </p:txBody>
      </p:sp>
      <p:sp>
        <p:nvSpPr>
          <p:cNvPr id="4" name="Footer Placeholder 3">
            <a:extLst>
              <a:ext uri="{FF2B5EF4-FFF2-40B4-BE49-F238E27FC236}">
                <a16:creationId xmlns:a16="http://schemas.microsoft.com/office/drawing/2014/main" id="{49197DEE-DF3F-258A-EBEB-671D6D2B4D9B}"/>
              </a:ext>
            </a:extLst>
          </p:cNvPr>
          <p:cNvSpPr>
            <a:spLocks noGrp="1"/>
          </p:cNvSpPr>
          <p:nvPr>
            <p:ph type="ftr" sz="quarter" idx="10"/>
          </p:nvPr>
        </p:nvSpPr>
        <p:spPr/>
        <p:txBody>
          <a:bodyPr/>
          <a:lstStyle/>
          <a:p>
            <a:r>
              <a:rPr lang="en-GB" dirty="0"/>
              <a:t>4CMenB vaccination programme against gonorrhoea</a:t>
            </a:r>
            <a:endParaRPr lang="en-GB" sz="1400" dirty="0"/>
          </a:p>
        </p:txBody>
      </p:sp>
    </p:spTree>
    <p:extLst>
      <p:ext uri="{BB962C8B-B14F-4D97-AF65-F5344CB8AC3E}">
        <p14:creationId xmlns:p14="http://schemas.microsoft.com/office/powerpoint/2010/main" val="34615548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DC334-7676-C892-FE38-E3F5B11E4924}"/>
              </a:ext>
            </a:extLst>
          </p:cNvPr>
          <p:cNvSpPr>
            <a:spLocks noGrp="1"/>
          </p:cNvSpPr>
          <p:nvPr>
            <p:ph type="title"/>
          </p:nvPr>
        </p:nvSpPr>
        <p:spPr/>
        <p:txBody>
          <a:bodyPr>
            <a:normAutofit fontScale="90000"/>
          </a:bodyPr>
          <a:lstStyle/>
          <a:p>
            <a:r>
              <a:rPr lang="en-GB" dirty="0"/>
              <a:t>Previous 4CMenB vaccination in eligible individuals</a:t>
            </a:r>
            <a:br>
              <a:rPr lang="en-GB" dirty="0"/>
            </a:br>
            <a:endParaRPr lang="en-GB" dirty="0"/>
          </a:p>
        </p:txBody>
      </p:sp>
      <p:sp>
        <p:nvSpPr>
          <p:cNvPr id="3" name="Content Placeholder 2">
            <a:extLst>
              <a:ext uri="{FF2B5EF4-FFF2-40B4-BE49-F238E27FC236}">
                <a16:creationId xmlns:a16="http://schemas.microsoft.com/office/drawing/2014/main" id="{5724FCF2-E88B-EB82-AF96-68D7B475110F}"/>
              </a:ext>
            </a:extLst>
          </p:cNvPr>
          <p:cNvSpPr>
            <a:spLocks noGrp="1"/>
          </p:cNvSpPr>
          <p:nvPr>
            <p:ph idx="1"/>
          </p:nvPr>
        </p:nvSpPr>
        <p:spPr/>
        <p:txBody>
          <a:bodyPr>
            <a:normAutofit/>
          </a:bodyPr>
          <a:lstStyle/>
          <a:p>
            <a:r>
              <a:rPr lang="en-GB" dirty="0"/>
              <a:t>individuals with human immunodeficiency virus (HIV) infection (irrespective of CD4 count), asplenia, splenic dysfunction and complement deficiency (including those on complement inhibitors) may already have received two doses of 4CMenB because of their higher risk of meningococcal disease. No further doses are recommended for these individuals. </a:t>
            </a:r>
          </a:p>
          <a:p>
            <a:r>
              <a:rPr lang="en-GB" dirty="0"/>
              <a:t>eligible individuals who have previously received only one 4CMenB dose can be offered a second dose a minimum of 4 weeks since the first dose; there is no maximum interval between doses</a:t>
            </a:r>
          </a:p>
          <a:p>
            <a:r>
              <a:rPr lang="en-GB" dirty="0"/>
              <a:t>further guidance for the immunisation of HIV-infected individuals is provided by the Royal College of Paediatrics and Child Health, British HIV Association and the Children’s HIV Association (see notes section)</a:t>
            </a:r>
          </a:p>
          <a:p>
            <a:pPr marL="0" indent="0">
              <a:buNone/>
            </a:pPr>
            <a:endParaRPr lang="en-GB" dirty="0"/>
          </a:p>
        </p:txBody>
      </p:sp>
      <p:sp>
        <p:nvSpPr>
          <p:cNvPr id="4" name="Footer Placeholder 3">
            <a:extLst>
              <a:ext uri="{FF2B5EF4-FFF2-40B4-BE49-F238E27FC236}">
                <a16:creationId xmlns:a16="http://schemas.microsoft.com/office/drawing/2014/main" id="{13533BE2-002E-8FBC-4B10-6DB4054C878A}"/>
              </a:ext>
            </a:extLst>
          </p:cNvPr>
          <p:cNvSpPr>
            <a:spLocks noGrp="1"/>
          </p:cNvSpPr>
          <p:nvPr>
            <p:ph type="ftr" sz="quarter" idx="10"/>
          </p:nvPr>
        </p:nvSpPr>
        <p:spPr/>
        <p:txBody>
          <a:bodyPr/>
          <a:lstStyle/>
          <a:p>
            <a:r>
              <a:rPr lang="en-GB" dirty="0"/>
              <a:t>4CMenB vaccination programme against gonorrhoea</a:t>
            </a:r>
            <a:endParaRPr lang="en-GB" sz="1400" dirty="0"/>
          </a:p>
        </p:txBody>
      </p:sp>
    </p:spTree>
    <p:extLst>
      <p:ext uri="{BB962C8B-B14F-4D97-AF65-F5344CB8AC3E}">
        <p14:creationId xmlns:p14="http://schemas.microsoft.com/office/powerpoint/2010/main" val="31953192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dirty="0"/>
              <a:t>Contraindications </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a:lstStyle/>
          <a:p>
            <a:pPr marL="0" marR="504190" indent="0">
              <a:spcAft>
                <a:spcPts val="0"/>
              </a:spcAft>
              <a:buNone/>
            </a:pPr>
            <a:r>
              <a:rPr lang="en-GB" dirty="0">
                <a:latin typeface="Arial"/>
                <a:ea typeface="Times New Roman"/>
                <a:cs typeface="Times New Roman"/>
              </a:rPr>
              <a:t>4CMenB should not</a:t>
            </a:r>
            <a:r>
              <a:rPr lang="en-GB" b="1" dirty="0">
                <a:latin typeface="Arial"/>
                <a:ea typeface="Times New Roman"/>
                <a:cs typeface="Times New Roman"/>
              </a:rPr>
              <a:t> </a:t>
            </a:r>
            <a:r>
              <a:rPr lang="en-GB" dirty="0">
                <a:latin typeface="Arial"/>
                <a:ea typeface="Times New Roman"/>
                <a:cs typeface="Times New Roman"/>
              </a:rPr>
              <a:t>be administered to those who have had:</a:t>
            </a:r>
          </a:p>
          <a:p>
            <a:pPr marR="504190"/>
            <a:r>
              <a:rPr lang="en-GB" dirty="0">
                <a:latin typeface="Arial"/>
                <a:ea typeface="Times New Roman"/>
                <a:cs typeface="Times New Roman"/>
              </a:rPr>
              <a:t>a confirmed anaphylaxis to a previous dose of the vaccine</a:t>
            </a:r>
            <a:endParaRPr lang="en-GB" b="1" dirty="0">
              <a:latin typeface="Arial"/>
              <a:ea typeface="Times New Roman"/>
              <a:cs typeface="Times New Roman"/>
            </a:endParaRPr>
          </a:p>
          <a:p>
            <a:pPr marR="504190"/>
            <a:r>
              <a:rPr lang="en-GB" dirty="0">
                <a:latin typeface="Arial"/>
                <a:ea typeface="Times New Roman"/>
              </a:rPr>
              <a:t>a confirmed anaphylaxis to any constituent or excipient of the vaccine </a:t>
            </a:r>
          </a:p>
          <a:p>
            <a:pPr marR="504190">
              <a:spcAft>
                <a:spcPts val="0"/>
              </a:spcAft>
            </a:pPr>
            <a:endParaRPr lang="en-GB" dirty="0">
              <a:latin typeface="Arial"/>
              <a:cs typeface="Times New Roman"/>
            </a:endParaRPr>
          </a:p>
          <a:p>
            <a:pPr marL="0" marR="504190" indent="0">
              <a:spcAft>
                <a:spcPts val="0"/>
              </a:spcAft>
              <a:buNone/>
            </a:pPr>
            <a:r>
              <a:rPr lang="en-GB" dirty="0">
                <a:latin typeface="Arial"/>
                <a:cs typeface="Times New Roman"/>
              </a:rPr>
              <a:t>There are very few individuals who cannot receive 4CMenB</a:t>
            </a:r>
          </a:p>
          <a:p>
            <a:pPr marL="0" marR="504190" indent="0">
              <a:spcAft>
                <a:spcPts val="0"/>
              </a:spcAft>
              <a:buNone/>
            </a:pPr>
            <a:endParaRPr lang="en-GB" dirty="0">
              <a:latin typeface="Arial"/>
              <a:cs typeface="Times New Roman"/>
            </a:endParaRPr>
          </a:p>
          <a:p>
            <a:pPr marL="0" marR="504190" indent="0">
              <a:spcAft>
                <a:spcPts val="0"/>
              </a:spcAft>
              <a:buNone/>
            </a:pPr>
            <a:r>
              <a:rPr lang="en-GB" dirty="0">
                <a:latin typeface="Arial"/>
                <a:cs typeface="Times New Roman"/>
              </a:rPr>
              <a:t>Where there is doubt, appropriate advice should be sought rather than withholding immunisation</a:t>
            </a:r>
          </a:p>
          <a:p>
            <a:endParaRPr lang="en-US" dirty="0"/>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dirty="0"/>
              <a:t>4CMenB vaccination programme against gonorrhoea</a:t>
            </a:r>
            <a:endParaRPr lang="en-US" dirty="0"/>
          </a:p>
        </p:txBody>
      </p:sp>
    </p:spTree>
    <p:extLst>
      <p:ext uri="{BB962C8B-B14F-4D97-AF65-F5344CB8AC3E}">
        <p14:creationId xmlns:p14="http://schemas.microsoft.com/office/powerpoint/2010/main" val="2044109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dirty="0"/>
              <a:t>Precautions</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a:normAutofit/>
          </a:bodyPr>
          <a:lstStyle/>
          <a:p>
            <a:pPr marL="0" indent="0">
              <a:buNone/>
            </a:pPr>
            <a:r>
              <a:rPr lang="en-GB" sz="2000" b="1" dirty="0">
                <a:latin typeface="Arial"/>
                <a:ea typeface="Times New Roman"/>
              </a:rPr>
              <a:t>Minor illnesses without fever or systemic upset</a:t>
            </a:r>
            <a:r>
              <a:rPr lang="en-GB" sz="2000" dirty="0">
                <a:latin typeface="Arial"/>
                <a:ea typeface="Times New Roman"/>
              </a:rPr>
              <a:t> are not valid reasons to postpone immunisation.</a:t>
            </a:r>
          </a:p>
          <a:p>
            <a:pPr marL="0" indent="0">
              <a:buNone/>
            </a:pPr>
            <a:endParaRPr lang="en-GB" sz="2000" dirty="0">
              <a:latin typeface="Arial"/>
              <a:ea typeface="Times New Roman"/>
            </a:endParaRPr>
          </a:p>
          <a:p>
            <a:pPr marL="0" indent="0">
              <a:buNone/>
            </a:pPr>
            <a:r>
              <a:rPr lang="en-GB" sz="2000" b="1" dirty="0"/>
              <a:t>Pregnancy and breastfeeding</a:t>
            </a:r>
          </a:p>
          <a:p>
            <a:pPr marL="0" indent="0">
              <a:buNone/>
            </a:pPr>
            <a:r>
              <a:rPr lang="en-GB" sz="2000" dirty="0">
                <a:solidFill>
                  <a:srgbClr val="0B0C0C"/>
                </a:solidFill>
                <a:ea typeface="Times New Roman" panose="02020603050405020304" pitchFamily="18" charset="0"/>
              </a:rPr>
              <a:t>T</a:t>
            </a:r>
            <a:r>
              <a:rPr lang="en-GB" sz="2000" dirty="0">
                <a:solidFill>
                  <a:srgbClr val="0B0C0C"/>
                </a:solidFill>
                <a:effectLst/>
                <a:latin typeface="Arial" panose="020B0604020202020204" pitchFamily="34" charset="0"/>
                <a:ea typeface="Times New Roman" panose="02020603050405020304" pitchFamily="18" charset="0"/>
              </a:rPr>
              <a:t>here is no data on the use of 4CMenB in pregnant women and during breastfeeding but as a precautionary measure, it is preferable to avoid the use of 4CMenB during pregnancy or breastfeeding, unless, following a risk assessment by a healthcare professional, it is felt that there is sufficient risk of exposure to meningococcal or gonococcal infection to recommend the vaccine. </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The benefit-risk ratio must be examined before making the decision to immunise pregnant or breast-feeding women</a:t>
            </a:r>
            <a:endParaRPr lang="en-US" sz="2000" dirty="0"/>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dirty="0"/>
              <a:t>4CMenB vaccination programme against gonorrhoea</a:t>
            </a:r>
            <a:endParaRPr lang="en-US" dirty="0"/>
          </a:p>
        </p:txBody>
      </p:sp>
    </p:spTree>
    <p:extLst>
      <p:ext uri="{BB962C8B-B14F-4D97-AF65-F5344CB8AC3E}">
        <p14:creationId xmlns:p14="http://schemas.microsoft.com/office/powerpoint/2010/main" val="15316522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normAutofit/>
          </a:bodyPr>
          <a:lstStyle/>
          <a:p>
            <a:r>
              <a:rPr lang="en-GB" dirty="0"/>
              <a:t>Potential adverse reactions</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104503" y="1476103"/>
            <a:ext cx="11349559" cy="4650061"/>
          </a:xfrm>
        </p:spPr>
        <p:txBody>
          <a:bodyPr>
            <a:normAutofit lnSpcReduction="10000"/>
          </a:bodyPr>
          <a:lstStyle/>
          <a:p>
            <a:pPr marL="0" indent="0">
              <a:buNone/>
            </a:pPr>
            <a:r>
              <a:rPr lang="en-GB" sz="2000" spc="-5" dirty="0">
                <a:effectLst/>
                <a:latin typeface="Arial" panose="020B0604020202020204" pitchFamily="34" charset="0"/>
                <a:ea typeface="Times New Roman" panose="02020603050405020304" pitchFamily="18" charset="0"/>
              </a:rPr>
              <a:t>Th</a:t>
            </a:r>
            <a:r>
              <a:rPr lang="en-GB" sz="2000" dirty="0">
                <a:effectLst/>
                <a:latin typeface="Arial" panose="020B0604020202020204" pitchFamily="34" charset="0"/>
                <a:ea typeface="Times New Roman" panose="02020603050405020304" pitchFamily="18" charset="0"/>
              </a:rPr>
              <a:t>e </a:t>
            </a:r>
            <a:r>
              <a:rPr lang="en-GB" sz="2000" spc="-5" dirty="0">
                <a:effectLst/>
                <a:latin typeface="Arial" panose="020B0604020202020204" pitchFamily="34" charset="0"/>
                <a:ea typeface="Times New Roman" panose="02020603050405020304" pitchFamily="18" charset="0"/>
              </a:rPr>
              <a:t>mos</a:t>
            </a:r>
            <a:r>
              <a:rPr lang="en-GB" sz="2000" dirty="0">
                <a:effectLst/>
                <a:latin typeface="Arial" panose="020B0604020202020204" pitchFamily="34" charset="0"/>
                <a:ea typeface="Times New Roman" panose="02020603050405020304" pitchFamily="18" charset="0"/>
              </a:rPr>
              <a:t>t </a:t>
            </a:r>
            <a:r>
              <a:rPr lang="en-GB" sz="2000" spc="-5" dirty="0">
                <a:effectLst/>
                <a:latin typeface="Arial" panose="020B0604020202020204" pitchFamily="34" charset="0"/>
                <a:ea typeface="Times New Roman" panose="02020603050405020304" pitchFamily="18" charset="0"/>
              </a:rPr>
              <a:t>commo</a:t>
            </a:r>
            <a:r>
              <a:rPr lang="en-GB" sz="2000" dirty="0">
                <a:effectLst/>
                <a:latin typeface="Arial" panose="020B0604020202020204" pitchFamily="34" charset="0"/>
                <a:ea typeface="Times New Roman" panose="02020603050405020304" pitchFamily="18" charset="0"/>
              </a:rPr>
              <a:t>n local and systemic </a:t>
            </a:r>
            <a:r>
              <a:rPr lang="en-GB" sz="2000" spc="-5" dirty="0">
                <a:effectLst/>
                <a:latin typeface="Arial" panose="020B0604020202020204" pitchFamily="34" charset="0"/>
                <a:ea typeface="Times New Roman" panose="02020603050405020304" pitchFamily="18" charset="0"/>
              </a:rPr>
              <a:t>ad</a:t>
            </a:r>
            <a:r>
              <a:rPr lang="en-GB" sz="2000" spc="-20" dirty="0">
                <a:effectLst/>
                <a:latin typeface="Arial" panose="020B0604020202020204" pitchFamily="34" charset="0"/>
                <a:ea typeface="Times New Roman" panose="02020603050405020304" pitchFamily="18" charset="0"/>
              </a:rPr>
              <a:t>v</a:t>
            </a:r>
            <a:r>
              <a:rPr lang="en-GB" sz="2000" spc="-5" dirty="0">
                <a:effectLst/>
                <a:latin typeface="Arial" panose="020B0604020202020204" pitchFamily="34" charset="0"/>
                <a:ea typeface="Times New Roman" panose="02020603050405020304" pitchFamily="18" charset="0"/>
              </a:rPr>
              <a:t>ers</a:t>
            </a:r>
            <a:r>
              <a:rPr lang="en-GB" sz="2000" dirty="0">
                <a:effectLst/>
                <a:latin typeface="Arial" panose="020B0604020202020204" pitchFamily="34" charset="0"/>
                <a:ea typeface="Times New Roman" panose="02020603050405020304" pitchFamily="18" charset="0"/>
              </a:rPr>
              <a:t>e </a:t>
            </a:r>
            <a:r>
              <a:rPr lang="en-GB" sz="2000" spc="-5" dirty="0">
                <a:effectLst/>
                <a:latin typeface="Arial" panose="020B0604020202020204" pitchFamily="34" charset="0"/>
                <a:ea typeface="Times New Roman" panose="02020603050405020304" pitchFamily="18" charset="0"/>
              </a:rPr>
              <a:t>reaction</a:t>
            </a:r>
            <a:r>
              <a:rPr lang="en-GB" sz="2000" dirty="0">
                <a:effectLst/>
                <a:latin typeface="Arial" panose="020B0604020202020204" pitchFamily="34" charset="0"/>
                <a:ea typeface="Times New Roman" panose="02020603050405020304" pitchFamily="18" charset="0"/>
              </a:rPr>
              <a:t>s </a:t>
            </a:r>
            <a:r>
              <a:rPr lang="en-GB" sz="2000" spc="-5" dirty="0">
                <a:effectLst/>
                <a:latin typeface="Arial" panose="020B0604020202020204" pitchFamily="34" charset="0"/>
                <a:ea typeface="Times New Roman" panose="02020603050405020304" pitchFamily="18" charset="0"/>
              </a:rPr>
              <a:t>obse</a:t>
            </a:r>
            <a:r>
              <a:rPr lang="en-GB" sz="2000" spc="20" dirty="0">
                <a:effectLst/>
                <a:latin typeface="Arial" panose="020B0604020202020204" pitchFamily="34" charset="0"/>
                <a:ea typeface="Times New Roman" panose="02020603050405020304" pitchFamily="18" charset="0"/>
              </a:rPr>
              <a:t>r</a:t>
            </a:r>
            <a:r>
              <a:rPr lang="en-GB" sz="2000" spc="-20" dirty="0">
                <a:effectLst/>
                <a:latin typeface="Arial" panose="020B0604020202020204" pitchFamily="34" charset="0"/>
                <a:ea typeface="Times New Roman" panose="02020603050405020304" pitchFamily="18" charset="0"/>
              </a:rPr>
              <a:t>v</a:t>
            </a:r>
            <a:r>
              <a:rPr lang="en-GB" sz="2000" spc="-5" dirty="0">
                <a:effectLst/>
                <a:latin typeface="Arial" panose="020B0604020202020204" pitchFamily="34" charset="0"/>
                <a:ea typeface="Times New Roman" panose="02020603050405020304" pitchFamily="18" charset="0"/>
              </a:rPr>
              <a:t>e</a:t>
            </a:r>
            <a:r>
              <a:rPr lang="en-GB" sz="2000" dirty="0">
                <a:effectLst/>
                <a:latin typeface="Arial" panose="020B0604020202020204" pitchFamily="34" charset="0"/>
                <a:ea typeface="Times New Roman" panose="02020603050405020304" pitchFamily="18" charset="0"/>
              </a:rPr>
              <a:t>d in in adolescents and adults</a:t>
            </a:r>
            <a:r>
              <a:rPr lang="en-GB" sz="2000" spc="-5" dirty="0">
                <a:effectLst/>
                <a:latin typeface="Arial" panose="020B0604020202020204" pitchFamily="34" charset="0"/>
                <a:ea typeface="Times New Roman" panose="02020603050405020304" pitchFamily="18" charset="0"/>
              </a:rPr>
              <a:t> afte</a:t>
            </a:r>
            <a:r>
              <a:rPr lang="en-GB" sz="2000" dirty="0">
                <a:effectLst/>
                <a:latin typeface="Arial" panose="020B0604020202020204" pitchFamily="34" charset="0"/>
                <a:ea typeface="Times New Roman" panose="02020603050405020304" pitchFamily="18" charset="0"/>
              </a:rPr>
              <a:t>r </a:t>
            </a:r>
            <a:r>
              <a:rPr lang="en-GB" sz="2000" spc="-5" dirty="0">
                <a:effectLst/>
                <a:latin typeface="Arial" panose="020B0604020202020204" pitchFamily="34" charset="0"/>
                <a:ea typeface="Times New Roman" panose="02020603050405020304" pitchFamily="18" charset="0"/>
              </a:rPr>
              <a:t>administratio</a:t>
            </a:r>
            <a:r>
              <a:rPr lang="en-GB" sz="2000" dirty="0">
                <a:effectLst/>
                <a:latin typeface="Arial" panose="020B0604020202020204" pitchFamily="34" charset="0"/>
                <a:ea typeface="Times New Roman" panose="02020603050405020304" pitchFamily="18" charset="0"/>
              </a:rPr>
              <a:t>n </a:t>
            </a:r>
            <a:r>
              <a:rPr lang="en-GB" sz="2000" spc="-5" dirty="0">
                <a:effectLst/>
                <a:latin typeface="Arial" panose="020B0604020202020204" pitchFamily="34" charset="0"/>
                <a:ea typeface="Times New Roman" panose="02020603050405020304" pitchFamily="18" charset="0"/>
              </a:rPr>
              <a:t>of </a:t>
            </a:r>
            <a:r>
              <a:rPr lang="en-GB" sz="2000" dirty="0">
                <a:effectLst/>
                <a:latin typeface="Arial" panose="020B0604020202020204" pitchFamily="34" charset="0"/>
                <a:ea typeface="Times New Roman" panose="02020603050405020304" pitchFamily="18" charset="0"/>
              </a:rPr>
              <a:t>4C</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MenB are </a:t>
            </a:r>
          </a:p>
          <a:p>
            <a:r>
              <a:rPr lang="en-GB" sz="2000" dirty="0">
                <a:effectLst/>
                <a:latin typeface="Arial" panose="020B0604020202020204" pitchFamily="34" charset="0"/>
                <a:ea typeface="Times New Roman" panose="02020603050405020304" pitchFamily="18" charset="0"/>
                <a:cs typeface="Times New Roman" panose="02020603050405020304" pitchFamily="18" charset="0"/>
              </a:rPr>
              <a:t>injection site reactions including pain, swelling, induration and erythema</a:t>
            </a:r>
          </a:p>
          <a:p>
            <a:r>
              <a:rPr lang="en-GB" sz="2000" dirty="0">
                <a:ea typeface="Times New Roman" panose="02020603050405020304" pitchFamily="18" charset="0"/>
                <a:cs typeface="Times New Roman" panose="02020603050405020304" pitchFamily="18" charset="0"/>
              </a:rPr>
              <a:t>m</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alaise</a:t>
            </a:r>
            <a:endParaRPr lang="en-GB" sz="2000" dirty="0">
              <a:ea typeface="Times New Roman" panose="02020603050405020304" pitchFamily="18" charset="0"/>
              <a:cs typeface="Times New Roman" panose="02020603050405020304" pitchFamily="18" charset="0"/>
            </a:endParaRPr>
          </a:p>
          <a:p>
            <a:r>
              <a:rPr lang="en-GB" sz="2000" dirty="0">
                <a:ea typeface="Times New Roman" panose="02020603050405020304" pitchFamily="18" charset="0"/>
                <a:cs typeface="Times New Roman" panose="02020603050405020304" pitchFamily="18" charset="0"/>
              </a:rPr>
              <a:t>r</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ash</a:t>
            </a:r>
          </a:p>
          <a:p>
            <a:r>
              <a:rPr lang="en-GB" sz="2000" dirty="0">
                <a:ea typeface="Times New Roman" panose="02020603050405020304" pitchFamily="18" charset="0"/>
                <a:cs typeface="Times New Roman" panose="02020603050405020304" pitchFamily="18" charset="0"/>
              </a:rPr>
              <a:t>m</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yalgia</a:t>
            </a:r>
          </a:p>
          <a:p>
            <a:r>
              <a:rPr lang="en-GB" sz="2000" dirty="0">
                <a:ea typeface="Times New Roman" panose="02020603050405020304" pitchFamily="18" charset="0"/>
                <a:cs typeface="Times New Roman" panose="02020603050405020304" pitchFamily="18" charset="0"/>
              </a:rPr>
              <a:t>a</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rthralgia</a:t>
            </a:r>
          </a:p>
          <a:p>
            <a:r>
              <a:rPr lang="en-GB" sz="2000" dirty="0">
                <a:effectLst/>
                <a:latin typeface="Arial" panose="020B0604020202020204" pitchFamily="34" charset="0"/>
                <a:ea typeface="Times New Roman" panose="02020603050405020304" pitchFamily="18" charset="0"/>
                <a:cs typeface="Times New Roman" panose="02020603050405020304" pitchFamily="18" charset="0"/>
              </a:rPr>
              <a:t>nausea </a:t>
            </a:r>
          </a:p>
          <a:p>
            <a:r>
              <a:rPr lang="en-GB" sz="2000" dirty="0">
                <a:effectLst/>
                <a:latin typeface="Arial" panose="020B0604020202020204" pitchFamily="34" charset="0"/>
                <a:ea typeface="Times New Roman" panose="02020603050405020304" pitchFamily="18" charset="0"/>
                <a:cs typeface="Times New Roman" panose="02020603050405020304" pitchFamily="18" charset="0"/>
              </a:rPr>
              <a:t>headache</a:t>
            </a:r>
          </a:p>
          <a:p>
            <a:pPr marL="0" indent="0">
              <a:buNone/>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A high fever is an adverse reaction observed in children following Bexsero® administration. Prophylactic liquid paracetamol is recommended for infants under 1 year of age when receiving Bexsero®. As high fever (and associated febrile convulsions) are not commonly observed in children over 2 years, adolescents and adults, there is no requirement for prophylactic paracetamol after vaccination in the gonorrhoea vaccination programme. </a:t>
            </a:r>
            <a:endParaRPr lang="en-GB" sz="2000" dirty="0">
              <a:cs typeface="Times New Roman" panose="02020603050405020304" pitchFamily="18" charset="0"/>
            </a:endParaRPr>
          </a:p>
          <a:p>
            <a:pPr marL="0" indent="0">
              <a:buNone/>
            </a:pPr>
            <a:endParaRPr lang="en-US" sz="2000" dirty="0"/>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dirty="0"/>
              <a:t>4CMenB vaccination programme against gonorrhoea</a:t>
            </a:r>
            <a:endParaRPr lang="en-US" dirty="0"/>
          </a:p>
        </p:txBody>
      </p:sp>
    </p:spTree>
    <p:extLst>
      <p:ext uri="{BB962C8B-B14F-4D97-AF65-F5344CB8AC3E}">
        <p14:creationId xmlns:p14="http://schemas.microsoft.com/office/powerpoint/2010/main" val="3643281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73813-1F1E-0378-89FE-C799B956DE92}"/>
              </a:ext>
            </a:extLst>
          </p:cNvPr>
          <p:cNvSpPr>
            <a:spLocks noGrp="1"/>
          </p:cNvSpPr>
          <p:nvPr>
            <p:ph type="title"/>
          </p:nvPr>
        </p:nvSpPr>
        <p:spPr/>
        <p:txBody>
          <a:bodyPr/>
          <a:lstStyle/>
          <a:p>
            <a:r>
              <a:rPr lang="en-GB" sz="4000" dirty="0"/>
              <a:t>Reporting suspected adverse reactions</a:t>
            </a:r>
            <a:endParaRPr lang="en-US" dirty="0"/>
          </a:p>
        </p:txBody>
      </p:sp>
      <p:sp>
        <p:nvSpPr>
          <p:cNvPr id="3" name="Content Placeholder 2">
            <a:extLst>
              <a:ext uri="{FF2B5EF4-FFF2-40B4-BE49-F238E27FC236}">
                <a16:creationId xmlns:a16="http://schemas.microsoft.com/office/drawing/2014/main" id="{5513F111-6DC4-5941-A9A8-E75BF12E4BB7}"/>
              </a:ext>
            </a:extLst>
          </p:cNvPr>
          <p:cNvSpPr>
            <a:spLocks noGrp="1"/>
          </p:cNvSpPr>
          <p:nvPr>
            <p:ph idx="1"/>
          </p:nvPr>
        </p:nvSpPr>
        <p:spPr>
          <a:xfrm>
            <a:off x="330206" y="3302290"/>
            <a:ext cx="9447639" cy="2566665"/>
          </a:xfrm>
        </p:spPr>
        <p:txBody>
          <a:bodyPr>
            <a:normAutofit/>
          </a:bodyPr>
          <a:lstStyle/>
          <a:p>
            <a:pPr marL="0" lvl="0" indent="0">
              <a:buNone/>
            </a:pPr>
            <a:r>
              <a:rPr lang="en-GB" sz="2200" dirty="0"/>
              <a:t>MHRA Yellow Card scheme</a:t>
            </a:r>
          </a:p>
          <a:p>
            <a:pPr marL="452437" indent="-285750">
              <a:buFont typeface="Arial" panose="020B0604020202020204" pitchFamily="34" charset="0"/>
              <a:buChar char="•"/>
            </a:pPr>
            <a:r>
              <a:rPr lang="en-GB" sz="2200" dirty="0"/>
              <a:t>voluntary reporting system for suspected adverse reaction to medicines/vaccines</a:t>
            </a:r>
          </a:p>
          <a:p>
            <a:pPr marL="463550" lvl="1" indent="-285750">
              <a:buFont typeface="Arial" panose="020B0604020202020204" pitchFamily="34" charset="0"/>
              <a:buChar char="•"/>
            </a:pPr>
            <a:r>
              <a:rPr lang="en-GB" dirty="0"/>
              <a:t>success depends on early, complete and accurate reporting </a:t>
            </a:r>
          </a:p>
          <a:p>
            <a:pPr marL="463550" lvl="1" indent="-285750">
              <a:buFont typeface="Arial" panose="020B0604020202020204" pitchFamily="34" charset="0"/>
              <a:buChar char="•"/>
            </a:pPr>
            <a:r>
              <a:rPr lang="en-GB" dirty="0"/>
              <a:t>report even if uncertain about whether vaccine caused condition</a:t>
            </a:r>
          </a:p>
          <a:p>
            <a:pPr marL="463550" lvl="1" indent="-285750">
              <a:buFont typeface="Arial" panose="020B0604020202020204" pitchFamily="34" charset="0"/>
              <a:buChar char="•"/>
            </a:pPr>
            <a:r>
              <a:rPr lang="en-GB" dirty="0"/>
              <a:t>see </a:t>
            </a:r>
            <a:r>
              <a:rPr lang="en-GB" dirty="0">
                <a:hlinkClick r:id="rId3"/>
              </a:rPr>
              <a:t>the MHRA website</a:t>
            </a:r>
            <a:r>
              <a:rPr lang="en-GB" dirty="0"/>
              <a:t> for details</a:t>
            </a:r>
          </a:p>
          <a:p>
            <a:endParaRPr lang="en-US" dirty="0"/>
          </a:p>
        </p:txBody>
      </p:sp>
      <p:sp>
        <p:nvSpPr>
          <p:cNvPr id="4" name="Footer Placeholder 3">
            <a:extLst>
              <a:ext uri="{FF2B5EF4-FFF2-40B4-BE49-F238E27FC236}">
                <a16:creationId xmlns:a16="http://schemas.microsoft.com/office/drawing/2014/main" id="{63ED8825-B0CA-36E3-00C3-F9D991E4F028}"/>
              </a:ext>
            </a:extLst>
          </p:cNvPr>
          <p:cNvSpPr>
            <a:spLocks noGrp="1"/>
          </p:cNvSpPr>
          <p:nvPr>
            <p:ph type="ftr" sz="quarter" idx="10"/>
          </p:nvPr>
        </p:nvSpPr>
        <p:spPr/>
        <p:txBody>
          <a:bodyPr/>
          <a:lstStyle/>
          <a:p>
            <a:r>
              <a:rPr lang="en-GB" dirty="0"/>
              <a:t>4CMenB vaccination programme against gonorrhoea</a:t>
            </a:r>
            <a:endParaRPr lang="en-GB" sz="1400" dirty="0"/>
          </a:p>
        </p:txBody>
      </p:sp>
      <p:pic>
        <p:nvPicPr>
          <p:cNvPr id="8" name="Picture 7">
            <a:extLst>
              <a:ext uri="{FF2B5EF4-FFF2-40B4-BE49-F238E27FC236}">
                <a16:creationId xmlns:a16="http://schemas.microsoft.com/office/drawing/2014/main" id="{82B57EE2-8B38-6F17-84F5-61AE267A023C}"/>
              </a:ext>
            </a:extLst>
          </p:cNvPr>
          <p:cNvPicPr>
            <a:picLocks noChangeAspect="1"/>
          </p:cNvPicPr>
          <p:nvPr/>
        </p:nvPicPr>
        <p:blipFill>
          <a:blip r:embed="rId4"/>
          <a:stretch>
            <a:fillRect/>
          </a:stretch>
        </p:blipFill>
        <p:spPr>
          <a:xfrm>
            <a:off x="428795" y="1556905"/>
            <a:ext cx="7038975" cy="1562100"/>
          </a:xfrm>
          <a:prstGeom prst="rect">
            <a:avLst/>
          </a:prstGeom>
        </p:spPr>
      </p:pic>
    </p:spTree>
    <p:extLst>
      <p:ext uri="{BB962C8B-B14F-4D97-AF65-F5344CB8AC3E}">
        <p14:creationId xmlns:p14="http://schemas.microsoft.com/office/powerpoint/2010/main" val="15562088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B9385-F2A9-7334-2EA0-3F170F828E8F}"/>
              </a:ext>
            </a:extLst>
          </p:cNvPr>
          <p:cNvSpPr>
            <a:spLocks noGrp="1"/>
          </p:cNvSpPr>
          <p:nvPr>
            <p:ph type="title"/>
          </p:nvPr>
        </p:nvSpPr>
        <p:spPr/>
        <p:txBody>
          <a:bodyPr/>
          <a:lstStyle/>
          <a:p>
            <a:r>
              <a:rPr lang="en-GB" dirty="0"/>
              <a:t>Significant messages</a:t>
            </a:r>
            <a:endParaRPr lang="en-US" dirty="0"/>
          </a:p>
        </p:txBody>
      </p:sp>
      <p:sp>
        <p:nvSpPr>
          <p:cNvPr id="4" name="Footer Placeholder 3">
            <a:extLst>
              <a:ext uri="{FF2B5EF4-FFF2-40B4-BE49-F238E27FC236}">
                <a16:creationId xmlns:a16="http://schemas.microsoft.com/office/drawing/2014/main" id="{B7584B7B-9C5C-A870-D383-20C20E6EFECF}"/>
              </a:ext>
            </a:extLst>
          </p:cNvPr>
          <p:cNvSpPr>
            <a:spLocks noGrp="1"/>
          </p:cNvSpPr>
          <p:nvPr>
            <p:ph type="ftr" sz="quarter" idx="10"/>
          </p:nvPr>
        </p:nvSpPr>
        <p:spPr/>
        <p:txBody>
          <a:bodyPr/>
          <a:lstStyle/>
          <a:p>
            <a:pPr>
              <a:defRPr/>
            </a:pPr>
            <a:r>
              <a:rPr lang="en-GB" dirty="0"/>
              <a:t>4CMenB vaccination programme against gonorrhoea</a:t>
            </a:r>
            <a:endParaRPr lang="en-US" dirty="0"/>
          </a:p>
        </p:txBody>
      </p:sp>
      <p:sp>
        <p:nvSpPr>
          <p:cNvPr id="6" name="Content Placeholder 2">
            <a:extLst>
              <a:ext uri="{FF2B5EF4-FFF2-40B4-BE49-F238E27FC236}">
                <a16:creationId xmlns:a16="http://schemas.microsoft.com/office/drawing/2014/main" id="{11C61C68-85C8-568D-27F1-863A14BE151F}"/>
              </a:ext>
            </a:extLst>
          </p:cNvPr>
          <p:cNvSpPr>
            <a:spLocks noGrp="1"/>
          </p:cNvSpPr>
          <p:nvPr>
            <p:ph idx="1"/>
          </p:nvPr>
        </p:nvSpPr>
        <p:spPr>
          <a:xfrm>
            <a:off x="330200" y="1774825"/>
            <a:ext cx="11123613" cy="4351338"/>
          </a:xfrm>
        </p:spPr>
        <p:txBody>
          <a:bodyPr>
            <a:normAutofit fontScale="92500" lnSpcReduction="10000"/>
          </a:bodyPr>
          <a:lstStyle/>
          <a:p>
            <a:pPr>
              <a:buFont typeface="Arial" panose="020B0604020202020204" pitchFamily="34" charset="0"/>
              <a:buChar char="•"/>
            </a:pPr>
            <a:r>
              <a:rPr lang="en-GB" sz="2400" dirty="0">
                <a:effectLst/>
                <a:latin typeface="Arial" panose="020B0604020202020204" pitchFamily="34" charset="0"/>
                <a:ea typeface="Times New Roman" panose="02020603050405020304" pitchFamily="18" charset="0"/>
                <a:cs typeface="Times New Roman" panose="02020603050405020304" pitchFamily="18" charset="0"/>
              </a:rPr>
              <a:t>Gonorrhoea is a major global public health problem, with rising incidence and increasing resistance to available antibiotics </a:t>
            </a:r>
          </a:p>
          <a:p>
            <a:pPr>
              <a:buFont typeface="Arial" panose="020B0604020202020204" pitchFamily="34" charset="0"/>
              <a:buChar char="•"/>
            </a:pPr>
            <a:r>
              <a:rPr lang="en-GB" sz="2400" dirty="0">
                <a:ea typeface="Times New Roman" panose="02020603050405020304" pitchFamily="18" charset="0"/>
                <a:cs typeface="Times New Roman" panose="02020603050405020304" pitchFamily="18" charset="0"/>
              </a:rPr>
              <a:t>there is currently no licenced vaccine </a:t>
            </a:r>
            <a:r>
              <a:rPr lang="en-GB" sz="2400" dirty="0">
                <a:effectLst/>
                <a:latin typeface="Arial" panose="020B0604020202020204" pitchFamily="34" charset="0"/>
                <a:ea typeface="Times New Roman" panose="02020603050405020304" pitchFamily="18" charset="0"/>
                <a:cs typeface="Times New Roman" panose="02020603050405020304" pitchFamily="18" charset="0"/>
              </a:rPr>
              <a:t>against </a:t>
            </a:r>
            <a:r>
              <a:rPr lang="en-GB" sz="2400" i="1" dirty="0">
                <a:effectLst/>
                <a:latin typeface="Arial" panose="020B0604020202020204" pitchFamily="34" charset="0"/>
                <a:ea typeface="Times New Roman" panose="02020603050405020304" pitchFamily="18" charset="0"/>
                <a:cs typeface="Times New Roman" panose="02020603050405020304" pitchFamily="18" charset="0"/>
              </a:rPr>
              <a:t>Neisseria gonorrhoeae</a:t>
            </a:r>
          </a:p>
          <a:p>
            <a:pPr>
              <a:buFont typeface="Arial" panose="020B0604020202020204" pitchFamily="34" charset="0"/>
              <a:buChar char="•"/>
            </a:pPr>
            <a:r>
              <a:rPr lang="en-GB" sz="2400" dirty="0">
                <a:effectLst/>
                <a:latin typeface="Arial" panose="020B0604020202020204" pitchFamily="34" charset="0"/>
                <a:ea typeface="Times New Roman" panose="02020603050405020304" pitchFamily="18" charset="0"/>
                <a:cs typeface="Times New Roman" panose="02020603050405020304" pitchFamily="18" charset="0"/>
              </a:rPr>
              <a:t>the bacterium which causes gonorrhoea (</a:t>
            </a:r>
            <a:r>
              <a:rPr lang="en-GB" sz="2400" i="1" dirty="0">
                <a:effectLst/>
                <a:latin typeface="Arial" panose="020B0604020202020204" pitchFamily="34" charset="0"/>
                <a:ea typeface="Times New Roman" panose="02020603050405020304" pitchFamily="18" charset="0"/>
                <a:cs typeface="Times New Roman" panose="02020603050405020304" pitchFamily="18" charset="0"/>
              </a:rPr>
              <a:t>Neisseria gonorrhoeae)</a:t>
            </a:r>
            <a:r>
              <a:rPr lang="en-GB" sz="2400" dirty="0">
                <a:effectLst/>
                <a:latin typeface="Arial" panose="020B0604020202020204" pitchFamily="34" charset="0"/>
                <a:ea typeface="Times New Roman" panose="02020603050405020304" pitchFamily="18" charset="0"/>
                <a:cs typeface="Times New Roman" panose="02020603050405020304" pitchFamily="18" charset="0"/>
              </a:rPr>
              <a:t> is genetically closely related to the bacterium which causes meningococcal disease (</a:t>
            </a:r>
            <a:r>
              <a:rPr lang="en-GB" sz="2400" i="1" dirty="0">
                <a:effectLst/>
                <a:latin typeface="Arial" panose="020B0604020202020204" pitchFamily="34" charset="0"/>
                <a:ea typeface="Times New Roman" panose="02020603050405020304" pitchFamily="18" charset="0"/>
                <a:cs typeface="Times New Roman" panose="02020603050405020304" pitchFamily="18" charset="0"/>
              </a:rPr>
              <a:t>Neisseria meningitidis)</a:t>
            </a:r>
          </a:p>
          <a:p>
            <a:pPr>
              <a:buFont typeface="Arial" panose="020B0604020202020204" pitchFamily="34" charset="0"/>
              <a:buChar char="•"/>
            </a:pPr>
            <a:r>
              <a:rPr lang="en-GB" sz="2400" dirty="0">
                <a:ea typeface="Times New Roman" panose="02020603050405020304" pitchFamily="18" charset="0"/>
                <a:cs typeface="Times New Roman" panose="02020603050405020304" pitchFamily="18" charset="0"/>
              </a:rPr>
              <a:t>s</a:t>
            </a:r>
            <a:r>
              <a:rPr lang="en-GB" sz="2400" dirty="0">
                <a:effectLst/>
                <a:latin typeface="Arial" panose="020B0604020202020204" pitchFamily="34" charset="0"/>
                <a:ea typeface="Times New Roman" panose="02020603050405020304" pitchFamily="18" charset="0"/>
                <a:cs typeface="Times New Roman" panose="02020603050405020304" pitchFamily="18" charset="0"/>
              </a:rPr>
              <a:t>tudies have shown that 4CMenB, which is licensed for prevention of serogroup B (MenB) invasive meningococcal disease (IMD), also provides 30-40% protection against gonorrhoea</a:t>
            </a:r>
          </a:p>
          <a:p>
            <a:pPr>
              <a:buFont typeface="Arial" panose="020B0604020202020204" pitchFamily="34" charset="0"/>
              <a:buChar char="•"/>
            </a:pPr>
            <a:r>
              <a:rPr lang="en-GB" sz="2400" dirty="0">
                <a:effectLst/>
                <a:latin typeface="Arial" panose="020B0604020202020204" pitchFamily="34" charset="0"/>
                <a:ea typeface="Times New Roman" panose="02020603050405020304" pitchFamily="18" charset="0"/>
                <a:cs typeface="Times New Roman" panose="02020603050405020304" pitchFamily="18" charset="0"/>
              </a:rPr>
              <a:t>the Joint Committee on Vaccination and Immunisation (JCVI) advised a targeted, opportunistic vaccine programme using 4CMenB vaccine for protection against gonorrhoea primarily in GBMSM at higher risk of infection </a:t>
            </a:r>
          </a:p>
          <a:p>
            <a:r>
              <a:rPr lang="en-GB" sz="2400" dirty="0">
                <a:ea typeface="Times New Roman" panose="02020603050405020304" pitchFamily="18" charset="0"/>
                <a:cs typeface="Times New Roman" panose="02020603050405020304" pitchFamily="18" charset="0"/>
              </a:rPr>
              <a:t>the Government has agreed to introduce this programme, commencing 1</a:t>
            </a:r>
            <a:r>
              <a:rPr lang="en-GB" sz="2400" baseline="30000" dirty="0">
                <a:ea typeface="Times New Roman" panose="02020603050405020304" pitchFamily="18" charset="0"/>
                <a:cs typeface="Times New Roman" panose="02020603050405020304" pitchFamily="18" charset="0"/>
              </a:rPr>
              <a:t>st</a:t>
            </a:r>
            <a:r>
              <a:rPr lang="en-GB" sz="2400" dirty="0">
                <a:ea typeface="Times New Roman" panose="02020603050405020304" pitchFamily="18" charset="0"/>
                <a:cs typeface="Times New Roman" panose="02020603050405020304" pitchFamily="18" charset="0"/>
              </a:rPr>
              <a:t> August 2025</a:t>
            </a:r>
          </a:p>
          <a:p>
            <a:pPr>
              <a:buFont typeface="Arial" panose="020B0604020202020204" pitchFamily="34" charset="0"/>
              <a:buChar char="•"/>
            </a:pPr>
            <a:endParaRPr lang="en-GB" sz="2400" dirty="0">
              <a:solidFill>
                <a:srgbClr val="FF0000"/>
              </a:solidFill>
            </a:endParaRPr>
          </a:p>
          <a:p>
            <a:pPr>
              <a:buFont typeface="Arial" panose="020B0604020202020204" pitchFamily="34" charset="0"/>
              <a:buChar char="•"/>
            </a:pPr>
            <a:endParaRPr lang="en-GB" dirty="0"/>
          </a:p>
        </p:txBody>
      </p:sp>
    </p:spTree>
    <p:extLst>
      <p:ext uri="{BB962C8B-B14F-4D97-AF65-F5344CB8AC3E}">
        <p14:creationId xmlns:p14="http://schemas.microsoft.com/office/powerpoint/2010/main" val="11802339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3D0A6-838E-F955-75AA-A5569FF394E4}"/>
              </a:ext>
            </a:extLst>
          </p:cNvPr>
          <p:cNvSpPr>
            <a:spLocks noGrp="1"/>
          </p:cNvSpPr>
          <p:nvPr>
            <p:ph type="title"/>
          </p:nvPr>
        </p:nvSpPr>
        <p:spPr/>
        <p:txBody>
          <a:bodyPr>
            <a:normAutofit fontScale="90000"/>
          </a:bodyPr>
          <a:lstStyle/>
          <a:p>
            <a:r>
              <a:rPr lang="en-GB" b="0" i="0" dirty="0">
                <a:solidFill>
                  <a:srgbClr val="002776"/>
                </a:solidFill>
                <a:effectLst/>
                <a:latin typeface="Arial" panose="020B0604020202020204" pitchFamily="34" charset="0"/>
              </a:rPr>
              <a:t> </a:t>
            </a:r>
            <a:r>
              <a:rPr lang="en-GB" b="0" i="0" dirty="0">
                <a:effectLst/>
                <a:latin typeface="Arial" panose="020B0604020202020204" pitchFamily="34" charset="0"/>
              </a:rPr>
              <a:t>A guide to the meningococcal B vaccine for protection against gonorrhoea</a:t>
            </a:r>
            <a:br>
              <a:rPr lang="en-GB" b="0" i="0" dirty="0">
                <a:solidFill>
                  <a:srgbClr val="002776"/>
                </a:solidFill>
                <a:effectLst/>
                <a:latin typeface="Arial" panose="020B0604020202020204" pitchFamily="34" charset="0"/>
              </a:rPr>
            </a:br>
            <a:endParaRPr lang="en-GB" dirty="0"/>
          </a:p>
        </p:txBody>
      </p:sp>
      <p:sp>
        <p:nvSpPr>
          <p:cNvPr id="3" name="Content Placeholder 2">
            <a:extLst>
              <a:ext uri="{FF2B5EF4-FFF2-40B4-BE49-F238E27FC236}">
                <a16:creationId xmlns:a16="http://schemas.microsoft.com/office/drawing/2014/main" id="{2DC23664-D5FE-1558-516C-A8BAC2BC330E}"/>
              </a:ext>
            </a:extLst>
          </p:cNvPr>
          <p:cNvSpPr>
            <a:spLocks noGrp="1"/>
          </p:cNvSpPr>
          <p:nvPr>
            <p:ph idx="1"/>
          </p:nvPr>
        </p:nvSpPr>
        <p:spPr>
          <a:xfrm>
            <a:off x="615955" y="1774826"/>
            <a:ext cx="4179781" cy="4351338"/>
          </a:xfrm>
        </p:spPr>
        <p:txBody>
          <a:bodyPr/>
          <a:lstStyle/>
          <a:p>
            <a:r>
              <a:rPr lang="en-GB" sz="2400" b="0" i="0" u="none" strike="noStrike" baseline="0" dirty="0">
                <a:solidFill>
                  <a:srgbClr val="211D1E"/>
                </a:solidFill>
                <a:latin typeface="Helvetica 45 Light"/>
              </a:rPr>
              <a:t>Paper copies of this leaflet product code: </a:t>
            </a:r>
            <a:r>
              <a:rPr lang="en-GB" sz="2400" b="0" i="0" u="none" strike="noStrike" baseline="0" dirty="0">
                <a:solidFill>
                  <a:srgbClr val="211D1E"/>
                </a:solidFill>
                <a:latin typeface="Helvetica 45 Light"/>
                <a:hlinkClick r:id="rId2"/>
              </a:rPr>
              <a:t>MGB01EN</a:t>
            </a:r>
            <a:endParaRPr lang="en-GB" sz="2400" b="0" i="0" u="none" strike="noStrike" baseline="0" dirty="0">
              <a:solidFill>
                <a:srgbClr val="211D1E"/>
              </a:solidFill>
              <a:latin typeface="Helvetica 45 Light"/>
            </a:endParaRPr>
          </a:p>
          <a:p>
            <a:endParaRPr lang="en-GB" dirty="0">
              <a:solidFill>
                <a:srgbClr val="211D1E"/>
              </a:solidFill>
              <a:latin typeface="Helvetica 45 Light"/>
            </a:endParaRPr>
          </a:p>
          <a:p>
            <a:r>
              <a:rPr lang="en-GB" dirty="0">
                <a:solidFill>
                  <a:srgbClr val="211D1E"/>
                </a:solidFill>
                <a:latin typeface="Helvetica 45 Light"/>
              </a:rPr>
              <a:t>Copies are available in </a:t>
            </a:r>
            <a:r>
              <a:rPr lang="en-GB" dirty="0">
                <a:solidFill>
                  <a:srgbClr val="211D1E"/>
                </a:solidFill>
                <a:latin typeface="Helvetica 45 Light"/>
                <a:hlinkClick r:id="rId3"/>
              </a:rPr>
              <a:t>Bengali</a:t>
            </a:r>
            <a:r>
              <a:rPr lang="en-GB" dirty="0">
                <a:solidFill>
                  <a:srgbClr val="211D1E"/>
                </a:solidFill>
                <a:latin typeface="Helvetica 45 Light"/>
              </a:rPr>
              <a:t>, </a:t>
            </a:r>
            <a:r>
              <a:rPr lang="en-GB" dirty="0">
                <a:solidFill>
                  <a:srgbClr val="211D1E"/>
                </a:solidFill>
                <a:latin typeface="Helvetica 45 Light"/>
                <a:hlinkClick r:id="rId4"/>
              </a:rPr>
              <a:t>Chinese simplified</a:t>
            </a:r>
            <a:r>
              <a:rPr lang="en-GB" dirty="0">
                <a:solidFill>
                  <a:srgbClr val="211D1E"/>
                </a:solidFill>
                <a:latin typeface="Helvetica 45 Light"/>
              </a:rPr>
              <a:t>, </a:t>
            </a:r>
            <a:r>
              <a:rPr lang="en-GB" dirty="0">
                <a:solidFill>
                  <a:srgbClr val="211D1E"/>
                </a:solidFill>
                <a:latin typeface="Helvetica 45 Light"/>
                <a:hlinkClick r:id="rId5"/>
              </a:rPr>
              <a:t>French</a:t>
            </a:r>
            <a:r>
              <a:rPr lang="en-GB" dirty="0">
                <a:solidFill>
                  <a:srgbClr val="211D1E"/>
                </a:solidFill>
                <a:latin typeface="Helvetica 45 Light"/>
              </a:rPr>
              <a:t>, </a:t>
            </a:r>
            <a:r>
              <a:rPr lang="en-GB" dirty="0">
                <a:solidFill>
                  <a:srgbClr val="211D1E"/>
                </a:solidFill>
                <a:latin typeface="Helvetica 45 Light"/>
                <a:hlinkClick r:id="rId6"/>
              </a:rPr>
              <a:t>German</a:t>
            </a:r>
            <a:r>
              <a:rPr lang="en-GB" dirty="0">
                <a:solidFill>
                  <a:srgbClr val="211D1E"/>
                </a:solidFill>
                <a:latin typeface="Helvetica 45 Light"/>
              </a:rPr>
              <a:t>, </a:t>
            </a:r>
            <a:r>
              <a:rPr lang="en-GB" dirty="0">
                <a:solidFill>
                  <a:srgbClr val="211D1E"/>
                </a:solidFill>
                <a:latin typeface="Helvetica 45 Light"/>
                <a:hlinkClick r:id="rId7"/>
              </a:rPr>
              <a:t>Italian</a:t>
            </a:r>
            <a:r>
              <a:rPr lang="en-GB" dirty="0">
                <a:solidFill>
                  <a:srgbClr val="211D1E"/>
                </a:solidFill>
                <a:latin typeface="Helvetica 45 Light"/>
              </a:rPr>
              <a:t>, </a:t>
            </a:r>
            <a:r>
              <a:rPr lang="en-GB" dirty="0">
                <a:solidFill>
                  <a:srgbClr val="211D1E"/>
                </a:solidFill>
                <a:latin typeface="Helvetica 45 Light"/>
                <a:hlinkClick r:id="rId8"/>
              </a:rPr>
              <a:t>Polish</a:t>
            </a:r>
            <a:r>
              <a:rPr lang="en-GB" dirty="0">
                <a:solidFill>
                  <a:srgbClr val="211D1E"/>
                </a:solidFill>
                <a:latin typeface="Helvetica 45 Light"/>
              </a:rPr>
              <a:t>, </a:t>
            </a:r>
            <a:r>
              <a:rPr lang="en-GB" dirty="0">
                <a:solidFill>
                  <a:srgbClr val="211D1E"/>
                </a:solidFill>
                <a:latin typeface="Helvetica 45 Light"/>
                <a:hlinkClick r:id="rId9"/>
              </a:rPr>
              <a:t>Portuguese</a:t>
            </a:r>
            <a:r>
              <a:rPr lang="en-GB" dirty="0">
                <a:solidFill>
                  <a:srgbClr val="211D1E"/>
                </a:solidFill>
                <a:latin typeface="Helvetica 45 Light"/>
              </a:rPr>
              <a:t>, </a:t>
            </a:r>
            <a:r>
              <a:rPr lang="en-GB" dirty="0">
                <a:solidFill>
                  <a:srgbClr val="211D1E"/>
                </a:solidFill>
                <a:latin typeface="Helvetica 45 Light"/>
                <a:hlinkClick r:id="rId10"/>
              </a:rPr>
              <a:t>Romanian</a:t>
            </a:r>
            <a:r>
              <a:rPr lang="en-GB" dirty="0">
                <a:solidFill>
                  <a:srgbClr val="211D1E"/>
                </a:solidFill>
                <a:latin typeface="Helvetica 45 Light"/>
              </a:rPr>
              <a:t> and </a:t>
            </a:r>
            <a:r>
              <a:rPr lang="en-GB" dirty="0">
                <a:solidFill>
                  <a:srgbClr val="211D1E"/>
                </a:solidFill>
                <a:latin typeface="Helvetica 45 Light"/>
                <a:hlinkClick r:id="rId11"/>
              </a:rPr>
              <a:t>Spanish</a:t>
            </a:r>
            <a:r>
              <a:rPr lang="en-GB" dirty="0">
                <a:solidFill>
                  <a:srgbClr val="211D1E"/>
                </a:solidFill>
                <a:latin typeface="Helvetica 45 Light"/>
              </a:rPr>
              <a:t>.  </a:t>
            </a:r>
            <a:endParaRPr lang="en-GB" dirty="0"/>
          </a:p>
        </p:txBody>
      </p:sp>
      <p:sp>
        <p:nvSpPr>
          <p:cNvPr id="4" name="Footer Placeholder 3">
            <a:extLst>
              <a:ext uri="{FF2B5EF4-FFF2-40B4-BE49-F238E27FC236}">
                <a16:creationId xmlns:a16="http://schemas.microsoft.com/office/drawing/2014/main" id="{3FC29CD5-7CDF-E752-8B96-8A1E93658753}"/>
              </a:ext>
            </a:extLst>
          </p:cNvPr>
          <p:cNvSpPr>
            <a:spLocks noGrp="1"/>
          </p:cNvSpPr>
          <p:nvPr>
            <p:ph type="ftr" sz="quarter" idx="10"/>
          </p:nvPr>
        </p:nvSpPr>
        <p:spPr/>
        <p:txBody>
          <a:bodyPr/>
          <a:lstStyle/>
          <a:p>
            <a:r>
              <a:rPr lang="en-GB"/>
              <a:t>MPOX vaccination publications update</a:t>
            </a:r>
            <a:endParaRPr lang="en-GB" sz="1400" dirty="0"/>
          </a:p>
        </p:txBody>
      </p:sp>
      <p:pic>
        <p:nvPicPr>
          <p:cNvPr id="6" name="Picture 5" descr="A person in a blue shirt&#10;&#10;AI-generated content may be incorrect.">
            <a:extLst>
              <a:ext uri="{FF2B5EF4-FFF2-40B4-BE49-F238E27FC236}">
                <a16:creationId xmlns:a16="http://schemas.microsoft.com/office/drawing/2014/main" id="{D6B6BB5E-A8EA-8057-35CA-D20782DC72B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651770" y="1291254"/>
            <a:ext cx="2371924" cy="5031723"/>
          </a:xfrm>
          <a:prstGeom prst="rect">
            <a:avLst/>
          </a:prstGeom>
          <a:ln w="9525">
            <a:solidFill>
              <a:schemeClr val="tx1"/>
            </a:solidFill>
          </a:ln>
          <a:effectLst>
            <a:outerShdw blurRad="50800" dist="38100" dir="10800000" algn="r" rotWithShape="0">
              <a:prstClr val="black">
                <a:alpha val="40000"/>
              </a:prstClr>
            </a:outerShdw>
          </a:effectLst>
        </p:spPr>
      </p:pic>
      <p:pic>
        <p:nvPicPr>
          <p:cNvPr id="8" name="Picture 7" descr="A person in a tank top&#10;&#10;AI-generated content may be incorrect.">
            <a:extLst>
              <a:ext uri="{FF2B5EF4-FFF2-40B4-BE49-F238E27FC236}">
                <a16:creationId xmlns:a16="http://schemas.microsoft.com/office/drawing/2014/main" id="{957DC8DE-716D-2201-4C01-5D1C16490E1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78389" y="1643975"/>
            <a:ext cx="2228582" cy="4727642"/>
          </a:xfrm>
          <a:prstGeom prst="rect">
            <a:avLst/>
          </a:prstGeom>
          <a:ln w="9525">
            <a:solidFill>
              <a:schemeClr val="tx1"/>
            </a:solidFill>
          </a:ln>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26227320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C85EE-DB6E-F21A-8D41-28206AD6BBCC}"/>
              </a:ext>
            </a:extLst>
          </p:cNvPr>
          <p:cNvSpPr>
            <a:spLocks noGrp="1"/>
          </p:cNvSpPr>
          <p:nvPr>
            <p:ph type="title"/>
          </p:nvPr>
        </p:nvSpPr>
        <p:spPr/>
        <p:txBody>
          <a:bodyPr/>
          <a:lstStyle/>
          <a:p>
            <a:r>
              <a:rPr lang="en-GB" dirty="0"/>
              <a:t>Men B record card</a:t>
            </a:r>
          </a:p>
        </p:txBody>
      </p:sp>
      <p:sp>
        <p:nvSpPr>
          <p:cNvPr id="3" name="Content Placeholder 2">
            <a:extLst>
              <a:ext uri="{FF2B5EF4-FFF2-40B4-BE49-F238E27FC236}">
                <a16:creationId xmlns:a16="http://schemas.microsoft.com/office/drawing/2014/main" id="{06FC1DAC-84F0-D43D-CB5E-8914DCC4E6BE}"/>
              </a:ext>
            </a:extLst>
          </p:cNvPr>
          <p:cNvSpPr>
            <a:spLocks noGrp="1"/>
          </p:cNvSpPr>
          <p:nvPr>
            <p:ph idx="1"/>
          </p:nvPr>
        </p:nvSpPr>
        <p:spPr>
          <a:xfrm>
            <a:off x="615955" y="1774826"/>
            <a:ext cx="4598071" cy="4351338"/>
          </a:xfrm>
        </p:spPr>
        <p:txBody>
          <a:bodyPr/>
          <a:lstStyle/>
          <a:p>
            <a:pPr marL="0" indent="0">
              <a:buNone/>
            </a:pPr>
            <a:r>
              <a:rPr lang="en-GB" sz="2000" b="0" i="0" u="none" strike="noStrike" baseline="0" dirty="0">
                <a:solidFill>
                  <a:srgbClr val="211D1E"/>
                </a:solidFill>
              </a:rPr>
              <a:t>This is the vaccination record card which should be completed by the health professional to show the: </a:t>
            </a:r>
          </a:p>
          <a:p>
            <a:r>
              <a:rPr lang="en-GB" sz="2000" b="0" i="0" u="none" strike="noStrike" baseline="0" dirty="0">
                <a:solidFill>
                  <a:srgbClr val="211D1E"/>
                </a:solidFill>
              </a:rPr>
              <a:t>name of the vaccine </a:t>
            </a:r>
          </a:p>
          <a:p>
            <a:r>
              <a:rPr lang="en-GB" sz="2000" b="0" i="0" u="none" strike="noStrike" baseline="0" dirty="0">
                <a:solidFill>
                  <a:srgbClr val="211D1E"/>
                </a:solidFill>
              </a:rPr>
              <a:t>date it was given </a:t>
            </a:r>
          </a:p>
          <a:p>
            <a:r>
              <a:rPr lang="en-GB" sz="2000" b="0" i="0" u="none" strike="noStrike" baseline="0" dirty="0">
                <a:solidFill>
                  <a:srgbClr val="211D1E"/>
                </a:solidFill>
              </a:rPr>
              <a:t>date of second appointment for the final dose of Men B vaccine </a:t>
            </a:r>
          </a:p>
          <a:p>
            <a:endParaRPr lang="en-GB" sz="2000" b="0" i="0" u="none" strike="noStrike" baseline="0" dirty="0">
              <a:solidFill>
                <a:srgbClr val="211D1E"/>
              </a:solidFill>
            </a:endParaRPr>
          </a:p>
          <a:p>
            <a:pPr marL="0" indent="0">
              <a:buNone/>
            </a:pPr>
            <a:r>
              <a:rPr lang="en-GB" sz="2000" b="0" i="0" u="none" strike="noStrike" baseline="0" dirty="0">
                <a:solidFill>
                  <a:srgbClr val="211D1E"/>
                </a:solidFill>
              </a:rPr>
              <a:t>record card, product code: GON25EN (</a:t>
            </a:r>
            <a:r>
              <a:rPr lang="en-GB" sz="2000" b="0" i="0" u="none" strike="noStrike" baseline="0" dirty="0">
                <a:solidFill>
                  <a:srgbClr val="00B095"/>
                </a:solidFill>
              </a:rPr>
              <a:t>weblink 27</a:t>
            </a:r>
            <a:r>
              <a:rPr lang="en-GB" sz="2000" b="0" i="0" u="none" strike="noStrike" baseline="0" dirty="0">
                <a:solidFill>
                  <a:srgbClr val="211D1E"/>
                </a:solidFill>
              </a:rPr>
              <a:t>) available to download and order from the Health Publications website</a:t>
            </a:r>
            <a:r>
              <a:rPr lang="en-GB" sz="1800" b="0" i="0" u="none" strike="noStrike" baseline="0" dirty="0">
                <a:solidFill>
                  <a:srgbClr val="211D1E"/>
                </a:solidFill>
                <a:latin typeface="Helvetica 45 Light"/>
              </a:rPr>
              <a:t>. </a:t>
            </a:r>
            <a:endParaRPr lang="en-GB" dirty="0"/>
          </a:p>
        </p:txBody>
      </p:sp>
      <p:sp>
        <p:nvSpPr>
          <p:cNvPr id="4" name="Footer Placeholder 3">
            <a:extLst>
              <a:ext uri="{FF2B5EF4-FFF2-40B4-BE49-F238E27FC236}">
                <a16:creationId xmlns:a16="http://schemas.microsoft.com/office/drawing/2014/main" id="{D29B5952-ACBC-3DDD-E225-7A018BAD0F57}"/>
              </a:ext>
            </a:extLst>
          </p:cNvPr>
          <p:cNvSpPr>
            <a:spLocks noGrp="1"/>
          </p:cNvSpPr>
          <p:nvPr>
            <p:ph type="ftr" sz="quarter" idx="10"/>
          </p:nvPr>
        </p:nvSpPr>
        <p:spPr/>
        <p:txBody>
          <a:bodyPr/>
          <a:lstStyle/>
          <a:p>
            <a:r>
              <a:rPr lang="en-GB"/>
              <a:t>MPOX vaccination publications update</a:t>
            </a:r>
            <a:endParaRPr lang="en-GB" sz="1400" dirty="0"/>
          </a:p>
        </p:txBody>
      </p:sp>
      <p:pic>
        <p:nvPicPr>
          <p:cNvPr id="6" name="Picture 5">
            <a:extLst>
              <a:ext uri="{FF2B5EF4-FFF2-40B4-BE49-F238E27FC236}">
                <a16:creationId xmlns:a16="http://schemas.microsoft.com/office/drawing/2014/main" id="{9257BA21-999B-F1DE-3DC9-F731893D0E59}"/>
              </a:ext>
            </a:extLst>
          </p:cNvPr>
          <p:cNvPicPr>
            <a:picLocks noChangeAspect="1"/>
          </p:cNvPicPr>
          <p:nvPr/>
        </p:nvPicPr>
        <p:blipFill>
          <a:blip r:embed="rId2"/>
          <a:stretch>
            <a:fillRect/>
          </a:stretch>
        </p:blipFill>
        <p:spPr>
          <a:xfrm>
            <a:off x="5866500" y="1371600"/>
            <a:ext cx="3979251" cy="2480553"/>
          </a:xfrm>
          <a:prstGeom prst="rect">
            <a:avLst/>
          </a:prstGeom>
          <a:ln w="9525">
            <a:solidFill>
              <a:schemeClr val="tx1"/>
            </a:solidFill>
          </a:ln>
          <a:effectLst>
            <a:outerShdw blurRad="50800" dist="38100" dir="10800000" algn="r" rotWithShape="0">
              <a:prstClr val="black">
                <a:alpha val="40000"/>
              </a:prstClr>
            </a:outerShdw>
          </a:effectLst>
        </p:spPr>
      </p:pic>
      <p:pic>
        <p:nvPicPr>
          <p:cNvPr id="8" name="Picture 7">
            <a:extLst>
              <a:ext uri="{FF2B5EF4-FFF2-40B4-BE49-F238E27FC236}">
                <a16:creationId xmlns:a16="http://schemas.microsoft.com/office/drawing/2014/main" id="{146DD069-DC68-0053-2ECA-6D60274549A3}"/>
              </a:ext>
            </a:extLst>
          </p:cNvPr>
          <p:cNvPicPr>
            <a:picLocks noChangeAspect="1"/>
          </p:cNvPicPr>
          <p:nvPr/>
        </p:nvPicPr>
        <p:blipFill>
          <a:blip r:embed="rId3"/>
          <a:stretch>
            <a:fillRect/>
          </a:stretch>
        </p:blipFill>
        <p:spPr>
          <a:xfrm>
            <a:off x="7140102" y="3966866"/>
            <a:ext cx="3838012" cy="2395022"/>
          </a:xfrm>
          <a:prstGeom prst="rect">
            <a:avLst/>
          </a:prstGeom>
          <a:ln w="9525">
            <a:solidFill>
              <a:schemeClr val="tx1"/>
            </a:solidFill>
          </a:ln>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271738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B9477-0BA3-8570-0BDF-9E55E69507F3}"/>
              </a:ext>
            </a:extLst>
          </p:cNvPr>
          <p:cNvSpPr>
            <a:spLocks noGrp="1"/>
          </p:cNvSpPr>
          <p:nvPr>
            <p:ph type="title"/>
          </p:nvPr>
        </p:nvSpPr>
        <p:spPr>
          <a:xfrm>
            <a:off x="330206" y="292608"/>
            <a:ext cx="10515600" cy="859415"/>
          </a:xfrm>
        </p:spPr>
        <p:txBody>
          <a:bodyPr/>
          <a:lstStyle/>
          <a:p>
            <a:r>
              <a:rPr lang="en-GB" dirty="0"/>
              <a:t>Aims of this resource</a:t>
            </a:r>
            <a:endParaRPr lang="en-US" dirty="0"/>
          </a:p>
        </p:txBody>
      </p:sp>
      <p:sp>
        <p:nvSpPr>
          <p:cNvPr id="3" name="Content Placeholder 2">
            <a:extLst>
              <a:ext uri="{FF2B5EF4-FFF2-40B4-BE49-F238E27FC236}">
                <a16:creationId xmlns:a16="http://schemas.microsoft.com/office/drawing/2014/main" id="{E1260E78-1301-E22B-5E28-F25542E59FF7}"/>
              </a:ext>
            </a:extLst>
          </p:cNvPr>
          <p:cNvSpPr>
            <a:spLocks noGrp="1"/>
          </p:cNvSpPr>
          <p:nvPr>
            <p:ph idx="1"/>
          </p:nvPr>
        </p:nvSpPr>
        <p:spPr/>
        <p:txBody>
          <a:bodyPr>
            <a:normAutofit/>
          </a:bodyPr>
          <a:lstStyle/>
          <a:p>
            <a:r>
              <a:rPr lang="en-GB" dirty="0"/>
              <a:t>to raise awareness of the rationale for</a:t>
            </a:r>
            <a:r>
              <a:rPr lang="en-GB" dirty="0">
                <a:solidFill>
                  <a:srgbClr val="FF0000"/>
                </a:solidFill>
              </a:rPr>
              <a:t> </a:t>
            </a:r>
            <a:r>
              <a:rPr lang="en-GB" dirty="0"/>
              <a:t>and </a:t>
            </a:r>
            <a:r>
              <a:rPr lang="en-GB" dirty="0">
                <a:solidFill>
                  <a:schemeClr val="accent5">
                    <a:lumMod val="75000"/>
                  </a:schemeClr>
                </a:solidFill>
                <a:hlinkClick r:id="rId3">
                  <a:extLst>
                    <a:ext uri="{A12FA001-AC4F-418D-AE19-62706E023703}">
                      <ahyp:hlinkClr xmlns:ahyp="http://schemas.microsoft.com/office/drawing/2018/hyperlinkcolor" val="tx"/>
                    </a:ext>
                  </a:extLst>
                </a:hlinkClick>
              </a:rPr>
              <a:t>JCVI advice</a:t>
            </a:r>
            <a:r>
              <a:rPr lang="en-GB" dirty="0">
                <a:solidFill>
                  <a:schemeClr val="accent5">
                    <a:lumMod val="75000"/>
                  </a:schemeClr>
                </a:solidFill>
              </a:rPr>
              <a:t> </a:t>
            </a:r>
            <a:r>
              <a:rPr lang="en-GB" dirty="0"/>
              <a:t>about the use of the 4CMenB (a vaccine currently used in the MenB routine infant and targeted at-risk group programmes), to also protect against gonorrhoea</a:t>
            </a:r>
          </a:p>
          <a:p>
            <a:r>
              <a:rPr lang="en-GB" dirty="0"/>
              <a:t>to support healthcare practitioners in sexual health settings involved in identifying, immunising and/or having conversations with at-risk individuals who may be eligible for vaccination as part of the vaccination programme against gonorrhoea</a:t>
            </a:r>
          </a:p>
          <a:p>
            <a:r>
              <a:rPr lang="en-GB" dirty="0"/>
              <a:t>to support healthcare practitioner understanding of the rationale, benefits and eligibility for 4CMenB vaccination as part of the programme against gonorrhoea, enabling them to promote uptake effectively</a:t>
            </a:r>
          </a:p>
          <a:p>
            <a:pPr marL="0" indent="0">
              <a:buNone/>
            </a:pPr>
            <a:endParaRPr lang="en-GB" dirty="0"/>
          </a:p>
        </p:txBody>
      </p:sp>
      <p:sp>
        <p:nvSpPr>
          <p:cNvPr id="4" name="Footer Placeholder 3">
            <a:extLst>
              <a:ext uri="{FF2B5EF4-FFF2-40B4-BE49-F238E27FC236}">
                <a16:creationId xmlns:a16="http://schemas.microsoft.com/office/drawing/2014/main" id="{776B42DD-FC8E-188F-8DDE-B45CEDBC110C}"/>
              </a:ext>
            </a:extLst>
          </p:cNvPr>
          <p:cNvSpPr>
            <a:spLocks noGrp="1"/>
          </p:cNvSpPr>
          <p:nvPr>
            <p:ph type="ftr" sz="quarter" idx="10"/>
          </p:nvPr>
        </p:nvSpPr>
        <p:spPr/>
        <p:txBody>
          <a:bodyPr/>
          <a:lstStyle/>
          <a:p>
            <a:r>
              <a:rPr lang="en-GB" dirty="0"/>
              <a:t>4CMenB vaccination programme against gonorrhoea</a:t>
            </a:r>
            <a:endParaRPr lang="en-GB" sz="1400" dirty="0"/>
          </a:p>
        </p:txBody>
      </p:sp>
    </p:spTree>
    <p:extLst>
      <p:ext uri="{BB962C8B-B14F-4D97-AF65-F5344CB8AC3E}">
        <p14:creationId xmlns:p14="http://schemas.microsoft.com/office/powerpoint/2010/main" val="42891480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D9D85-834D-C90A-EEA2-E860D9B6CB1A}"/>
              </a:ext>
            </a:extLst>
          </p:cNvPr>
          <p:cNvSpPr>
            <a:spLocks noGrp="1"/>
          </p:cNvSpPr>
          <p:nvPr>
            <p:ph type="title"/>
          </p:nvPr>
        </p:nvSpPr>
        <p:spPr/>
        <p:txBody>
          <a:bodyPr>
            <a:normAutofit fontScale="90000"/>
          </a:bodyPr>
          <a:lstStyle/>
          <a:p>
            <a:r>
              <a:rPr lang="en-GB" b="0" i="0" dirty="0">
                <a:effectLst/>
                <a:latin typeface="Arial" panose="020B0604020202020204" pitchFamily="34" charset="0"/>
              </a:rPr>
              <a:t>Meningococcal B (MenB) vaccination against gonorrhoea poster</a:t>
            </a:r>
            <a:br>
              <a:rPr lang="en-GB" b="0" i="0" dirty="0">
                <a:solidFill>
                  <a:srgbClr val="002776"/>
                </a:solidFill>
                <a:effectLst/>
                <a:latin typeface="Arial" panose="020B0604020202020204" pitchFamily="34" charset="0"/>
              </a:rPr>
            </a:br>
            <a:endParaRPr lang="en-GB" dirty="0"/>
          </a:p>
        </p:txBody>
      </p:sp>
      <p:sp>
        <p:nvSpPr>
          <p:cNvPr id="3" name="Content Placeholder 2">
            <a:extLst>
              <a:ext uri="{FF2B5EF4-FFF2-40B4-BE49-F238E27FC236}">
                <a16:creationId xmlns:a16="http://schemas.microsoft.com/office/drawing/2014/main" id="{59844527-85A9-6E11-A77C-5BCC9D787033}"/>
              </a:ext>
            </a:extLst>
          </p:cNvPr>
          <p:cNvSpPr>
            <a:spLocks noGrp="1"/>
          </p:cNvSpPr>
          <p:nvPr>
            <p:ph idx="1"/>
          </p:nvPr>
        </p:nvSpPr>
        <p:spPr>
          <a:xfrm>
            <a:off x="615955" y="1774826"/>
            <a:ext cx="4471611" cy="4351338"/>
          </a:xfrm>
        </p:spPr>
        <p:txBody>
          <a:bodyPr/>
          <a:lstStyle/>
          <a:p>
            <a:pPr algn="l"/>
            <a:r>
              <a:rPr lang="en-GB" b="0" i="0" dirty="0">
                <a:solidFill>
                  <a:srgbClr val="0B0C0C"/>
                </a:solidFill>
                <a:effectLst/>
              </a:rPr>
              <a:t>This poster is available to promote the vaccination and should be used in sexual health clinics and other healthcare settings.</a:t>
            </a:r>
          </a:p>
          <a:p>
            <a:pPr algn="l"/>
            <a:r>
              <a:rPr lang="en-GB" dirty="0">
                <a:solidFill>
                  <a:srgbClr val="0B0C0C"/>
                </a:solidFill>
              </a:rPr>
              <a:t>It contains a QR code and short link to the leaflet in English.</a:t>
            </a:r>
            <a:endParaRPr lang="en-GB" b="0" i="0" dirty="0">
              <a:solidFill>
                <a:srgbClr val="0B0C0C"/>
              </a:solidFill>
              <a:effectLst/>
            </a:endParaRPr>
          </a:p>
          <a:p>
            <a:pPr algn="l"/>
            <a:r>
              <a:rPr lang="en-GB" b="0" i="0" dirty="0">
                <a:solidFill>
                  <a:srgbClr val="0B0C0C"/>
                </a:solidFill>
                <a:effectLst/>
              </a:rPr>
              <a:t>This is available to order and download from the using the product code: </a:t>
            </a:r>
            <a:r>
              <a:rPr lang="en-GB" b="0" i="0" dirty="0">
                <a:solidFill>
                  <a:srgbClr val="1D70B8"/>
                </a:solidFill>
                <a:effectLst/>
                <a:hlinkClick r:id="rId2"/>
              </a:rPr>
              <a:t>MGP01</a:t>
            </a:r>
            <a:endParaRPr lang="en-GB" b="0" i="0" dirty="0">
              <a:solidFill>
                <a:srgbClr val="0B0C0C"/>
              </a:solidFill>
              <a:effectLst/>
            </a:endParaRPr>
          </a:p>
          <a:p>
            <a:endParaRPr lang="en-GB" dirty="0"/>
          </a:p>
        </p:txBody>
      </p:sp>
      <p:sp>
        <p:nvSpPr>
          <p:cNvPr id="4" name="Footer Placeholder 3">
            <a:extLst>
              <a:ext uri="{FF2B5EF4-FFF2-40B4-BE49-F238E27FC236}">
                <a16:creationId xmlns:a16="http://schemas.microsoft.com/office/drawing/2014/main" id="{7F7945AA-E606-9D03-55B5-B6222BC7171E}"/>
              </a:ext>
            </a:extLst>
          </p:cNvPr>
          <p:cNvSpPr>
            <a:spLocks noGrp="1"/>
          </p:cNvSpPr>
          <p:nvPr>
            <p:ph type="ftr" sz="quarter" idx="10"/>
          </p:nvPr>
        </p:nvSpPr>
        <p:spPr/>
        <p:txBody>
          <a:bodyPr/>
          <a:lstStyle/>
          <a:p>
            <a:r>
              <a:rPr lang="en-GB"/>
              <a:t>MPOX vaccination publications update</a:t>
            </a:r>
            <a:endParaRPr lang="en-GB" sz="1400" dirty="0"/>
          </a:p>
        </p:txBody>
      </p:sp>
      <p:pic>
        <p:nvPicPr>
          <p:cNvPr id="6" name="Picture 5" descr="A person hugging another person&#10;&#10;AI-generated content may be incorrect.">
            <a:extLst>
              <a:ext uri="{FF2B5EF4-FFF2-40B4-BE49-F238E27FC236}">
                <a16:creationId xmlns:a16="http://schemas.microsoft.com/office/drawing/2014/main" id="{1868D6DE-1A42-3936-C456-239689E05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0031" y="1050587"/>
            <a:ext cx="3926877" cy="5554494"/>
          </a:xfrm>
          <a:prstGeom prst="rect">
            <a:avLst/>
          </a:prstGeom>
          <a:ln w="9525">
            <a:solidFill>
              <a:schemeClr val="tx1"/>
            </a:solidFill>
          </a:ln>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9607016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D486C-D670-4ECA-A6E0-2D92930878D6}"/>
              </a:ext>
            </a:extLst>
          </p:cNvPr>
          <p:cNvSpPr>
            <a:spLocks noGrp="1"/>
          </p:cNvSpPr>
          <p:nvPr>
            <p:ph type="title"/>
          </p:nvPr>
        </p:nvSpPr>
        <p:spPr/>
        <p:txBody>
          <a:bodyPr>
            <a:normAutofit fontScale="90000"/>
          </a:bodyPr>
          <a:lstStyle/>
          <a:p>
            <a:pPr algn="r"/>
            <a:r>
              <a:rPr lang="en-GB" dirty="0"/>
              <a:t>Health Publications – programme resource ordering service </a:t>
            </a:r>
          </a:p>
        </p:txBody>
      </p:sp>
      <p:pic>
        <p:nvPicPr>
          <p:cNvPr id="6" name="Content Placeholder 5">
            <a:extLst>
              <a:ext uri="{FF2B5EF4-FFF2-40B4-BE49-F238E27FC236}">
                <a16:creationId xmlns:a16="http://schemas.microsoft.com/office/drawing/2014/main" id="{C204A5D6-C829-4453-8706-5CA28EB2AD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82920" y="2156611"/>
            <a:ext cx="2285017" cy="2962144"/>
          </a:xfrm>
        </p:spPr>
      </p:pic>
      <p:pic>
        <p:nvPicPr>
          <p:cNvPr id="8" name="Picture 7" descr="Timeline&#10;&#10;Description automatically generated with medium confidence">
            <a:extLst>
              <a:ext uri="{FF2B5EF4-FFF2-40B4-BE49-F238E27FC236}">
                <a16:creationId xmlns:a16="http://schemas.microsoft.com/office/drawing/2014/main" id="{32CC77F8-1863-4A25-B072-4F11AE6705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792" y="1610726"/>
            <a:ext cx="4976028" cy="4699022"/>
          </a:xfrm>
          <a:prstGeom prst="rect">
            <a:avLst/>
          </a:prstGeom>
          <a:ln w="9525">
            <a:solidFill>
              <a:schemeClr val="tx1"/>
            </a:solidFill>
          </a:ln>
        </p:spPr>
      </p:pic>
      <p:sp>
        <p:nvSpPr>
          <p:cNvPr id="9" name="TextBox 8">
            <a:extLst>
              <a:ext uri="{FF2B5EF4-FFF2-40B4-BE49-F238E27FC236}">
                <a16:creationId xmlns:a16="http://schemas.microsoft.com/office/drawing/2014/main" id="{3F7F1511-8EEF-4EB0-BBE0-B173ACBE04B9}"/>
              </a:ext>
            </a:extLst>
          </p:cNvPr>
          <p:cNvSpPr txBox="1"/>
          <p:nvPr/>
        </p:nvSpPr>
        <p:spPr>
          <a:xfrm>
            <a:off x="5677497" y="1542267"/>
            <a:ext cx="3631818"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hlinkClick r:id="rId4"/>
              </a:rPr>
              <a:t>Health publications website</a:t>
            </a:r>
            <a:endPar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Free service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Deliveries 3-5 working days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Short link: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hlinkClick r:id="rId5"/>
              </a:rPr>
              <a:t>https://qrco.de/healthpubs</a:t>
            </a:r>
            <a:endPar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a:ea typeface="+mn-ea"/>
                <a:cs typeface="+mn-cs"/>
              </a:rPr>
              <a:t>Resources to support healthcare and associated workers for all vaccination programmes</a:t>
            </a:r>
          </a:p>
        </p:txBody>
      </p:sp>
    </p:spTree>
    <p:extLst>
      <p:ext uri="{BB962C8B-B14F-4D97-AF65-F5344CB8AC3E}">
        <p14:creationId xmlns:p14="http://schemas.microsoft.com/office/powerpoint/2010/main" val="10172261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7FB57-52B4-5474-BFD4-F5BAF94A2724}"/>
              </a:ext>
            </a:extLst>
          </p:cNvPr>
          <p:cNvSpPr>
            <a:spLocks noGrp="1"/>
          </p:cNvSpPr>
          <p:nvPr>
            <p:ph type="title"/>
          </p:nvPr>
        </p:nvSpPr>
        <p:spPr/>
        <p:txBody>
          <a:bodyPr>
            <a:normAutofit/>
          </a:bodyPr>
          <a:lstStyle/>
          <a:p>
            <a:r>
              <a:rPr lang="en-GB" dirty="0"/>
              <a:t>Vaccine update – 360 Mpox and Men B Special</a:t>
            </a:r>
          </a:p>
        </p:txBody>
      </p:sp>
      <p:sp>
        <p:nvSpPr>
          <p:cNvPr id="4" name="Footer Placeholder 3">
            <a:extLst>
              <a:ext uri="{FF2B5EF4-FFF2-40B4-BE49-F238E27FC236}">
                <a16:creationId xmlns:a16="http://schemas.microsoft.com/office/drawing/2014/main" id="{DF6B3790-F1D4-E241-9324-F0AC71B4DDA5}"/>
              </a:ext>
            </a:extLst>
          </p:cNvPr>
          <p:cNvSpPr>
            <a:spLocks noGrp="1"/>
          </p:cNvSpPr>
          <p:nvPr>
            <p:ph type="ftr" sz="quarter" idx="10"/>
          </p:nvPr>
        </p:nvSpPr>
        <p:spPr/>
        <p:txBody>
          <a:bodyPr/>
          <a:lstStyle/>
          <a:p>
            <a:r>
              <a:rPr lang="en-GB"/>
              <a:t>MPOX vaccination publications update</a:t>
            </a:r>
            <a:endParaRPr lang="en-GB" sz="1400" dirty="0"/>
          </a:p>
        </p:txBody>
      </p:sp>
      <p:pic>
        <p:nvPicPr>
          <p:cNvPr id="5" name="Picture 4" descr="A screenshot of a magazine&#10;&#10;AI-generated content may be incorrect.">
            <a:extLst>
              <a:ext uri="{FF2B5EF4-FFF2-40B4-BE49-F238E27FC236}">
                <a16:creationId xmlns:a16="http://schemas.microsoft.com/office/drawing/2014/main" id="{71EFC0A9-DD3B-4219-D90B-70983ABDDC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1262" y="1099225"/>
            <a:ext cx="3117804" cy="4406630"/>
          </a:xfrm>
          <a:prstGeom prst="rect">
            <a:avLst/>
          </a:prstGeom>
          <a:ln w="9525">
            <a:solidFill>
              <a:schemeClr val="tx1"/>
            </a:solidFill>
          </a:ln>
          <a:effectLst>
            <a:outerShdw blurRad="50800" dist="38100" dir="10800000" algn="r" rotWithShape="0">
              <a:prstClr val="black">
                <a:alpha val="40000"/>
              </a:prstClr>
            </a:outerShdw>
          </a:effectLst>
        </p:spPr>
      </p:pic>
      <p:pic>
        <p:nvPicPr>
          <p:cNvPr id="6" name="Content Placeholder 5" descr="A close-up of a website&#10;&#10;AI-generated content may be incorrect.">
            <a:extLst>
              <a:ext uri="{FF2B5EF4-FFF2-40B4-BE49-F238E27FC236}">
                <a16:creationId xmlns:a16="http://schemas.microsoft.com/office/drawing/2014/main" id="{20862E30-EA73-F38A-AB21-2D8B087F21F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732414" y="1424629"/>
            <a:ext cx="3077475" cy="4351338"/>
          </a:xfrm>
          <a:prstGeom prst="rect">
            <a:avLst/>
          </a:prstGeom>
          <a:ln w="9525">
            <a:solidFill>
              <a:schemeClr val="tx1"/>
            </a:solidFill>
          </a:ln>
          <a:effectLst>
            <a:outerShdw blurRad="50800" dist="38100" dir="10800000" algn="r" rotWithShape="0">
              <a:prstClr val="black">
                <a:alpha val="40000"/>
              </a:prstClr>
            </a:outerShdw>
          </a:effectLst>
        </p:spPr>
      </p:pic>
      <p:sp>
        <p:nvSpPr>
          <p:cNvPr id="7" name="TextBox 6">
            <a:extLst>
              <a:ext uri="{FF2B5EF4-FFF2-40B4-BE49-F238E27FC236}">
                <a16:creationId xmlns:a16="http://schemas.microsoft.com/office/drawing/2014/main" id="{DE92694A-061D-88DC-335C-0B05B2AF3A51}"/>
              </a:ext>
            </a:extLst>
          </p:cNvPr>
          <p:cNvSpPr txBox="1"/>
          <p:nvPr/>
        </p:nvSpPr>
        <p:spPr>
          <a:xfrm>
            <a:off x="719847" y="1906621"/>
            <a:ext cx="3161489" cy="4247317"/>
          </a:xfrm>
          <a:prstGeom prst="rect">
            <a:avLst/>
          </a:prstGeom>
          <a:noFill/>
        </p:spPr>
        <p:txBody>
          <a:bodyPr wrap="square" rtlCol="0">
            <a:spAutoFit/>
          </a:bodyPr>
          <a:lstStyle/>
          <a:p>
            <a:endParaRPr lang="en-GB" dirty="0"/>
          </a:p>
          <a:p>
            <a:r>
              <a:rPr lang="en-GB" dirty="0">
                <a:hlinkClick r:id="rId4"/>
              </a:rPr>
              <a:t>You can view 360 back issues here</a:t>
            </a:r>
            <a:endParaRPr lang="en-GB" dirty="0"/>
          </a:p>
          <a:p>
            <a:endParaRPr lang="en-GB" dirty="0"/>
          </a:p>
          <a:p>
            <a:r>
              <a:rPr lang="en-GB" dirty="0">
                <a:hlinkClick r:id="rId5"/>
              </a:rPr>
              <a:t>The July 4CMenB and Mpox special issue is here</a:t>
            </a:r>
            <a:endParaRPr lang="en-GB" dirty="0"/>
          </a:p>
          <a:p>
            <a:endParaRPr lang="en-GB" dirty="0"/>
          </a:p>
          <a:p>
            <a:endParaRPr lang="en-GB" dirty="0"/>
          </a:p>
          <a:p>
            <a:r>
              <a:rPr lang="en-GB" b="0" i="0" dirty="0">
                <a:solidFill>
                  <a:srgbClr val="1D70B8"/>
                </a:solidFill>
                <a:effectLst/>
                <a:hlinkClick r:id="rId6"/>
              </a:rPr>
              <a:t>Sign up to receive the Vaccine update newsletter</a:t>
            </a:r>
            <a:r>
              <a:rPr lang="en-GB" b="0" i="0" dirty="0">
                <a:solidFill>
                  <a:srgbClr val="0B0C0C"/>
                </a:solidFill>
                <a:effectLst/>
              </a:rPr>
              <a:t>.</a:t>
            </a:r>
          </a:p>
          <a:p>
            <a:endParaRPr lang="en-GB" dirty="0">
              <a:solidFill>
                <a:srgbClr val="0B0C0C"/>
              </a:solidFill>
            </a:endParaRPr>
          </a:p>
          <a:p>
            <a:r>
              <a:rPr lang="en-GB" dirty="0">
                <a:solidFill>
                  <a:srgbClr val="0B0C0C"/>
                </a:solidFill>
              </a:rPr>
              <a:t>And please share it with your teams, your part time and bank staff and any new starters. </a:t>
            </a:r>
            <a:endParaRPr lang="en-GB" dirty="0"/>
          </a:p>
        </p:txBody>
      </p:sp>
    </p:spTree>
    <p:extLst>
      <p:ext uri="{BB962C8B-B14F-4D97-AF65-F5344CB8AC3E}">
        <p14:creationId xmlns:p14="http://schemas.microsoft.com/office/powerpoint/2010/main" val="25997533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1E794-6211-4727-F77E-1E1B7BA4CCF0}"/>
              </a:ext>
            </a:extLst>
          </p:cNvPr>
          <p:cNvSpPr>
            <a:spLocks noGrp="1"/>
          </p:cNvSpPr>
          <p:nvPr>
            <p:ph type="title"/>
          </p:nvPr>
        </p:nvSpPr>
        <p:spPr/>
        <p:txBody>
          <a:bodyPr/>
          <a:lstStyle/>
          <a:p>
            <a:r>
              <a:rPr lang="en-GB" sz="4000" dirty="0"/>
              <a:t>Resources</a:t>
            </a:r>
            <a:endParaRPr lang="en-US" dirty="0"/>
          </a:p>
        </p:txBody>
      </p:sp>
      <p:sp>
        <p:nvSpPr>
          <p:cNvPr id="4" name="Footer Placeholder 3">
            <a:extLst>
              <a:ext uri="{FF2B5EF4-FFF2-40B4-BE49-F238E27FC236}">
                <a16:creationId xmlns:a16="http://schemas.microsoft.com/office/drawing/2014/main" id="{FD2E9694-D87B-B17D-2149-DC9E600E22DB}"/>
              </a:ext>
            </a:extLst>
          </p:cNvPr>
          <p:cNvSpPr>
            <a:spLocks noGrp="1"/>
          </p:cNvSpPr>
          <p:nvPr>
            <p:ph type="ftr" sz="quarter" idx="10"/>
          </p:nvPr>
        </p:nvSpPr>
        <p:spPr/>
        <p:txBody>
          <a:bodyPr/>
          <a:lstStyle/>
          <a:p>
            <a:r>
              <a:rPr lang="en-GB" dirty="0"/>
              <a:t>4CMenB vaccination programme against gonorrhoea</a:t>
            </a:r>
            <a:endParaRPr lang="en-GB" sz="1400" dirty="0"/>
          </a:p>
        </p:txBody>
      </p:sp>
      <p:sp>
        <p:nvSpPr>
          <p:cNvPr id="7" name="Rectangle 1">
            <a:extLst>
              <a:ext uri="{FF2B5EF4-FFF2-40B4-BE49-F238E27FC236}">
                <a16:creationId xmlns:a16="http://schemas.microsoft.com/office/drawing/2014/main" id="{C741847C-3544-DD58-4A0C-053AAF18873C}"/>
              </a:ext>
            </a:extLst>
          </p:cNvPr>
          <p:cNvSpPr>
            <a:spLocks noChangeArrowheads="1"/>
          </p:cNvSpPr>
          <p:nvPr/>
        </p:nvSpPr>
        <p:spPr bwMode="auto">
          <a:xfrm>
            <a:off x="330206" y="1772426"/>
            <a:ext cx="11530868"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indent="-342900">
              <a:buFont typeface="Arial" panose="020B0604020202020204" pitchFamily="34" charset="0"/>
              <a:buChar char="•"/>
            </a:pPr>
            <a:r>
              <a:rPr lang="en-GB" altLang="en-US" dirty="0">
                <a:solidFill>
                  <a:srgbClr val="000000"/>
                </a:solidFill>
                <a:latin typeface="+mn-lt"/>
                <a:ea typeface="Calibri" panose="020F0502020204030204" pitchFamily="34" charset="0"/>
                <a:cs typeface="Arial" panose="020B0604020202020204" pitchFamily="34" charset="0"/>
              </a:rPr>
              <a:t>a</a:t>
            </a:r>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ll UKHSA resources relating to the gonorrhoea vaccination programme can be accessed: </a:t>
            </a:r>
            <a:r>
              <a:rPr lang="en-US" sz="1800" u="sng" kern="0" dirty="0">
                <a:solidFill>
                  <a:srgbClr val="0563C1"/>
                </a:solidFill>
                <a:effectLst/>
                <a:latin typeface="Arial" panose="020B0604020202020204" pitchFamily="34" charset="0"/>
                <a:ea typeface="Arial" panose="020B0604020202020204" pitchFamily="34" charset="0"/>
                <a:cs typeface="Arial" panose="020B0604020202020204" pitchFamily="34" charset="0"/>
                <a:hlinkClick r:id="rId3"/>
              </a:rPr>
              <a:t>Gonorrhoea resources</a:t>
            </a:r>
            <a:endParaRPr lang="en-US" sz="1800" u="sng" kern="0" dirty="0">
              <a:solidFill>
                <a:srgbClr val="0563C1"/>
              </a:solidFill>
              <a:effectLst/>
              <a:latin typeface="Arial" panose="020B0604020202020204" pitchFamily="34" charset="0"/>
              <a:ea typeface="Arial" panose="020B0604020202020204" pitchFamily="34" charset="0"/>
              <a:cs typeface="Arial" panose="020B0604020202020204" pitchFamily="34" charset="0"/>
            </a:endParaRPr>
          </a:p>
          <a:p>
            <a:pPr marL="342900" indent="-342900">
              <a:buFont typeface="Arial" panose="020B0604020202020204" pitchFamily="34" charset="0"/>
              <a:buChar char="•"/>
            </a:pPr>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These include:</a:t>
            </a:r>
          </a:p>
          <a:p>
            <a:pPr marL="800100" lvl="1" indent="-342900">
              <a:buFont typeface="Arial" panose="020B0604020202020204" pitchFamily="34" charset="0"/>
              <a:buChar char="•"/>
            </a:pPr>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Immunisation against infectious disease: </a:t>
            </a:r>
            <a:r>
              <a:rPr lang="en-US" dirty="0">
                <a:hlinkClick r:id="rId4"/>
              </a:rPr>
              <a:t>Gonorrhoea: the green book chapter - GOV.UK</a:t>
            </a:r>
            <a:endParaRPr lang="en-US" dirty="0"/>
          </a:p>
          <a:p>
            <a:pPr marL="800100" lvl="1" indent="-342900">
              <a:buFont typeface="Arial" panose="020B0604020202020204" pitchFamily="34" charset="0"/>
              <a:buChar char="•"/>
            </a:pPr>
            <a:r>
              <a:rPr lang="en-GB" dirty="0">
                <a:latin typeface="+mn-lt"/>
              </a:rPr>
              <a:t>Information for healthcare practitioners</a:t>
            </a:r>
          </a:p>
          <a:p>
            <a:pPr marL="800100" lvl="1" indent="-342900">
              <a:buFont typeface="Arial" panose="020B0604020202020204" pitchFamily="34" charset="0"/>
              <a:buChar char="•"/>
            </a:pPr>
            <a:r>
              <a:rPr lang="en-GB" altLang="en-US" dirty="0">
                <a:solidFill>
                  <a:srgbClr val="000000"/>
                </a:solidFill>
                <a:latin typeface="+mn-lt"/>
                <a:ea typeface="Calibri" panose="020F0502020204030204" pitchFamily="34" charset="0"/>
                <a:cs typeface="Arial" panose="020B0604020202020204" pitchFamily="34" charset="0"/>
              </a:rPr>
              <a:t>A </a:t>
            </a:r>
            <a:r>
              <a:rPr kumimoji="0" lang="en-GB" altLang="en-US" b="0" i="0" u="none" strike="noStrike" cap="none" normalizeH="0" baseline="0" dirty="0">
                <a:ln>
                  <a:noFill/>
                </a:ln>
                <a:effectLst/>
                <a:latin typeface="+mn-lt"/>
                <a:ea typeface="Calibri" panose="020F0502020204030204" pitchFamily="34" charset="0"/>
                <a:cs typeface="Arial" panose="020B0604020202020204" pitchFamily="34" charset="0"/>
              </a:rPr>
              <a:t>UKHSA template</a:t>
            </a:r>
            <a:r>
              <a:rPr kumimoji="0" lang="en-GB" altLang="en-US" b="0" i="0" u="none" strike="noStrike" cap="none" normalizeH="0" baseline="0" dirty="0">
                <a:ln>
                  <a:noFill/>
                </a:ln>
                <a:solidFill>
                  <a:srgbClr val="FF0000"/>
                </a:solidFill>
                <a:effectLst/>
                <a:latin typeface="+mn-lt"/>
                <a:ea typeface="Calibri" panose="020F0502020204030204" pitchFamily="34" charset="0"/>
                <a:cs typeface="Arial" panose="020B0604020202020204" pitchFamily="34" charset="0"/>
              </a:rPr>
              <a:t> </a:t>
            </a:r>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Patient Group Direction (PGD): </a:t>
            </a:r>
            <a:r>
              <a:rPr kumimoji="0" lang="en-GB" altLang="en-US"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5"/>
              </a:rPr>
              <a:t>4CMenB for gonorrhoea vaccine</a:t>
            </a:r>
            <a:r>
              <a:rPr kumimoji="0" lang="en-GB" altLang="en-US"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rPr>
              <a:t> </a:t>
            </a:r>
          </a:p>
          <a:p>
            <a:pPr marL="800100" lvl="1" indent="-342900">
              <a:buFont typeface="Arial" panose="020B0604020202020204" pitchFamily="34" charset="0"/>
              <a:buChar char="•"/>
            </a:pPr>
            <a:r>
              <a:rPr lang="en-GB" altLang="en-US" dirty="0">
                <a:solidFill>
                  <a:srgbClr val="000000"/>
                </a:solidFill>
                <a:latin typeface="+mn-lt"/>
                <a:ea typeface="Calibri" panose="020F0502020204030204" pitchFamily="34" charset="0"/>
                <a:cs typeface="Arial" panose="020B0604020202020204" pitchFamily="34" charset="0"/>
              </a:rPr>
              <a:t>patient leaflets, posters and record cards available to order now: </a:t>
            </a:r>
            <a:r>
              <a:rPr lang="en-US" sz="1800" u="sng" kern="0" dirty="0">
                <a:solidFill>
                  <a:srgbClr val="0563C1"/>
                </a:solidFill>
                <a:effectLst/>
                <a:ea typeface="Yu Mincho" panose="02020400000000000000" pitchFamily="18" charset="-128"/>
                <a:cs typeface="Arial" panose="020B0604020202020204" pitchFamily="34" charset="0"/>
                <a:hlinkClick r:id="rId6"/>
              </a:rPr>
              <a:t>4CMenB for gonorrhoea vaccination patient resources</a:t>
            </a:r>
            <a:r>
              <a:rPr lang="en-GB" altLang="en-US" dirty="0">
                <a:solidFill>
                  <a:srgbClr val="000000"/>
                </a:solidFill>
                <a:latin typeface="+mn-lt"/>
                <a:ea typeface="Calibri" panose="020F0502020204030204" pitchFamily="34" charset="0"/>
                <a:cs typeface="Arial" panose="020B0604020202020204" pitchFamily="34" charset="0"/>
                <a:hlinkClick r:id="rId6"/>
              </a:rPr>
              <a:t> </a:t>
            </a:r>
            <a:endParaRPr lang="en-GB" altLang="en-US" dirty="0">
              <a:solidFill>
                <a:srgbClr val="000000"/>
              </a:solidFill>
              <a:latin typeface="+mn-lt"/>
              <a:cs typeface="Arial" panose="020B0604020202020204" pitchFamily="34" charset="0"/>
            </a:endParaRPr>
          </a:p>
          <a:p>
            <a:pPr marL="342900" indent="-342900">
              <a:buFont typeface="Arial" panose="020B0604020202020204" pitchFamily="34" charset="0"/>
              <a:buChar char="•"/>
            </a:pPr>
            <a:r>
              <a:rPr lang="en-GB" altLang="en-US" dirty="0">
                <a:latin typeface="+mn-lt"/>
                <a:ea typeface="Calibri" panose="020F0502020204030204" pitchFamily="34" charset="0"/>
                <a:cs typeface="Arial" panose="020B0604020202020204" pitchFamily="34" charset="0"/>
              </a:rPr>
              <a:t>o</a:t>
            </a:r>
            <a:r>
              <a:rPr kumimoji="0" lang="en-GB" altLang="en-US" b="0" i="0" u="none" cap="none" normalizeH="0" baseline="0" dirty="0">
                <a:ln>
                  <a:noFill/>
                </a:ln>
                <a:solidFill>
                  <a:schemeClr val="tx1"/>
                </a:solidFill>
                <a:effectLst/>
                <a:latin typeface="+mn-lt"/>
                <a:ea typeface="Calibri" panose="020F0502020204030204" pitchFamily="34" charset="0"/>
                <a:cs typeface="Arial" panose="020B0604020202020204" pitchFamily="34" charset="0"/>
              </a:rPr>
              <a:t>ther resources include:</a:t>
            </a:r>
            <a:endParaRPr lang="en-GB" altLang="en-US" dirty="0">
              <a:solidFill>
                <a:srgbClr val="000000"/>
              </a:solidFill>
              <a:latin typeface="+mn-lt"/>
              <a:cs typeface="Arial" panose="020B0604020202020204" pitchFamily="34" charset="0"/>
            </a:endParaRPr>
          </a:p>
          <a:p>
            <a:pPr marL="800100" lvl="1" indent="-342900">
              <a:buFont typeface="Arial" panose="020B0604020202020204" pitchFamily="34" charset="0"/>
              <a:buChar char="•"/>
            </a:pPr>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Marketing authorisation holder’s </a:t>
            </a:r>
            <a:r>
              <a:rPr kumimoji="0" lang="en-GB" altLang="en-US"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7"/>
              </a:rPr>
              <a:t>Summary of Product Characteristics</a:t>
            </a:r>
            <a:endParaRPr kumimoji="0" lang="en-GB" altLang="en-US" b="0" i="0" u="none" strike="noStrike" cap="none" normalizeH="0" baseline="0" dirty="0">
              <a:ln>
                <a:noFill/>
              </a:ln>
              <a:solidFill>
                <a:schemeClr val="tx1"/>
              </a:solidFill>
              <a:effectLst/>
              <a:latin typeface="+mn-lt"/>
            </a:endParaRPr>
          </a:p>
          <a:p>
            <a:pPr marL="800100" lvl="1" indent="-342900">
              <a:buFont typeface="Arial" panose="020B0604020202020204" pitchFamily="34" charset="0"/>
              <a:buChar char="•"/>
            </a:pPr>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Medicines and Healthcare products Regulatory Agency (MHRA): </a:t>
            </a:r>
            <a:r>
              <a:rPr kumimoji="0" lang="en-GB" altLang="en-US"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8"/>
              </a:rPr>
              <a:t>reporting adverse reactions</a:t>
            </a:r>
            <a:endParaRPr kumimoji="0" lang="en-GB" altLang="en-US" b="0" i="0" u="none" strike="noStrike" cap="none" normalizeH="0" baseline="0" dirty="0">
              <a:ln>
                <a:noFill/>
              </a:ln>
              <a:solidFill>
                <a:schemeClr val="tx1"/>
              </a:solidFill>
              <a:effectLst/>
              <a:latin typeface="+mn-lt"/>
            </a:endParaRPr>
          </a:p>
          <a:p>
            <a:pPr marL="800100" lvl="1" indent="-342900">
              <a:buFont typeface="Arial" panose="020B0604020202020204" pitchFamily="34" charset="0"/>
              <a:buChar char="•"/>
            </a:pPr>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JCVI advice: </a:t>
            </a:r>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hlinkClick r:id="rId9"/>
              </a:rPr>
              <a:t>The use of 4CMenB vaccination for the prevention of gonorrhoea</a:t>
            </a:r>
            <a:endParaRPr kumimoji="0" lang="en-GB" altLang="en-US" b="0" i="0" u="none" strike="noStrike" cap="none" normalizeH="0" baseline="0" dirty="0">
              <a:ln>
                <a:noFill/>
              </a:ln>
              <a:solidFill>
                <a:schemeClr val="tx1"/>
              </a:solidFill>
              <a:effectLst/>
              <a:highlight>
                <a:srgbClr val="FFFF00"/>
              </a:highlight>
              <a:latin typeface="+mn-lt"/>
            </a:endParaRPr>
          </a:p>
          <a:p>
            <a:pPr marL="800100" lvl="1" indent="-342900">
              <a:buFont typeface="Arial" panose="020B0604020202020204" pitchFamily="34" charset="0"/>
              <a:buChar char="•"/>
            </a:pPr>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NHS website: </a:t>
            </a:r>
            <a:r>
              <a:rPr kumimoji="0" lang="en-GB" altLang="en-US"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10"/>
              </a:rPr>
              <a:t>Gonorrhoea</a:t>
            </a:r>
            <a:endPar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endParaRPr>
          </a:p>
          <a:p>
            <a:pPr marL="800100" lvl="1" indent="-342900">
              <a:buFont typeface="Arial" panose="020B0604020202020204" pitchFamily="34" charset="0"/>
              <a:buChar char="•"/>
            </a:pPr>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Oxford Vaccine Knowledge Project: </a:t>
            </a:r>
            <a:r>
              <a:rPr kumimoji="0" lang="en-GB" altLang="en-US"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11"/>
              </a:rPr>
              <a:t>MenB Vaccine</a:t>
            </a:r>
            <a:endParaRPr kumimoji="0" lang="en-GB" altLang="en-US" b="0" i="0" u="none" strike="noStrike" cap="none" normalizeH="0" baseline="0" dirty="0">
              <a:ln>
                <a:noFill/>
              </a:ln>
              <a:solidFill>
                <a:schemeClr val="tx1"/>
              </a:solidFill>
              <a:effectLst/>
              <a:latin typeface="+mn-lt"/>
            </a:endParaRPr>
          </a:p>
          <a:p>
            <a:pPr marL="800100" lvl="1" indent="-342900">
              <a:buFont typeface="Arial" panose="020B0604020202020204" pitchFamily="34" charset="0"/>
              <a:buChar char="•"/>
            </a:pPr>
            <a:r>
              <a:rPr kumimoji="0" lang="en-US" altLang="en-US" sz="2000" b="0" i="0" u="sng" strike="noStrike" cap="none" normalizeH="0" baseline="0" dirty="0">
                <a:ln>
                  <a:noFill/>
                </a:ln>
                <a:solidFill>
                  <a:srgbClr val="008080"/>
                </a:solidFill>
                <a:effectLst/>
                <a:latin typeface="+mn-lt"/>
                <a:ea typeface="Calibri" panose="020F0502020204030204" pitchFamily="34" charset="0"/>
                <a:cs typeface="Arial" panose="020B0604020202020204" pitchFamily="34" charset="0"/>
                <a:hlinkClick r:id="rId12"/>
              </a:rPr>
              <a:t>UKHSA Sexually Transmitted Infection (STI) annual data tables</a:t>
            </a:r>
            <a:endParaRPr kumimoji="0" lang="en-GB" altLang="en-US" sz="2000" b="0" i="0" u="sng" strike="noStrike" cap="none" normalizeH="0" baseline="0" dirty="0">
              <a:ln>
                <a:noFill/>
              </a:ln>
              <a:solidFill>
                <a:srgbClr val="008080"/>
              </a:solidFill>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55786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77FB0-8EE0-4BCB-DA1A-3063E9EF3269}"/>
              </a:ext>
            </a:extLst>
          </p:cNvPr>
          <p:cNvSpPr>
            <a:spLocks noGrp="1"/>
          </p:cNvSpPr>
          <p:nvPr>
            <p:ph type="title"/>
          </p:nvPr>
        </p:nvSpPr>
        <p:spPr/>
        <p:txBody>
          <a:bodyPr>
            <a:normAutofit fontScale="90000"/>
          </a:bodyPr>
          <a:lstStyle/>
          <a:p>
            <a:r>
              <a:rPr lang="en-GB" dirty="0"/>
              <a:t>Resources: Information for Healthcare Practitioners</a:t>
            </a:r>
            <a:endParaRPr lang="en-GB" strike="sngStrike" dirty="0"/>
          </a:p>
        </p:txBody>
      </p:sp>
      <p:sp>
        <p:nvSpPr>
          <p:cNvPr id="3" name="Content Placeholder 2">
            <a:extLst>
              <a:ext uri="{FF2B5EF4-FFF2-40B4-BE49-F238E27FC236}">
                <a16:creationId xmlns:a16="http://schemas.microsoft.com/office/drawing/2014/main" id="{4B4AC7E2-30DF-6602-52AF-58666D397650}"/>
              </a:ext>
            </a:extLst>
          </p:cNvPr>
          <p:cNvSpPr>
            <a:spLocks noGrp="1"/>
          </p:cNvSpPr>
          <p:nvPr>
            <p:ph idx="1"/>
          </p:nvPr>
        </p:nvSpPr>
        <p:spPr/>
        <p:txBody>
          <a:bodyPr/>
          <a:lstStyle/>
          <a:p>
            <a:pPr marL="0" indent="0">
              <a:buNone/>
            </a:pPr>
            <a:r>
              <a:rPr lang="en-GB" dirty="0">
                <a:latin typeface="+mn-lt"/>
              </a:rPr>
              <a:t>The </a:t>
            </a:r>
            <a:r>
              <a:rPr lang="en-GB" sz="2400" dirty="0">
                <a:latin typeface="+mn-lt"/>
              </a:rPr>
              <a:t>information for healthcare practitioners </a:t>
            </a:r>
            <a:r>
              <a:rPr lang="en-GB" dirty="0">
                <a:latin typeface="+mn-lt"/>
              </a:rPr>
              <a:t>guidance </a:t>
            </a:r>
            <a:r>
              <a:rPr lang="en-GB" altLang="en-US" dirty="0">
                <a:solidFill>
                  <a:srgbClr val="0B0C0C"/>
                </a:solidFill>
                <a:latin typeface="+mn-lt"/>
              </a:rPr>
              <a:t>is recommended reading for anyone involved in the gonorrhoea vaccination programme</a:t>
            </a:r>
          </a:p>
          <a:p>
            <a:pPr marL="0" indent="0">
              <a:buNone/>
            </a:pPr>
            <a:endParaRPr lang="en-GB" u="sng" dirty="0">
              <a:solidFill>
                <a:srgbClr val="008080"/>
              </a:solidFill>
              <a:latin typeface="+mn-lt"/>
            </a:endParaRPr>
          </a:p>
          <a:p>
            <a:pPr marL="0" indent="0">
              <a:buNone/>
            </a:pPr>
            <a:r>
              <a:rPr lang="en-GB" dirty="0">
                <a:solidFill>
                  <a:srgbClr val="0B0C0C"/>
                </a:solidFill>
                <a:latin typeface="+mn-lt"/>
              </a:rPr>
              <a:t>This is a practical document </a:t>
            </a:r>
            <a:r>
              <a:rPr lang="en-US" b="0" i="0" dirty="0">
                <a:solidFill>
                  <a:srgbClr val="0B0C0C"/>
                </a:solidFill>
                <a:effectLst/>
                <a:latin typeface="+mn-lt"/>
              </a:rPr>
              <a:t>for healthcare practitioners administering or providing advice about </a:t>
            </a:r>
            <a:r>
              <a:rPr lang="en-US" dirty="0">
                <a:solidFill>
                  <a:srgbClr val="0B0C0C"/>
                </a:solidFill>
                <a:latin typeface="+mn-lt"/>
              </a:rPr>
              <a:t>4CMenB</a:t>
            </a:r>
            <a:r>
              <a:rPr lang="en-US" b="0" i="0" dirty="0">
                <a:solidFill>
                  <a:srgbClr val="0B0C0C"/>
                </a:solidFill>
                <a:effectLst/>
                <a:latin typeface="+mn-lt"/>
              </a:rPr>
              <a:t>. It includes the vaccination programme recommendations, contraindications, precautions and examples of scenarios that staff may experience when </a:t>
            </a:r>
            <a:r>
              <a:rPr lang="en-GB" b="0" i="0" dirty="0">
                <a:solidFill>
                  <a:srgbClr val="0B0C0C"/>
                </a:solidFill>
                <a:effectLst/>
                <a:latin typeface="+mn-lt"/>
              </a:rPr>
              <a:t>immunising</a:t>
            </a:r>
            <a:endParaRPr lang="en-GB" dirty="0">
              <a:latin typeface="+mn-lt"/>
            </a:endParaRPr>
          </a:p>
        </p:txBody>
      </p:sp>
      <p:sp>
        <p:nvSpPr>
          <p:cNvPr id="4" name="Footer Placeholder 3">
            <a:extLst>
              <a:ext uri="{FF2B5EF4-FFF2-40B4-BE49-F238E27FC236}">
                <a16:creationId xmlns:a16="http://schemas.microsoft.com/office/drawing/2014/main" id="{F1F41D3F-F843-060C-4441-17CE7031F0C4}"/>
              </a:ext>
            </a:extLst>
          </p:cNvPr>
          <p:cNvSpPr>
            <a:spLocks noGrp="1"/>
          </p:cNvSpPr>
          <p:nvPr>
            <p:ph type="ftr" sz="quarter" idx="10"/>
          </p:nvPr>
        </p:nvSpPr>
        <p:spPr/>
        <p:txBody>
          <a:bodyPr/>
          <a:lstStyle/>
          <a:p>
            <a:r>
              <a:rPr lang="en-GB" dirty="0"/>
              <a:t>4CMenB vaccination programme against gonorrhoea</a:t>
            </a:r>
            <a:endParaRPr lang="en-GB" sz="1400" dirty="0"/>
          </a:p>
        </p:txBody>
      </p:sp>
    </p:spTree>
    <p:extLst>
      <p:ext uri="{BB962C8B-B14F-4D97-AF65-F5344CB8AC3E}">
        <p14:creationId xmlns:p14="http://schemas.microsoft.com/office/powerpoint/2010/main" val="3656831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B9477-0BA3-8570-0BDF-9E55E69507F3}"/>
              </a:ext>
            </a:extLst>
          </p:cNvPr>
          <p:cNvSpPr>
            <a:spLocks noGrp="1"/>
          </p:cNvSpPr>
          <p:nvPr>
            <p:ph type="title"/>
          </p:nvPr>
        </p:nvSpPr>
        <p:spPr>
          <a:xfrm>
            <a:off x="330206" y="365760"/>
            <a:ext cx="10515600" cy="786263"/>
          </a:xfrm>
        </p:spPr>
        <p:txBody>
          <a:bodyPr/>
          <a:lstStyle/>
          <a:p>
            <a:r>
              <a:rPr lang="en-GB" dirty="0"/>
              <a:t>Learning outcomes</a:t>
            </a:r>
            <a:endParaRPr lang="en-US" dirty="0"/>
          </a:p>
        </p:txBody>
      </p:sp>
      <p:sp>
        <p:nvSpPr>
          <p:cNvPr id="3" name="Content Placeholder 2">
            <a:extLst>
              <a:ext uri="{FF2B5EF4-FFF2-40B4-BE49-F238E27FC236}">
                <a16:creationId xmlns:a16="http://schemas.microsoft.com/office/drawing/2014/main" id="{E1260E78-1301-E22B-5E28-F25542E59FF7}"/>
              </a:ext>
            </a:extLst>
          </p:cNvPr>
          <p:cNvSpPr>
            <a:spLocks noGrp="1"/>
          </p:cNvSpPr>
          <p:nvPr>
            <p:ph idx="1"/>
          </p:nvPr>
        </p:nvSpPr>
        <p:spPr>
          <a:xfrm>
            <a:off x="330205" y="1774825"/>
            <a:ext cx="11123857" cy="4480831"/>
          </a:xfrm>
        </p:spPr>
        <p:txBody>
          <a:bodyPr>
            <a:normAutofit/>
          </a:bodyPr>
          <a:lstStyle/>
          <a:p>
            <a:pPr fontAlgn="base">
              <a:lnSpc>
                <a:spcPct val="120000"/>
              </a:lnSpc>
              <a:spcBef>
                <a:spcPts val="400"/>
              </a:spcBef>
              <a:buNone/>
            </a:pPr>
            <a:r>
              <a:rPr lang="en-GB" sz="2800" dirty="0">
                <a:latin typeface="+mn-lt"/>
              </a:rPr>
              <a:t>By the end of this session, healthcare practitioners should be able to:</a:t>
            </a:r>
            <a:r>
              <a:rPr lang="en-US" sz="2800" dirty="0">
                <a:latin typeface="+mn-lt"/>
              </a:rPr>
              <a:t>​</a:t>
            </a:r>
          </a:p>
          <a:p>
            <a:pPr fontAlgn="base">
              <a:lnSpc>
                <a:spcPct val="120000"/>
              </a:lnSpc>
              <a:spcBef>
                <a:spcPts val="400"/>
              </a:spcBef>
            </a:pPr>
            <a:r>
              <a:rPr lang="en-GB" sz="2800" dirty="0">
                <a:latin typeface="+mn-lt"/>
              </a:rPr>
              <a:t>describe the aetiology and epidemiology of gonorrhoea</a:t>
            </a:r>
            <a:endParaRPr lang="en-US" sz="2800" dirty="0">
              <a:latin typeface="+mn-lt"/>
            </a:endParaRPr>
          </a:p>
          <a:p>
            <a:pPr fontAlgn="base">
              <a:lnSpc>
                <a:spcPct val="120000"/>
              </a:lnSpc>
              <a:spcBef>
                <a:spcPts val="400"/>
              </a:spcBef>
            </a:pPr>
            <a:r>
              <a:rPr lang="en-GB" sz="2800" dirty="0">
                <a:latin typeface="+mn-lt"/>
              </a:rPr>
              <a:t>explain the recommendations for use of the meningococcal vaccine 4CMenB </a:t>
            </a:r>
            <a:r>
              <a:rPr lang="en-US" sz="2800" dirty="0">
                <a:latin typeface="+mn-lt"/>
              </a:rPr>
              <a:t>​for protection against gonorrhoea in populations at high risk of infection</a:t>
            </a:r>
          </a:p>
          <a:p>
            <a:pPr fontAlgn="base">
              <a:lnSpc>
                <a:spcPct val="120000"/>
              </a:lnSpc>
              <a:spcBef>
                <a:spcPts val="400"/>
              </a:spcBef>
            </a:pPr>
            <a:r>
              <a:rPr lang="en-GB" sz="2800" dirty="0">
                <a:latin typeface="+mn-lt"/>
              </a:rPr>
              <a:t>state the c</a:t>
            </a:r>
            <a:r>
              <a:rPr lang="en-US" sz="2800" dirty="0">
                <a:effectLst/>
                <a:latin typeface="+mn-lt"/>
              </a:rPr>
              <a:t>orrect handling, preparation and safe administration requirements</a:t>
            </a:r>
            <a:r>
              <a:rPr lang="en-GB" sz="2800" dirty="0">
                <a:latin typeface="+mn-lt"/>
              </a:rPr>
              <a:t> of 4CMenB</a:t>
            </a:r>
          </a:p>
          <a:p>
            <a:pPr fontAlgn="base">
              <a:lnSpc>
                <a:spcPct val="120000"/>
              </a:lnSpc>
              <a:spcBef>
                <a:spcPts val="400"/>
              </a:spcBef>
            </a:pPr>
            <a:r>
              <a:rPr lang="en-GB" sz="2800" dirty="0">
                <a:latin typeface="+mn-lt"/>
              </a:rPr>
              <a:t>access additional information</a:t>
            </a:r>
          </a:p>
          <a:p>
            <a:endParaRPr lang="en-US" dirty="0"/>
          </a:p>
        </p:txBody>
      </p:sp>
      <p:sp>
        <p:nvSpPr>
          <p:cNvPr id="4" name="Footer Placeholder 3">
            <a:extLst>
              <a:ext uri="{FF2B5EF4-FFF2-40B4-BE49-F238E27FC236}">
                <a16:creationId xmlns:a16="http://schemas.microsoft.com/office/drawing/2014/main" id="{776B42DD-FC8E-188F-8DDE-B45CEDBC110C}"/>
              </a:ext>
            </a:extLst>
          </p:cNvPr>
          <p:cNvSpPr>
            <a:spLocks noGrp="1"/>
          </p:cNvSpPr>
          <p:nvPr>
            <p:ph type="ftr" sz="quarter" idx="10"/>
          </p:nvPr>
        </p:nvSpPr>
        <p:spPr/>
        <p:txBody>
          <a:bodyPr/>
          <a:lstStyle/>
          <a:p>
            <a:r>
              <a:rPr lang="en-GB" dirty="0"/>
              <a:t>4CMenB vaccination programme against gonorrhoea</a:t>
            </a:r>
            <a:endParaRPr lang="en-GB" sz="1400" dirty="0"/>
          </a:p>
        </p:txBody>
      </p:sp>
    </p:spTree>
    <p:extLst>
      <p:ext uri="{BB962C8B-B14F-4D97-AF65-F5344CB8AC3E}">
        <p14:creationId xmlns:p14="http://schemas.microsoft.com/office/powerpoint/2010/main" val="550177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B9385-F2A9-7334-2EA0-3F170F828E8F}"/>
              </a:ext>
            </a:extLst>
          </p:cNvPr>
          <p:cNvSpPr>
            <a:spLocks noGrp="1"/>
          </p:cNvSpPr>
          <p:nvPr>
            <p:ph type="title"/>
          </p:nvPr>
        </p:nvSpPr>
        <p:spPr/>
        <p:txBody>
          <a:bodyPr/>
          <a:lstStyle/>
          <a:p>
            <a:r>
              <a:rPr lang="en-GB" dirty="0"/>
              <a:t>Significant messages</a:t>
            </a:r>
            <a:endParaRPr lang="en-US" dirty="0"/>
          </a:p>
        </p:txBody>
      </p:sp>
      <p:sp>
        <p:nvSpPr>
          <p:cNvPr id="4" name="Footer Placeholder 3">
            <a:extLst>
              <a:ext uri="{FF2B5EF4-FFF2-40B4-BE49-F238E27FC236}">
                <a16:creationId xmlns:a16="http://schemas.microsoft.com/office/drawing/2014/main" id="{B7584B7B-9C5C-A870-D383-20C20E6EFECF}"/>
              </a:ext>
            </a:extLst>
          </p:cNvPr>
          <p:cNvSpPr>
            <a:spLocks noGrp="1"/>
          </p:cNvSpPr>
          <p:nvPr>
            <p:ph type="ftr" sz="quarter" idx="10"/>
          </p:nvPr>
        </p:nvSpPr>
        <p:spPr/>
        <p:txBody>
          <a:bodyPr/>
          <a:lstStyle/>
          <a:p>
            <a:pPr>
              <a:defRPr/>
            </a:pPr>
            <a:r>
              <a:rPr lang="en-GB" dirty="0"/>
              <a:t>4CMenB vaccination programme against gonorrhoea</a:t>
            </a:r>
            <a:endParaRPr lang="en-US" dirty="0"/>
          </a:p>
        </p:txBody>
      </p:sp>
      <p:sp>
        <p:nvSpPr>
          <p:cNvPr id="6" name="Content Placeholder 2">
            <a:extLst>
              <a:ext uri="{FF2B5EF4-FFF2-40B4-BE49-F238E27FC236}">
                <a16:creationId xmlns:a16="http://schemas.microsoft.com/office/drawing/2014/main" id="{11C61C68-85C8-568D-27F1-863A14BE151F}"/>
              </a:ext>
            </a:extLst>
          </p:cNvPr>
          <p:cNvSpPr>
            <a:spLocks noGrp="1"/>
          </p:cNvSpPr>
          <p:nvPr>
            <p:ph idx="1"/>
          </p:nvPr>
        </p:nvSpPr>
        <p:spPr>
          <a:xfrm>
            <a:off x="330200" y="1774825"/>
            <a:ext cx="11123613" cy="4351338"/>
          </a:xfrm>
        </p:spPr>
        <p:txBody>
          <a:bodyPr>
            <a:normAutofit/>
          </a:bodyPr>
          <a:lstStyle/>
          <a:p>
            <a:pPr>
              <a:buFont typeface="Arial" panose="020B0604020202020204" pitchFamily="34" charset="0"/>
              <a:buChar char="•"/>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Gonorrhoea is a major global public health problem, with rising incidence and increasing resistance to all antibiotics used to treat the infection</a:t>
            </a:r>
          </a:p>
          <a:p>
            <a:pPr>
              <a:buFont typeface="Arial" panose="020B0604020202020204" pitchFamily="34" charset="0"/>
              <a:buChar char="•"/>
            </a:pPr>
            <a:r>
              <a:rPr lang="en-GB" sz="2000" dirty="0">
                <a:ea typeface="Times New Roman" panose="02020603050405020304" pitchFamily="18" charset="0"/>
                <a:cs typeface="Times New Roman" panose="02020603050405020304" pitchFamily="18" charset="0"/>
              </a:rPr>
              <a:t>there is currently no licenced vaccine </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against </a:t>
            </a:r>
            <a:r>
              <a:rPr lang="en-GB" sz="2000" i="1" dirty="0">
                <a:effectLst/>
                <a:latin typeface="Arial" panose="020B0604020202020204" pitchFamily="34" charset="0"/>
                <a:ea typeface="Times New Roman" panose="02020603050405020304" pitchFamily="18" charset="0"/>
                <a:cs typeface="Times New Roman" panose="02020603050405020304" pitchFamily="18" charset="0"/>
              </a:rPr>
              <a:t>Neisseria gonorrhoeae</a:t>
            </a:r>
          </a:p>
          <a:p>
            <a:pPr>
              <a:buFont typeface="Arial" panose="020B0604020202020204" pitchFamily="34" charset="0"/>
              <a:buChar char="•"/>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the bacterium which causes gonorrhoea (</a:t>
            </a:r>
            <a:r>
              <a:rPr lang="en-GB" sz="2000" i="1" dirty="0">
                <a:effectLst/>
                <a:latin typeface="Arial" panose="020B0604020202020204" pitchFamily="34" charset="0"/>
                <a:ea typeface="Times New Roman" panose="02020603050405020304" pitchFamily="18" charset="0"/>
                <a:cs typeface="Times New Roman" panose="02020603050405020304" pitchFamily="18" charset="0"/>
              </a:rPr>
              <a:t>Neisseria gonorrhoeae)</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 is genetically closely related to the bacterium which causes meningococcal disease (</a:t>
            </a:r>
            <a:r>
              <a:rPr lang="en-GB" sz="2000" i="1" dirty="0">
                <a:effectLst/>
                <a:latin typeface="Arial" panose="020B0604020202020204" pitchFamily="34" charset="0"/>
                <a:ea typeface="Times New Roman" panose="02020603050405020304" pitchFamily="18" charset="0"/>
                <a:cs typeface="Times New Roman" panose="02020603050405020304" pitchFamily="18" charset="0"/>
              </a:rPr>
              <a:t>Neisseria meningitidis)</a:t>
            </a:r>
          </a:p>
          <a:p>
            <a:pPr>
              <a:buFont typeface="Arial" panose="020B0604020202020204" pitchFamily="34" charset="0"/>
              <a:buChar char="•"/>
            </a:pPr>
            <a:r>
              <a:rPr lang="en-GB" sz="2000" dirty="0">
                <a:ea typeface="Times New Roman" panose="02020603050405020304" pitchFamily="18" charset="0"/>
                <a:cs typeface="Times New Roman" panose="02020603050405020304" pitchFamily="18" charset="0"/>
              </a:rPr>
              <a:t>s</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tudies have shown that 4CMenB, which is a vaccine licensed for prevention of serogroup B (MenB) invasive meningococcal disease (IMD), also provides 30-40% protection against gonorrhoea</a:t>
            </a:r>
          </a:p>
          <a:p>
            <a:pPr>
              <a:buFont typeface="Arial" panose="020B0604020202020204" pitchFamily="34" charset="0"/>
              <a:buChar char="•"/>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the Joint Committee on Vaccination and Immunisation (JCVI) advised a targeted, opportunistic vaccine programme using 4CMenB for protection against gonorrhoea primarily in GBMSM at higher risk of infection </a:t>
            </a:r>
          </a:p>
          <a:p>
            <a:r>
              <a:rPr lang="en-GB" sz="2000" dirty="0">
                <a:ea typeface="Times New Roman" panose="02020603050405020304" pitchFamily="18" charset="0"/>
                <a:cs typeface="Times New Roman" panose="02020603050405020304" pitchFamily="18" charset="0"/>
              </a:rPr>
              <a:t>the Government has agreed to introduce this programme, commencing 1</a:t>
            </a:r>
            <a:r>
              <a:rPr lang="en-GB" sz="2000" baseline="30000" dirty="0">
                <a:ea typeface="Times New Roman" panose="02020603050405020304" pitchFamily="18" charset="0"/>
                <a:cs typeface="Times New Roman" panose="02020603050405020304" pitchFamily="18" charset="0"/>
              </a:rPr>
              <a:t>st</a:t>
            </a:r>
            <a:r>
              <a:rPr lang="en-GB" sz="2000" dirty="0">
                <a:ea typeface="Times New Roman" panose="02020603050405020304" pitchFamily="18" charset="0"/>
                <a:cs typeface="Times New Roman" panose="02020603050405020304" pitchFamily="18" charset="0"/>
              </a:rPr>
              <a:t> August 2025</a:t>
            </a:r>
          </a:p>
          <a:p>
            <a:pPr marL="0" indent="0">
              <a:buNone/>
            </a:pPr>
            <a:endParaRPr lang="en-GB" sz="2000" dirty="0">
              <a:highlight>
                <a:srgbClr val="FFFF00"/>
              </a:highligh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2881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42F99-25A6-CC57-C40F-911D0EA379F8}"/>
              </a:ext>
            </a:extLst>
          </p:cNvPr>
          <p:cNvSpPr>
            <a:spLocks noGrp="1"/>
          </p:cNvSpPr>
          <p:nvPr>
            <p:ph type="ctrTitle"/>
          </p:nvPr>
        </p:nvSpPr>
        <p:spPr/>
        <p:txBody>
          <a:bodyPr/>
          <a:lstStyle/>
          <a:p>
            <a:r>
              <a:rPr lang="en-GB" dirty="0"/>
              <a:t>Gonorrhoea</a:t>
            </a:r>
          </a:p>
        </p:txBody>
      </p:sp>
    </p:spTree>
    <p:extLst>
      <p:ext uri="{BB962C8B-B14F-4D97-AF65-F5344CB8AC3E}">
        <p14:creationId xmlns:p14="http://schemas.microsoft.com/office/powerpoint/2010/main" val="1580589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dirty="0"/>
              <a:t>Gonorrhoea overview</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6" y="1774825"/>
            <a:ext cx="8461306" cy="4664025"/>
          </a:xfrm>
        </p:spPr>
        <p:txBody>
          <a:bodyPr>
            <a:noAutofit/>
          </a:bodyPr>
          <a:lstStyle/>
          <a:p>
            <a:pPr marL="285750" indent="-285750">
              <a:buFont typeface="Arial" pitchFamily="34" charset="0"/>
              <a:buChar char="•"/>
            </a:pPr>
            <a:r>
              <a:rPr lang="en-GB" sz="2000" dirty="0">
                <a:solidFill>
                  <a:srgbClr val="0B0C0C"/>
                </a:solidFill>
                <a:ea typeface="Times New Roman" panose="02020603050405020304" pitchFamily="18" charset="0"/>
              </a:rPr>
              <a:t>g</a:t>
            </a:r>
            <a:r>
              <a:rPr lang="en-GB" sz="2000" dirty="0">
                <a:solidFill>
                  <a:srgbClr val="0B0C0C"/>
                </a:solidFill>
                <a:effectLst/>
                <a:latin typeface="Arial" panose="020B0604020202020204" pitchFamily="34" charset="0"/>
                <a:ea typeface="Times New Roman" panose="02020603050405020304" pitchFamily="18" charset="0"/>
              </a:rPr>
              <a:t>onorrhoea is caused by the bacterium </a:t>
            </a:r>
            <a:r>
              <a:rPr lang="en-GB" sz="2000" i="1" dirty="0">
                <a:solidFill>
                  <a:srgbClr val="0B0C0C"/>
                </a:solidFill>
                <a:effectLst/>
                <a:latin typeface="Arial" panose="020B0604020202020204" pitchFamily="34" charset="0"/>
                <a:ea typeface="Times New Roman" panose="02020603050405020304" pitchFamily="18" charset="0"/>
              </a:rPr>
              <a:t>Neisseria gonorrhoeae</a:t>
            </a:r>
          </a:p>
          <a:p>
            <a:pPr marL="285750" indent="-285750">
              <a:buFont typeface="Arial" pitchFamily="34" charset="0"/>
              <a:buChar char="•"/>
            </a:pPr>
            <a:r>
              <a:rPr lang="en-GB" sz="2000" dirty="0">
                <a:solidFill>
                  <a:srgbClr val="0B0C0C"/>
                </a:solidFill>
              </a:rPr>
              <a:t>a Gram-negative diplococcus that infects and colonises mucosal surfaces in the urethra, endocervix, rectum, pharynx and conjunctiva</a:t>
            </a:r>
          </a:p>
          <a:p>
            <a:pPr marL="285750" indent="-285750">
              <a:buFont typeface="Arial" pitchFamily="34" charset="0"/>
              <a:buChar char="•"/>
            </a:pPr>
            <a:r>
              <a:rPr lang="en-GB" sz="2000" dirty="0">
                <a:solidFill>
                  <a:srgbClr val="000000"/>
                </a:solidFill>
              </a:rPr>
              <a:t>i</a:t>
            </a:r>
            <a:r>
              <a:rPr lang="en-GB" sz="2000" b="0" i="0" dirty="0">
                <a:solidFill>
                  <a:srgbClr val="000000"/>
                </a:solidFill>
                <a:effectLst/>
              </a:rPr>
              <a:t>t is very effective</a:t>
            </a:r>
            <a:r>
              <a:rPr lang="en-GB" sz="2000" dirty="0">
                <a:solidFill>
                  <a:srgbClr val="000000"/>
                </a:solidFill>
              </a:rPr>
              <a:t> </a:t>
            </a:r>
            <a:r>
              <a:rPr lang="en-GB" sz="2000" b="0" i="0" dirty="0">
                <a:effectLst/>
              </a:rPr>
              <a:t>at</a:t>
            </a:r>
            <a:r>
              <a:rPr lang="en-GB" sz="2000" b="0" i="0" dirty="0">
                <a:solidFill>
                  <a:srgbClr val="FF0000"/>
                </a:solidFill>
                <a:effectLst/>
              </a:rPr>
              <a:t> </a:t>
            </a:r>
            <a:r>
              <a:rPr lang="en-GB" sz="2000" b="0" i="0" dirty="0">
                <a:solidFill>
                  <a:srgbClr val="000000"/>
                </a:solidFill>
                <a:effectLst/>
              </a:rPr>
              <a:t>evading the human immune response, so natural infection does not induce protective immunity, and recurrent infections are common</a:t>
            </a:r>
          </a:p>
          <a:p>
            <a:pPr marL="285750" indent="-285750">
              <a:buFont typeface="Arial" pitchFamily="34" charset="0"/>
              <a:buChar char="•"/>
            </a:pPr>
            <a:r>
              <a:rPr lang="en-GB" sz="2000" dirty="0">
                <a:solidFill>
                  <a:srgbClr val="000000"/>
                </a:solidFill>
              </a:rPr>
              <a:t>gonorrhoea is one of the </a:t>
            </a:r>
            <a:r>
              <a:rPr lang="en-US" sz="2000" dirty="0">
                <a:solidFill>
                  <a:srgbClr val="000000"/>
                </a:solidFill>
              </a:rPr>
              <a:t>most common bacterial sexually transmitted infections (STI) in England and worldwide </a:t>
            </a:r>
            <a:r>
              <a:rPr lang="en-GB" sz="2000" dirty="0">
                <a:solidFill>
                  <a:srgbClr val="000000"/>
                </a:solidFill>
              </a:rPr>
              <a:t> </a:t>
            </a:r>
          </a:p>
          <a:p>
            <a:pPr marL="285750" indent="-285750"/>
            <a:r>
              <a:rPr lang="en-GB" sz="2000" dirty="0"/>
              <a:t>gonorrhoea is a major global public health problem, with rising incidence and increasing resistance to available antibiotics</a:t>
            </a:r>
            <a:endParaRPr lang="en-US" sz="2000" dirty="0"/>
          </a:p>
          <a:p>
            <a:pPr marL="285750" indent="-285750">
              <a:buFont typeface="Arial" pitchFamily="34" charset="0"/>
              <a:buChar char="•"/>
            </a:pPr>
            <a:r>
              <a:rPr lang="en-US" sz="2000" dirty="0">
                <a:solidFill>
                  <a:srgbClr val="000000"/>
                </a:solidFill>
              </a:rPr>
              <a:t>gay, bisexual and other men who have sex with men (GBMSM) are at significantly higher risk of infection than heterosexuals, accounting for nearly half of all gonorrhoea diagnoses in England in 2022</a:t>
            </a: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dirty="0"/>
              <a:t>4CMenB vaccination programme against gonorrhoea</a:t>
            </a:r>
            <a:endParaRPr lang="en-US" dirty="0"/>
          </a:p>
        </p:txBody>
      </p:sp>
      <p:pic>
        <p:nvPicPr>
          <p:cNvPr id="8" name="Picture 7">
            <a:extLst>
              <a:ext uri="{FF2B5EF4-FFF2-40B4-BE49-F238E27FC236}">
                <a16:creationId xmlns:a16="http://schemas.microsoft.com/office/drawing/2014/main" id="{A8DF6992-AB8E-18C9-20C6-63F087549E61}"/>
              </a:ext>
            </a:extLst>
          </p:cNvPr>
          <p:cNvPicPr>
            <a:picLocks noChangeAspect="1"/>
          </p:cNvPicPr>
          <p:nvPr/>
        </p:nvPicPr>
        <p:blipFill rotWithShape="1">
          <a:blip r:embed="rId3"/>
          <a:srcRect r="41686"/>
          <a:stretch/>
        </p:blipFill>
        <p:spPr>
          <a:xfrm>
            <a:off x="8791512" y="2278743"/>
            <a:ext cx="2965059" cy="3350029"/>
          </a:xfrm>
          <a:prstGeom prst="rect">
            <a:avLst/>
          </a:prstGeom>
        </p:spPr>
      </p:pic>
      <p:sp>
        <p:nvSpPr>
          <p:cNvPr id="9" name="TextBox 8">
            <a:extLst>
              <a:ext uri="{FF2B5EF4-FFF2-40B4-BE49-F238E27FC236}">
                <a16:creationId xmlns:a16="http://schemas.microsoft.com/office/drawing/2014/main" id="{051CCD0C-B24E-702D-1E78-6D037E5E78D6}"/>
              </a:ext>
            </a:extLst>
          </p:cNvPr>
          <p:cNvSpPr txBox="1"/>
          <p:nvPr/>
        </p:nvSpPr>
        <p:spPr>
          <a:xfrm>
            <a:off x="10287899" y="5709572"/>
            <a:ext cx="1468672" cy="246221"/>
          </a:xfrm>
          <a:prstGeom prst="rect">
            <a:avLst/>
          </a:prstGeom>
          <a:noFill/>
        </p:spPr>
        <p:txBody>
          <a:bodyPr wrap="none" rtlCol="0">
            <a:spAutoFit/>
          </a:bodyPr>
          <a:lstStyle/>
          <a:p>
            <a:r>
              <a:rPr lang="en-GB" sz="1000" dirty="0"/>
              <a:t>Image source: UKHSA</a:t>
            </a:r>
          </a:p>
        </p:txBody>
      </p:sp>
    </p:spTree>
    <p:extLst>
      <p:ext uri="{BB962C8B-B14F-4D97-AF65-F5344CB8AC3E}">
        <p14:creationId xmlns:p14="http://schemas.microsoft.com/office/powerpoint/2010/main" val="3899181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71C3-D54D-5881-E738-565064E1E9F0}"/>
              </a:ext>
            </a:extLst>
          </p:cNvPr>
          <p:cNvSpPr>
            <a:spLocks noGrp="1"/>
          </p:cNvSpPr>
          <p:nvPr>
            <p:ph type="title"/>
          </p:nvPr>
        </p:nvSpPr>
        <p:spPr/>
        <p:txBody>
          <a:bodyPr/>
          <a:lstStyle/>
          <a:p>
            <a:r>
              <a:rPr lang="en-GB" dirty="0"/>
              <a:t>Gonorrhoea</a:t>
            </a:r>
          </a:p>
        </p:txBody>
      </p:sp>
      <p:sp>
        <p:nvSpPr>
          <p:cNvPr id="3" name="Content Placeholder 2">
            <a:extLst>
              <a:ext uri="{FF2B5EF4-FFF2-40B4-BE49-F238E27FC236}">
                <a16:creationId xmlns:a16="http://schemas.microsoft.com/office/drawing/2014/main" id="{F24FCE63-694E-7E9A-99E2-BB22504B4C60}"/>
              </a:ext>
            </a:extLst>
          </p:cNvPr>
          <p:cNvSpPr>
            <a:spLocks noGrp="1"/>
          </p:cNvSpPr>
          <p:nvPr>
            <p:ph idx="1"/>
          </p:nvPr>
        </p:nvSpPr>
        <p:spPr/>
        <p:txBody>
          <a:bodyPr>
            <a:normAutofit/>
          </a:bodyPr>
          <a:lstStyle/>
          <a:p>
            <a:pPr marL="0" indent="0">
              <a:buNone/>
            </a:pPr>
            <a:r>
              <a:rPr lang="en-GB" sz="2800" dirty="0"/>
              <a:t>Incubation period: </a:t>
            </a:r>
          </a:p>
          <a:p>
            <a:r>
              <a:rPr lang="en-GB" sz="2800" dirty="0"/>
              <a:t>range 1 – 10 days post-exposure</a:t>
            </a:r>
          </a:p>
          <a:p>
            <a:pPr marL="0" indent="0">
              <a:buNone/>
            </a:pPr>
            <a:endParaRPr lang="en-GB" sz="2800" dirty="0"/>
          </a:p>
          <a:p>
            <a:pPr marL="0" indent="0">
              <a:buNone/>
            </a:pPr>
            <a:r>
              <a:rPr lang="en-GB" sz="2800" dirty="0"/>
              <a:t>Route of transmission: </a:t>
            </a:r>
          </a:p>
          <a:p>
            <a:r>
              <a:rPr lang="en-GB" sz="2800" dirty="0">
                <a:solidFill>
                  <a:schemeClr val="bg2">
                    <a:lumMod val="10000"/>
                  </a:schemeClr>
                </a:solidFill>
              </a:rPr>
              <a:t>s</a:t>
            </a:r>
            <a:r>
              <a:rPr lang="en-GB" sz="2800" dirty="0"/>
              <a:t>exually, including </a:t>
            </a:r>
            <a:r>
              <a:rPr lang="en-US" sz="2800" dirty="0">
                <a:solidFill>
                  <a:srgbClr val="000000"/>
                </a:solidFill>
              </a:rPr>
              <a:t>condomless vaginal, oral or anal sex, or genital contact with infected secretions</a:t>
            </a:r>
          </a:p>
          <a:p>
            <a:r>
              <a:rPr lang="en-GB" sz="2800" dirty="0">
                <a:solidFill>
                  <a:srgbClr val="000000"/>
                </a:solidFill>
              </a:rPr>
              <a:t>humans are the only known host and reservoir</a:t>
            </a:r>
          </a:p>
          <a:p>
            <a:pPr marL="0" indent="0">
              <a:buNone/>
            </a:pPr>
            <a:endParaRPr lang="en-GB" sz="2400" dirty="0">
              <a:solidFill>
                <a:srgbClr val="000000"/>
              </a:solidFill>
            </a:endParaRPr>
          </a:p>
          <a:p>
            <a:endParaRPr lang="en-US" b="0" i="0" dirty="0">
              <a:solidFill>
                <a:srgbClr val="000000"/>
              </a:solidFill>
              <a:effectLst/>
              <a:latin typeface="Lucida Sans" panose="020B0602030504020204" pitchFamily="34" charset="0"/>
            </a:endParaRPr>
          </a:p>
        </p:txBody>
      </p:sp>
      <p:sp>
        <p:nvSpPr>
          <p:cNvPr id="4" name="Footer Placeholder 3">
            <a:extLst>
              <a:ext uri="{FF2B5EF4-FFF2-40B4-BE49-F238E27FC236}">
                <a16:creationId xmlns:a16="http://schemas.microsoft.com/office/drawing/2014/main" id="{13F9B0DD-B6D2-06AA-C63D-51CED44351A4}"/>
              </a:ext>
            </a:extLst>
          </p:cNvPr>
          <p:cNvSpPr>
            <a:spLocks noGrp="1"/>
          </p:cNvSpPr>
          <p:nvPr>
            <p:ph type="ftr" sz="quarter" idx="10"/>
          </p:nvPr>
        </p:nvSpPr>
        <p:spPr/>
        <p:txBody>
          <a:bodyPr/>
          <a:lstStyle/>
          <a:p>
            <a:r>
              <a:rPr lang="en-GB" dirty="0"/>
              <a:t>4CMenB vaccination programme against gonorrhoea</a:t>
            </a:r>
            <a:endParaRPr lang="en-GB" sz="1400" dirty="0"/>
          </a:p>
        </p:txBody>
      </p:sp>
    </p:spTree>
    <p:extLst>
      <p:ext uri="{BB962C8B-B14F-4D97-AF65-F5344CB8AC3E}">
        <p14:creationId xmlns:p14="http://schemas.microsoft.com/office/powerpoint/2010/main" val="30773264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7EFF136ACA7864BBE1557D7BCCC9CFA" ma:contentTypeVersion="4" ma:contentTypeDescription="Create a new document." ma:contentTypeScope="" ma:versionID="f10e9c744f1817e1df1e91dfc1088179">
  <xsd:schema xmlns:xsd="http://www.w3.org/2001/XMLSchema" xmlns:xs="http://www.w3.org/2001/XMLSchema" xmlns:p="http://schemas.microsoft.com/office/2006/metadata/properties" xmlns:ns2="f5380a1b-de41-4b32-89d5-34adc52116e8" targetNamespace="http://schemas.microsoft.com/office/2006/metadata/properties" ma:root="true" ma:fieldsID="28f011747709f447275872aa24c8ae6d" ns2:_="">
    <xsd:import namespace="f5380a1b-de41-4b32-89d5-34adc52116e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380a1b-de41-4b32-89d5-34adc52116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BDEF238-D7E3-4B8B-9734-50557E655A81}">
  <ds:schemaRefs>
    <ds:schemaRef ds:uri="http://schemas.microsoft.com/sharepoint/v3/contenttype/forms"/>
  </ds:schemaRefs>
</ds:datastoreItem>
</file>

<file path=customXml/itemProps2.xml><?xml version="1.0" encoding="utf-8"?>
<ds:datastoreItem xmlns:ds="http://schemas.openxmlformats.org/officeDocument/2006/customXml" ds:itemID="{8E37A928-8671-44CF-A8BE-AA90765A59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380a1b-de41-4b32-89d5-34adc52116e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7CFB261-58AA-4D19-850F-8D7CC90DFD2B}">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f5380a1b-de41-4b32-89d5-34adc52116e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17170</TotalTime>
  <Words>5709</Words>
  <Application>Microsoft Office PowerPoint</Application>
  <PresentationFormat>Widescreen</PresentationFormat>
  <Paragraphs>431</Paragraphs>
  <Slides>44</Slides>
  <Notes>35</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44</vt:i4>
      </vt:variant>
    </vt:vector>
  </HeadingPairs>
  <TitlesOfParts>
    <vt:vector size="58" baseType="lpstr">
      <vt:lpstr>Yu Mincho</vt:lpstr>
      <vt:lpstr>Arial</vt:lpstr>
      <vt:lpstr>Calibri</vt:lpstr>
      <vt:lpstr>Calibri Light</vt:lpstr>
      <vt:lpstr>Cambria</vt:lpstr>
      <vt:lpstr>GDS Transport</vt:lpstr>
      <vt:lpstr>Google Sans</vt:lpstr>
      <vt:lpstr>Helvetica 45 Light</vt:lpstr>
      <vt:lpstr>Lucida Sans</vt:lpstr>
      <vt:lpstr>Open Sans</vt:lpstr>
      <vt:lpstr>Segoe UI</vt:lpstr>
      <vt:lpstr>Times New Roman</vt:lpstr>
      <vt:lpstr>Office Theme</vt:lpstr>
      <vt:lpstr>1_Office Theme</vt:lpstr>
      <vt:lpstr>The 4CMenB vaccination programme against gonorrhoea    An introduction for healthcare practitioners July 2025 </vt:lpstr>
      <vt:lpstr>Note to trainers</vt:lpstr>
      <vt:lpstr>Contents</vt:lpstr>
      <vt:lpstr>Aims of this resource</vt:lpstr>
      <vt:lpstr>Learning outcomes</vt:lpstr>
      <vt:lpstr>Significant messages</vt:lpstr>
      <vt:lpstr>Gonorrhoea</vt:lpstr>
      <vt:lpstr>Gonorrhoea overview</vt:lpstr>
      <vt:lpstr>Gonorrhoea</vt:lpstr>
      <vt:lpstr>Gonorrhoea: clinical presentation</vt:lpstr>
      <vt:lpstr>Gonorrhoea epidemiology</vt:lpstr>
      <vt:lpstr>Disease epidemiology</vt:lpstr>
      <vt:lpstr>Disease epidemiology: England</vt:lpstr>
      <vt:lpstr>Disease epidemiology: GBMSM</vt:lpstr>
      <vt:lpstr>Gonorrhoea and antimicrobial resistance</vt:lpstr>
      <vt:lpstr>Meningococcal B vaccine (4CMenB) and protection against gonorrhoea</vt:lpstr>
      <vt:lpstr>Background</vt:lpstr>
      <vt:lpstr>Background</vt:lpstr>
      <vt:lpstr>JCVI advice</vt:lpstr>
      <vt:lpstr>Gonorrhoea vaccination eligibility</vt:lpstr>
      <vt:lpstr>4CMenB safety, efficacy and use</vt:lpstr>
      <vt:lpstr>4CMenB effectiveness against gonorrhoea</vt:lpstr>
      <vt:lpstr>4CMenB vaccine: Bexsero®</vt:lpstr>
      <vt:lpstr>Composition of 4CMenB</vt:lpstr>
      <vt:lpstr>Supply and handling of 4CMenB</vt:lpstr>
      <vt:lpstr>4CMenB schedule</vt:lpstr>
      <vt:lpstr>UKHSA is measuring the uptake, impact and effectiveness of 4CMenB vaccination for GC using GUMCAD data</vt:lpstr>
      <vt:lpstr>Vaccine administration</vt:lpstr>
      <vt:lpstr>Co-administration</vt:lpstr>
      <vt:lpstr>Current or recent gonorrhoea infection</vt:lpstr>
      <vt:lpstr>Vaccinated individuals presenting with a gonorrhoea infection </vt:lpstr>
      <vt:lpstr>Previous 4CMenB vaccination in eligible individuals </vt:lpstr>
      <vt:lpstr>Contraindications </vt:lpstr>
      <vt:lpstr>Precautions</vt:lpstr>
      <vt:lpstr>Potential adverse reactions</vt:lpstr>
      <vt:lpstr>Reporting suspected adverse reactions</vt:lpstr>
      <vt:lpstr>Significant messages</vt:lpstr>
      <vt:lpstr> A guide to the meningococcal B vaccine for protection against gonorrhoea </vt:lpstr>
      <vt:lpstr>Men B record card</vt:lpstr>
      <vt:lpstr>Meningococcal B (MenB) vaccination against gonorrhoea poster </vt:lpstr>
      <vt:lpstr>Health Publications – programme resource ordering service </vt:lpstr>
      <vt:lpstr>Vaccine update – 360 Mpox and Men B Special</vt:lpstr>
      <vt:lpstr>Resources</vt:lpstr>
      <vt:lpstr>Resources: Information for Healthcare Practitioners</vt:lpstr>
    </vt:vector>
  </TitlesOfParts>
  <Company>UK Health Security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Meningococcal B vaccination for infants aged from 8 weeks    An update for healthcare practitioners Updated XXXXX</dc:title>
  <dc:creator>Kirsty Smith2</dc:creator>
  <cp:lastModifiedBy>Cherstyn Hurley</cp:lastModifiedBy>
  <cp:revision>79</cp:revision>
  <dcterms:created xsi:type="dcterms:W3CDTF">2023-12-06T09:47:16Z</dcterms:created>
  <dcterms:modified xsi:type="dcterms:W3CDTF">2025-07-18T12:18:09Z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0x010100F7EFF136ACA7864BBE1557D7BCCC9CFA</vt:lpwstr>
  </property>
</Properties>
</file>