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86" r:id="rId3"/>
    <p:sldId id="287" r:id="rId4"/>
    <p:sldId id="288" r:id="rId5"/>
    <p:sldId id="261" r:id="rId6"/>
    <p:sldId id="264" r:id="rId7"/>
    <p:sldId id="302" r:id="rId8"/>
    <p:sldId id="289" r:id="rId9"/>
    <p:sldId id="300" r:id="rId10"/>
    <p:sldId id="290" r:id="rId11"/>
    <p:sldId id="299" r:id="rId12"/>
    <p:sldId id="307" r:id="rId13"/>
    <p:sldId id="332" r:id="rId14"/>
    <p:sldId id="292" r:id="rId15"/>
    <p:sldId id="258" r:id="rId16"/>
    <p:sldId id="259" r:id="rId17"/>
    <p:sldId id="311" r:id="rId18"/>
    <p:sldId id="262" r:id="rId19"/>
    <p:sldId id="322" r:id="rId20"/>
    <p:sldId id="272" r:id="rId21"/>
    <p:sldId id="333" r:id="rId22"/>
    <p:sldId id="334" r:id="rId23"/>
    <p:sldId id="336" r:id="rId24"/>
    <p:sldId id="273" r:id="rId25"/>
    <p:sldId id="277" r:id="rId26"/>
    <p:sldId id="335" r:id="rId27"/>
    <p:sldId id="274" r:id="rId28"/>
    <p:sldId id="305" r:id="rId29"/>
    <p:sldId id="306" r:id="rId30"/>
    <p:sldId id="304" r:id="rId31"/>
    <p:sldId id="313" r:id="rId32"/>
    <p:sldId id="263" r:id="rId33"/>
    <p:sldId id="279" r:id="rId34"/>
    <p:sldId id="280" r:id="rId35"/>
    <p:sldId id="309" r:id="rId36"/>
    <p:sldId id="266" r:id="rId37"/>
    <p:sldId id="267" r:id="rId38"/>
    <p:sldId id="268" r:id="rId39"/>
    <p:sldId id="269" r:id="rId40"/>
    <p:sldId id="270" r:id="rId41"/>
    <p:sldId id="314" r:id="rId42"/>
    <p:sldId id="328" r:id="rId43"/>
    <p:sldId id="323" r:id="rId44"/>
    <p:sldId id="293" r:id="rId45"/>
    <p:sldId id="312" r:id="rId46"/>
    <p:sldId id="310" r:id="rId47"/>
    <p:sldId id="294" r:id="rId48"/>
    <p:sldId id="285" r:id="rId49"/>
    <p:sldId id="317" r:id="rId50"/>
    <p:sldId id="320" r:id="rId51"/>
    <p:sldId id="308" r:id="rId52"/>
    <p:sldId id="318" r:id="rId53"/>
    <p:sldId id="330" r:id="rId54"/>
    <p:sldId id="329" r:id="rId55"/>
    <p:sldId id="331" r:id="rId56"/>
    <p:sldId id="327" r:id="rId57"/>
    <p:sldId id="321" r:id="rId58"/>
    <p:sldId id="326" r:id="rId59"/>
    <p:sldId id="303" r:id="rId60"/>
    <p:sldId id="283" r:id="rId61"/>
    <p:sldId id="325" r:id="rId62"/>
    <p:sldId id="265" r:id="rId63"/>
    <p:sldId id="282" r:id="rId64"/>
    <p:sldId id="315" r:id="rId65"/>
    <p:sldId id="296" r:id="rId66"/>
    <p:sldId id="297" r:id="rId67"/>
    <p:sldId id="29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McFarlane" initials="LM" lastIdx="35" clrIdx="0">
    <p:extLst>
      <p:ext uri="{19B8F6BF-5375-455C-9EA6-DF929625EA0E}">
        <p15:presenceInfo xmlns:p15="http://schemas.microsoft.com/office/powerpoint/2012/main" userId="S::Lesley.McFarlane@ukhsa.gov.uk::3ff71c5c-cfbc-466f-818f-fdc24ec99b27" providerId="AD"/>
      </p:ext>
    </p:extLst>
  </p:cmAuthor>
  <p:cmAuthor id="2" name="Cherstyn Hurley" initials="CH" lastIdx="2" clrIdx="1">
    <p:extLst>
      <p:ext uri="{19B8F6BF-5375-455C-9EA6-DF929625EA0E}">
        <p15:presenceInfo xmlns:p15="http://schemas.microsoft.com/office/powerpoint/2012/main" userId="S::Cherstyn.Hurley@phe.gov.uk::ca934f47-2548-40cb-b2f1-c142d2ee95d0" providerId="AD"/>
      </p:ext>
    </p:extLst>
  </p:cmAuthor>
  <p:cmAuthor id="3" name="DOSANJH, Naveen (NHS ENGLAND – X24)" initials="DN(E–X" lastIdx="24" clrIdx="2">
    <p:extLst>
      <p:ext uri="{19B8F6BF-5375-455C-9EA6-DF929625EA0E}">
        <p15:presenceInfo xmlns:p15="http://schemas.microsoft.com/office/powerpoint/2012/main" userId="DOSANJH, Naveen (NHS ENGLAND – X2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a:srgbClr val="EA8B00"/>
    <a:srgbClr val="F69200"/>
    <a:srgbClr val="FF9900"/>
    <a:srgbClr val="FF9933"/>
    <a:srgbClr val="E6AF00"/>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8" d="100"/>
          <a:sy n="18" d="100"/>
        </p:scale>
        <p:origin x="2844" y="28"/>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10/21/2022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ps.nhs.uk/articles/using-smallpox-vaccine-for-monkeypox-exposur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v.uk/government/publications/monkeypox-outbreak-technical-briefing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panose="020B0604020202020204" pitchFamily="34" charset="0"/>
                <a:cs typeface="Arial" panose="020B0604020202020204" pitchFamily="34" charset="0"/>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latin typeface="Arial" panose="020B0604020202020204" pitchFamily="34" charset="0"/>
              <a:cs typeface="Arial" panose="020B0604020202020204" pitchFamily="34" charset="0"/>
            </a:endParaRPr>
          </a:p>
          <a:p>
            <a:pPr eaLnBrk="1" hangingPunct="1">
              <a:spcBef>
                <a:spcPct val="0"/>
              </a:spcBef>
            </a:pPr>
            <a:r>
              <a:rPr lang="en-GB" sz="1200" dirty="0">
                <a:latin typeface="Arial" panose="020B0604020202020204" pitchFamily="34" charset="0"/>
                <a:cs typeface="Arial" panose="020B0604020202020204" pitchFamily="34" charset="0"/>
              </a:rPr>
              <a:t>This resource is designed to train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healthcare practitioners involved in delivering vaccination against monkeypox. </a:t>
            </a:r>
            <a:r>
              <a:rPr lang="en-GB" sz="1200" b="0" baseline="0" dirty="0">
                <a:latin typeface="Arial" panose="020B0604020202020204" pitchFamily="34" charset="0"/>
                <a:cs typeface="Arial" panose="020B0604020202020204" pitchFamily="34" charset="0"/>
              </a:rPr>
              <a:t>Trainers should select the slides they need depending on audience background, role in the programme, length of training session and so on.</a:t>
            </a:r>
          </a:p>
          <a:p>
            <a:pPr eaLnBrk="1" hangingPunct="1">
              <a:spcBef>
                <a:spcPct val="0"/>
              </a:spcBef>
            </a:pPr>
            <a:endParaRPr lang="en-GB" sz="1200" baseline="0" dirty="0">
              <a:latin typeface="Arial" panose="020B0604020202020204" pitchFamily="34" charset="0"/>
              <a:cs typeface="Arial" panose="020B0604020202020204" pitchFamily="34" charset="0"/>
            </a:endParaRPr>
          </a:p>
          <a:p>
            <a:pPr eaLnBrk="1" hangingPunct="1">
              <a:spcBef>
                <a:spcPct val="0"/>
              </a:spcBef>
            </a:pPr>
            <a:r>
              <a:rPr lang="en-GB" sz="1200" dirty="0">
                <a:latin typeface="Arial" panose="020B0604020202020204" pitchFamily="34" charset="0"/>
                <a:cs typeface="Arial" panose="020B0604020202020204" pitchFamily="34" charset="0"/>
              </a:rPr>
              <a:t>This resource does not cover vaccine administration technique. If staff require practical training for this, they should refer to their line manager for additional</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training.</a:t>
            </a:r>
          </a:p>
          <a:p>
            <a:pPr algn="l"/>
            <a:endParaRPr lang="en-GB" sz="1200" b="1" dirty="0">
              <a:solidFill>
                <a:schemeClr val="tx1"/>
              </a:solidFill>
              <a:latin typeface="Arial" panose="020B0604020202020204" pitchFamily="34" charset="0"/>
              <a:cs typeface="Arial" panose="020B0604020202020204" pitchFamily="34" charset="0"/>
            </a:endParaRPr>
          </a:p>
          <a:p>
            <a:endParaRPr lang="en-GB" sz="1200"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6678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105129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Tree>
    <p:extLst>
      <p:ext uri="{BB962C8B-B14F-4D97-AF65-F5344CB8AC3E}">
        <p14:creationId xmlns:p14="http://schemas.microsoft.com/office/powerpoint/2010/main" val="415193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236027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Tree>
    <p:extLst>
      <p:ext uri="{BB962C8B-B14F-4D97-AF65-F5344CB8AC3E}">
        <p14:creationId xmlns:p14="http://schemas.microsoft.com/office/powerpoint/2010/main" val="234107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dirty="0"/>
          </a:p>
        </p:txBody>
      </p:sp>
    </p:spTree>
    <p:extLst>
      <p:ext uri="{BB962C8B-B14F-4D97-AF65-F5344CB8AC3E}">
        <p14:creationId xmlns:p14="http://schemas.microsoft.com/office/powerpoint/2010/main" val="358405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5"/>
          </p:nvPr>
        </p:nvSpPr>
        <p:spPr/>
        <p:txBody>
          <a:bodyPr/>
          <a:lstStyle/>
          <a:p>
            <a:fld id="{0C9349AD-43E2-A142-9B61-FBB06C64E86F}" type="slidenum">
              <a:rPr lang="en-US" smtClean="0"/>
              <a:t>52</a:t>
            </a:fld>
            <a:endParaRPr lang="en-US" dirty="0"/>
          </a:p>
        </p:txBody>
      </p:sp>
    </p:spTree>
    <p:extLst>
      <p:ext uri="{BB962C8B-B14F-4D97-AF65-F5344CB8AC3E}">
        <p14:creationId xmlns:p14="http://schemas.microsoft.com/office/powerpoint/2010/main" val="71633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dirty="0"/>
          </a:p>
        </p:txBody>
      </p:sp>
    </p:spTree>
    <p:extLst>
      <p:ext uri="{BB962C8B-B14F-4D97-AF65-F5344CB8AC3E}">
        <p14:creationId xmlns:p14="http://schemas.microsoft.com/office/powerpoint/2010/main" val="350063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54</a:t>
            </a:fld>
            <a:endParaRPr lang="en-US" dirty="0"/>
          </a:p>
        </p:txBody>
      </p:sp>
    </p:spTree>
    <p:extLst>
      <p:ext uri="{BB962C8B-B14F-4D97-AF65-F5344CB8AC3E}">
        <p14:creationId xmlns:p14="http://schemas.microsoft.com/office/powerpoint/2010/main" val="428720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Considerations for monkeypox vaccination – SPS - Specialist Pharmacy Service – The first stop for professional medicines advice</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dirty="0"/>
          </a:p>
        </p:txBody>
      </p:sp>
    </p:spTree>
    <p:extLst>
      <p:ext uri="{BB962C8B-B14F-4D97-AF65-F5344CB8AC3E}">
        <p14:creationId xmlns:p14="http://schemas.microsoft.com/office/powerpoint/2010/main" val="121876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64</a:t>
            </a:fld>
            <a:endParaRPr lang="en-US" dirty="0"/>
          </a:p>
        </p:txBody>
      </p:sp>
    </p:spTree>
    <p:extLst>
      <p:ext uri="{BB962C8B-B14F-4D97-AF65-F5344CB8AC3E}">
        <p14:creationId xmlns:p14="http://schemas.microsoft.com/office/powerpoint/2010/main" val="298459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136573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65</a:t>
            </a:fld>
            <a:endParaRPr lang="en-US" dirty="0"/>
          </a:p>
        </p:txBody>
      </p:sp>
    </p:spTree>
    <p:extLst>
      <p:ext uri="{BB962C8B-B14F-4D97-AF65-F5344CB8AC3E}">
        <p14:creationId xmlns:p14="http://schemas.microsoft.com/office/powerpoint/2010/main" val="81327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66</a:t>
            </a:fld>
            <a:endParaRPr lang="en-US" dirty="0"/>
          </a:p>
        </p:txBody>
      </p:sp>
    </p:spTree>
    <p:extLst>
      <p:ext uri="{BB962C8B-B14F-4D97-AF65-F5344CB8AC3E}">
        <p14:creationId xmlns:p14="http://schemas.microsoft.com/office/powerpoint/2010/main" val="80210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72868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Monkeypox outbreak: epidemiological overview - GOV.UK (www.gov.uk)</a:t>
            </a:r>
            <a:endParaRPr lang="en-GB" dirty="0">
              <a:hlinkClick r:id="rId4"/>
            </a:endParaRPr>
          </a:p>
          <a:p>
            <a:r>
              <a:rPr lang="en-GB" dirty="0">
                <a:hlinkClick r:id="rId4"/>
              </a:rPr>
              <a:t>Monkeypox outbreak: technical briefings - GOV.UK (www.gov.uk)</a:t>
            </a:r>
            <a:r>
              <a:rPr lang="en-GB"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348982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378519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Frey SE, Wald A, </a:t>
            </a:r>
            <a:r>
              <a:rPr lang="en-GB" dirty="0" err="1">
                <a:effectLst/>
              </a:rPr>
              <a:t>Edupuganti</a:t>
            </a:r>
            <a:r>
              <a:rPr lang="en-GB" dirty="0">
                <a:effectLst/>
              </a:rPr>
              <a:t> S, et al. Comparison of lyophilized versus liquid modified vaccinia Ankara (MVA) formulations and subcutaneous versus intradermal routes of administration in healthy vaccinia-naïve subjects. Vaccine 2015;33:5225-5234.</a:t>
            </a:r>
          </a:p>
          <a:p>
            <a:endParaRPr lang="en-GB" dirty="0">
              <a:effectLst/>
            </a:endParaRPr>
          </a:p>
          <a:p>
            <a:r>
              <a:rPr lang="en-GB" dirty="0">
                <a:effectLst/>
              </a:rPr>
              <a:t>Brooks JT, Marks P et al. </a:t>
            </a:r>
            <a:r>
              <a:rPr lang="en-GB" b="0" dirty="0"/>
              <a:t>Intradermal Vaccination for Monkeypox — Benefits for Individual and Public Health. The New England Journal of Medicine 2022; </a:t>
            </a:r>
            <a:r>
              <a:rPr lang="en-GB" dirty="0">
                <a:effectLst/>
              </a:rPr>
              <a:t>DOI: 10.1056/NEJMp2211311, </a:t>
            </a:r>
            <a:r>
              <a:rPr lang="en-GB" b="0" dirty="0"/>
              <a:t>www.nejm.org/doi/full/10.1056/NEJMp2211311 </a:t>
            </a:r>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421388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300038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Other healthcare staff should be able to avoid inadvertent exposure by ensuring suspected monkeypox cases are assessed by designated staff, or by wearing appropriate personal protective equipment.</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73086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dirty="0"/>
          </a:p>
        </p:txBody>
      </p:sp>
    </p:spTree>
    <p:extLst>
      <p:ext uri="{BB962C8B-B14F-4D97-AF65-F5344CB8AC3E}">
        <p14:creationId xmlns:p14="http://schemas.microsoft.com/office/powerpoint/2010/main" val="333548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v.uk/guidance/imported-fever-service-ifs" TargetMode="External"/><Relationship Id="rId2" Type="http://schemas.openxmlformats.org/officeDocument/2006/relationships/hyperlink" Target="http://www.gov.uk/government/collections/rare-and-imported-pathogens-laboratory-rip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lfh.org.uk/programmes/immunis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 TargetMode="External"/><Relationship Id="rId5" Type="http://schemas.openxmlformats.org/officeDocument/2006/relationships/hyperlink" Target="https://www.gov.uk/government/publications/smallpox-and-vaccinia-the-green-book-chapter-29" TargetMode="External"/><Relationship Id="rId4" Type="http://schemas.openxmlformats.org/officeDocument/2006/relationships/hyperlink" Target="http://www.rcn.org.uk/professional-development/publications/immunisation-knowledge-and-skills-competence-assessment-tool-uk-pub-010-07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gov.uk/government/publications/immunisation-of-individuals-with-underlying-medical-conditions-the-green-book-chapter-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gov.uk/government/publications/consent-the-green-book-chapter-2"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ov.uk/drug-safety-update/off-label-or-unlicensed-use-of-medicines-prescribers-responsibilities" TargetMode="External"/><Relationship Id="rId5" Type="http://schemas.openxmlformats.org/officeDocument/2006/relationships/hyperlink" Target="https://assets.publishing.service.gov.uk/government/uploads/system/uploads/attachment_data/file/1099283/UKHSA-12370-intradermal-monkeypox-vaccination-leaflet.pdf" TargetMode="External"/><Relationship Id="rId4" Type="http://schemas.openxmlformats.org/officeDocument/2006/relationships/hyperlink" Target="https://www.gov.uk/government/publications/smallpox-mva-vaccination-against-monkeypox-checklist-and-consent-for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england.nhs.uk/publication/national-infection-prevention-and-control/" TargetMode="External"/><Relationship Id="rId2" Type="http://schemas.openxmlformats.org/officeDocument/2006/relationships/hyperlink" Target="http://www.gov.uk/guidance/monkeypox-reducing-risk-of-transmission-at-vaccination-clinic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smallpox-vaccine-pgd-templa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sps.nhs.uk/articles/using-smallpox-vaccine-for-monkeypox-exposur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vaccine-safety-and-adverse-events-following-immunisation-the-green-book-chapter-8" TargetMode="External"/><Relationship Id="rId2" Type="http://schemas.openxmlformats.org/officeDocument/2006/relationships/hyperlink" Target="https://www.gov.uk/government/publications/immunisation-procedures-the-green-book-chapter-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tuberculosis-the-green-book-chapter-3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gov.uk/government/publications/immunisation-procedures-the-green-book-chapter-4"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england.nhs.uk/publication/management-and-disposal-of-healthcare-waste-htm-07-0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v.uk/government/collections/immunisation-against-infectious-disease-the-green-boo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ov.uk/government/publications/monkeypox-vaccination"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s://forms.office.com/r/58S3Wn6YN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yellowcard.mhra.gov.uk/" TargetMode="External"/><Relationship Id="rId7" Type="http://schemas.openxmlformats.org/officeDocument/2006/relationships/hyperlink" Target="http://www.nhs.uk/conditions/monkeypo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resources" TargetMode="External"/><Relationship Id="rId11" Type="http://schemas.openxmlformats.org/officeDocument/2006/relationships/image" Target="../media/image10.jpg"/><Relationship Id="rId5" Type="http://schemas.openxmlformats.org/officeDocument/2006/relationships/hyperlink" Target="https://www.healthpublications.gov.uk/Home.html" TargetMode="External"/><Relationship Id="rId10" Type="http://schemas.openxmlformats.org/officeDocument/2006/relationships/image" Target="../media/image24.png"/><Relationship Id="rId4" Type="http://schemas.openxmlformats.org/officeDocument/2006/relationships/hyperlink" Target="https://www.fda.gov/media/131078/download" TargetMode="External"/><Relationship Id="rId9"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mhra.gov.uk/yellowcar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8" Type="http://schemas.openxmlformats.org/officeDocument/2006/relationships/hyperlink" Target="https://www.drugs.com/pro/jynneos.html" TargetMode="External"/><Relationship Id="rId3" Type="http://schemas.openxmlformats.org/officeDocument/2006/relationships/hyperlink" Target="https://www.gov.uk/government/collections/monkeypox-guidance" TargetMode="External"/><Relationship Id="rId7" Type="http://schemas.openxmlformats.org/officeDocument/2006/relationships/hyperlink" Target="https://products.mhra.gov.uk/search/?search=Imvanex&amp;page=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ov.uk/government/news/monkeypox-cases-confirmed-in-england-latest-updates" TargetMode="External"/><Relationship Id="rId11" Type="http://schemas.openxmlformats.org/officeDocument/2006/relationships/image" Target="../media/image27.png"/><Relationship Id="rId5" Type="http://schemas.openxmlformats.org/officeDocument/2006/relationships/hyperlink" Target="https://www.gov.uk/government/publications/monkeypox-vaccination" TargetMode="External"/><Relationship Id="rId10" Type="http://schemas.openxmlformats.org/officeDocument/2006/relationships/hyperlink" Target="https://www.healthpublications.gov.uk/Home.html" TargetMode="External"/><Relationship Id="rId4" Type="http://schemas.openxmlformats.org/officeDocument/2006/relationships/hyperlink" Target="https://www.gov.uk/guidance/monkeypox" TargetMode="External"/><Relationship Id="rId9" Type="http://schemas.openxmlformats.org/officeDocument/2006/relationships/hyperlink" Target="https://www.gov.uk/government/publications/monkeypox-vaccination-resource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Vaccination against monkeypox using the MVA-BN vaccine</a:t>
            </a:r>
            <a:br>
              <a:rPr lang="en-GB" dirty="0"/>
            </a:br>
            <a:br>
              <a:rPr lang="en-GB" dirty="0"/>
            </a:br>
            <a:br>
              <a:rPr lang="en-GB" dirty="0"/>
            </a:br>
            <a:br>
              <a:rPr lang="en-GB" dirty="0"/>
            </a:br>
            <a:r>
              <a:rPr lang="en-GB" sz="3100" dirty="0"/>
              <a:t>Training for healthcare practitioners</a:t>
            </a:r>
            <a:br>
              <a:rPr lang="en-GB" sz="3100" dirty="0"/>
            </a:br>
            <a:r>
              <a:rPr lang="en-GB" sz="3100" dirty="0"/>
              <a:t>20 October 2022</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3342-36BB-49AE-A5F1-E72FA155B1AF}"/>
              </a:ext>
            </a:extLst>
          </p:cNvPr>
          <p:cNvSpPr>
            <a:spLocks noGrp="1"/>
          </p:cNvSpPr>
          <p:nvPr>
            <p:ph type="title"/>
          </p:nvPr>
        </p:nvSpPr>
        <p:spPr>
          <a:xfrm>
            <a:off x="330206" y="375360"/>
            <a:ext cx="3597982" cy="679000"/>
          </a:xfrm>
        </p:spPr>
        <p:txBody>
          <a:bodyPr/>
          <a:lstStyle/>
          <a:p>
            <a:r>
              <a:rPr lang="en-GB" dirty="0"/>
              <a:t>Transmission</a:t>
            </a:r>
          </a:p>
        </p:txBody>
      </p:sp>
      <p:sp>
        <p:nvSpPr>
          <p:cNvPr id="3" name="Content Placeholder 2">
            <a:extLst>
              <a:ext uri="{FF2B5EF4-FFF2-40B4-BE49-F238E27FC236}">
                <a16:creationId xmlns:a16="http://schemas.microsoft.com/office/drawing/2014/main" id="{37E0B3B9-3D6C-471C-837F-2D5C1AC7E080}"/>
              </a:ext>
            </a:extLst>
          </p:cNvPr>
          <p:cNvSpPr>
            <a:spLocks noGrp="1"/>
          </p:cNvSpPr>
          <p:nvPr>
            <p:ph idx="1"/>
          </p:nvPr>
        </p:nvSpPr>
        <p:spPr>
          <a:xfrm>
            <a:off x="330205" y="1513568"/>
            <a:ext cx="11123857" cy="4737942"/>
          </a:xfrm>
        </p:spPr>
        <p:txBody>
          <a:bodyPr>
            <a:noAutofit/>
          </a:bodyPr>
          <a:lstStyle/>
          <a:p>
            <a:pPr>
              <a:lnSpc>
                <a:spcPct val="100000"/>
              </a:lnSpc>
              <a:spcBef>
                <a:spcPts val="300"/>
              </a:spcBef>
            </a:pPr>
            <a:r>
              <a:rPr lang="en-GB" sz="2200" dirty="0">
                <a:latin typeface="+mn-lt"/>
              </a:rPr>
              <a:t>monkeypox does not spread easily between people</a:t>
            </a:r>
          </a:p>
          <a:p>
            <a:pPr algn="l">
              <a:lnSpc>
                <a:spcPct val="100000"/>
              </a:lnSpc>
              <a:spcBef>
                <a:spcPts val="300"/>
              </a:spcBef>
            </a:pPr>
            <a:r>
              <a:rPr lang="en-GB" sz="2200" b="0" i="0" dirty="0">
                <a:solidFill>
                  <a:srgbClr val="0B0C0C"/>
                </a:solidFill>
                <a:effectLst/>
                <a:latin typeface="+mn-lt"/>
              </a:rPr>
              <a:t>spread of monkeypox may occur when a person comes into close contact with </a:t>
            </a:r>
          </a:p>
          <a:p>
            <a:pPr lvl="1">
              <a:lnSpc>
                <a:spcPct val="100000"/>
              </a:lnSpc>
              <a:spcBef>
                <a:spcPts val="300"/>
              </a:spcBef>
            </a:pPr>
            <a:r>
              <a:rPr lang="en-GB" b="0" i="0" dirty="0">
                <a:solidFill>
                  <a:srgbClr val="0B0C0C"/>
                </a:solidFill>
                <a:effectLst/>
                <a:latin typeface="+mn-lt"/>
              </a:rPr>
              <a:t>lesions, body fluids or respiratory droplets from an animal or infected human</a:t>
            </a:r>
          </a:p>
          <a:p>
            <a:pPr lvl="1">
              <a:lnSpc>
                <a:spcPct val="100000"/>
              </a:lnSpc>
              <a:spcBef>
                <a:spcPts val="300"/>
              </a:spcBef>
            </a:pPr>
            <a:r>
              <a:rPr lang="en-GB" b="0" i="0" dirty="0">
                <a:solidFill>
                  <a:srgbClr val="0B0C0C"/>
                </a:solidFill>
                <a:effectLst/>
                <a:latin typeface="+mn-lt"/>
              </a:rPr>
              <a:t>or materials contaminated with the virus, for example bedding</a:t>
            </a:r>
          </a:p>
          <a:p>
            <a:pPr algn="l">
              <a:lnSpc>
                <a:spcPct val="100000"/>
              </a:lnSpc>
              <a:spcBef>
                <a:spcPts val="300"/>
              </a:spcBef>
            </a:pPr>
            <a:r>
              <a:rPr lang="en-GB" sz="2200" b="0" i="0" dirty="0">
                <a:solidFill>
                  <a:srgbClr val="0B0C0C"/>
                </a:solidFill>
                <a:effectLst/>
                <a:latin typeface="+mn-lt"/>
              </a:rPr>
              <a:t>the virus enters the body through broken skin (even if breaks are not visible), the respiratory tract, or the mucous membranes (eyes, nose, or mouth)</a:t>
            </a:r>
          </a:p>
          <a:p>
            <a:pPr algn="l">
              <a:lnSpc>
                <a:spcPct val="100000"/>
              </a:lnSpc>
              <a:spcBef>
                <a:spcPts val="300"/>
              </a:spcBef>
            </a:pPr>
            <a:r>
              <a:rPr lang="en-GB" sz="2200" b="0" i="0" dirty="0">
                <a:solidFill>
                  <a:srgbClr val="0B0C0C"/>
                </a:solidFill>
                <a:effectLst/>
                <a:latin typeface="+mn-lt"/>
              </a:rPr>
              <a:t>person-to-person spread is very uncommon, but may occur through:</a:t>
            </a:r>
          </a:p>
          <a:p>
            <a:pPr lvl="1">
              <a:lnSpc>
                <a:spcPct val="100000"/>
              </a:lnSpc>
              <a:spcBef>
                <a:spcPts val="300"/>
              </a:spcBef>
            </a:pPr>
            <a:r>
              <a:rPr lang="en-GB" dirty="0">
                <a:solidFill>
                  <a:srgbClr val="0B0C0C"/>
                </a:solidFill>
                <a:latin typeface="+mn-lt"/>
              </a:rPr>
              <a:t>contact with clothing or linens (such as bedding or towels) used by an infected person</a:t>
            </a:r>
          </a:p>
          <a:p>
            <a:pPr lvl="1">
              <a:lnSpc>
                <a:spcPct val="100000"/>
              </a:lnSpc>
              <a:spcBef>
                <a:spcPts val="300"/>
              </a:spcBef>
            </a:pPr>
            <a:r>
              <a:rPr lang="en-GB" dirty="0">
                <a:solidFill>
                  <a:srgbClr val="0B0C0C"/>
                </a:solidFill>
                <a:latin typeface="+mn-lt"/>
              </a:rPr>
              <a:t>direct contact with monkeypox skin lesions or scabs</a:t>
            </a:r>
          </a:p>
          <a:p>
            <a:pPr lvl="1">
              <a:lnSpc>
                <a:spcPct val="100000"/>
              </a:lnSpc>
              <a:spcBef>
                <a:spcPts val="300"/>
              </a:spcBef>
            </a:pPr>
            <a:r>
              <a:rPr lang="en-GB" dirty="0">
                <a:solidFill>
                  <a:srgbClr val="0B0C0C"/>
                </a:solidFill>
                <a:latin typeface="+mn-lt"/>
              </a:rPr>
              <a:t>close exposure to the coughs or sneezes of an individual with a monkeypox rash</a:t>
            </a:r>
          </a:p>
          <a:p>
            <a:pPr>
              <a:lnSpc>
                <a:spcPct val="100000"/>
              </a:lnSpc>
              <a:spcBef>
                <a:spcPts val="300"/>
              </a:spcBef>
            </a:pPr>
            <a:r>
              <a:rPr lang="en-GB" sz="2200" dirty="0">
                <a:latin typeface="+mn-lt"/>
              </a:rPr>
              <a:t>the incubation period for monkeypox is between 5 and 21 days (typically 6 to 13 days) </a:t>
            </a:r>
            <a:r>
              <a:rPr lang="en-GB" sz="2200">
                <a:latin typeface="+mn-lt"/>
              </a:rPr>
              <a:t>following exposure</a:t>
            </a:r>
            <a:endParaRPr lang="en-GB" sz="2200" dirty="0">
              <a:latin typeface="+mn-lt"/>
            </a:endParaRPr>
          </a:p>
        </p:txBody>
      </p:sp>
      <p:sp>
        <p:nvSpPr>
          <p:cNvPr id="4" name="Footer Placeholder 3">
            <a:extLst>
              <a:ext uri="{FF2B5EF4-FFF2-40B4-BE49-F238E27FC236}">
                <a16:creationId xmlns:a16="http://schemas.microsoft.com/office/drawing/2014/main" id="{44174830-EDB0-4157-9206-46F1D366CB1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D3C1202-09A0-4C1E-B0E4-FCF2BD31116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2767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2D42-1933-4A68-B630-62D4F7F1D2FA}"/>
              </a:ext>
            </a:extLst>
          </p:cNvPr>
          <p:cNvSpPr>
            <a:spLocks noGrp="1"/>
          </p:cNvSpPr>
          <p:nvPr>
            <p:ph type="title"/>
          </p:nvPr>
        </p:nvSpPr>
        <p:spPr>
          <a:xfrm>
            <a:off x="330206" y="356706"/>
            <a:ext cx="4950921" cy="669670"/>
          </a:xfrm>
        </p:spPr>
        <p:txBody>
          <a:bodyPr/>
          <a:lstStyle/>
          <a:p>
            <a:r>
              <a:rPr lang="en-GB" dirty="0"/>
              <a:t>Monkeypox in the UK </a:t>
            </a:r>
          </a:p>
        </p:txBody>
      </p:sp>
      <p:sp>
        <p:nvSpPr>
          <p:cNvPr id="3" name="Content Placeholder 2">
            <a:extLst>
              <a:ext uri="{FF2B5EF4-FFF2-40B4-BE49-F238E27FC236}">
                <a16:creationId xmlns:a16="http://schemas.microsoft.com/office/drawing/2014/main" id="{5DE3A598-6190-4CA2-8A42-073034DDDEF9}"/>
              </a:ext>
            </a:extLst>
          </p:cNvPr>
          <p:cNvSpPr>
            <a:spLocks noGrp="1"/>
          </p:cNvSpPr>
          <p:nvPr>
            <p:ph idx="1"/>
          </p:nvPr>
        </p:nvSpPr>
        <p:spPr>
          <a:xfrm>
            <a:off x="330205" y="1560221"/>
            <a:ext cx="11123857" cy="5037253"/>
          </a:xfrm>
        </p:spPr>
        <p:txBody>
          <a:bodyPr>
            <a:noAutofit/>
          </a:bodyPr>
          <a:lstStyle/>
          <a:p>
            <a:pPr>
              <a:lnSpc>
                <a:spcPct val="100000"/>
              </a:lnSpc>
              <a:spcBef>
                <a:spcPts val="500"/>
              </a:spcBef>
            </a:pPr>
            <a:r>
              <a:rPr lang="en-GB" sz="2100" dirty="0"/>
              <a:t>in 2018 there were 3 cases of monkeypox in the UK. 2 occurred in people who had recently travelled from Nigeria. The third case was in a healthcare worker involved in the care of 1 of the cases and was infected following contact with contaminated bed linen</a:t>
            </a:r>
          </a:p>
          <a:p>
            <a:pPr>
              <a:lnSpc>
                <a:spcPct val="100000"/>
              </a:lnSpc>
              <a:spcBef>
                <a:spcPts val="500"/>
              </a:spcBef>
            </a:pPr>
            <a:r>
              <a:rPr lang="en-GB" sz="2100" dirty="0"/>
              <a:t>in 2019 1 case of monkeypox occurred in the UK following travel to Nigeria</a:t>
            </a:r>
          </a:p>
          <a:p>
            <a:pPr>
              <a:lnSpc>
                <a:spcPct val="100000"/>
              </a:lnSpc>
              <a:spcBef>
                <a:spcPts val="500"/>
              </a:spcBef>
            </a:pPr>
            <a:r>
              <a:rPr lang="en-GB" sz="2100" dirty="0"/>
              <a:t>in 2021 3 monkeypox cases were reported from within the same family; the index case had recent travel history to Nigeria</a:t>
            </a:r>
          </a:p>
          <a:p>
            <a:pPr>
              <a:lnSpc>
                <a:spcPct val="100000"/>
              </a:lnSpc>
              <a:spcBef>
                <a:spcPts val="500"/>
              </a:spcBef>
            </a:pPr>
            <a:r>
              <a:rPr lang="en-GB" sz="2100" dirty="0"/>
              <a:t>on 7 May 2022, a case of monkeypox was reported in a person who had recently travelled to Nigeria</a:t>
            </a:r>
          </a:p>
          <a:p>
            <a:pPr>
              <a:lnSpc>
                <a:spcPct val="100000"/>
              </a:lnSpc>
              <a:spcBef>
                <a:spcPts val="500"/>
              </a:spcBef>
            </a:pPr>
            <a:r>
              <a:rPr lang="en-GB" sz="2100" dirty="0"/>
              <a:t>on 14 May, 2 further cases, with no known links to the case announced on 7 May, were reported in individuals from the same household</a:t>
            </a:r>
          </a:p>
          <a:p>
            <a:pPr>
              <a:lnSpc>
                <a:spcPct val="100000"/>
              </a:lnSpc>
              <a:spcBef>
                <a:spcPts val="500"/>
              </a:spcBef>
            </a:pPr>
            <a:r>
              <a:rPr lang="en-GB" sz="2100" dirty="0"/>
              <a:t>on 16 May, 4 additional monkeypox cases were reported in England. These cases had no known connections with the cases reported on 7 and 14 May </a:t>
            </a:r>
          </a:p>
          <a:p>
            <a:pPr>
              <a:lnSpc>
                <a:spcPct val="100000"/>
              </a:lnSpc>
              <a:spcBef>
                <a:spcPts val="500"/>
              </a:spcBef>
            </a:pPr>
            <a:r>
              <a:rPr lang="en-GB" sz="2100" dirty="0"/>
              <a:t>by 26 June, 1076 cases of monkeypox had been laboratory confirmed in the UK</a:t>
            </a:r>
          </a:p>
        </p:txBody>
      </p:sp>
      <p:sp>
        <p:nvSpPr>
          <p:cNvPr id="4" name="Footer Placeholder 3">
            <a:extLst>
              <a:ext uri="{FF2B5EF4-FFF2-40B4-BE49-F238E27FC236}">
                <a16:creationId xmlns:a16="http://schemas.microsoft.com/office/drawing/2014/main" id="{ACA4721E-7454-45C0-944A-6C75E02F965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5A7EDFB-FFA9-4636-8D2E-2D02CD82D0B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7572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878B-7832-4DF0-B7E8-558807B156E8}"/>
              </a:ext>
            </a:extLst>
          </p:cNvPr>
          <p:cNvSpPr>
            <a:spLocks noGrp="1"/>
          </p:cNvSpPr>
          <p:nvPr>
            <p:ph type="title"/>
          </p:nvPr>
        </p:nvSpPr>
        <p:spPr>
          <a:xfrm>
            <a:off x="330206" y="319377"/>
            <a:ext cx="8230320" cy="744315"/>
          </a:xfrm>
        </p:spPr>
        <p:txBody>
          <a:bodyPr>
            <a:normAutofit/>
          </a:bodyPr>
          <a:lstStyle/>
          <a:p>
            <a:r>
              <a:rPr lang="en-GB" dirty="0"/>
              <a:t>Monkeypox in the UK (continued)</a:t>
            </a:r>
          </a:p>
        </p:txBody>
      </p:sp>
      <p:sp>
        <p:nvSpPr>
          <p:cNvPr id="3" name="Content Placeholder 2">
            <a:extLst>
              <a:ext uri="{FF2B5EF4-FFF2-40B4-BE49-F238E27FC236}">
                <a16:creationId xmlns:a16="http://schemas.microsoft.com/office/drawing/2014/main" id="{B35FFBE7-36D0-43C7-B2E8-A3172E72704D}"/>
              </a:ext>
            </a:extLst>
          </p:cNvPr>
          <p:cNvSpPr>
            <a:spLocks noGrp="1"/>
          </p:cNvSpPr>
          <p:nvPr>
            <p:ph idx="1"/>
          </p:nvPr>
        </p:nvSpPr>
        <p:spPr>
          <a:xfrm>
            <a:off x="330205" y="1448250"/>
            <a:ext cx="11123857" cy="4829458"/>
          </a:xfrm>
        </p:spPr>
        <p:txBody>
          <a:bodyPr>
            <a:noAutofit/>
          </a:bodyPr>
          <a:lstStyle/>
          <a:p>
            <a:pPr marL="0" indent="0">
              <a:lnSpc>
                <a:spcPct val="110000"/>
              </a:lnSpc>
              <a:spcBef>
                <a:spcPts val="600"/>
              </a:spcBef>
              <a:buNone/>
            </a:pPr>
            <a:r>
              <a:rPr lang="en-GB" sz="2300" dirty="0">
                <a:solidFill>
                  <a:srgbClr val="0B0C0C"/>
                </a:solidFill>
                <a:latin typeface="+mn-lt"/>
              </a:rPr>
              <a:t>A</a:t>
            </a:r>
            <a:r>
              <a:rPr lang="en-GB" sz="2300" b="0" i="0" dirty="0">
                <a:solidFill>
                  <a:srgbClr val="0B0C0C"/>
                </a:solidFill>
                <a:effectLst/>
                <a:latin typeface="+mn-lt"/>
              </a:rPr>
              <a:t>s of 18 Oc</a:t>
            </a:r>
            <a:r>
              <a:rPr lang="en-GB" sz="2300" dirty="0">
                <a:solidFill>
                  <a:srgbClr val="0B0C0C"/>
                </a:solidFill>
                <a:latin typeface="+mn-lt"/>
              </a:rPr>
              <a:t>tober</a:t>
            </a:r>
            <a:r>
              <a:rPr lang="en-GB" sz="2300" b="0" i="0" dirty="0">
                <a:solidFill>
                  <a:srgbClr val="0B0C0C"/>
                </a:solidFill>
                <a:effectLst/>
                <a:latin typeface="+mn-lt"/>
              </a:rPr>
              <a:t> 2022</a:t>
            </a:r>
            <a:r>
              <a:rPr lang="en-GB" sz="2300" dirty="0">
                <a:solidFill>
                  <a:srgbClr val="0B0C0C"/>
                </a:solidFill>
                <a:latin typeface="+mn-lt"/>
              </a:rPr>
              <a:t>:</a:t>
            </a:r>
            <a:r>
              <a:rPr lang="en-GB" sz="2300" b="0" i="0" dirty="0">
                <a:solidFill>
                  <a:srgbClr val="0B0C0C"/>
                </a:solidFill>
                <a:effectLst/>
                <a:latin typeface="+mn-lt"/>
              </a:rPr>
              <a:t> </a:t>
            </a:r>
          </a:p>
          <a:p>
            <a:pPr>
              <a:lnSpc>
                <a:spcPct val="110000"/>
              </a:lnSpc>
              <a:spcBef>
                <a:spcPts val="600"/>
              </a:spcBef>
            </a:pPr>
            <a:r>
              <a:rPr lang="en-GB" sz="2300" b="0" i="0" dirty="0">
                <a:solidFill>
                  <a:srgbClr val="0B0C0C"/>
                </a:solidFill>
                <a:effectLst/>
                <a:latin typeface="+mn-lt"/>
              </a:rPr>
              <a:t>3,537 laboratory-confirmed cases of monkeypox in the UK (3,363 in England)</a:t>
            </a:r>
          </a:p>
          <a:p>
            <a:pPr>
              <a:lnSpc>
                <a:spcPct val="110000"/>
              </a:lnSpc>
              <a:spcBef>
                <a:spcPts val="600"/>
              </a:spcBef>
            </a:pPr>
            <a:r>
              <a:rPr lang="en-GB" sz="2300" b="0" i="0" dirty="0">
                <a:solidFill>
                  <a:srgbClr val="0B0C0C"/>
                </a:solidFill>
                <a:effectLst/>
                <a:latin typeface="+mn-lt"/>
              </a:rPr>
              <a:t>median age of cases in the UK was 36 years old</a:t>
            </a:r>
          </a:p>
          <a:p>
            <a:pPr>
              <a:lnSpc>
                <a:spcPct val="110000"/>
              </a:lnSpc>
              <a:spcBef>
                <a:spcPts val="600"/>
              </a:spcBef>
            </a:pPr>
            <a:r>
              <a:rPr lang="en-GB" sz="2300" b="0" i="0" dirty="0">
                <a:solidFill>
                  <a:srgbClr val="0B0C0C"/>
                </a:solidFill>
                <a:effectLst/>
                <a:latin typeface="+mn-lt"/>
              </a:rPr>
              <a:t>a high proportion of cases known to be London residents (</a:t>
            </a:r>
            <a:r>
              <a:rPr lang="en-GB" sz="2300" dirty="0">
                <a:solidFill>
                  <a:srgbClr val="0B0C0C"/>
                </a:solidFill>
                <a:latin typeface="+mn-lt"/>
              </a:rPr>
              <a:t>69</a:t>
            </a:r>
            <a:r>
              <a:rPr lang="en-GB" sz="2300" b="0" i="0" dirty="0">
                <a:solidFill>
                  <a:srgbClr val="0B0C0C"/>
                </a:solidFill>
                <a:effectLst/>
                <a:latin typeface="+mn-lt"/>
              </a:rPr>
              <a:t>% overall)</a:t>
            </a:r>
          </a:p>
          <a:p>
            <a:pPr>
              <a:lnSpc>
                <a:spcPct val="110000"/>
              </a:lnSpc>
              <a:spcBef>
                <a:spcPts val="600"/>
              </a:spcBef>
            </a:pPr>
            <a:r>
              <a:rPr lang="en-GB" sz="2300" b="0" i="0" dirty="0">
                <a:solidFill>
                  <a:srgbClr val="0B0C0C"/>
                </a:solidFill>
                <a:effectLst/>
                <a:latin typeface="+mn-lt"/>
              </a:rPr>
              <a:t>98.6% cases in UK were in men</a:t>
            </a:r>
          </a:p>
          <a:p>
            <a:pPr>
              <a:lnSpc>
                <a:spcPct val="110000"/>
              </a:lnSpc>
              <a:spcBef>
                <a:spcPts val="600"/>
              </a:spcBef>
            </a:pPr>
            <a:r>
              <a:rPr lang="en-GB" sz="2300" b="0" i="0" dirty="0">
                <a:solidFill>
                  <a:srgbClr val="0B0C0C"/>
                </a:solidFill>
                <a:effectLst/>
                <a:latin typeface="+mn-lt"/>
              </a:rPr>
              <a:t>monkeypox continues to be transmitted through close or sexual contact, primarily in interconnected sexual networks of gay, bisexual, or other men who have sex with men (GBMSM)</a:t>
            </a:r>
          </a:p>
          <a:p>
            <a:pPr>
              <a:lnSpc>
                <a:spcPct val="110000"/>
              </a:lnSpc>
              <a:spcBef>
                <a:spcPts val="600"/>
              </a:spcBef>
            </a:pPr>
            <a:r>
              <a:rPr lang="en-GB" sz="2300" b="0" i="0" dirty="0">
                <a:solidFill>
                  <a:srgbClr val="0B0C0C"/>
                </a:solidFill>
                <a:effectLst/>
                <a:latin typeface="+mn-lt"/>
              </a:rPr>
              <a:t>no reported deaths in the UK but there is significant morbidity in the majority of people who are admitted to hospital for clinical care reasons, including severe pain and complications due to secondary bacterial infection</a:t>
            </a:r>
          </a:p>
        </p:txBody>
      </p:sp>
      <p:sp>
        <p:nvSpPr>
          <p:cNvPr id="4" name="Footer Placeholder 3">
            <a:extLst>
              <a:ext uri="{FF2B5EF4-FFF2-40B4-BE49-F238E27FC236}">
                <a16:creationId xmlns:a16="http://schemas.microsoft.com/office/drawing/2014/main" id="{C0C0A0A6-41DB-457D-B886-E000241BFF1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7B6E3D-A85F-46F5-B433-9962526CE142}"/>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63085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6E730-2079-4D33-B8F5-1950770247C2}"/>
              </a:ext>
            </a:extLst>
          </p:cNvPr>
          <p:cNvSpPr>
            <a:spLocks noGrp="1"/>
          </p:cNvSpPr>
          <p:nvPr>
            <p:ph type="title"/>
          </p:nvPr>
        </p:nvSpPr>
        <p:spPr/>
        <p:txBody>
          <a:bodyPr/>
          <a:lstStyle/>
          <a:p>
            <a:r>
              <a:rPr lang="en-GB" dirty="0"/>
              <a:t>Monkeypox in the UK (continued)</a:t>
            </a:r>
          </a:p>
        </p:txBody>
      </p:sp>
      <p:sp>
        <p:nvSpPr>
          <p:cNvPr id="3" name="Content Placeholder 2">
            <a:extLst>
              <a:ext uri="{FF2B5EF4-FFF2-40B4-BE49-F238E27FC236}">
                <a16:creationId xmlns:a16="http://schemas.microsoft.com/office/drawing/2014/main" id="{A773D5E2-D1AE-4A4F-9D8B-01D640BDD9FC}"/>
              </a:ext>
            </a:extLst>
          </p:cNvPr>
          <p:cNvSpPr>
            <a:spLocks noGrp="1"/>
          </p:cNvSpPr>
          <p:nvPr>
            <p:ph idx="1"/>
          </p:nvPr>
        </p:nvSpPr>
        <p:spPr>
          <a:xfrm>
            <a:off x="330206" y="1774826"/>
            <a:ext cx="4575902" cy="4351338"/>
          </a:xfrm>
        </p:spPr>
        <p:txBody>
          <a:bodyPr>
            <a:normAutofit lnSpcReduction="10000"/>
          </a:bodyPr>
          <a:lstStyle/>
          <a:p>
            <a:r>
              <a:rPr lang="en-GB" dirty="0">
                <a:solidFill>
                  <a:srgbClr val="0B0C0C"/>
                </a:solidFill>
                <a:latin typeface="GDS Transport"/>
              </a:rPr>
              <a:t>the graph</a:t>
            </a:r>
            <a:r>
              <a:rPr lang="en-GB" b="0" i="0" dirty="0">
                <a:solidFill>
                  <a:srgbClr val="0B0C0C"/>
                </a:solidFill>
                <a:effectLst/>
                <a:latin typeface="GDS Transport"/>
              </a:rPr>
              <a:t> shows the specimen dates of monkeypox cases over time in England </a:t>
            </a:r>
          </a:p>
          <a:p>
            <a:r>
              <a:rPr lang="en-GB" b="0" i="0" dirty="0">
                <a:solidFill>
                  <a:srgbClr val="0B0C0C"/>
                </a:solidFill>
                <a:effectLst/>
                <a:latin typeface="GDS Transport"/>
              </a:rPr>
              <a:t>there is a clear peak in mid-July, with more than 60 cases per day, followed by a decline to less than 15 cases per day during the beginning of September</a:t>
            </a:r>
          </a:p>
          <a:p>
            <a:r>
              <a:rPr lang="en-GB" dirty="0">
                <a:solidFill>
                  <a:srgbClr val="0B0C0C"/>
                </a:solidFill>
                <a:latin typeface="GDS Transport"/>
              </a:rPr>
              <a:t>i</a:t>
            </a:r>
            <a:r>
              <a:rPr lang="en-GB" b="0" i="0" dirty="0">
                <a:solidFill>
                  <a:srgbClr val="0B0C0C"/>
                </a:solidFill>
                <a:effectLst/>
                <a:latin typeface="GDS Transport"/>
              </a:rPr>
              <a:t>t is likely that multiple factors, including vaccination and behavioural modification, are contributing to the decline in transmission</a:t>
            </a:r>
          </a:p>
        </p:txBody>
      </p:sp>
      <p:sp>
        <p:nvSpPr>
          <p:cNvPr id="4" name="Footer Placeholder 3">
            <a:extLst>
              <a:ext uri="{FF2B5EF4-FFF2-40B4-BE49-F238E27FC236}">
                <a16:creationId xmlns:a16="http://schemas.microsoft.com/office/drawing/2014/main" id="{7459378A-6497-4EC2-A408-C5BD87A69C99}"/>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12175ED1-8643-48CD-9886-A5121E10F00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pic>
        <p:nvPicPr>
          <p:cNvPr id="7" name="Picture 6">
            <a:extLst>
              <a:ext uri="{FF2B5EF4-FFF2-40B4-BE49-F238E27FC236}">
                <a16:creationId xmlns:a16="http://schemas.microsoft.com/office/drawing/2014/main" id="{0F595B0A-71D0-4020-A868-EB4B06B3703F}"/>
              </a:ext>
            </a:extLst>
          </p:cNvPr>
          <p:cNvPicPr>
            <a:picLocks noChangeAspect="1"/>
          </p:cNvPicPr>
          <p:nvPr/>
        </p:nvPicPr>
        <p:blipFill>
          <a:blip r:embed="rId2"/>
          <a:stretch>
            <a:fillRect/>
          </a:stretch>
        </p:blipFill>
        <p:spPr>
          <a:xfrm>
            <a:off x="5467695" y="1941124"/>
            <a:ext cx="6394099" cy="3605183"/>
          </a:xfrm>
          <a:prstGeom prst="rect">
            <a:avLst/>
          </a:prstGeom>
        </p:spPr>
      </p:pic>
      <p:sp>
        <p:nvSpPr>
          <p:cNvPr id="8" name="TextBox 7">
            <a:extLst>
              <a:ext uri="{FF2B5EF4-FFF2-40B4-BE49-F238E27FC236}">
                <a16:creationId xmlns:a16="http://schemas.microsoft.com/office/drawing/2014/main" id="{A826A1D1-98ED-447E-A152-3BC3AA8301F2}"/>
              </a:ext>
            </a:extLst>
          </p:cNvPr>
          <p:cNvSpPr txBox="1"/>
          <p:nvPr/>
        </p:nvSpPr>
        <p:spPr>
          <a:xfrm>
            <a:off x="6471138" y="5628160"/>
            <a:ext cx="5328139" cy="584775"/>
          </a:xfrm>
          <a:prstGeom prst="rect">
            <a:avLst/>
          </a:prstGeom>
          <a:noFill/>
        </p:spPr>
        <p:txBody>
          <a:bodyPr wrap="square" rtlCol="0">
            <a:spAutoFit/>
          </a:bodyPr>
          <a:lstStyle/>
          <a:p>
            <a:pPr algn="l"/>
            <a:r>
              <a:rPr lang="en-GB" sz="1600" i="0" dirty="0">
                <a:solidFill>
                  <a:srgbClr val="0B0C0C"/>
                </a:solidFill>
                <a:effectLst/>
              </a:rPr>
              <a:t>Confirmed and highly probable monkeypox cases by specimen date* in England as of 16 September 2022</a:t>
            </a:r>
          </a:p>
        </p:txBody>
      </p:sp>
    </p:spTree>
    <p:extLst>
      <p:ext uri="{BB962C8B-B14F-4D97-AF65-F5344CB8AC3E}">
        <p14:creationId xmlns:p14="http://schemas.microsoft.com/office/powerpoint/2010/main" val="87088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5D77-4CB6-42C9-8CFA-DB3A5FA4F331}"/>
              </a:ext>
            </a:extLst>
          </p:cNvPr>
          <p:cNvSpPr>
            <a:spLocks noGrp="1"/>
          </p:cNvSpPr>
          <p:nvPr>
            <p:ph type="title"/>
          </p:nvPr>
        </p:nvSpPr>
        <p:spPr>
          <a:xfrm>
            <a:off x="330206" y="366031"/>
            <a:ext cx="5548080" cy="688331"/>
          </a:xfrm>
        </p:spPr>
        <p:txBody>
          <a:bodyPr/>
          <a:lstStyle/>
          <a:p>
            <a:r>
              <a:rPr lang="en-GB" dirty="0"/>
              <a:t>Diagnosis and treatment</a:t>
            </a:r>
          </a:p>
        </p:txBody>
      </p:sp>
      <p:sp>
        <p:nvSpPr>
          <p:cNvPr id="3" name="Content Placeholder 2">
            <a:extLst>
              <a:ext uri="{FF2B5EF4-FFF2-40B4-BE49-F238E27FC236}">
                <a16:creationId xmlns:a16="http://schemas.microsoft.com/office/drawing/2014/main" id="{85C45EA6-ECBF-4155-8BE1-3FE105EC95E7}"/>
              </a:ext>
            </a:extLst>
          </p:cNvPr>
          <p:cNvSpPr>
            <a:spLocks noGrp="1"/>
          </p:cNvSpPr>
          <p:nvPr>
            <p:ph idx="1"/>
          </p:nvPr>
        </p:nvSpPr>
        <p:spPr>
          <a:xfrm>
            <a:off x="320874" y="1541559"/>
            <a:ext cx="11123857" cy="4351338"/>
          </a:xfrm>
        </p:spPr>
        <p:txBody>
          <a:bodyPr>
            <a:noAutofit/>
          </a:bodyPr>
          <a:lstStyle/>
          <a:p>
            <a:pPr>
              <a:lnSpc>
                <a:spcPct val="100000"/>
              </a:lnSpc>
              <a:spcBef>
                <a:spcPts val="500"/>
              </a:spcBef>
            </a:pPr>
            <a:r>
              <a:rPr lang="en-GB" sz="2100" dirty="0"/>
              <a:t>clinical diagnosis of monkeypox can be difficult as it is often confused with other infections such as chickenpox</a:t>
            </a:r>
          </a:p>
          <a:p>
            <a:pPr>
              <a:lnSpc>
                <a:spcPct val="100000"/>
              </a:lnSpc>
              <a:spcBef>
                <a:spcPts val="500"/>
              </a:spcBef>
            </a:pPr>
            <a:r>
              <a:rPr lang="en-GB" sz="2100" dirty="0"/>
              <a:t>a definite diagnosis of monkeypox requires assessment by a health professional and specific testing in a specialist laboratory</a:t>
            </a:r>
          </a:p>
          <a:p>
            <a:pPr>
              <a:lnSpc>
                <a:spcPct val="100000"/>
              </a:lnSpc>
              <a:spcBef>
                <a:spcPts val="500"/>
              </a:spcBef>
            </a:pPr>
            <a:r>
              <a:rPr lang="en-GB" sz="2100" dirty="0"/>
              <a:t>in the UK, the </a:t>
            </a:r>
            <a:r>
              <a:rPr lang="en-GB" sz="2100" dirty="0">
                <a:solidFill>
                  <a:srgbClr val="0070C0"/>
                </a:solidFill>
                <a:hlinkClick r:id="rId2">
                  <a:extLst>
                    <a:ext uri="{A12FA001-AC4F-418D-AE19-62706E023703}">
                      <ahyp:hlinkClr xmlns:ahyp="http://schemas.microsoft.com/office/drawing/2018/hyperlinkcolor" val="tx"/>
                    </a:ext>
                  </a:extLst>
                </a:hlinkClick>
              </a:rPr>
              <a:t>Rare and Imported Pathogens Laboratory (RIPL)</a:t>
            </a:r>
            <a:r>
              <a:rPr lang="en-GB" sz="2100" dirty="0">
                <a:solidFill>
                  <a:srgbClr val="0070C0"/>
                </a:solidFill>
              </a:rPr>
              <a:t> </a:t>
            </a:r>
            <a:r>
              <a:rPr lang="en-GB" sz="2100" dirty="0"/>
              <a:t>at UKHSA Porton Down is the designated diagnostic laboratory</a:t>
            </a:r>
          </a:p>
          <a:p>
            <a:pPr>
              <a:lnSpc>
                <a:spcPct val="100000"/>
              </a:lnSpc>
              <a:spcBef>
                <a:spcPts val="500"/>
              </a:spcBef>
            </a:pPr>
            <a:r>
              <a:rPr lang="en-GB" sz="2100" dirty="0"/>
              <a:t>suspected cases should be discussed with the </a:t>
            </a:r>
            <a:r>
              <a:rPr lang="en-GB" sz="2100" dirty="0">
                <a:solidFill>
                  <a:srgbClr val="0070C0"/>
                </a:solidFill>
                <a:hlinkClick r:id="rId3">
                  <a:extLst>
                    <a:ext uri="{A12FA001-AC4F-418D-AE19-62706E023703}">
                      <ahyp:hlinkClr xmlns:ahyp="http://schemas.microsoft.com/office/drawing/2018/hyperlinkcolor" val="tx"/>
                    </a:ext>
                  </a:extLst>
                </a:hlinkClick>
              </a:rPr>
              <a:t>Imported Fever Service</a:t>
            </a:r>
            <a:r>
              <a:rPr lang="en-GB" sz="2100" dirty="0">
                <a:solidFill>
                  <a:srgbClr val="0070C0"/>
                </a:solidFill>
              </a:rPr>
              <a:t> </a:t>
            </a:r>
            <a:r>
              <a:rPr lang="en-GB" sz="2100" dirty="0"/>
              <a:t>prior to submitting samples for laboratory testing</a:t>
            </a:r>
          </a:p>
          <a:p>
            <a:pPr>
              <a:lnSpc>
                <a:spcPct val="100000"/>
              </a:lnSpc>
              <a:spcBef>
                <a:spcPts val="500"/>
              </a:spcBef>
            </a:pPr>
            <a:r>
              <a:rPr lang="en-GB" sz="2100" dirty="0"/>
              <a:t>treatment for monkeypox is mainly supportive, the illness is usually mild and most of those infected will recover within a few weeks without treatment</a:t>
            </a:r>
          </a:p>
          <a:p>
            <a:pPr>
              <a:lnSpc>
                <a:spcPct val="100000"/>
              </a:lnSpc>
              <a:spcBef>
                <a:spcPts val="500"/>
              </a:spcBef>
            </a:pPr>
            <a:r>
              <a:rPr lang="en-GB" sz="2100" dirty="0"/>
              <a:t>smallpox vaccine, cidofovir, and tecovirimat can be used to control outbreaks of monkeypox</a:t>
            </a:r>
          </a:p>
          <a:p>
            <a:pPr>
              <a:lnSpc>
                <a:spcPct val="100000"/>
              </a:lnSpc>
              <a:spcBef>
                <a:spcPts val="500"/>
              </a:spcBef>
            </a:pPr>
            <a:r>
              <a:rPr lang="en-GB" sz="2100" dirty="0"/>
              <a:t>people vaccinated against smallpox in childhood may experience a milder disease</a:t>
            </a:r>
          </a:p>
        </p:txBody>
      </p:sp>
      <p:sp>
        <p:nvSpPr>
          <p:cNvPr id="4" name="Footer Placeholder 3">
            <a:extLst>
              <a:ext uri="{FF2B5EF4-FFF2-40B4-BE49-F238E27FC236}">
                <a16:creationId xmlns:a16="http://schemas.microsoft.com/office/drawing/2014/main" id="{69D4D64A-3881-4CFC-9B6B-4BF8EE8D73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ED6DB34-0B8D-418E-8930-9A884DD3729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248354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A-B9A3-453E-9FC7-CB87C5427BF3}"/>
              </a:ext>
            </a:extLst>
          </p:cNvPr>
          <p:cNvSpPr>
            <a:spLocks noGrp="1"/>
          </p:cNvSpPr>
          <p:nvPr>
            <p:ph type="title"/>
          </p:nvPr>
        </p:nvSpPr>
        <p:spPr>
          <a:xfrm>
            <a:off x="330206" y="412683"/>
            <a:ext cx="4605688" cy="632347"/>
          </a:xfrm>
        </p:spPr>
        <p:txBody>
          <a:bodyPr/>
          <a:lstStyle/>
          <a:p>
            <a:r>
              <a:rPr lang="en-GB" dirty="0"/>
              <a:t>Smallpox vaccines</a:t>
            </a:r>
          </a:p>
        </p:txBody>
      </p:sp>
      <p:sp>
        <p:nvSpPr>
          <p:cNvPr id="3" name="Content Placeholder 2">
            <a:extLst>
              <a:ext uri="{FF2B5EF4-FFF2-40B4-BE49-F238E27FC236}">
                <a16:creationId xmlns:a16="http://schemas.microsoft.com/office/drawing/2014/main" id="{F8C3897F-2F36-4A10-9603-88F7817C4AFF}"/>
              </a:ext>
            </a:extLst>
          </p:cNvPr>
          <p:cNvSpPr>
            <a:spLocks noGrp="1"/>
          </p:cNvSpPr>
          <p:nvPr>
            <p:ph idx="1"/>
          </p:nvPr>
        </p:nvSpPr>
        <p:spPr>
          <a:xfrm>
            <a:off x="330206" y="1566270"/>
            <a:ext cx="10850825" cy="4872579"/>
          </a:xfrm>
        </p:spPr>
        <p:txBody>
          <a:bodyPr>
            <a:noAutofit/>
          </a:bodyPr>
          <a:lstStyle/>
          <a:p>
            <a:pPr>
              <a:lnSpc>
                <a:spcPct val="100000"/>
              </a:lnSpc>
              <a:spcBef>
                <a:spcPts val="500"/>
              </a:spcBef>
            </a:pPr>
            <a:r>
              <a:rPr lang="en-GB" sz="2100" dirty="0"/>
              <a:t>historically, first and second generation live smallpox vaccines have been used for population-level and targeted occupational health-related immunisation programmes in the UK </a:t>
            </a:r>
          </a:p>
          <a:p>
            <a:pPr>
              <a:lnSpc>
                <a:spcPct val="100000"/>
              </a:lnSpc>
              <a:spcBef>
                <a:spcPts val="500"/>
              </a:spcBef>
            </a:pPr>
            <a:r>
              <a:rPr lang="en-GB" sz="2100" dirty="0"/>
              <a:t>these vaccines are reactogenic and associated with risks of other serious adverse events and are no longer available in the UK</a:t>
            </a:r>
          </a:p>
          <a:p>
            <a:pPr>
              <a:lnSpc>
                <a:spcPct val="100000"/>
              </a:lnSpc>
              <a:spcBef>
                <a:spcPts val="500"/>
              </a:spcBef>
            </a:pPr>
            <a:r>
              <a:rPr lang="en-GB" sz="2100" dirty="0"/>
              <a:t>the newer third generation smallpox vaccines have a much-improved side effect profile compared with first and second generation smallpox vaccines </a:t>
            </a:r>
          </a:p>
          <a:p>
            <a:pPr>
              <a:lnSpc>
                <a:spcPct val="100000"/>
              </a:lnSpc>
              <a:spcBef>
                <a:spcPts val="500"/>
              </a:spcBef>
            </a:pPr>
            <a:r>
              <a:rPr lang="en-GB" sz="2100" dirty="0"/>
              <a:t>the modified vaccinia Ankara (MVA-BN) vaccine, a third generation smallpox vaccine was licensed in Europe (as Imvanex) for the prevention of smallpox in 2013</a:t>
            </a:r>
          </a:p>
          <a:p>
            <a:pPr>
              <a:lnSpc>
                <a:spcPct val="100000"/>
              </a:lnSpc>
              <a:spcBef>
                <a:spcPts val="500"/>
              </a:spcBef>
            </a:pPr>
            <a:r>
              <a:rPr lang="en-GB" sz="2100" dirty="0"/>
              <a:t>in September 2019, the US Food and Drug Administration (FDA) approved the MVA-BN vaccine (known in US as Jynneos) for the prevention of monkeypox as well as smallpox; in September 2022, MVA-BN was approved by the Medicines and Healthcare products Regulatory Agency (MHRA) for immunisation against monkeypox</a:t>
            </a:r>
          </a:p>
          <a:p>
            <a:pPr>
              <a:lnSpc>
                <a:spcPct val="100000"/>
              </a:lnSpc>
              <a:spcBef>
                <a:spcPts val="500"/>
              </a:spcBef>
            </a:pPr>
            <a:r>
              <a:rPr lang="en-GB" sz="2100" dirty="0"/>
              <a:t>MVA-BN vaccine has been used in the UK in response to previous monkeypox incidents</a:t>
            </a:r>
          </a:p>
        </p:txBody>
      </p:sp>
      <p:sp>
        <p:nvSpPr>
          <p:cNvPr id="4" name="Footer Placeholder 3">
            <a:extLst>
              <a:ext uri="{FF2B5EF4-FFF2-40B4-BE49-F238E27FC236}">
                <a16:creationId xmlns:a16="http://schemas.microsoft.com/office/drawing/2014/main" id="{C2D0948D-86D1-4F5F-AE7E-B69A9FAB70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46A44DA-333A-4FED-A05B-30C762429E51}"/>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591993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3F3-83A0-4D9D-8CF2-5C958E719B20}"/>
              </a:ext>
            </a:extLst>
          </p:cNvPr>
          <p:cNvSpPr>
            <a:spLocks noGrp="1"/>
          </p:cNvSpPr>
          <p:nvPr>
            <p:ph type="title"/>
          </p:nvPr>
        </p:nvSpPr>
        <p:spPr>
          <a:xfrm>
            <a:off x="339537" y="384694"/>
            <a:ext cx="2207721" cy="688331"/>
          </a:xfrm>
        </p:spPr>
        <p:txBody>
          <a:bodyPr/>
          <a:lstStyle/>
          <a:p>
            <a:r>
              <a:rPr lang="en-GB" dirty="0"/>
              <a:t>MVA-BN</a:t>
            </a:r>
          </a:p>
        </p:txBody>
      </p:sp>
      <p:sp>
        <p:nvSpPr>
          <p:cNvPr id="3" name="Content Placeholder 2">
            <a:extLst>
              <a:ext uri="{FF2B5EF4-FFF2-40B4-BE49-F238E27FC236}">
                <a16:creationId xmlns:a16="http://schemas.microsoft.com/office/drawing/2014/main" id="{377476E3-9B61-43B5-B00E-C71A14C0B86D}"/>
              </a:ext>
            </a:extLst>
          </p:cNvPr>
          <p:cNvSpPr>
            <a:spLocks noGrp="1"/>
          </p:cNvSpPr>
          <p:nvPr>
            <p:ph idx="1"/>
          </p:nvPr>
        </p:nvSpPr>
        <p:spPr>
          <a:xfrm>
            <a:off x="330205" y="1466913"/>
            <a:ext cx="11123857" cy="4915228"/>
          </a:xfrm>
        </p:spPr>
        <p:txBody>
          <a:bodyPr>
            <a:noAutofit/>
          </a:bodyPr>
          <a:lstStyle/>
          <a:p>
            <a:pPr>
              <a:lnSpc>
                <a:spcPct val="110000"/>
              </a:lnSpc>
              <a:spcBef>
                <a:spcPts val="400"/>
              </a:spcBef>
            </a:pPr>
            <a:r>
              <a:rPr lang="en-GB" sz="2100" dirty="0"/>
              <a:t>MVA-BN is a third generation live modified vaccinia Ankara (MVA) vaccine, manufactured by Bavarian Nordic (BN)</a:t>
            </a:r>
          </a:p>
          <a:p>
            <a:pPr>
              <a:lnSpc>
                <a:spcPct val="110000"/>
              </a:lnSpc>
              <a:spcBef>
                <a:spcPts val="400"/>
              </a:spcBef>
            </a:pPr>
            <a:r>
              <a:rPr lang="en-GB" sz="2100" dirty="0"/>
              <a:t>the virus used in the vaccine is attenuated (weakened) through multiple passages in chicken embryo fibroblast cells </a:t>
            </a:r>
          </a:p>
          <a:p>
            <a:pPr>
              <a:lnSpc>
                <a:spcPct val="110000"/>
              </a:lnSpc>
              <a:spcBef>
                <a:spcPts val="400"/>
              </a:spcBef>
            </a:pPr>
            <a:r>
              <a:rPr lang="en-GB" sz="2100" dirty="0"/>
              <a:t>this leads to a substantial loss of its genome (genetic information) and many of the known immune evasion and virulence factors are not encoded </a:t>
            </a:r>
          </a:p>
          <a:p>
            <a:pPr>
              <a:lnSpc>
                <a:spcPct val="110000"/>
              </a:lnSpc>
              <a:spcBef>
                <a:spcPts val="400"/>
              </a:spcBef>
            </a:pPr>
            <a:r>
              <a:rPr lang="en-GB" sz="2100" dirty="0"/>
              <a:t>in human and animal studies, it demonstrates very limited replication capability and low neuropathogenicity, while retaining immunogenic properties, including protective immune responses against a variety of orthopoxviruses</a:t>
            </a:r>
          </a:p>
          <a:p>
            <a:pPr>
              <a:lnSpc>
                <a:spcPct val="110000"/>
              </a:lnSpc>
              <a:spcBef>
                <a:spcPts val="400"/>
              </a:spcBef>
            </a:pPr>
            <a:r>
              <a:rPr lang="en-GB" sz="2100" dirty="0"/>
              <a:t>as MVA-BN cannot replicate in mammalian cells, it does not produce a lesion at the site of vaccination</a:t>
            </a:r>
          </a:p>
          <a:p>
            <a:pPr>
              <a:lnSpc>
                <a:spcPct val="110000"/>
              </a:lnSpc>
              <a:spcBef>
                <a:spcPts val="400"/>
              </a:spcBef>
            </a:pPr>
            <a:r>
              <a:rPr lang="en-GB" sz="2100" dirty="0"/>
              <a:t>the vaccine virus has been modified so that it does not replicate in humans and it should be considered as an inactivated vaccine</a:t>
            </a:r>
          </a:p>
        </p:txBody>
      </p:sp>
      <p:sp>
        <p:nvSpPr>
          <p:cNvPr id="4" name="Footer Placeholder 3">
            <a:extLst>
              <a:ext uri="{FF2B5EF4-FFF2-40B4-BE49-F238E27FC236}">
                <a16:creationId xmlns:a16="http://schemas.microsoft.com/office/drawing/2014/main" id="{317E8B1F-4F2A-4D31-9CF0-3C506C2AE1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6F724BF-6BBF-4954-917E-185021932355}"/>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124327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3835-08EC-4514-9A6B-3888EFDD1FC3}"/>
              </a:ext>
            </a:extLst>
          </p:cNvPr>
          <p:cNvSpPr>
            <a:spLocks noGrp="1"/>
          </p:cNvSpPr>
          <p:nvPr>
            <p:ph type="title"/>
          </p:nvPr>
        </p:nvSpPr>
        <p:spPr>
          <a:xfrm>
            <a:off x="330206" y="319380"/>
            <a:ext cx="3952545" cy="706991"/>
          </a:xfrm>
        </p:spPr>
        <p:txBody>
          <a:bodyPr>
            <a:normAutofit/>
          </a:bodyPr>
          <a:lstStyle/>
          <a:p>
            <a:r>
              <a:rPr lang="en-GB" dirty="0"/>
              <a:t>MVA-BN vaccine</a:t>
            </a:r>
          </a:p>
        </p:txBody>
      </p:sp>
      <p:sp>
        <p:nvSpPr>
          <p:cNvPr id="3" name="Content Placeholder 2">
            <a:extLst>
              <a:ext uri="{FF2B5EF4-FFF2-40B4-BE49-F238E27FC236}">
                <a16:creationId xmlns:a16="http://schemas.microsoft.com/office/drawing/2014/main" id="{7D51B9F9-FD78-4262-951F-BD37046A6345}"/>
              </a:ext>
            </a:extLst>
          </p:cNvPr>
          <p:cNvSpPr>
            <a:spLocks noGrp="1"/>
          </p:cNvSpPr>
          <p:nvPr>
            <p:ph idx="1"/>
          </p:nvPr>
        </p:nvSpPr>
        <p:spPr>
          <a:xfrm>
            <a:off x="330206" y="1644196"/>
            <a:ext cx="5445444" cy="4351338"/>
          </a:xfrm>
        </p:spPr>
        <p:txBody>
          <a:bodyPr/>
          <a:lstStyle/>
          <a:p>
            <a:pPr>
              <a:lnSpc>
                <a:spcPct val="100000"/>
              </a:lnSpc>
              <a:spcBef>
                <a:spcPts val="600"/>
              </a:spcBef>
            </a:pPr>
            <a:r>
              <a:rPr lang="en-GB" dirty="0"/>
              <a:t>the MVA-BN vaccine is called Imvanex (in Europe), Jynneos (in USA) and Imvamune (in Canada)</a:t>
            </a:r>
          </a:p>
          <a:p>
            <a:pPr>
              <a:lnSpc>
                <a:spcPct val="100000"/>
              </a:lnSpc>
              <a:spcBef>
                <a:spcPts val="600"/>
              </a:spcBef>
            </a:pPr>
            <a:r>
              <a:rPr lang="en-GB" dirty="0"/>
              <a:t>these are all </a:t>
            </a:r>
            <a:r>
              <a:rPr lang="en-GB" b="1" dirty="0"/>
              <a:t>the same</a:t>
            </a:r>
            <a:r>
              <a:rPr lang="en-GB" dirty="0"/>
              <a:t> MVA vaccine manufactured by Bavarian Nordic; only the brand names and licensing status varies</a:t>
            </a:r>
          </a:p>
          <a:p>
            <a:pPr>
              <a:lnSpc>
                <a:spcPct val="100000"/>
              </a:lnSpc>
              <a:spcBef>
                <a:spcPts val="600"/>
              </a:spcBef>
            </a:pPr>
            <a:r>
              <a:rPr lang="en-GB" dirty="0"/>
              <a:t>in the UK during the current Monkeypox outbreak, both Imvanex and Jynneos are being supplied for use depending on availability</a:t>
            </a:r>
          </a:p>
        </p:txBody>
      </p:sp>
      <p:sp>
        <p:nvSpPr>
          <p:cNvPr id="4" name="Footer Placeholder 3">
            <a:extLst>
              <a:ext uri="{FF2B5EF4-FFF2-40B4-BE49-F238E27FC236}">
                <a16:creationId xmlns:a16="http://schemas.microsoft.com/office/drawing/2014/main" id="{63C1833D-0FFC-44AB-8854-EFAB09D3158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E143794-6BBC-42EA-9BA2-5A8433A2AB80}"/>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pic>
        <p:nvPicPr>
          <p:cNvPr id="6" name="Picture 3">
            <a:extLst>
              <a:ext uri="{FF2B5EF4-FFF2-40B4-BE49-F238E27FC236}">
                <a16:creationId xmlns:a16="http://schemas.microsoft.com/office/drawing/2014/main" id="{DE02E37B-1318-4FE1-81D1-78068B44A112}"/>
              </a:ext>
            </a:extLst>
          </p:cNvPr>
          <p:cNvPicPr>
            <a:picLocks noChangeAspect="1" noChangeArrowheads="1"/>
          </p:cNvPicPr>
          <p:nvPr/>
        </p:nvPicPr>
        <p:blipFill>
          <a:blip r:embed="rId2" cstate="print"/>
          <a:srcRect/>
          <a:stretch>
            <a:fillRect/>
          </a:stretch>
        </p:blipFill>
        <p:spPr bwMode="auto">
          <a:xfrm>
            <a:off x="9305761" y="1662550"/>
            <a:ext cx="1936771" cy="4575889"/>
          </a:xfrm>
          <a:prstGeom prst="rect">
            <a:avLst/>
          </a:prstGeom>
          <a:noFill/>
          <a:ln w="9525">
            <a:noFill/>
            <a:miter lim="800000"/>
            <a:headEnd/>
            <a:tailEnd/>
          </a:ln>
        </p:spPr>
      </p:pic>
      <p:pic>
        <p:nvPicPr>
          <p:cNvPr id="8" name="Picture 7">
            <a:extLst>
              <a:ext uri="{FF2B5EF4-FFF2-40B4-BE49-F238E27FC236}">
                <a16:creationId xmlns:a16="http://schemas.microsoft.com/office/drawing/2014/main" id="{BB427A39-9545-444B-9F20-975078AFEC1B}"/>
              </a:ext>
            </a:extLst>
          </p:cNvPr>
          <p:cNvPicPr>
            <a:picLocks noChangeAspect="1"/>
          </p:cNvPicPr>
          <p:nvPr/>
        </p:nvPicPr>
        <p:blipFill>
          <a:blip r:embed="rId3"/>
          <a:stretch>
            <a:fillRect/>
          </a:stretch>
        </p:blipFill>
        <p:spPr>
          <a:xfrm>
            <a:off x="6994849" y="1662550"/>
            <a:ext cx="1936771" cy="4585774"/>
          </a:xfrm>
          <a:prstGeom prst="rect">
            <a:avLst/>
          </a:prstGeom>
        </p:spPr>
      </p:pic>
    </p:spTree>
    <p:extLst>
      <p:ext uri="{BB962C8B-B14F-4D97-AF65-F5344CB8AC3E}">
        <p14:creationId xmlns:p14="http://schemas.microsoft.com/office/powerpoint/2010/main" val="368485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CD4D-0BA5-481C-9875-6354C1BA1AA4}"/>
              </a:ext>
            </a:extLst>
          </p:cNvPr>
          <p:cNvSpPr>
            <a:spLocks noGrp="1"/>
          </p:cNvSpPr>
          <p:nvPr>
            <p:ph type="title"/>
          </p:nvPr>
        </p:nvSpPr>
        <p:spPr>
          <a:xfrm>
            <a:off x="330206" y="347371"/>
            <a:ext cx="6285198" cy="734984"/>
          </a:xfrm>
        </p:spPr>
        <p:txBody>
          <a:bodyPr/>
          <a:lstStyle/>
          <a:p>
            <a:r>
              <a:rPr lang="en-GB" dirty="0"/>
              <a:t>Efficacy of MVA-BN vaccine</a:t>
            </a:r>
          </a:p>
        </p:txBody>
      </p:sp>
      <p:sp>
        <p:nvSpPr>
          <p:cNvPr id="3" name="Content Placeholder 2">
            <a:extLst>
              <a:ext uri="{FF2B5EF4-FFF2-40B4-BE49-F238E27FC236}">
                <a16:creationId xmlns:a16="http://schemas.microsoft.com/office/drawing/2014/main" id="{F7A86BFC-916E-46BE-BA5B-C0A0D72537ED}"/>
              </a:ext>
            </a:extLst>
          </p:cNvPr>
          <p:cNvSpPr>
            <a:spLocks noGrp="1"/>
          </p:cNvSpPr>
          <p:nvPr>
            <p:ph idx="1"/>
          </p:nvPr>
        </p:nvSpPr>
        <p:spPr>
          <a:xfrm>
            <a:off x="349484" y="1476593"/>
            <a:ext cx="11095247" cy="4915601"/>
          </a:xfrm>
        </p:spPr>
        <p:txBody>
          <a:bodyPr>
            <a:noAutofit/>
          </a:bodyPr>
          <a:lstStyle/>
          <a:p>
            <a:pPr>
              <a:lnSpc>
                <a:spcPct val="120000"/>
              </a:lnSpc>
              <a:spcBef>
                <a:spcPts val="600"/>
              </a:spcBef>
            </a:pPr>
            <a:r>
              <a:rPr lang="en-GB" sz="1800" dirty="0"/>
              <a:t>whilst the aim of MVA-BN efficacy studies have been to look at protective efficacy against smallpox, many of the licensing studies have been conducted using challenge with monkeypox virus</a:t>
            </a:r>
          </a:p>
          <a:p>
            <a:pPr>
              <a:lnSpc>
                <a:spcPct val="120000"/>
              </a:lnSpc>
              <a:spcBef>
                <a:spcPts val="600"/>
              </a:spcBef>
            </a:pPr>
            <a:r>
              <a:rPr lang="en-GB" sz="1800" dirty="0"/>
              <a:t>animal studies using MVA-BN vaccine have shown: </a:t>
            </a:r>
          </a:p>
          <a:p>
            <a:pPr lvl="1">
              <a:lnSpc>
                <a:spcPct val="120000"/>
              </a:lnSpc>
              <a:spcBef>
                <a:spcPts val="600"/>
              </a:spcBef>
            </a:pPr>
            <a:r>
              <a:rPr lang="en-GB" sz="1800" dirty="0"/>
              <a:t>high efficacy against monkeypox, from 6 days after a single dose of vaccine</a:t>
            </a:r>
          </a:p>
          <a:p>
            <a:pPr lvl="1">
              <a:lnSpc>
                <a:spcPct val="120000"/>
              </a:lnSpc>
              <a:spcBef>
                <a:spcPts val="600"/>
              </a:spcBef>
            </a:pPr>
            <a:r>
              <a:rPr lang="en-GB" sz="1800" dirty="0"/>
              <a:t>similar levels of neutralising antibody to first and second generation smallpox vaccines </a:t>
            </a:r>
          </a:p>
          <a:p>
            <a:pPr>
              <a:lnSpc>
                <a:spcPct val="120000"/>
              </a:lnSpc>
              <a:spcBef>
                <a:spcPts val="600"/>
              </a:spcBef>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 trials of MVA-BN suggested 2 doses of vaccine are immunogenic, generating antibody levels considered protective against smallpox, and by extrapolation, monkeypox as well </a:t>
            </a:r>
          </a:p>
          <a:p>
            <a:pPr>
              <a:lnSpc>
                <a:spcPct val="120000"/>
              </a:lnSpc>
              <a:spcBef>
                <a:spcPts val="600"/>
              </a:spcBef>
              <a:defRPr/>
            </a:pPr>
            <a:r>
              <a:rPr lang="en-GB" sz="1800" dirty="0"/>
              <a:t>there is very limited evidence on whether the vaccine can prevent or modify disease when given post-exposure </a:t>
            </a:r>
          </a:p>
          <a:p>
            <a:pPr>
              <a:lnSpc>
                <a:spcPct val="120000"/>
              </a:lnSpc>
              <a:spcBef>
                <a:spcPts val="600"/>
              </a:spcBef>
              <a:defRPr/>
            </a:pPr>
            <a:r>
              <a:rPr lang="en-GB" sz="1800" dirty="0"/>
              <a:t>although the full course comprises 2 doses, some immunological response to the first dose can be detected within the first 2 weeks</a:t>
            </a:r>
          </a:p>
          <a:p>
            <a:pPr lvl="1">
              <a:lnSpc>
                <a:spcPct val="120000"/>
              </a:lnSpc>
              <a:spcBef>
                <a:spcPts val="600"/>
              </a:spcBef>
              <a:defRPr/>
            </a:pPr>
            <a:r>
              <a:rPr lang="en-GB" sz="1800" dirty="0"/>
              <a:t>rapid vaccination may therefore prevent infection and/or modify disease severity for cases with longer </a:t>
            </a:r>
            <a:r>
              <a:rPr lang="en-GB" sz="1800"/>
              <a:t>incubation period</a:t>
            </a:r>
            <a:endParaRPr lang="en-GB" sz="1800" dirty="0"/>
          </a:p>
        </p:txBody>
      </p:sp>
      <p:sp>
        <p:nvSpPr>
          <p:cNvPr id="4" name="Footer Placeholder 3">
            <a:extLst>
              <a:ext uri="{FF2B5EF4-FFF2-40B4-BE49-F238E27FC236}">
                <a16:creationId xmlns:a16="http://schemas.microsoft.com/office/drawing/2014/main" id="{4EE34FD9-17A3-4665-99EB-8EB5F07774D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87858D1-004F-477A-A35F-DDF3DC331211}"/>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160091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8B54-3F50-4C24-87DD-8A416F8C3EAF}"/>
              </a:ext>
            </a:extLst>
          </p:cNvPr>
          <p:cNvSpPr>
            <a:spLocks noGrp="1"/>
          </p:cNvSpPr>
          <p:nvPr>
            <p:ph type="title"/>
          </p:nvPr>
        </p:nvSpPr>
        <p:spPr>
          <a:xfrm>
            <a:off x="330206" y="347372"/>
            <a:ext cx="9168357" cy="716323"/>
          </a:xfrm>
        </p:spPr>
        <p:txBody>
          <a:bodyPr>
            <a:normAutofit/>
          </a:bodyPr>
          <a:lstStyle/>
          <a:p>
            <a:r>
              <a:rPr lang="en-GB" dirty="0"/>
              <a:t>Efficacy when administered intradermally</a:t>
            </a:r>
          </a:p>
        </p:txBody>
      </p:sp>
      <p:sp>
        <p:nvSpPr>
          <p:cNvPr id="3" name="Content Placeholder 2">
            <a:extLst>
              <a:ext uri="{FF2B5EF4-FFF2-40B4-BE49-F238E27FC236}">
                <a16:creationId xmlns:a16="http://schemas.microsoft.com/office/drawing/2014/main" id="{D4FD7595-1A7B-467E-ACDA-162857DDBE05}"/>
              </a:ext>
            </a:extLst>
          </p:cNvPr>
          <p:cNvSpPr>
            <a:spLocks noGrp="1"/>
          </p:cNvSpPr>
          <p:nvPr>
            <p:ph idx="1"/>
          </p:nvPr>
        </p:nvSpPr>
        <p:spPr>
          <a:xfrm>
            <a:off x="330205" y="1774826"/>
            <a:ext cx="11043811" cy="3534292"/>
          </a:xfrm>
        </p:spPr>
        <p:txBody>
          <a:bodyPr>
            <a:normAutofit/>
          </a:bodyPr>
          <a:lstStyle/>
          <a:p>
            <a:pPr marL="0" indent="0">
              <a:lnSpc>
                <a:spcPct val="100000"/>
              </a:lnSpc>
              <a:buNone/>
              <a:defRPr/>
            </a:pPr>
            <a:r>
              <a:rPr lang="en-GB" sz="2800" b="0" i="0" u="none" strike="noStrike" baseline="0" dirty="0">
                <a:latin typeface="+mn-lt"/>
              </a:rPr>
              <a:t>A clinical study of immunocompetent individuals showed that a lower dose (0.1ml) of MVA-BN administered intradermally was immunologically non-inferior to the standard (0.5ml) dose given by subcutaneous administration.</a:t>
            </a:r>
          </a:p>
          <a:p>
            <a:pPr marL="0" indent="0">
              <a:lnSpc>
                <a:spcPct val="100000"/>
              </a:lnSpc>
              <a:buNone/>
              <a:defRPr/>
            </a:pPr>
            <a:r>
              <a:rPr lang="en-GB" sz="2800" dirty="0">
                <a:latin typeface="+mn-lt"/>
              </a:rPr>
              <a:t>Intradermal vaccination of a fractional dose is recommended for some eligible individuals during periods of vaccine supply constraints (as advised by UKHSA).</a:t>
            </a:r>
          </a:p>
        </p:txBody>
      </p:sp>
      <p:sp>
        <p:nvSpPr>
          <p:cNvPr id="4" name="Footer Placeholder 3">
            <a:extLst>
              <a:ext uri="{FF2B5EF4-FFF2-40B4-BE49-F238E27FC236}">
                <a16:creationId xmlns:a16="http://schemas.microsoft.com/office/drawing/2014/main" id="{6FB261AA-F786-4257-84C8-D7841F581C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C2A9508-D716-4619-A5CA-395E9A4B6BA9}"/>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15656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1B4-D079-4CB2-9632-6B10665FF7DD}"/>
              </a:ext>
            </a:extLst>
          </p:cNvPr>
          <p:cNvSpPr>
            <a:spLocks noGrp="1"/>
          </p:cNvSpPr>
          <p:nvPr>
            <p:ph type="title"/>
          </p:nvPr>
        </p:nvSpPr>
        <p:spPr/>
        <p:txBody>
          <a:bodyPr>
            <a:normAutofit fontScale="90000"/>
          </a:bodyPr>
          <a:lstStyle/>
          <a:p>
            <a:r>
              <a:rPr lang="en-GB" dirty="0"/>
              <a:t>Suggested pre-requisites prior to vaccine administration</a:t>
            </a:r>
            <a:br>
              <a:rPr lang="en-GB" dirty="0"/>
            </a:br>
            <a:endParaRPr lang="en-GB" dirty="0"/>
          </a:p>
        </p:txBody>
      </p:sp>
      <p:sp>
        <p:nvSpPr>
          <p:cNvPr id="3" name="Content Placeholder 2">
            <a:extLst>
              <a:ext uri="{FF2B5EF4-FFF2-40B4-BE49-F238E27FC236}">
                <a16:creationId xmlns:a16="http://schemas.microsoft.com/office/drawing/2014/main" id="{9707A41D-5FC8-4044-9665-8AED7BA6281A}"/>
              </a:ext>
            </a:extLst>
          </p:cNvPr>
          <p:cNvSpPr>
            <a:spLocks noGrp="1"/>
          </p:cNvSpPr>
          <p:nvPr>
            <p:ph idx="1"/>
          </p:nvPr>
        </p:nvSpPr>
        <p:spPr>
          <a:xfrm>
            <a:off x="348868" y="1466919"/>
            <a:ext cx="11123857" cy="4831246"/>
          </a:xfrm>
        </p:spPr>
        <p:txBody>
          <a:bodyPr>
            <a:noAutofit/>
          </a:bodyPr>
          <a:lstStyle/>
          <a:p>
            <a:pPr marL="0" indent="0">
              <a:lnSpc>
                <a:spcPct val="100000"/>
              </a:lnSpc>
              <a:buNone/>
            </a:pPr>
            <a:r>
              <a:rPr lang="en-GB" sz="1500" dirty="0"/>
              <a:t>Before administering MVA-BN vaccine, it is recommended that vaccinators should:​</a:t>
            </a:r>
          </a:p>
          <a:p>
            <a:pPr>
              <a:lnSpc>
                <a:spcPct val="100000"/>
              </a:lnSpc>
            </a:pPr>
            <a:r>
              <a:rPr lang="en-GB" sz="1500" dirty="0"/>
              <a:t>ensure they follow local educational and clinical governance arrangements in relation to knowledge and proficiency to undertake vaccination </a:t>
            </a:r>
          </a:p>
          <a:p>
            <a:pPr>
              <a:lnSpc>
                <a:spcPct val="100000"/>
              </a:lnSpc>
            </a:pPr>
            <a:r>
              <a:rPr lang="en-GB" sz="1500" dirty="0"/>
              <a:t>discuss their learning needs (including clinical skills and mandatory training) with their employer</a:t>
            </a:r>
          </a:p>
          <a:p>
            <a:pPr>
              <a:lnSpc>
                <a:spcPct val="100000"/>
              </a:lnSpc>
            </a:pPr>
            <a:r>
              <a:rPr lang="en-GB" sz="1500" dirty="0"/>
              <a:t>undertake statutory and mandatory training as required by their employer for example infection prevention and control, child protection, safeguarding​, management of anaphylaxis and Basic Life Support and any additional training relevant to the age of people </a:t>
            </a:r>
            <a:r>
              <a:rPr lang="en-GB" sz="1500"/>
              <a:t>being vaccinated</a:t>
            </a:r>
          </a:p>
          <a:p>
            <a:pPr marL="0" indent="0">
              <a:lnSpc>
                <a:spcPct val="100000"/>
              </a:lnSpc>
              <a:buNone/>
            </a:pPr>
            <a:endParaRPr lang="en-GB" sz="100" dirty="0"/>
          </a:p>
          <a:p>
            <a:pPr marL="0" indent="0">
              <a:lnSpc>
                <a:spcPct val="100000"/>
              </a:lnSpc>
              <a:buNone/>
            </a:pPr>
            <a:r>
              <a:rPr lang="en-GB" sz="1500" dirty="0"/>
              <a:t>Suggested pre-requisites include:</a:t>
            </a:r>
          </a:p>
          <a:p>
            <a:pPr>
              <a:lnSpc>
                <a:spcPct val="100000"/>
              </a:lnSpc>
            </a:pPr>
            <a:r>
              <a:rPr lang="en-GB" sz="1500" dirty="0">
                <a:solidFill>
                  <a:srgbClr val="0070C0"/>
                </a:solidFill>
                <a:hlinkClick r:id="rId3">
                  <a:extLst>
                    <a:ext uri="{A12FA001-AC4F-418D-AE19-62706E023703}">
                      <ahyp:hlinkClr xmlns:ahyp="http://schemas.microsoft.com/office/drawing/2018/hyperlinkcolor" val="tx"/>
                    </a:ext>
                  </a:extLst>
                </a:hlinkClick>
              </a:rPr>
              <a:t>core immunisation training</a:t>
            </a:r>
            <a:endParaRPr lang="en-GB" sz="1500" dirty="0">
              <a:solidFill>
                <a:srgbClr val="0070C0"/>
              </a:solidFill>
            </a:endParaRPr>
          </a:p>
          <a:p>
            <a:pPr>
              <a:lnSpc>
                <a:spcPct val="100000"/>
              </a:lnSpc>
            </a:pPr>
            <a:r>
              <a:rPr lang="en-GB" sz="1500" dirty="0"/>
              <a:t>practical training in vaccine preparation and administration​ by the recommended routes</a:t>
            </a:r>
          </a:p>
          <a:p>
            <a:pPr>
              <a:lnSpc>
                <a:spcPct val="100000"/>
              </a:lnSpc>
            </a:pPr>
            <a:r>
              <a:rPr lang="en-GB" sz="1500" dirty="0"/>
              <a:t>completion and sign off of a vaccinator competency assessment (for example </a:t>
            </a:r>
            <a:r>
              <a:rPr lang="en-GB" sz="1500" dirty="0">
                <a:solidFill>
                  <a:srgbClr val="0070C0"/>
                </a:solidFill>
                <a:hlinkClick r:id="rId4">
                  <a:extLst>
                    <a:ext uri="{A12FA001-AC4F-418D-AE19-62706E023703}">
                      <ahyp:hlinkClr xmlns:ahyp="http://schemas.microsoft.com/office/drawing/2018/hyperlinkcolor" val="tx"/>
                    </a:ext>
                  </a:extLst>
                </a:hlinkClick>
              </a:rPr>
              <a:t>Immunisation Knowledge and Skills Competence Assessment Tool</a:t>
            </a:r>
            <a:r>
              <a:rPr lang="en-GB" sz="1500" dirty="0">
                <a:solidFill>
                  <a:srgbClr val="0070C0"/>
                </a:solidFill>
              </a:rPr>
              <a:t>) </a:t>
            </a:r>
          </a:p>
          <a:p>
            <a:pPr>
              <a:lnSpc>
                <a:spcPct val="100000"/>
              </a:lnSpc>
            </a:pPr>
            <a:r>
              <a:rPr lang="en-GB" sz="1500" dirty="0"/>
              <a:t>ensuring an appropriate legal framework to supply and administer the vaccine is in place for example patient specific prescription, Patient Specific Direction (PSD), Patient Group Direction (PGD)</a:t>
            </a:r>
          </a:p>
          <a:p>
            <a:pPr>
              <a:lnSpc>
                <a:spcPct val="100000"/>
              </a:lnSpc>
            </a:pPr>
            <a:r>
              <a:rPr lang="en-GB" sz="1500" dirty="0"/>
              <a:t>access to relevant guidance for example </a:t>
            </a:r>
            <a:r>
              <a:rPr lang="en-GB" sz="1500" dirty="0">
                <a:solidFill>
                  <a:srgbClr val="0070C0"/>
                </a:solidFill>
                <a:hlinkClick r:id="rId5">
                  <a:extLst>
                    <a:ext uri="{A12FA001-AC4F-418D-AE19-62706E023703}">
                      <ahyp:hlinkClr xmlns:ahyp="http://schemas.microsoft.com/office/drawing/2018/hyperlinkcolor" val="tx"/>
                    </a:ext>
                  </a:extLst>
                </a:hlinkClick>
              </a:rPr>
              <a:t>Green Book Smallpox and monkeypox chapter</a:t>
            </a:r>
            <a:r>
              <a:rPr lang="en-GB" sz="1500" dirty="0">
                <a:solidFill>
                  <a:srgbClr val="0070C0"/>
                </a:solidFill>
              </a:rPr>
              <a:t>, </a:t>
            </a:r>
            <a:r>
              <a:rPr lang="en-GB" sz="1500" dirty="0">
                <a:solidFill>
                  <a:srgbClr val="0070C0"/>
                </a:solidFill>
                <a:hlinkClick r:id="rId6">
                  <a:extLst>
                    <a:ext uri="{A12FA001-AC4F-418D-AE19-62706E023703}">
                      <ahyp:hlinkClr xmlns:ahyp="http://schemas.microsoft.com/office/drawing/2018/hyperlinkcolor" val="tx"/>
                    </a:ext>
                  </a:extLst>
                </a:hlinkClick>
              </a:rPr>
              <a:t>UKHSA monkeypox guidance</a:t>
            </a:r>
            <a:endParaRPr lang="en-GB" sz="1500" dirty="0">
              <a:solidFill>
                <a:srgbClr val="0070C0"/>
              </a:solidFill>
            </a:endParaRPr>
          </a:p>
        </p:txBody>
      </p:sp>
      <p:sp>
        <p:nvSpPr>
          <p:cNvPr id="4" name="Footer Placeholder 3">
            <a:extLst>
              <a:ext uri="{FF2B5EF4-FFF2-40B4-BE49-F238E27FC236}">
                <a16:creationId xmlns:a16="http://schemas.microsoft.com/office/drawing/2014/main" id="{28312A81-3AF5-4823-A199-A6799837A5D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0AD48C5-2111-444C-94AB-F200563F0D0E}"/>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67485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EFDC-CE50-4354-86A7-7383FE237725}"/>
              </a:ext>
            </a:extLst>
          </p:cNvPr>
          <p:cNvSpPr>
            <a:spLocks noGrp="1"/>
          </p:cNvSpPr>
          <p:nvPr>
            <p:ph type="title"/>
          </p:nvPr>
        </p:nvSpPr>
        <p:spPr/>
        <p:txBody>
          <a:bodyPr>
            <a:normAutofit fontScale="90000"/>
          </a:bodyPr>
          <a:lstStyle/>
          <a:p>
            <a:r>
              <a:rPr lang="en-GB" dirty="0"/>
              <a:t>Experience of use of MVA-BN vaccine in previous incidents in the UK</a:t>
            </a:r>
          </a:p>
        </p:txBody>
      </p:sp>
      <p:sp>
        <p:nvSpPr>
          <p:cNvPr id="3" name="Content Placeholder 2">
            <a:extLst>
              <a:ext uri="{FF2B5EF4-FFF2-40B4-BE49-F238E27FC236}">
                <a16:creationId xmlns:a16="http://schemas.microsoft.com/office/drawing/2014/main" id="{01327DF0-5E09-40F2-8C23-B2D5796C2154}"/>
              </a:ext>
            </a:extLst>
          </p:cNvPr>
          <p:cNvSpPr>
            <a:spLocks noGrp="1"/>
          </p:cNvSpPr>
          <p:nvPr>
            <p:ph idx="1"/>
          </p:nvPr>
        </p:nvSpPr>
        <p:spPr>
          <a:xfrm>
            <a:off x="330205" y="1709509"/>
            <a:ext cx="11123857" cy="4351338"/>
          </a:xfrm>
        </p:spPr>
        <p:txBody>
          <a:bodyPr>
            <a:normAutofit fontScale="92500"/>
          </a:bodyPr>
          <a:lstStyle/>
          <a:p>
            <a:pPr marL="0" indent="0">
              <a:lnSpc>
                <a:spcPct val="100000"/>
              </a:lnSpc>
              <a:spcBef>
                <a:spcPts val="600"/>
              </a:spcBef>
              <a:buNone/>
            </a:pPr>
            <a:r>
              <a:rPr lang="en-GB" dirty="0"/>
              <a:t>In 2018 and 2019, several cases of imported monkey pox were reported in the UK and MVA-BN vaccine was offered as part of the incident response, including to children: </a:t>
            </a:r>
          </a:p>
          <a:p>
            <a:pPr>
              <a:lnSpc>
                <a:spcPct val="100000"/>
              </a:lnSpc>
              <a:spcBef>
                <a:spcPts val="600"/>
              </a:spcBef>
            </a:pPr>
            <a:r>
              <a:rPr lang="en-GB" dirty="0"/>
              <a:t>in 2018, 3 cases of monkey pox were diagnosed in the UK, and MVA-BN vaccine was offered as post exposure vaccination to 17 community contacts (5 people chose to be vaccinated). No onward transmission was identified from the first case </a:t>
            </a:r>
          </a:p>
          <a:p>
            <a:pPr>
              <a:lnSpc>
                <a:spcPct val="100000"/>
              </a:lnSpc>
              <a:spcBef>
                <a:spcPts val="600"/>
              </a:spcBef>
            </a:pPr>
            <a:r>
              <a:rPr lang="en-GB" dirty="0"/>
              <a:t>a total of 147 individuals at occupational risk (including healthcare workers and decontamination staff) were offered MVA-BN. One hundred and twenty-six chose to be vaccinated. One case was identified in a healthcare worker who had received post exposure vaccine 6 to 7 days after initial exposure </a:t>
            </a:r>
          </a:p>
          <a:p>
            <a:pPr>
              <a:lnSpc>
                <a:spcPct val="100000"/>
              </a:lnSpc>
              <a:spcBef>
                <a:spcPts val="600"/>
              </a:spcBef>
            </a:pPr>
            <a:r>
              <a:rPr lang="en-GB" dirty="0"/>
              <a:t>in 2019, following another imported case, 17 of 18 contacts accepted post exposure vaccination. In these incidents, young children, including infants, received post exposure vaccine with no known adverse events </a:t>
            </a:r>
          </a:p>
        </p:txBody>
      </p:sp>
      <p:sp>
        <p:nvSpPr>
          <p:cNvPr id="4" name="Footer Placeholder 3">
            <a:extLst>
              <a:ext uri="{FF2B5EF4-FFF2-40B4-BE49-F238E27FC236}">
                <a16:creationId xmlns:a16="http://schemas.microsoft.com/office/drawing/2014/main" id="{8F85B2A5-0174-4420-BCC2-3E06E0A15FD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1C03DEB-3C3E-4B19-A4E7-77EEE6FA46E7}"/>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388761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95C0-E347-439E-9475-EAA11C0C8D14}"/>
              </a:ext>
            </a:extLst>
          </p:cNvPr>
          <p:cNvSpPr>
            <a:spLocks noGrp="1"/>
          </p:cNvSpPr>
          <p:nvPr>
            <p:ph type="title"/>
          </p:nvPr>
        </p:nvSpPr>
        <p:spPr/>
        <p:txBody>
          <a:bodyPr>
            <a:normAutofit fontScale="90000"/>
          </a:bodyPr>
          <a:lstStyle/>
          <a:p>
            <a:r>
              <a:rPr lang="en-GB" dirty="0"/>
              <a:t>Pre-exposure vaccine recommendations for MVA-BN vaccine (Occupational)</a:t>
            </a:r>
          </a:p>
        </p:txBody>
      </p:sp>
      <p:sp>
        <p:nvSpPr>
          <p:cNvPr id="3" name="Content Placeholder 2">
            <a:extLst>
              <a:ext uri="{FF2B5EF4-FFF2-40B4-BE49-F238E27FC236}">
                <a16:creationId xmlns:a16="http://schemas.microsoft.com/office/drawing/2014/main" id="{0B841AF2-9F6E-4165-B327-40967F96690C}"/>
              </a:ext>
            </a:extLst>
          </p:cNvPr>
          <p:cNvSpPr>
            <a:spLocks noGrp="1"/>
          </p:cNvSpPr>
          <p:nvPr>
            <p:ph idx="1"/>
          </p:nvPr>
        </p:nvSpPr>
        <p:spPr/>
        <p:txBody>
          <a:bodyPr>
            <a:normAutofit fontScale="77500" lnSpcReduction="20000"/>
          </a:bodyPr>
          <a:lstStyle/>
          <a:p>
            <a:pPr marL="0" indent="0">
              <a:buNone/>
            </a:pPr>
            <a:r>
              <a:rPr lang="en-GB" dirty="0"/>
              <a:t>Pre-exposure vaccination is recommended for workers at high risk of exposure to monkeypox or other orthopox viruses </a:t>
            </a:r>
          </a:p>
          <a:p>
            <a:pPr marL="0" indent="0">
              <a:buNone/>
            </a:pPr>
            <a:r>
              <a:rPr lang="en-GB" dirty="0"/>
              <a:t>Those eligible for occupational vaccination following risk assessment include:</a:t>
            </a:r>
          </a:p>
          <a:p>
            <a:pPr>
              <a:lnSpc>
                <a:spcPct val="120000"/>
              </a:lnSpc>
            </a:pPr>
            <a:r>
              <a:rPr lang="en-GB" dirty="0"/>
              <a:t>staff expected to provide care to monkeypox cases in high-consequence infectious disease (HCID) units</a:t>
            </a:r>
          </a:p>
          <a:p>
            <a:pPr>
              <a:lnSpc>
                <a:spcPct val="120000"/>
              </a:lnSpc>
            </a:pPr>
            <a:r>
              <a:rPr lang="en-GB" dirty="0"/>
              <a:t>designated staff in additional hospital units being stood up to provide close/prolonged care for monkeypox patients</a:t>
            </a:r>
          </a:p>
          <a:p>
            <a:pPr>
              <a:lnSpc>
                <a:spcPct val="120000"/>
              </a:lnSpc>
            </a:pPr>
            <a:r>
              <a:rPr lang="en-GB" dirty="0"/>
              <a:t>staff in sexual health clinics identified to assess suspected cases</a:t>
            </a:r>
          </a:p>
          <a:p>
            <a:pPr>
              <a:lnSpc>
                <a:spcPct val="120000"/>
              </a:lnSpc>
            </a:pPr>
            <a:r>
              <a:rPr lang="en-GB" dirty="0"/>
              <a:t>workers in specialist laboratories where pox viruses (such as monkeypox or genetically modified vaccinia) are handled, and others who work in specialist and reference laboratories with an identifiable risk of exposure as per Advisory Committee on Dangerous Pathogens (ACDP) guidance</a:t>
            </a:r>
          </a:p>
          <a:p>
            <a:pPr>
              <a:lnSpc>
                <a:spcPct val="120000"/>
              </a:lnSpc>
            </a:pPr>
            <a:r>
              <a:rPr lang="en-GB" dirty="0"/>
              <a:t>staff regularly undertaking environmental decontamination around cases of monkeypox</a:t>
            </a:r>
          </a:p>
        </p:txBody>
      </p:sp>
      <p:sp>
        <p:nvSpPr>
          <p:cNvPr id="4" name="Footer Placeholder 3">
            <a:extLst>
              <a:ext uri="{FF2B5EF4-FFF2-40B4-BE49-F238E27FC236}">
                <a16:creationId xmlns:a16="http://schemas.microsoft.com/office/drawing/2014/main" id="{CBA81500-86D2-417E-9FE6-6DDCDFB8B25B}"/>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445FAC6-C590-4799-9B20-59C161B14FC3}"/>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13138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95C0-E347-439E-9475-EAA11C0C8D14}"/>
              </a:ext>
            </a:extLst>
          </p:cNvPr>
          <p:cNvSpPr>
            <a:spLocks noGrp="1"/>
          </p:cNvSpPr>
          <p:nvPr>
            <p:ph type="title"/>
          </p:nvPr>
        </p:nvSpPr>
        <p:spPr/>
        <p:txBody>
          <a:bodyPr>
            <a:normAutofit fontScale="90000"/>
          </a:bodyPr>
          <a:lstStyle/>
          <a:p>
            <a:r>
              <a:rPr lang="en-GB" dirty="0"/>
              <a:t>Pre-exposure vaccine recommendations for MVA-BN vaccine (GBMSM)</a:t>
            </a:r>
          </a:p>
        </p:txBody>
      </p:sp>
      <p:sp>
        <p:nvSpPr>
          <p:cNvPr id="3" name="Content Placeholder 2">
            <a:extLst>
              <a:ext uri="{FF2B5EF4-FFF2-40B4-BE49-F238E27FC236}">
                <a16:creationId xmlns:a16="http://schemas.microsoft.com/office/drawing/2014/main" id="{0B841AF2-9F6E-4165-B327-40967F96690C}"/>
              </a:ext>
            </a:extLst>
          </p:cNvPr>
          <p:cNvSpPr>
            <a:spLocks noGrp="1"/>
          </p:cNvSpPr>
          <p:nvPr>
            <p:ph idx="1"/>
          </p:nvPr>
        </p:nvSpPr>
        <p:spPr/>
        <p:txBody>
          <a:bodyPr>
            <a:normAutofit/>
          </a:bodyPr>
          <a:lstStyle/>
          <a:p>
            <a:pPr marL="0" indent="0">
              <a:buNone/>
            </a:pPr>
            <a:r>
              <a:rPr lang="en-GB" dirty="0"/>
              <a:t>Pre-exposure vaccination is recommended for GBMSM at highest risk of exposure identified via sexual health services using markers of high-risk behaviour similar to those used to assess eligibility for HIV pre-exposure prophylaxis (PrEP), but applied regardless of HIV status. </a:t>
            </a:r>
          </a:p>
          <a:p>
            <a:pPr marL="0" indent="0">
              <a:buNone/>
            </a:pPr>
            <a:r>
              <a:rPr lang="en-GB" dirty="0"/>
              <a:t>These risk criteria would include:</a:t>
            </a:r>
          </a:p>
          <a:p>
            <a:r>
              <a:rPr lang="en-GB" dirty="0"/>
              <a:t>a recent history of multiple partners</a:t>
            </a:r>
          </a:p>
          <a:p>
            <a:r>
              <a:rPr lang="en-GB" dirty="0"/>
              <a:t>participating in group sex</a:t>
            </a:r>
          </a:p>
          <a:p>
            <a:r>
              <a:rPr lang="en-GB" dirty="0"/>
              <a:t>attending sex-on-premises venues</a:t>
            </a:r>
          </a:p>
          <a:p>
            <a:r>
              <a:rPr lang="en-GB" dirty="0"/>
              <a:t>a proxy marker such as a bacterial sexually transmitted infection (STI) within the last year</a:t>
            </a:r>
          </a:p>
        </p:txBody>
      </p:sp>
      <p:sp>
        <p:nvSpPr>
          <p:cNvPr id="4" name="Footer Placeholder 3">
            <a:extLst>
              <a:ext uri="{FF2B5EF4-FFF2-40B4-BE49-F238E27FC236}">
                <a16:creationId xmlns:a16="http://schemas.microsoft.com/office/drawing/2014/main" id="{CBA81500-86D2-417E-9FE6-6DDCDFB8B25B}"/>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445FAC6-C590-4799-9B20-59C161B14FC3}"/>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506516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DC7D-510A-4EDD-A7AD-45D493471490}"/>
              </a:ext>
            </a:extLst>
          </p:cNvPr>
          <p:cNvSpPr>
            <a:spLocks noGrp="1"/>
          </p:cNvSpPr>
          <p:nvPr>
            <p:ph type="title"/>
          </p:nvPr>
        </p:nvSpPr>
        <p:spPr/>
        <p:txBody>
          <a:bodyPr>
            <a:normAutofit fontScale="90000"/>
          </a:bodyPr>
          <a:lstStyle/>
          <a:p>
            <a:r>
              <a:rPr lang="en-GB" dirty="0"/>
              <a:t>Pre-exposure vaccine recommendations for MVA-BN vaccine (GBMSM and contacts)</a:t>
            </a:r>
          </a:p>
        </p:txBody>
      </p:sp>
      <p:sp>
        <p:nvSpPr>
          <p:cNvPr id="3" name="Content Placeholder 2">
            <a:extLst>
              <a:ext uri="{FF2B5EF4-FFF2-40B4-BE49-F238E27FC236}">
                <a16:creationId xmlns:a16="http://schemas.microsoft.com/office/drawing/2014/main" id="{5CF05F3D-A719-4AC9-B3A3-2F1C0D5058F8}"/>
              </a:ext>
            </a:extLst>
          </p:cNvPr>
          <p:cNvSpPr>
            <a:spLocks noGrp="1"/>
          </p:cNvSpPr>
          <p:nvPr>
            <p:ph idx="1"/>
          </p:nvPr>
        </p:nvSpPr>
        <p:spPr/>
        <p:txBody>
          <a:bodyPr>
            <a:normAutofit/>
          </a:bodyPr>
          <a:lstStyle/>
          <a:p>
            <a:pPr marL="0" indent="0">
              <a:buNone/>
            </a:pPr>
            <a:r>
              <a:rPr lang="en-GB" dirty="0"/>
              <a:t>UKHSA have advised that others who have frequent close and intimate contact with the high risk GBMSM community may be vaccinated irrespective of their identified gender. </a:t>
            </a:r>
          </a:p>
          <a:p>
            <a:pPr marL="0" indent="0">
              <a:buNone/>
            </a:pPr>
            <a:r>
              <a:rPr lang="en-GB" dirty="0"/>
              <a:t>This would include staff who work in sex on premises venues, such as saunas, if they are regularly exposed to items (e.g. linens) or surfaces likely to be contaminated with body fluids or skin cells. </a:t>
            </a:r>
          </a:p>
          <a:p>
            <a:pPr marL="0" indent="0">
              <a:buNone/>
            </a:pPr>
            <a:r>
              <a:rPr lang="en-GB" dirty="0"/>
              <a:t>This offer could be combined with supplementary approaches to provide outreach vaccination to high risk GBMSM who may not be in contact with sexual health services. </a:t>
            </a:r>
          </a:p>
        </p:txBody>
      </p:sp>
      <p:sp>
        <p:nvSpPr>
          <p:cNvPr id="4" name="Footer Placeholder 3">
            <a:extLst>
              <a:ext uri="{FF2B5EF4-FFF2-40B4-BE49-F238E27FC236}">
                <a16:creationId xmlns:a16="http://schemas.microsoft.com/office/drawing/2014/main" id="{B0B0404C-53F3-4F6B-9973-1FBD8E66DAE4}"/>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5916464-4770-45C6-962D-38B6778897FA}"/>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65093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a:xfrm>
            <a:off x="330206" y="440670"/>
            <a:ext cx="10515600" cy="623017"/>
          </a:xfrm>
        </p:spPr>
        <p:txBody>
          <a:bodyPr>
            <a:normAutofit/>
          </a:bodyPr>
          <a:lstStyle/>
          <a:p>
            <a:r>
              <a:rPr lang="en-GB" dirty="0"/>
              <a:t>Pre-exposure vaccine recommendations</a:t>
            </a:r>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330205" y="1662854"/>
            <a:ext cx="11123857" cy="4506704"/>
          </a:xfrm>
        </p:spPr>
        <p:txBody>
          <a:bodyPr>
            <a:normAutofit/>
          </a:bodyPr>
          <a:lstStyle/>
          <a:p>
            <a:pPr>
              <a:lnSpc>
                <a:spcPct val="110000"/>
              </a:lnSpc>
              <a:spcBef>
                <a:spcPts val="600"/>
              </a:spcBef>
            </a:pPr>
            <a:r>
              <a:rPr lang="en-GB" sz="2400" dirty="0"/>
              <a:t>the licensed </a:t>
            </a:r>
            <a:r>
              <a:rPr lang="en-GB" dirty="0"/>
              <a:t>pre-exposure </a:t>
            </a:r>
            <a:r>
              <a:rPr lang="en-GB" sz="2400" dirty="0"/>
              <a:t>primary course of MVA-BN comprises 2 doses, given at least 28 days apart</a:t>
            </a:r>
            <a:endParaRPr lang="en-GB" dirty="0"/>
          </a:p>
          <a:p>
            <a:pPr>
              <a:lnSpc>
                <a:spcPct val="110000"/>
              </a:lnSpc>
              <a:spcBef>
                <a:spcPts val="600"/>
              </a:spcBef>
            </a:pPr>
            <a:r>
              <a:rPr lang="en-GB" dirty="0"/>
              <a:t>for individuals with a history of receiving a single dose of a live smallpox vaccine, a single dose of MVA-BN is recommended</a:t>
            </a:r>
          </a:p>
          <a:p>
            <a:pPr>
              <a:lnSpc>
                <a:spcPct val="110000"/>
              </a:lnSpc>
              <a:spcBef>
                <a:spcPts val="600"/>
              </a:spcBef>
            </a:pPr>
            <a:r>
              <a:rPr lang="en-GB" dirty="0"/>
              <a:t>live vaccine was only used up to the 1970s, so apart from the healthcare workers vaccinated in 2003/4, vaccinated individuals will be older, and should have a distinctive scar (which normally looks like a circular 5p size dent in the left upper arm)</a:t>
            </a: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64860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pre-exposure primary vaccine course </a:t>
            </a:r>
            <a:br>
              <a:rPr lang="en-GB" dirty="0"/>
            </a:br>
            <a:r>
              <a:rPr lang="en-GB" dirty="0"/>
              <a:t>(occupational)</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a:xfrm>
            <a:off x="320874" y="1457579"/>
            <a:ext cx="11123857" cy="4626697"/>
          </a:xfrm>
        </p:spPr>
        <p:txBody>
          <a:bodyPr>
            <a:noAutofit/>
          </a:bodyPr>
          <a:lstStyle/>
          <a:p>
            <a:pPr>
              <a:lnSpc>
                <a:spcPct val="110000"/>
              </a:lnSpc>
              <a:spcBef>
                <a:spcPts val="600"/>
              </a:spcBef>
            </a:pPr>
            <a:r>
              <a:rPr lang="en-GB" sz="2000" dirty="0"/>
              <a:t>completion of the primary course with a second dose at least 28 days later should be considered on assessment of ongoing risk of exposure</a:t>
            </a:r>
          </a:p>
          <a:p>
            <a:pPr>
              <a:lnSpc>
                <a:spcPct val="110000"/>
              </a:lnSpc>
              <a:spcBef>
                <a:spcPts val="600"/>
              </a:spcBef>
            </a:pPr>
            <a:r>
              <a:rPr lang="en-GB" sz="2000" dirty="0"/>
              <a:t>if there is a foreseeable risk of subsequent occupational exposure to monkeypox, HCWs, lab workers, and individuals undertaking environmental decontamination who have received 1 dose of MVA-BN either as pre or post-exposure prophylaxis, should be offered a second dose at least 28 days after the first to complete the manufacturer-recommended schedule </a:t>
            </a:r>
          </a:p>
          <a:p>
            <a:pPr>
              <a:lnSpc>
                <a:spcPct val="110000"/>
              </a:lnSpc>
              <a:spcBef>
                <a:spcPts val="600"/>
              </a:spcBef>
            </a:pPr>
            <a:r>
              <a:rPr lang="en-GB" sz="2000" dirty="0"/>
              <a:t>staff at occupational risk who have received a single dose of MVA-BN or a different smallpox vaccine at any time in the past, require only 1 further dose of MVA-BN to complete the recommended schedule, with a minimum interval of 28 days between doses. There is no requirement to restart the 2-dose schedule </a:t>
            </a:r>
          </a:p>
          <a:p>
            <a:pPr>
              <a:lnSpc>
                <a:spcPct val="110000"/>
              </a:lnSpc>
              <a:spcBef>
                <a:spcPts val="600"/>
              </a:spcBef>
            </a:pPr>
            <a:r>
              <a:rPr lang="en-GB" sz="2000" dirty="0"/>
              <a:t>in the event of an incident, it is highly unlikely there will be sufficient time to offer 2 doses for those at risk of occupational exposure; in this scenario a single dose of vaccine should be offered immediately </a:t>
            </a: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1075038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pre-exposure primary vaccine course (GBMSM) </a:t>
            </a:r>
            <a:br>
              <a:rPr lang="en-GB" dirty="0"/>
            </a:br>
            <a:endParaRPr lang="en-GB" dirty="0"/>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a:xfrm>
            <a:off x="320874" y="1457580"/>
            <a:ext cx="11123857" cy="4351338"/>
          </a:xfrm>
        </p:spPr>
        <p:txBody>
          <a:bodyPr>
            <a:noAutofit/>
          </a:bodyPr>
          <a:lstStyle/>
          <a:p>
            <a:pPr>
              <a:lnSpc>
                <a:spcPct val="110000"/>
              </a:lnSpc>
              <a:spcBef>
                <a:spcPts val="600"/>
              </a:spcBef>
            </a:pPr>
            <a:r>
              <a:rPr lang="en-GB" sz="2100" dirty="0">
                <a:solidFill>
                  <a:srgbClr val="000000"/>
                </a:solidFill>
                <a:latin typeface="+mn-lt"/>
              </a:rPr>
              <a:t>i</a:t>
            </a:r>
            <a:r>
              <a:rPr lang="en-GB" sz="2100" i="0" u="none" strike="noStrike" baseline="0" dirty="0">
                <a:solidFill>
                  <a:srgbClr val="000000"/>
                </a:solidFill>
                <a:latin typeface="+mn-lt"/>
              </a:rPr>
              <a:t>n June 2022, the JCVI advised that the initial priority </a:t>
            </a:r>
            <a:r>
              <a:rPr lang="en-GB" sz="2100" dirty="0">
                <a:solidFill>
                  <a:srgbClr val="000000"/>
                </a:solidFill>
                <a:latin typeface="+mn-lt"/>
              </a:rPr>
              <a:t>was</a:t>
            </a:r>
            <a:r>
              <a:rPr lang="en-GB" sz="2100" i="0" u="none" strike="noStrike" baseline="0" dirty="0">
                <a:solidFill>
                  <a:srgbClr val="000000"/>
                </a:solidFill>
                <a:latin typeface="+mn-lt"/>
              </a:rPr>
              <a:t> to deliver first doses </a:t>
            </a:r>
            <a:r>
              <a:rPr lang="en-GB" sz="2100" b="0" i="0" u="none" strike="noStrike" baseline="0" dirty="0">
                <a:solidFill>
                  <a:srgbClr val="000000"/>
                </a:solidFill>
                <a:latin typeface="+mn-lt"/>
              </a:rPr>
              <a:t>to as many GBMSM in the highest risk group as possible</a:t>
            </a:r>
          </a:p>
          <a:p>
            <a:pPr>
              <a:lnSpc>
                <a:spcPct val="110000"/>
              </a:lnSpc>
              <a:spcBef>
                <a:spcPts val="600"/>
              </a:spcBef>
            </a:pPr>
            <a:r>
              <a:rPr lang="en-GB" sz="2100" dirty="0">
                <a:solidFill>
                  <a:srgbClr val="000000"/>
                </a:solidFill>
                <a:latin typeface="+mn-lt"/>
              </a:rPr>
              <a:t>i</a:t>
            </a:r>
            <a:r>
              <a:rPr lang="en-GB" sz="2100" b="0" i="0" u="none" strike="noStrike" baseline="0" dirty="0">
                <a:solidFill>
                  <a:srgbClr val="000000"/>
                </a:solidFill>
                <a:latin typeface="+mn-lt"/>
              </a:rPr>
              <a:t>n September 2022, based on the doses already delivered, the declining incidence and the current vaccine supply, JCVI agreed that the next priority is to offer a second dose to GBMSM at highest risk from around 2 to 3 months after their first dose </a:t>
            </a:r>
          </a:p>
          <a:p>
            <a:pPr>
              <a:lnSpc>
                <a:spcPct val="110000"/>
              </a:lnSpc>
              <a:spcBef>
                <a:spcPts val="600"/>
              </a:spcBef>
            </a:pPr>
            <a:r>
              <a:rPr lang="en-GB" sz="2100" b="0" i="0" u="none" strike="noStrike" baseline="0" dirty="0">
                <a:solidFill>
                  <a:srgbClr val="000000"/>
                </a:solidFill>
                <a:latin typeface="+mn-lt"/>
              </a:rPr>
              <a:t>offering second doses to the high-risk eligible group to complete their primary course should provide them with longer lasting protection (direct protection), and indirectly protect others by preventing transmission of infection</a:t>
            </a:r>
          </a:p>
          <a:p>
            <a:pPr>
              <a:lnSpc>
                <a:spcPct val="110000"/>
              </a:lnSpc>
              <a:spcBef>
                <a:spcPts val="600"/>
              </a:spcBef>
            </a:pPr>
            <a:r>
              <a:rPr lang="en-GB" sz="2100" dirty="0">
                <a:solidFill>
                  <a:srgbClr val="000000"/>
                </a:solidFill>
                <a:latin typeface="+mn-lt"/>
              </a:rPr>
              <a:t>t</a:t>
            </a:r>
            <a:r>
              <a:rPr lang="en-GB" sz="2100" b="0" i="0" u="none" strike="noStrike" baseline="0" dirty="0">
                <a:solidFill>
                  <a:srgbClr val="000000"/>
                </a:solidFill>
                <a:latin typeface="+mn-lt"/>
              </a:rPr>
              <a:t>his will aim to protect the community against subsequent introduction from countries where the virus is still circulating at higher levels</a:t>
            </a:r>
          </a:p>
          <a:p>
            <a:pPr>
              <a:lnSpc>
                <a:spcPct val="110000"/>
              </a:lnSpc>
              <a:spcBef>
                <a:spcPts val="600"/>
              </a:spcBef>
            </a:pPr>
            <a:endParaRPr lang="en-GB" sz="2100" b="0" i="0" u="none" strike="noStrike" baseline="0" dirty="0">
              <a:solidFill>
                <a:srgbClr val="000000"/>
              </a:solidFill>
              <a:latin typeface="+mn-lt"/>
            </a:endParaRP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3252705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a:xfrm>
            <a:off x="330206" y="356700"/>
            <a:ext cx="8403247" cy="604355"/>
          </a:xfrm>
        </p:spPr>
        <p:txBody>
          <a:bodyPr>
            <a:normAutofit fontScale="90000"/>
          </a:bodyPr>
          <a:lstStyle/>
          <a:p>
            <a:r>
              <a:rPr lang="en-GB" dirty="0"/>
              <a:t>Post-exposure vaccine recommendations</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280074" y="1510131"/>
            <a:ext cx="11123857" cy="4794416"/>
          </a:xfrm>
        </p:spPr>
        <p:txBody>
          <a:bodyPr>
            <a:noAutofit/>
          </a:bodyPr>
          <a:lstStyle/>
          <a:p>
            <a:r>
              <a:rPr lang="en-GB" sz="1900" dirty="0">
                <a:latin typeface="+mn-lt"/>
              </a:rPr>
              <a:t>individuals should be risk assessed according to the</a:t>
            </a:r>
            <a:r>
              <a:rPr lang="en-GB" sz="1900" dirty="0">
                <a:solidFill>
                  <a:srgbClr val="007C91"/>
                </a:solidFill>
                <a:latin typeface="+mn-lt"/>
              </a:rPr>
              <a:t> Recommendations for the use of pre and post exposure vaccination during a monkeypox incident </a:t>
            </a:r>
            <a:r>
              <a:rPr lang="en-GB" sz="1900" dirty="0">
                <a:latin typeface="+mn-lt"/>
              </a:rPr>
              <a:t>and offered post-exposure vaccination with a</a:t>
            </a:r>
            <a:r>
              <a:rPr lang="en-GB" sz="1900" b="1" dirty="0">
                <a:latin typeface="+mn-lt"/>
              </a:rPr>
              <a:t> </a:t>
            </a:r>
            <a:r>
              <a:rPr lang="en-GB" sz="1900" dirty="0">
                <a:latin typeface="+mn-lt"/>
              </a:rPr>
              <a:t>single dose of MVA-BN </a:t>
            </a:r>
            <a:endParaRPr lang="en-GB" sz="1900" dirty="0">
              <a:solidFill>
                <a:srgbClr val="007C91"/>
              </a:solidFill>
              <a:latin typeface="+mn-lt"/>
            </a:endParaRPr>
          </a:p>
          <a:p>
            <a:r>
              <a:rPr lang="en-GB" sz="1900" dirty="0">
                <a:latin typeface="+mn-lt"/>
              </a:rPr>
              <a:t>vaccination should be administered as soon as possible (ideally within 4 days) after an identified exposure to prevent or attenuate infection but can be administered up to 14 days post-exposure to reduce symptoms and to protect those at high risk of ongoing exposure</a:t>
            </a:r>
          </a:p>
          <a:p>
            <a:r>
              <a:rPr lang="en-GB" sz="1900" dirty="0">
                <a:latin typeface="+mn-lt"/>
              </a:rPr>
              <a:t>if exposure has been intermittent or continuous, post-exposure vaccination should be ideally given within 4 days of the last exposure</a:t>
            </a:r>
          </a:p>
          <a:p>
            <a:r>
              <a:rPr lang="en-GB" sz="1900" dirty="0">
                <a:latin typeface="+mn-lt"/>
              </a:rPr>
              <a:t>as the vaccine may only attenuate rather than prevent disease in some cases, contacts who have been vaccinated require equivalent follow up to those contacts who remain unvaccinated</a:t>
            </a:r>
          </a:p>
          <a:p>
            <a:r>
              <a:rPr lang="en-GB" sz="1900" b="0" i="0" u="none" strike="noStrike" baseline="0" dirty="0">
                <a:solidFill>
                  <a:srgbClr val="000000"/>
                </a:solidFill>
                <a:latin typeface="+mn-lt"/>
              </a:rPr>
              <a:t>immunocompetent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do not need a further dose of vaccine after exposure </a:t>
            </a:r>
          </a:p>
          <a:p>
            <a:r>
              <a:rPr lang="en-GB" sz="1900" b="0" i="0" u="none" strike="noStrike" baseline="0" dirty="0">
                <a:solidFill>
                  <a:srgbClr val="000000"/>
                </a:solidFill>
                <a:latin typeface="+mn-lt"/>
              </a:rPr>
              <a:t>immunosuppressed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may have made a lower or less durable immune response so an additional dose can be considered after exposure </a:t>
            </a:r>
          </a:p>
          <a:p>
            <a:endParaRPr lang="en-GB" sz="1900" dirty="0">
              <a:latin typeface="+mn-lt"/>
            </a:endParaRP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99963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a:xfrm>
            <a:off x="330206" y="310050"/>
            <a:ext cx="9196349" cy="651008"/>
          </a:xfrm>
        </p:spPr>
        <p:txBody>
          <a:bodyPr>
            <a:normAutofit/>
          </a:bodyPr>
          <a:lstStyle/>
          <a:p>
            <a:r>
              <a:rPr lang="en-GB" dirty="0"/>
              <a:t>Post exposure vaccine recommendations</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237281" y="1501398"/>
            <a:ext cx="11216781" cy="4806820"/>
          </a:xfrm>
        </p:spPr>
        <p:txBody>
          <a:bodyPr>
            <a:normAutofit lnSpcReduction="10000"/>
          </a:bodyPr>
          <a:lstStyle/>
          <a:p>
            <a:pPr marL="0" indent="0">
              <a:lnSpc>
                <a:spcPct val="110000"/>
              </a:lnSpc>
              <a:spcBef>
                <a:spcPts val="600"/>
              </a:spcBef>
              <a:buNone/>
            </a:pPr>
            <a:r>
              <a:rPr lang="en-GB" b="1" dirty="0"/>
              <a:t>Offer post-exposure to: </a:t>
            </a:r>
          </a:p>
          <a:p>
            <a:pPr lvl="1">
              <a:lnSpc>
                <a:spcPct val="110000"/>
              </a:lnSpc>
              <a:spcBef>
                <a:spcPts val="600"/>
              </a:spcBef>
            </a:pPr>
            <a:r>
              <a:rPr lang="en-GB" sz="2400" dirty="0"/>
              <a:t>high risk community or occupational contacts of any age of a case of monkeypox, ideally within 4 days of exposure to prevent onset of </a:t>
            </a:r>
            <a:r>
              <a:rPr lang="en-GB" sz="2400"/>
              <a:t>the disease</a:t>
            </a:r>
          </a:p>
          <a:p>
            <a:pPr marL="0" indent="0">
              <a:lnSpc>
                <a:spcPct val="110000"/>
              </a:lnSpc>
              <a:spcBef>
                <a:spcPts val="600"/>
              </a:spcBef>
              <a:buNone/>
            </a:pPr>
            <a:r>
              <a:rPr lang="en-GB"/>
              <a:t>Vaccine </a:t>
            </a:r>
            <a:r>
              <a:rPr lang="en-GB" dirty="0"/>
              <a:t>may be offered up to 14 days to those at on-going risk (for example during an outbreak) or those who are at higher risk of more severe monkeypox infection (such as children under 5 years of age, pregnant women and individuals with </a:t>
            </a:r>
            <a:r>
              <a:rPr lang="en-GB"/>
              <a:t>immunosuppression)</a:t>
            </a:r>
            <a:endParaRPr lang="en-GB" dirty="0"/>
          </a:p>
          <a:p>
            <a:pPr marL="0" indent="0">
              <a:lnSpc>
                <a:spcPct val="110000"/>
              </a:lnSpc>
              <a:spcBef>
                <a:spcPts val="600"/>
              </a:spcBef>
              <a:buNone/>
            </a:pPr>
            <a:r>
              <a:rPr lang="en-GB" dirty="0"/>
              <a:t>Individuals should only be offered post-exposure vaccination in line with current recommendations (see </a:t>
            </a:r>
            <a:r>
              <a:rPr lang="en-GB" u="sng" dirty="0">
                <a:solidFill>
                  <a:schemeClr val="tx2">
                    <a:lumMod val="60000"/>
                    <a:lumOff val="40000"/>
                  </a:schemeClr>
                </a:solidFill>
              </a:rPr>
              <a:t>Recommendations for the use of pre and post exposure vaccination during a monkeypox incident</a:t>
            </a:r>
            <a:r>
              <a:rPr lang="en-GB" dirty="0">
                <a:solidFill>
                  <a:srgbClr val="007C91"/>
                </a:solidFill>
              </a:rPr>
              <a:t> </a:t>
            </a:r>
            <a:r>
              <a:rPr lang="en-GB" dirty="0"/>
              <a:t>on UKHSA website and </a:t>
            </a:r>
            <a:r>
              <a:rPr lang="en-GB" dirty="0">
                <a:solidFill>
                  <a:srgbClr val="0070C0"/>
                </a:solidFill>
              </a:rPr>
              <a:t>the </a:t>
            </a:r>
            <a:r>
              <a:rPr lang="en-GB" dirty="0">
                <a:solidFill>
                  <a:srgbClr val="0070C0"/>
                </a:solidFill>
                <a:hlinkClick r:id="rId2">
                  <a:extLst>
                    <a:ext uri="{A12FA001-AC4F-418D-AE19-62706E023703}">
                      <ahyp:hlinkClr xmlns:ahyp="http://schemas.microsoft.com/office/drawing/2018/hyperlinkcolor" val="tx"/>
                    </a:ext>
                  </a:extLst>
                </a:hlinkClick>
              </a:rPr>
              <a:t>Green Book Smallpox </a:t>
            </a:r>
            <a:r>
              <a:rPr lang="en-GB">
                <a:solidFill>
                  <a:srgbClr val="0070C0"/>
                </a:solidFill>
                <a:hlinkClick r:id="rId2">
                  <a:extLst>
                    <a:ext uri="{A12FA001-AC4F-418D-AE19-62706E023703}">
                      <ahyp:hlinkClr xmlns:ahyp="http://schemas.microsoft.com/office/drawing/2018/hyperlinkcolor" val="tx"/>
                    </a:ext>
                  </a:extLst>
                </a:hlinkClick>
              </a:rPr>
              <a:t>and monkeypox chapter</a:t>
            </a:r>
            <a:r>
              <a:rPr lang="en-GB">
                <a:solidFill>
                  <a:srgbClr val="0070C0"/>
                </a:solidFill>
              </a:rPr>
              <a:t>)</a:t>
            </a:r>
          </a:p>
          <a:p>
            <a:pPr marL="457200" lvl="1" indent="0">
              <a:lnSpc>
                <a:spcPct val="110000"/>
              </a:lnSpc>
              <a:spcBef>
                <a:spcPts val="600"/>
              </a:spcBef>
              <a:buNone/>
            </a:pPr>
            <a:endParaRPr lang="en-GB" sz="2000"/>
          </a:p>
          <a:p>
            <a:pPr marL="457200" lvl="1" indent="0">
              <a:lnSpc>
                <a:spcPct val="110000"/>
              </a:lnSpc>
              <a:spcBef>
                <a:spcPts val="600"/>
              </a:spcBef>
              <a:buNone/>
            </a:pPr>
            <a:endParaRPr lang="en-GB" sz="1400" dirty="0"/>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3584225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a:t>
            </a:r>
            <a:br>
              <a:rPr lang="en-GB" dirty="0"/>
            </a:br>
            <a:r>
              <a:rPr lang="en-GB" dirty="0"/>
              <a:t>(post-exposure)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a:xfrm>
            <a:off x="330205" y="1806594"/>
            <a:ext cx="10903852" cy="2690761"/>
          </a:xfrm>
        </p:spPr>
        <p:txBody>
          <a:bodyPr>
            <a:normAutofit fontScale="92500"/>
          </a:bodyPr>
          <a:lstStyle/>
          <a:p>
            <a:pPr marL="0" indent="0">
              <a:lnSpc>
                <a:spcPct val="110000"/>
              </a:lnSpc>
              <a:spcBef>
                <a:spcPts val="600"/>
              </a:spcBef>
              <a:buNone/>
            </a:pPr>
            <a:r>
              <a:rPr lang="en-GB" sz="3200" dirty="0"/>
              <a:t>I</a:t>
            </a:r>
            <a:r>
              <a:rPr lang="en-GB" sz="3200"/>
              <a:t>ndividuals </a:t>
            </a:r>
            <a:r>
              <a:rPr lang="en-GB" sz="3200" dirty="0"/>
              <a:t>who received a single dose of vaccine as a result of community exposure do not need to be offered </a:t>
            </a:r>
            <a:r>
              <a:rPr lang="en-GB" sz="3200"/>
              <a:t>a second </a:t>
            </a:r>
            <a:r>
              <a:rPr lang="en-GB" sz="3200" dirty="0"/>
              <a:t>dose as they do not have a foreseeable risk of further exposure to monkeypox and will be past the incubation period from the exposure that warranted post </a:t>
            </a:r>
            <a:r>
              <a:rPr lang="en-GB" sz="3200"/>
              <a:t>exposure vaccination.</a:t>
            </a:r>
            <a:endParaRPr lang="en-GB" sz="3200" dirty="0"/>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6398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B3BF-8BD5-41AC-A033-F0F5F76F416F}"/>
              </a:ext>
            </a:extLst>
          </p:cNvPr>
          <p:cNvSpPr>
            <a:spLocks noGrp="1"/>
          </p:cNvSpPr>
          <p:nvPr>
            <p:ph type="title"/>
          </p:nvPr>
        </p:nvSpPr>
        <p:spPr>
          <a:xfrm>
            <a:off x="330206" y="375364"/>
            <a:ext cx="6443818" cy="697660"/>
          </a:xfrm>
        </p:spPr>
        <p:txBody>
          <a:bodyPr>
            <a:normAutofit/>
          </a:bodyPr>
          <a:lstStyle/>
          <a:p>
            <a:r>
              <a:rPr lang="en-GB" dirty="0"/>
              <a:t>Aim and learning outcomes</a:t>
            </a:r>
          </a:p>
        </p:txBody>
      </p:sp>
      <p:sp>
        <p:nvSpPr>
          <p:cNvPr id="3" name="Content Placeholder 2">
            <a:extLst>
              <a:ext uri="{FF2B5EF4-FFF2-40B4-BE49-F238E27FC236}">
                <a16:creationId xmlns:a16="http://schemas.microsoft.com/office/drawing/2014/main" id="{BA033CC5-95E9-451D-B56E-06E25F4527BD}"/>
              </a:ext>
            </a:extLst>
          </p:cNvPr>
          <p:cNvSpPr>
            <a:spLocks noGrp="1"/>
          </p:cNvSpPr>
          <p:nvPr>
            <p:ph idx="1"/>
          </p:nvPr>
        </p:nvSpPr>
        <p:spPr>
          <a:xfrm>
            <a:off x="330205" y="1485569"/>
            <a:ext cx="11123857" cy="4761550"/>
          </a:xfrm>
        </p:spPr>
        <p:txBody>
          <a:bodyPr>
            <a:noAutofit/>
          </a:bodyPr>
          <a:lstStyle/>
          <a:p>
            <a:pPr marL="0" indent="0">
              <a:lnSpc>
                <a:spcPct val="120000"/>
              </a:lnSpc>
              <a:spcBef>
                <a:spcPts val="400"/>
              </a:spcBef>
              <a:buNone/>
            </a:pPr>
            <a:r>
              <a:rPr lang="en-GB" dirty="0">
                <a:latin typeface="+mn-lt"/>
              </a:rPr>
              <a:t>Aim: </a:t>
            </a:r>
          </a:p>
          <a:p>
            <a:pPr marL="457200" lvl="1" indent="0">
              <a:lnSpc>
                <a:spcPct val="120000"/>
              </a:lnSpc>
              <a:spcBef>
                <a:spcPts val="400"/>
              </a:spcBef>
              <a:buNone/>
            </a:pPr>
            <a:r>
              <a:rPr lang="en-GB" dirty="0">
                <a:latin typeface="+mn-lt"/>
              </a:rPr>
              <a:t>To help equip vaccinators with the knowledge they require to safely and effectively administer the MVA-BN vaccine</a:t>
            </a:r>
            <a:endParaRPr lang="en-GB" b="1" dirty="0">
              <a:latin typeface="+mn-lt"/>
            </a:endParaRPr>
          </a:p>
          <a:p>
            <a:pPr fontAlgn="base">
              <a:lnSpc>
                <a:spcPct val="120000"/>
              </a:lnSpc>
              <a:spcBef>
                <a:spcPts val="400"/>
              </a:spcBef>
              <a:buNone/>
            </a:pPr>
            <a:r>
              <a:rPr lang="en-GB" dirty="0">
                <a:latin typeface="+mn-lt"/>
              </a:rPr>
              <a:t>Learning outcomes:</a:t>
            </a:r>
          </a:p>
          <a:p>
            <a:pPr fontAlgn="base">
              <a:lnSpc>
                <a:spcPct val="120000"/>
              </a:lnSpc>
              <a:spcBef>
                <a:spcPts val="400"/>
              </a:spcBef>
              <a:buNone/>
            </a:pPr>
            <a:r>
              <a:rPr lang="en-GB" dirty="0">
                <a:latin typeface="+mn-lt"/>
              </a:rPr>
              <a:t>By the end of this session, vaccinators should be able to:</a:t>
            </a:r>
            <a:r>
              <a:rPr lang="en-US" dirty="0">
                <a:latin typeface="+mn-lt"/>
              </a:rPr>
              <a:t>​</a:t>
            </a:r>
          </a:p>
          <a:p>
            <a:pPr fontAlgn="base">
              <a:lnSpc>
                <a:spcPct val="120000"/>
              </a:lnSpc>
              <a:spcBef>
                <a:spcPts val="400"/>
              </a:spcBef>
            </a:pPr>
            <a:r>
              <a:rPr lang="en-GB" dirty="0">
                <a:latin typeface="+mn-lt"/>
              </a:rPr>
              <a:t>describe the aetiology and current epidemiology of monkeypox</a:t>
            </a:r>
            <a:endParaRPr lang="en-US" dirty="0">
              <a:latin typeface="+mn-lt"/>
            </a:endParaRPr>
          </a:p>
          <a:p>
            <a:pPr fontAlgn="base">
              <a:lnSpc>
                <a:spcPct val="120000"/>
              </a:lnSpc>
              <a:spcBef>
                <a:spcPts val="400"/>
              </a:spcBef>
            </a:pPr>
            <a:r>
              <a:rPr lang="en-GB" dirty="0">
                <a:latin typeface="+mn-lt"/>
              </a:rPr>
              <a:t>explain the recommendations for the use of the MVA-BN vaccine </a:t>
            </a:r>
            <a:r>
              <a:rPr lang="en-US" dirty="0">
                <a:latin typeface="+mn-lt"/>
              </a:rPr>
              <a:t>​and know where to access current guidance</a:t>
            </a:r>
          </a:p>
          <a:p>
            <a:pPr fontAlgn="base">
              <a:lnSpc>
                <a:spcPct val="120000"/>
              </a:lnSpc>
              <a:spcBef>
                <a:spcPts val="400"/>
              </a:spcBef>
            </a:pPr>
            <a:r>
              <a:rPr lang="en-US" dirty="0">
                <a:latin typeface="+mn-lt"/>
              </a:rPr>
              <a:t>recognise the legal aspects of vaccine administration </a:t>
            </a:r>
          </a:p>
          <a:p>
            <a:pPr fontAlgn="base">
              <a:lnSpc>
                <a:spcPct val="120000"/>
              </a:lnSpc>
              <a:spcBef>
                <a:spcPts val="400"/>
              </a:spcBef>
            </a:pPr>
            <a:r>
              <a:rPr lang="en-GB" dirty="0">
                <a:latin typeface="+mn-lt"/>
              </a:rPr>
              <a:t>describe the storage, handling and safe administration of the MVA-BN vaccine</a:t>
            </a:r>
          </a:p>
        </p:txBody>
      </p:sp>
      <p:sp>
        <p:nvSpPr>
          <p:cNvPr id="4" name="Footer Placeholder 3">
            <a:extLst>
              <a:ext uri="{FF2B5EF4-FFF2-40B4-BE49-F238E27FC236}">
                <a16:creationId xmlns:a16="http://schemas.microsoft.com/office/drawing/2014/main" id="{6F6CE59D-C4F0-41E8-9ACC-B0C38A4393A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D5CF371-58B2-448F-A79B-E52345359A83}"/>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0757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E826-0135-481D-94FA-7CA2E41A6DDF}"/>
              </a:ext>
            </a:extLst>
          </p:cNvPr>
          <p:cNvSpPr>
            <a:spLocks noGrp="1"/>
          </p:cNvSpPr>
          <p:nvPr>
            <p:ph type="title"/>
          </p:nvPr>
        </p:nvSpPr>
        <p:spPr/>
        <p:txBody>
          <a:bodyPr>
            <a:normAutofit fontScale="90000"/>
          </a:bodyPr>
          <a:lstStyle/>
          <a:p>
            <a:r>
              <a:rPr lang="en-GB" dirty="0"/>
              <a:t>MVA-BN: delayed vaccination and administration with, before or after other vaccines</a:t>
            </a:r>
          </a:p>
        </p:txBody>
      </p:sp>
      <p:sp>
        <p:nvSpPr>
          <p:cNvPr id="3" name="Content Placeholder 2">
            <a:extLst>
              <a:ext uri="{FF2B5EF4-FFF2-40B4-BE49-F238E27FC236}">
                <a16:creationId xmlns:a16="http://schemas.microsoft.com/office/drawing/2014/main" id="{E1FF5E3C-E7AE-424B-8C2C-A501CC1085A2}"/>
              </a:ext>
            </a:extLst>
          </p:cNvPr>
          <p:cNvSpPr>
            <a:spLocks noGrp="1"/>
          </p:cNvSpPr>
          <p:nvPr>
            <p:ph idx="1"/>
          </p:nvPr>
        </p:nvSpPr>
        <p:spPr>
          <a:xfrm>
            <a:off x="311543" y="1476240"/>
            <a:ext cx="11123857" cy="4551329"/>
          </a:xfrm>
        </p:spPr>
        <p:txBody>
          <a:bodyPr>
            <a:noAutofit/>
          </a:bodyPr>
          <a:lstStyle/>
          <a:p>
            <a:pPr>
              <a:lnSpc>
                <a:spcPct val="100000"/>
              </a:lnSpc>
              <a:spcBef>
                <a:spcPts val="200"/>
              </a:spcBef>
            </a:pPr>
            <a:r>
              <a:rPr lang="en-GB" sz="1900" dirty="0">
                <a:latin typeface="+mn-lt"/>
              </a:rPr>
              <a:t>if the MVA-BN course is interrupted or delayed, it should be resumed using the same vaccine but the first dose does not need to be repeated</a:t>
            </a:r>
          </a:p>
          <a:p>
            <a:pPr>
              <a:lnSpc>
                <a:spcPct val="100000"/>
              </a:lnSpc>
              <a:spcBef>
                <a:spcPts val="200"/>
              </a:spcBef>
            </a:pPr>
            <a:r>
              <a:rPr lang="en-GB" sz="1900" b="0" i="0" u="none" strike="noStrike" baseline="0" dirty="0">
                <a:solidFill>
                  <a:srgbClr val="000000"/>
                </a:solidFill>
                <a:latin typeface="+mn-lt"/>
              </a:rPr>
              <a:t>although no data for co-administration of MVA-BN vaccine with other vaccines exists, it is thought that any interference between this vaccine and other vaccines (live and inactivated) is likely to be limited </a:t>
            </a:r>
          </a:p>
          <a:p>
            <a:pPr>
              <a:lnSpc>
                <a:spcPct val="100000"/>
              </a:lnSpc>
              <a:spcBef>
                <a:spcPts val="200"/>
              </a:spcBef>
            </a:pPr>
            <a:r>
              <a:rPr lang="en-GB" sz="1900" b="0" i="0" u="none" strike="noStrike" baseline="0" dirty="0">
                <a:solidFill>
                  <a:srgbClr val="000000"/>
                </a:solidFill>
                <a:latin typeface="+mn-lt"/>
              </a:rPr>
              <a:t>based on experience with other vaccines, any potential interference is most likely to result in a slightly attenuated immune response to one of the vaccines </a:t>
            </a:r>
          </a:p>
          <a:p>
            <a:pPr>
              <a:lnSpc>
                <a:spcPct val="100000"/>
              </a:lnSpc>
              <a:spcBef>
                <a:spcPts val="200"/>
              </a:spcBef>
            </a:pPr>
            <a:r>
              <a:rPr lang="en-GB" sz="1900" b="0" i="0" u="none" strike="noStrike" baseline="0" dirty="0">
                <a:solidFill>
                  <a:srgbClr val="000000"/>
                </a:solidFill>
                <a:latin typeface="+mn-lt"/>
              </a:rPr>
              <a:t>there is no evidence of any safety concerns from giving other vaccines at the same time as the MVA-BN vaccine, although it may make the attribution of any adverse events more difficult </a:t>
            </a:r>
            <a:endParaRPr lang="en-GB" sz="1900" dirty="0">
              <a:latin typeface="+mn-lt"/>
            </a:endParaRPr>
          </a:p>
          <a:p>
            <a:pPr>
              <a:lnSpc>
                <a:spcPct val="100000"/>
              </a:lnSpc>
              <a:spcBef>
                <a:spcPts val="200"/>
              </a:spcBef>
            </a:pPr>
            <a:r>
              <a:rPr lang="en-GB" sz="1900" dirty="0">
                <a:latin typeface="+mn-lt"/>
              </a:rPr>
              <a:t>where individuals in an eligible cohort present having recently received one or more inactivated or another live vaccine, MVA-BN vaccination should still be given </a:t>
            </a:r>
          </a:p>
          <a:p>
            <a:pPr>
              <a:lnSpc>
                <a:spcPct val="100000"/>
              </a:lnSpc>
              <a:spcBef>
                <a:spcPts val="200"/>
              </a:spcBef>
            </a:pPr>
            <a:r>
              <a:rPr lang="en-GB" sz="1900" dirty="0">
                <a:latin typeface="+mn-lt"/>
              </a:rPr>
              <a:t>the same applies where MVA-BN vaccination has been received first or where a patient presents requiring 2 or more vaccines</a:t>
            </a:r>
          </a:p>
          <a:p>
            <a:pPr>
              <a:lnSpc>
                <a:spcPct val="100000"/>
              </a:lnSpc>
              <a:spcBef>
                <a:spcPts val="200"/>
              </a:spcBef>
            </a:pPr>
            <a:r>
              <a:rPr lang="en-GB" sz="1900" dirty="0">
                <a:latin typeface="+mn-lt"/>
              </a:rPr>
              <a:t>it is generally better for vaccination with any required vaccines (including MVA-BN, hepatitis A, hepatitis B and HPV) to proceed to avoid any further delay in protection and to avoid the risk of the individual not returning for a </a:t>
            </a:r>
            <a:r>
              <a:rPr lang="en-GB" sz="1900">
                <a:latin typeface="+mn-lt"/>
              </a:rPr>
              <a:t>later appointment</a:t>
            </a:r>
            <a:endParaRPr lang="en-GB" sz="1900" dirty="0">
              <a:latin typeface="+mn-lt"/>
            </a:endParaRPr>
          </a:p>
        </p:txBody>
      </p:sp>
      <p:sp>
        <p:nvSpPr>
          <p:cNvPr id="4" name="Footer Placeholder 3">
            <a:extLst>
              <a:ext uri="{FF2B5EF4-FFF2-40B4-BE49-F238E27FC236}">
                <a16:creationId xmlns:a16="http://schemas.microsoft.com/office/drawing/2014/main" id="{4A42CFE2-446E-4CD6-9F23-D4791046EE6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2C8A50-988C-497A-ADF3-A12D4D0ADEC3}"/>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97643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A69C-3FDA-47B1-BF30-50E6878DACEE}"/>
              </a:ext>
            </a:extLst>
          </p:cNvPr>
          <p:cNvSpPr>
            <a:spLocks noGrp="1"/>
          </p:cNvSpPr>
          <p:nvPr>
            <p:ph type="title"/>
          </p:nvPr>
        </p:nvSpPr>
        <p:spPr>
          <a:xfrm>
            <a:off x="330206" y="356700"/>
            <a:ext cx="6807712" cy="651008"/>
          </a:xfrm>
        </p:spPr>
        <p:txBody>
          <a:bodyPr>
            <a:normAutofit/>
          </a:bodyPr>
          <a:lstStyle/>
          <a:p>
            <a:r>
              <a:rPr lang="en-GB" sz="3400" dirty="0"/>
              <a:t>Fractional dosing</a:t>
            </a:r>
          </a:p>
        </p:txBody>
      </p:sp>
      <p:sp>
        <p:nvSpPr>
          <p:cNvPr id="3" name="Content Placeholder 2">
            <a:extLst>
              <a:ext uri="{FF2B5EF4-FFF2-40B4-BE49-F238E27FC236}">
                <a16:creationId xmlns:a16="http://schemas.microsoft.com/office/drawing/2014/main" id="{E970BF1E-8786-41E5-9DF8-46D026746E16}"/>
              </a:ext>
            </a:extLst>
          </p:cNvPr>
          <p:cNvSpPr>
            <a:spLocks noGrp="1"/>
          </p:cNvSpPr>
          <p:nvPr>
            <p:ph idx="1"/>
          </p:nvPr>
        </p:nvSpPr>
        <p:spPr>
          <a:xfrm>
            <a:off x="330205" y="1457308"/>
            <a:ext cx="11123857" cy="4700896"/>
          </a:xfrm>
        </p:spPr>
        <p:txBody>
          <a:bodyPr>
            <a:noAutofit/>
          </a:bodyPr>
          <a:lstStyle/>
          <a:p>
            <a:pPr marL="0" indent="0">
              <a:lnSpc>
                <a:spcPct val="100000"/>
              </a:lnSpc>
              <a:spcBef>
                <a:spcPts val="600"/>
              </a:spcBef>
              <a:buNone/>
            </a:pPr>
            <a:r>
              <a:rPr lang="en-GB" sz="2500" b="0" i="0" u="none" strike="noStrike" baseline="0" dirty="0">
                <a:solidFill>
                  <a:srgbClr val="000000"/>
                </a:solidFill>
                <a:latin typeface="+mn-lt"/>
              </a:rPr>
              <a:t>In August 2022, following the emergency use approval by the US Food and Drug Administration, JCVI endorsed the use of a fractional dose (0.1ml) of MVA-BN given by intradermal injection during periods of supply constraints </a:t>
            </a:r>
            <a:endParaRPr lang="en-GB" sz="2500" dirty="0">
              <a:latin typeface="+mn-lt"/>
            </a:endParaRPr>
          </a:p>
          <a:p>
            <a:pPr>
              <a:lnSpc>
                <a:spcPct val="100000"/>
              </a:lnSpc>
              <a:spcBef>
                <a:spcPts val="600"/>
              </a:spcBef>
            </a:pPr>
            <a:r>
              <a:rPr lang="en-GB" sz="2500" dirty="0">
                <a:latin typeface="+mn-lt"/>
              </a:rPr>
              <a:t>this provides a dose-sparing solution to the limited worldwide availability of MVA-BN, allowing the continued roll-out of the vaccination programme which has been implemented to bring the outbreak under control</a:t>
            </a:r>
          </a:p>
          <a:p>
            <a:pPr marL="0" indent="0">
              <a:lnSpc>
                <a:spcPct val="100000"/>
              </a:lnSpc>
              <a:spcBef>
                <a:spcPts val="600"/>
              </a:spcBef>
              <a:buNone/>
            </a:pPr>
            <a:endParaRPr lang="en-GB" sz="900" dirty="0">
              <a:latin typeface="+mn-lt"/>
            </a:endParaRPr>
          </a:p>
          <a:p>
            <a:pPr marL="0" indent="0">
              <a:lnSpc>
                <a:spcPct val="100000"/>
              </a:lnSpc>
              <a:spcBef>
                <a:spcPts val="600"/>
              </a:spcBef>
              <a:buNone/>
            </a:pPr>
            <a:r>
              <a:rPr lang="en-GB" sz="2500" dirty="0">
                <a:latin typeface="+mn-lt"/>
              </a:rPr>
              <a:t>Fractional doses (0.1ml) are withdrawn from a single-dose (0.5ml) vial and can only be given via the intradermal route: </a:t>
            </a:r>
          </a:p>
          <a:p>
            <a:pPr>
              <a:lnSpc>
                <a:spcPct val="100000"/>
              </a:lnSpc>
              <a:spcBef>
                <a:spcPts val="600"/>
              </a:spcBef>
            </a:pPr>
            <a:r>
              <a:rPr lang="en-GB" sz="2500" dirty="0">
                <a:latin typeface="+mn-lt"/>
              </a:rPr>
              <a:t>a 0.1ml dose administered intradermally to those individuals for whom it is recommended appears to be equivalent to a 0.5ml dose given subcutaneously </a:t>
            </a:r>
            <a:r>
              <a:rPr lang="en-GB" sz="2500">
                <a:latin typeface="+mn-lt"/>
              </a:rPr>
              <a:t>or intramuscularly</a:t>
            </a:r>
            <a:endParaRPr lang="en-GB" sz="2500" dirty="0">
              <a:latin typeface="+mn-lt"/>
            </a:endParaRPr>
          </a:p>
        </p:txBody>
      </p:sp>
      <p:sp>
        <p:nvSpPr>
          <p:cNvPr id="4" name="Footer Placeholder 3">
            <a:extLst>
              <a:ext uri="{FF2B5EF4-FFF2-40B4-BE49-F238E27FC236}">
                <a16:creationId xmlns:a16="http://schemas.microsoft.com/office/drawing/2014/main" id="{5E6D3BEF-8AF8-498D-B82A-A1845D927EF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387FDF3-BC89-44BD-B661-DE07B8DFA412}"/>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621931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8F1-48D5-4FDF-AE5F-CDC9286BB731}"/>
              </a:ext>
            </a:extLst>
          </p:cNvPr>
          <p:cNvSpPr>
            <a:spLocks noGrp="1"/>
          </p:cNvSpPr>
          <p:nvPr>
            <p:ph type="title"/>
          </p:nvPr>
        </p:nvSpPr>
        <p:spPr>
          <a:xfrm>
            <a:off x="438546" y="375364"/>
            <a:ext cx="7828383" cy="669670"/>
          </a:xfrm>
        </p:spPr>
        <p:txBody>
          <a:bodyPr/>
          <a:lstStyle/>
          <a:p>
            <a:r>
              <a:rPr lang="en-GB" dirty="0"/>
              <a:t>Antibody persistence and boosting</a:t>
            </a:r>
          </a:p>
        </p:txBody>
      </p:sp>
      <p:sp>
        <p:nvSpPr>
          <p:cNvPr id="3" name="Content Placeholder 2">
            <a:extLst>
              <a:ext uri="{FF2B5EF4-FFF2-40B4-BE49-F238E27FC236}">
                <a16:creationId xmlns:a16="http://schemas.microsoft.com/office/drawing/2014/main" id="{B96914B1-D924-4801-874B-AAAE32828A94}"/>
              </a:ext>
            </a:extLst>
          </p:cNvPr>
          <p:cNvSpPr>
            <a:spLocks noGrp="1"/>
          </p:cNvSpPr>
          <p:nvPr>
            <p:ph idx="1"/>
          </p:nvPr>
        </p:nvSpPr>
        <p:spPr>
          <a:xfrm>
            <a:off x="330205" y="1550891"/>
            <a:ext cx="11123857" cy="4560659"/>
          </a:xfrm>
        </p:spPr>
        <p:txBody>
          <a:bodyPr>
            <a:noAutofit/>
          </a:bodyPr>
          <a:lstStyle/>
          <a:p>
            <a:pPr>
              <a:lnSpc>
                <a:spcPct val="100000"/>
              </a:lnSpc>
              <a:spcBef>
                <a:spcPts val="600"/>
              </a:spcBef>
            </a:pPr>
            <a:r>
              <a:rPr lang="en-GB" sz="2100" b="0" i="0" u="none" strike="noStrike" baseline="0" dirty="0">
                <a:solidFill>
                  <a:srgbClr val="000000"/>
                </a:solidFill>
                <a:latin typeface="+mn-lt"/>
              </a:rPr>
              <a:t>there </a:t>
            </a:r>
            <a:r>
              <a:rPr lang="en-GB" sz="2100" dirty="0">
                <a:solidFill>
                  <a:srgbClr val="000000"/>
                </a:solidFill>
                <a:latin typeface="+mn-lt"/>
              </a:rPr>
              <a:t>is</a:t>
            </a:r>
            <a:r>
              <a:rPr lang="en-GB" sz="2100" b="0" i="0" u="none" strike="noStrike" baseline="0" dirty="0">
                <a:solidFill>
                  <a:srgbClr val="000000"/>
                </a:solidFill>
                <a:latin typeface="+mn-lt"/>
              </a:rPr>
              <a:t> limited data to determine the appropriate timing of booster doses after a 2 dose primary course of MVA-BN for those at ongoing occupational risk of monkeypox</a:t>
            </a:r>
          </a:p>
          <a:p>
            <a:pPr>
              <a:lnSpc>
                <a:spcPct val="100000"/>
              </a:lnSpc>
              <a:spcBef>
                <a:spcPts val="600"/>
              </a:spcBef>
            </a:pPr>
            <a:r>
              <a:rPr lang="en-GB" sz="2100" b="0" i="0" u="none" strike="noStrike" baseline="0" dirty="0">
                <a:solidFill>
                  <a:srgbClr val="000000"/>
                </a:solidFill>
                <a:latin typeface="+mn-lt"/>
              </a:rPr>
              <a:t>studies have demonstrated a rapid boosting response following a single booster in individuals who have completed a primary schedule, demonstrating ongoing memory and persistence of antibodies to 24 months</a:t>
            </a:r>
          </a:p>
          <a:p>
            <a:pPr>
              <a:lnSpc>
                <a:spcPct val="100000"/>
              </a:lnSpc>
              <a:spcBef>
                <a:spcPts val="600"/>
              </a:spcBef>
            </a:pPr>
            <a:r>
              <a:rPr lang="en-GB" sz="2100" b="0" i="0" u="none" strike="noStrike" baseline="0" dirty="0">
                <a:solidFill>
                  <a:srgbClr val="000000"/>
                </a:solidFill>
                <a:latin typeface="+mn-lt"/>
              </a:rPr>
              <a:t>given this, it is likely that adequately primed individuals will make a good response to natural exposure that will protect or reduce the severity of any breakthrough infection</a:t>
            </a:r>
          </a:p>
          <a:p>
            <a:pPr>
              <a:lnSpc>
                <a:spcPct val="100000"/>
              </a:lnSpc>
              <a:spcBef>
                <a:spcPts val="600"/>
              </a:spcBef>
            </a:pPr>
            <a:r>
              <a:rPr lang="en-GB" sz="2100" b="0" i="0" u="none" strike="noStrike" baseline="0" dirty="0">
                <a:solidFill>
                  <a:srgbClr val="000000"/>
                </a:solidFill>
                <a:latin typeface="+mn-lt"/>
              </a:rPr>
              <a:t>where boosting is considered necessary for those at on-going risk of exposure, a single dose of 0.5 ml should be administered, at least two years after the primary course</a:t>
            </a:r>
          </a:p>
          <a:p>
            <a:pPr>
              <a:lnSpc>
                <a:spcPct val="100000"/>
              </a:lnSpc>
              <a:spcBef>
                <a:spcPts val="600"/>
              </a:spcBef>
            </a:pPr>
            <a:r>
              <a:rPr lang="en-GB" sz="2100" dirty="0">
                <a:solidFill>
                  <a:srgbClr val="000000"/>
                </a:solidFill>
                <a:latin typeface="+mn-lt"/>
              </a:rPr>
              <a:t>i</a:t>
            </a:r>
            <a:r>
              <a:rPr lang="en-GB" sz="2100" b="0" i="0" u="none" strike="noStrike" baseline="0" dirty="0">
                <a:solidFill>
                  <a:srgbClr val="000000"/>
                </a:solidFill>
                <a:latin typeface="+mn-lt"/>
              </a:rPr>
              <a:t>f a documented exposure occurs more than two years after the primary course, a single dose of 0.5 ml should be administered within 4 days</a:t>
            </a:r>
          </a:p>
        </p:txBody>
      </p:sp>
      <p:sp>
        <p:nvSpPr>
          <p:cNvPr id="4" name="Footer Placeholder 3">
            <a:extLst>
              <a:ext uri="{FF2B5EF4-FFF2-40B4-BE49-F238E27FC236}">
                <a16:creationId xmlns:a16="http://schemas.microsoft.com/office/drawing/2014/main" id="{33D65FB4-4F81-4CDD-9944-F287D3B686B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F4AF48E-E1A9-431B-A9D9-F1A71C2E1B5E}"/>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405729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A6-62BA-4F67-8D85-5ACE7DE586A3}"/>
              </a:ext>
            </a:extLst>
          </p:cNvPr>
          <p:cNvSpPr>
            <a:spLocks noGrp="1"/>
          </p:cNvSpPr>
          <p:nvPr>
            <p:ph type="title"/>
          </p:nvPr>
        </p:nvSpPr>
        <p:spPr>
          <a:xfrm>
            <a:off x="339537" y="440678"/>
            <a:ext cx="4363092" cy="632347"/>
          </a:xfrm>
        </p:spPr>
        <p:txBody>
          <a:bodyPr/>
          <a:lstStyle/>
          <a:p>
            <a:r>
              <a:rPr lang="en-GB" dirty="0"/>
              <a:t>Contraindications</a:t>
            </a:r>
          </a:p>
        </p:txBody>
      </p:sp>
      <p:sp>
        <p:nvSpPr>
          <p:cNvPr id="3" name="Content Placeholder 2">
            <a:extLst>
              <a:ext uri="{FF2B5EF4-FFF2-40B4-BE49-F238E27FC236}">
                <a16:creationId xmlns:a16="http://schemas.microsoft.com/office/drawing/2014/main" id="{A9EB5D68-2F86-4752-8900-7BF23E6EBB8E}"/>
              </a:ext>
            </a:extLst>
          </p:cNvPr>
          <p:cNvSpPr>
            <a:spLocks noGrp="1"/>
          </p:cNvSpPr>
          <p:nvPr>
            <p:ph idx="1"/>
          </p:nvPr>
        </p:nvSpPr>
        <p:spPr/>
        <p:txBody>
          <a:bodyPr>
            <a:normAutofit/>
          </a:bodyPr>
          <a:lstStyle/>
          <a:p>
            <a:r>
              <a:rPr lang="en-GB" sz="2500" dirty="0"/>
              <a:t>MVA-BN vaccine is contraindicated in those who have had a sudden life-threatening allergic reaction to a previous dose of, or to any components of the MVA-BN vaccine </a:t>
            </a:r>
          </a:p>
          <a:p>
            <a:r>
              <a:rPr lang="en-GB" sz="2500" dirty="0"/>
              <a:t>if a confirmed anaphylactic reaction has been experienced after a previous dose of MVA-BN or any of its components, specialist advice should be sought</a:t>
            </a:r>
          </a:p>
          <a:p>
            <a:r>
              <a:rPr lang="en-GB" sz="2500" dirty="0"/>
              <a:t>the vaccine contains trometamol, sodium chloride and water for injections</a:t>
            </a:r>
          </a:p>
          <a:p>
            <a:r>
              <a:rPr lang="en-GB" sz="2500" dirty="0"/>
              <a:t>it may also contain trace amounts of chicken protein, benzonase, gentamicin and ciprofloxacin from the </a:t>
            </a:r>
            <a:r>
              <a:rPr lang="en-GB" sz="2500"/>
              <a:t>manufacturing process</a:t>
            </a:r>
            <a:endParaRPr lang="en-GB" sz="2500" dirty="0"/>
          </a:p>
        </p:txBody>
      </p:sp>
      <p:sp>
        <p:nvSpPr>
          <p:cNvPr id="4" name="Footer Placeholder 3">
            <a:extLst>
              <a:ext uri="{FF2B5EF4-FFF2-40B4-BE49-F238E27FC236}">
                <a16:creationId xmlns:a16="http://schemas.microsoft.com/office/drawing/2014/main" id="{74EA5A78-54F1-470C-A75B-DF7B08AA27CC}"/>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D40942E-5DFA-4132-9E9B-B4EE053A3F9D}"/>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281034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44C-1D51-4083-995B-AB7700DCA887}"/>
              </a:ext>
            </a:extLst>
          </p:cNvPr>
          <p:cNvSpPr>
            <a:spLocks noGrp="1"/>
          </p:cNvSpPr>
          <p:nvPr>
            <p:ph type="title"/>
          </p:nvPr>
        </p:nvSpPr>
        <p:spPr>
          <a:xfrm>
            <a:off x="348867" y="394025"/>
            <a:ext cx="3028814" cy="669670"/>
          </a:xfrm>
        </p:spPr>
        <p:txBody>
          <a:bodyPr/>
          <a:lstStyle/>
          <a:p>
            <a:r>
              <a:rPr lang="en-GB" dirty="0"/>
              <a:t>Precautions</a:t>
            </a:r>
          </a:p>
        </p:txBody>
      </p:sp>
      <p:sp>
        <p:nvSpPr>
          <p:cNvPr id="3" name="Content Placeholder 2">
            <a:extLst>
              <a:ext uri="{FF2B5EF4-FFF2-40B4-BE49-F238E27FC236}">
                <a16:creationId xmlns:a16="http://schemas.microsoft.com/office/drawing/2014/main" id="{1C886E7E-DB3A-4454-A238-955D6A87DA87}"/>
              </a:ext>
            </a:extLst>
          </p:cNvPr>
          <p:cNvSpPr>
            <a:spLocks noGrp="1"/>
          </p:cNvSpPr>
          <p:nvPr>
            <p:ph idx="1"/>
          </p:nvPr>
        </p:nvSpPr>
        <p:spPr>
          <a:xfrm>
            <a:off x="330205" y="1513570"/>
            <a:ext cx="11123857" cy="4351338"/>
          </a:xfrm>
        </p:spPr>
        <p:txBody>
          <a:bodyPr>
            <a:noAutofit/>
          </a:bodyPr>
          <a:lstStyle/>
          <a:p>
            <a:pPr>
              <a:lnSpc>
                <a:spcPct val="110000"/>
              </a:lnSpc>
              <a:spcBef>
                <a:spcPts val="600"/>
              </a:spcBef>
            </a:pPr>
            <a:r>
              <a:rPr lang="en-GB" sz="2300" dirty="0"/>
              <a:t>minor illnesses without fever or systemic upset are not valid reasons to postpone immunisation </a:t>
            </a:r>
          </a:p>
          <a:p>
            <a:pPr>
              <a:lnSpc>
                <a:spcPct val="110000"/>
              </a:lnSpc>
              <a:spcBef>
                <a:spcPts val="600"/>
              </a:spcBef>
            </a:pPr>
            <a:r>
              <a:rPr lang="en-GB" sz="2300" dirty="0"/>
              <a:t>if an individual is acutely unwell, immunisation may be postponed until they have fully recovered </a:t>
            </a:r>
          </a:p>
          <a:p>
            <a:pPr>
              <a:lnSpc>
                <a:spcPct val="110000"/>
              </a:lnSpc>
              <a:spcBef>
                <a:spcPts val="600"/>
              </a:spcBef>
            </a:pPr>
            <a:r>
              <a:rPr lang="en-GB" sz="2300" dirty="0"/>
              <a:t>this is to avoid confusing the differential diagnosis of any acute illness by wrongly attributing any signs or symptoms to the adverse effects of the vaccine </a:t>
            </a:r>
          </a:p>
          <a:p>
            <a:pPr>
              <a:lnSpc>
                <a:spcPct val="110000"/>
              </a:lnSpc>
              <a:spcBef>
                <a:spcPts val="600"/>
              </a:spcBef>
            </a:pPr>
            <a:r>
              <a:rPr lang="en-GB" sz="2300" dirty="0"/>
              <a:t>individuals who are unwell should be assessed to determine whether they are displaying symptoms of monkeypox</a:t>
            </a:r>
          </a:p>
          <a:p>
            <a:pPr>
              <a:lnSpc>
                <a:spcPct val="110000"/>
              </a:lnSpc>
              <a:spcBef>
                <a:spcPts val="600"/>
              </a:spcBef>
            </a:pPr>
            <a:r>
              <a:rPr lang="en-GB" sz="2300" dirty="0"/>
              <a:t>individuals with atopic dermatitis may need to be risk assessed prior to vaccination </a:t>
            </a:r>
          </a:p>
          <a:p>
            <a:pPr>
              <a:lnSpc>
                <a:spcPct val="110000"/>
              </a:lnSpc>
              <a:spcBef>
                <a:spcPts val="600"/>
              </a:spcBef>
            </a:pPr>
            <a:r>
              <a:rPr lang="en-GB" sz="2300" dirty="0"/>
              <a:t>individuals who are pregnant or breastfeeding should discuss the benefits and risks prior to vaccination</a:t>
            </a:r>
          </a:p>
        </p:txBody>
      </p:sp>
      <p:sp>
        <p:nvSpPr>
          <p:cNvPr id="4" name="Footer Placeholder 3">
            <a:extLst>
              <a:ext uri="{FF2B5EF4-FFF2-40B4-BE49-F238E27FC236}">
                <a16:creationId xmlns:a16="http://schemas.microsoft.com/office/drawing/2014/main" id="{2F20A721-4D39-412C-BDDB-8782FF0F07C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6C7A02B-65AD-4AA1-9B1A-235A6CA42623}"/>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2215059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2EB0-6BEF-48D0-A561-789263B0ED84}"/>
              </a:ext>
            </a:extLst>
          </p:cNvPr>
          <p:cNvSpPr>
            <a:spLocks noGrp="1"/>
          </p:cNvSpPr>
          <p:nvPr>
            <p:ph type="title"/>
          </p:nvPr>
        </p:nvSpPr>
        <p:spPr>
          <a:xfrm>
            <a:off x="330206" y="440675"/>
            <a:ext cx="9084382" cy="697662"/>
          </a:xfrm>
        </p:spPr>
        <p:txBody>
          <a:bodyPr/>
          <a:lstStyle/>
          <a:p>
            <a:r>
              <a:rPr lang="en-GB" dirty="0"/>
              <a:t>Current or previous monkeypox infection</a:t>
            </a:r>
          </a:p>
        </p:txBody>
      </p:sp>
      <p:sp>
        <p:nvSpPr>
          <p:cNvPr id="3" name="Content Placeholder 2">
            <a:extLst>
              <a:ext uri="{FF2B5EF4-FFF2-40B4-BE49-F238E27FC236}">
                <a16:creationId xmlns:a16="http://schemas.microsoft.com/office/drawing/2014/main" id="{2B9222F4-BFA5-412C-9CC0-9EE157E40D51}"/>
              </a:ext>
            </a:extLst>
          </p:cNvPr>
          <p:cNvSpPr>
            <a:spLocks noGrp="1"/>
          </p:cNvSpPr>
          <p:nvPr>
            <p:ph idx="1"/>
          </p:nvPr>
        </p:nvSpPr>
        <p:spPr>
          <a:xfrm>
            <a:off x="330205" y="1560221"/>
            <a:ext cx="11123857" cy="4635306"/>
          </a:xfrm>
        </p:spPr>
        <p:txBody>
          <a:bodyPr>
            <a:noAutofit/>
          </a:bodyPr>
          <a:lstStyle/>
          <a:p>
            <a:pPr>
              <a:lnSpc>
                <a:spcPct val="100000"/>
              </a:lnSpc>
              <a:spcBef>
                <a:spcPts val="600"/>
              </a:spcBef>
            </a:pPr>
            <a:r>
              <a:rPr lang="en-GB" sz="2300" dirty="0">
                <a:solidFill>
                  <a:srgbClr val="000000"/>
                </a:solidFill>
                <a:latin typeface="+mn-lt"/>
              </a:rPr>
              <a:t>i</a:t>
            </a:r>
            <a:r>
              <a:rPr lang="en-GB" sz="2300" b="0" i="0" dirty="0">
                <a:solidFill>
                  <a:srgbClr val="000000"/>
                </a:solidFill>
                <a:effectLst/>
                <a:latin typeface="+mn-lt"/>
              </a:rPr>
              <a:t>f an individual is acutely unwell with symptoms or signs of possible monkeypox infection, immunisation should be postponed until they have fully recovered</a:t>
            </a:r>
          </a:p>
          <a:p>
            <a:pPr>
              <a:lnSpc>
                <a:spcPct val="100000"/>
              </a:lnSpc>
              <a:spcBef>
                <a:spcPts val="600"/>
              </a:spcBef>
            </a:pPr>
            <a:r>
              <a:rPr lang="en-GB" sz="2300" b="0" i="0" dirty="0">
                <a:solidFill>
                  <a:srgbClr val="000000"/>
                </a:solidFill>
                <a:effectLst/>
                <a:latin typeface="+mn-lt"/>
              </a:rPr>
              <a:t>this </a:t>
            </a:r>
            <a:r>
              <a:rPr lang="en-GB" sz="2300" dirty="0">
                <a:solidFill>
                  <a:srgbClr val="000000"/>
                </a:solidFill>
                <a:latin typeface="+mn-lt"/>
              </a:rPr>
              <a:t>is </a:t>
            </a:r>
            <a:r>
              <a:rPr lang="en-GB" sz="2300" b="0" i="0" dirty="0">
                <a:solidFill>
                  <a:srgbClr val="000000"/>
                </a:solidFill>
                <a:effectLst/>
                <a:latin typeface="+mn-lt"/>
              </a:rPr>
              <a:t>to reduce the risks of exposing others and to avoid wrongly attributing any signs or symptoms to the adverse effects of the vaccine </a:t>
            </a:r>
          </a:p>
          <a:p>
            <a:pPr>
              <a:lnSpc>
                <a:spcPct val="100000"/>
              </a:lnSpc>
              <a:spcBef>
                <a:spcPts val="600"/>
              </a:spcBef>
            </a:pPr>
            <a:r>
              <a:rPr lang="en-GB" sz="2300" b="0" i="0" dirty="0">
                <a:solidFill>
                  <a:srgbClr val="000000"/>
                </a:solidFill>
                <a:effectLst/>
                <a:latin typeface="+mn-lt"/>
              </a:rPr>
              <a:t>whether prior monkeypox infection protects against future infection is currently unknown but based on analogy from smallpox infection and from live smallpox vaccine, it is thought that re-infection will be unusual, particularly in the short term </a:t>
            </a:r>
          </a:p>
          <a:p>
            <a:pPr>
              <a:lnSpc>
                <a:spcPct val="100000"/>
              </a:lnSpc>
              <a:spcBef>
                <a:spcPts val="600"/>
              </a:spcBef>
            </a:pPr>
            <a:r>
              <a:rPr lang="en-GB" sz="2300" b="0" i="0" dirty="0">
                <a:solidFill>
                  <a:srgbClr val="000000"/>
                </a:solidFill>
                <a:effectLst/>
                <a:latin typeface="+mn-lt"/>
              </a:rPr>
              <a:t>although previous monkeypox infection is not a contra-indication to vaccination, when there is limited vaccine supply, it is recommended that vaccination of confirmed cases is deferred </a:t>
            </a:r>
          </a:p>
          <a:p>
            <a:pPr>
              <a:lnSpc>
                <a:spcPct val="100000"/>
              </a:lnSpc>
              <a:spcBef>
                <a:spcPts val="600"/>
              </a:spcBef>
            </a:pPr>
            <a:r>
              <a:rPr lang="en-GB" sz="2300" b="0" i="0" dirty="0">
                <a:solidFill>
                  <a:srgbClr val="000000"/>
                </a:solidFill>
                <a:effectLst/>
                <a:latin typeface="+mn-lt"/>
              </a:rPr>
              <a:t>if supply allows, vaccination may be considered for those at on-going risk once fully recovered</a:t>
            </a:r>
            <a:endParaRPr lang="en-GB" sz="2300" dirty="0">
              <a:latin typeface="+mn-lt"/>
            </a:endParaRPr>
          </a:p>
        </p:txBody>
      </p:sp>
      <p:sp>
        <p:nvSpPr>
          <p:cNvPr id="4" name="Footer Placeholder 3">
            <a:extLst>
              <a:ext uri="{FF2B5EF4-FFF2-40B4-BE49-F238E27FC236}">
                <a16:creationId xmlns:a16="http://schemas.microsoft.com/office/drawing/2014/main" id="{B24E4652-0C9B-4A0D-8E33-CCA442DDE9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1FC25F0-E550-4CB9-85E2-9EBD12C531F5}"/>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1472044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EAE2-2E05-4F59-9D07-74B8ED471C2E}"/>
              </a:ext>
            </a:extLst>
          </p:cNvPr>
          <p:cNvSpPr>
            <a:spLocks noGrp="1"/>
          </p:cNvSpPr>
          <p:nvPr>
            <p:ph type="title"/>
          </p:nvPr>
        </p:nvSpPr>
        <p:spPr>
          <a:xfrm>
            <a:off x="339537" y="412685"/>
            <a:ext cx="2263704" cy="660339"/>
          </a:xfrm>
        </p:spPr>
        <p:txBody>
          <a:bodyPr/>
          <a:lstStyle/>
          <a:p>
            <a:r>
              <a:rPr lang="en-GB" dirty="0"/>
              <a:t>Children</a:t>
            </a:r>
          </a:p>
        </p:txBody>
      </p:sp>
      <p:sp>
        <p:nvSpPr>
          <p:cNvPr id="3" name="Content Placeholder 2">
            <a:extLst>
              <a:ext uri="{FF2B5EF4-FFF2-40B4-BE49-F238E27FC236}">
                <a16:creationId xmlns:a16="http://schemas.microsoft.com/office/drawing/2014/main" id="{D27A66AA-85D4-4D85-B72F-CF47E5775943}"/>
              </a:ext>
            </a:extLst>
          </p:cNvPr>
          <p:cNvSpPr>
            <a:spLocks noGrp="1"/>
          </p:cNvSpPr>
          <p:nvPr>
            <p:ph idx="1"/>
          </p:nvPr>
        </p:nvSpPr>
        <p:spPr>
          <a:xfrm>
            <a:off x="330205" y="1774825"/>
            <a:ext cx="11123857" cy="4520467"/>
          </a:xfrm>
        </p:spPr>
        <p:txBody>
          <a:bodyPr>
            <a:noAutofit/>
          </a:bodyPr>
          <a:lstStyle/>
          <a:p>
            <a:pPr>
              <a:lnSpc>
                <a:spcPct val="100000"/>
              </a:lnSpc>
              <a:spcBef>
                <a:spcPts val="600"/>
              </a:spcBef>
            </a:pPr>
            <a:r>
              <a:rPr lang="en-GB" sz="2200" dirty="0"/>
              <a:t>the MVA-BN vaccine is not licensed for and has been not been used widely in children</a:t>
            </a:r>
          </a:p>
          <a:p>
            <a:pPr>
              <a:lnSpc>
                <a:spcPct val="100000"/>
              </a:lnSpc>
              <a:spcBef>
                <a:spcPts val="600"/>
              </a:spcBef>
            </a:pPr>
            <a:r>
              <a:rPr lang="en-GB" sz="2200" dirty="0"/>
              <a:t>however, vaccines using MVA as a vector have been used in paediatric studies where they have been shown to be effective and have an acceptable safety record </a:t>
            </a:r>
          </a:p>
          <a:p>
            <a:pPr>
              <a:lnSpc>
                <a:spcPct val="100000"/>
              </a:lnSpc>
              <a:spcBef>
                <a:spcPts val="600"/>
              </a:spcBef>
            </a:pPr>
            <a:r>
              <a:rPr lang="en-GB" sz="2200" dirty="0"/>
              <a:t>the MVA-BN vaccine has been given safely to children, including infants, in the UK after previous cases </a:t>
            </a:r>
          </a:p>
          <a:p>
            <a:pPr>
              <a:lnSpc>
                <a:spcPct val="100000"/>
              </a:lnSpc>
              <a:spcBef>
                <a:spcPts val="600"/>
              </a:spcBef>
            </a:pPr>
            <a:r>
              <a:rPr lang="en-GB" sz="2200" dirty="0"/>
              <a:t>the vaccine should therefore be offered to children considered to be at risk as children, especially young children, appear to have a more severe presentation of monkeypox</a:t>
            </a:r>
          </a:p>
          <a:p>
            <a:pPr>
              <a:lnSpc>
                <a:spcPct val="100000"/>
              </a:lnSpc>
              <a:spcBef>
                <a:spcPts val="600"/>
              </a:spcBef>
            </a:pPr>
            <a:r>
              <a:rPr lang="en-GB" sz="2200" dirty="0"/>
              <a:t>administration of MVA-BN in children under 18 years should be through the subcutaneous or intramuscular route as there is no evidence on the use of intradermal fractional doses in children</a:t>
            </a:r>
          </a:p>
        </p:txBody>
      </p:sp>
      <p:sp>
        <p:nvSpPr>
          <p:cNvPr id="4" name="Footer Placeholder 3">
            <a:extLst>
              <a:ext uri="{FF2B5EF4-FFF2-40B4-BE49-F238E27FC236}">
                <a16:creationId xmlns:a16="http://schemas.microsoft.com/office/drawing/2014/main" id="{74C4B4C9-A3C5-4FB4-AAFB-D4AFAC476BA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630D5A6-3913-47B8-A10B-B38377CE92EF}"/>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242157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BAF-36E9-4A9F-934C-27877DE59A01}"/>
              </a:ext>
            </a:extLst>
          </p:cNvPr>
          <p:cNvSpPr>
            <a:spLocks noGrp="1"/>
          </p:cNvSpPr>
          <p:nvPr>
            <p:ph type="title"/>
          </p:nvPr>
        </p:nvSpPr>
        <p:spPr>
          <a:xfrm>
            <a:off x="330206" y="412686"/>
            <a:ext cx="2767557" cy="641678"/>
          </a:xfrm>
        </p:spPr>
        <p:txBody>
          <a:bodyPr/>
          <a:lstStyle/>
          <a:p>
            <a:r>
              <a:rPr lang="en-GB" dirty="0"/>
              <a:t>Pregnancy</a:t>
            </a:r>
          </a:p>
        </p:txBody>
      </p:sp>
      <p:sp>
        <p:nvSpPr>
          <p:cNvPr id="3" name="Content Placeholder 2">
            <a:extLst>
              <a:ext uri="{FF2B5EF4-FFF2-40B4-BE49-F238E27FC236}">
                <a16:creationId xmlns:a16="http://schemas.microsoft.com/office/drawing/2014/main" id="{96E386CB-DAFD-4E44-95F1-6806443FB76B}"/>
              </a:ext>
            </a:extLst>
          </p:cNvPr>
          <p:cNvSpPr>
            <a:spLocks noGrp="1"/>
          </p:cNvSpPr>
          <p:nvPr>
            <p:ph idx="1"/>
          </p:nvPr>
        </p:nvSpPr>
        <p:spPr>
          <a:xfrm>
            <a:off x="330205" y="1494907"/>
            <a:ext cx="11123857" cy="4351338"/>
          </a:xfrm>
        </p:spPr>
        <p:txBody>
          <a:bodyPr>
            <a:noAutofit/>
          </a:bodyPr>
          <a:lstStyle/>
          <a:p>
            <a:pPr>
              <a:lnSpc>
                <a:spcPct val="110000"/>
              </a:lnSpc>
              <a:spcBef>
                <a:spcPts val="600"/>
              </a:spcBef>
            </a:pPr>
            <a:r>
              <a:rPr lang="en-GB" sz="2200" dirty="0"/>
              <a:t>MVA-BN is not contraindicated in pregnancy </a:t>
            </a:r>
          </a:p>
          <a:p>
            <a:pPr>
              <a:lnSpc>
                <a:spcPct val="110000"/>
              </a:lnSpc>
              <a:spcBef>
                <a:spcPts val="600"/>
              </a:spcBef>
            </a:pPr>
            <a:r>
              <a:rPr lang="en-GB" sz="2200" dirty="0"/>
              <a:t>although it has not formally been evaluated in pregnancy, animal studies identified no vaccine related fetal malformations </a:t>
            </a:r>
          </a:p>
          <a:p>
            <a:pPr>
              <a:lnSpc>
                <a:spcPct val="110000"/>
              </a:lnSpc>
              <a:spcBef>
                <a:spcPts val="600"/>
              </a:spcBef>
            </a:pPr>
            <a:r>
              <a:rPr lang="en-GB" sz="2200" dirty="0"/>
              <a:t>use of MVA-BN in pregnant women is limited to fewer than 300 pregnancies but no adverse events on pregnancy were seen</a:t>
            </a:r>
          </a:p>
          <a:p>
            <a:pPr>
              <a:lnSpc>
                <a:spcPct val="110000"/>
              </a:lnSpc>
              <a:spcBef>
                <a:spcPts val="600"/>
              </a:spcBef>
            </a:pPr>
            <a:r>
              <a:rPr lang="en-GB" sz="2200" dirty="0"/>
              <a:t>as it is a non-replicating vaccine, there is no theoretical reason for concerns in pregnancy and the adverse events profile would be expected to be similar to that in non-pregnant vaccinees </a:t>
            </a:r>
          </a:p>
          <a:p>
            <a:pPr>
              <a:lnSpc>
                <a:spcPct val="110000"/>
              </a:lnSpc>
              <a:spcBef>
                <a:spcPts val="600"/>
              </a:spcBef>
            </a:pPr>
            <a:r>
              <a:rPr lang="en-GB" sz="2200" dirty="0"/>
              <a:t>whilst it is not routinely recommended for use in pregnancy, any theoretical concern needs to be weighed against the maternal risks from monkeypox in late pregnancy (such as risk of more severe disease from viral infections in third trimester) and any consequent fetal risks from maternal infection in early pregnancy</a:t>
            </a:r>
          </a:p>
        </p:txBody>
      </p:sp>
      <p:sp>
        <p:nvSpPr>
          <p:cNvPr id="4" name="Footer Placeholder 3">
            <a:extLst>
              <a:ext uri="{FF2B5EF4-FFF2-40B4-BE49-F238E27FC236}">
                <a16:creationId xmlns:a16="http://schemas.microsoft.com/office/drawing/2014/main" id="{FFB778AC-2B65-40EB-88D8-93AD2439B5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87943-8B41-41EB-ACD3-48A983B9BBDA}"/>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3392470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C6B-6E65-4CEF-9AB1-676424C67A03}"/>
              </a:ext>
            </a:extLst>
          </p:cNvPr>
          <p:cNvSpPr>
            <a:spLocks noGrp="1"/>
          </p:cNvSpPr>
          <p:nvPr>
            <p:ph type="title"/>
          </p:nvPr>
        </p:nvSpPr>
        <p:spPr>
          <a:xfrm>
            <a:off x="330206" y="384693"/>
            <a:ext cx="3374047" cy="697661"/>
          </a:xfrm>
        </p:spPr>
        <p:txBody>
          <a:bodyPr>
            <a:normAutofit/>
          </a:bodyPr>
          <a:lstStyle/>
          <a:p>
            <a:r>
              <a:rPr lang="en-GB" dirty="0"/>
              <a:t>Breastfeeding</a:t>
            </a:r>
          </a:p>
        </p:txBody>
      </p:sp>
      <p:sp>
        <p:nvSpPr>
          <p:cNvPr id="3" name="Content Placeholder 2">
            <a:extLst>
              <a:ext uri="{FF2B5EF4-FFF2-40B4-BE49-F238E27FC236}">
                <a16:creationId xmlns:a16="http://schemas.microsoft.com/office/drawing/2014/main" id="{0C81361A-F8DA-47FF-96EA-D5BD1B690670}"/>
              </a:ext>
            </a:extLst>
          </p:cNvPr>
          <p:cNvSpPr>
            <a:spLocks noGrp="1"/>
          </p:cNvSpPr>
          <p:nvPr>
            <p:ph idx="1"/>
          </p:nvPr>
        </p:nvSpPr>
        <p:spPr>
          <a:xfrm>
            <a:off x="330205" y="1774826"/>
            <a:ext cx="11123857" cy="2517256"/>
          </a:xfrm>
        </p:spPr>
        <p:txBody>
          <a:bodyPr>
            <a:noAutofit/>
          </a:bodyPr>
          <a:lstStyle/>
          <a:p>
            <a:pPr>
              <a:lnSpc>
                <a:spcPct val="100000"/>
              </a:lnSpc>
              <a:spcBef>
                <a:spcPts val="600"/>
              </a:spcBef>
            </a:pPr>
            <a:r>
              <a:rPr lang="en-GB" sz="2800" dirty="0"/>
              <a:t>MVA-BN is not contraindicated if breast-feeding </a:t>
            </a:r>
          </a:p>
          <a:p>
            <a:pPr>
              <a:lnSpc>
                <a:spcPct val="100000"/>
              </a:lnSpc>
              <a:spcBef>
                <a:spcPts val="600"/>
              </a:spcBef>
            </a:pPr>
            <a:r>
              <a:rPr lang="en-GB" sz="2800" dirty="0"/>
              <a:t>it is not known whether MVA-BN is excreted in human milk, but this is unlikely as the vaccine virus does not replicate effectively in humans </a:t>
            </a:r>
          </a:p>
          <a:p>
            <a:pPr>
              <a:lnSpc>
                <a:spcPct val="100000"/>
              </a:lnSpc>
              <a:spcBef>
                <a:spcPts val="600"/>
              </a:spcBef>
            </a:pPr>
            <a:r>
              <a:rPr lang="en-GB" sz="2800" dirty="0"/>
              <a:t>women who are breast feeding and have a significant exposure to monkeypox should therefore be offered vaccination, after discussion about the risks of monkeypox to themselves and to the breast-fed child</a:t>
            </a:r>
          </a:p>
        </p:txBody>
      </p:sp>
      <p:sp>
        <p:nvSpPr>
          <p:cNvPr id="4" name="Footer Placeholder 3">
            <a:extLst>
              <a:ext uri="{FF2B5EF4-FFF2-40B4-BE49-F238E27FC236}">
                <a16:creationId xmlns:a16="http://schemas.microsoft.com/office/drawing/2014/main" id="{380D32C7-AB7F-4F19-9440-1BDDD6079FE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361D707-E0CC-48AF-9A0B-03D7B5D14356}"/>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2314316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D634-03E3-4E58-B49F-1B4CC979F4C4}"/>
              </a:ext>
            </a:extLst>
          </p:cNvPr>
          <p:cNvSpPr>
            <a:spLocks noGrp="1"/>
          </p:cNvSpPr>
          <p:nvPr>
            <p:ph type="title"/>
          </p:nvPr>
        </p:nvSpPr>
        <p:spPr>
          <a:xfrm>
            <a:off x="330206" y="356699"/>
            <a:ext cx="7283574" cy="716323"/>
          </a:xfrm>
        </p:spPr>
        <p:txBody>
          <a:bodyPr>
            <a:normAutofit/>
          </a:bodyPr>
          <a:lstStyle/>
          <a:p>
            <a:r>
              <a:rPr lang="en-GB" dirty="0"/>
              <a:t>Individuals with atopic dermatitis </a:t>
            </a:r>
          </a:p>
        </p:txBody>
      </p:sp>
      <p:sp>
        <p:nvSpPr>
          <p:cNvPr id="3" name="Content Placeholder 2">
            <a:extLst>
              <a:ext uri="{FF2B5EF4-FFF2-40B4-BE49-F238E27FC236}">
                <a16:creationId xmlns:a16="http://schemas.microsoft.com/office/drawing/2014/main" id="{3289B74D-EFAD-488D-B758-C1D82FD9F6A7}"/>
              </a:ext>
            </a:extLst>
          </p:cNvPr>
          <p:cNvSpPr>
            <a:spLocks noGrp="1"/>
          </p:cNvSpPr>
          <p:nvPr>
            <p:ph idx="1"/>
          </p:nvPr>
        </p:nvSpPr>
        <p:spPr>
          <a:xfrm>
            <a:off x="330205" y="1420260"/>
            <a:ext cx="11123857" cy="5018590"/>
          </a:xfrm>
        </p:spPr>
        <p:txBody>
          <a:bodyPr>
            <a:noAutofit/>
          </a:bodyPr>
          <a:lstStyle/>
          <a:p>
            <a:pPr>
              <a:lnSpc>
                <a:spcPct val="110000"/>
              </a:lnSpc>
              <a:spcBef>
                <a:spcPts val="600"/>
              </a:spcBef>
            </a:pPr>
            <a:r>
              <a:rPr lang="en-GB" sz="2300" dirty="0"/>
              <a:t>individuals with atopic dermatitis are known to have developed more site-associated reactions and generalised symptoms following MVA-BN vaccination </a:t>
            </a:r>
          </a:p>
          <a:p>
            <a:pPr>
              <a:lnSpc>
                <a:spcPct val="110000"/>
              </a:lnSpc>
              <a:spcBef>
                <a:spcPts val="600"/>
              </a:spcBef>
            </a:pPr>
            <a:r>
              <a:rPr lang="en-GB" sz="2300" dirty="0"/>
              <a:t>a clinical trial found that local and general reactions were all reported more frequently in participants with atopic dermatitis than in healthy participants </a:t>
            </a:r>
          </a:p>
          <a:p>
            <a:pPr>
              <a:lnSpc>
                <a:spcPct val="110000"/>
              </a:lnSpc>
              <a:spcBef>
                <a:spcPts val="600"/>
              </a:spcBef>
            </a:pPr>
            <a:r>
              <a:rPr lang="en-GB" sz="2300" dirty="0"/>
              <a:t>in vaccinated clinical trial participants with atopic dermatitis, 7% experienced exacerbation of their condition during the course of the trials </a:t>
            </a:r>
          </a:p>
          <a:p>
            <a:pPr>
              <a:lnSpc>
                <a:spcPct val="110000"/>
              </a:lnSpc>
              <a:spcBef>
                <a:spcPts val="600"/>
              </a:spcBef>
            </a:pPr>
            <a:r>
              <a:rPr lang="en-GB" sz="2300" dirty="0"/>
              <a:t>individuals in this group therefore need to have an individual risk assessment before being offered vaccination to assess the risk from exposure, the risk of side effects from vaccination and the potential use of alternative preventive interventions</a:t>
            </a:r>
          </a:p>
          <a:p>
            <a:pPr>
              <a:lnSpc>
                <a:spcPct val="110000"/>
              </a:lnSpc>
              <a:spcBef>
                <a:spcPts val="600"/>
              </a:spcBef>
            </a:pPr>
            <a:r>
              <a:rPr lang="en-GB" sz="2300" dirty="0">
                <a:solidFill>
                  <a:srgbClr val="000000"/>
                </a:solidFill>
                <a:latin typeface="+mn-lt"/>
              </a:rPr>
              <a:t>i</a:t>
            </a:r>
            <a:r>
              <a:rPr lang="en-GB" sz="2300" b="0" i="0" u="none" strike="noStrike" baseline="0" dirty="0">
                <a:solidFill>
                  <a:srgbClr val="000000"/>
                </a:solidFill>
                <a:latin typeface="+mn-lt"/>
              </a:rPr>
              <a:t>ndividuals with a history of developing keloid scarring may be offered a 0.5ml SC/IM dose of MVA-BN in preference to a fractional dose intradermally</a:t>
            </a:r>
            <a:endParaRPr lang="en-GB" sz="2300" dirty="0">
              <a:latin typeface="+mn-lt"/>
            </a:endParaRPr>
          </a:p>
        </p:txBody>
      </p:sp>
      <p:sp>
        <p:nvSpPr>
          <p:cNvPr id="4" name="Footer Placeholder 3">
            <a:extLst>
              <a:ext uri="{FF2B5EF4-FFF2-40B4-BE49-F238E27FC236}">
                <a16:creationId xmlns:a16="http://schemas.microsoft.com/office/drawing/2014/main" id="{810473D4-0739-45AF-BBAA-50EA61DCF5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06BE07-0D61-478B-A320-288F49B0DBCA}"/>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326602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781-395D-468D-A446-13ADD812661F}"/>
              </a:ext>
            </a:extLst>
          </p:cNvPr>
          <p:cNvSpPr>
            <a:spLocks noGrp="1"/>
          </p:cNvSpPr>
          <p:nvPr>
            <p:ph type="title"/>
          </p:nvPr>
        </p:nvSpPr>
        <p:spPr>
          <a:xfrm>
            <a:off x="330206" y="394026"/>
            <a:ext cx="3961876" cy="716323"/>
          </a:xfrm>
        </p:spPr>
        <p:txBody>
          <a:bodyPr/>
          <a:lstStyle/>
          <a:p>
            <a:r>
              <a:rPr lang="en-GB" dirty="0"/>
              <a:t>Key messages</a:t>
            </a:r>
          </a:p>
        </p:txBody>
      </p:sp>
      <p:sp>
        <p:nvSpPr>
          <p:cNvPr id="3" name="Content Placeholder 2">
            <a:extLst>
              <a:ext uri="{FF2B5EF4-FFF2-40B4-BE49-F238E27FC236}">
                <a16:creationId xmlns:a16="http://schemas.microsoft.com/office/drawing/2014/main" id="{2BBF9FE5-26F3-4FF0-8A46-CDD2A8518B50}"/>
              </a:ext>
            </a:extLst>
          </p:cNvPr>
          <p:cNvSpPr>
            <a:spLocks noGrp="1"/>
          </p:cNvSpPr>
          <p:nvPr>
            <p:ph idx="1"/>
          </p:nvPr>
        </p:nvSpPr>
        <p:spPr>
          <a:xfrm>
            <a:off x="302212" y="1504239"/>
            <a:ext cx="11123857" cy="4840578"/>
          </a:xfrm>
        </p:spPr>
        <p:txBody>
          <a:bodyPr>
            <a:noAutofit/>
          </a:bodyPr>
          <a:lstStyle/>
          <a:p>
            <a:pPr>
              <a:lnSpc>
                <a:spcPct val="110000"/>
              </a:lnSpc>
              <a:spcBef>
                <a:spcPts val="800"/>
              </a:spcBef>
            </a:pPr>
            <a:r>
              <a:rPr lang="en-GB" sz="2100" dirty="0"/>
              <a:t>a large number of cases of monkeypox have been reported across the UK and several other countries across the world</a:t>
            </a:r>
          </a:p>
          <a:p>
            <a:pPr>
              <a:lnSpc>
                <a:spcPct val="110000"/>
              </a:lnSpc>
              <a:spcBef>
                <a:spcPts val="800"/>
              </a:spcBef>
            </a:pPr>
            <a:r>
              <a:rPr lang="en-GB" sz="2100" dirty="0"/>
              <a:t>in July 2022, the WHO determined that the multi-country outbreak of monkeypox constituted a Public Health Emergency of International Concern</a:t>
            </a:r>
          </a:p>
          <a:p>
            <a:pPr>
              <a:lnSpc>
                <a:spcPct val="110000"/>
              </a:lnSpc>
              <a:spcBef>
                <a:spcPts val="800"/>
              </a:spcBef>
            </a:pPr>
            <a:r>
              <a:rPr lang="en-GB" sz="2100" dirty="0"/>
              <a:t>monkeypox is a rare disease caused by infection with monkeypox virus, a DNA virus of the orthopoxvirus genus </a:t>
            </a:r>
          </a:p>
          <a:p>
            <a:pPr>
              <a:lnSpc>
                <a:spcPct val="110000"/>
              </a:lnSpc>
              <a:spcBef>
                <a:spcPts val="800"/>
              </a:spcBef>
            </a:pPr>
            <a:r>
              <a:rPr lang="en-GB" sz="2100" dirty="0"/>
              <a:t>since the eradication of smallpox in 1980 and subsequent cessation of smallpox vaccination, it has emerged as the most important orthopoxvirus</a:t>
            </a:r>
          </a:p>
          <a:p>
            <a:pPr>
              <a:lnSpc>
                <a:spcPct val="110000"/>
              </a:lnSpc>
              <a:spcBef>
                <a:spcPts val="800"/>
              </a:spcBef>
            </a:pPr>
            <a:r>
              <a:rPr lang="en-GB" sz="2100" dirty="0"/>
              <a:t>community transmission has been occurring, with a high proportion of cases currently (though not exclusively) affecting gay, bisexual and men who have sex with men (GBMSM)</a:t>
            </a:r>
          </a:p>
          <a:p>
            <a:pPr>
              <a:lnSpc>
                <a:spcPct val="110000"/>
              </a:lnSpc>
              <a:spcBef>
                <a:spcPts val="800"/>
              </a:spcBef>
            </a:pPr>
            <a:r>
              <a:rPr lang="en-GB" sz="2100" dirty="0"/>
              <a:t>thus far, the majority of cases in the UK have been in men age 20 to 50 and illness appears to be generally mild and not life-threatening</a:t>
            </a:r>
          </a:p>
        </p:txBody>
      </p:sp>
      <p:sp>
        <p:nvSpPr>
          <p:cNvPr id="4" name="Footer Placeholder 3">
            <a:extLst>
              <a:ext uri="{FF2B5EF4-FFF2-40B4-BE49-F238E27FC236}">
                <a16:creationId xmlns:a16="http://schemas.microsoft.com/office/drawing/2014/main" id="{A6B0C00A-11F1-4DD3-89E6-D1423B7164A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8FCA84B-BB4D-44C8-B4E5-B64B3C1F9B3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00326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430-E8E8-4E4F-803C-977202AE3E02}"/>
              </a:ext>
            </a:extLst>
          </p:cNvPr>
          <p:cNvSpPr>
            <a:spLocks noGrp="1"/>
          </p:cNvSpPr>
          <p:nvPr>
            <p:ph type="title"/>
          </p:nvPr>
        </p:nvSpPr>
        <p:spPr>
          <a:xfrm>
            <a:off x="330206" y="384689"/>
            <a:ext cx="10515600" cy="679000"/>
          </a:xfrm>
        </p:spPr>
        <p:txBody>
          <a:bodyPr>
            <a:normAutofit fontScale="90000"/>
          </a:bodyPr>
          <a:lstStyle/>
          <a:p>
            <a:r>
              <a:rPr lang="en-GB" dirty="0"/>
              <a:t>Individuals with immunosuppression and HIV infection</a:t>
            </a:r>
          </a:p>
        </p:txBody>
      </p:sp>
      <p:sp>
        <p:nvSpPr>
          <p:cNvPr id="3" name="Content Placeholder 2">
            <a:extLst>
              <a:ext uri="{FF2B5EF4-FFF2-40B4-BE49-F238E27FC236}">
                <a16:creationId xmlns:a16="http://schemas.microsoft.com/office/drawing/2014/main" id="{BB90433C-0F42-4EE5-817C-11EB87587B9C}"/>
              </a:ext>
            </a:extLst>
          </p:cNvPr>
          <p:cNvSpPr>
            <a:spLocks noGrp="1"/>
          </p:cNvSpPr>
          <p:nvPr>
            <p:ph idx="1"/>
          </p:nvPr>
        </p:nvSpPr>
        <p:spPr>
          <a:xfrm>
            <a:off x="330205" y="1429595"/>
            <a:ext cx="11123857" cy="5074572"/>
          </a:xfrm>
        </p:spPr>
        <p:txBody>
          <a:bodyPr>
            <a:noAutofit/>
          </a:bodyPr>
          <a:lstStyle/>
          <a:p>
            <a:pPr>
              <a:lnSpc>
                <a:spcPct val="110000"/>
              </a:lnSpc>
              <a:spcBef>
                <a:spcPts val="100"/>
              </a:spcBef>
            </a:pPr>
            <a:r>
              <a:rPr lang="en-GB" sz="2000" dirty="0"/>
              <a:t>as MVA-BN is a replication defective virus, it is considered safe in immunosuppressed individuals</a:t>
            </a:r>
          </a:p>
          <a:p>
            <a:pPr>
              <a:lnSpc>
                <a:spcPct val="110000"/>
              </a:lnSpc>
              <a:spcBef>
                <a:spcPts val="100"/>
              </a:spcBef>
            </a:pPr>
            <a:r>
              <a:rPr lang="en-GB" sz="2000" dirty="0"/>
              <a:t>however, the immune response to the vaccine could be reduced in severely immunosuppressed individuals</a:t>
            </a:r>
          </a:p>
          <a:p>
            <a:pPr>
              <a:lnSpc>
                <a:spcPct val="110000"/>
              </a:lnSpc>
              <a:spcBef>
                <a:spcPts val="100"/>
              </a:spcBef>
            </a:pPr>
            <a:r>
              <a:rPr lang="en-GB" sz="2000" dirty="0"/>
              <a:t>in clinical trials on the use of MVA-BN in immunocompromised individuals, no increase in adverse events in this group was seen</a:t>
            </a:r>
          </a:p>
          <a:p>
            <a:pPr>
              <a:lnSpc>
                <a:spcPct val="110000"/>
              </a:lnSpc>
              <a:spcBef>
                <a:spcPts val="100"/>
              </a:spcBef>
            </a:pPr>
            <a:r>
              <a:rPr lang="en-GB" sz="2000" dirty="0"/>
              <a:t>MVA-BN vaccine has been demonstrated to be safe in people with HIV infection</a:t>
            </a:r>
          </a:p>
          <a:p>
            <a:pPr>
              <a:lnSpc>
                <a:spcPct val="110000"/>
              </a:lnSpc>
              <a:spcBef>
                <a:spcPts val="100"/>
              </a:spcBef>
            </a:pPr>
            <a:r>
              <a:rPr lang="en-GB" sz="2000" dirty="0"/>
              <a:t>vaccination should proceed in accordance with recommendations as individuals with immunosuppression and HIV are at significant risk of the complications of monkeypox</a:t>
            </a:r>
          </a:p>
          <a:p>
            <a:pPr>
              <a:lnSpc>
                <a:spcPct val="110000"/>
              </a:lnSpc>
              <a:spcBef>
                <a:spcPts val="100"/>
              </a:spcBef>
            </a:pPr>
            <a:r>
              <a:rPr lang="en-GB" sz="2000" dirty="0"/>
              <a:t>however specialist advice on other measures may be required</a:t>
            </a:r>
          </a:p>
          <a:p>
            <a:pPr>
              <a:lnSpc>
                <a:spcPct val="110000"/>
              </a:lnSpc>
              <a:spcBef>
                <a:spcPts val="100"/>
              </a:spcBef>
            </a:pPr>
            <a:r>
              <a:rPr lang="en-GB" sz="2000" dirty="0"/>
              <a:t>additional doses should be considered for those at ongoing risk of exposure in this group</a:t>
            </a:r>
          </a:p>
          <a:p>
            <a:pPr>
              <a:lnSpc>
                <a:spcPct val="110000"/>
              </a:lnSpc>
              <a:spcBef>
                <a:spcPts val="100"/>
              </a:spcBef>
            </a:pPr>
            <a:r>
              <a:rPr lang="en-GB" sz="2000" dirty="0"/>
              <a:t>as there is no data on intradermal administration in this group, vaccination should be given via the SC or IM routes </a:t>
            </a:r>
          </a:p>
        </p:txBody>
      </p:sp>
      <p:sp>
        <p:nvSpPr>
          <p:cNvPr id="4" name="Footer Placeholder 3">
            <a:extLst>
              <a:ext uri="{FF2B5EF4-FFF2-40B4-BE49-F238E27FC236}">
                <a16:creationId xmlns:a16="http://schemas.microsoft.com/office/drawing/2014/main" id="{4CAA2F3F-1E46-4F26-9B7C-DA7A978C6F0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B9926E-6597-44FA-8BB5-585D48E6B149}"/>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1768379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776E-5960-4884-9F19-B1D791E80C40}"/>
              </a:ext>
            </a:extLst>
          </p:cNvPr>
          <p:cNvSpPr>
            <a:spLocks noGrp="1"/>
          </p:cNvSpPr>
          <p:nvPr>
            <p:ph type="title"/>
          </p:nvPr>
        </p:nvSpPr>
        <p:spPr>
          <a:xfrm>
            <a:off x="330206" y="132761"/>
            <a:ext cx="10515600" cy="972607"/>
          </a:xfrm>
        </p:spPr>
        <p:txBody>
          <a:bodyPr>
            <a:noAutofit/>
          </a:bodyPr>
          <a:lstStyle/>
          <a:p>
            <a:r>
              <a:rPr lang="en-GB" dirty="0"/>
              <a:t>Fractional dosing: operational considerations and intradermal administration: indications</a:t>
            </a:r>
          </a:p>
        </p:txBody>
      </p:sp>
      <p:sp>
        <p:nvSpPr>
          <p:cNvPr id="3" name="Content Placeholder 2">
            <a:extLst>
              <a:ext uri="{FF2B5EF4-FFF2-40B4-BE49-F238E27FC236}">
                <a16:creationId xmlns:a16="http://schemas.microsoft.com/office/drawing/2014/main" id="{F215A2BC-3F9E-4DB2-B1F0-6ED16FE533C6}"/>
              </a:ext>
            </a:extLst>
          </p:cNvPr>
          <p:cNvSpPr>
            <a:spLocks noGrp="1"/>
          </p:cNvSpPr>
          <p:nvPr>
            <p:ph idx="1"/>
          </p:nvPr>
        </p:nvSpPr>
        <p:spPr>
          <a:xfrm>
            <a:off x="330205" y="1400106"/>
            <a:ext cx="11123857" cy="4930356"/>
          </a:xfrm>
        </p:spPr>
        <p:txBody>
          <a:bodyPr>
            <a:noAutofit/>
          </a:bodyPr>
          <a:lstStyle/>
          <a:p>
            <a:pPr marL="0" indent="0">
              <a:lnSpc>
                <a:spcPct val="100000"/>
              </a:lnSpc>
              <a:spcBef>
                <a:spcPts val="400"/>
              </a:spcBef>
              <a:buNone/>
            </a:pPr>
            <a:r>
              <a:rPr lang="en-GB" sz="2050" dirty="0">
                <a:latin typeface="+mn-lt"/>
              </a:rPr>
              <a:t>Fractional dosing by intradermal administration may be considered for administration to eligible individuals aged 18 and above during periods of supply constraints</a:t>
            </a:r>
          </a:p>
          <a:p>
            <a:pPr lvl="1">
              <a:lnSpc>
                <a:spcPct val="100000"/>
              </a:lnSpc>
              <a:spcBef>
                <a:spcPts val="400"/>
              </a:spcBef>
            </a:pPr>
            <a:r>
              <a:rPr lang="en-GB" sz="2050" dirty="0">
                <a:latin typeface="+mn-lt"/>
              </a:rPr>
              <a:t>appropriate operational considerations and planning are required to maximise safety and minimise vaccination errors and vaccine wastage; staff must have received specific, appropriate training to administer vaccine via this route</a:t>
            </a:r>
          </a:p>
          <a:p>
            <a:pPr lvl="1">
              <a:lnSpc>
                <a:spcPct val="100000"/>
              </a:lnSpc>
              <a:spcBef>
                <a:spcPts val="400"/>
              </a:spcBef>
            </a:pPr>
            <a:r>
              <a:rPr lang="en-GB" sz="2050" dirty="0">
                <a:latin typeface="+mn-lt"/>
              </a:rPr>
              <a:t>there is stability data only to support use of the contents of the vial within one hour of removal from the fridge; the vial should be kept at room temperature; adhering to these time and temperature limits will also minimise the risk of microbial contamination/proliferation</a:t>
            </a:r>
          </a:p>
          <a:p>
            <a:pPr lvl="1">
              <a:lnSpc>
                <a:spcPct val="100000"/>
              </a:lnSpc>
              <a:spcBef>
                <a:spcPts val="400"/>
              </a:spcBef>
            </a:pPr>
            <a:r>
              <a:rPr lang="en-GB" sz="2050" dirty="0">
                <a:effectLst/>
                <a:latin typeface="+mn-lt"/>
              </a:rPr>
              <a:t>it is recommended </a:t>
            </a:r>
            <a:r>
              <a:rPr lang="en-GB" sz="2050" dirty="0">
                <a:latin typeface="+mn-lt"/>
              </a:rPr>
              <a:t>that you </a:t>
            </a:r>
            <a:r>
              <a:rPr lang="en-GB" sz="2050" dirty="0">
                <a:effectLst/>
                <a:latin typeface="+mn-lt"/>
              </a:rPr>
              <a:t>remove the vial from cold storage, recording the time, and then maintain the vial at room temperature using it as quickly as possible and discarding anything that remains after one hour</a:t>
            </a:r>
          </a:p>
          <a:p>
            <a:pPr lvl="1">
              <a:lnSpc>
                <a:spcPct val="100000"/>
              </a:lnSpc>
              <a:spcBef>
                <a:spcPts val="400"/>
              </a:spcBef>
            </a:pPr>
            <a:r>
              <a:rPr lang="en-GB" sz="2050" dirty="0">
                <a:effectLst/>
                <a:latin typeface="+mn-lt"/>
              </a:rPr>
              <a:t>therefore, practically, in order to avoid cycling temperature and to adhere to these recommendations, fractional dosing is only useful in high throughput clinics</a:t>
            </a:r>
            <a:endParaRPr lang="en-GB" sz="2050" dirty="0">
              <a:latin typeface="+mn-lt"/>
            </a:endParaRPr>
          </a:p>
        </p:txBody>
      </p:sp>
      <p:sp>
        <p:nvSpPr>
          <p:cNvPr id="4" name="Footer Placeholder 3">
            <a:extLst>
              <a:ext uri="{FF2B5EF4-FFF2-40B4-BE49-F238E27FC236}">
                <a16:creationId xmlns:a16="http://schemas.microsoft.com/office/drawing/2014/main" id="{41EC6196-DFC7-4FC7-A768-8437E2A563F2}"/>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E5AFE81-58E0-4059-A7BE-7D691F45BB94}"/>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4020907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002-D482-429B-BF79-F7E725524C30}"/>
              </a:ext>
            </a:extLst>
          </p:cNvPr>
          <p:cNvSpPr>
            <a:spLocks noGrp="1"/>
          </p:cNvSpPr>
          <p:nvPr>
            <p:ph type="title"/>
          </p:nvPr>
        </p:nvSpPr>
        <p:spPr/>
        <p:txBody>
          <a:bodyPr>
            <a:normAutofit fontScale="90000"/>
          </a:bodyPr>
          <a:lstStyle/>
          <a:p>
            <a:r>
              <a:rPr lang="en-GB" dirty="0"/>
              <a:t>Fractional </a:t>
            </a:r>
            <a:r>
              <a:rPr lang="en-GB"/>
              <a:t>dosing and </a:t>
            </a:r>
            <a:r>
              <a:rPr lang="en-GB" dirty="0"/>
              <a:t>intradermal administration: indications</a:t>
            </a:r>
          </a:p>
        </p:txBody>
      </p:sp>
      <p:sp>
        <p:nvSpPr>
          <p:cNvPr id="3" name="Content Placeholder 2">
            <a:extLst>
              <a:ext uri="{FF2B5EF4-FFF2-40B4-BE49-F238E27FC236}">
                <a16:creationId xmlns:a16="http://schemas.microsoft.com/office/drawing/2014/main" id="{DBD7C76D-A6EC-4121-9B8B-935D7446ABF9}"/>
              </a:ext>
            </a:extLst>
          </p:cNvPr>
          <p:cNvSpPr>
            <a:spLocks noGrp="1"/>
          </p:cNvSpPr>
          <p:nvPr>
            <p:ph idx="1"/>
          </p:nvPr>
        </p:nvSpPr>
        <p:spPr>
          <a:xfrm>
            <a:off x="330205" y="1681517"/>
            <a:ext cx="11123857" cy="4351338"/>
          </a:xfrm>
        </p:spPr>
        <p:txBody>
          <a:bodyPr>
            <a:normAutofit/>
          </a:bodyPr>
          <a:lstStyle/>
          <a:p>
            <a:pPr>
              <a:lnSpc>
                <a:spcPct val="100000"/>
              </a:lnSpc>
              <a:spcBef>
                <a:spcPts val="600"/>
              </a:spcBef>
            </a:pPr>
            <a:r>
              <a:rPr lang="en-GB" sz="2500" dirty="0">
                <a:latin typeface="+mn-lt"/>
              </a:rPr>
              <a:t>this option is only suitable for immunocompetent adults</a:t>
            </a:r>
          </a:p>
          <a:p>
            <a:pPr>
              <a:lnSpc>
                <a:spcPct val="100000"/>
              </a:lnSpc>
              <a:spcBef>
                <a:spcPts val="600"/>
              </a:spcBef>
            </a:pPr>
            <a:r>
              <a:rPr lang="en-GB" sz="2500" dirty="0">
                <a:latin typeface="+mn-lt"/>
              </a:rPr>
              <a:t>intradermal administration is </a:t>
            </a:r>
            <a:r>
              <a:rPr lang="en-GB" sz="2500" b="1" dirty="0">
                <a:latin typeface="+mn-lt"/>
              </a:rPr>
              <a:t>not</a:t>
            </a:r>
            <a:r>
              <a:rPr lang="en-GB" sz="2500" dirty="0">
                <a:latin typeface="+mn-lt"/>
              </a:rPr>
              <a:t> recommended for:</a:t>
            </a:r>
          </a:p>
          <a:p>
            <a:pPr lvl="1">
              <a:lnSpc>
                <a:spcPct val="100000"/>
              </a:lnSpc>
              <a:spcBef>
                <a:spcPts val="600"/>
              </a:spcBef>
            </a:pPr>
            <a:r>
              <a:rPr lang="en-GB" sz="2500" dirty="0">
                <a:latin typeface="+mn-lt"/>
                <a:ea typeface="Times New Roman" panose="02020603050405020304" pitchFamily="18" charset="0"/>
                <a:cs typeface="Times New Roman" panose="02020603050405020304" pitchFamily="18" charset="0"/>
              </a:rPr>
              <a:t>individuals who are less than 18 years of age; t</a:t>
            </a:r>
            <a:r>
              <a:rPr lang="en-GB" sz="2500" dirty="0">
                <a:effectLst/>
                <a:latin typeface="+mn-lt"/>
                <a:ea typeface="Times New Roman" panose="02020603050405020304" pitchFamily="18" charset="0"/>
                <a:cs typeface="Times New Roman" panose="02020603050405020304" pitchFamily="18" charset="0"/>
              </a:rPr>
              <a:t>here is no evidence on the use of intradermal fractional doses in children</a:t>
            </a:r>
          </a:p>
          <a:p>
            <a:pPr lvl="1">
              <a:lnSpc>
                <a:spcPct val="100000"/>
              </a:lnSpc>
              <a:spcBef>
                <a:spcPts val="600"/>
              </a:spcBef>
            </a:pPr>
            <a:r>
              <a:rPr lang="en-GB" sz="2500" dirty="0">
                <a:latin typeface="+mn-lt"/>
                <a:cs typeface="Times New Roman" panose="02020603050405020304" pitchFamily="18" charset="0"/>
              </a:rPr>
              <a:t>individuals who are immunosuppressed </a:t>
            </a:r>
            <a:r>
              <a:rPr lang="en-GB" sz="2500" b="0" i="0" u="none" strike="noStrike" baseline="0" dirty="0">
                <a:solidFill>
                  <a:srgbClr val="000000"/>
                </a:solidFill>
                <a:latin typeface="+mn-lt"/>
              </a:rPr>
              <a:t>(as defined in the </a:t>
            </a:r>
            <a:r>
              <a:rPr lang="en-GB" sz="2500" dirty="0">
                <a:solidFill>
                  <a:srgbClr val="0070C0"/>
                </a:solidFill>
                <a:hlinkClick r:id="rId2">
                  <a:extLst>
                    <a:ext uri="{A12FA001-AC4F-418D-AE19-62706E023703}">
                      <ahyp:hlinkClr xmlns:ahyp="http://schemas.microsoft.com/office/drawing/2018/hyperlinkcolor" val="tx"/>
                    </a:ext>
                  </a:extLst>
                </a:hlinkClick>
              </a:rPr>
              <a:t>Green Book chapter 7</a:t>
            </a:r>
            <a:r>
              <a:rPr lang="en-GB" sz="2500" dirty="0">
                <a:solidFill>
                  <a:srgbClr val="0070C0"/>
                </a:solidFill>
              </a:rPr>
              <a:t>)</a:t>
            </a:r>
          </a:p>
          <a:p>
            <a:pPr lvl="2">
              <a:lnSpc>
                <a:spcPct val="100000"/>
              </a:lnSpc>
              <a:spcBef>
                <a:spcPts val="600"/>
              </a:spcBef>
            </a:pPr>
            <a:r>
              <a:rPr lang="en-GB" sz="2500" b="1" dirty="0"/>
              <a:t>note</a:t>
            </a:r>
            <a:r>
              <a:rPr lang="en-GB" sz="2500" dirty="0"/>
              <a:t>: individuals </a:t>
            </a:r>
            <a:r>
              <a:rPr lang="en-GB" sz="2500" b="0" i="0" u="none" strike="noStrike" baseline="0" dirty="0">
                <a:solidFill>
                  <a:srgbClr val="000000"/>
                </a:solidFill>
                <a:latin typeface="+mn-lt"/>
              </a:rPr>
              <a:t>living with HIV who are virally suppressed and have a CD4 count of more than 200 cells/mm</a:t>
            </a:r>
            <a:r>
              <a:rPr lang="en-GB" sz="2500" b="0" i="0" u="none" strike="noStrike" baseline="30000" dirty="0">
                <a:solidFill>
                  <a:srgbClr val="000000"/>
                </a:solidFill>
                <a:latin typeface="+mn-lt"/>
              </a:rPr>
              <a:t>3</a:t>
            </a:r>
            <a:r>
              <a:rPr lang="en-GB" sz="2500" dirty="0">
                <a:solidFill>
                  <a:srgbClr val="000000"/>
                </a:solidFill>
                <a:latin typeface="+mn-lt"/>
              </a:rPr>
              <a:t> are not considered immunosuppressed for the purposes of this guidance</a:t>
            </a:r>
            <a:endParaRPr lang="en-GB" sz="2500" b="0" i="0" u="none" strike="noStrike" baseline="0" dirty="0">
              <a:solidFill>
                <a:srgbClr val="000000"/>
              </a:solidFill>
              <a:latin typeface="+mn-lt"/>
            </a:endParaRPr>
          </a:p>
          <a:p>
            <a:pPr lvl="1">
              <a:lnSpc>
                <a:spcPct val="100000"/>
              </a:lnSpc>
              <a:spcBef>
                <a:spcPts val="600"/>
              </a:spcBef>
            </a:pPr>
            <a:r>
              <a:rPr lang="en-GB" sz="2500" b="0" i="0" u="none" strike="noStrike" baseline="0" dirty="0">
                <a:solidFill>
                  <a:srgbClr val="000000"/>
                </a:solidFill>
                <a:latin typeface="+mn-lt"/>
              </a:rPr>
              <a:t>individuals with a history of keloid scarring</a:t>
            </a:r>
            <a:endParaRPr lang="en-GB" sz="2500" dirty="0">
              <a:latin typeface="+mn-lt"/>
            </a:endParaRPr>
          </a:p>
        </p:txBody>
      </p:sp>
      <p:sp>
        <p:nvSpPr>
          <p:cNvPr id="4" name="Footer Placeholder 3">
            <a:extLst>
              <a:ext uri="{FF2B5EF4-FFF2-40B4-BE49-F238E27FC236}">
                <a16:creationId xmlns:a16="http://schemas.microsoft.com/office/drawing/2014/main" id="{A8C5E452-F46F-4122-B064-45E845E6FE95}"/>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1C8171C-EB1C-453A-BF24-1E43D1F6E67A}"/>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372156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A2CE-43FD-4E69-87FD-BD2DEE9B77B0}"/>
              </a:ext>
            </a:extLst>
          </p:cNvPr>
          <p:cNvSpPr>
            <a:spLocks noGrp="1"/>
          </p:cNvSpPr>
          <p:nvPr>
            <p:ph type="title"/>
          </p:nvPr>
        </p:nvSpPr>
        <p:spPr/>
        <p:txBody>
          <a:bodyPr>
            <a:normAutofit fontScale="90000"/>
          </a:bodyPr>
          <a:lstStyle/>
          <a:p>
            <a:r>
              <a:rPr lang="en-GB" dirty="0"/>
              <a:t>Recommendations for pre- and post-exposure use of MVA-BN: summary</a:t>
            </a:r>
          </a:p>
        </p:txBody>
      </p:sp>
      <p:graphicFrame>
        <p:nvGraphicFramePr>
          <p:cNvPr id="6" name="Content Placeholder 5">
            <a:extLst>
              <a:ext uri="{FF2B5EF4-FFF2-40B4-BE49-F238E27FC236}">
                <a16:creationId xmlns:a16="http://schemas.microsoft.com/office/drawing/2014/main" id="{F52B85AC-40DE-44E8-B8ED-C06C926BF1F2}"/>
              </a:ext>
            </a:extLst>
          </p:cNvPr>
          <p:cNvGraphicFramePr>
            <a:graphicFrameLocks noGrp="1"/>
          </p:cNvGraphicFramePr>
          <p:nvPr>
            <p:ph idx="1"/>
            <p:extLst>
              <p:ext uri="{D42A27DB-BD31-4B8C-83A1-F6EECF244321}">
                <p14:modId xmlns:p14="http://schemas.microsoft.com/office/powerpoint/2010/main" val="3418246662"/>
              </p:ext>
            </p:extLst>
          </p:nvPr>
        </p:nvGraphicFramePr>
        <p:xfrm>
          <a:off x="436672" y="1421568"/>
          <a:ext cx="10515600" cy="4689752"/>
        </p:xfrm>
        <a:graphic>
          <a:graphicData uri="http://schemas.openxmlformats.org/drawingml/2006/table">
            <a:tbl>
              <a:tblPr firstRow="1" firstCol="1" lastRow="1" lastCol="1" bandRow="1" bandCol="1">
                <a:tableStyleId>{5C22544A-7EE6-4342-B048-85BDC9FD1C3A}</a:tableStyleId>
              </a:tblPr>
              <a:tblGrid>
                <a:gridCol w="2554195">
                  <a:extLst>
                    <a:ext uri="{9D8B030D-6E8A-4147-A177-3AD203B41FA5}">
                      <a16:colId xmlns:a16="http://schemas.microsoft.com/office/drawing/2014/main" val="2890443486"/>
                    </a:ext>
                  </a:extLst>
                </a:gridCol>
                <a:gridCol w="3998490">
                  <a:extLst>
                    <a:ext uri="{9D8B030D-6E8A-4147-A177-3AD203B41FA5}">
                      <a16:colId xmlns:a16="http://schemas.microsoft.com/office/drawing/2014/main" val="3289291593"/>
                    </a:ext>
                  </a:extLst>
                </a:gridCol>
                <a:gridCol w="3962915">
                  <a:extLst>
                    <a:ext uri="{9D8B030D-6E8A-4147-A177-3AD203B41FA5}">
                      <a16:colId xmlns:a16="http://schemas.microsoft.com/office/drawing/2014/main" val="1794253547"/>
                    </a:ext>
                  </a:extLst>
                </a:gridCol>
              </a:tblGrid>
              <a:tr h="554783">
                <a:tc>
                  <a:txBody>
                    <a:bodyPr/>
                    <a:lstStyle/>
                    <a:p>
                      <a:r>
                        <a:rPr lang="en-GB" sz="1400" dirty="0">
                          <a:solidFill>
                            <a:schemeClr val="bg1"/>
                          </a:solidFill>
                          <a:effectLst/>
                        </a:rPr>
                        <a:t> </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83820" marR="69215" indent="-635" algn="ctr">
                        <a:lnSpc>
                          <a:spcPct val="93000"/>
                        </a:lnSpc>
                        <a:spcBef>
                          <a:spcPts val="235"/>
                        </a:spcBef>
                        <a:spcAft>
                          <a:spcPts val="0"/>
                        </a:spcAft>
                      </a:pPr>
                      <a:r>
                        <a:rPr lang="en-GB" sz="1400" dirty="0">
                          <a:solidFill>
                            <a:schemeClr val="bg1"/>
                          </a:solidFill>
                          <a:effectLst/>
                        </a:rPr>
                        <a:t>Individuals previously not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69850" marR="55245" algn="ctr">
                        <a:lnSpc>
                          <a:spcPct val="93000"/>
                        </a:lnSpc>
                        <a:spcBef>
                          <a:spcPts val="235"/>
                        </a:spcBef>
                        <a:spcAft>
                          <a:spcPts val="0"/>
                        </a:spcAft>
                      </a:pPr>
                      <a:r>
                        <a:rPr lang="en-GB" sz="1400" dirty="0">
                          <a:solidFill>
                            <a:schemeClr val="bg1"/>
                          </a:solidFill>
                          <a:effectLst/>
                        </a:rPr>
                        <a:t>Individuals previously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extLst>
                  <a:ext uri="{0D108BD9-81ED-4DB2-BD59-A6C34878D82A}">
                    <a16:rowId xmlns:a16="http://schemas.microsoft.com/office/drawing/2014/main" val="3879010494"/>
                  </a:ext>
                </a:extLst>
              </a:tr>
              <a:tr h="2575954">
                <a:tc>
                  <a:txBody>
                    <a:bodyPr/>
                    <a:lstStyle/>
                    <a:p>
                      <a:pPr marL="50165">
                        <a:lnSpc>
                          <a:spcPct val="92000"/>
                        </a:lnSpc>
                        <a:spcBef>
                          <a:spcPts val="220"/>
                        </a:spcBef>
                        <a:spcAft>
                          <a:spcPts val="0"/>
                        </a:spcAft>
                      </a:pPr>
                      <a:r>
                        <a:rPr lang="en-GB" sz="1400" b="1" dirty="0">
                          <a:solidFill>
                            <a:schemeClr val="tx1"/>
                          </a:solidFill>
                          <a:effectLst/>
                        </a:rPr>
                        <a:t>Immunocompetent individuals (including people with atopic dermatitis)</a:t>
                      </a:r>
                    </a:p>
                    <a:p>
                      <a:r>
                        <a:rPr lang="en-GB" sz="1800" b="0" dirty="0">
                          <a:solidFill>
                            <a:schemeClr val="tx1"/>
                          </a:solidFill>
                          <a:effectLst/>
                        </a:rPr>
                        <a:t> </a:t>
                      </a:r>
                    </a:p>
                    <a:p>
                      <a:r>
                        <a:rPr lang="en-GB" sz="1800" b="0" dirty="0">
                          <a:solidFill>
                            <a:schemeClr val="tx1"/>
                          </a:solidFill>
                          <a:effectLst/>
                        </a:rPr>
                        <a:t> </a:t>
                      </a:r>
                    </a:p>
                    <a:p>
                      <a:r>
                        <a:rPr lang="en-GB" sz="1800" b="0" dirty="0">
                          <a:solidFill>
                            <a:schemeClr val="tx1"/>
                          </a:solidFill>
                          <a:effectLst/>
                        </a:rPr>
                        <a:t> </a:t>
                      </a:r>
                    </a:p>
                    <a:p>
                      <a:r>
                        <a:rPr lang="en-GB" sz="1800" b="0" dirty="0">
                          <a:solidFill>
                            <a:schemeClr val="tx1"/>
                          </a:solidFill>
                          <a:effectLst/>
                        </a:rPr>
                        <a:t> </a:t>
                      </a:r>
                      <a:endParaRPr lang="en-GB" sz="1800" b="0"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400" b="1" dirty="0">
                        <a:solidFill>
                          <a:schemeClr val="tx1"/>
                        </a:solidFill>
                        <a:effectLst/>
                      </a:endParaRPr>
                    </a:p>
                    <a:p>
                      <a:pPr marL="50165" algn="l">
                        <a:lnSpc>
                          <a:spcPct val="100000"/>
                        </a:lnSpc>
                        <a:spcBef>
                          <a:spcPts val="220"/>
                        </a:spcBef>
                        <a:spcAft>
                          <a:spcPts val="0"/>
                        </a:spcAft>
                      </a:pPr>
                      <a:r>
                        <a:rPr lang="en-GB" sz="1400" b="1" dirty="0">
                          <a:solidFill>
                            <a:schemeClr val="tx1"/>
                          </a:solidFill>
                          <a:effectLst/>
                        </a:rPr>
                        <a:t>0.5 ml subcutaneous / intramuscular injection</a:t>
                      </a:r>
                    </a:p>
                    <a:p>
                      <a:pPr marL="50165" algn="ctr">
                        <a:lnSpc>
                          <a:spcPct val="100000"/>
                        </a:lnSpc>
                      </a:pPr>
                      <a:r>
                        <a:rPr lang="en-GB" sz="1400" b="1" dirty="0">
                          <a:solidFill>
                            <a:schemeClr val="tx1"/>
                          </a:solidFill>
                          <a:effectLst/>
                        </a:rPr>
                        <a:t>OR</a:t>
                      </a:r>
                    </a:p>
                    <a:p>
                      <a:pPr marL="50165" algn="l">
                        <a:lnSpc>
                          <a:spcPct val="100000"/>
                        </a:lnSpc>
                        <a:spcBef>
                          <a:spcPts val="275"/>
                        </a:spcBef>
                        <a:spcAft>
                          <a:spcPts val="0"/>
                        </a:spcAft>
                      </a:pPr>
                      <a:r>
                        <a:rPr lang="en-GB" sz="1400" b="1" dirty="0">
                          <a:solidFill>
                            <a:schemeClr val="tx1"/>
                          </a:solidFill>
                          <a:effectLst/>
                        </a:rPr>
                        <a:t>0.1ml intradermal injection (during supply constraints)</a:t>
                      </a:r>
                    </a:p>
                    <a:p>
                      <a:pPr marL="50165" algn="ctr">
                        <a:lnSpc>
                          <a:spcPct val="100000"/>
                        </a:lnSpc>
                      </a:pPr>
                      <a:r>
                        <a:rPr lang="en-GB" sz="1400" b="1" dirty="0">
                          <a:solidFill>
                            <a:schemeClr val="tx1"/>
                          </a:solidFill>
                          <a:effectLst/>
                        </a:rPr>
                        <a:t>+</a:t>
                      </a:r>
                    </a:p>
                    <a:p>
                      <a:pPr marL="50165" marR="238760" algn="l">
                        <a:lnSpc>
                          <a:spcPct val="100000"/>
                        </a:lnSpc>
                        <a:spcBef>
                          <a:spcPts val="875"/>
                        </a:spcBef>
                        <a:spcAft>
                          <a:spcPts val="0"/>
                        </a:spcAft>
                      </a:pPr>
                      <a:r>
                        <a:rPr lang="en-GB" sz="1400" b="1" dirty="0"/>
                        <a:t>0.5 ml subcutaneous / intramuscular injection any time from 28 days</a:t>
                      </a:r>
                    </a:p>
                    <a:p>
                      <a:pPr marL="50165" marR="238760" algn="ctr">
                        <a:lnSpc>
                          <a:spcPct val="100000"/>
                        </a:lnSpc>
                        <a:spcBef>
                          <a:spcPts val="875"/>
                        </a:spcBef>
                        <a:spcAft>
                          <a:spcPts val="0"/>
                        </a:spcAft>
                      </a:pPr>
                      <a:r>
                        <a:rPr lang="en-GB" sz="1400" b="1" dirty="0">
                          <a:solidFill>
                            <a:schemeClr val="tx1"/>
                          </a:solidFill>
                          <a:effectLst/>
                        </a:rPr>
                        <a:t>OR</a:t>
                      </a:r>
                    </a:p>
                    <a:p>
                      <a:pPr marL="50165" marR="4445" algn="l">
                        <a:lnSpc>
                          <a:spcPct val="100000"/>
                        </a:lnSpc>
                        <a:spcBef>
                          <a:spcPts val="875"/>
                        </a:spcBef>
                        <a:spcAft>
                          <a:spcPts val="0"/>
                        </a:spcAft>
                      </a:pPr>
                      <a:r>
                        <a:rPr lang="en-GB" sz="1400" b="1" dirty="0">
                          <a:solidFill>
                            <a:schemeClr val="tx1"/>
                          </a:solidFill>
                          <a:effectLst/>
                        </a:rPr>
                        <a:t>0.1ml intradermal injection at any time from 28 days</a:t>
                      </a:r>
                      <a:endParaRPr lang="en-GB" sz="1400" b="1"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800" algn="l" defTabSz="914400" rtl="0" eaLnBrk="1" latinLnBrk="0" hangingPunct="1">
                        <a:lnSpc>
                          <a:spcPct val="100000"/>
                        </a:lnSpc>
                        <a:spcBef>
                          <a:spcPts val="220"/>
                        </a:spcBef>
                        <a:spcAft>
                          <a:spcPts val="0"/>
                        </a:spcAft>
                      </a:pPr>
                      <a:endParaRPr lang="en-GB" sz="1400" b="1" kern="1200" dirty="0">
                        <a:solidFill>
                          <a:schemeClr val="tx1"/>
                        </a:solidFill>
                        <a:effectLst/>
                        <a:latin typeface="+mn-lt"/>
                        <a:ea typeface="+mn-ea"/>
                        <a:cs typeface="+mn-cs"/>
                      </a:endParaRPr>
                    </a:p>
                    <a:p>
                      <a:pPr marL="50800" algn="l" defTabSz="914400" rtl="0" eaLnBrk="1" latinLnBrk="0" hangingPunct="1">
                        <a:lnSpc>
                          <a:spcPct val="100000"/>
                        </a:lnSpc>
                        <a:spcBef>
                          <a:spcPts val="220"/>
                        </a:spcBef>
                        <a:spcAft>
                          <a:spcPts val="0"/>
                        </a:spcAft>
                      </a:pPr>
                      <a:r>
                        <a:rPr lang="en-GB" sz="1400" b="1" kern="1200" dirty="0">
                          <a:solidFill>
                            <a:schemeClr val="tx1"/>
                          </a:solidFill>
                          <a:effectLst/>
                          <a:latin typeface="+mn-lt"/>
                          <a:ea typeface="+mn-ea"/>
                          <a:cs typeface="+mn-cs"/>
                        </a:rPr>
                        <a:t>0.5 ml subcutaneous / intramuscular injection</a:t>
                      </a:r>
                    </a:p>
                    <a:p>
                      <a:pPr marL="50800" algn="ctr" defTabSz="914400" rtl="0" eaLnBrk="1" latinLnBrk="0" hangingPunct="1">
                        <a:lnSpc>
                          <a:spcPct val="100000"/>
                        </a:lnSpc>
                      </a:pPr>
                      <a:r>
                        <a:rPr lang="en-GB" sz="1400" b="1" kern="1200" dirty="0">
                          <a:solidFill>
                            <a:schemeClr val="tx1"/>
                          </a:solidFill>
                          <a:effectLst/>
                          <a:latin typeface="+mn-lt"/>
                          <a:ea typeface="+mn-ea"/>
                          <a:cs typeface="+mn-cs"/>
                        </a:rPr>
                        <a:t>OR</a:t>
                      </a:r>
                    </a:p>
                    <a:p>
                      <a:pPr marL="50800" algn="l" defTabSz="914400" rtl="0" eaLnBrk="1" latinLnBrk="0" hangingPunct="1">
                        <a:lnSpc>
                          <a:spcPct val="100000"/>
                        </a:lnSpc>
                        <a:spcBef>
                          <a:spcPts val="275"/>
                        </a:spcBef>
                        <a:spcAft>
                          <a:spcPts val="0"/>
                        </a:spcAft>
                      </a:pPr>
                      <a:r>
                        <a:rPr lang="en-GB" sz="1400" b="1" kern="1200" dirty="0">
                          <a:solidFill>
                            <a:schemeClr val="tx1"/>
                          </a:solidFill>
                          <a:effectLst/>
                          <a:latin typeface="+mn-lt"/>
                          <a:ea typeface="+mn-ea"/>
                          <a:cs typeface="+mn-cs"/>
                        </a:rPr>
                        <a:t>0.1ml intradermal injection (during supply constraints)</a:t>
                      </a:r>
                    </a:p>
                    <a:p>
                      <a:pPr algn="l" defTabSz="914400" rtl="0" eaLnBrk="1" latinLnBrk="0" hangingPunct="1">
                        <a:lnSpc>
                          <a:spcPct val="100000"/>
                        </a:lnSpc>
                      </a:pPr>
                      <a:r>
                        <a:rPr lang="en-GB" sz="1400" b="1" kern="1200" dirty="0">
                          <a:solidFill>
                            <a:schemeClr val="tx1"/>
                          </a:solidFill>
                          <a:effectLst/>
                          <a:latin typeface="+mn-lt"/>
                          <a:ea typeface="+mn-ea"/>
                          <a:cs typeface="+mn-cs"/>
                        </a:rPr>
                        <a:t> </a:t>
                      </a:r>
                    </a:p>
                    <a:p>
                      <a:pPr algn="l">
                        <a:lnSpc>
                          <a:spcPct val="100000"/>
                        </a:lnSpc>
                      </a:pPr>
                      <a:r>
                        <a:rPr lang="en-GB" sz="1400" dirty="0">
                          <a:solidFill>
                            <a:schemeClr val="tx1"/>
                          </a:solidFill>
                          <a:effectLst/>
                        </a:rPr>
                        <a:t> </a:t>
                      </a:r>
                    </a:p>
                    <a:p>
                      <a:pPr algn="l">
                        <a:lnSpc>
                          <a:spcPct val="100000"/>
                        </a:lnSpc>
                      </a:pPr>
                      <a:r>
                        <a:rPr lang="en-GB" sz="1400" dirty="0">
                          <a:solidFill>
                            <a:schemeClr val="tx1"/>
                          </a:solidFill>
                          <a:effectLst/>
                        </a:rPr>
                        <a:t> </a:t>
                      </a:r>
                      <a:endParaRPr lang="en-GB" sz="1400" dirty="0">
                        <a:solidFill>
                          <a:schemeClr val="tx1"/>
                        </a:solidFill>
                        <a:effectLst/>
                        <a:latin typeface="Lucida Sans" panose="020B0602030504020204" pitchFamily="34" charset="0"/>
                      </a:endParaRPr>
                    </a:p>
                  </a:txBody>
                  <a:tcPr marL="0" marR="0" marT="0" marB="0">
                    <a:solidFill>
                      <a:schemeClr val="bg1">
                        <a:lumMod val="85000"/>
                      </a:schemeClr>
                    </a:solidFill>
                  </a:tcPr>
                </a:tc>
                <a:extLst>
                  <a:ext uri="{0D108BD9-81ED-4DB2-BD59-A6C34878D82A}">
                    <a16:rowId xmlns:a16="http://schemas.microsoft.com/office/drawing/2014/main" val="212028272"/>
                  </a:ext>
                </a:extLst>
              </a:tr>
              <a:tr h="1381609">
                <a:tc>
                  <a:txBody>
                    <a:bodyPr/>
                    <a:lstStyle/>
                    <a:p>
                      <a:pPr marL="50165">
                        <a:lnSpc>
                          <a:spcPct val="92000"/>
                        </a:lnSpc>
                        <a:spcBef>
                          <a:spcPts val="220"/>
                        </a:spcBef>
                        <a:spcAft>
                          <a:spcPts val="0"/>
                        </a:spcAft>
                      </a:pPr>
                      <a:r>
                        <a:rPr lang="en-GB" sz="1400" b="1" kern="1200" dirty="0">
                          <a:solidFill>
                            <a:schemeClr val="tx1"/>
                          </a:solidFill>
                          <a:effectLst/>
                          <a:latin typeface="+mn-lt"/>
                          <a:ea typeface="+mn-ea"/>
                          <a:cs typeface="+mn-cs"/>
                        </a:rPr>
                        <a:t>Children under 18 years, immunosuppressed adults</a:t>
                      </a:r>
                      <a:r>
                        <a:rPr lang="en-GB" sz="1400" b="1" kern="1200" baseline="30000" dirty="0">
                          <a:solidFill>
                            <a:schemeClr val="tx1"/>
                          </a:solidFill>
                          <a:effectLst/>
                          <a:latin typeface="+mn-lt"/>
                          <a:ea typeface="+mn-ea"/>
                          <a:cs typeface="+mn-cs"/>
                        </a:rPr>
                        <a:t>1</a:t>
                      </a:r>
                    </a:p>
                    <a:p>
                      <a:pPr marL="50165" marR="159385">
                        <a:lnSpc>
                          <a:spcPct val="92000"/>
                        </a:lnSpc>
                        <a:spcAft>
                          <a:spcPts val="0"/>
                        </a:spcAft>
                      </a:pPr>
                      <a:r>
                        <a:rPr lang="en-GB" sz="1400" b="1" kern="1200" dirty="0">
                          <a:solidFill>
                            <a:schemeClr val="tx1"/>
                          </a:solidFill>
                          <a:effectLst/>
                          <a:latin typeface="+mn-lt"/>
                          <a:ea typeface="+mn-ea"/>
                          <a:cs typeface="+mn-cs"/>
                        </a:rPr>
                        <a:t>(as defined in Chapter 6 in the Green Book) and those with a history of keloid scarring</a:t>
                      </a: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400" dirty="0">
                        <a:solidFill>
                          <a:schemeClr val="tx1"/>
                        </a:solidFill>
                        <a:effectLst/>
                      </a:endParaRPr>
                    </a:p>
                    <a:p>
                      <a:pPr marL="50165" algn="l">
                        <a:lnSpc>
                          <a:spcPct val="100000"/>
                        </a:lnSpc>
                        <a:spcBef>
                          <a:spcPts val="220"/>
                        </a:spcBef>
                        <a:spcAft>
                          <a:spcPts val="0"/>
                        </a:spcAft>
                      </a:pPr>
                      <a:r>
                        <a:rPr lang="en-GB" sz="1400" dirty="0">
                          <a:solidFill>
                            <a:schemeClr val="tx1"/>
                          </a:solidFill>
                          <a:effectLst/>
                        </a:rPr>
                        <a:t>0.5 ml subcutaneous / intramuscular injection</a:t>
                      </a:r>
                    </a:p>
                    <a:p>
                      <a:pPr marL="50165" algn="ctr">
                        <a:lnSpc>
                          <a:spcPct val="100000"/>
                        </a:lnSpc>
                      </a:pPr>
                      <a:r>
                        <a:rPr lang="en-GB" sz="1400" dirty="0">
                          <a:solidFill>
                            <a:schemeClr val="tx1"/>
                          </a:solidFill>
                          <a:effectLst/>
                        </a:rPr>
                        <a:t>+</a:t>
                      </a:r>
                    </a:p>
                    <a:p>
                      <a:pPr marL="50165" marR="19050" algn="l">
                        <a:lnSpc>
                          <a:spcPct val="100000"/>
                        </a:lnSpc>
                        <a:spcAft>
                          <a:spcPts val="0"/>
                        </a:spcAft>
                      </a:pPr>
                      <a:r>
                        <a:rPr lang="en-GB" sz="1400" dirty="0">
                          <a:solidFill>
                            <a:schemeClr val="tx1"/>
                          </a:solidFill>
                          <a:effectLst/>
                        </a:rPr>
                        <a:t>0.5 ml subcutaneous / intramuscular injection at any time from 28 days</a:t>
                      </a:r>
                      <a:endParaRPr lang="en-GB" sz="1400" dirty="0">
                        <a:solidFill>
                          <a:schemeClr val="tx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85000"/>
                      </a:schemeClr>
                    </a:solidFill>
                  </a:tcPr>
                </a:tc>
                <a:tc>
                  <a:txBody>
                    <a:bodyPr/>
                    <a:lstStyle/>
                    <a:p>
                      <a:pPr marL="50800" algn="l">
                        <a:lnSpc>
                          <a:spcPct val="100000"/>
                        </a:lnSpc>
                        <a:spcBef>
                          <a:spcPts val="220"/>
                        </a:spcBef>
                        <a:spcAft>
                          <a:spcPts val="0"/>
                        </a:spcAft>
                      </a:pPr>
                      <a:endParaRPr lang="en-GB" sz="1400" dirty="0">
                        <a:solidFill>
                          <a:schemeClr val="tx1"/>
                        </a:solidFill>
                        <a:effectLst/>
                      </a:endParaRPr>
                    </a:p>
                    <a:p>
                      <a:pPr marL="50800" algn="l">
                        <a:lnSpc>
                          <a:spcPct val="100000"/>
                        </a:lnSpc>
                        <a:spcBef>
                          <a:spcPts val="220"/>
                        </a:spcBef>
                        <a:spcAft>
                          <a:spcPts val="0"/>
                        </a:spcAft>
                      </a:pPr>
                      <a:r>
                        <a:rPr lang="en-GB" sz="1400" dirty="0">
                          <a:solidFill>
                            <a:schemeClr val="tx1"/>
                          </a:solidFill>
                          <a:effectLst/>
                        </a:rPr>
                        <a:t>0.5 ml subcutaneous / intramuscular injection</a:t>
                      </a:r>
                    </a:p>
                  </a:txBody>
                  <a:tcPr marL="0" marR="0" marT="0" marB="0">
                    <a:solidFill>
                      <a:schemeClr val="bg1">
                        <a:lumMod val="85000"/>
                      </a:schemeClr>
                    </a:solidFill>
                  </a:tcPr>
                </a:tc>
                <a:extLst>
                  <a:ext uri="{0D108BD9-81ED-4DB2-BD59-A6C34878D82A}">
                    <a16:rowId xmlns:a16="http://schemas.microsoft.com/office/drawing/2014/main" val="756886401"/>
                  </a:ext>
                </a:extLst>
              </a:tr>
            </a:tbl>
          </a:graphicData>
        </a:graphic>
      </p:graphicFrame>
      <p:sp>
        <p:nvSpPr>
          <p:cNvPr id="4" name="Footer Placeholder 3">
            <a:extLst>
              <a:ext uri="{FF2B5EF4-FFF2-40B4-BE49-F238E27FC236}">
                <a16:creationId xmlns:a16="http://schemas.microsoft.com/office/drawing/2014/main" id="{6A5660B7-A038-4018-BB9A-7833CA6B4483}"/>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E95BE1E-8E72-40A8-9F63-2A2E614E0354}"/>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
        <p:nvSpPr>
          <p:cNvPr id="9" name="TextBox 8">
            <a:extLst>
              <a:ext uri="{FF2B5EF4-FFF2-40B4-BE49-F238E27FC236}">
                <a16:creationId xmlns:a16="http://schemas.microsoft.com/office/drawing/2014/main" id="{D4D1CAF1-A67D-4273-B968-CD3C6E8B0D45}"/>
              </a:ext>
            </a:extLst>
          </p:cNvPr>
          <p:cNvSpPr txBox="1"/>
          <p:nvPr/>
        </p:nvSpPr>
        <p:spPr>
          <a:xfrm>
            <a:off x="127322" y="6169306"/>
            <a:ext cx="10556111" cy="369332"/>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8C94BE25-DFAF-490E-B465-23EEAE0B0C0F}"/>
              </a:ext>
            </a:extLst>
          </p:cNvPr>
          <p:cNvSpPr txBox="1"/>
          <p:nvPr/>
        </p:nvSpPr>
        <p:spPr>
          <a:xfrm>
            <a:off x="436672" y="6103865"/>
            <a:ext cx="11628006" cy="276999"/>
          </a:xfrm>
          <a:prstGeom prst="rect">
            <a:avLst/>
          </a:prstGeom>
          <a:noFill/>
        </p:spPr>
        <p:txBody>
          <a:bodyPr wrap="square" rtlCol="0">
            <a:spAutoFit/>
          </a:bodyPr>
          <a:lstStyle/>
          <a:p>
            <a:r>
              <a:rPr lang="en-GB" sz="1200" baseline="30000" dirty="0">
                <a:effectLst/>
                <a:latin typeface="Arial" panose="020B0604020202020204" pitchFamily="34" charset="0"/>
                <a:ea typeface="Lucida Sans" panose="020B0602030504020204" pitchFamily="34" charset="0"/>
                <a:cs typeface="Lucida Sans" panose="020B0602030504020204" pitchFamily="34" charset="0"/>
              </a:rPr>
              <a:t>1</a:t>
            </a:r>
            <a:r>
              <a:rPr lang="en-GB" sz="1200" dirty="0">
                <a:effectLst/>
                <a:latin typeface="Arial" panose="020B0604020202020204" pitchFamily="34" charset="0"/>
                <a:ea typeface="Lucida Sans" panose="020B0602030504020204" pitchFamily="34" charset="0"/>
                <a:cs typeface="Lucida Sans" panose="020B0602030504020204" pitchFamily="34" charset="0"/>
              </a:rPr>
              <a:t>Individuals</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living</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with</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HIV</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who</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virally</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suppressed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and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have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CD4</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count</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above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200</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cells/mm</a:t>
            </a:r>
            <a:r>
              <a:rPr lang="en-GB" sz="1200" baseline="30000" dirty="0">
                <a:effectLst/>
                <a:latin typeface="Arial" panose="020B0604020202020204" pitchFamily="34" charset="0"/>
                <a:ea typeface="Lucida Sans" panose="020B0602030504020204" pitchFamily="34" charset="0"/>
                <a:cs typeface="Lucida Sans" panose="020B0602030504020204" pitchFamily="34" charset="0"/>
              </a:rPr>
              <a:t>3</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not considered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immunosuppressed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for</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the</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purposes</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of</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this</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guidance</a:t>
            </a:r>
            <a:endParaRPr lang="en-GB" sz="1200"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2663347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500-30CC-4D62-A30C-8EF32D2D69B8}"/>
              </a:ext>
            </a:extLst>
          </p:cNvPr>
          <p:cNvSpPr>
            <a:spLocks noGrp="1"/>
          </p:cNvSpPr>
          <p:nvPr>
            <p:ph type="title"/>
          </p:nvPr>
        </p:nvSpPr>
        <p:spPr>
          <a:xfrm>
            <a:off x="330206" y="347374"/>
            <a:ext cx="2552953" cy="725649"/>
          </a:xfrm>
        </p:spPr>
        <p:txBody>
          <a:bodyPr>
            <a:normAutofit/>
          </a:bodyPr>
          <a:lstStyle/>
          <a:p>
            <a:r>
              <a:rPr lang="en-GB" dirty="0"/>
              <a:t>Consent</a:t>
            </a:r>
          </a:p>
        </p:txBody>
      </p:sp>
      <p:sp>
        <p:nvSpPr>
          <p:cNvPr id="3" name="Content Placeholder 2">
            <a:extLst>
              <a:ext uri="{FF2B5EF4-FFF2-40B4-BE49-F238E27FC236}">
                <a16:creationId xmlns:a16="http://schemas.microsoft.com/office/drawing/2014/main" id="{EBAEF6A6-E92F-4A1C-B73C-79356B6AFA63}"/>
              </a:ext>
            </a:extLst>
          </p:cNvPr>
          <p:cNvSpPr>
            <a:spLocks noGrp="1"/>
          </p:cNvSpPr>
          <p:nvPr>
            <p:ph idx="1"/>
          </p:nvPr>
        </p:nvSpPr>
        <p:spPr>
          <a:xfrm>
            <a:off x="237282" y="1446835"/>
            <a:ext cx="6944810" cy="4858271"/>
          </a:xfrm>
        </p:spPr>
        <p:txBody>
          <a:bodyPr>
            <a:normAutofit fontScale="77500" lnSpcReduction="20000"/>
          </a:bodyPr>
          <a:lstStyle/>
          <a:p>
            <a:pPr>
              <a:lnSpc>
                <a:spcPct val="120000"/>
              </a:lnSpc>
              <a:spcBef>
                <a:spcPts val="400"/>
              </a:spcBef>
            </a:pPr>
            <a:r>
              <a:rPr lang="en-GB" dirty="0"/>
              <a:t>before giving any vaccine, vaccinators must ensure that they have obtained informed consent from the vaccinee</a:t>
            </a:r>
          </a:p>
          <a:p>
            <a:pPr>
              <a:lnSpc>
                <a:spcPct val="120000"/>
              </a:lnSpc>
              <a:spcBef>
                <a:spcPts val="400"/>
              </a:spcBef>
            </a:pPr>
            <a:r>
              <a:rPr lang="en-GB" dirty="0"/>
              <a:t>in order to be able to consent to vaccination, the vaccinee should receive an explanation of the treatment and its benefits and risks, either verbally from a clinician, or in the form of a leaflet or letter</a:t>
            </a:r>
          </a:p>
          <a:p>
            <a:pPr>
              <a:lnSpc>
                <a:spcPct val="120000"/>
              </a:lnSpc>
              <a:spcBef>
                <a:spcPts val="400"/>
              </a:spcBef>
            </a:pPr>
            <a:r>
              <a:rPr lang="en-GB" dirty="0"/>
              <a:t>vaccinators should be familiar with the principles of consent for immunisation as described in the </a:t>
            </a:r>
            <a:r>
              <a:rPr lang="en-GB" dirty="0">
                <a:solidFill>
                  <a:srgbClr val="0070C0"/>
                </a:solidFill>
                <a:hlinkClick r:id="rId3">
                  <a:extLst>
                    <a:ext uri="{A12FA001-AC4F-418D-AE19-62706E023703}">
                      <ahyp:hlinkClr xmlns:ahyp="http://schemas.microsoft.com/office/drawing/2018/hyperlinkcolor" val="tx"/>
                    </a:ext>
                  </a:extLst>
                </a:hlinkClick>
              </a:rPr>
              <a:t>Consent chapter in the Green Book</a:t>
            </a:r>
            <a:endParaRPr lang="en-GB" dirty="0">
              <a:solidFill>
                <a:srgbClr val="0070C0"/>
              </a:solidFill>
            </a:endParaRPr>
          </a:p>
          <a:p>
            <a:pPr>
              <a:lnSpc>
                <a:spcPct val="120000"/>
              </a:lnSpc>
              <a:spcBef>
                <a:spcPts val="400"/>
              </a:spcBef>
            </a:pPr>
            <a:r>
              <a:rPr lang="en-GB" dirty="0">
                <a:solidFill>
                  <a:srgbClr val="000000"/>
                </a:solidFill>
              </a:rPr>
              <a:t>a </a:t>
            </a:r>
            <a:r>
              <a:rPr lang="en-GB" dirty="0">
                <a:solidFill>
                  <a:srgbClr val="0070C0"/>
                </a:solidFill>
                <a:hlinkClick r:id="rId4">
                  <a:extLst>
                    <a:ext uri="{A12FA001-AC4F-418D-AE19-62706E023703}">
                      <ahyp:hlinkClr xmlns:ahyp="http://schemas.microsoft.com/office/drawing/2018/hyperlinkcolor" val="tx"/>
                    </a:ext>
                  </a:extLst>
                </a:hlinkClick>
              </a:rPr>
              <a:t>consent form and healthcare professional pre-vaccination checklist </a:t>
            </a:r>
            <a:r>
              <a:rPr lang="en-GB" dirty="0">
                <a:solidFill>
                  <a:srgbClr val="000000"/>
                </a:solidFill>
              </a:rPr>
              <a:t>are available on the GOV.UK website </a:t>
            </a:r>
          </a:p>
          <a:p>
            <a:pPr>
              <a:lnSpc>
                <a:spcPct val="120000"/>
              </a:lnSpc>
              <a:spcBef>
                <a:spcPts val="400"/>
              </a:spcBef>
            </a:pPr>
            <a:r>
              <a:rPr lang="en-GB" dirty="0"/>
              <a:t>the </a:t>
            </a:r>
            <a:r>
              <a:rPr lang="en-GB" dirty="0">
                <a:solidFill>
                  <a:srgbClr val="0070C0"/>
                </a:solidFill>
                <a:hlinkClick r:id="rId5">
                  <a:extLst>
                    <a:ext uri="{A12FA001-AC4F-418D-AE19-62706E023703}">
                      <ahyp:hlinkClr xmlns:ahyp="http://schemas.microsoft.com/office/drawing/2018/hyperlinkcolor" val="tx"/>
                    </a:ext>
                  </a:extLst>
                </a:hlinkClick>
              </a:rPr>
              <a:t>UKHSA intradermal leaflet </a:t>
            </a:r>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should be provided to individuals being offered an intradermal dose</a:t>
            </a:r>
          </a:p>
          <a:p>
            <a:pPr>
              <a:lnSpc>
                <a:spcPct val="120000"/>
              </a:lnSpc>
              <a:spcBef>
                <a:spcPts val="400"/>
              </a:spcBef>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further information on prescriber responsibilities for off-label or unlicensed medicines</a:t>
            </a:r>
            <a:endPar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E5FC2792-5BE3-4CCD-BAA6-B1A4E9FB007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ADA72F-ACC4-4650-89A4-4BA6E8706D4D}"/>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pic>
        <p:nvPicPr>
          <p:cNvPr id="7" name="Picture 6">
            <a:extLst>
              <a:ext uri="{FF2B5EF4-FFF2-40B4-BE49-F238E27FC236}">
                <a16:creationId xmlns:a16="http://schemas.microsoft.com/office/drawing/2014/main" id="{DE5E050A-73A1-4219-9F2C-87EA226FACD4}"/>
              </a:ext>
            </a:extLst>
          </p:cNvPr>
          <p:cNvPicPr>
            <a:picLocks noChangeAspect="1"/>
          </p:cNvPicPr>
          <p:nvPr/>
        </p:nvPicPr>
        <p:blipFill>
          <a:blip r:embed="rId7"/>
          <a:stretch>
            <a:fillRect/>
          </a:stretch>
        </p:blipFill>
        <p:spPr>
          <a:xfrm>
            <a:off x="7159840" y="1521383"/>
            <a:ext cx="2400849" cy="3438320"/>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C556FC45-B39B-4534-A4D0-7A14DBC462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9513" y="1776193"/>
            <a:ext cx="2582487" cy="3652017"/>
          </a:xfrm>
          <a:prstGeom prst="rect">
            <a:avLst/>
          </a:prstGeom>
          <a:ln w="9525">
            <a:solidFill>
              <a:schemeClr val="tx1"/>
            </a:solidFill>
          </a:ln>
        </p:spPr>
      </p:pic>
    </p:spTree>
    <p:extLst>
      <p:ext uri="{BB962C8B-B14F-4D97-AF65-F5344CB8AC3E}">
        <p14:creationId xmlns:p14="http://schemas.microsoft.com/office/powerpoint/2010/main" val="1785218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3421-EB64-42E5-BEC4-EBE39CC80D90}"/>
              </a:ext>
            </a:extLst>
          </p:cNvPr>
          <p:cNvSpPr>
            <a:spLocks noGrp="1"/>
          </p:cNvSpPr>
          <p:nvPr>
            <p:ph type="title"/>
          </p:nvPr>
        </p:nvSpPr>
        <p:spPr>
          <a:xfrm>
            <a:off x="330206" y="394022"/>
            <a:ext cx="3877900" cy="734984"/>
          </a:xfrm>
        </p:spPr>
        <p:txBody>
          <a:bodyPr/>
          <a:lstStyle/>
          <a:p>
            <a:r>
              <a:rPr lang="en-GB" dirty="0"/>
              <a:t>Infection control</a:t>
            </a:r>
          </a:p>
        </p:txBody>
      </p:sp>
      <p:sp>
        <p:nvSpPr>
          <p:cNvPr id="3" name="Content Placeholder 2">
            <a:extLst>
              <a:ext uri="{FF2B5EF4-FFF2-40B4-BE49-F238E27FC236}">
                <a16:creationId xmlns:a16="http://schemas.microsoft.com/office/drawing/2014/main" id="{EAC36DDD-CE26-48E1-92FC-4CD9360B116D}"/>
              </a:ext>
            </a:extLst>
          </p:cNvPr>
          <p:cNvSpPr>
            <a:spLocks noGrp="1"/>
          </p:cNvSpPr>
          <p:nvPr>
            <p:ph idx="1"/>
          </p:nvPr>
        </p:nvSpPr>
        <p:spPr>
          <a:xfrm>
            <a:off x="311543" y="1681518"/>
            <a:ext cx="11123857" cy="4252751"/>
          </a:xfrm>
        </p:spPr>
        <p:txBody>
          <a:bodyPr>
            <a:noAutofit/>
          </a:bodyPr>
          <a:lstStyle/>
          <a:p>
            <a:pPr>
              <a:lnSpc>
                <a:spcPct val="100000"/>
              </a:lnSpc>
              <a:spcBef>
                <a:spcPts val="600"/>
              </a:spcBef>
            </a:pPr>
            <a:r>
              <a:rPr lang="en-GB" sz="2800" dirty="0"/>
              <a:t>pre-exposure vaccination should be managed in the same way as routine vaccination using standard infection prevention and control (IPC) precautions</a:t>
            </a:r>
          </a:p>
          <a:p>
            <a:pPr>
              <a:lnSpc>
                <a:spcPct val="100000"/>
              </a:lnSpc>
              <a:spcBef>
                <a:spcPts val="600"/>
              </a:spcBef>
            </a:pPr>
            <a:r>
              <a:rPr lang="en-GB" sz="2800" dirty="0">
                <a:solidFill>
                  <a:schemeClr val="tx2">
                    <a:lumMod val="60000"/>
                    <a:lumOff val="40000"/>
                  </a:schemeClr>
                </a:solidFill>
                <a:hlinkClick r:id="rId2">
                  <a:extLst>
                    <a:ext uri="{A12FA001-AC4F-418D-AE19-62706E023703}">
                      <ahyp:hlinkClr xmlns:ahyp="http://schemas.microsoft.com/office/drawing/2018/hyperlinkcolor" val="tx"/>
                    </a:ext>
                  </a:extLst>
                </a:hlinkClick>
              </a:rPr>
              <a:t>advice to help lower the chance of passing monkeypox infection to others during post-exposure vaccination clinics</a:t>
            </a:r>
            <a:r>
              <a:rPr lang="en-GB" sz="2800">
                <a:solidFill>
                  <a:schemeClr val="tx2">
                    <a:lumMod val="60000"/>
                    <a:lumOff val="40000"/>
                  </a:schemeClr>
                </a:solidFill>
              </a:rPr>
              <a:t> </a:t>
            </a:r>
            <a:r>
              <a:rPr lang="en-GB" sz="2800"/>
              <a:t>is available online</a:t>
            </a:r>
          </a:p>
          <a:p>
            <a:pPr>
              <a:lnSpc>
                <a:spcPct val="100000"/>
              </a:lnSpc>
              <a:spcBef>
                <a:spcPts val="600"/>
              </a:spcBef>
            </a:pPr>
            <a:r>
              <a:rPr lang="en-GB" sz="2800"/>
              <a:t>this guidance provides advice on the risk assessment process and actions to be taken when individuals are travelling to and attending vaccination clinics </a:t>
            </a:r>
          </a:p>
          <a:p>
            <a:pPr>
              <a:lnSpc>
                <a:spcPct val="100000"/>
              </a:lnSpc>
              <a:spcBef>
                <a:spcPts val="600"/>
              </a:spcBef>
            </a:pPr>
            <a:r>
              <a:rPr lang="en-GB" sz="2800"/>
              <a:t>it </a:t>
            </a:r>
            <a:r>
              <a:rPr lang="en-GB" sz="2800" dirty="0"/>
              <a:t>should be read in conjunction with </a:t>
            </a:r>
            <a:r>
              <a:rPr lang="en-GB" sz="2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the national </a:t>
            </a:r>
            <a:r>
              <a:rPr lang="en-GB" sz="2800">
                <a:solidFill>
                  <a:schemeClr val="tx2">
                    <a:lumMod val="60000"/>
                    <a:lumOff val="40000"/>
                  </a:schemeClr>
                </a:solidFill>
                <a:hlinkClick r:id="rId3">
                  <a:extLst>
                    <a:ext uri="{A12FA001-AC4F-418D-AE19-62706E023703}">
                      <ahyp:hlinkClr xmlns:ahyp="http://schemas.microsoft.com/office/drawing/2018/hyperlinkcolor" val="tx"/>
                    </a:ext>
                  </a:extLst>
                </a:hlinkClick>
              </a:rPr>
              <a:t>IPC manual</a:t>
            </a:r>
            <a:endParaRPr lang="en-GB" sz="2800" dirty="0">
              <a:solidFill>
                <a:schemeClr val="tx2">
                  <a:lumMod val="60000"/>
                  <a:lumOff val="40000"/>
                </a:schemeClr>
              </a:solidFill>
            </a:endParaRPr>
          </a:p>
        </p:txBody>
      </p:sp>
      <p:sp>
        <p:nvSpPr>
          <p:cNvPr id="4" name="Footer Placeholder 3">
            <a:extLst>
              <a:ext uri="{FF2B5EF4-FFF2-40B4-BE49-F238E27FC236}">
                <a16:creationId xmlns:a16="http://schemas.microsoft.com/office/drawing/2014/main" id="{0CD2BFB0-A32B-4322-8928-778FFC92DE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2E62458-2C85-44BA-A062-576337A571FF}"/>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1086999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CFEC-6FCF-4174-AF20-48792011772B}"/>
              </a:ext>
            </a:extLst>
          </p:cNvPr>
          <p:cNvSpPr>
            <a:spLocks noGrp="1"/>
          </p:cNvSpPr>
          <p:nvPr>
            <p:ph type="title"/>
          </p:nvPr>
        </p:nvSpPr>
        <p:spPr>
          <a:xfrm>
            <a:off x="348868" y="375362"/>
            <a:ext cx="7824749" cy="697662"/>
          </a:xfrm>
        </p:spPr>
        <p:txBody>
          <a:bodyPr/>
          <a:lstStyle/>
          <a:p>
            <a:r>
              <a:rPr lang="en-GB" dirty="0"/>
              <a:t>Legal framework for administration</a:t>
            </a:r>
          </a:p>
        </p:txBody>
      </p:sp>
      <p:sp>
        <p:nvSpPr>
          <p:cNvPr id="3" name="Content Placeholder 2">
            <a:extLst>
              <a:ext uri="{FF2B5EF4-FFF2-40B4-BE49-F238E27FC236}">
                <a16:creationId xmlns:a16="http://schemas.microsoft.com/office/drawing/2014/main" id="{C9D7D4EC-8A6F-4969-8408-718DE615F7A2}"/>
              </a:ext>
            </a:extLst>
          </p:cNvPr>
          <p:cNvSpPr>
            <a:spLocks noGrp="1"/>
          </p:cNvSpPr>
          <p:nvPr>
            <p:ph idx="1"/>
          </p:nvPr>
        </p:nvSpPr>
        <p:spPr>
          <a:xfrm>
            <a:off x="286151" y="1422521"/>
            <a:ext cx="11123857" cy="5081646"/>
          </a:xfrm>
        </p:spPr>
        <p:txBody>
          <a:bodyPr>
            <a:noAutofit/>
          </a:bodyPr>
          <a:lstStyle/>
          <a:p>
            <a:pPr>
              <a:lnSpc>
                <a:spcPct val="100000"/>
              </a:lnSpc>
              <a:spcBef>
                <a:spcPts val="600"/>
              </a:spcBef>
            </a:pPr>
            <a:r>
              <a:rPr lang="en-GB" sz="2000" dirty="0">
                <a:latin typeface="+mn-lt"/>
              </a:rPr>
              <a:t>use of MVA-BN for vaccination against Monkeypox may be via a prescription, Patient Specific Direction (PSD) or a Patient Group Direction (PGD) depending on the vaccine being supplied, and the route of administration</a:t>
            </a:r>
          </a:p>
          <a:p>
            <a:pPr algn="l">
              <a:lnSpc>
                <a:spcPct val="100000"/>
              </a:lnSpc>
              <a:spcBef>
                <a:spcPts val="600"/>
              </a:spcBef>
              <a:buFont typeface="Arial" panose="020B0604020202020204" pitchFamily="34" charset="0"/>
              <a:buChar char="•"/>
            </a:pPr>
            <a:r>
              <a:rPr lang="en-GB" sz="2000" b="0" i="0" dirty="0">
                <a:solidFill>
                  <a:srgbClr val="0B0C0C"/>
                </a:solidFill>
                <a:effectLst/>
                <a:latin typeface="+mn-lt"/>
              </a:rPr>
              <a:t>at present, there are no stocks of the UK licensed MVA-BN vaccine Imvanex available in the UK</a:t>
            </a:r>
          </a:p>
          <a:p>
            <a:pPr algn="l">
              <a:lnSpc>
                <a:spcPct val="100000"/>
              </a:lnSpc>
              <a:spcBef>
                <a:spcPts val="600"/>
              </a:spcBef>
              <a:buFont typeface="Arial" panose="020B0604020202020204" pitchFamily="34" charset="0"/>
              <a:buChar char="•"/>
            </a:pPr>
            <a:r>
              <a:rPr lang="en-GB" sz="2000" b="0" i="0" dirty="0">
                <a:solidFill>
                  <a:srgbClr val="0B0C0C"/>
                </a:solidFill>
                <a:effectLst/>
                <a:latin typeface="+mn-lt"/>
              </a:rPr>
              <a:t>the Medicines and Healthcare products Regulatory Agency (MHRA) have therefore granted batch-specific variation for batches FDP00012 and FDP00072 of the US licensed vaccine Jynneos, in view of the urgency of the need to manage the monkeypox outbreak </a:t>
            </a:r>
          </a:p>
          <a:p>
            <a:pPr algn="l">
              <a:lnSpc>
                <a:spcPct val="100000"/>
              </a:lnSpc>
              <a:spcBef>
                <a:spcPts val="600"/>
              </a:spcBef>
              <a:buFont typeface="Arial" panose="020B0604020202020204" pitchFamily="34" charset="0"/>
              <a:buChar char="•"/>
            </a:pPr>
            <a:r>
              <a:rPr lang="en-GB" sz="2000" dirty="0">
                <a:solidFill>
                  <a:srgbClr val="0B0C0C"/>
                </a:solidFill>
                <a:latin typeface="+mn-lt"/>
              </a:rPr>
              <a:t>t</a:t>
            </a:r>
            <a:r>
              <a:rPr lang="en-GB" sz="2000" b="0" i="0" dirty="0">
                <a:solidFill>
                  <a:srgbClr val="0B0C0C"/>
                </a:solidFill>
                <a:effectLst/>
                <a:latin typeface="+mn-lt"/>
              </a:rPr>
              <a:t>his means the MHRA have given approval for use of this US licensed vaccine in the UK and it can be administered under a PGD</a:t>
            </a:r>
          </a:p>
          <a:p>
            <a:pPr algn="l">
              <a:lnSpc>
                <a:spcPct val="100000"/>
              </a:lnSpc>
              <a:spcBef>
                <a:spcPts val="600"/>
              </a:spcBef>
              <a:buFont typeface="Arial" panose="020B0604020202020204" pitchFamily="34" charset="0"/>
              <a:buChar char="•"/>
            </a:pPr>
            <a:r>
              <a:rPr lang="en-GB" sz="2000" b="1" dirty="0">
                <a:latin typeface="+mn-lt"/>
              </a:rPr>
              <a:t>UKHSA have produced a </a:t>
            </a:r>
            <a:r>
              <a:rPr lang="en-GB" sz="2000" b="1" dirty="0">
                <a:latin typeface="+mn-lt"/>
                <a:hlinkClick r:id="rId3"/>
              </a:rPr>
              <a:t>PGD</a:t>
            </a:r>
            <a:r>
              <a:rPr lang="en-GB" sz="2000" b="1" dirty="0">
                <a:latin typeface="+mn-lt"/>
              </a:rPr>
              <a:t> specifically for the use of the US licensed Batches FDP00012 and FDP00072 of Jynneos vaccine but the PGD must only be used for these batches</a:t>
            </a:r>
          </a:p>
          <a:p>
            <a:pPr algn="l">
              <a:lnSpc>
                <a:spcPct val="100000"/>
              </a:lnSpc>
              <a:spcBef>
                <a:spcPts val="600"/>
              </a:spcBef>
              <a:buFont typeface="Arial" panose="020B0604020202020204" pitchFamily="34" charset="0"/>
              <a:buChar char="•"/>
            </a:pPr>
            <a:r>
              <a:rPr lang="en-GB" sz="2000" dirty="0">
                <a:latin typeface="+mn-lt"/>
              </a:rPr>
              <a:t>if there are any programme changes, these may not be immediately reflected in the PGD; a prescription or PSD should be used in the interim</a:t>
            </a:r>
          </a:p>
        </p:txBody>
      </p:sp>
      <p:sp>
        <p:nvSpPr>
          <p:cNvPr id="4" name="Footer Placeholder 3">
            <a:extLst>
              <a:ext uri="{FF2B5EF4-FFF2-40B4-BE49-F238E27FC236}">
                <a16:creationId xmlns:a16="http://schemas.microsoft.com/office/drawing/2014/main" id="{ADD805F8-B738-479A-A2C6-4D3F98B7D9C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D557539-EBA7-472D-9306-41541EC3EFE2}"/>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638581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DBFF-9EBB-48C4-AFB3-FE799834E405}"/>
              </a:ext>
            </a:extLst>
          </p:cNvPr>
          <p:cNvSpPr>
            <a:spLocks noGrp="1"/>
          </p:cNvSpPr>
          <p:nvPr>
            <p:ph type="title"/>
          </p:nvPr>
        </p:nvSpPr>
        <p:spPr>
          <a:xfrm>
            <a:off x="330206" y="384694"/>
            <a:ext cx="9364300" cy="660339"/>
          </a:xfrm>
        </p:spPr>
        <p:txBody>
          <a:bodyPr>
            <a:normAutofit/>
          </a:bodyPr>
          <a:lstStyle/>
          <a:p>
            <a:r>
              <a:rPr lang="en-GB" dirty="0"/>
              <a:t>Storage and handling of MVA-BN vaccine</a:t>
            </a:r>
          </a:p>
        </p:txBody>
      </p:sp>
      <p:sp>
        <p:nvSpPr>
          <p:cNvPr id="3" name="Content Placeholder 2">
            <a:extLst>
              <a:ext uri="{FF2B5EF4-FFF2-40B4-BE49-F238E27FC236}">
                <a16:creationId xmlns:a16="http://schemas.microsoft.com/office/drawing/2014/main" id="{449F727B-D43A-4E5B-BB6B-F57275F4CE35}"/>
              </a:ext>
            </a:extLst>
          </p:cNvPr>
          <p:cNvSpPr>
            <a:spLocks noGrp="1"/>
          </p:cNvSpPr>
          <p:nvPr>
            <p:ph idx="1"/>
          </p:nvPr>
        </p:nvSpPr>
        <p:spPr>
          <a:xfrm>
            <a:off x="330205" y="1504240"/>
            <a:ext cx="11123857" cy="4840579"/>
          </a:xfrm>
        </p:spPr>
        <p:txBody>
          <a:bodyPr>
            <a:noAutofit/>
          </a:bodyPr>
          <a:lstStyle/>
          <a:p>
            <a:pPr>
              <a:lnSpc>
                <a:spcPct val="100000"/>
              </a:lnSpc>
              <a:spcBef>
                <a:spcPts val="600"/>
              </a:spcBef>
            </a:pPr>
            <a:r>
              <a:rPr lang="en-GB" sz="1900" dirty="0"/>
              <a:t>MVA-BN vaccine has complex storage requirements and the expiry date depends upon storage temperature</a:t>
            </a:r>
          </a:p>
          <a:p>
            <a:pPr>
              <a:lnSpc>
                <a:spcPct val="100000"/>
              </a:lnSpc>
              <a:spcBef>
                <a:spcPts val="600"/>
              </a:spcBef>
            </a:pPr>
            <a:r>
              <a:rPr lang="en-GB" sz="1900" dirty="0"/>
              <a:t>MVA-BN vaccine will be shipped from UKHSA storage sites at -20°C </a:t>
            </a:r>
          </a:p>
          <a:p>
            <a:pPr>
              <a:lnSpc>
                <a:spcPct val="100000"/>
              </a:lnSpc>
              <a:spcBef>
                <a:spcPts val="600"/>
              </a:spcBef>
            </a:pPr>
            <a:r>
              <a:rPr lang="en-GB" sz="1900" dirty="0"/>
              <a:t>it should be stored at -20°C upon receipt to keep the expiry date longer </a:t>
            </a:r>
          </a:p>
          <a:p>
            <a:pPr>
              <a:lnSpc>
                <a:spcPct val="100000"/>
              </a:lnSpc>
              <a:spcBef>
                <a:spcPts val="600"/>
              </a:spcBef>
            </a:pPr>
            <a:r>
              <a:rPr lang="en-GB" sz="1900" dirty="0"/>
              <a:t>if -20°C storage is not available, frozen vials should be immediately stored at 2°C to 8°C to thaw or may be thawed for approx 15 minutes at room temperature for immediate use  </a:t>
            </a:r>
          </a:p>
          <a:p>
            <a:pPr>
              <a:lnSpc>
                <a:spcPct val="100000"/>
              </a:lnSpc>
              <a:spcBef>
                <a:spcPts val="600"/>
              </a:spcBef>
            </a:pPr>
            <a:r>
              <a:rPr lang="en-GB" sz="1900" dirty="0"/>
              <a:t>after thawing at +2°C to 8°C, MVA-BN vaccine can be stored at this temperature for up to 8 weeks; add a post-thaw expiry label – follow the </a:t>
            </a:r>
            <a:r>
              <a:rPr lang="en-GB" sz="1900" dirty="0">
                <a:solidFill>
                  <a:srgbClr val="0070C0"/>
                </a:solidFill>
                <a:hlinkClick r:id="rId2">
                  <a:extLst>
                    <a:ext uri="{A12FA001-AC4F-418D-AE19-62706E023703}">
                      <ahyp:hlinkClr xmlns:ahyp="http://schemas.microsoft.com/office/drawing/2018/hyperlinkcolor" val="tx"/>
                    </a:ext>
                  </a:extLst>
                </a:hlinkClick>
              </a:rPr>
              <a:t>NHS Specialist Pharmacy Service SOPs</a:t>
            </a:r>
            <a:endParaRPr lang="en-GB" sz="1900" dirty="0">
              <a:solidFill>
                <a:srgbClr val="0070C0"/>
              </a:solidFill>
            </a:endParaRPr>
          </a:p>
          <a:p>
            <a:pPr>
              <a:lnSpc>
                <a:spcPct val="100000"/>
              </a:lnSpc>
              <a:spcBef>
                <a:spcPts val="600"/>
              </a:spcBef>
            </a:pPr>
            <a:r>
              <a:rPr lang="en-GB" sz="1900" dirty="0"/>
              <a:t>do not re-freeze a vial once it has been thawed</a:t>
            </a:r>
          </a:p>
          <a:p>
            <a:pPr>
              <a:lnSpc>
                <a:spcPct val="100000"/>
              </a:lnSpc>
              <a:spcBef>
                <a:spcPts val="600"/>
              </a:spcBef>
            </a:pPr>
            <a:r>
              <a:rPr lang="en-GB" sz="1900" dirty="0"/>
              <a:t>store in original package in order to protect from light</a:t>
            </a:r>
          </a:p>
          <a:p>
            <a:pPr>
              <a:lnSpc>
                <a:spcPct val="100000"/>
              </a:lnSpc>
              <a:spcBef>
                <a:spcPts val="600"/>
              </a:spcBef>
            </a:pPr>
            <a:r>
              <a:rPr lang="en-GB" sz="1900" dirty="0"/>
              <a:t>do not use the vaccine after the expiry date shown on the vial label, or earlier if the post-thaw (8 weeks) expiry date is sooner </a:t>
            </a:r>
          </a:p>
          <a:p>
            <a:pPr>
              <a:lnSpc>
                <a:spcPct val="100000"/>
              </a:lnSpc>
              <a:spcBef>
                <a:spcPts val="600"/>
              </a:spcBef>
            </a:pPr>
            <a:r>
              <a:rPr lang="en-GB" sz="1900" dirty="0">
                <a:latin typeface="+mn-lt"/>
              </a:rPr>
              <a:t>v</a:t>
            </a:r>
            <a:r>
              <a:rPr lang="en-GB" sz="1900" dirty="0">
                <a:effectLst/>
                <a:latin typeface="+mn-lt"/>
              </a:rPr>
              <a:t>ials used to deliver multiple doses through fractional intradermal administration must be used within one hour of removal </a:t>
            </a:r>
            <a:r>
              <a:rPr lang="en-GB" sz="1900">
                <a:effectLst/>
                <a:latin typeface="+mn-lt"/>
              </a:rPr>
              <a:t>from fridge</a:t>
            </a:r>
            <a:endParaRPr lang="en-GB" sz="1900" dirty="0">
              <a:effectLst/>
              <a:latin typeface="+mn-lt"/>
            </a:endParaRPr>
          </a:p>
        </p:txBody>
      </p:sp>
      <p:sp>
        <p:nvSpPr>
          <p:cNvPr id="4" name="Footer Placeholder 3">
            <a:extLst>
              <a:ext uri="{FF2B5EF4-FFF2-40B4-BE49-F238E27FC236}">
                <a16:creationId xmlns:a16="http://schemas.microsoft.com/office/drawing/2014/main" id="{D7B1440B-9908-4A7E-A5F7-DC041AC4553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E2AEB5-8614-400D-99AC-DE41298343AD}"/>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2156464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D55-5B18-45E4-9E2C-95B06CE6FF0D}"/>
              </a:ext>
            </a:extLst>
          </p:cNvPr>
          <p:cNvSpPr>
            <a:spLocks noGrp="1"/>
          </p:cNvSpPr>
          <p:nvPr>
            <p:ph type="title"/>
          </p:nvPr>
        </p:nvSpPr>
        <p:spPr>
          <a:xfrm>
            <a:off x="330206" y="384690"/>
            <a:ext cx="9401623" cy="725653"/>
          </a:xfrm>
        </p:spPr>
        <p:txBody>
          <a:bodyPr/>
          <a:lstStyle/>
          <a:p>
            <a:r>
              <a:rPr lang="en-GB" dirty="0"/>
              <a:t>Storage and handling of MVA-BN vaccine</a:t>
            </a:r>
          </a:p>
        </p:txBody>
      </p:sp>
      <p:sp>
        <p:nvSpPr>
          <p:cNvPr id="3" name="Content Placeholder 2">
            <a:extLst>
              <a:ext uri="{FF2B5EF4-FFF2-40B4-BE49-F238E27FC236}">
                <a16:creationId xmlns:a16="http://schemas.microsoft.com/office/drawing/2014/main" id="{DD2BD526-DFDE-4F99-81E3-86A55ABA8C2D}"/>
              </a:ext>
            </a:extLst>
          </p:cNvPr>
          <p:cNvSpPr>
            <a:spLocks noGrp="1"/>
          </p:cNvSpPr>
          <p:nvPr>
            <p:ph idx="1"/>
          </p:nvPr>
        </p:nvSpPr>
        <p:spPr>
          <a:xfrm>
            <a:off x="330205" y="1448251"/>
            <a:ext cx="7693635" cy="5053051"/>
          </a:xfrm>
        </p:spPr>
        <p:txBody>
          <a:bodyPr>
            <a:noAutofit/>
          </a:bodyPr>
          <a:lstStyle/>
          <a:p>
            <a:pPr>
              <a:lnSpc>
                <a:spcPct val="120000"/>
              </a:lnSpc>
              <a:spcBef>
                <a:spcPts val="600"/>
              </a:spcBef>
            </a:pPr>
            <a:r>
              <a:rPr lang="en-GB" sz="1800" dirty="0"/>
              <a:t>MVA-BN vaccine is supplied in packs containing 20 single dose vials </a:t>
            </a:r>
            <a:r>
              <a:rPr lang="en-GB" sz="1800"/>
              <a:t>(0.5ml </a:t>
            </a:r>
            <a:r>
              <a:rPr lang="en-GB" sz="1800" dirty="0"/>
              <a:t>in each) </a:t>
            </a:r>
          </a:p>
          <a:p>
            <a:pPr>
              <a:lnSpc>
                <a:spcPct val="120000"/>
              </a:lnSpc>
              <a:spcBef>
                <a:spcPts val="600"/>
              </a:spcBef>
            </a:pPr>
            <a:r>
              <a:rPr lang="en-GB" sz="1800" dirty="0"/>
              <a:t>once the frozen vaccine has been thawed, it is a light yellow to pale white milky suspension for injection </a:t>
            </a:r>
          </a:p>
          <a:p>
            <a:pPr>
              <a:lnSpc>
                <a:spcPct val="120000"/>
              </a:lnSpc>
              <a:spcBef>
                <a:spcPts val="600"/>
              </a:spcBef>
            </a:pPr>
            <a:r>
              <a:rPr lang="en-GB" sz="1800" dirty="0"/>
              <a:t>the vaccine should be allowed to reach room temperature before use </a:t>
            </a:r>
          </a:p>
          <a:p>
            <a:pPr>
              <a:lnSpc>
                <a:spcPct val="120000"/>
              </a:lnSpc>
              <a:spcBef>
                <a:spcPts val="600"/>
              </a:spcBef>
            </a:pPr>
            <a:r>
              <a:rPr lang="en-GB" sz="1800" dirty="0"/>
              <a:t>swirl vial gently before use for at least 30 seconds </a:t>
            </a:r>
          </a:p>
          <a:p>
            <a:pPr>
              <a:lnSpc>
                <a:spcPct val="120000"/>
              </a:lnSpc>
              <a:spcBef>
                <a:spcPts val="600"/>
              </a:spcBef>
            </a:pPr>
            <a:r>
              <a:rPr lang="en-GB" sz="1800" dirty="0"/>
              <a:t>visually inspect the suspension prior to administration </a:t>
            </a:r>
          </a:p>
          <a:p>
            <a:pPr>
              <a:lnSpc>
                <a:spcPct val="120000"/>
              </a:lnSpc>
              <a:spcBef>
                <a:spcPts val="600"/>
              </a:spcBef>
            </a:pPr>
            <a:r>
              <a:rPr lang="en-GB" sz="1800" dirty="0"/>
              <a:t>if particles and/or discolouration or abnormal appearance are seen, the vaccine should be discarded</a:t>
            </a:r>
          </a:p>
          <a:p>
            <a:pPr>
              <a:lnSpc>
                <a:spcPct val="120000"/>
              </a:lnSpc>
              <a:spcBef>
                <a:spcPts val="600"/>
              </a:spcBef>
            </a:pPr>
            <a:r>
              <a:rPr lang="en-GB" sz="1800" dirty="0"/>
              <a:t>for </a:t>
            </a:r>
            <a:r>
              <a:rPr lang="en-GB" sz="1800" b="1" dirty="0"/>
              <a:t>subcutaneous or intramuscular injection</a:t>
            </a:r>
            <a:r>
              <a:rPr lang="en-GB" sz="1800" dirty="0"/>
              <a:t>, withdraw a dose </a:t>
            </a:r>
            <a:r>
              <a:rPr lang="en-GB" sz="1800"/>
              <a:t>of 0.5ml </a:t>
            </a:r>
            <a:r>
              <a:rPr lang="en-GB" sz="1800" dirty="0"/>
              <a:t>into a sterile syringe</a:t>
            </a:r>
          </a:p>
          <a:p>
            <a:pPr>
              <a:lnSpc>
                <a:spcPct val="120000"/>
              </a:lnSpc>
              <a:spcBef>
                <a:spcPts val="600"/>
              </a:spcBef>
            </a:pPr>
            <a:r>
              <a:rPr lang="en-GB" sz="1800" dirty="0"/>
              <a:t>for </a:t>
            </a:r>
            <a:r>
              <a:rPr lang="en-GB" sz="1800" b="1" dirty="0"/>
              <a:t>intradermal injection</a:t>
            </a:r>
            <a:r>
              <a:rPr lang="en-GB" sz="1800" dirty="0"/>
              <a:t>, withdraw a dose </a:t>
            </a:r>
            <a:r>
              <a:rPr lang="en-GB" sz="1800"/>
              <a:t>of 0.1ml </a:t>
            </a:r>
            <a:r>
              <a:rPr lang="en-GB" sz="1800" dirty="0"/>
              <a:t>into a </a:t>
            </a:r>
            <a:r>
              <a:rPr lang="en-GB" sz="1800"/>
              <a:t>sterile syringe</a:t>
            </a:r>
            <a:endParaRPr lang="en-GB" sz="1800" dirty="0"/>
          </a:p>
          <a:p>
            <a:pPr marL="0" indent="0">
              <a:lnSpc>
                <a:spcPct val="120000"/>
              </a:lnSpc>
              <a:spcBef>
                <a:spcPts val="600"/>
              </a:spcBef>
              <a:buNone/>
            </a:pPr>
            <a:endParaRPr lang="en-GB" sz="1800" dirty="0"/>
          </a:p>
        </p:txBody>
      </p:sp>
      <p:sp>
        <p:nvSpPr>
          <p:cNvPr id="4" name="Footer Placeholder 3">
            <a:extLst>
              <a:ext uri="{FF2B5EF4-FFF2-40B4-BE49-F238E27FC236}">
                <a16:creationId xmlns:a16="http://schemas.microsoft.com/office/drawing/2014/main" id="{EB5DD218-DD8E-4025-BDAA-A717ECCA94F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4A41890-42AB-4AE8-9DC9-10BA4FC759DD}"/>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pic>
        <p:nvPicPr>
          <p:cNvPr id="8" name="Picture 7">
            <a:extLst>
              <a:ext uri="{FF2B5EF4-FFF2-40B4-BE49-F238E27FC236}">
                <a16:creationId xmlns:a16="http://schemas.microsoft.com/office/drawing/2014/main" id="{6A472579-66C2-4A8E-9717-B3B8FF92F99C}"/>
              </a:ext>
            </a:extLst>
          </p:cNvPr>
          <p:cNvPicPr>
            <a:picLocks noChangeAspect="1"/>
          </p:cNvPicPr>
          <p:nvPr/>
        </p:nvPicPr>
        <p:blipFill>
          <a:blip r:embed="rId2"/>
          <a:stretch>
            <a:fillRect/>
          </a:stretch>
        </p:blipFill>
        <p:spPr>
          <a:xfrm>
            <a:off x="8023841" y="2122276"/>
            <a:ext cx="3757246" cy="2613447"/>
          </a:xfrm>
          <a:prstGeom prst="rect">
            <a:avLst/>
          </a:prstGeom>
        </p:spPr>
      </p:pic>
    </p:spTree>
    <p:extLst>
      <p:ext uri="{BB962C8B-B14F-4D97-AF65-F5344CB8AC3E}">
        <p14:creationId xmlns:p14="http://schemas.microsoft.com/office/powerpoint/2010/main" val="133144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1D3A-2F92-46C2-80AD-05853A10FFA1}"/>
              </a:ext>
            </a:extLst>
          </p:cNvPr>
          <p:cNvSpPr>
            <a:spLocks noGrp="1"/>
          </p:cNvSpPr>
          <p:nvPr>
            <p:ph type="title"/>
          </p:nvPr>
        </p:nvSpPr>
        <p:spPr>
          <a:xfrm>
            <a:off x="330206" y="170085"/>
            <a:ext cx="10515600" cy="972607"/>
          </a:xfrm>
        </p:spPr>
        <p:txBody>
          <a:bodyPr>
            <a:noAutofit/>
          </a:bodyPr>
          <a:lstStyle/>
          <a:p>
            <a:r>
              <a:rPr lang="en-GB" dirty="0"/>
              <a:t>Additional handling and storage requirements for vials used for fractional dosing</a:t>
            </a:r>
          </a:p>
        </p:txBody>
      </p:sp>
      <p:sp>
        <p:nvSpPr>
          <p:cNvPr id="3" name="Content Placeholder 2">
            <a:extLst>
              <a:ext uri="{FF2B5EF4-FFF2-40B4-BE49-F238E27FC236}">
                <a16:creationId xmlns:a16="http://schemas.microsoft.com/office/drawing/2014/main" id="{7E777F1A-7427-4CD9-898D-11B0F34D20A0}"/>
              </a:ext>
            </a:extLst>
          </p:cNvPr>
          <p:cNvSpPr>
            <a:spLocks noGrp="1"/>
          </p:cNvSpPr>
          <p:nvPr>
            <p:ph idx="1"/>
          </p:nvPr>
        </p:nvSpPr>
        <p:spPr>
          <a:xfrm>
            <a:off x="330205" y="1451234"/>
            <a:ext cx="11123857" cy="4950292"/>
          </a:xfrm>
        </p:spPr>
        <p:txBody>
          <a:bodyPr>
            <a:noAutofit/>
          </a:bodyPr>
          <a:lstStyle/>
          <a:p>
            <a:pPr>
              <a:lnSpc>
                <a:spcPct val="120000"/>
              </a:lnSpc>
              <a:spcBef>
                <a:spcPts val="200"/>
              </a:spcBef>
            </a:pPr>
            <a:r>
              <a:rPr lang="en-GB" sz="1400" dirty="0"/>
              <a:t>fractional dosing is the administration of smaller volumes of the vaccine taken from a single dose vial.  Each single dose vial will yield a maximum of 5 x 0.1ml doses.  These smaller doses should only be administered vial the intradermal route</a:t>
            </a:r>
          </a:p>
          <a:p>
            <a:pPr lvl="1">
              <a:lnSpc>
                <a:spcPct val="120000"/>
              </a:lnSpc>
              <a:spcBef>
                <a:spcPts val="200"/>
              </a:spcBef>
            </a:pPr>
            <a:r>
              <a:rPr lang="en-GB" sz="1400" dirty="0"/>
              <a:t>only complete 0.1ml doses should be administered; early feedback from a pilot has indicated that in some cases only 4 x 0.1ml doses can be extracted from each vial; using a low dead-space volume syringe increases the likelihood of obtaining 5 doses from each vial</a:t>
            </a:r>
          </a:p>
          <a:p>
            <a:pPr lvl="1">
              <a:lnSpc>
                <a:spcPct val="120000"/>
              </a:lnSpc>
              <a:spcBef>
                <a:spcPts val="200"/>
              </a:spcBef>
            </a:pPr>
            <a:r>
              <a:rPr lang="en-GB" sz="1400" dirty="0"/>
              <a:t>if the vial yields less than 5 full doses then any residual volume of less than 0.1ml should be discarded; pooling of residual volume from several vials is not permitted</a:t>
            </a:r>
          </a:p>
          <a:p>
            <a:pPr>
              <a:lnSpc>
                <a:spcPct val="120000"/>
              </a:lnSpc>
              <a:spcBef>
                <a:spcPts val="200"/>
              </a:spcBef>
            </a:pPr>
            <a:r>
              <a:rPr lang="en-GB" sz="1400" dirty="0"/>
              <a:t>vials of vaccine used for fractional dosing are subject to additional preparation and handling requirements</a:t>
            </a:r>
          </a:p>
          <a:p>
            <a:pPr>
              <a:lnSpc>
                <a:spcPct val="120000"/>
              </a:lnSpc>
              <a:spcBef>
                <a:spcPts val="200"/>
              </a:spcBef>
            </a:pPr>
            <a:r>
              <a:rPr lang="en-GB" sz="1400" dirty="0"/>
              <a:t>follow the guidance in the </a:t>
            </a:r>
            <a:r>
              <a:rPr lang="en-GB" sz="1400" dirty="0">
                <a:solidFill>
                  <a:srgbClr val="0070C0"/>
                </a:solidFill>
                <a:hlinkClick r:id="rId3">
                  <a:extLst>
                    <a:ext uri="{A12FA001-AC4F-418D-AE19-62706E023703}">
                      <ahyp:hlinkClr xmlns:ahyp="http://schemas.microsoft.com/office/drawing/2018/hyperlinkcolor" val="tx"/>
                    </a:ext>
                  </a:extLst>
                </a:hlinkClick>
              </a:rPr>
              <a:t>Green Book, chapter 4, Immunisation procedures</a:t>
            </a:r>
            <a:r>
              <a:rPr lang="en-GB" sz="1400" dirty="0">
                <a:solidFill>
                  <a:srgbClr val="0070C0"/>
                </a:solidFill>
              </a:rPr>
              <a:t> </a:t>
            </a:r>
            <a:r>
              <a:rPr lang="en-GB" sz="1400" dirty="0"/>
              <a:t>on the use of multi-dose vials</a:t>
            </a:r>
          </a:p>
          <a:p>
            <a:pPr>
              <a:lnSpc>
                <a:spcPct val="120000"/>
              </a:lnSpc>
              <a:spcBef>
                <a:spcPts val="200"/>
              </a:spcBef>
            </a:pPr>
            <a:r>
              <a:rPr lang="en-GB" sz="1400" dirty="0">
                <a:effectLst/>
                <a:latin typeface="+mn-lt"/>
                <a:ea typeface="Times New Roman" panose="02020603050405020304" pitchFamily="18" charset="0"/>
                <a:cs typeface="Times New Roman" panose="02020603050405020304" pitchFamily="18" charset="0"/>
              </a:rPr>
              <a:t>once a vial of thawed vaccine is removed from the fridge, note the time, swirl the contents and withdraw the first 0.1ml dose</a:t>
            </a:r>
          </a:p>
          <a:p>
            <a:pPr>
              <a:lnSpc>
                <a:spcPct val="120000"/>
              </a:lnSpc>
              <a:spcBef>
                <a:spcPts val="200"/>
              </a:spcBef>
            </a:pPr>
            <a:r>
              <a:rPr lang="en-GB" sz="1400" dirty="0">
                <a:solidFill>
                  <a:srgbClr val="000000"/>
                </a:solidFill>
                <a:effectLst/>
                <a:latin typeface="+mn-lt"/>
                <a:ea typeface="Calibri" panose="020F0502020204030204" pitchFamily="34" charset="0"/>
              </a:rPr>
              <a:t>the contents of the vial can remain at room temperature for up to one hour whilst the 5 doses are used; each dose should be given immediately once drawn up</a:t>
            </a:r>
            <a:endParaRPr lang="en-GB" sz="1400" dirty="0">
              <a:effectLst/>
              <a:latin typeface="+mn-lt"/>
              <a:ea typeface="Times New Roman" panose="02020603050405020304" pitchFamily="18" charset="0"/>
              <a:cs typeface="Times New Roman" panose="02020603050405020304" pitchFamily="18" charset="0"/>
            </a:endParaRPr>
          </a:p>
          <a:p>
            <a:pPr>
              <a:lnSpc>
                <a:spcPct val="120000"/>
              </a:lnSpc>
              <a:spcBef>
                <a:spcPts val="200"/>
              </a:spcBef>
            </a:pPr>
            <a:r>
              <a:rPr lang="en-GB" sz="1400" dirty="0">
                <a:solidFill>
                  <a:srgbClr val="000000"/>
                </a:solidFill>
                <a:latin typeface="+mn-lt"/>
              </a:rPr>
              <a:t>appropriate infection control and aseptic techniques should be used at all times; this is particularly important when using multi-dose vials and even more so when a single-dose vial is being used as a multi-dose vial; use a new sterile syringe and needle for each additional dose drawn from the vial</a:t>
            </a:r>
          </a:p>
          <a:p>
            <a:pPr>
              <a:lnSpc>
                <a:spcPct val="120000"/>
              </a:lnSpc>
              <a:spcBef>
                <a:spcPts val="200"/>
              </a:spcBef>
            </a:pPr>
            <a:r>
              <a:rPr lang="en-GB" sz="1400" dirty="0">
                <a:effectLst/>
                <a:latin typeface="+mn-lt"/>
              </a:rPr>
              <a:t>to minimise the risk of coring, as far as is practicable pierce the bung in a different place each time a dose is being drawn up; </a:t>
            </a:r>
            <a:r>
              <a:rPr lang="en-GB" sz="1400" dirty="0">
                <a:effectLst/>
                <a:latin typeface="+mn-lt"/>
                <a:ea typeface="Times New Roman" panose="02020603050405020304" pitchFamily="18" charset="0"/>
                <a:cs typeface="Times New Roman" panose="02020603050405020304" pitchFamily="18" charset="0"/>
              </a:rPr>
              <a:t>inspect the contents before every withdrawal and discard the vial if particulates are present (as this may indicate coring of the bung has taken place)</a:t>
            </a:r>
            <a:endParaRPr lang="en-GB" sz="1400" dirty="0">
              <a:effectLst/>
              <a:latin typeface="Arial" panose="020B0604020202020204" pitchFamily="34" charset="0"/>
            </a:endParaRPr>
          </a:p>
          <a:p>
            <a:pPr>
              <a:lnSpc>
                <a:spcPct val="120000"/>
              </a:lnSpc>
              <a:spcBef>
                <a:spcPts val="200"/>
              </a:spcBef>
            </a:pPr>
            <a:r>
              <a:rPr lang="en-GB" sz="1400" dirty="0">
                <a:effectLst/>
                <a:latin typeface="+mn-lt"/>
                <a:ea typeface="Times New Roman" panose="02020603050405020304" pitchFamily="18" charset="0"/>
                <a:cs typeface="Times New Roman" panose="02020603050405020304" pitchFamily="18" charset="0"/>
              </a:rPr>
              <a:t>discard vaccine promptly after 1 hour has elapsed to avoid accidental administration of time-expired vaccine</a:t>
            </a:r>
            <a:endParaRPr lang="en-GB" sz="1400" dirty="0"/>
          </a:p>
        </p:txBody>
      </p:sp>
      <p:sp>
        <p:nvSpPr>
          <p:cNvPr id="4" name="Footer Placeholder 3">
            <a:extLst>
              <a:ext uri="{FF2B5EF4-FFF2-40B4-BE49-F238E27FC236}">
                <a16:creationId xmlns:a16="http://schemas.microsoft.com/office/drawing/2014/main" id="{4897D0A4-0872-48F9-A85B-E0738B5F557C}"/>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CF0678-93E5-4C3D-B946-8F315A277AA3}"/>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226669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4BF-79C0-44A0-BAA6-F53F1D93DAC6}"/>
              </a:ext>
            </a:extLst>
          </p:cNvPr>
          <p:cNvSpPr>
            <a:spLocks noGrp="1"/>
          </p:cNvSpPr>
          <p:nvPr>
            <p:ph type="title"/>
          </p:nvPr>
        </p:nvSpPr>
        <p:spPr>
          <a:xfrm>
            <a:off x="330206" y="384695"/>
            <a:ext cx="6014610" cy="753645"/>
          </a:xfrm>
        </p:spPr>
        <p:txBody>
          <a:bodyPr/>
          <a:lstStyle/>
          <a:p>
            <a:r>
              <a:rPr lang="en-GB" dirty="0"/>
              <a:t>Key messages (continued)</a:t>
            </a:r>
          </a:p>
        </p:txBody>
      </p:sp>
      <p:sp>
        <p:nvSpPr>
          <p:cNvPr id="3" name="Content Placeholder 2">
            <a:extLst>
              <a:ext uri="{FF2B5EF4-FFF2-40B4-BE49-F238E27FC236}">
                <a16:creationId xmlns:a16="http://schemas.microsoft.com/office/drawing/2014/main" id="{66AB915B-2304-41C8-AE19-169CD6B01B11}"/>
              </a:ext>
            </a:extLst>
          </p:cNvPr>
          <p:cNvSpPr>
            <a:spLocks noGrp="1"/>
          </p:cNvSpPr>
          <p:nvPr>
            <p:ph idx="1"/>
          </p:nvPr>
        </p:nvSpPr>
        <p:spPr>
          <a:xfrm>
            <a:off x="302213" y="1512332"/>
            <a:ext cx="11202431" cy="4774168"/>
          </a:xfrm>
        </p:spPr>
        <p:txBody>
          <a:bodyPr>
            <a:noAutofit/>
          </a:bodyPr>
          <a:lstStyle/>
          <a:p>
            <a:pPr>
              <a:lnSpc>
                <a:spcPct val="100000"/>
              </a:lnSpc>
              <a:spcBef>
                <a:spcPts val="600"/>
              </a:spcBef>
            </a:pPr>
            <a:r>
              <a:rPr lang="en-GB" sz="2000" dirty="0">
                <a:latin typeface="+mn-lt"/>
              </a:rPr>
              <a:t>as monkeypox virus is closely related to the virus that causes smallpox, vaccines designed for smallpox are being used to protect people from getting monkeypox</a:t>
            </a:r>
          </a:p>
          <a:p>
            <a:pPr>
              <a:lnSpc>
                <a:spcPct val="100000"/>
              </a:lnSpc>
              <a:spcBef>
                <a:spcPts val="600"/>
              </a:spcBef>
            </a:pPr>
            <a:r>
              <a:rPr lang="en-GB" sz="2000" dirty="0">
                <a:latin typeface="+mn-lt"/>
              </a:rPr>
              <a:t>the MVA-BN vaccine is approved by the MHRA and EMA (brand name: Imvanex) and the FDA in the USA (where it is named Jynneos) for the prevention of smallpox and monkeypox in adults </a:t>
            </a:r>
          </a:p>
          <a:p>
            <a:pPr>
              <a:lnSpc>
                <a:spcPct val="100000"/>
              </a:lnSpc>
              <a:spcBef>
                <a:spcPts val="600"/>
              </a:spcBef>
            </a:pPr>
            <a:r>
              <a:rPr lang="en-GB" sz="2000" dirty="0">
                <a:latin typeface="+mn-lt"/>
              </a:rPr>
              <a:t>a single dose of MVA-BN vaccine is being advised following a confirmed or suspected exposure to monkeypox </a:t>
            </a:r>
          </a:p>
          <a:p>
            <a:pPr>
              <a:lnSpc>
                <a:spcPct val="100000"/>
              </a:lnSpc>
              <a:spcBef>
                <a:spcPts val="600"/>
              </a:spcBef>
            </a:pPr>
            <a:r>
              <a:rPr lang="en-GB" sz="2000" dirty="0">
                <a:latin typeface="+mn-lt"/>
              </a:rPr>
              <a:t>although vaccination is thought to provide the greatest protection when given as soon as possible following contact, the vaccine may still be offered up to 14 days after the date of exposure</a:t>
            </a:r>
          </a:p>
          <a:p>
            <a:pPr>
              <a:lnSpc>
                <a:spcPct val="100000"/>
              </a:lnSpc>
              <a:spcBef>
                <a:spcPts val="600"/>
              </a:spcBef>
            </a:pPr>
            <a:r>
              <a:rPr lang="en-GB" sz="2000" dirty="0">
                <a:latin typeface="+mn-lt"/>
              </a:rPr>
              <a:t>JCVI have recommended that vaccination should be offered to GBMSM at highest risk </a:t>
            </a:r>
          </a:p>
          <a:p>
            <a:pPr>
              <a:lnSpc>
                <a:spcPct val="100000"/>
              </a:lnSpc>
              <a:spcBef>
                <a:spcPts val="600"/>
              </a:spcBef>
            </a:pPr>
            <a:r>
              <a:rPr lang="en-GB" sz="2000" dirty="0">
                <a:latin typeface="+mn-lt"/>
              </a:rPr>
              <a:t>MVA-BN vaccine does not contain smallpox virus and cannot cause or spread smallpox</a:t>
            </a:r>
          </a:p>
          <a:p>
            <a:pPr>
              <a:lnSpc>
                <a:spcPct val="100000"/>
              </a:lnSpc>
              <a:spcBef>
                <a:spcPts val="600"/>
              </a:spcBef>
            </a:pPr>
            <a:r>
              <a:rPr lang="en-GB" sz="2000" dirty="0">
                <a:latin typeface="+mn-lt"/>
              </a:rPr>
              <a:t>ordinarily MVA-BN is administered subcutaneously or off-label intramuscularly; fractional dosing via the intradermal administration route is permitted only during periods of vaccine supply constraints</a:t>
            </a:r>
          </a:p>
        </p:txBody>
      </p:sp>
      <p:sp>
        <p:nvSpPr>
          <p:cNvPr id="4" name="Footer Placeholder 3">
            <a:extLst>
              <a:ext uri="{FF2B5EF4-FFF2-40B4-BE49-F238E27FC236}">
                <a16:creationId xmlns:a16="http://schemas.microsoft.com/office/drawing/2014/main" id="{A5D6C8ED-D621-45CD-9F3A-905C16D9F64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9935BC6-9FAF-4937-B2F9-5419F5DAE6AD}"/>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59865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46F6-245E-4A75-A278-54156592F532}"/>
              </a:ext>
            </a:extLst>
          </p:cNvPr>
          <p:cNvSpPr>
            <a:spLocks noGrp="1"/>
          </p:cNvSpPr>
          <p:nvPr>
            <p:ph type="title"/>
          </p:nvPr>
        </p:nvSpPr>
        <p:spPr>
          <a:xfrm>
            <a:off x="330206" y="366031"/>
            <a:ext cx="4960251" cy="706992"/>
          </a:xfrm>
        </p:spPr>
        <p:txBody>
          <a:bodyPr>
            <a:normAutofit/>
          </a:bodyPr>
          <a:lstStyle/>
          <a:p>
            <a:r>
              <a:rPr lang="en-GB" dirty="0"/>
              <a:t>Standard procedures</a:t>
            </a:r>
          </a:p>
        </p:txBody>
      </p:sp>
      <p:sp>
        <p:nvSpPr>
          <p:cNvPr id="3" name="Content Placeholder 2">
            <a:extLst>
              <a:ext uri="{FF2B5EF4-FFF2-40B4-BE49-F238E27FC236}">
                <a16:creationId xmlns:a16="http://schemas.microsoft.com/office/drawing/2014/main" id="{25D46A00-DF28-4A40-A35F-EDFC53942263}"/>
              </a:ext>
            </a:extLst>
          </p:cNvPr>
          <p:cNvSpPr>
            <a:spLocks noGrp="1"/>
          </p:cNvSpPr>
          <p:nvPr>
            <p:ph idx="1"/>
          </p:nvPr>
        </p:nvSpPr>
        <p:spPr>
          <a:xfrm>
            <a:off x="330205" y="1408267"/>
            <a:ext cx="11123857" cy="4917888"/>
          </a:xfrm>
        </p:spPr>
        <p:txBody>
          <a:bodyPr>
            <a:noAutofit/>
          </a:bodyPr>
          <a:lstStyle/>
          <a:p>
            <a:pPr marL="0" indent="0">
              <a:lnSpc>
                <a:spcPct val="110000"/>
              </a:lnSpc>
              <a:spcBef>
                <a:spcPts val="600"/>
              </a:spcBef>
              <a:buNone/>
            </a:pPr>
            <a:r>
              <a:rPr lang="en-GB" sz="1800" dirty="0"/>
              <a:t>The following guidance applies irrespective of the route used for administration:</a:t>
            </a:r>
          </a:p>
          <a:p>
            <a:pPr marL="0" indent="0">
              <a:lnSpc>
                <a:spcPct val="110000"/>
              </a:lnSpc>
              <a:spcBef>
                <a:spcPts val="600"/>
              </a:spcBef>
              <a:buNone/>
            </a:pPr>
            <a:r>
              <a:rPr lang="en-GB" sz="1800" dirty="0"/>
              <a:t>Preparation of the vaccination site:</a:t>
            </a:r>
          </a:p>
          <a:p>
            <a:pPr lvl="1">
              <a:lnSpc>
                <a:spcPct val="110000"/>
              </a:lnSpc>
              <a:spcBef>
                <a:spcPts val="600"/>
              </a:spcBef>
            </a:pPr>
            <a:r>
              <a:rPr lang="en-GB" sz="1800" dirty="0"/>
              <a:t>if the skin is clean, no further cleaning is necessary. Only visibly dirty skin needs to be cleaned. It is not necessary to disinfect the skin; see </a:t>
            </a:r>
            <a:r>
              <a:rPr lang="en-GB" sz="1800" dirty="0">
                <a:solidFill>
                  <a:srgbClr val="0070C0"/>
                </a:solidFill>
                <a:hlinkClick r:id="rId2">
                  <a:extLst>
                    <a:ext uri="{A12FA001-AC4F-418D-AE19-62706E023703}">
                      <ahyp:hlinkClr xmlns:ahyp="http://schemas.microsoft.com/office/drawing/2018/hyperlinkcolor" val="tx"/>
                    </a:ext>
                  </a:extLst>
                </a:hlinkClick>
              </a:rPr>
              <a:t>Immunisation procedures: the green book, chapter 4 </a:t>
            </a:r>
            <a:r>
              <a:rPr lang="en-GB" sz="1800" dirty="0"/>
              <a:t>personal protective equipment:</a:t>
            </a:r>
          </a:p>
          <a:p>
            <a:pPr lvl="1">
              <a:lnSpc>
                <a:spcPct val="110000"/>
              </a:lnSpc>
              <a:spcBef>
                <a:spcPts val="600"/>
              </a:spcBef>
            </a:pPr>
            <a:r>
              <a:rPr lang="en-GB" sz="1800" dirty="0"/>
              <a:t>routine use of gloves for immunisation is not recommended; follow national IPC guidance </a:t>
            </a:r>
          </a:p>
          <a:p>
            <a:pPr marL="0" indent="0">
              <a:lnSpc>
                <a:spcPct val="110000"/>
              </a:lnSpc>
              <a:spcBef>
                <a:spcPts val="600"/>
              </a:spcBef>
              <a:buNone/>
            </a:pPr>
            <a:r>
              <a:rPr lang="en-GB" sz="1800" dirty="0"/>
              <a:t>Post-vaccination observation:</a:t>
            </a:r>
          </a:p>
          <a:p>
            <a:pPr lvl="1">
              <a:lnSpc>
                <a:spcPct val="110000"/>
              </a:lnSpc>
              <a:spcBef>
                <a:spcPts val="600"/>
              </a:spcBef>
            </a:pPr>
            <a:r>
              <a:rPr lang="en-GB" sz="1800" dirty="0"/>
              <a:t>no routine requirement for observation</a:t>
            </a:r>
          </a:p>
          <a:p>
            <a:pPr lvl="1">
              <a:lnSpc>
                <a:spcPct val="110000"/>
              </a:lnSpc>
              <a:spcBef>
                <a:spcPts val="600"/>
              </a:spcBef>
            </a:pPr>
            <a:r>
              <a:rPr lang="en-GB" sz="1800" dirty="0"/>
              <a:t>observe for any immediate reactions whilst vaccinated individual is receiving any verbal post vaccination information and exiting the clinic/ venue</a:t>
            </a:r>
          </a:p>
          <a:p>
            <a:pPr lvl="1">
              <a:lnSpc>
                <a:spcPct val="110000"/>
              </a:lnSpc>
              <a:spcBef>
                <a:spcPts val="600"/>
              </a:spcBef>
            </a:pPr>
            <a:r>
              <a:rPr lang="en-GB" sz="1800" dirty="0">
                <a:solidFill>
                  <a:srgbClr val="000000"/>
                </a:solidFill>
                <a:latin typeface="+mn-lt"/>
              </a:rPr>
              <a:t>a</a:t>
            </a:r>
            <a:r>
              <a:rPr lang="en-GB" sz="1800" b="0" i="0" u="none" strike="noStrike" baseline="0" dirty="0">
                <a:solidFill>
                  <a:srgbClr val="000000"/>
                </a:solidFill>
                <a:latin typeface="+mn-lt"/>
              </a:rPr>
              <a:t>s fainting can occur following any vaccination, all those vaccinated with MVA-BN should be advised not to drive for 15 minutes after vaccination</a:t>
            </a:r>
          </a:p>
          <a:p>
            <a:pPr lvl="1">
              <a:lnSpc>
                <a:spcPct val="110000"/>
              </a:lnSpc>
              <a:spcBef>
                <a:spcPts val="600"/>
              </a:spcBef>
            </a:pPr>
            <a:r>
              <a:rPr lang="en-GB" sz="1800" b="1" dirty="0"/>
              <a:t>note</a:t>
            </a:r>
            <a:r>
              <a:rPr lang="en-GB" sz="1800" dirty="0"/>
              <a:t>: facilities the for management of anaphylaxis should be available at all vaccination sites (see </a:t>
            </a:r>
            <a:r>
              <a:rPr lang="en-GB" sz="1800" dirty="0">
                <a:solidFill>
                  <a:srgbClr val="0070C0"/>
                </a:solidFill>
                <a:hlinkClick r:id="rId3">
                  <a:extLst>
                    <a:ext uri="{A12FA001-AC4F-418D-AE19-62706E023703}">
                      <ahyp:hlinkClr xmlns:ahyp="http://schemas.microsoft.com/office/drawing/2018/hyperlinkcolor" val="tx"/>
                    </a:ext>
                  </a:extLst>
                </a:hlinkClick>
              </a:rPr>
              <a:t>Vaccine safety and adverse events following immunisation: the green book, chapter 8</a:t>
            </a:r>
            <a:endParaRPr lang="en-GB" sz="1800" dirty="0"/>
          </a:p>
        </p:txBody>
      </p:sp>
      <p:sp>
        <p:nvSpPr>
          <p:cNvPr id="4" name="Footer Placeholder 3">
            <a:extLst>
              <a:ext uri="{FF2B5EF4-FFF2-40B4-BE49-F238E27FC236}">
                <a16:creationId xmlns:a16="http://schemas.microsoft.com/office/drawing/2014/main" id="{E72EFF4C-AEBF-474A-918E-9D556FE8A11D}"/>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96E9E5C-E718-4A53-A9F1-ED1783A1E47A}"/>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Tree>
    <p:extLst>
      <p:ext uri="{BB962C8B-B14F-4D97-AF65-F5344CB8AC3E}">
        <p14:creationId xmlns:p14="http://schemas.microsoft.com/office/powerpoint/2010/main" val="3737361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8740-241E-4D36-A415-85D01A218284}"/>
              </a:ext>
            </a:extLst>
          </p:cNvPr>
          <p:cNvSpPr>
            <a:spLocks noGrp="1"/>
          </p:cNvSpPr>
          <p:nvPr>
            <p:ph type="title"/>
          </p:nvPr>
        </p:nvSpPr>
        <p:spPr/>
        <p:txBody>
          <a:bodyPr>
            <a:normAutofit fontScale="90000"/>
          </a:bodyPr>
          <a:lstStyle/>
          <a:p>
            <a:r>
              <a:rPr lang="en-GB" dirty="0"/>
              <a:t>Administration of MVA-BN – intramuscular/subcutaneous</a:t>
            </a:r>
          </a:p>
        </p:txBody>
      </p:sp>
      <p:sp>
        <p:nvSpPr>
          <p:cNvPr id="3" name="Content Placeholder 2">
            <a:extLst>
              <a:ext uri="{FF2B5EF4-FFF2-40B4-BE49-F238E27FC236}">
                <a16:creationId xmlns:a16="http://schemas.microsoft.com/office/drawing/2014/main" id="{15EAAF69-965D-4C54-8EEE-33660112D5A0}"/>
              </a:ext>
            </a:extLst>
          </p:cNvPr>
          <p:cNvSpPr>
            <a:spLocks noGrp="1"/>
          </p:cNvSpPr>
          <p:nvPr>
            <p:ph idx="1"/>
          </p:nvPr>
        </p:nvSpPr>
        <p:spPr>
          <a:xfrm>
            <a:off x="330204" y="1644196"/>
            <a:ext cx="9308317" cy="4351338"/>
          </a:xfrm>
        </p:spPr>
        <p:txBody>
          <a:bodyPr>
            <a:normAutofit fontScale="92500" lnSpcReduction="20000"/>
          </a:bodyPr>
          <a:lstStyle/>
          <a:p>
            <a:pPr>
              <a:lnSpc>
                <a:spcPct val="120000"/>
              </a:lnSpc>
              <a:spcBef>
                <a:spcPts val="600"/>
              </a:spcBef>
            </a:pPr>
            <a:r>
              <a:rPr lang="en-GB" sz="2000" dirty="0"/>
              <a:t>the MVA-BN Summary of Product Characteristics (SmPC) advises that the vaccine should be administered by the deep sub-cutaneous (SC) route</a:t>
            </a:r>
          </a:p>
          <a:p>
            <a:pPr>
              <a:lnSpc>
                <a:spcPct val="120000"/>
              </a:lnSpc>
              <a:spcBef>
                <a:spcPts val="600"/>
              </a:spcBef>
            </a:pPr>
            <a:r>
              <a:rPr lang="en-GB" sz="2000" dirty="0"/>
              <a:t>however, there is published evidence suggesting an adequate immunological response and extensive experience of using MVA-containing vaccines given by the intra-muscular (IM) route </a:t>
            </a:r>
          </a:p>
          <a:p>
            <a:pPr>
              <a:lnSpc>
                <a:spcPct val="120000"/>
              </a:lnSpc>
              <a:spcBef>
                <a:spcPts val="600"/>
              </a:spcBef>
            </a:pPr>
            <a:r>
              <a:rPr lang="en-GB" sz="2000" dirty="0"/>
              <a:t>from 3 August 2022, UKHSA advised that IM administration is an acceptable alternative so the vaccine can be given IM or SC</a:t>
            </a:r>
          </a:p>
          <a:p>
            <a:pPr>
              <a:lnSpc>
                <a:spcPct val="120000"/>
              </a:lnSpc>
              <a:spcBef>
                <a:spcPts val="600"/>
              </a:spcBef>
            </a:pPr>
            <a:r>
              <a:rPr lang="en-GB" sz="2000" dirty="0"/>
              <a:t>for adults, the preferred sites for both IM and SC immunisation is the deltoid area of the upper arm; for small children the anterolateral aspect of the thigh is preferred</a:t>
            </a:r>
          </a:p>
          <a:p>
            <a:pPr>
              <a:lnSpc>
                <a:spcPct val="120000"/>
              </a:lnSpc>
              <a:spcBef>
                <a:spcPts val="600"/>
              </a:spcBef>
            </a:pPr>
            <a:r>
              <a:rPr lang="en-GB" sz="2000" dirty="0"/>
              <a:t>IM injections should be given with the needle at </a:t>
            </a:r>
            <a:r>
              <a:rPr lang="en-GB" sz="2000"/>
              <a:t>a 90 degree angle </a:t>
            </a:r>
            <a:r>
              <a:rPr lang="en-GB" sz="2000" dirty="0"/>
              <a:t>to the skin and the skin should be stretched, not bunched </a:t>
            </a:r>
          </a:p>
          <a:p>
            <a:pPr>
              <a:lnSpc>
                <a:spcPct val="120000"/>
              </a:lnSpc>
              <a:spcBef>
                <a:spcPts val="600"/>
              </a:spcBef>
            </a:pPr>
            <a:r>
              <a:rPr lang="en-GB" sz="2000" dirty="0"/>
              <a:t>deep SC injections should be given with the needle at </a:t>
            </a:r>
            <a:r>
              <a:rPr lang="en-GB" sz="2000"/>
              <a:t>a 45 degree </a:t>
            </a:r>
            <a:r>
              <a:rPr lang="en-GB" sz="2000" dirty="0"/>
              <a:t>angle to the skin and the skin should be bunched, </a:t>
            </a:r>
            <a:r>
              <a:rPr lang="en-GB" sz="2000"/>
              <a:t>not stretched</a:t>
            </a:r>
            <a:endParaRPr lang="en-GB" sz="2000" dirty="0"/>
          </a:p>
        </p:txBody>
      </p:sp>
      <p:sp>
        <p:nvSpPr>
          <p:cNvPr id="4" name="Footer Placeholder 3">
            <a:extLst>
              <a:ext uri="{FF2B5EF4-FFF2-40B4-BE49-F238E27FC236}">
                <a16:creationId xmlns:a16="http://schemas.microsoft.com/office/drawing/2014/main" id="{4BEBB10E-E352-4249-AB3A-819BC733750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995CB94-FE2E-4C01-A5CC-02E476516C33}"/>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pic>
        <p:nvPicPr>
          <p:cNvPr id="8" name="Picture 7">
            <a:extLst>
              <a:ext uri="{FF2B5EF4-FFF2-40B4-BE49-F238E27FC236}">
                <a16:creationId xmlns:a16="http://schemas.microsoft.com/office/drawing/2014/main" id="{1489B924-7DAB-4635-9D05-B9CF72813341}"/>
              </a:ext>
            </a:extLst>
          </p:cNvPr>
          <p:cNvPicPr>
            <a:picLocks noChangeAspect="1"/>
          </p:cNvPicPr>
          <p:nvPr/>
        </p:nvPicPr>
        <p:blipFill>
          <a:blip r:embed="rId3"/>
          <a:stretch>
            <a:fillRect/>
          </a:stretch>
        </p:blipFill>
        <p:spPr>
          <a:xfrm>
            <a:off x="9926625" y="4178171"/>
            <a:ext cx="1838362" cy="2174275"/>
          </a:xfrm>
          <a:prstGeom prst="rect">
            <a:avLst/>
          </a:prstGeom>
        </p:spPr>
      </p:pic>
      <p:pic>
        <p:nvPicPr>
          <p:cNvPr id="10" name="Picture 9">
            <a:extLst>
              <a:ext uri="{FF2B5EF4-FFF2-40B4-BE49-F238E27FC236}">
                <a16:creationId xmlns:a16="http://schemas.microsoft.com/office/drawing/2014/main" id="{3D466DA6-983C-4E53-8CB8-FB972BB80180}"/>
              </a:ext>
            </a:extLst>
          </p:cNvPr>
          <p:cNvPicPr>
            <a:picLocks noChangeAspect="1"/>
          </p:cNvPicPr>
          <p:nvPr/>
        </p:nvPicPr>
        <p:blipFill>
          <a:blip r:embed="rId4"/>
          <a:stretch>
            <a:fillRect/>
          </a:stretch>
        </p:blipFill>
        <p:spPr>
          <a:xfrm>
            <a:off x="9926625" y="1524798"/>
            <a:ext cx="1838362" cy="2653373"/>
          </a:xfrm>
          <a:prstGeom prst="rect">
            <a:avLst/>
          </a:prstGeom>
        </p:spPr>
      </p:pic>
    </p:spTree>
    <p:extLst>
      <p:ext uri="{BB962C8B-B14F-4D97-AF65-F5344CB8AC3E}">
        <p14:creationId xmlns:p14="http://schemas.microsoft.com/office/powerpoint/2010/main" val="2648034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5184-7010-4507-9FDD-35BB73840C5C}"/>
              </a:ext>
            </a:extLst>
          </p:cNvPr>
          <p:cNvSpPr>
            <a:spLocks noGrp="1"/>
          </p:cNvSpPr>
          <p:nvPr>
            <p:ph type="title"/>
          </p:nvPr>
        </p:nvSpPr>
        <p:spPr>
          <a:xfrm>
            <a:off x="330206" y="366031"/>
            <a:ext cx="10157402" cy="613686"/>
          </a:xfrm>
        </p:spPr>
        <p:txBody>
          <a:bodyPr>
            <a:normAutofit fontScale="90000"/>
          </a:bodyPr>
          <a:lstStyle/>
          <a:p>
            <a:r>
              <a:rPr lang="en-GB" dirty="0"/>
              <a:t>Recommended sites for intradermal administration</a:t>
            </a:r>
          </a:p>
        </p:txBody>
      </p:sp>
      <p:sp>
        <p:nvSpPr>
          <p:cNvPr id="3" name="Content Placeholder 2">
            <a:extLst>
              <a:ext uri="{FF2B5EF4-FFF2-40B4-BE49-F238E27FC236}">
                <a16:creationId xmlns:a16="http://schemas.microsoft.com/office/drawing/2014/main" id="{879D8889-20D2-4B9C-9401-B49DA4EE8F9B}"/>
              </a:ext>
            </a:extLst>
          </p:cNvPr>
          <p:cNvSpPr>
            <a:spLocks noGrp="1"/>
          </p:cNvSpPr>
          <p:nvPr>
            <p:ph idx="1"/>
          </p:nvPr>
        </p:nvSpPr>
        <p:spPr>
          <a:xfrm>
            <a:off x="330206" y="1429592"/>
            <a:ext cx="11123857" cy="4728611"/>
          </a:xfrm>
        </p:spPr>
        <p:txBody>
          <a:bodyPr>
            <a:noAutofit/>
          </a:bodyPr>
          <a:lstStyle/>
          <a:p>
            <a:pPr marL="0" indent="0">
              <a:lnSpc>
                <a:spcPct val="120000"/>
              </a:lnSpc>
              <a:spcBef>
                <a:spcPts val="600"/>
              </a:spcBef>
              <a:buNone/>
            </a:pPr>
            <a:r>
              <a:rPr lang="en-GB" sz="2000" dirty="0">
                <a:solidFill>
                  <a:srgbClr val="000000"/>
                </a:solidFill>
                <a:latin typeface="+mn-lt"/>
                <a:ea typeface="Calibri" panose="020F0502020204030204" pitchFamily="34" charset="0"/>
              </a:rPr>
              <a:t>A</a:t>
            </a:r>
            <a:r>
              <a:rPr lang="en-GB" sz="2000" dirty="0">
                <a:solidFill>
                  <a:srgbClr val="000000"/>
                </a:solidFill>
                <a:effectLst/>
                <a:latin typeface="+mn-lt"/>
                <a:ea typeface="Calibri" panose="020F0502020204030204" pitchFamily="34" charset="0"/>
              </a:rPr>
              <a:t> fractional dose intradermal injection for MVA-BN may be administered:</a:t>
            </a:r>
          </a:p>
          <a:p>
            <a:pPr lvl="1">
              <a:lnSpc>
                <a:spcPct val="120000"/>
              </a:lnSpc>
              <a:spcBef>
                <a:spcPts val="600"/>
              </a:spcBef>
            </a:pPr>
            <a:r>
              <a:rPr lang="en-GB" sz="2000" dirty="0">
                <a:solidFill>
                  <a:srgbClr val="000000"/>
                </a:solidFill>
                <a:effectLst/>
                <a:latin typeface="+mn-lt"/>
                <a:ea typeface="Calibri" panose="020F0502020204030204" pitchFamily="34" charset="0"/>
              </a:rPr>
              <a:t>over the area of the deltoid muscle (the same site recommended for BCG - see Green Book chapters </a:t>
            </a:r>
            <a:r>
              <a:rPr lang="en-GB" sz="2000" dirty="0">
                <a:solidFill>
                  <a:srgbClr val="0070C0"/>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32</a:t>
            </a:r>
            <a:r>
              <a:rPr lang="en-GB" sz="2000" dirty="0">
                <a:solidFill>
                  <a:srgbClr val="000000"/>
                </a:solidFill>
                <a:effectLst/>
                <a:latin typeface="+mn-lt"/>
                <a:ea typeface="Calibri" panose="020F0502020204030204" pitchFamily="34" charset="0"/>
              </a:rPr>
              <a:t> and </a:t>
            </a:r>
            <a:r>
              <a:rPr lang="en-GB" sz="2000" dirty="0">
                <a:solidFill>
                  <a:srgbClr val="0070C0"/>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4</a:t>
            </a:r>
            <a:r>
              <a:rPr lang="en-GB" sz="2000" dirty="0">
                <a:solidFill>
                  <a:srgbClr val="000000"/>
                </a:solidFill>
                <a:effectLst/>
                <a:latin typeface="+mn-lt"/>
                <a:ea typeface="Calibri" panose="020F0502020204030204" pitchFamily="34" charset="0"/>
              </a:rPr>
              <a:t>)</a:t>
            </a:r>
          </a:p>
          <a:p>
            <a:pPr lvl="2">
              <a:lnSpc>
                <a:spcPct val="120000"/>
              </a:lnSpc>
              <a:spcBef>
                <a:spcPts val="600"/>
              </a:spcBef>
            </a:pPr>
            <a:r>
              <a:rPr lang="en-GB" dirty="0">
                <a:solidFill>
                  <a:srgbClr val="000000"/>
                </a:solidFill>
                <a:latin typeface="+mn-lt"/>
                <a:ea typeface="Calibri" panose="020F0502020204030204" pitchFamily="34" charset="0"/>
              </a:rPr>
              <a:t>preferably a</a:t>
            </a:r>
            <a:r>
              <a:rPr lang="en-GB" dirty="0">
                <a:solidFill>
                  <a:srgbClr val="000000"/>
                </a:solidFill>
                <a:effectLst/>
                <a:latin typeface="+mn-lt"/>
                <a:ea typeface="Calibri" panose="020F0502020204030204" pitchFamily="34" charset="0"/>
              </a:rPr>
              <a:t>void using the </a:t>
            </a:r>
            <a:r>
              <a:rPr lang="en-GB" dirty="0">
                <a:solidFill>
                  <a:srgbClr val="000000"/>
                </a:solidFill>
                <a:latin typeface="+mn-lt"/>
                <a:ea typeface="Calibri" panose="020F0502020204030204" pitchFamily="34" charset="0"/>
              </a:rPr>
              <a:t>left deltoid if the individual is due to have a BCG vaccination, as this is the usual site for that injection (and note that, as per the Green Book chapter 32, if BCG has been given in the last 3 months a different limb should be used for any other vaccination, including MVA-BN</a:t>
            </a:r>
            <a:endParaRPr lang="en-GB" dirty="0">
              <a:solidFill>
                <a:srgbClr val="000000"/>
              </a:solidFill>
              <a:effectLst/>
              <a:latin typeface="+mn-lt"/>
              <a:ea typeface="Calibri" panose="020F0502020204030204" pitchFamily="34" charset="0"/>
            </a:endParaRPr>
          </a:p>
          <a:p>
            <a:pPr lvl="1">
              <a:lnSpc>
                <a:spcPct val="120000"/>
              </a:lnSpc>
              <a:spcBef>
                <a:spcPts val="600"/>
              </a:spcBef>
            </a:pPr>
            <a:r>
              <a:rPr lang="en-GB" sz="2000" dirty="0">
                <a:solidFill>
                  <a:srgbClr val="000000"/>
                </a:solidFill>
                <a:effectLst/>
                <a:latin typeface="+mn-lt"/>
                <a:ea typeface="Calibri" panose="020F0502020204030204" pitchFamily="34" charset="0"/>
              </a:rPr>
              <a:t>or on the volar aspect (palm side) of the forearm around 2 to 4 inches </a:t>
            </a:r>
            <a:r>
              <a:rPr lang="en-GB" sz="2000" dirty="0">
                <a:latin typeface="+mn-lt"/>
              </a:rPr>
              <a:t>(5 to 10cm) </a:t>
            </a:r>
            <a:r>
              <a:rPr lang="en-GB" sz="2000" dirty="0">
                <a:solidFill>
                  <a:srgbClr val="000000"/>
                </a:solidFill>
                <a:effectLst/>
                <a:latin typeface="+mn-lt"/>
                <a:ea typeface="Calibri" panose="020F0502020204030204" pitchFamily="34" charset="0"/>
              </a:rPr>
              <a:t>below the ante-cubital fossa (the same site as normally used for Mantoux testing)</a:t>
            </a:r>
          </a:p>
          <a:p>
            <a:pPr marL="0" indent="0">
              <a:lnSpc>
                <a:spcPct val="120000"/>
              </a:lnSpc>
              <a:spcBef>
                <a:spcPts val="600"/>
              </a:spcBef>
              <a:buNone/>
            </a:pPr>
            <a:r>
              <a:rPr lang="en-GB" sz="2000" dirty="0">
                <a:solidFill>
                  <a:srgbClr val="000000"/>
                </a:solidFill>
                <a:effectLst/>
                <a:latin typeface="+mn-lt"/>
                <a:ea typeface="Calibri" panose="020F0502020204030204" pitchFamily="34" charset="0"/>
              </a:rPr>
              <a:t>Although the initial study in the USA was conducted using the forearm site (Frey and others, 2015), other vaccines (including influenza and rabies) have been tested with fractional intradermal dosing over the area of the deltoid muscle.</a:t>
            </a:r>
          </a:p>
        </p:txBody>
      </p:sp>
      <p:sp>
        <p:nvSpPr>
          <p:cNvPr id="4" name="Footer Placeholder 3">
            <a:extLst>
              <a:ext uri="{FF2B5EF4-FFF2-40B4-BE49-F238E27FC236}">
                <a16:creationId xmlns:a16="http://schemas.microsoft.com/office/drawing/2014/main" id="{8E37B394-F947-4378-A7BE-48E810C0D48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FA9FBA6-20D9-444F-B23B-1ED14525D654}"/>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Tree>
    <p:extLst>
      <p:ext uri="{BB962C8B-B14F-4D97-AF65-F5344CB8AC3E}">
        <p14:creationId xmlns:p14="http://schemas.microsoft.com/office/powerpoint/2010/main" val="1918957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F154-0413-4D09-AD93-6EC5D5EA18C9}"/>
              </a:ext>
            </a:extLst>
          </p:cNvPr>
          <p:cNvSpPr>
            <a:spLocks noGrp="1"/>
          </p:cNvSpPr>
          <p:nvPr>
            <p:ph type="title"/>
          </p:nvPr>
        </p:nvSpPr>
        <p:spPr>
          <a:xfrm>
            <a:off x="330206" y="394022"/>
            <a:ext cx="10515600" cy="641678"/>
          </a:xfrm>
        </p:spPr>
        <p:txBody>
          <a:bodyPr>
            <a:normAutofit fontScale="90000"/>
          </a:bodyPr>
          <a:lstStyle/>
          <a:p>
            <a:r>
              <a:rPr lang="en-GB" dirty="0"/>
              <a:t>The deltoid and forearm sites for intradermal injection</a:t>
            </a:r>
          </a:p>
        </p:txBody>
      </p:sp>
      <p:pic>
        <p:nvPicPr>
          <p:cNvPr id="7" name="Content Placeholder 6" descr="A person writing on a piece of paper&#10;&#10;Description automatically generated with medium confidence">
            <a:extLst>
              <a:ext uri="{FF2B5EF4-FFF2-40B4-BE49-F238E27FC236}">
                <a16:creationId xmlns:a16="http://schemas.microsoft.com/office/drawing/2014/main" id="{8A4CB74A-FEF1-4C95-AE10-EE58881A6B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795" y="1602856"/>
            <a:ext cx="5232000" cy="3924000"/>
          </a:xfrm>
          <a:ln>
            <a:solidFill>
              <a:schemeClr val="tx1"/>
            </a:solidFill>
          </a:ln>
        </p:spPr>
      </p:pic>
      <p:sp>
        <p:nvSpPr>
          <p:cNvPr id="4" name="Footer Placeholder 3">
            <a:extLst>
              <a:ext uri="{FF2B5EF4-FFF2-40B4-BE49-F238E27FC236}">
                <a16:creationId xmlns:a16="http://schemas.microsoft.com/office/drawing/2014/main" id="{E6EC4B15-8A05-4F5D-9AE0-A67201923307}"/>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1E289FF7-FD59-43F3-8988-94FD2793B326}"/>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
        <p:nvSpPr>
          <p:cNvPr id="8" name="TextBox 7">
            <a:extLst>
              <a:ext uri="{FF2B5EF4-FFF2-40B4-BE49-F238E27FC236}">
                <a16:creationId xmlns:a16="http://schemas.microsoft.com/office/drawing/2014/main" id="{FA7CA1F3-7649-49B4-AFCF-A039778F53D3}"/>
              </a:ext>
            </a:extLst>
          </p:cNvPr>
          <p:cNvSpPr txBox="1"/>
          <p:nvPr/>
        </p:nvSpPr>
        <p:spPr>
          <a:xfrm>
            <a:off x="1284791" y="5526856"/>
            <a:ext cx="3841124" cy="369332"/>
          </a:xfrm>
          <a:prstGeom prst="rect">
            <a:avLst/>
          </a:prstGeom>
          <a:noFill/>
        </p:spPr>
        <p:txBody>
          <a:bodyPr wrap="square" rtlCol="0">
            <a:spAutoFit/>
          </a:bodyPr>
          <a:lstStyle/>
          <a:p>
            <a:r>
              <a:rPr lang="en-GB" dirty="0"/>
              <a:t>Intradermal injection – deltoid area</a:t>
            </a:r>
          </a:p>
        </p:txBody>
      </p:sp>
      <p:pic>
        <p:nvPicPr>
          <p:cNvPr id="12" name="Picture 11" descr="A close-up of a person's legs&#10;&#10;Description automatically generated with low confidence">
            <a:extLst>
              <a:ext uri="{FF2B5EF4-FFF2-40B4-BE49-F238E27FC236}">
                <a16:creationId xmlns:a16="http://schemas.microsoft.com/office/drawing/2014/main" id="{EB620567-20E0-4525-8704-4D395D40E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1" y="1491436"/>
            <a:ext cx="2372145" cy="4824000"/>
          </a:xfrm>
          <a:prstGeom prst="rect">
            <a:avLst/>
          </a:prstGeom>
          <a:ln>
            <a:solidFill>
              <a:schemeClr val="tx1"/>
            </a:solidFill>
          </a:ln>
          <a:scene3d>
            <a:camera prst="orthographicFront">
              <a:rot lat="0" lon="0" rev="0"/>
            </a:camera>
            <a:lightRig rig="threePt" dir="t"/>
          </a:scene3d>
        </p:spPr>
      </p:pic>
      <p:sp>
        <p:nvSpPr>
          <p:cNvPr id="13" name="TextBox 12">
            <a:extLst>
              <a:ext uri="{FF2B5EF4-FFF2-40B4-BE49-F238E27FC236}">
                <a16:creationId xmlns:a16="http://schemas.microsoft.com/office/drawing/2014/main" id="{7846C8A9-0D24-4CE0-B8D4-8D6C9AB6050A}"/>
              </a:ext>
            </a:extLst>
          </p:cNvPr>
          <p:cNvSpPr txBox="1"/>
          <p:nvPr/>
        </p:nvSpPr>
        <p:spPr>
          <a:xfrm rot="10800000" flipV="1">
            <a:off x="9718766" y="2799692"/>
            <a:ext cx="2155370" cy="1754326"/>
          </a:xfrm>
          <a:prstGeom prst="rect">
            <a:avLst/>
          </a:prstGeom>
          <a:noFill/>
        </p:spPr>
        <p:txBody>
          <a:bodyPr wrap="square" rtlCol="0">
            <a:spAutoFit/>
          </a:bodyPr>
          <a:lstStyle/>
          <a:p>
            <a:r>
              <a:rPr lang="en-GB" dirty="0">
                <a:solidFill>
                  <a:srgbClr val="000000"/>
                </a:solidFill>
                <a:effectLst/>
                <a:latin typeface="+mn-lt"/>
                <a:ea typeface="Calibri" panose="020F0502020204030204" pitchFamily="34" charset="0"/>
              </a:rPr>
              <a:t>Volar aspect (palm side) of the forearm, around 2 to 4 inches </a:t>
            </a:r>
            <a:r>
              <a:rPr lang="en-GB" dirty="0">
                <a:latin typeface="+mn-lt"/>
              </a:rPr>
              <a:t>(5 to 10cm) </a:t>
            </a:r>
            <a:r>
              <a:rPr lang="en-GB" dirty="0">
                <a:solidFill>
                  <a:srgbClr val="000000"/>
                </a:solidFill>
                <a:effectLst/>
                <a:latin typeface="+mn-lt"/>
                <a:ea typeface="Calibri" panose="020F0502020204030204" pitchFamily="34" charset="0"/>
              </a:rPr>
              <a:t>below the ante-cubital fossa</a:t>
            </a:r>
            <a:endParaRPr lang="en-GB" dirty="0"/>
          </a:p>
        </p:txBody>
      </p:sp>
    </p:spTree>
    <p:extLst>
      <p:ext uri="{BB962C8B-B14F-4D97-AF65-F5344CB8AC3E}">
        <p14:creationId xmlns:p14="http://schemas.microsoft.com/office/powerpoint/2010/main" val="3243362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A4FD-5553-4591-B0D3-385CB8233FB6}"/>
              </a:ext>
            </a:extLst>
          </p:cNvPr>
          <p:cNvSpPr>
            <a:spLocks noGrp="1"/>
          </p:cNvSpPr>
          <p:nvPr>
            <p:ph type="title"/>
          </p:nvPr>
        </p:nvSpPr>
        <p:spPr>
          <a:xfrm>
            <a:off x="330206" y="356701"/>
            <a:ext cx="10515600" cy="669670"/>
          </a:xfrm>
        </p:spPr>
        <p:txBody>
          <a:bodyPr>
            <a:normAutofit/>
          </a:bodyPr>
          <a:lstStyle/>
          <a:p>
            <a:r>
              <a:rPr lang="en-GB" dirty="0"/>
              <a:t>Needle choice for intradermal administration</a:t>
            </a:r>
          </a:p>
        </p:txBody>
      </p:sp>
      <p:sp>
        <p:nvSpPr>
          <p:cNvPr id="3" name="Content Placeholder 2">
            <a:extLst>
              <a:ext uri="{FF2B5EF4-FFF2-40B4-BE49-F238E27FC236}">
                <a16:creationId xmlns:a16="http://schemas.microsoft.com/office/drawing/2014/main" id="{02A2BEC2-F1D0-4B1E-8D30-EBE678BBB7C7}"/>
              </a:ext>
            </a:extLst>
          </p:cNvPr>
          <p:cNvSpPr>
            <a:spLocks noGrp="1"/>
          </p:cNvSpPr>
          <p:nvPr>
            <p:ph idx="1"/>
          </p:nvPr>
        </p:nvSpPr>
        <p:spPr>
          <a:xfrm>
            <a:off x="330205" y="1774826"/>
            <a:ext cx="6893555" cy="3069651"/>
          </a:xfrm>
        </p:spPr>
        <p:txBody>
          <a:bodyPr>
            <a:normAutofit lnSpcReduction="10000"/>
          </a:bodyPr>
          <a:lstStyle/>
          <a:p>
            <a:pPr marL="0" indent="0">
              <a:lnSpc>
                <a:spcPct val="100000"/>
              </a:lnSpc>
              <a:spcBef>
                <a:spcPts val="600"/>
              </a:spcBef>
              <a:buNone/>
            </a:pPr>
            <a:r>
              <a:rPr lang="en-GB" sz="2800">
                <a:latin typeface="+mn-lt"/>
              </a:rPr>
              <a:t>It </a:t>
            </a:r>
            <a:r>
              <a:rPr lang="en-GB" sz="2800" dirty="0">
                <a:latin typeface="+mn-lt"/>
              </a:rPr>
              <a:t>is recommended that the following are used to correctly administer the MVA-BN vaccine intradermally:</a:t>
            </a:r>
          </a:p>
          <a:p>
            <a:pPr>
              <a:lnSpc>
                <a:spcPct val="100000"/>
              </a:lnSpc>
              <a:spcBef>
                <a:spcPts val="600"/>
              </a:spcBef>
            </a:pPr>
            <a:r>
              <a:rPr lang="en-GB" sz="2800" dirty="0">
                <a:latin typeface="+mn-lt"/>
              </a:rPr>
              <a:t>a</a:t>
            </a:r>
            <a:r>
              <a:rPr lang="en-GB" sz="2800" dirty="0">
                <a:effectLst/>
                <a:latin typeface="+mn-lt"/>
              </a:rPr>
              <a:t> 1ml graduated syringe </a:t>
            </a:r>
          </a:p>
          <a:p>
            <a:pPr>
              <a:lnSpc>
                <a:spcPct val="100000"/>
              </a:lnSpc>
              <a:spcBef>
                <a:spcPts val="600"/>
              </a:spcBef>
            </a:pPr>
            <a:r>
              <a:rPr lang="en-GB" sz="2800" dirty="0">
                <a:effectLst/>
                <a:latin typeface="+mn-lt"/>
              </a:rPr>
              <a:t>a 26G or 27G short bevelled </a:t>
            </a:r>
            <a:r>
              <a:rPr lang="en-GB" sz="2800">
                <a:effectLst/>
                <a:latin typeface="+mn-lt"/>
              </a:rPr>
              <a:t>needle (for example, a </a:t>
            </a:r>
            <a:r>
              <a:rPr lang="en-GB" sz="2800" dirty="0">
                <a:effectLst/>
                <a:latin typeface="+mn-lt"/>
              </a:rPr>
              <a:t>0.45mm x 10mm brown needle)</a:t>
            </a:r>
            <a:endParaRPr lang="en-GB" sz="2800" dirty="0"/>
          </a:p>
        </p:txBody>
      </p:sp>
      <p:sp>
        <p:nvSpPr>
          <p:cNvPr id="4" name="Footer Placeholder 3">
            <a:extLst>
              <a:ext uri="{FF2B5EF4-FFF2-40B4-BE49-F238E27FC236}">
                <a16:creationId xmlns:a16="http://schemas.microsoft.com/office/drawing/2014/main" id="{0F63B465-1E27-44A9-BD49-53B6E6D93BB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0D03BC9-0D37-4345-9172-365C4B344CD2}"/>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pic>
        <p:nvPicPr>
          <p:cNvPr id="1026" name="Picture 2">
            <a:extLst>
              <a:ext uri="{FF2B5EF4-FFF2-40B4-BE49-F238E27FC236}">
                <a16:creationId xmlns:a16="http://schemas.microsoft.com/office/drawing/2014/main" id="{7118C51A-02EF-4D6F-8142-E5D1D8F52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7300">
            <a:off x="9622490" y="1214518"/>
            <a:ext cx="657225" cy="3854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BEA27E3-11FE-45E8-BBF5-284CD4893E06}"/>
              </a:ext>
            </a:extLst>
          </p:cNvPr>
          <p:cNvPicPr>
            <a:picLocks noChangeAspect="1"/>
          </p:cNvPicPr>
          <p:nvPr/>
        </p:nvPicPr>
        <p:blipFill>
          <a:blip r:embed="rId4"/>
          <a:stretch>
            <a:fillRect/>
          </a:stretch>
        </p:blipFill>
        <p:spPr>
          <a:xfrm>
            <a:off x="7440626" y="4336193"/>
            <a:ext cx="626078" cy="1796733"/>
          </a:xfrm>
          <a:prstGeom prst="rect">
            <a:avLst/>
          </a:prstGeom>
        </p:spPr>
      </p:pic>
    </p:spTree>
    <p:extLst>
      <p:ext uri="{BB962C8B-B14F-4D97-AF65-F5344CB8AC3E}">
        <p14:creationId xmlns:p14="http://schemas.microsoft.com/office/powerpoint/2010/main" val="2538559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A06E-7556-45D6-94F6-89F0ED8541EB}"/>
              </a:ext>
            </a:extLst>
          </p:cNvPr>
          <p:cNvSpPr>
            <a:spLocks noGrp="1"/>
          </p:cNvSpPr>
          <p:nvPr>
            <p:ph type="title"/>
          </p:nvPr>
        </p:nvSpPr>
        <p:spPr>
          <a:xfrm>
            <a:off x="330206" y="338041"/>
            <a:ext cx="9037729" cy="623017"/>
          </a:xfrm>
        </p:spPr>
        <p:txBody>
          <a:bodyPr/>
          <a:lstStyle/>
          <a:p>
            <a:r>
              <a:rPr lang="en-GB" dirty="0"/>
              <a:t>Administration of MVA-BN – intradermal</a:t>
            </a:r>
          </a:p>
        </p:txBody>
      </p:sp>
      <p:sp>
        <p:nvSpPr>
          <p:cNvPr id="3" name="Content Placeholder 2">
            <a:extLst>
              <a:ext uri="{FF2B5EF4-FFF2-40B4-BE49-F238E27FC236}">
                <a16:creationId xmlns:a16="http://schemas.microsoft.com/office/drawing/2014/main" id="{03A6615A-8780-4EF6-8C4E-419846C17AAD}"/>
              </a:ext>
            </a:extLst>
          </p:cNvPr>
          <p:cNvSpPr>
            <a:spLocks noGrp="1"/>
          </p:cNvSpPr>
          <p:nvPr>
            <p:ph idx="1"/>
          </p:nvPr>
        </p:nvSpPr>
        <p:spPr>
          <a:xfrm>
            <a:off x="330206" y="1550889"/>
            <a:ext cx="11123857" cy="4719282"/>
          </a:xfrm>
        </p:spPr>
        <p:txBody>
          <a:bodyPr>
            <a:noAutofit/>
          </a:bodyPr>
          <a:lstStyle/>
          <a:p>
            <a:pPr>
              <a:lnSpc>
                <a:spcPct val="100000"/>
              </a:lnSpc>
              <a:spcBef>
                <a:spcPts val="600"/>
              </a:spcBef>
            </a:pPr>
            <a:r>
              <a:rPr lang="en-GB" sz="2100" dirty="0">
                <a:latin typeface="+mn-lt"/>
              </a:rPr>
              <a:t>t</a:t>
            </a:r>
            <a:r>
              <a:rPr lang="en-GB" sz="2100" dirty="0">
                <a:effectLst/>
                <a:latin typeface="+mn-lt"/>
              </a:rPr>
              <a:t>he needle must be attached firmly and the intradermal injection administered with the bevel </a:t>
            </a:r>
            <a:r>
              <a:rPr lang="en-GB" sz="2100">
                <a:effectLst/>
                <a:latin typeface="+mn-lt"/>
              </a:rPr>
              <a:t>facing up</a:t>
            </a:r>
            <a:endParaRPr lang="en-GB" sz="2100" dirty="0">
              <a:effectLst/>
              <a:latin typeface="+mn-lt"/>
            </a:endParaRPr>
          </a:p>
          <a:p>
            <a:pPr>
              <a:lnSpc>
                <a:spcPct val="100000"/>
              </a:lnSpc>
              <a:spcBef>
                <a:spcPts val="600"/>
              </a:spcBef>
            </a:pPr>
            <a:r>
              <a:rPr lang="en-GB" sz="2100" dirty="0">
                <a:latin typeface="+mn-lt"/>
              </a:rPr>
              <a:t>t</a:t>
            </a:r>
            <a:r>
              <a:rPr lang="en-GB" sz="2100" dirty="0">
                <a:effectLst/>
                <a:latin typeface="+mn-lt"/>
              </a:rPr>
              <a:t>he immuniser should stretch the skin between the thumb and forefinger of one hand and with the other slowly insert the needle, with the bevel upwards, about 3mm into the superficial layers of the dermis almost parallel with the surface </a:t>
            </a:r>
          </a:p>
          <a:p>
            <a:pPr lvl="1">
              <a:lnSpc>
                <a:spcPct val="100000"/>
              </a:lnSpc>
              <a:spcBef>
                <a:spcPts val="600"/>
              </a:spcBef>
            </a:pPr>
            <a:r>
              <a:rPr lang="en-GB" sz="2100" dirty="0">
                <a:latin typeface="+mn-lt"/>
              </a:rPr>
              <a:t>t</a:t>
            </a:r>
            <a:r>
              <a:rPr lang="en-GB" sz="2100" dirty="0">
                <a:effectLst/>
                <a:latin typeface="+mn-lt"/>
              </a:rPr>
              <a:t>he needle can usually be seen through the epidermis</a:t>
            </a:r>
          </a:p>
          <a:p>
            <a:pPr>
              <a:lnSpc>
                <a:spcPct val="100000"/>
              </a:lnSpc>
              <a:spcBef>
                <a:spcPts val="600"/>
              </a:spcBef>
            </a:pPr>
            <a:r>
              <a:rPr lang="en-GB" sz="2100" dirty="0">
                <a:latin typeface="+mn-lt"/>
              </a:rPr>
              <a:t>a</a:t>
            </a:r>
            <a:r>
              <a:rPr lang="en-GB" sz="2100" dirty="0">
                <a:effectLst/>
                <a:latin typeface="+mn-lt"/>
              </a:rPr>
              <a:t> correctly given intradermal injection results in a tense, blanched, raised bleb of around 7mm diameter following a 0.1ml intradermal injection </a:t>
            </a:r>
          </a:p>
          <a:p>
            <a:pPr lvl="1">
              <a:lnSpc>
                <a:spcPct val="100000"/>
              </a:lnSpc>
              <a:spcBef>
                <a:spcPts val="600"/>
              </a:spcBef>
            </a:pPr>
            <a:r>
              <a:rPr lang="en-GB" sz="2100" dirty="0">
                <a:effectLst/>
                <a:latin typeface="+mn-lt"/>
              </a:rPr>
              <a:t>if little resistance is felt when injecting and a diffuse swelling occurs as opposed to a tense blanched bleb, the needle is too deep</a:t>
            </a:r>
          </a:p>
          <a:p>
            <a:pPr lvl="1">
              <a:lnSpc>
                <a:spcPct val="100000"/>
              </a:lnSpc>
              <a:spcBef>
                <a:spcPts val="600"/>
              </a:spcBef>
            </a:pPr>
            <a:r>
              <a:rPr lang="en-GB" sz="2100" dirty="0">
                <a:effectLst/>
                <a:latin typeface="+mn-lt"/>
              </a:rPr>
              <a:t>if this occurs, the needle should be withdrawn and a full dose should be repeated immediately (no minimum interval); the repeated dose should be placed at least 2 inches </a:t>
            </a:r>
            <a:r>
              <a:rPr lang="en-GB" sz="2100">
                <a:effectLst/>
                <a:latin typeface="+mn-lt"/>
              </a:rPr>
              <a:t>(5cm</a:t>
            </a:r>
            <a:r>
              <a:rPr lang="en-GB" sz="2100" dirty="0">
                <a:effectLst/>
                <a:latin typeface="+mn-lt"/>
              </a:rPr>
              <a:t>) away from the incorrectly </a:t>
            </a:r>
            <a:r>
              <a:rPr lang="en-GB" sz="2100">
                <a:effectLst/>
                <a:latin typeface="+mn-lt"/>
              </a:rPr>
              <a:t>given dose</a:t>
            </a:r>
            <a:endParaRPr lang="en-GB" sz="2100" dirty="0">
              <a:effectLst/>
              <a:latin typeface="+mn-lt"/>
            </a:endParaRPr>
          </a:p>
        </p:txBody>
      </p:sp>
      <p:sp>
        <p:nvSpPr>
          <p:cNvPr id="4" name="Footer Placeholder 3">
            <a:extLst>
              <a:ext uri="{FF2B5EF4-FFF2-40B4-BE49-F238E27FC236}">
                <a16:creationId xmlns:a16="http://schemas.microsoft.com/office/drawing/2014/main" id="{B778DC54-F01A-467D-A9BC-4C5F8A9DA46D}"/>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FCF06E-263B-4F5F-92D7-F9D78BD2841B}"/>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Tree>
    <p:extLst>
      <p:ext uri="{BB962C8B-B14F-4D97-AF65-F5344CB8AC3E}">
        <p14:creationId xmlns:p14="http://schemas.microsoft.com/office/powerpoint/2010/main" val="310392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D17B-AB05-4D58-BFF8-2DE1E2B91BBD}"/>
              </a:ext>
            </a:extLst>
          </p:cNvPr>
          <p:cNvSpPr>
            <a:spLocks noGrp="1"/>
          </p:cNvSpPr>
          <p:nvPr>
            <p:ph type="title"/>
          </p:nvPr>
        </p:nvSpPr>
        <p:spPr>
          <a:xfrm>
            <a:off x="330206" y="403352"/>
            <a:ext cx="9438945" cy="641641"/>
          </a:xfrm>
        </p:spPr>
        <p:txBody>
          <a:bodyPr>
            <a:normAutofit/>
          </a:bodyPr>
          <a:lstStyle/>
          <a:p>
            <a:r>
              <a:rPr lang="en-GB" dirty="0"/>
              <a:t>Guide to the correct intradermal technique</a:t>
            </a:r>
          </a:p>
        </p:txBody>
      </p:sp>
      <p:pic>
        <p:nvPicPr>
          <p:cNvPr id="7" name="Content Placeholder 6" descr="Diagram&#10;&#10;Description automatically generated">
            <a:extLst>
              <a:ext uri="{FF2B5EF4-FFF2-40B4-BE49-F238E27FC236}">
                <a16:creationId xmlns:a16="http://schemas.microsoft.com/office/drawing/2014/main" id="{18E0D556-92FF-4468-9F78-7B37206473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8566" y="1774825"/>
            <a:ext cx="6826103" cy="4351338"/>
          </a:xfrm>
          <a:ln>
            <a:solidFill>
              <a:schemeClr val="tx1"/>
            </a:solidFill>
          </a:ln>
        </p:spPr>
      </p:pic>
      <p:sp>
        <p:nvSpPr>
          <p:cNvPr id="4" name="Footer Placeholder 3">
            <a:extLst>
              <a:ext uri="{FF2B5EF4-FFF2-40B4-BE49-F238E27FC236}">
                <a16:creationId xmlns:a16="http://schemas.microsoft.com/office/drawing/2014/main" id="{EF1FC67C-A4B7-4CB3-A4C0-AE08B51D66D0}"/>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BEC292-B568-4FC6-A1B0-32A9B9776080}"/>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
        <p:nvSpPr>
          <p:cNvPr id="9" name="TextBox 8">
            <a:extLst>
              <a:ext uri="{FF2B5EF4-FFF2-40B4-BE49-F238E27FC236}">
                <a16:creationId xmlns:a16="http://schemas.microsoft.com/office/drawing/2014/main" id="{D8E4FED5-CC3F-4B57-BAE8-6303B0FA251B}"/>
              </a:ext>
            </a:extLst>
          </p:cNvPr>
          <p:cNvSpPr txBox="1"/>
          <p:nvPr/>
        </p:nvSpPr>
        <p:spPr>
          <a:xfrm>
            <a:off x="510363" y="1762465"/>
            <a:ext cx="4199860" cy="4031873"/>
          </a:xfrm>
          <a:prstGeom prst="rect">
            <a:avLst/>
          </a:prstGeom>
          <a:noFill/>
          <a:ln>
            <a:solidFill>
              <a:schemeClr val="tx1"/>
            </a:solidFill>
          </a:ln>
        </p:spPr>
        <p:txBody>
          <a:bodyPr wrap="square" rtlCol="0">
            <a:spAutoFit/>
          </a:bodyPr>
          <a:lstStyle/>
          <a:p>
            <a:r>
              <a:rPr lang="en-GB" sz="1600" dirty="0">
                <a:effectLst/>
                <a:latin typeface="+mn-lt"/>
              </a:rPr>
              <a:t>The skin is stretched between the thumb and forefinger of one hand, the needle is slowly inserted with the other hand,  bevel upwards, about 3mm into the superficial layers of the dermis almost parallel with the surface; the needle can usually be seen through the epidermis</a:t>
            </a:r>
          </a:p>
          <a:p>
            <a:endParaRPr lang="en-GB" sz="1600" dirty="0">
              <a:effectLst/>
              <a:latin typeface="+mn-lt"/>
            </a:endParaRPr>
          </a:p>
          <a:p>
            <a:r>
              <a:rPr lang="en-GB" sz="1600" dirty="0">
                <a:latin typeface="+mn-lt"/>
              </a:rPr>
              <a:t>A</a:t>
            </a:r>
            <a:r>
              <a:rPr lang="en-GB" sz="1600" dirty="0">
                <a:effectLst/>
                <a:latin typeface="+mn-lt"/>
              </a:rPr>
              <a:t> correctly given intradermal injection results in a tense, blanched, raised bleb of around 7mm diameter following a 0.1ml intradermal injection. </a:t>
            </a:r>
          </a:p>
          <a:p>
            <a:endParaRPr lang="en-GB" sz="1600" dirty="0">
              <a:effectLst/>
              <a:latin typeface="+mn-lt"/>
            </a:endParaRPr>
          </a:p>
          <a:p>
            <a:r>
              <a:rPr lang="en-GB" sz="1600" dirty="0">
                <a:effectLst/>
              </a:rPr>
              <a:t>I</a:t>
            </a:r>
            <a:r>
              <a:rPr lang="en-GB" sz="1600" dirty="0">
                <a:effectLst/>
                <a:latin typeface="+mn-lt"/>
              </a:rPr>
              <a:t>f little resistance is felt when injecting and a diffuse swelling occurs as opposed to a tense blanched bleb, the needle is too deep.</a:t>
            </a:r>
          </a:p>
        </p:txBody>
      </p:sp>
    </p:spTree>
    <p:extLst>
      <p:ext uri="{BB962C8B-B14F-4D97-AF65-F5344CB8AC3E}">
        <p14:creationId xmlns:p14="http://schemas.microsoft.com/office/powerpoint/2010/main" val="898054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AC43-10FE-4F03-BB92-1094D925337D}"/>
              </a:ext>
            </a:extLst>
          </p:cNvPr>
          <p:cNvSpPr>
            <a:spLocks noGrp="1"/>
          </p:cNvSpPr>
          <p:nvPr>
            <p:ph type="title"/>
          </p:nvPr>
        </p:nvSpPr>
        <p:spPr>
          <a:xfrm>
            <a:off x="330206" y="300716"/>
            <a:ext cx="9047059" cy="753645"/>
          </a:xfrm>
        </p:spPr>
        <p:txBody>
          <a:bodyPr/>
          <a:lstStyle/>
          <a:p>
            <a:r>
              <a:rPr lang="en-GB" dirty="0"/>
              <a:t>Correct intradermal technique continued</a:t>
            </a:r>
          </a:p>
        </p:txBody>
      </p:sp>
      <p:sp>
        <p:nvSpPr>
          <p:cNvPr id="3" name="Content Placeholder 2">
            <a:extLst>
              <a:ext uri="{FF2B5EF4-FFF2-40B4-BE49-F238E27FC236}">
                <a16:creationId xmlns:a16="http://schemas.microsoft.com/office/drawing/2014/main" id="{8CACA2D0-2B0C-48B9-B873-C58C069FAB4D}"/>
              </a:ext>
            </a:extLst>
          </p:cNvPr>
          <p:cNvSpPr>
            <a:spLocks noGrp="1"/>
          </p:cNvSpPr>
          <p:nvPr>
            <p:ph idx="1"/>
          </p:nvPr>
        </p:nvSpPr>
        <p:spPr>
          <a:xfrm>
            <a:off x="330206" y="5259092"/>
            <a:ext cx="6700514" cy="486303"/>
          </a:xfrm>
        </p:spPr>
        <p:txBody>
          <a:bodyPr>
            <a:normAutofit/>
          </a:bodyPr>
          <a:lstStyle/>
          <a:p>
            <a:pPr marL="0" indent="0">
              <a:buNone/>
            </a:pPr>
            <a:r>
              <a:rPr lang="en-GB" sz="2000" dirty="0"/>
              <a:t>P</a:t>
            </a:r>
            <a:r>
              <a:rPr lang="en-GB" sz="2000"/>
              <a:t>hotograph </a:t>
            </a:r>
            <a:r>
              <a:rPr lang="en-GB" sz="2000" dirty="0"/>
              <a:t>showing the correct angle of needle insertion</a:t>
            </a:r>
          </a:p>
        </p:txBody>
      </p:sp>
      <p:sp>
        <p:nvSpPr>
          <p:cNvPr id="4" name="Footer Placeholder 3">
            <a:extLst>
              <a:ext uri="{FF2B5EF4-FFF2-40B4-BE49-F238E27FC236}">
                <a16:creationId xmlns:a16="http://schemas.microsoft.com/office/drawing/2014/main" id="{4653B1AF-4F8B-4470-8E53-DBA826F6E4C4}"/>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3877BC-D035-4175-B08E-677A53BF46EE}"/>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pic>
        <p:nvPicPr>
          <p:cNvPr id="2050" name="Picture 1" descr="See the source image">
            <a:extLst>
              <a:ext uri="{FF2B5EF4-FFF2-40B4-BE49-F238E27FC236}">
                <a16:creationId xmlns:a16="http://schemas.microsoft.com/office/drawing/2014/main" id="{C0DE5622-3775-48B7-B843-05F160DCD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75" t="-731" r="26803" b="49788"/>
          <a:stretch/>
        </p:blipFill>
        <p:spPr bwMode="auto">
          <a:xfrm>
            <a:off x="340963" y="1430594"/>
            <a:ext cx="6850251" cy="36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See the source image">
            <a:extLst>
              <a:ext uri="{FF2B5EF4-FFF2-40B4-BE49-F238E27FC236}">
                <a16:creationId xmlns:a16="http://schemas.microsoft.com/office/drawing/2014/main" id="{C5695FA8-73CD-4EFF-BB4B-347EB9263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09" y="1504654"/>
            <a:ext cx="3492311" cy="4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2C0C8D4-DACE-469F-99F8-339977209749}"/>
              </a:ext>
            </a:extLst>
          </p:cNvPr>
          <p:cNvSpPr txBox="1"/>
          <p:nvPr/>
        </p:nvSpPr>
        <p:spPr>
          <a:xfrm>
            <a:off x="7294509" y="5745395"/>
            <a:ext cx="3506088" cy="400110"/>
          </a:xfrm>
          <a:prstGeom prst="rect">
            <a:avLst/>
          </a:prstGeom>
          <a:noFill/>
        </p:spPr>
        <p:txBody>
          <a:bodyPr wrap="none" rtlCol="0">
            <a:spAutoFit/>
          </a:bodyPr>
          <a:lstStyle/>
          <a:p>
            <a:r>
              <a:rPr lang="en-GB" sz="2000" dirty="0"/>
              <a:t>P</a:t>
            </a:r>
            <a:r>
              <a:rPr lang="en-GB" sz="2000"/>
              <a:t>hotograph </a:t>
            </a:r>
            <a:r>
              <a:rPr lang="en-GB" sz="2000" dirty="0"/>
              <a:t>showing the bleb</a:t>
            </a:r>
          </a:p>
        </p:txBody>
      </p:sp>
    </p:spTree>
    <p:extLst>
      <p:ext uri="{BB962C8B-B14F-4D97-AF65-F5344CB8AC3E}">
        <p14:creationId xmlns:p14="http://schemas.microsoft.com/office/powerpoint/2010/main" val="2063613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2DBA55-B965-4C33-9523-9D3A9B89B9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2" name="Title 1">
            <a:extLst>
              <a:ext uri="{FF2B5EF4-FFF2-40B4-BE49-F238E27FC236}">
                <a16:creationId xmlns:a16="http://schemas.microsoft.com/office/drawing/2014/main" id="{85B239C7-4E6D-47D9-8FF1-FBB3263CB3DE}"/>
              </a:ext>
            </a:extLst>
          </p:cNvPr>
          <p:cNvSpPr>
            <a:spLocks noGrp="1"/>
          </p:cNvSpPr>
          <p:nvPr>
            <p:ph type="title"/>
          </p:nvPr>
        </p:nvSpPr>
        <p:spPr>
          <a:xfrm>
            <a:off x="330206" y="142092"/>
            <a:ext cx="10515600" cy="972607"/>
          </a:xfrm>
        </p:spPr>
        <p:txBody>
          <a:bodyPr>
            <a:noAutofit/>
          </a:bodyPr>
          <a:lstStyle/>
          <a:p>
            <a:r>
              <a:rPr lang="en-GB" dirty="0"/>
              <a:t>Comparison of intradermal, subcutaneous and intramuscular technique</a:t>
            </a:r>
          </a:p>
        </p:txBody>
      </p:sp>
      <p:pic>
        <p:nvPicPr>
          <p:cNvPr id="7" name="Content Placeholder 6" descr="Diagram&#10;&#10;Description automatically generated">
            <a:extLst>
              <a:ext uri="{FF2B5EF4-FFF2-40B4-BE49-F238E27FC236}">
                <a16:creationId xmlns:a16="http://schemas.microsoft.com/office/drawing/2014/main" id="{328E66EE-48F1-4A7F-A9A8-C5EFB2DAD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1395" y="1517177"/>
            <a:ext cx="8192160" cy="4608986"/>
          </a:xfrm>
          <a:ln>
            <a:solidFill>
              <a:schemeClr val="tx1"/>
            </a:solidFill>
          </a:ln>
        </p:spPr>
      </p:pic>
      <p:sp>
        <p:nvSpPr>
          <p:cNvPr id="5" name="Slide Number Placeholder 4">
            <a:extLst>
              <a:ext uri="{FF2B5EF4-FFF2-40B4-BE49-F238E27FC236}">
                <a16:creationId xmlns:a16="http://schemas.microsoft.com/office/drawing/2014/main" id="{222D20B1-679A-4562-9398-B05BA1EF2A1F}"/>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
        <p:nvSpPr>
          <p:cNvPr id="11" name="TextBox 10">
            <a:extLst>
              <a:ext uri="{FF2B5EF4-FFF2-40B4-BE49-F238E27FC236}">
                <a16:creationId xmlns:a16="http://schemas.microsoft.com/office/drawing/2014/main" id="{05322C2C-026D-49AD-AA50-E691559B3B43}"/>
              </a:ext>
            </a:extLst>
          </p:cNvPr>
          <p:cNvSpPr txBox="1"/>
          <p:nvPr/>
        </p:nvSpPr>
        <p:spPr>
          <a:xfrm>
            <a:off x="726961" y="2126512"/>
            <a:ext cx="2271420" cy="3416320"/>
          </a:xfrm>
          <a:prstGeom prst="rect">
            <a:avLst/>
          </a:prstGeom>
          <a:noFill/>
          <a:ln>
            <a:solidFill>
              <a:schemeClr val="tx1"/>
            </a:solidFill>
          </a:ln>
        </p:spPr>
        <p:txBody>
          <a:bodyPr wrap="square" rtlCol="0">
            <a:spAutoFit/>
          </a:bodyPr>
          <a:lstStyle/>
          <a:p>
            <a:r>
              <a:rPr lang="en-GB" sz="2400" dirty="0"/>
              <a:t>This diagram shows the required needle insertion angle and depth of tissue penetration for each technique</a:t>
            </a:r>
          </a:p>
        </p:txBody>
      </p:sp>
    </p:spTree>
    <p:extLst>
      <p:ext uri="{BB962C8B-B14F-4D97-AF65-F5344CB8AC3E}">
        <p14:creationId xmlns:p14="http://schemas.microsoft.com/office/powerpoint/2010/main" val="3838852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EC1B-8048-4844-886D-80F5CCEED583}"/>
              </a:ext>
            </a:extLst>
          </p:cNvPr>
          <p:cNvSpPr>
            <a:spLocks noGrp="1"/>
          </p:cNvSpPr>
          <p:nvPr>
            <p:ph type="title"/>
          </p:nvPr>
        </p:nvSpPr>
        <p:spPr>
          <a:xfrm>
            <a:off x="330206" y="384698"/>
            <a:ext cx="2366341" cy="688331"/>
          </a:xfrm>
        </p:spPr>
        <p:txBody>
          <a:bodyPr/>
          <a:lstStyle/>
          <a:p>
            <a:r>
              <a:rPr lang="en-GB" dirty="0"/>
              <a:t>Disposal </a:t>
            </a:r>
          </a:p>
        </p:txBody>
      </p:sp>
      <p:sp>
        <p:nvSpPr>
          <p:cNvPr id="3" name="Content Placeholder 2">
            <a:extLst>
              <a:ext uri="{FF2B5EF4-FFF2-40B4-BE49-F238E27FC236}">
                <a16:creationId xmlns:a16="http://schemas.microsoft.com/office/drawing/2014/main" id="{3BFBDCDF-40B4-4647-B93C-F7D033FA0808}"/>
              </a:ext>
            </a:extLst>
          </p:cNvPr>
          <p:cNvSpPr>
            <a:spLocks noGrp="1"/>
          </p:cNvSpPr>
          <p:nvPr>
            <p:ph idx="1"/>
          </p:nvPr>
        </p:nvSpPr>
        <p:spPr>
          <a:xfrm>
            <a:off x="330205" y="1597542"/>
            <a:ext cx="11123857" cy="3720905"/>
          </a:xfrm>
        </p:spPr>
        <p:txBody>
          <a:bodyPr>
            <a:normAutofit/>
          </a:bodyPr>
          <a:lstStyle/>
          <a:p>
            <a:pPr>
              <a:lnSpc>
                <a:spcPct val="120000"/>
              </a:lnSpc>
            </a:pPr>
            <a:r>
              <a:rPr lang="en-GB" dirty="0"/>
              <a:t>equipment used for vaccination, including used vials, ampoules or syringes, should be disposed of by placing them in a proper, puncture-resistant ‘sharps box’ according to local authority regulations and guidance in </a:t>
            </a:r>
            <a:r>
              <a:rPr lang="en-GB" dirty="0">
                <a:solidFill>
                  <a:srgbClr val="0070C0"/>
                </a:solidFill>
                <a:hlinkClick r:id="rId2">
                  <a:extLst>
                    <a:ext uri="{A12FA001-AC4F-418D-AE19-62706E023703}">
                      <ahyp:hlinkClr xmlns:ahyp="http://schemas.microsoft.com/office/drawing/2018/hyperlinkcolor" val="tx"/>
                    </a:ext>
                  </a:extLst>
                </a:hlinkClick>
              </a:rPr>
              <a:t>Health Technical Memorandum 07-01: Safe management of healthcare waste (Department of Health, 2013)</a:t>
            </a:r>
            <a:r>
              <a:rPr lang="en-GB" dirty="0">
                <a:solidFill>
                  <a:srgbClr val="0070C0"/>
                </a:solidFill>
              </a:rPr>
              <a:t> </a:t>
            </a:r>
          </a:p>
          <a:p>
            <a:pPr>
              <a:lnSpc>
                <a:spcPct val="120000"/>
              </a:lnSpc>
            </a:pPr>
            <a:r>
              <a:rPr lang="en-GB" dirty="0"/>
              <a:t>sharps waste and empty vials should be placed into yellow lidded waste bins and sent for incineration</a:t>
            </a:r>
          </a:p>
        </p:txBody>
      </p:sp>
      <p:sp>
        <p:nvSpPr>
          <p:cNvPr id="4" name="Footer Placeholder 3">
            <a:extLst>
              <a:ext uri="{FF2B5EF4-FFF2-40B4-BE49-F238E27FC236}">
                <a16:creationId xmlns:a16="http://schemas.microsoft.com/office/drawing/2014/main" id="{B9675F96-9E3F-427B-96F8-059EFB299B4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DD016FD-D9A3-4B7B-94D3-60D546CCDFAD}"/>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Tree>
    <p:extLst>
      <p:ext uri="{BB962C8B-B14F-4D97-AF65-F5344CB8AC3E}">
        <p14:creationId xmlns:p14="http://schemas.microsoft.com/office/powerpoint/2010/main" val="294155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54D-EAD7-4BC0-8AF2-5BEB4019C3DE}"/>
              </a:ext>
            </a:extLst>
          </p:cNvPr>
          <p:cNvSpPr>
            <a:spLocks noGrp="1"/>
          </p:cNvSpPr>
          <p:nvPr>
            <p:ph type="title"/>
          </p:nvPr>
        </p:nvSpPr>
        <p:spPr>
          <a:xfrm>
            <a:off x="330206" y="375358"/>
            <a:ext cx="2991492" cy="772306"/>
          </a:xfrm>
        </p:spPr>
        <p:txBody>
          <a:bodyPr/>
          <a:lstStyle/>
          <a:p>
            <a:r>
              <a:rPr lang="en-GB" dirty="0"/>
              <a:t>Key reading</a:t>
            </a:r>
          </a:p>
        </p:txBody>
      </p:sp>
      <p:sp>
        <p:nvSpPr>
          <p:cNvPr id="3" name="Content Placeholder 2">
            <a:extLst>
              <a:ext uri="{FF2B5EF4-FFF2-40B4-BE49-F238E27FC236}">
                <a16:creationId xmlns:a16="http://schemas.microsoft.com/office/drawing/2014/main" id="{728E51CC-A58D-470F-92E0-E1B80DD53C6D}"/>
              </a:ext>
            </a:extLst>
          </p:cNvPr>
          <p:cNvSpPr>
            <a:spLocks noGrp="1"/>
          </p:cNvSpPr>
          <p:nvPr>
            <p:ph idx="1"/>
          </p:nvPr>
        </p:nvSpPr>
        <p:spPr>
          <a:xfrm>
            <a:off x="330205" y="1709509"/>
            <a:ext cx="4629417" cy="4351338"/>
          </a:xfrm>
        </p:spPr>
        <p:txBody>
          <a:bodyPr>
            <a:noAutofit/>
          </a:bodyPr>
          <a:lstStyle/>
          <a:p>
            <a:pPr marL="0" indent="0">
              <a:buNone/>
            </a:pPr>
            <a:r>
              <a:rPr lang="en-GB" sz="2300" dirty="0"/>
              <a:t>It is strongly recommended that healthcare practitioners involved in delivering the MVA-BN vaccine read the latest versions of:</a:t>
            </a:r>
          </a:p>
          <a:p>
            <a:pPr marL="0" indent="0">
              <a:buNone/>
            </a:pPr>
            <a:r>
              <a:rPr lang="en-GB" sz="2300" dirty="0">
                <a:solidFill>
                  <a:srgbClr val="0070C0"/>
                </a:solidFill>
                <a:hlinkClick r:id="rId3">
                  <a:extLst>
                    <a:ext uri="{A12FA001-AC4F-418D-AE19-62706E023703}">
                      <ahyp:hlinkClr xmlns:ahyp="http://schemas.microsoft.com/office/drawing/2018/hyperlinkcolor" val="tx"/>
                    </a:ext>
                  </a:extLst>
                </a:hlinkClick>
              </a:rPr>
              <a:t>Immunisation against infectious disease Chapter 29 Smallpox and monkeypox</a:t>
            </a:r>
            <a:endParaRPr lang="en-GB" sz="2300" dirty="0">
              <a:solidFill>
                <a:srgbClr val="0070C0"/>
              </a:solidFill>
            </a:endParaRPr>
          </a:p>
          <a:p>
            <a:pPr marL="0" indent="0">
              <a:buNone/>
            </a:pPr>
            <a:endParaRPr lang="en-GB" sz="1000" dirty="0">
              <a:solidFill>
                <a:srgbClr val="007C91"/>
              </a:solidFill>
            </a:endParaRPr>
          </a:p>
          <a:p>
            <a:pPr marL="0" indent="0">
              <a:buNone/>
            </a:pPr>
            <a:r>
              <a:rPr lang="en-GB" sz="2300" dirty="0">
                <a:solidFill>
                  <a:srgbClr val="0070C0"/>
                </a:solidFill>
                <a:hlinkClick r:id="rId4">
                  <a:extLst>
                    <a:ext uri="{A12FA001-AC4F-418D-AE19-62706E023703}">
                      <ahyp:hlinkClr xmlns:ahyp="http://schemas.microsoft.com/office/drawing/2018/hyperlinkcolor" val="tx"/>
                    </a:ext>
                  </a:extLst>
                </a:hlinkClick>
              </a:rPr>
              <a:t>Recommendations for the use of pre and post exposure vaccination during a monkeypox incident</a:t>
            </a:r>
            <a:endParaRPr lang="en-GB" sz="2300" dirty="0">
              <a:solidFill>
                <a:srgbClr val="0070C0"/>
              </a:solidFill>
            </a:endParaRPr>
          </a:p>
          <a:p>
            <a:pPr marL="0" indent="0">
              <a:buNone/>
            </a:pPr>
            <a:r>
              <a:rPr lang="en-GB" sz="2300"/>
              <a:t>on GOV.UK</a:t>
            </a:r>
            <a:endParaRPr lang="en-GB" sz="2300" dirty="0"/>
          </a:p>
        </p:txBody>
      </p:sp>
      <p:sp>
        <p:nvSpPr>
          <p:cNvPr id="4" name="Footer Placeholder 3">
            <a:extLst>
              <a:ext uri="{FF2B5EF4-FFF2-40B4-BE49-F238E27FC236}">
                <a16:creationId xmlns:a16="http://schemas.microsoft.com/office/drawing/2014/main" id="{E03FDD22-E5A7-4409-80E1-89CECC9C2DA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61C623-855E-484B-B0BE-560F2BDFE982}"/>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11" name="Picture 10">
            <a:extLst>
              <a:ext uri="{FF2B5EF4-FFF2-40B4-BE49-F238E27FC236}">
                <a16:creationId xmlns:a16="http://schemas.microsoft.com/office/drawing/2014/main" id="{271352FF-C6B1-4383-9D3E-31D56D6AFFB6}"/>
              </a:ext>
            </a:extLst>
          </p:cNvPr>
          <p:cNvPicPr>
            <a:picLocks noChangeAspect="1"/>
          </p:cNvPicPr>
          <p:nvPr/>
        </p:nvPicPr>
        <p:blipFill rotWithShape="1">
          <a:blip r:embed="rId5"/>
          <a:srcRect t="3216" r="1260" b="-1"/>
          <a:stretch/>
        </p:blipFill>
        <p:spPr>
          <a:xfrm>
            <a:off x="5170296" y="1682874"/>
            <a:ext cx="3356060" cy="4613754"/>
          </a:xfrm>
          <a:prstGeom prst="rect">
            <a:avLst/>
          </a:prstGeom>
          <a:ln>
            <a:solidFill>
              <a:schemeClr val="tx1"/>
            </a:solidFill>
          </a:ln>
        </p:spPr>
      </p:pic>
      <p:pic>
        <p:nvPicPr>
          <p:cNvPr id="7" name="Picture 6">
            <a:extLst>
              <a:ext uri="{FF2B5EF4-FFF2-40B4-BE49-F238E27FC236}">
                <a16:creationId xmlns:a16="http://schemas.microsoft.com/office/drawing/2014/main" id="{F54C104C-CD2A-45F3-9A1E-598B963A59A3}"/>
              </a:ext>
            </a:extLst>
          </p:cNvPr>
          <p:cNvPicPr>
            <a:picLocks noChangeAspect="1"/>
          </p:cNvPicPr>
          <p:nvPr/>
        </p:nvPicPr>
        <p:blipFill>
          <a:blip r:embed="rId6"/>
          <a:stretch>
            <a:fillRect/>
          </a:stretch>
        </p:blipFill>
        <p:spPr>
          <a:xfrm>
            <a:off x="8626975" y="1682873"/>
            <a:ext cx="3356059" cy="4613754"/>
          </a:xfrm>
          <a:prstGeom prst="rect">
            <a:avLst/>
          </a:prstGeom>
          <a:ln>
            <a:solidFill>
              <a:schemeClr val="tx1"/>
            </a:solidFill>
          </a:ln>
        </p:spPr>
      </p:pic>
    </p:spTree>
    <p:extLst>
      <p:ext uri="{BB962C8B-B14F-4D97-AF65-F5344CB8AC3E}">
        <p14:creationId xmlns:p14="http://schemas.microsoft.com/office/powerpoint/2010/main" val="3187830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ACD-8A7A-4BF8-BC73-EF8EDA42C7EC}"/>
              </a:ext>
            </a:extLst>
          </p:cNvPr>
          <p:cNvSpPr>
            <a:spLocks noGrp="1"/>
          </p:cNvSpPr>
          <p:nvPr>
            <p:ph type="title"/>
          </p:nvPr>
        </p:nvSpPr>
        <p:spPr>
          <a:xfrm>
            <a:off x="330206" y="356699"/>
            <a:ext cx="2552953" cy="707479"/>
          </a:xfrm>
        </p:spPr>
        <p:txBody>
          <a:bodyPr>
            <a:normAutofit/>
          </a:bodyPr>
          <a:lstStyle/>
          <a:p>
            <a:r>
              <a:rPr lang="en-GB" dirty="0"/>
              <a:t>Recording</a:t>
            </a:r>
            <a:endParaRPr lang="en-GB" dirty="0">
              <a:highlight>
                <a:srgbClr val="FFFF00"/>
              </a:highlight>
            </a:endParaRPr>
          </a:p>
        </p:txBody>
      </p:sp>
      <p:sp>
        <p:nvSpPr>
          <p:cNvPr id="3" name="Content Placeholder 2">
            <a:extLst>
              <a:ext uri="{FF2B5EF4-FFF2-40B4-BE49-F238E27FC236}">
                <a16:creationId xmlns:a16="http://schemas.microsoft.com/office/drawing/2014/main" id="{CFCCEEED-5649-4616-B2C1-AAA2613BD136}"/>
              </a:ext>
            </a:extLst>
          </p:cNvPr>
          <p:cNvSpPr>
            <a:spLocks noGrp="1"/>
          </p:cNvSpPr>
          <p:nvPr>
            <p:ph idx="1"/>
          </p:nvPr>
        </p:nvSpPr>
        <p:spPr>
          <a:xfrm>
            <a:off x="330206" y="1535788"/>
            <a:ext cx="11123857" cy="4771706"/>
          </a:xfrm>
        </p:spPr>
        <p:txBody>
          <a:bodyPr>
            <a:noAutofit/>
          </a:bodyPr>
          <a:lstStyle/>
          <a:p>
            <a:pPr>
              <a:lnSpc>
                <a:spcPct val="100000"/>
              </a:lnSpc>
              <a:spcBef>
                <a:spcPts val="600"/>
              </a:spcBef>
            </a:pPr>
            <a:r>
              <a:rPr lang="en-GB" sz="2200" dirty="0"/>
              <a:t>the following information should be recorded for each vaccine given:</a:t>
            </a:r>
          </a:p>
          <a:p>
            <a:pPr lvl="1">
              <a:lnSpc>
                <a:spcPct val="100000"/>
              </a:lnSpc>
              <a:spcBef>
                <a:spcPts val="600"/>
              </a:spcBef>
            </a:pPr>
            <a:r>
              <a:rPr lang="en-GB" dirty="0"/>
              <a:t>vaccine name, product name, batch number and expiry date </a:t>
            </a:r>
          </a:p>
          <a:p>
            <a:pPr lvl="1">
              <a:lnSpc>
                <a:spcPct val="100000"/>
              </a:lnSpc>
              <a:spcBef>
                <a:spcPts val="600"/>
              </a:spcBef>
            </a:pPr>
            <a:r>
              <a:rPr lang="en-GB" dirty="0"/>
              <a:t>dose administered and route and anatomical site of administration </a:t>
            </a:r>
          </a:p>
          <a:p>
            <a:pPr lvl="1">
              <a:lnSpc>
                <a:spcPct val="100000"/>
              </a:lnSpc>
              <a:spcBef>
                <a:spcPts val="600"/>
              </a:spcBef>
            </a:pPr>
            <a:r>
              <a:rPr lang="en-GB" dirty="0"/>
              <a:t>date immunisation given </a:t>
            </a:r>
          </a:p>
          <a:p>
            <a:pPr lvl="1">
              <a:lnSpc>
                <a:spcPct val="100000"/>
              </a:lnSpc>
              <a:spcBef>
                <a:spcPts val="600"/>
              </a:spcBef>
            </a:pPr>
            <a:r>
              <a:rPr lang="en-GB"/>
              <a:t>Route or site </a:t>
            </a:r>
            <a:r>
              <a:rPr lang="en-GB" dirty="0"/>
              <a:t>used</a:t>
            </a:r>
          </a:p>
          <a:p>
            <a:pPr lvl="1">
              <a:lnSpc>
                <a:spcPct val="100000"/>
              </a:lnSpc>
              <a:spcBef>
                <a:spcPts val="600"/>
              </a:spcBef>
            </a:pPr>
            <a:r>
              <a:rPr lang="en-GB" dirty="0"/>
              <a:t>name and signature of vaccinator</a:t>
            </a:r>
          </a:p>
          <a:p>
            <a:pPr>
              <a:lnSpc>
                <a:spcPct val="100000"/>
              </a:lnSpc>
              <a:spcBef>
                <a:spcPts val="600"/>
              </a:spcBef>
            </a:pPr>
            <a:r>
              <a:rPr lang="en-GB" sz="2200" dirty="0"/>
              <a:t>pre-exposure vaccine given to GBMSM in sexual health clinics should be recorded in established IT systems (GUMCAD)</a:t>
            </a:r>
          </a:p>
          <a:p>
            <a:pPr>
              <a:lnSpc>
                <a:spcPct val="100000"/>
              </a:lnSpc>
              <a:spcBef>
                <a:spcPts val="600"/>
              </a:spcBef>
            </a:pPr>
            <a:r>
              <a:rPr lang="en-GB" sz="2200" dirty="0"/>
              <a:t>post-exposure vaccines given to contacts and pre- and post-exposure prophylaxis for staff should be recorded on the </a:t>
            </a:r>
            <a:r>
              <a:rPr lang="en-GB" sz="2200" dirty="0">
                <a:solidFill>
                  <a:srgbClr val="0070C0"/>
                </a:solidFill>
                <a:hlinkClick r:id="rId2">
                  <a:extLst>
                    <a:ext uri="{A12FA001-AC4F-418D-AE19-62706E023703}">
                      <ahyp:hlinkClr xmlns:ahyp="http://schemas.microsoft.com/office/drawing/2018/hyperlinkcolor" val="tx"/>
                    </a:ext>
                  </a:extLst>
                </a:hlinkClick>
              </a:rPr>
              <a:t>online form</a:t>
            </a:r>
            <a:r>
              <a:rPr lang="en-GB" sz="2200" dirty="0">
                <a:solidFill>
                  <a:srgbClr val="0070C0"/>
                </a:solidFill>
              </a:rPr>
              <a:t> </a:t>
            </a:r>
            <a:r>
              <a:rPr lang="en-GB" sz="2200" dirty="0"/>
              <a:t>created by UKHSA to securely and systematically monitor the usage, safety and effectiveness of the MVA-BN vaccine</a:t>
            </a:r>
          </a:p>
          <a:p>
            <a:pPr>
              <a:lnSpc>
                <a:spcPct val="100000"/>
              </a:lnSpc>
              <a:spcBef>
                <a:spcPts val="600"/>
              </a:spcBef>
            </a:pPr>
            <a:r>
              <a:rPr lang="en-GB" sz="2200" dirty="0"/>
              <a:t>if the vaccine recipient is pregnant, if possible record this and the gestational age</a:t>
            </a:r>
          </a:p>
        </p:txBody>
      </p:sp>
      <p:sp>
        <p:nvSpPr>
          <p:cNvPr id="4" name="Footer Placeholder 3">
            <a:extLst>
              <a:ext uri="{FF2B5EF4-FFF2-40B4-BE49-F238E27FC236}">
                <a16:creationId xmlns:a16="http://schemas.microsoft.com/office/drawing/2014/main" id="{BD268D62-E81F-4D27-A1D7-6A80B51034EA}"/>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46C6F91-4FFA-4847-BE89-C1D88F89F1CB}"/>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spTree>
    <p:extLst>
      <p:ext uri="{BB962C8B-B14F-4D97-AF65-F5344CB8AC3E}">
        <p14:creationId xmlns:p14="http://schemas.microsoft.com/office/powerpoint/2010/main" val="1561408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a:xfrm>
            <a:off x="330206" y="394021"/>
            <a:ext cx="6733067" cy="632347"/>
          </a:xfrm>
        </p:spPr>
        <p:txBody>
          <a:bodyPr>
            <a:normAutofit/>
          </a:bodyPr>
          <a:lstStyle/>
          <a:p>
            <a:r>
              <a:rPr lang="en-GB" dirty="0"/>
              <a:t>Post vaccination information</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494910"/>
            <a:ext cx="6929335" cy="5111166"/>
          </a:xfrm>
        </p:spPr>
        <p:txBody>
          <a:bodyPr>
            <a:noAutofit/>
          </a:bodyPr>
          <a:lstStyle/>
          <a:p>
            <a:pPr>
              <a:lnSpc>
                <a:spcPct val="120000"/>
              </a:lnSpc>
              <a:spcBef>
                <a:spcPts val="500"/>
              </a:spcBef>
            </a:pPr>
            <a:r>
              <a:rPr lang="en-GB" sz="1400" dirty="0"/>
              <a:t>as is recommended after any vaccination, any fever following vaccination should be monitored and if individuals are concerned about their health at any time, they should seek advice from their GP or NHS111</a:t>
            </a:r>
          </a:p>
          <a:p>
            <a:pPr>
              <a:lnSpc>
                <a:spcPct val="120000"/>
              </a:lnSpc>
              <a:spcBef>
                <a:spcPts val="500"/>
              </a:spcBef>
            </a:pPr>
            <a:r>
              <a:rPr lang="en-GB" sz="1400" dirty="0"/>
              <a:t>following vaccination, vaccine recipients should be given information about possible reactions to the vaccine, how to treat these, and when and from whom to seek further advice if required</a:t>
            </a:r>
          </a:p>
          <a:p>
            <a:pPr>
              <a:lnSpc>
                <a:spcPct val="120000"/>
              </a:lnSpc>
              <a:spcBef>
                <a:spcPts val="500"/>
              </a:spcBef>
            </a:pPr>
            <a:r>
              <a:rPr lang="en-GB" sz="1400" dirty="0"/>
              <a:t>Encourage recipients to report adverse reactions to the </a:t>
            </a:r>
            <a:r>
              <a:rPr lang="en-GB" sz="1400" dirty="0">
                <a:solidFill>
                  <a:srgbClr val="0070C0"/>
                </a:solidFill>
                <a:hlinkClick r:id="rId3">
                  <a:extLst>
                    <a:ext uri="{A12FA001-AC4F-418D-AE19-62706E023703}">
                      <ahyp:hlinkClr xmlns:ahyp="http://schemas.microsoft.com/office/drawing/2018/hyperlinkcolor" val="tx"/>
                    </a:ext>
                  </a:extLst>
                </a:hlinkClick>
              </a:rPr>
              <a:t>MHRA Yellow Card Scheme</a:t>
            </a:r>
            <a:r>
              <a:rPr lang="en-GB" sz="1400" dirty="0"/>
              <a:t> (details are included in the UKHSA patient information leaflet)</a:t>
            </a:r>
          </a:p>
          <a:p>
            <a:pPr>
              <a:lnSpc>
                <a:spcPct val="120000"/>
              </a:lnSpc>
              <a:spcBef>
                <a:spcPts val="500"/>
              </a:spcBef>
            </a:pPr>
            <a:r>
              <a:rPr lang="en-GB" sz="1400" dirty="0"/>
              <a:t>a patient information leaflet is available with the MVA-BN vaccine to be given to vaccinees (additional copies </a:t>
            </a:r>
            <a:r>
              <a:rPr lang="en-GB" sz="1400" dirty="0">
                <a:solidFill>
                  <a:schemeClr val="tx2">
                    <a:lumMod val="60000"/>
                    <a:lumOff val="40000"/>
                  </a:schemeClr>
                </a:solidFill>
                <a:hlinkClick r:id="rId4">
                  <a:extLst>
                    <a:ext uri="{A12FA001-AC4F-418D-AE19-62706E023703}">
                      <ahyp:hlinkClr xmlns:ahyp="http://schemas.microsoft.com/office/drawing/2018/hyperlinkcolor" val="tx"/>
                    </a:ext>
                  </a:extLst>
                </a:hlinkClick>
              </a:rPr>
              <a:t>can be </a:t>
            </a:r>
            <a:r>
              <a:rPr lang="en-GB" sz="1400" dirty="0">
                <a:solidFill>
                  <a:schemeClr val="tx2">
                    <a:lumMod val="60000"/>
                    <a:lumOff val="40000"/>
                  </a:schemeClr>
                </a:solidFill>
                <a:latin typeface="+mn-lt"/>
                <a:hlinkClick r:id="rId4">
                  <a:extLst>
                    <a:ext uri="{A12FA001-AC4F-418D-AE19-62706E023703}">
                      <ahyp:hlinkClr xmlns:ahyp="http://schemas.microsoft.com/office/drawing/2018/hyperlinkcolor" val="tx"/>
                    </a:ext>
                  </a:extLst>
                </a:hlinkClick>
              </a:rPr>
              <a:t>downloaded</a:t>
            </a:r>
            <a:r>
              <a:rPr lang="en-GB" sz="1400" dirty="0">
                <a:effectLst/>
                <a:latin typeface="+mn-lt"/>
                <a:ea typeface="Calibri" panose="020F0502020204030204" pitchFamily="34" charset="0"/>
              </a:rPr>
              <a:t>)</a:t>
            </a:r>
            <a:endParaRPr lang="en-GB" sz="1400" dirty="0">
              <a:latin typeface="+mn-lt"/>
            </a:endParaRPr>
          </a:p>
          <a:p>
            <a:pPr>
              <a:lnSpc>
                <a:spcPct val="120000"/>
              </a:lnSpc>
              <a:spcBef>
                <a:spcPts val="500"/>
              </a:spcBef>
            </a:pPr>
            <a:r>
              <a:rPr lang="en-GB" sz="1400" dirty="0"/>
              <a:t>a </a:t>
            </a:r>
            <a:r>
              <a:rPr lang="en-GB" sz="1400" dirty="0">
                <a:solidFill>
                  <a:srgbClr val="0070C0"/>
                </a:solidFill>
                <a:hlinkClick r:id="rId5">
                  <a:extLst>
                    <a:ext uri="{A12FA001-AC4F-418D-AE19-62706E023703}">
                      <ahyp:hlinkClr xmlns:ahyp="http://schemas.microsoft.com/office/drawing/2018/hyperlinkcolor" val="tx"/>
                    </a:ext>
                  </a:extLst>
                </a:hlinkClick>
              </a:rPr>
              <a:t>UKHSA patient </a:t>
            </a:r>
            <a:r>
              <a:rPr lang="en-GB" sz="1400" dirty="0">
                <a:solidFill>
                  <a:srgbClr val="0070C0"/>
                </a:solidFill>
                <a:latin typeface="+mn-lt"/>
                <a:hlinkClick r:id="rId5">
                  <a:extLst>
                    <a:ext uri="{A12FA001-AC4F-418D-AE19-62706E023703}">
                      <ahyp:hlinkClr xmlns:ahyp="http://schemas.microsoft.com/office/drawing/2018/hyperlinkcolor" val="tx"/>
                    </a:ext>
                  </a:extLst>
                </a:hlinkClick>
              </a:rPr>
              <a:t>information leaflet</a:t>
            </a:r>
            <a:r>
              <a:rPr lang="en-GB" sz="1400" dirty="0">
                <a:solidFill>
                  <a:srgbClr val="0070C0"/>
                </a:solidFill>
                <a:latin typeface="+mn-lt"/>
              </a:rPr>
              <a:t> </a:t>
            </a:r>
            <a:r>
              <a:rPr lang="en-GB" sz="1400" dirty="0">
                <a:latin typeface="+mn-lt"/>
              </a:rPr>
              <a:t>and patient vaccination record card must be given to all eligible patients and are also available to o</a:t>
            </a:r>
            <a:r>
              <a:rPr lang="en-GB" sz="1400" dirty="0">
                <a:effectLst/>
                <a:latin typeface="+mn-lt"/>
                <a:ea typeface="Calibri" panose="020F0502020204030204" pitchFamily="34" charset="0"/>
              </a:rPr>
              <a:t>rder from the Health Publications website or call 0300 123 1002 using the product code</a:t>
            </a:r>
            <a:r>
              <a:rPr kumimoji="0" lang="en-GB"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sz="1400"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sz="1400" dirty="0">
                <a:effectLst/>
                <a:latin typeface="+mn-lt"/>
                <a:ea typeface="Calibri" panose="020F0502020204030204" pitchFamily="34" charset="0"/>
              </a:rPr>
              <a:t> Translated, braille and audio versions are available</a:t>
            </a:r>
          </a:p>
          <a:p>
            <a:pPr>
              <a:lnSpc>
                <a:spcPct val="120000"/>
              </a:lnSpc>
              <a:spcBef>
                <a:spcPts val="500"/>
              </a:spcBef>
            </a:pPr>
            <a:r>
              <a:rPr lang="en-GB" sz="1400" dirty="0"/>
              <a:t>the </a:t>
            </a:r>
            <a:r>
              <a:rPr lang="en-GB" sz="1400" dirty="0">
                <a:solidFill>
                  <a:srgbClr val="0070C0"/>
                </a:solidFill>
                <a:hlinkClick r:id="rId6">
                  <a:extLst>
                    <a:ext uri="{A12FA001-AC4F-418D-AE19-62706E023703}">
                      <ahyp:hlinkClr xmlns:ahyp="http://schemas.microsoft.com/office/drawing/2018/hyperlinkcolor" val="tx"/>
                    </a:ext>
                  </a:extLst>
                </a:hlinkClick>
              </a:rPr>
              <a:t>UKHSA Intradermal leaflet </a:t>
            </a:r>
            <a:r>
              <a:rPr lang="en-GB" sz="1400" dirty="0"/>
              <a:t>should be given to patients who have received it this way</a:t>
            </a:r>
          </a:p>
          <a:p>
            <a:pPr>
              <a:lnSpc>
                <a:spcPct val="120000"/>
              </a:lnSpc>
              <a:spcBef>
                <a:spcPts val="500"/>
              </a:spcBef>
            </a:pPr>
            <a:r>
              <a:rPr lang="en-GB" sz="1400" dirty="0">
                <a:solidFill>
                  <a:srgbClr val="0070C0"/>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information on monkeypox</a:t>
            </a:r>
            <a:r>
              <a:rPr lang="en-GB" sz="1400" dirty="0">
                <a:solidFill>
                  <a:srgbClr val="0070C0"/>
                </a:solidFill>
                <a:effectLst/>
                <a:latin typeface="+mn-lt"/>
                <a:ea typeface="Calibri" panose="020F0502020204030204" pitchFamily="34" charset="0"/>
              </a:rPr>
              <a:t> </a:t>
            </a:r>
            <a:r>
              <a:rPr lang="en-GB" sz="1400" dirty="0">
                <a:effectLst/>
                <a:latin typeface="+mn-lt"/>
                <a:ea typeface="Calibri" panose="020F0502020204030204" pitchFamily="34" charset="0"/>
              </a:rPr>
              <a:t>also available from NHS UK</a:t>
            </a: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8"/>
          <a:stretch>
            <a:fillRect/>
          </a:stretch>
        </p:blipFill>
        <p:spPr>
          <a:xfrm>
            <a:off x="7421332" y="1668086"/>
            <a:ext cx="2277783" cy="3255529"/>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D16464BE-4EDD-4420-A723-F2C8E119E844}"/>
              </a:ext>
            </a:extLst>
          </p:cNvPr>
          <p:cNvPicPr>
            <a:picLocks noChangeAspect="1"/>
          </p:cNvPicPr>
          <p:nvPr/>
        </p:nvPicPr>
        <p:blipFill>
          <a:blip r:embed="rId9"/>
          <a:stretch>
            <a:fillRect/>
          </a:stretch>
        </p:blipFill>
        <p:spPr>
          <a:xfrm>
            <a:off x="7455022" y="4992784"/>
            <a:ext cx="2234076" cy="1417184"/>
          </a:xfrm>
          <a:prstGeom prst="rect">
            <a:avLst/>
          </a:prstGeom>
          <a:ln>
            <a:solidFill>
              <a:schemeClr val="tx1"/>
            </a:solidFill>
          </a:ln>
        </p:spPr>
      </p:pic>
      <p:pic>
        <p:nvPicPr>
          <p:cNvPr id="9" name="Picture 8">
            <a:extLst>
              <a:ext uri="{FF2B5EF4-FFF2-40B4-BE49-F238E27FC236}">
                <a16:creationId xmlns:a16="http://schemas.microsoft.com/office/drawing/2014/main" id="{710FAFC3-B3DE-40D2-9B1C-0BC8442C3385}"/>
              </a:ext>
            </a:extLst>
          </p:cNvPr>
          <p:cNvPicPr>
            <a:picLocks noChangeAspect="1"/>
          </p:cNvPicPr>
          <p:nvPr/>
        </p:nvPicPr>
        <p:blipFill>
          <a:blip r:embed="rId10"/>
          <a:stretch>
            <a:fillRect/>
          </a:stretch>
        </p:blipFill>
        <p:spPr>
          <a:xfrm>
            <a:off x="9732071" y="4986886"/>
            <a:ext cx="2275607" cy="1405156"/>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01B13E54-AB10-4EB1-B46B-E97173976B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2393" y="1658754"/>
            <a:ext cx="2275607" cy="3218045"/>
          </a:xfrm>
          <a:prstGeom prst="rect">
            <a:avLst/>
          </a:prstGeom>
          <a:ln w="9525">
            <a:solidFill>
              <a:schemeClr val="tx1"/>
            </a:solidFill>
          </a:ln>
        </p:spPr>
      </p:pic>
    </p:spTree>
    <p:extLst>
      <p:ext uri="{BB962C8B-B14F-4D97-AF65-F5344CB8AC3E}">
        <p14:creationId xmlns:p14="http://schemas.microsoft.com/office/powerpoint/2010/main" val="2717178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A5F1-BD83-4148-A979-9A9B446BB166}"/>
              </a:ext>
            </a:extLst>
          </p:cNvPr>
          <p:cNvSpPr>
            <a:spLocks noGrp="1"/>
          </p:cNvSpPr>
          <p:nvPr>
            <p:ph type="title"/>
          </p:nvPr>
        </p:nvSpPr>
        <p:spPr>
          <a:xfrm>
            <a:off x="330206" y="356700"/>
            <a:ext cx="10515600" cy="669670"/>
          </a:xfrm>
        </p:spPr>
        <p:txBody>
          <a:bodyPr>
            <a:normAutofit fontScale="90000"/>
          </a:bodyPr>
          <a:lstStyle/>
          <a:p>
            <a:r>
              <a:rPr lang="en-GB" dirty="0"/>
              <a:t>Adverse reactions following MVA-BN vaccination</a:t>
            </a:r>
          </a:p>
        </p:txBody>
      </p:sp>
      <p:sp>
        <p:nvSpPr>
          <p:cNvPr id="3" name="Content Placeholder 2">
            <a:extLst>
              <a:ext uri="{FF2B5EF4-FFF2-40B4-BE49-F238E27FC236}">
                <a16:creationId xmlns:a16="http://schemas.microsoft.com/office/drawing/2014/main" id="{77D39AF3-CE8D-4010-913E-C37746A325C5}"/>
              </a:ext>
            </a:extLst>
          </p:cNvPr>
          <p:cNvSpPr>
            <a:spLocks noGrp="1"/>
          </p:cNvSpPr>
          <p:nvPr>
            <p:ph idx="1"/>
          </p:nvPr>
        </p:nvSpPr>
        <p:spPr>
          <a:xfrm>
            <a:off x="254643" y="1420374"/>
            <a:ext cx="11199419" cy="5018475"/>
          </a:xfrm>
        </p:spPr>
        <p:txBody>
          <a:bodyPr>
            <a:noAutofit/>
          </a:bodyPr>
          <a:lstStyle/>
          <a:p>
            <a:pPr>
              <a:lnSpc>
                <a:spcPct val="120000"/>
              </a:lnSpc>
              <a:spcBef>
                <a:spcPts val="400"/>
              </a:spcBef>
            </a:pPr>
            <a:r>
              <a:rPr lang="en-GB" sz="1600" dirty="0"/>
              <a:t>data from multiple clinical trials shows that MVA-BN vaccine causes less adverse events than the first and second generation smallpox vaccines </a:t>
            </a:r>
          </a:p>
          <a:p>
            <a:pPr>
              <a:lnSpc>
                <a:spcPct val="120000"/>
              </a:lnSpc>
              <a:spcBef>
                <a:spcPts val="400"/>
              </a:spcBef>
            </a:pPr>
            <a:r>
              <a:rPr lang="en-GB" sz="1600" dirty="0"/>
              <a:t>although adverse events, such as local injection site reactions and influenza-like illness symptoms are common, serious adverse events are rare </a:t>
            </a:r>
          </a:p>
          <a:p>
            <a:pPr>
              <a:lnSpc>
                <a:spcPct val="120000"/>
              </a:lnSpc>
              <a:spcBef>
                <a:spcPts val="400"/>
              </a:spcBef>
            </a:pPr>
            <a:r>
              <a:rPr lang="en-GB" sz="1600" dirty="0"/>
              <a:t>the most common side effects seen following MVA-BN vaccination in clinical trials were: </a:t>
            </a:r>
          </a:p>
          <a:p>
            <a:pPr lvl="2">
              <a:lnSpc>
                <a:spcPct val="120000"/>
              </a:lnSpc>
              <a:spcBef>
                <a:spcPts val="400"/>
              </a:spcBef>
            </a:pPr>
            <a:r>
              <a:rPr lang="en-GB" sz="1600" dirty="0"/>
              <a:t>headache </a:t>
            </a:r>
          </a:p>
          <a:p>
            <a:pPr lvl="2">
              <a:lnSpc>
                <a:spcPct val="120000"/>
              </a:lnSpc>
              <a:spcBef>
                <a:spcPts val="400"/>
              </a:spcBef>
            </a:pPr>
            <a:r>
              <a:rPr lang="en-GB" sz="1600" dirty="0"/>
              <a:t>nausea </a:t>
            </a:r>
          </a:p>
          <a:p>
            <a:pPr lvl="2">
              <a:lnSpc>
                <a:spcPct val="120000"/>
              </a:lnSpc>
              <a:spcBef>
                <a:spcPts val="400"/>
              </a:spcBef>
            </a:pPr>
            <a:r>
              <a:rPr lang="en-GB" sz="1600" dirty="0"/>
              <a:t>myalgia (muscle pain)</a:t>
            </a:r>
          </a:p>
          <a:p>
            <a:pPr lvl="2">
              <a:lnSpc>
                <a:spcPct val="120000"/>
              </a:lnSpc>
              <a:spcBef>
                <a:spcPts val="400"/>
              </a:spcBef>
            </a:pPr>
            <a:r>
              <a:rPr lang="en-GB" sz="1600" dirty="0"/>
              <a:t>tiredness</a:t>
            </a:r>
          </a:p>
          <a:p>
            <a:pPr lvl="2">
              <a:lnSpc>
                <a:spcPct val="120000"/>
              </a:lnSpc>
              <a:spcBef>
                <a:spcPts val="400"/>
              </a:spcBef>
            </a:pPr>
            <a:r>
              <a:rPr lang="en-GB" sz="1600" dirty="0"/>
              <a:t>injection site reactions (pain, redness, swelling, hardening and itching)</a:t>
            </a:r>
          </a:p>
          <a:p>
            <a:pPr>
              <a:lnSpc>
                <a:spcPct val="120000"/>
              </a:lnSpc>
              <a:spcBef>
                <a:spcPts val="400"/>
              </a:spcBef>
            </a:pPr>
            <a:r>
              <a:rPr lang="en-GB" sz="1600" dirty="0"/>
              <a:t>reactions were mild to moderate in intensity and resolved without intervention within 7 days following vaccination</a:t>
            </a:r>
          </a:p>
          <a:p>
            <a:pPr>
              <a:lnSpc>
                <a:spcPct val="120000"/>
              </a:lnSpc>
              <a:spcBef>
                <a:spcPts val="400"/>
              </a:spcBef>
            </a:pPr>
            <a:r>
              <a:rPr lang="en-GB" sz="1600" dirty="0"/>
              <a:t>rates of adverse events reported after 1st, 2nd or booster dose were similar, but anecdotally the frequency of adverse events, particularly local site reactions, appears to be higher in those who have received previous live smallpox vaccine</a:t>
            </a:r>
          </a:p>
          <a:p>
            <a:pPr>
              <a:lnSpc>
                <a:spcPct val="120000"/>
              </a:lnSpc>
              <a:spcBef>
                <a:spcPts val="400"/>
              </a:spcBef>
            </a:pPr>
            <a:r>
              <a:rPr lang="en-GB" sz="1600" dirty="0"/>
              <a:t>any adverse reaction to a vaccine should be documented in the individual’s record and the individual’s clinician should be informed</a:t>
            </a:r>
          </a:p>
        </p:txBody>
      </p:sp>
      <p:sp>
        <p:nvSpPr>
          <p:cNvPr id="4" name="Footer Placeholder 3">
            <a:extLst>
              <a:ext uri="{FF2B5EF4-FFF2-40B4-BE49-F238E27FC236}">
                <a16:creationId xmlns:a16="http://schemas.microsoft.com/office/drawing/2014/main" id="{936307C9-14A4-4290-BBD7-4EAD5A30385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5068E84-961D-475D-A897-511595AB1323}"/>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spTree>
    <p:extLst>
      <p:ext uri="{BB962C8B-B14F-4D97-AF65-F5344CB8AC3E}">
        <p14:creationId xmlns:p14="http://schemas.microsoft.com/office/powerpoint/2010/main" val="570988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1FE-A5FD-4FFF-B8B0-AD101D8B0689}"/>
              </a:ext>
            </a:extLst>
          </p:cNvPr>
          <p:cNvSpPr>
            <a:spLocks noGrp="1"/>
          </p:cNvSpPr>
          <p:nvPr>
            <p:ph type="title"/>
          </p:nvPr>
        </p:nvSpPr>
        <p:spPr/>
        <p:txBody>
          <a:bodyPr/>
          <a:lstStyle/>
          <a:p>
            <a:r>
              <a:rPr lang="en-GB" dirty="0"/>
              <a:t>Reported reactions to MVA-BN </a:t>
            </a:r>
          </a:p>
        </p:txBody>
      </p:sp>
      <p:graphicFrame>
        <p:nvGraphicFramePr>
          <p:cNvPr id="6" name="Table 6">
            <a:extLst>
              <a:ext uri="{FF2B5EF4-FFF2-40B4-BE49-F238E27FC236}">
                <a16:creationId xmlns:a16="http://schemas.microsoft.com/office/drawing/2014/main" id="{4B43F5D9-A6CA-422C-96FE-BA5991510271}"/>
              </a:ext>
            </a:extLst>
          </p:cNvPr>
          <p:cNvGraphicFramePr>
            <a:graphicFrameLocks noGrp="1"/>
          </p:cNvGraphicFramePr>
          <p:nvPr>
            <p:ph idx="1"/>
            <p:extLst>
              <p:ext uri="{D42A27DB-BD31-4B8C-83A1-F6EECF244321}">
                <p14:modId xmlns:p14="http://schemas.microsoft.com/office/powerpoint/2010/main" val="452546634"/>
              </p:ext>
            </p:extLst>
          </p:nvPr>
        </p:nvGraphicFramePr>
        <p:xfrm>
          <a:off x="130629" y="827056"/>
          <a:ext cx="11838052" cy="5618283"/>
        </p:xfrm>
        <a:graphic>
          <a:graphicData uri="http://schemas.openxmlformats.org/drawingml/2006/table">
            <a:tbl>
              <a:tblPr firstRow="1" bandRow="1">
                <a:tableStyleId>{5C22544A-7EE6-4342-B048-85BDC9FD1C3A}</a:tableStyleId>
              </a:tblPr>
              <a:tblGrid>
                <a:gridCol w="2967134">
                  <a:extLst>
                    <a:ext uri="{9D8B030D-6E8A-4147-A177-3AD203B41FA5}">
                      <a16:colId xmlns:a16="http://schemas.microsoft.com/office/drawing/2014/main" val="2140074619"/>
                    </a:ext>
                  </a:extLst>
                </a:gridCol>
                <a:gridCol w="2951892">
                  <a:extLst>
                    <a:ext uri="{9D8B030D-6E8A-4147-A177-3AD203B41FA5}">
                      <a16:colId xmlns:a16="http://schemas.microsoft.com/office/drawing/2014/main" val="1547688840"/>
                    </a:ext>
                  </a:extLst>
                </a:gridCol>
                <a:gridCol w="2959513">
                  <a:extLst>
                    <a:ext uri="{9D8B030D-6E8A-4147-A177-3AD203B41FA5}">
                      <a16:colId xmlns:a16="http://schemas.microsoft.com/office/drawing/2014/main" val="2835668271"/>
                    </a:ext>
                  </a:extLst>
                </a:gridCol>
                <a:gridCol w="2959513">
                  <a:extLst>
                    <a:ext uri="{9D8B030D-6E8A-4147-A177-3AD203B41FA5}">
                      <a16:colId xmlns:a16="http://schemas.microsoft.com/office/drawing/2014/main" val="1553699969"/>
                    </a:ext>
                  </a:extLst>
                </a:gridCol>
              </a:tblGrid>
              <a:tr h="628672">
                <a:tc>
                  <a:txBody>
                    <a:bodyPr/>
                    <a:lstStyle/>
                    <a:p>
                      <a:r>
                        <a:rPr lang="en-GB" dirty="0"/>
                        <a:t>Very common (may affect more than 1 in 10 people)</a:t>
                      </a:r>
                    </a:p>
                  </a:txBody>
                  <a:tcPr/>
                </a:tc>
                <a:tc>
                  <a:txBody>
                    <a:bodyPr/>
                    <a:lstStyle/>
                    <a:p>
                      <a:r>
                        <a:rPr lang="en-GB" dirty="0"/>
                        <a:t>Common (may affect up to 1 in 10 people)</a:t>
                      </a:r>
                    </a:p>
                  </a:txBody>
                  <a:tcPr/>
                </a:tc>
                <a:tc>
                  <a:txBody>
                    <a:bodyPr/>
                    <a:lstStyle/>
                    <a:p>
                      <a:r>
                        <a:rPr lang="en-GB" dirty="0"/>
                        <a:t>Uncommon (may affect up to 1 in 100 people)</a:t>
                      </a:r>
                    </a:p>
                  </a:txBody>
                  <a:tcPr/>
                </a:tc>
                <a:tc>
                  <a:txBody>
                    <a:bodyPr/>
                    <a:lstStyle/>
                    <a:p>
                      <a:r>
                        <a:rPr lang="en-GB" dirty="0"/>
                        <a:t>Rare (may affect up to 1 in 1000 people)</a:t>
                      </a:r>
                    </a:p>
                  </a:txBody>
                  <a:tcPr/>
                </a:tc>
                <a:extLst>
                  <a:ext uri="{0D108BD9-81ED-4DB2-BD59-A6C34878D82A}">
                    <a16:rowId xmlns:a16="http://schemas.microsoft.com/office/drawing/2014/main" val="1136672753"/>
                  </a:ext>
                </a:extLst>
              </a:tr>
              <a:tr h="449052">
                <a:tc>
                  <a:txBody>
                    <a:bodyPr/>
                    <a:lstStyle/>
                    <a:p>
                      <a:r>
                        <a:rPr lang="en-GB" sz="1200" dirty="0"/>
                        <a:t>headache </a:t>
                      </a:r>
                    </a:p>
                  </a:txBody>
                  <a:tcPr/>
                </a:tc>
                <a:tc>
                  <a:txBody>
                    <a:bodyPr/>
                    <a:lstStyle/>
                    <a:p>
                      <a:r>
                        <a:rPr lang="en-GB" sz="1200" dirty="0"/>
                        <a:t>chills</a:t>
                      </a:r>
                    </a:p>
                  </a:txBody>
                  <a:tcPr/>
                </a:tc>
                <a:tc>
                  <a:txBody>
                    <a:bodyPr/>
                    <a:lstStyle/>
                    <a:p>
                      <a:r>
                        <a:rPr lang="en-GB" sz="1200" dirty="0"/>
                        <a:t>nose and throat infection, upper respiratory tract infection </a:t>
                      </a:r>
                    </a:p>
                  </a:txBody>
                  <a:tcPr/>
                </a:tc>
                <a:tc>
                  <a:txBody>
                    <a:bodyPr/>
                    <a:lstStyle/>
                    <a:p>
                      <a:r>
                        <a:rPr lang="en-GB" sz="1200" dirty="0"/>
                        <a:t>sinus infection</a:t>
                      </a:r>
                    </a:p>
                  </a:txBody>
                  <a:tcPr/>
                </a:tc>
                <a:extLst>
                  <a:ext uri="{0D108BD9-81ED-4DB2-BD59-A6C34878D82A}">
                    <a16:rowId xmlns:a16="http://schemas.microsoft.com/office/drawing/2014/main" val="1717583178"/>
                  </a:ext>
                </a:extLst>
              </a:tr>
              <a:tr h="449052">
                <a:tc>
                  <a:txBody>
                    <a:bodyPr/>
                    <a:lstStyle/>
                    <a:p>
                      <a:r>
                        <a:rPr lang="en-GB" sz="1200" dirty="0"/>
                        <a:t>aching muscles</a:t>
                      </a:r>
                    </a:p>
                  </a:txBody>
                  <a:tcPr/>
                </a:tc>
                <a:tc>
                  <a:txBody>
                    <a:bodyPr/>
                    <a:lstStyle/>
                    <a:p>
                      <a:r>
                        <a:rPr lang="en-GB" sz="1200" dirty="0"/>
                        <a:t>fever</a:t>
                      </a:r>
                    </a:p>
                  </a:txBody>
                  <a:tcPr/>
                </a:tc>
                <a:tc>
                  <a:txBody>
                    <a:bodyPr/>
                    <a:lstStyle/>
                    <a:p>
                      <a:r>
                        <a:rPr lang="en-GB" sz="1200" dirty="0"/>
                        <a:t>swollen lymph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underarm swelling, pain in the armpit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influenza-like illness</a:t>
                      </a:r>
                    </a:p>
                    <a:p>
                      <a:endParaRPr lang="en-GB" sz="1200" dirty="0"/>
                    </a:p>
                  </a:txBody>
                  <a:tcPr/>
                </a:tc>
                <a:extLst>
                  <a:ext uri="{0D108BD9-81ED-4DB2-BD59-A6C34878D82A}">
                    <a16:rowId xmlns:a16="http://schemas.microsoft.com/office/drawing/2014/main" val="1164274102"/>
                  </a:ext>
                </a:extLst>
              </a:tr>
              <a:tr h="348761">
                <a:tc>
                  <a:txBody>
                    <a:bodyPr/>
                    <a:lstStyle/>
                    <a:p>
                      <a:r>
                        <a:rPr lang="en-GB" sz="1200" dirty="0"/>
                        <a:t>feeling sick</a:t>
                      </a:r>
                    </a:p>
                  </a:txBody>
                  <a:tcPr/>
                </a:tc>
                <a:tc>
                  <a:txBody>
                    <a:bodyPr/>
                    <a:lstStyle/>
                    <a:p>
                      <a:r>
                        <a:rPr lang="en-GB" sz="1200" dirty="0"/>
                        <a:t>joint pain, pain in extremities</a:t>
                      </a:r>
                    </a:p>
                  </a:txBody>
                  <a:tcPr/>
                </a:tc>
                <a:tc>
                  <a:txBody>
                    <a:bodyPr/>
                    <a:lstStyle/>
                    <a:p>
                      <a:r>
                        <a:rPr lang="en-GB" sz="1200" dirty="0"/>
                        <a:t>abnormal sleep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hives (nettle rash) </a:t>
                      </a:r>
                    </a:p>
                  </a:txBody>
                  <a:tcPr/>
                </a:tc>
                <a:extLst>
                  <a:ext uri="{0D108BD9-81ED-4DB2-BD59-A6C34878D82A}">
                    <a16:rowId xmlns:a16="http://schemas.microsoft.com/office/drawing/2014/main" val="2969567710"/>
                  </a:ext>
                </a:extLst>
              </a:tr>
              <a:tr h="348761">
                <a:tc>
                  <a:txBody>
                    <a:bodyPr/>
                    <a:lstStyle/>
                    <a:p>
                      <a:r>
                        <a:rPr lang="en-GB" sz="1200" dirty="0"/>
                        <a:t>tiredness</a:t>
                      </a:r>
                    </a:p>
                  </a:txBody>
                  <a:tcPr/>
                </a:tc>
                <a:tc>
                  <a:txBody>
                    <a:bodyPr/>
                    <a:lstStyle/>
                    <a:p>
                      <a:r>
                        <a:rPr lang="en-GB" sz="1200" dirty="0"/>
                        <a:t>loss of appetite </a:t>
                      </a:r>
                    </a:p>
                  </a:txBody>
                  <a:tcPr/>
                </a:tc>
                <a:tc>
                  <a:txBody>
                    <a:bodyPr/>
                    <a:lstStyle/>
                    <a:p>
                      <a:r>
                        <a:rPr lang="en-GB" sz="1200" dirty="0"/>
                        <a:t>dizziness, abnormal skin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skin discolouration, bruising, lump</a:t>
                      </a:r>
                    </a:p>
                  </a:txBody>
                  <a:tcPr/>
                </a:tc>
                <a:extLst>
                  <a:ext uri="{0D108BD9-81ED-4DB2-BD59-A6C34878D82A}">
                    <a16:rowId xmlns:a16="http://schemas.microsoft.com/office/drawing/2014/main" val="3039361653"/>
                  </a:ext>
                </a:extLst>
              </a:tr>
              <a:tr h="449052">
                <a:tc>
                  <a:txBody>
                    <a:bodyPr/>
                    <a:lstStyle/>
                    <a:p>
                      <a:r>
                        <a:rPr lang="en-GB" sz="1200" dirty="0"/>
                        <a:t>pain, redness, swelling, hardness or itching at the injection site</a:t>
                      </a:r>
                    </a:p>
                  </a:txBody>
                  <a:tcPr/>
                </a:tc>
                <a:tc>
                  <a:txBody>
                    <a:bodyPr/>
                    <a:lstStyle/>
                    <a:p>
                      <a:r>
                        <a:rPr lang="en-GB" sz="1200" dirty="0"/>
                        <a:t>discolouration, bruising or warmth at the injection site</a:t>
                      </a:r>
                    </a:p>
                  </a:txBody>
                  <a:tcPr/>
                </a:tc>
                <a:tc>
                  <a:txBody>
                    <a:bodyPr/>
                    <a:lstStyle/>
                    <a:p>
                      <a:r>
                        <a:rPr lang="en-GB" sz="1200" dirty="0"/>
                        <a:t>muscle stiffness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sweating and night sweats</a:t>
                      </a:r>
                    </a:p>
                  </a:txBody>
                  <a:tcPr/>
                </a:tc>
                <a:extLst>
                  <a:ext uri="{0D108BD9-81ED-4DB2-BD59-A6C34878D82A}">
                    <a16:rowId xmlns:a16="http://schemas.microsoft.com/office/drawing/2014/main" val="3390999941"/>
                  </a:ext>
                </a:extLst>
              </a:tr>
              <a:tr h="348761">
                <a:tc>
                  <a:txBody>
                    <a:bodyPr/>
                    <a:lstStyle/>
                    <a:p>
                      <a:endParaRPr lang="en-GB" sz="1200" dirty="0"/>
                    </a:p>
                  </a:txBody>
                  <a:tcPr/>
                </a:tc>
                <a:tc>
                  <a:txBody>
                    <a:bodyPr/>
                    <a:lstStyle/>
                    <a:p>
                      <a:endParaRPr lang="en-GB" sz="1200" dirty="0"/>
                    </a:p>
                  </a:txBody>
                  <a:tcPr/>
                </a:tc>
                <a:tc>
                  <a:txBody>
                    <a:bodyPr/>
                    <a:lstStyle/>
                    <a:p>
                      <a:r>
                        <a:rPr lang="en-GB" sz="1200" dirty="0"/>
                        <a:t>sore throat, runny nose, cough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muscle cramps, pain and weakness</a:t>
                      </a:r>
                    </a:p>
                  </a:txBody>
                  <a:tcPr/>
                </a:tc>
                <a:extLst>
                  <a:ext uri="{0D108BD9-81ED-4DB2-BD59-A6C34878D82A}">
                    <a16:rowId xmlns:a16="http://schemas.microsoft.com/office/drawing/2014/main" val="1207800110"/>
                  </a:ext>
                </a:extLst>
              </a:tr>
              <a:tr h="449052">
                <a:tc>
                  <a:txBody>
                    <a:bodyPr/>
                    <a:lstStyle/>
                    <a:p>
                      <a:endParaRPr lang="en-GB" sz="1200" dirty="0"/>
                    </a:p>
                  </a:txBody>
                  <a:tcPr/>
                </a:tc>
                <a:tc>
                  <a:txBody>
                    <a:bodyPr/>
                    <a:lstStyle/>
                    <a:p>
                      <a:endParaRPr lang="en-GB" sz="1200" dirty="0"/>
                    </a:p>
                  </a:txBody>
                  <a:tcPr/>
                </a:tc>
                <a:tc>
                  <a:txBody>
                    <a:bodyPr/>
                    <a:lstStyle/>
                    <a:p>
                      <a:r>
                        <a:rPr lang="en-GB" sz="1200" dirty="0"/>
                        <a:t>diarrhoea, vomiting, abdominal pain, dry mouth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swelling of the ankles, feet, fingers, face, mouth and throat </a:t>
                      </a:r>
                    </a:p>
                  </a:txBody>
                  <a:tcPr/>
                </a:tc>
                <a:extLst>
                  <a:ext uri="{0D108BD9-81ED-4DB2-BD59-A6C34878D82A}">
                    <a16:rowId xmlns:a16="http://schemas.microsoft.com/office/drawing/2014/main" val="387368606"/>
                  </a:ext>
                </a:extLst>
              </a:tr>
              <a:tr h="2065638">
                <a:tc>
                  <a:txBody>
                    <a:bodyPr/>
                    <a:lstStyle/>
                    <a:p>
                      <a:endParaRPr lang="en-GB" sz="1200" dirty="0"/>
                    </a:p>
                  </a:txBody>
                  <a:tcPr/>
                </a:tc>
                <a:tc>
                  <a:txBody>
                    <a:bodyPr/>
                    <a:lstStyle/>
                    <a:p>
                      <a:endParaRPr lang="en-GB" sz="1200" dirty="0"/>
                    </a:p>
                  </a:txBody>
                  <a:tcPr/>
                </a:tc>
                <a:tc>
                  <a:txBody>
                    <a:bodyPr/>
                    <a:lstStyle/>
                    <a:p>
                      <a:r>
                        <a:rPr lang="en-GB" sz="1200" dirty="0"/>
                        <a:t>rash, itch, skin inflammation, skin discolouration, bruising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flushing, feeling unwell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chest pain</a:t>
                      </a:r>
                    </a:p>
                    <a:p>
                      <a:endParaRPr lang="en-GB" sz="1200" dirty="0"/>
                    </a:p>
                  </a:txBody>
                  <a:tcPr/>
                </a:tc>
                <a:tc>
                  <a:txBody>
                    <a:bodyPr/>
                    <a:lstStyle/>
                    <a:p>
                      <a:r>
                        <a:rPr lang="en-GB" sz="1200" dirty="0"/>
                        <a:t>faster heart beat </a:t>
                      </a:r>
                    </a:p>
                    <a:p>
                      <a:r>
                        <a:rPr lang="en-GB" sz="1200" dirty="0"/>
                        <a:t>back, neck, abdominal pain</a:t>
                      </a:r>
                    </a:p>
                    <a:p>
                      <a:r>
                        <a:rPr lang="en-GB" sz="1200" dirty="0"/>
                        <a:t>ear and throat ache</a:t>
                      </a:r>
                    </a:p>
                    <a:p>
                      <a:r>
                        <a:rPr lang="en-GB" sz="1200" dirty="0"/>
                        <a:t>dry mouth</a:t>
                      </a:r>
                    </a:p>
                    <a:p>
                      <a:r>
                        <a:rPr lang="en-GB" sz="1200" dirty="0"/>
                        <a:t>spinning sensation (vertigo) </a:t>
                      </a:r>
                    </a:p>
                    <a:p>
                      <a:r>
                        <a:rPr lang="en-GB" sz="1200" dirty="0"/>
                        <a:t>migraine </a:t>
                      </a:r>
                    </a:p>
                    <a:p>
                      <a:r>
                        <a:rPr lang="en-GB" sz="1200" dirty="0"/>
                        <a:t>nerve disorder causing weakness, tingling or numbness, drowsiness blisters at injection site  </a:t>
                      </a:r>
                    </a:p>
                    <a:p>
                      <a:r>
                        <a:rPr lang="en-GB" sz="1200" dirty="0"/>
                        <a:t>weakness, feeling unwell </a:t>
                      </a:r>
                    </a:p>
                    <a:p>
                      <a:r>
                        <a:rPr lang="en-GB" sz="1200" dirty="0"/>
                        <a:t>pink eye</a:t>
                      </a:r>
                    </a:p>
                  </a:txBody>
                  <a:tcPr/>
                </a:tc>
                <a:extLst>
                  <a:ext uri="{0D108BD9-81ED-4DB2-BD59-A6C34878D82A}">
                    <a16:rowId xmlns:a16="http://schemas.microsoft.com/office/drawing/2014/main" val="2522883276"/>
                  </a:ext>
                </a:extLst>
              </a:tr>
            </a:tbl>
          </a:graphicData>
        </a:graphic>
      </p:graphicFrame>
      <p:sp>
        <p:nvSpPr>
          <p:cNvPr id="4" name="Footer Placeholder 3">
            <a:extLst>
              <a:ext uri="{FF2B5EF4-FFF2-40B4-BE49-F238E27FC236}">
                <a16:creationId xmlns:a16="http://schemas.microsoft.com/office/drawing/2014/main" id="{C4FB847A-8825-474E-B793-40FE25916BE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F51468A-26F3-424B-A49D-01EE5D3B0F89}"/>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spTree>
    <p:extLst>
      <p:ext uri="{BB962C8B-B14F-4D97-AF65-F5344CB8AC3E}">
        <p14:creationId xmlns:p14="http://schemas.microsoft.com/office/powerpoint/2010/main" val="2927155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D2C-3FED-44EB-8031-B79018DDEF24}"/>
              </a:ext>
            </a:extLst>
          </p:cNvPr>
          <p:cNvSpPr>
            <a:spLocks noGrp="1"/>
          </p:cNvSpPr>
          <p:nvPr>
            <p:ph type="title"/>
          </p:nvPr>
        </p:nvSpPr>
        <p:spPr>
          <a:xfrm>
            <a:off x="330206" y="319381"/>
            <a:ext cx="10515600" cy="678998"/>
          </a:xfrm>
        </p:spPr>
        <p:txBody>
          <a:bodyPr/>
          <a:lstStyle/>
          <a:p>
            <a:r>
              <a:rPr lang="en-GB" dirty="0"/>
              <a:t>Adverse reactions after intradermal vaccination</a:t>
            </a:r>
          </a:p>
        </p:txBody>
      </p:sp>
      <p:sp>
        <p:nvSpPr>
          <p:cNvPr id="3" name="Content Placeholder 2">
            <a:extLst>
              <a:ext uri="{FF2B5EF4-FFF2-40B4-BE49-F238E27FC236}">
                <a16:creationId xmlns:a16="http://schemas.microsoft.com/office/drawing/2014/main" id="{094E3EAF-D01A-41B8-AEAE-B422FAD788D2}"/>
              </a:ext>
            </a:extLst>
          </p:cNvPr>
          <p:cNvSpPr>
            <a:spLocks noGrp="1"/>
          </p:cNvSpPr>
          <p:nvPr>
            <p:ph idx="1"/>
          </p:nvPr>
        </p:nvSpPr>
        <p:spPr/>
        <p:txBody>
          <a:bodyPr>
            <a:normAutofit/>
          </a:bodyPr>
          <a:lstStyle/>
          <a:p>
            <a:pPr marL="0" indent="0">
              <a:lnSpc>
                <a:spcPct val="100000"/>
              </a:lnSpc>
              <a:spcBef>
                <a:spcPts val="600"/>
              </a:spcBef>
              <a:buNone/>
            </a:pPr>
            <a:r>
              <a:rPr lang="en-GB" sz="2800" dirty="0">
                <a:solidFill>
                  <a:srgbClr val="000000"/>
                </a:solidFill>
                <a:latin typeface="+mn-lt"/>
              </a:rPr>
              <a:t>T</a:t>
            </a:r>
            <a:r>
              <a:rPr lang="en-GB" sz="2800">
                <a:solidFill>
                  <a:srgbClr val="000000"/>
                </a:solidFill>
                <a:latin typeface="+mn-lt"/>
              </a:rPr>
              <a:t>he </a:t>
            </a:r>
            <a:r>
              <a:rPr lang="en-GB" sz="2800" dirty="0">
                <a:solidFill>
                  <a:srgbClr val="000000"/>
                </a:solidFill>
                <a:latin typeface="+mn-lt"/>
              </a:rPr>
              <a:t>clinical study of intradermal administration of 0.1ml of MVA-BN found that, compared to subcutaneous injection:</a:t>
            </a:r>
          </a:p>
          <a:p>
            <a:pPr lvl="1">
              <a:lnSpc>
                <a:spcPct val="100000"/>
              </a:lnSpc>
              <a:spcBef>
                <a:spcPts val="600"/>
              </a:spcBef>
            </a:pPr>
            <a:r>
              <a:rPr lang="en-GB" sz="2800" dirty="0">
                <a:solidFill>
                  <a:srgbClr val="000000"/>
                </a:solidFill>
                <a:latin typeface="+mn-lt"/>
              </a:rPr>
              <a:t>it </a:t>
            </a:r>
            <a:r>
              <a:rPr lang="en-GB" sz="2800" b="0" i="0" u="none" strike="noStrike" baseline="0" dirty="0">
                <a:solidFill>
                  <a:srgbClr val="000000"/>
                </a:solidFill>
                <a:latin typeface="+mn-lt"/>
              </a:rPr>
              <a:t>was associated with a higher rate of itchiness and local reactions such as erythema and induration</a:t>
            </a:r>
          </a:p>
          <a:p>
            <a:pPr lvl="1">
              <a:lnSpc>
                <a:spcPct val="100000"/>
              </a:lnSpc>
              <a:spcBef>
                <a:spcPts val="600"/>
              </a:spcBef>
            </a:pPr>
            <a:r>
              <a:rPr lang="en-GB" sz="2800" b="0" i="0" u="none" strike="noStrike" baseline="0" dirty="0">
                <a:solidFill>
                  <a:srgbClr val="000000"/>
                </a:solidFill>
                <a:latin typeface="+mn-lt"/>
              </a:rPr>
              <a:t>pain at the injection site was less common</a:t>
            </a:r>
          </a:p>
          <a:p>
            <a:pPr lvl="1">
              <a:lnSpc>
                <a:spcPct val="100000"/>
              </a:lnSpc>
              <a:spcBef>
                <a:spcPts val="600"/>
              </a:spcBef>
            </a:pPr>
            <a:r>
              <a:rPr lang="en-GB" sz="2800" dirty="0">
                <a:solidFill>
                  <a:srgbClr val="000000"/>
                </a:solidFill>
                <a:latin typeface="+mn-lt"/>
              </a:rPr>
              <a:t>s</a:t>
            </a:r>
            <a:r>
              <a:rPr lang="en-GB" sz="2800" b="0" i="0" u="none" strike="noStrike" baseline="0" dirty="0">
                <a:solidFill>
                  <a:srgbClr val="000000"/>
                </a:solidFill>
                <a:latin typeface="+mn-lt"/>
              </a:rPr>
              <a:t>ome of the local reactions persisted for longer </a:t>
            </a:r>
          </a:p>
          <a:p>
            <a:pPr lvl="1">
              <a:lnSpc>
                <a:spcPct val="100000"/>
              </a:lnSpc>
              <a:spcBef>
                <a:spcPts val="600"/>
              </a:spcBef>
            </a:pPr>
            <a:r>
              <a:rPr lang="en-GB" sz="2800" b="0" i="0" u="none" strike="noStrike" baseline="0" dirty="0">
                <a:solidFill>
                  <a:srgbClr val="000000"/>
                </a:solidFill>
                <a:latin typeface="+mn-lt"/>
              </a:rPr>
              <a:t>some subjects developed small nodules or discoloration at the injection site 6 months after the injection </a:t>
            </a:r>
          </a:p>
          <a:p>
            <a:pPr lvl="1">
              <a:lnSpc>
                <a:spcPct val="100000"/>
              </a:lnSpc>
              <a:spcBef>
                <a:spcPts val="600"/>
              </a:spcBef>
            </a:pPr>
            <a:r>
              <a:rPr lang="en-GB" sz="2800" b="0" i="0" u="none" strike="noStrike" baseline="0" dirty="0">
                <a:solidFill>
                  <a:srgbClr val="000000"/>
                </a:solidFill>
                <a:latin typeface="+mn-lt"/>
              </a:rPr>
              <a:t>systemic reactions were generally similar</a:t>
            </a:r>
            <a:endParaRPr lang="en-GB" sz="2800" dirty="0">
              <a:latin typeface="+mn-lt"/>
            </a:endParaRPr>
          </a:p>
        </p:txBody>
      </p:sp>
      <p:sp>
        <p:nvSpPr>
          <p:cNvPr id="4" name="Footer Placeholder 3">
            <a:extLst>
              <a:ext uri="{FF2B5EF4-FFF2-40B4-BE49-F238E27FC236}">
                <a16:creationId xmlns:a16="http://schemas.microsoft.com/office/drawing/2014/main" id="{F791675F-8F1C-4EA7-8611-304EABA34EBD}"/>
              </a:ext>
            </a:extLst>
          </p:cNvPr>
          <p:cNvSpPr>
            <a:spLocks noGrp="1"/>
          </p:cNvSpPr>
          <p:nvPr>
            <p:ph type="ftr" sz="quarter" idx="10"/>
          </p:nvPr>
        </p:nvSpPr>
        <p:spPr>
          <a:xfrm>
            <a:off x="838200" y="6435625"/>
            <a:ext cx="10007606" cy="363600"/>
          </a:xfrm>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CBAA06F-FA9E-4F9B-B16F-60E4B79DADAC}"/>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Tree>
    <p:extLst>
      <p:ext uri="{BB962C8B-B14F-4D97-AF65-F5344CB8AC3E}">
        <p14:creationId xmlns:p14="http://schemas.microsoft.com/office/powerpoint/2010/main" val="583254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725-B030-46D2-8581-3A90D899C41D}"/>
              </a:ext>
            </a:extLst>
          </p:cNvPr>
          <p:cNvSpPr>
            <a:spLocks noGrp="1"/>
          </p:cNvSpPr>
          <p:nvPr>
            <p:ph type="title"/>
          </p:nvPr>
        </p:nvSpPr>
        <p:spPr>
          <a:xfrm>
            <a:off x="330206" y="394022"/>
            <a:ext cx="6203454" cy="706992"/>
          </a:xfrm>
        </p:spPr>
        <p:txBody>
          <a:bodyPr>
            <a:normAutofit/>
          </a:bodyPr>
          <a:lstStyle/>
          <a:p>
            <a:r>
              <a:rPr lang="en-GB" dirty="0"/>
              <a:t>Reporting </a:t>
            </a:r>
            <a:r>
              <a:rPr lang="en-GB"/>
              <a:t>adverse events</a:t>
            </a:r>
            <a:endParaRPr lang="en-GB" dirty="0"/>
          </a:p>
        </p:txBody>
      </p:sp>
      <p:sp>
        <p:nvSpPr>
          <p:cNvPr id="3" name="Content Placeholder 2">
            <a:extLst>
              <a:ext uri="{FF2B5EF4-FFF2-40B4-BE49-F238E27FC236}">
                <a16:creationId xmlns:a16="http://schemas.microsoft.com/office/drawing/2014/main" id="{C26A84A8-03B8-4153-8823-A7006C0546B0}"/>
              </a:ext>
            </a:extLst>
          </p:cNvPr>
          <p:cNvSpPr>
            <a:spLocks noGrp="1"/>
          </p:cNvSpPr>
          <p:nvPr>
            <p:ph idx="1"/>
          </p:nvPr>
        </p:nvSpPr>
        <p:spPr>
          <a:xfrm>
            <a:off x="330206" y="1476245"/>
            <a:ext cx="7964708" cy="5062379"/>
          </a:xfrm>
        </p:spPr>
        <p:txBody>
          <a:bodyPr>
            <a:noAutofit/>
          </a:bodyPr>
          <a:lstStyle/>
          <a:p>
            <a:pPr>
              <a:lnSpc>
                <a:spcPct val="110000"/>
              </a:lnSpc>
              <a:spcBef>
                <a:spcPts val="200"/>
              </a:spcBef>
            </a:pPr>
            <a:r>
              <a:rPr lang="en-GB" sz="2000" dirty="0"/>
              <a:t>as this vaccine is labelled with a black triangle (   ), all suspected adverse reactions occurring in individuals of any age after MVA-BN vaccination should be reported to the MHRA using the Yellow Card scheme</a:t>
            </a:r>
          </a:p>
          <a:p>
            <a:pPr>
              <a:lnSpc>
                <a:spcPct val="110000"/>
              </a:lnSpc>
              <a:spcBef>
                <a:spcPts val="200"/>
              </a:spcBef>
            </a:pPr>
            <a:r>
              <a:rPr lang="en-GB" sz="2000" dirty="0"/>
              <a:t>anyone (patients and HCWs) can make a Yellow Card report, even if they are uncertain as to whether a vaccine caused the condition/side effect</a:t>
            </a:r>
          </a:p>
          <a:p>
            <a:pPr>
              <a:lnSpc>
                <a:spcPct val="110000"/>
              </a:lnSpc>
              <a:spcBef>
                <a:spcPts val="200"/>
              </a:spcBef>
            </a:pPr>
            <a:r>
              <a:rPr lang="en-GB" sz="2000" dirty="0"/>
              <a:t>vaccinees should be advised that they can report any adverse reactions to the MHRA using the </a:t>
            </a:r>
            <a:r>
              <a:rPr lang="en-GB" sz="2000" dirty="0">
                <a:solidFill>
                  <a:srgbClr val="0070C0"/>
                </a:solidFill>
                <a:hlinkClick r:id="rId3">
                  <a:extLst>
                    <a:ext uri="{A12FA001-AC4F-418D-AE19-62706E023703}">
                      <ahyp:hlinkClr xmlns:ahyp="http://schemas.microsoft.com/office/drawing/2018/hyperlinkcolor" val="tx"/>
                    </a:ext>
                  </a:extLst>
                </a:hlinkClick>
              </a:rPr>
              <a:t>online Yellow Card scheme</a:t>
            </a:r>
            <a:r>
              <a:rPr lang="en-GB" sz="2000" dirty="0"/>
              <a:t>, by downloading the Yellow Card app or by calling the Yellow Card scheme on 0800 731 6789 9am to 5pm Monday to Friday</a:t>
            </a:r>
          </a:p>
          <a:p>
            <a:pPr>
              <a:lnSpc>
                <a:spcPct val="110000"/>
              </a:lnSpc>
              <a:spcBef>
                <a:spcPts val="200"/>
              </a:spcBef>
            </a:pPr>
            <a:r>
              <a:rPr lang="en-GB" sz="2000" dirty="0"/>
              <a:t>please record and provide vaccinees with details of the vaccine brand and batch if possible so this can be included in the Yellow </a:t>
            </a:r>
            <a:r>
              <a:rPr lang="en-GB" sz="2000"/>
              <a:t>Card report</a:t>
            </a:r>
            <a:endParaRPr lang="en-GB" sz="2000" dirty="0"/>
          </a:p>
        </p:txBody>
      </p:sp>
      <p:sp>
        <p:nvSpPr>
          <p:cNvPr id="4" name="Footer Placeholder 3">
            <a:extLst>
              <a:ext uri="{FF2B5EF4-FFF2-40B4-BE49-F238E27FC236}">
                <a16:creationId xmlns:a16="http://schemas.microsoft.com/office/drawing/2014/main" id="{BC85246A-D733-4D86-9B3A-F132407AFE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131BA8C-2DC8-4429-8572-370EECE25A5A}"/>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pic>
        <p:nvPicPr>
          <p:cNvPr id="6" name="Picture 2">
            <a:extLst>
              <a:ext uri="{FF2B5EF4-FFF2-40B4-BE49-F238E27FC236}">
                <a16:creationId xmlns:a16="http://schemas.microsoft.com/office/drawing/2014/main" id="{B8281051-1C7A-4367-B2D7-2291126CA446}"/>
              </a:ext>
            </a:extLst>
          </p:cNvPr>
          <p:cNvPicPr>
            <a:picLocks noChangeAspect="1" noChangeArrowheads="1"/>
          </p:cNvPicPr>
          <p:nvPr/>
        </p:nvPicPr>
        <p:blipFill>
          <a:blip r:embed="rId4" cstate="print"/>
          <a:srcRect t="22614" r="84051" b="64341"/>
          <a:stretch>
            <a:fillRect/>
          </a:stretch>
        </p:blipFill>
        <p:spPr bwMode="auto">
          <a:xfrm>
            <a:off x="7624584" y="52261"/>
            <a:ext cx="2823587" cy="1226916"/>
          </a:xfrm>
          <a:prstGeom prst="rect">
            <a:avLst/>
          </a:prstGeom>
          <a:noFill/>
          <a:ln w="9525">
            <a:noFill/>
            <a:miter lim="800000"/>
            <a:headEnd/>
            <a:tailEnd/>
          </a:ln>
        </p:spPr>
      </p:pic>
      <p:pic>
        <p:nvPicPr>
          <p:cNvPr id="8" name="Picture 7">
            <a:extLst>
              <a:ext uri="{FF2B5EF4-FFF2-40B4-BE49-F238E27FC236}">
                <a16:creationId xmlns:a16="http://schemas.microsoft.com/office/drawing/2014/main" id="{850DF1C4-56A1-4FBC-87A5-0CE74E6E1EDD}"/>
              </a:ext>
            </a:extLst>
          </p:cNvPr>
          <p:cNvPicPr>
            <a:picLocks noChangeAspect="1"/>
          </p:cNvPicPr>
          <p:nvPr/>
        </p:nvPicPr>
        <p:blipFill>
          <a:blip r:embed="rId5"/>
          <a:stretch>
            <a:fillRect/>
          </a:stretch>
        </p:blipFill>
        <p:spPr>
          <a:xfrm>
            <a:off x="8459169" y="1591863"/>
            <a:ext cx="2728024" cy="3429000"/>
          </a:xfrm>
          <a:prstGeom prst="rect">
            <a:avLst/>
          </a:prstGeom>
        </p:spPr>
      </p:pic>
      <p:sp>
        <p:nvSpPr>
          <p:cNvPr id="9" name="TextBox 8">
            <a:extLst>
              <a:ext uri="{FF2B5EF4-FFF2-40B4-BE49-F238E27FC236}">
                <a16:creationId xmlns:a16="http://schemas.microsoft.com/office/drawing/2014/main" id="{90A7169D-B3C8-444A-8C36-4E2C7B381ADB}"/>
              </a:ext>
            </a:extLst>
          </p:cNvPr>
          <p:cNvSpPr txBox="1"/>
          <p:nvPr/>
        </p:nvSpPr>
        <p:spPr>
          <a:xfrm>
            <a:off x="8652899" y="5111367"/>
            <a:ext cx="2831346" cy="1200329"/>
          </a:xfrm>
          <a:prstGeom prst="rect">
            <a:avLst/>
          </a:prstGeom>
          <a:noFill/>
        </p:spPr>
        <p:txBody>
          <a:bodyPr wrap="square" rtlCol="0">
            <a:spAutoFit/>
          </a:bodyPr>
          <a:lstStyle/>
          <a:p>
            <a:r>
              <a:rPr lang="en-GB" dirty="0"/>
              <a:t>The QR code can be used for quick and easy access to the Yellow Card reporting site</a:t>
            </a:r>
          </a:p>
        </p:txBody>
      </p:sp>
      <p:sp>
        <p:nvSpPr>
          <p:cNvPr id="10" name="Isosceles Triangle 9">
            <a:extLst>
              <a:ext uri="{FF2B5EF4-FFF2-40B4-BE49-F238E27FC236}">
                <a16:creationId xmlns:a16="http://schemas.microsoft.com/office/drawing/2014/main" id="{8D67060E-7C2A-4645-A070-5A3C81E47F76}"/>
              </a:ext>
            </a:extLst>
          </p:cNvPr>
          <p:cNvSpPr/>
          <p:nvPr/>
        </p:nvSpPr>
        <p:spPr>
          <a:xfrm rot="10800000">
            <a:off x="5973824" y="1596139"/>
            <a:ext cx="194669" cy="1995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6566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D478-F9A7-4467-BDC9-27BA70C8063B}"/>
              </a:ext>
            </a:extLst>
          </p:cNvPr>
          <p:cNvSpPr>
            <a:spLocks noGrp="1"/>
          </p:cNvSpPr>
          <p:nvPr>
            <p:ph type="title"/>
          </p:nvPr>
        </p:nvSpPr>
        <p:spPr>
          <a:xfrm>
            <a:off x="330206" y="263395"/>
            <a:ext cx="4363092" cy="706992"/>
          </a:xfrm>
        </p:spPr>
        <p:txBody>
          <a:bodyPr>
            <a:normAutofit/>
          </a:bodyPr>
          <a:lstStyle/>
          <a:p>
            <a:r>
              <a:rPr lang="en-GB" dirty="0"/>
              <a:t>Useful resources</a:t>
            </a:r>
          </a:p>
        </p:txBody>
      </p:sp>
      <p:sp>
        <p:nvSpPr>
          <p:cNvPr id="3" name="Content Placeholder 2">
            <a:extLst>
              <a:ext uri="{FF2B5EF4-FFF2-40B4-BE49-F238E27FC236}">
                <a16:creationId xmlns:a16="http://schemas.microsoft.com/office/drawing/2014/main" id="{2B7F31C7-B6A6-46C0-B415-E0D08B2CF844}"/>
              </a:ext>
            </a:extLst>
          </p:cNvPr>
          <p:cNvSpPr>
            <a:spLocks noGrp="1"/>
          </p:cNvSpPr>
          <p:nvPr>
            <p:ph idx="1"/>
          </p:nvPr>
        </p:nvSpPr>
        <p:spPr>
          <a:xfrm>
            <a:off x="330206" y="1504238"/>
            <a:ext cx="9065722" cy="4775264"/>
          </a:xfrm>
        </p:spPr>
        <p:txBody>
          <a:bodyPr>
            <a:noAutofit/>
          </a:bodyPr>
          <a:lstStyle/>
          <a:p>
            <a:pPr>
              <a:lnSpc>
                <a:spcPct val="120000"/>
              </a:lnSpc>
              <a:spcBef>
                <a:spcPts val="200"/>
              </a:spcBef>
            </a:pP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Smallpox and monkeypox: the Green Book </a:t>
            </a:r>
            <a:r>
              <a:rPr lang="en-GB" sz="1500" dirty="0">
                <a:solidFill>
                  <a:srgbClr val="0070C0"/>
                </a:solidFill>
                <a:latin typeface="+mn-lt"/>
                <a:hlinkClick r:id="rId3">
                  <a:extLst>
                    <a:ext uri="{A12FA001-AC4F-418D-AE19-62706E023703}">
                      <ahyp:hlinkClr xmlns:ahyp="http://schemas.microsoft.com/office/drawing/2018/hyperlinkcolor" val="tx"/>
                    </a:ext>
                  </a:extLst>
                </a:hlinkClick>
              </a:rPr>
              <a:t>C</a:t>
            </a: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hapter 29</a:t>
            </a:r>
          </a:p>
          <a:p>
            <a:pPr>
              <a:lnSpc>
                <a:spcPct val="120000"/>
              </a:lnSpc>
              <a:spcBef>
                <a:spcPts val="200"/>
              </a:spcBef>
            </a:pP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Monkeypox outbreak: vaccination strategy</a:t>
            </a:r>
            <a:r>
              <a:rPr lang="en-GB" sz="1500" i="0" dirty="0">
                <a:solidFill>
                  <a:srgbClr val="0070C0"/>
                </a:solidFill>
                <a:effectLst/>
                <a:latin typeface="+mn-lt"/>
              </a:rPr>
              <a:t> </a:t>
            </a:r>
            <a:r>
              <a:rPr lang="en-GB" sz="1500" b="0" i="0" dirty="0">
                <a:solidFill>
                  <a:srgbClr val="0B0C0C"/>
                </a:solidFill>
                <a:effectLst/>
                <a:latin typeface="GDS Transport"/>
              </a:rPr>
              <a:t>UKHSA's vaccine strategy in response to the UK monkeypox outbreak</a:t>
            </a:r>
            <a:endParaRPr lang="en-GB" sz="1500" i="0" dirty="0">
              <a:solidFill>
                <a:srgbClr val="ED8546"/>
              </a:solidFill>
              <a:effectLst/>
              <a:latin typeface="+mn-lt"/>
              <a:hlinkClick r:id="rId3">
                <a:extLst>
                  <a:ext uri="{A12FA001-AC4F-418D-AE19-62706E023703}">
                    <ahyp:hlinkClr xmlns:ahyp="http://schemas.microsoft.com/office/drawing/2018/hyperlinkcolor" val="tx"/>
                  </a:ext>
                </a:extLst>
              </a:hlinkClick>
            </a:endParaRPr>
          </a:p>
          <a:p>
            <a:pPr>
              <a:lnSpc>
                <a:spcPct val="120000"/>
              </a:lnSpc>
              <a:spcBef>
                <a:spcPts val="200"/>
              </a:spcBef>
            </a:pP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Monkeypox: guidance</a:t>
            </a:r>
            <a:r>
              <a:rPr lang="en-GB" sz="1500" i="0" dirty="0">
                <a:solidFill>
                  <a:srgbClr val="0070C0"/>
                </a:solidFill>
                <a:effectLst/>
                <a:latin typeface="+mn-lt"/>
              </a:rPr>
              <a:t> </a:t>
            </a:r>
            <a:r>
              <a:rPr lang="en-GB" sz="1500" b="0" i="0" dirty="0">
                <a:solidFill>
                  <a:srgbClr val="0B0C0C"/>
                </a:solidFill>
                <a:effectLst/>
                <a:latin typeface="+mn-lt"/>
              </a:rPr>
              <a:t>Information and advice for healthcare professionals and the general public including background information, case definitions, contact tracing, testing and other guidance documents</a:t>
            </a:r>
            <a:endParaRPr lang="en-GB" sz="1500" dirty="0">
              <a:solidFill>
                <a:srgbClr val="ED8546"/>
              </a:solidFill>
              <a:latin typeface="+mn-lt"/>
              <a:hlinkClick r:id="rId4">
                <a:extLst>
                  <a:ext uri="{A12FA001-AC4F-418D-AE19-62706E023703}">
                    <ahyp:hlinkClr xmlns:ahyp="http://schemas.microsoft.com/office/drawing/2018/hyperlinkcolor" val="tx"/>
                  </a:ext>
                </a:extLst>
              </a:hlinkClick>
            </a:endParaRPr>
          </a:p>
          <a:p>
            <a:pPr>
              <a:lnSpc>
                <a:spcPct val="120000"/>
              </a:lnSpc>
              <a:spcBef>
                <a:spcPts val="200"/>
              </a:spcBef>
            </a:pPr>
            <a:r>
              <a:rPr lang="en-GB" sz="1500" dirty="0">
                <a:solidFill>
                  <a:srgbClr val="0070C0"/>
                </a:solidFill>
                <a:hlinkClick r:id="rId4">
                  <a:extLst>
                    <a:ext uri="{A12FA001-AC4F-418D-AE19-62706E023703}">
                      <ahyp:hlinkClr xmlns:ahyp="http://schemas.microsoft.com/office/drawing/2018/hyperlinkcolor" val="tx"/>
                    </a:ext>
                  </a:extLst>
                </a:hlinkClick>
              </a:rPr>
              <a:t>Monkeypox: background information </a:t>
            </a:r>
            <a:r>
              <a:rPr lang="en-GB" sz="1500" dirty="0"/>
              <a:t>G</a:t>
            </a:r>
            <a:r>
              <a:rPr lang="en-GB" sz="1500" dirty="0">
                <a:latin typeface="+mn-lt"/>
              </a:rPr>
              <a:t>uidance and information about t</a:t>
            </a:r>
            <a:r>
              <a:rPr lang="en-GB" sz="1500" b="0" i="0" dirty="0">
                <a:solidFill>
                  <a:srgbClr val="0B0C0C"/>
                </a:solidFill>
                <a:effectLst/>
                <a:latin typeface="+mn-lt"/>
              </a:rPr>
              <a:t>he epidemiology, transmission, clinical features, diagnosis, treatment, infection prevention and control and management of monkeypox virus infections</a:t>
            </a:r>
            <a:endParaRPr lang="en-GB" sz="1500" dirty="0">
              <a:latin typeface="+mn-lt"/>
              <a:hlinkClick r:id="rId4"/>
            </a:endParaRPr>
          </a:p>
          <a:p>
            <a:pPr>
              <a:lnSpc>
                <a:spcPct val="120000"/>
              </a:lnSpc>
              <a:spcBef>
                <a:spcPts val="200"/>
              </a:spcBef>
            </a:pPr>
            <a:r>
              <a:rPr lang="en-GB" sz="1500" dirty="0">
                <a:solidFill>
                  <a:srgbClr val="0070C0"/>
                </a:solidFill>
                <a:hlinkClick r:id="rId5">
                  <a:extLst>
                    <a:ext uri="{A12FA001-AC4F-418D-AE19-62706E023703}">
                      <ahyp:hlinkClr xmlns:ahyp="http://schemas.microsoft.com/office/drawing/2018/hyperlinkcolor" val="tx"/>
                    </a:ext>
                  </a:extLst>
                </a:hlinkClick>
              </a:rPr>
              <a:t>Recommendations for the use of pre and post exposure vaccination during a monkeypox incident </a:t>
            </a:r>
            <a:endParaRPr lang="en-GB" sz="1500" dirty="0">
              <a:solidFill>
                <a:srgbClr val="0070C0"/>
              </a:solidFill>
            </a:endParaRPr>
          </a:p>
          <a:p>
            <a:pPr>
              <a:lnSpc>
                <a:spcPct val="120000"/>
              </a:lnSpc>
              <a:spcBef>
                <a:spcPts val="200"/>
              </a:spcBef>
            </a:pPr>
            <a:r>
              <a:rPr lang="en-GB" sz="1500" dirty="0">
                <a:solidFill>
                  <a:srgbClr val="0070C0"/>
                </a:solidFill>
                <a:hlinkClick r:id="rId6">
                  <a:extLst>
                    <a:ext uri="{A12FA001-AC4F-418D-AE19-62706E023703}">
                      <ahyp:hlinkClr xmlns:ahyp="http://schemas.microsoft.com/office/drawing/2018/hyperlinkcolor" val="tx"/>
                    </a:ext>
                  </a:extLst>
                </a:hlinkClick>
              </a:rPr>
              <a:t>Monkeypox cases confirmed in England – latest updates </a:t>
            </a:r>
            <a:endParaRPr lang="en-GB" sz="1500" dirty="0">
              <a:solidFill>
                <a:srgbClr val="0070C0"/>
              </a:solidFill>
            </a:endParaRPr>
          </a:p>
          <a:p>
            <a:pPr>
              <a:lnSpc>
                <a:spcPct val="120000"/>
              </a:lnSpc>
              <a:spcBef>
                <a:spcPts val="200"/>
              </a:spcBef>
            </a:pPr>
            <a:r>
              <a:rPr lang="en-GB" sz="1500" dirty="0">
                <a:solidFill>
                  <a:srgbClr val="0070C0"/>
                </a:solidFill>
                <a:hlinkClick r:id="rId7">
                  <a:extLst>
                    <a:ext uri="{A12FA001-AC4F-418D-AE19-62706E023703}">
                      <ahyp:hlinkClr xmlns:ahyp="http://schemas.microsoft.com/office/drawing/2018/hyperlinkcolor" val="tx"/>
                    </a:ext>
                  </a:extLst>
                </a:hlinkClick>
              </a:rPr>
              <a:t>Imvanex vaccine Summary of Product Characteristics (SPC) and Patient Information Leaflet (PIL)</a:t>
            </a:r>
            <a:endParaRPr lang="en-GB" sz="1500" dirty="0">
              <a:solidFill>
                <a:srgbClr val="0070C0"/>
              </a:solidFill>
            </a:endParaRPr>
          </a:p>
          <a:p>
            <a:pPr>
              <a:lnSpc>
                <a:spcPct val="120000"/>
              </a:lnSpc>
              <a:spcBef>
                <a:spcPts val="200"/>
              </a:spcBef>
            </a:pPr>
            <a:r>
              <a:rPr lang="en-GB" sz="1500" dirty="0">
                <a:solidFill>
                  <a:srgbClr val="0070C0"/>
                </a:solidFill>
                <a:hlinkClick r:id="rId8">
                  <a:extLst>
                    <a:ext uri="{A12FA001-AC4F-418D-AE19-62706E023703}">
                      <ahyp:hlinkClr xmlns:ahyp="http://schemas.microsoft.com/office/drawing/2018/hyperlinkcolor" val="tx"/>
                    </a:ext>
                  </a:extLst>
                </a:hlinkClick>
              </a:rPr>
              <a:t>Jynneos - FDA prescribing information, side effects and uses </a:t>
            </a:r>
            <a:endParaRPr lang="en-GB" sz="1500" dirty="0">
              <a:solidFill>
                <a:srgbClr val="0070C0"/>
              </a:solidFill>
            </a:endParaRPr>
          </a:p>
          <a:p>
            <a:pPr>
              <a:lnSpc>
                <a:spcPct val="120000"/>
              </a:lnSpc>
              <a:spcBef>
                <a:spcPts val="200"/>
              </a:spcBef>
            </a:pPr>
            <a:r>
              <a:rPr lang="en-GB" sz="1500" dirty="0">
                <a:solidFill>
                  <a:srgbClr val="0070C0"/>
                </a:solidFill>
                <a:hlinkClick r:id="rId9">
                  <a:extLst>
                    <a:ext uri="{A12FA001-AC4F-418D-AE19-62706E023703}">
                      <ahyp:hlinkClr xmlns:ahyp="http://schemas.microsoft.com/office/drawing/2018/hyperlinkcolor" val="tx"/>
                    </a:ext>
                  </a:extLst>
                </a:hlinkClick>
              </a:rPr>
              <a:t>Monkeypox vaccination resources</a:t>
            </a:r>
            <a:r>
              <a:rPr lang="en-GB" sz="1500" dirty="0">
                <a:solidFill>
                  <a:srgbClr val="0070C0"/>
                </a:solidFill>
              </a:rPr>
              <a:t> </a:t>
            </a:r>
            <a:r>
              <a:rPr lang="en-GB" sz="1500" b="0" i="0" dirty="0">
                <a:solidFill>
                  <a:srgbClr val="0B0C0C"/>
                </a:solidFill>
                <a:effectLst/>
                <a:latin typeface="+mn-lt"/>
              </a:rPr>
              <a:t>Information for patients about the smallpox vaccination</a:t>
            </a:r>
          </a:p>
          <a:p>
            <a:pPr>
              <a:lnSpc>
                <a:spcPct val="120000"/>
              </a:lnSpc>
              <a:spcBef>
                <a:spcPts val="200"/>
              </a:spcBef>
            </a:pPr>
            <a:r>
              <a:rPr lang="en-GB" sz="1500" dirty="0">
                <a:solidFill>
                  <a:srgbClr val="0070C0"/>
                </a:solidFill>
                <a:hlinkClick r:id="rId9">
                  <a:extLst>
                    <a:ext uri="{A12FA001-AC4F-418D-AE19-62706E023703}">
                      <ahyp:hlinkClr xmlns:ahyp="http://schemas.microsoft.com/office/drawing/2018/hyperlinkcolor" val="tx"/>
                    </a:ext>
                  </a:extLst>
                </a:hlinkClick>
              </a:rPr>
              <a:t>Intradermal leaflet for eligible patients</a:t>
            </a:r>
            <a:endParaRPr lang="en-GB" sz="1500" dirty="0">
              <a:solidFill>
                <a:srgbClr val="0070C0"/>
              </a:solidFill>
            </a:endParaRPr>
          </a:p>
          <a:p>
            <a:pPr>
              <a:lnSpc>
                <a:spcPct val="120000"/>
              </a:lnSpc>
              <a:spcBef>
                <a:spcPts val="200"/>
              </a:spcBef>
            </a:pPr>
            <a:r>
              <a:rPr lang="en-GB" sz="1500" dirty="0">
                <a:solidFill>
                  <a:srgbClr val="0070C0"/>
                </a:solidFill>
                <a:hlinkClick r:id="rId10">
                  <a:extLst>
                    <a:ext uri="{A12FA001-AC4F-418D-AE19-62706E023703}">
                      <ahyp:hlinkClr xmlns:ahyp="http://schemas.microsoft.com/office/drawing/2018/hyperlinkcolor" val="tx"/>
                    </a:ext>
                  </a:extLst>
                </a:hlinkClick>
              </a:rPr>
              <a:t>Health publications website to order stocks of leaflets, record cards etc. </a:t>
            </a:r>
            <a:endParaRPr lang="en-GB" sz="1500" dirty="0">
              <a:solidFill>
                <a:srgbClr val="0070C0"/>
              </a:solidFill>
            </a:endParaRPr>
          </a:p>
        </p:txBody>
      </p:sp>
      <p:sp>
        <p:nvSpPr>
          <p:cNvPr id="4" name="Footer Placeholder 3">
            <a:extLst>
              <a:ext uri="{FF2B5EF4-FFF2-40B4-BE49-F238E27FC236}">
                <a16:creationId xmlns:a16="http://schemas.microsoft.com/office/drawing/2014/main" id="{559DEB83-4F99-442B-A330-B2D6A54E620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0EC4E4-C836-419A-A181-3D039720A175}"/>
              </a:ext>
            </a:extLst>
          </p:cNvPr>
          <p:cNvSpPr>
            <a:spLocks noGrp="1"/>
          </p:cNvSpPr>
          <p:nvPr>
            <p:ph type="sldNum" sz="quarter" idx="11"/>
          </p:nvPr>
        </p:nvSpPr>
        <p:spPr/>
        <p:txBody>
          <a:bodyPr/>
          <a:lstStyle/>
          <a:p>
            <a:fld id="{344369E4-5DE7-46E5-874E-4FD437973785}" type="slidenum">
              <a:rPr lang="en-GB" smtClean="0"/>
              <a:pPr/>
              <a:t>66</a:t>
            </a:fld>
            <a:endParaRPr lang="en-GB" sz="1400" dirty="0"/>
          </a:p>
        </p:txBody>
      </p:sp>
      <p:pic>
        <p:nvPicPr>
          <p:cNvPr id="7" name="Picture 6">
            <a:extLst>
              <a:ext uri="{FF2B5EF4-FFF2-40B4-BE49-F238E27FC236}">
                <a16:creationId xmlns:a16="http://schemas.microsoft.com/office/drawing/2014/main" id="{0353EEC9-456D-4AA0-B8C0-7C6BEFBAF570}"/>
              </a:ext>
            </a:extLst>
          </p:cNvPr>
          <p:cNvPicPr>
            <a:picLocks noChangeAspect="1"/>
          </p:cNvPicPr>
          <p:nvPr/>
        </p:nvPicPr>
        <p:blipFill>
          <a:blip r:embed="rId11"/>
          <a:stretch>
            <a:fillRect/>
          </a:stretch>
        </p:blipFill>
        <p:spPr>
          <a:xfrm>
            <a:off x="9395928" y="1871209"/>
            <a:ext cx="2617820" cy="3497853"/>
          </a:xfrm>
          <a:prstGeom prst="rect">
            <a:avLst/>
          </a:prstGeom>
          <a:ln>
            <a:solidFill>
              <a:schemeClr val="tx1"/>
            </a:solidFill>
          </a:ln>
        </p:spPr>
      </p:pic>
    </p:spTree>
    <p:extLst>
      <p:ext uri="{BB962C8B-B14F-4D97-AF65-F5344CB8AC3E}">
        <p14:creationId xmlns:p14="http://schemas.microsoft.com/office/powerpoint/2010/main" val="1996322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FA2E-B555-4725-B1FD-D4F8B00BA32B}"/>
              </a:ext>
            </a:extLst>
          </p:cNvPr>
          <p:cNvSpPr>
            <a:spLocks noGrp="1"/>
          </p:cNvSpPr>
          <p:nvPr>
            <p:ph type="title"/>
          </p:nvPr>
        </p:nvSpPr>
        <p:spPr>
          <a:xfrm>
            <a:off x="330206" y="394022"/>
            <a:ext cx="4652341" cy="697662"/>
          </a:xfrm>
        </p:spPr>
        <p:txBody>
          <a:bodyPr/>
          <a:lstStyle/>
          <a:p>
            <a:r>
              <a:rPr lang="en-GB" dirty="0"/>
              <a:t>Acknowledgements</a:t>
            </a:r>
          </a:p>
        </p:txBody>
      </p:sp>
      <p:sp>
        <p:nvSpPr>
          <p:cNvPr id="3" name="Content Placeholder 2">
            <a:extLst>
              <a:ext uri="{FF2B5EF4-FFF2-40B4-BE49-F238E27FC236}">
                <a16:creationId xmlns:a16="http://schemas.microsoft.com/office/drawing/2014/main" id="{801136AC-F70B-4165-9308-E3A7B69D7726}"/>
              </a:ext>
            </a:extLst>
          </p:cNvPr>
          <p:cNvSpPr>
            <a:spLocks noGrp="1"/>
          </p:cNvSpPr>
          <p:nvPr>
            <p:ph idx="1"/>
          </p:nvPr>
        </p:nvSpPr>
        <p:spPr>
          <a:xfrm>
            <a:off x="330205" y="1774826"/>
            <a:ext cx="11123857" cy="3636929"/>
          </a:xfrm>
        </p:spPr>
        <p:txBody>
          <a:bodyPr>
            <a:normAutofit/>
          </a:bodyPr>
          <a:lstStyle/>
          <a:p>
            <a:pPr marL="0" indent="0">
              <a:lnSpc>
                <a:spcPct val="100000"/>
              </a:lnSpc>
              <a:spcBef>
                <a:spcPts val="800"/>
              </a:spcBef>
              <a:buNone/>
            </a:pPr>
            <a:r>
              <a:rPr lang="en-GB" sz="2800" dirty="0"/>
              <a:t>With thanks to </a:t>
            </a:r>
          </a:p>
          <a:p>
            <a:pPr>
              <a:lnSpc>
                <a:spcPct val="100000"/>
              </a:lnSpc>
              <a:spcBef>
                <a:spcPts val="800"/>
              </a:spcBef>
            </a:pPr>
            <a:r>
              <a:rPr lang="en-GB" sz="2800" dirty="0"/>
              <a:t>colleagues in NHS Education for Scotland and Public Health Scotland for the use of some of these slides</a:t>
            </a:r>
          </a:p>
          <a:p>
            <a:pPr>
              <a:lnSpc>
                <a:spcPct val="100000"/>
              </a:lnSpc>
              <a:spcBef>
                <a:spcPts val="800"/>
              </a:spcBef>
            </a:pPr>
            <a:r>
              <a:rPr lang="en-GB" sz="2800"/>
              <a:t>Bavarian Nordic </a:t>
            </a:r>
            <a:r>
              <a:rPr lang="en-GB" sz="2800" dirty="0"/>
              <a:t>for stability data</a:t>
            </a:r>
          </a:p>
          <a:p>
            <a:pPr>
              <a:lnSpc>
                <a:spcPct val="100000"/>
              </a:lnSpc>
              <a:spcBef>
                <a:spcPts val="800"/>
              </a:spcBef>
            </a:pPr>
            <a:r>
              <a:rPr lang="en-GB" sz="2800" dirty="0"/>
              <a:t>pharmacy colleagues in NHS England for input regarding the additional storage, handling and administration requirements when the vaccine is being used for </a:t>
            </a:r>
            <a:r>
              <a:rPr lang="en-GB" sz="2800"/>
              <a:t>fractional dosing</a:t>
            </a:r>
            <a:endParaRPr lang="en-GB" sz="2800" dirty="0"/>
          </a:p>
        </p:txBody>
      </p:sp>
      <p:sp>
        <p:nvSpPr>
          <p:cNvPr id="4" name="Footer Placeholder 3">
            <a:extLst>
              <a:ext uri="{FF2B5EF4-FFF2-40B4-BE49-F238E27FC236}">
                <a16:creationId xmlns:a16="http://schemas.microsoft.com/office/drawing/2014/main" id="{F6777DB5-07FF-45A3-84A8-505D770180DB}"/>
              </a:ext>
            </a:extLst>
          </p:cNvPr>
          <p:cNvSpPr>
            <a:spLocks noGrp="1"/>
          </p:cNvSpPr>
          <p:nvPr>
            <p:ph type="ftr" sz="quarter" idx="10"/>
          </p:nvPr>
        </p:nvSpPr>
        <p:spPr/>
        <p:txBody>
          <a:bodyPr/>
          <a:lstStyle/>
          <a:p>
            <a:r>
              <a:rPr lang="en-GB" dirty="0"/>
              <a:t>Vaccination against monkeypox using the MVA-BN (Imvanex) vaccine</a:t>
            </a:r>
            <a:endParaRPr lang="en-GB" sz="1400" dirty="0"/>
          </a:p>
        </p:txBody>
      </p:sp>
      <p:sp>
        <p:nvSpPr>
          <p:cNvPr id="5" name="Slide Number Placeholder 4">
            <a:extLst>
              <a:ext uri="{FF2B5EF4-FFF2-40B4-BE49-F238E27FC236}">
                <a16:creationId xmlns:a16="http://schemas.microsoft.com/office/drawing/2014/main" id="{C17848A8-ABA0-4301-900F-8C79058C0DCE}"/>
              </a:ext>
            </a:extLst>
          </p:cNvPr>
          <p:cNvSpPr>
            <a:spLocks noGrp="1"/>
          </p:cNvSpPr>
          <p:nvPr>
            <p:ph type="sldNum" sz="quarter" idx="11"/>
          </p:nvPr>
        </p:nvSpPr>
        <p:spPr/>
        <p:txBody>
          <a:bodyPr/>
          <a:lstStyle/>
          <a:p>
            <a:fld id="{344369E4-5DE7-46E5-874E-4FD437973785}" type="slidenum">
              <a:rPr lang="en-GB" smtClean="0"/>
              <a:pPr/>
              <a:t>67</a:t>
            </a:fld>
            <a:endParaRPr lang="en-GB" sz="1400" dirty="0"/>
          </a:p>
        </p:txBody>
      </p:sp>
    </p:spTree>
    <p:extLst>
      <p:ext uri="{BB962C8B-B14F-4D97-AF65-F5344CB8AC3E}">
        <p14:creationId xmlns:p14="http://schemas.microsoft.com/office/powerpoint/2010/main" val="231266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976-1BCF-4031-8756-969A3AB169CE}"/>
              </a:ext>
            </a:extLst>
          </p:cNvPr>
          <p:cNvSpPr>
            <a:spLocks noGrp="1"/>
          </p:cNvSpPr>
          <p:nvPr>
            <p:ph type="title"/>
          </p:nvPr>
        </p:nvSpPr>
        <p:spPr>
          <a:xfrm>
            <a:off x="330206" y="356701"/>
            <a:ext cx="2720904" cy="697660"/>
          </a:xfrm>
        </p:spPr>
        <p:txBody>
          <a:bodyPr/>
          <a:lstStyle/>
          <a:p>
            <a:r>
              <a:rPr lang="en-GB" dirty="0"/>
              <a:t>Monkeypox</a:t>
            </a:r>
          </a:p>
        </p:txBody>
      </p:sp>
      <p:sp>
        <p:nvSpPr>
          <p:cNvPr id="3" name="Content Placeholder 2">
            <a:extLst>
              <a:ext uri="{FF2B5EF4-FFF2-40B4-BE49-F238E27FC236}">
                <a16:creationId xmlns:a16="http://schemas.microsoft.com/office/drawing/2014/main" id="{12CAB31D-7F0F-45B0-9A87-23B7CFCDE2C3}"/>
              </a:ext>
            </a:extLst>
          </p:cNvPr>
          <p:cNvSpPr>
            <a:spLocks noGrp="1"/>
          </p:cNvSpPr>
          <p:nvPr>
            <p:ph idx="1"/>
          </p:nvPr>
        </p:nvSpPr>
        <p:spPr>
          <a:xfrm>
            <a:off x="302213" y="1466907"/>
            <a:ext cx="11123857" cy="4756610"/>
          </a:xfrm>
        </p:spPr>
        <p:txBody>
          <a:bodyPr>
            <a:noAutofit/>
          </a:bodyPr>
          <a:lstStyle/>
          <a:p>
            <a:pPr>
              <a:lnSpc>
                <a:spcPct val="100000"/>
              </a:lnSpc>
              <a:spcBef>
                <a:spcPts val="500"/>
              </a:spcBef>
            </a:pPr>
            <a:r>
              <a:rPr lang="en-GB" sz="1900" dirty="0"/>
              <a:t>monkeypox is a rare disease caused by infection with the monkeypox virus</a:t>
            </a:r>
          </a:p>
          <a:p>
            <a:pPr>
              <a:lnSpc>
                <a:spcPct val="100000"/>
              </a:lnSpc>
              <a:spcBef>
                <a:spcPts val="500"/>
              </a:spcBef>
            </a:pPr>
            <a:r>
              <a:rPr lang="en-GB" sz="1900" dirty="0"/>
              <a:t>monkeypox virus is related to, but distinct from, the viruses that cause smallpox (variola virus) and cowpox</a:t>
            </a:r>
          </a:p>
          <a:p>
            <a:pPr>
              <a:lnSpc>
                <a:spcPct val="100000"/>
              </a:lnSpc>
              <a:spcBef>
                <a:spcPts val="500"/>
              </a:spcBef>
            </a:pPr>
            <a:r>
              <a:rPr lang="en-GB" sz="1900" dirty="0"/>
              <a:t>the name monkeypox originates from the initial discovery of the virus in monkeys in a Danish laboratory in 1958</a:t>
            </a:r>
          </a:p>
          <a:p>
            <a:pPr>
              <a:lnSpc>
                <a:spcPct val="100000"/>
              </a:lnSpc>
              <a:spcBef>
                <a:spcPts val="500"/>
              </a:spcBef>
            </a:pPr>
            <a:r>
              <a:rPr lang="en-GB" sz="1900" dirty="0"/>
              <a:t>human monkeypox was first described in 1970 when regional elimination of smallpox revealed sporadic cases of a disease with similar presentation in rural areas of the Democratic Republic of Congo</a:t>
            </a:r>
          </a:p>
          <a:p>
            <a:pPr>
              <a:lnSpc>
                <a:spcPct val="100000"/>
              </a:lnSpc>
              <a:spcBef>
                <a:spcPts val="500"/>
              </a:spcBef>
            </a:pPr>
            <a:r>
              <a:rPr lang="en-GB" sz="1900" dirty="0"/>
              <a:t>outbreaks have since occurred in Nigeria, Republic of Congo, Sierra Leone, Liberia, Cameroon and the Central African Republic </a:t>
            </a:r>
          </a:p>
          <a:p>
            <a:pPr>
              <a:lnSpc>
                <a:spcPct val="100000"/>
              </a:lnSpc>
              <a:spcBef>
                <a:spcPts val="500"/>
              </a:spcBef>
            </a:pPr>
            <a:r>
              <a:rPr lang="en-GB" sz="1900" dirty="0"/>
              <a:t>monkeypox is a zoonosis – an organism transmitted to humans from animals </a:t>
            </a:r>
          </a:p>
          <a:p>
            <a:pPr>
              <a:lnSpc>
                <a:spcPct val="100000"/>
              </a:lnSpc>
              <a:spcBef>
                <a:spcPts val="500"/>
              </a:spcBef>
            </a:pPr>
            <a:r>
              <a:rPr lang="en-GB" sz="1900" dirty="0"/>
              <a:t>the animal host is most likely a rodent, although the definitive reservoir has not been identified </a:t>
            </a:r>
          </a:p>
          <a:p>
            <a:pPr>
              <a:lnSpc>
                <a:spcPct val="100000"/>
              </a:lnSpc>
              <a:spcBef>
                <a:spcPts val="500"/>
              </a:spcBef>
            </a:pPr>
            <a:r>
              <a:rPr lang="en-GB" sz="1900" dirty="0"/>
              <a:t>following the global eradication of smallpox in 1977, monkeypox has become the dominant cause of orthopox outbreaks in humans, possibly associated with waning orthopox immunity following cessation of smallpox vaccination</a:t>
            </a:r>
          </a:p>
        </p:txBody>
      </p:sp>
      <p:sp>
        <p:nvSpPr>
          <p:cNvPr id="4" name="Footer Placeholder 3">
            <a:extLst>
              <a:ext uri="{FF2B5EF4-FFF2-40B4-BE49-F238E27FC236}">
                <a16:creationId xmlns:a16="http://schemas.microsoft.com/office/drawing/2014/main" id="{9AF3C1B7-1FEF-4E6C-9B63-396E63F5922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9D88F-12A8-4333-BBC7-9FDFAD41AE3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24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6FA-BF9D-4B83-B6F6-D9CF80446444}"/>
              </a:ext>
            </a:extLst>
          </p:cNvPr>
          <p:cNvSpPr>
            <a:spLocks noGrp="1"/>
          </p:cNvSpPr>
          <p:nvPr>
            <p:ph type="title"/>
          </p:nvPr>
        </p:nvSpPr>
        <p:spPr>
          <a:xfrm>
            <a:off x="330206" y="328709"/>
            <a:ext cx="5865321" cy="697662"/>
          </a:xfrm>
        </p:spPr>
        <p:txBody>
          <a:bodyPr/>
          <a:lstStyle/>
          <a:p>
            <a:r>
              <a:rPr lang="en-GB" dirty="0"/>
              <a:t>Symptoms of monkeypox</a:t>
            </a:r>
          </a:p>
        </p:txBody>
      </p:sp>
      <p:sp>
        <p:nvSpPr>
          <p:cNvPr id="3" name="Content Placeholder 2">
            <a:extLst>
              <a:ext uri="{FF2B5EF4-FFF2-40B4-BE49-F238E27FC236}">
                <a16:creationId xmlns:a16="http://schemas.microsoft.com/office/drawing/2014/main" id="{4D0F76DB-B2AB-4CC0-9E4C-6C2DADCDEA02}"/>
              </a:ext>
            </a:extLst>
          </p:cNvPr>
          <p:cNvSpPr>
            <a:spLocks noGrp="1"/>
          </p:cNvSpPr>
          <p:nvPr>
            <p:ph idx="1"/>
          </p:nvPr>
        </p:nvSpPr>
        <p:spPr>
          <a:xfrm>
            <a:off x="357515" y="1533054"/>
            <a:ext cx="10969847" cy="4667754"/>
          </a:xfrm>
        </p:spPr>
        <p:txBody>
          <a:bodyPr>
            <a:noAutofit/>
          </a:bodyPr>
          <a:lstStyle/>
          <a:p>
            <a:pPr>
              <a:lnSpc>
                <a:spcPct val="100000"/>
              </a:lnSpc>
              <a:spcBef>
                <a:spcPts val="500"/>
              </a:spcBef>
            </a:pPr>
            <a:r>
              <a:rPr lang="en-GB" sz="2000" dirty="0"/>
              <a:t>the symptoms of monkeypox are usually mild and self-limiting for most people, particularly for infections with the West African strain </a:t>
            </a:r>
          </a:p>
          <a:p>
            <a:pPr>
              <a:lnSpc>
                <a:spcPct val="100000"/>
              </a:lnSpc>
              <a:spcBef>
                <a:spcPts val="500"/>
              </a:spcBef>
            </a:pPr>
            <a:r>
              <a:rPr lang="en-GB" sz="2000" dirty="0"/>
              <a:t>however, severe illness can occur and symptoms can progress to multi-organ involvement, with bronchopneumonia, encephalitis and sepsis </a:t>
            </a:r>
          </a:p>
          <a:p>
            <a:pPr>
              <a:lnSpc>
                <a:spcPct val="100000"/>
              </a:lnSpc>
              <a:spcBef>
                <a:spcPts val="500"/>
              </a:spcBef>
            </a:pPr>
            <a:r>
              <a:rPr lang="en-GB" sz="2000" dirty="0"/>
              <a:t>the risk of severe disease is higher in children, pregnant women and immunosuppressed individuals</a:t>
            </a:r>
          </a:p>
          <a:p>
            <a:pPr>
              <a:lnSpc>
                <a:spcPct val="100000"/>
              </a:lnSpc>
              <a:spcBef>
                <a:spcPts val="500"/>
              </a:spcBef>
            </a:pPr>
            <a:r>
              <a:rPr lang="en-GB" sz="2000" dirty="0"/>
              <a:t>the illness begins with:</a:t>
            </a:r>
          </a:p>
          <a:p>
            <a:pPr lvl="2">
              <a:lnSpc>
                <a:spcPct val="100000"/>
              </a:lnSpc>
            </a:pPr>
            <a:r>
              <a:rPr lang="en-GB" dirty="0"/>
              <a:t>fever			</a:t>
            </a:r>
          </a:p>
          <a:p>
            <a:pPr lvl="2">
              <a:lnSpc>
                <a:spcPct val="100000"/>
              </a:lnSpc>
            </a:pPr>
            <a:r>
              <a:rPr lang="en-GB" dirty="0"/>
              <a:t>headache</a:t>
            </a:r>
          </a:p>
          <a:p>
            <a:pPr lvl="2">
              <a:lnSpc>
                <a:spcPct val="100000"/>
              </a:lnSpc>
            </a:pPr>
            <a:r>
              <a:rPr lang="en-GB" dirty="0"/>
              <a:t>muscle aches</a:t>
            </a:r>
          </a:p>
          <a:p>
            <a:pPr lvl="2">
              <a:lnSpc>
                <a:spcPct val="100000"/>
              </a:lnSpc>
            </a:pPr>
            <a:r>
              <a:rPr lang="en-GB" dirty="0"/>
              <a:t>backache</a:t>
            </a:r>
          </a:p>
          <a:p>
            <a:pPr>
              <a:lnSpc>
                <a:spcPct val="100000"/>
              </a:lnSpc>
              <a:spcBef>
                <a:spcPts val="500"/>
              </a:spcBef>
            </a:pPr>
            <a:r>
              <a:rPr lang="en-GB" sz="2000" dirty="0"/>
              <a:t>within 1 to 5 days after the appearance of fever, a rash develops, often beginning on the face, then spreading to other parts of the body</a:t>
            </a:r>
          </a:p>
        </p:txBody>
      </p:sp>
      <p:sp>
        <p:nvSpPr>
          <p:cNvPr id="4" name="Footer Placeholder 3">
            <a:extLst>
              <a:ext uri="{FF2B5EF4-FFF2-40B4-BE49-F238E27FC236}">
                <a16:creationId xmlns:a16="http://schemas.microsoft.com/office/drawing/2014/main" id="{59D99130-C191-4CB1-84DD-4366EAA91EF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BBDBE16-0CCC-4F3A-814B-0FAF38EB04A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TextBox 5">
            <a:extLst>
              <a:ext uri="{FF2B5EF4-FFF2-40B4-BE49-F238E27FC236}">
                <a16:creationId xmlns:a16="http://schemas.microsoft.com/office/drawing/2014/main" id="{2C9C2342-8C30-4548-A5AC-232282D48CB4}"/>
              </a:ext>
            </a:extLst>
          </p:cNvPr>
          <p:cNvSpPr txBox="1"/>
          <p:nvPr/>
        </p:nvSpPr>
        <p:spPr>
          <a:xfrm>
            <a:off x="2589334" y="3913179"/>
            <a:ext cx="3836307" cy="1359346"/>
          </a:xfrm>
          <a:prstGeom prst="rect">
            <a:avLst/>
          </a:prstGeom>
          <a:noFill/>
        </p:spPr>
        <p:txBody>
          <a:bodyPr wrap="none" rtlCol="0">
            <a:spAutoFit/>
          </a:bodyPr>
          <a:lstStyle/>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swollen lymph nodes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chills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exhaustion</a:t>
            </a:r>
          </a:p>
          <a:p>
            <a:pPr lvl="2"/>
            <a:endParaRPr lang="en-GB" sz="2000" dirty="0"/>
          </a:p>
        </p:txBody>
      </p:sp>
    </p:spTree>
    <p:extLst>
      <p:ext uri="{BB962C8B-B14F-4D97-AF65-F5344CB8AC3E}">
        <p14:creationId xmlns:p14="http://schemas.microsoft.com/office/powerpoint/2010/main" val="346629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BF5-E90A-4009-A8A7-6EC34693FC18}"/>
              </a:ext>
            </a:extLst>
          </p:cNvPr>
          <p:cNvSpPr>
            <a:spLocks noGrp="1"/>
          </p:cNvSpPr>
          <p:nvPr>
            <p:ph type="title"/>
          </p:nvPr>
        </p:nvSpPr>
        <p:spPr>
          <a:xfrm>
            <a:off x="330206" y="384689"/>
            <a:ext cx="4559035" cy="697662"/>
          </a:xfrm>
        </p:spPr>
        <p:txBody>
          <a:bodyPr/>
          <a:lstStyle/>
          <a:p>
            <a:r>
              <a:rPr lang="en-GB" dirty="0"/>
              <a:t>Monkeypox rash </a:t>
            </a:r>
          </a:p>
        </p:txBody>
      </p:sp>
      <p:sp>
        <p:nvSpPr>
          <p:cNvPr id="3" name="Content Placeholder 2">
            <a:extLst>
              <a:ext uri="{FF2B5EF4-FFF2-40B4-BE49-F238E27FC236}">
                <a16:creationId xmlns:a16="http://schemas.microsoft.com/office/drawing/2014/main" id="{484B1DA9-8797-4710-9595-389A850B4EC5}"/>
              </a:ext>
            </a:extLst>
          </p:cNvPr>
          <p:cNvSpPr>
            <a:spLocks noGrp="1"/>
          </p:cNvSpPr>
          <p:nvPr>
            <p:ph idx="1"/>
          </p:nvPr>
        </p:nvSpPr>
        <p:spPr>
          <a:xfrm>
            <a:off x="330206" y="1541478"/>
            <a:ext cx="4830269" cy="5102641"/>
          </a:xfrm>
        </p:spPr>
        <p:txBody>
          <a:bodyPr>
            <a:noAutofit/>
          </a:bodyPr>
          <a:lstStyle/>
          <a:p>
            <a:pPr>
              <a:lnSpc>
                <a:spcPct val="100000"/>
              </a:lnSpc>
              <a:spcBef>
                <a:spcPts val="400"/>
              </a:spcBef>
            </a:pPr>
            <a:r>
              <a:rPr lang="en-GB" sz="2000" dirty="0"/>
              <a:t>the lesions go through several different stages</a:t>
            </a:r>
          </a:p>
          <a:p>
            <a:pPr>
              <a:lnSpc>
                <a:spcPct val="100000"/>
              </a:lnSpc>
              <a:spcBef>
                <a:spcPts val="400"/>
              </a:spcBef>
            </a:pPr>
            <a:r>
              <a:rPr lang="en-GB" sz="2000" dirty="0"/>
              <a:t>unlike chickenpox, the lesions are usually all at the same phase of development</a:t>
            </a:r>
          </a:p>
          <a:p>
            <a:pPr>
              <a:lnSpc>
                <a:spcPct val="100000"/>
              </a:lnSpc>
              <a:spcBef>
                <a:spcPts val="400"/>
              </a:spcBef>
            </a:pPr>
            <a:r>
              <a:rPr lang="en-GB" sz="2000" dirty="0"/>
              <a:t>they heal by crusting over and scabbing</a:t>
            </a:r>
          </a:p>
          <a:p>
            <a:pPr>
              <a:lnSpc>
                <a:spcPct val="100000"/>
              </a:lnSpc>
              <a:spcBef>
                <a:spcPts val="400"/>
              </a:spcBef>
            </a:pPr>
            <a:r>
              <a:rPr lang="en-GB" sz="2000" dirty="0"/>
              <a:t>the skin lesions resolve within 2 to 4 weeks</a:t>
            </a:r>
          </a:p>
          <a:p>
            <a:pPr>
              <a:lnSpc>
                <a:spcPct val="100000"/>
              </a:lnSpc>
              <a:spcBef>
                <a:spcPts val="400"/>
              </a:spcBef>
            </a:pPr>
            <a:r>
              <a:rPr lang="en-GB" sz="2000" dirty="0"/>
              <a:t>an individual is contagious until all the scabs have fallen off and there is intact skin underneath </a:t>
            </a:r>
          </a:p>
          <a:p>
            <a:pPr>
              <a:lnSpc>
                <a:spcPct val="100000"/>
              </a:lnSpc>
              <a:spcBef>
                <a:spcPts val="400"/>
              </a:spcBef>
            </a:pPr>
            <a:r>
              <a:rPr lang="en-GB" sz="2000" dirty="0"/>
              <a:t>the scabs may also contain infectious virus material</a:t>
            </a:r>
          </a:p>
        </p:txBody>
      </p:sp>
      <p:sp>
        <p:nvSpPr>
          <p:cNvPr id="5" name="Footer Placeholder 4">
            <a:extLst>
              <a:ext uri="{FF2B5EF4-FFF2-40B4-BE49-F238E27FC236}">
                <a16:creationId xmlns:a16="http://schemas.microsoft.com/office/drawing/2014/main" id="{08418097-1ECB-4E6C-B132-1214545E193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5EA3C244-C2D1-4507-8631-FFE2887125B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pic>
        <p:nvPicPr>
          <p:cNvPr id="8" name="Picture 7">
            <a:extLst>
              <a:ext uri="{FF2B5EF4-FFF2-40B4-BE49-F238E27FC236}">
                <a16:creationId xmlns:a16="http://schemas.microsoft.com/office/drawing/2014/main" id="{9F04FCBE-5F9B-4B44-9650-746AAE7D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213" y="1659200"/>
            <a:ext cx="6273788" cy="4645122"/>
          </a:xfrm>
          <a:prstGeom prst="rect">
            <a:avLst/>
          </a:prstGeom>
        </p:spPr>
      </p:pic>
    </p:spTree>
    <p:extLst>
      <p:ext uri="{BB962C8B-B14F-4D97-AF65-F5344CB8AC3E}">
        <p14:creationId xmlns:p14="http://schemas.microsoft.com/office/powerpoint/2010/main" val="2083219170"/>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11091</TotalTime>
  <Words>9340</Words>
  <Application>Microsoft Office PowerPoint</Application>
  <PresentationFormat>Widescreen</PresentationFormat>
  <Paragraphs>676</Paragraphs>
  <Slides>67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GDS Transport</vt:lpstr>
      <vt:lpstr>Lucida Sans</vt:lpstr>
      <vt:lpstr>Office Theme</vt:lpstr>
      <vt:lpstr>Vaccination against monkeypox using the MVA-BN vaccine    Training for healthcare practitioners 20 October 2022  </vt:lpstr>
      <vt:lpstr>Suggested pre-requisites prior to vaccine administration </vt:lpstr>
      <vt:lpstr>Aim and learning outcomes</vt:lpstr>
      <vt:lpstr>Key messages</vt:lpstr>
      <vt:lpstr>Key messages (continued)</vt:lpstr>
      <vt:lpstr>Key reading</vt:lpstr>
      <vt:lpstr>Monkeypox</vt:lpstr>
      <vt:lpstr>Symptoms of monkeypox</vt:lpstr>
      <vt:lpstr>Monkeypox rash </vt:lpstr>
      <vt:lpstr>Transmission</vt:lpstr>
      <vt:lpstr>Monkeypox in the UK </vt:lpstr>
      <vt:lpstr>Monkeypox in the UK (continued)</vt:lpstr>
      <vt:lpstr>Monkeypox in the UK (continued)</vt:lpstr>
      <vt:lpstr>Diagnosis and treatment</vt:lpstr>
      <vt:lpstr>Smallpox vaccines</vt:lpstr>
      <vt:lpstr>MVA-BN</vt:lpstr>
      <vt:lpstr>MVA-BN vaccine</vt:lpstr>
      <vt:lpstr>Efficacy of MVA-BN vaccine</vt:lpstr>
      <vt:lpstr>Efficacy when administered intradermally</vt:lpstr>
      <vt:lpstr>Experience of use of MVA-BN vaccine in previous incidents in the UK</vt:lpstr>
      <vt:lpstr>Pre-exposure vaccine recommendations for MVA-BN vaccine (Occupational)</vt:lpstr>
      <vt:lpstr>Pre-exposure vaccine recommendations for MVA-BN vaccine (GBMSM)</vt:lpstr>
      <vt:lpstr>Pre-exposure vaccine recommendations for MVA-BN vaccine (GBMSM and contacts)</vt:lpstr>
      <vt:lpstr>Pre-exposure vaccine recommendations</vt:lpstr>
      <vt:lpstr>Completing the pre-exposure primary vaccine course  (occupational)</vt:lpstr>
      <vt:lpstr>Completing the pre-exposure primary vaccine course (GBMSM)  </vt:lpstr>
      <vt:lpstr>Post-exposure vaccine recommendations </vt:lpstr>
      <vt:lpstr>Post exposure vaccine recommendations</vt:lpstr>
      <vt:lpstr>Completing the primary vaccine course  (post-exposure)</vt:lpstr>
      <vt:lpstr>MVA-BN: delayed vaccination and administration with, before or after other vaccines</vt:lpstr>
      <vt:lpstr>Fractional dosing</vt:lpstr>
      <vt:lpstr>Antibody persistence and boosting</vt:lpstr>
      <vt:lpstr>Contraindications</vt:lpstr>
      <vt:lpstr>Precautions</vt:lpstr>
      <vt:lpstr>Current or previous monkeypox infection</vt:lpstr>
      <vt:lpstr>Children</vt:lpstr>
      <vt:lpstr>Pregnancy</vt:lpstr>
      <vt:lpstr>Breastfeeding</vt:lpstr>
      <vt:lpstr>Individuals with atopic dermatitis </vt:lpstr>
      <vt:lpstr>Individuals with immunosuppression and HIV infection</vt:lpstr>
      <vt:lpstr>Fractional dosing: operational considerations and intradermal administration: indications</vt:lpstr>
      <vt:lpstr>Fractional dosing and intradermal administration: indications</vt:lpstr>
      <vt:lpstr>Recommendations for pre- and post-exposure use of MVA-BN: summary</vt:lpstr>
      <vt:lpstr>Consent</vt:lpstr>
      <vt:lpstr>Infection control</vt:lpstr>
      <vt:lpstr>Legal framework for administration</vt:lpstr>
      <vt:lpstr>Storage and handling of MVA-BN vaccine</vt:lpstr>
      <vt:lpstr>Storage and handling of MVA-BN vaccine</vt:lpstr>
      <vt:lpstr>Additional handling and storage requirements for vials used for fractional dosing</vt:lpstr>
      <vt:lpstr>Standard procedures</vt:lpstr>
      <vt:lpstr>Administration of MVA-BN – intramuscular/subcutaneous</vt:lpstr>
      <vt:lpstr>Recommended sites for intradermal administration</vt:lpstr>
      <vt:lpstr>The deltoid and forearm sites for intradermal injection</vt:lpstr>
      <vt:lpstr>Needle choice for intradermal administration</vt:lpstr>
      <vt:lpstr>Administration of MVA-BN – intradermal</vt:lpstr>
      <vt:lpstr>Guide to the correct intradermal technique</vt:lpstr>
      <vt:lpstr>Correct intradermal technique continued</vt:lpstr>
      <vt:lpstr>Comparison of intradermal, subcutaneous and intramuscular technique</vt:lpstr>
      <vt:lpstr>Disposal </vt:lpstr>
      <vt:lpstr>Recording</vt:lpstr>
      <vt:lpstr>Post vaccination information</vt:lpstr>
      <vt:lpstr>Adverse reactions following MVA-BN vaccination</vt:lpstr>
      <vt:lpstr>Reported reactions to MVA-BN </vt:lpstr>
      <vt:lpstr>Adverse reactions after intradermal vaccination</vt:lpstr>
      <vt:lpstr>Reporting adverse events</vt:lpstr>
      <vt:lpstr>Useful 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and post exposure vaccination during a monkeypox incident</dc:title>
  <dc:creator>UKHSA</dc:creator>
  <cp:lastModifiedBy>Mark Dartford</cp:lastModifiedBy>
  <cp:revision>370</cp:revision>
  <cp:lastPrinted>2021-08-09T14:01:33Z</cp:lastPrinted>
  <dcterms:created xsi:type="dcterms:W3CDTF">2022-05-26T08:24:20Z</dcterms:created>
  <dcterms:modified xsi:type="dcterms:W3CDTF">2022-10-21T11:33:56Z</dcterms:modified>
</cp:coreProperties>
</file>