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86" r:id="rId3"/>
    <p:sldId id="287" r:id="rId4"/>
    <p:sldId id="288" r:id="rId5"/>
    <p:sldId id="261" r:id="rId6"/>
    <p:sldId id="264" r:id="rId7"/>
    <p:sldId id="302" r:id="rId8"/>
    <p:sldId id="289" r:id="rId9"/>
    <p:sldId id="300" r:id="rId10"/>
    <p:sldId id="290" r:id="rId11"/>
    <p:sldId id="299" r:id="rId12"/>
    <p:sldId id="307" r:id="rId13"/>
    <p:sldId id="292" r:id="rId14"/>
    <p:sldId id="258" r:id="rId15"/>
    <p:sldId id="259" r:id="rId16"/>
    <p:sldId id="311" r:id="rId17"/>
    <p:sldId id="262" r:id="rId18"/>
    <p:sldId id="322" r:id="rId19"/>
    <p:sldId id="272" r:id="rId20"/>
    <p:sldId id="284" r:id="rId21"/>
    <p:sldId id="273" r:id="rId22"/>
    <p:sldId id="277" r:id="rId23"/>
    <p:sldId id="274" r:id="rId24"/>
    <p:sldId id="305" r:id="rId25"/>
    <p:sldId id="306" r:id="rId26"/>
    <p:sldId id="304" r:id="rId27"/>
    <p:sldId id="276" r:id="rId28"/>
    <p:sldId id="313" r:id="rId29"/>
    <p:sldId id="263" r:id="rId30"/>
    <p:sldId id="279" r:id="rId31"/>
    <p:sldId id="280" r:id="rId32"/>
    <p:sldId id="309" r:id="rId33"/>
    <p:sldId id="266" r:id="rId34"/>
    <p:sldId id="267" r:id="rId35"/>
    <p:sldId id="268" r:id="rId36"/>
    <p:sldId id="269" r:id="rId37"/>
    <p:sldId id="270" r:id="rId38"/>
    <p:sldId id="314" r:id="rId39"/>
    <p:sldId id="328" r:id="rId40"/>
    <p:sldId id="323" r:id="rId41"/>
    <p:sldId id="293" r:id="rId42"/>
    <p:sldId id="312" r:id="rId43"/>
    <p:sldId id="310" r:id="rId44"/>
    <p:sldId id="294" r:id="rId45"/>
    <p:sldId id="285" r:id="rId46"/>
    <p:sldId id="317" r:id="rId47"/>
    <p:sldId id="320" r:id="rId48"/>
    <p:sldId id="308" r:id="rId49"/>
    <p:sldId id="318" r:id="rId50"/>
    <p:sldId id="327" r:id="rId51"/>
    <p:sldId id="321" r:id="rId52"/>
    <p:sldId id="326" r:id="rId53"/>
    <p:sldId id="303" r:id="rId54"/>
    <p:sldId id="283" r:id="rId55"/>
    <p:sldId id="295" r:id="rId56"/>
    <p:sldId id="325" r:id="rId57"/>
    <p:sldId id="265" r:id="rId58"/>
    <p:sldId id="282" r:id="rId59"/>
    <p:sldId id="315" r:id="rId60"/>
    <p:sldId id="296" r:id="rId61"/>
    <p:sldId id="297" r:id="rId62"/>
    <p:sldId id="29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ey McFarlane" initials="LM" lastIdx="32" clrIdx="0">
    <p:extLst>
      <p:ext uri="{19B8F6BF-5375-455C-9EA6-DF929625EA0E}">
        <p15:presenceInfo xmlns:p15="http://schemas.microsoft.com/office/powerpoint/2012/main" userId="S::Lesley.McFarlane@ukhsa.gov.uk::3ff71c5c-cfbc-466f-818f-fdc24ec99b27" providerId="AD"/>
      </p:ext>
    </p:extLst>
  </p:cmAuthor>
  <p:cmAuthor id="2" name="Cherstyn Hurley" initials="CH" lastIdx="2" clrIdx="1">
    <p:extLst>
      <p:ext uri="{19B8F6BF-5375-455C-9EA6-DF929625EA0E}">
        <p15:presenceInfo xmlns:p15="http://schemas.microsoft.com/office/powerpoint/2012/main" userId="S::Cherstyn.Hurley@phe.gov.uk::ca934f47-2548-40cb-b2f1-c142d2ee95d0" providerId="AD"/>
      </p:ext>
    </p:extLst>
  </p:cmAuthor>
  <p:cmAuthor id="3" name="DOSANJH, Naveen (NHS ENGLAND – X24)" initials="DN(E–X" lastIdx="24" clrIdx="2">
    <p:extLst>
      <p:ext uri="{19B8F6BF-5375-455C-9EA6-DF929625EA0E}">
        <p15:presenceInfo xmlns:p15="http://schemas.microsoft.com/office/powerpoint/2012/main" userId="DOSANJH, Naveen (NHS ENGLAND – X2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8B00"/>
    <a:srgbClr val="F69200"/>
    <a:srgbClr val="FF9900"/>
    <a:srgbClr val="FF9933"/>
    <a:srgbClr val="E6AF00"/>
    <a:srgbClr val="EEB500"/>
    <a:srgbClr val="00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66" autoAdjust="0"/>
    <p:restoredTop sz="82546" autoAdjust="0"/>
  </p:normalViewPr>
  <p:slideViewPr>
    <p:cSldViewPr snapToGrid="0">
      <p:cViewPr varScale="1">
        <p:scale>
          <a:sx n="55" d="100"/>
          <a:sy n="55" d="100"/>
        </p:scale>
        <p:origin x="792" y="40"/>
      </p:cViewPr>
      <p:guideLst/>
    </p:cSldViewPr>
  </p:slideViewPr>
  <p:notesTextViewPr>
    <p:cViewPr>
      <p:scale>
        <a:sx n="300" d="100"/>
        <a:sy n="3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8/22/2022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v.uk/government/publications/monkeypox-outbreak-epidemiological-overview"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gov.uk/government/publications/monkeypox-outbreak-technical-briefing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a:solidFill>
                  <a:schemeClr val="tx1"/>
                </a:solidFill>
                <a:latin typeface="Arial" panose="020B0604020202020204" pitchFamily="34" charset="0"/>
                <a:cs typeface="Arial" panose="020B0604020202020204" pitchFamily="34" charset="0"/>
              </a:rPr>
              <a:t>The content of these slides was correct at the time of publishing. Practitioners should always ensure they are accessing the most up to date information and guidance. </a:t>
            </a:r>
          </a:p>
          <a:p>
            <a:pPr eaLnBrk="1" hangingPunct="1">
              <a:spcBef>
                <a:spcPct val="0"/>
              </a:spcBef>
            </a:pPr>
            <a:endParaRPr lang="en-GB" sz="1200" dirty="0"/>
          </a:p>
          <a:p>
            <a:pPr eaLnBrk="1" hangingPunct="1">
              <a:spcBef>
                <a:spcPct val="0"/>
              </a:spcBef>
            </a:pPr>
            <a:r>
              <a:rPr lang="en-GB" sz="1200" dirty="0"/>
              <a:t>This resource is designed to train</a:t>
            </a:r>
            <a:r>
              <a:rPr lang="en-GB" sz="1200" baseline="0" dirty="0"/>
              <a:t> </a:t>
            </a:r>
            <a:r>
              <a:rPr lang="en-GB" sz="1200" dirty="0"/>
              <a:t>healthcare practitioners involved in delivering vaccination against monkeypox. </a:t>
            </a:r>
            <a:r>
              <a:rPr lang="en-GB" sz="1200" b="0" baseline="0" dirty="0"/>
              <a:t>Trainers should select the slides they need depending on audience background, role in the programme, length of training session and so on.</a:t>
            </a:r>
          </a:p>
          <a:p>
            <a:pPr eaLnBrk="1" hangingPunct="1">
              <a:spcBef>
                <a:spcPct val="0"/>
              </a:spcBef>
            </a:pPr>
            <a:endParaRPr lang="en-GB" sz="1200" baseline="0" dirty="0"/>
          </a:p>
          <a:p>
            <a:pPr eaLnBrk="1" hangingPunct="1">
              <a:spcBef>
                <a:spcPct val="0"/>
              </a:spcBef>
            </a:pPr>
            <a:r>
              <a:rPr lang="en-GB" sz="1200" dirty="0"/>
              <a:t>This resource does not cover vaccine administration technique. If staff require practical training for this, they should refer to their line manager for additional</a:t>
            </a:r>
            <a:r>
              <a:rPr lang="en-GB" sz="1200" baseline="0" dirty="0"/>
              <a:t> </a:t>
            </a:r>
            <a:r>
              <a:rPr lang="en-GB" sz="1200" dirty="0"/>
              <a:t>training.</a:t>
            </a:r>
          </a:p>
          <a:p>
            <a:pPr algn="l"/>
            <a:endParaRPr lang="en-GB" sz="1200" b="1" dirty="0">
              <a:solidFill>
                <a:schemeClr val="tx1"/>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2966783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43</a:t>
            </a:fld>
            <a:endParaRPr lang="en-US" dirty="0"/>
          </a:p>
        </p:txBody>
      </p:sp>
    </p:spTree>
    <p:extLst>
      <p:ext uri="{BB962C8B-B14F-4D97-AF65-F5344CB8AC3E}">
        <p14:creationId xmlns:p14="http://schemas.microsoft.com/office/powerpoint/2010/main" val="2360279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46</a:t>
            </a:fld>
            <a:endParaRPr lang="en-US" dirty="0"/>
          </a:p>
        </p:txBody>
      </p:sp>
    </p:spTree>
    <p:extLst>
      <p:ext uri="{BB962C8B-B14F-4D97-AF65-F5344CB8AC3E}">
        <p14:creationId xmlns:p14="http://schemas.microsoft.com/office/powerpoint/2010/main" val="2341076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48</a:t>
            </a:fld>
            <a:endParaRPr lang="en-US" dirty="0"/>
          </a:p>
        </p:txBody>
      </p:sp>
    </p:spTree>
    <p:extLst>
      <p:ext uri="{BB962C8B-B14F-4D97-AF65-F5344CB8AC3E}">
        <p14:creationId xmlns:p14="http://schemas.microsoft.com/office/powerpoint/2010/main" val="3584050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49</a:t>
            </a:fld>
            <a:endParaRPr lang="en-US" dirty="0"/>
          </a:p>
        </p:txBody>
      </p:sp>
    </p:spTree>
    <p:extLst>
      <p:ext uri="{BB962C8B-B14F-4D97-AF65-F5344CB8AC3E}">
        <p14:creationId xmlns:p14="http://schemas.microsoft.com/office/powerpoint/2010/main" val="716337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55</a:t>
            </a:fld>
            <a:endParaRPr lang="en-US" dirty="0"/>
          </a:p>
        </p:txBody>
      </p:sp>
    </p:spTree>
    <p:extLst>
      <p:ext uri="{BB962C8B-B14F-4D97-AF65-F5344CB8AC3E}">
        <p14:creationId xmlns:p14="http://schemas.microsoft.com/office/powerpoint/2010/main" val="2720915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56</a:t>
            </a:fld>
            <a:endParaRPr lang="en-US" dirty="0"/>
          </a:p>
        </p:txBody>
      </p:sp>
    </p:spTree>
    <p:extLst>
      <p:ext uri="{BB962C8B-B14F-4D97-AF65-F5344CB8AC3E}">
        <p14:creationId xmlns:p14="http://schemas.microsoft.com/office/powerpoint/2010/main" val="1218760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59</a:t>
            </a:fld>
            <a:endParaRPr lang="en-US" dirty="0"/>
          </a:p>
        </p:txBody>
      </p:sp>
    </p:spTree>
    <p:extLst>
      <p:ext uri="{BB962C8B-B14F-4D97-AF65-F5344CB8AC3E}">
        <p14:creationId xmlns:p14="http://schemas.microsoft.com/office/powerpoint/2010/main" val="2984599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60</a:t>
            </a:fld>
            <a:endParaRPr lang="en-US" dirty="0"/>
          </a:p>
        </p:txBody>
      </p:sp>
    </p:spTree>
    <p:extLst>
      <p:ext uri="{BB962C8B-B14F-4D97-AF65-F5344CB8AC3E}">
        <p14:creationId xmlns:p14="http://schemas.microsoft.com/office/powerpoint/2010/main" val="813273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61</a:t>
            </a:fld>
            <a:endParaRPr lang="en-US" dirty="0"/>
          </a:p>
        </p:txBody>
      </p:sp>
    </p:spTree>
    <p:extLst>
      <p:ext uri="{BB962C8B-B14F-4D97-AF65-F5344CB8AC3E}">
        <p14:creationId xmlns:p14="http://schemas.microsoft.com/office/powerpoint/2010/main" val="80210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a:t>
            </a:fld>
            <a:endParaRPr lang="en-US" dirty="0"/>
          </a:p>
        </p:txBody>
      </p:sp>
    </p:spTree>
    <p:extLst>
      <p:ext uri="{BB962C8B-B14F-4D97-AF65-F5344CB8AC3E}">
        <p14:creationId xmlns:p14="http://schemas.microsoft.com/office/powerpoint/2010/main" val="136573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a:t>
            </a:fld>
            <a:endParaRPr lang="en-US" dirty="0"/>
          </a:p>
        </p:txBody>
      </p:sp>
    </p:spTree>
    <p:extLst>
      <p:ext uri="{BB962C8B-B14F-4D97-AF65-F5344CB8AC3E}">
        <p14:creationId xmlns:p14="http://schemas.microsoft.com/office/powerpoint/2010/main" val="172868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Monkeypox outbreak: epidemiological overview - GOV.UK (www.gov.uk)</a:t>
            </a:r>
            <a:endParaRPr lang="en-GB" dirty="0">
              <a:hlinkClick r:id="rId4"/>
            </a:endParaRPr>
          </a:p>
          <a:p>
            <a:r>
              <a:rPr lang="en-GB" dirty="0">
                <a:hlinkClick r:id="rId4"/>
              </a:rPr>
              <a:t>Monkeypox outbreak: technical briefings - GOV.UK (www.gov.uk)</a:t>
            </a:r>
            <a:r>
              <a:rPr lang="en-GB" dirty="0"/>
              <a:t> </a:t>
            </a:r>
          </a:p>
        </p:txBody>
      </p:sp>
      <p:sp>
        <p:nvSpPr>
          <p:cNvPr id="4" name="Slide Number Placeholder 3"/>
          <p:cNvSpPr>
            <a:spLocks noGrp="1"/>
          </p:cNvSpPr>
          <p:nvPr>
            <p:ph type="sldNum" sz="quarter" idx="5"/>
          </p:nvPr>
        </p:nvSpPr>
        <p:spPr/>
        <p:txBody>
          <a:bodyPr/>
          <a:lstStyle/>
          <a:p>
            <a:fld id="{0C9349AD-43E2-A142-9B61-FBB06C64E86F}" type="slidenum">
              <a:rPr lang="en-US" smtClean="0"/>
              <a:t>12</a:t>
            </a:fld>
            <a:endParaRPr lang="en-US" dirty="0"/>
          </a:p>
        </p:txBody>
      </p:sp>
    </p:spTree>
    <p:extLst>
      <p:ext uri="{BB962C8B-B14F-4D97-AF65-F5344CB8AC3E}">
        <p14:creationId xmlns:p14="http://schemas.microsoft.com/office/powerpoint/2010/main" val="348982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15</a:t>
            </a:fld>
            <a:endParaRPr lang="en-US" dirty="0"/>
          </a:p>
        </p:txBody>
      </p:sp>
    </p:spTree>
    <p:extLst>
      <p:ext uri="{BB962C8B-B14F-4D97-AF65-F5344CB8AC3E}">
        <p14:creationId xmlns:p14="http://schemas.microsoft.com/office/powerpoint/2010/main" val="378519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19</a:t>
            </a:fld>
            <a:endParaRPr lang="en-US" dirty="0"/>
          </a:p>
        </p:txBody>
      </p:sp>
    </p:spTree>
    <p:extLst>
      <p:ext uri="{BB962C8B-B14F-4D97-AF65-F5344CB8AC3E}">
        <p14:creationId xmlns:p14="http://schemas.microsoft.com/office/powerpoint/2010/main" val="3000386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28</a:t>
            </a:fld>
            <a:endParaRPr lang="en-US" dirty="0"/>
          </a:p>
        </p:txBody>
      </p:sp>
    </p:spTree>
    <p:extLst>
      <p:ext uri="{BB962C8B-B14F-4D97-AF65-F5344CB8AC3E}">
        <p14:creationId xmlns:p14="http://schemas.microsoft.com/office/powerpoint/2010/main" val="333548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40</a:t>
            </a:fld>
            <a:endParaRPr lang="en-US" dirty="0"/>
          </a:p>
        </p:txBody>
      </p:sp>
    </p:spTree>
    <p:extLst>
      <p:ext uri="{BB962C8B-B14F-4D97-AF65-F5344CB8AC3E}">
        <p14:creationId xmlns:p14="http://schemas.microsoft.com/office/powerpoint/2010/main" val="105129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41</a:t>
            </a:fld>
            <a:endParaRPr lang="en-US" dirty="0"/>
          </a:p>
        </p:txBody>
      </p:sp>
    </p:spTree>
    <p:extLst>
      <p:ext uri="{BB962C8B-B14F-4D97-AF65-F5344CB8AC3E}">
        <p14:creationId xmlns:p14="http://schemas.microsoft.com/office/powerpoint/2010/main" val="4151937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3043E6A-190F-3243-ACC1-1EDC647D0975}"/>
              </a:ext>
            </a:extLst>
          </p:cNvPr>
          <p:cNvSpPr/>
          <p:nvPr userDrawn="1"/>
        </p:nvSpPr>
        <p:spPr>
          <a:xfrm>
            <a:off x="-1" y="2078658"/>
            <a:ext cx="11594728" cy="4779342"/>
          </a:xfrm>
          <a:custGeom>
            <a:avLst/>
            <a:gdLst>
              <a:gd name="connsiteX0" fmla="*/ 0 w 11594728"/>
              <a:gd name="connsiteY0" fmla="*/ 0 h 4779342"/>
              <a:gd name="connsiteX1" fmla="*/ 10694728 w 11594728"/>
              <a:gd name="connsiteY1" fmla="*/ 0 h 4779342"/>
              <a:gd name="connsiteX2" fmla="*/ 11594728 w 11594728"/>
              <a:gd name="connsiteY2" fmla="*/ 900000 h 4779342"/>
              <a:gd name="connsiteX3" fmla="*/ 11594728 w 11594728"/>
              <a:gd name="connsiteY3" fmla="*/ 4779342 h 4779342"/>
              <a:gd name="connsiteX4" fmla="*/ 0 w 11594728"/>
              <a:gd name="connsiteY4" fmla="*/ 4779342 h 4779342"/>
              <a:gd name="connsiteX5" fmla="*/ 0 w 11594728"/>
              <a:gd name="connsiteY5" fmla="*/ 0 h 477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94728" h="4779342">
                <a:moveTo>
                  <a:pt x="0" y="0"/>
                </a:moveTo>
                <a:lnTo>
                  <a:pt x="10694728" y="0"/>
                </a:lnTo>
                <a:cubicBezTo>
                  <a:pt x="11191784" y="0"/>
                  <a:pt x="11594728" y="402944"/>
                  <a:pt x="11594728" y="900000"/>
                </a:cubicBezTo>
                <a:lnTo>
                  <a:pt x="11594728" y="4779342"/>
                </a:lnTo>
                <a:lnTo>
                  <a:pt x="0" y="4779342"/>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931EC4B2-CA6D-D246-AE7B-B00C1AF8DB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21" y="231831"/>
            <a:ext cx="1713105" cy="1625997"/>
          </a:xfrm>
          <a:prstGeom prst="rect">
            <a:avLst/>
          </a:prstGeom>
        </p:spPr>
      </p:pic>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04DA4437-A3AB-FA42-8D92-27EBB9F4C470}"/>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AC6643BB-BEA7-AF47-9977-3A58132C2BB3}"/>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111100E-39E2-3B40-8203-DCB033375A5D}"/>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70BCEA33-00F7-3945-A0DF-D46E2208E105}"/>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69775CF-2B51-CC49-B6DD-A1E6E94266E6}"/>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74B7D02B-8830-3A44-AE9E-B31DAD1103ED}"/>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3C54208-3793-FC48-91E2-4AC621296A16}"/>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EA8E56C8-F9C4-D54F-9D18-358F7ADCD2F5}"/>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dirty="0"/>
              <a:t>Vaccination against monkeypox using the MVA-BN vaccine</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v.uk/guidance/imported-fever-service-ifs" TargetMode="External"/><Relationship Id="rId2" Type="http://schemas.openxmlformats.org/officeDocument/2006/relationships/hyperlink" Target="http://www.gov.uk/government/collections/rare-and-imported-pathogens-laboratory-rip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lfh.org.uk/programmes/immunis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gov.uk/government/publications/monkeypox-vaccination" TargetMode="External"/><Relationship Id="rId5" Type="http://schemas.openxmlformats.org/officeDocument/2006/relationships/hyperlink" Target="https://www.gov.uk/government/publications/smallpox-and-vaccinia-the-green-book-chapter-29" TargetMode="External"/><Relationship Id="rId4" Type="http://schemas.openxmlformats.org/officeDocument/2006/relationships/hyperlink" Target="http://www.rcn.org.uk/professional-development/publications/immunisation-knowledge-and-skills-competence-assessment-tool-uk-pub-010-07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v.uk/government/publications/smallpox-and-vaccinia-the-green-book-chapter-2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gov.uk/government/publications/immunisation-of-individuals-with-underlying-medical-conditions-the-green-book-chapter-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consent-the-green-book-chapter-2" TargetMode="External"/><Relationship Id="rId7"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gov.uk/government/publications/smallpox-mva-vaccination-against-monkeypox-checklist-and-consent-form" TargetMode="External"/><Relationship Id="rId4" Type="http://schemas.openxmlformats.org/officeDocument/2006/relationships/hyperlink" Target="http://www.gov.uk/drug-safety-update/off-label-or-unlicensed-use-of-medicines-prescribers-responsibilitie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england.nhs.uk/publication/national-infection-prevention-and-control/" TargetMode="External"/><Relationship Id="rId2" Type="http://schemas.openxmlformats.org/officeDocument/2006/relationships/hyperlink" Target="http://www.gov.uk/guidance/monkeypox-reducing-risk-of-transmission-at-vaccination-clinic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sps.nhs.uk/articles/using-smallpox-vaccine-for-monkeypox-exposure/"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gov.uk/government/publications/immunisation-procedures-the-green-book-chapter-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gov.uk/government/publications/vaccine-safety-and-adverse-events-following-immunisation-the-green-book-chapter-8" TargetMode="External"/><Relationship Id="rId2" Type="http://schemas.openxmlformats.org/officeDocument/2006/relationships/hyperlink" Target="https://www.gov.uk/government/publications/immunisation-procedures-the-green-book-chapter-4"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government/publications/immunisation-procedures-the-green-book-chapter-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england.nhs.uk/publication/management-and-disposal-of-healthcare-waste-htm-07-01/"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forms.office.com/r/58S3Wn6YNc"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sps.nhs.uk/articles/using-smallpox-vaccine-for-monkeypox-exposure/" TargetMode="External"/><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nhs.uk/conditions/monkeypox/" TargetMode="External"/><Relationship Id="rId4" Type="http://schemas.openxmlformats.org/officeDocument/2006/relationships/hyperlink" Target="https://www.healthpublications.gov.uk/Home.html"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yellowcard.mhra.gov.uk/" TargetMode="External"/><Relationship Id="rId7" Type="http://schemas.openxmlformats.org/officeDocument/2006/relationships/hyperlink" Target="http://www.nhs.uk/conditions/monkeypo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gov.uk/government/publications/monkeypox-vaccination-resources" TargetMode="External"/><Relationship Id="rId11" Type="http://schemas.openxmlformats.org/officeDocument/2006/relationships/image" Target="../media/image9.jpg"/><Relationship Id="rId5" Type="http://schemas.openxmlformats.org/officeDocument/2006/relationships/hyperlink" Target="https://www.healthpublications.gov.uk/Home.html" TargetMode="External"/><Relationship Id="rId10" Type="http://schemas.openxmlformats.org/officeDocument/2006/relationships/image" Target="../media/image19.png"/><Relationship Id="rId4" Type="http://schemas.openxmlformats.org/officeDocument/2006/relationships/hyperlink" Target="http://www.sps.nhs.uk/articles/using-smallpox-vaccine-for-monkeypox-exposure/" TargetMode="External"/><Relationship Id="rId9"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v.uk/government/collections/immunisation-against-infectious-disease-the-green-boo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www.gov.uk/government/publications/monkeypox-vaccination"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www.mhra.gov.uk/yellowcar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8" Type="http://schemas.openxmlformats.org/officeDocument/2006/relationships/hyperlink" Target="https://www.drugs.com/pro/jynneos.html" TargetMode="External"/><Relationship Id="rId3" Type="http://schemas.openxmlformats.org/officeDocument/2006/relationships/hyperlink" Target="https://www.gov.uk/government/collections/monkeypox-guidance" TargetMode="External"/><Relationship Id="rId7" Type="http://schemas.openxmlformats.org/officeDocument/2006/relationships/hyperlink" Target="https://products.mhra.gov.uk/search/?search=Imvanex&amp;page=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gov.uk/government/news/monkeypox-cases-confirmed-in-england-latest-updates" TargetMode="External"/><Relationship Id="rId11" Type="http://schemas.openxmlformats.org/officeDocument/2006/relationships/image" Target="../media/image22.png"/><Relationship Id="rId5" Type="http://schemas.openxmlformats.org/officeDocument/2006/relationships/hyperlink" Target="https://www.gov.uk/government/publications/monkeypox-vaccination" TargetMode="External"/><Relationship Id="rId10" Type="http://schemas.openxmlformats.org/officeDocument/2006/relationships/hyperlink" Target="https://www.healthpublications.gov.uk/Home.html" TargetMode="External"/><Relationship Id="rId4" Type="http://schemas.openxmlformats.org/officeDocument/2006/relationships/hyperlink" Target="https://www.gov.uk/guidance/monkeypox" TargetMode="External"/><Relationship Id="rId9" Type="http://schemas.openxmlformats.org/officeDocument/2006/relationships/hyperlink" Target="https://www.gov.uk/government/publications/monkeypox-vaccination-resources"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fontScale="90000"/>
          </a:bodyPr>
          <a:lstStyle/>
          <a:p>
            <a:r>
              <a:rPr lang="en-GB" sz="4400" dirty="0"/>
              <a:t>Vaccination against monkeypox using the MVA-BN vaccine</a:t>
            </a:r>
            <a:br>
              <a:rPr lang="en-GB" dirty="0"/>
            </a:br>
            <a:br>
              <a:rPr lang="en-GB" dirty="0"/>
            </a:br>
            <a:br>
              <a:rPr lang="en-GB" dirty="0"/>
            </a:br>
            <a:br>
              <a:rPr lang="en-GB" dirty="0"/>
            </a:br>
            <a:r>
              <a:rPr lang="en-GB" sz="3100" dirty="0"/>
              <a:t>Training for healthcare practitioners</a:t>
            </a:r>
            <a:br>
              <a:rPr lang="en-GB" sz="3100" dirty="0"/>
            </a:br>
            <a:r>
              <a:rPr lang="en-GB" sz="3100" dirty="0"/>
              <a:t>22 August 2022</a:t>
            </a:r>
            <a:br>
              <a:rPr lang="en-GB" dirty="0"/>
            </a:br>
            <a:br>
              <a:rPr lang="en-GB" dirty="0"/>
            </a:br>
            <a:endParaRPr lang="en-GB"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3342-36BB-49AE-A5F1-E72FA155B1AF}"/>
              </a:ext>
            </a:extLst>
          </p:cNvPr>
          <p:cNvSpPr>
            <a:spLocks noGrp="1"/>
          </p:cNvSpPr>
          <p:nvPr>
            <p:ph type="title"/>
          </p:nvPr>
        </p:nvSpPr>
        <p:spPr/>
        <p:txBody>
          <a:bodyPr/>
          <a:lstStyle/>
          <a:p>
            <a:r>
              <a:rPr lang="en-GB" dirty="0"/>
              <a:t>Transmission</a:t>
            </a:r>
          </a:p>
        </p:txBody>
      </p:sp>
      <p:sp>
        <p:nvSpPr>
          <p:cNvPr id="3" name="Content Placeholder 2">
            <a:extLst>
              <a:ext uri="{FF2B5EF4-FFF2-40B4-BE49-F238E27FC236}">
                <a16:creationId xmlns:a16="http://schemas.microsoft.com/office/drawing/2014/main" id="{37E0B3B9-3D6C-471C-837F-2D5C1AC7E080}"/>
              </a:ext>
            </a:extLst>
          </p:cNvPr>
          <p:cNvSpPr>
            <a:spLocks noGrp="1"/>
          </p:cNvSpPr>
          <p:nvPr>
            <p:ph idx="1"/>
          </p:nvPr>
        </p:nvSpPr>
        <p:spPr/>
        <p:txBody>
          <a:bodyPr>
            <a:normAutofit fontScale="92500" lnSpcReduction="20000"/>
          </a:bodyPr>
          <a:lstStyle/>
          <a:p>
            <a:r>
              <a:rPr lang="en-GB" dirty="0">
                <a:latin typeface="+mn-lt"/>
              </a:rPr>
              <a:t>monkeypox does not spread easily between people</a:t>
            </a:r>
          </a:p>
          <a:p>
            <a:pPr algn="l"/>
            <a:r>
              <a:rPr lang="en-GB" b="0" i="0" dirty="0">
                <a:solidFill>
                  <a:srgbClr val="0B0C0C"/>
                </a:solidFill>
                <a:effectLst/>
                <a:latin typeface="+mn-lt"/>
              </a:rPr>
              <a:t>spread of monkeypox may occur when a person comes into close contact with </a:t>
            </a:r>
          </a:p>
          <a:p>
            <a:pPr lvl="1"/>
            <a:r>
              <a:rPr lang="en-GB" b="0" i="0" dirty="0">
                <a:solidFill>
                  <a:srgbClr val="0B0C0C"/>
                </a:solidFill>
                <a:effectLst/>
                <a:latin typeface="+mn-lt"/>
              </a:rPr>
              <a:t>lesions, body fluids or respiratory droplets from an animal or infected human</a:t>
            </a:r>
          </a:p>
          <a:p>
            <a:pPr lvl="1"/>
            <a:r>
              <a:rPr lang="en-GB" b="0" i="0" dirty="0">
                <a:solidFill>
                  <a:srgbClr val="0B0C0C"/>
                </a:solidFill>
                <a:effectLst/>
                <a:latin typeface="+mn-lt"/>
              </a:rPr>
              <a:t>or materials contaminated with the virus, for example bedding</a:t>
            </a:r>
          </a:p>
          <a:p>
            <a:pPr algn="l"/>
            <a:r>
              <a:rPr lang="en-GB" b="0" i="0" dirty="0">
                <a:solidFill>
                  <a:srgbClr val="0B0C0C"/>
                </a:solidFill>
                <a:effectLst/>
                <a:latin typeface="+mn-lt"/>
              </a:rPr>
              <a:t>the virus enters the body through broken skin (even if breaks are not visible), the respiratory tract, or the mucous membranes (eyes, nose, or mouth)</a:t>
            </a:r>
          </a:p>
          <a:p>
            <a:pPr algn="l"/>
            <a:r>
              <a:rPr lang="en-GB" b="0" i="0" dirty="0">
                <a:solidFill>
                  <a:srgbClr val="0B0C0C"/>
                </a:solidFill>
                <a:effectLst/>
                <a:latin typeface="+mn-lt"/>
              </a:rPr>
              <a:t>person-to-person spread is very uncommon, but may occur through:</a:t>
            </a:r>
          </a:p>
          <a:p>
            <a:pPr lvl="1"/>
            <a:r>
              <a:rPr lang="en-GB" sz="2400" dirty="0">
                <a:solidFill>
                  <a:srgbClr val="0B0C0C"/>
                </a:solidFill>
                <a:latin typeface="+mn-lt"/>
              </a:rPr>
              <a:t>contact with clothing or linens (such as bedding or towels) used by an infected person</a:t>
            </a:r>
          </a:p>
          <a:p>
            <a:pPr lvl="1"/>
            <a:r>
              <a:rPr lang="en-GB" sz="2400" dirty="0">
                <a:solidFill>
                  <a:srgbClr val="0B0C0C"/>
                </a:solidFill>
                <a:latin typeface="+mn-lt"/>
              </a:rPr>
              <a:t>direct contact with monkeypox skin lesions or scabs</a:t>
            </a:r>
          </a:p>
          <a:p>
            <a:pPr lvl="1"/>
            <a:r>
              <a:rPr lang="en-GB" sz="2400" dirty="0">
                <a:solidFill>
                  <a:srgbClr val="0B0C0C"/>
                </a:solidFill>
                <a:latin typeface="+mn-lt"/>
              </a:rPr>
              <a:t>close exposure to the coughs or sneezes of an individual with a monkeypox rash</a:t>
            </a:r>
          </a:p>
          <a:p>
            <a:r>
              <a:rPr lang="en-GB" dirty="0">
                <a:latin typeface="+mn-lt"/>
              </a:rPr>
              <a:t>the incubation period for monkeypox is between 5 and 21 days (typically 6 to 13 days) following exposure</a:t>
            </a:r>
          </a:p>
          <a:p>
            <a:endParaRPr lang="en-GB" dirty="0"/>
          </a:p>
        </p:txBody>
      </p:sp>
      <p:sp>
        <p:nvSpPr>
          <p:cNvPr id="4" name="Footer Placeholder 3">
            <a:extLst>
              <a:ext uri="{FF2B5EF4-FFF2-40B4-BE49-F238E27FC236}">
                <a16:creationId xmlns:a16="http://schemas.microsoft.com/office/drawing/2014/main" id="{44174830-EDB0-4157-9206-46F1D366CB1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8D3C1202-09A0-4C1E-B0E4-FCF2BD31116A}"/>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extLst>
      <p:ext uri="{BB962C8B-B14F-4D97-AF65-F5344CB8AC3E}">
        <p14:creationId xmlns:p14="http://schemas.microsoft.com/office/powerpoint/2010/main" val="92767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2D42-1933-4A68-B630-62D4F7F1D2FA}"/>
              </a:ext>
            </a:extLst>
          </p:cNvPr>
          <p:cNvSpPr>
            <a:spLocks noGrp="1"/>
          </p:cNvSpPr>
          <p:nvPr>
            <p:ph type="title"/>
          </p:nvPr>
        </p:nvSpPr>
        <p:spPr/>
        <p:txBody>
          <a:bodyPr/>
          <a:lstStyle/>
          <a:p>
            <a:r>
              <a:rPr lang="en-GB" dirty="0"/>
              <a:t>Monkeypox in the UK </a:t>
            </a:r>
          </a:p>
        </p:txBody>
      </p:sp>
      <p:sp>
        <p:nvSpPr>
          <p:cNvPr id="3" name="Content Placeholder 2">
            <a:extLst>
              <a:ext uri="{FF2B5EF4-FFF2-40B4-BE49-F238E27FC236}">
                <a16:creationId xmlns:a16="http://schemas.microsoft.com/office/drawing/2014/main" id="{5DE3A598-6190-4CA2-8A42-073034DDDEF9}"/>
              </a:ext>
            </a:extLst>
          </p:cNvPr>
          <p:cNvSpPr>
            <a:spLocks noGrp="1"/>
          </p:cNvSpPr>
          <p:nvPr>
            <p:ph idx="1"/>
          </p:nvPr>
        </p:nvSpPr>
        <p:spPr/>
        <p:txBody>
          <a:bodyPr>
            <a:normAutofit fontScale="92500" lnSpcReduction="10000"/>
          </a:bodyPr>
          <a:lstStyle/>
          <a:p>
            <a:r>
              <a:rPr lang="en-GB" dirty="0"/>
              <a:t>in 2018 there were 3 cases of monkeypox in the UK. 2 occurred in people who had recently travelled from Nigeria. The 3</a:t>
            </a:r>
            <a:r>
              <a:rPr lang="en-GB" baseline="30000" dirty="0"/>
              <a:t>rd</a:t>
            </a:r>
            <a:r>
              <a:rPr lang="en-GB" dirty="0"/>
              <a:t> case was in a healthcare worker involved in the care of 1 of the cases and was infected following contact with contaminated bed linen</a:t>
            </a:r>
          </a:p>
          <a:p>
            <a:r>
              <a:rPr lang="en-GB" dirty="0"/>
              <a:t>in 2019 1 case of monkeypox occurred in the UK following travel to Nigeria</a:t>
            </a:r>
          </a:p>
          <a:p>
            <a:r>
              <a:rPr lang="en-GB" dirty="0"/>
              <a:t>in 2021 3 monkeypox cases were reported from within the same family; the index case had recent travel history to Nigeria</a:t>
            </a:r>
          </a:p>
          <a:p>
            <a:r>
              <a:rPr lang="en-GB" dirty="0"/>
              <a:t>on 7 May 2022, a case of monkeypox was reported in a person who had recently travelled to Nigeria</a:t>
            </a:r>
          </a:p>
          <a:p>
            <a:r>
              <a:rPr lang="en-GB" dirty="0"/>
              <a:t>on 14 May, 2 further cases, with no known links to the case announced on 7 May, were reported in individuals from the same household</a:t>
            </a:r>
          </a:p>
          <a:p>
            <a:r>
              <a:rPr lang="en-GB" dirty="0"/>
              <a:t>on 16 May, 4 additional monkeypox cases were reported in England. These cases had no known connections with the cases reported on 7 and 14 May </a:t>
            </a:r>
          </a:p>
          <a:p>
            <a:r>
              <a:rPr lang="en-GB" dirty="0"/>
              <a:t>by 26 June, 1076 cases of monkeypox had been laboratory confirmed in the UK</a:t>
            </a:r>
          </a:p>
        </p:txBody>
      </p:sp>
      <p:sp>
        <p:nvSpPr>
          <p:cNvPr id="4" name="Footer Placeholder 3">
            <a:extLst>
              <a:ext uri="{FF2B5EF4-FFF2-40B4-BE49-F238E27FC236}">
                <a16:creationId xmlns:a16="http://schemas.microsoft.com/office/drawing/2014/main" id="{ACA4721E-7454-45C0-944A-6C75E02F9659}"/>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5A7EDFB-FFA9-4636-8D2E-2D02CD82D0BB}"/>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extLst>
      <p:ext uri="{BB962C8B-B14F-4D97-AF65-F5344CB8AC3E}">
        <p14:creationId xmlns:p14="http://schemas.microsoft.com/office/powerpoint/2010/main" val="2757233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878B-7832-4DF0-B7E8-558807B156E8}"/>
              </a:ext>
            </a:extLst>
          </p:cNvPr>
          <p:cNvSpPr>
            <a:spLocks noGrp="1"/>
          </p:cNvSpPr>
          <p:nvPr>
            <p:ph type="title"/>
          </p:nvPr>
        </p:nvSpPr>
        <p:spPr/>
        <p:txBody>
          <a:bodyPr/>
          <a:lstStyle/>
          <a:p>
            <a:r>
              <a:rPr lang="en-GB" dirty="0"/>
              <a:t>Monkeypox in the UK (cont)</a:t>
            </a:r>
          </a:p>
        </p:txBody>
      </p:sp>
      <p:sp>
        <p:nvSpPr>
          <p:cNvPr id="3" name="Content Placeholder 2">
            <a:extLst>
              <a:ext uri="{FF2B5EF4-FFF2-40B4-BE49-F238E27FC236}">
                <a16:creationId xmlns:a16="http://schemas.microsoft.com/office/drawing/2014/main" id="{B35FFBE7-36D0-43C7-B2E8-A3172E72704D}"/>
              </a:ext>
            </a:extLst>
          </p:cNvPr>
          <p:cNvSpPr>
            <a:spLocks noGrp="1"/>
          </p:cNvSpPr>
          <p:nvPr>
            <p:ph idx="1"/>
          </p:nvPr>
        </p:nvSpPr>
        <p:spPr/>
        <p:txBody>
          <a:bodyPr>
            <a:normAutofit lnSpcReduction="10000"/>
          </a:bodyPr>
          <a:lstStyle/>
          <a:p>
            <a:pPr marL="0" indent="0">
              <a:buNone/>
            </a:pPr>
            <a:r>
              <a:rPr lang="en-GB" dirty="0">
                <a:solidFill>
                  <a:srgbClr val="0B0C0C"/>
                </a:solidFill>
                <a:latin typeface="+mn-lt"/>
              </a:rPr>
              <a:t>A</a:t>
            </a:r>
            <a:r>
              <a:rPr lang="en-GB" b="0" i="0" dirty="0">
                <a:solidFill>
                  <a:srgbClr val="0B0C0C"/>
                </a:solidFill>
                <a:effectLst/>
                <a:latin typeface="+mn-lt"/>
              </a:rPr>
              <a:t>s of 8 August 2022</a:t>
            </a:r>
            <a:r>
              <a:rPr lang="en-GB" dirty="0">
                <a:solidFill>
                  <a:srgbClr val="0B0C0C"/>
                </a:solidFill>
                <a:latin typeface="+mn-lt"/>
              </a:rPr>
              <a:t>:</a:t>
            </a:r>
            <a:r>
              <a:rPr lang="en-GB" b="0" i="0" dirty="0">
                <a:solidFill>
                  <a:srgbClr val="0B0C0C"/>
                </a:solidFill>
                <a:effectLst/>
                <a:latin typeface="+mn-lt"/>
              </a:rPr>
              <a:t> </a:t>
            </a:r>
          </a:p>
          <a:p>
            <a:r>
              <a:rPr lang="en-GB" b="0" i="0" dirty="0">
                <a:solidFill>
                  <a:srgbClr val="0B0C0C"/>
                </a:solidFill>
                <a:effectLst/>
                <a:latin typeface="+mn-lt"/>
              </a:rPr>
              <a:t>3,017 laboratory-detected cases of monkeypox in the UK (2,883 in England)</a:t>
            </a:r>
          </a:p>
          <a:p>
            <a:r>
              <a:rPr lang="en-GB" b="0" i="0" dirty="0">
                <a:solidFill>
                  <a:srgbClr val="0B0C0C"/>
                </a:solidFill>
                <a:effectLst/>
                <a:latin typeface="+mn-lt"/>
              </a:rPr>
              <a:t>median age of cases in the UK was 37 years old</a:t>
            </a:r>
          </a:p>
          <a:p>
            <a:r>
              <a:rPr lang="en-GB" b="0" i="0" dirty="0">
                <a:solidFill>
                  <a:srgbClr val="0B0C0C"/>
                </a:solidFill>
                <a:effectLst/>
                <a:latin typeface="+mn-lt"/>
              </a:rPr>
              <a:t>a high proportion of cases known to be London residents (73% overall)</a:t>
            </a:r>
          </a:p>
          <a:p>
            <a:r>
              <a:rPr lang="en-GB" b="0" i="0" dirty="0">
                <a:solidFill>
                  <a:srgbClr val="0B0C0C"/>
                </a:solidFill>
                <a:effectLst/>
                <a:latin typeface="+mn-lt"/>
              </a:rPr>
              <a:t>99% cases in England were in men</a:t>
            </a:r>
          </a:p>
          <a:p>
            <a:r>
              <a:rPr lang="en-GB" b="0" i="0" dirty="0">
                <a:solidFill>
                  <a:srgbClr val="0B0C0C"/>
                </a:solidFill>
                <a:effectLst/>
                <a:latin typeface="+mn-lt"/>
              </a:rPr>
              <a:t>monkeypox continues to be transmitted through close or sexual contact, primarily in interconnected sexual networks of gay, bisexual, or other men who have sex with men (GBMSM)</a:t>
            </a:r>
          </a:p>
          <a:p>
            <a:r>
              <a:rPr lang="en-GB" b="0" i="0" dirty="0">
                <a:solidFill>
                  <a:srgbClr val="0B0C0C"/>
                </a:solidFill>
                <a:effectLst/>
                <a:latin typeface="+mn-lt"/>
              </a:rPr>
              <a:t>no reported deaths in the UK but there is significant morbidity in the majority of people who are admitted to hospital for clinical care reasons, including severe pain and complications due to secondary bacterial infection</a:t>
            </a:r>
          </a:p>
          <a:p>
            <a:endParaRPr lang="en-GB" b="0" i="0" dirty="0">
              <a:solidFill>
                <a:srgbClr val="0B0C0C"/>
              </a:solidFill>
              <a:effectLst/>
              <a:latin typeface="GDS Transport"/>
            </a:endParaRPr>
          </a:p>
          <a:p>
            <a:endParaRPr lang="en-GB" dirty="0"/>
          </a:p>
        </p:txBody>
      </p:sp>
      <p:sp>
        <p:nvSpPr>
          <p:cNvPr id="4" name="Footer Placeholder 3">
            <a:extLst>
              <a:ext uri="{FF2B5EF4-FFF2-40B4-BE49-F238E27FC236}">
                <a16:creationId xmlns:a16="http://schemas.microsoft.com/office/drawing/2014/main" id="{C0C0A0A6-41DB-457D-B886-E000241BFF1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87B6E3D-A85F-46F5-B433-9962526CE142}"/>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Tree>
    <p:extLst>
      <p:ext uri="{BB962C8B-B14F-4D97-AF65-F5344CB8AC3E}">
        <p14:creationId xmlns:p14="http://schemas.microsoft.com/office/powerpoint/2010/main" val="630850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D5D77-4CB6-42C9-8CFA-DB3A5FA4F331}"/>
              </a:ext>
            </a:extLst>
          </p:cNvPr>
          <p:cNvSpPr>
            <a:spLocks noGrp="1"/>
          </p:cNvSpPr>
          <p:nvPr>
            <p:ph type="title"/>
          </p:nvPr>
        </p:nvSpPr>
        <p:spPr/>
        <p:txBody>
          <a:bodyPr/>
          <a:lstStyle/>
          <a:p>
            <a:r>
              <a:rPr lang="en-GB" dirty="0"/>
              <a:t>Diagnosis and treatment</a:t>
            </a:r>
          </a:p>
        </p:txBody>
      </p:sp>
      <p:sp>
        <p:nvSpPr>
          <p:cNvPr id="3" name="Content Placeholder 2">
            <a:extLst>
              <a:ext uri="{FF2B5EF4-FFF2-40B4-BE49-F238E27FC236}">
                <a16:creationId xmlns:a16="http://schemas.microsoft.com/office/drawing/2014/main" id="{85C45EA6-ECBF-4155-8BE1-3FE105EC95E7}"/>
              </a:ext>
            </a:extLst>
          </p:cNvPr>
          <p:cNvSpPr>
            <a:spLocks noGrp="1"/>
          </p:cNvSpPr>
          <p:nvPr>
            <p:ph idx="1"/>
          </p:nvPr>
        </p:nvSpPr>
        <p:spPr/>
        <p:txBody>
          <a:bodyPr>
            <a:normAutofit fontScale="92500" lnSpcReduction="10000"/>
          </a:bodyPr>
          <a:lstStyle/>
          <a:p>
            <a:r>
              <a:rPr lang="en-GB" dirty="0"/>
              <a:t>clinical diagnosis of monkeypox can be difficult as it is often confused with other infections such as chickenpox</a:t>
            </a:r>
          </a:p>
          <a:p>
            <a:r>
              <a:rPr lang="en-GB" dirty="0"/>
              <a:t>a definite diagnosis of monkeypox requires assessment by a health professional and specific testing in a specialist laboratory</a:t>
            </a:r>
          </a:p>
          <a:p>
            <a:r>
              <a:rPr lang="en-GB" dirty="0"/>
              <a:t>in the UK, the </a:t>
            </a:r>
            <a:r>
              <a:rPr lang="en-GB" dirty="0">
                <a:solidFill>
                  <a:srgbClr val="0070C0"/>
                </a:solidFill>
                <a:hlinkClick r:id="rId2">
                  <a:extLst>
                    <a:ext uri="{A12FA001-AC4F-418D-AE19-62706E023703}">
                      <ahyp:hlinkClr xmlns:ahyp="http://schemas.microsoft.com/office/drawing/2018/hyperlinkcolor" val="tx"/>
                    </a:ext>
                  </a:extLst>
                </a:hlinkClick>
              </a:rPr>
              <a:t>Rare and Imported Pathogens Laboratory (RIPL)</a:t>
            </a:r>
            <a:r>
              <a:rPr lang="en-GB" dirty="0">
                <a:solidFill>
                  <a:srgbClr val="0070C0"/>
                </a:solidFill>
              </a:rPr>
              <a:t> </a:t>
            </a:r>
            <a:r>
              <a:rPr lang="en-GB" dirty="0"/>
              <a:t>at UKHSA Porton Down is the designated diagnostic laboratory</a:t>
            </a:r>
          </a:p>
          <a:p>
            <a:r>
              <a:rPr lang="en-GB" dirty="0"/>
              <a:t>suspected cases should be discussed with the </a:t>
            </a:r>
            <a:r>
              <a:rPr lang="en-GB" dirty="0">
                <a:solidFill>
                  <a:srgbClr val="0070C0"/>
                </a:solidFill>
                <a:hlinkClick r:id="rId3">
                  <a:extLst>
                    <a:ext uri="{A12FA001-AC4F-418D-AE19-62706E023703}">
                      <ahyp:hlinkClr xmlns:ahyp="http://schemas.microsoft.com/office/drawing/2018/hyperlinkcolor" val="tx"/>
                    </a:ext>
                  </a:extLst>
                </a:hlinkClick>
              </a:rPr>
              <a:t>Imported Fever Service</a:t>
            </a:r>
            <a:r>
              <a:rPr lang="en-GB" dirty="0">
                <a:solidFill>
                  <a:srgbClr val="0070C0"/>
                </a:solidFill>
              </a:rPr>
              <a:t> </a:t>
            </a:r>
            <a:r>
              <a:rPr lang="en-GB" dirty="0"/>
              <a:t>prior to submitting samples for laboratory testing</a:t>
            </a:r>
          </a:p>
          <a:p>
            <a:r>
              <a:rPr lang="en-GB" dirty="0"/>
              <a:t>treatment for monkeypox is mainly supportive, the illness is usually mild and most of those infected will recover within a few weeks without treatment</a:t>
            </a:r>
          </a:p>
          <a:p>
            <a:r>
              <a:rPr lang="en-GB" dirty="0"/>
              <a:t>smallpox vaccine, cidofovir, and tecovirimat can be used to control outbreaks of monkeypox</a:t>
            </a:r>
          </a:p>
          <a:p>
            <a:r>
              <a:rPr lang="en-GB" dirty="0"/>
              <a:t>people vaccinated against smallpox in childhood may experience a milder disease</a:t>
            </a:r>
          </a:p>
        </p:txBody>
      </p:sp>
      <p:sp>
        <p:nvSpPr>
          <p:cNvPr id="4" name="Footer Placeholder 3">
            <a:extLst>
              <a:ext uri="{FF2B5EF4-FFF2-40B4-BE49-F238E27FC236}">
                <a16:creationId xmlns:a16="http://schemas.microsoft.com/office/drawing/2014/main" id="{69D4D64A-3881-4CFC-9B6B-4BF8EE8D73B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4ED6DB34-0B8D-418E-8930-9A884DD37295}"/>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Tree>
    <p:extLst>
      <p:ext uri="{BB962C8B-B14F-4D97-AF65-F5344CB8AC3E}">
        <p14:creationId xmlns:p14="http://schemas.microsoft.com/office/powerpoint/2010/main" val="248354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2E0A-B9A3-453E-9FC7-CB87C5427BF3}"/>
              </a:ext>
            </a:extLst>
          </p:cNvPr>
          <p:cNvSpPr>
            <a:spLocks noGrp="1"/>
          </p:cNvSpPr>
          <p:nvPr>
            <p:ph type="title"/>
          </p:nvPr>
        </p:nvSpPr>
        <p:spPr/>
        <p:txBody>
          <a:bodyPr/>
          <a:lstStyle/>
          <a:p>
            <a:r>
              <a:rPr lang="en-GB" dirty="0"/>
              <a:t>Smallpox vaccines</a:t>
            </a:r>
          </a:p>
        </p:txBody>
      </p:sp>
      <p:sp>
        <p:nvSpPr>
          <p:cNvPr id="3" name="Content Placeholder 2">
            <a:extLst>
              <a:ext uri="{FF2B5EF4-FFF2-40B4-BE49-F238E27FC236}">
                <a16:creationId xmlns:a16="http://schemas.microsoft.com/office/drawing/2014/main" id="{F8C3897F-2F36-4A10-9603-88F7817C4AFF}"/>
              </a:ext>
            </a:extLst>
          </p:cNvPr>
          <p:cNvSpPr>
            <a:spLocks noGrp="1"/>
          </p:cNvSpPr>
          <p:nvPr>
            <p:ph idx="1"/>
          </p:nvPr>
        </p:nvSpPr>
        <p:spPr>
          <a:xfrm>
            <a:off x="330205" y="1774826"/>
            <a:ext cx="10850825" cy="4351338"/>
          </a:xfrm>
        </p:spPr>
        <p:txBody>
          <a:bodyPr>
            <a:normAutofit fontScale="92500" lnSpcReduction="20000"/>
          </a:bodyPr>
          <a:lstStyle/>
          <a:p>
            <a:r>
              <a:rPr lang="en-GB" dirty="0"/>
              <a:t>historically, first and second generation live smallpox vaccines have been used for population-level and targeted occupational health-related immunisation programmes in the UK </a:t>
            </a:r>
          </a:p>
          <a:p>
            <a:r>
              <a:rPr lang="en-GB" dirty="0"/>
              <a:t>these vaccines are reactogenic and associated with risks of other serious adverse events and are no longer available in the UK</a:t>
            </a:r>
          </a:p>
          <a:p>
            <a:r>
              <a:rPr lang="en-GB" dirty="0"/>
              <a:t>the newer third generation smallpox vaccines have a much-improved side effect profile compared with first and second generation smallpox vaccines </a:t>
            </a:r>
          </a:p>
          <a:p>
            <a:r>
              <a:rPr lang="en-GB" dirty="0"/>
              <a:t>the modified vaccinia Ankara (MVA-BN) vaccine, a third generation smallpox vaccine was licensed in Europe (as Imvanex) for the prevention of smallpox in 2013</a:t>
            </a:r>
          </a:p>
          <a:p>
            <a:r>
              <a:rPr lang="en-GB" dirty="0"/>
              <a:t>in September 2019, the US Food and Drug Administration (FDA) approved the MVA-BN vaccine (known in US as Jynneos) for the prevention of monkeypox as well as smallpox </a:t>
            </a:r>
          </a:p>
          <a:p>
            <a:r>
              <a:rPr lang="en-GB" dirty="0"/>
              <a:t>MVA-BN vaccine has been used in the UK in response to previous monkeypox incidents</a:t>
            </a:r>
          </a:p>
        </p:txBody>
      </p:sp>
      <p:sp>
        <p:nvSpPr>
          <p:cNvPr id="4" name="Footer Placeholder 3">
            <a:extLst>
              <a:ext uri="{FF2B5EF4-FFF2-40B4-BE49-F238E27FC236}">
                <a16:creationId xmlns:a16="http://schemas.microsoft.com/office/drawing/2014/main" id="{C2D0948D-86D1-4F5F-AE7E-B69A9FAB704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46A44DA-333A-4FED-A05B-30C762429E51}"/>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Tree>
    <p:extLst>
      <p:ext uri="{BB962C8B-B14F-4D97-AF65-F5344CB8AC3E}">
        <p14:creationId xmlns:p14="http://schemas.microsoft.com/office/powerpoint/2010/main" val="1591993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03F3-83A0-4D9D-8CF2-5C958E719B20}"/>
              </a:ext>
            </a:extLst>
          </p:cNvPr>
          <p:cNvSpPr>
            <a:spLocks noGrp="1"/>
          </p:cNvSpPr>
          <p:nvPr>
            <p:ph type="title"/>
          </p:nvPr>
        </p:nvSpPr>
        <p:spPr/>
        <p:txBody>
          <a:bodyPr/>
          <a:lstStyle/>
          <a:p>
            <a:r>
              <a:rPr lang="en-GB" dirty="0"/>
              <a:t>MVA-BN</a:t>
            </a:r>
          </a:p>
        </p:txBody>
      </p:sp>
      <p:sp>
        <p:nvSpPr>
          <p:cNvPr id="3" name="Content Placeholder 2">
            <a:extLst>
              <a:ext uri="{FF2B5EF4-FFF2-40B4-BE49-F238E27FC236}">
                <a16:creationId xmlns:a16="http://schemas.microsoft.com/office/drawing/2014/main" id="{377476E3-9B61-43B5-B00E-C71A14C0B86D}"/>
              </a:ext>
            </a:extLst>
          </p:cNvPr>
          <p:cNvSpPr>
            <a:spLocks noGrp="1"/>
          </p:cNvSpPr>
          <p:nvPr>
            <p:ph idx="1"/>
          </p:nvPr>
        </p:nvSpPr>
        <p:spPr/>
        <p:txBody>
          <a:bodyPr>
            <a:normAutofit fontScale="92500" lnSpcReduction="10000"/>
          </a:bodyPr>
          <a:lstStyle/>
          <a:p>
            <a:r>
              <a:rPr lang="en-GB" dirty="0"/>
              <a:t>MVA-BN is a third generation live modified vaccinia Ankara (MVA) vaccine, manufactured by Bavarian Nordic (BN)</a:t>
            </a:r>
          </a:p>
          <a:p>
            <a:r>
              <a:rPr lang="en-GB" dirty="0"/>
              <a:t>the virus used in the vaccine is attenuated (weakened) through multiple passages in chicken embryo fibroblast cells </a:t>
            </a:r>
          </a:p>
          <a:p>
            <a:r>
              <a:rPr lang="en-GB" dirty="0"/>
              <a:t>this leads to a substantial loss of its genome (genetic information) and many of the known immune evasion and virulence factors are not encoded </a:t>
            </a:r>
          </a:p>
          <a:p>
            <a:r>
              <a:rPr lang="en-GB" dirty="0"/>
              <a:t>in human and animal studies, it demonstrates very limited replication capability and low neuropathogenicity, while retaining immunogenic properties, including protective immune responses against a variety of orthopoxviruses</a:t>
            </a:r>
          </a:p>
          <a:p>
            <a:r>
              <a:rPr lang="en-GB" dirty="0"/>
              <a:t>as MVA-BN cannot replicate in mammalian cells, it does not produce a lesion at the site of vaccination</a:t>
            </a:r>
          </a:p>
          <a:p>
            <a:r>
              <a:rPr lang="en-GB" dirty="0"/>
              <a:t>the vaccine virus has been modified so that it does not replicate in humans and it should be considered as an inactivated vaccine</a:t>
            </a:r>
          </a:p>
          <a:p>
            <a:endParaRPr lang="en-GB" dirty="0"/>
          </a:p>
        </p:txBody>
      </p:sp>
      <p:sp>
        <p:nvSpPr>
          <p:cNvPr id="4" name="Footer Placeholder 3">
            <a:extLst>
              <a:ext uri="{FF2B5EF4-FFF2-40B4-BE49-F238E27FC236}">
                <a16:creationId xmlns:a16="http://schemas.microsoft.com/office/drawing/2014/main" id="{317E8B1F-4F2A-4D31-9CF0-3C506C2AE11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6F724BF-6BBF-4954-917E-185021932355}"/>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Tree>
    <p:extLst>
      <p:ext uri="{BB962C8B-B14F-4D97-AF65-F5344CB8AC3E}">
        <p14:creationId xmlns:p14="http://schemas.microsoft.com/office/powerpoint/2010/main" val="1243277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13835-08EC-4514-9A6B-3888EFDD1FC3}"/>
              </a:ext>
            </a:extLst>
          </p:cNvPr>
          <p:cNvSpPr>
            <a:spLocks noGrp="1"/>
          </p:cNvSpPr>
          <p:nvPr>
            <p:ph type="title"/>
          </p:nvPr>
        </p:nvSpPr>
        <p:spPr/>
        <p:txBody>
          <a:bodyPr/>
          <a:lstStyle/>
          <a:p>
            <a:r>
              <a:rPr lang="en-GB" dirty="0"/>
              <a:t>MVA-BN vaccine</a:t>
            </a:r>
          </a:p>
        </p:txBody>
      </p:sp>
      <p:sp>
        <p:nvSpPr>
          <p:cNvPr id="3" name="Content Placeholder 2">
            <a:extLst>
              <a:ext uri="{FF2B5EF4-FFF2-40B4-BE49-F238E27FC236}">
                <a16:creationId xmlns:a16="http://schemas.microsoft.com/office/drawing/2014/main" id="{7D51B9F9-FD78-4262-951F-BD37046A6345}"/>
              </a:ext>
            </a:extLst>
          </p:cNvPr>
          <p:cNvSpPr>
            <a:spLocks noGrp="1"/>
          </p:cNvSpPr>
          <p:nvPr>
            <p:ph idx="1"/>
          </p:nvPr>
        </p:nvSpPr>
        <p:spPr>
          <a:xfrm>
            <a:off x="330206" y="1774826"/>
            <a:ext cx="5445444" cy="4351338"/>
          </a:xfrm>
        </p:spPr>
        <p:txBody>
          <a:bodyPr/>
          <a:lstStyle/>
          <a:p>
            <a:r>
              <a:rPr lang="en-GB" dirty="0"/>
              <a:t>the MVA-BN vaccine is called Imvanex (in Europe), Jynneos (in USA) and Imvamune (in Canada)</a:t>
            </a:r>
          </a:p>
          <a:p>
            <a:r>
              <a:rPr lang="en-GB" dirty="0"/>
              <a:t>these are all </a:t>
            </a:r>
            <a:r>
              <a:rPr lang="en-GB" u="sng" dirty="0"/>
              <a:t>the same </a:t>
            </a:r>
            <a:r>
              <a:rPr lang="en-GB" dirty="0"/>
              <a:t>MVA vaccine manufactured by Bavarian Nordic; only the brand names and licensing status varies</a:t>
            </a:r>
          </a:p>
          <a:p>
            <a:r>
              <a:rPr lang="en-GB" dirty="0"/>
              <a:t>in the UK during the current Monkeypox outbreak, both Imvanex and Jynneos are being supplied for use depending on availability</a:t>
            </a:r>
          </a:p>
        </p:txBody>
      </p:sp>
      <p:sp>
        <p:nvSpPr>
          <p:cNvPr id="4" name="Footer Placeholder 3">
            <a:extLst>
              <a:ext uri="{FF2B5EF4-FFF2-40B4-BE49-F238E27FC236}">
                <a16:creationId xmlns:a16="http://schemas.microsoft.com/office/drawing/2014/main" id="{63C1833D-0FFC-44AB-8854-EFAB09D31584}"/>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E143794-6BBC-42EA-9BA2-5A8433A2AB80}"/>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pic>
        <p:nvPicPr>
          <p:cNvPr id="6" name="Picture 3">
            <a:extLst>
              <a:ext uri="{FF2B5EF4-FFF2-40B4-BE49-F238E27FC236}">
                <a16:creationId xmlns:a16="http://schemas.microsoft.com/office/drawing/2014/main" id="{DE02E37B-1318-4FE1-81D1-78068B44A112}"/>
              </a:ext>
            </a:extLst>
          </p:cNvPr>
          <p:cNvPicPr>
            <a:picLocks noChangeAspect="1" noChangeArrowheads="1"/>
          </p:cNvPicPr>
          <p:nvPr/>
        </p:nvPicPr>
        <p:blipFill>
          <a:blip r:embed="rId2" cstate="print"/>
          <a:srcRect/>
          <a:stretch>
            <a:fillRect/>
          </a:stretch>
        </p:blipFill>
        <p:spPr bwMode="auto">
          <a:xfrm>
            <a:off x="9305761" y="1662550"/>
            <a:ext cx="1936771" cy="4575889"/>
          </a:xfrm>
          <a:prstGeom prst="rect">
            <a:avLst/>
          </a:prstGeom>
          <a:noFill/>
          <a:ln w="9525">
            <a:noFill/>
            <a:miter lim="800000"/>
            <a:headEnd/>
            <a:tailEnd/>
          </a:ln>
        </p:spPr>
      </p:pic>
      <p:pic>
        <p:nvPicPr>
          <p:cNvPr id="8" name="Picture 7">
            <a:extLst>
              <a:ext uri="{FF2B5EF4-FFF2-40B4-BE49-F238E27FC236}">
                <a16:creationId xmlns:a16="http://schemas.microsoft.com/office/drawing/2014/main" id="{BB427A39-9545-444B-9F20-975078AFEC1B}"/>
              </a:ext>
            </a:extLst>
          </p:cNvPr>
          <p:cNvPicPr>
            <a:picLocks noChangeAspect="1"/>
          </p:cNvPicPr>
          <p:nvPr/>
        </p:nvPicPr>
        <p:blipFill>
          <a:blip r:embed="rId3"/>
          <a:stretch>
            <a:fillRect/>
          </a:stretch>
        </p:blipFill>
        <p:spPr>
          <a:xfrm>
            <a:off x="6994849" y="1662550"/>
            <a:ext cx="1936771" cy="4585774"/>
          </a:xfrm>
          <a:prstGeom prst="rect">
            <a:avLst/>
          </a:prstGeom>
        </p:spPr>
      </p:pic>
    </p:spTree>
    <p:extLst>
      <p:ext uri="{BB962C8B-B14F-4D97-AF65-F5344CB8AC3E}">
        <p14:creationId xmlns:p14="http://schemas.microsoft.com/office/powerpoint/2010/main" val="3684855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CD4D-0BA5-481C-9875-6354C1BA1AA4}"/>
              </a:ext>
            </a:extLst>
          </p:cNvPr>
          <p:cNvSpPr>
            <a:spLocks noGrp="1"/>
          </p:cNvSpPr>
          <p:nvPr>
            <p:ph type="title"/>
          </p:nvPr>
        </p:nvSpPr>
        <p:spPr/>
        <p:txBody>
          <a:bodyPr/>
          <a:lstStyle/>
          <a:p>
            <a:r>
              <a:rPr lang="en-GB" dirty="0"/>
              <a:t>Efficacy of MVA-BN vaccine</a:t>
            </a:r>
          </a:p>
        </p:txBody>
      </p:sp>
      <p:sp>
        <p:nvSpPr>
          <p:cNvPr id="3" name="Content Placeholder 2">
            <a:extLst>
              <a:ext uri="{FF2B5EF4-FFF2-40B4-BE49-F238E27FC236}">
                <a16:creationId xmlns:a16="http://schemas.microsoft.com/office/drawing/2014/main" id="{F7A86BFC-916E-46BE-BA5B-C0A0D72537ED}"/>
              </a:ext>
            </a:extLst>
          </p:cNvPr>
          <p:cNvSpPr>
            <a:spLocks noGrp="1"/>
          </p:cNvSpPr>
          <p:nvPr>
            <p:ph idx="1"/>
          </p:nvPr>
        </p:nvSpPr>
        <p:spPr>
          <a:xfrm>
            <a:off x="358815" y="1672543"/>
            <a:ext cx="11095247" cy="4632564"/>
          </a:xfrm>
        </p:spPr>
        <p:txBody>
          <a:bodyPr>
            <a:normAutofit fontScale="55000" lnSpcReduction="20000"/>
          </a:bodyPr>
          <a:lstStyle/>
          <a:p>
            <a:r>
              <a:rPr lang="en-GB" sz="3800" dirty="0"/>
              <a:t>whilst the aim of MVA-BN efficacy studies have been to look at protective efficacy against smallpox, many of the licensing studies have been conducted using challenge with monkeypox virus</a:t>
            </a:r>
          </a:p>
          <a:p>
            <a:r>
              <a:rPr lang="en-GB" sz="3800" dirty="0"/>
              <a:t>animal studies using MVA-BN vaccine have shown: </a:t>
            </a:r>
          </a:p>
          <a:p>
            <a:pPr lvl="1"/>
            <a:r>
              <a:rPr lang="en-GB" sz="3600" dirty="0"/>
              <a:t>high efficacy against monkeypox, from 6 days after a single dose of vaccine</a:t>
            </a:r>
          </a:p>
          <a:p>
            <a:pPr lvl="1"/>
            <a:r>
              <a:rPr lang="en-GB" sz="3600" dirty="0"/>
              <a:t>similar levels of neutralising antibody to first and second generation smallpox vaccines </a:t>
            </a:r>
          </a:p>
          <a:p>
            <a:pPr>
              <a:defRPr/>
            </a:pPr>
            <a:r>
              <a:rPr kumimoji="0" lang="en-GB"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human trials of MVA-BN suggested 2 doses of vaccine are immunogenic, generating antibody levels considered protective against smallpox, and by extrapolation, monkeypox as well </a:t>
            </a:r>
          </a:p>
          <a:p>
            <a:pPr>
              <a:defRPr/>
            </a:pPr>
            <a:r>
              <a:rPr lang="en-GB" sz="3800" dirty="0"/>
              <a:t>there is very limited evidence on whether the vaccine can prevent or modify disease when given post-exposure </a:t>
            </a:r>
          </a:p>
          <a:p>
            <a:pPr>
              <a:defRPr/>
            </a:pPr>
            <a:r>
              <a:rPr lang="en-GB" sz="3800" dirty="0"/>
              <a:t>although the full course comprises 2 doses, some immunological response to the first dose can be detected within the first 2 weeks</a:t>
            </a:r>
          </a:p>
          <a:p>
            <a:pPr lvl="1">
              <a:spcBef>
                <a:spcPts val="1000"/>
              </a:spcBef>
              <a:defRPr/>
            </a:pPr>
            <a:r>
              <a:rPr lang="en-GB" sz="3600" dirty="0"/>
              <a:t>rapid vaccination may therefore prevent infection and/or modify disease severity for cases with longer incubation period</a:t>
            </a:r>
          </a:p>
          <a:p>
            <a:pPr lvl="1">
              <a:spcBef>
                <a:spcPts val="1000"/>
              </a:spcBef>
              <a:defRPr/>
            </a:pPr>
            <a:endParaRPr lang="en-GB" dirty="0"/>
          </a:p>
        </p:txBody>
      </p:sp>
      <p:sp>
        <p:nvSpPr>
          <p:cNvPr id="4" name="Footer Placeholder 3">
            <a:extLst>
              <a:ext uri="{FF2B5EF4-FFF2-40B4-BE49-F238E27FC236}">
                <a16:creationId xmlns:a16="http://schemas.microsoft.com/office/drawing/2014/main" id="{4EE34FD9-17A3-4665-99EB-8EB5F07774D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87858D1-004F-477A-A35F-DDF3DC331211}"/>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1600916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D8B54-3F50-4C24-87DD-8A416F8C3EAF}"/>
              </a:ext>
            </a:extLst>
          </p:cNvPr>
          <p:cNvSpPr>
            <a:spLocks noGrp="1"/>
          </p:cNvSpPr>
          <p:nvPr>
            <p:ph type="title"/>
          </p:nvPr>
        </p:nvSpPr>
        <p:spPr/>
        <p:txBody>
          <a:bodyPr>
            <a:normAutofit/>
          </a:bodyPr>
          <a:lstStyle/>
          <a:p>
            <a:r>
              <a:rPr lang="en-GB" dirty="0"/>
              <a:t>Efficacy when administered intradermally</a:t>
            </a:r>
          </a:p>
        </p:txBody>
      </p:sp>
      <p:sp>
        <p:nvSpPr>
          <p:cNvPr id="3" name="Content Placeholder 2">
            <a:extLst>
              <a:ext uri="{FF2B5EF4-FFF2-40B4-BE49-F238E27FC236}">
                <a16:creationId xmlns:a16="http://schemas.microsoft.com/office/drawing/2014/main" id="{D4FD7595-1A7B-467E-ACDA-162857DDBE05}"/>
              </a:ext>
            </a:extLst>
          </p:cNvPr>
          <p:cNvSpPr>
            <a:spLocks noGrp="1"/>
          </p:cNvSpPr>
          <p:nvPr>
            <p:ph idx="1"/>
          </p:nvPr>
        </p:nvSpPr>
        <p:spPr/>
        <p:txBody>
          <a:bodyPr/>
          <a:lstStyle/>
          <a:p>
            <a:pPr marL="0" indent="0">
              <a:buNone/>
              <a:defRPr/>
            </a:pPr>
            <a:r>
              <a:rPr lang="en-GB" sz="2800" b="0" i="0" u="none" strike="noStrike" baseline="0" dirty="0">
                <a:latin typeface="+mn-lt"/>
              </a:rPr>
              <a:t>A clinical study of immunocompetent individuals showed that a lower dose (0.1ml) of MVA-BN administered intradermally was immunologically non-inferior to the standard (0.5ml) dose given by subcutaneous administration</a:t>
            </a:r>
          </a:p>
          <a:p>
            <a:pPr lvl="1">
              <a:defRPr/>
            </a:pPr>
            <a:r>
              <a:rPr lang="en-GB" sz="2800" dirty="0">
                <a:latin typeface="+mn-lt"/>
              </a:rPr>
              <a:t>intradermal vaccination of a fractional dose is recommended for some eligible individuals during periods of vaccine supply constraints (as advised by UKHSA)</a:t>
            </a:r>
          </a:p>
          <a:p>
            <a:endParaRPr lang="en-GB" dirty="0"/>
          </a:p>
        </p:txBody>
      </p:sp>
      <p:sp>
        <p:nvSpPr>
          <p:cNvPr id="4" name="Footer Placeholder 3">
            <a:extLst>
              <a:ext uri="{FF2B5EF4-FFF2-40B4-BE49-F238E27FC236}">
                <a16:creationId xmlns:a16="http://schemas.microsoft.com/office/drawing/2014/main" id="{6FB261AA-F786-4257-84C8-D7841F581C88}"/>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C2A9508-D716-4619-A5CA-395E9A4B6BA9}"/>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3156562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EFDC-CE50-4354-86A7-7383FE237725}"/>
              </a:ext>
            </a:extLst>
          </p:cNvPr>
          <p:cNvSpPr>
            <a:spLocks noGrp="1"/>
          </p:cNvSpPr>
          <p:nvPr>
            <p:ph type="title"/>
          </p:nvPr>
        </p:nvSpPr>
        <p:spPr/>
        <p:txBody>
          <a:bodyPr>
            <a:normAutofit fontScale="90000"/>
          </a:bodyPr>
          <a:lstStyle/>
          <a:p>
            <a:r>
              <a:rPr lang="en-GB" dirty="0"/>
              <a:t>Experience of use of MVA-BN vaccine in previous incidents in the UK</a:t>
            </a:r>
          </a:p>
        </p:txBody>
      </p:sp>
      <p:sp>
        <p:nvSpPr>
          <p:cNvPr id="3" name="Content Placeholder 2">
            <a:extLst>
              <a:ext uri="{FF2B5EF4-FFF2-40B4-BE49-F238E27FC236}">
                <a16:creationId xmlns:a16="http://schemas.microsoft.com/office/drawing/2014/main" id="{01327DF0-5E09-40F2-8C23-B2D5796C2154}"/>
              </a:ext>
            </a:extLst>
          </p:cNvPr>
          <p:cNvSpPr>
            <a:spLocks noGrp="1"/>
          </p:cNvSpPr>
          <p:nvPr>
            <p:ph idx="1"/>
          </p:nvPr>
        </p:nvSpPr>
        <p:spPr/>
        <p:txBody>
          <a:bodyPr>
            <a:normAutofit fontScale="92500"/>
          </a:bodyPr>
          <a:lstStyle/>
          <a:p>
            <a:pPr marL="0" indent="0">
              <a:buNone/>
            </a:pPr>
            <a:r>
              <a:rPr lang="en-GB" dirty="0"/>
              <a:t>In 2018 and 2019, several cases of imported monkey pox were reported in the UK and MVA-BN vaccine was offered as part of the incident response, including to children: </a:t>
            </a:r>
          </a:p>
          <a:p>
            <a:r>
              <a:rPr lang="en-GB" dirty="0"/>
              <a:t>in 2018, 3 cases of monkey pox were diagnosed in the UK, and MVA-BN vaccine was offered as post exposure vaccination to 17 community contacts (5 people chose to be vaccinated). No onward transmission was identified from the first case </a:t>
            </a:r>
          </a:p>
          <a:p>
            <a:r>
              <a:rPr lang="en-GB" dirty="0"/>
              <a:t>a total of 147 individuals at occupational risk (including healthcare workers and decontamination staff) were offered MVA-BN. One hundred and twenty-six chose to be vaccinated. One case was identified in a healthcare worker who had received post exposure vaccine 6 to 7 days after initial exposure </a:t>
            </a:r>
          </a:p>
          <a:p>
            <a:r>
              <a:rPr lang="en-GB" dirty="0"/>
              <a:t>in 2019, following another imported case, 17 of 18 contacts accepted post exposure vaccination. In these incidents, young children, including infants, received post exposure vaccine with no known adverse events </a:t>
            </a:r>
          </a:p>
        </p:txBody>
      </p:sp>
      <p:sp>
        <p:nvSpPr>
          <p:cNvPr id="4" name="Footer Placeholder 3">
            <a:extLst>
              <a:ext uri="{FF2B5EF4-FFF2-40B4-BE49-F238E27FC236}">
                <a16:creationId xmlns:a16="http://schemas.microsoft.com/office/drawing/2014/main" id="{8F85B2A5-0174-4420-BCC2-3E06E0A15FD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1C03DEB-3C3E-4B19-A4E7-77EEE6FA46E7}"/>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3887617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61B4-D079-4CB2-9632-6B10665FF7DD}"/>
              </a:ext>
            </a:extLst>
          </p:cNvPr>
          <p:cNvSpPr>
            <a:spLocks noGrp="1"/>
          </p:cNvSpPr>
          <p:nvPr>
            <p:ph type="title"/>
          </p:nvPr>
        </p:nvSpPr>
        <p:spPr/>
        <p:txBody>
          <a:bodyPr>
            <a:normAutofit fontScale="90000"/>
          </a:bodyPr>
          <a:lstStyle/>
          <a:p>
            <a:r>
              <a:rPr lang="en-GB" dirty="0"/>
              <a:t>Suggested pre-requisites prior to vaccine administration</a:t>
            </a:r>
            <a:br>
              <a:rPr lang="en-GB" dirty="0"/>
            </a:br>
            <a:endParaRPr lang="en-GB" dirty="0"/>
          </a:p>
        </p:txBody>
      </p:sp>
      <p:sp>
        <p:nvSpPr>
          <p:cNvPr id="3" name="Content Placeholder 2">
            <a:extLst>
              <a:ext uri="{FF2B5EF4-FFF2-40B4-BE49-F238E27FC236}">
                <a16:creationId xmlns:a16="http://schemas.microsoft.com/office/drawing/2014/main" id="{9707A41D-5FC8-4044-9665-8AED7BA6281A}"/>
              </a:ext>
            </a:extLst>
          </p:cNvPr>
          <p:cNvSpPr>
            <a:spLocks noGrp="1"/>
          </p:cNvSpPr>
          <p:nvPr>
            <p:ph idx="1"/>
          </p:nvPr>
        </p:nvSpPr>
        <p:spPr>
          <a:xfrm>
            <a:off x="330205" y="1774825"/>
            <a:ext cx="11123857" cy="4586217"/>
          </a:xfrm>
        </p:spPr>
        <p:txBody>
          <a:bodyPr>
            <a:normAutofit fontScale="70000" lnSpcReduction="20000"/>
          </a:bodyPr>
          <a:lstStyle/>
          <a:p>
            <a:pPr marL="0" indent="0">
              <a:buNone/>
            </a:pPr>
            <a:r>
              <a:rPr lang="en-GB" dirty="0"/>
              <a:t>Before administering MVA-BN vaccine, it is recommended that vaccinators should:​</a:t>
            </a:r>
          </a:p>
          <a:p>
            <a:r>
              <a:rPr lang="en-GB" dirty="0"/>
              <a:t>ensure they follow local educational and clinical governance arrangements in relation to knowledge and proficiency to undertake vaccination </a:t>
            </a:r>
          </a:p>
          <a:p>
            <a:r>
              <a:rPr lang="en-GB" dirty="0"/>
              <a:t>discuss their learning needs (including clinical skills and mandatory training) with their employer</a:t>
            </a:r>
          </a:p>
          <a:p>
            <a:r>
              <a:rPr lang="en-GB" dirty="0"/>
              <a:t>undertake statutory and mandatory training as required by their employer for example infection prevention and control, child protection, safeguarding​, management of anaphylaxis and Basic Life Support and any additional training relevant to the age of people being vaccinated</a:t>
            </a:r>
          </a:p>
          <a:p>
            <a:pPr marL="0" indent="0">
              <a:buNone/>
            </a:pPr>
            <a:endParaRPr lang="en-GB" dirty="0"/>
          </a:p>
          <a:p>
            <a:pPr marL="0" indent="0">
              <a:buNone/>
            </a:pPr>
            <a:r>
              <a:rPr lang="en-GB" dirty="0"/>
              <a:t>Suggested pre-requisites include:</a:t>
            </a:r>
          </a:p>
          <a:p>
            <a:r>
              <a:rPr lang="en-GB" dirty="0">
                <a:solidFill>
                  <a:srgbClr val="0070C0"/>
                </a:solidFill>
                <a:hlinkClick r:id="rId3">
                  <a:extLst>
                    <a:ext uri="{A12FA001-AC4F-418D-AE19-62706E023703}">
                      <ahyp:hlinkClr xmlns:ahyp="http://schemas.microsoft.com/office/drawing/2018/hyperlinkcolor" val="tx"/>
                    </a:ext>
                  </a:extLst>
                </a:hlinkClick>
              </a:rPr>
              <a:t>core immunisation training</a:t>
            </a:r>
            <a:endParaRPr lang="en-GB" dirty="0">
              <a:solidFill>
                <a:srgbClr val="0070C0"/>
              </a:solidFill>
            </a:endParaRPr>
          </a:p>
          <a:p>
            <a:r>
              <a:rPr lang="en-GB" dirty="0"/>
              <a:t>practical training in vaccine preparation and administration​ by the recommended routes</a:t>
            </a:r>
          </a:p>
          <a:p>
            <a:r>
              <a:rPr lang="en-GB" dirty="0"/>
              <a:t>completion and sign off of a vaccinator competency assessment (for example </a:t>
            </a:r>
            <a:r>
              <a:rPr lang="en-GB" dirty="0">
                <a:solidFill>
                  <a:srgbClr val="0070C0"/>
                </a:solidFill>
                <a:hlinkClick r:id="rId4">
                  <a:extLst>
                    <a:ext uri="{A12FA001-AC4F-418D-AE19-62706E023703}">
                      <ahyp:hlinkClr xmlns:ahyp="http://schemas.microsoft.com/office/drawing/2018/hyperlinkcolor" val="tx"/>
                    </a:ext>
                  </a:extLst>
                </a:hlinkClick>
              </a:rPr>
              <a:t>Immunisation Knowledge and Skills Competence Assessment Tool</a:t>
            </a:r>
            <a:r>
              <a:rPr lang="en-GB" dirty="0">
                <a:solidFill>
                  <a:srgbClr val="0070C0"/>
                </a:solidFill>
              </a:rPr>
              <a:t>) </a:t>
            </a:r>
          </a:p>
          <a:p>
            <a:r>
              <a:rPr lang="en-GB" dirty="0"/>
              <a:t>ensuring an appropriate legal framework to supply and administer the vaccine is in place for example patient specific prescription, Patient Specific Direction (PSD), Patient Group Direction (PGD)</a:t>
            </a:r>
          </a:p>
          <a:p>
            <a:r>
              <a:rPr lang="en-GB" dirty="0"/>
              <a:t>access to relevant guidance for example </a:t>
            </a:r>
            <a:r>
              <a:rPr lang="en-GB" dirty="0">
                <a:solidFill>
                  <a:srgbClr val="0070C0"/>
                </a:solidFill>
                <a:hlinkClick r:id="rId5">
                  <a:extLst>
                    <a:ext uri="{A12FA001-AC4F-418D-AE19-62706E023703}">
                      <ahyp:hlinkClr xmlns:ahyp="http://schemas.microsoft.com/office/drawing/2018/hyperlinkcolor" val="tx"/>
                    </a:ext>
                  </a:extLst>
                </a:hlinkClick>
              </a:rPr>
              <a:t>Green Book Smallpox and monkeypox chapter</a:t>
            </a:r>
            <a:r>
              <a:rPr lang="en-GB" dirty="0">
                <a:solidFill>
                  <a:srgbClr val="0070C0"/>
                </a:solidFill>
              </a:rPr>
              <a:t>, </a:t>
            </a:r>
            <a:r>
              <a:rPr lang="en-GB" dirty="0">
                <a:solidFill>
                  <a:srgbClr val="0070C0"/>
                </a:solidFill>
                <a:hlinkClick r:id="rId6">
                  <a:extLst>
                    <a:ext uri="{A12FA001-AC4F-418D-AE19-62706E023703}">
                      <ahyp:hlinkClr xmlns:ahyp="http://schemas.microsoft.com/office/drawing/2018/hyperlinkcolor" val="tx"/>
                    </a:ext>
                  </a:extLst>
                </a:hlinkClick>
              </a:rPr>
              <a:t>UKHSA monkeypox guidance</a:t>
            </a:r>
            <a:endParaRPr lang="en-GB" dirty="0">
              <a:solidFill>
                <a:srgbClr val="0070C0"/>
              </a:solidFill>
            </a:endParaRPr>
          </a:p>
        </p:txBody>
      </p:sp>
      <p:sp>
        <p:nvSpPr>
          <p:cNvPr id="4" name="Footer Placeholder 3">
            <a:extLst>
              <a:ext uri="{FF2B5EF4-FFF2-40B4-BE49-F238E27FC236}">
                <a16:creationId xmlns:a16="http://schemas.microsoft.com/office/drawing/2014/main" id="{28312A81-3AF5-4823-A199-A6799837A5D1}"/>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0AD48C5-2111-444C-94AB-F200563F0D0E}"/>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extLst>
      <p:ext uri="{BB962C8B-B14F-4D97-AF65-F5344CB8AC3E}">
        <p14:creationId xmlns:p14="http://schemas.microsoft.com/office/powerpoint/2010/main" val="1674854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B344-9C70-4200-9657-AD546B34926D}"/>
              </a:ext>
            </a:extLst>
          </p:cNvPr>
          <p:cNvSpPr>
            <a:spLocks noGrp="1"/>
          </p:cNvSpPr>
          <p:nvPr>
            <p:ph type="title"/>
          </p:nvPr>
        </p:nvSpPr>
        <p:spPr/>
        <p:txBody>
          <a:bodyPr>
            <a:normAutofit/>
          </a:bodyPr>
          <a:lstStyle/>
          <a:p>
            <a:r>
              <a:rPr lang="en-GB" dirty="0"/>
              <a:t>Vaccine recommendations for MVA-BN vaccine</a:t>
            </a:r>
          </a:p>
        </p:txBody>
      </p:sp>
      <p:sp>
        <p:nvSpPr>
          <p:cNvPr id="3" name="Content Placeholder 2">
            <a:extLst>
              <a:ext uri="{FF2B5EF4-FFF2-40B4-BE49-F238E27FC236}">
                <a16:creationId xmlns:a16="http://schemas.microsoft.com/office/drawing/2014/main" id="{31B95E11-6072-4C37-A4D2-E94E44F18DBA}"/>
              </a:ext>
            </a:extLst>
          </p:cNvPr>
          <p:cNvSpPr>
            <a:spLocks noGrp="1"/>
          </p:cNvSpPr>
          <p:nvPr>
            <p:ph idx="1"/>
          </p:nvPr>
        </p:nvSpPr>
        <p:spPr>
          <a:xfrm>
            <a:off x="214133" y="1429473"/>
            <a:ext cx="11239930" cy="5009377"/>
          </a:xfrm>
        </p:spPr>
        <p:txBody>
          <a:bodyPr>
            <a:noAutofit/>
          </a:bodyPr>
          <a:lstStyle/>
          <a:p>
            <a:pPr marL="0" indent="0">
              <a:buNone/>
            </a:pPr>
            <a:r>
              <a:rPr lang="en-GB" sz="1800" dirty="0"/>
              <a:t>Offer pre-exposure to:</a:t>
            </a:r>
          </a:p>
          <a:p>
            <a:pPr lvl="1"/>
            <a:r>
              <a:rPr lang="en-GB" sz="1800" dirty="0">
                <a:latin typeface="+mn-lt"/>
              </a:rPr>
              <a:t>workers in laboratories where pox viruses are handled</a:t>
            </a:r>
          </a:p>
          <a:p>
            <a:pPr lvl="1"/>
            <a:r>
              <a:rPr lang="en-GB" sz="1800" dirty="0">
                <a:latin typeface="+mn-lt"/>
              </a:rPr>
              <a:t>staff working in High Consequence Infectious Disease (HCID) units and those about to start to provide prolonged or close care for </a:t>
            </a:r>
            <a:r>
              <a:rPr lang="en-GB" sz="1800" b="0" i="0" u="none" strike="noStrike" baseline="0" dirty="0">
                <a:solidFill>
                  <a:srgbClr val="000000"/>
                </a:solidFill>
                <a:latin typeface="+mn-lt"/>
              </a:rPr>
              <a:t>a patient with confirmed monkeypox</a:t>
            </a:r>
          </a:p>
          <a:p>
            <a:pPr lvl="1"/>
            <a:r>
              <a:rPr lang="en-GB" sz="1800" dirty="0">
                <a:solidFill>
                  <a:srgbClr val="000000"/>
                </a:solidFill>
                <a:latin typeface="+mn-lt"/>
              </a:rPr>
              <a:t>i</a:t>
            </a:r>
            <a:r>
              <a:rPr lang="en-GB" sz="1800" dirty="0">
                <a:latin typeface="+mn-lt"/>
              </a:rPr>
              <a:t>ndividuals regularly undertaking environmental decontamination around monkeypox cases</a:t>
            </a:r>
          </a:p>
          <a:p>
            <a:pPr marL="0" indent="0">
              <a:buNone/>
            </a:pPr>
            <a:r>
              <a:rPr lang="en-GB" sz="1800" dirty="0">
                <a:latin typeface="+mn-lt"/>
              </a:rPr>
              <a:t>Additional pre-exposure recommendations for 2022 outbreak: </a:t>
            </a:r>
          </a:p>
          <a:p>
            <a:pPr lvl="1"/>
            <a:r>
              <a:rPr lang="en-GB" sz="1800" dirty="0">
                <a:latin typeface="+mn-lt"/>
              </a:rPr>
              <a:t>designated staff in hospitals being stood up to care for monkeypox patients</a:t>
            </a:r>
          </a:p>
          <a:p>
            <a:pPr lvl="1"/>
            <a:r>
              <a:rPr lang="en-GB" sz="1800" dirty="0">
                <a:latin typeface="+mn-lt"/>
              </a:rPr>
              <a:t>staff in sexual health clinics designated to assess suspected cases</a:t>
            </a:r>
          </a:p>
          <a:p>
            <a:pPr lvl="1"/>
            <a:r>
              <a:rPr lang="en-GB" sz="1800" dirty="0">
                <a:latin typeface="+mn-lt"/>
              </a:rPr>
              <a:t>gay, bisexual and other men who have sex with men (GBMSM) at highest risk of exposure </a:t>
            </a:r>
          </a:p>
          <a:p>
            <a:pPr marL="457200" lvl="1" indent="0">
              <a:buNone/>
            </a:pPr>
            <a:r>
              <a:rPr lang="en-GB" sz="1800" dirty="0">
                <a:latin typeface="+mn-lt"/>
              </a:rPr>
              <a:t>(identified amongst those who attend sexual health services, using markers of risk similar to those used to assess eligibility for HIV pre-exposure prophylaxis (PrEP), but applied regardless of HIV status. These risk criteria would include a recent history of multiple partners, participating in group sex, attending sex on premises venues or a proxy marker such as recent bacterial STI (in the past year))</a:t>
            </a:r>
          </a:p>
          <a:p>
            <a:pPr lvl="1"/>
            <a:r>
              <a:rPr lang="en-GB" sz="1800" dirty="0">
                <a:latin typeface="+mn-lt"/>
              </a:rPr>
              <a:t>staff members who work in sex on premises venues, such as saunas, if they are regularly exposed to items (for example linens) or surfaces likely to be contaminated with body fluids or skin cells</a:t>
            </a:r>
            <a:endParaRPr lang="en-GB" sz="1800" dirty="0"/>
          </a:p>
          <a:p>
            <a:pPr marL="457200" lvl="1" indent="0">
              <a:buNone/>
            </a:pPr>
            <a:r>
              <a:rPr lang="en-GB" sz="1800" dirty="0">
                <a:solidFill>
                  <a:srgbClr val="000000"/>
                </a:solidFill>
                <a:latin typeface="+mn-lt"/>
              </a:rPr>
              <a:t>S</a:t>
            </a:r>
            <a:r>
              <a:rPr lang="en-GB" sz="1800" b="0" i="0" u="none" strike="noStrike" baseline="0" dirty="0">
                <a:solidFill>
                  <a:srgbClr val="000000"/>
                </a:solidFill>
                <a:latin typeface="+mn-lt"/>
              </a:rPr>
              <a:t>upplementary approaches to provide outreach vaccination to high risk GBMSM who may not be in contact with sexual health services should also be considered</a:t>
            </a:r>
          </a:p>
        </p:txBody>
      </p:sp>
      <p:sp>
        <p:nvSpPr>
          <p:cNvPr id="4" name="Footer Placeholder 3">
            <a:extLst>
              <a:ext uri="{FF2B5EF4-FFF2-40B4-BE49-F238E27FC236}">
                <a16:creationId xmlns:a16="http://schemas.microsoft.com/office/drawing/2014/main" id="{A609D36F-A245-4242-8DBD-24984A0B68E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2FB84609-7148-4D0C-B5FA-8CCAECEE44C0}"/>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Tree>
    <p:extLst>
      <p:ext uri="{BB962C8B-B14F-4D97-AF65-F5344CB8AC3E}">
        <p14:creationId xmlns:p14="http://schemas.microsoft.com/office/powerpoint/2010/main" val="2802825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980C-8169-4040-92DF-6EFB3D5CA651}"/>
              </a:ext>
            </a:extLst>
          </p:cNvPr>
          <p:cNvSpPr>
            <a:spLocks noGrp="1"/>
          </p:cNvSpPr>
          <p:nvPr>
            <p:ph type="title"/>
          </p:nvPr>
        </p:nvSpPr>
        <p:spPr/>
        <p:txBody>
          <a:bodyPr>
            <a:normAutofit fontScale="90000"/>
          </a:bodyPr>
          <a:lstStyle/>
          <a:p>
            <a:r>
              <a:rPr lang="en-GB" dirty="0"/>
              <a:t>Vaccine recommendations (Pre-exposure)</a:t>
            </a:r>
            <a:br>
              <a:rPr lang="en-GB" dirty="0"/>
            </a:br>
            <a:endParaRPr lang="en-GB" dirty="0"/>
          </a:p>
        </p:txBody>
      </p:sp>
      <p:sp>
        <p:nvSpPr>
          <p:cNvPr id="3" name="Content Placeholder 2">
            <a:extLst>
              <a:ext uri="{FF2B5EF4-FFF2-40B4-BE49-F238E27FC236}">
                <a16:creationId xmlns:a16="http://schemas.microsoft.com/office/drawing/2014/main" id="{885430EE-1091-4535-84C3-E0986C018E2E}"/>
              </a:ext>
            </a:extLst>
          </p:cNvPr>
          <p:cNvSpPr>
            <a:spLocks noGrp="1"/>
          </p:cNvSpPr>
          <p:nvPr>
            <p:ph idx="1"/>
          </p:nvPr>
        </p:nvSpPr>
        <p:spPr>
          <a:xfrm>
            <a:off x="330205" y="1774826"/>
            <a:ext cx="11123857" cy="4506704"/>
          </a:xfrm>
        </p:spPr>
        <p:txBody>
          <a:bodyPr>
            <a:normAutofit lnSpcReduction="10000"/>
          </a:bodyPr>
          <a:lstStyle/>
          <a:p>
            <a:r>
              <a:rPr lang="en-GB" dirty="0"/>
              <a:t>the complete pre-exposure vaccine course with MVA-BN in immunocompetent individuals is 2 doses given at least 28 days apart </a:t>
            </a:r>
          </a:p>
          <a:p>
            <a:r>
              <a:rPr lang="en-GB" dirty="0"/>
              <a:t>for individuals with a history of receiving a single dose of a live smallpox vaccine, a single dose of MVA-BN is recommended</a:t>
            </a:r>
          </a:p>
          <a:p>
            <a:r>
              <a:rPr lang="en-GB" dirty="0"/>
              <a:t>live vaccine was only used up to the 1970s, so apart from the healthcare workers vaccinated in 2003/4, vaccinated individuals will be older, and should have a distinctive scar (which normally looks like a circular 5p size dent in the left upper arm)</a:t>
            </a:r>
          </a:p>
          <a:p>
            <a:r>
              <a:rPr lang="en-GB" dirty="0"/>
              <a:t>in the event of an incident, it is highly unlikely there will be sufficient time to offer 2 doses for those at risk of occupational exposure; in this scenario a single dose of vaccine should be offered immediately </a:t>
            </a:r>
          </a:p>
          <a:p>
            <a:r>
              <a:rPr lang="en-GB" dirty="0"/>
              <a:t>completion of the primary course with a 2</a:t>
            </a:r>
            <a:r>
              <a:rPr lang="en-GB" baseline="30000" dirty="0"/>
              <a:t>nd</a:t>
            </a:r>
            <a:r>
              <a:rPr lang="en-GB" dirty="0"/>
              <a:t> dose at least 28 days later should be considered on assessment of ongoing risk of exposure</a:t>
            </a:r>
          </a:p>
        </p:txBody>
      </p:sp>
      <p:sp>
        <p:nvSpPr>
          <p:cNvPr id="4" name="Footer Placeholder 3">
            <a:extLst>
              <a:ext uri="{FF2B5EF4-FFF2-40B4-BE49-F238E27FC236}">
                <a16:creationId xmlns:a16="http://schemas.microsoft.com/office/drawing/2014/main" id="{B684F0A6-CC3D-4810-BDF3-AC051899310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1ABB641-C006-4F96-A6D5-2EAF1CE119D0}"/>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3648603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7931-5FE5-4B4A-90A1-124730B43EDB}"/>
              </a:ext>
            </a:extLst>
          </p:cNvPr>
          <p:cNvSpPr>
            <a:spLocks noGrp="1"/>
          </p:cNvSpPr>
          <p:nvPr>
            <p:ph type="title"/>
          </p:nvPr>
        </p:nvSpPr>
        <p:spPr/>
        <p:txBody>
          <a:bodyPr>
            <a:normAutofit fontScale="90000"/>
          </a:bodyPr>
          <a:lstStyle/>
          <a:p>
            <a:r>
              <a:rPr lang="en-GB" dirty="0"/>
              <a:t>Completing the primary vaccine course </a:t>
            </a:r>
            <a:br>
              <a:rPr lang="en-GB" dirty="0"/>
            </a:br>
            <a:r>
              <a:rPr lang="en-GB" dirty="0"/>
              <a:t>(pre-exposure)</a:t>
            </a:r>
          </a:p>
        </p:txBody>
      </p:sp>
      <p:sp>
        <p:nvSpPr>
          <p:cNvPr id="3" name="Content Placeholder 2">
            <a:extLst>
              <a:ext uri="{FF2B5EF4-FFF2-40B4-BE49-F238E27FC236}">
                <a16:creationId xmlns:a16="http://schemas.microsoft.com/office/drawing/2014/main" id="{AC1F63F6-53E4-4700-837B-B26F7D6B1070}"/>
              </a:ext>
            </a:extLst>
          </p:cNvPr>
          <p:cNvSpPr>
            <a:spLocks noGrp="1"/>
          </p:cNvSpPr>
          <p:nvPr>
            <p:ph idx="1"/>
          </p:nvPr>
        </p:nvSpPr>
        <p:spPr/>
        <p:txBody>
          <a:bodyPr>
            <a:normAutofit fontScale="92500" lnSpcReduction="10000"/>
          </a:bodyPr>
          <a:lstStyle/>
          <a:p>
            <a:r>
              <a:rPr lang="en-GB" dirty="0"/>
              <a:t>the licensed primary course of MVA-BN comprises 2 doses, given at least 28 days apart</a:t>
            </a:r>
          </a:p>
          <a:p>
            <a:r>
              <a:rPr lang="en-GB" dirty="0"/>
              <a:t>if there is a foreseeable risk of subsequent occupational exposure to monkeypox, HCWs, lab workers, and individuals undertaking environmental decontamination who have received 1 dose of MVA-BN either as pre or post-exposure prophylaxis, should be offered a 2</a:t>
            </a:r>
            <a:r>
              <a:rPr lang="en-GB" baseline="30000" dirty="0"/>
              <a:t>nd</a:t>
            </a:r>
            <a:r>
              <a:rPr lang="en-GB" dirty="0"/>
              <a:t> dose at least 28 days after the first to complete the manufacturer-recommended schedule </a:t>
            </a:r>
          </a:p>
          <a:p>
            <a:r>
              <a:rPr lang="en-GB" dirty="0"/>
              <a:t>for staff at occupational risk who have received a single dose of MVA-BN or a different smallpox vaccine at any time in the past, require only 1 further dose of MVA-BN to complete the recommended schedule, with a minimum interval of 28 days between doses. There is no requirement to restart the 2-dose schedule </a:t>
            </a:r>
          </a:p>
          <a:p>
            <a:r>
              <a:rPr lang="en-GB" sz="2400" b="1" i="0" u="none" strike="noStrike" baseline="0" dirty="0">
                <a:solidFill>
                  <a:srgbClr val="000000"/>
                </a:solidFill>
                <a:latin typeface="+mn-lt"/>
              </a:rPr>
              <a:t>the initial priority is to deliver 1</a:t>
            </a:r>
            <a:r>
              <a:rPr lang="en-GB" sz="2400" b="1" i="0" u="none" strike="noStrike" baseline="30000" dirty="0">
                <a:solidFill>
                  <a:srgbClr val="000000"/>
                </a:solidFill>
                <a:latin typeface="+mn-lt"/>
              </a:rPr>
              <a:t>st</a:t>
            </a:r>
            <a:r>
              <a:rPr lang="en-GB" sz="2400" b="1" i="0" u="none" strike="noStrike" baseline="0" dirty="0">
                <a:solidFill>
                  <a:srgbClr val="000000"/>
                </a:solidFill>
                <a:latin typeface="+mn-lt"/>
              </a:rPr>
              <a:t> doses </a:t>
            </a:r>
            <a:r>
              <a:rPr lang="en-GB" sz="2400" b="0" i="0" u="none" strike="noStrike" baseline="0" dirty="0">
                <a:solidFill>
                  <a:srgbClr val="000000"/>
                </a:solidFill>
                <a:latin typeface="+mn-lt"/>
              </a:rPr>
              <a:t>to as many GBMSM in the highest risk group as possible. Subject to the evolving epidemiology, a 2</a:t>
            </a:r>
            <a:r>
              <a:rPr lang="en-GB" sz="2400" b="0" i="0" u="none" strike="noStrike" baseline="30000" dirty="0">
                <a:solidFill>
                  <a:srgbClr val="000000"/>
                </a:solidFill>
                <a:latin typeface="+mn-lt"/>
              </a:rPr>
              <a:t>nd</a:t>
            </a:r>
            <a:r>
              <a:rPr lang="en-GB" sz="2400" b="0" i="0" u="none" strike="noStrike" baseline="0" dirty="0">
                <a:solidFill>
                  <a:srgbClr val="000000"/>
                </a:solidFill>
                <a:latin typeface="+mn-lt"/>
              </a:rPr>
              <a:t> dose may be advised around 2 to 3 months later to provide longer lasting protection</a:t>
            </a:r>
          </a:p>
          <a:p>
            <a:endParaRPr lang="en-GB" dirty="0"/>
          </a:p>
        </p:txBody>
      </p:sp>
      <p:sp>
        <p:nvSpPr>
          <p:cNvPr id="4" name="Footer Placeholder 3">
            <a:extLst>
              <a:ext uri="{FF2B5EF4-FFF2-40B4-BE49-F238E27FC236}">
                <a16:creationId xmlns:a16="http://schemas.microsoft.com/office/drawing/2014/main" id="{574CABA5-3A2B-450C-8AB6-7B0FA07F981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ECE276A-E343-48E9-AE71-66D4BE2B0C0B}"/>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1075038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980C-8169-4040-92DF-6EFB3D5CA651}"/>
              </a:ext>
            </a:extLst>
          </p:cNvPr>
          <p:cNvSpPr>
            <a:spLocks noGrp="1"/>
          </p:cNvSpPr>
          <p:nvPr>
            <p:ph type="title"/>
          </p:nvPr>
        </p:nvSpPr>
        <p:spPr/>
        <p:txBody>
          <a:bodyPr>
            <a:normAutofit fontScale="90000"/>
          </a:bodyPr>
          <a:lstStyle/>
          <a:p>
            <a:r>
              <a:rPr lang="en-GB" dirty="0"/>
              <a:t>Vaccine recommendations (post-exposure)</a:t>
            </a:r>
            <a:br>
              <a:rPr lang="en-GB" dirty="0"/>
            </a:br>
            <a:endParaRPr lang="en-GB" dirty="0"/>
          </a:p>
        </p:txBody>
      </p:sp>
      <p:sp>
        <p:nvSpPr>
          <p:cNvPr id="3" name="Content Placeholder 2">
            <a:extLst>
              <a:ext uri="{FF2B5EF4-FFF2-40B4-BE49-F238E27FC236}">
                <a16:creationId xmlns:a16="http://schemas.microsoft.com/office/drawing/2014/main" id="{885430EE-1091-4535-84C3-E0986C018E2E}"/>
              </a:ext>
            </a:extLst>
          </p:cNvPr>
          <p:cNvSpPr>
            <a:spLocks noGrp="1"/>
          </p:cNvSpPr>
          <p:nvPr>
            <p:ph idx="1"/>
          </p:nvPr>
        </p:nvSpPr>
        <p:spPr>
          <a:xfrm>
            <a:off x="280074" y="1510131"/>
            <a:ext cx="11123857" cy="4794416"/>
          </a:xfrm>
        </p:spPr>
        <p:txBody>
          <a:bodyPr>
            <a:noAutofit/>
          </a:bodyPr>
          <a:lstStyle/>
          <a:p>
            <a:r>
              <a:rPr lang="en-GB" sz="1900" dirty="0">
                <a:latin typeface="+mn-lt"/>
              </a:rPr>
              <a:t>individuals should be risk assessed according to the</a:t>
            </a:r>
            <a:r>
              <a:rPr lang="en-GB" sz="1900" dirty="0">
                <a:solidFill>
                  <a:srgbClr val="007C91"/>
                </a:solidFill>
                <a:latin typeface="+mn-lt"/>
              </a:rPr>
              <a:t> Recommendations for the use of pre and post exposure vaccination during a monkeypox incident </a:t>
            </a:r>
            <a:r>
              <a:rPr lang="en-GB" sz="1900" dirty="0">
                <a:latin typeface="+mn-lt"/>
              </a:rPr>
              <a:t>and offered post-exposure vaccination with </a:t>
            </a:r>
            <a:r>
              <a:rPr lang="en-GB" sz="1900" b="1" dirty="0">
                <a:latin typeface="+mn-lt"/>
              </a:rPr>
              <a:t>a </a:t>
            </a:r>
            <a:r>
              <a:rPr lang="en-GB" sz="1900" dirty="0">
                <a:latin typeface="+mn-lt"/>
              </a:rPr>
              <a:t>single dose of MVA-BN </a:t>
            </a:r>
            <a:endParaRPr lang="en-GB" sz="1900" dirty="0">
              <a:solidFill>
                <a:srgbClr val="007C91"/>
              </a:solidFill>
              <a:latin typeface="+mn-lt"/>
            </a:endParaRPr>
          </a:p>
          <a:p>
            <a:r>
              <a:rPr lang="en-GB" sz="1900" dirty="0">
                <a:latin typeface="+mn-lt"/>
              </a:rPr>
              <a:t>vaccination should be administered as soon as possible (ideally within 4 days) after an identified exposure to prevent or attenuate infection but can be administered up to 14 days post-exposure to reduce symptoms and to protect those at high risk of ongoing exposure</a:t>
            </a:r>
          </a:p>
          <a:p>
            <a:r>
              <a:rPr lang="en-GB" sz="1900" dirty="0">
                <a:latin typeface="+mn-lt"/>
              </a:rPr>
              <a:t>if exposure has been intermittent or continuous, post-exposure vaccination should be ideally given within 4 days of the last exposure</a:t>
            </a:r>
          </a:p>
          <a:p>
            <a:r>
              <a:rPr lang="en-GB" sz="1900" dirty="0">
                <a:latin typeface="+mn-lt"/>
              </a:rPr>
              <a:t>as the vaccine may only attenuate rather than prevent disease in some cases, contacts who have been vaccinated require equivalent follow up to those contacts who remain unvaccinated</a:t>
            </a:r>
          </a:p>
          <a:p>
            <a:r>
              <a:rPr lang="en-GB" sz="1900" b="0" i="0" u="none" strike="noStrike" baseline="0" dirty="0">
                <a:solidFill>
                  <a:srgbClr val="000000"/>
                </a:solidFill>
                <a:latin typeface="+mn-lt"/>
              </a:rPr>
              <a:t>immunocompetent individuals who have previously received a </a:t>
            </a:r>
            <a:r>
              <a:rPr lang="en-GB" sz="1900" dirty="0">
                <a:solidFill>
                  <a:srgbClr val="000000"/>
                </a:solidFill>
                <a:latin typeface="+mn-lt"/>
              </a:rPr>
              <a:t>2 </a:t>
            </a:r>
            <a:r>
              <a:rPr lang="en-GB" sz="1900" b="0" i="0" u="none" strike="noStrike" baseline="0" dirty="0">
                <a:solidFill>
                  <a:srgbClr val="000000"/>
                </a:solidFill>
                <a:latin typeface="+mn-lt"/>
              </a:rPr>
              <a:t>dose course of MVA-BN, with the second dose given in the past 2 years, do not need a further dose of vaccine after exposure </a:t>
            </a:r>
          </a:p>
          <a:p>
            <a:r>
              <a:rPr lang="en-GB" sz="1900" b="0" i="0" u="none" strike="noStrike" baseline="0" dirty="0">
                <a:solidFill>
                  <a:srgbClr val="000000"/>
                </a:solidFill>
                <a:latin typeface="+mn-lt"/>
              </a:rPr>
              <a:t>immunosuppressed individuals who have previously received a </a:t>
            </a:r>
            <a:r>
              <a:rPr lang="en-GB" sz="1900" dirty="0">
                <a:solidFill>
                  <a:srgbClr val="000000"/>
                </a:solidFill>
                <a:latin typeface="+mn-lt"/>
              </a:rPr>
              <a:t>2 </a:t>
            </a:r>
            <a:r>
              <a:rPr lang="en-GB" sz="1900" b="0" i="0" u="none" strike="noStrike" baseline="0" dirty="0">
                <a:solidFill>
                  <a:srgbClr val="000000"/>
                </a:solidFill>
                <a:latin typeface="+mn-lt"/>
              </a:rPr>
              <a:t>dose course of MVA-BN, with the second dose given in the past 2 years, may have made a lower or less durable immune response so an additional dose can be considered after exposure </a:t>
            </a:r>
          </a:p>
          <a:p>
            <a:endParaRPr lang="en-GB" sz="1900" dirty="0">
              <a:latin typeface="+mn-lt"/>
            </a:endParaRPr>
          </a:p>
        </p:txBody>
      </p:sp>
      <p:sp>
        <p:nvSpPr>
          <p:cNvPr id="4" name="Footer Placeholder 3">
            <a:extLst>
              <a:ext uri="{FF2B5EF4-FFF2-40B4-BE49-F238E27FC236}">
                <a16:creationId xmlns:a16="http://schemas.microsoft.com/office/drawing/2014/main" id="{B684F0A6-CC3D-4810-BDF3-AC051899310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1ABB641-C006-4F96-A6D5-2EAF1CE119D0}"/>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Tree>
    <p:extLst>
      <p:ext uri="{BB962C8B-B14F-4D97-AF65-F5344CB8AC3E}">
        <p14:creationId xmlns:p14="http://schemas.microsoft.com/office/powerpoint/2010/main" val="3999631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B344-9C70-4200-9657-AD546B34926D}"/>
              </a:ext>
            </a:extLst>
          </p:cNvPr>
          <p:cNvSpPr>
            <a:spLocks noGrp="1"/>
          </p:cNvSpPr>
          <p:nvPr>
            <p:ph type="title"/>
          </p:nvPr>
        </p:nvSpPr>
        <p:spPr/>
        <p:txBody>
          <a:bodyPr>
            <a:normAutofit/>
          </a:bodyPr>
          <a:lstStyle/>
          <a:p>
            <a:r>
              <a:rPr lang="en-GB" dirty="0"/>
              <a:t>Vaccine recommendations (post exposure)</a:t>
            </a:r>
          </a:p>
        </p:txBody>
      </p:sp>
      <p:sp>
        <p:nvSpPr>
          <p:cNvPr id="3" name="Content Placeholder 2">
            <a:extLst>
              <a:ext uri="{FF2B5EF4-FFF2-40B4-BE49-F238E27FC236}">
                <a16:creationId xmlns:a16="http://schemas.microsoft.com/office/drawing/2014/main" id="{31B95E11-6072-4C37-A4D2-E94E44F18DBA}"/>
              </a:ext>
            </a:extLst>
          </p:cNvPr>
          <p:cNvSpPr>
            <a:spLocks noGrp="1"/>
          </p:cNvSpPr>
          <p:nvPr>
            <p:ph idx="1"/>
          </p:nvPr>
        </p:nvSpPr>
        <p:spPr>
          <a:xfrm>
            <a:off x="237281" y="1632030"/>
            <a:ext cx="11216781" cy="4806820"/>
          </a:xfrm>
        </p:spPr>
        <p:txBody>
          <a:bodyPr>
            <a:normAutofit/>
          </a:bodyPr>
          <a:lstStyle/>
          <a:p>
            <a:pPr marL="0" indent="0">
              <a:buNone/>
            </a:pPr>
            <a:r>
              <a:rPr lang="en-GB" b="1" dirty="0"/>
              <a:t>Offer post-exposure to: </a:t>
            </a:r>
          </a:p>
          <a:p>
            <a:pPr lvl="1"/>
            <a:r>
              <a:rPr lang="en-GB" sz="2400" dirty="0"/>
              <a:t>high risk community or occupational contacts of any age of a case of monkeypox, ideally within 4 days of exposure to prevent onset of the disease</a:t>
            </a:r>
          </a:p>
          <a:p>
            <a:pPr lvl="1"/>
            <a:r>
              <a:rPr lang="en-GB" sz="2400" dirty="0"/>
              <a:t>may be offered up to 14 days to those at on-going risk (for example during an outbreak) or those who are at higher risk serious monkeypox infection (includes children under 5 years of age, pregnant women and individuals with immunosuppression)</a:t>
            </a:r>
          </a:p>
          <a:p>
            <a:pPr marL="0" indent="0">
              <a:buNone/>
            </a:pPr>
            <a:r>
              <a:rPr lang="en-GB" dirty="0"/>
              <a:t>Individuals should only be offered post-exposure vaccination in line with current recommendations (see </a:t>
            </a:r>
            <a:r>
              <a:rPr lang="en-GB" dirty="0">
                <a:solidFill>
                  <a:srgbClr val="007C91"/>
                </a:solidFill>
              </a:rPr>
              <a:t>Recommendations for the use of pre and post exposure vaccination during a monkeypox incident </a:t>
            </a:r>
            <a:r>
              <a:rPr lang="en-GB" dirty="0"/>
              <a:t>on UKHSA website and </a:t>
            </a:r>
            <a:r>
              <a:rPr lang="en-GB" dirty="0">
                <a:solidFill>
                  <a:srgbClr val="0070C0"/>
                </a:solidFill>
              </a:rPr>
              <a:t>the </a:t>
            </a:r>
            <a:r>
              <a:rPr lang="en-GB" dirty="0">
                <a:solidFill>
                  <a:srgbClr val="0070C0"/>
                </a:solidFill>
                <a:hlinkClick r:id="rId2">
                  <a:extLst>
                    <a:ext uri="{A12FA001-AC4F-418D-AE19-62706E023703}">
                      <ahyp:hlinkClr xmlns:ahyp="http://schemas.microsoft.com/office/drawing/2018/hyperlinkcolor" val="tx"/>
                    </a:ext>
                  </a:extLst>
                </a:hlinkClick>
              </a:rPr>
              <a:t>Green Book Smallpox and monkeypox </a:t>
            </a:r>
            <a:r>
              <a:rPr lang="en-GB" dirty="0">
                <a:solidFill>
                  <a:srgbClr val="0070C0"/>
                </a:solidFill>
              </a:rPr>
              <a:t>chapter)</a:t>
            </a:r>
          </a:p>
          <a:p>
            <a:pPr marL="457200" lvl="1" indent="0">
              <a:buNone/>
            </a:pPr>
            <a:endParaRPr lang="en-GB" sz="2000" dirty="0"/>
          </a:p>
          <a:p>
            <a:pPr marL="457200" lvl="1" indent="0">
              <a:buNone/>
            </a:pPr>
            <a:endParaRPr lang="en-GB" sz="1400" dirty="0"/>
          </a:p>
        </p:txBody>
      </p:sp>
      <p:sp>
        <p:nvSpPr>
          <p:cNvPr id="4" name="Footer Placeholder 3">
            <a:extLst>
              <a:ext uri="{FF2B5EF4-FFF2-40B4-BE49-F238E27FC236}">
                <a16:creationId xmlns:a16="http://schemas.microsoft.com/office/drawing/2014/main" id="{A609D36F-A245-4242-8DBD-24984A0B68E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2FB84609-7148-4D0C-B5FA-8CCAECEE44C0}"/>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spTree>
    <p:extLst>
      <p:ext uri="{BB962C8B-B14F-4D97-AF65-F5344CB8AC3E}">
        <p14:creationId xmlns:p14="http://schemas.microsoft.com/office/powerpoint/2010/main" val="3584225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7931-5FE5-4B4A-90A1-124730B43EDB}"/>
              </a:ext>
            </a:extLst>
          </p:cNvPr>
          <p:cNvSpPr>
            <a:spLocks noGrp="1"/>
          </p:cNvSpPr>
          <p:nvPr>
            <p:ph type="title"/>
          </p:nvPr>
        </p:nvSpPr>
        <p:spPr/>
        <p:txBody>
          <a:bodyPr>
            <a:normAutofit fontScale="90000"/>
          </a:bodyPr>
          <a:lstStyle/>
          <a:p>
            <a:r>
              <a:rPr lang="en-GB" dirty="0"/>
              <a:t>Completing the primary vaccine course </a:t>
            </a:r>
            <a:br>
              <a:rPr lang="en-GB" dirty="0"/>
            </a:br>
            <a:r>
              <a:rPr lang="en-GB" dirty="0"/>
              <a:t>(post-exposure)</a:t>
            </a:r>
          </a:p>
        </p:txBody>
      </p:sp>
      <p:sp>
        <p:nvSpPr>
          <p:cNvPr id="3" name="Content Placeholder 2">
            <a:extLst>
              <a:ext uri="{FF2B5EF4-FFF2-40B4-BE49-F238E27FC236}">
                <a16:creationId xmlns:a16="http://schemas.microsoft.com/office/drawing/2014/main" id="{AC1F63F6-53E4-4700-837B-B26F7D6B1070}"/>
              </a:ext>
            </a:extLst>
          </p:cNvPr>
          <p:cNvSpPr>
            <a:spLocks noGrp="1"/>
          </p:cNvSpPr>
          <p:nvPr>
            <p:ph idx="1"/>
          </p:nvPr>
        </p:nvSpPr>
        <p:spPr>
          <a:xfrm>
            <a:off x="330205" y="2291786"/>
            <a:ext cx="9357805" cy="3834377"/>
          </a:xfrm>
        </p:spPr>
        <p:txBody>
          <a:bodyPr>
            <a:normAutofit/>
          </a:bodyPr>
          <a:lstStyle/>
          <a:p>
            <a:r>
              <a:rPr lang="en-GB" dirty="0"/>
              <a:t>individuals who received a single dose of vaccine as a result of community exposure do not need to be offered a 2</a:t>
            </a:r>
            <a:r>
              <a:rPr lang="en-GB" baseline="30000" dirty="0"/>
              <a:t>nd</a:t>
            </a:r>
            <a:r>
              <a:rPr lang="en-GB" dirty="0"/>
              <a:t> dose as they do not have a foreseeable risk of further exposure to monkeypox and will be past the incubation period from the exposure that warranted post exposure vaccination</a:t>
            </a:r>
          </a:p>
        </p:txBody>
      </p:sp>
      <p:sp>
        <p:nvSpPr>
          <p:cNvPr id="4" name="Footer Placeholder 3">
            <a:extLst>
              <a:ext uri="{FF2B5EF4-FFF2-40B4-BE49-F238E27FC236}">
                <a16:creationId xmlns:a16="http://schemas.microsoft.com/office/drawing/2014/main" id="{574CABA5-3A2B-450C-8AB6-7B0FA07F981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ECE276A-E343-48E9-AE71-66D4BE2B0C0B}"/>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Tree>
    <p:extLst>
      <p:ext uri="{BB962C8B-B14F-4D97-AF65-F5344CB8AC3E}">
        <p14:creationId xmlns:p14="http://schemas.microsoft.com/office/powerpoint/2010/main" val="263985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E826-0135-481D-94FA-7CA2E41A6DDF}"/>
              </a:ext>
            </a:extLst>
          </p:cNvPr>
          <p:cNvSpPr>
            <a:spLocks noGrp="1"/>
          </p:cNvSpPr>
          <p:nvPr>
            <p:ph type="title"/>
          </p:nvPr>
        </p:nvSpPr>
        <p:spPr/>
        <p:txBody>
          <a:bodyPr>
            <a:normAutofit fontScale="90000"/>
          </a:bodyPr>
          <a:lstStyle/>
          <a:p>
            <a:r>
              <a:rPr lang="en-GB" dirty="0"/>
              <a:t>MVA-BN: delayed vaccination and administration with, before or after other vaccines</a:t>
            </a:r>
          </a:p>
        </p:txBody>
      </p:sp>
      <p:sp>
        <p:nvSpPr>
          <p:cNvPr id="3" name="Content Placeholder 2">
            <a:extLst>
              <a:ext uri="{FF2B5EF4-FFF2-40B4-BE49-F238E27FC236}">
                <a16:creationId xmlns:a16="http://schemas.microsoft.com/office/drawing/2014/main" id="{E1FF5E3C-E7AE-424B-8C2C-A501CC1085A2}"/>
              </a:ext>
            </a:extLst>
          </p:cNvPr>
          <p:cNvSpPr>
            <a:spLocks noGrp="1"/>
          </p:cNvSpPr>
          <p:nvPr>
            <p:ph idx="1"/>
          </p:nvPr>
        </p:nvSpPr>
        <p:spPr/>
        <p:txBody>
          <a:bodyPr>
            <a:normAutofit fontScale="40000" lnSpcReduction="20000"/>
          </a:bodyPr>
          <a:lstStyle/>
          <a:p>
            <a:r>
              <a:rPr lang="en-GB" sz="5000" dirty="0">
                <a:latin typeface="+mn-lt"/>
              </a:rPr>
              <a:t>if the MVA-BN course is interrupted or delayed, it should be resumed using the same vaccine but the first dose does not need to be repeated</a:t>
            </a:r>
          </a:p>
          <a:p>
            <a:r>
              <a:rPr lang="en-GB" sz="5000" b="0" i="0" u="none" strike="noStrike" baseline="0" dirty="0">
                <a:solidFill>
                  <a:srgbClr val="000000"/>
                </a:solidFill>
                <a:latin typeface="+mn-lt"/>
              </a:rPr>
              <a:t>although no data for co-administration of MVA-BN vaccine with other vaccines exists, it is thought that any interference between this vaccine and other vaccines (live and inactivated) is likely to be limited </a:t>
            </a:r>
          </a:p>
          <a:p>
            <a:r>
              <a:rPr lang="en-GB" sz="5000" b="0" i="0" u="none" strike="noStrike" baseline="0" dirty="0">
                <a:solidFill>
                  <a:srgbClr val="000000"/>
                </a:solidFill>
                <a:latin typeface="+mn-lt"/>
              </a:rPr>
              <a:t>based on experience with other vaccines, any potential interference is most likely to result in a slightly attenuated immune response to one of the vaccines </a:t>
            </a:r>
          </a:p>
          <a:p>
            <a:r>
              <a:rPr lang="en-GB" sz="5000" b="0" i="0" u="none" strike="noStrike" baseline="0" dirty="0">
                <a:solidFill>
                  <a:srgbClr val="000000"/>
                </a:solidFill>
                <a:latin typeface="+mn-lt"/>
              </a:rPr>
              <a:t>there is no evidence of any safety concerns from giving other vaccines at the same time as the MVA-BN vaccine, although it may make the attribution of any adverse events more difficult </a:t>
            </a:r>
            <a:endParaRPr lang="en-GB" sz="5000" dirty="0">
              <a:latin typeface="+mn-lt"/>
            </a:endParaRPr>
          </a:p>
          <a:p>
            <a:r>
              <a:rPr lang="en-GB" sz="5000" dirty="0">
                <a:latin typeface="+mn-lt"/>
              </a:rPr>
              <a:t>where individuals in an eligible cohort present having recently received one or more inactivated or another live vaccine, MVA-BN vaccination should still be given </a:t>
            </a:r>
          </a:p>
          <a:p>
            <a:r>
              <a:rPr lang="en-GB" sz="5000" dirty="0">
                <a:latin typeface="+mn-lt"/>
              </a:rPr>
              <a:t>the same applies where MVA-BN vaccination has been received first or where a patient presents requiring 2 or more vaccines</a:t>
            </a:r>
          </a:p>
          <a:p>
            <a:r>
              <a:rPr lang="en-GB" sz="5000" dirty="0">
                <a:latin typeface="+mn-lt"/>
              </a:rPr>
              <a:t>it is generally better for vaccination with any required vaccines (including MVA-BN, hepatitis A, hepatitis B and HPV) to proceed to avoid any further delay in protection and to avoid the risk of the individual not returning for a later appointment</a:t>
            </a:r>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4A42CFE2-446E-4CD6-9F23-D4791046EE6B}"/>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2F2C8A50-988C-497A-ADF3-A12D4D0ADEC3}"/>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spTree>
    <p:extLst>
      <p:ext uri="{BB962C8B-B14F-4D97-AF65-F5344CB8AC3E}">
        <p14:creationId xmlns:p14="http://schemas.microsoft.com/office/powerpoint/2010/main" val="2976430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CA82-509F-4BCA-9FB3-118B8CADA820}"/>
              </a:ext>
            </a:extLst>
          </p:cNvPr>
          <p:cNvSpPr>
            <a:spLocks noGrp="1"/>
          </p:cNvSpPr>
          <p:nvPr>
            <p:ph type="title"/>
          </p:nvPr>
        </p:nvSpPr>
        <p:spPr/>
        <p:txBody>
          <a:bodyPr>
            <a:normAutofit fontScale="90000"/>
          </a:bodyPr>
          <a:lstStyle/>
          <a:p>
            <a:r>
              <a:rPr lang="en-GB" dirty="0"/>
              <a:t>Prioritisation of vaccine stock during an incident </a:t>
            </a:r>
            <a:br>
              <a:rPr lang="en-GB" dirty="0"/>
            </a:br>
            <a:endParaRPr lang="en-GB" dirty="0">
              <a:highlight>
                <a:srgbClr val="FFFF00"/>
              </a:highlight>
            </a:endParaRPr>
          </a:p>
        </p:txBody>
      </p:sp>
      <p:sp>
        <p:nvSpPr>
          <p:cNvPr id="3" name="Content Placeholder 2">
            <a:extLst>
              <a:ext uri="{FF2B5EF4-FFF2-40B4-BE49-F238E27FC236}">
                <a16:creationId xmlns:a16="http://schemas.microsoft.com/office/drawing/2014/main" id="{7301967D-2230-48EA-AA5C-DC4F01AF066E}"/>
              </a:ext>
            </a:extLst>
          </p:cNvPr>
          <p:cNvSpPr>
            <a:spLocks noGrp="1"/>
          </p:cNvSpPr>
          <p:nvPr>
            <p:ph idx="1"/>
          </p:nvPr>
        </p:nvSpPr>
        <p:spPr>
          <a:xfrm>
            <a:off x="330205" y="1774825"/>
            <a:ext cx="11123857" cy="4535439"/>
          </a:xfrm>
        </p:spPr>
        <p:txBody>
          <a:bodyPr>
            <a:normAutofit fontScale="92500" lnSpcReduction="20000"/>
          </a:bodyPr>
          <a:lstStyle/>
          <a:p>
            <a:r>
              <a:rPr lang="en-GB" sz="1800" dirty="0"/>
              <a:t>when supplies are limited, vaccine should be prioritised according to whether it is for pre or post-exposure use, the risk and timing of exposure and the ability to benefit </a:t>
            </a:r>
          </a:p>
          <a:p>
            <a:r>
              <a:rPr lang="en-GB" sz="1800" b="1" dirty="0"/>
              <a:t>pre-exposure:  </a:t>
            </a:r>
            <a:r>
              <a:rPr lang="en-GB" sz="1800" dirty="0"/>
              <a:t>as soon as feasible to those gay, bisexual and other men who have sex with men (GBMSM) at highest risk of exposure. The initial priority is to deliver 1</a:t>
            </a:r>
            <a:r>
              <a:rPr lang="en-GB" sz="1800" baseline="30000" dirty="0"/>
              <a:t>st</a:t>
            </a:r>
            <a:r>
              <a:rPr lang="en-GB" sz="1800" dirty="0"/>
              <a:t> doses to as many GBMSM in the highest risk group as possible. Subject to the evolving epidemiology, a 2</a:t>
            </a:r>
            <a:r>
              <a:rPr lang="en-GB" sz="1800" baseline="30000" dirty="0"/>
              <a:t>nd</a:t>
            </a:r>
            <a:r>
              <a:rPr lang="en-GB" sz="1800" dirty="0"/>
              <a:t> dose may be advised around 2 to 3 months later to provide longer lasting protection</a:t>
            </a:r>
          </a:p>
          <a:p>
            <a:r>
              <a:rPr lang="en-GB" sz="1800" dirty="0"/>
              <a:t>vaccine should be prioritised for pre-exposure first dose use in staff and unvaccinated staff who are likely to be exposed to suspected cases during the course of an incident should be prioritised over post-exposure use</a:t>
            </a:r>
          </a:p>
          <a:p>
            <a:r>
              <a:rPr lang="en-GB" sz="1800" b="1" dirty="0"/>
              <a:t>post-exposure</a:t>
            </a:r>
            <a:r>
              <a:rPr lang="en-GB" sz="1800" dirty="0"/>
              <a:t> vaccine should be offered in the order of risk exposure as summarised in “</a:t>
            </a:r>
            <a:r>
              <a:rPr lang="en-GB" sz="1800" dirty="0">
                <a:solidFill>
                  <a:srgbClr val="007C91"/>
                </a:solidFill>
              </a:rPr>
              <a:t>Recommendations for the use of pre and post exposure vaccination during a monkeypox incident</a:t>
            </a:r>
            <a:r>
              <a:rPr lang="en-GB" sz="1800" dirty="0"/>
              <a:t>”</a:t>
            </a:r>
          </a:p>
          <a:p>
            <a:r>
              <a:rPr lang="en-GB" sz="1800" dirty="0"/>
              <a:t>for post-exposure use, vaccination should be prioritised for groups at higher risk of severe disease including children (under 5 years of age), pregnant women and immunosuppressed individuals </a:t>
            </a:r>
          </a:p>
          <a:p>
            <a:r>
              <a:rPr lang="en-GB" sz="1800" dirty="0"/>
              <a:t>in addition, those at high risk of ongoing exposure, for example GBMSM with multiple sexual partners should be prioritised for vaccine</a:t>
            </a:r>
          </a:p>
          <a:p>
            <a:r>
              <a:rPr lang="en-GB" sz="1800" dirty="0"/>
              <a:t>those whose last exposure is within 4 days should be prioritised over those exposed 4 to 14 days previously because post-exposure vaccination is likely to be most effective when given as soon as possible </a:t>
            </a:r>
          </a:p>
          <a:p>
            <a:r>
              <a:rPr lang="en-GB" sz="1800" dirty="0"/>
              <a:t>once post exposure vaccination has been completed and if sufficient supplies allow, vaccine should then be offered to individuals completing their second or booster dose as part of a pre-exposure vaccine course</a:t>
            </a:r>
          </a:p>
        </p:txBody>
      </p:sp>
      <p:sp>
        <p:nvSpPr>
          <p:cNvPr id="4" name="Footer Placeholder 3">
            <a:extLst>
              <a:ext uri="{FF2B5EF4-FFF2-40B4-BE49-F238E27FC236}">
                <a16:creationId xmlns:a16="http://schemas.microsoft.com/office/drawing/2014/main" id="{8851EECC-6371-4DFB-AADB-C1913933C90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3B94367-0C64-4949-AFBC-C8EFBAA4F6D5}"/>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Tree>
    <p:extLst>
      <p:ext uri="{BB962C8B-B14F-4D97-AF65-F5344CB8AC3E}">
        <p14:creationId xmlns:p14="http://schemas.microsoft.com/office/powerpoint/2010/main" val="3163344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AA69C-3FDA-47B1-BF30-50E6878DACEE}"/>
              </a:ext>
            </a:extLst>
          </p:cNvPr>
          <p:cNvSpPr>
            <a:spLocks noGrp="1"/>
          </p:cNvSpPr>
          <p:nvPr>
            <p:ph type="title"/>
          </p:nvPr>
        </p:nvSpPr>
        <p:spPr/>
        <p:txBody>
          <a:bodyPr>
            <a:normAutofit/>
          </a:bodyPr>
          <a:lstStyle/>
          <a:p>
            <a:r>
              <a:rPr lang="en-GB" sz="3400" dirty="0"/>
              <a:t>Fractional dosing – for pilot clinics</a:t>
            </a:r>
          </a:p>
        </p:txBody>
      </p:sp>
      <p:sp>
        <p:nvSpPr>
          <p:cNvPr id="3" name="Content Placeholder 2">
            <a:extLst>
              <a:ext uri="{FF2B5EF4-FFF2-40B4-BE49-F238E27FC236}">
                <a16:creationId xmlns:a16="http://schemas.microsoft.com/office/drawing/2014/main" id="{E970BF1E-8786-41E5-9DF8-46D026746E16}"/>
              </a:ext>
            </a:extLst>
          </p:cNvPr>
          <p:cNvSpPr>
            <a:spLocks noGrp="1"/>
          </p:cNvSpPr>
          <p:nvPr>
            <p:ph idx="1"/>
          </p:nvPr>
        </p:nvSpPr>
        <p:spPr>
          <a:xfrm>
            <a:off x="330205" y="1690577"/>
            <a:ext cx="11123857" cy="4635795"/>
          </a:xfrm>
        </p:spPr>
        <p:txBody>
          <a:bodyPr>
            <a:normAutofit/>
          </a:bodyPr>
          <a:lstStyle/>
          <a:p>
            <a:pPr marL="0" indent="0">
              <a:buNone/>
            </a:pPr>
            <a:r>
              <a:rPr lang="en-GB" sz="2000" b="0" i="0" u="none" strike="noStrike" baseline="0" dirty="0">
                <a:solidFill>
                  <a:srgbClr val="000000"/>
                </a:solidFill>
                <a:latin typeface="+mn-lt"/>
              </a:rPr>
              <a:t>In August 2022, following the emergency use approval by the US Food and Drug Administration, JCVI endorsed the use of a fractional dose (0.1ml) of MVA-BN given by intradermal injection during periods of supply constraints. </a:t>
            </a:r>
          </a:p>
          <a:p>
            <a:endParaRPr lang="en-GB" sz="2000" dirty="0">
              <a:latin typeface="+mn-lt"/>
            </a:endParaRPr>
          </a:p>
          <a:p>
            <a:r>
              <a:rPr lang="en-GB" sz="2000" dirty="0">
                <a:latin typeface="+mn-lt"/>
              </a:rPr>
              <a:t>this provides a dose-sparing solution to the limited worldwide availability of MVA-BN, allowing the continued roll-out of the vaccination programme which has been implemented to bring the outbreak under control</a:t>
            </a:r>
          </a:p>
          <a:p>
            <a:endParaRPr lang="en-GB" sz="2000" dirty="0">
              <a:latin typeface="+mn-lt"/>
            </a:endParaRPr>
          </a:p>
          <a:p>
            <a:pPr marL="0" indent="0">
              <a:buNone/>
            </a:pPr>
            <a:r>
              <a:rPr lang="en-GB" sz="2000" dirty="0">
                <a:latin typeface="+mn-lt"/>
              </a:rPr>
              <a:t>Fractional doses (0.1ml) are withdrawn from a single-dose (0.5ml) vial and can only be given via the intradermal route: </a:t>
            </a:r>
          </a:p>
          <a:p>
            <a:pPr lvl="1"/>
            <a:r>
              <a:rPr lang="en-GB" sz="2000" dirty="0">
                <a:latin typeface="+mn-lt"/>
              </a:rPr>
              <a:t>a 0.1ml dose administered intradermally appears to be equivalent to a 0.5ml subcutaneously or intramuscularly - for those individuals for whom it is recommended</a:t>
            </a:r>
          </a:p>
          <a:p>
            <a:pPr marL="457200" lvl="1" indent="0">
              <a:buNone/>
            </a:pPr>
            <a:endParaRPr lang="en-GB" sz="2000" dirty="0">
              <a:latin typeface="+mn-lt"/>
            </a:endParaRPr>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5E6D3BEF-8AF8-498D-B82A-A1845D927EF1}"/>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7387FDF3-BC89-44BD-B661-DE07B8DFA412}"/>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Tree>
    <p:extLst>
      <p:ext uri="{BB962C8B-B14F-4D97-AF65-F5344CB8AC3E}">
        <p14:creationId xmlns:p14="http://schemas.microsoft.com/office/powerpoint/2010/main" val="2621931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38F1-48D5-4FDF-AE5F-CDC9286BB731}"/>
              </a:ext>
            </a:extLst>
          </p:cNvPr>
          <p:cNvSpPr>
            <a:spLocks noGrp="1"/>
          </p:cNvSpPr>
          <p:nvPr>
            <p:ph type="title"/>
          </p:nvPr>
        </p:nvSpPr>
        <p:spPr/>
        <p:txBody>
          <a:bodyPr/>
          <a:lstStyle/>
          <a:p>
            <a:r>
              <a:rPr lang="en-GB" dirty="0"/>
              <a:t>Antibody persistence and boosting</a:t>
            </a:r>
          </a:p>
        </p:txBody>
      </p:sp>
      <p:sp>
        <p:nvSpPr>
          <p:cNvPr id="3" name="Content Placeholder 2">
            <a:extLst>
              <a:ext uri="{FF2B5EF4-FFF2-40B4-BE49-F238E27FC236}">
                <a16:creationId xmlns:a16="http://schemas.microsoft.com/office/drawing/2014/main" id="{B96914B1-D924-4801-874B-AAAE32828A94}"/>
              </a:ext>
            </a:extLst>
          </p:cNvPr>
          <p:cNvSpPr>
            <a:spLocks noGrp="1"/>
          </p:cNvSpPr>
          <p:nvPr>
            <p:ph idx="1"/>
          </p:nvPr>
        </p:nvSpPr>
        <p:spPr/>
        <p:txBody>
          <a:bodyPr>
            <a:normAutofit/>
          </a:bodyPr>
          <a:lstStyle/>
          <a:p>
            <a:r>
              <a:rPr lang="en-GB" sz="2000" b="0" i="0" u="none" strike="noStrike" baseline="0" dirty="0">
                <a:solidFill>
                  <a:srgbClr val="000000"/>
                </a:solidFill>
                <a:latin typeface="+mn-lt"/>
              </a:rPr>
              <a:t>there </a:t>
            </a:r>
            <a:r>
              <a:rPr lang="en-GB" sz="2000" dirty="0">
                <a:solidFill>
                  <a:srgbClr val="000000"/>
                </a:solidFill>
                <a:latin typeface="+mn-lt"/>
              </a:rPr>
              <a:t>is</a:t>
            </a:r>
            <a:r>
              <a:rPr lang="en-GB" sz="2000" b="0" i="0" u="none" strike="noStrike" baseline="0" dirty="0">
                <a:solidFill>
                  <a:srgbClr val="000000"/>
                </a:solidFill>
                <a:latin typeface="+mn-lt"/>
              </a:rPr>
              <a:t> limited data to determine the appropriate timing of booster doses after a 2 dose primary course of MVA-BN for those at ongoing occupational risk of monkeypox</a:t>
            </a:r>
          </a:p>
          <a:p>
            <a:r>
              <a:rPr lang="en-GB" sz="2000" b="0" i="0" u="none" strike="noStrike" baseline="0" dirty="0">
                <a:solidFill>
                  <a:srgbClr val="000000"/>
                </a:solidFill>
                <a:latin typeface="+mn-lt"/>
              </a:rPr>
              <a:t>studies have demonstrated a rapid boosting response following a single booster in individuals who have completed a primary schedule, demonstrating ongoing memory and persistence of antibodies to 24 months</a:t>
            </a:r>
          </a:p>
          <a:p>
            <a:r>
              <a:rPr lang="en-GB" sz="2000" b="0" i="0" u="none" strike="noStrike" baseline="0" dirty="0">
                <a:solidFill>
                  <a:srgbClr val="000000"/>
                </a:solidFill>
                <a:latin typeface="+mn-lt"/>
              </a:rPr>
              <a:t>given this, it is likely that adequately primed individuals will make a good response to natural exposure that will protect or reduce the severity of any breakthrough infection</a:t>
            </a:r>
          </a:p>
          <a:p>
            <a:r>
              <a:rPr lang="en-GB" sz="2000" b="0" i="0" u="none" strike="noStrike" baseline="0" dirty="0">
                <a:solidFill>
                  <a:srgbClr val="000000"/>
                </a:solidFill>
                <a:latin typeface="+mn-lt"/>
              </a:rPr>
              <a:t>a single booster dose at 2 years may be considered for pre exposure use in individuals who have received 2 doses of MVA-BN and are at ongoing high risk of occupational exposure or for post exposure use amongst contacts who have had a significant exposure</a:t>
            </a:r>
          </a:p>
          <a:p>
            <a:r>
              <a:rPr lang="en-GB" sz="2000" dirty="0">
                <a:solidFill>
                  <a:srgbClr val="000000"/>
                </a:solidFill>
                <a:latin typeface="+mn-lt"/>
              </a:rPr>
              <a:t>t</a:t>
            </a:r>
            <a:r>
              <a:rPr lang="en-GB" sz="2000" b="0" i="0" u="none" strike="noStrike" baseline="0" dirty="0">
                <a:solidFill>
                  <a:srgbClr val="000000"/>
                </a:solidFill>
                <a:latin typeface="+mn-lt"/>
              </a:rPr>
              <a:t>he data does not support giving a booster dose of MVA-BN in those who have had one dose of MVA-BN and a different smallpox live vaccine in the past</a:t>
            </a:r>
            <a:r>
              <a:rPr lang="en-GB" sz="2000" dirty="0"/>
              <a:t> (see </a:t>
            </a:r>
            <a:r>
              <a:rPr lang="en-GB" sz="2000" dirty="0">
                <a:solidFill>
                  <a:srgbClr val="007C91"/>
                </a:solidFill>
              </a:rPr>
              <a:t>Recommendations for the use of pre and post exposure vaccination during a monkeypox incident) </a:t>
            </a:r>
            <a:endParaRPr lang="en-GB" sz="2000" b="0" i="0" u="none" strike="noStrike" baseline="0" dirty="0">
              <a:solidFill>
                <a:srgbClr val="000000"/>
              </a:solidFill>
              <a:latin typeface="+mn-lt"/>
            </a:endParaRPr>
          </a:p>
        </p:txBody>
      </p:sp>
      <p:sp>
        <p:nvSpPr>
          <p:cNvPr id="4" name="Footer Placeholder 3">
            <a:extLst>
              <a:ext uri="{FF2B5EF4-FFF2-40B4-BE49-F238E27FC236}">
                <a16:creationId xmlns:a16="http://schemas.microsoft.com/office/drawing/2014/main" id="{33D65FB4-4F81-4CDD-9944-F287D3B686B4}"/>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F4AF48E-E1A9-431B-A9D9-F1A71C2E1B5E}"/>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4057297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B3BF-8BD5-41AC-A033-F0F5F76F416F}"/>
              </a:ext>
            </a:extLst>
          </p:cNvPr>
          <p:cNvSpPr>
            <a:spLocks noGrp="1"/>
          </p:cNvSpPr>
          <p:nvPr>
            <p:ph type="title"/>
          </p:nvPr>
        </p:nvSpPr>
        <p:spPr/>
        <p:txBody>
          <a:bodyPr>
            <a:normAutofit/>
          </a:bodyPr>
          <a:lstStyle/>
          <a:p>
            <a:r>
              <a:rPr lang="en-GB" dirty="0"/>
              <a:t>Aim and learning outcomes</a:t>
            </a:r>
          </a:p>
        </p:txBody>
      </p:sp>
      <p:sp>
        <p:nvSpPr>
          <p:cNvPr id="3" name="Content Placeholder 2">
            <a:extLst>
              <a:ext uri="{FF2B5EF4-FFF2-40B4-BE49-F238E27FC236}">
                <a16:creationId xmlns:a16="http://schemas.microsoft.com/office/drawing/2014/main" id="{BA033CC5-95E9-451D-B56E-06E25F4527BD}"/>
              </a:ext>
            </a:extLst>
          </p:cNvPr>
          <p:cNvSpPr>
            <a:spLocks noGrp="1"/>
          </p:cNvSpPr>
          <p:nvPr>
            <p:ph idx="1"/>
          </p:nvPr>
        </p:nvSpPr>
        <p:spPr/>
        <p:txBody>
          <a:bodyPr>
            <a:normAutofit lnSpcReduction="10000"/>
          </a:bodyPr>
          <a:lstStyle/>
          <a:p>
            <a:pPr marL="0" indent="0">
              <a:buNone/>
            </a:pPr>
            <a:r>
              <a:rPr lang="en-GB" dirty="0">
                <a:latin typeface="+mn-lt"/>
              </a:rPr>
              <a:t>Aim: </a:t>
            </a:r>
          </a:p>
          <a:p>
            <a:pPr marL="0" indent="0">
              <a:buNone/>
            </a:pPr>
            <a:r>
              <a:rPr lang="en-GB" dirty="0">
                <a:latin typeface="+mn-lt"/>
              </a:rPr>
              <a:t>To help equip vaccinators with the knowledge they require to safely and effectively administer the MVA-BN vaccine</a:t>
            </a:r>
          </a:p>
          <a:p>
            <a:pPr fontAlgn="base">
              <a:buNone/>
            </a:pPr>
            <a:endParaRPr lang="en-GB" sz="1100" b="1" dirty="0">
              <a:latin typeface="+mn-lt"/>
            </a:endParaRPr>
          </a:p>
          <a:p>
            <a:pPr fontAlgn="base">
              <a:buNone/>
            </a:pPr>
            <a:r>
              <a:rPr lang="en-GB" dirty="0">
                <a:latin typeface="+mn-lt"/>
              </a:rPr>
              <a:t>Learning outcomes:</a:t>
            </a:r>
          </a:p>
          <a:p>
            <a:pPr fontAlgn="base">
              <a:buNone/>
            </a:pPr>
            <a:r>
              <a:rPr lang="en-GB" dirty="0">
                <a:latin typeface="+mn-lt"/>
              </a:rPr>
              <a:t>By the end of this session, vaccinators should be able to:</a:t>
            </a:r>
            <a:r>
              <a:rPr lang="en-US" dirty="0">
                <a:latin typeface="+mn-lt"/>
              </a:rPr>
              <a:t>​</a:t>
            </a:r>
          </a:p>
          <a:p>
            <a:pPr fontAlgn="base"/>
            <a:r>
              <a:rPr lang="en-GB" dirty="0">
                <a:latin typeface="+mn-lt"/>
              </a:rPr>
              <a:t>describe the aetiology and current epidemiology of monkeypox</a:t>
            </a:r>
            <a:endParaRPr lang="en-US" dirty="0">
              <a:latin typeface="+mn-lt"/>
            </a:endParaRPr>
          </a:p>
          <a:p>
            <a:pPr fontAlgn="base"/>
            <a:r>
              <a:rPr lang="en-GB" dirty="0">
                <a:latin typeface="+mn-lt"/>
              </a:rPr>
              <a:t>explain the recommendations for the use of the MVA-BN vaccine </a:t>
            </a:r>
            <a:r>
              <a:rPr lang="en-US" dirty="0">
                <a:latin typeface="+mn-lt"/>
              </a:rPr>
              <a:t>​and know where to access current guidance</a:t>
            </a:r>
          </a:p>
          <a:p>
            <a:pPr fontAlgn="base"/>
            <a:r>
              <a:rPr lang="en-US" dirty="0">
                <a:latin typeface="+mn-lt"/>
              </a:rPr>
              <a:t>recognise the legal aspects of vaccine administration </a:t>
            </a:r>
          </a:p>
          <a:p>
            <a:pPr fontAlgn="base"/>
            <a:r>
              <a:rPr lang="en-GB" dirty="0">
                <a:latin typeface="+mn-lt"/>
              </a:rPr>
              <a:t>describe the storage, handling and safe administration of the MVA-BN vaccine</a:t>
            </a:r>
          </a:p>
          <a:p>
            <a:endParaRPr lang="en-GB" dirty="0"/>
          </a:p>
        </p:txBody>
      </p:sp>
      <p:sp>
        <p:nvSpPr>
          <p:cNvPr id="4" name="Footer Placeholder 3">
            <a:extLst>
              <a:ext uri="{FF2B5EF4-FFF2-40B4-BE49-F238E27FC236}">
                <a16:creationId xmlns:a16="http://schemas.microsoft.com/office/drawing/2014/main" id="{6F6CE59D-C4F0-41E8-9ACC-B0C38A4393A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4D5CF371-58B2-448F-A79B-E52345359A83}"/>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707577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0CA6-62BA-4F67-8D85-5ACE7DE586A3}"/>
              </a:ext>
            </a:extLst>
          </p:cNvPr>
          <p:cNvSpPr>
            <a:spLocks noGrp="1"/>
          </p:cNvSpPr>
          <p:nvPr>
            <p:ph type="title"/>
          </p:nvPr>
        </p:nvSpPr>
        <p:spPr/>
        <p:txBody>
          <a:bodyPr/>
          <a:lstStyle/>
          <a:p>
            <a:r>
              <a:rPr lang="en-GB" dirty="0"/>
              <a:t>Contraindications</a:t>
            </a:r>
          </a:p>
        </p:txBody>
      </p:sp>
      <p:sp>
        <p:nvSpPr>
          <p:cNvPr id="3" name="Content Placeholder 2">
            <a:extLst>
              <a:ext uri="{FF2B5EF4-FFF2-40B4-BE49-F238E27FC236}">
                <a16:creationId xmlns:a16="http://schemas.microsoft.com/office/drawing/2014/main" id="{A9EB5D68-2F86-4752-8900-7BF23E6EBB8E}"/>
              </a:ext>
            </a:extLst>
          </p:cNvPr>
          <p:cNvSpPr>
            <a:spLocks noGrp="1"/>
          </p:cNvSpPr>
          <p:nvPr>
            <p:ph idx="1"/>
          </p:nvPr>
        </p:nvSpPr>
        <p:spPr/>
        <p:txBody>
          <a:bodyPr/>
          <a:lstStyle/>
          <a:p>
            <a:r>
              <a:rPr lang="en-GB" dirty="0"/>
              <a:t>MVA-BN vaccine is contraindicated in those who have had a sudden life-threatening allergic reaction to a previous dose of, or to any components of the MVA-BN vaccine </a:t>
            </a:r>
          </a:p>
          <a:p>
            <a:r>
              <a:rPr lang="en-GB" dirty="0"/>
              <a:t>if a confirmed anaphylactic reaction has been experienced after a previous dose of MVA-BN or any of its components, specialist advice should be sought</a:t>
            </a:r>
          </a:p>
          <a:p>
            <a:r>
              <a:rPr lang="en-GB" dirty="0"/>
              <a:t>the vaccine contains trometamol, sodium chloride and water for injections</a:t>
            </a:r>
          </a:p>
          <a:p>
            <a:r>
              <a:rPr lang="en-GB" dirty="0"/>
              <a:t>it may also contain trace amounts of chicken protein, benzonase, gentamicin and ciprofloxacin from the manufacturing process</a:t>
            </a:r>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74EA5A78-54F1-470C-A75B-DF7B08AA27CC}"/>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D40942E-5DFA-4132-9E9B-B4EE053A3F9D}"/>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Tree>
    <p:extLst>
      <p:ext uri="{BB962C8B-B14F-4D97-AF65-F5344CB8AC3E}">
        <p14:creationId xmlns:p14="http://schemas.microsoft.com/office/powerpoint/2010/main" val="2810345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FD44C-1D51-4083-995B-AB7700DCA887}"/>
              </a:ext>
            </a:extLst>
          </p:cNvPr>
          <p:cNvSpPr>
            <a:spLocks noGrp="1"/>
          </p:cNvSpPr>
          <p:nvPr>
            <p:ph type="title"/>
          </p:nvPr>
        </p:nvSpPr>
        <p:spPr/>
        <p:txBody>
          <a:bodyPr/>
          <a:lstStyle/>
          <a:p>
            <a:r>
              <a:rPr lang="en-GB" dirty="0"/>
              <a:t>Precautions</a:t>
            </a:r>
          </a:p>
        </p:txBody>
      </p:sp>
      <p:sp>
        <p:nvSpPr>
          <p:cNvPr id="3" name="Content Placeholder 2">
            <a:extLst>
              <a:ext uri="{FF2B5EF4-FFF2-40B4-BE49-F238E27FC236}">
                <a16:creationId xmlns:a16="http://schemas.microsoft.com/office/drawing/2014/main" id="{1C886E7E-DB3A-4454-A238-955D6A87DA87}"/>
              </a:ext>
            </a:extLst>
          </p:cNvPr>
          <p:cNvSpPr>
            <a:spLocks noGrp="1"/>
          </p:cNvSpPr>
          <p:nvPr>
            <p:ph idx="1"/>
          </p:nvPr>
        </p:nvSpPr>
        <p:spPr/>
        <p:txBody>
          <a:bodyPr>
            <a:normAutofit lnSpcReduction="10000"/>
          </a:bodyPr>
          <a:lstStyle/>
          <a:p>
            <a:r>
              <a:rPr lang="en-GB" dirty="0"/>
              <a:t>minor illnesses without fever or systemic upset are not valid reasons to postpone immunisation </a:t>
            </a:r>
          </a:p>
          <a:p>
            <a:r>
              <a:rPr lang="en-GB" dirty="0"/>
              <a:t>if an individual is acutely unwell, immunisation may be postponed until they have fully recovered </a:t>
            </a:r>
          </a:p>
          <a:p>
            <a:r>
              <a:rPr lang="en-GB" dirty="0"/>
              <a:t>this is to avoid confusing the differential diagnosis of any acute illness by wrongly attributing any signs or symptoms to the adverse effects of the vaccine </a:t>
            </a:r>
          </a:p>
          <a:p>
            <a:r>
              <a:rPr lang="en-GB" dirty="0"/>
              <a:t>individuals who are unwell should be assessed to determine whether they are displaying symptoms of monkeypox</a:t>
            </a:r>
          </a:p>
          <a:p>
            <a:r>
              <a:rPr lang="en-GB" dirty="0"/>
              <a:t>individuals with atopic dermatitis may need to be risk assessed prior to vaccination </a:t>
            </a:r>
          </a:p>
          <a:p>
            <a:r>
              <a:rPr lang="en-GB" dirty="0"/>
              <a:t>individuals who are pregnant or breastfeeding should discuss the benefits and risks prior to vaccination</a:t>
            </a:r>
          </a:p>
        </p:txBody>
      </p:sp>
      <p:sp>
        <p:nvSpPr>
          <p:cNvPr id="4" name="Footer Placeholder 3">
            <a:extLst>
              <a:ext uri="{FF2B5EF4-FFF2-40B4-BE49-F238E27FC236}">
                <a16:creationId xmlns:a16="http://schemas.microsoft.com/office/drawing/2014/main" id="{2F20A721-4D39-412C-BDDB-8782FF0F07C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86C7A02B-65AD-4AA1-9B1A-235A6CA42623}"/>
              </a:ext>
            </a:extLst>
          </p:cNvPr>
          <p:cNvSpPr>
            <a:spLocks noGrp="1"/>
          </p:cNvSpPr>
          <p:nvPr>
            <p:ph type="sldNum" sz="quarter" idx="11"/>
          </p:nvPr>
        </p:nvSpPr>
        <p:spPr/>
        <p:txBody>
          <a:bodyPr/>
          <a:lstStyle/>
          <a:p>
            <a:fld id="{344369E4-5DE7-46E5-874E-4FD437973785}" type="slidenum">
              <a:rPr lang="en-GB" smtClean="0"/>
              <a:pPr/>
              <a:t>31</a:t>
            </a:fld>
            <a:endParaRPr lang="en-GB" sz="1400" dirty="0"/>
          </a:p>
        </p:txBody>
      </p:sp>
    </p:spTree>
    <p:extLst>
      <p:ext uri="{BB962C8B-B14F-4D97-AF65-F5344CB8AC3E}">
        <p14:creationId xmlns:p14="http://schemas.microsoft.com/office/powerpoint/2010/main" val="2215059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2EB0-6BEF-48D0-A561-789263B0ED84}"/>
              </a:ext>
            </a:extLst>
          </p:cNvPr>
          <p:cNvSpPr>
            <a:spLocks noGrp="1"/>
          </p:cNvSpPr>
          <p:nvPr>
            <p:ph type="title"/>
          </p:nvPr>
        </p:nvSpPr>
        <p:spPr/>
        <p:txBody>
          <a:bodyPr/>
          <a:lstStyle/>
          <a:p>
            <a:r>
              <a:rPr lang="en-GB" dirty="0"/>
              <a:t>Current or previous monkeypox infection</a:t>
            </a:r>
          </a:p>
        </p:txBody>
      </p:sp>
      <p:sp>
        <p:nvSpPr>
          <p:cNvPr id="3" name="Content Placeholder 2">
            <a:extLst>
              <a:ext uri="{FF2B5EF4-FFF2-40B4-BE49-F238E27FC236}">
                <a16:creationId xmlns:a16="http://schemas.microsoft.com/office/drawing/2014/main" id="{2B9222F4-BFA5-412C-9CC0-9EE157E40D51}"/>
              </a:ext>
            </a:extLst>
          </p:cNvPr>
          <p:cNvSpPr>
            <a:spLocks noGrp="1"/>
          </p:cNvSpPr>
          <p:nvPr>
            <p:ph idx="1"/>
          </p:nvPr>
        </p:nvSpPr>
        <p:spPr/>
        <p:txBody>
          <a:bodyPr>
            <a:normAutofit fontScale="92500"/>
          </a:bodyPr>
          <a:lstStyle/>
          <a:p>
            <a:r>
              <a:rPr lang="en-GB" dirty="0">
                <a:solidFill>
                  <a:srgbClr val="000000"/>
                </a:solidFill>
                <a:latin typeface="+mn-lt"/>
              </a:rPr>
              <a:t>i</a:t>
            </a:r>
            <a:r>
              <a:rPr lang="en-GB" b="0" i="0" dirty="0">
                <a:solidFill>
                  <a:srgbClr val="000000"/>
                </a:solidFill>
                <a:effectLst/>
                <a:latin typeface="+mn-lt"/>
              </a:rPr>
              <a:t>f an individual is acutely unwell with symptoms or signs of possible monkeypox infection, immunisation should be postponed until they have fully recovered</a:t>
            </a:r>
          </a:p>
          <a:p>
            <a:r>
              <a:rPr lang="en-GB" b="0" i="0" dirty="0">
                <a:solidFill>
                  <a:srgbClr val="000000"/>
                </a:solidFill>
                <a:effectLst/>
                <a:latin typeface="+mn-lt"/>
              </a:rPr>
              <a:t>this </a:t>
            </a:r>
            <a:r>
              <a:rPr lang="en-GB" dirty="0">
                <a:solidFill>
                  <a:srgbClr val="000000"/>
                </a:solidFill>
                <a:latin typeface="+mn-lt"/>
              </a:rPr>
              <a:t>is </a:t>
            </a:r>
            <a:r>
              <a:rPr lang="en-GB" b="0" i="0" dirty="0">
                <a:solidFill>
                  <a:srgbClr val="000000"/>
                </a:solidFill>
                <a:effectLst/>
                <a:latin typeface="+mn-lt"/>
              </a:rPr>
              <a:t>to reduce the risks of exposing others and to avoid wrongly attributing any signs or symptoms to the adverse effects of the vaccine </a:t>
            </a:r>
          </a:p>
          <a:p>
            <a:r>
              <a:rPr lang="en-GB" b="0" i="0" dirty="0">
                <a:solidFill>
                  <a:srgbClr val="000000"/>
                </a:solidFill>
                <a:effectLst/>
                <a:latin typeface="+mn-lt"/>
              </a:rPr>
              <a:t>whether prior monkeypox infection protects against future infection is currently unknown but based on analogy from smallpox infection and from live smallpox vaccine, it is thought that re-infection will be unusual, particularly in the short term </a:t>
            </a:r>
          </a:p>
          <a:p>
            <a:r>
              <a:rPr lang="en-GB" b="0" i="0" dirty="0">
                <a:solidFill>
                  <a:srgbClr val="000000"/>
                </a:solidFill>
                <a:effectLst/>
                <a:latin typeface="+mn-lt"/>
              </a:rPr>
              <a:t>although previous monkeypox infection is not a contra-indication to vaccination, when there is limited vaccine supply, it is recommended that vaccination of confirmed cases is deferred </a:t>
            </a:r>
          </a:p>
          <a:p>
            <a:r>
              <a:rPr lang="en-GB" b="0" i="0" dirty="0">
                <a:solidFill>
                  <a:srgbClr val="000000"/>
                </a:solidFill>
                <a:effectLst/>
                <a:latin typeface="+mn-lt"/>
              </a:rPr>
              <a:t>if supply allows, vaccination may be considered for those at on-going risk once fully recovered</a:t>
            </a:r>
            <a:endParaRPr lang="en-GB" dirty="0">
              <a:latin typeface="+mn-lt"/>
            </a:endParaRPr>
          </a:p>
        </p:txBody>
      </p:sp>
      <p:sp>
        <p:nvSpPr>
          <p:cNvPr id="4" name="Footer Placeholder 3">
            <a:extLst>
              <a:ext uri="{FF2B5EF4-FFF2-40B4-BE49-F238E27FC236}">
                <a16:creationId xmlns:a16="http://schemas.microsoft.com/office/drawing/2014/main" id="{B24E4652-0C9B-4A0D-8E33-CCA442DDE9C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F1FC25F0-E550-4CB9-85E2-9EBD12C531F5}"/>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spTree>
    <p:extLst>
      <p:ext uri="{BB962C8B-B14F-4D97-AF65-F5344CB8AC3E}">
        <p14:creationId xmlns:p14="http://schemas.microsoft.com/office/powerpoint/2010/main" val="1472044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EAE2-2E05-4F59-9D07-74B8ED471C2E}"/>
              </a:ext>
            </a:extLst>
          </p:cNvPr>
          <p:cNvSpPr>
            <a:spLocks noGrp="1"/>
          </p:cNvSpPr>
          <p:nvPr>
            <p:ph type="title"/>
          </p:nvPr>
        </p:nvSpPr>
        <p:spPr/>
        <p:txBody>
          <a:bodyPr/>
          <a:lstStyle/>
          <a:p>
            <a:r>
              <a:rPr lang="en-GB" dirty="0"/>
              <a:t>Children</a:t>
            </a:r>
          </a:p>
        </p:txBody>
      </p:sp>
      <p:sp>
        <p:nvSpPr>
          <p:cNvPr id="3" name="Content Placeholder 2">
            <a:extLst>
              <a:ext uri="{FF2B5EF4-FFF2-40B4-BE49-F238E27FC236}">
                <a16:creationId xmlns:a16="http://schemas.microsoft.com/office/drawing/2014/main" id="{D27A66AA-85D4-4D85-B72F-CF47E5775943}"/>
              </a:ext>
            </a:extLst>
          </p:cNvPr>
          <p:cNvSpPr>
            <a:spLocks noGrp="1"/>
          </p:cNvSpPr>
          <p:nvPr>
            <p:ph idx="1"/>
          </p:nvPr>
        </p:nvSpPr>
        <p:spPr/>
        <p:txBody>
          <a:bodyPr/>
          <a:lstStyle/>
          <a:p>
            <a:r>
              <a:rPr lang="en-GB" dirty="0"/>
              <a:t>the MVA-BN vaccine is not licensed for and has been not been used widely in children</a:t>
            </a:r>
          </a:p>
          <a:p>
            <a:r>
              <a:rPr lang="en-GB" dirty="0"/>
              <a:t>however, vaccines using MVA as a vector have been used in paediatric studies where they have been shown to be effective and have an acceptable safety record </a:t>
            </a:r>
          </a:p>
          <a:p>
            <a:r>
              <a:rPr lang="en-GB" dirty="0"/>
              <a:t>the MVA-BN vaccine has been given safely to children, including infants, in the UK after previous cases </a:t>
            </a:r>
          </a:p>
          <a:p>
            <a:r>
              <a:rPr lang="en-GB" dirty="0"/>
              <a:t>the vaccine should therefore be offered to children considered to be at risk as children, especially young children, appear to have a more severe presentation of monkeypox</a:t>
            </a:r>
          </a:p>
        </p:txBody>
      </p:sp>
      <p:sp>
        <p:nvSpPr>
          <p:cNvPr id="4" name="Footer Placeholder 3">
            <a:extLst>
              <a:ext uri="{FF2B5EF4-FFF2-40B4-BE49-F238E27FC236}">
                <a16:creationId xmlns:a16="http://schemas.microsoft.com/office/drawing/2014/main" id="{74C4B4C9-A3C5-4FB4-AAFB-D4AFAC476BA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630D5A6-3913-47B8-A10B-B38377CE92EF}"/>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spTree>
    <p:extLst>
      <p:ext uri="{BB962C8B-B14F-4D97-AF65-F5344CB8AC3E}">
        <p14:creationId xmlns:p14="http://schemas.microsoft.com/office/powerpoint/2010/main" val="242157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6BAF-36E9-4A9F-934C-27877DE59A01}"/>
              </a:ext>
            </a:extLst>
          </p:cNvPr>
          <p:cNvSpPr>
            <a:spLocks noGrp="1"/>
          </p:cNvSpPr>
          <p:nvPr>
            <p:ph type="title"/>
          </p:nvPr>
        </p:nvSpPr>
        <p:spPr/>
        <p:txBody>
          <a:bodyPr/>
          <a:lstStyle/>
          <a:p>
            <a:r>
              <a:rPr lang="en-GB" dirty="0"/>
              <a:t>Pregnancy</a:t>
            </a:r>
          </a:p>
        </p:txBody>
      </p:sp>
      <p:sp>
        <p:nvSpPr>
          <p:cNvPr id="3" name="Content Placeholder 2">
            <a:extLst>
              <a:ext uri="{FF2B5EF4-FFF2-40B4-BE49-F238E27FC236}">
                <a16:creationId xmlns:a16="http://schemas.microsoft.com/office/drawing/2014/main" id="{96E386CB-DAFD-4E44-95F1-6806443FB76B}"/>
              </a:ext>
            </a:extLst>
          </p:cNvPr>
          <p:cNvSpPr>
            <a:spLocks noGrp="1"/>
          </p:cNvSpPr>
          <p:nvPr>
            <p:ph idx="1"/>
          </p:nvPr>
        </p:nvSpPr>
        <p:spPr/>
        <p:txBody>
          <a:bodyPr>
            <a:normAutofit fontScale="92500"/>
          </a:bodyPr>
          <a:lstStyle/>
          <a:p>
            <a:r>
              <a:rPr lang="en-GB" dirty="0"/>
              <a:t>MVA-BN is not contraindicated in pregnancy </a:t>
            </a:r>
          </a:p>
          <a:p>
            <a:r>
              <a:rPr lang="en-GB" dirty="0"/>
              <a:t>although it has not formally been evaluated in pregnancy, animal studies identified no vaccine related fetal malformations </a:t>
            </a:r>
          </a:p>
          <a:p>
            <a:r>
              <a:rPr lang="en-GB" dirty="0"/>
              <a:t>use of MVA-BN in pregnant women is limited to fewer than 300 pregnancies but no adverse events on pregnancy were seen</a:t>
            </a:r>
          </a:p>
          <a:p>
            <a:r>
              <a:rPr lang="en-GB" dirty="0"/>
              <a:t>as it is a non-replicating vaccine, there is no theoretical reason for concerns in pregnancy and the adverse events profile would be expected to be similar to that in non-pregnant vaccinees </a:t>
            </a:r>
          </a:p>
          <a:p>
            <a:r>
              <a:rPr lang="en-GB" dirty="0"/>
              <a:t>whilst it is not routinely recommended for use in pregnancy, any theoretical concern needs to be weighed against the maternal risks from monkeypox in late pregnancy (such as risk of more severe disease from viral infections in third trimester) and any consequent fetal risks from maternal infection in early pregnancy</a:t>
            </a:r>
          </a:p>
        </p:txBody>
      </p:sp>
      <p:sp>
        <p:nvSpPr>
          <p:cNvPr id="4" name="Footer Placeholder 3">
            <a:extLst>
              <a:ext uri="{FF2B5EF4-FFF2-40B4-BE49-F238E27FC236}">
                <a16:creationId xmlns:a16="http://schemas.microsoft.com/office/drawing/2014/main" id="{FFB778AC-2B65-40EB-88D8-93AD2439B5C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E187943-8B41-41EB-ACD3-48A983B9BBDA}"/>
              </a:ext>
            </a:extLst>
          </p:cNvPr>
          <p:cNvSpPr>
            <a:spLocks noGrp="1"/>
          </p:cNvSpPr>
          <p:nvPr>
            <p:ph type="sldNum" sz="quarter" idx="11"/>
          </p:nvPr>
        </p:nvSpPr>
        <p:spPr/>
        <p:txBody>
          <a:bodyPr/>
          <a:lstStyle/>
          <a:p>
            <a:fld id="{344369E4-5DE7-46E5-874E-4FD437973785}" type="slidenum">
              <a:rPr lang="en-GB" smtClean="0"/>
              <a:pPr/>
              <a:t>34</a:t>
            </a:fld>
            <a:endParaRPr lang="en-GB" sz="1400" dirty="0"/>
          </a:p>
        </p:txBody>
      </p:sp>
    </p:spTree>
    <p:extLst>
      <p:ext uri="{BB962C8B-B14F-4D97-AF65-F5344CB8AC3E}">
        <p14:creationId xmlns:p14="http://schemas.microsoft.com/office/powerpoint/2010/main" val="3392470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6C6B-6E65-4CEF-9AB1-676424C67A03}"/>
              </a:ext>
            </a:extLst>
          </p:cNvPr>
          <p:cNvSpPr>
            <a:spLocks noGrp="1"/>
          </p:cNvSpPr>
          <p:nvPr>
            <p:ph type="title"/>
          </p:nvPr>
        </p:nvSpPr>
        <p:spPr/>
        <p:txBody>
          <a:bodyPr/>
          <a:lstStyle/>
          <a:p>
            <a:r>
              <a:rPr lang="en-GB" dirty="0"/>
              <a:t>Breastfeeding</a:t>
            </a:r>
          </a:p>
        </p:txBody>
      </p:sp>
      <p:sp>
        <p:nvSpPr>
          <p:cNvPr id="3" name="Content Placeholder 2">
            <a:extLst>
              <a:ext uri="{FF2B5EF4-FFF2-40B4-BE49-F238E27FC236}">
                <a16:creationId xmlns:a16="http://schemas.microsoft.com/office/drawing/2014/main" id="{0C81361A-F8DA-47FF-96EA-D5BD1B690670}"/>
              </a:ext>
            </a:extLst>
          </p:cNvPr>
          <p:cNvSpPr>
            <a:spLocks noGrp="1"/>
          </p:cNvSpPr>
          <p:nvPr>
            <p:ph idx="1"/>
          </p:nvPr>
        </p:nvSpPr>
        <p:spPr/>
        <p:txBody>
          <a:bodyPr/>
          <a:lstStyle/>
          <a:p>
            <a:r>
              <a:rPr lang="en-GB" dirty="0"/>
              <a:t>MVA-BN is not contraindicated if breast-feeding </a:t>
            </a:r>
          </a:p>
          <a:p>
            <a:r>
              <a:rPr lang="en-GB" dirty="0"/>
              <a:t>it is not known whether MVA-BN is excreted in human milk, but this is unlikely as the vaccine virus does not replicate effectively in humans </a:t>
            </a:r>
          </a:p>
          <a:p>
            <a:r>
              <a:rPr lang="en-GB" dirty="0"/>
              <a:t>women who are breast feeding and have a significant exposure to monkeypox should therefore be offered vaccination, after discussion about the risks of monkeypox to themselves and to the breast-fed child</a:t>
            </a:r>
          </a:p>
        </p:txBody>
      </p:sp>
      <p:sp>
        <p:nvSpPr>
          <p:cNvPr id="4" name="Footer Placeholder 3">
            <a:extLst>
              <a:ext uri="{FF2B5EF4-FFF2-40B4-BE49-F238E27FC236}">
                <a16:creationId xmlns:a16="http://schemas.microsoft.com/office/drawing/2014/main" id="{380D32C7-AB7F-4F19-9440-1BDDD6079FEE}"/>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361D707-E0CC-48AF-9A0B-03D7B5D14356}"/>
              </a:ext>
            </a:extLst>
          </p:cNvPr>
          <p:cNvSpPr>
            <a:spLocks noGrp="1"/>
          </p:cNvSpPr>
          <p:nvPr>
            <p:ph type="sldNum" sz="quarter" idx="11"/>
          </p:nvPr>
        </p:nvSpPr>
        <p:spPr/>
        <p:txBody>
          <a:bodyPr/>
          <a:lstStyle/>
          <a:p>
            <a:fld id="{344369E4-5DE7-46E5-874E-4FD437973785}" type="slidenum">
              <a:rPr lang="en-GB" smtClean="0"/>
              <a:pPr/>
              <a:t>35</a:t>
            </a:fld>
            <a:endParaRPr lang="en-GB" sz="1400" dirty="0"/>
          </a:p>
        </p:txBody>
      </p:sp>
    </p:spTree>
    <p:extLst>
      <p:ext uri="{BB962C8B-B14F-4D97-AF65-F5344CB8AC3E}">
        <p14:creationId xmlns:p14="http://schemas.microsoft.com/office/powerpoint/2010/main" val="2314316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D634-03E3-4E58-B49F-1B4CC979F4C4}"/>
              </a:ext>
            </a:extLst>
          </p:cNvPr>
          <p:cNvSpPr>
            <a:spLocks noGrp="1"/>
          </p:cNvSpPr>
          <p:nvPr>
            <p:ph type="title"/>
          </p:nvPr>
        </p:nvSpPr>
        <p:spPr/>
        <p:txBody>
          <a:bodyPr>
            <a:normAutofit/>
          </a:bodyPr>
          <a:lstStyle/>
          <a:p>
            <a:r>
              <a:rPr lang="en-GB" dirty="0"/>
              <a:t>Individuals with atopic dermatitis </a:t>
            </a:r>
          </a:p>
        </p:txBody>
      </p:sp>
      <p:sp>
        <p:nvSpPr>
          <p:cNvPr id="3" name="Content Placeholder 2">
            <a:extLst>
              <a:ext uri="{FF2B5EF4-FFF2-40B4-BE49-F238E27FC236}">
                <a16:creationId xmlns:a16="http://schemas.microsoft.com/office/drawing/2014/main" id="{3289B74D-EFAD-488D-B758-C1D82FD9F6A7}"/>
              </a:ext>
            </a:extLst>
          </p:cNvPr>
          <p:cNvSpPr>
            <a:spLocks noGrp="1"/>
          </p:cNvSpPr>
          <p:nvPr>
            <p:ph idx="1"/>
          </p:nvPr>
        </p:nvSpPr>
        <p:spPr/>
        <p:txBody>
          <a:bodyPr>
            <a:normAutofit lnSpcReduction="10000"/>
          </a:bodyPr>
          <a:lstStyle/>
          <a:p>
            <a:r>
              <a:rPr lang="en-GB" dirty="0"/>
              <a:t>individuals with atopic dermatitis are known to have developed more site-associated reactions and generalised symptoms following MVA-BN vaccination </a:t>
            </a:r>
          </a:p>
          <a:p>
            <a:r>
              <a:rPr lang="en-GB" dirty="0"/>
              <a:t>a clinical trial found that local and general reactions were all reported more frequently in participants with atopic dermatitis than in healthy participants </a:t>
            </a:r>
          </a:p>
          <a:p>
            <a:r>
              <a:rPr lang="en-GB" dirty="0"/>
              <a:t>in vaccinated clinical trial participants with atopic dermatitis, 7% experienced exacerbation of their condition during the course of the trials </a:t>
            </a:r>
          </a:p>
          <a:p>
            <a:r>
              <a:rPr lang="en-GB" dirty="0"/>
              <a:t>individuals in this group therefore need to have an individual risk assessment before being offered vaccination to assess the risk from exposure, the risk of side effects from vaccination and the potential use of alternative preventive interventions</a:t>
            </a:r>
          </a:p>
          <a:p>
            <a:r>
              <a:rPr lang="en-GB" dirty="0">
                <a:solidFill>
                  <a:srgbClr val="000000"/>
                </a:solidFill>
                <a:latin typeface="+mn-lt"/>
              </a:rPr>
              <a:t>i</a:t>
            </a:r>
            <a:r>
              <a:rPr lang="en-GB" b="0" i="0" u="none" strike="noStrike" baseline="0" dirty="0">
                <a:solidFill>
                  <a:srgbClr val="000000"/>
                </a:solidFill>
                <a:latin typeface="+mn-lt"/>
              </a:rPr>
              <a:t>ndividuals with a history of developing keloid scarring may be offered a 0.5ml SC/IM dose of MVA-BN in preference to a fractional dose intradermally</a:t>
            </a:r>
            <a:endParaRPr lang="en-GB" dirty="0">
              <a:latin typeface="+mn-lt"/>
            </a:endParaRPr>
          </a:p>
        </p:txBody>
      </p:sp>
      <p:sp>
        <p:nvSpPr>
          <p:cNvPr id="4" name="Footer Placeholder 3">
            <a:extLst>
              <a:ext uri="{FF2B5EF4-FFF2-40B4-BE49-F238E27FC236}">
                <a16:creationId xmlns:a16="http://schemas.microsoft.com/office/drawing/2014/main" id="{810473D4-0739-45AF-BBAA-50EA61DCF5FE}"/>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806BE07-0D61-478B-A320-288F49B0DBCA}"/>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spTree>
    <p:extLst>
      <p:ext uri="{BB962C8B-B14F-4D97-AF65-F5344CB8AC3E}">
        <p14:creationId xmlns:p14="http://schemas.microsoft.com/office/powerpoint/2010/main" val="3266029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F430-E8E8-4E4F-803C-977202AE3E02}"/>
              </a:ext>
            </a:extLst>
          </p:cNvPr>
          <p:cNvSpPr>
            <a:spLocks noGrp="1"/>
          </p:cNvSpPr>
          <p:nvPr>
            <p:ph type="title"/>
          </p:nvPr>
        </p:nvSpPr>
        <p:spPr/>
        <p:txBody>
          <a:bodyPr>
            <a:normAutofit/>
          </a:bodyPr>
          <a:lstStyle/>
          <a:p>
            <a:r>
              <a:rPr lang="en-GB" dirty="0"/>
              <a:t>Individuals with immunosuppression</a:t>
            </a:r>
          </a:p>
        </p:txBody>
      </p:sp>
      <p:sp>
        <p:nvSpPr>
          <p:cNvPr id="3" name="Content Placeholder 2">
            <a:extLst>
              <a:ext uri="{FF2B5EF4-FFF2-40B4-BE49-F238E27FC236}">
                <a16:creationId xmlns:a16="http://schemas.microsoft.com/office/drawing/2014/main" id="{BB90433C-0F42-4EE5-817C-11EB87587B9C}"/>
              </a:ext>
            </a:extLst>
          </p:cNvPr>
          <p:cNvSpPr>
            <a:spLocks noGrp="1"/>
          </p:cNvSpPr>
          <p:nvPr>
            <p:ph idx="1"/>
          </p:nvPr>
        </p:nvSpPr>
        <p:spPr/>
        <p:txBody>
          <a:bodyPr>
            <a:normAutofit fontScale="92500" lnSpcReduction="10000"/>
          </a:bodyPr>
          <a:lstStyle/>
          <a:p>
            <a:r>
              <a:rPr lang="en-GB" dirty="0"/>
              <a:t>as MVA-BN is a replication defective virus, it is considered safe in immunosuppressed individuals</a:t>
            </a:r>
          </a:p>
          <a:p>
            <a:r>
              <a:rPr lang="en-GB" dirty="0"/>
              <a:t>however, the immune response to the vaccine could be reduced in severely immunosuppressed individuals</a:t>
            </a:r>
          </a:p>
          <a:p>
            <a:r>
              <a:rPr lang="en-GB" dirty="0"/>
              <a:t>in clinical trials on the use of MVA-BN in immunocompromised individuals, no increase in adverse events in this group was seen</a:t>
            </a:r>
          </a:p>
          <a:p>
            <a:r>
              <a:rPr lang="en-GB" dirty="0"/>
              <a:t>MVA-BN vaccine has been demonstrated to be safe in people with HIV infection</a:t>
            </a:r>
          </a:p>
          <a:p>
            <a:r>
              <a:rPr lang="en-GB" dirty="0"/>
              <a:t>vaccination should generally proceed in accordance with recommendations as individuals with immunosuppression are at significant risk of the complications of monkeypox</a:t>
            </a:r>
          </a:p>
          <a:p>
            <a:r>
              <a:rPr lang="en-GB" dirty="0"/>
              <a:t>however specialist advice on other measures may be required</a:t>
            </a:r>
          </a:p>
          <a:p>
            <a:r>
              <a:rPr lang="en-GB" dirty="0"/>
              <a:t>additional doses should be considered for those at ongoing risk of exposure in this group</a:t>
            </a:r>
          </a:p>
        </p:txBody>
      </p:sp>
      <p:sp>
        <p:nvSpPr>
          <p:cNvPr id="4" name="Footer Placeholder 3">
            <a:extLst>
              <a:ext uri="{FF2B5EF4-FFF2-40B4-BE49-F238E27FC236}">
                <a16:creationId xmlns:a16="http://schemas.microsoft.com/office/drawing/2014/main" id="{4CAA2F3F-1E46-4F26-9B7C-DA7A978C6F0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8B9926E-6597-44FA-8BB5-585D48E6B149}"/>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spTree>
    <p:extLst>
      <p:ext uri="{BB962C8B-B14F-4D97-AF65-F5344CB8AC3E}">
        <p14:creationId xmlns:p14="http://schemas.microsoft.com/office/powerpoint/2010/main" val="1768379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776E-5960-4884-9F19-B1D791E80C40}"/>
              </a:ext>
            </a:extLst>
          </p:cNvPr>
          <p:cNvSpPr>
            <a:spLocks noGrp="1"/>
          </p:cNvSpPr>
          <p:nvPr>
            <p:ph type="title"/>
          </p:nvPr>
        </p:nvSpPr>
        <p:spPr/>
        <p:txBody>
          <a:bodyPr>
            <a:noAutofit/>
          </a:bodyPr>
          <a:lstStyle/>
          <a:p>
            <a:r>
              <a:rPr lang="en-GB" dirty="0"/>
              <a:t>Fractional dosing: operational considerations and intradermal administration: indications</a:t>
            </a:r>
          </a:p>
        </p:txBody>
      </p:sp>
      <p:sp>
        <p:nvSpPr>
          <p:cNvPr id="3" name="Content Placeholder 2">
            <a:extLst>
              <a:ext uri="{FF2B5EF4-FFF2-40B4-BE49-F238E27FC236}">
                <a16:creationId xmlns:a16="http://schemas.microsoft.com/office/drawing/2014/main" id="{F215A2BC-3F9E-4DB2-B1F0-6ED16FE533C6}"/>
              </a:ext>
            </a:extLst>
          </p:cNvPr>
          <p:cNvSpPr>
            <a:spLocks noGrp="1"/>
          </p:cNvSpPr>
          <p:nvPr>
            <p:ph idx="1"/>
          </p:nvPr>
        </p:nvSpPr>
        <p:spPr>
          <a:xfrm>
            <a:off x="330205" y="1549401"/>
            <a:ext cx="11123857" cy="4798236"/>
          </a:xfrm>
        </p:spPr>
        <p:txBody>
          <a:bodyPr>
            <a:normAutofit/>
          </a:bodyPr>
          <a:lstStyle/>
          <a:p>
            <a:pPr marL="0" indent="0">
              <a:buNone/>
            </a:pPr>
            <a:r>
              <a:rPr lang="en-GB" sz="2000" dirty="0">
                <a:latin typeface="+mn-lt"/>
              </a:rPr>
              <a:t>Fractional dosing by intradermal administration may be considered for administration to eligible individuals aged 18 and above during periods of supply constraints</a:t>
            </a:r>
          </a:p>
          <a:p>
            <a:pPr lvl="1"/>
            <a:r>
              <a:rPr lang="en-GB" sz="2000" dirty="0">
                <a:latin typeface="+mn-lt"/>
              </a:rPr>
              <a:t>appropriate operational considerations and planning are required to maximise safety and minimise vaccination errors and vaccine wastage; staff must have received specific, appropriate training to administer vaccine via this route</a:t>
            </a:r>
          </a:p>
          <a:p>
            <a:pPr lvl="1"/>
            <a:r>
              <a:rPr lang="en-GB" sz="2000" dirty="0">
                <a:latin typeface="+mn-lt"/>
              </a:rPr>
              <a:t>there is stability data only to support use of the contents of the vial within one hour of removal from the fridge; the vial should be kept at a room temperature of no more than 25°C; adhering to these time and temperature limits will also minimise the risk of microbial contamination/proliferation</a:t>
            </a:r>
          </a:p>
          <a:p>
            <a:pPr lvl="1"/>
            <a:r>
              <a:rPr lang="en-GB" sz="2000" dirty="0">
                <a:effectLst/>
                <a:latin typeface="+mn-lt"/>
              </a:rPr>
              <a:t>it is recommended </a:t>
            </a:r>
            <a:r>
              <a:rPr lang="en-GB" sz="2000" dirty="0">
                <a:latin typeface="+mn-lt"/>
              </a:rPr>
              <a:t>that you </a:t>
            </a:r>
            <a:r>
              <a:rPr lang="en-GB" sz="2000" dirty="0">
                <a:effectLst/>
                <a:latin typeface="+mn-lt"/>
              </a:rPr>
              <a:t>remove the vial from cold storage, recording the time, and then maintain the vial at room temperature (in a room where the ambient temperature is monitored and does not go over 25°C), using it as quickly as possible and discarding anything that remains after 1 hour.</a:t>
            </a:r>
          </a:p>
          <a:p>
            <a:pPr lvl="1"/>
            <a:r>
              <a:rPr lang="en-GB" sz="2000" dirty="0">
                <a:effectLst/>
                <a:latin typeface="+mn-lt"/>
              </a:rPr>
              <a:t>therefore, practically, in order to avoid cycling temperature and to adhere to these recommendations, fractional dosing is only useful in high throughput clinics</a:t>
            </a:r>
            <a:endParaRPr lang="en-GB" sz="2000" dirty="0">
              <a:latin typeface="+mn-lt"/>
            </a:endParaRPr>
          </a:p>
        </p:txBody>
      </p:sp>
      <p:sp>
        <p:nvSpPr>
          <p:cNvPr id="4" name="Footer Placeholder 3">
            <a:extLst>
              <a:ext uri="{FF2B5EF4-FFF2-40B4-BE49-F238E27FC236}">
                <a16:creationId xmlns:a16="http://schemas.microsoft.com/office/drawing/2014/main" id="{41EC6196-DFC7-4FC7-A768-8437E2A563F2}"/>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E5AFE81-58E0-4059-A7BE-7D691F45BB94}"/>
              </a:ext>
            </a:extLst>
          </p:cNvPr>
          <p:cNvSpPr>
            <a:spLocks noGrp="1"/>
          </p:cNvSpPr>
          <p:nvPr>
            <p:ph type="sldNum" sz="quarter" idx="11"/>
          </p:nvPr>
        </p:nvSpPr>
        <p:spPr/>
        <p:txBody>
          <a:bodyPr/>
          <a:lstStyle/>
          <a:p>
            <a:fld id="{344369E4-5DE7-46E5-874E-4FD437973785}" type="slidenum">
              <a:rPr lang="en-GB" smtClean="0"/>
              <a:pPr/>
              <a:t>38</a:t>
            </a:fld>
            <a:endParaRPr lang="en-GB" sz="1400" dirty="0"/>
          </a:p>
        </p:txBody>
      </p:sp>
    </p:spTree>
    <p:extLst>
      <p:ext uri="{BB962C8B-B14F-4D97-AF65-F5344CB8AC3E}">
        <p14:creationId xmlns:p14="http://schemas.microsoft.com/office/powerpoint/2010/main" val="4020907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002-D482-429B-BF79-F7E725524C30}"/>
              </a:ext>
            </a:extLst>
          </p:cNvPr>
          <p:cNvSpPr>
            <a:spLocks noGrp="1"/>
          </p:cNvSpPr>
          <p:nvPr>
            <p:ph type="title"/>
          </p:nvPr>
        </p:nvSpPr>
        <p:spPr/>
        <p:txBody>
          <a:bodyPr>
            <a:normAutofit fontScale="90000"/>
          </a:bodyPr>
          <a:lstStyle/>
          <a:p>
            <a:r>
              <a:rPr lang="en-GB" dirty="0"/>
              <a:t>Fractional dosing &amp; intradermal administration: indications</a:t>
            </a:r>
          </a:p>
        </p:txBody>
      </p:sp>
      <p:sp>
        <p:nvSpPr>
          <p:cNvPr id="3" name="Content Placeholder 2">
            <a:extLst>
              <a:ext uri="{FF2B5EF4-FFF2-40B4-BE49-F238E27FC236}">
                <a16:creationId xmlns:a16="http://schemas.microsoft.com/office/drawing/2014/main" id="{DBD7C76D-A6EC-4121-9B8B-935D7446ABF9}"/>
              </a:ext>
            </a:extLst>
          </p:cNvPr>
          <p:cNvSpPr>
            <a:spLocks noGrp="1"/>
          </p:cNvSpPr>
          <p:nvPr>
            <p:ph idx="1"/>
          </p:nvPr>
        </p:nvSpPr>
        <p:spPr/>
        <p:txBody>
          <a:bodyPr/>
          <a:lstStyle/>
          <a:p>
            <a:r>
              <a:rPr lang="en-GB" dirty="0">
                <a:latin typeface="+mn-lt"/>
              </a:rPr>
              <a:t>this option is only suitable for immunocompetent adults</a:t>
            </a:r>
          </a:p>
          <a:p>
            <a:r>
              <a:rPr lang="en-GB" dirty="0">
                <a:latin typeface="+mn-lt"/>
              </a:rPr>
              <a:t>intradermal administration is </a:t>
            </a:r>
            <a:r>
              <a:rPr lang="en-GB" u="sng" dirty="0">
                <a:latin typeface="+mn-lt"/>
              </a:rPr>
              <a:t>not</a:t>
            </a:r>
            <a:r>
              <a:rPr lang="en-GB" dirty="0">
                <a:latin typeface="+mn-lt"/>
              </a:rPr>
              <a:t> recommended for:</a:t>
            </a:r>
          </a:p>
          <a:p>
            <a:pPr lvl="1"/>
            <a:r>
              <a:rPr lang="en-GB" sz="2400" dirty="0">
                <a:latin typeface="+mn-lt"/>
                <a:ea typeface="Times New Roman" panose="02020603050405020304" pitchFamily="18" charset="0"/>
                <a:cs typeface="Times New Roman" panose="02020603050405020304" pitchFamily="18" charset="0"/>
              </a:rPr>
              <a:t>individuals who are less than 18 years of age; t</a:t>
            </a:r>
            <a:r>
              <a:rPr lang="en-GB" sz="2400" dirty="0">
                <a:effectLst/>
                <a:latin typeface="+mn-lt"/>
                <a:ea typeface="Times New Roman" panose="02020603050405020304" pitchFamily="18" charset="0"/>
                <a:cs typeface="Times New Roman" panose="02020603050405020304" pitchFamily="18" charset="0"/>
              </a:rPr>
              <a:t>here is no evidence on the use of intradermal fractional doses in children</a:t>
            </a:r>
          </a:p>
          <a:p>
            <a:pPr lvl="1"/>
            <a:r>
              <a:rPr lang="en-GB" sz="2400" dirty="0">
                <a:latin typeface="+mn-lt"/>
                <a:cs typeface="Times New Roman" panose="02020603050405020304" pitchFamily="18" charset="0"/>
              </a:rPr>
              <a:t>individuals who are immunosuppressed </a:t>
            </a:r>
            <a:r>
              <a:rPr lang="en-GB" sz="2400" b="0" i="0" u="none" strike="noStrike" baseline="0" dirty="0">
                <a:solidFill>
                  <a:srgbClr val="000000"/>
                </a:solidFill>
                <a:latin typeface="+mn-lt"/>
              </a:rPr>
              <a:t>(as defined in the </a:t>
            </a:r>
            <a:r>
              <a:rPr lang="en-GB" sz="2400" dirty="0">
                <a:solidFill>
                  <a:srgbClr val="0070C0"/>
                </a:solidFill>
                <a:hlinkClick r:id="rId2">
                  <a:extLst>
                    <a:ext uri="{A12FA001-AC4F-418D-AE19-62706E023703}">
                      <ahyp:hlinkClr xmlns:ahyp="http://schemas.microsoft.com/office/drawing/2018/hyperlinkcolor" val="tx"/>
                    </a:ext>
                  </a:extLst>
                </a:hlinkClick>
              </a:rPr>
              <a:t>Green Book chapter 7</a:t>
            </a:r>
            <a:r>
              <a:rPr lang="en-GB" sz="2400" dirty="0">
                <a:solidFill>
                  <a:srgbClr val="0070C0"/>
                </a:solidFill>
              </a:rPr>
              <a:t>)</a:t>
            </a:r>
          </a:p>
          <a:p>
            <a:pPr lvl="2"/>
            <a:r>
              <a:rPr lang="en-GB" sz="2400" u="sng" dirty="0"/>
              <a:t>note</a:t>
            </a:r>
            <a:r>
              <a:rPr lang="en-GB" sz="2400" dirty="0"/>
              <a:t>: individuals </a:t>
            </a:r>
            <a:r>
              <a:rPr lang="en-GB" sz="2400" b="0" i="0" u="none" strike="noStrike" baseline="0" dirty="0">
                <a:solidFill>
                  <a:srgbClr val="000000"/>
                </a:solidFill>
                <a:latin typeface="+mn-lt"/>
              </a:rPr>
              <a:t>living with HIV who are virally suppressed and have a CD4 count of more than 200 cells/ mm</a:t>
            </a:r>
            <a:r>
              <a:rPr lang="en-GB" sz="2400" b="0" i="0" u="none" strike="noStrike" dirty="0">
                <a:solidFill>
                  <a:srgbClr val="000000"/>
                </a:solidFill>
                <a:latin typeface="+mn-lt"/>
              </a:rPr>
              <a:t>3</a:t>
            </a:r>
            <a:r>
              <a:rPr lang="en-GB" sz="2400" dirty="0">
                <a:solidFill>
                  <a:srgbClr val="000000"/>
                </a:solidFill>
                <a:latin typeface="+mn-lt"/>
              </a:rPr>
              <a:t> are not considered immunosuppressed for the purposes of this guidance</a:t>
            </a:r>
            <a:endParaRPr lang="en-GB" sz="2400" b="0" i="0" u="none" strike="noStrike" baseline="0" dirty="0">
              <a:solidFill>
                <a:srgbClr val="000000"/>
              </a:solidFill>
              <a:latin typeface="+mn-lt"/>
            </a:endParaRPr>
          </a:p>
          <a:p>
            <a:pPr lvl="1"/>
            <a:r>
              <a:rPr lang="en-GB" sz="2400" b="0" i="0" u="none" strike="noStrike" baseline="0" dirty="0">
                <a:solidFill>
                  <a:srgbClr val="000000"/>
                </a:solidFill>
                <a:latin typeface="+mn-lt"/>
              </a:rPr>
              <a:t>individuals with a history of keloid scarring</a:t>
            </a:r>
            <a:endParaRPr lang="en-GB" sz="2400" dirty="0">
              <a:latin typeface="+mn-lt"/>
            </a:endParaRPr>
          </a:p>
          <a:p>
            <a:endParaRPr lang="en-GB" dirty="0"/>
          </a:p>
        </p:txBody>
      </p:sp>
      <p:sp>
        <p:nvSpPr>
          <p:cNvPr id="4" name="Footer Placeholder 3">
            <a:extLst>
              <a:ext uri="{FF2B5EF4-FFF2-40B4-BE49-F238E27FC236}">
                <a16:creationId xmlns:a16="http://schemas.microsoft.com/office/drawing/2014/main" id="{A8C5E452-F46F-4122-B064-45E845E6FE95}"/>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1C8171C-EB1C-453A-BF24-1E43D1F6E67A}"/>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spTree>
    <p:extLst>
      <p:ext uri="{BB962C8B-B14F-4D97-AF65-F5344CB8AC3E}">
        <p14:creationId xmlns:p14="http://schemas.microsoft.com/office/powerpoint/2010/main" val="37215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D781-395D-468D-A446-13ADD812661F}"/>
              </a:ext>
            </a:extLst>
          </p:cNvPr>
          <p:cNvSpPr>
            <a:spLocks noGrp="1"/>
          </p:cNvSpPr>
          <p:nvPr>
            <p:ph type="title"/>
          </p:nvPr>
        </p:nvSpPr>
        <p:spPr/>
        <p:txBody>
          <a:bodyPr/>
          <a:lstStyle/>
          <a:p>
            <a:r>
              <a:rPr lang="en-GB" dirty="0"/>
              <a:t>Key messages</a:t>
            </a:r>
          </a:p>
        </p:txBody>
      </p:sp>
      <p:sp>
        <p:nvSpPr>
          <p:cNvPr id="3" name="Content Placeholder 2">
            <a:extLst>
              <a:ext uri="{FF2B5EF4-FFF2-40B4-BE49-F238E27FC236}">
                <a16:creationId xmlns:a16="http://schemas.microsoft.com/office/drawing/2014/main" id="{2BBF9FE5-26F3-4FF0-8A46-CDD2A8518B50}"/>
              </a:ext>
            </a:extLst>
          </p:cNvPr>
          <p:cNvSpPr>
            <a:spLocks noGrp="1"/>
          </p:cNvSpPr>
          <p:nvPr>
            <p:ph idx="1"/>
          </p:nvPr>
        </p:nvSpPr>
        <p:spPr/>
        <p:txBody>
          <a:bodyPr>
            <a:normAutofit fontScale="92500" lnSpcReduction="10000"/>
          </a:bodyPr>
          <a:lstStyle/>
          <a:p>
            <a:r>
              <a:rPr lang="en-GB" dirty="0"/>
              <a:t>a large and increasing number of cases of cases of monkeypox are being reported across the UK and several other countries across the world</a:t>
            </a:r>
          </a:p>
          <a:p>
            <a:r>
              <a:rPr lang="en-GB" dirty="0"/>
              <a:t>in July 2022, the WHO determined that the multi-country outbreak of monkeypox constitutes a Public Health Emergency of International Concern</a:t>
            </a:r>
          </a:p>
          <a:p>
            <a:r>
              <a:rPr lang="en-GB" dirty="0"/>
              <a:t>monkeypox is a rare disease caused by infection with monkeypox virus, a DNA virus of the orthopoxvirus genus </a:t>
            </a:r>
          </a:p>
          <a:p>
            <a:r>
              <a:rPr lang="en-GB" dirty="0"/>
              <a:t>since the eradication of smallpox in 1980 and subsequent cessation of smallpox vaccination, it has emerged as the most important orthopoxvirus</a:t>
            </a:r>
          </a:p>
          <a:p>
            <a:r>
              <a:rPr lang="en-GB" dirty="0"/>
              <a:t>community transmission is now occurring, with a high proportion of cases currently (though not exclusively) affecting gay, bisexual and men who have sex with men (GBMSM)</a:t>
            </a:r>
          </a:p>
          <a:p>
            <a:r>
              <a:rPr lang="en-GB" dirty="0"/>
              <a:t>thus far, the majority of cases in the UK have been in men age 20 to 50 and illness appears to be generally mild and not life-threatening</a:t>
            </a:r>
          </a:p>
        </p:txBody>
      </p:sp>
      <p:sp>
        <p:nvSpPr>
          <p:cNvPr id="4" name="Footer Placeholder 3">
            <a:extLst>
              <a:ext uri="{FF2B5EF4-FFF2-40B4-BE49-F238E27FC236}">
                <a16:creationId xmlns:a16="http://schemas.microsoft.com/office/drawing/2014/main" id="{A6B0C00A-11F1-4DD3-89E6-D1423B7164A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D8FCA84B-BB4D-44C8-B4E5-B64B3C1F9B38}"/>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3003261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FA2CE-43FD-4E69-87FD-BD2DEE9B77B0}"/>
              </a:ext>
            </a:extLst>
          </p:cNvPr>
          <p:cNvSpPr>
            <a:spLocks noGrp="1"/>
          </p:cNvSpPr>
          <p:nvPr>
            <p:ph type="title"/>
          </p:nvPr>
        </p:nvSpPr>
        <p:spPr/>
        <p:txBody>
          <a:bodyPr>
            <a:normAutofit fontScale="90000"/>
          </a:bodyPr>
          <a:lstStyle/>
          <a:p>
            <a:r>
              <a:rPr lang="en-GB" dirty="0"/>
              <a:t>Recommendations for pre- and post-exposure use of MVA-BN: summary</a:t>
            </a:r>
          </a:p>
        </p:txBody>
      </p:sp>
      <p:graphicFrame>
        <p:nvGraphicFramePr>
          <p:cNvPr id="6" name="Content Placeholder 5">
            <a:extLst>
              <a:ext uri="{FF2B5EF4-FFF2-40B4-BE49-F238E27FC236}">
                <a16:creationId xmlns:a16="http://schemas.microsoft.com/office/drawing/2014/main" id="{F52B85AC-40DE-44E8-B8ED-C06C926BF1F2}"/>
              </a:ext>
            </a:extLst>
          </p:cNvPr>
          <p:cNvGraphicFramePr>
            <a:graphicFrameLocks noGrp="1"/>
          </p:cNvGraphicFramePr>
          <p:nvPr>
            <p:ph idx="1"/>
            <p:extLst>
              <p:ext uri="{D42A27DB-BD31-4B8C-83A1-F6EECF244321}">
                <p14:modId xmlns:p14="http://schemas.microsoft.com/office/powerpoint/2010/main" val="298732789"/>
              </p:ext>
            </p:extLst>
          </p:nvPr>
        </p:nvGraphicFramePr>
        <p:xfrm>
          <a:off x="360218" y="1325044"/>
          <a:ext cx="10928921" cy="4580920"/>
        </p:xfrm>
        <a:graphic>
          <a:graphicData uri="http://schemas.openxmlformats.org/drawingml/2006/table">
            <a:tbl>
              <a:tblPr firstRow="1" firstCol="1" lastRow="1" lastCol="1" bandRow="1" bandCol="1">
                <a:tableStyleId>{5C22544A-7EE6-4342-B048-85BDC9FD1C3A}</a:tableStyleId>
              </a:tblPr>
              <a:tblGrid>
                <a:gridCol w="1989513">
                  <a:extLst>
                    <a:ext uri="{9D8B030D-6E8A-4147-A177-3AD203B41FA5}">
                      <a16:colId xmlns:a16="http://schemas.microsoft.com/office/drawing/2014/main" val="2890443486"/>
                    </a:ext>
                  </a:extLst>
                </a:gridCol>
                <a:gridCol w="3114502">
                  <a:extLst>
                    <a:ext uri="{9D8B030D-6E8A-4147-A177-3AD203B41FA5}">
                      <a16:colId xmlns:a16="http://schemas.microsoft.com/office/drawing/2014/main" val="3289291593"/>
                    </a:ext>
                  </a:extLst>
                </a:gridCol>
                <a:gridCol w="3086792">
                  <a:extLst>
                    <a:ext uri="{9D8B030D-6E8A-4147-A177-3AD203B41FA5}">
                      <a16:colId xmlns:a16="http://schemas.microsoft.com/office/drawing/2014/main" val="1794253547"/>
                    </a:ext>
                  </a:extLst>
                </a:gridCol>
                <a:gridCol w="2738114">
                  <a:extLst>
                    <a:ext uri="{9D8B030D-6E8A-4147-A177-3AD203B41FA5}">
                      <a16:colId xmlns:a16="http://schemas.microsoft.com/office/drawing/2014/main" val="1996517463"/>
                    </a:ext>
                  </a:extLst>
                </a:gridCol>
              </a:tblGrid>
              <a:tr h="590379">
                <a:tc>
                  <a:txBody>
                    <a:bodyPr/>
                    <a:lstStyle/>
                    <a:p>
                      <a:r>
                        <a:rPr lang="en-GB" sz="1400" dirty="0">
                          <a:solidFill>
                            <a:schemeClr val="bg1"/>
                          </a:solidFill>
                          <a:effectLst/>
                        </a:rPr>
                        <a:t> </a:t>
                      </a:r>
                      <a:endParaRPr lang="en-GB" sz="1400" dirty="0">
                        <a:solidFill>
                          <a:schemeClr val="bg1"/>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solidFill>
                      <a:schemeClr val="bg1">
                        <a:lumMod val="50000"/>
                      </a:schemeClr>
                    </a:solidFill>
                  </a:tcPr>
                </a:tc>
                <a:tc>
                  <a:txBody>
                    <a:bodyPr/>
                    <a:lstStyle/>
                    <a:p>
                      <a:pPr marL="83820" marR="69215" indent="-635" algn="ctr">
                        <a:lnSpc>
                          <a:spcPct val="93000"/>
                        </a:lnSpc>
                        <a:spcBef>
                          <a:spcPts val="235"/>
                        </a:spcBef>
                        <a:spcAft>
                          <a:spcPts val="0"/>
                        </a:spcAft>
                      </a:pPr>
                      <a:r>
                        <a:rPr lang="en-GB" sz="1400" dirty="0">
                          <a:solidFill>
                            <a:schemeClr val="bg1"/>
                          </a:solidFill>
                          <a:effectLst/>
                        </a:rPr>
                        <a:t>Individuals (18 years and above) previously not vaccinated against smallpox</a:t>
                      </a:r>
                      <a:endParaRPr lang="en-GB" sz="1400" dirty="0">
                        <a:solidFill>
                          <a:schemeClr val="bg1"/>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solidFill>
                      <a:schemeClr val="bg1">
                        <a:lumMod val="50000"/>
                      </a:schemeClr>
                    </a:solidFill>
                  </a:tcPr>
                </a:tc>
                <a:tc>
                  <a:txBody>
                    <a:bodyPr/>
                    <a:lstStyle/>
                    <a:p>
                      <a:pPr marL="69850" marR="55245" algn="ctr">
                        <a:lnSpc>
                          <a:spcPct val="93000"/>
                        </a:lnSpc>
                        <a:spcBef>
                          <a:spcPts val="235"/>
                        </a:spcBef>
                        <a:spcAft>
                          <a:spcPts val="0"/>
                        </a:spcAft>
                      </a:pPr>
                      <a:r>
                        <a:rPr lang="en-GB" sz="1400" dirty="0">
                          <a:solidFill>
                            <a:schemeClr val="bg1"/>
                          </a:solidFill>
                          <a:effectLst/>
                        </a:rPr>
                        <a:t>Individuals (18 years and above) previously vaccinated against smallpox</a:t>
                      </a:r>
                      <a:endParaRPr lang="en-GB" sz="1400" dirty="0">
                        <a:solidFill>
                          <a:schemeClr val="bg1"/>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solidFill>
                      <a:schemeClr val="bg1">
                        <a:lumMod val="50000"/>
                      </a:schemeClr>
                    </a:solidFill>
                  </a:tcPr>
                </a:tc>
                <a:tc>
                  <a:txBody>
                    <a:bodyPr/>
                    <a:lstStyle/>
                    <a:p>
                      <a:pPr marL="545465" marR="33020" indent="-414655">
                        <a:lnSpc>
                          <a:spcPct val="93000"/>
                        </a:lnSpc>
                        <a:spcBef>
                          <a:spcPts val="235"/>
                        </a:spcBef>
                        <a:spcAft>
                          <a:spcPts val="0"/>
                        </a:spcAft>
                      </a:pPr>
                      <a:r>
                        <a:rPr lang="en-GB" sz="1400" dirty="0">
                          <a:solidFill>
                            <a:schemeClr val="bg1"/>
                          </a:solidFill>
                          <a:effectLst/>
                        </a:rPr>
                        <a:t>Children under 18 years</a:t>
                      </a:r>
                      <a:endParaRPr lang="en-GB" sz="1400" dirty="0">
                        <a:solidFill>
                          <a:schemeClr val="bg1"/>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solidFill>
                      <a:schemeClr val="bg1">
                        <a:lumMod val="50000"/>
                      </a:schemeClr>
                    </a:solidFill>
                  </a:tcPr>
                </a:tc>
                <a:extLst>
                  <a:ext uri="{0D108BD9-81ED-4DB2-BD59-A6C34878D82A}">
                    <a16:rowId xmlns:a16="http://schemas.microsoft.com/office/drawing/2014/main" val="3879010494"/>
                  </a:ext>
                </a:extLst>
              </a:tr>
              <a:tr h="2607112">
                <a:tc>
                  <a:txBody>
                    <a:bodyPr/>
                    <a:lstStyle/>
                    <a:p>
                      <a:pPr marL="50165">
                        <a:lnSpc>
                          <a:spcPct val="92000"/>
                        </a:lnSpc>
                        <a:spcBef>
                          <a:spcPts val="220"/>
                        </a:spcBef>
                        <a:spcAft>
                          <a:spcPts val="0"/>
                        </a:spcAft>
                      </a:pPr>
                      <a:r>
                        <a:rPr lang="en-GB" sz="1400" b="0" dirty="0">
                          <a:solidFill>
                            <a:schemeClr val="tx1"/>
                          </a:solidFill>
                          <a:effectLst/>
                        </a:rPr>
                        <a:t>Immunocompetent individuals (including people with atopic dermatitis)</a:t>
                      </a:r>
                    </a:p>
                    <a:p>
                      <a:r>
                        <a:rPr lang="en-GB" sz="1600" b="0" dirty="0">
                          <a:solidFill>
                            <a:schemeClr val="tx1"/>
                          </a:solidFill>
                          <a:effectLst/>
                        </a:rPr>
                        <a:t> </a:t>
                      </a:r>
                    </a:p>
                    <a:p>
                      <a:r>
                        <a:rPr lang="en-GB" sz="1600" b="0" dirty="0">
                          <a:solidFill>
                            <a:schemeClr val="tx1"/>
                          </a:solidFill>
                          <a:effectLst/>
                        </a:rPr>
                        <a:t> </a:t>
                      </a:r>
                    </a:p>
                    <a:p>
                      <a:r>
                        <a:rPr lang="en-GB" sz="1600" b="0" dirty="0">
                          <a:solidFill>
                            <a:schemeClr val="tx1"/>
                          </a:solidFill>
                          <a:effectLst/>
                        </a:rPr>
                        <a:t> </a:t>
                      </a:r>
                    </a:p>
                    <a:p>
                      <a:r>
                        <a:rPr lang="en-GB" sz="1600" b="0" dirty="0">
                          <a:solidFill>
                            <a:schemeClr val="tx1"/>
                          </a:solidFill>
                          <a:effectLst/>
                        </a:rPr>
                        <a:t> </a:t>
                      </a:r>
                      <a:endParaRPr lang="en-GB" sz="1600" b="0" dirty="0">
                        <a:solidFill>
                          <a:schemeClr val="tx1"/>
                        </a:solidFill>
                        <a:effectLst/>
                        <a:latin typeface="Lucida Sans" panose="020B0602030504020204" pitchFamily="34" charset="0"/>
                      </a:endParaRPr>
                    </a:p>
                  </a:txBody>
                  <a:tcPr marL="0" marR="0" marT="0" marB="0">
                    <a:solidFill>
                      <a:schemeClr val="bg1">
                        <a:lumMod val="85000"/>
                      </a:schemeClr>
                    </a:solidFill>
                  </a:tcPr>
                </a:tc>
                <a:tc>
                  <a:txBody>
                    <a:bodyPr/>
                    <a:lstStyle/>
                    <a:p>
                      <a:pPr marL="50165" algn="l">
                        <a:lnSpc>
                          <a:spcPct val="100000"/>
                        </a:lnSpc>
                        <a:spcBef>
                          <a:spcPts val="220"/>
                        </a:spcBef>
                        <a:spcAft>
                          <a:spcPts val="0"/>
                        </a:spcAft>
                      </a:pPr>
                      <a:endParaRPr lang="en-GB" sz="1200" b="1" dirty="0">
                        <a:solidFill>
                          <a:schemeClr val="tx1"/>
                        </a:solidFill>
                        <a:effectLst/>
                      </a:endParaRPr>
                    </a:p>
                    <a:p>
                      <a:pPr marL="50165" algn="l">
                        <a:lnSpc>
                          <a:spcPct val="100000"/>
                        </a:lnSpc>
                        <a:spcBef>
                          <a:spcPts val="220"/>
                        </a:spcBef>
                        <a:spcAft>
                          <a:spcPts val="0"/>
                        </a:spcAft>
                      </a:pPr>
                      <a:r>
                        <a:rPr lang="en-GB" sz="1200" b="1" dirty="0">
                          <a:solidFill>
                            <a:schemeClr val="tx1"/>
                          </a:solidFill>
                          <a:effectLst/>
                        </a:rPr>
                        <a:t>0.5 ml subcutaneous / intramuscular injection</a:t>
                      </a:r>
                    </a:p>
                    <a:p>
                      <a:pPr marL="50165" algn="ctr">
                        <a:lnSpc>
                          <a:spcPct val="100000"/>
                        </a:lnSpc>
                      </a:pPr>
                      <a:r>
                        <a:rPr lang="en-GB" sz="1200" b="1" dirty="0">
                          <a:solidFill>
                            <a:schemeClr val="tx1"/>
                          </a:solidFill>
                          <a:effectLst/>
                        </a:rPr>
                        <a:t>OR</a:t>
                      </a:r>
                    </a:p>
                    <a:p>
                      <a:pPr marL="50165" algn="l">
                        <a:lnSpc>
                          <a:spcPct val="100000"/>
                        </a:lnSpc>
                        <a:spcBef>
                          <a:spcPts val="275"/>
                        </a:spcBef>
                        <a:spcAft>
                          <a:spcPts val="0"/>
                        </a:spcAft>
                      </a:pPr>
                      <a:r>
                        <a:rPr lang="en-GB" sz="1200" b="1" dirty="0">
                          <a:solidFill>
                            <a:schemeClr val="tx1"/>
                          </a:solidFill>
                          <a:effectLst/>
                        </a:rPr>
                        <a:t>0.1ml intradermal injection (during supply constraints)</a:t>
                      </a:r>
                    </a:p>
                    <a:p>
                      <a:pPr marL="50165" algn="ctr">
                        <a:lnSpc>
                          <a:spcPct val="100000"/>
                        </a:lnSpc>
                      </a:pPr>
                      <a:r>
                        <a:rPr lang="en-GB" sz="1200" b="1" dirty="0">
                          <a:solidFill>
                            <a:schemeClr val="tx1"/>
                          </a:solidFill>
                          <a:effectLst/>
                        </a:rPr>
                        <a:t>+</a:t>
                      </a:r>
                    </a:p>
                    <a:p>
                      <a:pPr marL="50165" marR="238760" algn="l">
                        <a:lnSpc>
                          <a:spcPct val="100000"/>
                        </a:lnSpc>
                        <a:spcBef>
                          <a:spcPts val="875"/>
                        </a:spcBef>
                        <a:spcAft>
                          <a:spcPts val="0"/>
                        </a:spcAft>
                      </a:pPr>
                      <a:r>
                        <a:rPr lang="en-GB" sz="1200" b="1" dirty="0"/>
                        <a:t>0.5 ml subcutaneous / intramuscular injection any time from 28 days</a:t>
                      </a:r>
                    </a:p>
                    <a:p>
                      <a:pPr marL="50165" marR="238760" algn="ctr">
                        <a:lnSpc>
                          <a:spcPct val="100000"/>
                        </a:lnSpc>
                        <a:spcBef>
                          <a:spcPts val="875"/>
                        </a:spcBef>
                        <a:spcAft>
                          <a:spcPts val="0"/>
                        </a:spcAft>
                      </a:pPr>
                      <a:r>
                        <a:rPr lang="en-GB" sz="1200" b="1" dirty="0">
                          <a:solidFill>
                            <a:schemeClr val="tx1"/>
                          </a:solidFill>
                          <a:effectLst/>
                        </a:rPr>
                        <a:t>OR</a:t>
                      </a:r>
                    </a:p>
                    <a:p>
                      <a:pPr marL="50165" marR="4445" algn="l">
                        <a:lnSpc>
                          <a:spcPct val="100000"/>
                        </a:lnSpc>
                        <a:spcBef>
                          <a:spcPts val="875"/>
                        </a:spcBef>
                        <a:spcAft>
                          <a:spcPts val="0"/>
                        </a:spcAft>
                      </a:pPr>
                      <a:r>
                        <a:rPr lang="en-GB" sz="1200" b="1" dirty="0">
                          <a:solidFill>
                            <a:schemeClr val="tx1"/>
                          </a:solidFill>
                          <a:effectLst/>
                        </a:rPr>
                        <a:t>0.1ml intradermal injection at any time from 28 days</a:t>
                      </a:r>
                      <a:endParaRPr lang="en-GB" sz="1200" b="1" dirty="0">
                        <a:solidFill>
                          <a:schemeClr val="tx1"/>
                        </a:solidFill>
                        <a:effectLst/>
                        <a:latin typeface="Lucida Sans" panose="020B0602030504020204" pitchFamily="34" charset="0"/>
                      </a:endParaRPr>
                    </a:p>
                  </a:txBody>
                  <a:tcPr marL="0" marR="0" marT="0" marB="0">
                    <a:solidFill>
                      <a:schemeClr val="bg1">
                        <a:lumMod val="85000"/>
                      </a:schemeClr>
                    </a:solidFill>
                  </a:tcPr>
                </a:tc>
                <a:tc>
                  <a:txBody>
                    <a:bodyPr/>
                    <a:lstStyle/>
                    <a:p>
                      <a:pPr marL="50800" algn="l" defTabSz="914400" rtl="0" eaLnBrk="1" latinLnBrk="0" hangingPunct="1">
                        <a:lnSpc>
                          <a:spcPct val="100000"/>
                        </a:lnSpc>
                        <a:spcBef>
                          <a:spcPts val="220"/>
                        </a:spcBef>
                        <a:spcAft>
                          <a:spcPts val="0"/>
                        </a:spcAft>
                      </a:pPr>
                      <a:endParaRPr lang="en-GB" sz="1200" b="1" kern="1200" dirty="0">
                        <a:solidFill>
                          <a:schemeClr val="tx1"/>
                        </a:solidFill>
                        <a:effectLst/>
                        <a:latin typeface="+mn-lt"/>
                        <a:ea typeface="+mn-ea"/>
                        <a:cs typeface="+mn-cs"/>
                      </a:endParaRPr>
                    </a:p>
                    <a:p>
                      <a:pPr marL="50800" algn="l" defTabSz="914400" rtl="0" eaLnBrk="1" latinLnBrk="0" hangingPunct="1">
                        <a:lnSpc>
                          <a:spcPct val="100000"/>
                        </a:lnSpc>
                        <a:spcBef>
                          <a:spcPts val="220"/>
                        </a:spcBef>
                        <a:spcAft>
                          <a:spcPts val="0"/>
                        </a:spcAft>
                      </a:pPr>
                      <a:r>
                        <a:rPr lang="en-GB" sz="1200" b="1" kern="1200" dirty="0">
                          <a:solidFill>
                            <a:schemeClr val="tx1"/>
                          </a:solidFill>
                          <a:effectLst/>
                          <a:latin typeface="+mn-lt"/>
                          <a:ea typeface="+mn-ea"/>
                          <a:cs typeface="+mn-cs"/>
                        </a:rPr>
                        <a:t>0.5 ml subcutaneous / intramuscular injection</a:t>
                      </a:r>
                    </a:p>
                    <a:p>
                      <a:pPr marL="50800" algn="ctr" defTabSz="914400" rtl="0" eaLnBrk="1" latinLnBrk="0" hangingPunct="1">
                        <a:lnSpc>
                          <a:spcPct val="100000"/>
                        </a:lnSpc>
                      </a:pPr>
                      <a:r>
                        <a:rPr lang="en-GB" sz="1200" b="1" kern="1200" dirty="0">
                          <a:solidFill>
                            <a:schemeClr val="tx1"/>
                          </a:solidFill>
                          <a:effectLst/>
                          <a:latin typeface="+mn-lt"/>
                          <a:ea typeface="+mn-ea"/>
                          <a:cs typeface="+mn-cs"/>
                        </a:rPr>
                        <a:t>OR</a:t>
                      </a:r>
                    </a:p>
                    <a:p>
                      <a:pPr marL="50800" algn="l" defTabSz="914400" rtl="0" eaLnBrk="1" latinLnBrk="0" hangingPunct="1">
                        <a:lnSpc>
                          <a:spcPct val="100000"/>
                        </a:lnSpc>
                        <a:spcBef>
                          <a:spcPts val="275"/>
                        </a:spcBef>
                        <a:spcAft>
                          <a:spcPts val="0"/>
                        </a:spcAft>
                      </a:pPr>
                      <a:r>
                        <a:rPr lang="en-GB" sz="1200" b="1" kern="1200" dirty="0">
                          <a:solidFill>
                            <a:schemeClr val="tx1"/>
                          </a:solidFill>
                          <a:effectLst/>
                          <a:latin typeface="+mn-lt"/>
                          <a:ea typeface="+mn-ea"/>
                          <a:cs typeface="+mn-cs"/>
                        </a:rPr>
                        <a:t>0.1ml intradermal injection (during supply constraints)</a:t>
                      </a:r>
                    </a:p>
                    <a:p>
                      <a:pPr algn="l" defTabSz="914400" rtl="0" eaLnBrk="1" latinLnBrk="0" hangingPunct="1">
                        <a:lnSpc>
                          <a:spcPct val="100000"/>
                        </a:lnSpc>
                      </a:pPr>
                      <a:r>
                        <a:rPr lang="en-GB" sz="1200" b="1" kern="1200" dirty="0">
                          <a:solidFill>
                            <a:schemeClr val="tx1"/>
                          </a:solidFill>
                          <a:effectLst/>
                          <a:latin typeface="+mn-lt"/>
                          <a:ea typeface="+mn-ea"/>
                          <a:cs typeface="+mn-cs"/>
                        </a:rPr>
                        <a:t> </a:t>
                      </a:r>
                    </a:p>
                    <a:p>
                      <a:pPr algn="l">
                        <a:lnSpc>
                          <a:spcPct val="100000"/>
                        </a:lnSpc>
                      </a:pPr>
                      <a:r>
                        <a:rPr lang="en-GB" sz="1200" dirty="0">
                          <a:solidFill>
                            <a:schemeClr val="tx1"/>
                          </a:solidFill>
                          <a:effectLst/>
                        </a:rPr>
                        <a:t> </a:t>
                      </a:r>
                    </a:p>
                    <a:p>
                      <a:pPr algn="l">
                        <a:lnSpc>
                          <a:spcPct val="100000"/>
                        </a:lnSpc>
                      </a:pPr>
                      <a:r>
                        <a:rPr lang="en-GB" sz="1200" dirty="0">
                          <a:solidFill>
                            <a:schemeClr val="tx1"/>
                          </a:solidFill>
                          <a:effectLst/>
                        </a:rPr>
                        <a:t> </a:t>
                      </a:r>
                      <a:endParaRPr lang="en-GB" sz="1200" dirty="0">
                        <a:solidFill>
                          <a:schemeClr val="tx1"/>
                        </a:solidFill>
                        <a:effectLst/>
                        <a:latin typeface="Lucida Sans" panose="020B0602030504020204" pitchFamily="34" charset="0"/>
                      </a:endParaRPr>
                    </a:p>
                  </a:txBody>
                  <a:tcPr marL="0" marR="0" marT="0" marB="0">
                    <a:solidFill>
                      <a:schemeClr val="bg1">
                        <a:lumMod val="85000"/>
                      </a:schemeClr>
                    </a:solidFill>
                  </a:tcPr>
                </a:tc>
                <a:tc>
                  <a:txBody>
                    <a:bodyPr/>
                    <a:lstStyle/>
                    <a:p>
                      <a:pPr marL="50800" marR="33020" algn="l">
                        <a:lnSpc>
                          <a:spcPct val="100000"/>
                        </a:lnSpc>
                        <a:spcBef>
                          <a:spcPts val="220"/>
                        </a:spcBef>
                        <a:spcAft>
                          <a:spcPts val="0"/>
                        </a:spcAft>
                      </a:pPr>
                      <a:endParaRPr lang="en-GB" sz="1200" b="1" kern="1200" dirty="0">
                        <a:solidFill>
                          <a:schemeClr val="tx1"/>
                        </a:solidFill>
                        <a:effectLst/>
                        <a:latin typeface="+mn-lt"/>
                        <a:ea typeface="+mn-ea"/>
                        <a:cs typeface="+mn-cs"/>
                      </a:endParaRPr>
                    </a:p>
                    <a:p>
                      <a:pPr marL="50800" marR="33020" algn="l">
                        <a:lnSpc>
                          <a:spcPct val="100000"/>
                        </a:lnSpc>
                        <a:spcBef>
                          <a:spcPts val="220"/>
                        </a:spcBef>
                        <a:spcAft>
                          <a:spcPts val="0"/>
                        </a:spcAft>
                      </a:pPr>
                      <a:r>
                        <a:rPr lang="en-GB" sz="1200" b="1" kern="1200" dirty="0">
                          <a:solidFill>
                            <a:schemeClr val="tx1"/>
                          </a:solidFill>
                          <a:effectLst/>
                          <a:latin typeface="+mn-lt"/>
                          <a:ea typeface="+mn-ea"/>
                          <a:cs typeface="+mn-cs"/>
                        </a:rPr>
                        <a:t>0.5 ml subcutaneous / intramuscular Injection</a:t>
                      </a:r>
                    </a:p>
                    <a:p>
                      <a:pPr marL="50800" algn="ctr">
                        <a:lnSpc>
                          <a:spcPct val="100000"/>
                        </a:lnSpc>
                      </a:pPr>
                      <a:r>
                        <a:rPr lang="en-GB" sz="1200" b="1" kern="1200" dirty="0">
                          <a:solidFill>
                            <a:schemeClr val="tx1"/>
                          </a:solidFill>
                          <a:effectLst/>
                          <a:latin typeface="+mn-lt"/>
                          <a:ea typeface="+mn-ea"/>
                          <a:cs typeface="+mn-cs"/>
                        </a:rPr>
                        <a:t>+</a:t>
                      </a:r>
                    </a:p>
                    <a:p>
                      <a:pPr marL="50800" marR="33020" algn="l">
                        <a:lnSpc>
                          <a:spcPct val="100000"/>
                        </a:lnSpc>
                        <a:spcBef>
                          <a:spcPts val="5"/>
                        </a:spcBef>
                        <a:spcAft>
                          <a:spcPts val="0"/>
                        </a:spcAft>
                      </a:pPr>
                      <a:r>
                        <a:rPr lang="en-GB" sz="1200" b="1" kern="1200" dirty="0">
                          <a:solidFill>
                            <a:schemeClr val="tx1"/>
                          </a:solidFill>
                          <a:effectLst/>
                          <a:latin typeface="+mn-lt"/>
                          <a:ea typeface="+mn-ea"/>
                          <a:cs typeface="+mn-cs"/>
                        </a:rPr>
                        <a:t>0.5 ml subcutaneous / intramuscular injection at any time from 28 days</a:t>
                      </a:r>
                    </a:p>
                    <a:p>
                      <a:pPr algn="l">
                        <a:lnSpc>
                          <a:spcPct val="100000"/>
                        </a:lnSpc>
                      </a:pPr>
                      <a:r>
                        <a:rPr lang="en-GB" sz="1200" b="1" kern="1200" dirty="0">
                          <a:solidFill>
                            <a:schemeClr val="tx1"/>
                          </a:solidFill>
                          <a:effectLst/>
                          <a:latin typeface="+mn-lt"/>
                          <a:ea typeface="+mn-ea"/>
                          <a:cs typeface="+mn-cs"/>
                        </a:rPr>
                        <a:t> </a:t>
                      </a:r>
                    </a:p>
                    <a:p>
                      <a:pPr algn="l">
                        <a:lnSpc>
                          <a:spcPct val="100000"/>
                        </a:lnSpc>
                      </a:pPr>
                      <a:r>
                        <a:rPr lang="en-GB" sz="1200" dirty="0">
                          <a:solidFill>
                            <a:schemeClr val="tx1"/>
                          </a:solidFill>
                          <a:effectLst/>
                        </a:rPr>
                        <a:t> </a:t>
                      </a:r>
                    </a:p>
                    <a:p>
                      <a:pPr algn="l">
                        <a:lnSpc>
                          <a:spcPct val="100000"/>
                        </a:lnSpc>
                      </a:pPr>
                      <a:r>
                        <a:rPr lang="en-GB" sz="1200" dirty="0">
                          <a:solidFill>
                            <a:schemeClr val="tx1"/>
                          </a:solidFill>
                          <a:effectLst/>
                        </a:rPr>
                        <a:t> </a:t>
                      </a:r>
                      <a:endParaRPr lang="en-GB" sz="1200" dirty="0">
                        <a:solidFill>
                          <a:schemeClr val="tx1"/>
                        </a:solidFill>
                        <a:effectLst/>
                        <a:latin typeface="Lucida Sans" panose="020B0602030504020204" pitchFamily="34" charset="0"/>
                      </a:endParaRPr>
                    </a:p>
                  </a:txBody>
                  <a:tcPr marL="0" marR="0" marT="0" marB="0">
                    <a:solidFill>
                      <a:schemeClr val="bg1">
                        <a:lumMod val="85000"/>
                      </a:schemeClr>
                    </a:solidFill>
                  </a:tcPr>
                </a:tc>
                <a:extLst>
                  <a:ext uri="{0D108BD9-81ED-4DB2-BD59-A6C34878D82A}">
                    <a16:rowId xmlns:a16="http://schemas.microsoft.com/office/drawing/2014/main" val="212028272"/>
                  </a:ext>
                </a:extLst>
              </a:tr>
              <a:tr h="1378495">
                <a:tc>
                  <a:txBody>
                    <a:bodyPr/>
                    <a:lstStyle/>
                    <a:p>
                      <a:pPr marL="50165">
                        <a:lnSpc>
                          <a:spcPct val="92000"/>
                        </a:lnSpc>
                        <a:spcBef>
                          <a:spcPts val="220"/>
                        </a:spcBef>
                        <a:spcAft>
                          <a:spcPts val="0"/>
                        </a:spcAft>
                      </a:pPr>
                      <a:r>
                        <a:rPr lang="en-GB" sz="1400" b="0" kern="1200" dirty="0">
                          <a:solidFill>
                            <a:schemeClr val="tx1"/>
                          </a:solidFill>
                          <a:effectLst/>
                          <a:latin typeface="+mn-lt"/>
                          <a:ea typeface="+mn-ea"/>
                          <a:cs typeface="+mn-cs"/>
                        </a:rPr>
                        <a:t>Immunosuppressed individuals1</a:t>
                      </a:r>
                    </a:p>
                    <a:p>
                      <a:pPr marL="50165" marR="159385">
                        <a:lnSpc>
                          <a:spcPct val="92000"/>
                        </a:lnSpc>
                        <a:spcAft>
                          <a:spcPts val="0"/>
                        </a:spcAft>
                      </a:pPr>
                      <a:r>
                        <a:rPr lang="en-GB" sz="1400" b="0" kern="1200" dirty="0">
                          <a:solidFill>
                            <a:schemeClr val="tx1"/>
                          </a:solidFill>
                          <a:effectLst/>
                          <a:latin typeface="+mn-lt"/>
                          <a:ea typeface="+mn-ea"/>
                          <a:cs typeface="+mn-cs"/>
                        </a:rPr>
                        <a:t>(as defined in the Green Book, and those with a history of keloid scarring</a:t>
                      </a:r>
                    </a:p>
                  </a:txBody>
                  <a:tcPr marL="0" marR="0" marT="0" marB="0">
                    <a:solidFill>
                      <a:schemeClr val="bg1">
                        <a:lumMod val="85000"/>
                      </a:schemeClr>
                    </a:solidFill>
                  </a:tcPr>
                </a:tc>
                <a:tc>
                  <a:txBody>
                    <a:bodyPr/>
                    <a:lstStyle/>
                    <a:p>
                      <a:pPr marL="50165" algn="l">
                        <a:lnSpc>
                          <a:spcPct val="100000"/>
                        </a:lnSpc>
                        <a:spcBef>
                          <a:spcPts val="220"/>
                        </a:spcBef>
                        <a:spcAft>
                          <a:spcPts val="0"/>
                        </a:spcAft>
                      </a:pPr>
                      <a:endParaRPr lang="en-GB" sz="1200" dirty="0">
                        <a:solidFill>
                          <a:schemeClr val="tx1"/>
                        </a:solidFill>
                        <a:effectLst/>
                      </a:endParaRPr>
                    </a:p>
                    <a:p>
                      <a:pPr marL="50165" algn="l">
                        <a:lnSpc>
                          <a:spcPct val="100000"/>
                        </a:lnSpc>
                        <a:spcBef>
                          <a:spcPts val="220"/>
                        </a:spcBef>
                        <a:spcAft>
                          <a:spcPts val="0"/>
                        </a:spcAft>
                      </a:pPr>
                      <a:r>
                        <a:rPr lang="en-GB" sz="1200" dirty="0">
                          <a:solidFill>
                            <a:schemeClr val="tx1"/>
                          </a:solidFill>
                          <a:effectLst/>
                        </a:rPr>
                        <a:t>0.5 ml subcutaneous / intramuscular injection</a:t>
                      </a:r>
                    </a:p>
                    <a:p>
                      <a:pPr marL="50165" algn="ctr">
                        <a:lnSpc>
                          <a:spcPct val="100000"/>
                        </a:lnSpc>
                      </a:pPr>
                      <a:r>
                        <a:rPr lang="en-GB" sz="1200" dirty="0">
                          <a:solidFill>
                            <a:schemeClr val="tx1"/>
                          </a:solidFill>
                          <a:effectLst/>
                        </a:rPr>
                        <a:t>+</a:t>
                      </a:r>
                    </a:p>
                    <a:p>
                      <a:pPr marL="50165" marR="19050" algn="l">
                        <a:lnSpc>
                          <a:spcPct val="100000"/>
                        </a:lnSpc>
                        <a:spcAft>
                          <a:spcPts val="0"/>
                        </a:spcAft>
                      </a:pPr>
                      <a:r>
                        <a:rPr lang="en-GB" sz="1200" dirty="0">
                          <a:solidFill>
                            <a:schemeClr val="tx1"/>
                          </a:solidFill>
                          <a:effectLst/>
                        </a:rPr>
                        <a:t>0.5 ml subcutaneous / intramuscular injection at any time from 28 days</a:t>
                      </a:r>
                      <a:endParaRPr lang="en-GB" sz="1200" dirty="0">
                        <a:solidFill>
                          <a:schemeClr val="tx1"/>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solidFill>
                      <a:schemeClr val="bg1">
                        <a:lumMod val="85000"/>
                      </a:schemeClr>
                    </a:solidFill>
                  </a:tcPr>
                </a:tc>
                <a:tc>
                  <a:txBody>
                    <a:bodyPr/>
                    <a:lstStyle/>
                    <a:p>
                      <a:pPr marL="50800" algn="l">
                        <a:lnSpc>
                          <a:spcPct val="100000"/>
                        </a:lnSpc>
                        <a:spcBef>
                          <a:spcPts val="220"/>
                        </a:spcBef>
                        <a:spcAft>
                          <a:spcPts val="0"/>
                        </a:spcAft>
                      </a:pPr>
                      <a:endParaRPr lang="en-GB" sz="1200" dirty="0">
                        <a:solidFill>
                          <a:schemeClr val="tx1"/>
                        </a:solidFill>
                        <a:effectLst/>
                      </a:endParaRPr>
                    </a:p>
                    <a:p>
                      <a:pPr marL="50800" algn="l">
                        <a:lnSpc>
                          <a:spcPct val="100000"/>
                        </a:lnSpc>
                        <a:spcBef>
                          <a:spcPts val="220"/>
                        </a:spcBef>
                        <a:spcAft>
                          <a:spcPts val="0"/>
                        </a:spcAft>
                      </a:pPr>
                      <a:r>
                        <a:rPr lang="en-GB" sz="1200" dirty="0">
                          <a:solidFill>
                            <a:schemeClr val="tx1"/>
                          </a:solidFill>
                          <a:effectLst/>
                        </a:rPr>
                        <a:t>0.5 ml subcutaneous / intramuscular injection</a:t>
                      </a:r>
                    </a:p>
                  </a:txBody>
                  <a:tcPr marL="0" marR="0" marT="0" marB="0">
                    <a:solidFill>
                      <a:schemeClr val="bg1">
                        <a:lumMod val="85000"/>
                      </a:schemeClr>
                    </a:solidFill>
                  </a:tcPr>
                </a:tc>
                <a:tc>
                  <a:txBody>
                    <a:bodyPr/>
                    <a:lstStyle/>
                    <a:p>
                      <a:pPr marL="50800" marR="33020" algn="l">
                        <a:lnSpc>
                          <a:spcPct val="100000"/>
                        </a:lnSpc>
                        <a:spcBef>
                          <a:spcPts val="220"/>
                        </a:spcBef>
                        <a:spcAft>
                          <a:spcPts val="0"/>
                        </a:spcAft>
                      </a:pPr>
                      <a:endParaRPr lang="en-GB" sz="1200" dirty="0">
                        <a:solidFill>
                          <a:schemeClr val="tx1"/>
                        </a:solidFill>
                        <a:effectLst/>
                      </a:endParaRPr>
                    </a:p>
                    <a:p>
                      <a:pPr marL="50800" marR="33020" algn="l">
                        <a:lnSpc>
                          <a:spcPct val="100000"/>
                        </a:lnSpc>
                        <a:spcBef>
                          <a:spcPts val="220"/>
                        </a:spcBef>
                        <a:spcAft>
                          <a:spcPts val="0"/>
                        </a:spcAft>
                      </a:pPr>
                      <a:r>
                        <a:rPr lang="en-GB" sz="1200" dirty="0">
                          <a:solidFill>
                            <a:schemeClr val="tx1"/>
                          </a:solidFill>
                          <a:effectLst/>
                        </a:rPr>
                        <a:t>0.5</a:t>
                      </a:r>
                      <a:r>
                        <a:rPr lang="en-GB" sz="1200" spc="-135" dirty="0">
                          <a:solidFill>
                            <a:schemeClr val="tx1"/>
                          </a:solidFill>
                          <a:effectLst/>
                        </a:rPr>
                        <a:t> </a:t>
                      </a:r>
                      <a:r>
                        <a:rPr lang="en-GB" sz="1200" dirty="0">
                          <a:solidFill>
                            <a:schemeClr val="tx1"/>
                          </a:solidFill>
                          <a:effectLst/>
                        </a:rPr>
                        <a:t>ml</a:t>
                      </a:r>
                      <a:r>
                        <a:rPr lang="en-GB" sz="1200" spc="-135" dirty="0">
                          <a:solidFill>
                            <a:schemeClr val="tx1"/>
                          </a:solidFill>
                          <a:effectLst/>
                        </a:rPr>
                        <a:t> </a:t>
                      </a:r>
                      <a:r>
                        <a:rPr lang="en-GB" sz="1200" dirty="0">
                          <a:solidFill>
                            <a:schemeClr val="tx1"/>
                          </a:solidFill>
                          <a:effectLst/>
                        </a:rPr>
                        <a:t>subcutaneous</a:t>
                      </a:r>
                      <a:r>
                        <a:rPr lang="en-GB" sz="1200" spc="-135" dirty="0">
                          <a:solidFill>
                            <a:schemeClr val="tx1"/>
                          </a:solidFill>
                          <a:effectLst/>
                        </a:rPr>
                        <a:t> </a:t>
                      </a:r>
                      <a:r>
                        <a:rPr lang="en-GB" sz="1200" dirty="0">
                          <a:solidFill>
                            <a:schemeClr val="tx1"/>
                          </a:solidFill>
                          <a:effectLst/>
                        </a:rPr>
                        <a:t>/ intramuscular injection</a:t>
                      </a:r>
                    </a:p>
                    <a:p>
                      <a:pPr marL="50800" algn="ctr">
                        <a:lnSpc>
                          <a:spcPct val="100000"/>
                        </a:lnSpc>
                      </a:pPr>
                      <a:r>
                        <a:rPr lang="en-GB" sz="1200" dirty="0">
                          <a:solidFill>
                            <a:schemeClr val="tx1"/>
                          </a:solidFill>
                          <a:effectLst/>
                        </a:rPr>
                        <a:t>+</a:t>
                      </a:r>
                    </a:p>
                    <a:p>
                      <a:pPr marL="50800" marR="33020" algn="l">
                        <a:lnSpc>
                          <a:spcPct val="100000"/>
                        </a:lnSpc>
                        <a:spcAft>
                          <a:spcPts val="0"/>
                        </a:spcAft>
                      </a:pPr>
                      <a:r>
                        <a:rPr lang="en-GB" sz="1200" dirty="0">
                          <a:solidFill>
                            <a:schemeClr val="tx1"/>
                          </a:solidFill>
                          <a:effectLst/>
                        </a:rPr>
                        <a:t>0.5</a:t>
                      </a:r>
                      <a:r>
                        <a:rPr lang="en-GB" sz="1200" spc="-135" dirty="0">
                          <a:solidFill>
                            <a:schemeClr val="tx1"/>
                          </a:solidFill>
                          <a:effectLst/>
                        </a:rPr>
                        <a:t> </a:t>
                      </a:r>
                      <a:r>
                        <a:rPr lang="en-GB" sz="1200" dirty="0">
                          <a:solidFill>
                            <a:schemeClr val="tx1"/>
                          </a:solidFill>
                          <a:effectLst/>
                        </a:rPr>
                        <a:t>ml</a:t>
                      </a:r>
                      <a:r>
                        <a:rPr lang="en-GB" sz="1200" spc="-135" dirty="0">
                          <a:solidFill>
                            <a:schemeClr val="tx1"/>
                          </a:solidFill>
                          <a:effectLst/>
                        </a:rPr>
                        <a:t> </a:t>
                      </a:r>
                      <a:r>
                        <a:rPr lang="en-GB" sz="1200" dirty="0">
                          <a:solidFill>
                            <a:schemeClr val="tx1"/>
                          </a:solidFill>
                          <a:effectLst/>
                        </a:rPr>
                        <a:t>subcutaneous</a:t>
                      </a:r>
                      <a:r>
                        <a:rPr lang="en-GB" sz="1200" spc="-135" dirty="0">
                          <a:solidFill>
                            <a:schemeClr val="tx1"/>
                          </a:solidFill>
                          <a:effectLst/>
                        </a:rPr>
                        <a:t> </a:t>
                      </a:r>
                      <a:r>
                        <a:rPr lang="en-GB" sz="1200" dirty="0">
                          <a:solidFill>
                            <a:schemeClr val="tx1"/>
                          </a:solidFill>
                          <a:effectLst/>
                        </a:rPr>
                        <a:t>/ intramuscular injection at any time from 28</a:t>
                      </a:r>
                      <a:r>
                        <a:rPr lang="en-GB" sz="1200" spc="-70" dirty="0">
                          <a:solidFill>
                            <a:schemeClr val="tx1"/>
                          </a:solidFill>
                          <a:effectLst/>
                        </a:rPr>
                        <a:t> </a:t>
                      </a:r>
                      <a:r>
                        <a:rPr lang="en-GB" sz="1200" dirty="0">
                          <a:solidFill>
                            <a:schemeClr val="tx1"/>
                          </a:solidFill>
                          <a:effectLst/>
                        </a:rPr>
                        <a:t>days</a:t>
                      </a:r>
                      <a:endParaRPr lang="en-GB" sz="1200" dirty="0">
                        <a:solidFill>
                          <a:schemeClr val="tx1"/>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solidFill>
                      <a:schemeClr val="bg1">
                        <a:lumMod val="85000"/>
                      </a:schemeClr>
                    </a:solidFill>
                  </a:tcPr>
                </a:tc>
                <a:extLst>
                  <a:ext uri="{0D108BD9-81ED-4DB2-BD59-A6C34878D82A}">
                    <a16:rowId xmlns:a16="http://schemas.microsoft.com/office/drawing/2014/main" val="756886401"/>
                  </a:ext>
                </a:extLst>
              </a:tr>
            </a:tbl>
          </a:graphicData>
        </a:graphic>
      </p:graphicFrame>
      <p:sp>
        <p:nvSpPr>
          <p:cNvPr id="4" name="Footer Placeholder 3">
            <a:extLst>
              <a:ext uri="{FF2B5EF4-FFF2-40B4-BE49-F238E27FC236}">
                <a16:creationId xmlns:a16="http://schemas.microsoft.com/office/drawing/2014/main" id="{6A5660B7-A038-4018-BB9A-7833CA6B4483}"/>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7E95BE1E-8E72-40A8-9F63-2A2E614E0354}"/>
              </a:ext>
            </a:extLst>
          </p:cNvPr>
          <p:cNvSpPr>
            <a:spLocks noGrp="1"/>
          </p:cNvSpPr>
          <p:nvPr>
            <p:ph type="sldNum" sz="quarter" idx="11"/>
          </p:nvPr>
        </p:nvSpPr>
        <p:spPr/>
        <p:txBody>
          <a:bodyPr/>
          <a:lstStyle/>
          <a:p>
            <a:fld id="{344369E4-5DE7-46E5-874E-4FD437973785}" type="slidenum">
              <a:rPr lang="en-GB" smtClean="0"/>
              <a:pPr/>
              <a:t>40</a:t>
            </a:fld>
            <a:endParaRPr lang="en-GB" sz="1400" dirty="0"/>
          </a:p>
        </p:txBody>
      </p:sp>
      <p:sp>
        <p:nvSpPr>
          <p:cNvPr id="9" name="TextBox 8">
            <a:extLst>
              <a:ext uri="{FF2B5EF4-FFF2-40B4-BE49-F238E27FC236}">
                <a16:creationId xmlns:a16="http://schemas.microsoft.com/office/drawing/2014/main" id="{D4D1CAF1-A67D-4273-B968-CD3C6E8B0D45}"/>
              </a:ext>
            </a:extLst>
          </p:cNvPr>
          <p:cNvSpPr txBox="1"/>
          <p:nvPr/>
        </p:nvSpPr>
        <p:spPr>
          <a:xfrm>
            <a:off x="127322" y="6169306"/>
            <a:ext cx="10556111" cy="369332"/>
          </a:xfrm>
          <a:prstGeom prst="rect">
            <a:avLst/>
          </a:prstGeom>
          <a:noFill/>
        </p:spPr>
        <p:txBody>
          <a:bodyPr wrap="square" rtlCol="0">
            <a:spAutoFit/>
          </a:bodyPr>
          <a:lstStyle/>
          <a:p>
            <a:endParaRPr lang="en-GB" dirty="0"/>
          </a:p>
        </p:txBody>
      </p:sp>
      <p:sp>
        <p:nvSpPr>
          <p:cNvPr id="12" name="TextBox 11">
            <a:extLst>
              <a:ext uri="{FF2B5EF4-FFF2-40B4-BE49-F238E27FC236}">
                <a16:creationId xmlns:a16="http://schemas.microsoft.com/office/drawing/2014/main" id="{8C94BE25-DFAF-490E-B465-23EEAE0B0C0F}"/>
              </a:ext>
            </a:extLst>
          </p:cNvPr>
          <p:cNvSpPr txBox="1"/>
          <p:nvPr/>
        </p:nvSpPr>
        <p:spPr>
          <a:xfrm>
            <a:off x="121534" y="5897301"/>
            <a:ext cx="12070466" cy="553998"/>
          </a:xfrm>
          <a:prstGeom prst="rect">
            <a:avLst/>
          </a:prstGeom>
          <a:noFill/>
        </p:spPr>
        <p:txBody>
          <a:bodyPr wrap="square" rtlCol="0">
            <a:spAutoFit/>
          </a:bodyPr>
          <a:lstStyle/>
          <a:p>
            <a:pPr marL="342900" indent="-342900">
              <a:buAutoNum type="arabicPeriod"/>
            </a:pPr>
            <a:r>
              <a:rPr lang="en-GB" sz="1200" dirty="0">
                <a:effectLst/>
                <a:latin typeface="Arial" panose="020B0604020202020204" pitchFamily="34" charset="0"/>
                <a:ea typeface="Lucida Sans" panose="020B0602030504020204" pitchFamily="34" charset="0"/>
                <a:cs typeface="Lucida Sans" panose="020B0602030504020204" pitchFamily="34" charset="0"/>
              </a:rPr>
              <a:t>Individuals</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living</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with</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HIV</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who</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are</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virally</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suppressed</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and</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have</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a</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CD4</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count</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above</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200</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cells/mm3</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are</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not considered</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immunosuppressed</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for</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the</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purposes</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of</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this</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guidance</a:t>
            </a:r>
            <a:endParaRPr lang="en-GB" sz="1200" dirty="0">
              <a:effectLst/>
              <a:latin typeface="Lucida Sans" panose="020B0602030504020204" pitchFamily="34" charset="0"/>
              <a:ea typeface="Lucida Sans" panose="020B0602030504020204" pitchFamily="34" charset="0"/>
              <a:cs typeface="Lucida Sans" panose="020B0602030504020204" pitchFamily="34" charset="0"/>
            </a:endParaRPr>
          </a:p>
          <a:p>
            <a:endParaRPr lang="en-GB" dirty="0"/>
          </a:p>
        </p:txBody>
      </p:sp>
    </p:spTree>
    <p:extLst>
      <p:ext uri="{BB962C8B-B14F-4D97-AF65-F5344CB8AC3E}">
        <p14:creationId xmlns:p14="http://schemas.microsoft.com/office/powerpoint/2010/main" val="2663347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70500-30CC-4D62-A30C-8EF32D2D69B8}"/>
              </a:ext>
            </a:extLst>
          </p:cNvPr>
          <p:cNvSpPr>
            <a:spLocks noGrp="1"/>
          </p:cNvSpPr>
          <p:nvPr>
            <p:ph type="title"/>
          </p:nvPr>
        </p:nvSpPr>
        <p:spPr/>
        <p:txBody>
          <a:bodyPr/>
          <a:lstStyle/>
          <a:p>
            <a:r>
              <a:rPr lang="en-GB" dirty="0"/>
              <a:t>Consent</a:t>
            </a:r>
          </a:p>
        </p:txBody>
      </p:sp>
      <p:sp>
        <p:nvSpPr>
          <p:cNvPr id="3" name="Content Placeholder 2">
            <a:extLst>
              <a:ext uri="{FF2B5EF4-FFF2-40B4-BE49-F238E27FC236}">
                <a16:creationId xmlns:a16="http://schemas.microsoft.com/office/drawing/2014/main" id="{EBAEF6A6-E92F-4A1C-B73C-79356B6AFA63}"/>
              </a:ext>
            </a:extLst>
          </p:cNvPr>
          <p:cNvSpPr>
            <a:spLocks noGrp="1"/>
          </p:cNvSpPr>
          <p:nvPr>
            <p:ph idx="1"/>
          </p:nvPr>
        </p:nvSpPr>
        <p:spPr>
          <a:xfrm>
            <a:off x="237282" y="1446835"/>
            <a:ext cx="6944810" cy="4858271"/>
          </a:xfrm>
        </p:spPr>
        <p:txBody>
          <a:bodyPr>
            <a:normAutofit fontScale="92500" lnSpcReduction="20000"/>
          </a:bodyPr>
          <a:lstStyle/>
          <a:p>
            <a:r>
              <a:rPr lang="en-GB" dirty="0"/>
              <a:t>before giving any vaccine, vaccinators must ensure that they have obtained informed consent from the vaccinee</a:t>
            </a:r>
          </a:p>
          <a:p>
            <a:r>
              <a:rPr lang="en-GB" dirty="0"/>
              <a:t>in order to be able to consent to vaccination, the vaccinee should receive an explanation of the treatment and its benefits and risks, either verbally from a clinician, or in the form of a leaflet or letter</a:t>
            </a:r>
          </a:p>
          <a:p>
            <a:r>
              <a:rPr lang="en-GB" dirty="0"/>
              <a:t>vaccinators should be familiar with the principles of consent for immunisation as described in the </a:t>
            </a:r>
            <a:r>
              <a:rPr lang="en-GB" dirty="0">
                <a:solidFill>
                  <a:srgbClr val="0070C0"/>
                </a:solidFill>
                <a:hlinkClick r:id="rId3">
                  <a:extLst>
                    <a:ext uri="{A12FA001-AC4F-418D-AE19-62706E023703}">
                      <ahyp:hlinkClr xmlns:ahyp="http://schemas.microsoft.com/office/drawing/2018/hyperlinkcolor" val="tx"/>
                    </a:ext>
                  </a:extLst>
                </a:hlinkClick>
              </a:rPr>
              <a:t>Consent chapter in the Green Book</a:t>
            </a:r>
            <a:endParaRPr lang="en-GB" dirty="0">
              <a:solidFill>
                <a:srgbClr val="0070C0"/>
              </a:solidFill>
            </a:endParaRPr>
          </a:p>
          <a:p>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further information on prescriber responsibilities for off-label or unlicensed medicines</a:t>
            </a:r>
            <a:endPar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r>
              <a:rPr lang="en-GB" dirty="0">
                <a:solidFill>
                  <a:srgbClr val="000000"/>
                </a:solidFill>
              </a:rPr>
              <a:t>a </a:t>
            </a:r>
            <a:r>
              <a:rPr lang="en-GB" dirty="0">
                <a:solidFill>
                  <a:srgbClr val="0070C0"/>
                </a:solidFill>
                <a:hlinkClick r:id="rId5">
                  <a:extLst>
                    <a:ext uri="{A12FA001-AC4F-418D-AE19-62706E023703}">
                      <ahyp:hlinkClr xmlns:ahyp="http://schemas.microsoft.com/office/drawing/2018/hyperlinkcolor" val="tx"/>
                    </a:ext>
                  </a:extLst>
                </a:hlinkClick>
              </a:rPr>
              <a:t>consent form and healthcare professional pre-vaccination checklist </a:t>
            </a:r>
            <a:r>
              <a:rPr lang="en-GB" dirty="0">
                <a:solidFill>
                  <a:srgbClr val="000000"/>
                </a:solidFill>
              </a:rPr>
              <a:t>are available on the GOV.UK website </a:t>
            </a:r>
          </a:p>
          <a:p>
            <a:r>
              <a:rPr lang="en-GB" dirty="0"/>
              <a:t>Intradermal leaflet </a:t>
            </a:r>
            <a:r>
              <a:rPr kumimoji="0" lang="en-GB"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should be provided to individuals being offered an intradermal dose – </a:t>
            </a:r>
            <a:endParaRPr lang="en-GB" dirty="0"/>
          </a:p>
        </p:txBody>
      </p:sp>
      <p:sp>
        <p:nvSpPr>
          <p:cNvPr id="4" name="Footer Placeholder 3">
            <a:extLst>
              <a:ext uri="{FF2B5EF4-FFF2-40B4-BE49-F238E27FC236}">
                <a16:creationId xmlns:a16="http://schemas.microsoft.com/office/drawing/2014/main" id="{E5FC2792-5BE3-4CCD-BAA6-B1A4E9FB007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FADA72F-ACC4-4650-89A4-4BA6E8706D4D}"/>
              </a:ext>
            </a:extLst>
          </p:cNvPr>
          <p:cNvSpPr>
            <a:spLocks noGrp="1"/>
          </p:cNvSpPr>
          <p:nvPr>
            <p:ph type="sldNum" sz="quarter" idx="11"/>
          </p:nvPr>
        </p:nvSpPr>
        <p:spPr/>
        <p:txBody>
          <a:bodyPr/>
          <a:lstStyle/>
          <a:p>
            <a:fld id="{344369E4-5DE7-46E5-874E-4FD437973785}" type="slidenum">
              <a:rPr lang="en-GB" smtClean="0"/>
              <a:pPr/>
              <a:t>41</a:t>
            </a:fld>
            <a:endParaRPr lang="en-GB" sz="1400" dirty="0"/>
          </a:p>
        </p:txBody>
      </p:sp>
      <p:pic>
        <p:nvPicPr>
          <p:cNvPr id="7" name="Picture 6">
            <a:extLst>
              <a:ext uri="{FF2B5EF4-FFF2-40B4-BE49-F238E27FC236}">
                <a16:creationId xmlns:a16="http://schemas.microsoft.com/office/drawing/2014/main" id="{DE5E050A-73A1-4219-9F2C-87EA226FACD4}"/>
              </a:ext>
            </a:extLst>
          </p:cNvPr>
          <p:cNvPicPr>
            <a:picLocks noChangeAspect="1"/>
          </p:cNvPicPr>
          <p:nvPr/>
        </p:nvPicPr>
        <p:blipFill>
          <a:blip r:embed="rId6"/>
          <a:stretch>
            <a:fillRect/>
          </a:stretch>
        </p:blipFill>
        <p:spPr>
          <a:xfrm>
            <a:off x="7159840" y="1521383"/>
            <a:ext cx="2400849" cy="3438320"/>
          </a:xfrm>
          <a:prstGeom prst="rect">
            <a:avLst/>
          </a:prstGeom>
          <a:ln>
            <a:solidFill>
              <a:schemeClr val="tx1"/>
            </a:solidFill>
          </a:ln>
        </p:spPr>
      </p:pic>
      <p:pic>
        <p:nvPicPr>
          <p:cNvPr id="8" name="Picture 7" descr="Text&#10;&#10;Description automatically generated">
            <a:extLst>
              <a:ext uri="{FF2B5EF4-FFF2-40B4-BE49-F238E27FC236}">
                <a16:creationId xmlns:a16="http://schemas.microsoft.com/office/drawing/2014/main" id="{C556FC45-B39B-4534-A4D0-7A14DBC462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09513" y="1776193"/>
            <a:ext cx="2582487" cy="3652017"/>
          </a:xfrm>
          <a:prstGeom prst="rect">
            <a:avLst/>
          </a:prstGeom>
          <a:ln w="9525">
            <a:solidFill>
              <a:schemeClr val="tx1"/>
            </a:solidFill>
          </a:ln>
        </p:spPr>
      </p:pic>
    </p:spTree>
    <p:extLst>
      <p:ext uri="{BB962C8B-B14F-4D97-AF65-F5344CB8AC3E}">
        <p14:creationId xmlns:p14="http://schemas.microsoft.com/office/powerpoint/2010/main" val="1785218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3421-EB64-42E5-BEC4-EBE39CC80D90}"/>
              </a:ext>
            </a:extLst>
          </p:cNvPr>
          <p:cNvSpPr>
            <a:spLocks noGrp="1"/>
          </p:cNvSpPr>
          <p:nvPr>
            <p:ph type="title"/>
          </p:nvPr>
        </p:nvSpPr>
        <p:spPr/>
        <p:txBody>
          <a:bodyPr/>
          <a:lstStyle/>
          <a:p>
            <a:r>
              <a:rPr lang="en-GB" dirty="0"/>
              <a:t>Infection control</a:t>
            </a:r>
          </a:p>
        </p:txBody>
      </p:sp>
      <p:sp>
        <p:nvSpPr>
          <p:cNvPr id="3" name="Content Placeholder 2">
            <a:extLst>
              <a:ext uri="{FF2B5EF4-FFF2-40B4-BE49-F238E27FC236}">
                <a16:creationId xmlns:a16="http://schemas.microsoft.com/office/drawing/2014/main" id="{EAC36DDD-CE26-48E1-92FC-4CD9360B116D}"/>
              </a:ext>
            </a:extLst>
          </p:cNvPr>
          <p:cNvSpPr>
            <a:spLocks noGrp="1"/>
          </p:cNvSpPr>
          <p:nvPr>
            <p:ph idx="1"/>
          </p:nvPr>
        </p:nvSpPr>
        <p:spPr/>
        <p:txBody>
          <a:bodyPr/>
          <a:lstStyle/>
          <a:p>
            <a:r>
              <a:rPr lang="en-GB" dirty="0"/>
              <a:t>pre-exposure vaccination should be managed in the same way as routine vaccination using standard infection prevention and control (IPC) precautions</a:t>
            </a:r>
          </a:p>
          <a:p>
            <a:r>
              <a:rPr lang="en-GB" dirty="0"/>
              <a:t>advice to help lower the chance of passing monkeypox infection to others during post-exposure vaccination clinics is available at: </a:t>
            </a:r>
            <a:r>
              <a:rPr lang="en-GB" dirty="0">
                <a:solidFill>
                  <a:srgbClr val="0070C0"/>
                </a:solidFill>
                <a:hlinkClick r:id="rId2">
                  <a:extLst>
                    <a:ext uri="{A12FA001-AC4F-418D-AE19-62706E023703}">
                      <ahyp:hlinkClr xmlns:ahyp="http://schemas.microsoft.com/office/drawing/2018/hyperlinkcolor" val="tx"/>
                    </a:ext>
                  </a:extLst>
                </a:hlinkClick>
              </a:rPr>
              <a:t>www.gov.uk/guidance/monkeypox-reducing-risk-of-transmission-at-vaccination-clinics</a:t>
            </a:r>
            <a:r>
              <a:rPr lang="en-GB" dirty="0">
                <a:solidFill>
                  <a:srgbClr val="0070C0"/>
                </a:solidFill>
              </a:rPr>
              <a:t> </a:t>
            </a:r>
          </a:p>
          <a:p>
            <a:r>
              <a:rPr lang="en-GB" dirty="0"/>
              <a:t>this guidance provides advice on the risk assessment process and actions to be taken when individuals are travelling to and attending vaccination clinics </a:t>
            </a:r>
          </a:p>
          <a:p>
            <a:r>
              <a:rPr lang="en-GB" dirty="0"/>
              <a:t>it should be read in conjunction with the national IPC manual: </a:t>
            </a:r>
            <a:r>
              <a:rPr lang="en-GB" dirty="0">
                <a:solidFill>
                  <a:srgbClr val="0070C0"/>
                </a:solidFill>
                <a:hlinkClick r:id="rId3">
                  <a:extLst>
                    <a:ext uri="{A12FA001-AC4F-418D-AE19-62706E023703}">
                      <ahyp:hlinkClr xmlns:ahyp="http://schemas.microsoft.com/office/drawing/2018/hyperlinkcolor" val="tx"/>
                    </a:ext>
                  </a:extLst>
                </a:hlinkClick>
              </a:rPr>
              <a:t>www.england.nhs.uk/publication/national-infection-prevention-and-control/</a:t>
            </a:r>
            <a:r>
              <a:rPr lang="en-GB" dirty="0">
                <a:solidFill>
                  <a:srgbClr val="0070C0"/>
                </a:solidFill>
              </a:rPr>
              <a:t> </a:t>
            </a:r>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0CD2BFB0-A32B-4322-8928-778FFC92DEFE}"/>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92E62458-2C85-44BA-A062-576337A571FF}"/>
              </a:ext>
            </a:extLst>
          </p:cNvPr>
          <p:cNvSpPr>
            <a:spLocks noGrp="1"/>
          </p:cNvSpPr>
          <p:nvPr>
            <p:ph type="sldNum" sz="quarter" idx="11"/>
          </p:nvPr>
        </p:nvSpPr>
        <p:spPr/>
        <p:txBody>
          <a:bodyPr/>
          <a:lstStyle/>
          <a:p>
            <a:fld id="{344369E4-5DE7-46E5-874E-4FD437973785}" type="slidenum">
              <a:rPr lang="en-GB" smtClean="0"/>
              <a:pPr/>
              <a:t>42</a:t>
            </a:fld>
            <a:endParaRPr lang="en-GB" sz="1400" dirty="0"/>
          </a:p>
        </p:txBody>
      </p:sp>
    </p:spTree>
    <p:extLst>
      <p:ext uri="{BB962C8B-B14F-4D97-AF65-F5344CB8AC3E}">
        <p14:creationId xmlns:p14="http://schemas.microsoft.com/office/powerpoint/2010/main" val="1086999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9CFEC-6FCF-4174-AF20-48792011772B}"/>
              </a:ext>
            </a:extLst>
          </p:cNvPr>
          <p:cNvSpPr>
            <a:spLocks noGrp="1"/>
          </p:cNvSpPr>
          <p:nvPr>
            <p:ph type="title"/>
          </p:nvPr>
        </p:nvSpPr>
        <p:spPr/>
        <p:txBody>
          <a:bodyPr/>
          <a:lstStyle/>
          <a:p>
            <a:r>
              <a:rPr lang="en-GB" dirty="0"/>
              <a:t>Legal framework for administration</a:t>
            </a:r>
          </a:p>
        </p:txBody>
      </p:sp>
      <p:sp>
        <p:nvSpPr>
          <p:cNvPr id="3" name="Content Placeholder 2">
            <a:extLst>
              <a:ext uri="{FF2B5EF4-FFF2-40B4-BE49-F238E27FC236}">
                <a16:creationId xmlns:a16="http://schemas.microsoft.com/office/drawing/2014/main" id="{C9D7D4EC-8A6F-4969-8408-718DE615F7A2}"/>
              </a:ext>
            </a:extLst>
          </p:cNvPr>
          <p:cNvSpPr>
            <a:spLocks noGrp="1"/>
          </p:cNvSpPr>
          <p:nvPr>
            <p:ph idx="1"/>
          </p:nvPr>
        </p:nvSpPr>
        <p:spPr>
          <a:xfrm>
            <a:off x="295482" y="1637128"/>
            <a:ext cx="11123857" cy="4819083"/>
          </a:xfrm>
        </p:spPr>
        <p:txBody>
          <a:bodyPr>
            <a:noAutofit/>
          </a:bodyPr>
          <a:lstStyle/>
          <a:p>
            <a:r>
              <a:rPr lang="en-GB" sz="1800" dirty="0">
                <a:latin typeface="+mn-lt"/>
              </a:rPr>
              <a:t>use of MVA-BN for vaccination against Monkeypox may be via a prescription, Patient Specific Direction (PSD) or a Patient Group Direction (PGD) depending on the vaccine being supplied, and the route of administration</a:t>
            </a:r>
          </a:p>
          <a:p>
            <a:pPr algn="l">
              <a:buFont typeface="Arial" panose="020B0604020202020204" pitchFamily="34" charset="0"/>
              <a:buChar char="•"/>
            </a:pPr>
            <a:r>
              <a:rPr lang="en-GB" sz="1800" b="0" i="0" dirty="0">
                <a:solidFill>
                  <a:srgbClr val="0B0C0C"/>
                </a:solidFill>
                <a:effectLst/>
                <a:latin typeface="+mn-lt"/>
              </a:rPr>
              <a:t>at present, there are no stocks of the UK licensed MVA-BN vaccine Imvanex available in the UK</a:t>
            </a:r>
          </a:p>
          <a:p>
            <a:pPr algn="l">
              <a:buFont typeface="Arial" panose="020B0604020202020204" pitchFamily="34" charset="0"/>
              <a:buChar char="•"/>
            </a:pPr>
            <a:r>
              <a:rPr lang="en-GB" sz="1800" b="0" i="0" dirty="0">
                <a:solidFill>
                  <a:srgbClr val="0B0C0C"/>
                </a:solidFill>
                <a:effectLst/>
                <a:latin typeface="+mn-lt"/>
              </a:rPr>
              <a:t>the Medicines and Healthcare products Regulatory Agency (MHRA) have therefore granted batch-specific variation for batch FDP00012 of the US licensed vaccine Jynneos, in view of the urgency of the need to manage the monkeypox outbreak </a:t>
            </a:r>
          </a:p>
          <a:p>
            <a:pPr algn="l">
              <a:buFont typeface="Arial" panose="020B0604020202020204" pitchFamily="34" charset="0"/>
              <a:buChar char="•"/>
            </a:pPr>
            <a:r>
              <a:rPr lang="en-GB" sz="1800" dirty="0">
                <a:solidFill>
                  <a:srgbClr val="0B0C0C"/>
                </a:solidFill>
                <a:latin typeface="+mn-lt"/>
              </a:rPr>
              <a:t>t</a:t>
            </a:r>
            <a:r>
              <a:rPr lang="en-GB" sz="1800" b="0" i="0" dirty="0">
                <a:solidFill>
                  <a:srgbClr val="0B0C0C"/>
                </a:solidFill>
                <a:effectLst/>
                <a:latin typeface="+mn-lt"/>
              </a:rPr>
              <a:t>his means the MHRA have given approval for use of this US licensed vaccine in the UK and it can be administered under a PGD</a:t>
            </a:r>
          </a:p>
          <a:p>
            <a:pPr algn="l">
              <a:buFont typeface="Arial" panose="020B0604020202020204" pitchFamily="34" charset="0"/>
              <a:buChar char="•"/>
            </a:pPr>
            <a:r>
              <a:rPr lang="en-GB" sz="1800" dirty="0">
                <a:latin typeface="+mn-lt"/>
              </a:rPr>
              <a:t>UKHSA have produced a PGD specifically for the use of this US licensed Batch FDP00012 of Jynneos vaccine but the PGD must only be used for this batch; </a:t>
            </a:r>
          </a:p>
          <a:p>
            <a:pPr lvl="1"/>
            <a:r>
              <a:rPr lang="en-GB" sz="1600" dirty="0">
                <a:latin typeface="+mn-lt"/>
              </a:rPr>
              <a:t>any programme changes will not be immediately reflected in the PGD; a prescription or PSD should be used in the interim</a:t>
            </a:r>
          </a:p>
          <a:p>
            <a:pPr algn="l">
              <a:buFont typeface="Arial" panose="020B0604020202020204" pitchFamily="34" charset="0"/>
              <a:buChar char="•"/>
            </a:pPr>
            <a:r>
              <a:rPr lang="en-GB" sz="1800" dirty="0">
                <a:latin typeface="+mn-lt"/>
              </a:rPr>
              <a:t>Imvanex branded vaccine supplied in England in spring/summer 2022 was imported from the EU in response to monkeypox cases. This does not have licensed medicine status in England and therefore cannot be supplied or administered under the PGD and must be prescribed or administered under a PSD</a:t>
            </a:r>
          </a:p>
          <a:p>
            <a:pPr algn="l">
              <a:buFont typeface="Arial" panose="020B0604020202020204" pitchFamily="34" charset="0"/>
              <a:buChar char="•"/>
            </a:pPr>
            <a:endParaRPr lang="en-GB" sz="2000" dirty="0">
              <a:latin typeface="+mn-lt"/>
            </a:endParaRPr>
          </a:p>
        </p:txBody>
      </p:sp>
      <p:sp>
        <p:nvSpPr>
          <p:cNvPr id="4" name="Footer Placeholder 3">
            <a:extLst>
              <a:ext uri="{FF2B5EF4-FFF2-40B4-BE49-F238E27FC236}">
                <a16:creationId xmlns:a16="http://schemas.microsoft.com/office/drawing/2014/main" id="{ADD805F8-B738-479A-A2C6-4D3F98B7D9C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0D557539-EBA7-472D-9306-41541EC3EFE2}"/>
              </a:ext>
            </a:extLst>
          </p:cNvPr>
          <p:cNvSpPr>
            <a:spLocks noGrp="1"/>
          </p:cNvSpPr>
          <p:nvPr>
            <p:ph type="sldNum" sz="quarter" idx="11"/>
          </p:nvPr>
        </p:nvSpPr>
        <p:spPr/>
        <p:txBody>
          <a:bodyPr/>
          <a:lstStyle/>
          <a:p>
            <a:fld id="{344369E4-5DE7-46E5-874E-4FD437973785}" type="slidenum">
              <a:rPr lang="en-GB" smtClean="0"/>
              <a:pPr/>
              <a:t>43</a:t>
            </a:fld>
            <a:endParaRPr lang="en-GB" sz="1400" dirty="0"/>
          </a:p>
        </p:txBody>
      </p:sp>
    </p:spTree>
    <p:extLst>
      <p:ext uri="{BB962C8B-B14F-4D97-AF65-F5344CB8AC3E}">
        <p14:creationId xmlns:p14="http://schemas.microsoft.com/office/powerpoint/2010/main" val="638581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DBFF-9EBB-48C4-AFB3-FE799834E405}"/>
              </a:ext>
            </a:extLst>
          </p:cNvPr>
          <p:cNvSpPr>
            <a:spLocks noGrp="1"/>
          </p:cNvSpPr>
          <p:nvPr>
            <p:ph type="title"/>
          </p:nvPr>
        </p:nvSpPr>
        <p:spPr/>
        <p:txBody>
          <a:bodyPr>
            <a:normAutofit/>
          </a:bodyPr>
          <a:lstStyle/>
          <a:p>
            <a:r>
              <a:rPr lang="en-GB" dirty="0"/>
              <a:t>Storage and handling of MVA-BN vaccine</a:t>
            </a:r>
          </a:p>
        </p:txBody>
      </p:sp>
      <p:sp>
        <p:nvSpPr>
          <p:cNvPr id="3" name="Content Placeholder 2">
            <a:extLst>
              <a:ext uri="{FF2B5EF4-FFF2-40B4-BE49-F238E27FC236}">
                <a16:creationId xmlns:a16="http://schemas.microsoft.com/office/drawing/2014/main" id="{449F727B-D43A-4E5B-BB6B-F57275F4CE35}"/>
              </a:ext>
            </a:extLst>
          </p:cNvPr>
          <p:cNvSpPr>
            <a:spLocks noGrp="1"/>
          </p:cNvSpPr>
          <p:nvPr>
            <p:ph idx="1"/>
          </p:nvPr>
        </p:nvSpPr>
        <p:spPr/>
        <p:txBody>
          <a:bodyPr>
            <a:normAutofit fontScale="85000" lnSpcReduction="20000"/>
          </a:bodyPr>
          <a:lstStyle/>
          <a:p>
            <a:r>
              <a:rPr lang="en-GB" dirty="0"/>
              <a:t>MVA-BN vaccine has complex storage requirements and the expiry date depends upon storage temperature</a:t>
            </a:r>
          </a:p>
          <a:p>
            <a:r>
              <a:rPr lang="en-GB" dirty="0"/>
              <a:t>MVA-BN vaccine will be shipped from UKHSA storage sites at -20°C </a:t>
            </a:r>
          </a:p>
          <a:p>
            <a:r>
              <a:rPr lang="en-GB" dirty="0"/>
              <a:t>it should be stored at -20°C upon receipt to keep the expiry date longer </a:t>
            </a:r>
          </a:p>
          <a:p>
            <a:r>
              <a:rPr lang="en-GB" dirty="0"/>
              <a:t>if -20°C storage is not available, frozen vials should be immediately stored at 2°C to 8°C to thaw or may be thawed for approx 15 minutes at room temperature for immediate use  </a:t>
            </a:r>
          </a:p>
          <a:p>
            <a:r>
              <a:rPr lang="en-GB" dirty="0"/>
              <a:t>after thawing at +2°C to 8°C, MVA-BN vaccine can be stored at this temperature for up to 8 weeks; add a post-thaw expiry label – follow the </a:t>
            </a:r>
            <a:r>
              <a:rPr lang="en-GB" dirty="0">
                <a:solidFill>
                  <a:srgbClr val="0070C0"/>
                </a:solidFill>
                <a:hlinkClick r:id="rId2">
                  <a:extLst>
                    <a:ext uri="{A12FA001-AC4F-418D-AE19-62706E023703}">
                      <ahyp:hlinkClr xmlns:ahyp="http://schemas.microsoft.com/office/drawing/2018/hyperlinkcolor" val="tx"/>
                    </a:ext>
                  </a:extLst>
                </a:hlinkClick>
              </a:rPr>
              <a:t>NHS Specialist Pharmacy Service SOPs</a:t>
            </a:r>
            <a:endParaRPr lang="en-GB" dirty="0">
              <a:solidFill>
                <a:srgbClr val="0070C0"/>
              </a:solidFill>
            </a:endParaRPr>
          </a:p>
          <a:p>
            <a:r>
              <a:rPr lang="en-GB" dirty="0"/>
              <a:t>do not re-freeze a vial once it has been thawed</a:t>
            </a:r>
          </a:p>
          <a:p>
            <a:r>
              <a:rPr lang="en-GB" dirty="0"/>
              <a:t>store in original package in order to protect from light</a:t>
            </a:r>
          </a:p>
          <a:p>
            <a:r>
              <a:rPr lang="en-GB" dirty="0"/>
              <a:t>do not use the vaccine after the expiry date shown on the vial label, or earlier if the post-thaw (8 weeks) expiry date is sooner </a:t>
            </a:r>
          </a:p>
          <a:p>
            <a:r>
              <a:rPr lang="en-GB" dirty="0">
                <a:latin typeface="+mn-lt"/>
              </a:rPr>
              <a:t>v</a:t>
            </a:r>
            <a:r>
              <a:rPr lang="en-GB" dirty="0">
                <a:effectLst/>
                <a:latin typeface="+mn-lt"/>
              </a:rPr>
              <a:t>ials used to deliver multiple doses through fractional intradermal administration must be used within one hour of removal from fridge</a:t>
            </a:r>
          </a:p>
          <a:p>
            <a:endParaRPr lang="en-GB" dirty="0"/>
          </a:p>
          <a:p>
            <a:endParaRPr lang="en-GB" dirty="0"/>
          </a:p>
        </p:txBody>
      </p:sp>
      <p:sp>
        <p:nvSpPr>
          <p:cNvPr id="4" name="Footer Placeholder 3">
            <a:extLst>
              <a:ext uri="{FF2B5EF4-FFF2-40B4-BE49-F238E27FC236}">
                <a16:creationId xmlns:a16="http://schemas.microsoft.com/office/drawing/2014/main" id="{D7B1440B-9908-4A7E-A5F7-DC041AC4553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6E2AEB5-8614-400D-99AC-DE41298343AD}"/>
              </a:ext>
            </a:extLst>
          </p:cNvPr>
          <p:cNvSpPr>
            <a:spLocks noGrp="1"/>
          </p:cNvSpPr>
          <p:nvPr>
            <p:ph type="sldNum" sz="quarter" idx="11"/>
          </p:nvPr>
        </p:nvSpPr>
        <p:spPr/>
        <p:txBody>
          <a:bodyPr/>
          <a:lstStyle/>
          <a:p>
            <a:fld id="{344369E4-5DE7-46E5-874E-4FD437973785}" type="slidenum">
              <a:rPr lang="en-GB" smtClean="0"/>
              <a:pPr/>
              <a:t>44</a:t>
            </a:fld>
            <a:endParaRPr lang="en-GB" sz="1400" dirty="0"/>
          </a:p>
        </p:txBody>
      </p:sp>
    </p:spTree>
    <p:extLst>
      <p:ext uri="{BB962C8B-B14F-4D97-AF65-F5344CB8AC3E}">
        <p14:creationId xmlns:p14="http://schemas.microsoft.com/office/powerpoint/2010/main" val="2156464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5D55-5B18-45E4-9E2C-95B06CE6FF0D}"/>
              </a:ext>
            </a:extLst>
          </p:cNvPr>
          <p:cNvSpPr>
            <a:spLocks noGrp="1"/>
          </p:cNvSpPr>
          <p:nvPr>
            <p:ph type="title"/>
          </p:nvPr>
        </p:nvSpPr>
        <p:spPr/>
        <p:txBody>
          <a:bodyPr/>
          <a:lstStyle/>
          <a:p>
            <a:r>
              <a:rPr lang="en-GB" dirty="0"/>
              <a:t>Storage and handling of MVA-BN vaccine</a:t>
            </a:r>
          </a:p>
        </p:txBody>
      </p:sp>
      <p:sp>
        <p:nvSpPr>
          <p:cNvPr id="3" name="Content Placeholder 2">
            <a:extLst>
              <a:ext uri="{FF2B5EF4-FFF2-40B4-BE49-F238E27FC236}">
                <a16:creationId xmlns:a16="http://schemas.microsoft.com/office/drawing/2014/main" id="{DD2BD526-DFDE-4F99-81E3-86A55ABA8C2D}"/>
              </a:ext>
            </a:extLst>
          </p:cNvPr>
          <p:cNvSpPr>
            <a:spLocks noGrp="1"/>
          </p:cNvSpPr>
          <p:nvPr>
            <p:ph idx="1"/>
          </p:nvPr>
        </p:nvSpPr>
        <p:spPr>
          <a:xfrm>
            <a:off x="330206" y="1774826"/>
            <a:ext cx="7348888" cy="4351338"/>
          </a:xfrm>
        </p:spPr>
        <p:txBody>
          <a:bodyPr>
            <a:normAutofit fontScale="92500" lnSpcReduction="10000"/>
          </a:bodyPr>
          <a:lstStyle/>
          <a:p>
            <a:r>
              <a:rPr lang="en-GB" dirty="0"/>
              <a:t>MVA-BN vaccine is supplied in packs containing 20 single dose vials (0.5 ml in each) </a:t>
            </a:r>
          </a:p>
          <a:p>
            <a:r>
              <a:rPr lang="en-GB" dirty="0"/>
              <a:t>once the frozen vaccine has been thawed, it is a light yellow to pale white milky suspension for injection </a:t>
            </a:r>
          </a:p>
          <a:p>
            <a:r>
              <a:rPr lang="en-GB" dirty="0"/>
              <a:t>the vaccine should be allowed to reach room temperature before use </a:t>
            </a:r>
          </a:p>
          <a:p>
            <a:r>
              <a:rPr lang="en-GB" dirty="0"/>
              <a:t>swirl vial gently before use for at least 30 seconds </a:t>
            </a:r>
          </a:p>
          <a:p>
            <a:r>
              <a:rPr lang="en-GB" dirty="0"/>
              <a:t>visually inspect the suspension prior to administration </a:t>
            </a:r>
          </a:p>
          <a:p>
            <a:r>
              <a:rPr lang="en-GB" dirty="0"/>
              <a:t>if particles and/or discolouration or abnormal appearance are seen, the vaccine should be discarded</a:t>
            </a:r>
          </a:p>
          <a:p>
            <a:r>
              <a:rPr lang="en-GB" dirty="0"/>
              <a:t>for </a:t>
            </a:r>
            <a:r>
              <a:rPr lang="en-GB" u="sng" dirty="0"/>
              <a:t>subcutaneous or intramuscular injection</a:t>
            </a:r>
            <a:r>
              <a:rPr lang="en-GB" dirty="0"/>
              <a:t>, withdraw a dose of 0.5 ml into a sterile syringe</a:t>
            </a:r>
            <a:endParaRPr lang="en-GB" dirty="0">
              <a:highlight>
                <a:srgbClr val="FFFF00"/>
              </a:highlight>
            </a:endParaRPr>
          </a:p>
          <a:p>
            <a:endParaRPr lang="en-GB" dirty="0"/>
          </a:p>
          <a:p>
            <a:pPr marL="0" indent="0">
              <a:buNone/>
            </a:pPr>
            <a:endParaRPr lang="en-GB" dirty="0"/>
          </a:p>
        </p:txBody>
      </p:sp>
      <p:sp>
        <p:nvSpPr>
          <p:cNvPr id="4" name="Footer Placeholder 3">
            <a:extLst>
              <a:ext uri="{FF2B5EF4-FFF2-40B4-BE49-F238E27FC236}">
                <a16:creationId xmlns:a16="http://schemas.microsoft.com/office/drawing/2014/main" id="{EB5DD218-DD8E-4025-BDAA-A717ECCA94F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F4A41890-42AB-4AE8-9DC9-10BA4FC759DD}"/>
              </a:ext>
            </a:extLst>
          </p:cNvPr>
          <p:cNvSpPr>
            <a:spLocks noGrp="1"/>
          </p:cNvSpPr>
          <p:nvPr>
            <p:ph type="sldNum" sz="quarter" idx="11"/>
          </p:nvPr>
        </p:nvSpPr>
        <p:spPr/>
        <p:txBody>
          <a:bodyPr/>
          <a:lstStyle/>
          <a:p>
            <a:fld id="{344369E4-5DE7-46E5-874E-4FD437973785}" type="slidenum">
              <a:rPr lang="en-GB" smtClean="0"/>
              <a:pPr/>
              <a:t>45</a:t>
            </a:fld>
            <a:endParaRPr lang="en-GB" sz="1400" dirty="0"/>
          </a:p>
        </p:txBody>
      </p:sp>
      <p:pic>
        <p:nvPicPr>
          <p:cNvPr id="8" name="Picture 7">
            <a:extLst>
              <a:ext uri="{FF2B5EF4-FFF2-40B4-BE49-F238E27FC236}">
                <a16:creationId xmlns:a16="http://schemas.microsoft.com/office/drawing/2014/main" id="{6A472579-66C2-4A8E-9717-B3B8FF92F99C}"/>
              </a:ext>
            </a:extLst>
          </p:cNvPr>
          <p:cNvPicPr>
            <a:picLocks noChangeAspect="1"/>
          </p:cNvPicPr>
          <p:nvPr/>
        </p:nvPicPr>
        <p:blipFill>
          <a:blip r:embed="rId2"/>
          <a:stretch>
            <a:fillRect/>
          </a:stretch>
        </p:blipFill>
        <p:spPr>
          <a:xfrm>
            <a:off x="8023841" y="2122276"/>
            <a:ext cx="3757246" cy="2613447"/>
          </a:xfrm>
          <a:prstGeom prst="rect">
            <a:avLst/>
          </a:prstGeom>
        </p:spPr>
      </p:pic>
    </p:spTree>
    <p:extLst>
      <p:ext uri="{BB962C8B-B14F-4D97-AF65-F5344CB8AC3E}">
        <p14:creationId xmlns:p14="http://schemas.microsoft.com/office/powerpoint/2010/main" val="133144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51D3A-2F92-46C2-80AD-05853A10FFA1}"/>
              </a:ext>
            </a:extLst>
          </p:cNvPr>
          <p:cNvSpPr>
            <a:spLocks noGrp="1"/>
          </p:cNvSpPr>
          <p:nvPr>
            <p:ph type="title"/>
          </p:nvPr>
        </p:nvSpPr>
        <p:spPr/>
        <p:txBody>
          <a:bodyPr>
            <a:noAutofit/>
          </a:bodyPr>
          <a:lstStyle/>
          <a:p>
            <a:r>
              <a:rPr lang="en-GB" dirty="0"/>
              <a:t>Additional handling and storage requirements for vials used for fractional dosing</a:t>
            </a:r>
          </a:p>
        </p:txBody>
      </p:sp>
      <p:sp>
        <p:nvSpPr>
          <p:cNvPr id="3" name="Content Placeholder 2">
            <a:extLst>
              <a:ext uri="{FF2B5EF4-FFF2-40B4-BE49-F238E27FC236}">
                <a16:creationId xmlns:a16="http://schemas.microsoft.com/office/drawing/2014/main" id="{7E777F1A-7427-4CD9-898D-11B0F34D20A0}"/>
              </a:ext>
            </a:extLst>
          </p:cNvPr>
          <p:cNvSpPr>
            <a:spLocks noGrp="1"/>
          </p:cNvSpPr>
          <p:nvPr>
            <p:ph idx="1"/>
          </p:nvPr>
        </p:nvSpPr>
        <p:spPr>
          <a:xfrm>
            <a:off x="330205" y="1488558"/>
            <a:ext cx="11123857" cy="4950292"/>
          </a:xfrm>
        </p:spPr>
        <p:txBody>
          <a:bodyPr>
            <a:normAutofit fontScale="77500" lnSpcReduction="20000"/>
          </a:bodyPr>
          <a:lstStyle/>
          <a:p>
            <a:r>
              <a:rPr lang="en-GB" sz="2300" dirty="0"/>
              <a:t>fractional dosing is the administration of smaller volumes of the vaccine taken from a single dose vial.  Each single dose vial will yield a maximum of 5 x 0.1ml doses.  These smaller doses should only be administered vial the intradermal route</a:t>
            </a:r>
          </a:p>
          <a:p>
            <a:pPr lvl="1"/>
            <a:r>
              <a:rPr lang="en-GB" sz="2300" dirty="0"/>
              <a:t>only complete 0.1ml doses should be administered; if the vial yields less than 5 full doses then any residual volume of less than 0.1ml should be discarded; pooling of residual volume from several vials is not permitted</a:t>
            </a:r>
          </a:p>
          <a:p>
            <a:r>
              <a:rPr lang="en-GB" sz="2300" dirty="0"/>
              <a:t>vials of vaccine used for fractional dosing are subject to additional preparation and handling requirements</a:t>
            </a:r>
          </a:p>
          <a:p>
            <a:r>
              <a:rPr lang="en-GB" sz="2300" dirty="0"/>
              <a:t>follow the guidance in the </a:t>
            </a:r>
            <a:r>
              <a:rPr lang="en-GB" sz="2300" dirty="0">
                <a:solidFill>
                  <a:srgbClr val="0070C0"/>
                </a:solidFill>
                <a:hlinkClick r:id="rId3">
                  <a:extLst>
                    <a:ext uri="{A12FA001-AC4F-418D-AE19-62706E023703}">
                      <ahyp:hlinkClr xmlns:ahyp="http://schemas.microsoft.com/office/drawing/2018/hyperlinkcolor" val="tx"/>
                    </a:ext>
                  </a:extLst>
                </a:hlinkClick>
              </a:rPr>
              <a:t>Green Book, chapter 4, Immunisation procedures</a:t>
            </a:r>
            <a:r>
              <a:rPr lang="en-GB" sz="2300" dirty="0">
                <a:solidFill>
                  <a:srgbClr val="0070C0"/>
                </a:solidFill>
              </a:rPr>
              <a:t> </a:t>
            </a:r>
            <a:r>
              <a:rPr lang="en-GB" sz="2300" dirty="0"/>
              <a:t>on the use of multi-dose vials</a:t>
            </a:r>
          </a:p>
          <a:p>
            <a:r>
              <a:rPr lang="en-GB" sz="2300" dirty="0">
                <a:effectLst/>
                <a:latin typeface="+mn-lt"/>
                <a:ea typeface="Times New Roman" panose="02020603050405020304" pitchFamily="18" charset="0"/>
                <a:cs typeface="Times New Roman" panose="02020603050405020304" pitchFamily="18" charset="0"/>
              </a:rPr>
              <a:t>once a vial of thawed vaccine is removed from the fridge, note the time, swirl the contents and withdraw the first 0.1ml dose</a:t>
            </a:r>
          </a:p>
          <a:p>
            <a:r>
              <a:rPr lang="en-GB" sz="2300" dirty="0">
                <a:solidFill>
                  <a:srgbClr val="000000"/>
                </a:solidFill>
                <a:effectLst/>
                <a:latin typeface="+mn-lt"/>
                <a:ea typeface="Calibri" panose="020F0502020204030204" pitchFamily="34" charset="0"/>
              </a:rPr>
              <a:t>the contents of the vial can remain at room temperature (25°C) for up to one hour whilst the 5 doses are used; each dose should be drawn up and given immediately </a:t>
            </a:r>
            <a:endParaRPr lang="en-GB" sz="2300" dirty="0">
              <a:effectLst/>
              <a:latin typeface="+mn-lt"/>
              <a:ea typeface="Times New Roman" panose="02020603050405020304" pitchFamily="18" charset="0"/>
              <a:cs typeface="Times New Roman" panose="02020603050405020304" pitchFamily="18" charset="0"/>
            </a:endParaRPr>
          </a:p>
          <a:p>
            <a:r>
              <a:rPr lang="en-GB" sz="2300" dirty="0">
                <a:solidFill>
                  <a:srgbClr val="000000"/>
                </a:solidFill>
                <a:latin typeface="+mn-lt"/>
              </a:rPr>
              <a:t>appropriate infection control and aseptic techniques should be used at all times; this is particularly important when using multi-dose vials and even more so when a single-dose vial is being used as a multi-dose vial; use a new sterile syringe and needle for each additional dose drawn from the vial</a:t>
            </a:r>
          </a:p>
          <a:p>
            <a:r>
              <a:rPr lang="en-GB" sz="2300" dirty="0">
                <a:effectLst/>
                <a:latin typeface="+mn-lt"/>
              </a:rPr>
              <a:t>to minimise the risk of coring, as far as is practicable pierce the bung in a different place each time a dose is being drawn up; </a:t>
            </a:r>
            <a:r>
              <a:rPr lang="en-GB" sz="2300" dirty="0">
                <a:effectLst/>
                <a:latin typeface="Segoe UI" panose="020B0502040204020203" pitchFamily="34" charset="0"/>
              </a:rPr>
              <a:t> </a:t>
            </a:r>
            <a:r>
              <a:rPr lang="en-GB" sz="2300" dirty="0">
                <a:effectLst/>
                <a:latin typeface="+mn-lt"/>
                <a:ea typeface="Times New Roman" panose="02020603050405020304" pitchFamily="18" charset="0"/>
                <a:cs typeface="Times New Roman" panose="02020603050405020304" pitchFamily="18" charset="0"/>
              </a:rPr>
              <a:t>inspect the contents before every withdrawal and discard the vial if particulates are present (as this may indicate coring of the bung has taken place)</a:t>
            </a:r>
            <a:endParaRPr lang="en-GB" sz="2300" dirty="0">
              <a:effectLst/>
              <a:latin typeface="Arial" panose="020B0604020202020204" pitchFamily="34" charset="0"/>
            </a:endParaRPr>
          </a:p>
          <a:p>
            <a:r>
              <a:rPr lang="en-GB" sz="2300" dirty="0">
                <a:effectLst/>
                <a:latin typeface="+mn-lt"/>
                <a:ea typeface="Times New Roman" panose="02020603050405020304" pitchFamily="18" charset="0"/>
                <a:cs typeface="Times New Roman" panose="02020603050405020304" pitchFamily="18" charset="0"/>
              </a:rPr>
              <a:t>discard vaccine promptly after 1 hour has elapsed to avoid accidental administration of time-expired vaccine</a:t>
            </a:r>
            <a:endParaRPr lang="en-GB" dirty="0"/>
          </a:p>
        </p:txBody>
      </p:sp>
      <p:sp>
        <p:nvSpPr>
          <p:cNvPr id="4" name="Footer Placeholder 3">
            <a:extLst>
              <a:ext uri="{FF2B5EF4-FFF2-40B4-BE49-F238E27FC236}">
                <a16:creationId xmlns:a16="http://schemas.microsoft.com/office/drawing/2014/main" id="{4897D0A4-0872-48F9-A85B-E0738B5F557C}"/>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74CF0678-93E5-4C3D-B946-8F315A277AA3}"/>
              </a:ext>
            </a:extLst>
          </p:cNvPr>
          <p:cNvSpPr>
            <a:spLocks noGrp="1"/>
          </p:cNvSpPr>
          <p:nvPr>
            <p:ph type="sldNum" sz="quarter" idx="11"/>
          </p:nvPr>
        </p:nvSpPr>
        <p:spPr/>
        <p:txBody>
          <a:bodyPr/>
          <a:lstStyle/>
          <a:p>
            <a:fld id="{344369E4-5DE7-46E5-874E-4FD437973785}" type="slidenum">
              <a:rPr lang="en-GB" smtClean="0"/>
              <a:pPr/>
              <a:t>46</a:t>
            </a:fld>
            <a:endParaRPr lang="en-GB" sz="1400" dirty="0"/>
          </a:p>
        </p:txBody>
      </p:sp>
    </p:spTree>
    <p:extLst>
      <p:ext uri="{BB962C8B-B14F-4D97-AF65-F5344CB8AC3E}">
        <p14:creationId xmlns:p14="http://schemas.microsoft.com/office/powerpoint/2010/main" val="2266698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46F6-245E-4A75-A278-54156592F532}"/>
              </a:ext>
            </a:extLst>
          </p:cNvPr>
          <p:cNvSpPr>
            <a:spLocks noGrp="1"/>
          </p:cNvSpPr>
          <p:nvPr>
            <p:ph type="title"/>
          </p:nvPr>
        </p:nvSpPr>
        <p:spPr/>
        <p:txBody>
          <a:bodyPr>
            <a:normAutofit/>
          </a:bodyPr>
          <a:lstStyle/>
          <a:p>
            <a:r>
              <a:rPr lang="en-GB" dirty="0"/>
              <a:t>Standard procedures</a:t>
            </a:r>
          </a:p>
        </p:txBody>
      </p:sp>
      <p:sp>
        <p:nvSpPr>
          <p:cNvPr id="3" name="Content Placeholder 2">
            <a:extLst>
              <a:ext uri="{FF2B5EF4-FFF2-40B4-BE49-F238E27FC236}">
                <a16:creationId xmlns:a16="http://schemas.microsoft.com/office/drawing/2014/main" id="{25D46A00-DF28-4A40-A35F-EDFC53942263}"/>
              </a:ext>
            </a:extLst>
          </p:cNvPr>
          <p:cNvSpPr>
            <a:spLocks noGrp="1"/>
          </p:cNvSpPr>
          <p:nvPr>
            <p:ph idx="1"/>
          </p:nvPr>
        </p:nvSpPr>
        <p:spPr>
          <a:xfrm>
            <a:off x="330205" y="1594883"/>
            <a:ext cx="11123857" cy="4635795"/>
          </a:xfrm>
        </p:spPr>
        <p:txBody>
          <a:bodyPr>
            <a:normAutofit fontScale="92500" lnSpcReduction="20000"/>
          </a:bodyPr>
          <a:lstStyle/>
          <a:p>
            <a:pPr marL="0" indent="0">
              <a:buNone/>
            </a:pPr>
            <a:r>
              <a:rPr lang="en-GB" dirty="0"/>
              <a:t>The following guidance applies irrespective of the route used for administration:</a:t>
            </a:r>
          </a:p>
          <a:p>
            <a:r>
              <a:rPr lang="en-GB" dirty="0"/>
              <a:t>preparation of the vaccination site:</a:t>
            </a:r>
          </a:p>
          <a:p>
            <a:pPr lvl="1"/>
            <a:r>
              <a:rPr lang="en-GB" dirty="0"/>
              <a:t>if the skin is clean, no further cleaning is necessary. Only visibly dirty skin needs to be cleaned. It is not necessary to disinfect the skin; see </a:t>
            </a:r>
            <a:r>
              <a:rPr lang="en-GB" dirty="0">
                <a:solidFill>
                  <a:srgbClr val="0070C0"/>
                </a:solidFill>
                <a:hlinkClick r:id="rId2">
                  <a:extLst>
                    <a:ext uri="{A12FA001-AC4F-418D-AE19-62706E023703}">
                      <ahyp:hlinkClr xmlns:ahyp="http://schemas.microsoft.com/office/drawing/2018/hyperlinkcolor" val="tx"/>
                    </a:ext>
                  </a:extLst>
                </a:hlinkClick>
              </a:rPr>
              <a:t>Immunisation procedures: the green book, chapter 4 - GOV.UK (www.gov.uk)</a:t>
            </a:r>
            <a:endParaRPr lang="en-GB" dirty="0">
              <a:solidFill>
                <a:srgbClr val="0070C0"/>
              </a:solidFill>
            </a:endParaRPr>
          </a:p>
          <a:p>
            <a:r>
              <a:rPr lang="en-GB" dirty="0"/>
              <a:t>personal protective equipment:</a:t>
            </a:r>
          </a:p>
          <a:p>
            <a:pPr lvl="1"/>
            <a:r>
              <a:rPr lang="en-GB" dirty="0"/>
              <a:t>routine use of gloves for immunisation is not recommended; follow national IPC guidance </a:t>
            </a:r>
          </a:p>
          <a:p>
            <a:r>
              <a:rPr lang="en-GB" dirty="0"/>
              <a:t>post-vaccination observation:</a:t>
            </a:r>
          </a:p>
          <a:p>
            <a:pPr lvl="1"/>
            <a:r>
              <a:rPr lang="en-GB" dirty="0"/>
              <a:t>no routine requirement for observation</a:t>
            </a:r>
          </a:p>
          <a:p>
            <a:pPr lvl="1"/>
            <a:r>
              <a:rPr lang="en-GB" dirty="0"/>
              <a:t>observe for any immediate reactions whilst they are receiving any verbal post vaccination information and exiting the clinic/ venue</a:t>
            </a:r>
          </a:p>
          <a:p>
            <a:pPr lvl="1"/>
            <a:r>
              <a:rPr lang="en-GB" dirty="0">
                <a:solidFill>
                  <a:srgbClr val="000000"/>
                </a:solidFill>
                <a:latin typeface="+mn-lt"/>
              </a:rPr>
              <a:t>a</a:t>
            </a:r>
            <a:r>
              <a:rPr lang="en-GB" b="0" i="0" u="none" strike="noStrike" baseline="0" dirty="0">
                <a:solidFill>
                  <a:srgbClr val="000000"/>
                </a:solidFill>
                <a:latin typeface="+mn-lt"/>
              </a:rPr>
              <a:t>s fainting can occur following any vaccination, all those vaccinated with MVA-BN should be advised to not drive for 15 minutes after vaccination</a:t>
            </a:r>
          </a:p>
          <a:p>
            <a:pPr lvl="1"/>
            <a:r>
              <a:rPr lang="en-GB" u="sng" dirty="0"/>
              <a:t>note</a:t>
            </a:r>
            <a:r>
              <a:rPr lang="en-GB" dirty="0"/>
              <a:t>: facilities the for management of anaphylaxis should be available at all vaccination sites (see Chapter 8 of the Green Book); see </a:t>
            </a:r>
            <a:r>
              <a:rPr lang="en-GB" dirty="0">
                <a:solidFill>
                  <a:srgbClr val="0070C0"/>
                </a:solidFill>
                <a:hlinkClick r:id="rId3">
                  <a:extLst>
                    <a:ext uri="{A12FA001-AC4F-418D-AE19-62706E023703}">
                      <ahyp:hlinkClr xmlns:ahyp="http://schemas.microsoft.com/office/drawing/2018/hyperlinkcolor" val="tx"/>
                    </a:ext>
                  </a:extLst>
                </a:hlinkClick>
              </a:rPr>
              <a:t>Vaccine safety and adverse events following immunisation: the green book, chapter 8 - GOV.UK (www.gov.uk)</a:t>
            </a:r>
            <a:endParaRPr lang="en-GB" dirty="0">
              <a:solidFill>
                <a:srgbClr val="0070C0"/>
              </a:solidFill>
            </a:endParaRPr>
          </a:p>
          <a:p>
            <a:pPr lvl="1"/>
            <a:endParaRPr lang="en-GB" b="0" i="0" u="none" strike="noStrike" baseline="0" dirty="0">
              <a:solidFill>
                <a:srgbClr val="000000"/>
              </a:solidFill>
              <a:latin typeface="+mn-lt"/>
            </a:endParaRPr>
          </a:p>
          <a:p>
            <a:pPr lvl="1"/>
            <a:endParaRPr lang="en-GB" dirty="0">
              <a:latin typeface="+mn-lt"/>
            </a:endParaRPr>
          </a:p>
          <a:p>
            <a:pPr lvl="1"/>
            <a:endParaRPr lang="en-GB" dirty="0"/>
          </a:p>
          <a:p>
            <a:pPr lvl="1"/>
            <a:endParaRPr lang="en-GB" dirty="0"/>
          </a:p>
        </p:txBody>
      </p:sp>
      <p:sp>
        <p:nvSpPr>
          <p:cNvPr id="4" name="Footer Placeholder 3">
            <a:extLst>
              <a:ext uri="{FF2B5EF4-FFF2-40B4-BE49-F238E27FC236}">
                <a16:creationId xmlns:a16="http://schemas.microsoft.com/office/drawing/2014/main" id="{E72EFF4C-AEBF-474A-918E-9D556FE8A11D}"/>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96E9E5C-E718-4A53-A9F1-ED1783A1E47A}"/>
              </a:ext>
            </a:extLst>
          </p:cNvPr>
          <p:cNvSpPr>
            <a:spLocks noGrp="1"/>
          </p:cNvSpPr>
          <p:nvPr>
            <p:ph type="sldNum" sz="quarter" idx="11"/>
          </p:nvPr>
        </p:nvSpPr>
        <p:spPr/>
        <p:txBody>
          <a:bodyPr/>
          <a:lstStyle/>
          <a:p>
            <a:fld id="{344369E4-5DE7-46E5-874E-4FD437973785}" type="slidenum">
              <a:rPr lang="en-GB" smtClean="0"/>
              <a:pPr/>
              <a:t>47</a:t>
            </a:fld>
            <a:endParaRPr lang="en-GB" sz="1400" dirty="0"/>
          </a:p>
        </p:txBody>
      </p:sp>
    </p:spTree>
    <p:extLst>
      <p:ext uri="{BB962C8B-B14F-4D97-AF65-F5344CB8AC3E}">
        <p14:creationId xmlns:p14="http://schemas.microsoft.com/office/powerpoint/2010/main" val="3737361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68740-241E-4D36-A415-85D01A218284}"/>
              </a:ext>
            </a:extLst>
          </p:cNvPr>
          <p:cNvSpPr>
            <a:spLocks noGrp="1"/>
          </p:cNvSpPr>
          <p:nvPr>
            <p:ph type="title"/>
          </p:nvPr>
        </p:nvSpPr>
        <p:spPr/>
        <p:txBody>
          <a:bodyPr>
            <a:normAutofit fontScale="90000"/>
          </a:bodyPr>
          <a:lstStyle/>
          <a:p>
            <a:r>
              <a:rPr lang="en-GB" dirty="0"/>
              <a:t>Administration of MVA-BN – intramuscular/subcutaneous</a:t>
            </a:r>
          </a:p>
        </p:txBody>
      </p:sp>
      <p:sp>
        <p:nvSpPr>
          <p:cNvPr id="3" name="Content Placeholder 2">
            <a:extLst>
              <a:ext uri="{FF2B5EF4-FFF2-40B4-BE49-F238E27FC236}">
                <a16:creationId xmlns:a16="http://schemas.microsoft.com/office/drawing/2014/main" id="{15EAAF69-965D-4C54-8EEE-33660112D5A0}"/>
              </a:ext>
            </a:extLst>
          </p:cNvPr>
          <p:cNvSpPr>
            <a:spLocks noGrp="1"/>
          </p:cNvSpPr>
          <p:nvPr>
            <p:ph idx="1"/>
          </p:nvPr>
        </p:nvSpPr>
        <p:spPr>
          <a:xfrm>
            <a:off x="330204" y="1774826"/>
            <a:ext cx="9308317" cy="4351338"/>
          </a:xfrm>
        </p:spPr>
        <p:txBody>
          <a:bodyPr>
            <a:normAutofit fontScale="92500" lnSpcReduction="20000"/>
          </a:bodyPr>
          <a:lstStyle/>
          <a:p>
            <a:r>
              <a:rPr lang="en-GB" dirty="0"/>
              <a:t>the MVA-BN Summary of Product Characteristics (SmPC) advises that the vaccine should be administered by the deep sub-cutaneous (SC) route</a:t>
            </a:r>
          </a:p>
          <a:p>
            <a:r>
              <a:rPr lang="en-GB" dirty="0"/>
              <a:t>however, there is published evidence suggesting an adequate immunological response and extensive experience of using MVA-containing vaccines given by the intra-muscular (IM) route </a:t>
            </a:r>
          </a:p>
          <a:p>
            <a:r>
              <a:rPr lang="en-GB" dirty="0"/>
              <a:t>from 3/8/22, UKHSA has therefore advised that IM administration is an acceptable alternative so the vaccine can be given IM or SC</a:t>
            </a:r>
          </a:p>
          <a:p>
            <a:r>
              <a:rPr lang="en-GB" dirty="0"/>
              <a:t>for adults, the preferred sites for both IM and SC immunisation is the deltoid area of the upper arm; for small children the anterolateral aspect of the thigh is preferred</a:t>
            </a:r>
          </a:p>
          <a:p>
            <a:r>
              <a:rPr lang="en-GB" dirty="0"/>
              <a:t>IM injections should be given with the needle at a 90º angle to the skin and the skin should be stretched, not bunched </a:t>
            </a:r>
          </a:p>
          <a:p>
            <a:r>
              <a:rPr lang="en-GB" dirty="0"/>
              <a:t>deep SC injections should be given with the needle at a 45º angle to the skin and the skin should be bunched, not stretched </a:t>
            </a:r>
          </a:p>
          <a:p>
            <a:endParaRPr lang="en-GB" dirty="0"/>
          </a:p>
        </p:txBody>
      </p:sp>
      <p:sp>
        <p:nvSpPr>
          <p:cNvPr id="4" name="Footer Placeholder 3">
            <a:extLst>
              <a:ext uri="{FF2B5EF4-FFF2-40B4-BE49-F238E27FC236}">
                <a16:creationId xmlns:a16="http://schemas.microsoft.com/office/drawing/2014/main" id="{4BEBB10E-E352-4249-AB3A-819BC733750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9995CB94-FE2E-4C01-A5CC-02E476516C33}"/>
              </a:ext>
            </a:extLst>
          </p:cNvPr>
          <p:cNvSpPr>
            <a:spLocks noGrp="1"/>
          </p:cNvSpPr>
          <p:nvPr>
            <p:ph type="sldNum" sz="quarter" idx="11"/>
          </p:nvPr>
        </p:nvSpPr>
        <p:spPr/>
        <p:txBody>
          <a:bodyPr/>
          <a:lstStyle/>
          <a:p>
            <a:fld id="{344369E4-5DE7-46E5-874E-4FD437973785}" type="slidenum">
              <a:rPr lang="en-GB" smtClean="0"/>
              <a:pPr/>
              <a:t>48</a:t>
            </a:fld>
            <a:endParaRPr lang="en-GB" sz="1400" dirty="0"/>
          </a:p>
        </p:txBody>
      </p:sp>
      <p:pic>
        <p:nvPicPr>
          <p:cNvPr id="8" name="Picture 7">
            <a:extLst>
              <a:ext uri="{FF2B5EF4-FFF2-40B4-BE49-F238E27FC236}">
                <a16:creationId xmlns:a16="http://schemas.microsoft.com/office/drawing/2014/main" id="{1489B924-7DAB-4635-9D05-B9CF72813341}"/>
              </a:ext>
            </a:extLst>
          </p:cNvPr>
          <p:cNvPicPr>
            <a:picLocks noChangeAspect="1"/>
          </p:cNvPicPr>
          <p:nvPr/>
        </p:nvPicPr>
        <p:blipFill>
          <a:blip r:embed="rId3"/>
          <a:stretch>
            <a:fillRect/>
          </a:stretch>
        </p:blipFill>
        <p:spPr>
          <a:xfrm>
            <a:off x="9926625" y="4178171"/>
            <a:ext cx="1838362" cy="2174275"/>
          </a:xfrm>
          <a:prstGeom prst="rect">
            <a:avLst/>
          </a:prstGeom>
        </p:spPr>
      </p:pic>
      <p:pic>
        <p:nvPicPr>
          <p:cNvPr id="10" name="Picture 9">
            <a:extLst>
              <a:ext uri="{FF2B5EF4-FFF2-40B4-BE49-F238E27FC236}">
                <a16:creationId xmlns:a16="http://schemas.microsoft.com/office/drawing/2014/main" id="{3D466DA6-983C-4E53-8CB8-FB972BB80180}"/>
              </a:ext>
            </a:extLst>
          </p:cNvPr>
          <p:cNvPicPr>
            <a:picLocks noChangeAspect="1"/>
          </p:cNvPicPr>
          <p:nvPr/>
        </p:nvPicPr>
        <p:blipFill>
          <a:blip r:embed="rId4"/>
          <a:stretch>
            <a:fillRect/>
          </a:stretch>
        </p:blipFill>
        <p:spPr>
          <a:xfrm>
            <a:off x="9926625" y="1524798"/>
            <a:ext cx="1838362" cy="2653373"/>
          </a:xfrm>
          <a:prstGeom prst="rect">
            <a:avLst/>
          </a:prstGeom>
        </p:spPr>
      </p:pic>
    </p:spTree>
    <p:extLst>
      <p:ext uri="{BB962C8B-B14F-4D97-AF65-F5344CB8AC3E}">
        <p14:creationId xmlns:p14="http://schemas.microsoft.com/office/powerpoint/2010/main" val="26480342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05184-7010-4507-9FDD-35BB73840C5C}"/>
              </a:ext>
            </a:extLst>
          </p:cNvPr>
          <p:cNvSpPr>
            <a:spLocks noGrp="1"/>
          </p:cNvSpPr>
          <p:nvPr>
            <p:ph type="title"/>
          </p:nvPr>
        </p:nvSpPr>
        <p:spPr/>
        <p:txBody>
          <a:bodyPr>
            <a:normAutofit/>
          </a:bodyPr>
          <a:lstStyle/>
          <a:p>
            <a:r>
              <a:rPr lang="en-GB" dirty="0"/>
              <a:t>Administration of MVA-BN – intradermal</a:t>
            </a:r>
          </a:p>
        </p:txBody>
      </p:sp>
      <p:sp>
        <p:nvSpPr>
          <p:cNvPr id="3" name="Content Placeholder 2">
            <a:extLst>
              <a:ext uri="{FF2B5EF4-FFF2-40B4-BE49-F238E27FC236}">
                <a16:creationId xmlns:a16="http://schemas.microsoft.com/office/drawing/2014/main" id="{879D8889-20D2-4B9C-9401-B49DA4EE8F9B}"/>
              </a:ext>
            </a:extLst>
          </p:cNvPr>
          <p:cNvSpPr>
            <a:spLocks noGrp="1"/>
          </p:cNvSpPr>
          <p:nvPr>
            <p:ph idx="1"/>
          </p:nvPr>
        </p:nvSpPr>
        <p:spPr>
          <a:xfrm>
            <a:off x="330205" y="1774826"/>
            <a:ext cx="11123857" cy="4664024"/>
          </a:xfrm>
        </p:spPr>
        <p:txBody>
          <a:bodyPr>
            <a:normAutofit fontScale="25000" lnSpcReduction="20000"/>
          </a:bodyPr>
          <a:lstStyle/>
          <a:p>
            <a:r>
              <a:rPr lang="en-GB" sz="8000" dirty="0">
                <a:latin typeface="+mn-lt"/>
              </a:rPr>
              <a:t>the normal site for intradermal administration of a fractional dose is the volar aspect (palm side) of the forearm, around 2 - 4 inches (5 -10 cm) below the antecubital fossa</a:t>
            </a:r>
          </a:p>
          <a:p>
            <a:pPr lvl="1"/>
            <a:r>
              <a:rPr lang="en-GB" sz="8000" u="sng" dirty="0">
                <a:latin typeface="+mn-lt"/>
              </a:rPr>
              <a:t>n</a:t>
            </a:r>
            <a:r>
              <a:rPr lang="en-GB" sz="8000" u="sng" dirty="0">
                <a:effectLst/>
                <a:latin typeface="+mn-lt"/>
              </a:rPr>
              <a:t>ote</a:t>
            </a:r>
            <a:r>
              <a:rPr lang="en-GB" sz="8000" dirty="0">
                <a:effectLst/>
                <a:latin typeface="+mn-lt"/>
              </a:rPr>
              <a:t>: this differs from the site recommended for BCG but is the same site normally used for Mantoux</a:t>
            </a:r>
          </a:p>
          <a:p>
            <a:r>
              <a:rPr lang="en-GB" sz="8000" dirty="0">
                <a:latin typeface="+mn-lt"/>
              </a:rPr>
              <a:t> a</a:t>
            </a:r>
            <a:r>
              <a:rPr lang="en-GB" sz="8000" dirty="0">
                <a:effectLst/>
                <a:latin typeface="+mn-lt"/>
              </a:rPr>
              <a:t> 1ml graduated syringe fitted with a 26G or 27G short needle should be used 	(e.g. a 0.45mm x 10mm brown needle – see the </a:t>
            </a:r>
            <a:r>
              <a:rPr lang="en-GB" sz="8000" dirty="0">
                <a:solidFill>
                  <a:srgbClr val="0070C0"/>
                </a:solidFill>
                <a:hlinkClick r:id="rId3">
                  <a:extLst>
                    <a:ext uri="{A12FA001-AC4F-418D-AE19-62706E023703}">
                      <ahyp:hlinkClr xmlns:ahyp="http://schemas.microsoft.com/office/drawing/2018/hyperlinkcolor" val="tx"/>
                    </a:ext>
                  </a:extLst>
                </a:hlinkClick>
              </a:rPr>
              <a:t>Green Book chapter 4</a:t>
            </a:r>
            <a:r>
              <a:rPr lang="en-GB" sz="8000" dirty="0"/>
              <a:t>)</a:t>
            </a:r>
            <a:endParaRPr lang="en-GB" sz="8000" dirty="0">
              <a:effectLst/>
              <a:highlight>
                <a:srgbClr val="FFFF00"/>
              </a:highlight>
              <a:latin typeface="+mn-lt"/>
            </a:endParaRPr>
          </a:p>
          <a:p>
            <a:r>
              <a:rPr lang="en-GB" sz="8000" dirty="0">
                <a:latin typeface="+mn-lt"/>
              </a:rPr>
              <a:t>t</a:t>
            </a:r>
            <a:r>
              <a:rPr lang="en-GB" sz="8000" dirty="0">
                <a:effectLst/>
                <a:latin typeface="+mn-lt"/>
              </a:rPr>
              <a:t>he needle must be attached firmly and the intradermal injection administered with the bevel facing up</a:t>
            </a:r>
          </a:p>
          <a:p>
            <a:r>
              <a:rPr lang="en-GB" sz="8000" dirty="0">
                <a:latin typeface="+mn-lt"/>
              </a:rPr>
              <a:t>t</a:t>
            </a:r>
            <a:r>
              <a:rPr lang="en-GB" sz="8000" dirty="0">
                <a:effectLst/>
                <a:latin typeface="+mn-lt"/>
              </a:rPr>
              <a:t>he immuniser should stretch the skin between the thumb and forefinger of one hand and with the other slowly insert the needle, with the bevel upwards, about 3mm into the superficial layers of the dermis almost parallel with the surface </a:t>
            </a:r>
          </a:p>
          <a:p>
            <a:pPr lvl="1"/>
            <a:r>
              <a:rPr lang="en-GB" sz="8000" dirty="0">
                <a:latin typeface="+mn-lt"/>
              </a:rPr>
              <a:t>t</a:t>
            </a:r>
            <a:r>
              <a:rPr lang="en-GB" sz="8000" dirty="0">
                <a:effectLst/>
                <a:latin typeface="+mn-lt"/>
              </a:rPr>
              <a:t>he needle can usually be seen through the epidermis</a:t>
            </a:r>
          </a:p>
          <a:p>
            <a:r>
              <a:rPr lang="en-GB" sz="8000" dirty="0">
                <a:latin typeface="+mn-lt"/>
              </a:rPr>
              <a:t>a</a:t>
            </a:r>
            <a:r>
              <a:rPr lang="en-GB" sz="8000" dirty="0">
                <a:effectLst/>
                <a:latin typeface="+mn-lt"/>
              </a:rPr>
              <a:t> correctly given intradermal injection results in a tense, blanched, raised bleb of around 7mm diameter following a 0.1ml intradermal injection. </a:t>
            </a:r>
          </a:p>
          <a:p>
            <a:pPr lvl="1"/>
            <a:r>
              <a:rPr lang="en-GB" sz="8000" dirty="0">
                <a:latin typeface="+mn-lt"/>
              </a:rPr>
              <a:t>i</a:t>
            </a:r>
            <a:r>
              <a:rPr lang="en-GB" sz="8000" dirty="0">
                <a:effectLst/>
                <a:latin typeface="+mn-lt"/>
              </a:rPr>
              <a:t>f little resistance is felt when injecting and a diffuse swelling occurs as opposed to a tense blanched bleb, the needle is too deep. The needle should be withdrawn and reinserted intradermally before more vaccine is given</a:t>
            </a:r>
          </a:p>
          <a:p>
            <a:pPr lvl="1"/>
            <a:endParaRPr lang="en-GB" sz="2400" dirty="0">
              <a:effectLst/>
              <a:latin typeface="+mn-lt"/>
            </a:endParaRPr>
          </a:p>
          <a:p>
            <a:endParaRPr lang="en-GB" sz="1800" dirty="0">
              <a:effectLst/>
              <a:latin typeface="Arial" panose="020B0604020202020204" pitchFamily="34" charset="0"/>
            </a:endParaRPr>
          </a:p>
          <a:p>
            <a:pPr marL="0" indent="0">
              <a:buNone/>
            </a:pPr>
            <a:r>
              <a:rPr lang="en-GB" dirty="0">
                <a:effectLst/>
                <a:latin typeface="+mn-lt"/>
              </a:rPr>
              <a:t> </a:t>
            </a:r>
          </a:p>
          <a:p>
            <a:endParaRPr lang="en-GB" dirty="0"/>
          </a:p>
        </p:txBody>
      </p:sp>
      <p:sp>
        <p:nvSpPr>
          <p:cNvPr id="4" name="Footer Placeholder 3">
            <a:extLst>
              <a:ext uri="{FF2B5EF4-FFF2-40B4-BE49-F238E27FC236}">
                <a16:creationId xmlns:a16="http://schemas.microsoft.com/office/drawing/2014/main" id="{8E37B394-F947-4378-A7BE-48E810C0D481}"/>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DFA9FBA6-20D9-444F-B23B-1ED14525D654}"/>
              </a:ext>
            </a:extLst>
          </p:cNvPr>
          <p:cNvSpPr>
            <a:spLocks noGrp="1"/>
          </p:cNvSpPr>
          <p:nvPr>
            <p:ph type="sldNum" sz="quarter" idx="11"/>
          </p:nvPr>
        </p:nvSpPr>
        <p:spPr/>
        <p:txBody>
          <a:bodyPr/>
          <a:lstStyle/>
          <a:p>
            <a:fld id="{344369E4-5DE7-46E5-874E-4FD437973785}" type="slidenum">
              <a:rPr lang="en-GB" smtClean="0"/>
              <a:pPr/>
              <a:t>49</a:t>
            </a:fld>
            <a:endParaRPr lang="en-GB" sz="1400" dirty="0"/>
          </a:p>
        </p:txBody>
      </p:sp>
    </p:spTree>
    <p:extLst>
      <p:ext uri="{BB962C8B-B14F-4D97-AF65-F5344CB8AC3E}">
        <p14:creationId xmlns:p14="http://schemas.microsoft.com/office/powerpoint/2010/main" val="191895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34BF-79C0-44A0-BAA6-F53F1D93DAC6}"/>
              </a:ext>
            </a:extLst>
          </p:cNvPr>
          <p:cNvSpPr>
            <a:spLocks noGrp="1"/>
          </p:cNvSpPr>
          <p:nvPr>
            <p:ph type="title"/>
          </p:nvPr>
        </p:nvSpPr>
        <p:spPr/>
        <p:txBody>
          <a:bodyPr/>
          <a:lstStyle/>
          <a:p>
            <a:r>
              <a:rPr lang="en-GB" dirty="0"/>
              <a:t>Key messages (continued)</a:t>
            </a:r>
          </a:p>
        </p:txBody>
      </p:sp>
      <p:sp>
        <p:nvSpPr>
          <p:cNvPr id="3" name="Content Placeholder 2">
            <a:extLst>
              <a:ext uri="{FF2B5EF4-FFF2-40B4-BE49-F238E27FC236}">
                <a16:creationId xmlns:a16="http://schemas.microsoft.com/office/drawing/2014/main" id="{66AB915B-2304-41C8-AE19-169CD6B01B11}"/>
              </a:ext>
            </a:extLst>
          </p:cNvPr>
          <p:cNvSpPr>
            <a:spLocks noGrp="1"/>
          </p:cNvSpPr>
          <p:nvPr>
            <p:ph idx="1"/>
          </p:nvPr>
        </p:nvSpPr>
        <p:spPr/>
        <p:txBody>
          <a:bodyPr>
            <a:normAutofit fontScale="77500" lnSpcReduction="20000"/>
          </a:bodyPr>
          <a:lstStyle/>
          <a:p>
            <a:r>
              <a:rPr lang="en-GB" dirty="0"/>
              <a:t>as monkeypox virus is closely related to the virus that causes smallpox, vaccines designed for smallpox are expected to protect people from getting monkeypox</a:t>
            </a:r>
          </a:p>
          <a:p>
            <a:r>
              <a:rPr lang="en-GB" dirty="0"/>
              <a:t>the MVA-BN (Imvanex) vaccine is authorised by the European Medicines Agency for active immunisation against smallpox in adults </a:t>
            </a:r>
          </a:p>
          <a:p>
            <a:r>
              <a:rPr lang="en-GB" dirty="0"/>
              <a:t>although the vaccine is not licensed specifically for the prevention of monkeypox infection, it has been approved for this indication in the USA (where it is named Jynneos) and has been used for this purpose in previous incidents in the UK </a:t>
            </a:r>
          </a:p>
          <a:p>
            <a:r>
              <a:rPr lang="en-GB" dirty="0"/>
              <a:t>a single dose of MVA-BN vaccine is being advised following a confirmed or suspected exposure to monkeypox </a:t>
            </a:r>
          </a:p>
          <a:p>
            <a:r>
              <a:rPr lang="en-GB" dirty="0"/>
              <a:t>although vaccination is thought to provide the greatest protection when given as soon as possible following contact, the vaccine may still be offered up to 14 days after the date of exposure</a:t>
            </a:r>
          </a:p>
          <a:p>
            <a:r>
              <a:rPr lang="en-GB" dirty="0"/>
              <a:t>JCVI have recommended that vaccination should be offered as soon as feasible to GBMSM at highest risk </a:t>
            </a:r>
          </a:p>
          <a:p>
            <a:r>
              <a:rPr lang="en-GB" dirty="0"/>
              <a:t>MVA-BN vaccine does not contain smallpox virus and cannot cause or spread smallpox</a:t>
            </a:r>
          </a:p>
          <a:p>
            <a:r>
              <a:rPr lang="en-GB" dirty="0">
                <a:latin typeface="+mn-lt"/>
              </a:rPr>
              <a:t>ordinarily MVA-BN is administered subcutaneously or off-label intramuscularly; fractional dosing via the intradermal administration route is permitted only during periods of vaccine supply constraints</a:t>
            </a:r>
          </a:p>
        </p:txBody>
      </p:sp>
      <p:sp>
        <p:nvSpPr>
          <p:cNvPr id="4" name="Footer Placeholder 3">
            <a:extLst>
              <a:ext uri="{FF2B5EF4-FFF2-40B4-BE49-F238E27FC236}">
                <a16:creationId xmlns:a16="http://schemas.microsoft.com/office/drawing/2014/main" id="{A5D6C8ED-D621-45CD-9F3A-905C16D9F644}"/>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9935BC6-9FAF-4937-B2F9-5419F5DAE6AD}"/>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Tree>
    <p:extLst>
      <p:ext uri="{BB962C8B-B14F-4D97-AF65-F5344CB8AC3E}">
        <p14:creationId xmlns:p14="http://schemas.microsoft.com/office/powerpoint/2010/main" val="59865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D17B-AB05-4D58-BFF8-2DE1E2B91BBD}"/>
              </a:ext>
            </a:extLst>
          </p:cNvPr>
          <p:cNvSpPr>
            <a:spLocks noGrp="1"/>
          </p:cNvSpPr>
          <p:nvPr>
            <p:ph type="title"/>
          </p:nvPr>
        </p:nvSpPr>
        <p:spPr/>
        <p:txBody>
          <a:bodyPr>
            <a:normAutofit/>
          </a:bodyPr>
          <a:lstStyle/>
          <a:p>
            <a:r>
              <a:rPr lang="en-GB" dirty="0"/>
              <a:t>Guide to the correct intradermal technique</a:t>
            </a:r>
          </a:p>
        </p:txBody>
      </p:sp>
      <p:pic>
        <p:nvPicPr>
          <p:cNvPr id="7" name="Content Placeholder 6" descr="Diagram&#10;&#10;Description automatically generated">
            <a:extLst>
              <a:ext uri="{FF2B5EF4-FFF2-40B4-BE49-F238E27FC236}">
                <a16:creationId xmlns:a16="http://schemas.microsoft.com/office/drawing/2014/main" id="{18E0D556-92FF-4468-9F78-7B37206473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8566" y="1774825"/>
            <a:ext cx="6826103" cy="4351338"/>
          </a:xfrm>
          <a:ln>
            <a:solidFill>
              <a:schemeClr val="tx1"/>
            </a:solidFill>
          </a:ln>
        </p:spPr>
      </p:pic>
      <p:sp>
        <p:nvSpPr>
          <p:cNvPr id="4" name="Footer Placeholder 3">
            <a:extLst>
              <a:ext uri="{FF2B5EF4-FFF2-40B4-BE49-F238E27FC236}">
                <a16:creationId xmlns:a16="http://schemas.microsoft.com/office/drawing/2014/main" id="{EF1FC67C-A4B7-4CB3-A4C0-AE08B51D66D0}"/>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6BEC292-B568-4FC6-A1B0-32A9B9776080}"/>
              </a:ext>
            </a:extLst>
          </p:cNvPr>
          <p:cNvSpPr>
            <a:spLocks noGrp="1"/>
          </p:cNvSpPr>
          <p:nvPr>
            <p:ph type="sldNum" sz="quarter" idx="11"/>
          </p:nvPr>
        </p:nvSpPr>
        <p:spPr/>
        <p:txBody>
          <a:bodyPr/>
          <a:lstStyle/>
          <a:p>
            <a:fld id="{344369E4-5DE7-46E5-874E-4FD437973785}" type="slidenum">
              <a:rPr lang="en-GB" smtClean="0"/>
              <a:pPr/>
              <a:t>50</a:t>
            </a:fld>
            <a:endParaRPr lang="en-GB" sz="1400" dirty="0"/>
          </a:p>
        </p:txBody>
      </p:sp>
      <p:sp>
        <p:nvSpPr>
          <p:cNvPr id="9" name="TextBox 8">
            <a:extLst>
              <a:ext uri="{FF2B5EF4-FFF2-40B4-BE49-F238E27FC236}">
                <a16:creationId xmlns:a16="http://schemas.microsoft.com/office/drawing/2014/main" id="{D8E4FED5-CC3F-4B57-BAE8-6303B0FA251B}"/>
              </a:ext>
            </a:extLst>
          </p:cNvPr>
          <p:cNvSpPr txBox="1"/>
          <p:nvPr/>
        </p:nvSpPr>
        <p:spPr>
          <a:xfrm>
            <a:off x="510363" y="2005070"/>
            <a:ext cx="4199860" cy="4031873"/>
          </a:xfrm>
          <a:prstGeom prst="rect">
            <a:avLst/>
          </a:prstGeom>
          <a:noFill/>
          <a:ln>
            <a:solidFill>
              <a:schemeClr val="tx1"/>
            </a:solidFill>
          </a:ln>
        </p:spPr>
        <p:txBody>
          <a:bodyPr wrap="square" rtlCol="0">
            <a:spAutoFit/>
          </a:bodyPr>
          <a:lstStyle/>
          <a:p>
            <a:r>
              <a:rPr lang="en-GB" sz="1600" dirty="0">
                <a:effectLst/>
                <a:latin typeface="+mn-lt"/>
              </a:rPr>
              <a:t>The skin is stretched between the thumb and forefinger of one hand, the needle is slowly inserted with the other hand,  bevel upwards, about 3mm into the superficial layers of the dermis almost parallel with the surface; the needle can usually be seen through the epidermis</a:t>
            </a:r>
          </a:p>
          <a:p>
            <a:endParaRPr lang="en-GB" sz="1600" dirty="0">
              <a:effectLst/>
              <a:latin typeface="+mn-lt"/>
            </a:endParaRPr>
          </a:p>
          <a:p>
            <a:r>
              <a:rPr lang="en-GB" sz="1600" dirty="0">
                <a:latin typeface="+mn-lt"/>
              </a:rPr>
              <a:t>A</a:t>
            </a:r>
            <a:r>
              <a:rPr lang="en-GB" sz="1600" dirty="0">
                <a:effectLst/>
                <a:latin typeface="+mn-lt"/>
              </a:rPr>
              <a:t> correctly given intradermal injection results in a tense, blanched, raised bleb of around 7mm diameter following a 0.1ml intradermal injection. </a:t>
            </a:r>
          </a:p>
          <a:p>
            <a:endParaRPr lang="en-GB" sz="1600" dirty="0">
              <a:effectLst/>
              <a:latin typeface="+mn-lt"/>
            </a:endParaRPr>
          </a:p>
          <a:p>
            <a:r>
              <a:rPr lang="en-GB" sz="1600" dirty="0">
                <a:effectLst/>
              </a:rPr>
              <a:t>I</a:t>
            </a:r>
            <a:r>
              <a:rPr lang="en-GB" sz="1600" dirty="0">
                <a:effectLst/>
                <a:latin typeface="+mn-lt"/>
              </a:rPr>
              <a:t>f little resistance is felt when injecting and a diffuse swelling occurs as opposed to a tense blanched bleb, the needle is too deep.</a:t>
            </a:r>
          </a:p>
        </p:txBody>
      </p:sp>
    </p:spTree>
    <p:extLst>
      <p:ext uri="{BB962C8B-B14F-4D97-AF65-F5344CB8AC3E}">
        <p14:creationId xmlns:p14="http://schemas.microsoft.com/office/powerpoint/2010/main" val="898054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AC43-10FE-4F03-BB92-1094D925337D}"/>
              </a:ext>
            </a:extLst>
          </p:cNvPr>
          <p:cNvSpPr>
            <a:spLocks noGrp="1"/>
          </p:cNvSpPr>
          <p:nvPr>
            <p:ph type="title"/>
          </p:nvPr>
        </p:nvSpPr>
        <p:spPr/>
        <p:txBody>
          <a:bodyPr/>
          <a:lstStyle/>
          <a:p>
            <a:r>
              <a:rPr lang="en-GB" dirty="0"/>
              <a:t>Correct intradermal technique continued</a:t>
            </a:r>
          </a:p>
        </p:txBody>
      </p:sp>
      <p:sp>
        <p:nvSpPr>
          <p:cNvPr id="3" name="Content Placeholder 2">
            <a:extLst>
              <a:ext uri="{FF2B5EF4-FFF2-40B4-BE49-F238E27FC236}">
                <a16:creationId xmlns:a16="http://schemas.microsoft.com/office/drawing/2014/main" id="{8CACA2D0-2B0C-48B9-B873-C58C069FAB4D}"/>
              </a:ext>
            </a:extLst>
          </p:cNvPr>
          <p:cNvSpPr>
            <a:spLocks noGrp="1"/>
          </p:cNvSpPr>
          <p:nvPr>
            <p:ph idx="1"/>
          </p:nvPr>
        </p:nvSpPr>
        <p:spPr>
          <a:xfrm>
            <a:off x="330206" y="5259092"/>
            <a:ext cx="6819680" cy="867071"/>
          </a:xfrm>
        </p:spPr>
        <p:txBody>
          <a:bodyPr>
            <a:normAutofit/>
          </a:bodyPr>
          <a:lstStyle/>
          <a:p>
            <a:r>
              <a:rPr lang="en-GB" dirty="0"/>
              <a:t>photograph that clearly shows the correct angle; photograph showing the bleb</a:t>
            </a:r>
          </a:p>
        </p:txBody>
      </p:sp>
      <p:sp>
        <p:nvSpPr>
          <p:cNvPr id="4" name="Footer Placeholder 3">
            <a:extLst>
              <a:ext uri="{FF2B5EF4-FFF2-40B4-BE49-F238E27FC236}">
                <a16:creationId xmlns:a16="http://schemas.microsoft.com/office/drawing/2014/main" id="{4653B1AF-4F8B-4470-8E53-DBA826F6E4C4}"/>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83877BC-D035-4175-B08E-677A53BF46EE}"/>
              </a:ext>
            </a:extLst>
          </p:cNvPr>
          <p:cNvSpPr>
            <a:spLocks noGrp="1"/>
          </p:cNvSpPr>
          <p:nvPr>
            <p:ph type="sldNum" sz="quarter" idx="11"/>
          </p:nvPr>
        </p:nvSpPr>
        <p:spPr/>
        <p:txBody>
          <a:bodyPr/>
          <a:lstStyle/>
          <a:p>
            <a:fld id="{344369E4-5DE7-46E5-874E-4FD437973785}" type="slidenum">
              <a:rPr lang="en-GB" smtClean="0"/>
              <a:pPr/>
              <a:t>51</a:t>
            </a:fld>
            <a:endParaRPr lang="en-GB" sz="1400" dirty="0"/>
          </a:p>
        </p:txBody>
      </p:sp>
      <p:pic>
        <p:nvPicPr>
          <p:cNvPr id="2050" name="Picture 1" descr="See the source image">
            <a:extLst>
              <a:ext uri="{FF2B5EF4-FFF2-40B4-BE49-F238E27FC236}">
                <a16:creationId xmlns:a16="http://schemas.microsoft.com/office/drawing/2014/main" id="{C0DE5622-3775-48B7-B843-05F160DCD4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75" t="-731" r="26803" b="49788"/>
          <a:stretch/>
        </p:blipFill>
        <p:spPr bwMode="auto">
          <a:xfrm>
            <a:off x="340963" y="1430594"/>
            <a:ext cx="6850251" cy="366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descr="See the source image">
            <a:extLst>
              <a:ext uri="{FF2B5EF4-FFF2-40B4-BE49-F238E27FC236}">
                <a16:creationId xmlns:a16="http://schemas.microsoft.com/office/drawing/2014/main" id="{C5695FA8-73CD-4EFF-BB4B-347EB9263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509" y="1504654"/>
            <a:ext cx="3492311" cy="4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613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52DBA55-B965-4C33-9523-9D3A9B89B988}"/>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2" name="Title 1">
            <a:extLst>
              <a:ext uri="{FF2B5EF4-FFF2-40B4-BE49-F238E27FC236}">
                <a16:creationId xmlns:a16="http://schemas.microsoft.com/office/drawing/2014/main" id="{85B239C7-4E6D-47D9-8FF1-FBB3263CB3DE}"/>
              </a:ext>
            </a:extLst>
          </p:cNvPr>
          <p:cNvSpPr>
            <a:spLocks noGrp="1"/>
          </p:cNvSpPr>
          <p:nvPr>
            <p:ph type="title"/>
          </p:nvPr>
        </p:nvSpPr>
        <p:spPr/>
        <p:txBody>
          <a:bodyPr>
            <a:noAutofit/>
          </a:bodyPr>
          <a:lstStyle/>
          <a:p>
            <a:r>
              <a:rPr lang="en-GB" dirty="0"/>
              <a:t>Comparison of intradermal, subcutaneous and intramuscular technique</a:t>
            </a:r>
          </a:p>
        </p:txBody>
      </p:sp>
      <p:pic>
        <p:nvPicPr>
          <p:cNvPr id="7" name="Content Placeholder 6" descr="Diagram&#10;&#10;Description automatically generated">
            <a:extLst>
              <a:ext uri="{FF2B5EF4-FFF2-40B4-BE49-F238E27FC236}">
                <a16:creationId xmlns:a16="http://schemas.microsoft.com/office/drawing/2014/main" id="{328E66EE-48F1-4A7F-A9A8-C5EFB2DAD9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1395" y="1517177"/>
            <a:ext cx="8192160" cy="4608986"/>
          </a:xfrm>
          <a:ln>
            <a:solidFill>
              <a:schemeClr val="tx1"/>
            </a:solidFill>
          </a:ln>
        </p:spPr>
      </p:pic>
      <p:sp>
        <p:nvSpPr>
          <p:cNvPr id="5" name="Slide Number Placeholder 4">
            <a:extLst>
              <a:ext uri="{FF2B5EF4-FFF2-40B4-BE49-F238E27FC236}">
                <a16:creationId xmlns:a16="http://schemas.microsoft.com/office/drawing/2014/main" id="{222D20B1-679A-4562-9398-B05BA1EF2A1F}"/>
              </a:ext>
            </a:extLst>
          </p:cNvPr>
          <p:cNvSpPr>
            <a:spLocks noGrp="1"/>
          </p:cNvSpPr>
          <p:nvPr>
            <p:ph type="sldNum" sz="quarter" idx="11"/>
          </p:nvPr>
        </p:nvSpPr>
        <p:spPr/>
        <p:txBody>
          <a:bodyPr/>
          <a:lstStyle/>
          <a:p>
            <a:fld id="{344369E4-5DE7-46E5-874E-4FD437973785}" type="slidenum">
              <a:rPr lang="en-GB" smtClean="0"/>
              <a:pPr/>
              <a:t>52</a:t>
            </a:fld>
            <a:endParaRPr lang="en-GB" sz="1400" dirty="0"/>
          </a:p>
        </p:txBody>
      </p:sp>
      <p:sp>
        <p:nvSpPr>
          <p:cNvPr id="11" name="TextBox 10">
            <a:extLst>
              <a:ext uri="{FF2B5EF4-FFF2-40B4-BE49-F238E27FC236}">
                <a16:creationId xmlns:a16="http://schemas.microsoft.com/office/drawing/2014/main" id="{05322C2C-026D-49AD-AA50-E691559B3B43}"/>
              </a:ext>
            </a:extLst>
          </p:cNvPr>
          <p:cNvSpPr txBox="1"/>
          <p:nvPr/>
        </p:nvSpPr>
        <p:spPr>
          <a:xfrm>
            <a:off x="726961" y="2126512"/>
            <a:ext cx="2271420" cy="3416320"/>
          </a:xfrm>
          <a:prstGeom prst="rect">
            <a:avLst/>
          </a:prstGeom>
          <a:noFill/>
          <a:ln>
            <a:solidFill>
              <a:schemeClr val="tx1"/>
            </a:solidFill>
          </a:ln>
        </p:spPr>
        <p:txBody>
          <a:bodyPr wrap="square" rtlCol="0">
            <a:spAutoFit/>
          </a:bodyPr>
          <a:lstStyle/>
          <a:p>
            <a:r>
              <a:rPr lang="en-GB" sz="2400" dirty="0"/>
              <a:t>This diagram shows the required needle insertion angle and depth of tissue penetration for each technique</a:t>
            </a:r>
          </a:p>
        </p:txBody>
      </p:sp>
    </p:spTree>
    <p:extLst>
      <p:ext uri="{BB962C8B-B14F-4D97-AF65-F5344CB8AC3E}">
        <p14:creationId xmlns:p14="http://schemas.microsoft.com/office/powerpoint/2010/main" val="38388520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3EC1B-8048-4844-886D-80F5CCEED583}"/>
              </a:ext>
            </a:extLst>
          </p:cNvPr>
          <p:cNvSpPr>
            <a:spLocks noGrp="1"/>
          </p:cNvSpPr>
          <p:nvPr>
            <p:ph type="title"/>
          </p:nvPr>
        </p:nvSpPr>
        <p:spPr/>
        <p:txBody>
          <a:bodyPr/>
          <a:lstStyle/>
          <a:p>
            <a:r>
              <a:rPr lang="en-GB" dirty="0"/>
              <a:t>Disposal </a:t>
            </a:r>
          </a:p>
        </p:txBody>
      </p:sp>
      <p:sp>
        <p:nvSpPr>
          <p:cNvPr id="3" name="Content Placeholder 2">
            <a:extLst>
              <a:ext uri="{FF2B5EF4-FFF2-40B4-BE49-F238E27FC236}">
                <a16:creationId xmlns:a16="http://schemas.microsoft.com/office/drawing/2014/main" id="{3BFBDCDF-40B4-4647-B93C-F7D033FA0808}"/>
              </a:ext>
            </a:extLst>
          </p:cNvPr>
          <p:cNvSpPr>
            <a:spLocks noGrp="1"/>
          </p:cNvSpPr>
          <p:nvPr>
            <p:ph idx="1"/>
          </p:nvPr>
        </p:nvSpPr>
        <p:spPr/>
        <p:txBody>
          <a:bodyPr>
            <a:normAutofit/>
          </a:bodyPr>
          <a:lstStyle/>
          <a:p>
            <a:r>
              <a:rPr lang="en-GB" dirty="0"/>
              <a:t>equipment used for vaccination, including used vials, ampoules or syringes, should be disposed of by placing them in a proper, puncture-resistant ‘sharps box’ according to local authority regulations and guidance in </a:t>
            </a:r>
            <a:r>
              <a:rPr lang="en-GB" dirty="0">
                <a:solidFill>
                  <a:srgbClr val="0070C0"/>
                </a:solidFill>
                <a:hlinkClick r:id="rId2">
                  <a:extLst>
                    <a:ext uri="{A12FA001-AC4F-418D-AE19-62706E023703}">
                      <ahyp:hlinkClr xmlns:ahyp="http://schemas.microsoft.com/office/drawing/2018/hyperlinkcolor" val="tx"/>
                    </a:ext>
                  </a:extLst>
                </a:hlinkClick>
              </a:rPr>
              <a:t>Health Technical Memorandum 07-01: Safe management of healthcare waste (Department of Health, 2013)</a:t>
            </a:r>
            <a:r>
              <a:rPr lang="en-GB" dirty="0">
                <a:solidFill>
                  <a:srgbClr val="0070C0"/>
                </a:solidFill>
              </a:rPr>
              <a:t> </a:t>
            </a:r>
          </a:p>
          <a:p>
            <a:r>
              <a:rPr lang="en-GB" dirty="0"/>
              <a:t>sharps waste and empty vials should be placed into yellow lidded waste bins and sent for incineration</a:t>
            </a:r>
          </a:p>
        </p:txBody>
      </p:sp>
      <p:sp>
        <p:nvSpPr>
          <p:cNvPr id="4" name="Footer Placeholder 3">
            <a:extLst>
              <a:ext uri="{FF2B5EF4-FFF2-40B4-BE49-F238E27FC236}">
                <a16:creationId xmlns:a16="http://schemas.microsoft.com/office/drawing/2014/main" id="{B9675F96-9E3F-427B-96F8-059EFB299B4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DD016FD-D9A3-4B7B-94D3-60D546CCDFAD}"/>
              </a:ext>
            </a:extLst>
          </p:cNvPr>
          <p:cNvSpPr>
            <a:spLocks noGrp="1"/>
          </p:cNvSpPr>
          <p:nvPr>
            <p:ph type="sldNum" sz="quarter" idx="11"/>
          </p:nvPr>
        </p:nvSpPr>
        <p:spPr/>
        <p:txBody>
          <a:bodyPr/>
          <a:lstStyle/>
          <a:p>
            <a:fld id="{344369E4-5DE7-46E5-874E-4FD437973785}" type="slidenum">
              <a:rPr lang="en-GB" smtClean="0"/>
              <a:pPr/>
              <a:t>53</a:t>
            </a:fld>
            <a:endParaRPr lang="en-GB" sz="1400" dirty="0"/>
          </a:p>
        </p:txBody>
      </p:sp>
    </p:spTree>
    <p:extLst>
      <p:ext uri="{BB962C8B-B14F-4D97-AF65-F5344CB8AC3E}">
        <p14:creationId xmlns:p14="http://schemas.microsoft.com/office/powerpoint/2010/main" val="2941559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9ACD-8A7A-4BF8-BC73-EF8EDA42C7EC}"/>
              </a:ext>
            </a:extLst>
          </p:cNvPr>
          <p:cNvSpPr>
            <a:spLocks noGrp="1"/>
          </p:cNvSpPr>
          <p:nvPr>
            <p:ph type="title"/>
          </p:nvPr>
        </p:nvSpPr>
        <p:spPr/>
        <p:txBody>
          <a:bodyPr>
            <a:normAutofit/>
          </a:bodyPr>
          <a:lstStyle/>
          <a:p>
            <a:r>
              <a:rPr lang="en-GB" dirty="0"/>
              <a:t>Recording</a:t>
            </a:r>
            <a:endParaRPr lang="en-GB" dirty="0">
              <a:highlight>
                <a:srgbClr val="FFFF00"/>
              </a:highlight>
            </a:endParaRPr>
          </a:p>
        </p:txBody>
      </p:sp>
      <p:sp>
        <p:nvSpPr>
          <p:cNvPr id="3" name="Content Placeholder 2">
            <a:extLst>
              <a:ext uri="{FF2B5EF4-FFF2-40B4-BE49-F238E27FC236}">
                <a16:creationId xmlns:a16="http://schemas.microsoft.com/office/drawing/2014/main" id="{CFCCEEED-5649-4616-B2C1-AAA2613BD136}"/>
              </a:ext>
            </a:extLst>
          </p:cNvPr>
          <p:cNvSpPr>
            <a:spLocks noGrp="1"/>
          </p:cNvSpPr>
          <p:nvPr>
            <p:ph idx="1"/>
          </p:nvPr>
        </p:nvSpPr>
        <p:spPr>
          <a:xfrm>
            <a:off x="330206" y="1619767"/>
            <a:ext cx="11123857" cy="4351338"/>
          </a:xfrm>
        </p:spPr>
        <p:txBody>
          <a:bodyPr>
            <a:normAutofit fontScale="92500"/>
          </a:bodyPr>
          <a:lstStyle/>
          <a:p>
            <a:pPr>
              <a:spcBef>
                <a:spcPts val="600"/>
              </a:spcBef>
            </a:pPr>
            <a:r>
              <a:rPr lang="en-GB" dirty="0"/>
              <a:t>t</a:t>
            </a:r>
            <a:r>
              <a:rPr lang="en-GB" sz="2400" dirty="0"/>
              <a:t>he following information should be recorded for each vaccine given:</a:t>
            </a:r>
          </a:p>
          <a:p>
            <a:pPr lvl="1">
              <a:spcBef>
                <a:spcPts val="600"/>
              </a:spcBef>
            </a:pPr>
            <a:r>
              <a:rPr lang="en-GB" dirty="0"/>
              <a:t>vaccine name, product name, batch number and expiry date </a:t>
            </a:r>
          </a:p>
          <a:p>
            <a:pPr lvl="1">
              <a:spcBef>
                <a:spcPts val="600"/>
              </a:spcBef>
            </a:pPr>
            <a:r>
              <a:rPr lang="en-GB" dirty="0"/>
              <a:t>dose administered and route and anatomical site of administration </a:t>
            </a:r>
          </a:p>
          <a:p>
            <a:pPr lvl="1">
              <a:spcBef>
                <a:spcPts val="600"/>
              </a:spcBef>
            </a:pPr>
            <a:r>
              <a:rPr lang="en-GB" dirty="0"/>
              <a:t>date immunisation given </a:t>
            </a:r>
          </a:p>
          <a:p>
            <a:pPr lvl="1">
              <a:spcBef>
                <a:spcPts val="600"/>
              </a:spcBef>
            </a:pPr>
            <a:r>
              <a:rPr lang="en-GB" dirty="0"/>
              <a:t>route/site used</a:t>
            </a:r>
          </a:p>
          <a:p>
            <a:pPr lvl="1">
              <a:spcBef>
                <a:spcPts val="600"/>
              </a:spcBef>
            </a:pPr>
            <a:r>
              <a:rPr lang="en-GB" dirty="0"/>
              <a:t>name and signature of vaccinator</a:t>
            </a:r>
          </a:p>
          <a:p>
            <a:r>
              <a:rPr lang="en-GB" dirty="0"/>
              <a:t>pre-exposure vaccine given to GBMSM in sexual health clinics should be recorded in established IT systems (GUMCAD)</a:t>
            </a:r>
          </a:p>
          <a:p>
            <a:r>
              <a:rPr lang="en-GB" dirty="0"/>
              <a:t>post-exposure vaccines given to contacts and pre- and post-exposure prophylaxis for staff should be recorded on the </a:t>
            </a:r>
            <a:r>
              <a:rPr lang="en-GB" dirty="0">
                <a:solidFill>
                  <a:srgbClr val="0070C0"/>
                </a:solidFill>
                <a:hlinkClick r:id="rId2">
                  <a:extLst>
                    <a:ext uri="{A12FA001-AC4F-418D-AE19-62706E023703}">
                      <ahyp:hlinkClr xmlns:ahyp="http://schemas.microsoft.com/office/drawing/2018/hyperlinkcolor" val="tx"/>
                    </a:ext>
                  </a:extLst>
                </a:hlinkClick>
              </a:rPr>
              <a:t>online form</a:t>
            </a:r>
            <a:r>
              <a:rPr lang="en-GB" dirty="0">
                <a:solidFill>
                  <a:srgbClr val="0070C0"/>
                </a:solidFill>
              </a:rPr>
              <a:t> </a:t>
            </a:r>
            <a:r>
              <a:rPr lang="en-GB" dirty="0"/>
              <a:t>created by UKHSA to securely and systematically monitor the usage, safety and effectiveness of the MVA-BN vaccine</a:t>
            </a:r>
          </a:p>
          <a:p>
            <a:r>
              <a:rPr lang="en-GB" dirty="0"/>
              <a:t>if the vaccine recipient is pregnant, if possible record this and the gestational age</a:t>
            </a:r>
          </a:p>
        </p:txBody>
      </p:sp>
      <p:sp>
        <p:nvSpPr>
          <p:cNvPr id="4" name="Footer Placeholder 3">
            <a:extLst>
              <a:ext uri="{FF2B5EF4-FFF2-40B4-BE49-F238E27FC236}">
                <a16:creationId xmlns:a16="http://schemas.microsoft.com/office/drawing/2014/main" id="{BD268D62-E81F-4D27-A1D7-6A80B51034EA}"/>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46C6F91-4FFA-4847-BE89-C1D88F89F1CB}"/>
              </a:ext>
            </a:extLst>
          </p:cNvPr>
          <p:cNvSpPr>
            <a:spLocks noGrp="1"/>
          </p:cNvSpPr>
          <p:nvPr>
            <p:ph type="sldNum" sz="quarter" idx="11"/>
          </p:nvPr>
        </p:nvSpPr>
        <p:spPr/>
        <p:txBody>
          <a:bodyPr/>
          <a:lstStyle/>
          <a:p>
            <a:fld id="{344369E4-5DE7-46E5-874E-4FD437973785}" type="slidenum">
              <a:rPr lang="en-GB" smtClean="0"/>
              <a:pPr/>
              <a:t>54</a:t>
            </a:fld>
            <a:endParaRPr lang="en-GB" sz="1400" dirty="0"/>
          </a:p>
        </p:txBody>
      </p:sp>
    </p:spTree>
    <p:extLst>
      <p:ext uri="{BB962C8B-B14F-4D97-AF65-F5344CB8AC3E}">
        <p14:creationId xmlns:p14="http://schemas.microsoft.com/office/powerpoint/2010/main" val="1561408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373C-7ACA-4CB3-81E3-F4C417A40D02}"/>
              </a:ext>
            </a:extLst>
          </p:cNvPr>
          <p:cNvSpPr>
            <a:spLocks noGrp="1"/>
          </p:cNvSpPr>
          <p:nvPr>
            <p:ph type="title"/>
          </p:nvPr>
        </p:nvSpPr>
        <p:spPr/>
        <p:txBody>
          <a:bodyPr>
            <a:normAutofit fontScale="90000"/>
          </a:bodyPr>
          <a:lstStyle/>
          <a:p>
            <a:r>
              <a:rPr lang="en-GB" dirty="0"/>
              <a:t>Post vaccination information – intramuscular/ subcutaneous</a:t>
            </a:r>
          </a:p>
        </p:txBody>
      </p:sp>
      <p:sp>
        <p:nvSpPr>
          <p:cNvPr id="3" name="Content Placeholder 2">
            <a:extLst>
              <a:ext uri="{FF2B5EF4-FFF2-40B4-BE49-F238E27FC236}">
                <a16:creationId xmlns:a16="http://schemas.microsoft.com/office/drawing/2014/main" id="{3FEC0939-E2DF-440B-BA0D-3D5EDE2FAA56}"/>
              </a:ext>
            </a:extLst>
          </p:cNvPr>
          <p:cNvSpPr>
            <a:spLocks noGrp="1"/>
          </p:cNvSpPr>
          <p:nvPr>
            <p:ph idx="1"/>
          </p:nvPr>
        </p:nvSpPr>
        <p:spPr>
          <a:xfrm>
            <a:off x="330206" y="1774826"/>
            <a:ext cx="6929335" cy="4351338"/>
          </a:xfrm>
        </p:spPr>
        <p:txBody>
          <a:bodyPr>
            <a:normAutofit fontScale="77500" lnSpcReduction="20000"/>
          </a:bodyPr>
          <a:lstStyle/>
          <a:p>
            <a:r>
              <a:rPr lang="en-GB" dirty="0"/>
              <a:t>as is recommended after any vaccination, any fever following vaccination should be monitored and if individuals are concerned about their health at any time, they should seek advice from their GP or NHS111</a:t>
            </a:r>
          </a:p>
          <a:p>
            <a:r>
              <a:rPr lang="en-GB" dirty="0"/>
              <a:t>following vaccination, vaccine recipients should be given information about possible reactions to the vaccine, how to treat these, and when and from whom to seek further advice if required</a:t>
            </a:r>
          </a:p>
          <a:p>
            <a:r>
              <a:rPr lang="en-GB" dirty="0"/>
              <a:t>a patient information leaflet is available with the MVA-BN vaccine to be given to vaccinees (additional copies can be </a:t>
            </a:r>
            <a:r>
              <a:rPr lang="en-GB" sz="2500" dirty="0">
                <a:latin typeface="+mn-lt"/>
              </a:rPr>
              <a:t>downloaded from </a:t>
            </a:r>
            <a:r>
              <a:rPr lang="en-GB" sz="2500" dirty="0">
                <a:solidFill>
                  <a:srgbClr val="0070C0"/>
                </a:solidFill>
                <a:effectLst/>
                <a:latin typeface="+mn-lt"/>
                <a:ea typeface="Calibri" panose="020F0502020204030204" pitchFamily="34" charset="0"/>
                <a:hlinkClick r:id="rId3">
                  <a:extLst>
                    <a:ext uri="{A12FA001-AC4F-418D-AE19-62706E023703}">
                      <ahyp:hlinkClr xmlns:ahyp="http://schemas.microsoft.com/office/drawing/2018/hyperlinkcolor" val="tx"/>
                    </a:ext>
                  </a:extLst>
                </a:hlinkClick>
              </a:rPr>
              <a:t>www.sps.nhs.uk/articles/using-smallpox-vaccine-for-monkeypox-exposure/</a:t>
            </a:r>
            <a:r>
              <a:rPr lang="en-GB" sz="2500" dirty="0">
                <a:solidFill>
                  <a:srgbClr val="0070C0"/>
                </a:solidFill>
                <a:effectLst/>
                <a:latin typeface="+mn-lt"/>
                <a:ea typeface="Calibri" panose="020F0502020204030204" pitchFamily="34" charset="0"/>
              </a:rPr>
              <a:t> )</a:t>
            </a:r>
            <a:endParaRPr lang="en-GB" sz="2500" dirty="0">
              <a:solidFill>
                <a:srgbClr val="0070C0"/>
              </a:solidFill>
              <a:latin typeface="+mn-lt"/>
            </a:endParaRPr>
          </a:p>
          <a:p>
            <a:r>
              <a:rPr lang="en-GB" dirty="0">
                <a:solidFill>
                  <a:srgbClr val="0070C0"/>
                </a:solidFill>
              </a:rPr>
              <a:t>a </a:t>
            </a:r>
            <a:r>
              <a:rPr lang="en-GB" dirty="0">
                <a:solidFill>
                  <a:srgbClr val="0070C0"/>
                </a:solidFill>
                <a:hlinkClick r:id="rId4">
                  <a:extLst>
                    <a:ext uri="{A12FA001-AC4F-418D-AE19-62706E023703}">
                      <ahyp:hlinkClr xmlns:ahyp="http://schemas.microsoft.com/office/drawing/2018/hyperlinkcolor" val="tx"/>
                    </a:ext>
                  </a:extLst>
                </a:hlinkClick>
              </a:rPr>
              <a:t>UKHSA patient </a:t>
            </a:r>
            <a:r>
              <a:rPr lang="en-GB" dirty="0">
                <a:solidFill>
                  <a:srgbClr val="0070C0"/>
                </a:solidFill>
                <a:latin typeface="+mn-lt"/>
                <a:hlinkClick r:id="rId4">
                  <a:extLst>
                    <a:ext uri="{A12FA001-AC4F-418D-AE19-62706E023703}">
                      <ahyp:hlinkClr xmlns:ahyp="http://schemas.microsoft.com/office/drawing/2018/hyperlinkcolor" val="tx"/>
                    </a:ext>
                  </a:extLst>
                </a:hlinkClick>
              </a:rPr>
              <a:t>information leaflet</a:t>
            </a:r>
            <a:r>
              <a:rPr lang="en-GB" dirty="0">
                <a:solidFill>
                  <a:srgbClr val="0070C0"/>
                </a:solidFill>
                <a:latin typeface="+mn-lt"/>
              </a:rPr>
              <a:t> </a:t>
            </a:r>
            <a:r>
              <a:rPr lang="en-GB" dirty="0">
                <a:latin typeface="+mn-lt"/>
              </a:rPr>
              <a:t>and patient vaccination record card must be given to eligible patients and are available (o</a:t>
            </a:r>
            <a:r>
              <a:rPr lang="en-GB" dirty="0">
                <a:effectLst/>
                <a:latin typeface="+mn-lt"/>
                <a:ea typeface="Calibri" panose="020F0502020204030204" pitchFamily="34" charset="0"/>
              </a:rPr>
              <a:t>rder from the Health Publications website or call 0300 123 1002 using the product code</a:t>
            </a: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rPr>
              <a:t> 2022MP1EN</a:t>
            </a:r>
            <a:r>
              <a:rPr kumimoji="0" lang="en-GB" b="0" i="0" u="none" strike="noStrike" kern="1200" cap="none" spc="0" normalizeH="0" baseline="0" noProof="0" dirty="0">
                <a:ln>
                  <a:noFill/>
                </a:ln>
                <a:solidFill>
                  <a:srgbClr val="000000"/>
                </a:solidFill>
                <a:uLnTx/>
                <a:uFillTx/>
                <a:latin typeface="+mn-lt"/>
                <a:ea typeface="Calibri" panose="020F0502020204030204" pitchFamily="34" charset="0"/>
                <a:cs typeface="Arial" panose="020B0604020202020204" pitchFamily="34" charset="0"/>
              </a:rPr>
              <a:t>.</a:t>
            </a:r>
            <a:r>
              <a:rPr lang="en-GB" dirty="0">
                <a:effectLst/>
                <a:latin typeface="+mn-lt"/>
                <a:ea typeface="Calibri" panose="020F0502020204030204" pitchFamily="34" charset="0"/>
              </a:rPr>
              <a:t> Translated, braille and audio versions are available)</a:t>
            </a:r>
          </a:p>
          <a:p>
            <a:r>
              <a:rPr lang="en-GB" dirty="0">
                <a:solidFill>
                  <a:srgbClr val="0070C0"/>
                </a:solidFill>
                <a:effectLst/>
                <a:latin typeface="+mn-lt"/>
                <a:ea typeface="Calibri" panose="020F0502020204030204" pitchFamily="34" charset="0"/>
                <a:hlinkClick r:id="rId5">
                  <a:extLst>
                    <a:ext uri="{A12FA001-AC4F-418D-AE19-62706E023703}">
                      <ahyp:hlinkClr xmlns:ahyp="http://schemas.microsoft.com/office/drawing/2018/hyperlinkcolor" val="tx"/>
                    </a:ext>
                  </a:extLst>
                </a:hlinkClick>
              </a:rPr>
              <a:t>information on monkeypox</a:t>
            </a:r>
            <a:r>
              <a:rPr lang="en-GB" dirty="0">
                <a:solidFill>
                  <a:srgbClr val="0070C0"/>
                </a:solidFill>
                <a:effectLst/>
                <a:latin typeface="+mn-lt"/>
                <a:ea typeface="Calibri" panose="020F0502020204030204" pitchFamily="34" charset="0"/>
              </a:rPr>
              <a:t> </a:t>
            </a:r>
            <a:r>
              <a:rPr lang="en-GB" dirty="0">
                <a:effectLst/>
                <a:latin typeface="+mn-lt"/>
                <a:ea typeface="Calibri" panose="020F0502020204030204" pitchFamily="34" charset="0"/>
              </a:rPr>
              <a:t>also available from NHS UK</a:t>
            </a:r>
          </a:p>
          <a:p>
            <a:endParaRPr lang="en-GB" dirty="0">
              <a:effectLst/>
              <a:latin typeface="+mn-lt"/>
              <a:ea typeface="Calibri" panose="020F0502020204030204" pitchFamily="34" charset="0"/>
            </a:endParaRPr>
          </a:p>
          <a:p>
            <a:endParaRPr lang="en-GB" dirty="0">
              <a:highlight>
                <a:srgbClr val="FFFF00"/>
              </a:highlight>
              <a:latin typeface="+mn-lt"/>
            </a:endParaRPr>
          </a:p>
        </p:txBody>
      </p:sp>
      <p:sp>
        <p:nvSpPr>
          <p:cNvPr id="4" name="Footer Placeholder 3">
            <a:extLst>
              <a:ext uri="{FF2B5EF4-FFF2-40B4-BE49-F238E27FC236}">
                <a16:creationId xmlns:a16="http://schemas.microsoft.com/office/drawing/2014/main" id="{6FC17A47-0168-4968-A9EC-8E64B04D54A6}"/>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6F76C11-2D2F-43B9-8FDF-827FD334902B}"/>
              </a:ext>
            </a:extLst>
          </p:cNvPr>
          <p:cNvSpPr>
            <a:spLocks noGrp="1"/>
          </p:cNvSpPr>
          <p:nvPr>
            <p:ph type="sldNum" sz="quarter" idx="11"/>
          </p:nvPr>
        </p:nvSpPr>
        <p:spPr/>
        <p:txBody>
          <a:bodyPr/>
          <a:lstStyle/>
          <a:p>
            <a:fld id="{344369E4-5DE7-46E5-874E-4FD437973785}" type="slidenum">
              <a:rPr lang="en-GB" smtClean="0"/>
              <a:pPr/>
              <a:t>55</a:t>
            </a:fld>
            <a:endParaRPr lang="en-GB" sz="1400" dirty="0"/>
          </a:p>
        </p:txBody>
      </p:sp>
      <p:pic>
        <p:nvPicPr>
          <p:cNvPr id="12" name="Picture 11">
            <a:extLst>
              <a:ext uri="{FF2B5EF4-FFF2-40B4-BE49-F238E27FC236}">
                <a16:creationId xmlns:a16="http://schemas.microsoft.com/office/drawing/2014/main" id="{7164EA03-95BC-45ED-8023-C98E088143E8}"/>
              </a:ext>
            </a:extLst>
          </p:cNvPr>
          <p:cNvPicPr>
            <a:picLocks noChangeAspect="1"/>
          </p:cNvPicPr>
          <p:nvPr/>
        </p:nvPicPr>
        <p:blipFill>
          <a:blip r:embed="rId6"/>
          <a:stretch>
            <a:fillRect/>
          </a:stretch>
        </p:blipFill>
        <p:spPr>
          <a:xfrm>
            <a:off x="8793810" y="1464709"/>
            <a:ext cx="2454805" cy="3508538"/>
          </a:xfrm>
          <a:prstGeom prst="rect">
            <a:avLst/>
          </a:prstGeom>
          <a:solidFill>
            <a:schemeClr val="tx1"/>
          </a:solidFill>
          <a:ln>
            <a:solidFill>
              <a:schemeClr val="tx1"/>
            </a:solidFill>
          </a:ln>
        </p:spPr>
      </p:pic>
      <p:pic>
        <p:nvPicPr>
          <p:cNvPr id="7" name="Picture 6">
            <a:extLst>
              <a:ext uri="{FF2B5EF4-FFF2-40B4-BE49-F238E27FC236}">
                <a16:creationId xmlns:a16="http://schemas.microsoft.com/office/drawing/2014/main" id="{D16464BE-4EDD-4420-A723-F2C8E119E844}"/>
              </a:ext>
            </a:extLst>
          </p:cNvPr>
          <p:cNvPicPr>
            <a:picLocks noChangeAspect="1"/>
          </p:cNvPicPr>
          <p:nvPr/>
        </p:nvPicPr>
        <p:blipFill>
          <a:blip r:embed="rId7"/>
          <a:stretch>
            <a:fillRect/>
          </a:stretch>
        </p:blipFill>
        <p:spPr>
          <a:xfrm>
            <a:off x="7593567" y="5003867"/>
            <a:ext cx="2234076" cy="1417184"/>
          </a:xfrm>
          <a:prstGeom prst="rect">
            <a:avLst/>
          </a:prstGeom>
          <a:ln>
            <a:solidFill>
              <a:schemeClr val="tx1"/>
            </a:solidFill>
          </a:ln>
        </p:spPr>
      </p:pic>
      <p:pic>
        <p:nvPicPr>
          <p:cNvPr id="9" name="Picture 8">
            <a:extLst>
              <a:ext uri="{FF2B5EF4-FFF2-40B4-BE49-F238E27FC236}">
                <a16:creationId xmlns:a16="http://schemas.microsoft.com/office/drawing/2014/main" id="{710FAFC3-B3DE-40D2-9B1C-0BC8442C3385}"/>
              </a:ext>
            </a:extLst>
          </p:cNvPr>
          <p:cNvPicPr>
            <a:picLocks noChangeAspect="1"/>
          </p:cNvPicPr>
          <p:nvPr/>
        </p:nvPicPr>
        <p:blipFill>
          <a:blip r:embed="rId8"/>
          <a:stretch>
            <a:fillRect/>
          </a:stretch>
        </p:blipFill>
        <p:spPr>
          <a:xfrm>
            <a:off x="9827643" y="5003867"/>
            <a:ext cx="2301955" cy="1421426"/>
          </a:xfrm>
          <a:prstGeom prst="rect">
            <a:avLst/>
          </a:prstGeom>
          <a:ln>
            <a:solidFill>
              <a:schemeClr val="tx1"/>
            </a:solidFill>
          </a:ln>
        </p:spPr>
      </p:pic>
    </p:spTree>
    <p:extLst>
      <p:ext uri="{BB962C8B-B14F-4D97-AF65-F5344CB8AC3E}">
        <p14:creationId xmlns:p14="http://schemas.microsoft.com/office/powerpoint/2010/main" val="2551371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373C-7ACA-4CB3-81E3-F4C417A40D02}"/>
              </a:ext>
            </a:extLst>
          </p:cNvPr>
          <p:cNvSpPr>
            <a:spLocks noGrp="1"/>
          </p:cNvSpPr>
          <p:nvPr>
            <p:ph type="title"/>
          </p:nvPr>
        </p:nvSpPr>
        <p:spPr/>
        <p:txBody>
          <a:bodyPr>
            <a:normAutofit/>
          </a:bodyPr>
          <a:lstStyle/>
          <a:p>
            <a:r>
              <a:rPr lang="en-GB" dirty="0"/>
              <a:t>Post vaccination information – intradermal</a:t>
            </a:r>
          </a:p>
        </p:txBody>
      </p:sp>
      <p:sp>
        <p:nvSpPr>
          <p:cNvPr id="3" name="Content Placeholder 2">
            <a:extLst>
              <a:ext uri="{FF2B5EF4-FFF2-40B4-BE49-F238E27FC236}">
                <a16:creationId xmlns:a16="http://schemas.microsoft.com/office/drawing/2014/main" id="{3FEC0939-E2DF-440B-BA0D-3D5EDE2FAA56}"/>
              </a:ext>
            </a:extLst>
          </p:cNvPr>
          <p:cNvSpPr>
            <a:spLocks noGrp="1"/>
          </p:cNvSpPr>
          <p:nvPr>
            <p:ph idx="1"/>
          </p:nvPr>
        </p:nvSpPr>
        <p:spPr>
          <a:xfrm>
            <a:off x="330206" y="1774826"/>
            <a:ext cx="6929335" cy="4351338"/>
          </a:xfrm>
        </p:spPr>
        <p:txBody>
          <a:bodyPr>
            <a:normAutofit fontScale="62500" lnSpcReduction="20000"/>
          </a:bodyPr>
          <a:lstStyle/>
          <a:p>
            <a:r>
              <a:rPr lang="en-GB" dirty="0"/>
              <a:t>as is recommended after any vaccination, any fever following vaccination should be monitored and if individuals are concerned about their health at any time, they should seek advice from their GP or NHS111</a:t>
            </a:r>
          </a:p>
          <a:p>
            <a:r>
              <a:rPr lang="en-GB" dirty="0"/>
              <a:t>following vaccination, vaccine recipients should be given information about possible reactions to the vaccine, how to treat these, and when and from whom to seek further advice if required</a:t>
            </a:r>
          </a:p>
          <a:p>
            <a:r>
              <a:rPr lang="en-GB" dirty="0"/>
              <a:t>Encourage recipients to report adverse reactions to the </a:t>
            </a:r>
            <a:r>
              <a:rPr lang="en-GB" dirty="0">
                <a:solidFill>
                  <a:srgbClr val="0070C0"/>
                </a:solidFill>
                <a:hlinkClick r:id="rId3">
                  <a:extLst>
                    <a:ext uri="{A12FA001-AC4F-418D-AE19-62706E023703}">
                      <ahyp:hlinkClr xmlns:ahyp="http://schemas.microsoft.com/office/drawing/2018/hyperlinkcolor" val="tx"/>
                    </a:ext>
                  </a:extLst>
                </a:hlinkClick>
              </a:rPr>
              <a:t>MHRA Yellow Card Scheme</a:t>
            </a:r>
            <a:r>
              <a:rPr lang="en-GB" dirty="0"/>
              <a:t> (details are included in the UKHSA patient information leaflet)</a:t>
            </a:r>
          </a:p>
          <a:p>
            <a:r>
              <a:rPr lang="en-GB" dirty="0"/>
              <a:t>a patient information leaflet is available with the MVA-BN vaccine to be given to vaccinees (additional copies can be </a:t>
            </a:r>
            <a:r>
              <a:rPr lang="en-GB" sz="2500" dirty="0">
                <a:latin typeface="+mn-lt"/>
              </a:rPr>
              <a:t>downloaded from </a:t>
            </a:r>
            <a:r>
              <a:rPr lang="en-GB" sz="2500" dirty="0">
                <a:solidFill>
                  <a:srgbClr val="0070C0"/>
                </a:solidFill>
                <a:effectLst/>
                <a:latin typeface="+mn-lt"/>
                <a:ea typeface="Calibri" panose="020F0502020204030204" pitchFamily="34" charset="0"/>
                <a:hlinkClick r:id="rId4">
                  <a:extLst>
                    <a:ext uri="{A12FA001-AC4F-418D-AE19-62706E023703}">
                      <ahyp:hlinkClr xmlns:ahyp="http://schemas.microsoft.com/office/drawing/2018/hyperlinkcolor" val="tx"/>
                    </a:ext>
                  </a:extLst>
                </a:hlinkClick>
              </a:rPr>
              <a:t>www.sps.nhs.uk/articles/using-smallpox-vaccine-for-monkeypox-exposure/</a:t>
            </a:r>
            <a:r>
              <a:rPr lang="en-GB" sz="2500" dirty="0">
                <a:solidFill>
                  <a:srgbClr val="0070C0"/>
                </a:solidFill>
                <a:effectLst/>
                <a:latin typeface="+mn-lt"/>
                <a:ea typeface="Calibri" panose="020F0502020204030204" pitchFamily="34" charset="0"/>
              </a:rPr>
              <a:t> </a:t>
            </a:r>
            <a:r>
              <a:rPr lang="en-GB" sz="2500" dirty="0">
                <a:effectLst/>
                <a:latin typeface="+mn-lt"/>
                <a:ea typeface="Calibri" panose="020F0502020204030204" pitchFamily="34" charset="0"/>
              </a:rPr>
              <a:t>)</a:t>
            </a:r>
            <a:endParaRPr lang="en-GB" sz="2500" dirty="0">
              <a:latin typeface="+mn-lt"/>
            </a:endParaRPr>
          </a:p>
          <a:p>
            <a:r>
              <a:rPr lang="en-GB" dirty="0"/>
              <a:t>a </a:t>
            </a:r>
            <a:r>
              <a:rPr lang="en-GB" dirty="0">
                <a:solidFill>
                  <a:srgbClr val="0070C0"/>
                </a:solidFill>
                <a:hlinkClick r:id="rId5">
                  <a:extLst>
                    <a:ext uri="{A12FA001-AC4F-418D-AE19-62706E023703}">
                      <ahyp:hlinkClr xmlns:ahyp="http://schemas.microsoft.com/office/drawing/2018/hyperlinkcolor" val="tx"/>
                    </a:ext>
                  </a:extLst>
                </a:hlinkClick>
              </a:rPr>
              <a:t>UKHSA patient </a:t>
            </a:r>
            <a:r>
              <a:rPr lang="en-GB" dirty="0">
                <a:solidFill>
                  <a:srgbClr val="0070C0"/>
                </a:solidFill>
                <a:latin typeface="+mn-lt"/>
                <a:hlinkClick r:id="rId5">
                  <a:extLst>
                    <a:ext uri="{A12FA001-AC4F-418D-AE19-62706E023703}">
                      <ahyp:hlinkClr xmlns:ahyp="http://schemas.microsoft.com/office/drawing/2018/hyperlinkcolor" val="tx"/>
                    </a:ext>
                  </a:extLst>
                </a:hlinkClick>
              </a:rPr>
              <a:t>information leaflet</a:t>
            </a:r>
            <a:r>
              <a:rPr lang="en-GB" dirty="0">
                <a:solidFill>
                  <a:srgbClr val="0070C0"/>
                </a:solidFill>
                <a:latin typeface="+mn-lt"/>
              </a:rPr>
              <a:t> </a:t>
            </a:r>
            <a:r>
              <a:rPr lang="en-GB" dirty="0">
                <a:latin typeface="+mn-lt"/>
              </a:rPr>
              <a:t>and patient vaccination record card must be given to all eligible patients and are also available (o</a:t>
            </a:r>
            <a:r>
              <a:rPr lang="en-GB" dirty="0">
                <a:effectLst/>
                <a:latin typeface="+mn-lt"/>
                <a:ea typeface="Calibri" panose="020F0502020204030204" pitchFamily="34" charset="0"/>
              </a:rPr>
              <a:t>rder from the Health Publications website or call 0300 123 1002 using the product code</a:t>
            </a: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rPr>
              <a:t> 2022MP1EN</a:t>
            </a:r>
            <a:r>
              <a:rPr kumimoji="0" lang="en-GB" b="0" i="0" u="none" strike="noStrike" kern="1200" cap="none" spc="0" normalizeH="0" baseline="0" noProof="0" dirty="0">
                <a:ln>
                  <a:noFill/>
                </a:ln>
                <a:solidFill>
                  <a:srgbClr val="000000"/>
                </a:solidFill>
                <a:uLnTx/>
                <a:uFillTx/>
                <a:latin typeface="+mn-lt"/>
                <a:ea typeface="Calibri" panose="020F0502020204030204" pitchFamily="34" charset="0"/>
                <a:cs typeface="Arial" panose="020B0604020202020204" pitchFamily="34" charset="0"/>
              </a:rPr>
              <a:t>.</a:t>
            </a:r>
            <a:r>
              <a:rPr lang="en-GB" dirty="0">
                <a:effectLst/>
                <a:latin typeface="+mn-lt"/>
                <a:ea typeface="Calibri" panose="020F0502020204030204" pitchFamily="34" charset="0"/>
              </a:rPr>
              <a:t> Translated, braille and audio versions are available)</a:t>
            </a:r>
          </a:p>
          <a:p>
            <a:r>
              <a:rPr lang="en-GB" dirty="0">
                <a:solidFill>
                  <a:srgbClr val="0070C0"/>
                </a:solidFill>
                <a:hlinkClick r:id="rId6">
                  <a:extLst>
                    <a:ext uri="{A12FA001-AC4F-418D-AE19-62706E023703}">
                      <ahyp:hlinkClr xmlns:ahyp="http://schemas.microsoft.com/office/drawing/2018/hyperlinkcolor" val="tx"/>
                    </a:ext>
                  </a:extLst>
                </a:hlinkClick>
              </a:rPr>
              <a:t>Intradermal leaflet for eligible patients</a:t>
            </a:r>
            <a:endParaRPr lang="en-GB" dirty="0">
              <a:solidFill>
                <a:srgbClr val="0070C0"/>
              </a:solidFill>
            </a:endParaRPr>
          </a:p>
          <a:p>
            <a:r>
              <a:rPr lang="en-GB" dirty="0">
                <a:solidFill>
                  <a:srgbClr val="0070C0"/>
                </a:solidFill>
                <a:effectLst/>
                <a:latin typeface="+mn-lt"/>
                <a:ea typeface="Calibri" panose="020F0502020204030204" pitchFamily="34" charset="0"/>
                <a:hlinkClick r:id="rId7">
                  <a:extLst>
                    <a:ext uri="{A12FA001-AC4F-418D-AE19-62706E023703}">
                      <ahyp:hlinkClr xmlns:ahyp="http://schemas.microsoft.com/office/drawing/2018/hyperlinkcolor" val="tx"/>
                    </a:ext>
                  </a:extLst>
                </a:hlinkClick>
              </a:rPr>
              <a:t>information on monkeypox</a:t>
            </a:r>
            <a:r>
              <a:rPr lang="en-GB" dirty="0">
                <a:solidFill>
                  <a:srgbClr val="0070C0"/>
                </a:solidFill>
                <a:effectLst/>
                <a:latin typeface="+mn-lt"/>
                <a:ea typeface="Calibri" panose="020F0502020204030204" pitchFamily="34" charset="0"/>
              </a:rPr>
              <a:t> </a:t>
            </a:r>
            <a:r>
              <a:rPr lang="en-GB" dirty="0">
                <a:effectLst/>
                <a:latin typeface="+mn-lt"/>
                <a:ea typeface="Calibri" panose="020F0502020204030204" pitchFamily="34" charset="0"/>
              </a:rPr>
              <a:t>also available from NHS UK</a:t>
            </a:r>
          </a:p>
          <a:p>
            <a:endParaRPr lang="en-GB" dirty="0">
              <a:effectLst/>
              <a:latin typeface="+mn-lt"/>
              <a:ea typeface="Calibri" panose="020F0502020204030204" pitchFamily="34" charset="0"/>
            </a:endParaRPr>
          </a:p>
          <a:p>
            <a:endParaRPr lang="en-GB" dirty="0">
              <a:highlight>
                <a:srgbClr val="FFFF00"/>
              </a:highlight>
              <a:latin typeface="+mn-lt"/>
            </a:endParaRPr>
          </a:p>
        </p:txBody>
      </p:sp>
      <p:sp>
        <p:nvSpPr>
          <p:cNvPr id="4" name="Footer Placeholder 3">
            <a:extLst>
              <a:ext uri="{FF2B5EF4-FFF2-40B4-BE49-F238E27FC236}">
                <a16:creationId xmlns:a16="http://schemas.microsoft.com/office/drawing/2014/main" id="{6FC17A47-0168-4968-A9EC-8E64B04D54A6}"/>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6F76C11-2D2F-43B9-8FDF-827FD334902B}"/>
              </a:ext>
            </a:extLst>
          </p:cNvPr>
          <p:cNvSpPr>
            <a:spLocks noGrp="1"/>
          </p:cNvSpPr>
          <p:nvPr>
            <p:ph type="sldNum" sz="quarter" idx="11"/>
          </p:nvPr>
        </p:nvSpPr>
        <p:spPr/>
        <p:txBody>
          <a:bodyPr/>
          <a:lstStyle/>
          <a:p>
            <a:fld id="{344369E4-5DE7-46E5-874E-4FD437973785}" type="slidenum">
              <a:rPr lang="en-GB" smtClean="0"/>
              <a:pPr/>
              <a:t>56</a:t>
            </a:fld>
            <a:endParaRPr lang="en-GB" sz="1400" dirty="0"/>
          </a:p>
        </p:txBody>
      </p:sp>
      <p:pic>
        <p:nvPicPr>
          <p:cNvPr id="12" name="Picture 11">
            <a:extLst>
              <a:ext uri="{FF2B5EF4-FFF2-40B4-BE49-F238E27FC236}">
                <a16:creationId xmlns:a16="http://schemas.microsoft.com/office/drawing/2014/main" id="{7164EA03-95BC-45ED-8023-C98E088143E8}"/>
              </a:ext>
            </a:extLst>
          </p:cNvPr>
          <p:cNvPicPr>
            <a:picLocks noChangeAspect="1"/>
          </p:cNvPicPr>
          <p:nvPr/>
        </p:nvPicPr>
        <p:blipFill>
          <a:blip r:embed="rId8"/>
          <a:stretch>
            <a:fillRect/>
          </a:stretch>
        </p:blipFill>
        <p:spPr>
          <a:xfrm>
            <a:off x="7421332" y="1668086"/>
            <a:ext cx="2277783" cy="3255529"/>
          </a:xfrm>
          <a:prstGeom prst="rect">
            <a:avLst/>
          </a:prstGeom>
          <a:solidFill>
            <a:schemeClr val="tx1"/>
          </a:solidFill>
          <a:ln>
            <a:solidFill>
              <a:schemeClr val="tx1"/>
            </a:solidFill>
          </a:ln>
        </p:spPr>
      </p:pic>
      <p:pic>
        <p:nvPicPr>
          <p:cNvPr id="7" name="Picture 6">
            <a:extLst>
              <a:ext uri="{FF2B5EF4-FFF2-40B4-BE49-F238E27FC236}">
                <a16:creationId xmlns:a16="http://schemas.microsoft.com/office/drawing/2014/main" id="{D16464BE-4EDD-4420-A723-F2C8E119E844}"/>
              </a:ext>
            </a:extLst>
          </p:cNvPr>
          <p:cNvPicPr>
            <a:picLocks noChangeAspect="1"/>
          </p:cNvPicPr>
          <p:nvPr/>
        </p:nvPicPr>
        <p:blipFill>
          <a:blip r:embed="rId9"/>
          <a:stretch>
            <a:fillRect/>
          </a:stretch>
        </p:blipFill>
        <p:spPr>
          <a:xfrm>
            <a:off x="7455022" y="4992784"/>
            <a:ext cx="2234076" cy="1417184"/>
          </a:xfrm>
          <a:prstGeom prst="rect">
            <a:avLst/>
          </a:prstGeom>
          <a:ln>
            <a:solidFill>
              <a:schemeClr val="tx1"/>
            </a:solidFill>
          </a:ln>
        </p:spPr>
      </p:pic>
      <p:pic>
        <p:nvPicPr>
          <p:cNvPr id="9" name="Picture 8">
            <a:extLst>
              <a:ext uri="{FF2B5EF4-FFF2-40B4-BE49-F238E27FC236}">
                <a16:creationId xmlns:a16="http://schemas.microsoft.com/office/drawing/2014/main" id="{710FAFC3-B3DE-40D2-9B1C-0BC8442C3385}"/>
              </a:ext>
            </a:extLst>
          </p:cNvPr>
          <p:cNvPicPr>
            <a:picLocks noChangeAspect="1"/>
          </p:cNvPicPr>
          <p:nvPr/>
        </p:nvPicPr>
        <p:blipFill>
          <a:blip r:embed="rId10"/>
          <a:stretch>
            <a:fillRect/>
          </a:stretch>
        </p:blipFill>
        <p:spPr>
          <a:xfrm>
            <a:off x="9705723" y="4970616"/>
            <a:ext cx="2301955" cy="1421426"/>
          </a:xfrm>
          <a:prstGeom prst="rect">
            <a:avLst/>
          </a:prstGeom>
          <a:ln>
            <a:solidFill>
              <a:schemeClr val="tx1"/>
            </a:solidFill>
          </a:ln>
        </p:spPr>
      </p:pic>
      <p:pic>
        <p:nvPicPr>
          <p:cNvPr id="8" name="Picture 7" descr="Text&#10;&#10;Description automatically generated">
            <a:extLst>
              <a:ext uri="{FF2B5EF4-FFF2-40B4-BE49-F238E27FC236}">
                <a16:creationId xmlns:a16="http://schemas.microsoft.com/office/drawing/2014/main" id="{01B13E54-AB10-4EB1-B46B-E97173976B9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92393" y="1658754"/>
            <a:ext cx="2275607" cy="3218045"/>
          </a:xfrm>
          <a:prstGeom prst="rect">
            <a:avLst/>
          </a:prstGeom>
          <a:ln w="9525">
            <a:solidFill>
              <a:schemeClr val="tx1"/>
            </a:solidFill>
          </a:ln>
        </p:spPr>
      </p:pic>
    </p:spTree>
    <p:extLst>
      <p:ext uri="{BB962C8B-B14F-4D97-AF65-F5344CB8AC3E}">
        <p14:creationId xmlns:p14="http://schemas.microsoft.com/office/powerpoint/2010/main" val="27171788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A5F1-BD83-4148-A979-9A9B446BB166}"/>
              </a:ext>
            </a:extLst>
          </p:cNvPr>
          <p:cNvSpPr>
            <a:spLocks noGrp="1"/>
          </p:cNvSpPr>
          <p:nvPr>
            <p:ph type="title"/>
          </p:nvPr>
        </p:nvSpPr>
        <p:spPr/>
        <p:txBody>
          <a:bodyPr>
            <a:normAutofit fontScale="90000"/>
          </a:bodyPr>
          <a:lstStyle/>
          <a:p>
            <a:r>
              <a:rPr lang="en-GB" dirty="0"/>
              <a:t>Adverse reactions following MVA-BN vaccination</a:t>
            </a:r>
          </a:p>
        </p:txBody>
      </p:sp>
      <p:sp>
        <p:nvSpPr>
          <p:cNvPr id="3" name="Content Placeholder 2">
            <a:extLst>
              <a:ext uri="{FF2B5EF4-FFF2-40B4-BE49-F238E27FC236}">
                <a16:creationId xmlns:a16="http://schemas.microsoft.com/office/drawing/2014/main" id="{77D39AF3-CE8D-4010-913E-C37746A325C5}"/>
              </a:ext>
            </a:extLst>
          </p:cNvPr>
          <p:cNvSpPr>
            <a:spLocks noGrp="1"/>
          </p:cNvSpPr>
          <p:nvPr>
            <p:ph idx="1"/>
          </p:nvPr>
        </p:nvSpPr>
        <p:spPr>
          <a:xfrm>
            <a:off x="254643" y="1551009"/>
            <a:ext cx="11199419" cy="4764550"/>
          </a:xfrm>
        </p:spPr>
        <p:txBody>
          <a:bodyPr>
            <a:normAutofit fontScale="85000" lnSpcReduction="20000"/>
          </a:bodyPr>
          <a:lstStyle/>
          <a:p>
            <a:r>
              <a:rPr lang="en-GB" dirty="0"/>
              <a:t>data from multiple clinical trials shows that MVA-BN vaccine causes less adverse events than the first and second generation smallpox vaccines </a:t>
            </a:r>
          </a:p>
          <a:p>
            <a:r>
              <a:rPr lang="en-GB" dirty="0"/>
              <a:t>although adverse events, such as local injection site reactions and influenza-like illness symptoms are common, serious adverse events are rare </a:t>
            </a:r>
          </a:p>
          <a:p>
            <a:r>
              <a:rPr lang="en-GB" dirty="0"/>
              <a:t>the most common side effects seen following MVA-BN vaccination in clinical trials were: </a:t>
            </a:r>
          </a:p>
          <a:p>
            <a:pPr lvl="2"/>
            <a:r>
              <a:rPr lang="en-GB" sz="2300" dirty="0"/>
              <a:t>headache </a:t>
            </a:r>
          </a:p>
          <a:p>
            <a:pPr lvl="2"/>
            <a:r>
              <a:rPr lang="en-GB" sz="2300" dirty="0"/>
              <a:t>nausea </a:t>
            </a:r>
          </a:p>
          <a:p>
            <a:pPr lvl="2"/>
            <a:r>
              <a:rPr lang="en-GB" sz="2300" dirty="0"/>
              <a:t>myalgia (muscle pain)</a:t>
            </a:r>
          </a:p>
          <a:p>
            <a:pPr lvl="2"/>
            <a:r>
              <a:rPr lang="en-GB" sz="2300" dirty="0"/>
              <a:t>tiredness</a:t>
            </a:r>
          </a:p>
          <a:p>
            <a:pPr lvl="2"/>
            <a:r>
              <a:rPr lang="en-GB" sz="2300" dirty="0"/>
              <a:t>injection site reactions (pain, redness, swelling, hardening and itching)</a:t>
            </a:r>
          </a:p>
          <a:p>
            <a:r>
              <a:rPr lang="en-GB" dirty="0"/>
              <a:t>reactions were mild to moderate in intensity and resolved without intervention within 7 days following vaccination</a:t>
            </a:r>
          </a:p>
          <a:p>
            <a:r>
              <a:rPr lang="en-GB" dirty="0"/>
              <a:t>rates of adverse events reported after 1st, 2nd or booster dose were similar, but anecdotally the frequency of adverse events, particularly local site reactions, appears to be higher in those who have received previous live smallpox vaccine</a:t>
            </a:r>
          </a:p>
          <a:p>
            <a:r>
              <a:rPr lang="en-GB" dirty="0"/>
              <a:t>any adverse reaction to a vaccine should be documented in the individual’s record and the individual’s clinician should be informed</a:t>
            </a:r>
          </a:p>
        </p:txBody>
      </p:sp>
      <p:sp>
        <p:nvSpPr>
          <p:cNvPr id="4" name="Footer Placeholder 3">
            <a:extLst>
              <a:ext uri="{FF2B5EF4-FFF2-40B4-BE49-F238E27FC236}">
                <a16:creationId xmlns:a16="http://schemas.microsoft.com/office/drawing/2014/main" id="{936307C9-14A4-4290-BBD7-4EAD5A30385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5068E84-961D-475D-A897-511595AB1323}"/>
              </a:ext>
            </a:extLst>
          </p:cNvPr>
          <p:cNvSpPr>
            <a:spLocks noGrp="1"/>
          </p:cNvSpPr>
          <p:nvPr>
            <p:ph type="sldNum" sz="quarter" idx="11"/>
          </p:nvPr>
        </p:nvSpPr>
        <p:spPr/>
        <p:txBody>
          <a:bodyPr/>
          <a:lstStyle/>
          <a:p>
            <a:fld id="{344369E4-5DE7-46E5-874E-4FD437973785}" type="slidenum">
              <a:rPr lang="en-GB" smtClean="0"/>
              <a:pPr/>
              <a:t>57</a:t>
            </a:fld>
            <a:endParaRPr lang="en-GB" sz="1400" dirty="0"/>
          </a:p>
        </p:txBody>
      </p:sp>
    </p:spTree>
    <p:extLst>
      <p:ext uri="{BB962C8B-B14F-4D97-AF65-F5344CB8AC3E}">
        <p14:creationId xmlns:p14="http://schemas.microsoft.com/office/powerpoint/2010/main" val="5709889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11FE-A5FD-4FFF-B8B0-AD101D8B0689}"/>
              </a:ext>
            </a:extLst>
          </p:cNvPr>
          <p:cNvSpPr>
            <a:spLocks noGrp="1"/>
          </p:cNvSpPr>
          <p:nvPr>
            <p:ph type="title"/>
          </p:nvPr>
        </p:nvSpPr>
        <p:spPr/>
        <p:txBody>
          <a:bodyPr/>
          <a:lstStyle/>
          <a:p>
            <a:r>
              <a:rPr lang="en-GB" dirty="0"/>
              <a:t>Reported reactions to MVA-BN </a:t>
            </a:r>
          </a:p>
        </p:txBody>
      </p:sp>
      <p:graphicFrame>
        <p:nvGraphicFramePr>
          <p:cNvPr id="6" name="Table 6">
            <a:extLst>
              <a:ext uri="{FF2B5EF4-FFF2-40B4-BE49-F238E27FC236}">
                <a16:creationId xmlns:a16="http://schemas.microsoft.com/office/drawing/2014/main" id="{4B43F5D9-A6CA-422C-96FE-BA5991510271}"/>
              </a:ext>
            </a:extLst>
          </p:cNvPr>
          <p:cNvGraphicFramePr>
            <a:graphicFrameLocks noGrp="1"/>
          </p:cNvGraphicFramePr>
          <p:nvPr>
            <p:ph idx="1"/>
            <p:extLst>
              <p:ext uri="{D42A27DB-BD31-4B8C-83A1-F6EECF244321}">
                <p14:modId xmlns:p14="http://schemas.microsoft.com/office/powerpoint/2010/main" val="663301445"/>
              </p:ext>
            </p:extLst>
          </p:nvPr>
        </p:nvGraphicFramePr>
        <p:xfrm>
          <a:off x="130629" y="827056"/>
          <a:ext cx="11838052" cy="5618283"/>
        </p:xfrm>
        <a:graphic>
          <a:graphicData uri="http://schemas.openxmlformats.org/drawingml/2006/table">
            <a:tbl>
              <a:tblPr firstRow="1" bandRow="1">
                <a:tableStyleId>{5C22544A-7EE6-4342-B048-85BDC9FD1C3A}</a:tableStyleId>
              </a:tblPr>
              <a:tblGrid>
                <a:gridCol w="2959513">
                  <a:extLst>
                    <a:ext uri="{9D8B030D-6E8A-4147-A177-3AD203B41FA5}">
                      <a16:colId xmlns:a16="http://schemas.microsoft.com/office/drawing/2014/main" val="2140074619"/>
                    </a:ext>
                  </a:extLst>
                </a:gridCol>
                <a:gridCol w="2959513">
                  <a:extLst>
                    <a:ext uri="{9D8B030D-6E8A-4147-A177-3AD203B41FA5}">
                      <a16:colId xmlns:a16="http://schemas.microsoft.com/office/drawing/2014/main" val="1547688840"/>
                    </a:ext>
                  </a:extLst>
                </a:gridCol>
                <a:gridCol w="2959513">
                  <a:extLst>
                    <a:ext uri="{9D8B030D-6E8A-4147-A177-3AD203B41FA5}">
                      <a16:colId xmlns:a16="http://schemas.microsoft.com/office/drawing/2014/main" val="2835668271"/>
                    </a:ext>
                  </a:extLst>
                </a:gridCol>
                <a:gridCol w="2959513">
                  <a:extLst>
                    <a:ext uri="{9D8B030D-6E8A-4147-A177-3AD203B41FA5}">
                      <a16:colId xmlns:a16="http://schemas.microsoft.com/office/drawing/2014/main" val="1553699969"/>
                    </a:ext>
                  </a:extLst>
                </a:gridCol>
              </a:tblGrid>
              <a:tr h="628672">
                <a:tc>
                  <a:txBody>
                    <a:bodyPr/>
                    <a:lstStyle/>
                    <a:p>
                      <a:r>
                        <a:rPr lang="en-GB" dirty="0"/>
                        <a:t>Very common (may affect more than 1 in 10 people)</a:t>
                      </a:r>
                    </a:p>
                  </a:txBody>
                  <a:tcPr/>
                </a:tc>
                <a:tc>
                  <a:txBody>
                    <a:bodyPr/>
                    <a:lstStyle/>
                    <a:p>
                      <a:r>
                        <a:rPr lang="en-GB" dirty="0"/>
                        <a:t>Common (may affect up to 1 in 10 people)</a:t>
                      </a:r>
                    </a:p>
                  </a:txBody>
                  <a:tcPr/>
                </a:tc>
                <a:tc>
                  <a:txBody>
                    <a:bodyPr/>
                    <a:lstStyle/>
                    <a:p>
                      <a:r>
                        <a:rPr lang="en-GB" dirty="0"/>
                        <a:t>Uncommon (may affect up to 1 in 100 people)</a:t>
                      </a:r>
                    </a:p>
                  </a:txBody>
                  <a:tcPr/>
                </a:tc>
                <a:tc>
                  <a:txBody>
                    <a:bodyPr/>
                    <a:lstStyle/>
                    <a:p>
                      <a:r>
                        <a:rPr lang="en-GB" dirty="0"/>
                        <a:t>Rare (may affect up to 1 in 1000 people)</a:t>
                      </a:r>
                    </a:p>
                  </a:txBody>
                  <a:tcPr/>
                </a:tc>
                <a:extLst>
                  <a:ext uri="{0D108BD9-81ED-4DB2-BD59-A6C34878D82A}">
                    <a16:rowId xmlns:a16="http://schemas.microsoft.com/office/drawing/2014/main" val="1136672753"/>
                  </a:ext>
                </a:extLst>
              </a:tr>
              <a:tr h="449052">
                <a:tc>
                  <a:txBody>
                    <a:bodyPr/>
                    <a:lstStyle/>
                    <a:p>
                      <a:r>
                        <a:rPr lang="en-GB" sz="1200" dirty="0"/>
                        <a:t>headache </a:t>
                      </a:r>
                    </a:p>
                  </a:txBody>
                  <a:tcPr/>
                </a:tc>
                <a:tc>
                  <a:txBody>
                    <a:bodyPr/>
                    <a:lstStyle/>
                    <a:p>
                      <a:r>
                        <a:rPr lang="en-GB" sz="1200" dirty="0"/>
                        <a:t>chills</a:t>
                      </a:r>
                    </a:p>
                  </a:txBody>
                  <a:tcPr/>
                </a:tc>
                <a:tc>
                  <a:txBody>
                    <a:bodyPr/>
                    <a:lstStyle/>
                    <a:p>
                      <a:r>
                        <a:rPr lang="en-GB" sz="1200" dirty="0"/>
                        <a:t>nose and throat infection, upper respiratory tract infection </a:t>
                      </a:r>
                    </a:p>
                  </a:txBody>
                  <a:tcPr/>
                </a:tc>
                <a:tc>
                  <a:txBody>
                    <a:bodyPr/>
                    <a:lstStyle/>
                    <a:p>
                      <a:r>
                        <a:rPr lang="en-GB" sz="1200" dirty="0"/>
                        <a:t>sinus infection</a:t>
                      </a:r>
                    </a:p>
                  </a:txBody>
                  <a:tcPr/>
                </a:tc>
                <a:extLst>
                  <a:ext uri="{0D108BD9-81ED-4DB2-BD59-A6C34878D82A}">
                    <a16:rowId xmlns:a16="http://schemas.microsoft.com/office/drawing/2014/main" val="1717583178"/>
                  </a:ext>
                </a:extLst>
              </a:tr>
              <a:tr h="449052">
                <a:tc>
                  <a:txBody>
                    <a:bodyPr/>
                    <a:lstStyle/>
                    <a:p>
                      <a:r>
                        <a:rPr lang="en-GB" sz="1200" dirty="0"/>
                        <a:t>aching muscles</a:t>
                      </a:r>
                    </a:p>
                  </a:txBody>
                  <a:tcPr/>
                </a:tc>
                <a:tc>
                  <a:txBody>
                    <a:bodyPr/>
                    <a:lstStyle/>
                    <a:p>
                      <a:r>
                        <a:rPr lang="en-GB" sz="1200" dirty="0"/>
                        <a:t>fever</a:t>
                      </a:r>
                    </a:p>
                  </a:txBody>
                  <a:tcPr/>
                </a:tc>
                <a:tc>
                  <a:txBody>
                    <a:bodyPr/>
                    <a:lstStyle/>
                    <a:p>
                      <a:r>
                        <a:rPr lang="en-GB" sz="1200" dirty="0"/>
                        <a:t>swollen lymph nodes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underarm swelling, pain in the armpit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influenza-like illness</a:t>
                      </a:r>
                    </a:p>
                    <a:p>
                      <a:endParaRPr lang="en-GB" sz="1200" dirty="0"/>
                    </a:p>
                  </a:txBody>
                  <a:tcPr/>
                </a:tc>
                <a:extLst>
                  <a:ext uri="{0D108BD9-81ED-4DB2-BD59-A6C34878D82A}">
                    <a16:rowId xmlns:a16="http://schemas.microsoft.com/office/drawing/2014/main" val="1164274102"/>
                  </a:ext>
                </a:extLst>
              </a:tr>
              <a:tr h="348761">
                <a:tc>
                  <a:txBody>
                    <a:bodyPr/>
                    <a:lstStyle/>
                    <a:p>
                      <a:r>
                        <a:rPr lang="en-GB" sz="1200" dirty="0"/>
                        <a:t>feeling sick</a:t>
                      </a:r>
                    </a:p>
                  </a:txBody>
                  <a:tcPr/>
                </a:tc>
                <a:tc>
                  <a:txBody>
                    <a:bodyPr/>
                    <a:lstStyle/>
                    <a:p>
                      <a:r>
                        <a:rPr lang="en-GB" sz="1200" dirty="0"/>
                        <a:t>joint pain, pain in extremities</a:t>
                      </a:r>
                    </a:p>
                  </a:txBody>
                  <a:tcPr/>
                </a:tc>
                <a:tc>
                  <a:txBody>
                    <a:bodyPr/>
                    <a:lstStyle/>
                    <a:p>
                      <a:r>
                        <a:rPr lang="en-GB" sz="1200" dirty="0"/>
                        <a:t>abnormal sleep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hives (nettle rash) </a:t>
                      </a:r>
                    </a:p>
                  </a:txBody>
                  <a:tcPr/>
                </a:tc>
                <a:extLst>
                  <a:ext uri="{0D108BD9-81ED-4DB2-BD59-A6C34878D82A}">
                    <a16:rowId xmlns:a16="http://schemas.microsoft.com/office/drawing/2014/main" val="2969567710"/>
                  </a:ext>
                </a:extLst>
              </a:tr>
              <a:tr h="348761">
                <a:tc>
                  <a:txBody>
                    <a:bodyPr/>
                    <a:lstStyle/>
                    <a:p>
                      <a:r>
                        <a:rPr lang="en-GB" sz="1200" dirty="0"/>
                        <a:t>tiredness</a:t>
                      </a:r>
                    </a:p>
                  </a:txBody>
                  <a:tcPr/>
                </a:tc>
                <a:tc>
                  <a:txBody>
                    <a:bodyPr/>
                    <a:lstStyle/>
                    <a:p>
                      <a:r>
                        <a:rPr lang="en-GB" sz="1200" dirty="0"/>
                        <a:t>loss of appetite </a:t>
                      </a:r>
                    </a:p>
                  </a:txBody>
                  <a:tcPr/>
                </a:tc>
                <a:tc>
                  <a:txBody>
                    <a:bodyPr/>
                    <a:lstStyle/>
                    <a:p>
                      <a:r>
                        <a:rPr lang="en-GB" sz="1200" dirty="0"/>
                        <a:t>dizziness, abnormal skin sensations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skin discolouration, bruising, lump</a:t>
                      </a:r>
                    </a:p>
                  </a:txBody>
                  <a:tcPr/>
                </a:tc>
                <a:extLst>
                  <a:ext uri="{0D108BD9-81ED-4DB2-BD59-A6C34878D82A}">
                    <a16:rowId xmlns:a16="http://schemas.microsoft.com/office/drawing/2014/main" val="3039361653"/>
                  </a:ext>
                </a:extLst>
              </a:tr>
              <a:tr h="449052">
                <a:tc>
                  <a:txBody>
                    <a:bodyPr/>
                    <a:lstStyle/>
                    <a:p>
                      <a:r>
                        <a:rPr lang="en-GB" sz="1200" dirty="0"/>
                        <a:t>pain, redness, swelling, hardness or itching at the injection site</a:t>
                      </a:r>
                    </a:p>
                  </a:txBody>
                  <a:tcPr/>
                </a:tc>
                <a:tc>
                  <a:txBody>
                    <a:bodyPr/>
                    <a:lstStyle/>
                    <a:p>
                      <a:r>
                        <a:rPr lang="en-GB" sz="1200" dirty="0"/>
                        <a:t>discolouration, bruising or warmth at the injection site</a:t>
                      </a:r>
                    </a:p>
                  </a:txBody>
                  <a:tcPr/>
                </a:tc>
                <a:tc>
                  <a:txBody>
                    <a:bodyPr/>
                    <a:lstStyle/>
                    <a:p>
                      <a:r>
                        <a:rPr lang="en-GB" sz="1200" dirty="0"/>
                        <a:t>muscle stiffness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sweating and night sweats</a:t>
                      </a:r>
                    </a:p>
                  </a:txBody>
                  <a:tcPr/>
                </a:tc>
                <a:extLst>
                  <a:ext uri="{0D108BD9-81ED-4DB2-BD59-A6C34878D82A}">
                    <a16:rowId xmlns:a16="http://schemas.microsoft.com/office/drawing/2014/main" val="3390999941"/>
                  </a:ext>
                </a:extLst>
              </a:tr>
              <a:tr h="348761">
                <a:tc>
                  <a:txBody>
                    <a:bodyPr/>
                    <a:lstStyle/>
                    <a:p>
                      <a:endParaRPr lang="en-GB" sz="1200" dirty="0"/>
                    </a:p>
                  </a:txBody>
                  <a:tcPr/>
                </a:tc>
                <a:tc>
                  <a:txBody>
                    <a:bodyPr/>
                    <a:lstStyle/>
                    <a:p>
                      <a:endParaRPr lang="en-GB" sz="1200" dirty="0"/>
                    </a:p>
                  </a:txBody>
                  <a:tcPr/>
                </a:tc>
                <a:tc>
                  <a:txBody>
                    <a:bodyPr/>
                    <a:lstStyle/>
                    <a:p>
                      <a:r>
                        <a:rPr lang="en-GB" sz="1200" dirty="0"/>
                        <a:t>sore throat, runny nose, cough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muscle cramps, pain and weakness</a:t>
                      </a:r>
                    </a:p>
                  </a:txBody>
                  <a:tcPr/>
                </a:tc>
                <a:extLst>
                  <a:ext uri="{0D108BD9-81ED-4DB2-BD59-A6C34878D82A}">
                    <a16:rowId xmlns:a16="http://schemas.microsoft.com/office/drawing/2014/main" val="1207800110"/>
                  </a:ext>
                </a:extLst>
              </a:tr>
              <a:tr h="449052">
                <a:tc>
                  <a:txBody>
                    <a:bodyPr/>
                    <a:lstStyle/>
                    <a:p>
                      <a:endParaRPr lang="en-GB" sz="1200" dirty="0"/>
                    </a:p>
                  </a:txBody>
                  <a:tcPr/>
                </a:tc>
                <a:tc>
                  <a:txBody>
                    <a:bodyPr/>
                    <a:lstStyle/>
                    <a:p>
                      <a:endParaRPr lang="en-GB" sz="1200" dirty="0"/>
                    </a:p>
                  </a:txBody>
                  <a:tcPr/>
                </a:tc>
                <a:tc>
                  <a:txBody>
                    <a:bodyPr/>
                    <a:lstStyle/>
                    <a:p>
                      <a:r>
                        <a:rPr lang="en-GB" sz="1200" dirty="0"/>
                        <a:t>diarrhoea, vomiting, abdominal pain, dry mouth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swelling of the ankles, feet, fingers, face, mouth and throat </a:t>
                      </a:r>
                    </a:p>
                  </a:txBody>
                  <a:tcPr/>
                </a:tc>
                <a:extLst>
                  <a:ext uri="{0D108BD9-81ED-4DB2-BD59-A6C34878D82A}">
                    <a16:rowId xmlns:a16="http://schemas.microsoft.com/office/drawing/2014/main" val="387368606"/>
                  </a:ext>
                </a:extLst>
              </a:tr>
              <a:tr h="2065638">
                <a:tc>
                  <a:txBody>
                    <a:bodyPr/>
                    <a:lstStyle/>
                    <a:p>
                      <a:endParaRPr lang="en-GB" sz="1200" dirty="0"/>
                    </a:p>
                  </a:txBody>
                  <a:tcPr/>
                </a:tc>
                <a:tc>
                  <a:txBody>
                    <a:bodyPr/>
                    <a:lstStyle/>
                    <a:p>
                      <a:endParaRPr lang="en-GB" sz="1200" dirty="0"/>
                    </a:p>
                  </a:txBody>
                  <a:tcPr/>
                </a:tc>
                <a:tc>
                  <a:txBody>
                    <a:bodyPr/>
                    <a:lstStyle/>
                    <a:p>
                      <a:r>
                        <a:rPr lang="en-GB" sz="1200" dirty="0"/>
                        <a:t>rash, itch, skin inflammation, skin discolouration, bruising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flushing, feeling unwell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chest pain</a:t>
                      </a:r>
                    </a:p>
                    <a:p>
                      <a:endParaRPr lang="en-GB" sz="1200" dirty="0"/>
                    </a:p>
                  </a:txBody>
                  <a:tcPr/>
                </a:tc>
                <a:tc>
                  <a:txBody>
                    <a:bodyPr/>
                    <a:lstStyle/>
                    <a:p>
                      <a:r>
                        <a:rPr lang="en-GB" sz="1200" dirty="0"/>
                        <a:t>faster heart beat </a:t>
                      </a:r>
                    </a:p>
                    <a:p>
                      <a:r>
                        <a:rPr lang="en-GB" sz="1200" dirty="0"/>
                        <a:t>back, neck, abdominal pain</a:t>
                      </a:r>
                    </a:p>
                    <a:p>
                      <a:r>
                        <a:rPr lang="en-GB" sz="1200" dirty="0"/>
                        <a:t>ear and throat ache</a:t>
                      </a:r>
                    </a:p>
                    <a:p>
                      <a:r>
                        <a:rPr lang="en-GB" sz="1200" dirty="0"/>
                        <a:t>dry mouth</a:t>
                      </a:r>
                    </a:p>
                    <a:p>
                      <a:r>
                        <a:rPr lang="en-GB" sz="1200" dirty="0"/>
                        <a:t>spinning sensation (vertigo) </a:t>
                      </a:r>
                    </a:p>
                    <a:p>
                      <a:r>
                        <a:rPr lang="en-GB" sz="1200" dirty="0"/>
                        <a:t>migraine </a:t>
                      </a:r>
                    </a:p>
                    <a:p>
                      <a:r>
                        <a:rPr lang="en-GB" sz="1200" dirty="0"/>
                        <a:t>nerve disorder causing weakness, tingling or numbness, drowsiness blisters at injection site  </a:t>
                      </a:r>
                    </a:p>
                    <a:p>
                      <a:r>
                        <a:rPr lang="en-GB" sz="1200" dirty="0"/>
                        <a:t>weakness, feeling unwell </a:t>
                      </a:r>
                    </a:p>
                    <a:p>
                      <a:r>
                        <a:rPr lang="en-GB" sz="1200" dirty="0"/>
                        <a:t>pink eye</a:t>
                      </a:r>
                    </a:p>
                  </a:txBody>
                  <a:tcPr/>
                </a:tc>
                <a:extLst>
                  <a:ext uri="{0D108BD9-81ED-4DB2-BD59-A6C34878D82A}">
                    <a16:rowId xmlns:a16="http://schemas.microsoft.com/office/drawing/2014/main" val="2522883276"/>
                  </a:ext>
                </a:extLst>
              </a:tr>
            </a:tbl>
          </a:graphicData>
        </a:graphic>
      </p:graphicFrame>
      <p:sp>
        <p:nvSpPr>
          <p:cNvPr id="4" name="Footer Placeholder 3">
            <a:extLst>
              <a:ext uri="{FF2B5EF4-FFF2-40B4-BE49-F238E27FC236}">
                <a16:creationId xmlns:a16="http://schemas.microsoft.com/office/drawing/2014/main" id="{C4FB847A-8825-474E-B793-40FE25916BE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F51468A-26F3-424B-A49D-01EE5D3B0F89}"/>
              </a:ext>
            </a:extLst>
          </p:cNvPr>
          <p:cNvSpPr>
            <a:spLocks noGrp="1"/>
          </p:cNvSpPr>
          <p:nvPr>
            <p:ph type="sldNum" sz="quarter" idx="11"/>
          </p:nvPr>
        </p:nvSpPr>
        <p:spPr/>
        <p:txBody>
          <a:bodyPr/>
          <a:lstStyle/>
          <a:p>
            <a:fld id="{344369E4-5DE7-46E5-874E-4FD437973785}" type="slidenum">
              <a:rPr lang="en-GB" smtClean="0"/>
              <a:pPr/>
              <a:t>58</a:t>
            </a:fld>
            <a:endParaRPr lang="en-GB" sz="1400" dirty="0"/>
          </a:p>
        </p:txBody>
      </p:sp>
    </p:spTree>
    <p:extLst>
      <p:ext uri="{BB962C8B-B14F-4D97-AF65-F5344CB8AC3E}">
        <p14:creationId xmlns:p14="http://schemas.microsoft.com/office/powerpoint/2010/main" val="2927155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8D2C-3FED-44EB-8031-B79018DDEF24}"/>
              </a:ext>
            </a:extLst>
          </p:cNvPr>
          <p:cNvSpPr>
            <a:spLocks noGrp="1"/>
          </p:cNvSpPr>
          <p:nvPr>
            <p:ph type="title"/>
          </p:nvPr>
        </p:nvSpPr>
        <p:spPr/>
        <p:txBody>
          <a:bodyPr/>
          <a:lstStyle/>
          <a:p>
            <a:r>
              <a:rPr lang="en-GB" dirty="0"/>
              <a:t>Adverse reactions after intradermal vaccination</a:t>
            </a:r>
          </a:p>
        </p:txBody>
      </p:sp>
      <p:sp>
        <p:nvSpPr>
          <p:cNvPr id="3" name="Content Placeholder 2">
            <a:extLst>
              <a:ext uri="{FF2B5EF4-FFF2-40B4-BE49-F238E27FC236}">
                <a16:creationId xmlns:a16="http://schemas.microsoft.com/office/drawing/2014/main" id="{094E3EAF-D01A-41B8-AEAE-B422FAD788D2}"/>
              </a:ext>
            </a:extLst>
          </p:cNvPr>
          <p:cNvSpPr>
            <a:spLocks noGrp="1"/>
          </p:cNvSpPr>
          <p:nvPr>
            <p:ph idx="1"/>
          </p:nvPr>
        </p:nvSpPr>
        <p:spPr/>
        <p:txBody>
          <a:bodyPr>
            <a:normAutofit/>
          </a:bodyPr>
          <a:lstStyle/>
          <a:p>
            <a:r>
              <a:rPr lang="en-GB" sz="2800" dirty="0">
                <a:solidFill>
                  <a:srgbClr val="000000"/>
                </a:solidFill>
                <a:latin typeface="+mn-lt"/>
              </a:rPr>
              <a:t>the clinical study of intradermal administration of 0.1ml of MVA-BN found that, compared to subcutaneous injection:</a:t>
            </a:r>
          </a:p>
          <a:p>
            <a:pPr lvl="1"/>
            <a:r>
              <a:rPr lang="en-GB" sz="2400" dirty="0">
                <a:solidFill>
                  <a:srgbClr val="000000"/>
                </a:solidFill>
                <a:latin typeface="+mn-lt"/>
              </a:rPr>
              <a:t>it </a:t>
            </a:r>
            <a:r>
              <a:rPr lang="en-GB" sz="2400" b="0" i="0" u="none" strike="noStrike" baseline="0" dirty="0">
                <a:solidFill>
                  <a:srgbClr val="000000"/>
                </a:solidFill>
                <a:latin typeface="+mn-lt"/>
              </a:rPr>
              <a:t>was associated with a higher rate of itchiness and local reactions such as erythema and induration</a:t>
            </a:r>
          </a:p>
          <a:p>
            <a:pPr lvl="1"/>
            <a:r>
              <a:rPr lang="en-GB" sz="2400" b="0" i="0" u="none" strike="noStrike" baseline="0" dirty="0">
                <a:solidFill>
                  <a:srgbClr val="000000"/>
                </a:solidFill>
                <a:latin typeface="+mn-lt"/>
              </a:rPr>
              <a:t>pain at the injection site was less common</a:t>
            </a:r>
          </a:p>
          <a:p>
            <a:pPr lvl="1"/>
            <a:r>
              <a:rPr lang="en-GB" sz="2400" dirty="0">
                <a:solidFill>
                  <a:srgbClr val="000000"/>
                </a:solidFill>
                <a:latin typeface="+mn-lt"/>
              </a:rPr>
              <a:t>s</a:t>
            </a:r>
            <a:r>
              <a:rPr lang="en-GB" sz="2400" b="0" i="0" u="none" strike="noStrike" baseline="0" dirty="0">
                <a:solidFill>
                  <a:srgbClr val="000000"/>
                </a:solidFill>
                <a:latin typeface="+mn-lt"/>
              </a:rPr>
              <a:t>ome of the local reactions persisted for longer </a:t>
            </a:r>
          </a:p>
          <a:p>
            <a:pPr lvl="1"/>
            <a:r>
              <a:rPr lang="en-GB" sz="2400" b="0" i="0" u="none" strike="noStrike" baseline="0" dirty="0">
                <a:solidFill>
                  <a:srgbClr val="000000"/>
                </a:solidFill>
                <a:latin typeface="+mn-lt"/>
              </a:rPr>
              <a:t>some subjects developed small nodules or discoloration at the injection site six months after infection </a:t>
            </a:r>
          </a:p>
          <a:p>
            <a:pPr lvl="1"/>
            <a:r>
              <a:rPr lang="en-GB" sz="2400" b="0" i="0" u="none" strike="noStrike" baseline="0" dirty="0">
                <a:solidFill>
                  <a:srgbClr val="000000"/>
                </a:solidFill>
                <a:latin typeface="+mn-lt"/>
              </a:rPr>
              <a:t>systemic reactions were generally similar</a:t>
            </a:r>
            <a:endParaRPr lang="en-GB" sz="2400" dirty="0">
              <a:latin typeface="+mn-lt"/>
            </a:endParaRPr>
          </a:p>
        </p:txBody>
      </p:sp>
      <p:sp>
        <p:nvSpPr>
          <p:cNvPr id="4" name="Footer Placeholder 3">
            <a:extLst>
              <a:ext uri="{FF2B5EF4-FFF2-40B4-BE49-F238E27FC236}">
                <a16:creationId xmlns:a16="http://schemas.microsoft.com/office/drawing/2014/main" id="{F791675F-8F1C-4EA7-8611-304EABA34EBD}"/>
              </a:ext>
            </a:extLst>
          </p:cNvPr>
          <p:cNvSpPr>
            <a:spLocks noGrp="1"/>
          </p:cNvSpPr>
          <p:nvPr>
            <p:ph type="ftr" sz="quarter" idx="10"/>
          </p:nvPr>
        </p:nvSpPr>
        <p:spPr>
          <a:xfrm>
            <a:off x="368544" y="6811936"/>
            <a:ext cx="10007606" cy="363600"/>
          </a:xfrm>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0CBAA06F-FA9E-4F9B-B16F-60E4B79DADAC}"/>
              </a:ext>
            </a:extLst>
          </p:cNvPr>
          <p:cNvSpPr>
            <a:spLocks noGrp="1"/>
          </p:cNvSpPr>
          <p:nvPr>
            <p:ph type="sldNum" sz="quarter" idx="11"/>
          </p:nvPr>
        </p:nvSpPr>
        <p:spPr/>
        <p:txBody>
          <a:bodyPr/>
          <a:lstStyle/>
          <a:p>
            <a:fld id="{344369E4-5DE7-46E5-874E-4FD437973785}" type="slidenum">
              <a:rPr lang="en-GB" smtClean="0"/>
              <a:pPr/>
              <a:t>59</a:t>
            </a:fld>
            <a:endParaRPr lang="en-GB" sz="1400" dirty="0"/>
          </a:p>
        </p:txBody>
      </p:sp>
    </p:spTree>
    <p:extLst>
      <p:ext uri="{BB962C8B-B14F-4D97-AF65-F5344CB8AC3E}">
        <p14:creationId xmlns:p14="http://schemas.microsoft.com/office/powerpoint/2010/main" val="58325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D54D-EAD7-4BC0-8AF2-5BEB4019C3DE}"/>
              </a:ext>
            </a:extLst>
          </p:cNvPr>
          <p:cNvSpPr>
            <a:spLocks noGrp="1"/>
          </p:cNvSpPr>
          <p:nvPr>
            <p:ph type="title"/>
          </p:nvPr>
        </p:nvSpPr>
        <p:spPr/>
        <p:txBody>
          <a:bodyPr/>
          <a:lstStyle/>
          <a:p>
            <a:r>
              <a:rPr lang="en-GB" dirty="0"/>
              <a:t>Key reading</a:t>
            </a:r>
          </a:p>
        </p:txBody>
      </p:sp>
      <p:sp>
        <p:nvSpPr>
          <p:cNvPr id="3" name="Content Placeholder 2">
            <a:extLst>
              <a:ext uri="{FF2B5EF4-FFF2-40B4-BE49-F238E27FC236}">
                <a16:creationId xmlns:a16="http://schemas.microsoft.com/office/drawing/2014/main" id="{728E51CC-A58D-470F-92E0-E1B80DD53C6D}"/>
              </a:ext>
            </a:extLst>
          </p:cNvPr>
          <p:cNvSpPr>
            <a:spLocks noGrp="1"/>
          </p:cNvSpPr>
          <p:nvPr>
            <p:ph idx="1"/>
          </p:nvPr>
        </p:nvSpPr>
        <p:spPr>
          <a:xfrm>
            <a:off x="330205" y="1774826"/>
            <a:ext cx="4629417" cy="4351338"/>
          </a:xfrm>
        </p:spPr>
        <p:txBody>
          <a:bodyPr>
            <a:normAutofit fontScale="92500"/>
          </a:bodyPr>
          <a:lstStyle/>
          <a:p>
            <a:pPr marL="0" indent="0">
              <a:buNone/>
            </a:pPr>
            <a:r>
              <a:rPr lang="en-GB" dirty="0"/>
              <a:t>It is strongly recommended that healthcare practitioners involved in delivering the MVA-BN vaccine read the latest versions of:</a:t>
            </a:r>
          </a:p>
          <a:p>
            <a:pPr marL="0" indent="0">
              <a:buNone/>
            </a:pPr>
            <a:r>
              <a:rPr lang="en-GB" dirty="0">
                <a:solidFill>
                  <a:srgbClr val="0070C0"/>
                </a:solidFill>
                <a:hlinkClick r:id="rId3">
                  <a:extLst>
                    <a:ext uri="{A12FA001-AC4F-418D-AE19-62706E023703}">
                      <ahyp:hlinkClr xmlns:ahyp="http://schemas.microsoft.com/office/drawing/2018/hyperlinkcolor" val="tx"/>
                    </a:ext>
                  </a:extLst>
                </a:hlinkClick>
              </a:rPr>
              <a:t>Immunisation against infectious disease Chapter 29 Smallpox and monkeypox</a:t>
            </a:r>
            <a:endParaRPr lang="en-GB" dirty="0">
              <a:solidFill>
                <a:srgbClr val="0070C0"/>
              </a:solidFill>
            </a:endParaRPr>
          </a:p>
          <a:p>
            <a:pPr marL="0" indent="0">
              <a:buNone/>
            </a:pPr>
            <a:endParaRPr lang="en-GB" sz="1400" dirty="0">
              <a:solidFill>
                <a:srgbClr val="007C91"/>
              </a:solidFill>
            </a:endParaRPr>
          </a:p>
          <a:p>
            <a:pPr marL="0" indent="0">
              <a:buNone/>
            </a:pPr>
            <a:r>
              <a:rPr lang="en-GB" dirty="0">
                <a:solidFill>
                  <a:srgbClr val="0070C0"/>
                </a:solidFill>
                <a:hlinkClick r:id="rId4">
                  <a:extLst>
                    <a:ext uri="{A12FA001-AC4F-418D-AE19-62706E023703}">
                      <ahyp:hlinkClr xmlns:ahyp="http://schemas.microsoft.com/office/drawing/2018/hyperlinkcolor" val="tx"/>
                    </a:ext>
                  </a:extLst>
                </a:hlinkClick>
              </a:rPr>
              <a:t>Recommendations for the use of pre and post exposure vaccination during a monkeypox incident</a:t>
            </a:r>
            <a:endParaRPr lang="en-GB" dirty="0">
              <a:solidFill>
                <a:srgbClr val="0070C0"/>
              </a:solidFill>
            </a:endParaRPr>
          </a:p>
          <a:p>
            <a:pPr marL="0" indent="0">
              <a:buNone/>
            </a:pPr>
            <a:r>
              <a:rPr lang="en-GB" dirty="0"/>
              <a:t>on the GOV.UK website</a:t>
            </a:r>
          </a:p>
          <a:p>
            <a:pPr marL="0" indent="0">
              <a:buNone/>
            </a:pPr>
            <a:endParaRPr lang="en-GB" dirty="0"/>
          </a:p>
        </p:txBody>
      </p:sp>
      <p:sp>
        <p:nvSpPr>
          <p:cNvPr id="4" name="Footer Placeholder 3">
            <a:extLst>
              <a:ext uri="{FF2B5EF4-FFF2-40B4-BE49-F238E27FC236}">
                <a16:creationId xmlns:a16="http://schemas.microsoft.com/office/drawing/2014/main" id="{E03FDD22-E5A7-4409-80E1-89CECC9C2DA9}"/>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7461C623-855E-484B-B0BE-560F2BDFE982}"/>
              </a:ext>
            </a:extLst>
          </p:cNvPr>
          <p:cNvSpPr>
            <a:spLocks noGrp="1"/>
          </p:cNvSpPr>
          <p:nvPr>
            <p:ph type="sldNum" sz="quarter" idx="11"/>
          </p:nvPr>
        </p:nvSpPr>
        <p:spPr/>
        <p:txBody>
          <a:bodyPr/>
          <a:lstStyle/>
          <a:p>
            <a:fld id="{344369E4-5DE7-46E5-874E-4FD437973785}" type="slidenum">
              <a:rPr lang="en-GB" smtClean="0"/>
              <a:pPr/>
              <a:t>6</a:t>
            </a:fld>
            <a:endParaRPr lang="en-GB" sz="1400" dirty="0"/>
          </a:p>
        </p:txBody>
      </p:sp>
      <p:pic>
        <p:nvPicPr>
          <p:cNvPr id="11" name="Picture 10">
            <a:extLst>
              <a:ext uri="{FF2B5EF4-FFF2-40B4-BE49-F238E27FC236}">
                <a16:creationId xmlns:a16="http://schemas.microsoft.com/office/drawing/2014/main" id="{271352FF-C6B1-4383-9D3E-31D56D6AFFB6}"/>
              </a:ext>
            </a:extLst>
          </p:cNvPr>
          <p:cNvPicPr>
            <a:picLocks noChangeAspect="1"/>
          </p:cNvPicPr>
          <p:nvPr/>
        </p:nvPicPr>
        <p:blipFill rotWithShape="1">
          <a:blip r:embed="rId5"/>
          <a:srcRect t="3216" r="1260" b="-1"/>
          <a:stretch/>
        </p:blipFill>
        <p:spPr>
          <a:xfrm>
            <a:off x="5170296" y="1682874"/>
            <a:ext cx="3356060" cy="4613754"/>
          </a:xfrm>
          <a:prstGeom prst="rect">
            <a:avLst/>
          </a:prstGeom>
          <a:ln>
            <a:solidFill>
              <a:schemeClr val="tx1"/>
            </a:solidFill>
          </a:ln>
        </p:spPr>
      </p:pic>
      <p:pic>
        <p:nvPicPr>
          <p:cNvPr id="8" name="Picture 7" descr="Text&#10;&#10;Description automatically generated">
            <a:extLst>
              <a:ext uri="{FF2B5EF4-FFF2-40B4-BE49-F238E27FC236}">
                <a16:creationId xmlns:a16="http://schemas.microsoft.com/office/drawing/2014/main" id="{0C6B1896-DD07-4317-8045-8508F3E4AF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8247" y="1669960"/>
            <a:ext cx="3314095" cy="4684877"/>
          </a:xfrm>
          <a:prstGeom prst="rect">
            <a:avLst/>
          </a:prstGeom>
          <a:ln w="9525">
            <a:solidFill>
              <a:schemeClr val="tx1"/>
            </a:solidFill>
          </a:ln>
        </p:spPr>
      </p:pic>
    </p:spTree>
    <p:extLst>
      <p:ext uri="{BB962C8B-B14F-4D97-AF65-F5344CB8AC3E}">
        <p14:creationId xmlns:p14="http://schemas.microsoft.com/office/powerpoint/2010/main" val="3187830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A725-B030-46D2-8581-3A90D899C41D}"/>
              </a:ext>
            </a:extLst>
          </p:cNvPr>
          <p:cNvSpPr>
            <a:spLocks noGrp="1"/>
          </p:cNvSpPr>
          <p:nvPr>
            <p:ph type="title"/>
          </p:nvPr>
        </p:nvSpPr>
        <p:spPr/>
        <p:txBody>
          <a:bodyPr>
            <a:normAutofit fontScale="90000"/>
          </a:bodyPr>
          <a:lstStyle/>
          <a:p>
            <a:r>
              <a:rPr lang="en-GB" dirty="0"/>
              <a:t>Reporting adverse events</a:t>
            </a:r>
            <a:br>
              <a:rPr lang="en-GB" dirty="0"/>
            </a:br>
            <a:endParaRPr lang="en-GB" dirty="0"/>
          </a:p>
        </p:txBody>
      </p:sp>
      <p:sp>
        <p:nvSpPr>
          <p:cNvPr id="3" name="Content Placeholder 2">
            <a:extLst>
              <a:ext uri="{FF2B5EF4-FFF2-40B4-BE49-F238E27FC236}">
                <a16:creationId xmlns:a16="http://schemas.microsoft.com/office/drawing/2014/main" id="{C26A84A8-03B8-4153-8823-A7006C0546B0}"/>
              </a:ext>
            </a:extLst>
          </p:cNvPr>
          <p:cNvSpPr>
            <a:spLocks noGrp="1"/>
          </p:cNvSpPr>
          <p:nvPr>
            <p:ph idx="1"/>
          </p:nvPr>
        </p:nvSpPr>
        <p:spPr>
          <a:xfrm>
            <a:off x="330206" y="1774826"/>
            <a:ext cx="7395700" cy="4536870"/>
          </a:xfrm>
        </p:spPr>
        <p:txBody>
          <a:bodyPr>
            <a:normAutofit fontScale="92500" lnSpcReduction="10000"/>
          </a:bodyPr>
          <a:lstStyle/>
          <a:p>
            <a:r>
              <a:rPr lang="en-GB" dirty="0"/>
              <a:t>as this vaccine is labelled with a black triangle (   ), all suspected adverse reactions occurring in individuals of any age after MVA-BN vaccination should be reported to the MHRA using the Yellow Card scheme</a:t>
            </a:r>
          </a:p>
          <a:p>
            <a:r>
              <a:rPr lang="en-GB" dirty="0"/>
              <a:t>anyone (patients and HCWs) can make a Yellow Card report, even if they are uncertain as to whether a vaccine caused the condition/side effect</a:t>
            </a:r>
          </a:p>
          <a:p>
            <a:r>
              <a:rPr lang="en-GB" dirty="0"/>
              <a:t>vaccinees should be advised that they can report any adverse reactions to the MHRA using the </a:t>
            </a:r>
            <a:r>
              <a:rPr lang="en-GB" dirty="0">
                <a:solidFill>
                  <a:srgbClr val="0070C0"/>
                </a:solidFill>
                <a:hlinkClick r:id="rId3">
                  <a:extLst>
                    <a:ext uri="{A12FA001-AC4F-418D-AE19-62706E023703}">
                      <ahyp:hlinkClr xmlns:ahyp="http://schemas.microsoft.com/office/drawing/2018/hyperlinkcolor" val="tx"/>
                    </a:ext>
                  </a:extLst>
                </a:hlinkClick>
              </a:rPr>
              <a:t>online Yellow Card scheme</a:t>
            </a:r>
            <a:r>
              <a:rPr lang="en-GB" dirty="0"/>
              <a:t>, by downloading the Yellow Card app or by calling the Yellow Card scheme on 0800 731 6789 9am to 5pm Monday to Friday</a:t>
            </a:r>
          </a:p>
          <a:p>
            <a:r>
              <a:rPr lang="en-GB" dirty="0"/>
              <a:t>please record and provide vaccinees with details of the vaccine brand and batch if possible so this can be included in the Yellow Card report</a:t>
            </a:r>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BC85246A-D733-4D86-9B3A-F132407AFEB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131BA8C-2DC8-4429-8572-370EECE25A5A}"/>
              </a:ext>
            </a:extLst>
          </p:cNvPr>
          <p:cNvSpPr>
            <a:spLocks noGrp="1"/>
          </p:cNvSpPr>
          <p:nvPr>
            <p:ph type="sldNum" sz="quarter" idx="11"/>
          </p:nvPr>
        </p:nvSpPr>
        <p:spPr/>
        <p:txBody>
          <a:bodyPr/>
          <a:lstStyle/>
          <a:p>
            <a:fld id="{344369E4-5DE7-46E5-874E-4FD437973785}" type="slidenum">
              <a:rPr lang="en-GB" smtClean="0"/>
              <a:pPr/>
              <a:t>60</a:t>
            </a:fld>
            <a:endParaRPr lang="en-GB" sz="1400" dirty="0"/>
          </a:p>
        </p:txBody>
      </p:sp>
      <p:pic>
        <p:nvPicPr>
          <p:cNvPr id="6" name="Picture 2">
            <a:extLst>
              <a:ext uri="{FF2B5EF4-FFF2-40B4-BE49-F238E27FC236}">
                <a16:creationId xmlns:a16="http://schemas.microsoft.com/office/drawing/2014/main" id="{B8281051-1C7A-4367-B2D7-2291126CA446}"/>
              </a:ext>
            </a:extLst>
          </p:cNvPr>
          <p:cNvPicPr>
            <a:picLocks noChangeAspect="1" noChangeArrowheads="1"/>
          </p:cNvPicPr>
          <p:nvPr/>
        </p:nvPicPr>
        <p:blipFill>
          <a:blip r:embed="rId4" cstate="print"/>
          <a:srcRect t="22614" r="84051" b="64341"/>
          <a:stretch>
            <a:fillRect/>
          </a:stretch>
        </p:blipFill>
        <p:spPr bwMode="auto">
          <a:xfrm>
            <a:off x="7624584" y="52261"/>
            <a:ext cx="2823587" cy="1226916"/>
          </a:xfrm>
          <a:prstGeom prst="rect">
            <a:avLst/>
          </a:prstGeom>
          <a:noFill/>
          <a:ln w="9525">
            <a:noFill/>
            <a:miter lim="800000"/>
            <a:headEnd/>
            <a:tailEnd/>
          </a:ln>
        </p:spPr>
      </p:pic>
      <p:pic>
        <p:nvPicPr>
          <p:cNvPr id="8" name="Picture 7">
            <a:extLst>
              <a:ext uri="{FF2B5EF4-FFF2-40B4-BE49-F238E27FC236}">
                <a16:creationId xmlns:a16="http://schemas.microsoft.com/office/drawing/2014/main" id="{850DF1C4-56A1-4FBC-87A5-0CE74E6E1EDD}"/>
              </a:ext>
            </a:extLst>
          </p:cNvPr>
          <p:cNvPicPr>
            <a:picLocks noChangeAspect="1"/>
          </p:cNvPicPr>
          <p:nvPr/>
        </p:nvPicPr>
        <p:blipFill>
          <a:blip r:embed="rId5"/>
          <a:stretch>
            <a:fillRect/>
          </a:stretch>
        </p:blipFill>
        <p:spPr>
          <a:xfrm>
            <a:off x="8459169" y="1591863"/>
            <a:ext cx="2728024" cy="3429000"/>
          </a:xfrm>
          <a:prstGeom prst="rect">
            <a:avLst/>
          </a:prstGeom>
        </p:spPr>
      </p:pic>
      <p:sp>
        <p:nvSpPr>
          <p:cNvPr id="9" name="TextBox 8">
            <a:extLst>
              <a:ext uri="{FF2B5EF4-FFF2-40B4-BE49-F238E27FC236}">
                <a16:creationId xmlns:a16="http://schemas.microsoft.com/office/drawing/2014/main" id="{90A7169D-B3C8-444A-8C36-4E2C7B381ADB}"/>
              </a:ext>
            </a:extLst>
          </p:cNvPr>
          <p:cNvSpPr txBox="1"/>
          <p:nvPr/>
        </p:nvSpPr>
        <p:spPr>
          <a:xfrm>
            <a:off x="8652899" y="5111367"/>
            <a:ext cx="2831346" cy="1200329"/>
          </a:xfrm>
          <a:prstGeom prst="rect">
            <a:avLst/>
          </a:prstGeom>
          <a:noFill/>
        </p:spPr>
        <p:txBody>
          <a:bodyPr wrap="square" rtlCol="0">
            <a:spAutoFit/>
          </a:bodyPr>
          <a:lstStyle/>
          <a:p>
            <a:r>
              <a:rPr lang="en-GB" dirty="0"/>
              <a:t>The QR code can be used for quick and easy access to the Yellow Card reporting site</a:t>
            </a:r>
          </a:p>
        </p:txBody>
      </p:sp>
      <p:sp>
        <p:nvSpPr>
          <p:cNvPr id="10" name="Isosceles Triangle 9">
            <a:extLst>
              <a:ext uri="{FF2B5EF4-FFF2-40B4-BE49-F238E27FC236}">
                <a16:creationId xmlns:a16="http://schemas.microsoft.com/office/drawing/2014/main" id="{8D67060E-7C2A-4645-A070-5A3C81E47F76}"/>
              </a:ext>
            </a:extLst>
          </p:cNvPr>
          <p:cNvSpPr/>
          <p:nvPr/>
        </p:nvSpPr>
        <p:spPr>
          <a:xfrm rot="10800000">
            <a:off x="6533660" y="1848062"/>
            <a:ext cx="194669" cy="19959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165660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D478-F9A7-4467-BDC9-27BA70C8063B}"/>
              </a:ext>
            </a:extLst>
          </p:cNvPr>
          <p:cNvSpPr>
            <a:spLocks noGrp="1"/>
          </p:cNvSpPr>
          <p:nvPr>
            <p:ph type="title"/>
          </p:nvPr>
        </p:nvSpPr>
        <p:spPr/>
        <p:txBody>
          <a:bodyPr>
            <a:normAutofit/>
          </a:bodyPr>
          <a:lstStyle/>
          <a:p>
            <a:r>
              <a:rPr lang="en-GB" dirty="0"/>
              <a:t>Useful resources</a:t>
            </a:r>
          </a:p>
        </p:txBody>
      </p:sp>
      <p:sp>
        <p:nvSpPr>
          <p:cNvPr id="3" name="Content Placeholder 2">
            <a:extLst>
              <a:ext uri="{FF2B5EF4-FFF2-40B4-BE49-F238E27FC236}">
                <a16:creationId xmlns:a16="http://schemas.microsoft.com/office/drawing/2014/main" id="{2B7F31C7-B6A6-46C0-B415-E0D08B2CF844}"/>
              </a:ext>
            </a:extLst>
          </p:cNvPr>
          <p:cNvSpPr>
            <a:spLocks noGrp="1"/>
          </p:cNvSpPr>
          <p:nvPr>
            <p:ph idx="1"/>
          </p:nvPr>
        </p:nvSpPr>
        <p:spPr>
          <a:xfrm>
            <a:off x="330206" y="1774825"/>
            <a:ext cx="9065722" cy="4392709"/>
          </a:xfrm>
        </p:spPr>
        <p:txBody>
          <a:bodyPr>
            <a:normAutofit fontScale="70000" lnSpcReduction="20000"/>
          </a:bodyPr>
          <a:lstStyle/>
          <a:p>
            <a:r>
              <a:rPr lang="en-GB" i="0" dirty="0">
                <a:solidFill>
                  <a:srgbClr val="0070C0"/>
                </a:solidFill>
                <a:effectLst/>
                <a:latin typeface="+mn-lt"/>
                <a:hlinkClick r:id="rId3">
                  <a:extLst>
                    <a:ext uri="{A12FA001-AC4F-418D-AE19-62706E023703}">
                      <ahyp:hlinkClr xmlns:ahyp="http://schemas.microsoft.com/office/drawing/2018/hyperlinkcolor" val="tx"/>
                    </a:ext>
                  </a:extLst>
                </a:hlinkClick>
              </a:rPr>
              <a:t>Smallpox and monkeypox: the Green Book </a:t>
            </a:r>
            <a:r>
              <a:rPr lang="en-GB" dirty="0">
                <a:solidFill>
                  <a:srgbClr val="0070C0"/>
                </a:solidFill>
                <a:latin typeface="+mn-lt"/>
                <a:hlinkClick r:id="rId3">
                  <a:extLst>
                    <a:ext uri="{A12FA001-AC4F-418D-AE19-62706E023703}">
                      <ahyp:hlinkClr xmlns:ahyp="http://schemas.microsoft.com/office/drawing/2018/hyperlinkcolor" val="tx"/>
                    </a:ext>
                  </a:extLst>
                </a:hlinkClick>
              </a:rPr>
              <a:t>C</a:t>
            </a:r>
            <a:r>
              <a:rPr lang="en-GB" i="0" dirty="0">
                <a:solidFill>
                  <a:srgbClr val="0070C0"/>
                </a:solidFill>
                <a:effectLst/>
                <a:latin typeface="+mn-lt"/>
                <a:hlinkClick r:id="rId3">
                  <a:extLst>
                    <a:ext uri="{A12FA001-AC4F-418D-AE19-62706E023703}">
                      <ahyp:hlinkClr xmlns:ahyp="http://schemas.microsoft.com/office/drawing/2018/hyperlinkcolor" val="tx"/>
                    </a:ext>
                  </a:extLst>
                </a:hlinkClick>
              </a:rPr>
              <a:t>hapter 29</a:t>
            </a:r>
          </a:p>
          <a:p>
            <a:r>
              <a:rPr lang="en-GB" i="0" dirty="0">
                <a:solidFill>
                  <a:srgbClr val="0070C0"/>
                </a:solidFill>
                <a:effectLst/>
                <a:latin typeface="+mn-lt"/>
                <a:hlinkClick r:id="rId3">
                  <a:extLst>
                    <a:ext uri="{A12FA001-AC4F-418D-AE19-62706E023703}">
                      <ahyp:hlinkClr xmlns:ahyp="http://schemas.microsoft.com/office/drawing/2018/hyperlinkcolor" val="tx"/>
                    </a:ext>
                  </a:extLst>
                </a:hlinkClick>
              </a:rPr>
              <a:t>Monkeypox outbreak: vaccination strategy</a:t>
            </a:r>
            <a:r>
              <a:rPr lang="en-GB" i="0" dirty="0">
                <a:solidFill>
                  <a:srgbClr val="0070C0"/>
                </a:solidFill>
                <a:effectLst/>
                <a:latin typeface="+mn-lt"/>
              </a:rPr>
              <a:t> </a:t>
            </a:r>
            <a:r>
              <a:rPr lang="en-GB" b="0" i="0" dirty="0">
                <a:solidFill>
                  <a:srgbClr val="0B0C0C"/>
                </a:solidFill>
                <a:effectLst/>
                <a:latin typeface="GDS Transport"/>
              </a:rPr>
              <a:t>UKHSA's vaccine strategy in response to the UK monkeypox outbreak</a:t>
            </a:r>
            <a:endParaRPr lang="en-GB" i="0" dirty="0">
              <a:solidFill>
                <a:srgbClr val="ED8546"/>
              </a:solidFill>
              <a:effectLst/>
              <a:latin typeface="+mn-lt"/>
              <a:hlinkClick r:id="rId3">
                <a:extLst>
                  <a:ext uri="{A12FA001-AC4F-418D-AE19-62706E023703}">
                    <ahyp:hlinkClr xmlns:ahyp="http://schemas.microsoft.com/office/drawing/2018/hyperlinkcolor" val="tx"/>
                  </a:ext>
                </a:extLst>
              </a:hlinkClick>
            </a:endParaRPr>
          </a:p>
          <a:p>
            <a:r>
              <a:rPr lang="en-GB" i="0" dirty="0">
                <a:solidFill>
                  <a:srgbClr val="0070C0"/>
                </a:solidFill>
                <a:effectLst/>
                <a:latin typeface="+mn-lt"/>
                <a:hlinkClick r:id="rId3">
                  <a:extLst>
                    <a:ext uri="{A12FA001-AC4F-418D-AE19-62706E023703}">
                      <ahyp:hlinkClr xmlns:ahyp="http://schemas.microsoft.com/office/drawing/2018/hyperlinkcolor" val="tx"/>
                    </a:ext>
                  </a:extLst>
                </a:hlinkClick>
              </a:rPr>
              <a:t>Monkeypox: guidance</a:t>
            </a:r>
            <a:r>
              <a:rPr lang="en-GB" i="0" dirty="0">
                <a:solidFill>
                  <a:srgbClr val="0070C0"/>
                </a:solidFill>
                <a:effectLst/>
                <a:latin typeface="+mn-lt"/>
              </a:rPr>
              <a:t> </a:t>
            </a:r>
            <a:r>
              <a:rPr lang="en-GB" sz="2000" b="0" i="0" dirty="0">
                <a:solidFill>
                  <a:srgbClr val="0B0C0C"/>
                </a:solidFill>
                <a:effectLst/>
                <a:latin typeface="+mn-lt"/>
              </a:rPr>
              <a:t>Information and advice for healthcare professionals and the general public including background information, case definitions, contact tracing, testing and other guidance documents</a:t>
            </a:r>
            <a:endParaRPr lang="en-GB" sz="2000" dirty="0">
              <a:solidFill>
                <a:srgbClr val="ED8546"/>
              </a:solidFill>
              <a:latin typeface="+mn-lt"/>
              <a:hlinkClick r:id="rId4">
                <a:extLst>
                  <a:ext uri="{A12FA001-AC4F-418D-AE19-62706E023703}">
                    <ahyp:hlinkClr xmlns:ahyp="http://schemas.microsoft.com/office/drawing/2018/hyperlinkcolor" val="tx"/>
                  </a:ext>
                </a:extLst>
              </a:hlinkClick>
            </a:endParaRPr>
          </a:p>
          <a:p>
            <a:r>
              <a:rPr lang="en-GB" dirty="0">
                <a:solidFill>
                  <a:srgbClr val="0070C0"/>
                </a:solidFill>
                <a:hlinkClick r:id="rId4">
                  <a:extLst>
                    <a:ext uri="{A12FA001-AC4F-418D-AE19-62706E023703}">
                      <ahyp:hlinkClr xmlns:ahyp="http://schemas.microsoft.com/office/drawing/2018/hyperlinkcolor" val="tx"/>
                    </a:ext>
                  </a:extLst>
                </a:hlinkClick>
              </a:rPr>
              <a:t>Monkeypox: background information </a:t>
            </a:r>
            <a:r>
              <a:rPr lang="en-GB" sz="2000" dirty="0"/>
              <a:t>G</a:t>
            </a:r>
            <a:r>
              <a:rPr lang="en-GB" sz="2000" dirty="0">
                <a:latin typeface="+mn-lt"/>
              </a:rPr>
              <a:t>uidance and information about t</a:t>
            </a:r>
            <a:r>
              <a:rPr lang="en-GB" sz="2000" b="0" i="0" dirty="0">
                <a:solidFill>
                  <a:srgbClr val="0B0C0C"/>
                </a:solidFill>
                <a:effectLst/>
                <a:latin typeface="+mn-lt"/>
              </a:rPr>
              <a:t>he epidemiology, transmission, clinical features, diagnosis, treatment, infection prevention and control and management of monkeypox virus infections</a:t>
            </a:r>
            <a:endParaRPr lang="en-GB" sz="2000" dirty="0">
              <a:latin typeface="+mn-lt"/>
              <a:hlinkClick r:id="rId4"/>
            </a:endParaRPr>
          </a:p>
          <a:p>
            <a:r>
              <a:rPr lang="en-GB" dirty="0">
                <a:solidFill>
                  <a:srgbClr val="0070C0"/>
                </a:solidFill>
                <a:hlinkClick r:id="rId5">
                  <a:extLst>
                    <a:ext uri="{A12FA001-AC4F-418D-AE19-62706E023703}">
                      <ahyp:hlinkClr xmlns:ahyp="http://schemas.microsoft.com/office/drawing/2018/hyperlinkcolor" val="tx"/>
                    </a:ext>
                  </a:extLst>
                </a:hlinkClick>
              </a:rPr>
              <a:t>Recommendations for the use of pre and post exposure vaccination during a monkeypox incident </a:t>
            </a:r>
            <a:endParaRPr lang="en-GB" dirty="0">
              <a:solidFill>
                <a:srgbClr val="0070C0"/>
              </a:solidFill>
            </a:endParaRPr>
          </a:p>
          <a:p>
            <a:r>
              <a:rPr lang="en-GB" dirty="0">
                <a:solidFill>
                  <a:srgbClr val="0070C0"/>
                </a:solidFill>
                <a:hlinkClick r:id="rId6">
                  <a:extLst>
                    <a:ext uri="{A12FA001-AC4F-418D-AE19-62706E023703}">
                      <ahyp:hlinkClr xmlns:ahyp="http://schemas.microsoft.com/office/drawing/2018/hyperlinkcolor" val="tx"/>
                    </a:ext>
                  </a:extLst>
                </a:hlinkClick>
              </a:rPr>
              <a:t>Monkeypox cases confirmed in England – latest updates </a:t>
            </a:r>
            <a:endParaRPr lang="en-GB" dirty="0">
              <a:solidFill>
                <a:srgbClr val="0070C0"/>
              </a:solidFill>
            </a:endParaRPr>
          </a:p>
          <a:p>
            <a:r>
              <a:rPr lang="en-GB" dirty="0">
                <a:solidFill>
                  <a:srgbClr val="0070C0"/>
                </a:solidFill>
                <a:hlinkClick r:id="rId7">
                  <a:extLst>
                    <a:ext uri="{A12FA001-AC4F-418D-AE19-62706E023703}">
                      <ahyp:hlinkClr xmlns:ahyp="http://schemas.microsoft.com/office/drawing/2018/hyperlinkcolor" val="tx"/>
                    </a:ext>
                  </a:extLst>
                </a:hlinkClick>
              </a:rPr>
              <a:t>Imvanex vaccine Summary of Product Characteristics (SPC) and Patient Information Leaflet (PIL)</a:t>
            </a:r>
            <a:endParaRPr lang="en-GB" dirty="0">
              <a:solidFill>
                <a:srgbClr val="0070C0"/>
              </a:solidFill>
            </a:endParaRPr>
          </a:p>
          <a:p>
            <a:r>
              <a:rPr lang="en-GB" dirty="0">
                <a:solidFill>
                  <a:srgbClr val="0070C0"/>
                </a:solidFill>
                <a:hlinkClick r:id="rId8">
                  <a:extLst>
                    <a:ext uri="{A12FA001-AC4F-418D-AE19-62706E023703}">
                      <ahyp:hlinkClr xmlns:ahyp="http://schemas.microsoft.com/office/drawing/2018/hyperlinkcolor" val="tx"/>
                    </a:ext>
                  </a:extLst>
                </a:hlinkClick>
              </a:rPr>
              <a:t>Jynneos - FDA prescribing information, side effects and uses </a:t>
            </a:r>
            <a:endParaRPr lang="en-GB" dirty="0">
              <a:solidFill>
                <a:srgbClr val="0070C0"/>
              </a:solidFill>
            </a:endParaRPr>
          </a:p>
          <a:p>
            <a:r>
              <a:rPr lang="en-GB" dirty="0">
                <a:solidFill>
                  <a:srgbClr val="0070C0"/>
                </a:solidFill>
                <a:hlinkClick r:id="rId9">
                  <a:extLst>
                    <a:ext uri="{A12FA001-AC4F-418D-AE19-62706E023703}">
                      <ahyp:hlinkClr xmlns:ahyp="http://schemas.microsoft.com/office/drawing/2018/hyperlinkcolor" val="tx"/>
                    </a:ext>
                  </a:extLst>
                </a:hlinkClick>
              </a:rPr>
              <a:t>Monkeypox vaccination resources</a:t>
            </a:r>
            <a:r>
              <a:rPr lang="en-GB" dirty="0">
                <a:solidFill>
                  <a:srgbClr val="0070C0"/>
                </a:solidFill>
              </a:rPr>
              <a:t> </a:t>
            </a:r>
            <a:r>
              <a:rPr lang="en-GB" sz="2000" b="0" i="0" dirty="0">
                <a:solidFill>
                  <a:srgbClr val="0B0C0C"/>
                </a:solidFill>
                <a:effectLst/>
                <a:latin typeface="+mn-lt"/>
              </a:rPr>
              <a:t>Information for patients about the smallpox vaccination</a:t>
            </a:r>
          </a:p>
          <a:p>
            <a:r>
              <a:rPr lang="en-GB" dirty="0">
                <a:solidFill>
                  <a:srgbClr val="0070C0"/>
                </a:solidFill>
                <a:hlinkClick r:id="rId9">
                  <a:extLst>
                    <a:ext uri="{A12FA001-AC4F-418D-AE19-62706E023703}">
                      <ahyp:hlinkClr xmlns:ahyp="http://schemas.microsoft.com/office/drawing/2018/hyperlinkcolor" val="tx"/>
                    </a:ext>
                  </a:extLst>
                </a:hlinkClick>
              </a:rPr>
              <a:t>Intradermal leaflet for eligible patients</a:t>
            </a:r>
            <a:endParaRPr lang="en-GB" dirty="0">
              <a:solidFill>
                <a:srgbClr val="0070C0"/>
              </a:solidFill>
            </a:endParaRPr>
          </a:p>
          <a:p>
            <a:r>
              <a:rPr lang="en-GB" dirty="0">
                <a:solidFill>
                  <a:srgbClr val="0070C0"/>
                </a:solidFill>
                <a:hlinkClick r:id="rId10">
                  <a:extLst>
                    <a:ext uri="{A12FA001-AC4F-418D-AE19-62706E023703}">
                      <ahyp:hlinkClr xmlns:ahyp="http://schemas.microsoft.com/office/drawing/2018/hyperlinkcolor" val="tx"/>
                    </a:ext>
                  </a:extLst>
                </a:hlinkClick>
              </a:rPr>
              <a:t>Health publications website to order stocks of leaflets, record cards etc. </a:t>
            </a:r>
            <a:endParaRPr lang="en-GB" dirty="0">
              <a:solidFill>
                <a:srgbClr val="0070C0"/>
              </a:solidFill>
            </a:endParaRPr>
          </a:p>
        </p:txBody>
      </p:sp>
      <p:sp>
        <p:nvSpPr>
          <p:cNvPr id="4" name="Footer Placeholder 3">
            <a:extLst>
              <a:ext uri="{FF2B5EF4-FFF2-40B4-BE49-F238E27FC236}">
                <a16:creationId xmlns:a16="http://schemas.microsoft.com/office/drawing/2014/main" id="{559DEB83-4F99-442B-A330-B2D6A54E620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80EC4E4-C836-419A-A181-3D039720A175}"/>
              </a:ext>
            </a:extLst>
          </p:cNvPr>
          <p:cNvSpPr>
            <a:spLocks noGrp="1"/>
          </p:cNvSpPr>
          <p:nvPr>
            <p:ph type="sldNum" sz="quarter" idx="11"/>
          </p:nvPr>
        </p:nvSpPr>
        <p:spPr/>
        <p:txBody>
          <a:bodyPr/>
          <a:lstStyle/>
          <a:p>
            <a:fld id="{344369E4-5DE7-46E5-874E-4FD437973785}" type="slidenum">
              <a:rPr lang="en-GB" smtClean="0"/>
              <a:pPr/>
              <a:t>61</a:t>
            </a:fld>
            <a:endParaRPr lang="en-GB" sz="1400" dirty="0"/>
          </a:p>
        </p:txBody>
      </p:sp>
      <p:pic>
        <p:nvPicPr>
          <p:cNvPr id="7" name="Picture 6">
            <a:extLst>
              <a:ext uri="{FF2B5EF4-FFF2-40B4-BE49-F238E27FC236}">
                <a16:creationId xmlns:a16="http://schemas.microsoft.com/office/drawing/2014/main" id="{0353EEC9-456D-4AA0-B8C0-7C6BEFBAF570}"/>
              </a:ext>
            </a:extLst>
          </p:cNvPr>
          <p:cNvPicPr>
            <a:picLocks noChangeAspect="1"/>
          </p:cNvPicPr>
          <p:nvPr/>
        </p:nvPicPr>
        <p:blipFill>
          <a:blip r:embed="rId11"/>
          <a:stretch>
            <a:fillRect/>
          </a:stretch>
        </p:blipFill>
        <p:spPr>
          <a:xfrm>
            <a:off x="9395928" y="1871209"/>
            <a:ext cx="2617820" cy="3497853"/>
          </a:xfrm>
          <a:prstGeom prst="rect">
            <a:avLst/>
          </a:prstGeom>
          <a:ln>
            <a:solidFill>
              <a:schemeClr val="tx1"/>
            </a:solidFill>
          </a:ln>
        </p:spPr>
      </p:pic>
    </p:spTree>
    <p:extLst>
      <p:ext uri="{BB962C8B-B14F-4D97-AF65-F5344CB8AC3E}">
        <p14:creationId xmlns:p14="http://schemas.microsoft.com/office/powerpoint/2010/main" val="19963226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FA2E-B555-4725-B1FD-D4F8B00BA32B}"/>
              </a:ext>
            </a:extLst>
          </p:cNvPr>
          <p:cNvSpPr>
            <a:spLocks noGrp="1"/>
          </p:cNvSpPr>
          <p:nvPr>
            <p:ph type="title"/>
          </p:nvPr>
        </p:nvSpPr>
        <p:spPr/>
        <p:txBody>
          <a:bodyPr/>
          <a:lstStyle/>
          <a:p>
            <a:r>
              <a:rPr lang="en-GB" dirty="0"/>
              <a:t>Acknowledgements</a:t>
            </a:r>
          </a:p>
        </p:txBody>
      </p:sp>
      <p:sp>
        <p:nvSpPr>
          <p:cNvPr id="3" name="Content Placeholder 2">
            <a:extLst>
              <a:ext uri="{FF2B5EF4-FFF2-40B4-BE49-F238E27FC236}">
                <a16:creationId xmlns:a16="http://schemas.microsoft.com/office/drawing/2014/main" id="{801136AC-F70B-4165-9308-E3A7B69D7726}"/>
              </a:ext>
            </a:extLst>
          </p:cNvPr>
          <p:cNvSpPr>
            <a:spLocks noGrp="1"/>
          </p:cNvSpPr>
          <p:nvPr>
            <p:ph idx="1"/>
          </p:nvPr>
        </p:nvSpPr>
        <p:spPr/>
        <p:txBody>
          <a:bodyPr/>
          <a:lstStyle/>
          <a:p>
            <a:pPr marL="0" indent="0" algn="ctr">
              <a:buNone/>
            </a:pPr>
            <a:r>
              <a:rPr lang="en-GB"/>
              <a:t>With </a:t>
            </a:r>
            <a:r>
              <a:rPr lang="en-GB" dirty="0"/>
              <a:t>thanks to colleagues in NHS Education for Scotland and Public Health Scotland for the use of some of these slides, to BN for stability data, and pharmacy colleagues in NHS England for input regarding the additional storage, handling and administration requirements when the vaccine is being used for fractional dosing. </a:t>
            </a:r>
          </a:p>
          <a:p>
            <a:pPr marL="0" indent="0" algn="ctr">
              <a:buNone/>
            </a:pPr>
            <a:endParaRPr lang="en-GB" dirty="0"/>
          </a:p>
        </p:txBody>
      </p:sp>
      <p:sp>
        <p:nvSpPr>
          <p:cNvPr id="4" name="Footer Placeholder 3">
            <a:extLst>
              <a:ext uri="{FF2B5EF4-FFF2-40B4-BE49-F238E27FC236}">
                <a16:creationId xmlns:a16="http://schemas.microsoft.com/office/drawing/2014/main" id="{F6777DB5-07FF-45A3-84A8-505D770180DB}"/>
              </a:ext>
            </a:extLst>
          </p:cNvPr>
          <p:cNvSpPr>
            <a:spLocks noGrp="1"/>
          </p:cNvSpPr>
          <p:nvPr>
            <p:ph type="ftr" sz="quarter" idx="10"/>
          </p:nvPr>
        </p:nvSpPr>
        <p:spPr/>
        <p:txBody>
          <a:bodyPr/>
          <a:lstStyle/>
          <a:p>
            <a:r>
              <a:rPr lang="en-GB" dirty="0"/>
              <a:t>Vaccination against monkeypox using the MVA-BN (Imvanex) vaccine</a:t>
            </a:r>
            <a:endParaRPr lang="en-GB" sz="1400" dirty="0"/>
          </a:p>
        </p:txBody>
      </p:sp>
      <p:sp>
        <p:nvSpPr>
          <p:cNvPr id="5" name="Slide Number Placeholder 4">
            <a:extLst>
              <a:ext uri="{FF2B5EF4-FFF2-40B4-BE49-F238E27FC236}">
                <a16:creationId xmlns:a16="http://schemas.microsoft.com/office/drawing/2014/main" id="{C17848A8-ABA0-4301-900F-8C79058C0DCE}"/>
              </a:ext>
            </a:extLst>
          </p:cNvPr>
          <p:cNvSpPr>
            <a:spLocks noGrp="1"/>
          </p:cNvSpPr>
          <p:nvPr>
            <p:ph type="sldNum" sz="quarter" idx="11"/>
          </p:nvPr>
        </p:nvSpPr>
        <p:spPr/>
        <p:txBody>
          <a:bodyPr/>
          <a:lstStyle/>
          <a:p>
            <a:fld id="{344369E4-5DE7-46E5-874E-4FD437973785}" type="slidenum">
              <a:rPr lang="en-GB" smtClean="0"/>
              <a:pPr/>
              <a:t>62</a:t>
            </a:fld>
            <a:endParaRPr lang="en-GB" sz="1400" dirty="0"/>
          </a:p>
        </p:txBody>
      </p:sp>
    </p:spTree>
    <p:extLst>
      <p:ext uri="{BB962C8B-B14F-4D97-AF65-F5344CB8AC3E}">
        <p14:creationId xmlns:p14="http://schemas.microsoft.com/office/powerpoint/2010/main" val="2312668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4976-1BCF-4031-8756-969A3AB169CE}"/>
              </a:ext>
            </a:extLst>
          </p:cNvPr>
          <p:cNvSpPr>
            <a:spLocks noGrp="1"/>
          </p:cNvSpPr>
          <p:nvPr>
            <p:ph type="title"/>
          </p:nvPr>
        </p:nvSpPr>
        <p:spPr/>
        <p:txBody>
          <a:bodyPr/>
          <a:lstStyle/>
          <a:p>
            <a:r>
              <a:rPr lang="en-GB" dirty="0"/>
              <a:t>Monkeypox</a:t>
            </a:r>
          </a:p>
        </p:txBody>
      </p:sp>
      <p:sp>
        <p:nvSpPr>
          <p:cNvPr id="3" name="Content Placeholder 2">
            <a:extLst>
              <a:ext uri="{FF2B5EF4-FFF2-40B4-BE49-F238E27FC236}">
                <a16:creationId xmlns:a16="http://schemas.microsoft.com/office/drawing/2014/main" id="{12CAB31D-7F0F-45B0-9A87-23B7CFCDE2C3}"/>
              </a:ext>
            </a:extLst>
          </p:cNvPr>
          <p:cNvSpPr>
            <a:spLocks noGrp="1"/>
          </p:cNvSpPr>
          <p:nvPr>
            <p:ph idx="1"/>
          </p:nvPr>
        </p:nvSpPr>
        <p:spPr/>
        <p:txBody>
          <a:bodyPr>
            <a:normAutofit fontScale="85000" lnSpcReduction="20000"/>
          </a:bodyPr>
          <a:lstStyle/>
          <a:p>
            <a:r>
              <a:rPr lang="en-GB" dirty="0"/>
              <a:t>monkeypox is a rare disease caused by infection with the monkeypox virus</a:t>
            </a:r>
          </a:p>
          <a:p>
            <a:r>
              <a:rPr lang="en-GB" dirty="0"/>
              <a:t>monkeypox virus is related to, but distinct from, the viruses that cause smallpox (variola virus) and cowpox</a:t>
            </a:r>
          </a:p>
          <a:p>
            <a:r>
              <a:rPr lang="en-GB" dirty="0"/>
              <a:t>the name monkeypox originates from the initial discovery of the virus in monkeys in a Danish laboratory in 1958</a:t>
            </a:r>
          </a:p>
          <a:p>
            <a:r>
              <a:rPr lang="en-GB" dirty="0"/>
              <a:t>human monkeypox was first described in 1970 when regional elimination of smallpox revealed sporadic cases of a disease with similar presentation in rural areas of the Democratic Republic of Congo</a:t>
            </a:r>
          </a:p>
          <a:p>
            <a:r>
              <a:rPr lang="en-GB" dirty="0"/>
              <a:t>outbreaks have since occurred in Nigeria, Republic of Congo, Sierra Leone, Liberia, Cameroon and the Central African Republic </a:t>
            </a:r>
          </a:p>
          <a:p>
            <a:r>
              <a:rPr lang="en-GB" dirty="0"/>
              <a:t>monkeypox is a zoonosis – an organism transmitted to humans from animals </a:t>
            </a:r>
          </a:p>
          <a:p>
            <a:r>
              <a:rPr lang="en-GB" dirty="0"/>
              <a:t>the animal host is most likely a rodent, although the definitive reservoir has not been identified </a:t>
            </a:r>
          </a:p>
          <a:p>
            <a:r>
              <a:rPr lang="en-GB" dirty="0"/>
              <a:t>following the global eradication of smallpox in 1977, monkeypox has become the dominant cause of orthopox outbreaks in humans, possibly associated with waning orthopox immunity following cessation of smallpox vaccination</a:t>
            </a:r>
          </a:p>
        </p:txBody>
      </p:sp>
      <p:sp>
        <p:nvSpPr>
          <p:cNvPr id="4" name="Footer Placeholder 3">
            <a:extLst>
              <a:ext uri="{FF2B5EF4-FFF2-40B4-BE49-F238E27FC236}">
                <a16:creationId xmlns:a16="http://schemas.microsoft.com/office/drawing/2014/main" id="{9AF3C1B7-1FEF-4E6C-9B63-396E63F5922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E19D88F-12A8-4333-BBC7-9FDFAD41AE3D}"/>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1524766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F6FA-BF9D-4B83-B6F6-D9CF80446444}"/>
              </a:ext>
            </a:extLst>
          </p:cNvPr>
          <p:cNvSpPr>
            <a:spLocks noGrp="1"/>
          </p:cNvSpPr>
          <p:nvPr>
            <p:ph type="title"/>
          </p:nvPr>
        </p:nvSpPr>
        <p:spPr/>
        <p:txBody>
          <a:bodyPr/>
          <a:lstStyle/>
          <a:p>
            <a:r>
              <a:rPr lang="en-GB" dirty="0"/>
              <a:t>Symptoms of monkeypox</a:t>
            </a:r>
          </a:p>
        </p:txBody>
      </p:sp>
      <p:sp>
        <p:nvSpPr>
          <p:cNvPr id="3" name="Content Placeholder 2">
            <a:extLst>
              <a:ext uri="{FF2B5EF4-FFF2-40B4-BE49-F238E27FC236}">
                <a16:creationId xmlns:a16="http://schemas.microsoft.com/office/drawing/2014/main" id="{4D0F76DB-B2AB-4CC0-9E4C-6C2DADCDEA02}"/>
              </a:ext>
            </a:extLst>
          </p:cNvPr>
          <p:cNvSpPr>
            <a:spLocks noGrp="1"/>
          </p:cNvSpPr>
          <p:nvPr>
            <p:ph idx="1"/>
          </p:nvPr>
        </p:nvSpPr>
        <p:spPr>
          <a:xfrm>
            <a:off x="376177" y="1458410"/>
            <a:ext cx="11077885" cy="4667754"/>
          </a:xfrm>
        </p:spPr>
        <p:txBody>
          <a:bodyPr>
            <a:normAutofit lnSpcReduction="10000"/>
          </a:bodyPr>
          <a:lstStyle/>
          <a:p>
            <a:r>
              <a:rPr lang="en-GB" dirty="0"/>
              <a:t>the symptoms of monkeypox are usually mild and self-limiting for most people, particularly for infections with the West African strain </a:t>
            </a:r>
          </a:p>
          <a:p>
            <a:r>
              <a:rPr lang="en-GB" dirty="0"/>
              <a:t>however, severe illness can occur and symptoms can progress to multi-organ involvement, with bronchopneumonia, encephalitis and sepsis </a:t>
            </a:r>
          </a:p>
          <a:p>
            <a:r>
              <a:rPr lang="en-GB" dirty="0"/>
              <a:t>the risk of severe disease is higher in children, pregnant women and immunosuppressed individuals</a:t>
            </a:r>
          </a:p>
          <a:p>
            <a:r>
              <a:rPr lang="en-GB" dirty="0"/>
              <a:t>the illness begins with:</a:t>
            </a:r>
          </a:p>
          <a:p>
            <a:pPr lvl="2"/>
            <a:r>
              <a:rPr lang="en-GB" sz="2400" dirty="0"/>
              <a:t>fever			</a:t>
            </a:r>
          </a:p>
          <a:p>
            <a:pPr lvl="2"/>
            <a:r>
              <a:rPr lang="en-GB" sz="2400" dirty="0"/>
              <a:t>headache</a:t>
            </a:r>
          </a:p>
          <a:p>
            <a:pPr lvl="2"/>
            <a:r>
              <a:rPr lang="en-GB" sz="2400" dirty="0"/>
              <a:t>muscle aches</a:t>
            </a:r>
          </a:p>
          <a:p>
            <a:pPr lvl="2"/>
            <a:r>
              <a:rPr lang="en-GB" sz="2400" dirty="0"/>
              <a:t>backache</a:t>
            </a:r>
          </a:p>
          <a:p>
            <a:r>
              <a:rPr lang="en-GB" dirty="0"/>
              <a:t>within 1 to 5 days after the appearance of fever, a rash develops, often beginning on the face, then spreading to other parts of the body</a:t>
            </a:r>
          </a:p>
        </p:txBody>
      </p:sp>
      <p:sp>
        <p:nvSpPr>
          <p:cNvPr id="4" name="Footer Placeholder 3">
            <a:extLst>
              <a:ext uri="{FF2B5EF4-FFF2-40B4-BE49-F238E27FC236}">
                <a16:creationId xmlns:a16="http://schemas.microsoft.com/office/drawing/2014/main" id="{59D99130-C191-4CB1-84DD-4366EAA91EF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BBDBE16-0CCC-4F3A-814B-0FAF38EB04A8}"/>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
        <p:nvSpPr>
          <p:cNvPr id="6" name="TextBox 5">
            <a:extLst>
              <a:ext uri="{FF2B5EF4-FFF2-40B4-BE49-F238E27FC236}">
                <a16:creationId xmlns:a16="http://schemas.microsoft.com/office/drawing/2014/main" id="{2C9C2342-8C30-4548-A5AC-232282D48CB4}"/>
              </a:ext>
            </a:extLst>
          </p:cNvPr>
          <p:cNvSpPr txBox="1"/>
          <p:nvPr/>
        </p:nvSpPr>
        <p:spPr>
          <a:xfrm>
            <a:off x="3494408" y="3950495"/>
            <a:ext cx="4315605" cy="1525546"/>
          </a:xfrm>
          <a:prstGeom prst="rect">
            <a:avLst/>
          </a:prstGeom>
          <a:noFill/>
        </p:spPr>
        <p:txBody>
          <a:bodyPr wrap="none" rtlCol="0">
            <a:spAutoFit/>
          </a:bodyPr>
          <a:lstStyle/>
          <a:p>
            <a:pPr marL="1257300" marR="0" lvl="2"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swollen lymph nodes</a:t>
            </a:r>
          </a:p>
          <a:p>
            <a:pPr marL="1257300" marR="0" lvl="2"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chills</a:t>
            </a:r>
          </a:p>
          <a:p>
            <a:pPr marL="1257300" marR="0" lvl="2"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exhaustion</a:t>
            </a:r>
          </a:p>
          <a:p>
            <a:pPr lvl="2"/>
            <a:endParaRPr lang="en-GB" sz="2000" dirty="0"/>
          </a:p>
        </p:txBody>
      </p:sp>
    </p:spTree>
    <p:extLst>
      <p:ext uri="{BB962C8B-B14F-4D97-AF65-F5344CB8AC3E}">
        <p14:creationId xmlns:p14="http://schemas.microsoft.com/office/powerpoint/2010/main" val="3466293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1BF5-E90A-4009-A8A7-6EC34693FC18}"/>
              </a:ext>
            </a:extLst>
          </p:cNvPr>
          <p:cNvSpPr>
            <a:spLocks noGrp="1"/>
          </p:cNvSpPr>
          <p:nvPr>
            <p:ph type="title"/>
          </p:nvPr>
        </p:nvSpPr>
        <p:spPr/>
        <p:txBody>
          <a:bodyPr/>
          <a:lstStyle/>
          <a:p>
            <a:r>
              <a:rPr lang="en-GB" dirty="0"/>
              <a:t>Monkeypox rash </a:t>
            </a:r>
          </a:p>
        </p:txBody>
      </p:sp>
      <p:sp>
        <p:nvSpPr>
          <p:cNvPr id="3" name="Content Placeholder 2">
            <a:extLst>
              <a:ext uri="{FF2B5EF4-FFF2-40B4-BE49-F238E27FC236}">
                <a16:creationId xmlns:a16="http://schemas.microsoft.com/office/drawing/2014/main" id="{484B1DA9-8797-4710-9595-389A850B4EC5}"/>
              </a:ext>
            </a:extLst>
          </p:cNvPr>
          <p:cNvSpPr>
            <a:spLocks noGrp="1"/>
          </p:cNvSpPr>
          <p:nvPr>
            <p:ph idx="1"/>
          </p:nvPr>
        </p:nvSpPr>
        <p:spPr>
          <a:xfrm>
            <a:off x="330206" y="1765427"/>
            <a:ext cx="4830269" cy="4425626"/>
          </a:xfrm>
        </p:spPr>
        <p:txBody>
          <a:bodyPr>
            <a:normAutofit lnSpcReduction="10000"/>
          </a:bodyPr>
          <a:lstStyle/>
          <a:p>
            <a:r>
              <a:rPr lang="en-GB" sz="2000" dirty="0"/>
              <a:t>the lesions go through several different stages</a:t>
            </a:r>
          </a:p>
          <a:p>
            <a:r>
              <a:rPr lang="en-GB" sz="2000" dirty="0"/>
              <a:t>unlike chickenpox, the lesions are usually all at the same phase of development</a:t>
            </a:r>
          </a:p>
          <a:p>
            <a:r>
              <a:rPr lang="en-GB" sz="2000" dirty="0"/>
              <a:t>they heal by crusting over and scabbing</a:t>
            </a:r>
          </a:p>
          <a:p>
            <a:r>
              <a:rPr lang="en-GB" sz="2000" dirty="0"/>
              <a:t>the skin lesions resolve within 2 to 4 weeks</a:t>
            </a:r>
          </a:p>
          <a:p>
            <a:r>
              <a:rPr lang="en-GB" sz="2000" dirty="0"/>
              <a:t>an individual is contagious until all the scabs have fallen off and there is intact skin underneath </a:t>
            </a:r>
          </a:p>
          <a:p>
            <a:r>
              <a:rPr lang="en-GB" sz="2000" dirty="0"/>
              <a:t>the scabs may also contain infectious virus material</a:t>
            </a:r>
          </a:p>
        </p:txBody>
      </p:sp>
      <p:sp>
        <p:nvSpPr>
          <p:cNvPr id="5" name="Footer Placeholder 4">
            <a:extLst>
              <a:ext uri="{FF2B5EF4-FFF2-40B4-BE49-F238E27FC236}">
                <a16:creationId xmlns:a16="http://schemas.microsoft.com/office/drawing/2014/main" id="{08418097-1ECB-4E6C-B132-1214545E193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6" name="Slide Number Placeholder 5">
            <a:extLst>
              <a:ext uri="{FF2B5EF4-FFF2-40B4-BE49-F238E27FC236}">
                <a16:creationId xmlns:a16="http://schemas.microsoft.com/office/drawing/2014/main" id="{5EA3C244-C2D1-4507-8631-FFE2887125B7}"/>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pic>
        <p:nvPicPr>
          <p:cNvPr id="8" name="Picture 7">
            <a:extLst>
              <a:ext uri="{FF2B5EF4-FFF2-40B4-BE49-F238E27FC236}">
                <a16:creationId xmlns:a16="http://schemas.microsoft.com/office/drawing/2014/main" id="{9F04FCBE-5F9B-4B44-9650-746AAE7DE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213" y="1659200"/>
            <a:ext cx="6273788" cy="4645122"/>
          </a:xfrm>
          <a:prstGeom prst="rect">
            <a:avLst/>
          </a:prstGeom>
        </p:spPr>
      </p:pic>
    </p:spTree>
    <p:extLst>
      <p:ext uri="{BB962C8B-B14F-4D97-AF65-F5344CB8AC3E}">
        <p14:creationId xmlns:p14="http://schemas.microsoft.com/office/powerpoint/2010/main" val="2083219170"/>
      </p:ext>
    </p:extLst>
  </p:cSld>
  <p:clrMapOvr>
    <a:masterClrMapping/>
  </p:clrMapOvr>
</p:sld>
</file>

<file path=ppt/theme/theme1.xml><?xml version="1.0" encoding="utf-8"?>
<a:theme xmlns:a="http://schemas.openxmlformats.org/drawingml/2006/main" name="Office Theme">
  <a:themeElements>
    <a:clrScheme name="UKHSA colours">
      <a:dk1>
        <a:srgbClr val="000000"/>
      </a:dk1>
      <a:lt1>
        <a:srgbClr val="FFFFFF"/>
      </a:lt1>
      <a:dk2>
        <a:srgbClr val="173A5A"/>
      </a:dk2>
      <a:lt2>
        <a:srgbClr val="D3CBA3"/>
      </a:lt2>
      <a:accent1>
        <a:srgbClr val="52307F"/>
      </a:accent1>
      <a:accent2>
        <a:srgbClr val="2F579F"/>
      </a:accent2>
      <a:accent3>
        <a:srgbClr val="CF2D4A"/>
      </a:accent3>
      <a:accent4>
        <a:srgbClr val="4EA890"/>
      </a:accent4>
      <a:accent5>
        <a:srgbClr val="4CA3DA"/>
      </a:accent5>
      <a:accent6>
        <a:srgbClr val="91BA39"/>
      </a:accent6>
      <a:hlink>
        <a:srgbClr val="ED8546"/>
      </a:hlink>
      <a:folHlink>
        <a:srgbClr val="F4BB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C9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KHSA Presentation template 1.potx" id="{8E539A52-BEC8-EB48-A5D9-B70350DE7BD6}" vid="{09F23F8F-2D66-7541-B899-8F36A7599B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9355</TotalTime>
  <Words>9296</Words>
  <Application>Microsoft Office PowerPoint</Application>
  <PresentationFormat>Widescreen</PresentationFormat>
  <Paragraphs>665</Paragraphs>
  <Slides>62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GDS Transport</vt:lpstr>
      <vt:lpstr>Lucida Sans</vt:lpstr>
      <vt:lpstr>Segoe UI</vt:lpstr>
      <vt:lpstr>Office Theme</vt:lpstr>
      <vt:lpstr>Vaccination against monkeypox using the MVA-BN vaccine    Training for healthcare practitioners 22 August 2022  </vt:lpstr>
      <vt:lpstr>Suggested pre-requisites prior to vaccine administration </vt:lpstr>
      <vt:lpstr>Aim and learning outcomes</vt:lpstr>
      <vt:lpstr>Key messages</vt:lpstr>
      <vt:lpstr>Key messages (continued)</vt:lpstr>
      <vt:lpstr>Key reading</vt:lpstr>
      <vt:lpstr>Monkeypox</vt:lpstr>
      <vt:lpstr>Symptoms of monkeypox</vt:lpstr>
      <vt:lpstr>Monkeypox rash </vt:lpstr>
      <vt:lpstr>Transmission</vt:lpstr>
      <vt:lpstr>Monkeypox in the UK </vt:lpstr>
      <vt:lpstr>Monkeypox in the UK (cont)</vt:lpstr>
      <vt:lpstr>Diagnosis and treatment</vt:lpstr>
      <vt:lpstr>Smallpox vaccines</vt:lpstr>
      <vt:lpstr>MVA-BN</vt:lpstr>
      <vt:lpstr>MVA-BN vaccine</vt:lpstr>
      <vt:lpstr>Efficacy of MVA-BN vaccine</vt:lpstr>
      <vt:lpstr>Efficacy when administered intradermally</vt:lpstr>
      <vt:lpstr>Experience of use of MVA-BN vaccine in previous incidents in the UK</vt:lpstr>
      <vt:lpstr>Vaccine recommendations for MVA-BN vaccine</vt:lpstr>
      <vt:lpstr>Vaccine recommendations (Pre-exposure) </vt:lpstr>
      <vt:lpstr>Completing the primary vaccine course  (pre-exposure)</vt:lpstr>
      <vt:lpstr>Vaccine recommendations (post-exposure) </vt:lpstr>
      <vt:lpstr>Vaccine recommendations (post exposure)</vt:lpstr>
      <vt:lpstr>Completing the primary vaccine course  (post-exposure)</vt:lpstr>
      <vt:lpstr>MVA-BN: delayed vaccination and administration with, before or after other vaccines</vt:lpstr>
      <vt:lpstr>Prioritisation of vaccine stock during an incident  </vt:lpstr>
      <vt:lpstr>Fractional dosing – for pilot clinics</vt:lpstr>
      <vt:lpstr>Antibody persistence and boosting</vt:lpstr>
      <vt:lpstr>Contraindications</vt:lpstr>
      <vt:lpstr>Precautions</vt:lpstr>
      <vt:lpstr>Current or previous monkeypox infection</vt:lpstr>
      <vt:lpstr>Children</vt:lpstr>
      <vt:lpstr>Pregnancy</vt:lpstr>
      <vt:lpstr>Breastfeeding</vt:lpstr>
      <vt:lpstr>Individuals with atopic dermatitis </vt:lpstr>
      <vt:lpstr>Individuals with immunosuppression</vt:lpstr>
      <vt:lpstr>Fractional dosing: operational considerations and intradermal administration: indications</vt:lpstr>
      <vt:lpstr>Fractional dosing &amp; intradermal administration: indications</vt:lpstr>
      <vt:lpstr>Recommendations for pre- and post-exposure use of MVA-BN: summary</vt:lpstr>
      <vt:lpstr>Consent</vt:lpstr>
      <vt:lpstr>Infection control</vt:lpstr>
      <vt:lpstr>Legal framework for administration</vt:lpstr>
      <vt:lpstr>Storage and handling of MVA-BN vaccine</vt:lpstr>
      <vt:lpstr>Storage and handling of MVA-BN vaccine</vt:lpstr>
      <vt:lpstr>Additional handling and storage requirements for vials used for fractional dosing</vt:lpstr>
      <vt:lpstr>Standard procedures</vt:lpstr>
      <vt:lpstr>Administration of MVA-BN – intramuscular/subcutaneous</vt:lpstr>
      <vt:lpstr>Administration of MVA-BN – intradermal</vt:lpstr>
      <vt:lpstr>Guide to the correct intradermal technique</vt:lpstr>
      <vt:lpstr>Correct intradermal technique continued</vt:lpstr>
      <vt:lpstr>Comparison of intradermal, subcutaneous and intramuscular technique</vt:lpstr>
      <vt:lpstr>Disposal </vt:lpstr>
      <vt:lpstr>Recording</vt:lpstr>
      <vt:lpstr>Post vaccination information – intramuscular/ subcutaneous</vt:lpstr>
      <vt:lpstr>Post vaccination information – intradermal</vt:lpstr>
      <vt:lpstr>Adverse reactions following MVA-BN vaccination</vt:lpstr>
      <vt:lpstr>Reported reactions to MVA-BN </vt:lpstr>
      <vt:lpstr>Adverse reactions after intradermal vaccination</vt:lpstr>
      <vt:lpstr>Reporting adverse events </vt:lpstr>
      <vt:lpstr>Useful resources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 and post exposure vaccination during a monkeypox incident</dc:title>
  <dc:creator>UKHSA</dc:creator>
  <cp:lastModifiedBy>Mark Dartford</cp:lastModifiedBy>
  <cp:revision>294</cp:revision>
  <cp:lastPrinted>2021-08-09T14:01:33Z</cp:lastPrinted>
  <dcterms:created xsi:type="dcterms:W3CDTF">2022-05-26T08:24:20Z</dcterms:created>
  <dcterms:modified xsi:type="dcterms:W3CDTF">2022-08-22T15:49:39Z</dcterms:modified>
</cp:coreProperties>
</file>