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6" r:id="rId3"/>
    <p:sldId id="287" r:id="rId4"/>
    <p:sldId id="288" r:id="rId5"/>
    <p:sldId id="261" r:id="rId6"/>
    <p:sldId id="264" r:id="rId7"/>
    <p:sldId id="302" r:id="rId8"/>
    <p:sldId id="289" r:id="rId9"/>
    <p:sldId id="300" r:id="rId10"/>
    <p:sldId id="290" r:id="rId11"/>
    <p:sldId id="299" r:id="rId12"/>
    <p:sldId id="292" r:id="rId13"/>
    <p:sldId id="258" r:id="rId14"/>
    <p:sldId id="259" r:id="rId15"/>
    <p:sldId id="262" r:id="rId16"/>
    <p:sldId id="265" r:id="rId17"/>
    <p:sldId id="272" r:id="rId18"/>
    <p:sldId id="284" r:id="rId19"/>
    <p:sldId id="273" r:id="rId20"/>
    <p:sldId id="277" r:id="rId21"/>
    <p:sldId id="305" r:id="rId22"/>
    <p:sldId id="274" r:id="rId23"/>
    <p:sldId id="306" r:id="rId24"/>
    <p:sldId id="304" r:id="rId25"/>
    <p:sldId id="276" r:id="rId26"/>
    <p:sldId id="263" r:id="rId27"/>
    <p:sldId id="278" r:id="rId28"/>
    <p:sldId id="279" r:id="rId29"/>
    <p:sldId id="280" r:id="rId30"/>
    <p:sldId id="266" r:id="rId31"/>
    <p:sldId id="267" r:id="rId32"/>
    <p:sldId id="268" r:id="rId33"/>
    <p:sldId id="269" r:id="rId34"/>
    <p:sldId id="270" r:id="rId35"/>
    <p:sldId id="293" r:id="rId36"/>
    <p:sldId id="294" r:id="rId37"/>
    <p:sldId id="285" r:id="rId38"/>
    <p:sldId id="281" r:id="rId39"/>
    <p:sldId id="303" r:id="rId40"/>
    <p:sldId id="283" r:id="rId41"/>
    <p:sldId id="295" r:id="rId42"/>
    <p:sldId id="282"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0319" autoAdjust="0"/>
  </p:normalViewPr>
  <p:slideViewPr>
    <p:cSldViewPr snapToGrid="0">
      <p:cViewPr varScale="1">
        <p:scale>
          <a:sx n="104" d="100"/>
          <a:sy n="104" d="100"/>
        </p:scale>
        <p:origin x="7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p>
          <a:p>
            <a:pPr eaLnBrk="1" hangingPunct="1">
              <a:spcBef>
                <a:spcPct val="0"/>
              </a:spcBef>
            </a:pPr>
            <a:r>
              <a:rPr lang="en-GB" sz="1200" dirty="0"/>
              <a:t>This resource is designed to train</a:t>
            </a:r>
            <a:r>
              <a:rPr lang="en-GB" sz="1200" baseline="0" dirty="0"/>
              <a:t> </a:t>
            </a:r>
            <a:r>
              <a:rPr lang="en-GB" sz="1200" dirty="0"/>
              <a:t>healthcare practitioners involved in delivering vaccination against monkeypox. </a:t>
            </a:r>
            <a:r>
              <a:rPr lang="en-GB" sz="1200" b="0" baseline="0" dirty="0"/>
              <a:t>Trainers should select the slides they need depending on audience background, role in the programme, length of training session and so 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require practical training for this, they should refer to their line manager for additional</a:t>
            </a:r>
            <a:r>
              <a:rPr lang="en-GB" sz="1200" baseline="0" dirty="0"/>
              <a:t> </a:t>
            </a:r>
            <a:r>
              <a:rPr lang="en-GB" sz="1200" dirty="0"/>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cn.org.uk/professional-development/publications/immunisation-knowledge-and-skills-competence-assessment-tool-uk-pub-010-07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v.uk/drug-safety-update/off-label-or-unlicensed-use-of-medicines-prescribers-responsibilities" TargetMode="External"/><Relationship Id="rId2" Type="http://schemas.openxmlformats.org/officeDocument/2006/relationships/hyperlink" Target="https://www.gov.uk/government/publications/consent-the-green-book-chapter-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hs.uk/conditions/monkeypox/" TargetMode="External"/><Relationship Id="rId2" Type="http://schemas.openxmlformats.org/officeDocument/2006/relationships/hyperlink" Target="http://www.healthpublications.gov.uk/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hra.gov.uk/yellowcar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uidance/monkeypox" TargetMode="External"/><Relationship Id="rId2" Type="http://schemas.openxmlformats.org/officeDocument/2006/relationships/hyperlink" Target="https://www.gov.uk/government/collections/monkeypox-guidance" TargetMode="External"/><Relationship Id="rId1" Type="http://schemas.openxmlformats.org/officeDocument/2006/relationships/slideLayout" Target="../slideLayouts/slideLayout2.xml"/><Relationship Id="rId6" Type="http://schemas.openxmlformats.org/officeDocument/2006/relationships/hyperlink" Target="https://www.ema.europa.eu/en/documents/product-information/imvanex-epar-product-information_en.pdf" TargetMode="External"/><Relationship Id="rId5" Type="http://schemas.openxmlformats.org/officeDocument/2006/relationships/hyperlink" Target="https://www.gov.uk/government/news/monkeypox-cases-confirmed-in-england-latest-updates" TargetMode="External"/><Relationship Id="rId4" Type="http://schemas.openxmlformats.org/officeDocument/2006/relationships/hyperlink" Target="https://www.gov.uk/government/publications/monkeypox-vaccin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Vaccination against monkeypox using the MVA-BN vaccine</a:t>
            </a:r>
            <a:br>
              <a:rPr lang="en-GB" dirty="0"/>
            </a:br>
            <a:br>
              <a:rPr lang="en-GB" dirty="0"/>
            </a:br>
            <a:br>
              <a:rPr lang="en-GB" dirty="0"/>
            </a:br>
            <a:br>
              <a:rPr lang="en-GB" dirty="0"/>
            </a:br>
            <a:r>
              <a:rPr lang="en-GB" sz="3100" dirty="0"/>
              <a:t>Training for healthcare practitioners</a:t>
            </a:r>
            <a:br>
              <a:rPr lang="en-GB" sz="3100" dirty="0"/>
            </a:br>
            <a:r>
              <a:rPr lang="en-GB" sz="3100" dirty="0"/>
              <a:t>28 June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p:txBody>
          <a:bodyPr>
            <a:normAutofit fontScale="92500" lnSpcReduction="10000"/>
          </a:bodyPr>
          <a:lstStyle/>
          <a:p>
            <a:r>
              <a:rPr lang="en-GB" dirty="0">
                <a:latin typeface="+mn-lt"/>
              </a:rPr>
              <a:t>monkeypox does not spread easily between people</a:t>
            </a:r>
          </a:p>
          <a:p>
            <a:pPr algn="l"/>
            <a:r>
              <a:rPr lang="en-GB" b="0" i="0" dirty="0">
                <a:solidFill>
                  <a:srgbClr val="0B0C0C"/>
                </a:solidFill>
                <a:effectLst/>
                <a:latin typeface="+mn-lt"/>
              </a:rPr>
              <a:t>spread of monkeypox may occur when a person comes into close contact with:</a:t>
            </a:r>
          </a:p>
          <a:p>
            <a:pPr lvl="1"/>
            <a:r>
              <a:rPr lang="en-GB" b="0" i="0" dirty="0">
                <a:solidFill>
                  <a:srgbClr val="0B0C0C"/>
                </a:solidFill>
                <a:effectLst/>
                <a:latin typeface="+mn-lt"/>
              </a:rPr>
              <a:t>an infected animal </a:t>
            </a:r>
          </a:p>
          <a:p>
            <a:pPr lvl="1"/>
            <a:r>
              <a:rPr lang="en-GB" b="0" i="0" dirty="0">
                <a:solidFill>
                  <a:srgbClr val="0B0C0C"/>
                </a:solidFill>
                <a:effectLst/>
                <a:latin typeface="+mn-lt"/>
              </a:rPr>
              <a:t>an infected human</a:t>
            </a:r>
          </a:p>
          <a:p>
            <a:pPr lvl="1"/>
            <a:r>
              <a:rPr lang="en-GB" b="0" i="0" dirty="0">
                <a:solidFill>
                  <a:srgbClr val="0B0C0C"/>
                </a:solidFill>
                <a:effectLst/>
                <a:latin typeface="+mn-lt"/>
              </a:rPr>
              <a:t>materials contaminated with the virus for example bedding</a:t>
            </a:r>
          </a:p>
          <a:p>
            <a:pPr algn="l"/>
            <a:r>
              <a:rPr lang="en-GB" b="0" i="0" dirty="0">
                <a:solidFill>
                  <a:srgbClr val="0B0C0C"/>
                </a:solidFill>
                <a:effectLst/>
                <a:latin typeface="+mn-lt"/>
              </a:rPr>
              <a:t>the virus enters the body through broken skin (even if breaks are not visible), the respiratory tract, or the mucous membranes (eyes, nose, or mouth)</a:t>
            </a:r>
          </a:p>
          <a:p>
            <a:pPr algn="l"/>
            <a:r>
              <a:rPr lang="en-GB" b="0" i="0" dirty="0">
                <a:solidFill>
                  <a:srgbClr val="0B0C0C"/>
                </a:solidFill>
                <a:effectLst/>
                <a:latin typeface="+mn-lt"/>
              </a:rPr>
              <a:t>person-to-person spread is very uncommon, but may occur through:</a:t>
            </a:r>
          </a:p>
          <a:p>
            <a:pPr lvl="1"/>
            <a:r>
              <a:rPr lang="en-GB" b="0" i="0" dirty="0">
                <a:solidFill>
                  <a:srgbClr val="0B0C0C"/>
                </a:solidFill>
                <a:effectLst/>
                <a:latin typeface="+mn-lt"/>
              </a:rPr>
              <a:t>contact with clothing or linens (such as bedding or towels) used by an infected person</a:t>
            </a:r>
          </a:p>
          <a:p>
            <a:pPr lvl="1"/>
            <a:r>
              <a:rPr lang="en-GB" b="0" i="0" dirty="0">
                <a:solidFill>
                  <a:srgbClr val="0B0C0C"/>
                </a:solidFill>
                <a:effectLst/>
                <a:latin typeface="+mn-lt"/>
              </a:rPr>
              <a:t>direct contact with monkeypox skin lesions or scabs</a:t>
            </a:r>
          </a:p>
          <a:p>
            <a:pPr lvl="1"/>
            <a:r>
              <a:rPr lang="en-GB" b="0" i="0" dirty="0">
                <a:solidFill>
                  <a:srgbClr val="0B0C0C"/>
                </a:solidFill>
                <a:effectLst/>
                <a:latin typeface="+mn-lt"/>
              </a:rPr>
              <a:t>close exposure to the coughs or sneezes of an individual with a monkeypox rash</a:t>
            </a:r>
            <a:endParaRPr lang="en-GB" dirty="0">
              <a:latin typeface="+mn-lt"/>
            </a:endParaRPr>
          </a:p>
          <a:p>
            <a:r>
              <a:rPr lang="en-GB" dirty="0">
                <a:latin typeface="+mn-lt"/>
              </a:rPr>
              <a:t>the incubation period for monkeypox is between 5 and 21 days (typically 6 to 13 days) following exposure</a:t>
            </a:r>
          </a:p>
          <a:p>
            <a:endParaRPr lang="en-GB" dirty="0"/>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p:txBody>
          <a:bodyPr>
            <a:normAutofit fontScale="92500" lnSpcReduction="10000"/>
          </a:bodyPr>
          <a:lstStyle/>
          <a:p>
            <a:r>
              <a:rPr lang="en-GB" dirty="0"/>
              <a:t>in 2018 there were 3 cases of monkeypox in the UK. 2 occurred in people who had recently travelled from Nigeria. The 3</a:t>
            </a:r>
            <a:r>
              <a:rPr lang="en-GB" baseline="30000" dirty="0"/>
              <a:t>rd</a:t>
            </a:r>
            <a:r>
              <a:rPr lang="en-GB" dirty="0"/>
              <a:t> case was in a healthcare worker involved in the care of 1 of the cases and was infected following contact with contaminated bed linen</a:t>
            </a:r>
          </a:p>
          <a:p>
            <a:r>
              <a:rPr lang="en-GB" dirty="0"/>
              <a:t>in 2019 1 case of monkeypox occurred in the UK following travel to Nigeria</a:t>
            </a:r>
          </a:p>
          <a:p>
            <a:r>
              <a:rPr lang="en-GB" dirty="0"/>
              <a:t>in 2021 3 monkeypox cases were reported from within the same family; the index case had recent travel history to Nigeria</a:t>
            </a:r>
          </a:p>
          <a:p>
            <a:r>
              <a:rPr lang="en-GB" dirty="0"/>
              <a:t>on 7 May 2022, a case of monkeypox was reported in a person who had recently travelled to Nigeria</a:t>
            </a:r>
          </a:p>
          <a:p>
            <a:r>
              <a:rPr lang="en-GB" dirty="0"/>
              <a:t>on 14 May, 2 further cases, with no known links to the case announced on 7 May, were reported in individuals from the same household</a:t>
            </a:r>
          </a:p>
          <a:p>
            <a:r>
              <a:rPr lang="en-GB" dirty="0"/>
              <a:t>on 16 May, 4 additional monkeypox cases were reported in England. These cases had no known connections with the cases reported on 7 and 14 May </a:t>
            </a:r>
          </a:p>
          <a:p>
            <a:r>
              <a:rPr lang="en-GB" dirty="0"/>
              <a:t>by 23 June, 910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p:txBody>
          <a:bodyPr>
            <a:normAutofit fontScale="92500" lnSpcReduction="10000"/>
          </a:bodyPr>
          <a:lstStyle/>
          <a:p>
            <a:r>
              <a:rPr lang="en-GB" dirty="0"/>
              <a:t>clinical diagnosis of monkeypox can be difficult as it is often confused with other infections such as chickenpox</a:t>
            </a:r>
          </a:p>
          <a:p>
            <a:r>
              <a:rPr lang="en-GB" dirty="0"/>
              <a:t>a definite diagnosis of monkeypox requires assessment by a health professional and specific testing in a specialist laboratory</a:t>
            </a:r>
          </a:p>
          <a:p>
            <a:r>
              <a:rPr lang="en-GB" dirty="0"/>
              <a:t>in the UK, the </a:t>
            </a:r>
            <a:r>
              <a:rPr lang="en-GB" dirty="0">
                <a:hlinkClick r:id="rId2"/>
              </a:rPr>
              <a:t>Rare and Imported Pathogens Laboratory (RIPL)</a:t>
            </a:r>
            <a:r>
              <a:rPr lang="en-GB" dirty="0"/>
              <a:t> at UKHSA Porton Down is the designated diagnostic laboratory</a:t>
            </a:r>
          </a:p>
          <a:p>
            <a:r>
              <a:rPr lang="en-GB" dirty="0"/>
              <a:t>suspected cases should be discussed with the </a:t>
            </a:r>
            <a:r>
              <a:rPr lang="en-GB" dirty="0">
                <a:hlinkClick r:id="rId3"/>
              </a:rPr>
              <a:t>Imported Fever Service</a:t>
            </a:r>
            <a:r>
              <a:rPr lang="en-GB" dirty="0"/>
              <a:t> prior to submitting samples for laboratory testing</a:t>
            </a:r>
          </a:p>
          <a:p>
            <a:r>
              <a:rPr lang="en-GB" dirty="0"/>
              <a:t>treatment for monkeypox is mainly supportive, the illness is usually mild and most of those infected will recover within a few weeks without treatment</a:t>
            </a:r>
          </a:p>
          <a:p>
            <a:r>
              <a:rPr lang="en-GB" dirty="0"/>
              <a:t>smallpox vaccine, cidofovir, and tecovirimat can be used to control outbreaks of monkeypox</a:t>
            </a:r>
          </a:p>
          <a:p>
            <a:r>
              <a:rPr lang="en-GB"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5" y="1774826"/>
            <a:ext cx="10850825" cy="4351338"/>
          </a:xfrm>
        </p:spPr>
        <p:txBody>
          <a:bodyPr>
            <a:normAutofit fontScale="92500" lnSpcReduction="20000"/>
          </a:bodyPr>
          <a:lstStyle/>
          <a:p>
            <a:r>
              <a:rPr lang="en-GB" dirty="0"/>
              <a:t>historically, first and second generation live smallpox vaccines have been used for population-level and targeted occupational health-related immunisation programmes in the UK </a:t>
            </a:r>
          </a:p>
          <a:p>
            <a:r>
              <a:rPr lang="en-GB" dirty="0"/>
              <a:t>these vaccines are reactogenic and associated with risks of other serious adverse events and are no longer available in the UK</a:t>
            </a:r>
          </a:p>
          <a:p>
            <a:r>
              <a:rPr lang="en-GB" dirty="0"/>
              <a:t>the newer third generation smallpox vaccines have a much-improved side effect profile compared with first and second generation smallpox vaccines </a:t>
            </a:r>
          </a:p>
          <a:p>
            <a:r>
              <a:rPr lang="en-GB" dirty="0"/>
              <a:t>the modified vaccinia Ankara (MVA-BN) vaccine, a third generation smallpox vaccine was licensed in Europe (as Imvanex) for the prevention of smallpox in 2013</a:t>
            </a:r>
          </a:p>
          <a:p>
            <a:r>
              <a:rPr lang="en-GB" dirty="0"/>
              <a:t>in September 2019, the US Food and Drug Administration (FDA) approved the MVA-BN vaccine (known in US as Jynneos) for the prevention of monkeypox as well as smallpox </a:t>
            </a:r>
          </a:p>
          <a:p>
            <a:r>
              <a:rPr lang="en-GB" dirty="0"/>
              <a:t>although not specifically licensed for the prevention of monkeypox in Europe, MVA-BN vaccine has been used in the UK in response to previous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p:txBody>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p:txBody>
          <a:bodyPr>
            <a:normAutofit fontScale="92500" lnSpcReduction="10000"/>
          </a:bodyPr>
          <a:lstStyle/>
          <a:p>
            <a:r>
              <a:rPr lang="en-GB" dirty="0"/>
              <a:t>MVA-BN is a third generation live modified vaccinia Ankara (MVA) vaccine, manufactured by Bavarian Nordic (BN)</a:t>
            </a:r>
          </a:p>
          <a:p>
            <a:r>
              <a:rPr lang="en-GB" dirty="0"/>
              <a:t>the virus used in the vaccine is attenuated through multiple passages in chicken embryo fibroblast cells </a:t>
            </a:r>
          </a:p>
          <a:p>
            <a:r>
              <a:rPr lang="en-GB" dirty="0"/>
              <a:t>this leads to a substantial loss of its genome and many of the known immune evasion and virulence factors are not encoded </a:t>
            </a:r>
          </a:p>
          <a:p>
            <a:r>
              <a:rPr lang="en-GB" dirty="0"/>
              <a:t>in human and animal studies, it demonstrates very limited replication capability and low neuropathogenicity, while retaining immunogenic properties, including protective immune responses against a variety of orthopoxviruses</a:t>
            </a:r>
          </a:p>
          <a:p>
            <a:r>
              <a:rPr lang="en-GB" dirty="0"/>
              <a:t>as MVA-BN cannot replicate in mammalian cells, it does not produce a lesion at the site of vaccination</a:t>
            </a:r>
          </a:p>
          <a:p>
            <a:r>
              <a:rPr lang="en-GB" dirty="0"/>
              <a:t>the vaccine virus has been modified so that it does not replicate in humans and it should be considered as an inactivated vaccine</a:t>
            </a:r>
          </a:p>
          <a:p>
            <a:endParaRPr lang="en-GB" dirty="0"/>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p:txBody>
          <a:bodyPr>
            <a:normAutofit fontScale="85000" lnSpcReduction="20000"/>
          </a:bodyPr>
          <a:lstStyle/>
          <a:p>
            <a:r>
              <a:rPr lang="en-GB" dirty="0"/>
              <a:t>whilst the aim of MVA-BN efficacy studies have been to look at protective efficacy against smallpox, many of the licensing studies have been conducted using challenge with monkeypox virus</a:t>
            </a:r>
          </a:p>
          <a:p>
            <a:r>
              <a:rPr lang="en-GB" dirty="0"/>
              <a:t>animal studies using MVA-BN vaccine have shown: </a:t>
            </a:r>
          </a:p>
          <a:p>
            <a:pPr lvl="1"/>
            <a:r>
              <a:rPr lang="en-GB" sz="2100" dirty="0"/>
              <a:t>high efficacy against monkeypox, from 6 days after a single dose of vaccine</a:t>
            </a:r>
          </a:p>
          <a:p>
            <a:pPr lvl="1"/>
            <a:r>
              <a:rPr lang="en-GB" sz="2100" dirty="0"/>
              <a:t>similar levels of neutralising antibody to first and second generation smallpox vaccines </a:t>
            </a:r>
          </a:p>
          <a:p>
            <a:endParaRPr lang="en-GB" sz="2000" dirty="0"/>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dirty="0"/>
              <a:t>there is very limited evidence on whether the vaccine can prevent or modify disease when given post-exposure </a:t>
            </a:r>
          </a:p>
          <a:p>
            <a:pPr marL="228600" marR="0" lvl="0" indent="-22860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lang="en-GB" dirty="0"/>
              <a:t>although the full course comprises 2 doses, some immunological response to the first dose can be detected within the first 2 weeks</a:t>
            </a:r>
          </a:p>
          <a:p>
            <a:pPr lvl="1">
              <a:spcBef>
                <a:spcPts val="1000"/>
              </a:spcBef>
              <a:defRPr/>
            </a:pPr>
            <a:r>
              <a:rPr lang="en-GB" dirty="0"/>
              <a:t>rapid vaccination may therefore prevent infection and/or modify disease severity for cases with longer incubation periods</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p:txBody>
          <a:bodyPr/>
          <a:lstStyle/>
          <a:p>
            <a:r>
              <a:rPr lang="en-GB" dirty="0"/>
              <a:t>Safety</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330205" y="1774825"/>
            <a:ext cx="11123857" cy="4540733"/>
          </a:xfrm>
        </p:spPr>
        <p:txBody>
          <a:bodyPr>
            <a:normAutofit fontScale="92500" lnSpcReduction="20000"/>
          </a:bodyPr>
          <a:lstStyle/>
          <a:p>
            <a:r>
              <a:rPr lang="en-GB" dirty="0"/>
              <a:t>data from multiple clinical trials shows that MVA-BN vaccine causes less adverse events than the first and second generation smallpox vaccines </a:t>
            </a:r>
          </a:p>
          <a:p>
            <a:r>
              <a:rPr lang="en-GB" dirty="0"/>
              <a:t>although adverse events, such as local injection site reactions and influenza-like illness symptoms are common, serious adverse events are rare </a:t>
            </a:r>
          </a:p>
          <a:p>
            <a:r>
              <a:rPr lang="en-GB" dirty="0"/>
              <a:t>the most common side effects seen following MVA-BN vaccination in clinical trials were: </a:t>
            </a:r>
          </a:p>
          <a:p>
            <a:pPr lvl="2"/>
            <a:r>
              <a:rPr lang="en-GB" dirty="0"/>
              <a:t>headache </a:t>
            </a:r>
          </a:p>
          <a:p>
            <a:pPr lvl="2"/>
            <a:r>
              <a:rPr lang="en-GB" dirty="0"/>
              <a:t>nausea </a:t>
            </a:r>
          </a:p>
          <a:p>
            <a:pPr lvl="2"/>
            <a:r>
              <a:rPr lang="en-GB" dirty="0"/>
              <a:t>myalgia (muscle pain)</a:t>
            </a:r>
          </a:p>
          <a:p>
            <a:pPr lvl="2"/>
            <a:r>
              <a:rPr lang="en-GB" dirty="0"/>
              <a:t>tiredness</a:t>
            </a:r>
          </a:p>
          <a:p>
            <a:pPr lvl="2"/>
            <a:r>
              <a:rPr lang="en-GB" dirty="0"/>
              <a:t>injection site reactions (pain, redness, swelling, hardening and itching)</a:t>
            </a:r>
          </a:p>
          <a:p>
            <a:r>
              <a:rPr lang="en-GB" dirty="0"/>
              <a:t>reactions were mild to moderate in intensity and resolved without intervention within 7 days following vaccination</a:t>
            </a:r>
          </a:p>
          <a:p>
            <a:r>
              <a:rPr lang="en-GB" dirty="0"/>
              <a:t>rates of adverse events reported after 1st, 2nd or booster dose were similar, but anecdotally the frequency of adverse events, particularly local site reactions, appears to be higher in those who have received previous live smallpox vaccine</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46105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p:txBody>
          <a:bodyPr>
            <a:normAutofit fontScale="92500"/>
          </a:bodyPr>
          <a:lstStyle/>
          <a:p>
            <a:pPr marL="0" indent="0">
              <a:buNone/>
            </a:pPr>
            <a:r>
              <a:rPr lang="en-GB" dirty="0"/>
              <a:t>In 2018 and 2019, several cases of imported monkey pox were reported in the UK and MVA-BN vaccine was offered as part of the incident response, including to children: </a:t>
            </a:r>
          </a:p>
          <a:p>
            <a:r>
              <a:rPr lang="en-GB" dirty="0"/>
              <a:t>in 2018, 3 cases of monkey pox were diagnosed in the UK, and MVA-BN vaccine was offered as post exposure vaccination to 17 community contacts (5 people chose to be vaccinated). No onward transmission was identified from the first case </a:t>
            </a:r>
          </a:p>
          <a:p>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30205" y="1774826"/>
            <a:ext cx="11123857" cy="4664024"/>
          </a:xfrm>
        </p:spPr>
        <p:txBody>
          <a:bodyPr>
            <a:normAutofit fontScale="55000" lnSpcReduction="20000"/>
          </a:bodyPr>
          <a:lstStyle/>
          <a:p>
            <a:pPr marL="0" indent="0">
              <a:buNone/>
            </a:pPr>
            <a:r>
              <a:rPr lang="en-GB" sz="3300" dirty="0"/>
              <a:t>Offer pre-exposure to:</a:t>
            </a:r>
          </a:p>
          <a:p>
            <a:pPr lvl="1"/>
            <a:r>
              <a:rPr lang="en-GB" sz="3200" dirty="0">
                <a:latin typeface="+mn-lt"/>
              </a:rPr>
              <a:t>workers in laboratories where pox viruses are handled</a:t>
            </a:r>
          </a:p>
          <a:p>
            <a:pPr lvl="1"/>
            <a:r>
              <a:rPr lang="en-GB" sz="3200" dirty="0">
                <a:latin typeface="+mn-lt"/>
              </a:rPr>
              <a:t>staff working in High Consequence Infectious Disease (HCID) units and those about to start to provide prolonged or close care for </a:t>
            </a:r>
            <a:r>
              <a:rPr lang="en-GB" sz="3200" b="0" i="0" u="none" strike="noStrike" baseline="0" dirty="0">
                <a:solidFill>
                  <a:srgbClr val="000000"/>
                </a:solidFill>
                <a:latin typeface="+mn-lt"/>
              </a:rPr>
              <a:t>a patient with confirmed monkeypox</a:t>
            </a:r>
          </a:p>
          <a:p>
            <a:pPr lvl="1"/>
            <a:r>
              <a:rPr lang="en-GB" sz="3200" dirty="0">
                <a:solidFill>
                  <a:srgbClr val="000000"/>
                </a:solidFill>
                <a:latin typeface="+mn-lt"/>
              </a:rPr>
              <a:t>i</a:t>
            </a:r>
            <a:r>
              <a:rPr lang="en-GB" sz="3200" dirty="0">
                <a:latin typeface="+mn-lt"/>
              </a:rPr>
              <a:t>ndividuals regularly undertaking environmental decontamination around monkeypox cases</a:t>
            </a:r>
          </a:p>
          <a:p>
            <a:pPr marL="0" indent="0">
              <a:buNone/>
            </a:pPr>
            <a:r>
              <a:rPr lang="en-GB" sz="3200" dirty="0">
                <a:latin typeface="+mn-lt"/>
              </a:rPr>
              <a:t>Additional pre-exposure recommendations for 2022 outbreak: </a:t>
            </a:r>
          </a:p>
          <a:p>
            <a:pPr lvl="1"/>
            <a:r>
              <a:rPr lang="en-GB" sz="3200" dirty="0">
                <a:latin typeface="+mn-lt"/>
              </a:rPr>
              <a:t>designated staff in hospitals being stood up to care for monkeypox patients</a:t>
            </a:r>
          </a:p>
          <a:p>
            <a:pPr lvl="1"/>
            <a:r>
              <a:rPr lang="en-GB" sz="3200" dirty="0">
                <a:latin typeface="+mn-lt"/>
              </a:rPr>
              <a:t>staff in sexual health clinics designated to assess suspected cases</a:t>
            </a:r>
          </a:p>
          <a:p>
            <a:pPr lvl="1"/>
            <a:r>
              <a:rPr lang="en-GB" sz="3200" dirty="0">
                <a:latin typeface="+mn-lt"/>
              </a:rPr>
              <a:t>gay, bisexual and other men who have sex with men (GBMSM) at highest risk of exposure </a:t>
            </a:r>
          </a:p>
          <a:p>
            <a:pPr marL="457200" lvl="1" indent="0">
              <a:buNone/>
            </a:pPr>
            <a:r>
              <a:rPr lang="en-GB" sz="3200" dirty="0">
                <a:latin typeface="+mn-lt"/>
              </a:rPr>
              <a:t>(identified amongst those who attend sexual health services, using markers of risk similar to those used to assess eligibility for HIV pre-exposure prophylaxis (PrEP), but applied regardless of HIV status. These risk criteria would include a recent history of multiple partners, participating in group sex, attending sex on premises venues or a proxy marker such as recent bacterial STI (in the past year))</a:t>
            </a:r>
          </a:p>
          <a:p>
            <a:pPr lvl="1"/>
            <a:r>
              <a:rPr lang="en-GB" sz="3200" dirty="0">
                <a:latin typeface="+mn-lt"/>
              </a:rPr>
              <a:t>staff members who work in sex on premises venues, such as saunas, if they are regularly exposed to items (for example linens) or surfaces likely to be contaminated with body fluids or skin cells</a:t>
            </a:r>
            <a:endParaRPr lang="en-GB" sz="6400" dirty="0">
              <a:latin typeface="+mn-lt"/>
            </a:endParaRPr>
          </a:p>
          <a:p>
            <a:pPr marL="457200" lvl="1" indent="0">
              <a:buNone/>
            </a:pPr>
            <a:endParaRPr lang="en-GB" sz="2600" dirty="0"/>
          </a:p>
          <a:p>
            <a:pPr marL="457200" lvl="1" indent="0">
              <a:buNone/>
            </a:pPr>
            <a:r>
              <a:rPr lang="en-GB" sz="3200" dirty="0">
                <a:solidFill>
                  <a:srgbClr val="000000"/>
                </a:solidFill>
                <a:latin typeface="+mn-lt"/>
              </a:rPr>
              <a:t>S</a:t>
            </a:r>
            <a:r>
              <a:rPr lang="en-GB" sz="3200" b="0" i="0" u="none" strike="noStrike" baseline="0" dirty="0">
                <a:solidFill>
                  <a:srgbClr val="000000"/>
                </a:solidFill>
                <a:latin typeface="+mn-lt"/>
              </a:rPr>
              <a:t>upplementary approaches to provide outreach vaccination to high risk GBMSM who may not be in contact with sexual health services should also be considered</a:t>
            </a:r>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80282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(Pre-exposure)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774826"/>
            <a:ext cx="11123857" cy="4506704"/>
          </a:xfrm>
        </p:spPr>
        <p:txBody>
          <a:bodyPr>
            <a:normAutofit lnSpcReduction="10000"/>
          </a:bodyPr>
          <a:lstStyle/>
          <a:p>
            <a:r>
              <a:rPr lang="en-GB" dirty="0"/>
              <a:t>the complete pre-exposure vaccine course with MVA-BN in immunocompetent individuals is 2 doses of 0.5ml given at least 28 days apart </a:t>
            </a:r>
          </a:p>
          <a:p>
            <a:r>
              <a:rPr lang="en-GB" dirty="0"/>
              <a:t>for individuals with a history of receiving a single dose of a live smallpox vaccine, a single dose of MVA-BN is recommended</a:t>
            </a:r>
          </a:p>
          <a:p>
            <a:r>
              <a:rPr lang="en-GB" dirty="0"/>
              <a:t>live vaccine was only used up to the 1970s, so apart from the healthcare workers vaccinated in 2003/4, vaccinated individuals will be older, and should have a distinctive scar (which normally looks like a circular 5p size dent in the left upper arm)</a:t>
            </a:r>
          </a:p>
          <a:p>
            <a:r>
              <a:rPr lang="en-GB" dirty="0"/>
              <a:t>in the event of an incident, it is highly unlikely there will be sufficient time to offer 2 doses for those at risk of occupational exposure; in this scenario a single dose of vaccine should be offered immediately </a:t>
            </a:r>
          </a:p>
          <a:p>
            <a:r>
              <a:rPr lang="en-GB" dirty="0"/>
              <a:t>completion of the primary course with a 2</a:t>
            </a:r>
            <a:r>
              <a:rPr lang="en-GB" baseline="30000" dirty="0"/>
              <a:t>nd</a:t>
            </a:r>
            <a:r>
              <a:rPr lang="en-GB" dirty="0"/>
              <a:t> dose at least 28 days later should be considered on assessment of ongoing risk of exposure</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30205" y="1774825"/>
            <a:ext cx="11123857" cy="4586217"/>
          </a:xfrm>
        </p:spPr>
        <p:txBody>
          <a:bodyPr>
            <a:normAutofit fontScale="70000" lnSpcReduction="20000"/>
          </a:bodyPr>
          <a:lstStyle/>
          <a:p>
            <a:pPr marL="0" indent="0">
              <a:buNone/>
            </a:pPr>
            <a:r>
              <a:rPr lang="en-GB" dirty="0"/>
              <a:t>Before administering MVA-BN vaccine, it is recommended that vaccinators should:​</a:t>
            </a:r>
          </a:p>
          <a:p>
            <a:r>
              <a:rPr lang="en-GB" dirty="0"/>
              <a:t>ensure they follow local educational and clinical governance arrangements in relation to knowledge and proficiency to undertake vaccination </a:t>
            </a:r>
          </a:p>
          <a:p>
            <a:r>
              <a:rPr lang="en-GB" dirty="0"/>
              <a:t>discuss their learning needs (including clinical skills and mandatory training) with their employer</a:t>
            </a:r>
          </a:p>
          <a:p>
            <a:r>
              <a:rPr lang="en-GB" dirty="0"/>
              <a:t>undertake statutory and mandatory training as required by their employer for example infection prevention and control, child protection, safeguarding​, management of anaphylaxis and Basic Life Support and any additional training relevant to the age of people being vaccinated</a:t>
            </a:r>
          </a:p>
          <a:p>
            <a:pPr marL="0" indent="0">
              <a:buNone/>
            </a:pPr>
            <a:endParaRPr lang="en-GB" dirty="0"/>
          </a:p>
          <a:p>
            <a:pPr marL="0" indent="0">
              <a:buNone/>
            </a:pPr>
            <a:r>
              <a:rPr lang="en-GB" dirty="0"/>
              <a:t>Suggested pre-requisites include:</a:t>
            </a:r>
          </a:p>
          <a:p>
            <a:r>
              <a:rPr lang="en-GB" dirty="0"/>
              <a:t>core immunisation training </a:t>
            </a:r>
          </a:p>
          <a:p>
            <a:r>
              <a:rPr lang="en-GB" dirty="0"/>
              <a:t>practical training in vaccine preparation and administration​</a:t>
            </a:r>
          </a:p>
          <a:p>
            <a:r>
              <a:rPr lang="en-GB" dirty="0"/>
              <a:t>completion and sign off of a vaccinator competency assessment (for example </a:t>
            </a:r>
            <a:r>
              <a:rPr lang="en-GB" dirty="0">
                <a:hlinkClick r:id="rId2"/>
              </a:rPr>
              <a:t>Immunisation Knowledge and Skills Competence Assessment Tool</a:t>
            </a:r>
            <a:r>
              <a:rPr lang="en-GB" dirty="0"/>
              <a:t>) </a:t>
            </a:r>
          </a:p>
          <a:p>
            <a:r>
              <a:rPr lang="en-GB" dirty="0"/>
              <a:t>ensuring an appropriate legal framework to supply and administer the vaccine is in place for example patient specific prescription, Patient Specific Direction (PSD)</a:t>
            </a:r>
          </a:p>
          <a:p>
            <a:r>
              <a:rPr lang="en-GB" dirty="0"/>
              <a:t>access to relevant guidance for example Green Book Smallpox and monkeypox chapter, UKHSA monkeypox guidance</a:t>
            </a: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(pre-exposure)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fontScale="92500" lnSpcReduction="10000"/>
          </a:bodyPr>
          <a:lstStyle/>
          <a:p>
            <a:r>
              <a:rPr lang="en-GB" dirty="0"/>
              <a:t>the licensed primary course of MVA-BN comprises 2 doses, given at least 28 days apart</a:t>
            </a:r>
          </a:p>
          <a:p>
            <a:r>
              <a:rPr lang="en-GB" dirty="0"/>
              <a:t>if there is a foreseeable risk of subsequent occupational exposure to monkeypox, HCWs, lab workers, and individuals undertaking environmental decontamination who have received 1 dose of MVA-BN either as pre or post-exposure prophylaxis, should be offered a 2</a:t>
            </a:r>
            <a:r>
              <a:rPr lang="en-GB" baseline="30000" dirty="0"/>
              <a:t>nd</a:t>
            </a:r>
            <a:r>
              <a:rPr lang="en-GB" dirty="0"/>
              <a:t> dose at least 28 days after the first to complete the manufacturer-recommended schedule </a:t>
            </a:r>
          </a:p>
          <a:p>
            <a:r>
              <a:rPr lang="en-GB" dirty="0"/>
              <a:t>for 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r>
              <a:rPr lang="en-GB" sz="2400" b="0" i="0" u="none" strike="noStrike" baseline="0" dirty="0">
                <a:solidFill>
                  <a:srgbClr val="000000"/>
                </a:solidFill>
                <a:latin typeface="+mn-lt"/>
              </a:rPr>
              <a:t>the initial priority is to deliver 1</a:t>
            </a:r>
            <a:r>
              <a:rPr lang="en-GB" sz="2400" b="0" i="0" u="none" strike="noStrike" baseline="30000" dirty="0">
                <a:solidFill>
                  <a:srgbClr val="000000"/>
                </a:solidFill>
                <a:latin typeface="+mn-lt"/>
              </a:rPr>
              <a:t>st</a:t>
            </a:r>
            <a:r>
              <a:rPr lang="en-GB" sz="2400" b="0" i="0" u="none" strike="noStrike" baseline="0" dirty="0">
                <a:solidFill>
                  <a:srgbClr val="000000"/>
                </a:solidFill>
                <a:latin typeface="+mn-lt"/>
              </a:rPr>
              <a:t> doses to as many GBMSM in the highest risk group as possible. Subject to the evolving epidemiology, a 2</a:t>
            </a:r>
            <a:r>
              <a:rPr lang="en-GB" sz="2400" b="0" i="0" u="none" strike="noStrike" baseline="30000" dirty="0">
                <a:solidFill>
                  <a:srgbClr val="000000"/>
                </a:solidFill>
                <a:latin typeface="+mn-lt"/>
              </a:rPr>
              <a:t>nd</a:t>
            </a:r>
            <a:r>
              <a:rPr lang="en-GB" sz="2400" b="0" i="0" u="none" strike="noStrike" baseline="0" dirty="0">
                <a:solidFill>
                  <a:srgbClr val="000000"/>
                </a:solidFill>
                <a:latin typeface="+mn-lt"/>
              </a:rPr>
              <a:t> dose may be advised around 2 to 3 months later to provide longer lasting protection</a:t>
            </a:r>
          </a:p>
          <a:p>
            <a:endParaRPr lang="en-GB"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330205" y="1774826"/>
            <a:ext cx="11123857" cy="4664024"/>
          </a:xfrm>
        </p:spPr>
        <p:txBody>
          <a:bodyPr>
            <a:normAutofit/>
          </a:bodyPr>
          <a:lstStyle/>
          <a:p>
            <a:pPr marL="0" indent="0">
              <a:buNone/>
            </a:pPr>
            <a:r>
              <a:rPr lang="en-GB" sz="2000" b="1" dirty="0"/>
              <a:t>Offer post-exposure to: </a:t>
            </a:r>
          </a:p>
          <a:p>
            <a:pPr lvl="1"/>
            <a:r>
              <a:rPr lang="en-GB" sz="2000" dirty="0"/>
              <a:t>high risk community or occupational contacts of any age of a case of monkeypox, ideally within 4 days of exposure to prevent onset of the disease</a:t>
            </a:r>
          </a:p>
          <a:p>
            <a:pPr lvl="1"/>
            <a:r>
              <a:rPr lang="en-GB" sz="2000" dirty="0"/>
              <a:t>may be offered up to 14 days to those at on-going risk (for example during an outbreak) or those who are at higher risk of the complications of monkeypox (includes children below the age of 10 to 11 years, pregnant women and individuals with immunosuppression)</a:t>
            </a:r>
          </a:p>
          <a:p>
            <a:pPr marL="0" indent="0">
              <a:buNone/>
            </a:pPr>
            <a:endParaRPr lang="en-GB" sz="2000" dirty="0"/>
          </a:p>
          <a:p>
            <a:pPr marL="0" indent="0">
              <a:buNone/>
            </a:pPr>
            <a:r>
              <a:rPr lang="en-GB" sz="2000" dirty="0"/>
              <a:t>Individuals should only be offered post-exposure vaccination in line with current recommendations (see </a:t>
            </a:r>
            <a:r>
              <a:rPr lang="en-GB" sz="2000" dirty="0">
                <a:solidFill>
                  <a:srgbClr val="007C91"/>
                </a:solidFill>
              </a:rPr>
              <a:t>Recommendations for the use of pre and post exposure vaccination during a monkeypox incident </a:t>
            </a:r>
            <a:r>
              <a:rPr lang="en-GB" sz="2000" dirty="0"/>
              <a:t>on UKHSA website and the </a:t>
            </a:r>
            <a:r>
              <a:rPr lang="en-GB" sz="2000" dirty="0">
                <a:hlinkClick r:id="rId2"/>
              </a:rPr>
              <a:t>Green Book Smallpox and monkeypox </a:t>
            </a:r>
            <a:r>
              <a:rPr lang="en-GB" sz="2000" dirty="0"/>
              <a:t>chapter)</a:t>
            </a:r>
          </a:p>
          <a:p>
            <a:pPr marL="457200" lvl="1" indent="0">
              <a:buNone/>
            </a:pPr>
            <a:endParaRPr lang="en-GB" sz="2000" dirty="0"/>
          </a:p>
          <a:p>
            <a:pPr marL="457200" lvl="1" indent="0">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(Post-exposure)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t>
            </a:r>
            <a:r>
              <a:rPr lang="en-GB" sz="1900" b="1" dirty="0">
                <a:latin typeface="+mn-lt"/>
              </a:rPr>
              <a:t>a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a:bodyPr>
          <a:lstStyle/>
          <a:p>
            <a:r>
              <a:rPr lang="en-GB" dirty="0"/>
              <a:t>individuals who received a single dose of vaccine as a result of community exposure do not need to be offered a 2</a:t>
            </a:r>
            <a:r>
              <a:rPr lang="en-GB" baseline="30000" dirty="0"/>
              <a:t>nd</a:t>
            </a:r>
            <a:r>
              <a:rPr lang="en-GB" dirty="0"/>
              <a:t> dose as they do not have a foreseeable risk of further exposure to monkeypox and will be past the incubation period from the exposure that warranted post exposure vaccination</a:t>
            </a: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p:txBody>
          <a:bodyPr>
            <a:normAutofit fontScale="40000" lnSpcReduction="20000"/>
          </a:bodyPr>
          <a:lstStyle/>
          <a:p>
            <a:r>
              <a:rPr lang="en-GB" sz="5000" dirty="0">
                <a:latin typeface="+mn-lt"/>
              </a:rPr>
              <a:t>if the MVA-BN course is interrupted or delayed, it should be resumed using the same vaccine but the first dose does not need to be repeated</a:t>
            </a:r>
          </a:p>
          <a:p>
            <a:r>
              <a:rPr lang="en-GB" sz="50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r>
              <a:rPr lang="en-GB" sz="50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r>
              <a:rPr lang="en-GB" sz="50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5000" dirty="0">
              <a:latin typeface="+mn-lt"/>
            </a:endParaRPr>
          </a:p>
          <a:p>
            <a:r>
              <a:rPr lang="en-GB" sz="5000" dirty="0">
                <a:latin typeface="+mn-lt"/>
              </a:rPr>
              <a:t>where individuals in an eligible cohort present having recently received one or more inactivated or another live vaccine, MVA-BN vaccination should still be given </a:t>
            </a:r>
          </a:p>
          <a:p>
            <a:r>
              <a:rPr lang="en-GB" sz="5000" dirty="0">
                <a:latin typeface="+mn-lt"/>
              </a:rPr>
              <a:t>the same applies where MVA-BN vaccination has been received first or where a patient presents requiring 2 or more vaccines</a:t>
            </a:r>
          </a:p>
          <a:p>
            <a:r>
              <a:rPr lang="en-GB" sz="5000" dirty="0">
                <a:latin typeface="+mn-lt"/>
              </a:rPr>
              <a:t>it is generally better for vaccination to proceed to avoid any further delay in protection and to avoid the risk of the individual not returning for a later appointment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CA82-509F-4BCA-9FB3-118B8CADA820}"/>
              </a:ext>
            </a:extLst>
          </p:cNvPr>
          <p:cNvSpPr>
            <a:spLocks noGrp="1"/>
          </p:cNvSpPr>
          <p:nvPr>
            <p:ph type="title"/>
          </p:nvPr>
        </p:nvSpPr>
        <p:spPr/>
        <p:txBody>
          <a:bodyPr>
            <a:normAutofit fontScale="90000"/>
          </a:bodyPr>
          <a:lstStyle/>
          <a:p>
            <a:r>
              <a:rPr lang="en-GB" dirty="0"/>
              <a:t>Prioritisation of vaccine stock during an incident </a:t>
            </a:r>
            <a:br>
              <a:rPr lang="en-GB" dirty="0"/>
            </a:br>
            <a:endParaRPr lang="en-GB" dirty="0">
              <a:highlight>
                <a:srgbClr val="FFFF00"/>
              </a:highlight>
            </a:endParaRPr>
          </a:p>
        </p:txBody>
      </p:sp>
      <p:sp>
        <p:nvSpPr>
          <p:cNvPr id="3" name="Content Placeholder 2">
            <a:extLst>
              <a:ext uri="{FF2B5EF4-FFF2-40B4-BE49-F238E27FC236}">
                <a16:creationId xmlns:a16="http://schemas.microsoft.com/office/drawing/2014/main" id="{7301967D-2230-48EA-AA5C-DC4F01AF066E}"/>
              </a:ext>
            </a:extLst>
          </p:cNvPr>
          <p:cNvSpPr>
            <a:spLocks noGrp="1"/>
          </p:cNvSpPr>
          <p:nvPr>
            <p:ph idx="1"/>
          </p:nvPr>
        </p:nvSpPr>
        <p:spPr>
          <a:xfrm>
            <a:off x="330205" y="1774825"/>
            <a:ext cx="11123857" cy="4535439"/>
          </a:xfrm>
        </p:spPr>
        <p:txBody>
          <a:bodyPr>
            <a:normAutofit fontScale="92500"/>
          </a:bodyPr>
          <a:lstStyle/>
          <a:p>
            <a:r>
              <a:rPr lang="en-GB" sz="1800" dirty="0"/>
              <a:t>when supplies are limited, vaccine should be prioritised according to whether it is for pre or post-exposure use, the risk and timing of exposure and the ability to benefit </a:t>
            </a:r>
          </a:p>
          <a:p>
            <a:r>
              <a:rPr lang="en-GB" sz="1800" dirty="0"/>
              <a:t>vaccine should be prioritised for pre-exposure first dose use in staff</a:t>
            </a:r>
          </a:p>
          <a:p>
            <a:r>
              <a:rPr lang="en-GB" sz="1800" dirty="0"/>
              <a:t>unvaccinated staff who are likely to be exposed to suspected cases during the course of an incident should be prioritised over post-exposure use</a:t>
            </a:r>
          </a:p>
          <a:p>
            <a:r>
              <a:rPr lang="en-GB" sz="1800" dirty="0"/>
              <a:t>post-exposure vaccine should be offered in the order of risk exposure as summarised in “</a:t>
            </a:r>
            <a:r>
              <a:rPr lang="en-GB" sz="1800" dirty="0">
                <a:solidFill>
                  <a:srgbClr val="007C91"/>
                </a:solidFill>
              </a:rPr>
              <a:t>Recommendations for the use of pre and post exposure vaccination during a monkeypox incident</a:t>
            </a:r>
            <a:r>
              <a:rPr lang="en-GB" sz="1800" dirty="0"/>
              <a:t>”</a:t>
            </a:r>
          </a:p>
          <a:p>
            <a:r>
              <a:rPr lang="en-GB" sz="1800" dirty="0"/>
              <a:t>for post-exposure use, vaccination should be prioritised for groups at higher risk of severe disease including children (up to primary school year age), pregnant women and immunosuppressed individuals </a:t>
            </a:r>
          </a:p>
          <a:p>
            <a:r>
              <a:rPr lang="en-GB" sz="1800" dirty="0"/>
              <a:t>in addition, those at high risk of ongoing exposure, for example gay, bisexual and men who have sex with men (GBMSM) with multiple sexual partners should be prioritised for vaccine</a:t>
            </a:r>
            <a:endParaRPr lang="en-GB" sz="1800" dirty="0">
              <a:solidFill>
                <a:srgbClr val="FF0000"/>
              </a:solidFill>
              <a:highlight>
                <a:srgbClr val="FFFF00"/>
              </a:highlight>
            </a:endParaRPr>
          </a:p>
          <a:p>
            <a:r>
              <a:rPr lang="en-GB" sz="1800" dirty="0"/>
              <a:t>those whose last exposure is within 4 days should be prioritised over those exposed 4 to 14 days previously because post-exposure vaccination is likely to be most effective when given as soon as possible </a:t>
            </a:r>
          </a:p>
          <a:p>
            <a:r>
              <a:rPr lang="en-GB" sz="1800" dirty="0"/>
              <a:t>once post exposure vaccination has been completed and if sufficient supplies allow, vaccine should then be offered to individuals completing their second or booster dose as part of a pre-exposure vaccine course</a:t>
            </a:r>
          </a:p>
        </p:txBody>
      </p:sp>
      <p:sp>
        <p:nvSpPr>
          <p:cNvPr id="4" name="Footer Placeholder 3">
            <a:extLst>
              <a:ext uri="{FF2B5EF4-FFF2-40B4-BE49-F238E27FC236}">
                <a16:creationId xmlns:a16="http://schemas.microsoft.com/office/drawing/2014/main" id="{8851EECC-6371-4DFB-AADB-C1913933C90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3B94367-0C64-4949-AFBC-C8EFBAA4F6D5}"/>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316334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p:txBody>
          <a:bodyPr>
            <a:normAutofit lnSpcReduction="10000"/>
          </a:bodyPr>
          <a:lstStyle/>
          <a:p>
            <a:r>
              <a:rPr lang="en-GB" sz="2000" b="0" i="0" u="none" strike="noStrike" baseline="0" dirty="0">
                <a:solidFill>
                  <a:srgbClr val="000000"/>
                </a:solidFill>
                <a:latin typeface="+mn-lt"/>
              </a:rPr>
              <a:t>there </a:t>
            </a:r>
            <a:r>
              <a:rPr lang="en-GB" sz="2000" dirty="0">
                <a:solidFill>
                  <a:srgbClr val="000000"/>
                </a:solidFill>
                <a:latin typeface="+mn-lt"/>
              </a:rPr>
              <a:t>is</a:t>
            </a:r>
            <a:r>
              <a:rPr lang="en-GB" sz="2000" b="0" i="0" u="none" strike="noStrike" baseline="0" dirty="0">
                <a:solidFill>
                  <a:srgbClr val="000000"/>
                </a:solidFill>
                <a:latin typeface="+mn-lt"/>
              </a:rPr>
              <a:t> limited data to determine the appropriate timing of booster doses </a:t>
            </a:r>
          </a:p>
          <a:p>
            <a:r>
              <a:rPr lang="en-GB" sz="2000" b="0" i="0" u="none" strike="noStrike" baseline="0" dirty="0">
                <a:solidFill>
                  <a:srgbClr val="000000"/>
                </a:solidFill>
                <a:latin typeface="+mn-lt"/>
              </a:rPr>
              <a:t>studies 2 years after the second primary dose showed a decline in antibody levels and a fall in the proportion of people with neutralising antibody </a:t>
            </a:r>
          </a:p>
          <a:p>
            <a:r>
              <a:rPr lang="en-GB" sz="2000" b="0" i="0" u="none" strike="noStrike" baseline="0" dirty="0">
                <a:solidFill>
                  <a:srgbClr val="000000"/>
                </a:solidFill>
                <a:latin typeface="+mn-lt"/>
              </a:rPr>
              <a:t>a booster dose given 2 years after the primary course increases the proportion of recipients with measurable antibody and this appears to be sustained at higher levels 2 years later </a:t>
            </a:r>
          </a:p>
          <a:p>
            <a:r>
              <a:rPr lang="en-GB" sz="2000" b="0" i="0" u="none" strike="noStrike" baseline="0" dirty="0">
                <a:solidFill>
                  <a:srgbClr val="000000"/>
                </a:solidFill>
                <a:latin typeface="+mn-lt"/>
              </a:rPr>
              <a:t>where boosting is considered necessary for those at on-going risk of exposure, or in the event of an exposure, a single dose of 0.5 ml should be administered, at least 2 years after the primary course</a:t>
            </a:r>
          </a:p>
          <a:p>
            <a:r>
              <a:rPr lang="en-GB" sz="2000" b="0" i="0" u="none" strike="noStrike" baseline="0" dirty="0">
                <a:solidFill>
                  <a:srgbClr val="000000"/>
                </a:solidFill>
                <a:latin typeface="+mn-lt"/>
              </a:rPr>
              <a:t>if a documented exposure occurs more than 2 years after the primary course, a single dose of 0.5 ml should be administered within 4 days </a:t>
            </a:r>
          </a:p>
          <a:p>
            <a:r>
              <a:rPr lang="en-GB" sz="2000" b="0" i="0" u="none" strike="noStrike" baseline="0" dirty="0">
                <a:solidFill>
                  <a:srgbClr val="000000"/>
                </a:solidFill>
                <a:latin typeface="+mn-lt"/>
              </a:rPr>
              <a:t>in individuals who have received a dose of live vaccine followed by a single dose of MVA-BN, the need for further boosting is unclear. If these individuals are at on-going risk of exposure, a booster of MVA-BN may be considered 2 years after the previous dose of MVA-BN, or, after that, at the time of an additional exposure </a:t>
            </a:r>
            <a:endParaRPr lang="en-GB" sz="2800" dirty="0">
              <a:latin typeface="+mn-lt"/>
            </a:endParaRP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A5D-FB94-4690-B8B9-04B04C957CC5}"/>
              </a:ext>
            </a:extLst>
          </p:cNvPr>
          <p:cNvSpPr>
            <a:spLocks noGrp="1"/>
          </p:cNvSpPr>
          <p:nvPr>
            <p:ph type="title"/>
          </p:nvPr>
        </p:nvSpPr>
        <p:spPr/>
        <p:txBody>
          <a:bodyPr/>
          <a:lstStyle/>
          <a:p>
            <a:r>
              <a:rPr lang="en-GB" dirty="0"/>
              <a:t>Vaccine prescribing and administration</a:t>
            </a:r>
          </a:p>
        </p:txBody>
      </p:sp>
      <p:sp>
        <p:nvSpPr>
          <p:cNvPr id="3" name="Content Placeholder 2">
            <a:extLst>
              <a:ext uri="{FF2B5EF4-FFF2-40B4-BE49-F238E27FC236}">
                <a16:creationId xmlns:a16="http://schemas.microsoft.com/office/drawing/2014/main" id="{FA2F76E1-1098-4D2C-A561-9808CD526420}"/>
              </a:ext>
            </a:extLst>
          </p:cNvPr>
          <p:cNvSpPr>
            <a:spLocks noGrp="1"/>
          </p:cNvSpPr>
          <p:nvPr>
            <p:ph idx="1"/>
          </p:nvPr>
        </p:nvSpPr>
        <p:spPr/>
        <p:txBody>
          <a:bodyPr>
            <a:normAutofit fontScale="70000" lnSpcReduction="20000"/>
          </a:bodyPr>
          <a:lstStyle/>
          <a:p>
            <a:r>
              <a:rPr lang="en-GB" dirty="0"/>
              <a:t>the MVA-BN vaccine is licensed in Europe for use against smallpox </a:t>
            </a:r>
          </a:p>
          <a:p>
            <a:r>
              <a:rPr lang="en-GB" dirty="0"/>
              <a:t>in order to be licensed, it has demonstrated safety and efficacy and is manufactured to a high standard with independent batch testing before release </a:t>
            </a:r>
          </a:p>
          <a:p>
            <a:r>
              <a:rPr lang="en-GB" dirty="0"/>
              <a:t>current supplies of MVA-BN vaccine do not hold a UK licence – this may change in the future</a:t>
            </a:r>
          </a:p>
          <a:p>
            <a:r>
              <a:rPr lang="en-GB" dirty="0"/>
              <a:t>as the vaccine does not have a marketing authorisation for protection against monkeypox in Europe, use for this indication would be considered ‘off-label’</a:t>
            </a:r>
          </a:p>
          <a:p>
            <a:r>
              <a:rPr lang="en-GB" dirty="0"/>
              <a:t>off-label use of vaccines and other medicines can be undertaken on the basis of additional evidence or expert opinion </a:t>
            </a:r>
          </a:p>
          <a:p>
            <a:r>
              <a:rPr lang="en-GB" dirty="0"/>
              <a:t>in this instance, there is no alternative UK licensed vaccine for the management of monkeypox and the US FDA approval of MVA-BN for the management of monkeypox indicates that there is a sufficient rationale for using the vaccine for this indication</a:t>
            </a:r>
          </a:p>
          <a:p>
            <a:r>
              <a:rPr lang="en-GB" dirty="0"/>
              <a:t>furthermore, animal studies have demonstrated that vaccination with MVA-BN protected non-human primates from severe disease associated with a lethal challenge of monkeypox virus </a:t>
            </a:r>
          </a:p>
          <a:p>
            <a:r>
              <a:rPr lang="en-GB" dirty="0"/>
              <a:t>healthcare workers can therefore be reassured that prescribing and administering MVA-BN for monkeypox in accordance with these guidelines would be in line with best practice</a:t>
            </a:r>
          </a:p>
          <a:p>
            <a:r>
              <a:rPr lang="en-GB" dirty="0"/>
              <a:t>due to the unlicensed nature of current UK stock, a prescription or a Patient Specific Direction</a:t>
            </a:r>
            <a:r>
              <a:rPr lang="en-GB" b="1" dirty="0"/>
              <a:t> </a:t>
            </a:r>
            <a:r>
              <a:rPr lang="en-GB" dirty="0"/>
              <a:t>is required to give this vaccine</a:t>
            </a:r>
          </a:p>
        </p:txBody>
      </p:sp>
      <p:sp>
        <p:nvSpPr>
          <p:cNvPr id="4" name="Footer Placeholder 3">
            <a:extLst>
              <a:ext uri="{FF2B5EF4-FFF2-40B4-BE49-F238E27FC236}">
                <a16:creationId xmlns:a16="http://schemas.microsoft.com/office/drawing/2014/main" id="{72E21992-0BEF-42F3-B381-1E2E7A1B1A6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B9EEF77-6C37-471B-A2A4-E87102AFE352}"/>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250504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lstStyle/>
          <a:p>
            <a:r>
              <a:rPr lang="en-GB" dirty="0"/>
              <a:t>MVA-BN vaccine is contraindicated in those who have had a sudden life-threatening allergic reaction to a previous dose of, or to any components of the MVA-BN vaccine </a:t>
            </a:r>
          </a:p>
          <a:p>
            <a:r>
              <a:rPr lang="en-GB" dirty="0"/>
              <a:t>the vaccine contains trometamol, sodium chloride and water for injections</a:t>
            </a:r>
          </a:p>
          <a:p>
            <a:r>
              <a:rPr lang="en-GB" dirty="0"/>
              <a:t>it may also contain trace amounts of chicken protein, benzonase, gentamicin and ciprofloxacin from the manufacturing process</a:t>
            </a:r>
          </a:p>
          <a:p>
            <a:endParaRPr lang="en-GB"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p:txBody>
          <a:bodyPr>
            <a:normAutofit lnSpcReduction="10000"/>
          </a:bodyPr>
          <a:lstStyle/>
          <a:p>
            <a:r>
              <a:rPr lang="en-GB" dirty="0"/>
              <a:t>minor illnesses without fever or systemic upset are not valid reasons to postpone immunisation </a:t>
            </a:r>
          </a:p>
          <a:p>
            <a:r>
              <a:rPr lang="en-GB" dirty="0"/>
              <a:t>if an individual is acutely unwell, immunisation may be postponed until they have fully recovered </a:t>
            </a:r>
          </a:p>
          <a:p>
            <a:r>
              <a:rPr lang="en-GB" dirty="0"/>
              <a:t>this is to avoid confusing the differential diagnosis of any acute illness by wrongly attributing any signs or symptoms to the adverse effects of the vaccine </a:t>
            </a:r>
          </a:p>
          <a:p>
            <a:r>
              <a:rPr lang="en-GB" dirty="0"/>
              <a:t>individuals who are unwell should be assessed to determine whether they are displaying symptoms of monkeypox</a:t>
            </a:r>
          </a:p>
          <a:p>
            <a:r>
              <a:rPr lang="en-GB" dirty="0"/>
              <a:t>individuals with atopic dermatitis may need to be risk assessed prior to vaccination </a:t>
            </a:r>
          </a:p>
          <a:p>
            <a:r>
              <a:rPr lang="en-GB"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p:txBody>
          <a:bodyPr>
            <a:normAutofit lnSpcReduction="10000"/>
          </a:bodyPr>
          <a:lstStyle/>
          <a:p>
            <a:pPr marL="0" indent="0">
              <a:buNone/>
            </a:pPr>
            <a:r>
              <a:rPr lang="en-GB" dirty="0">
                <a:latin typeface="+mn-lt"/>
              </a:rPr>
              <a:t>Aim: </a:t>
            </a:r>
          </a:p>
          <a:p>
            <a:pPr marL="0" indent="0">
              <a:buNone/>
            </a:pPr>
            <a:r>
              <a:rPr lang="en-GB" dirty="0">
                <a:latin typeface="+mn-lt"/>
              </a:rPr>
              <a:t>To help equip vaccinators with the knowledge they require to safely and effectively administer the MVA-BN vaccine</a:t>
            </a:r>
          </a:p>
          <a:p>
            <a:pPr fontAlgn="base">
              <a:buNone/>
            </a:pPr>
            <a:endParaRPr lang="en-GB" sz="1100" b="1" dirty="0">
              <a:latin typeface="+mn-lt"/>
            </a:endParaRPr>
          </a:p>
          <a:p>
            <a:pPr fontAlgn="base">
              <a:buNone/>
            </a:pPr>
            <a:r>
              <a:rPr lang="en-GB" dirty="0">
                <a:latin typeface="+mn-lt"/>
              </a:rPr>
              <a:t>Learning outcomes:</a:t>
            </a:r>
          </a:p>
          <a:p>
            <a:pPr fontAlgn="base">
              <a:buNone/>
            </a:pPr>
            <a:r>
              <a:rPr lang="en-GB" dirty="0">
                <a:latin typeface="+mn-lt"/>
              </a:rPr>
              <a:t>By the end of this session, vaccinators should be able to:</a:t>
            </a:r>
            <a:r>
              <a:rPr lang="en-US" dirty="0">
                <a:latin typeface="+mn-lt"/>
              </a:rPr>
              <a:t>​</a:t>
            </a:r>
          </a:p>
          <a:p>
            <a:pPr fontAlgn="base"/>
            <a:r>
              <a:rPr lang="en-GB" dirty="0">
                <a:latin typeface="+mn-lt"/>
              </a:rPr>
              <a:t>describe the aetiology and current epidemiology of monkeypox</a:t>
            </a:r>
            <a:endParaRPr lang="en-US" dirty="0">
              <a:latin typeface="+mn-lt"/>
            </a:endParaRPr>
          </a:p>
          <a:p>
            <a:pPr fontAlgn="base"/>
            <a:r>
              <a:rPr lang="en-GB" dirty="0">
                <a:latin typeface="+mn-lt"/>
              </a:rPr>
              <a:t>explain the recommendations for the use of the MVA-BN vaccine </a:t>
            </a:r>
            <a:r>
              <a:rPr lang="en-US" dirty="0">
                <a:latin typeface="+mn-lt"/>
              </a:rPr>
              <a:t>​and know where to access current guidance</a:t>
            </a:r>
          </a:p>
          <a:p>
            <a:pPr fontAlgn="base"/>
            <a:r>
              <a:rPr lang="en-US" dirty="0">
                <a:latin typeface="+mn-lt"/>
              </a:rPr>
              <a:t>recognise the legal aspects of vaccine administration </a:t>
            </a:r>
          </a:p>
          <a:p>
            <a:pPr fontAlgn="base"/>
            <a:r>
              <a:rPr lang="en-GB" dirty="0">
                <a:latin typeface="+mn-lt"/>
              </a:rPr>
              <a:t>describe the storage, handling and safe administration of the MVA-BN vaccine</a:t>
            </a:r>
          </a:p>
          <a:p>
            <a:endParaRPr lang="en-GB" dirty="0"/>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p:txBody>
          <a:bodyPr/>
          <a:lstStyle/>
          <a:p>
            <a:r>
              <a:rPr lang="en-GB" dirty="0"/>
              <a:t>the MVA-BN vaccine is not licensed for and has been not been used widely in children</a:t>
            </a:r>
          </a:p>
          <a:p>
            <a:r>
              <a:rPr lang="en-GB" dirty="0"/>
              <a:t>however, vaccines using MVA as a vector have been used in paediatric studies where they have been shown to be effective and have an acceptable safety record </a:t>
            </a:r>
          </a:p>
          <a:p>
            <a:r>
              <a:rPr lang="en-GB" dirty="0"/>
              <a:t>the MVA-BN vaccine has been given safely to children, including infants, in the UK after previous cases </a:t>
            </a:r>
          </a:p>
          <a:p>
            <a:r>
              <a:rPr lang="en-GB" dirty="0"/>
              <a:t>the vaccine should therefore be offered to children considered to be at risk as children, especially young children, appear to have a more severe presentation of monkeypox</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p:txBody>
          <a:bodyPr>
            <a:normAutofit fontScale="92500"/>
          </a:bodyPr>
          <a:lstStyle/>
          <a:p>
            <a:r>
              <a:rPr lang="en-GB" dirty="0"/>
              <a:t>MVA-BN is not contraindicated in pregnancy </a:t>
            </a:r>
          </a:p>
          <a:p>
            <a:r>
              <a:rPr lang="en-GB" dirty="0"/>
              <a:t>although it has not formally been evaluated in pregnancy, animal studies identified no vaccine related fetal malformations </a:t>
            </a:r>
          </a:p>
          <a:p>
            <a:r>
              <a:rPr lang="en-GB" dirty="0"/>
              <a:t>use of MVA-BN in pregnant women is limited to fewer than 300 pregnancies but no adverse events on pregnancy were seen</a:t>
            </a:r>
          </a:p>
          <a:p>
            <a:r>
              <a:rPr lang="en-GB" dirty="0"/>
              <a:t>as it is a non-replicating vaccine, there is no theoretical reason for concerns in pregnancy and the adverse events profile would be expected to be similar to that in non-pregnant vaccinees </a:t>
            </a:r>
          </a:p>
          <a:p>
            <a:r>
              <a:rPr lang="en-GB" dirty="0"/>
              <a:t>whilst it is not routinely recommended for use in pregnancy, any theoretical concern needs to be weighed against the maternal risks from monkeypox in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p:txBody>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p:txBody>
          <a:bodyPr/>
          <a:lstStyle/>
          <a:p>
            <a:r>
              <a:rPr lang="en-GB" dirty="0"/>
              <a:t>MVA-BN is not contraindicated if breast-feeding </a:t>
            </a:r>
          </a:p>
          <a:p>
            <a:r>
              <a:rPr lang="en-GB" dirty="0"/>
              <a:t>it is not known whether MVA-BN is excreted in human milk, but this is unlikely as the vaccine virus does not replicate effectively in humans </a:t>
            </a:r>
          </a:p>
          <a:p>
            <a:r>
              <a:rPr lang="en-GB" dirty="0"/>
              <a:t>individuals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p:txBody>
          <a:bodyPr>
            <a:normAutofit/>
          </a:bodyPr>
          <a:lstStyle/>
          <a:p>
            <a:r>
              <a:rPr lang="en-GB" dirty="0"/>
              <a:t>individuals with atopic dermatitis are known to have developed more site-associated reactions and generalised symptoms following MVA-BN vaccination </a:t>
            </a:r>
          </a:p>
          <a:p>
            <a:r>
              <a:rPr lang="en-GB" dirty="0"/>
              <a:t>a clinical trial found that local and general reactions were all reported more frequently in participants with atopic dermatitis than in healthy participants </a:t>
            </a:r>
          </a:p>
          <a:p>
            <a:r>
              <a:rPr lang="en-GB" dirty="0"/>
              <a:t>in vaccinated clinical trial participants with atopic dermatitis, 7% experienced exacerbation of their condition during the course of the trials </a:t>
            </a:r>
          </a:p>
          <a:p>
            <a:r>
              <a:rPr lang="en-GB" dirty="0"/>
              <a:t>individuals in this group therefore need to have an individual risk assessment before being offered vaccination to assess the risk from exposure, the risk of side effects from vaccination and the potential use of alternative preventive interventions</a:t>
            </a: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p:txBody>
          <a:bodyPr>
            <a:normAutofit/>
          </a:bodyPr>
          <a:lstStyle/>
          <a:p>
            <a:r>
              <a:rPr lang="en-GB" dirty="0"/>
              <a:t>Individuals with immunosuppression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p:txBody>
          <a:bodyPr>
            <a:normAutofit fontScale="92500" lnSpcReduction="10000"/>
          </a:bodyPr>
          <a:lstStyle/>
          <a:p>
            <a:r>
              <a:rPr lang="en-GB" dirty="0"/>
              <a:t>as MVA-BN is a replication defective virus, it is considered safe in immunosuppressed individuals</a:t>
            </a:r>
          </a:p>
          <a:p>
            <a:r>
              <a:rPr lang="en-GB" dirty="0"/>
              <a:t>however, the immune response to the vaccine could be reduced in severely immunosuppressed individuals</a:t>
            </a:r>
          </a:p>
          <a:p>
            <a:r>
              <a:rPr lang="en-GB" dirty="0"/>
              <a:t>in clinical trials on the use of MVA-BN in immunocompromised individuals, no increase in adverse events in this group was seen</a:t>
            </a:r>
          </a:p>
          <a:p>
            <a:r>
              <a:rPr lang="en-GB" dirty="0"/>
              <a:t>MVA-BN vaccine has been demonstrated to be safe in people with HIV infection</a:t>
            </a:r>
          </a:p>
          <a:p>
            <a:r>
              <a:rPr lang="en-GB" dirty="0"/>
              <a:t>vaccination should generally proceed in accordance with recommendations as these individuals are at significant risk of the complications of monkeypox</a:t>
            </a:r>
          </a:p>
          <a:p>
            <a:r>
              <a:rPr lang="en-GB" dirty="0"/>
              <a:t>however specialist advice on other measures may be required</a:t>
            </a:r>
          </a:p>
          <a:p>
            <a:r>
              <a:rPr lang="en-GB" dirty="0"/>
              <a:t>additional doses should be considered for those at ongoing risk of exposure in this group</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p:txBody>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p:txBody>
          <a:bodyPr/>
          <a:lstStyle/>
          <a:p>
            <a:r>
              <a:rPr lang="en-GB" dirty="0"/>
              <a:t>before giving any vaccine, vaccinators must ensure that they have obtained informed consent from the vaccinee</a:t>
            </a:r>
          </a:p>
          <a:p>
            <a:r>
              <a:rPr lang="en-GB" dirty="0"/>
              <a:t>in order to be able to consent to vaccination, the vaccinee should receive an explanation of the treatment and its benefits and risks, either verbally from a clinician, or in the form of a leaflet or letter</a:t>
            </a:r>
          </a:p>
          <a:p>
            <a:r>
              <a:rPr lang="en-GB" dirty="0"/>
              <a:t>vaccinators should be familiar with the principles of consent for immunisation as described in the </a:t>
            </a:r>
            <a:r>
              <a:rPr lang="en-GB" dirty="0">
                <a:hlinkClick r:id="rId2"/>
              </a:rPr>
              <a:t>Consent chapter in the Green Book</a:t>
            </a:r>
            <a:endParaRPr lang="en-GB" dirty="0"/>
          </a:p>
          <a:p>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hlinkClick r:id="rId3"/>
              </a:rPr>
              <a:t>further information on prescriber responsibilities for off-label or unlicensed medicines</a:t>
            </a: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1785218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p:txBody>
          <a:bodyPr>
            <a:normAutofit lnSpcReduction="10000"/>
          </a:bodyPr>
          <a:lstStyle/>
          <a:p>
            <a:r>
              <a:rPr lang="en-GB" dirty="0"/>
              <a:t>MVA-BN vaccine has complex storage requirements and the expiration date depends upon storage temperature</a:t>
            </a:r>
          </a:p>
          <a:p>
            <a:r>
              <a:rPr lang="en-GB" dirty="0"/>
              <a:t>MVA-BN vaccine will be shipped from UKHSA storage sites at -20°C </a:t>
            </a:r>
          </a:p>
          <a:p>
            <a:r>
              <a:rPr lang="en-GB" dirty="0"/>
              <a:t>it should be stored at -20°C upon receipt to keep the expiry date longer </a:t>
            </a:r>
          </a:p>
          <a:p>
            <a:r>
              <a:rPr lang="en-GB" dirty="0"/>
              <a:t>if -20°C storage is not available, frozen vials should be immediately stored at 2°C to 8°C to thaw or may be thawed for approx 15 minutes at room temperature for immediate use  </a:t>
            </a:r>
          </a:p>
          <a:p>
            <a:r>
              <a:rPr lang="en-GB" dirty="0"/>
              <a:t>after thawing at 2°C to 8°C, MVA-BN vaccine can be stored at this temperature for up to 8 weeks </a:t>
            </a:r>
          </a:p>
          <a:p>
            <a:r>
              <a:rPr lang="en-GB" dirty="0"/>
              <a:t>do not re-freeze a vial once it has been thawed</a:t>
            </a:r>
          </a:p>
          <a:p>
            <a:r>
              <a:rPr lang="en-GB" dirty="0"/>
              <a:t>store in original package in order to protect from light</a:t>
            </a:r>
          </a:p>
          <a:p>
            <a:endParaRPr lang="en-GB" dirty="0"/>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6" y="1774826"/>
            <a:ext cx="6557155" cy="4351338"/>
          </a:xfrm>
        </p:spPr>
        <p:txBody>
          <a:bodyPr>
            <a:normAutofit lnSpcReduction="10000"/>
          </a:bodyPr>
          <a:lstStyle/>
          <a:p>
            <a:r>
              <a:rPr lang="en-GB" dirty="0"/>
              <a:t>once the frozen vaccine has been thawed, Imvanex is a light yellow to pale white milky suspension for injection </a:t>
            </a:r>
          </a:p>
          <a:p>
            <a:r>
              <a:rPr lang="en-GB" dirty="0"/>
              <a:t>Imvanex is provided as a suspension for injection in single dose vials (0.5 ml) </a:t>
            </a:r>
          </a:p>
          <a:p>
            <a:r>
              <a:rPr lang="en-GB" dirty="0"/>
              <a:t>Imvanex is available in packs containing 20 single dose vials </a:t>
            </a:r>
          </a:p>
          <a:p>
            <a:pPr marL="0" indent="0">
              <a:buNone/>
            </a:pPr>
            <a:endParaRPr lang="en-GB" dirty="0"/>
          </a:p>
          <a:p>
            <a:pPr marL="0" indent="0">
              <a:buNone/>
            </a:pPr>
            <a:r>
              <a:rPr lang="en-GB" dirty="0"/>
              <a:t>Please note: the MVA-BN vaccine is called Imvanex (in Europe), Jynneos (in USA) and </a:t>
            </a:r>
            <a:r>
              <a:rPr lang="en-GB" dirty="0" err="1"/>
              <a:t>Imvamune</a:t>
            </a:r>
            <a:r>
              <a:rPr lang="en-GB" dirty="0"/>
              <a:t> (in Canada). These are all the same MVA vaccine manufactured by Bavarian Nordic</a:t>
            </a:r>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pic>
        <p:nvPicPr>
          <p:cNvPr id="6" name="Picture 3">
            <a:extLst>
              <a:ext uri="{FF2B5EF4-FFF2-40B4-BE49-F238E27FC236}">
                <a16:creationId xmlns:a16="http://schemas.microsoft.com/office/drawing/2014/main" id="{D04BBD22-525B-435D-871C-002663841F98}"/>
              </a:ext>
            </a:extLst>
          </p:cNvPr>
          <p:cNvPicPr>
            <a:picLocks noChangeAspect="1" noChangeArrowheads="1"/>
          </p:cNvPicPr>
          <p:nvPr/>
        </p:nvPicPr>
        <p:blipFill>
          <a:blip r:embed="rId2" cstate="print"/>
          <a:srcRect/>
          <a:stretch>
            <a:fillRect/>
          </a:stretch>
        </p:blipFill>
        <p:spPr bwMode="auto">
          <a:xfrm>
            <a:off x="8046128" y="1550275"/>
            <a:ext cx="1936771" cy="4575889"/>
          </a:xfrm>
          <a:prstGeom prst="rect">
            <a:avLst/>
          </a:prstGeom>
          <a:noFill/>
          <a:ln w="9525">
            <a:noFill/>
            <a:miter lim="800000"/>
            <a:headEnd/>
            <a:tailEnd/>
          </a:ln>
        </p:spPr>
      </p:pic>
    </p:spTree>
    <p:extLst>
      <p:ext uri="{BB962C8B-B14F-4D97-AF65-F5344CB8AC3E}">
        <p14:creationId xmlns:p14="http://schemas.microsoft.com/office/powerpoint/2010/main" val="133144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p:txBody>
          <a:bodyPr/>
          <a:lstStyle/>
          <a:p>
            <a:r>
              <a:rPr lang="en-GB" dirty="0"/>
              <a:t>Administration of MVA-BN</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5" y="1774826"/>
            <a:ext cx="6196430" cy="4351338"/>
          </a:xfrm>
        </p:spPr>
        <p:txBody>
          <a:bodyPr>
            <a:normAutofit fontScale="62500" lnSpcReduction="20000"/>
          </a:bodyPr>
          <a:lstStyle/>
          <a:p>
            <a:r>
              <a:rPr lang="en-GB" sz="3400" dirty="0"/>
              <a:t>the vaccine should be allowed to reach room temperature before use </a:t>
            </a:r>
          </a:p>
          <a:p>
            <a:r>
              <a:rPr lang="en-GB" sz="3400" dirty="0"/>
              <a:t>swirl vial gently before use for at least 30 seconds </a:t>
            </a:r>
          </a:p>
          <a:p>
            <a:r>
              <a:rPr lang="en-GB" sz="3400" dirty="0"/>
              <a:t>visually inspect the suspension prior to administration </a:t>
            </a:r>
          </a:p>
          <a:p>
            <a:r>
              <a:rPr lang="en-GB" sz="3400" dirty="0"/>
              <a:t>if particles and/or discolouration or abnormal appearance are seen, the vaccine should be discarded</a:t>
            </a:r>
          </a:p>
          <a:p>
            <a:r>
              <a:rPr lang="en-GB" sz="3400" dirty="0"/>
              <a:t>a single dose is 0.5 ml which should be given by deep subcutaneous (SC) injection, preferably into the deltoid region of the upper arm in adults (thigh in children under 1 year)</a:t>
            </a:r>
          </a:p>
          <a:p>
            <a:r>
              <a:rPr lang="en-GB" sz="3400" dirty="0"/>
              <a:t>SC injections should be given with the needle at a 45º angle to the skin and skin should be bunched, not stretched</a:t>
            </a:r>
          </a:p>
          <a:p>
            <a:endParaRPr lang="en-GB"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pic>
        <p:nvPicPr>
          <p:cNvPr id="7" name="Picture 6">
            <a:extLst>
              <a:ext uri="{FF2B5EF4-FFF2-40B4-BE49-F238E27FC236}">
                <a16:creationId xmlns:a16="http://schemas.microsoft.com/office/drawing/2014/main" id="{B0E1A84E-24EF-4784-B57B-15B44FA8F126}"/>
              </a:ext>
            </a:extLst>
          </p:cNvPr>
          <p:cNvPicPr>
            <a:picLocks noChangeAspect="1"/>
          </p:cNvPicPr>
          <p:nvPr/>
        </p:nvPicPr>
        <p:blipFill>
          <a:blip r:embed="rId2"/>
          <a:stretch>
            <a:fillRect/>
          </a:stretch>
        </p:blipFill>
        <p:spPr>
          <a:xfrm>
            <a:off x="7437737" y="1646714"/>
            <a:ext cx="4017930" cy="4479449"/>
          </a:xfrm>
          <a:prstGeom prst="rect">
            <a:avLst/>
          </a:prstGeom>
        </p:spPr>
      </p:pic>
    </p:spTree>
    <p:extLst>
      <p:ext uri="{BB962C8B-B14F-4D97-AF65-F5344CB8AC3E}">
        <p14:creationId xmlns:p14="http://schemas.microsoft.com/office/powerpoint/2010/main" val="2052477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p:txBody>
          <a:bodyPr>
            <a:normAutofit fontScale="92500"/>
          </a:bodyPr>
          <a:lstStyle/>
          <a:p>
            <a:r>
              <a:rPr lang="en-GB" dirty="0"/>
              <a:t>equipment used for vaccination, including used vials, ampoules or syringes, should be disposed of by placing them in a proper, puncture-resistant ‘sharps box’ according to local authority regulations and guidance in Health Technical Memorandum 07-01: Safe management of healthcare waste (Department of Health, 2013)</a:t>
            </a:r>
          </a:p>
          <a:p>
            <a:r>
              <a:rPr lang="en-GB" dirty="0"/>
              <a:t>MVA-BN contains genetically modified organisms (GMOs)</a:t>
            </a:r>
          </a:p>
          <a:p>
            <a:r>
              <a:rPr lang="en-GB" dirty="0"/>
              <a:t>sharps waste and empty vials should be placed into yellow lidded waste bins and sent for incineration; there is no need for specific designation as GMO waste </a:t>
            </a:r>
          </a:p>
          <a:p>
            <a:r>
              <a:rPr lang="en-GB" dirty="0"/>
              <a:t>an appropriate virucidal disinfectant should be available for managing spills in all settings where vaccination is administered</a:t>
            </a:r>
          </a:p>
          <a:p>
            <a:r>
              <a:rPr lang="en-GB" dirty="0"/>
              <a:t>any potentially contaminated gloves and aprons used can be disposed in yellow/black striped bags for offensive waste</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p:txBody>
          <a:bodyPr>
            <a:normAutofit/>
          </a:bodyPr>
          <a:lstStyle/>
          <a:p>
            <a:r>
              <a:rPr lang="en-GB" dirty="0"/>
              <a:t>a large and increasing number of cases of cases of monkeypox are being reported across the UK and several other countries across the world</a:t>
            </a:r>
          </a:p>
          <a:p>
            <a:r>
              <a:rPr lang="en-GB" dirty="0"/>
              <a:t>monkeypox is a rare disease caused by infection with monkeypox virus, a DNA virus of the orthopoxvirus genus </a:t>
            </a:r>
          </a:p>
          <a:p>
            <a:r>
              <a:rPr lang="en-GB" dirty="0"/>
              <a:t>since the eradication of smallpox in 1980 and subsequent cessation of smallpox vaccination, it has emerged as the most important orthopoxvirus</a:t>
            </a:r>
          </a:p>
          <a:p>
            <a:r>
              <a:rPr lang="en-GB" dirty="0"/>
              <a:t>community transmission is now occurring, with a high proportion of cases currently (though not exclusively) affecting gay, bisexual and men who have sex with men</a:t>
            </a:r>
          </a:p>
          <a:p>
            <a:r>
              <a:rPr lang="en-GB"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619767"/>
            <a:ext cx="11123857" cy="4351338"/>
          </a:xfrm>
        </p:spPr>
        <p:txBody>
          <a:bodyPr>
            <a:normAutofit fontScale="92500"/>
          </a:bodyPr>
          <a:lstStyle/>
          <a:p>
            <a:pPr>
              <a:spcBef>
                <a:spcPts val="600"/>
              </a:spcBef>
            </a:pPr>
            <a:r>
              <a:rPr lang="en-GB" dirty="0"/>
              <a:t>t</a:t>
            </a:r>
            <a:r>
              <a:rPr lang="en-GB" sz="2400" dirty="0"/>
              <a:t>he following information should be recorded for each vaccine given:</a:t>
            </a:r>
          </a:p>
          <a:p>
            <a:pPr lvl="1">
              <a:spcBef>
                <a:spcPts val="600"/>
              </a:spcBef>
            </a:pPr>
            <a:r>
              <a:rPr lang="en-GB" dirty="0"/>
              <a:t>vaccine name, product name, batch number and expiry date </a:t>
            </a:r>
          </a:p>
          <a:p>
            <a:pPr lvl="1">
              <a:spcBef>
                <a:spcPts val="600"/>
              </a:spcBef>
            </a:pPr>
            <a:r>
              <a:rPr lang="en-GB" dirty="0"/>
              <a:t>dose administered </a:t>
            </a:r>
          </a:p>
          <a:p>
            <a:pPr lvl="1">
              <a:spcBef>
                <a:spcPts val="600"/>
              </a:spcBef>
            </a:pPr>
            <a:r>
              <a:rPr lang="en-GB" dirty="0"/>
              <a:t>date immunisation given </a:t>
            </a:r>
          </a:p>
          <a:p>
            <a:pPr lvl="1">
              <a:spcBef>
                <a:spcPts val="600"/>
              </a:spcBef>
            </a:pPr>
            <a:r>
              <a:rPr lang="en-GB" dirty="0"/>
              <a:t>route/site used</a:t>
            </a:r>
          </a:p>
          <a:p>
            <a:pPr lvl="1">
              <a:spcBef>
                <a:spcPts val="600"/>
              </a:spcBef>
            </a:pPr>
            <a:r>
              <a:rPr lang="en-GB" dirty="0"/>
              <a:t>name and signature of vaccinator</a:t>
            </a:r>
          </a:p>
          <a:p>
            <a:r>
              <a:rPr lang="en-GB" dirty="0"/>
              <a:t>pre-exposure vaccine given to GBMSM in sexual health clinics should be recorded in established IT systems (GUMCAD)</a:t>
            </a:r>
          </a:p>
          <a:p>
            <a:r>
              <a:rPr lang="en-GB" dirty="0"/>
              <a:t>post-exposure vaccines given to contacts and pre- and post-exposure prophylaxis for staff should be recorded on the </a:t>
            </a:r>
            <a:r>
              <a:rPr lang="en-GB" dirty="0">
                <a:hlinkClick r:id="rId2"/>
              </a:rPr>
              <a:t>online form</a:t>
            </a:r>
            <a:r>
              <a:rPr lang="en-GB" dirty="0"/>
              <a:t> created by UKHSA to securely and systematically monitor the usage, safety and effectiveness of the MVA-BN vaccine</a:t>
            </a:r>
          </a:p>
          <a:p>
            <a:r>
              <a:rPr lang="en-GB"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p:txBody>
          <a:bodyPr/>
          <a:lstStyle/>
          <a:p>
            <a:r>
              <a:rPr lang="en-GB" dirty="0"/>
              <a:t>Post vaccination information</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85000" lnSpcReduction="1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a patient information leaflet is available with the MVA-BN vaccine to be given to vaccinees </a:t>
            </a:r>
          </a:p>
          <a:p>
            <a:r>
              <a:rPr lang="en-GB" dirty="0"/>
              <a:t>a </a:t>
            </a:r>
            <a:r>
              <a:rPr lang="en-GB" dirty="0">
                <a:hlinkClick r:id="rId2"/>
              </a:rPr>
              <a:t>UKHSA patient </a:t>
            </a:r>
            <a:r>
              <a:rPr lang="en-GB" dirty="0">
                <a:latin typeface="+mn-lt"/>
                <a:hlinkClick r:id="rId2"/>
              </a:rPr>
              <a:t>information leaflet</a:t>
            </a:r>
            <a:r>
              <a:rPr lang="en-GB" dirty="0">
                <a:latin typeface="+mn-lt"/>
              </a:rPr>
              <a:t> is also available to o</a:t>
            </a:r>
            <a:r>
              <a:rPr lang="en-GB" dirty="0">
                <a:effectLst/>
                <a:latin typeface="+mn-lt"/>
                <a:ea typeface="Calibri" panose="020F0502020204030204" pitchFamily="34" charset="0"/>
              </a:rPr>
              <a:t>rder from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lang="en-GB" dirty="0">
                <a:effectLst/>
                <a:latin typeface="+mn-lt"/>
                <a:ea typeface="Calibri" panose="020F0502020204030204" pitchFamily="34" charset="0"/>
              </a:rPr>
              <a:t>. Translated and Easy Read versions will become available </a:t>
            </a:r>
          </a:p>
          <a:p>
            <a:r>
              <a:rPr lang="en-GB" dirty="0">
                <a:effectLst/>
                <a:latin typeface="+mn-lt"/>
                <a:ea typeface="Calibri" panose="020F0502020204030204" pitchFamily="34" charset="0"/>
                <a:hlinkClick r:id="rId3"/>
              </a:rPr>
              <a:t>information on monkeypox</a:t>
            </a:r>
            <a:r>
              <a:rPr lang="en-GB" dirty="0">
                <a:effectLst/>
                <a:latin typeface="+mn-lt"/>
                <a:ea typeface="Calibri" panose="020F0502020204030204" pitchFamily="34" charset="0"/>
              </a:rPr>
              <a:t> also available from NHS UK</a:t>
            </a:r>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4"/>
          <a:stretch>
            <a:fillRect/>
          </a:stretch>
        </p:blipFill>
        <p:spPr>
          <a:xfrm>
            <a:off x="7622299" y="1464710"/>
            <a:ext cx="3414111" cy="4879628"/>
          </a:xfrm>
          <a:prstGeom prst="rect">
            <a:avLst/>
          </a:prstGeom>
          <a:solidFill>
            <a:schemeClr val="tx1"/>
          </a:solidFill>
          <a:ln>
            <a:solidFill>
              <a:schemeClr val="tx1"/>
            </a:solidFill>
          </a:ln>
        </p:spPr>
      </p:pic>
    </p:spTree>
    <p:extLst>
      <p:ext uri="{BB962C8B-B14F-4D97-AF65-F5344CB8AC3E}">
        <p14:creationId xmlns:p14="http://schemas.microsoft.com/office/powerpoint/2010/main" val="2551371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extLst>
              <p:ext uri="{D42A27DB-BD31-4B8C-83A1-F6EECF244321}">
                <p14:modId xmlns:p14="http://schemas.microsoft.com/office/powerpoint/2010/main" val="4137891824"/>
              </p:ext>
            </p:extLst>
          </p:nvPr>
        </p:nvGraphicFramePr>
        <p:xfrm>
          <a:off x="130629" y="827056"/>
          <a:ext cx="11838052" cy="5618283"/>
        </p:xfrm>
        <a:graphic>
          <a:graphicData uri="http://schemas.openxmlformats.org/drawingml/2006/table">
            <a:tbl>
              <a:tblPr firstRow="1" bandRow="1">
                <a:tableStyleId>{5C22544A-7EE6-4342-B048-85BDC9FD1C3A}</a:tableStyleId>
              </a:tblPr>
              <a:tblGrid>
                <a:gridCol w="2959513">
                  <a:extLst>
                    <a:ext uri="{9D8B030D-6E8A-4147-A177-3AD203B41FA5}">
                      <a16:colId xmlns:a16="http://schemas.microsoft.com/office/drawing/2014/main" val="2140074619"/>
                    </a:ext>
                  </a:extLst>
                </a:gridCol>
                <a:gridCol w="2959513">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p:txBody>
          <a:bodyPr>
            <a:normAutofit fontScale="90000"/>
          </a:bodyPr>
          <a:lstStyle/>
          <a:p>
            <a:r>
              <a:rPr lang="en-GB" dirty="0"/>
              <a:t>Reporting adverse events</a:t>
            </a:r>
            <a:br>
              <a:rPr lang="en-GB" dirty="0"/>
            </a:b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774826"/>
            <a:ext cx="7395700" cy="4536870"/>
          </a:xfrm>
        </p:spPr>
        <p:txBody>
          <a:bodyPr>
            <a:normAutofit fontScale="92500" lnSpcReduction="10000"/>
          </a:bodyPr>
          <a:lstStyle/>
          <a:p>
            <a:r>
              <a:rPr lang="en-GB" dirty="0"/>
              <a:t>as this vaccine is labelled with a black triangle (  ), all suspected adverse reactions occurring in individuals of any age after MVA-BN vaccination should be reported to the MHRA using the Yellow Card scheme</a:t>
            </a:r>
          </a:p>
          <a:p>
            <a:r>
              <a:rPr lang="en-GB" dirty="0"/>
              <a:t>anyone (patients and HCWs) can make a Yellow Card report, even if they are uncertain as to whether a vaccine caused the condition/side effect</a:t>
            </a:r>
          </a:p>
          <a:p>
            <a:r>
              <a:rPr lang="en-GB" dirty="0"/>
              <a:t>vaccinees should be advised that they can report any adverse reactions to the MHRA using the </a:t>
            </a:r>
            <a:r>
              <a:rPr lang="en-GB" dirty="0">
                <a:hlinkClick r:id="rId2"/>
              </a:rPr>
              <a:t>online Yellow Card scheme</a:t>
            </a:r>
            <a:r>
              <a:rPr lang="en-GB" dirty="0"/>
              <a:t>, by downloading the Yellow Card app or by calling the Yellow Card scheme on 0800 731 6789 9am to 5pm Monday to Friday</a:t>
            </a:r>
          </a:p>
          <a:p>
            <a:r>
              <a:rPr lang="en-GB" dirty="0"/>
              <a:t>please record and provide vaccinees with details of the vaccine brand and batch if possible so this can be included in the Yellow Card report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3"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4"/>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6533660" y="1848062"/>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p:txBody>
          <a:bodyPr>
            <a:normAutofit fontScale="92500" lnSpcReduction="10000"/>
          </a:bodyPr>
          <a:lstStyle/>
          <a:p>
            <a:r>
              <a:rPr lang="en-GB" i="0" dirty="0">
                <a:solidFill>
                  <a:srgbClr val="0B0C0C"/>
                </a:solidFill>
                <a:effectLst/>
                <a:latin typeface="+mn-lt"/>
                <a:hlinkClick r:id="rId2"/>
              </a:rPr>
              <a:t>Smallpox and monkeypox: the Green Book </a:t>
            </a:r>
            <a:r>
              <a:rPr lang="en-GB" dirty="0">
                <a:solidFill>
                  <a:srgbClr val="0B0C0C"/>
                </a:solidFill>
                <a:latin typeface="+mn-lt"/>
                <a:hlinkClick r:id="rId2"/>
              </a:rPr>
              <a:t>C</a:t>
            </a:r>
            <a:r>
              <a:rPr lang="en-GB" i="0" dirty="0">
                <a:solidFill>
                  <a:srgbClr val="0B0C0C"/>
                </a:solidFill>
                <a:effectLst/>
                <a:latin typeface="+mn-lt"/>
                <a:hlinkClick r:id="rId2"/>
              </a:rPr>
              <a:t>hapter 29</a:t>
            </a:r>
          </a:p>
          <a:p>
            <a:r>
              <a:rPr lang="en-GB" i="0" dirty="0">
                <a:solidFill>
                  <a:srgbClr val="0B0C0C"/>
                </a:solidFill>
                <a:effectLst/>
                <a:latin typeface="+mn-lt"/>
                <a:hlinkClick r:id="rId2"/>
              </a:rPr>
              <a:t>Monkeypox outbreak: vaccination strategy</a:t>
            </a:r>
            <a:r>
              <a:rPr lang="en-GB" i="0" dirty="0">
                <a:solidFill>
                  <a:srgbClr val="0B0C0C"/>
                </a:solidFill>
                <a:effectLst/>
                <a:latin typeface="+mn-lt"/>
              </a:rPr>
              <a:t> </a:t>
            </a:r>
            <a:r>
              <a:rPr lang="en-GB" b="0" i="0" dirty="0">
                <a:solidFill>
                  <a:srgbClr val="0B0C0C"/>
                </a:solidFill>
                <a:effectLst/>
                <a:latin typeface="GDS Transport"/>
              </a:rPr>
              <a:t>UKHSA's vaccine strategy in response to the UK monkeypox outbreak</a:t>
            </a:r>
            <a:endParaRPr lang="en-GB" i="0" dirty="0">
              <a:solidFill>
                <a:srgbClr val="0B0C0C"/>
              </a:solidFill>
              <a:effectLst/>
              <a:latin typeface="+mn-lt"/>
              <a:hlinkClick r:id="rId2"/>
            </a:endParaRPr>
          </a:p>
          <a:p>
            <a:r>
              <a:rPr lang="en-GB" i="0" dirty="0">
                <a:solidFill>
                  <a:srgbClr val="0B0C0C"/>
                </a:solidFill>
                <a:effectLst/>
                <a:latin typeface="+mn-lt"/>
                <a:hlinkClick r:id="rId2"/>
              </a:rPr>
              <a:t>Monkeypox: guidance</a:t>
            </a:r>
            <a:r>
              <a:rPr lang="en-GB" i="0" dirty="0">
                <a:solidFill>
                  <a:srgbClr val="0B0C0C"/>
                </a:solidFill>
                <a:effectLst/>
                <a:latin typeface="+mn-lt"/>
              </a:rPr>
              <a:t> </a:t>
            </a:r>
            <a:r>
              <a:rPr lang="en-GB" sz="20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2000" dirty="0">
              <a:latin typeface="+mn-lt"/>
              <a:hlinkClick r:id="rId3"/>
            </a:endParaRPr>
          </a:p>
          <a:p>
            <a:r>
              <a:rPr lang="en-GB" dirty="0">
                <a:hlinkClick r:id="rId3"/>
              </a:rPr>
              <a:t>Monkeypox: background information </a:t>
            </a:r>
            <a:r>
              <a:rPr lang="en-GB" sz="2000" dirty="0"/>
              <a:t>G</a:t>
            </a:r>
            <a:r>
              <a:rPr lang="en-GB" sz="2000" dirty="0">
                <a:latin typeface="+mn-lt"/>
              </a:rPr>
              <a:t>uidance and information about t</a:t>
            </a:r>
            <a:r>
              <a:rPr lang="en-GB" sz="2000" b="0" i="0" dirty="0">
                <a:solidFill>
                  <a:srgbClr val="0B0C0C"/>
                </a:solidFill>
                <a:effectLst/>
                <a:latin typeface="+mn-lt"/>
              </a:rPr>
              <a:t>he epidemiology, transmission, clinical features, diagnosis, treatment, infection prevention and control and management of monkeypox virus infections</a:t>
            </a:r>
            <a:endParaRPr lang="en-GB" sz="2000" dirty="0">
              <a:latin typeface="+mn-lt"/>
              <a:hlinkClick r:id="rId3"/>
            </a:endParaRPr>
          </a:p>
          <a:p>
            <a:r>
              <a:rPr lang="en-GB" dirty="0">
                <a:hlinkClick r:id="rId4"/>
              </a:rPr>
              <a:t>Recommendations for the use of pre and post exposure vaccination during a monkeypox incident </a:t>
            </a:r>
            <a:endParaRPr lang="en-GB" dirty="0"/>
          </a:p>
          <a:p>
            <a:r>
              <a:rPr lang="en-GB" dirty="0">
                <a:hlinkClick r:id="rId5"/>
              </a:rPr>
              <a:t>Monkeypox cases confirmed in England – latest updates </a:t>
            </a:r>
            <a:endParaRPr lang="en-GB" dirty="0"/>
          </a:p>
          <a:p>
            <a:r>
              <a:rPr lang="en-GB" dirty="0">
                <a:hlinkClick r:id="rId6"/>
              </a:rPr>
              <a:t>Imvanex vaccine Summary of Product Characteristics (SPC)</a:t>
            </a:r>
            <a:endParaRPr lang="en-GB" dirty="0"/>
          </a:p>
          <a:p>
            <a:endParaRPr lang="en-GB" dirty="0"/>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199632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p:txBody>
          <a:bodyPr>
            <a:normAutofit fontScale="92500" lnSpcReduction="20000"/>
          </a:bodyPr>
          <a:lstStyle/>
          <a:p>
            <a:r>
              <a:rPr lang="en-GB" dirty="0"/>
              <a:t>as monkeypox virus is closely related to the virus that causes smallpox, vaccines designed for smallpox are expected to protect people from getting monkeypox</a:t>
            </a:r>
          </a:p>
          <a:p>
            <a:r>
              <a:rPr lang="en-GB" dirty="0"/>
              <a:t>the MVA-BN (Imvanex) vaccine is authorised by the European Medicines Agency for active immunisation against smallpox in adults </a:t>
            </a:r>
          </a:p>
          <a:p>
            <a:r>
              <a:rPr lang="en-GB" dirty="0"/>
              <a:t>although the vaccine is not licensed specifically for the prevention of monkeypox infection, it has been approved for this indication in the USA and has been used for this purpose in previous incidents in the UK </a:t>
            </a:r>
          </a:p>
          <a:p>
            <a:r>
              <a:rPr lang="en-GB" dirty="0"/>
              <a:t>a single dose of MVA-BN vaccine is being advised following a confirmed or suspected exposure to monkeypox </a:t>
            </a:r>
          </a:p>
          <a:p>
            <a:r>
              <a:rPr lang="en-GB" dirty="0"/>
              <a:t>although vaccination is thought to provide the greatest protection when given as soon as possible following contact, the vaccine may still be offered up to 14 days after the date of exposure</a:t>
            </a:r>
          </a:p>
          <a:p>
            <a:r>
              <a:rPr lang="en-GB" dirty="0"/>
              <a:t>MVA-BN vaccine does not contain smallpox virus and cannot cause or spread smallpox</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74826"/>
            <a:ext cx="4629417" cy="4351338"/>
          </a:xfrm>
        </p:spPr>
        <p:txBody>
          <a:bodyPr>
            <a:normAutofit fontScale="92500"/>
          </a:bodyPr>
          <a:lstStyle/>
          <a:p>
            <a:pPr marL="0" indent="0">
              <a:buNone/>
            </a:pPr>
            <a:r>
              <a:rPr lang="en-GB" dirty="0"/>
              <a:t>It is strongly recommended that healthcare practitioners involved in delivering the MVA-BN vaccine read the latest versions of:</a:t>
            </a:r>
          </a:p>
          <a:p>
            <a:pPr marL="0" indent="0">
              <a:buNone/>
            </a:pPr>
            <a:r>
              <a:rPr lang="en-GB" dirty="0">
                <a:solidFill>
                  <a:srgbClr val="007C91"/>
                </a:solidFill>
                <a:hlinkClick r:id="rId3"/>
              </a:rPr>
              <a:t>Immunisation against infectious disease Chapter 29 Smallpox and monkeypox</a:t>
            </a:r>
            <a:endParaRPr lang="en-GB" dirty="0">
              <a:solidFill>
                <a:srgbClr val="007C91"/>
              </a:solidFill>
            </a:endParaRPr>
          </a:p>
          <a:p>
            <a:pPr marL="0" indent="0">
              <a:buNone/>
            </a:pPr>
            <a:endParaRPr lang="en-GB" sz="1400" dirty="0">
              <a:solidFill>
                <a:srgbClr val="007C91"/>
              </a:solidFill>
            </a:endParaRPr>
          </a:p>
          <a:p>
            <a:pPr marL="0" indent="0">
              <a:buNone/>
            </a:pPr>
            <a:r>
              <a:rPr lang="en-GB" dirty="0">
                <a:solidFill>
                  <a:srgbClr val="007C91"/>
                </a:solidFill>
                <a:hlinkClick r:id="rId4"/>
              </a:rPr>
              <a:t>Recommendations for the use of pre and post exposure vaccination during a monkeypox incident</a:t>
            </a:r>
            <a:endParaRPr lang="en-GB" dirty="0">
              <a:solidFill>
                <a:srgbClr val="007C91"/>
              </a:solidFill>
            </a:endParaRPr>
          </a:p>
          <a:p>
            <a:pPr marL="0" indent="0">
              <a:buNone/>
            </a:pPr>
            <a:r>
              <a:rPr lang="en-GB" dirty="0"/>
              <a:t>on the GOV.UK website</a:t>
            </a:r>
          </a:p>
          <a:p>
            <a:pPr marL="0" indent="0">
              <a:buNone/>
            </a:pPr>
            <a:endParaRPr lang="en-GB"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9" name="Picture 8">
            <a:extLst>
              <a:ext uri="{FF2B5EF4-FFF2-40B4-BE49-F238E27FC236}">
                <a16:creationId xmlns:a16="http://schemas.microsoft.com/office/drawing/2014/main" id="{879656F7-9B4E-4E18-BA38-C7CA15A6B5E4}"/>
              </a:ext>
            </a:extLst>
          </p:cNvPr>
          <p:cNvPicPr>
            <a:picLocks noChangeAspect="1"/>
          </p:cNvPicPr>
          <p:nvPr/>
        </p:nvPicPr>
        <p:blipFill>
          <a:blip r:embed="rId5"/>
          <a:stretch>
            <a:fillRect/>
          </a:stretch>
        </p:blipFill>
        <p:spPr>
          <a:xfrm>
            <a:off x="8741900" y="1699152"/>
            <a:ext cx="3282313" cy="4493048"/>
          </a:xfrm>
          <a:prstGeom prst="rect">
            <a:avLst/>
          </a:prstGeom>
          <a:ln>
            <a:solidFill>
              <a:schemeClr val="tx1"/>
            </a:solidFill>
          </a:ln>
        </p:spPr>
      </p:pic>
      <p:pic>
        <p:nvPicPr>
          <p:cNvPr id="8" name="Picture 7">
            <a:extLst>
              <a:ext uri="{FF2B5EF4-FFF2-40B4-BE49-F238E27FC236}">
                <a16:creationId xmlns:a16="http://schemas.microsoft.com/office/drawing/2014/main" id="{C665431F-17AD-48F4-A137-D9E9492C1C40}"/>
              </a:ext>
            </a:extLst>
          </p:cNvPr>
          <p:cNvPicPr>
            <a:picLocks noChangeAspect="1"/>
          </p:cNvPicPr>
          <p:nvPr/>
        </p:nvPicPr>
        <p:blipFill>
          <a:blip r:embed="rId6"/>
          <a:stretch>
            <a:fillRect/>
          </a:stretch>
        </p:blipFill>
        <p:spPr>
          <a:xfrm>
            <a:off x="5128591" y="1699152"/>
            <a:ext cx="3444340" cy="4493048"/>
          </a:xfrm>
          <a:prstGeom prst="rect">
            <a:avLst/>
          </a:prstGeom>
          <a:ln>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p:txBody>
          <a:bodyPr>
            <a:normAutofit fontScale="85000" lnSpcReduction="20000"/>
          </a:bodyPr>
          <a:lstStyle/>
          <a:p>
            <a:r>
              <a:rPr lang="en-GB" dirty="0"/>
              <a:t>monkeypox is a rare disease caused by infection with the monkeypox virus</a:t>
            </a:r>
          </a:p>
          <a:p>
            <a:r>
              <a:rPr lang="en-GB" dirty="0"/>
              <a:t>monkeypox virus is related to, but distinct from, the viruses that cause smallpox (variola virus) and cowpox</a:t>
            </a:r>
          </a:p>
          <a:p>
            <a:r>
              <a:rPr lang="en-GB" dirty="0"/>
              <a:t>the name monkeypox originates from the initial discovery of the virus in monkeys in a Danish laboratory in 1958</a:t>
            </a:r>
          </a:p>
          <a:p>
            <a:r>
              <a:rPr lang="en-GB" dirty="0"/>
              <a:t>human monkeypox was first described in 1970 when regional elimination of smallpox revealed sporadic cases of a disease with similar presentation in rural areas of the Democratic Republic of Congo</a:t>
            </a:r>
          </a:p>
          <a:p>
            <a:r>
              <a:rPr lang="en-GB" dirty="0"/>
              <a:t>outbreaks have since occurred in Nigeria, Republic of Congo, Sierra Leone, Liberia, Cameroon and the Central African Republic </a:t>
            </a:r>
          </a:p>
          <a:p>
            <a:r>
              <a:rPr lang="en-GB" dirty="0"/>
              <a:t>monkeypox is a zoonosis – an organism transmitted to humans from animals </a:t>
            </a:r>
          </a:p>
          <a:p>
            <a:r>
              <a:rPr lang="en-GB" dirty="0"/>
              <a:t>the animal host is most likely a rodent, although the definitive reservoir has not been identified </a:t>
            </a:r>
          </a:p>
          <a:p>
            <a:r>
              <a:rPr lang="en-GB"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p:txBody>
          <a:bodyPr>
            <a:normAutofit fontScale="92500" lnSpcReduction="10000"/>
          </a:bodyPr>
          <a:lstStyle/>
          <a:p>
            <a:r>
              <a:rPr lang="en-GB" dirty="0"/>
              <a:t>the symptoms of monkeypox are usually mild and self-limiting for most people, particularly for infections with the West African strain </a:t>
            </a:r>
          </a:p>
          <a:p>
            <a:r>
              <a:rPr lang="en-GB" dirty="0"/>
              <a:t>however, severe illness can occur and symptoms can progress to multi-organ involvement, with bronchopneumonia, encephalitis and sepsis </a:t>
            </a:r>
          </a:p>
          <a:p>
            <a:r>
              <a:rPr lang="en-GB" dirty="0"/>
              <a:t>the risk of severe disease is higher in children, pregnant women and immunosuppressed individuals</a:t>
            </a:r>
          </a:p>
          <a:p>
            <a:r>
              <a:rPr lang="en-GB" dirty="0"/>
              <a:t>the illness begins with:</a:t>
            </a:r>
          </a:p>
          <a:p>
            <a:pPr lvl="2"/>
            <a:r>
              <a:rPr lang="en-GB" dirty="0"/>
              <a:t>fever			</a:t>
            </a:r>
          </a:p>
          <a:p>
            <a:pPr lvl="2"/>
            <a:r>
              <a:rPr lang="en-GB" dirty="0"/>
              <a:t>headache</a:t>
            </a:r>
          </a:p>
          <a:p>
            <a:pPr lvl="2"/>
            <a:r>
              <a:rPr lang="en-GB" dirty="0"/>
              <a:t>muscle aches</a:t>
            </a:r>
          </a:p>
          <a:p>
            <a:pPr lvl="2"/>
            <a:r>
              <a:rPr lang="en-GB" dirty="0"/>
              <a:t>backache</a:t>
            </a:r>
          </a:p>
          <a:p>
            <a:r>
              <a:rPr lang="en-GB"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3494408" y="3950495"/>
            <a:ext cx="3724096" cy="1317797"/>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765427"/>
            <a:ext cx="4830269" cy="4425626"/>
          </a:xfrm>
        </p:spPr>
        <p:txBody>
          <a:bodyPr>
            <a:normAutofit lnSpcReduction="10000"/>
          </a:bodyPr>
          <a:lstStyle/>
          <a:p>
            <a:r>
              <a:rPr lang="en-GB" sz="2000" dirty="0"/>
              <a:t>the lesions go through several different stages</a:t>
            </a:r>
          </a:p>
          <a:p>
            <a:r>
              <a:rPr lang="en-GB" sz="2000" dirty="0"/>
              <a:t>unlike chickenpox, the lesions are usually all at the same phase of development</a:t>
            </a:r>
          </a:p>
          <a:p>
            <a:r>
              <a:rPr lang="en-GB" sz="2000" dirty="0"/>
              <a:t>they heal by crusting over and scabbing</a:t>
            </a:r>
          </a:p>
          <a:p>
            <a:r>
              <a:rPr lang="en-GB" sz="2000" dirty="0"/>
              <a:t>the skin lesions resolve within 2 to 4 weeks</a:t>
            </a:r>
          </a:p>
          <a:p>
            <a:r>
              <a:rPr lang="en-GB" sz="2000" dirty="0"/>
              <a:t>an individual is contagious until all the scabs have fallen off and there is intact skin underneath </a:t>
            </a:r>
          </a:p>
          <a:p>
            <a:r>
              <a:rPr lang="en-GB" sz="2000" dirty="0"/>
              <a:t>the scabs may also contain infectious virus material</a:t>
            </a:r>
          </a:p>
        </p:txBody>
      </p:sp>
      <p:pic>
        <p:nvPicPr>
          <p:cNvPr id="4" name="Picture 3">
            <a:extLst>
              <a:ext uri="{FF2B5EF4-FFF2-40B4-BE49-F238E27FC236}">
                <a16:creationId xmlns:a16="http://schemas.microsoft.com/office/drawing/2014/main" id="{06D2C581-E675-4034-B56F-53103BA5EC45}"/>
              </a:ext>
            </a:extLst>
          </p:cNvPr>
          <p:cNvPicPr>
            <a:picLocks noChangeAspect="1"/>
          </p:cNvPicPr>
          <p:nvPr/>
        </p:nvPicPr>
        <p:blipFill>
          <a:blip r:embed="rId2"/>
          <a:stretch>
            <a:fillRect/>
          </a:stretch>
        </p:blipFill>
        <p:spPr>
          <a:xfrm>
            <a:off x="5588006" y="1616111"/>
            <a:ext cx="6400800" cy="4425625"/>
          </a:xfrm>
          <a:prstGeom prst="rect">
            <a:avLst/>
          </a:prstGeom>
          <a:ln>
            <a:solidFill>
              <a:schemeClr val="accent1"/>
            </a:solidFill>
          </a:ln>
        </p:spPr>
      </p:pic>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2192</TotalTime>
  <Words>6344</Words>
  <Application>Microsoft Office PowerPoint</Application>
  <PresentationFormat>Widescreen</PresentationFormat>
  <Paragraphs>448</Paragraphs>
  <Slides>44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GDS Transport</vt:lpstr>
      <vt:lpstr>Office Theme</vt:lpstr>
      <vt:lpstr>Vaccination against monkeypox using the MVA-BN vaccine    Training for healthcare practitioners 28 June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Diagnosis and treatment</vt:lpstr>
      <vt:lpstr>Smallpox vaccines</vt:lpstr>
      <vt:lpstr>MVA-BN</vt:lpstr>
      <vt:lpstr>Efficacy of MVA-BN vaccine</vt:lpstr>
      <vt:lpstr>Safety</vt:lpstr>
      <vt:lpstr>Experience of use of MVA-BN vaccine in previous incidents in the UK</vt:lpstr>
      <vt:lpstr>Vaccine recommendations for MVA-BN vaccine</vt:lpstr>
      <vt:lpstr>Vaccine recommendations (Pre-exposure) </vt:lpstr>
      <vt:lpstr>Completing the primary vaccine course (pre-exposure)</vt:lpstr>
      <vt:lpstr>Vaccine recommendations for MVA-BN vaccine</vt:lpstr>
      <vt:lpstr>Vaccine recommendations (Post-exposure) </vt:lpstr>
      <vt:lpstr>Completing the primary vaccine course (post-exposure)</vt:lpstr>
      <vt:lpstr>MVA-BN: delayed vaccination and administration with, before or after other vaccines</vt:lpstr>
      <vt:lpstr>Prioritisation of vaccine stock during an incident  </vt:lpstr>
      <vt:lpstr>Antibody persistence and boosting</vt:lpstr>
      <vt:lpstr>Vaccine prescribing and administration</vt:lpstr>
      <vt:lpstr>Contraindications</vt:lpstr>
      <vt:lpstr>Precautions</vt:lpstr>
      <vt:lpstr>Children</vt:lpstr>
      <vt:lpstr>Pregnancy</vt:lpstr>
      <vt:lpstr>Breastfeeding</vt:lpstr>
      <vt:lpstr>Individuals with atopic dermatitis </vt:lpstr>
      <vt:lpstr>Individuals with immunosuppression</vt:lpstr>
      <vt:lpstr>Consent</vt:lpstr>
      <vt:lpstr>Storage and handling of MVA-BN vaccine</vt:lpstr>
      <vt:lpstr>Storage and handling of MVA-BN vaccine</vt:lpstr>
      <vt:lpstr>Administration of MVA-BN</vt:lpstr>
      <vt:lpstr>Disposal </vt:lpstr>
      <vt:lpstr>Recording</vt:lpstr>
      <vt:lpstr>Post vaccination information</vt:lpstr>
      <vt:lpstr>Reported reactions to MVA-BN </vt:lpstr>
      <vt:lpstr>Reporting adverse events </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Richard.N Allen</cp:lastModifiedBy>
  <cp:revision>134</cp:revision>
  <cp:lastPrinted>2021-08-09T14:01:33Z</cp:lastPrinted>
  <dcterms:created xsi:type="dcterms:W3CDTF">2022-05-26T08:24:20Z</dcterms:created>
  <dcterms:modified xsi:type="dcterms:W3CDTF">2022-06-28T11:43:00Z</dcterms:modified>
</cp:coreProperties>
</file>