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01"/>
  </p:notesMasterIdLst>
  <p:sldIdLst>
    <p:sldId id="256" r:id="rId5"/>
    <p:sldId id="430" r:id="rId6"/>
    <p:sldId id="258" r:id="rId7"/>
    <p:sldId id="259" r:id="rId8"/>
    <p:sldId id="260" r:id="rId9"/>
    <p:sldId id="261" r:id="rId10"/>
    <p:sldId id="262" r:id="rId11"/>
    <p:sldId id="263" r:id="rId12"/>
    <p:sldId id="264" r:id="rId13"/>
    <p:sldId id="265" r:id="rId14"/>
    <p:sldId id="327" r:id="rId15"/>
    <p:sldId id="335" r:id="rId16"/>
    <p:sldId id="266" r:id="rId17"/>
    <p:sldId id="267" r:id="rId18"/>
    <p:sldId id="336" r:id="rId19"/>
    <p:sldId id="337" r:id="rId20"/>
    <p:sldId id="433" r:id="rId21"/>
    <p:sldId id="432" r:id="rId22"/>
    <p:sldId id="441" r:id="rId23"/>
    <p:sldId id="338" r:id="rId24"/>
    <p:sldId id="339" r:id="rId25"/>
    <p:sldId id="340" r:id="rId26"/>
    <p:sldId id="269" r:id="rId27"/>
    <p:sldId id="341" r:id="rId28"/>
    <p:sldId id="342" r:id="rId29"/>
    <p:sldId id="347" r:id="rId30"/>
    <p:sldId id="429" r:id="rId31"/>
    <p:sldId id="350" r:id="rId32"/>
    <p:sldId id="349" r:id="rId33"/>
    <p:sldId id="345" r:id="rId34"/>
    <p:sldId id="351" r:id="rId35"/>
    <p:sldId id="343" r:id="rId36"/>
    <p:sldId id="352" r:id="rId37"/>
    <p:sldId id="439" r:id="rId38"/>
    <p:sldId id="438" r:id="rId39"/>
    <p:sldId id="353" r:id="rId40"/>
    <p:sldId id="354" r:id="rId41"/>
    <p:sldId id="355" r:id="rId42"/>
    <p:sldId id="360" r:id="rId43"/>
    <p:sldId id="356" r:id="rId44"/>
    <p:sldId id="357" r:id="rId45"/>
    <p:sldId id="358" r:id="rId46"/>
    <p:sldId id="359" r:id="rId47"/>
    <p:sldId id="361" r:id="rId48"/>
    <p:sldId id="362" r:id="rId49"/>
    <p:sldId id="363" r:id="rId50"/>
    <p:sldId id="364" r:id="rId51"/>
    <p:sldId id="365" r:id="rId52"/>
    <p:sldId id="371" r:id="rId53"/>
    <p:sldId id="372" r:id="rId54"/>
    <p:sldId id="373" r:id="rId55"/>
    <p:sldId id="374" r:id="rId56"/>
    <p:sldId id="376" r:id="rId57"/>
    <p:sldId id="388" r:id="rId58"/>
    <p:sldId id="389" r:id="rId59"/>
    <p:sldId id="375" r:id="rId60"/>
    <p:sldId id="383" r:id="rId61"/>
    <p:sldId id="366" r:id="rId62"/>
    <p:sldId id="384" r:id="rId63"/>
    <p:sldId id="385" r:id="rId64"/>
    <p:sldId id="386" r:id="rId65"/>
    <p:sldId id="442" r:id="rId66"/>
    <p:sldId id="367" r:id="rId67"/>
    <p:sldId id="368" r:id="rId68"/>
    <p:sldId id="369" r:id="rId69"/>
    <p:sldId id="370" r:id="rId70"/>
    <p:sldId id="377" r:id="rId71"/>
    <p:sldId id="378" r:id="rId72"/>
    <p:sldId id="379" r:id="rId73"/>
    <p:sldId id="380" r:id="rId74"/>
    <p:sldId id="387" r:id="rId75"/>
    <p:sldId id="440" r:id="rId76"/>
    <p:sldId id="427" r:id="rId77"/>
    <p:sldId id="436" r:id="rId78"/>
    <p:sldId id="381" r:id="rId79"/>
    <p:sldId id="390" r:id="rId80"/>
    <p:sldId id="391" r:id="rId81"/>
    <p:sldId id="437" r:id="rId82"/>
    <p:sldId id="393" r:id="rId83"/>
    <p:sldId id="382" r:id="rId84"/>
    <p:sldId id="394" r:id="rId85"/>
    <p:sldId id="395" r:id="rId86"/>
    <p:sldId id="426" r:id="rId87"/>
    <p:sldId id="397" r:id="rId88"/>
    <p:sldId id="416" r:id="rId89"/>
    <p:sldId id="417" r:id="rId90"/>
    <p:sldId id="418" r:id="rId91"/>
    <p:sldId id="419" r:id="rId92"/>
    <p:sldId id="420" r:id="rId93"/>
    <p:sldId id="421" r:id="rId94"/>
    <p:sldId id="422" r:id="rId95"/>
    <p:sldId id="423" r:id="rId96"/>
    <p:sldId id="400" r:id="rId97"/>
    <p:sldId id="424" r:id="rId98"/>
    <p:sldId id="401" r:id="rId99"/>
    <p:sldId id="425" r:id="rId10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E9A0A34-1902-1F85-5F82-242BD4325BC0}" name="Laura Craig" initials="LC" userId="S::Laura.Craig@ukhsa.gov.uk::062dc4ef-9c0a-4001-90a3-bceb873ecdc2" providerId="AD"/>
  <p188:author id="{BA4C903D-B5B9-A9D6-849C-7DEC57B83598}" name="Suzanna McDonald" initials="SM" userId="S::Suzanna.McDonald@ukhsa.gov.uk::c52d2e3e-dfb9-4824-9d2f-d7d12167cb17" providerId="AD"/>
  <p188:author id="{6884E344-AA27-405C-BAB8-2791FD9D4419}" name="Helen Eley" initials="HE" userId="S::Helen.Eley@ukhsa.gov.uk::40e25070-ef8f-4639-9b5e-972e0c08e479" providerId="AD"/>
  <p188:author id="{A9A01BBC-C29E-B3E8-CBD9-BC45D8166443}" name="Lesley McFarlane" initials="LM" userId="S::Lesley.McFarlane@ukhsa.gov.uk::3ff71c5c-cfbc-466f-818f-fdc24ec99b27" providerId="AD"/>
  <p188:author id="{4FDFAED5-5C67-EF79-24BC-2B83EC080384}" name="Hannah E. Richardson" initials="HR" userId="S::hannah.e.richardson@ukhsa.gov.uk::aac8388e-70b7-49b5-adef-d9b6d2d8d2a3" providerId="AD"/>
  <p188:author id="{9FE6AAE7-E5AD-3F60-9E0D-81C772F7BE3B}" name="Hannah E. Richardson" initials="HER" userId="S::Hannah.E.Richardson@ukhsa.gov.uk::aac8388e-70b7-49b5-adef-d9b6d2d8d2a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44" autoAdjust="0"/>
    <p:restoredTop sz="86691" autoAdjust="0"/>
  </p:normalViewPr>
  <p:slideViewPr>
    <p:cSldViewPr snapToGrid="0">
      <p:cViewPr varScale="1">
        <p:scale>
          <a:sx n="107" d="100"/>
          <a:sy n="107" d="100"/>
        </p:scale>
        <p:origin x="922"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microsoft.com/office/2018/10/relationships/authors" Targe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F94399-4760-E249-A21A-E0B302D943C1}" type="datetimeFigureOut">
              <a:rPr lang="en-US" smtClean="0"/>
              <a:t>8/7/2025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9349AD-43E2-A142-9B61-FBB06C64E86F}" type="slidenum">
              <a:rPr lang="en-US" smtClean="0"/>
              <a:t>‹#›</a:t>
            </a:fld>
            <a:endParaRPr lang="en-US"/>
          </a:p>
        </p:txBody>
      </p:sp>
    </p:spTree>
    <p:extLst>
      <p:ext uri="{BB962C8B-B14F-4D97-AF65-F5344CB8AC3E}">
        <p14:creationId xmlns:p14="http://schemas.microsoft.com/office/powerpoint/2010/main" val="280939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gov.uk/government/statistics/influenza-in-the-uk-annual-epidemiological-report-winter-2024-to-2025/influenza-in-the-uk-annual-epidemiological-report-winter-2024-to-2025#main-point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gov.uk/government/statistics/seasonal-influenza-vaccine-uptake-in-gp-patients-winter-season-2023-to-2024/seasonal-influenza-vaccine-uptake-in-gp-patients-in-england-winter-season-2023-to-2024#results-of-influenza-vaccine-uptake-for-gp-patients"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www.gov.uk/government/statistics/seasonal-influenza-vaccine-uptake-in-children-of-school-age-winter-season-2023-to-2024/seasonal-influenza-vaccine-uptake-in-children-of-school-age-in-england-winter-season-2023-to-2024"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gov.uk/government/publications/flu-vaccines-2025-to-2026-jcvi-advice"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www.who.int/publications/m/item/recommended-composition-of-influenza-virus-vaccines-for-use-in-the-2024-2025-northern-hemisphere-influenza-season"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gov.uk/government/publications/national-flu-immunisation-programme-plan-2025-to-2026/national-flu-immunisation-programme-2025-to-2026-letter"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www.nhs.uk/conditions/reyes-syndrome/"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www.gov.uk/government/collections/vaccine-uptake" TargetMode="External"/><Relationship Id="rId2" Type="http://schemas.openxmlformats.org/officeDocument/2006/relationships/slide" Target="../slides/slide82.xml"/><Relationship Id="rId1" Type="http://schemas.openxmlformats.org/officeDocument/2006/relationships/notesMaster" Target="../notesMasters/notesMaster1.xml"/><Relationship Id="rId4" Type="http://schemas.openxmlformats.org/officeDocument/2006/relationships/hyperlink" Target="mailto:influenza@ukhsa.gov.uk" TargetMode="Externa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83354/UKHSA_12738_Pre-school_children_Flu_immunisation_uptake_guidance_02_WEB.pdf" TargetMode="External"/><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sz="1200" dirty="0"/>
              <a:t>This resource is designed to update</a:t>
            </a:r>
            <a:r>
              <a:rPr lang="en-GB" sz="1200" baseline="0" dirty="0"/>
              <a:t> </a:t>
            </a:r>
            <a:r>
              <a:rPr lang="en-GB" sz="1200" dirty="0"/>
              <a:t>health care practitioners involved in delivering</a:t>
            </a:r>
            <a:r>
              <a:rPr lang="en-GB" sz="1200" baseline="0" dirty="0"/>
              <a:t> the national flu immunisation programme for the 2025 to 2026 flu season and includes information about both the inactivated vaccines and the live attenuated influenza vaccine used for the childhood flu programme. </a:t>
            </a:r>
          </a:p>
          <a:p>
            <a:pPr eaLnBrk="1" hangingPunct="1">
              <a:spcBef>
                <a:spcPct val="0"/>
              </a:spcBef>
            </a:pPr>
            <a:endParaRPr lang="en-GB" sz="1200" dirty="0"/>
          </a:p>
          <a:p>
            <a:pPr eaLnBrk="1" hangingPunct="1">
              <a:spcBef>
                <a:spcPct val="0"/>
              </a:spcBef>
            </a:pPr>
            <a:r>
              <a:rPr lang="en-GB" sz="1200" dirty="0"/>
              <a:t>This</a:t>
            </a:r>
            <a:r>
              <a:rPr lang="en-GB" sz="1200" baseline="0" dirty="0"/>
              <a:t> resource is designed to be used by anyone involved in the flu programme. </a:t>
            </a:r>
            <a:r>
              <a:rPr lang="en-GB" sz="1200" b="1" baseline="0" dirty="0"/>
              <a:t>Not all slides will be required for training – trainers should select slides depending on audience background, role in the programme and length of training session.</a:t>
            </a:r>
          </a:p>
          <a:p>
            <a:pPr eaLnBrk="1" hangingPunct="1">
              <a:spcBef>
                <a:spcPct val="0"/>
              </a:spcBef>
            </a:pPr>
            <a:endParaRPr lang="en-GB" sz="1200" baseline="0" dirty="0"/>
          </a:p>
          <a:p>
            <a:pPr eaLnBrk="1" hangingPunct="1">
              <a:spcBef>
                <a:spcPct val="0"/>
              </a:spcBef>
            </a:pPr>
            <a:r>
              <a:rPr lang="en-GB" sz="1200" dirty="0"/>
              <a:t>This resource does not cover vaccine administration technique. If staff are required to deliver flu vaccinations, they should refer to their line manager for additional</a:t>
            </a:r>
            <a:r>
              <a:rPr lang="en-GB" sz="1200" baseline="0" dirty="0"/>
              <a:t> </a:t>
            </a:r>
            <a:r>
              <a:rPr lang="en-GB" sz="1200" dirty="0"/>
              <a:t> training.</a:t>
            </a:r>
          </a:p>
          <a:p>
            <a:pPr eaLnBrk="1" hangingPunct="1">
              <a:spcBef>
                <a:spcPct val="0"/>
              </a:spcBef>
            </a:pPr>
            <a:endParaRPr lang="en-GB" sz="1200" dirty="0"/>
          </a:p>
          <a:p>
            <a:pPr eaLnBrk="1" hangingPunct="1">
              <a:spcBef>
                <a:spcPct val="0"/>
              </a:spcBef>
            </a:pPr>
            <a:r>
              <a:rPr lang="en-GB" sz="1200" b="1" dirty="0"/>
              <a:t>Note:  For the purposes of this resource, the term ‘influenza’ will be replaced by the term ‘flu’ unless it relates to a specific virus/strain.</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a:t>
            </a:fld>
            <a:endParaRPr lang="en-US"/>
          </a:p>
        </p:txBody>
      </p:sp>
    </p:spTree>
    <p:extLst>
      <p:ext uri="{BB962C8B-B14F-4D97-AF65-F5344CB8AC3E}">
        <p14:creationId xmlns:p14="http://schemas.microsoft.com/office/powerpoint/2010/main" val="2944959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b="1"/>
              <a:t>Schematic model of a flu A virus.</a:t>
            </a:r>
          </a:p>
          <a:p>
            <a:pPr eaLnBrk="1" hangingPunct="1">
              <a:spcBef>
                <a:spcPct val="0"/>
              </a:spcBef>
            </a:pPr>
            <a:endParaRPr lang="en-GB"/>
          </a:p>
          <a:p>
            <a:pPr eaLnBrk="1" hangingPunct="1">
              <a:spcBef>
                <a:spcPct val="0"/>
              </a:spcBef>
            </a:pPr>
            <a:r>
              <a:rPr lang="en-GB"/>
              <a:t>There are 2 antigens on the surface, as illustrated.</a:t>
            </a:r>
          </a:p>
          <a:p>
            <a:pPr eaLnBrk="1" hangingPunct="1">
              <a:spcBef>
                <a:spcPct val="0"/>
              </a:spcBef>
            </a:pPr>
            <a:endParaRPr lang="en-GB"/>
          </a:p>
          <a:p>
            <a:pPr eaLnBrk="1" hangingPunct="1">
              <a:spcBef>
                <a:spcPct val="0"/>
              </a:spcBef>
            </a:pPr>
            <a:r>
              <a:rPr lang="en-GB"/>
              <a:t>The role of the H antigen is to bind to the cells of the host.</a:t>
            </a:r>
            <a:r>
              <a:rPr lang="en-GB" baseline="0"/>
              <a:t> T</a:t>
            </a:r>
            <a:r>
              <a:rPr lang="en-GB"/>
              <a:t>here are 18 different types of H.</a:t>
            </a:r>
          </a:p>
          <a:p>
            <a:pPr eaLnBrk="1" hangingPunct="1">
              <a:spcBef>
                <a:spcPct val="0"/>
              </a:spcBef>
            </a:pPr>
            <a:endParaRPr lang="en-GB"/>
          </a:p>
          <a:p>
            <a:pPr eaLnBrk="1" hangingPunct="1">
              <a:spcBef>
                <a:spcPct val="0"/>
              </a:spcBef>
            </a:pPr>
            <a:r>
              <a:rPr lang="en-GB"/>
              <a:t>The role of the N antigen is to release the virus from the cell surface.</a:t>
            </a:r>
            <a:r>
              <a:rPr lang="en-GB" baseline="0"/>
              <a:t> T</a:t>
            </a:r>
            <a:r>
              <a:rPr lang="en-GB"/>
              <a:t>here are 11</a:t>
            </a:r>
            <a:r>
              <a:rPr lang="en-GB" baseline="0"/>
              <a:t> </a:t>
            </a:r>
            <a:r>
              <a:rPr lang="en-GB"/>
              <a:t>different types of N.</a:t>
            </a:r>
          </a:p>
          <a:p>
            <a:pPr eaLnBrk="1" hangingPunct="1">
              <a:spcBef>
                <a:spcPct val="0"/>
              </a:spcBef>
            </a:pPr>
            <a:endParaRPr lang="en-GB"/>
          </a:p>
          <a:p>
            <a:pPr eaLnBrk="1" hangingPunct="1">
              <a:spcBef>
                <a:spcPct val="0"/>
              </a:spcBef>
            </a:pPr>
            <a:r>
              <a:rPr lang="en-GB"/>
              <a:t>The different types of H and N are identified by numbers, hence H1N1</a:t>
            </a:r>
            <a:r>
              <a:rPr lang="en-GB" baseline="0"/>
              <a:t> or H3N2 </a:t>
            </a:r>
            <a:r>
              <a:rPr lang="en-GB"/>
              <a:t>for example.</a:t>
            </a:r>
          </a:p>
          <a:p>
            <a:pPr eaLnBrk="1" hangingPunct="1">
              <a:spcBef>
                <a:spcPct val="0"/>
              </a:spcBef>
            </a:pPr>
            <a:endParaRPr lang="en-GB"/>
          </a:p>
          <a:p>
            <a:endParaRPr lang="en-GB"/>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11</a:t>
            </a:fld>
            <a:endParaRPr lang="en-US"/>
          </a:p>
        </p:txBody>
      </p:sp>
    </p:spTree>
    <p:extLst>
      <p:ext uri="{BB962C8B-B14F-4D97-AF65-F5344CB8AC3E}">
        <p14:creationId xmlns:p14="http://schemas.microsoft.com/office/powerpoint/2010/main" val="3140360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81923" name="Notes Placeholder 2"/>
          <p:cNvSpPr>
            <a:spLocks noGrp="1"/>
          </p:cNvSpPr>
          <p:nvPr>
            <p:ph type="body" idx="1"/>
          </p:nvPr>
        </p:nvSpPr>
        <p:spPr bwMode="auto">
          <a:noFill/>
        </p:spPr>
        <p:txBody>
          <a:bodyPr/>
          <a:lstStyle/>
          <a:p>
            <a:r>
              <a:rPr lang="en-GB" sz="1200" b="0" i="0" u="none" strike="noStrike" kern="1200" baseline="0" dirty="0">
                <a:solidFill>
                  <a:schemeClr val="tx1"/>
                </a:solidFill>
                <a:latin typeface="+mn-lt"/>
                <a:ea typeface="ヒラギノ角ゴ Pro W3" pitchFamily="84" charset="-128"/>
                <a:cs typeface="ヒラギノ角ゴ Pro W3" pitchFamily="84" charset="-128"/>
              </a:rPr>
              <a:t>The World Health Organization (WHO) convenes a group that reviews the global influenza situation (once each year for the northern hemisphere and once for the southern hemisphere) and recommends which flu strains should go in the seasonal vaccine to be produced by manufacturers for the following season 6 to 8 months later. This recommendation is based on information about the circulating viruses and epidemiological data from around the world at that time. </a:t>
            </a:r>
          </a:p>
          <a:p>
            <a:pPr eaLnBrk="1" hangingPunct="1">
              <a:spcBef>
                <a:spcPct val="0"/>
              </a:spcBef>
            </a:pPr>
            <a:endParaRPr lang="en-GB" sz="1200" kern="1200" dirty="0">
              <a:solidFill>
                <a:schemeClr val="tx1"/>
              </a:solidFill>
              <a:effectLst/>
              <a:latin typeface="+mn-lt"/>
              <a:ea typeface="ヒラギノ角ゴ Pro W3" pitchFamily="84" charset="-128"/>
              <a:cs typeface="ヒラギノ角ゴ Pro W3" pitchFamily="84" charset="-128"/>
            </a:endParaRPr>
          </a:p>
        </p:txBody>
      </p:sp>
      <p:sp>
        <p:nvSpPr>
          <p:cNvPr id="81924" name="Slide Number Placeholder 3"/>
          <p:cNvSpPr>
            <a:spLocks noGrp="1"/>
          </p:cNvSpPr>
          <p:nvPr>
            <p:ph type="sldNum" sz="quarter" idx="5"/>
          </p:nvPr>
        </p:nvSpPr>
        <p:spPr bwMode="auto">
          <a:noFill/>
          <a:ln>
            <a:miter lim="800000"/>
            <a:headEnd/>
            <a:tailEnd/>
          </a:ln>
        </p:spPr>
        <p:txBody>
          <a:bodyPr/>
          <a:lstStyle/>
          <a:p>
            <a:fld id="{A8ED966E-B27A-5446-9DC7-70EF3AD70B53}" type="slidenum">
              <a:rPr lang="en-GB"/>
              <a:pPr/>
              <a:t>12</a:t>
            </a:fld>
            <a:endParaRPr lang="en-GB"/>
          </a:p>
        </p:txBody>
      </p:sp>
      <p:sp>
        <p:nvSpPr>
          <p:cNvPr id="81925" name="Header Placeholder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GB">
                <a:ea typeface="ＭＳ Ｐゴシック" charset="-128"/>
                <a:cs typeface="ＭＳ Ｐゴシック" charset="-128"/>
              </a:rPr>
              <a:t>DRAFT ONLY - Please see the disclaimer text on slide 1</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200" kern="1200">
                <a:solidFill>
                  <a:schemeClr val="tx1"/>
                </a:solidFill>
                <a:effectLst/>
                <a:latin typeface="+mn-lt"/>
                <a:ea typeface="ヒラギノ角ゴ Pro W3" pitchFamily="84" charset="-128"/>
                <a:cs typeface="ヒラギノ角ゴ Pro W3" pitchFamily="84" charset="-128"/>
              </a:rPr>
              <a:t>Serological studies in healthcare professionals have shown that approximately 30 to 50% of flu</a:t>
            </a:r>
            <a:r>
              <a:rPr lang="en-GB" sz="1200" kern="1200" baseline="0">
                <a:solidFill>
                  <a:schemeClr val="tx1"/>
                </a:solidFill>
                <a:effectLst/>
                <a:latin typeface="+mn-lt"/>
                <a:ea typeface="ヒラギノ角ゴ Pro W3" pitchFamily="84" charset="-128"/>
                <a:cs typeface="ヒラギノ角ゴ Pro W3" pitchFamily="84" charset="-128"/>
              </a:rPr>
              <a:t> </a:t>
            </a:r>
            <a:r>
              <a:rPr lang="en-GB" sz="1200" kern="1200">
                <a:solidFill>
                  <a:schemeClr val="tx1"/>
                </a:solidFill>
                <a:effectLst/>
                <a:latin typeface="+mn-lt"/>
                <a:ea typeface="ヒラギノ角ゴ Pro W3" pitchFamily="84" charset="-128"/>
                <a:cs typeface="ヒラギノ角ゴ Pro W3" pitchFamily="84" charset="-128"/>
              </a:rPr>
              <a:t>infections can be asymptomatic</a:t>
            </a:r>
            <a:r>
              <a:rPr lang="en-GB" sz="1200" kern="1200" baseline="0">
                <a:solidFill>
                  <a:schemeClr val="tx1"/>
                </a:solidFill>
                <a:effectLst/>
                <a:latin typeface="+mn-lt"/>
                <a:ea typeface="ヒラギノ角ゴ Pro W3" pitchFamily="84" charset="-128"/>
                <a:cs typeface="ヒラギノ角ゴ Pro W3" pitchFamily="84" charset="-128"/>
              </a:rPr>
              <a:t> </a:t>
            </a:r>
            <a:r>
              <a:rPr lang="en-GB" sz="1200" kern="1200">
                <a:solidFill>
                  <a:schemeClr val="tx1"/>
                </a:solidFill>
                <a:effectLst/>
                <a:latin typeface="+mn-lt"/>
                <a:ea typeface="ヒラギノ角ゴ Pro W3" pitchFamily="84" charset="-128"/>
                <a:cs typeface="ヒラギノ角ゴ Pro W3" pitchFamily="84" charset="-128"/>
              </a:rPr>
              <a:t>but the proportion of flu infections that are asymptomatic may vary depending on the characteristics of the influenza strain.</a:t>
            </a:r>
          </a:p>
          <a:p>
            <a:pPr eaLnBrk="1" hangingPunct="1">
              <a:spcBef>
                <a:spcPct val="0"/>
              </a:spcBef>
            </a:pPr>
            <a:endParaRPr lang="en-GB"/>
          </a:p>
          <a:p>
            <a:pPr eaLnBrk="1" hangingPunct="1">
              <a:spcBef>
                <a:spcPct val="0"/>
              </a:spcBef>
            </a:pPr>
            <a:r>
              <a:rPr lang="en-GB"/>
              <a:t>In healthy individuals,</a:t>
            </a:r>
            <a:r>
              <a:rPr lang="en-GB" baseline="0"/>
              <a:t> flu </a:t>
            </a:r>
            <a:r>
              <a:rPr lang="en-GB"/>
              <a:t>is usually unpleasant but self-limiting with recovery within 5-7 days.</a:t>
            </a:r>
          </a:p>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13</a:t>
            </a:fld>
            <a:endParaRPr lang="en-US"/>
          </a:p>
        </p:txBody>
      </p:sp>
    </p:spTree>
    <p:extLst>
      <p:ext uri="{BB962C8B-B14F-4D97-AF65-F5344CB8AC3E}">
        <p14:creationId xmlns:p14="http://schemas.microsoft.com/office/powerpoint/2010/main" val="3476992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The risk of serious illness from flu is higher among children under 6 months of age, older people and those with underlying health conditions such as respiratory disease, cardiac disease or immunosuppression, as well as pregnant women. These groups are at greater risk of complications from flu such as bronchitis or pneumonia</a:t>
            </a:r>
            <a:r>
              <a:rPr lang="en-GB" sz="1200" kern="1200">
                <a:solidFill>
                  <a:schemeClr val="tx1"/>
                </a:solidFill>
                <a:effectLst/>
                <a:latin typeface="+mn-lt"/>
                <a:ea typeface="ヒラギノ角ゴ Pro W3" pitchFamily="84" charset="-128"/>
                <a:cs typeface="ヒラギノ角ゴ Pro W3" pitchFamily="84" charset="-128"/>
              </a:rPr>
              <a:t>. </a:t>
            </a:r>
            <a:endParaRPr lang="en-GB"/>
          </a:p>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14</a:t>
            </a:fld>
            <a:endParaRPr lang="en-US"/>
          </a:p>
        </p:txBody>
      </p:sp>
    </p:spTree>
    <p:extLst>
      <p:ext uri="{BB962C8B-B14F-4D97-AF65-F5344CB8AC3E}">
        <p14:creationId xmlns:p14="http://schemas.microsoft.com/office/powerpoint/2010/main" val="2847906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40000"/>
              </a:lnSpc>
              <a:spcBef>
                <a:spcPts val="0"/>
              </a:spcBef>
              <a:spcAft>
                <a:spcPts val="1200"/>
              </a:spcAft>
              <a:buClrTx/>
              <a:buSzTx/>
              <a:buFontTx/>
              <a:buNone/>
              <a:tabLst/>
              <a:defRPr/>
            </a:pPr>
            <a:r>
              <a:rPr lang="en-GB" sz="1800" dirty="0">
                <a:solidFill>
                  <a:srgbClr val="333333"/>
                </a:solidFill>
                <a:effectLst/>
                <a:latin typeface="Arial" panose="020B0604020202020204" pitchFamily="34" charset="0"/>
                <a:ea typeface="Times New Roman" panose="02020603050405020304" pitchFamily="18" charset="0"/>
              </a:rPr>
              <a:t>The impact of flu on the population varies from year to year </a:t>
            </a:r>
            <a:r>
              <a:rPr lang="en-GB" sz="1800" b="0" i="0" u="none" strike="noStrike" kern="1200" baseline="0" dirty="0">
                <a:solidFill>
                  <a:schemeClr val="tx1"/>
                </a:solidFill>
                <a:latin typeface="+mn-lt"/>
                <a:ea typeface="ヒラギノ角ゴ Pro W3" pitchFamily="84" charset="-128"/>
                <a:cs typeface="ヒラギノ角ゴ Pro W3" pitchFamily="84" charset="-128"/>
              </a:rPr>
              <a:t>and is influenced by changes in the virus that, in turn, influence the proportion of the population that may be susceptible to infection and the severity of the illness. </a:t>
            </a:r>
          </a:p>
          <a:p>
            <a:pPr>
              <a:lnSpc>
                <a:spcPct val="140000"/>
              </a:lnSpc>
              <a:spcAft>
                <a:spcPts val="1200"/>
              </a:spcAft>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en-GB" b="0" i="0" dirty="0">
                <a:solidFill>
                  <a:srgbClr val="0B0C0C"/>
                </a:solidFill>
                <a:effectLst/>
                <a:latin typeface="GDS Transport"/>
              </a:rPr>
              <a:t>The main messages from the 2024 to 2025 season are:</a:t>
            </a:r>
          </a:p>
          <a:p>
            <a:pPr algn="l">
              <a:buFont typeface="Arial" panose="020B0604020202020204" pitchFamily="34" charset="0"/>
              <a:buChar char="•"/>
            </a:pPr>
            <a:r>
              <a:rPr lang="en-GB" b="0" i="0" dirty="0">
                <a:solidFill>
                  <a:srgbClr val="0B0C0C"/>
                </a:solidFill>
                <a:effectLst/>
                <a:latin typeface="GDS Transport"/>
              </a:rPr>
              <a:t>the season started in the second half of November 2024 with rising influenza A(H1N1)pdm09 activity that peaked just before the start of the new year (2025) and declined after; influenza B activity started in January, leading to a slow decline of overall influenza activity</a:t>
            </a:r>
          </a:p>
          <a:p>
            <a:pPr algn="l">
              <a:buFont typeface="Arial" panose="020B0604020202020204" pitchFamily="34" charset="0"/>
              <a:buChar char="•"/>
            </a:pPr>
            <a:r>
              <a:rPr lang="en-GB" b="0" i="0" dirty="0">
                <a:solidFill>
                  <a:srgbClr val="0B0C0C"/>
                </a:solidFill>
                <a:effectLst/>
                <a:latin typeface="GDS Transport"/>
              </a:rPr>
              <a:t>overall activity was higher than in the 2023 to 2024 season. Compared to the 2022 to 2023 season the peak was similar in both intensity as well as timing, but the 2024 to 2025 season had a slower overall decline due to the late influenza B activity</a:t>
            </a:r>
          </a:p>
          <a:p>
            <a:pPr algn="l">
              <a:buFont typeface="Arial" panose="020B0604020202020204" pitchFamily="34" charset="0"/>
              <a:buChar char="•"/>
            </a:pPr>
            <a:r>
              <a:rPr lang="en-GB" b="0" i="0" dirty="0">
                <a:solidFill>
                  <a:srgbClr val="0B0C0C"/>
                </a:solidFill>
                <a:effectLst/>
                <a:latin typeface="GDS Transport"/>
              </a:rPr>
              <a:t>despite overall activity being higher, mortality estimates in the 2024 to 2025 season were lower than in the 2022 to 2023 season</a:t>
            </a:r>
          </a:p>
          <a:p>
            <a:pPr algn="l">
              <a:buFont typeface="Arial" panose="020B0604020202020204" pitchFamily="34" charset="0"/>
              <a:buChar char="•"/>
            </a:pPr>
            <a:r>
              <a:rPr lang="en-GB" b="0" i="0" dirty="0">
                <a:solidFill>
                  <a:srgbClr val="0B0C0C"/>
                </a:solidFill>
                <a:effectLst/>
                <a:latin typeface="GDS Transport"/>
              </a:rPr>
              <a:t>further modelling estimated that, in England, the vaccination programme averted between 96,000 and 120,200 hospital admissions due to influenza</a:t>
            </a:r>
          </a:p>
          <a:p>
            <a:pPr algn="l">
              <a:buFont typeface="Arial" panose="020B0604020202020204" pitchFamily="34" charset="0"/>
              <a:buChar char="•"/>
            </a:pPr>
            <a:endParaRPr lang="en-GB" b="0" i="0" dirty="0">
              <a:solidFill>
                <a:srgbClr val="0B0C0C"/>
              </a:solidFill>
              <a:effectLst/>
              <a:latin typeface="GDS Transport"/>
            </a:endParaRPr>
          </a:p>
          <a:p>
            <a:pPr algn="l">
              <a:buFont typeface="Arial" panose="020B0604020202020204" pitchFamily="34" charset="0"/>
              <a:buNone/>
            </a:pPr>
            <a:endParaRPr lang="en-GB" b="0" i="0" dirty="0">
              <a:solidFill>
                <a:srgbClr val="0B0C0C"/>
              </a:solidFill>
              <a:effectLst/>
              <a:latin typeface="GDS Transpor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hlinkClick r:id="rId3"/>
              </a:rPr>
              <a:t>Influenza in the UK, annual epidemiological report: winter 2024 to 2025 - GOV.UK</a:t>
            </a:r>
            <a:endParaRPr lang="en-GB" dirty="0"/>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15</a:t>
            </a:fld>
            <a:endParaRPr lang="en-US"/>
          </a:p>
        </p:txBody>
      </p:sp>
    </p:spTree>
    <p:extLst>
      <p:ext uri="{BB962C8B-B14F-4D97-AF65-F5344CB8AC3E}">
        <p14:creationId xmlns:p14="http://schemas.microsoft.com/office/powerpoint/2010/main" val="777911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16</a:t>
            </a:fld>
            <a:endParaRPr lang="en-US"/>
          </a:p>
        </p:txBody>
      </p:sp>
    </p:spTree>
    <p:extLst>
      <p:ext uri="{BB962C8B-B14F-4D97-AF65-F5344CB8AC3E}">
        <p14:creationId xmlns:p14="http://schemas.microsoft.com/office/powerpoint/2010/main" val="4264120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ヒラギノ角ゴ Pro W3" pitchFamily="84" charset="-128"/>
              <a:cs typeface="ヒラギノ角ゴ Pro W3" pitchFamily="84" charset="-128"/>
            </a:endParaRPr>
          </a:p>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17</a:t>
            </a:fld>
            <a:endParaRPr lang="en-US"/>
          </a:p>
        </p:txBody>
      </p:sp>
    </p:spTree>
    <p:extLst>
      <p:ext uri="{BB962C8B-B14F-4D97-AF65-F5344CB8AC3E}">
        <p14:creationId xmlns:p14="http://schemas.microsoft.com/office/powerpoint/2010/main" val="12080672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ヒラギノ角ゴ Pro W3" pitchFamily="84" charset="-128"/>
              <a:cs typeface="ヒラギノ角ゴ Pro W3" pitchFamily="84" charset="-128"/>
            </a:endParaRPr>
          </a:p>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18</a:t>
            </a:fld>
            <a:endParaRPr lang="en-US"/>
          </a:p>
        </p:txBody>
      </p:sp>
    </p:spTree>
    <p:extLst>
      <p:ext uri="{BB962C8B-B14F-4D97-AF65-F5344CB8AC3E}">
        <p14:creationId xmlns:p14="http://schemas.microsoft.com/office/powerpoint/2010/main" val="417126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ヒラギノ角ゴ Pro W3" pitchFamily="84" charset="-128"/>
              <a:cs typeface="ヒラギノ角ゴ Pro W3" pitchFamily="84" charset="-128"/>
            </a:endParaRPr>
          </a:p>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19</a:t>
            </a:fld>
            <a:endParaRPr lang="en-US"/>
          </a:p>
        </p:txBody>
      </p:sp>
    </p:spTree>
    <p:extLst>
      <p:ext uri="{BB962C8B-B14F-4D97-AF65-F5344CB8AC3E}">
        <p14:creationId xmlns:p14="http://schemas.microsoft.com/office/powerpoint/2010/main" val="35054652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ヒラギノ角ゴ Pro W3" pitchFamily="84" charset="-128"/>
                <a:cs typeface="ヒラギノ角ゴ Pro W3" pitchFamily="84" charset="-128"/>
              </a:rPr>
              <a:t>In July 2012, the JCVI recommended extending the annual flu programme to include healthy children aged 2 to their seventeenth birthday in order both to lower the potentially serious impact of flu in vaccinated children and also to have a more profound effect on flu transmission. Children are the main source of transmission in the population, and extending the flu programme to include healthy children should therefore reduce the spread of infection from children to other children, to adults and to those in clinical risk groups of any age. JCVI recognised that implementation of this programme would be challenging and due to the scale of the programme it was phased in. </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r>
              <a:rPr lang="en-GB" sz="1200" b="0" i="0" u="none" strike="noStrike" kern="1200" baseline="0" dirty="0">
                <a:solidFill>
                  <a:schemeClr val="tx1"/>
                </a:solidFill>
                <a:latin typeface="+mn-lt"/>
                <a:ea typeface="ヒラギノ角ゴ Pro W3" pitchFamily="84" charset="-128"/>
                <a:cs typeface="ヒラギノ角ゴ Pro W3" pitchFamily="84" charset="-128"/>
              </a:rPr>
              <a:t>The children’s programme began in 2013/14 with all 2 and 3-year-olds being offered vaccination through general practice and geographic pilots in primary school-aged children. In 2014/15 this offer was extended to 4-year-olds through general practice, with pilots in primary and secondary school-aged children (in years 7 and 8). In 2015/16 the programme was extended to include children of appropriate age in school years 1 and 2 and in 2016/17, the offer of flu vaccine to extended to children in school year 3. In 2017/18, children in reception class and school years 1 to 4 were offered flu vaccine in school and pre-school age children (2y and 3y) were offered flu vaccine in primary care. In 2018/19, children in reception class and school years 1 to 5 were offered flu vaccine in school and pre-school age children (2y and 3y) continued to be offered the vaccine in primary care. In 2019/20, children in school year 6 were offered the vaccine. </a:t>
            </a:r>
            <a:r>
              <a:rPr lang="en-GB" sz="1800" dirty="0">
                <a:solidFill>
                  <a:srgbClr val="333333"/>
                </a:solidFill>
                <a:effectLst/>
                <a:latin typeface="Verdana" panose="020B0604030504040204" pitchFamily="34" charset="0"/>
                <a:ea typeface="Calibri" panose="020F0502020204030204" pitchFamily="34" charset="0"/>
                <a:cs typeface="Calibri" panose="020F0502020204030204" pitchFamily="34" charset="0"/>
              </a:rPr>
              <a:t>In the past 3 flu seasons, the childhood flu vaccination programme was extended to include more children in secondary schools. During the 2020 to 2021 flu season, children in year 7 were eligible, in the 2021 to 2022 flu season children in year 7 to year 11 were eligible, and in the 2022 to 2023 flu season, children in year 7 to year 9 were eligible.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40000"/>
              </a:lnSpc>
              <a:spcAft>
                <a:spcPts val="1200"/>
              </a:spcAft>
            </a:pPr>
            <a:r>
              <a:rPr lang="en-GB" sz="1800" dirty="0">
                <a:solidFill>
                  <a:srgbClr val="333333"/>
                </a:solidFill>
                <a:effectLst/>
                <a:latin typeface="Verdana" panose="020B0604030504040204" pitchFamily="34" charset="0"/>
                <a:ea typeface="Calibri" panose="020F0502020204030204" pitchFamily="34" charset="0"/>
                <a:cs typeface="Calibri" panose="020F0502020204030204" pitchFamily="34" charset="0"/>
              </a:rPr>
              <a:t>For the 2025 to 2026 flu season, flu vaccine will be offered to all children aged 2 or 3 years on 31 August 2025, and all primary and secondary school aged children (from reception to year 11).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r>
              <a:rPr lang="en-GB" sz="1200" b="0" i="0" u="none" strike="noStrike" kern="1200" baseline="0" dirty="0">
                <a:solidFill>
                  <a:schemeClr val="tx1"/>
                </a:solidFill>
                <a:latin typeface="+mn-lt"/>
                <a:ea typeface="ヒラギノ角ゴ Pro W3" pitchFamily="84" charset="-128"/>
                <a:cs typeface="ヒラギノ角ゴ Pro W3" pitchFamily="84" charset="-128"/>
              </a:rPr>
              <a:t>An analysis of data comparing the level of flu-related demand on NHS services in 2014/15 primary school pilot areas with non-pilot areas indicates that immunisation of children does have a significant impact. Results were obtained from a range of surveillance indicators including GP consultations for influenza-like illness, swab positivity in primary care, laboratory confirmed hospitalisations and percentage of respiratory emergency department attendances. The key findings were: </a:t>
            </a:r>
          </a:p>
          <a:p>
            <a:r>
              <a:rPr lang="en-GB" sz="1200" b="0" i="0" u="none" strike="noStrike" kern="1200" baseline="0" dirty="0">
                <a:solidFill>
                  <a:schemeClr val="tx1"/>
                </a:solidFill>
                <a:latin typeface="+mn-lt"/>
                <a:ea typeface="ヒラギノ角ゴ Pro W3" pitchFamily="84" charset="-128"/>
                <a:cs typeface="ヒラギノ角ゴ Pro W3" pitchFamily="84" charset="-128"/>
              </a:rPr>
              <a:t>• the GP consultation rate for ‘influenza-like illness’ among primary school aged children was 94% lower compared to non-pilot areas </a:t>
            </a:r>
          </a:p>
          <a:p>
            <a:r>
              <a:rPr lang="en-GB" sz="1200" b="0" i="0" u="none" strike="noStrike" kern="1200" baseline="0" dirty="0">
                <a:solidFill>
                  <a:schemeClr val="tx1"/>
                </a:solidFill>
                <a:latin typeface="+mn-lt"/>
                <a:ea typeface="ヒラギノ角ゴ Pro W3" pitchFamily="84" charset="-128"/>
                <a:cs typeface="ヒラギノ角ゴ Pro W3" pitchFamily="84" charset="-128"/>
              </a:rPr>
              <a:t>• A&amp;E respiratory attendances by primary school aged children were 74% lower </a:t>
            </a:r>
          </a:p>
          <a:p>
            <a:r>
              <a:rPr lang="en-GB" sz="1200" b="0" i="0" u="none" strike="noStrike" kern="1200" baseline="0" dirty="0">
                <a:solidFill>
                  <a:schemeClr val="tx1"/>
                </a:solidFill>
                <a:latin typeface="+mn-lt"/>
                <a:ea typeface="ヒラギノ角ゴ Pro W3" pitchFamily="84" charset="-128"/>
                <a:cs typeface="ヒラギノ角ゴ Pro W3" pitchFamily="84" charset="-128"/>
              </a:rPr>
              <a:t>• hospital admissions of primary school aged children caused by confirmed influenza were 93% lower </a:t>
            </a:r>
          </a:p>
          <a:p>
            <a:r>
              <a:rPr lang="en-GB" sz="1200" b="0" i="0" u="none" strike="noStrike" kern="1200" baseline="0" dirty="0">
                <a:solidFill>
                  <a:schemeClr val="tx1"/>
                </a:solidFill>
                <a:latin typeface="+mn-lt"/>
                <a:ea typeface="ヒラギノ角ゴ Pro W3" pitchFamily="84" charset="-128"/>
                <a:cs typeface="ヒラギノ角ゴ Pro W3" pitchFamily="84" charset="-128"/>
              </a:rPr>
              <a:t>• a positive impact could also be measured among the adult population. The GP consultation rate for ‘influenza-like illness’ among adults was 59% lower compared to non-pilot areas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a:p>
            <a:r>
              <a:rPr lang="en-GB" sz="1200" b="0" i="0" u="none" strike="noStrike" kern="1200" baseline="0" dirty="0">
                <a:solidFill>
                  <a:schemeClr val="tx1"/>
                </a:solidFill>
                <a:latin typeface="+mn-lt"/>
                <a:ea typeface="ヒラギノ角ゴ Pro W3" pitchFamily="84" charset="-128"/>
                <a:cs typeface="ヒラギノ角ゴ Pro W3" pitchFamily="84" charset="-128"/>
              </a:rPr>
              <a:t>Children of school age that are in a clinical risk group can also access the vaccine in primary care. </a:t>
            </a:r>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20</a:t>
            </a:fld>
            <a:endParaRPr lang="en-US"/>
          </a:p>
        </p:txBody>
      </p:sp>
    </p:spTree>
    <p:extLst>
      <p:ext uri="{BB962C8B-B14F-4D97-AF65-F5344CB8AC3E}">
        <p14:creationId xmlns:p14="http://schemas.microsoft.com/office/powerpoint/2010/main" val="1211528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2</a:t>
            </a:fld>
            <a:endParaRPr lang="en-US"/>
          </a:p>
        </p:txBody>
      </p:sp>
    </p:spTree>
    <p:extLst>
      <p:ext uri="{BB962C8B-B14F-4D97-AF65-F5344CB8AC3E}">
        <p14:creationId xmlns:p14="http://schemas.microsoft.com/office/powerpoint/2010/main" val="408502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a:solidFill>
                  <a:schemeClr val="tx1"/>
                </a:solidFill>
                <a:latin typeface="+mn-lt"/>
                <a:ea typeface="ヒラギノ角ゴ Pro W3" pitchFamily="84" charset="-128"/>
                <a:cs typeface="ヒラギノ角ゴ Pro W3" pitchFamily="84" charset="-128"/>
              </a:rPr>
              <a:t>“Carers” are those who are eligible for a carer’s allowance, or those who are the sole or primary carer of an elderly or disabled person whose welfare may be at risk if the carer falls ill </a:t>
            </a:r>
          </a:p>
          <a:p>
            <a:endParaRPr lang="en-GB" sz="1200" b="0" i="0" u="none" strike="noStrike" kern="1200" baseline="0">
              <a:solidFill>
                <a:schemeClr val="tx1"/>
              </a:solidFill>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a:solidFill>
                  <a:schemeClr val="tx1"/>
                </a:solidFill>
                <a:latin typeface="+mn-lt"/>
                <a:ea typeface="ヒラギノ角ゴ Pro W3" pitchFamily="84" charset="-128"/>
                <a:cs typeface="ヒラギノ角ゴ Pro W3" pitchFamily="84" charset="-128"/>
              </a:rPr>
              <a:t>Vaccination should also be offered to close contacts of immunocompromised individuals, specifically individuals who expect to share living accommodation on most days over the winter and, therefore, for whom continuing close contact is unavoidable. </a:t>
            </a:r>
            <a:r>
              <a:rPr lang="en-GB"/>
              <a:t>Child contacts of very severely immunocompromised individuals should be given inactivated vaccine</a:t>
            </a:r>
            <a:r>
              <a:rPr lang="en-GB" baseline="0"/>
              <a:t> rather than the live vaccine that would normally be recommended for children under 18 years.</a:t>
            </a:r>
            <a:endParaRPr lang="en-GB" sz="1200" kern="120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Organisations should vaccinate all frontline health care workers and social care workers, in order to meet their responsibility to protect their staff and patients and ensure the overall safe running of services. There are limited circumstances where social care workers without access to an employer led occupational health scheme can access the vaccine on the NHS.</a:t>
            </a:r>
          </a:p>
          <a:p>
            <a:endParaRPr lang="en-GB"/>
          </a:p>
          <a:p>
            <a:pPr marL="0" marR="504190" lvl="0" indent="0">
              <a:lnSpc>
                <a:spcPts val="1600"/>
              </a:lnSpc>
              <a:buClr>
                <a:srgbClr val="007C91"/>
              </a:buClr>
              <a:buFont typeface="Symbol" panose="05050102010706020507" pitchFamily="18" charset="2"/>
              <a:buNone/>
            </a:pPr>
            <a:r>
              <a:rPr lang="en-GB" sz="1200">
                <a:effectLst/>
                <a:latin typeface="Arial" panose="020B0604020202020204" pitchFamily="34" charset="0"/>
                <a:ea typeface="Times New Roman" panose="02020603050405020304" pitchFamily="18" charset="0"/>
                <a:cs typeface="Times New Roman" panose="02020603050405020304" pitchFamily="18" charset="0"/>
              </a:rPr>
              <a:t>Frontline workers in a social care setting without employer led occupational health schemes including those working for: </a:t>
            </a:r>
          </a:p>
          <a:p>
            <a:pPr marL="742950" marR="504190" lvl="1" indent="-285750">
              <a:lnSpc>
                <a:spcPts val="1600"/>
              </a:lnSpc>
              <a:buFont typeface="Courier New" panose="02070309020205020404" pitchFamily="49" charset="0"/>
              <a:buChar char="o"/>
            </a:pPr>
            <a:r>
              <a:rPr lang="en-GB" sz="1200">
                <a:effectLst/>
                <a:latin typeface="Arial" panose="020B0604020202020204" pitchFamily="34" charset="0"/>
                <a:ea typeface="Times New Roman" panose="02020603050405020304" pitchFamily="18" charset="0"/>
                <a:cs typeface="Times New Roman" panose="02020603050405020304" pitchFamily="18" charset="0"/>
              </a:rPr>
              <a:t>a registered residential care or nursing home </a:t>
            </a:r>
          </a:p>
          <a:p>
            <a:pPr marL="742950" marR="504190" lvl="1" indent="-285750">
              <a:lnSpc>
                <a:spcPts val="1600"/>
              </a:lnSpc>
              <a:buFont typeface="Courier New" panose="02070309020205020404" pitchFamily="49" charset="0"/>
              <a:buChar char="o"/>
            </a:pPr>
            <a:r>
              <a:rPr lang="en-GB" sz="1200">
                <a:effectLst/>
                <a:latin typeface="Arial" panose="020B0604020202020204" pitchFamily="34" charset="0"/>
                <a:ea typeface="Times New Roman" panose="02020603050405020304" pitchFamily="18" charset="0"/>
                <a:cs typeface="Times New Roman" panose="02020603050405020304" pitchFamily="18" charset="0"/>
              </a:rPr>
              <a:t>registered domiciliary care providers </a:t>
            </a:r>
          </a:p>
          <a:p>
            <a:pPr marL="742950" marR="504190" lvl="1" indent="-285750">
              <a:lnSpc>
                <a:spcPts val="1600"/>
              </a:lnSpc>
              <a:buFont typeface="Courier New" panose="02070309020205020404" pitchFamily="49" charset="0"/>
              <a:buChar char="o"/>
            </a:pPr>
            <a:r>
              <a:rPr lang="en-GB" sz="1200">
                <a:effectLst/>
                <a:latin typeface="Arial" panose="020B0604020202020204" pitchFamily="34" charset="0"/>
                <a:ea typeface="Times New Roman" panose="02020603050405020304" pitchFamily="18" charset="0"/>
                <a:cs typeface="Times New Roman" panose="02020603050405020304" pitchFamily="18" charset="0"/>
              </a:rPr>
              <a:t>voluntary managed hospice providers </a:t>
            </a:r>
          </a:p>
          <a:p>
            <a:pPr marL="742950" marR="504190" lvl="1" indent="-285750">
              <a:lnSpc>
                <a:spcPts val="1600"/>
              </a:lnSpc>
              <a:buFont typeface="Courier New" panose="02070309020205020404" pitchFamily="49" charset="0"/>
              <a:buChar char="o"/>
            </a:pPr>
            <a:r>
              <a:rPr lang="en-GB" sz="1200">
                <a:effectLst/>
                <a:latin typeface="Arial" panose="020B0604020202020204" pitchFamily="34" charset="0"/>
                <a:ea typeface="Times New Roman" panose="02020603050405020304" pitchFamily="18" charset="0"/>
                <a:cs typeface="Times New Roman" panose="02020603050405020304" pitchFamily="18" charset="0"/>
              </a:rPr>
              <a:t>those that are employed by those who receive direct payments (personal budgets) or Personal Health Budgets, such as Personal Assistants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a:solidFill>
                <a:schemeClr val="tx1"/>
              </a:solidFill>
              <a:latin typeface="+mn-lt"/>
              <a:ea typeface="ヒラギノ角ゴ Pro W3" pitchFamily="84" charset="-128"/>
              <a:cs typeface="ヒラギノ角ゴ Pro W3" pitchFamily="8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a:solidFill>
                <a:schemeClr val="tx1"/>
              </a:solidFill>
              <a:latin typeface="+mn-lt"/>
              <a:ea typeface="ヒラギノ角ゴ Pro W3" pitchFamily="84" charset="-128"/>
              <a:cs typeface="ヒラギノ角ゴ Pro W3" pitchFamily="8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a:solidFill>
                  <a:schemeClr val="tx1"/>
                </a:solidFill>
                <a:latin typeface="+mn-lt"/>
                <a:ea typeface="ヒラギノ角ゴ Pro W3" pitchFamily="84" charset="-128"/>
                <a:cs typeface="ヒラギノ角ゴ Pro W3" pitchFamily="84" charset="-128"/>
              </a:rPr>
              <a:t>The list on the slide above is not exhaustive, and the healthcare practitioner should ensure they are aware of all eligible groups listed in the flu programme letter and apply clinical judgement to take into account the risk of flu exacerbating any underlying disease that a patient may have, as well as the risk of serious illness from flu itself. Flu vaccine should be offered in such cases even if the individual is not in the clinical risk groups specified above </a:t>
            </a:r>
          </a:p>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21</a:t>
            </a:fld>
            <a:endParaRPr lang="en-US"/>
          </a:p>
        </p:txBody>
      </p:sp>
    </p:spTree>
    <p:extLst>
      <p:ext uri="{BB962C8B-B14F-4D97-AF65-F5344CB8AC3E}">
        <p14:creationId xmlns:p14="http://schemas.microsoft.com/office/powerpoint/2010/main" val="17737597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Flu vaccine should</a:t>
            </a:r>
            <a:r>
              <a:rPr lang="en-GB" baseline="0" dirty="0"/>
              <a:t> be offered to the eligible groups set out in the table. </a:t>
            </a:r>
          </a:p>
          <a:p>
            <a:endParaRPr lang="en-GB" baseline="0" dirty="0"/>
          </a:p>
          <a:p>
            <a:r>
              <a:rPr lang="en-GB" baseline="0" dirty="0"/>
              <a:t>[</a:t>
            </a:r>
            <a:r>
              <a:rPr lang="en-GB" b="1" baseline="0" dirty="0"/>
              <a:t>Note to trainers</a:t>
            </a:r>
            <a:r>
              <a:rPr lang="en-GB" baseline="0" dirty="0"/>
              <a:t>: Although difficult to read the detail on this slide in a lecture theatre/classroom situation, this table is presented here in order to show immunisers that under each risk group category, individual conditions are listed and detailed. Healthcare practitioners should refer to the latest Green Book influenza chapter for further detail about clinical risk groups included in the national flu immunisation programme. This chapter is regularly updated, sometimes during the flu season, and can be found at: www.gov.uk/government/collections/immunisation-against-infectious-disease-the-green-book]</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23</a:t>
            </a:fld>
            <a:endParaRPr lang="en-US"/>
          </a:p>
        </p:txBody>
      </p:sp>
    </p:spTree>
    <p:extLst>
      <p:ext uri="{BB962C8B-B14F-4D97-AF65-F5344CB8AC3E}">
        <p14:creationId xmlns:p14="http://schemas.microsoft.com/office/powerpoint/2010/main" val="19993743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24</a:t>
            </a:fld>
            <a:endParaRPr lang="en-US"/>
          </a:p>
        </p:txBody>
      </p:sp>
    </p:spTree>
    <p:extLst>
      <p:ext uri="{BB962C8B-B14F-4D97-AF65-F5344CB8AC3E}">
        <p14:creationId xmlns:p14="http://schemas.microsoft.com/office/powerpoint/2010/main" val="20714783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a:solidFill>
                  <a:schemeClr val="tx1"/>
                </a:solidFill>
                <a:latin typeface="+mn-lt"/>
                <a:ea typeface="ヒラギノ角ゴ Pro W3" pitchFamily="84" charset="-128"/>
                <a:cs typeface="ヒラギノ角ゴ Pro W3" pitchFamily="84" charset="-128"/>
              </a:rPr>
              <a:t>Increasing flu vaccine uptake in clinical risk groups is important because of the increased risk of serious illness should people in these groups catch flu. The table above shows flu mortality by clinical risk group and the increased risk of death for those in these groups. </a:t>
            </a:r>
            <a:endParaRPr lang="en-GB"/>
          </a:p>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25</a:t>
            </a:fld>
            <a:endParaRPr lang="en-US"/>
          </a:p>
        </p:txBody>
      </p:sp>
    </p:spTree>
    <p:extLst>
      <p:ext uri="{BB962C8B-B14F-4D97-AF65-F5344CB8AC3E}">
        <p14:creationId xmlns:p14="http://schemas.microsoft.com/office/powerpoint/2010/main" val="4424840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26</a:t>
            </a:fld>
            <a:endParaRPr lang="en-US"/>
          </a:p>
        </p:txBody>
      </p:sp>
    </p:spTree>
    <p:extLst>
      <p:ext uri="{BB962C8B-B14F-4D97-AF65-F5344CB8AC3E}">
        <p14:creationId xmlns:p14="http://schemas.microsoft.com/office/powerpoint/2010/main" val="234260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27</a:t>
            </a:fld>
            <a:endParaRPr lang="en-US"/>
          </a:p>
        </p:txBody>
      </p:sp>
    </p:spTree>
    <p:extLst>
      <p:ext uri="{BB962C8B-B14F-4D97-AF65-F5344CB8AC3E}">
        <p14:creationId xmlns:p14="http://schemas.microsoft.com/office/powerpoint/2010/main" val="1769852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eaLnBrk="0" hangingPunct="0">
              <a:spcBef>
                <a:spcPts val="1200"/>
              </a:spcBef>
              <a:buFont typeface="Arial" panose="020B0604020202020204" pitchFamily="34" charset="0"/>
              <a:buNone/>
            </a:pPr>
            <a:r>
              <a:rPr lang="en-GB" sz="1200">
                <a:solidFill>
                  <a:prstClr val="black"/>
                </a:solidFill>
                <a:latin typeface="Arial" pitchFamily="34" charset="0"/>
              </a:rPr>
              <a:t>Parents of children in a clinical risk group who are eligible to receive vaccine at school can choose to receive vaccine in general practice, especially if school session is later in the year and parent does not want their child to wait</a:t>
            </a:r>
          </a:p>
          <a:p>
            <a:r>
              <a:rPr lang="en-GB" sz="1800">
                <a:effectLst/>
                <a:latin typeface="Segoe UI" panose="020B0502040204020203" pitchFamily="34" charset="0"/>
              </a:rPr>
              <a:t>Children in a risk group who become 6m during the flu season should be offered vaccination</a:t>
            </a:r>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28</a:t>
            </a:fld>
            <a:endParaRPr lang="en-US"/>
          </a:p>
        </p:txBody>
      </p:sp>
    </p:spTree>
    <p:extLst>
      <p:ext uri="{BB962C8B-B14F-4D97-AF65-F5344CB8AC3E}">
        <p14:creationId xmlns:p14="http://schemas.microsoft.com/office/powerpoint/2010/main" val="22241948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hlinkClick r:id="rId3"/>
              </a:rPr>
              <a:t>Seasonal influenza vaccine uptake in GP patients in England: winter season 2023 to 2024 - GOV.UK (www.gov.uk)</a:t>
            </a:r>
            <a:endParaRPr lang="en-GB"/>
          </a:p>
          <a:p>
            <a:endParaRPr lang="en-GB"/>
          </a:p>
          <a:p>
            <a:r>
              <a:rPr lang="en-GB">
                <a:hlinkClick r:id="rId4"/>
              </a:rPr>
              <a:t>Seasonal influenza vaccine uptake in children of school age in England: winter season 2023 to 2024 - GOV.UK (www.gov.uk)</a:t>
            </a:r>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29</a:t>
            </a:fld>
            <a:endParaRPr lang="en-US"/>
          </a:p>
        </p:txBody>
      </p:sp>
    </p:spTree>
    <p:extLst>
      <p:ext uri="{BB962C8B-B14F-4D97-AF65-F5344CB8AC3E}">
        <p14:creationId xmlns:p14="http://schemas.microsoft.com/office/powerpoint/2010/main" val="8800373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a:solidFill>
                  <a:schemeClr val="tx1"/>
                </a:solidFill>
                <a:latin typeface="+mn-lt"/>
                <a:ea typeface="ヒラギノ角ゴ Pro W3" pitchFamily="84" charset="-128"/>
                <a:cs typeface="ヒラギノ角ゴ Pro W3" pitchFamily="84" charset="-128"/>
              </a:rPr>
              <a:t>Frontline health and social care workers have a duty of care to protect their patients and service users from infection. This includes getting vaccinated against flu. </a:t>
            </a:r>
          </a:p>
          <a:p>
            <a:endParaRPr lang="en-GB" sz="1200" b="0" i="0" u="none" strike="noStrike" kern="1200" baseline="0">
              <a:solidFill>
                <a:schemeClr val="tx1"/>
              </a:solidFill>
              <a:latin typeface="+mn-lt"/>
              <a:ea typeface="ヒラギノ角ゴ Pro W3" pitchFamily="84" charset="-128"/>
              <a:cs typeface="ヒラギノ角ゴ Pro W3" pitchFamily="84" charset="-128"/>
            </a:endParaRPr>
          </a:p>
          <a:p>
            <a:r>
              <a:rPr lang="en-GB" sz="1200" b="0" i="0" u="none" strike="noStrike" kern="1200" baseline="0">
                <a:solidFill>
                  <a:schemeClr val="tx1"/>
                </a:solidFill>
                <a:latin typeface="+mn-lt"/>
                <a:ea typeface="ヒラギノ角ゴ Pro W3" pitchFamily="84" charset="-128"/>
                <a:cs typeface="ヒラギノ角ゴ Pro W3" pitchFamily="84" charset="-128"/>
              </a:rPr>
              <a:t>Flu outbreaks can occur in health and social care settings with both staff and their patients/service users being affected when flu is circulating in the community. It is important that health and social care workers protect themselves by having the flu vaccine, and, in doing so, they reduce the risk of spreading flu to their patients, service users, colleagues and family members. </a:t>
            </a:r>
          </a:p>
          <a:p>
            <a:endParaRPr lang="en-GB" sz="1200" b="0" i="0" u="none" strike="noStrike" kern="1200" baseline="0">
              <a:solidFill>
                <a:schemeClr val="tx1"/>
              </a:solidFill>
              <a:latin typeface="+mn-lt"/>
              <a:ea typeface="ヒラギノ角ゴ Pro W3" pitchFamily="84" charset="-128"/>
              <a:cs typeface="ヒラギノ角ゴ Pro W3" pitchFamily="84" charset="-128"/>
            </a:endParaRPr>
          </a:p>
          <a:p>
            <a:r>
              <a:rPr lang="en-GB" sz="1200" b="0" i="0" u="none" strike="noStrike" kern="1200" baseline="0">
                <a:solidFill>
                  <a:schemeClr val="tx1"/>
                </a:solidFill>
                <a:latin typeface="+mn-lt"/>
                <a:ea typeface="ヒラギノ角ゴ Pro W3" pitchFamily="84" charset="-128"/>
                <a:cs typeface="ヒラギノ角ゴ Pro W3" pitchFamily="84" charset="-128"/>
              </a:rPr>
              <a:t>Vaccination of healthcare workers against flu has been shown to significantly lower rates of flu-like illness, hospitalisation and mortality in the elderly in long-term healthcare settings. Vaccination of staff in acute care settings may provide similar benefits. Flu immunisation of frontline health and social staff care staff may reduce the transmission of infection to vulnerable patients, some of whom may have impaired immunity, increasing their risks of flu and who may not respond well to immunisation. </a:t>
            </a:r>
          </a:p>
          <a:p>
            <a:endParaRPr lang="en-GB" sz="1200" b="0" i="0" u="none" strike="noStrike" kern="1200" baseline="0">
              <a:solidFill>
                <a:schemeClr val="tx1"/>
              </a:solidFill>
              <a:latin typeface="+mn-lt"/>
              <a:ea typeface="ヒラギノ角ゴ Pro W3" pitchFamily="84" charset="-128"/>
              <a:cs typeface="ヒラギノ角ゴ Pro W3" pitchFamily="84" charset="-128"/>
            </a:endParaRPr>
          </a:p>
          <a:p>
            <a:r>
              <a:rPr lang="en-GB" sz="1200" b="0" i="0" u="none" strike="noStrike" kern="1200" baseline="0">
                <a:solidFill>
                  <a:schemeClr val="tx1"/>
                </a:solidFill>
                <a:latin typeface="+mn-lt"/>
                <a:ea typeface="ヒラギノ角ゴ Pro W3" pitchFamily="84" charset="-128"/>
                <a:cs typeface="ヒラギノ角ゴ Pro W3" pitchFamily="84" charset="-128"/>
              </a:rPr>
              <a:t>Vaccination of health and social care workers also helps reduce the level of sickness absenteeism that can jeopardise the NHS and care services. This is essential in the winter when pressures on these services increase and will contribute to keeping the NHS and care services running. This is particularly important when responding to winter pressures. </a:t>
            </a:r>
          </a:p>
          <a:p>
            <a:endParaRPr lang="en-GB" sz="1200" b="0" i="0" u="none" strike="noStrike" kern="1200" baseline="0">
              <a:solidFill>
                <a:schemeClr val="tx1"/>
              </a:solidFill>
              <a:latin typeface="+mn-lt"/>
              <a:ea typeface="ヒラギノ角ゴ Pro W3" pitchFamily="84" charset="-128"/>
              <a:cs typeface="ヒラギノ角ゴ Pro W3" pitchFamily="84" charset="-128"/>
            </a:endParaRPr>
          </a:p>
          <a:p>
            <a:r>
              <a:rPr lang="en-GB" sz="1200" kern="1200">
                <a:solidFill>
                  <a:schemeClr val="tx1"/>
                </a:solidFill>
                <a:effectLst/>
                <a:latin typeface="+mn-lt"/>
                <a:ea typeface="ヒラギノ角ゴ Pro W3" pitchFamily="84" charset="-128"/>
                <a:cs typeface="ヒラギノ角ゴ Pro W3" pitchFamily="84" charset="-128"/>
              </a:rPr>
              <a:t>Immunisation should be provided to healthcare and social care workers in direct contact with patients/clients to protect them and to reduce the transmission of flu within health and social care premises, to contribute to the protection of individuals who may have a suboptimal response to their own immunisations, and to avoid disruption to services that provide their care. </a:t>
            </a:r>
          </a:p>
          <a:p>
            <a:endParaRPr lang="en-GB" sz="1200" kern="1200">
              <a:solidFill>
                <a:schemeClr val="tx1"/>
              </a:solidFill>
              <a:effectLst/>
              <a:latin typeface="+mn-lt"/>
              <a:ea typeface="ヒラギノ角ゴ Pro W3" pitchFamily="84" charset="-128"/>
              <a:cs typeface="ヒラギノ角ゴ Pro W3" pitchFamily="84" charset="-128"/>
            </a:endParaRPr>
          </a:p>
          <a:p>
            <a:pPr marL="0" lvl="2" indent="0">
              <a:buNone/>
            </a:pPr>
            <a:r>
              <a:rPr lang="en-GB" sz="1600"/>
              <a:t>All frontline health and social care workers with direct patient/service user contact should be provided with flu vaccination by their employer. This includes staff in all NHS trusts, general practices, care homes, and domiciliary care. </a:t>
            </a:r>
          </a:p>
          <a:p>
            <a:pPr marL="0" lvl="2" indent="0">
              <a:buNone/>
            </a:pPr>
            <a:r>
              <a:rPr lang="en-GB" sz="1600"/>
              <a:t>Employers are encouraged to c</a:t>
            </a:r>
            <a:r>
              <a:rPr lang="en-GB"/>
              <a:t>ommission a service which makes access to the vaccine easy for all staff, encourage staff to get vaccinated and to monitor the delivery of their programme.</a:t>
            </a:r>
          </a:p>
          <a:p>
            <a:pPr marL="0" lvl="2" indent="0">
              <a:buNone/>
            </a:pPr>
            <a:endParaRPr lang="en-GB" sz="1600"/>
          </a:p>
          <a:p>
            <a:pPr marL="0" lvl="2" indent="0">
              <a:buNone/>
            </a:pPr>
            <a:r>
              <a:rPr lang="en-GB" sz="1600"/>
              <a:t>The definition of healthcare workers from the Green Book chapter 12 should be used to identify those eligible as part of the frontline and social care workers programme.</a:t>
            </a:r>
          </a:p>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30</a:t>
            </a:fld>
            <a:endParaRPr lang="en-US"/>
          </a:p>
        </p:txBody>
      </p:sp>
    </p:spTree>
    <p:extLst>
      <p:ext uri="{BB962C8B-B14F-4D97-AF65-F5344CB8AC3E}">
        <p14:creationId xmlns:p14="http://schemas.microsoft.com/office/powerpoint/2010/main" val="13758628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a:solidFill>
                <a:schemeClr val="tx1"/>
              </a:solidFill>
              <a:latin typeface="+mn-lt"/>
              <a:ea typeface="ヒラギノ角ゴ Pro W3" pitchFamily="84" charset="-128"/>
              <a:cs typeface="ヒラギノ角ゴ Pro W3" pitchFamily="84" charset="-128"/>
            </a:endParaRPr>
          </a:p>
        </p:txBody>
      </p:sp>
      <p:sp>
        <p:nvSpPr>
          <p:cNvPr id="4" name="Slide Number Placeholder 3"/>
          <p:cNvSpPr>
            <a:spLocks noGrp="1"/>
          </p:cNvSpPr>
          <p:nvPr>
            <p:ph type="sldNum" sz="quarter" idx="5"/>
          </p:nvPr>
        </p:nvSpPr>
        <p:spPr/>
        <p:txBody>
          <a:bodyPr/>
          <a:lstStyle/>
          <a:p>
            <a:fld id="{0C9349AD-43E2-A142-9B61-FBB06C64E86F}" type="slidenum">
              <a:rPr lang="en-US" smtClean="0"/>
              <a:t>31</a:t>
            </a:fld>
            <a:endParaRPr lang="en-US"/>
          </a:p>
        </p:txBody>
      </p:sp>
    </p:spTree>
    <p:extLst>
      <p:ext uri="{BB962C8B-B14F-4D97-AF65-F5344CB8AC3E}">
        <p14:creationId xmlns:p14="http://schemas.microsoft.com/office/powerpoint/2010/main" val="3628533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3</a:t>
            </a:fld>
            <a:endParaRPr lang="en-US"/>
          </a:p>
        </p:txBody>
      </p:sp>
    </p:spTree>
    <p:extLst>
      <p:ext uri="{BB962C8B-B14F-4D97-AF65-F5344CB8AC3E}">
        <p14:creationId xmlns:p14="http://schemas.microsoft.com/office/powerpoint/2010/main" val="9723488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b="1" i="0" u="none" strike="noStrike" kern="1200" baseline="0">
                <a:solidFill>
                  <a:schemeClr val="tx1"/>
                </a:solidFill>
                <a:latin typeface="+mn-lt"/>
                <a:ea typeface="ヒラギノ角ゴ Pro W3" pitchFamily="84" charset="-128"/>
                <a:cs typeface="ヒラギノ角ゴ Pro W3" pitchFamily="84" charset="-128"/>
              </a:rPr>
              <a:t>All pregnant women </a:t>
            </a:r>
            <a:r>
              <a:rPr lang="en-GB" sz="1200" b="0" i="0" u="none" strike="noStrike" kern="1200" baseline="0">
                <a:solidFill>
                  <a:schemeClr val="tx1"/>
                </a:solidFill>
                <a:latin typeface="+mn-lt"/>
                <a:ea typeface="ヒラギノ角ゴ Pro W3" pitchFamily="84" charset="-128"/>
                <a:cs typeface="ヒラギノ角ゴ Pro W3" pitchFamily="84" charset="-128"/>
              </a:rPr>
              <a:t>are recommended to receive the inactivated flu vaccine irrespective of their stage of pregnancy.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i="0" u="none" strike="noStrike" kern="1200" baseline="0">
              <a:solidFill>
                <a:schemeClr val="tx1"/>
              </a:solidFill>
              <a:latin typeface="+mn-lt"/>
              <a:ea typeface="ヒラギノ角ゴ Pro W3" pitchFamily="84" charset="-128"/>
              <a:cs typeface="ヒラギノ角ゴ Pro W3" pitchFamily="84" charset="-128"/>
            </a:endParaRPr>
          </a:p>
          <a:p>
            <a:r>
              <a:rPr lang="en-GB" sz="1200" b="0" i="0" u="none" strike="noStrike" kern="1200" baseline="0">
                <a:solidFill>
                  <a:schemeClr val="tx1"/>
                </a:solidFill>
                <a:latin typeface="+mn-lt"/>
                <a:ea typeface="ヒラギノ角ゴ Pro W3" pitchFamily="84" charset="-128"/>
                <a:cs typeface="ヒラギノ角ゴ Pro W3" pitchFamily="84" charset="-128"/>
              </a:rPr>
              <a:t>There is good evidence that pregnant women are at increased risk from complications if they contract flu. In addition, there is evidence that having flu during pregnancy may be associated with premature birth and smaller birth size and weight and that flu vaccination may reduce the likelihood of prematurity and smaller infant size at birth associated with an influenza infection during pregnancy. Furthermore, a number of studies show that flu vaccination during pregnancy provides passive immunity against flu to infants in the first few months of life.</a:t>
            </a:r>
            <a:r>
              <a:rPr lang="en-GB" sz="1200" b="0" i="0" u="none" strike="noStrike" kern="1200" baseline="30000">
                <a:solidFill>
                  <a:schemeClr val="tx1"/>
                </a:solidFill>
                <a:latin typeface="+mn-lt"/>
                <a:ea typeface="ヒラギノ角ゴ Pro W3" pitchFamily="84" charset="-128"/>
                <a:cs typeface="ヒラギノ角ゴ Pro W3" pitchFamily="84" charset="-128"/>
              </a:rPr>
              <a:t>  </a:t>
            </a:r>
            <a:r>
              <a:rPr lang="en-GB" sz="1200" b="0" i="0" u="none" strike="noStrike" kern="1200" baseline="0">
                <a:solidFill>
                  <a:schemeClr val="tx1"/>
                </a:solidFill>
                <a:latin typeface="+mn-lt"/>
                <a:ea typeface="ヒラギノ角ゴ Pro W3" pitchFamily="84" charset="-128"/>
                <a:cs typeface="ヒラギノ角ゴ Pro W3" pitchFamily="84" charset="-128"/>
              </a:rPr>
              <a:t>A review of studies on the safety of flu vaccine in pregnancy concluded that inactivated flu vaccine can be safely and effectively administered during any trimester of pregnancy and that no study to date has demonstrated an increased risk of either maternal complications or adverse fetal outcomes associated with inactivated influenza vaccine.</a:t>
            </a:r>
            <a:r>
              <a:rPr lang="en-GB" sz="1200" b="0" i="0" u="none" strike="noStrike" kern="1200" baseline="30000">
                <a:solidFill>
                  <a:schemeClr val="tx1"/>
                </a:solidFill>
                <a:latin typeface="+mn-lt"/>
                <a:ea typeface="ヒラギノ角ゴ Pro W3" pitchFamily="84" charset="-128"/>
                <a:cs typeface="ヒラギノ角ゴ Pro W3" pitchFamily="84" charset="-128"/>
              </a:rPr>
              <a:t> </a:t>
            </a:r>
          </a:p>
          <a:p>
            <a:endParaRPr lang="en-GB" sz="1200" b="0" i="0" u="none" strike="noStrike" kern="1200" baseline="0">
              <a:solidFill>
                <a:schemeClr val="tx1"/>
              </a:solidFill>
              <a:latin typeface="+mn-lt"/>
              <a:ea typeface="ヒラギノ角ゴ Pro W3" pitchFamily="84" charset="-128"/>
              <a:cs typeface="ヒラギノ角ゴ Pro W3" pitchFamily="84" charset="-128"/>
            </a:endParaRPr>
          </a:p>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32</a:t>
            </a:fld>
            <a:endParaRPr lang="en-US"/>
          </a:p>
        </p:txBody>
      </p:sp>
    </p:spTree>
    <p:extLst>
      <p:ext uri="{BB962C8B-B14F-4D97-AF65-F5344CB8AC3E}">
        <p14:creationId xmlns:p14="http://schemas.microsoft.com/office/powerpoint/2010/main" val="27350585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solidFill>
                  <a:srgbClr val="FF0000"/>
                </a:solidFill>
              </a:rPr>
              <a:t>Inactivated flu vaccines given by intramuscular injection have been used in the UK for many years. The live intranasal influenza</a:t>
            </a:r>
            <a:r>
              <a:rPr lang="en-GB" baseline="0">
                <a:solidFill>
                  <a:srgbClr val="FF0000"/>
                </a:solidFill>
              </a:rPr>
              <a:t> vaccine (LAIV) was introduced into the UK schedule in 2013. However, a live intranasal flu vaccine called FluMist (same vaccine as Fluenz, different trade name) was introduced in the US schedule in 2003 so there is over 20 years’ experience of widespread use of the vaccine in the US and over 12 flu seasons use of LAIV in the UK.</a:t>
            </a:r>
          </a:p>
          <a:p>
            <a:endParaRPr lang="en-GB">
              <a:solidFill>
                <a:srgbClr val="FF0000"/>
              </a:solidFill>
            </a:endParaRPr>
          </a:p>
          <a:p>
            <a:endParaRPr lang="en-GB">
              <a:solidFill>
                <a:srgbClr val="FF0000"/>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a:solidFill>
                <a:srgbClr val="FF0000"/>
              </a:solidFill>
              <a:effectLst/>
              <a:latin typeface="+mn-lt"/>
              <a:ea typeface="ヒラギノ角ゴ Pro W3" pitchFamily="84" charset="-128"/>
              <a:cs typeface="ヒラギノ角ゴ Pro W3" pitchFamily="84" charset="-128"/>
            </a:endParaRPr>
          </a:p>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33</a:t>
            </a:fld>
            <a:endParaRPr lang="en-US"/>
          </a:p>
        </p:txBody>
      </p:sp>
    </p:spTree>
    <p:extLst>
      <p:ext uri="{BB962C8B-B14F-4D97-AF65-F5344CB8AC3E}">
        <p14:creationId xmlns:p14="http://schemas.microsoft.com/office/powerpoint/2010/main" val="20914869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kern="1200" dirty="0">
                <a:solidFill>
                  <a:schemeClr val="tx1"/>
                </a:solidFill>
                <a:effectLst/>
                <a:latin typeface="+mn-lt"/>
                <a:ea typeface="ヒラギノ角ゴ Pro W3" pitchFamily="84" charset="-128"/>
                <a:cs typeface="ヒラギノ角ゴ Pro W3" pitchFamily="84" charset="-128"/>
              </a:rPr>
              <a:t>Originally, most influenza vaccines were trivalent, containing 2 subtypes of influenza A and one B virus</a:t>
            </a:r>
            <a:r>
              <a:rPr lang="en-GB" sz="1200" kern="1200" baseline="0" dirty="0">
                <a:solidFill>
                  <a:schemeClr val="tx1"/>
                </a:solidFill>
                <a:effectLst/>
                <a:latin typeface="+mn-lt"/>
                <a:ea typeface="ヒラギノ角ゴ Pro W3" pitchFamily="84" charset="-128"/>
                <a:cs typeface="ヒラギノ角ゴ Pro W3" pitchFamily="84" charset="-128"/>
              </a:rPr>
              <a:t> but then q</a:t>
            </a:r>
            <a:r>
              <a:rPr lang="en-GB" sz="1200" kern="1200" dirty="0">
                <a:solidFill>
                  <a:schemeClr val="tx1"/>
                </a:solidFill>
                <a:effectLst/>
                <a:latin typeface="+mn-lt"/>
                <a:ea typeface="ヒラギノ角ゴ Pro W3" pitchFamily="84" charset="-128"/>
                <a:cs typeface="ヒラギノ角ゴ Pro W3" pitchFamily="84" charset="-128"/>
              </a:rPr>
              <a:t>uadrivalent vaccines with an additional B virus were developed and used in recent years </a:t>
            </a:r>
            <a:r>
              <a:rPr lang="en-GB" sz="1800" dirty="0">
                <a:solidFill>
                  <a:srgbClr val="000000"/>
                </a:solidFill>
                <a:effectLst/>
                <a:latin typeface="Calibri" panose="020F0502020204030204" pitchFamily="34" charset="0"/>
                <a:ea typeface="Times New Roman" panose="02020603050405020304" pitchFamily="18" charset="0"/>
                <a:cs typeface="Frutiger 45 Light"/>
              </a:rPr>
              <a:t>to improve the match of the vaccine and offer wider protection against circulating influenza B viruses. </a:t>
            </a:r>
            <a:r>
              <a:rPr lang="en-GB" sz="1200" kern="1200" dirty="0">
                <a:solidFill>
                  <a:schemeClr val="tx1"/>
                </a:solidFill>
                <a:effectLst/>
                <a:latin typeface="+mn-lt"/>
                <a:ea typeface="ヒラギノ角ゴ Pro W3" pitchFamily="84" charset="-128"/>
                <a:cs typeface="ヒラギノ角ゴ Pro W3" pitchFamily="84" charset="-128"/>
              </a:rPr>
              <a:t>The first authorised quadrivalent flu vaccine was</a:t>
            </a:r>
            <a:r>
              <a:rPr lang="en-GB" sz="1200" kern="1200" baseline="0" dirty="0">
                <a:solidFill>
                  <a:schemeClr val="tx1"/>
                </a:solidFill>
                <a:effectLst/>
                <a:latin typeface="+mn-lt"/>
                <a:ea typeface="ヒラギノ角ゴ Pro W3" pitchFamily="84" charset="-128"/>
                <a:cs typeface="ヒラギノ角ゴ Pro W3" pitchFamily="84" charset="-128"/>
              </a:rPr>
              <a:t> made </a:t>
            </a:r>
            <a:r>
              <a:rPr lang="en-GB" sz="1200" kern="1200" dirty="0">
                <a:solidFill>
                  <a:schemeClr val="tx1"/>
                </a:solidFill>
                <a:effectLst/>
                <a:latin typeface="+mn-lt"/>
                <a:ea typeface="ヒラギノ角ゴ Pro W3" pitchFamily="84" charset="-128"/>
                <a:cs typeface="ヒラギノ角ゴ Pro W3" pitchFamily="84" charset="-128"/>
              </a:rPr>
              <a:t>available for use in the UK in 2013. From then, up until this forthcoming flu season (2025 to 2026), all the flu vaccines recommended for use in the UK were quadrivalent vaccines. </a:t>
            </a:r>
          </a:p>
          <a:p>
            <a:pPr algn="l"/>
            <a:r>
              <a:rPr lang="en-GB" b="0" i="0" dirty="0">
                <a:solidFill>
                  <a:srgbClr val="0B0C0C"/>
                </a:solidFill>
                <a:effectLst/>
                <a:latin typeface="GDS Transport"/>
              </a:rPr>
              <a:t>Every year </a:t>
            </a:r>
            <a:r>
              <a:rPr lang="en-GB" b="0" i="0" dirty="0">
                <a:solidFill>
                  <a:srgbClr val="1D70B8"/>
                </a:solidFill>
                <a:effectLst/>
                <a:latin typeface="GDS Transport"/>
                <a:hlinkClick r:id="rId3"/>
              </a:rPr>
              <a:t>JCVI reviews the latest evidence</a:t>
            </a:r>
            <a:r>
              <a:rPr lang="en-GB" b="0" i="0" dirty="0">
                <a:solidFill>
                  <a:srgbClr val="0B0C0C"/>
                </a:solidFill>
                <a:effectLst/>
                <a:latin typeface="GDS Transport"/>
              </a:rPr>
              <a:t> on flu vaccines and advises the type of vaccine to be offered to different age groups. Their advice for 2025 to 2026 noted that the World Health Organization (WHO) has concluded that B/Yamagata lineages are </a:t>
            </a:r>
            <a:r>
              <a:rPr lang="en-GB" b="0" i="0" dirty="0">
                <a:solidFill>
                  <a:srgbClr val="1D70B8"/>
                </a:solidFill>
                <a:effectLst/>
                <a:latin typeface="GDS Transport"/>
                <a:hlinkClick r:id="rId4"/>
              </a:rPr>
              <a:t>no longer circulating</a:t>
            </a:r>
            <a:r>
              <a:rPr lang="en-GB" b="0" i="0" dirty="0">
                <a:solidFill>
                  <a:srgbClr val="0B0C0C"/>
                </a:solidFill>
                <a:effectLst/>
                <a:latin typeface="GDS Transport"/>
              </a:rPr>
              <a:t> and are unlikely to cause future epidemics, and that inclusion of a B/Yamagata antigen as a component of flu vaccines is no longer warranted. WHO stated that every effort should be made to exclude this as soon as possible, across all vaccine types. Therefore, for the 2025 to 2026 flu vaccination programme, all flu vaccines will be trivalent vaccines again.</a:t>
            </a:r>
            <a:endParaRPr lang="en-GB" dirty="0"/>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34</a:t>
            </a:fld>
            <a:endParaRPr lang="en-US"/>
          </a:p>
        </p:txBody>
      </p:sp>
    </p:spTree>
    <p:extLst>
      <p:ext uri="{BB962C8B-B14F-4D97-AF65-F5344CB8AC3E}">
        <p14:creationId xmlns:p14="http://schemas.microsoft.com/office/powerpoint/2010/main" val="1844016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There are a number of different flu vaccines available each year and it is important to be aware of the age indications for each of them and the ovalbumin content for those where the flu viruses are grown on hens eggs.</a:t>
            </a:r>
          </a:p>
        </p:txBody>
      </p:sp>
      <p:sp>
        <p:nvSpPr>
          <p:cNvPr id="4" name="Slide Number Placeholder 3"/>
          <p:cNvSpPr>
            <a:spLocks noGrp="1"/>
          </p:cNvSpPr>
          <p:nvPr>
            <p:ph type="sldNum" sz="quarter" idx="5"/>
          </p:nvPr>
        </p:nvSpPr>
        <p:spPr/>
        <p:txBody>
          <a:bodyPr/>
          <a:lstStyle/>
          <a:p>
            <a:fld id="{0C9349AD-43E2-A142-9B61-FBB06C64E86F}" type="slidenum">
              <a:rPr lang="en-US" smtClean="0"/>
              <a:t>36</a:t>
            </a:fld>
            <a:endParaRPr lang="en-US"/>
          </a:p>
        </p:txBody>
      </p:sp>
    </p:spTree>
    <p:extLst>
      <p:ext uri="{BB962C8B-B14F-4D97-AF65-F5344CB8AC3E}">
        <p14:creationId xmlns:p14="http://schemas.microsoft.com/office/powerpoint/2010/main" val="21243865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t>Inactivated flu</a:t>
            </a:r>
            <a:r>
              <a:rPr lang="en-GB" baseline="0" dirty="0"/>
              <a:t> </a:t>
            </a:r>
            <a:r>
              <a:rPr lang="en-GB" dirty="0"/>
              <a:t>vaccine for intramuscular (IM) administration is supplied as a suspension in a pre-filled syringe.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The LAIV  is supplied as a single use prefilled nasal applicator</a:t>
            </a:r>
            <a:r>
              <a:rPr lang="en-GB" baseline="0" dirty="0"/>
              <a:t> that is </a:t>
            </a:r>
            <a:r>
              <a:rPr lang="en-GB" dirty="0"/>
              <a:t>ready to use.  No reconstitution or dilution is required.</a:t>
            </a:r>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All but one of the flu vaccines available in the UK are inactivated, do not contain live viruses and cannot cause clinical influenza. In previous years, most of the available</a:t>
            </a:r>
            <a:r>
              <a:rPr lang="en-GB" sz="1200" kern="1200" baseline="0" dirty="0">
                <a:solidFill>
                  <a:schemeClr val="tx1"/>
                </a:solidFill>
                <a:effectLst/>
                <a:latin typeface="+mn-lt"/>
                <a:ea typeface="ヒラギノ角ゴ Pro W3" pitchFamily="84" charset="-128"/>
                <a:cs typeface="ヒラギノ角ゴ Pro W3" pitchFamily="84" charset="-128"/>
              </a:rPr>
              <a:t> flu </a:t>
            </a:r>
            <a:r>
              <a:rPr lang="en-GB" sz="1200" kern="1200" dirty="0">
                <a:solidFill>
                  <a:schemeClr val="tx1"/>
                </a:solidFill>
                <a:effectLst/>
                <a:latin typeface="+mn-lt"/>
                <a:ea typeface="ヒラギノ角ゴ Pro W3" pitchFamily="84" charset="-128"/>
                <a:cs typeface="ヒラギノ角ゴ Pro W3" pitchFamily="84" charset="-128"/>
              </a:rPr>
              <a:t>vaccines were prepared from viruses grown in embryonated hens eggs. For 2025/26, flu vaccines are available that are cell cultured, or egg cultured.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The flu</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vaccines available in the UK for the 2025/26 flu</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season are listed in</a:t>
            </a:r>
            <a:r>
              <a:rPr lang="en-GB" sz="1200" kern="1200" baseline="0" dirty="0">
                <a:solidFill>
                  <a:schemeClr val="tx1"/>
                </a:solidFill>
                <a:effectLst/>
                <a:latin typeface="+mn-lt"/>
                <a:ea typeface="ヒラギノ角ゴ Pro W3" pitchFamily="84" charset="-128"/>
                <a:cs typeface="ヒラギノ角ゴ Pro W3" pitchFamily="84" charset="-128"/>
              </a:rPr>
              <a:t> the </a:t>
            </a:r>
            <a:r>
              <a:rPr lang="en-GB" b="0" i="0" u="none" strike="noStrike" dirty="0">
                <a:solidFill>
                  <a:srgbClr val="0B0C0C"/>
                </a:solidFill>
                <a:effectLst/>
                <a:latin typeface="GDS Transport"/>
                <a:hlinkClick r:id="rId3"/>
              </a:rPr>
              <a:t>National flu immunisation programme 2025 to 2026 letter</a:t>
            </a:r>
            <a:endParaRPr lang="en-GB" b="0" i="0" dirty="0">
              <a:solidFill>
                <a:srgbClr val="000000"/>
              </a:solidFill>
              <a:effectLst/>
              <a:latin typeface="GDS Transport"/>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37</a:t>
            </a:fld>
            <a:endParaRPr lang="en-US"/>
          </a:p>
        </p:txBody>
      </p:sp>
    </p:spTree>
    <p:extLst>
      <p:ext uri="{BB962C8B-B14F-4D97-AF65-F5344CB8AC3E}">
        <p14:creationId xmlns:p14="http://schemas.microsoft.com/office/powerpoint/2010/main" val="8750116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38</a:t>
            </a:fld>
            <a:endParaRPr lang="en-US"/>
          </a:p>
        </p:txBody>
      </p:sp>
    </p:spTree>
    <p:extLst>
      <p:ext uri="{BB962C8B-B14F-4D97-AF65-F5344CB8AC3E}">
        <p14:creationId xmlns:p14="http://schemas.microsoft.com/office/powerpoint/2010/main" val="2837922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Segoe UI" panose="020B0502040204020203" pitchFamily="34" charset="0"/>
              </a:rPr>
              <a:t>Providers of immunisation services should procure the JCVI preferred vaccines. </a:t>
            </a:r>
            <a:r>
              <a:rPr lang="en-GB" sz="1800" dirty="0" err="1">
                <a:effectLst/>
                <a:latin typeface="Segoe UI" panose="020B0502040204020203" pitchFamily="34" charset="0"/>
              </a:rPr>
              <a:t>IIVe</a:t>
            </a:r>
            <a:r>
              <a:rPr lang="en-GB" sz="1800" dirty="0">
                <a:effectLst/>
                <a:latin typeface="Segoe UI" panose="020B0502040204020203" pitchFamily="34" charset="0"/>
              </a:rPr>
              <a:t> should only be offered when every attempt to obtain and give the vaccine recommended for age or risk group has been exhausted. Evidence of this may be requested by the commissioner before reimbursement is agreed.</a:t>
            </a:r>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39</a:t>
            </a:fld>
            <a:endParaRPr lang="en-US"/>
          </a:p>
        </p:txBody>
      </p:sp>
    </p:spTree>
    <p:extLst>
      <p:ext uri="{BB962C8B-B14F-4D97-AF65-F5344CB8AC3E}">
        <p14:creationId xmlns:p14="http://schemas.microsoft.com/office/powerpoint/2010/main" val="20886902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Egg adaptation: Previously, virtually all flu vaccines had been cultured in fertilised chicken eggs but when flu vaccine viruses are grown this way, the viruses adapt to live in the egg. This can lead to changes in the viruses during the manufacturing process which means the egg-derived virus used in the vaccine is then not a complete antigenic match to the original wild-type strain recommended by the WHO. This means the vaccine virus may not match the circulating flu strain as closely and the vaccines produced may therefore not be as effective. Although this ‘egg adaptation’ has been known about for a long time, it has become more of a problem in the last decade, particularly for the A(H3N2) virus which appears to be more affected by egg adaptation than the other flu A and B viruses.</a:t>
            </a:r>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41</a:t>
            </a:fld>
            <a:endParaRPr lang="en-US"/>
          </a:p>
        </p:txBody>
      </p:sp>
    </p:spTree>
    <p:extLst>
      <p:ext uri="{BB962C8B-B14F-4D97-AF65-F5344CB8AC3E}">
        <p14:creationId xmlns:p14="http://schemas.microsoft.com/office/powerpoint/2010/main" val="7431644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The inactivated split virion high dose inactivated influenza vaccine (IIV-HD) contains four times the amount of antigen that standard dose flu vaccines contain (60 micrograms of haemagglutinin of each of the virus strains per dose compared to 15 micrograms of each in the inactivated influenza standard dose vaccines).The higher dose of antigen in the vaccine is intended to enhance the immune response made by people aged from 60 years and therefore, provide them with better protection against flu. Studies have shown that IIV-HD is more effective in older adults and that they made higher antibody levels following receipt of IIV-HD than they made to a standard dose flu vaccine. </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44</a:t>
            </a:fld>
            <a:endParaRPr lang="en-US"/>
          </a:p>
        </p:txBody>
      </p:sp>
    </p:spTree>
    <p:extLst>
      <p:ext uri="{BB962C8B-B14F-4D97-AF65-F5344CB8AC3E}">
        <p14:creationId xmlns:p14="http://schemas.microsoft.com/office/powerpoint/2010/main" val="15390731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rgbClr val="FF0000"/>
                </a:solidFill>
              </a:rPr>
              <a:t>The inactivated flu vaccines are interchangeable; the second dose, if indicated, should be given at least 4 weeks after the first dose in accordance with the manufacturer’s SmPC for that vaccine.</a:t>
            </a:r>
          </a:p>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45</a:t>
            </a:fld>
            <a:endParaRPr lang="en-US"/>
          </a:p>
        </p:txBody>
      </p:sp>
    </p:spTree>
    <p:extLst>
      <p:ext uri="{BB962C8B-B14F-4D97-AF65-F5344CB8AC3E}">
        <p14:creationId xmlns:p14="http://schemas.microsoft.com/office/powerpoint/2010/main" val="3547361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a:solidFill>
                  <a:schemeClr val="tx1"/>
                </a:solidFill>
                <a:latin typeface="+mn-lt"/>
                <a:ea typeface="ヒラギノ角ゴ Pro W3" pitchFamily="84" charset="-128"/>
                <a:cs typeface="ヒラギノ角ゴ Pro W3" pitchFamily="84" charset="-128"/>
              </a:rPr>
              <a:t>Morbidity and mortality attributed to flu is a key factor in NHS winter pressures and a major cause of harm to individuals, especially vulnerable people. The annual flu immunisation programme helps to reduce GP consultations, unplanned hospital admissions and pressure on A&amp;E and is therefore a critical element of the system-wide approach for delivering robust and resilient health and care services during the winter. </a:t>
            </a:r>
          </a:p>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4</a:t>
            </a:fld>
            <a:endParaRPr lang="en-US"/>
          </a:p>
        </p:txBody>
      </p:sp>
    </p:spTree>
    <p:extLst>
      <p:ext uri="{BB962C8B-B14F-4D97-AF65-F5344CB8AC3E}">
        <p14:creationId xmlns:p14="http://schemas.microsoft.com/office/powerpoint/2010/main" val="38992071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Fluenz</a:t>
            </a:r>
            <a:r>
              <a:rPr lang="en-GB" dirty="0"/>
              <a:t> is a live attenuated vaccine (a weakened form of flu virus which cannot cause disease but which protects against flu).  It is a cold adapted virus which means it cannot replicate at body temperature.</a:t>
            </a:r>
          </a:p>
          <a:p>
            <a:endParaRPr lang="en-GB" dirty="0"/>
          </a:p>
          <a:p>
            <a:r>
              <a:rPr lang="en-GB" dirty="0"/>
              <a:t>This is a nasal vaccine and </a:t>
            </a:r>
            <a:r>
              <a:rPr lang="en-GB" b="1" dirty="0"/>
              <a:t>must not</a:t>
            </a:r>
            <a:r>
              <a:rPr lang="en-GB" dirty="0"/>
              <a:t> be injected.</a:t>
            </a:r>
          </a:p>
          <a:p>
            <a:endParaRPr lang="en-GB" dirty="0"/>
          </a:p>
          <a:p>
            <a:r>
              <a:rPr lang="en-GB" dirty="0"/>
              <a:t>It is supplied in a box containing 10 prefilled nasal applicators.</a:t>
            </a:r>
          </a:p>
          <a:p>
            <a:endParaRPr lang="en-GB" dirty="0"/>
          </a:p>
          <a:p>
            <a:r>
              <a:rPr lang="en-GB" dirty="0"/>
              <a:t>Live attenuated influenza vaccine (</a:t>
            </a:r>
            <a:r>
              <a:rPr lang="en-GB" dirty="0" err="1"/>
              <a:t>Fluenz</a:t>
            </a:r>
            <a:r>
              <a:rPr lang="en-GB" dirty="0"/>
              <a:t>) is the preferred flu vaccine for children aged 2 to less than 18 years.</a:t>
            </a:r>
          </a:p>
          <a:p>
            <a:endParaRPr lang="en-GB" dirty="0"/>
          </a:p>
          <a:p>
            <a:r>
              <a:rPr lang="en-GB" dirty="0"/>
              <a:t>It became available in the UK for the 2012/13 flu season.  It has been used in USA (same vaccine but under the name</a:t>
            </a:r>
            <a:r>
              <a:rPr lang="en-GB" baseline="0" dirty="0"/>
              <a:t> </a:t>
            </a:r>
            <a:r>
              <a:rPr lang="en-GB" baseline="0" dirty="0" err="1"/>
              <a:t>FluMist</a:t>
            </a:r>
            <a:r>
              <a:rPr lang="en-GB" baseline="0" dirty="0"/>
              <a:t>) </a:t>
            </a:r>
            <a:r>
              <a:rPr lang="en-GB" dirty="0"/>
              <a:t>for many years and millions of doses have been given both in the UK (over 30 million) and worldwide .</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46</a:t>
            </a:fld>
            <a:endParaRPr lang="en-US"/>
          </a:p>
        </p:txBody>
      </p:sp>
    </p:spTree>
    <p:extLst>
      <p:ext uri="{BB962C8B-B14F-4D97-AF65-F5344CB8AC3E}">
        <p14:creationId xmlns:p14="http://schemas.microsoft.com/office/powerpoint/2010/main" val="6900993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47</a:t>
            </a:fld>
            <a:endParaRPr lang="en-US"/>
          </a:p>
        </p:txBody>
      </p:sp>
    </p:spTree>
    <p:extLst>
      <p:ext uri="{BB962C8B-B14F-4D97-AF65-F5344CB8AC3E}">
        <p14:creationId xmlns:p14="http://schemas.microsoft.com/office/powerpoint/2010/main" val="9846765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48</a:t>
            </a:fld>
            <a:endParaRPr lang="en-US"/>
          </a:p>
        </p:txBody>
      </p:sp>
    </p:spTree>
    <p:extLst>
      <p:ext uri="{BB962C8B-B14F-4D97-AF65-F5344CB8AC3E}">
        <p14:creationId xmlns:p14="http://schemas.microsoft.com/office/powerpoint/2010/main" val="8026051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50</a:t>
            </a:fld>
            <a:endParaRPr lang="en-US"/>
          </a:p>
        </p:txBody>
      </p:sp>
    </p:spTree>
    <p:extLst>
      <p:ext uri="{BB962C8B-B14F-4D97-AF65-F5344CB8AC3E}">
        <p14:creationId xmlns:p14="http://schemas.microsoft.com/office/powerpoint/2010/main" val="5685715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53</a:t>
            </a:fld>
            <a:endParaRPr lang="en-US"/>
          </a:p>
        </p:txBody>
      </p:sp>
    </p:spTree>
    <p:extLst>
      <p:ext uri="{BB962C8B-B14F-4D97-AF65-F5344CB8AC3E}">
        <p14:creationId xmlns:p14="http://schemas.microsoft.com/office/powerpoint/2010/main" val="30364295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ヒラギノ角ゴ Pro W3" pitchFamily="84" charset="-128"/>
                <a:cs typeface="ヒラギノ角ゴ Pro W3" pitchFamily="84" charset="-128"/>
              </a:rPr>
              <a:t>Confirmed anaphylaxis is rare. Other allergic conditions such as rashes may occur more commonly and are not contraindications to further immunisation. A careful history of the event will often distinguish between true anaphylaxis and other events that are either not due to the vaccine or are not life threatening. In the latter circumstance, it may be possible to continue the immunisation course. Specialist advice must be sought on the vaccines and the circumstances in which they could be given. The risk to the individual of not being immunised must be taken into account.</a:t>
            </a:r>
          </a:p>
          <a:p>
            <a:r>
              <a:rPr lang="en-GB" sz="1200" kern="1200" dirty="0">
                <a:solidFill>
                  <a:schemeClr val="tx1"/>
                </a:solidFill>
                <a:effectLst/>
                <a:latin typeface="+mn-lt"/>
                <a:ea typeface="ヒラギノ角ゴ Pro W3" pitchFamily="84" charset="-128"/>
                <a:cs typeface="ヒラギノ角ゴ Pro W3" pitchFamily="84" charset="-128"/>
              </a:rPr>
              <a:t> </a:t>
            </a:r>
          </a:p>
          <a:p>
            <a:r>
              <a:rPr lang="en-GB" sz="1200" kern="1200" dirty="0">
                <a:solidFill>
                  <a:schemeClr val="tx1"/>
                </a:solidFill>
                <a:effectLst/>
                <a:latin typeface="+mn-lt"/>
                <a:ea typeface="ヒラギノ角ゴ Pro W3" pitchFamily="84" charset="-128"/>
                <a:cs typeface="ヒラギノ角ゴ Pro W3" pitchFamily="84" charset="-128"/>
              </a:rPr>
              <a:t>The live attenuated influenza vaccine (Fluenz) should not be given to children or adolescents who are clinically severely immunodeficient due to conditions or immunosuppressive therapy such as: acute and chronic leukaemias; lymphoma; HIV infection not suppressed by antiretroviral therapy; cellular immune deficiencies; and high dose corticosteroids. It is not contraindicated for use in children or adolescents living with HIV infection who are receiving antiretroviral therapy and attaining viral suppression; or who are receiving topical/inhaled corticosteroids or low-dose systemic corticosteroids or those receiving corticosteroids as replacement therapy, e.g. for adrenal insufficiency. </a:t>
            </a:r>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endParaRPr lang="en-GB" dirty="0"/>
          </a:p>
          <a:p>
            <a:r>
              <a:rPr lang="en-GB" sz="1800" dirty="0">
                <a:effectLst/>
                <a:latin typeface="Aptos" panose="020B0004020202020204" pitchFamily="34" charset="0"/>
                <a:ea typeface="Aptos" panose="020B0004020202020204" pitchFamily="34" charset="0"/>
                <a:cs typeface="Aptos" panose="020B0004020202020204" pitchFamily="34" charset="0"/>
              </a:rPr>
              <a:t>The SmPC for LAIV lists salicylate use among children and adolescents as a contraindication for LAIV because of reports of the association of Reye’s syndrome with salicylates and wild-type influenza infection. No direct association between salicylate therapy and LAIV and Reye’s syndrome has been described, and is included on the SmPC on theoretical grounds only. As a precaution children and adolescents receiving salicylate therapy that has been associated with Reye’s syndrome (such as systemic aspirin therapy) should not be offered LAIV, however, LAIV can be offered to children and adolescents receiving salicylates that are not associated with Reye’s syndrome such as salicylates given for topical treatment of localised conditions or </a:t>
            </a:r>
            <a:r>
              <a:rPr lang="en-GB" sz="1800" dirty="0" err="1">
                <a:effectLst/>
                <a:latin typeface="Aptos" panose="020B0004020202020204" pitchFamily="34" charset="0"/>
                <a:ea typeface="Aptos" panose="020B0004020202020204" pitchFamily="34" charset="0"/>
                <a:cs typeface="Aptos" panose="020B0004020202020204" pitchFamily="34" charset="0"/>
              </a:rPr>
              <a:t>aminosalicylates</a:t>
            </a:r>
            <a:r>
              <a:rPr lang="en-GB" sz="1800" dirty="0">
                <a:effectLst/>
                <a:latin typeface="Aptos" panose="020B0004020202020204" pitchFamily="34" charset="0"/>
                <a:ea typeface="Aptos" panose="020B0004020202020204" pitchFamily="34" charset="0"/>
                <a:cs typeface="Aptos" panose="020B0004020202020204" pitchFamily="34" charset="0"/>
              </a:rPr>
              <a:t> for inflammatory bowel disease.</a:t>
            </a:r>
          </a:p>
          <a:p>
            <a:endParaRPr lang="en-GB"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Safety data for the live attenuated flu vaccine when given in pregnancy is limited. Whilst there is no evidence of risk with live attenuated flu</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vaccine,</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inactivated flu</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vaccines are preferred for those who are pregnant. There is no need, however, to specifically test eligible girls for pregnancy or to advise avoidance of pregnancy in those who have been recently vaccinated.</a:t>
            </a:r>
          </a:p>
          <a:p>
            <a:endParaRPr lang="en-GB" dirty="0"/>
          </a:p>
          <a:p>
            <a:r>
              <a:rPr lang="en-GB" sz="1200" kern="1200" dirty="0">
                <a:solidFill>
                  <a:schemeClr val="tx1"/>
                </a:solidFill>
                <a:effectLst/>
                <a:latin typeface="+mn-lt"/>
                <a:ea typeface="ヒラギノ角ゴ Pro W3" pitchFamily="84" charset="-128"/>
                <a:cs typeface="ヒラギノ角ゴ Pro W3" pitchFamily="84" charset="-128"/>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ヒラギノ角ゴ Pro W3" pitchFamily="84" charset="-128"/>
                <a:cs typeface="ヒラギノ角ゴ Pro W3" pitchFamily="84" charset="-128"/>
              </a:rPr>
              <a:t>The SmPCs for individual products should always be referred to when deciding which vaccine to give. </a:t>
            </a:r>
            <a:r>
              <a:rPr lang="en-GB" sz="1000" dirty="0"/>
              <a:t>There are very few individuals</a:t>
            </a:r>
            <a:r>
              <a:rPr lang="en-GB" sz="1000" baseline="0" dirty="0"/>
              <a:t> </a:t>
            </a:r>
            <a:r>
              <a:rPr lang="en-GB" sz="1000" dirty="0"/>
              <a:t>who cannot receive any flu</a:t>
            </a:r>
            <a:r>
              <a:rPr lang="en-GB" sz="1000" baseline="0" dirty="0"/>
              <a:t> </a:t>
            </a:r>
            <a:r>
              <a:rPr lang="en-GB" sz="1000" dirty="0"/>
              <a:t>vaccine.</a:t>
            </a:r>
            <a:r>
              <a:rPr lang="en-GB" sz="1000" baseline="0" dirty="0"/>
              <a:t> </a:t>
            </a:r>
            <a:r>
              <a:rPr lang="en-GB" sz="1000" dirty="0"/>
              <a:t>When there is doubt, appropriate advice should be sought promptly from the local screening and immunisation or health protection team or the patient’s consultant so that the period the individual is left unvaccinated is minimised.</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56</a:t>
            </a:fld>
            <a:endParaRPr lang="en-US"/>
          </a:p>
        </p:txBody>
      </p:sp>
    </p:spTree>
    <p:extLst>
      <p:ext uri="{BB962C8B-B14F-4D97-AF65-F5344CB8AC3E}">
        <p14:creationId xmlns:p14="http://schemas.microsoft.com/office/powerpoint/2010/main" val="35269772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Minor illnesses without fever or systemic upset are not valid reasons to postpone vaccination. If the individual is acutely unwell, immunisation may be postponed until they have recovered.</a:t>
            </a:r>
            <a:r>
              <a:rPr lang="en-GB" baseline="0"/>
              <a:t> T</a:t>
            </a:r>
            <a:r>
              <a:rPr lang="en-GB"/>
              <a:t>his is to avoid confusing the differential diagnosis of acute illness by wrongly attributing any</a:t>
            </a:r>
            <a:r>
              <a:rPr lang="en-GB" baseline="0"/>
              <a:t> </a:t>
            </a:r>
            <a:r>
              <a:rPr lang="en-GB"/>
              <a:t>signs or symptoms to</a:t>
            </a:r>
            <a:r>
              <a:rPr lang="en-GB" baseline="0"/>
              <a:t> the</a:t>
            </a:r>
            <a:r>
              <a:rPr lang="en-GB"/>
              <a:t> adverse effects of the vaccine.</a:t>
            </a:r>
          </a:p>
          <a:p>
            <a:endParaRPr lang="en-GB"/>
          </a:p>
          <a:p>
            <a:r>
              <a:rPr lang="en-GB"/>
              <a:t>There are no data on the effectiveness of LAIV</a:t>
            </a:r>
            <a:r>
              <a:rPr lang="en-GB" baseline="0"/>
              <a:t> </a:t>
            </a:r>
            <a:r>
              <a:rPr lang="en-GB"/>
              <a:t>when given to children with heavily blocked or runny nose (rhinitis) attributable to infection or allergy. As heavy nasal congestion might impede delivery of the vaccine to the nasopharyngeal mucosa, deferral of administration until resolution of the nasal congestion should be considered or an appropriate alternative intramuscularly administered influenza vaccine should be considered. </a:t>
            </a:r>
          </a:p>
          <a:p>
            <a:endParaRPr lang="en-GB"/>
          </a:p>
          <a:p>
            <a:pPr>
              <a:lnSpc>
                <a:spcPct val="90000"/>
              </a:lnSpc>
              <a:spcBef>
                <a:spcPct val="0"/>
              </a:spcBef>
            </a:pPr>
            <a:r>
              <a:rPr lang="en-GB"/>
              <a:t>Children with cochlear implants can be given LAIV safely although ideally not in the week prior to implant surgery or for 2 weeks afterwards, or if there is evidence of on-going cerebrospinal fluid leak</a:t>
            </a:r>
          </a:p>
          <a:p>
            <a:pPr marL="0" indent="0">
              <a:lnSpc>
                <a:spcPct val="90000"/>
              </a:lnSpc>
              <a:spcBef>
                <a:spcPct val="0"/>
              </a:spcBef>
              <a:buNone/>
            </a:pPr>
            <a:endParaRPr lang="en-GB"/>
          </a:p>
          <a:p>
            <a:pPr>
              <a:lnSpc>
                <a:spcPct val="90000"/>
              </a:lnSpc>
              <a:spcBef>
                <a:spcPct val="0"/>
              </a:spcBef>
            </a:pPr>
            <a:r>
              <a:rPr lang="en-GB"/>
              <a:t>Children with unrepaired craniofacial malformations where there may be a potential portal of entry to the brain / central nervous system, or where there are particular concerns around absorption may require an IIV injection instead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a:solidFill>
                <a:schemeClr val="tx1"/>
              </a:solidFill>
              <a:effectLst/>
              <a:latin typeface="+mn-lt"/>
              <a:ea typeface="ヒラギノ角ゴ Pro W3" pitchFamily="84" charset="-128"/>
              <a:cs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a:solidFill>
                  <a:schemeClr val="tx1"/>
                </a:solidFill>
                <a:effectLst/>
                <a:latin typeface="+mn-lt"/>
                <a:ea typeface="ヒラギノ角ゴ Pro W3" pitchFamily="84" charset="-128"/>
                <a:cs typeface="ヒラギノ角ゴ Pro W3" pitchFamily="84" charset="-128"/>
              </a:rPr>
              <a:t>There is a potential for influenza antiviral agents to lower the effectiveness of the live attenuated influenza vaccine. Therefore, influenza antiviral agents and LAIV should not be administered concomitantly. LAIV</a:t>
            </a:r>
            <a:r>
              <a:rPr lang="en-GB" sz="1200" kern="1200" baseline="0">
                <a:solidFill>
                  <a:schemeClr val="tx1"/>
                </a:solidFill>
                <a:effectLst/>
                <a:latin typeface="+mn-lt"/>
                <a:ea typeface="ヒラギノ角ゴ Pro W3" pitchFamily="84" charset="-128"/>
                <a:cs typeface="ヒラギノ角ゴ Pro W3" pitchFamily="84" charset="-128"/>
              </a:rPr>
              <a:t> </a:t>
            </a:r>
            <a:r>
              <a:rPr lang="en-GB" sz="1200" kern="1200">
                <a:solidFill>
                  <a:schemeClr val="tx1"/>
                </a:solidFill>
                <a:effectLst/>
                <a:latin typeface="+mn-lt"/>
                <a:ea typeface="ヒラギノ角ゴ Pro W3" pitchFamily="84" charset="-128"/>
                <a:cs typeface="ヒラギノ角ゴ Pro W3" pitchFamily="84" charset="-128"/>
              </a:rPr>
              <a:t>should be delayed until 48 hours following the cessation of treatment with influenza antiviral agents. Administration of influenza antiviral agents within 2 weeks of administration of LAIV</a:t>
            </a:r>
            <a:r>
              <a:rPr lang="en-GB" sz="1200" kern="1200" baseline="0">
                <a:solidFill>
                  <a:schemeClr val="tx1"/>
                </a:solidFill>
                <a:effectLst/>
                <a:latin typeface="+mn-lt"/>
                <a:ea typeface="ヒラギノ角ゴ Pro W3" pitchFamily="84" charset="-128"/>
                <a:cs typeface="ヒラギノ角ゴ Pro W3" pitchFamily="84" charset="-128"/>
              </a:rPr>
              <a:t> </a:t>
            </a:r>
            <a:r>
              <a:rPr lang="en-GB" sz="1200" kern="1200">
                <a:solidFill>
                  <a:schemeClr val="tx1"/>
                </a:solidFill>
                <a:effectLst/>
                <a:latin typeface="+mn-lt"/>
                <a:ea typeface="ヒラギノ角ゴ Pro W3" pitchFamily="84" charset="-128"/>
                <a:cs typeface="ヒラギノ角ゴ Pro W3" pitchFamily="84" charset="-128"/>
              </a:rPr>
              <a:t>may adversely affect the effectiveness of the vaccine.</a:t>
            </a:r>
          </a:p>
          <a:p>
            <a:endParaRPr lang="en-GB"/>
          </a:p>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57</a:t>
            </a:fld>
            <a:endParaRPr lang="en-US"/>
          </a:p>
        </p:txBody>
      </p:sp>
    </p:spTree>
    <p:extLst>
      <p:ext uri="{BB962C8B-B14F-4D97-AF65-F5344CB8AC3E}">
        <p14:creationId xmlns:p14="http://schemas.microsoft.com/office/powerpoint/2010/main" val="35360267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ヒラギノ角ゴ Pro W3" pitchFamily="84" charset="-128"/>
                <a:cs typeface="ヒラギノ角ゴ Pro W3" pitchFamily="84" charset="-128"/>
              </a:rPr>
              <a:t>In 2019, JCVI advised that, on the basis of recent data, children with asthma on inhaled corticosteroids may safely be given LAIV, irrespective of the dose prescribed. LAIV is not recommended for children and adolescents currently experiencing an acute exacerbation of symptoms including those who have had increased wheezing and/or needed additional bronchodilator treatment in the previous 72 hours. Such children should be offered a suitable inactivated influenza vaccine to avoid a delay in protection.</a:t>
            </a:r>
          </a:p>
          <a:p>
            <a:r>
              <a:rPr lang="en-GB" sz="1200" b="0" i="0" u="none" strike="noStrike" kern="1200" baseline="0" dirty="0">
                <a:solidFill>
                  <a:schemeClr val="tx1"/>
                </a:solidFill>
                <a:latin typeface="+mn-lt"/>
                <a:ea typeface="ヒラギノ角ゴ Pro W3" pitchFamily="84" charset="-128"/>
                <a:cs typeface="ヒラギノ角ゴ Pro W3" pitchFamily="84" charset="-128"/>
              </a:rPr>
              <a:t>There are limited safety data in children who require regular oral steroids for maintenance of asthma control, or have previously required intensive care for asthma exacerbation – such children should only be given LAIV on the advice of their specialist. As these children may be at higher risk from influenza infection, those who cannot receive LAIV should receive a suitable inactivated influenza vaccine. Children with significant asthma and aged under 9 years who have not been previously vaccinated against influenza will require a second dose (of either LAIV or inactivated vaccine as appropriate).</a:t>
            </a:r>
            <a:endParaRPr lang="en-GB" dirty="0"/>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58</a:t>
            </a:fld>
            <a:endParaRPr lang="en-US"/>
          </a:p>
        </p:txBody>
      </p:sp>
    </p:spTree>
    <p:extLst>
      <p:ext uri="{BB962C8B-B14F-4D97-AF65-F5344CB8AC3E}">
        <p14:creationId xmlns:p14="http://schemas.microsoft.com/office/powerpoint/2010/main" val="27583340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59</a:t>
            </a:fld>
            <a:endParaRPr lang="en-US"/>
          </a:p>
        </p:txBody>
      </p:sp>
    </p:spTree>
    <p:extLst>
      <p:ext uri="{BB962C8B-B14F-4D97-AF65-F5344CB8AC3E}">
        <p14:creationId xmlns:p14="http://schemas.microsoft.com/office/powerpoint/2010/main" val="30077766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u="sng" dirty="0">
              <a:solidFill>
                <a:srgbClr val="365F91"/>
              </a:solidFill>
              <a:effectLst/>
              <a:latin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ptos" panose="020B0004020202020204" pitchFamily="34" charset="0"/>
                <a:ea typeface="Aptos" panose="020B0004020202020204" pitchFamily="34" charset="0"/>
                <a:cs typeface="Aptos" panose="020B0004020202020204" pitchFamily="34" charset="0"/>
              </a:rPr>
              <a:t>The SmPC for LAIV lists salicylate use among children and adolescents as a contraindication for LAIV because of reports of the association of </a:t>
            </a:r>
            <a:r>
              <a:rPr lang="en-GB" sz="1800" u="sng" dirty="0">
                <a:solidFill>
                  <a:srgbClr val="365F91"/>
                </a:solidFill>
                <a:effectLst/>
                <a:latin typeface="Arial" panose="020B0604020202020204" pitchFamily="34" charset="0"/>
                <a:ea typeface="Times New Roman" panose="02020603050405020304" pitchFamily="18" charset="0"/>
                <a:cs typeface="Times New Roman" panose="02020603050405020304" pitchFamily="18" charset="0"/>
                <a:hlinkClick r:id="rId3"/>
              </a:rPr>
              <a:t>Reye’s syndrome</a:t>
            </a:r>
            <a:r>
              <a:rPr lang="en-GB" sz="1800" u="sng" dirty="0">
                <a:solidFill>
                  <a:srgbClr val="365F91"/>
                </a:solidFill>
                <a:effectLst/>
                <a:latin typeface="Arial" panose="020B0604020202020204" pitchFamily="34" charset="0"/>
                <a:ea typeface="Times New Roman" panose="02020603050405020304" pitchFamily="18" charset="0"/>
                <a:cs typeface="Times New Roman" panose="02020603050405020304" pitchFamily="18" charset="0"/>
              </a:rPr>
              <a:t> with</a:t>
            </a:r>
            <a:r>
              <a:rPr lang="en-GB" sz="1800" dirty="0">
                <a:effectLst/>
                <a:latin typeface="Aptos" panose="020B0004020202020204" pitchFamily="34" charset="0"/>
                <a:ea typeface="Aptos" panose="020B0004020202020204" pitchFamily="34" charset="0"/>
                <a:cs typeface="Aptos" panose="020B0004020202020204" pitchFamily="34" charset="0"/>
              </a:rPr>
              <a:t> salicylates and wild-type influenza infection. No direct association between salicylate therapy and LAIV and Reye’s syndrome has been described and is included on the SmPC on theoretical grounds only. As a precaution children and adolescents receiving salicylate therapy that has been associated with Reye’s syndrome (such as systemic aspirin therapy) should not be offered LAIV, however, LAIV can be offered to children and adolescents receiving salicylates that are not associated with Reye’s syndrome such as salicylates given for topical treatment of localised conditions or </a:t>
            </a:r>
            <a:r>
              <a:rPr lang="en-GB" sz="1800" dirty="0" err="1">
                <a:effectLst/>
                <a:latin typeface="Aptos" panose="020B0004020202020204" pitchFamily="34" charset="0"/>
                <a:ea typeface="Aptos" panose="020B0004020202020204" pitchFamily="34" charset="0"/>
                <a:cs typeface="Aptos" panose="020B0004020202020204" pitchFamily="34" charset="0"/>
              </a:rPr>
              <a:t>aminosalicylates</a:t>
            </a:r>
            <a:r>
              <a:rPr lang="en-GB" sz="1800" dirty="0">
                <a:effectLst/>
                <a:latin typeface="Aptos" panose="020B0004020202020204" pitchFamily="34" charset="0"/>
                <a:ea typeface="Aptos" panose="020B0004020202020204" pitchFamily="34" charset="0"/>
                <a:cs typeface="Aptos" panose="020B0004020202020204" pitchFamily="34" charset="0"/>
              </a:rPr>
              <a:t> for inflammatory bowel disease.</a:t>
            </a:r>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62</a:t>
            </a:fld>
            <a:endParaRPr lang="en-US"/>
          </a:p>
        </p:txBody>
      </p:sp>
    </p:spTree>
    <p:extLst>
      <p:ext uri="{BB962C8B-B14F-4D97-AF65-F5344CB8AC3E}">
        <p14:creationId xmlns:p14="http://schemas.microsoft.com/office/powerpoint/2010/main" val="4055376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5</a:t>
            </a:fld>
            <a:endParaRPr lang="en-US"/>
          </a:p>
        </p:txBody>
      </p:sp>
    </p:spTree>
    <p:extLst>
      <p:ext uri="{BB962C8B-B14F-4D97-AF65-F5344CB8AC3E}">
        <p14:creationId xmlns:p14="http://schemas.microsoft.com/office/powerpoint/2010/main" val="25653511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63</a:t>
            </a:fld>
            <a:endParaRPr lang="en-US"/>
          </a:p>
        </p:txBody>
      </p:sp>
    </p:spTree>
    <p:extLst>
      <p:ext uri="{BB962C8B-B14F-4D97-AF65-F5344CB8AC3E}">
        <p14:creationId xmlns:p14="http://schemas.microsoft.com/office/powerpoint/2010/main" val="4782199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ヒラギノ角ゴ Pro W3" pitchFamily="84" charset="-128"/>
                <a:cs typeface="ヒラギノ角ゴ Pro W3" pitchFamily="84" charset="-128"/>
              </a:rPr>
              <a:t>There is a theoretical potential for transmission of live attenuated influenza virus in the LAIV</a:t>
            </a:r>
            <a:r>
              <a:rPr lang="en-US" sz="1200" kern="1200" baseline="0">
                <a:solidFill>
                  <a:schemeClr val="tx1"/>
                </a:solidFill>
                <a:effectLst/>
                <a:latin typeface="+mn-lt"/>
                <a:ea typeface="ヒラギノ角ゴ Pro W3" pitchFamily="84" charset="-128"/>
                <a:cs typeface="ヒラギノ角ゴ Pro W3" pitchFamily="84" charset="-128"/>
              </a:rPr>
              <a:t> </a:t>
            </a:r>
            <a:r>
              <a:rPr lang="en-US" sz="1200" kern="1200">
                <a:solidFill>
                  <a:schemeClr val="tx1"/>
                </a:solidFill>
                <a:effectLst/>
                <a:latin typeface="+mn-lt"/>
                <a:ea typeface="ヒラギノ角ゴ Pro W3" pitchFamily="84" charset="-128"/>
                <a:cs typeface="ヒラギノ角ゴ Pro W3" pitchFamily="84" charset="-128"/>
              </a:rPr>
              <a:t>to immunocompromised contacts for 1 to 2 weeks following vaccination. In the US, where there has been extensive use of the live attenuated influenza vaccine, there have been no reported instances of illness or infections from the vaccine virus among immunocompromised patients inadvertently exposed. Where close contact with very severely immunocompromised patients (such as bone marrow transplant patients requiring isolation) is likely or unavoidable (for example, household members), however, appropriate alternative inactivated influenza vaccines should be considered.</a:t>
            </a:r>
            <a:endParaRPr lang="en-GB" sz="1200" kern="1200">
              <a:solidFill>
                <a:schemeClr val="tx1"/>
              </a:solidFill>
              <a:effectLst/>
              <a:latin typeface="+mn-lt"/>
              <a:ea typeface="ヒラギノ角ゴ Pro W3" pitchFamily="84" charset="-128"/>
              <a:cs typeface="ヒラギノ角ゴ Pro W3" pitchFamily="84" charset="-128"/>
            </a:endParaRPr>
          </a:p>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65</a:t>
            </a:fld>
            <a:endParaRPr lang="en-US"/>
          </a:p>
        </p:txBody>
      </p:sp>
    </p:spTree>
    <p:extLst>
      <p:ext uri="{BB962C8B-B14F-4D97-AF65-F5344CB8AC3E}">
        <p14:creationId xmlns:p14="http://schemas.microsoft.com/office/powerpoint/2010/main" val="38485449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Vaccines should be stored in the original packaging at +2°C to +8°C and protected from light. All vaccines are sensitive to some extent to heat and cold. Heat speeds up the decline in potency of most vaccines, thus reducing their shelf life. Efficacy, safety and quality may be adversely affected if vaccines are not stored at the temperatures specified in the licence. Freezing may cause increased reactogenicity and loss of potency for some vaccines.</a:t>
            </a:r>
          </a:p>
          <a:p>
            <a:endParaRPr lang="en-GB" dirty="0"/>
          </a:p>
          <a:p>
            <a:r>
              <a:rPr lang="en-GB" sz="1200" b="0" i="0" u="none" strike="noStrike" kern="1200" baseline="0" dirty="0">
                <a:solidFill>
                  <a:schemeClr val="tx1"/>
                </a:solidFill>
                <a:latin typeface="+mn-lt"/>
                <a:ea typeface="ヒラギノ角ゴ Pro W3" pitchFamily="84" charset="-128"/>
                <a:cs typeface="ヒラギノ角ゴ Pro W3" pitchFamily="84" charset="-128"/>
              </a:rPr>
              <a:t>LAIV has a shelf life of 15 weeks that starts at the point of release from the manufacturer. This is a shorter shelf life than other influenza vaccines and some of this time will have passed when the vaccine reaches the place where it is to be administered. It is important that the expiry date on the nasal spray applicator is checked before use. If the expiry date has passed, arrangements should be made to have the vaccine disposed of safely. </a:t>
            </a:r>
          </a:p>
          <a:p>
            <a:endParaRPr lang="en-GB" sz="1200" b="0" i="0" u="none" strike="noStrike" kern="1200" baseline="0" dirty="0">
              <a:solidFill>
                <a:schemeClr val="tx1"/>
              </a:solidFill>
              <a:latin typeface="+mn-lt"/>
              <a:ea typeface="ヒラギノ角ゴ Pro W3" pitchFamily="84" charset="-128"/>
            </a:endParaRPr>
          </a:p>
          <a:p>
            <a:r>
              <a:rPr lang="en-GB" dirty="0"/>
              <a:t>The vaccine should be stored in the original packaging. This makes it easy to identify in the vaccine fridge and to check batch numbers and expiry dates. The original packaging also provides some protection against fluctuation of temperature and protection from light.</a:t>
            </a:r>
          </a:p>
          <a:p>
            <a:endParaRPr lang="en-GB" dirty="0"/>
          </a:p>
          <a:p>
            <a:r>
              <a:rPr lang="en-GB" dirty="0"/>
              <a:t>Vaccines are expensive and it is important to minimise wastage through inappropriate storage.</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68</a:t>
            </a:fld>
            <a:endParaRPr lang="en-US"/>
          </a:p>
        </p:txBody>
      </p:sp>
    </p:spTree>
    <p:extLst>
      <p:ext uri="{BB962C8B-B14F-4D97-AF65-F5344CB8AC3E}">
        <p14:creationId xmlns:p14="http://schemas.microsoft.com/office/powerpoint/2010/main" val="3950973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70</a:t>
            </a:fld>
            <a:endParaRPr lang="en-US"/>
          </a:p>
        </p:txBody>
      </p:sp>
    </p:spTree>
    <p:extLst>
      <p:ext uri="{BB962C8B-B14F-4D97-AF65-F5344CB8AC3E}">
        <p14:creationId xmlns:p14="http://schemas.microsoft.com/office/powerpoint/2010/main" val="19545829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71</a:t>
            </a:fld>
            <a:endParaRPr lang="en-US"/>
          </a:p>
        </p:txBody>
      </p:sp>
    </p:spTree>
    <p:extLst>
      <p:ext uri="{BB962C8B-B14F-4D97-AF65-F5344CB8AC3E}">
        <p14:creationId xmlns:p14="http://schemas.microsoft.com/office/powerpoint/2010/main" val="356813866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i="0" dirty="0">
                <a:solidFill>
                  <a:srgbClr val="0B0C0C"/>
                </a:solidFill>
                <a:effectLst/>
                <a:latin typeface="GDS Transport"/>
              </a:rPr>
              <a:t>For older adults: Influenza vaccine and RSV vaccines</a:t>
            </a:r>
          </a:p>
          <a:p>
            <a:pPr algn="l"/>
            <a:r>
              <a:rPr lang="en-GB" b="0" i="0" dirty="0">
                <a:solidFill>
                  <a:srgbClr val="0B0C0C"/>
                </a:solidFill>
                <a:effectLst/>
                <a:latin typeface="GDS Transport"/>
              </a:rPr>
              <a:t>There is some data which shows that in older adults, administering the RSV vaccine, Abrysvo, at the same time as seasonal influenza vaccine may reduce the immune response to the RSV vaccine. There is also data that suggests that the response to the influenza A(H3N2) component of seasonal influenza vaccine (the influenza subtype which most severely affects older adults) may be diminished when RSV and seasonal influenza vaccine are co-administered to older adults.</a:t>
            </a:r>
          </a:p>
          <a:p>
            <a:pPr algn="l"/>
            <a:r>
              <a:rPr lang="en-GB" b="0" i="0" dirty="0">
                <a:solidFill>
                  <a:srgbClr val="0B0C0C"/>
                </a:solidFill>
                <a:effectLst/>
                <a:latin typeface="GDS Transport"/>
              </a:rPr>
              <a:t>The clinical significance of any reduced response is unknown, but influenza immune response is known to correlate with protection against infection, and there is emerging data that RSV immune response also correlates with clinical protection. It is therefore recommended that these vaccines should not routinely be scheduled to be given at the same appointment or on the same day. No specific interval is required between administering the vaccines.</a:t>
            </a:r>
          </a:p>
          <a:p>
            <a:pPr algn="l"/>
            <a:r>
              <a:rPr lang="en-GB" b="0" i="0" dirty="0">
                <a:solidFill>
                  <a:srgbClr val="0B0C0C"/>
                </a:solidFill>
                <a:effectLst/>
                <a:latin typeface="GDS Transport"/>
              </a:rPr>
              <a:t>If it is thought that the individual is unlikely to return for a second appointment or immediate protection is necessary, Abrysvo can be administered at the same time as the influenza vaccine.</a:t>
            </a:r>
          </a:p>
          <a:p>
            <a:br>
              <a:rPr lang="en-GB" dirty="0"/>
            </a:br>
            <a:endParaRPr lang="en-GB" b="1" i="0" dirty="0">
              <a:solidFill>
                <a:srgbClr val="0B0C0C"/>
              </a:solidFill>
              <a:effectLst/>
              <a:latin typeface="GDS Transport"/>
            </a:endParaRPr>
          </a:p>
          <a:p>
            <a:pPr algn="l"/>
            <a:r>
              <a:rPr lang="en-GB" b="1" i="0" dirty="0">
                <a:solidFill>
                  <a:srgbClr val="0B0C0C"/>
                </a:solidFill>
                <a:effectLst/>
                <a:latin typeface="GDS Transport"/>
              </a:rPr>
              <a:t>For pregnant women: Influenza vaccine and RSV vaccines</a:t>
            </a:r>
          </a:p>
          <a:p>
            <a:pPr algn="l"/>
            <a:r>
              <a:rPr lang="en-GB" b="0" i="0" dirty="0">
                <a:solidFill>
                  <a:srgbClr val="0B0C0C"/>
                </a:solidFill>
                <a:effectLst/>
                <a:latin typeface="GDS Transport"/>
              </a:rPr>
              <a:t>The RSV vaccine, Abrysvo, can be given at the same time as the inactivated influenza vaccine to pregnant women. Similarly, there are no safety or effectiveness concerns around giving Abrysvo to pregnant teenagers who are due to have or who have recently had a live attenuated influenza vaccine nasal spray.</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74</a:t>
            </a:fld>
            <a:endParaRPr lang="en-US"/>
          </a:p>
        </p:txBody>
      </p:sp>
    </p:spTree>
    <p:extLst>
      <p:ext uri="{BB962C8B-B14F-4D97-AF65-F5344CB8AC3E}">
        <p14:creationId xmlns:p14="http://schemas.microsoft.com/office/powerpoint/2010/main" val="14211174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ヒラギノ角ゴ Pro W3" pitchFamily="84" charset="-128"/>
                <a:cs typeface="ヒラギノ角ゴ Pro W3" pitchFamily="84" charset="-128"/>
              </a:rPr>
              <a:t>As a wide variety of influenza vaccines are available in the UK each year, it is especially important that the exact brand of vaccine, batch number and site at which each vaccine is given is accurately recorded in the patient records. Where the vaccine is given for occupational reasons, it is recommended that the employer keep a vaccination record. It is important that vaccinations given either at a general practice or elsewhere (for example, at community pharmacies, or antenatal clinics) are recorded on appropriate health records for the individual (using the appropriate clinical code) in a timely manner, including the relevant Child Health Information System. If given elsewhere, a record of vaccination should be returned to the patient’s general practice to allow clinical follow up and to avoid duplicate vaccination.</a:t>
            </a:r>
          </a:p>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81</a:t>
            </a:fld>
            <a:endParaRPr lang="en-US"/>
          </a:p>
        </p:txBody>
      </p:sp>
    </p:spTree>
    <p:extLst>
      <p:ext uri="{BB962C8B-B14F-4D97-AF65-F5344CB8AC3E}">
        <p14:creationId xmlns:p14="http://schemas.microsoft.com/office/powerpoint/2010/main" val="297794620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As in previous years, flu vaccine uptake data collections will be managed using the ImmForm website. UKHSA coordinates the data collection and will issue further details of the collection and guidance on the data collection process for the 2025 to 2026 programme. This guidance will be available at: </a:t>
            </a:r>
            <a:r>
              <a:rPr lang="en-GB" sz="1200" u="sng" kern="1200" dirty="0">
                <a:solidFill>
                  <a:schemeClr val="tx1"/>
                </a:solidFill>
                <a:effectLst/>
                <a:latin typeface="+mn-lt"/>
                <a:ea typeface="ヒラギノ角ゴ Pro W3" pitchFamily="84" charset="-128"/>
                <a:cs typeface="ヒラギノ角ゴ Pro W3" pitchFamily="84" charset="-128"/>
                <a:hlinkClick r:id="rId3"/>
              </a:rPr>
              <a:t>www.gov.uk/government/collections/vaccine-uptake</a:t>
            </a:r>
            <a:r>
              <a:rPr lang="en-GB" sz="1200" kern="1200" dirty="0">
                <a:solidFill>
                  <a:schemeClr val="tx1"/>
                </a:solidFill>
                <a:effectLst/>
                <a:latin typeface="+mn-lt"/>
                <a:ea typeface="ヒラギノ角ゴ Pro W3" pitchFamily="84" charset="-128"/>
                <a:cs typeface="ヒラギノ角ゴ Pro W3" pitchFamily="84" charset="-128"/>
              </a:rPr>
              <a:t> </a:t>
            </a:r>
            <a:r>
              <a:rPr lang="en-GB" dirty="0"/>
              <a:t>which is where flu vaccine uptake data is also published. Queries concerning data collection content or process should be emailed to </a:t>
            </a:r>
            <a:r>
              <a:rPr lang="en-GB" b="0" i="0" u="none" strike="noStrike" dirty="0">
                <a:solidFill>
                  <a:srgbClr val="0B0C0C"/>
                </a:solidFill>
                <a:effectLst/>
                <a:latin typeface="GDS Transport"/>
                <a:hlinkClick r:id="rId4"/>
              </a:rPr>
              <a:t>influenza@ukhsa.gov.uk</a:t>
            </a:r>
            <a:r>
              <a:rPr lang="en-GB" b="0" i="0" dirty="0">
                <a:solidFill>
                  <a:srgbClr val="0B0C0C"/>
                </a:solidFill>
                <a:effectLst/>
                <a:latin typeface="GDS Transport"/>
              </a:rPr>
              <a:t>. </a:t>
            </a:r>
            <a:r>
              <a:rPr lang="en-GB" dirty="0"/>
              <a:t>Queries concerning ImmForm login details and passwords should be emailed to helpdesk@immform.org.uk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82</a:t>
            </a:fld>
            <a:endParaRPr lang="en-US"/>
          </a:p>
        </p:txBody>
      </p:sp>
    </p:spTree>
    <p:extLst>
      <p:ext uri="{BB962C8B-B14F-4D97-AF65-F5344CB8AC3E}">
        <p14:creationId xmlns:p14="http://schemas.microsoft.com/office/powerpoint/2010/main" val="19824243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83</a:t>
            </a:fld>
            <a:endParaRPr lang="en-US"/>
          </a:p>
        </p:txBody>
      </p:sp>
    </p:spTree>
    <p:extLst>
      <p:ext uri="{BB962C8B-B14F-4D97-AF65-F5344CB8AC3E}">
        <p14:creationId xmlns:p14="http://schemas.microsoft.com/office/powerpoint/2010/main" val="92273170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Note to trainers:</a:t>
            </a:r>
          </a:p>
          <a:p>
            <a:r>
              <a:rPr lang="en-GB"/>
              <a:t>The content of the Best</a:t>
            </a:r>
            <a:r>
              <a:rPr lang="en-GB" baseline="0"/>
              <a:t> Practice Guidance for </a:t>
            </a:r>
            <a:r>
              <a:rPr lang="en-GB" sz="1200"/>
              <a:t>Increasing flu immunisation uptake among pre-school children is set out on the next 7 slides for those trainers who wish/are able to spend time discussing strategies</a:t>
            </a:r>
            <a:r>
              <a:rPr lang="en-GB" sz="1200" baseline="0"/>
              <a:t> for maximising uptake. Many of the ideas can also be used or adapted for older adult/clinical risk patient flu clinics</a:t>
            </a:r>
          </a:p>
          <a:p>
            <a:r>
              <a:rPr lang="en-GB" b="0"/>
              <a:t>Available at </a:t>
            </a:r>
            <a:r>
              <a:rPr lang="en-GB">
                <a:hlinkClick r:id="rId3"/>
              </a:rPr>
              <a:t>Increasing influenza immunisation uptake among pre-school children - Best practice guidance for general practice (publishing.service.gov.uk)</a:t>
            </a:r>
            <a:endParaRPr lang="en-GB" b="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85</a:t>
            </a:fld>
            <a:endParaRPr lang="en-US"/>
          </a:p>
        </p:txBody>
      </p:sp>
    </p:spTree>
    <p:extLst>
      <p:ext uri="{BB962C8B-B14F-4D97-AF65-F5344CB8AC3E}">
        <p14:creationId xmlns:p14="http://schemas.microsoft.com/office/powerpoint/2010/main" val="3832650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6</a:t>
            </a:fld>
            <a:endParaRPr lang="en-US"/>
          </a:p>
        </p:txBody>
      </p:sp>
    </p:spTree>
    <p:extLst>
      <p:ext uri="{BB962C8B-B14F-4D97-AF65-F5344CB8AC3E}">
        <p14:creationId xmlns:p14="http://schemas.microsoft.com/office/powerpoint/2010/main" val="184358249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88</a:t>
            </a:fld>
            <a:endParaRPr lang="en-US"/>
          </a:p>
        </p:txBody>
      </p:sp>
    </p:spTree>
    <p:extLst>
      <p:ext uri="{BB962C8B-B14F-4D97-AF65-F5344CB8AC3E}">
        <p14:creationId xmlns:p14="http://schemas.microsoft.com/office/powerpoint/2010/main" val="340691519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90</a:t>
            </a:fld>
            <a:endParaRPr lang="en-US"/>
          </a:p>
        </p:txBody>
      </p:sp>
    </p:spTree>
    <p:extLst>
      <p:ext uri="{BB962C8B-B14F-4D97-AF65-F5344CB8AC3E}">
        <p14:creationId xmlns:p14="http://schemas.microsoft.com/office/powerpoint/2010/main" val="51519458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91</a:t>
            </a:fld>
            <a:endParaRPr lang="en-US"/>
          </a:p>
        </p:txBody>
      </p:sp>
    </p:spTree>
    <p:extLst>
      <p:ext uri="{BB962C8B-B14F-4D97-AF65-F5344CB8AC3E}">
        <p14:creationId xmlns:p14="http://schemas.microsoft.com/office/powerpoint/2010/main" val="98294066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92</a:t>
            </a:fld>
            <a:endParaRPr lang="en-US"/>
          </a:p>
        </p:txBody>
      </p:sp>
    </p:spTree>
    <p:extLst>
      <p:ext uri="{BB962C8B-B14F-4D97-AF65-F5344CB8AC3E}">
        <p14:creationId xmlns:p14="http://schemas.microsoft.com/office/powerpoint/2010/main" val="237870991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94</a:t>
            </a:fld>
            <a:endParaRPr lang="en-US"/>
          </a:p>
        </p:txBody>
      </p:sp>
    </p:spTree>
    <p:extLst>
      <p:ext uri="{BB962C8B-B14F-4D97-AF65-F5344CB8AC3E}">
        <p14:creationId xmlns:p14="http://schemas.microsoft.com/office/powerpoint/2010/main" val="46110403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200" u="none">
              <a:solidFill>
                <a:schemeClr val="tx1"/>
              </a:solidFill>
              <a:latin typeface="+mn-lt"/>
              <a:cs typeface="Arial" pitchFamily="34" charset="0"/>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96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sz="1100" dirty="0"/>
              <a:t>Following a recommendation in 2012 by </a:t>
            </a:r>
            <a:r>
              <a:rPr lang="en-GB" sz="1100" dirty="0">
                <a:solidFill>
                  <a:srgbClr val="FF0000"/>
                </a:solidFill>
              </a:rPr>
              <a:t>the Joint Committee on Vaccination and Immunisation (JCVI) </a:t>
            </a:r>
            <a:r>
              <a:rPr lang="en-GB" sz="1100" dirty="0"/>
              <a:t>that the routine annual flu vaccination programme should be extended to include children, a phased introduction of this extension began in 2013. In 2013, </a:t>
            </a:r>
            <a:r>
              <a:rPr lang="en-GB" sz="1100" baseline="0" dirty="0"/>
              <a:t>flu vaccine was offered to </a:t>
            </a:r>
            <a:r>
              <a:rPr lang="en-GB" sz="1100" dirty="0"/>
              <a:t>all 2 and 3 year old children, and to 4 to 10 year olds (up</a:t>
            </a:r>
            <a:r>
              <a:rPr lang="en-GB" sz="1100" baseline="0" dirty="0"/>
              <a:t> to and including pupils in school year 6) in</a:t>
            </a:r>
            <a:r>
              <a:rPr lang="en-GB" sz="1100" dirty="0"/>
              <a:t> 7</a:t>
            </a:r>
            <a:r>
              <a:rPr lang="en-GB" sz="1100" baseline="0" dirty="0"/>
              <a:t> different geographical </a:t>
            </a:r>
            <a:r>
              <a:rPr lang="en-GB" sz="1100" dirty="0"/>
              <a:t>pilot</a:t>
            </a:r>
            <a:r>
              <a:rPr lang="en-GB" sz="1100" baseline="0" dirty="0"/>
              <a:t> areas.</a:t>
            </a:r>
            <a:r>
              <a:rPr lang="en-GB" sz="1100" kern="1200" dirty="0">
                <a:solidFill>
                  <a:schemeClr val="tx1"/>
                </a:solidFill>
                <a:effectLst/>
                <a:latin typeface="+mn-lt"/>
                <a:ea typeface="ヒラギノ角ゴ Pro W3" pitchFamily="84" charset="-128"/>
                <a:cs typeface="ヒラギノ角ゴ Pro W3" pitchFamily="84" charset="-128"/>
              </a:rPr>
              <a:t> </a:t>
            </a:r>
          </a:p>
          <a:p>
            <a:pPr eaLnBrk="1" hangingPunct="1">
              <a:spcBef>
                <a:spcPct val="0"/>
              </a:spcBef>
            </a:pPr>
            <a:endParaRPr lang="en-GB" sz="1100" dirty="0"/>
          </a:p>
          <a:p>
            <a:r>
              <a:rPr lang="en-GB" sz="1100" dirty="0"/>
              <a:t>For the 2014 to 2015 flu season, flu vaccine was offered to all 4 year</a:t>
            </a:r>
            <a:r>
              <a:rPr lang="en-GB" sz="1100" baseline="0" dirty="0"/>
              <a:t> old children as well as to </a:t>
            </a:r>
            <a:r>
              <a:rPr lang="en-GB" sz="1100" dirty="0"/>
              <a:t>all 2 and 3 year old children.</a:t>
            </a:r>
            <a:r>
              <a:rPr lang="en-GB" sz="1100" baseline="0" dirty="0"/>
              <a:t> </a:t>
            </a:r>
            <a:r>
              <a:rPr lang="en-GB" sz="1200" b="0" i="0" u="none" strike="noStrike" kern="1200" baseline="0" dirty="0">
                <a:solidFill>
                  <a:schemeClr val="tx1"/>
                </a:solidFill>
                <a:latin typeface="+mn-lt"/>
                <a:ea typeface="ヒラギノ角ゴ Pro W3" pitchFamily="84" charset="-128"/>
              </a:rPr>
              <a:t>The </a:t>
            </a:r>
            <a:r>
              <a:rPr lang="en-GB" sz="1200" b="0" i="0" u="none" strike="noStrike" kern="1200" baseline="0" dirty="0">
                <a:solidFill>
                  <a:schemeClr val="tx1"/>
                </a:solidFill>
                <a:latin typeface="+mn-lt"/>
                <a:ea typeface="ヒラギノ角ゴ Pro W3" pitchFamily="84" charset="-128"/>
                <a:cs typeface="ヒラギノ角ゴ Pro W3" pitchFamily="84" charset="-128"/>
              </a:rPr>
              <a:t>geographical pilots of primary school aged children started in 2013 to 2014 continued and there were also several different geographical pilots in secondary school aged children in Years 7 and 8. </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r>
              <a:rPr lang="en-GB" sz="1200" b="0" i="0" u="none" strike="noStrike" kern="1200" baseline="0" dirty="0">
                <a:solidFill>
                  <a:schemeClr val="tx1"/>
                </a:solidFill>
                <a:latin typeface="+mn-lt"/>
                <a:ea typeface="ヒラギノ角ゴ Pro W3" pitchFamily="84" charset="-128"/>
                <a:cs typeface="ヒラギノ角ゴ Pro W3" pitchFamily="84" charset="-128"/>
              </a:rPr>
              <a:t>In 2015 to 2016, flu vaccine was offered to all 2, 3 and 4-year-olds, to children of school year 1 and 2 age and to all primary school-aged children in areas that participated in previous primary school pilots.</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r>
              <a:rPr lang="en-GB" sz="1200" b="0" i="0" u="none" strike="noStrike" kern="1200" baseline="0" dirty="0">
                <a:solidFill>
                  <a:schemeClr val="tx1"/>
                </a:solidFill>
                <a:latin typeface="+mn-lt"/>
                <a:ea typeface="ヒラギノ角ゴ Pro W3" pitchFamily="84" charset="-128"/>
                <a:cs typeface="ヒラギノ角ゴ Pro W3" pitchFamily="84" charset="-128"/>
              </a:rPr>
              <a:t>In 2016 to 2017, flu vaccine was offered to all 2, 3 and 4-year-olds, to children of school year 1, 2 and 3 age and to all primary school-aged children in areas that participated in previous primary school pilots. </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r>
              <a:rPr lang="en-GB" sz="1200" dirty="0">
                <a:latin typeface="Arial" charset="0"/>
                <a:ea typeface="ヒラギノ角ゴ Pro W3" charset="-128"/>
                <a:cs typeface="ヒラギノ角ゴ Pro W3" charset="-128"/>
              </a:rPr>
              <a:t>In 2017 to 2018, flu vaccine was</a:t>
            </a:r>
            <a:r>
              <a:rPr lang="en-GB" sz="1200" baseline="0" dirty="0">
                <a:latin typeface="Arial" charset="0"/>
                <a:ea typeface="ヒラギノ角ゴ Pro W3" charset="-128"/>
                <a:cs typeface="ヒラギノ角ゴ Pro W3" charset="-128"/>
              </a:rPr>
              <a:t> </a:t>
            </a:r>
            <a:r>
              <a:rPr lang="en-GB" sz="1200" dirty="0">
                <a:latin typeface="Arial" charset="0"/>
                <a:ea typeface="ヒラギノ角ゴ Pro W3" charset="-128"/>
                <a:cs typeface="ヒラギノ角ゴ Pro W3" charset="-128"/>
              </a:rPr>
              <a:t>offered to all </a:t>
            </a:r>
            <a:r>
              <a:rPr lang="en-GB" sz="1200" b="0" i="0" u="none" strike="noStrike" kern="1200" baseline="0" dirty="0">
                <a:solidFill>
                  <a:schemeClr val="tx1"/>
                </a:solidFill>
                <a:latin typeface="+mn-lt"/>
                <a:ea typeface="ヒラギノ角ゴ Pro W3" pitchFamily="84" charset="-128"/>
                <a:cs typeface="ヒラギノ角ゴ Pro W3" pitchFamily="84" charset="-128"/>
              </a:rPr>
              <a:t>2, 3 and 4-year-olds, to children of school year 1, 2 , 3 and 4 age and to all primary school-aged children in areas that participated in previous primary school pilots.  This was the first flu season that </a:t>
            </a:r>
            <a:r>
              <a:rPr lang="en-GB" sz="1100" b="0" kern="1200" dirty="0">
                <a:solidFill>
                  <a:schemeClr val="tx1"/>
                </a:solidFill>
                <a:effectLst/>
                <a:latin typeface="+mn-lt"/>
                <a:ea typeface="ヒラギノ角ゴ Pro W3" pitchFamily="84" charset="-128"/>
                <a:cs typeface="ヒラギノ角ゴ Pro W3" pitchFamily="84" charset="-128"/>
              </a:rPr>
              <a:t>Reception Year children (aged 4 to 5 years) </a:t>
            </a:r>
            <a:r>
              <a:rPr lang="en-GB" sz="1100" kern="1200" dirty="0">
                <a:solidFill>
                  <a:schemeClr val="tx1"/>
                </a:solidFill>
                <a:effectLst/>
                <a:latin typeface="+mn-lt"/>
                <a:ea typeface="ヒラギノ角ゴ Pro W3" pitchFamily="84" charset="-128"/>
                <a:cs typeface="ヒラギノ角ゴ Pro W3" pitchFamily="84" charset="-128"/>
              </a:rPr>
              <a:t>were offered flu vaccination in their reception class, rather than through general practice </a:t>
            </a:r>
          </a:p>
          <a:p>
            <a:endParaRPr lang="en-GB" sz="1100" kern="1200" dirty="0">
              <a:solidFill>
                <a:schemeClr val="tx1"/>
              </a:solidFill>
              <a:effectLst/>
              <a:latin typeface="+mn-lt"/>
              <a:ea typeface="ヒラギノ角ゴ Pro W3" pitchFamily="84" charset="-128"/>
              <a:cs typeface="ヒラギノ角ゴ Pro W3" pitchFamily="84" charset="-128"/>
            </a:endParaRPr>
          </a:p>
          <a:p>
            <a:r>
              <a:rPr lang="en-GB" sz="1100" kern="1200" dirty="0">
                <a:solidFill>
                  <a:schemeClr val="tx1"/>
                </a:solidFill>
                <a:effectLst/>
                <a:latin typeface="+mn-lt"/>
                <a:ea typeface="ヒラギノ角ゴ Pro W3" pitchFamily="84" charset="-128"/>
                <a:cs typeface="ヒラギノ角ゴ Pro W3" pitchFamily="84" charset="-128"/>
              </a:rPr>
              <a:t>In the 2018 to 2019 flu season, flu vaccine was offered to all children aged 2 to 9 years old (but not 10 years or older) on 31 August 2018 and to all primary school-aged children in former primary school pilot areas. </a:t>
            </a:r>
          </a:p>
          <a:p>
            <a:endParaRPr lang="en-GB" sz="1100" kern="1200" dirty="0">
              <a:solidFill>
                <a:schemeClr val="tx1"/>
              </a:solidFill>
              <a:effectLst/>
              <a:latin typeface="+mn-lt"/>
              <a:ea typeface="ヒラギノ角ゴ Pro W3" pitchFamily="84" charset="-128"/>
              <a:cs typeface="ヒラギノ角ゴ Pro W3" pitchFamily="84" charset="-128"/>
            </a:endParaRPr>
          </a:p>
          <a:p>
            <a:r>
              <a:rPr lang="en-GB" sz="1100" strike="noStrike" kern="1200" dirty="0">
                <a:solidFill>
                  <a:schemeClr val="tx1"/>
                </a:solidFill>
                <a:effectLst/>
                <a:latin typeface="+mn-lt"/>
                <a:ea typeface="ヒラギノ角ゴ Pro W3" pitchFamily="84" charset="-128"/>
                <a:cs typeface="ヒラギノ角ゴ Pro W3" pitchFamily="84" charset="-128"/>
              </a:rPr>
              <a:t>In the 2019 to 2020 flu season, flu vaccine was offered to all children aged 2 to 10 years (but not 11 years or older) on 31 August 2019.  It was also offered to children from 6 months of age in clinical risk groups. </a:t>
            </a:r>
          </a:p>
          <a:p>
            <a:endParaRPr lang="en-GB" sz="1100" kern="1200" dirty="0">
              <a:solidFill>
                <a:schemeClr val="tx1"/>
              </a:solidFill>
              <a:effectLst/>
              <a:latin typeface="+mn-lt"/>
              <a:ea typeface="ヒラギノ角ゴ Pro W3" pitchFamily="84" charset="-128"/>
              <a:cs typeface="ヒラギノ角ゴ Pro W3" pitchFamily="84" charset="-128"/>
            </a:endParaRPr>
          </a:p>
          <a:p>
            <a:r>
              <a:rPr lang="en-GB" sz="1200" b="0" i="0" u="none" strike="noStrike" kern="1200" baseline="0" dirty="0">
                <a:solidFill>
                  <a:schemeClr val="tx1"/>
                </a:solidFill>
                <a:latin typeface="+mn-lt"/>
                <a:ea typeface="ヒラギノ角ゴ Pro W3" pitchFamily="84" charset="-128"/>
                <a:cs typeface="ヒラギノ角ゴ Pro W3" pitchFamily="84" charset="-128"/>
              </a:rPr>
              <a:t>During the 2020 to 2021 season, the national programme was extended to include children of Year 7 (aged 11 rising to 12 years old)</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In the 2021 to 2022 flu season, in addition to 2 and 3 year olds and primary school aged children, </a:t>
            </a:r>
            <a:r>
              <a:rPr lang="en-GB" sz="1200" b="0" kern="1200" dirty="0">
                <a:solidFill>
                  <a:schemeClr val="tx1"/>
                </a:solidFill>
                <a:effectLst/>
                <a:latin typeface="+mn-lt"/>
                <a:ea typeface="ヒラギノ角ゴ Pro W3" pitchFamily="84" charset="-128"/>
                <a:cs typeface="ヒラギノ角ゴ Pro W3" pitchFamily="84" charset="-128"/>
              </a:rPr>
              <a:t>children in School Year 7 to 11 in secondary school were also offered the vaccine.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a:solidFill>
                <a:schemeClr val="tx1"/>
              </a:solidFill>
              <a:effectLst/>
              <a:latin typeface="+mn-lt"/>
              <a:ea typeface="ヒラギノ角ゴ Pro W3" pitchFamily="84" charset="-128"/>
              <a:cs typeface="ヒラギノ角ゴ Pro W3" pitchFamily="84" charset="-128"/>
            </a:endParaRPr>
          </a:p>
          <a:p>
            <a:pPr marL="0" marR="504190" lvl="0" indent="0">
              <a:lnSpc>
                <a:spcPts val="1600"/>
              </a:lnSpc>
              <a:buClr>
                <a:srgbClr val="007C91"/>
              </a:buClr>
              <a:buFont typeface="Symbol" panose="05050102010706020507" pitchFamily="18" charset="2"/>
              <a:buNone/>
            </a:pPr>
            <a:r>
              <a:rPr lang="en-GB" sz="1200" b="0" i="0" u="none" strike="noStrike" kern="1200" baseline="0" dirty="0">
                <a:solidFill>
                  <a:schemeClr val="tx1"/>
                </a:solidFill>
                <a:effectLst/>
                <a:latin typeface="+mn-lt"/>
                <a:ea typeface="ヒラギノ角ゴ Pro W3" pitchFamily="84" charset="-128"/>
                <a:cs typeface="ヒラギノ角ゴ Pro W3" pitchFamily="84" charset="-128"/>
              </a:rPr>
              <a:t>For the 2022 to 2023 flu season, </a:t>
            </a:r>
            <a:r>
              <a:rPr lang="en-GB" sz="1200" kern="1200" dirty="0">
                <a:solidFill>
                  <a:schemeClr val="tx1"/>
                </a:solidFill>
                <a:effectLst/>
                <a:latin typeface="+mn-lt"/>
                <a:ea typeface="+mn-ea"/>
                <a:cs typeface="+mn-cs"/>
              </a:rPr>
              <a:t>flu vaccine was offered to all children aged 2 or 3 years on 31 August 2022, to all primary school aged children (from Reception to Year 6) then to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secondary school-aged children up to and including Year 9. If there was remaining vaccine Year 10 and 11 were vaccinated. Vaccine was also offered to those aged 50 to 64 years old not in clinical risk groups (including those who turn 50 by 31 March 2023).  </a:t>
            </a:r>
          </a:p>
          <a:p>
            <a:pPr marL="0" marR="504190" lvl="0" indent="0">
              <a:lnSpc>
                <a:spcPts val="1600"/>
              </a:lnSpc>
              <a:buClr>
                <a:srgbClr val="007C91"/>
              </a:buClr>
              <a:buFont typeface="Symbol" panose="05050102010706020507" pitchFamily="18" charset="2"/>
              <a:buNone/>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504190" lvl="0" indent="0">
              <a:lnSpc>
                <a:spcPts val="1600"/>
              </a:lnSpc>
              <a:buClr>
                <a:srgbClr val="007C91"/>
              </a:buClr>
              <a:buFont typeface="Symbol" panose="05050102010706020507" pitchFamily="18" charset="2"/>
              <a:buNone/>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For the 2023/24, 2024/25 and 2025/26 flu seasons, flu vaccine offer for those in clinical </a:t>
            </a:r>
            <a:r>
              <a:rPr lang="en-GB" sz="1800" dirty="0"/>
              <a:t>risk groups, all aged 65 years and over, and all children aged 2 to </a:t>
            </a:r>
            <a:r>
              <a:rPr lang="en-GB" sz="1800" dirty="0">
                <a:highlight>
                  <a:srgbClr val="FFFF00"/>
                </a:highlight>
              </a:rPr>
              <a:t>15 years old (up to school year 11) </a:t>
            </a:r>
            <a:endParaRPr lang="en-GB" sz="180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8</a:t>
            </a:fld>
            <a:endParaRPr lang="en-US"/>
          </a:p>
        </p:txBody>
      </p:sp>
    </p:spTree>
    <p:extLst>
      <p:ext uri="{BB962C8B-B14F-4D97-AF65-F5344CB8AC3E}">
        <p14:creationId xmlns:p14="http://schemas.microsoft.com/office/powerpoint/2010/main" val="183950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2015 to 16 season saw flu peak at Easter. For timings of flu seasons since 1988 to 1989 season see:  https://www.gov.uk/government/publications/respiratory-virus-circulation-england-and-wales/timing-of-influenza-seasons </a:t>
            </a:r>
          </a:p>
          <a:p>
            <a:r>
              <a:rPr lang="en-GB"/>
              <a:t> </a:t>
            </a:r>
          </a:p>
        </p:txBody>
      </p:sp>
      <p:sp>
        <p:nvSpPr>
          <p:cNvPr id="4" name="Slide Number Placeholder 3"/>
          <p:cNvSpPr>
            <a:spLocks noGrp="1"/>
          </p:cNvSpPr>
          <p:nvPr>
            <p:ph type="sldNum" sz="quarter" idx="5"/>
          </p:nvPr>
        </p:nvSpPr>
        <p:spPr/>
        <p:txBody>
          <a:bodyPr/>
          <a:lstStyle/>
          <a:p>
            <a:fld id="{0C9349AD-43E2-A142-9B61-FBB06C64E86F}" type="slidenum">
              <a:rPr lang="en-US" smtClean="0"/>
              <a:t>9</a:t>
            </a:fld>
            <a:endParaRPr lang="en-US"/>
          </a:p>
        </p:txBody>
      </p:sp>
    </p:spTree>
    <p:extLst>
      <p:ext uri="{BB962C8B-B14F-4D97-AF65-F5344CB8AC3E}">
        <p14:creationId xmlns:p14="http://schemas.microsoft.com/office/powerpoint/2010/main" val="689998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10</a:t>
            </a:fld>
            <a:endParaRPr lang="en-US"/>
          </a:p>
        </p:txBody>
      </p:sp>
    </p:spTree>
    <p:extLst>
      <p:ext uri="{BB962C8B-B14F-4D97-AF65-F5344CB8AC3E}">
        <p14:creationId xmlns:p14="http://schemas.microsoft.com/office/powerpoint/2010/main" val="4573955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420D6-CED8-4F62-AA93-FCC34ADFC569}"/>
              </a:ext>
            </a:extLst>
          </p:cNvPr>
          <p:cNvSpPr>
            <a:spLocks noGrp="1"/>
          </p:cNvSpPr>
          <p:nvPr>
            <p:ph type="ctrTitle"/>
          </p:nvPr>
        </p:nvSpPr>
        <p:spPr>
          <a:xfrm>
            <a:off x="512955" y="2528658"/>
            <a:ext cx="10481617" cy="2387600"/>
          </a:xfrm>
        </p:spPr>
        <p:txBody>
          <a:bodyPr anchor="t"/>
          <a:lstStyle>
            <a:lvl1pPr algn="l">
              <a:defRPr sz="4000"/>
            </a:lvl1pPr>
          </a:lstStyle>
          <a:p>
            <a:r>
              <a:rPr lang="en-US"/>
              <a:t>Click to edit Master title style</a:t>
            </a:r>
            <a:endParaRPr lang="en-GB"/>
          </a:p>
        </p:txBody>
      </p:sp>
    </p:spTree>
    <p:extLst>
      <p:ext uri="{BB962C8B-B14F-4D97-AF65-F5344CB8AC3E}">
        <p14:creationId xmlns:p14="http://schemas.microsoft.com/office/powerpoint/2010/main" val="2942364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51F445-D392-4789-9479-AF028CB55CC0}"/>
              </a:ext>
            </a:extLst>
          </p:cNvPr>
          <p:cNvSpPr>
            <a:spLocks noGrp="1"/>
          </p:cNvSpPr>
          <p:nvPr>
            <p:ph idx="1" hasCustomPrompt="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ooter Placeholder 8">
            <a:extLst>
              <a:ext uri="{FF2B5EF4-FFF2-40B4-BE49-F238E27FC236}">
                <a16:creationId xmlns:a16="http://schemas.microsoft.com/office/drawing/2014/main" id="{C65E6804-E436-2947-81F5-FCC5E465C142}"/>
              </a:ext>
            </a:extLst>
          </p:cNvPr>
          <p:cNvSpPr>
            <a:spLocks noGrp="1"/>
          </p:cNvSpPr>
          <p:nvPr>
            <p:ph type="ftr" sz="quarter" idx="10"/>
          </p:nvPr>
        </p:nvSpPr>
        <p:spPr/>
        <p:txBody>
          <a:bodyPr/>
          <a:lstStyle/>
          <a:p>
            <a:r>
              <a:rPr lang="en-US"/>
              <a:t>The national flu vaccination programme 2025 to 2026</a:t>
            </a:r>
            <a:endParaRPr lang="en-GB" sz="1400"/>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344369E4-5DE7-46E5-874E-4FD437973785}" type="slidenum">
              <a:rPr lang="en-GB" smtClean="0"/>
              <a:pPr/>
              <a:t>‹#›</a:t>
            </a:fld>
            <a:endParaRPr lang="en-GB" sz="1400"/>
          </a:p>
        </p:txBody>
      </p:sp>
    </p:spTree>
    <p:extLst>
      <p:ext uri="{BB962C8B-B14F-4D97-AF65-F5344CB8AC3E}">
        <p14:creationId xmlns:p14="http://schemas.microsoft.com/office/powerpoint/2010/main" val="79991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8ADD9-C943-418A-9D35-CC865F95F6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914506-EEE5-4D8C-850E-4F0922B6B431}"/>
              </a:ext>
            </a:extLst>
          </p:cNvPr>
          <p:cNvSpPr>
            <a:spLocks noGrp="1"/>
          </p:cNvSpPr>
          <p:nvPr>
            <p:ph sz="half" idx="1" hasCustomPrompt="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5046333-AC78-4EDE-9D8D-21DCF6FCEA55}"/>
              </a:ext>
            </a:extLst>
          </p:cNvPr>
          <p:cNvSpPr>
            <a:spLocks noGrp="1"/>
          </p:cNvSpPr>
          <p:nvPr>
            <p:ph sz="half" idx="2" hasCustomPrompt="1"/>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Footer Placeholder 9">
            <a:extLst>
              <a:ext uri="{FF2B5EF4-FFF2-40B4-BE49-F238E27FC236}">
                <a16:creationId xmlns:a16="http://schemas.microsoft.com/office/drawing/2014/main" id="{AE4E894C-2A2B-A74C-BFBD-B15007757C8B}"/>
              </a:ext>
            </a:extLst>
          </p:cNvPr>
          <p:cNvSpPr>
            <a:spLocks noGrp="1"/>
          </p:cNvSpPr>
          <p:nvPr>
            <p:ph type="ftr" sz="quarter" idx="10"/>
          </p:nvPr>
        </p:nvSpPr>
        <p:spPr/>
        <p:txBody>
          <a:bodyPr/>
          <a:lstStyle/>
          <a:p>
            <a:r>
              <a:rPr lang="en-US"/>
              <a:t>The national flu vaccination programme 2025 to 2026</a:t>
            </a:r>
            <a:endParaRPr lang="en-GB" sz="1400"/>
          </a:p>
        </p:txBody>
      </p:sp>
      <p:sp>
        <p:nvSpPr>
          <p:cNvPr id="11" name="Slide Number Placeholder 10">
            <a:extLst>
              <a:ext uri="{FF2B5EF4-FFF2-40B4-BE49-F238E27FC236}">
                <a16:creationId xmlns:a16="http://schemas.microsoft.com/office/drawing/2014/main" id="{05D39806-AD25-A04F-9636-F009A170C8CD}"/>
              </a:ext>
            </a:extLst>
          </p:cNvPr>
          <p:cNvSpPr>
            <a:spLocks noGrp="1"/>
          </p:cNvSpPr>
          <p:nvPr>
            <p:ph type="sldNum" sz="quarter" idx="11"/>
          </p:nvPr>
        </p:nvSpPr>
        <p:spPr/>
        <p:txBody>
          <a:bodyPr/>
          <a:lstStyle/>
          <a:p>
            <a:fld id="{344369E4-5DE7-46E5-874E-4FD437973785}" type="slidenum">
              <a:rPr lang="en-GB" smtClean="0"/>
              <a:pPr/>
              <a:t>‹#›</a:t>
            </a:fld>
            <a:endParaRPr lang="en-GB" sz="1400"/>
          </a:p>
        </p:txBody>
      </p:sp>
    </p:spTree>
    <p:extLst>
      <p:ext uri="{BB962C8B-B14F-4D97-AF65-F5344CB8AC3E}">
        <p14:creationId xmlns:p14="http://schemas.microsoft.com/office/powerpoint/2010/main" val="2016229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6C20DF-56A1-44A9-A429-8B05468D2A41}"/>
              </a:ext>
            </a:extLst>
          </p:cNvPr>
          <p:cNvSpPr>
            <a:spLocks noGrp="1"/>
          </p:cNvSpPr>
          <p:nvPr>
            <p:ph type="body" idx="1"/>
          </p:nvPr>
        </p:nvSpPr>
        <p:spPr>
          <a:xfrm>
            <a:off x="839788" y="1681163"/>
            <a:ext cx="5157787"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BA82AB-E9DB-425C-9352-E0A272AD0E42}"/>
              </a:ext>
            </a:extLst>
          </p:cNvPr>
          <p:cNvSpPr>
            <a:spLocks noGrp="1"/>
          </p:cNvSpPr>
          <p:nvPr>
            <p:ph sz="half" idx="2" hasCustomPrompt="1"/>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a:p>
            <a:pPr lvl="4"/>
            <a:endParaRPr lang="en-GB"/>
          </a:p>
        </p:txBody>
      </p:sp>
      <p:sp>
        <p:nvSpPr>
          <p:cNvPr id="5" name="Text Placeholder 4">
            <a:extLst>
              <a:ext uri="{FF2B5EF4-FFF2-40B4-BE49-F238E27FC236}">
                <a16:creationId xmlns:a16="http://schemas.microsoft.com/office/drawing/2014/main" id="{E4FD6833-A055-4CE8-AB12-41A1997D9B75}"/>
              </a:ext>
            </a:extLst>
          </p:cNvPr>
          <p:cNvSpPr>
            <a:spLocks noGrp="1"/>
          </p:cNvSpPr>
          <p:nvPr>
            <p:ph type="body" sz="quarter" idx="3"/>
          </p:nvPr>
        </p:nvSpPr>
        <p:spPr>
          <a:xfrm>
            <a:off x="6172200" y="1681163"/>
            <a:ext cx="5183188"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6F2F5E-B4CD-46C2-B6AC-8052CF2B36A5}"/>
              </a:ext>
            </a:extLst>
          </p:cNvPr>
          <p:cNvSpPr>
            <a:spLocks noGrp="1"/>
          </p:cNvSpPr>
          <p:nvPr>
            <p:ph sz="quarter" idx="4" hasCustomPrompt="1"/>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a:p>
            <a:pPr lvl="4"/>
            <a:endParaRPr lang="en-GB"/>
          </a:p>
        </p:txBody>
      </p:sp>
      <p:sp>
        <p:nvSpPr>
          <p:cNvPr id="10" name="Title 9">
            <a:extLst>
              <a:ext uri="{FF2B5EF4-FFF2-40B4-BE49-F238E27FC236}">
                <a16:creationId xmlns:a16="http://schemas.microsoft.com/office/drawing/2014/main" id="{3503C25A-9D93-4F4F-8253-B7AB9B2BC6B1}"/>
              </a:ext>
            </a:extLst>
          </p:cNvPr>
          <p:cNvSpPr>
            <a:spLocks noGrp="1"/>
          </p:cNvSpPr>
          <p:nvPr>
            <p:ph type="title"/>
          </p:nvPr>
        </p:nvSpPr>
        <p:spPr/>
        <p:txBody>
          <a:bodyPr/>
          <a:lstStyle/>
          <a:p>
            <a:r>
              <a:rPr lang="en-US"/>
              <a:t>Click to edit Master title style</a:t>
            </a:r>
          </a:p>
        </p:txBody>
      </p:sp>
      <p:sp>
        <p:nvSpPr>
          <p:cNvPr id="13" name="Footer Placeholder 12">
            <a:extLst>
              <a:ext uri="{FF2B5EF4-FFF2-40B4-BE49-F238E27FC236}">
                <a16:creationId xmlns:a16="http://schemas.microsoft.com/office/drawing/2014/main" id="{CB930E85-4B03-2D45-B847-D4398F5F9147}"/>
              </a:ext>
            </a:extLst>
          </p:cNvPr>
          <p:cNvSpPr>
            <a:spLocks noGrp="1"/>
          </p:cNvSpPr>
          <p:nvPr>
            <p:ph type="ftr" sz="quarter" idx="10"/>
          </p:nvPr>
        </p:nvSpPr>
        <p:spPr/>
        <p:txBody>
          <a:bodyPr/>
          <a:lstStyle/>
          <a:p>
            <a:r>
              <a:rPr lang="en-US"/>
              <a:t>The national flu vaccination programme 2025 to 2026</a:t>
            </a:r>
            <a:endParaRPr lang="en-GB" sz="1400"/>
          </a:p>
        </p:txBody>
      </p:sp>
      <p:sp>
        <p:nvSpPr>
          <p:cNvPr id="14" name="Slide Number Placeholder 13">
            <a:extLst>
              <a:ext uri="{FF2B5EF4-FFF2-40B4-BE49-F238E27FC236}">
                <a16:creationId xmlns:a16="http://schemas.microsoft.com/office/drawing/2014/main" id="{5E1D73D8-44E6-D54F-8151-2BDA8CF08C55}"/>
              </a:ext>
            </a:extLst>
          </p:cNvPr>
          <p:cNvSpPr>
            <a:spLocks noGrp="1"/>
          </p:cNvSpPr>
          <p:nvPr>
            <p:ph type="sldNum" sz="quarter" idx="11"/>
          </p:nvPr>
        </p:nvSpPr>
        <p:spPr/>
        <p:txBody>
          <a:bodyPr/>
          <a:lstStyle/>
          <a:p>
            <a:fld id="{344369E4-5DE7-46E5-874E-4FD437973785}" type="slidenum">
              <a:rPr lang="en-GB" smtClean="0"/>
              <a:pPr/>
              <a:t>‹#›</a:t>
            </a:fld>
            <a:endParaRPr lang="en-GB" sz="1400"/>
          </a:p>
        </p:txBody>
      </p:sp>
    </p:spTree>
    <p:extLst>
      <p:ext uri="{BB962C8B-B14F-4D97-AF65-F5344CB8AC3E}">
        <p14:creationId xmlns:p14="http://schemas.microsoft.com/office/powerpoint/2010/main" val="2602044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BC75E-5812-48FD-BCBD-1235D22F0081}"/>
              </a:ext>
            </a:extLst>
          </p:cNvPr>
          <p:cNvSpPr>
            <a:spLocks noGrp="1"/>
          </p:cNvSpPr>
          <p:nvPr>
            <p:ph type="title"/>
          </p:nvPr>
        </p:nvSpPr>
        <p:spPr/>
        <p:txBody>
          <a:bodyPr/>
          <a:lstStyle/>
          <a:p>
            <a:r>
              <a:rPr lang="en-US"/>
              <a:t>Click to edit Master title style</a:t>
            </a:r>
            <a:endParaRPr lang="en-GB"/>
          </a:p>
        </p:txBody>
      </p:sp>
      <p:sp>
        <p:nvSpPr>
          <p:cNvPr id="8" name="Footer Placeholder 7">
            <a:extLst>
              <a:ext uri="{FF2B5EF4-FFF2-40B4-BE49-F238E27FC236}">
                <a16:creationId xmlns:a16="http://schemas.microsoft.com/office/drawing/2014/main" id="{0980B7E6-3A31-244C-8D5C-297872DC3E19}"/>
              </a:ext>
            </a:extLst>
          </p:cNvPr>
          <p:cNvSpPr>
            <a:spLocks noGrp="1"/>
          </p:cNvSpPr>
          <p:nvPr>
            <p:ph type="ftr" sz="quarter" idx="10"/>
          </p:nvPr>
        </p:nvSpPr>
        <p:spPr/>
        <p:txBody>
          <a:bodyPr/>
          <a:lstStyle/>
          <a:p>
            <a:r>
              <a:rPr lang="en-US"/>
              <a:t>The national flu vaccination programme 2025 to 2026</a:t>
            </a:r>
            <a:endParaRPr lang="en-GB" sz="1400"/>
          </a:p>
        </p:txBody>
      </p:sp>
      <p:sp>
        <p:nvSpPr>
          <p:cNvPr id="9" name="Slide Number Placeholder 8">
            <a:extLst>
              <a:ext uri="{FF2B5EF4-FFF2-40B4-BE49-F238E27FC236}">
                <a16:creationId xmlns:a16="http://schemas.microsoft.com/office/drawing/2014/main" id="{FF38D384-66F4-D748-9499-51EC5883028E}"/>
              </a:ext>
            </a:extLst>
          </p:cNvPr>
          <p:cNvSpPr>
            <a:spLocks noGrp="1"/>
          </p:cNvSpPr>
          <p:nvPr>
            <p:ph type="sldNum" sz="quarter" idx="11"/>
          </p:nvPr>
        </p:nvSpPr>
        <p:spPr/>
        <p:txBody>
          <a:bodyPr/>
          <a:lstStyle/>
          <a:p>
            <a:fld id="{344369E4-5DE7-46E5-874E-4FD437973785}" type="slidenum">
              <a:rPr lang="en-GB" smtClean="0"/>
              <a:pPr/>
              <a:t>‹#›</a:t>
            </a:fld>
            <a:endParaRPr lang="en-GB" sz="1400"/>
          </a:p>
        </p:txBody>
      </p:sp>
    </p:spTree>
    <p:extLst>
      <p:ext uri="{BB962C8B-B14F-4D97-AF65-F5344CB8AC3E}">
        <p14:creationId xmlns:p14="http://schemas.microsoft.com/office/powerpoint/2010/main" val="31946152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F3503B-7986-436C-9822-A1854F9D9A9B}"/>
              </a:ext>
            </a:extLst>
          </p:cNvPr>
          <p:cNvSpPr>
            <a:spLocks noGrp="1"/>
          </p:cNvSpPr>
          <p:nvPr>
            <p:ph type="title"/>
          </p:nvPr>
        </p:nvSpPr>
        <p:spPr>
          <a:xfrm>
            <a:off x="330206" y="179416"/>
            <a:ext cx="10515600" cy="972607"/>
          </a:xfrm>
          <a:prstGeom prst="rect">
            <a:avLst/>
          </a:prstGeom>
        </p:spPr>
        <p:txBody>
          <a:bodyPr vert="horz" lIns="91440" tIns="45720" rIns="91440" bIns="45720" rtlCol="0" anchor="t">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CF05904-E451-4DAC-98D7-82FCA86A4A8E}"/>
              </a:ext>
            </a:extLst>
          </p:cNvPr>
          <p:cNvSpPr>
            <a:spLocks noGrp="1"/>
          </p:cNvSpPr>
          <p:nvPr>
            <p:ph type="body" idx="1"/>
          </p:nvPr>
        </p:nvSpPr>
        <p:spPr>
          <a:xfrm>
            <a:off x="330205" y="1774826"/>
            <a:ext cx="1112385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78A9E1E3-76D3-49B4-BA11-2CCBDA7CADC2}"/>
              </a:ext>
            </a:extLst>
          </p:cNvPr>
          <p:cNvSpPr>
            <a:spLocks noGrp="1"/>
          </p:cNvSpPr>
          <p:nvPr>
            <p:ph type="ftr" sz="quarter" idx="3"/>
          </p:nvPr>
        </p:nvSpPr>
        <p:spPr>
          <a:xfrm>
            <a:off x="838200" y="6438850"/>
            <a:ext cx="10007606" cy="363600"/>
          </a:xfrm>
          <a:prstGeom prst="rect">
            <a:avLst/>
          </a:prstGeom>
        </p:spPr>
        <p:txBody>
          <a:bodyPr vert="horz" lIns="91440" tIns="45720" rIns="91440" bIns="45720" rtlCol="0" anchor="ctr"/>
          <a:lstStyle>
            <a:lvl1pPr algn="l">
              <a:defRPr sz="1400">
                <a:solidFill>
                  <a:schemeClr val="bg1"/>
                </a:solidFill>
                <a:latin typeface="Arial" panose="020B0604020202020204" pitchFamily="34" charset="0"/>
                <a:cs typeface="Arial" panose="020B0604020202020204" pitchFamily="34" charset="0"/>
              </a:defRPr>
            </a:lvl1pPr>
          </a:lstStyle>
          <a:p>
            <a:r>
              <a:rPr lang="en-US"/>
              <a:t>The national flu vaccination programme 2025 to 2026</a:t>
            </a:r>
            <a:endParaRPr lang="en-GB" sz="1400"/>
          </a:p>
        </p:txBody>
      </p:sp>
      <p:sp>
        <p:nvSpPr>
          <p:cNvPr id="6" name="Slide Number Placeholder 5">
            <a:extLst>
              <a:ext uri="{FF2B5EF4-FFF2-40B4-BE49-F238E27FC236}">
                <a16:creationId xmlns:a16="http://schemas.microsoft.com/office/drawing/2014/main" id="{1BF5F349-A985-4FF9-9FE5-9D2B321F5687}"/>
              </a:ext>
            </a:extLst>
          </p:cNvPr>
          <p:cNvSpPr>
            <a:spLocks noGrp="1"/>
          </p:cNvSpPr>
          <p:nvPr>
            <p:ph type="sldNum" sz="quarter" idx="4"/>
          </p:nvPr>
        </p:nvSpPr>
        <p:spPr>
          <a:xfrm>
            <a:off x="130629" y="6438850"/>
            <a:ext cx="596332" cy="365125"/>
          </a:xfrm>
          <a:prstGeom prst="rect">
            <a:avLst/>
          </a:prstGeom>
        </p:spPr>
        <p:txBody>
          <a:bodyPr vert="horz" lIns="91440" tIns="45720" rIns="91440" bIns="45720" rtlCol="0" anchor="ctr"/>
          <a:lstStyle>
            <a:lvl1pPr algn="r">
              <a:defRPr sz="1400">
                <a:solidFill>
                  <a:schemeClr val="bg1"/>
                </a:solidFill>
                <a:latin typeface="Arial" panose="020B0604020202020204" pitchFamily="34" charset="0"/>
                <a:cs typeface="Arial" panose="020B0604020202020204" pitchFamily="34" charset="0"/>
              </a:defRPr>
            </a:lvl1pPr>
          </a:lstStyle>
          <a:p>
            <a:fld id="{344369E4-5DE7-46E5-874E-4FD437973785}" type="slidenum">
              <a:rPr lang="en-GB" smtClean="0"/>
              <a:pPr/>
              <a:t>‹#›</a:t>
            </a:fld>
            <a:endParaRPr lang="en-GB" sz="1400"/>
          </a:p>
        </p:txBody>
      </p:sp>
    </p:spTree>
    <p:extLst>
      <p:ext uri="{BB962C8B-B14F-4D97-AF65-F5344CB8AC3E}">
        <p14:creationId xmlns:p14="http://schemas.microsoft.com/office/powerpoint/2010/main" val="1204892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Lst>
  <p:hf hdr="0" dt="0"/>
  <p:txStyles>
    <p:titleStyle>
      <a:lvl1pPr algn="l" defTabSz="914400" rtl="0" eaLnBrk="1" latinLnBrk="0" hangingPunct="1">
        <a:lnSpc>
          <a:spcPct val="90000"/>
        </a:lnSpc>
        <a:spcBef>
          <a:spcPct val="0"/>
        </a:spcBef>
        <a:buNone/>
        <a:defRPr sz="38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7C9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app.box.com/s/iddfb4ppwkmtjusir2tc/file/1440465623207"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gov.uk/government/publications/influenza-the-green-book-chapter-19"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gov.uk/government/publications/national-flu-immunisation-programme-plan-2025-to-2026/national-flu-immunisation-programme-2025-to-2026-letter" TargetMode="External"/><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gov.uk/government/collections/immunisation-against-infectious-disease-the-green-book" TargetMode="External"/><Relationship Id="rId5" Type="http://schemas.openxmlformats.org/officeDocument/2006/relationships/hyperlink" Target="https://www.gov.uk/government/collections/annual-flu-programme#2025-to-2026-flu-season" TargetMode="External"/><Relationship Id="rId4" Type="http://schemas.openxmlformats.org/officeDocument/2006/relationships/hyperlink" Target="https://www.gov.uk/government/publications/national-flu-immunisation-programme-plan-2025-to-2026/amendment-to-national-flu-immunisation-programme-2025-to-2026-letter"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gov.uk/government/publications/influenza-vaccines-marketed-in-the-uk"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www.gov.uk/government/publications/influenza-vaccines-marketed-in-the-uk"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gov.uk/government/publications/influenza-vaccines-marketed-in-the-uk"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www.nhs.uk/conditions/reyes-syndrome/"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www.gov.uk/government/publications/national-protocol-for-inactivated-influenza-vaccine" TargetMode="External"/><Relationship Id="rId2" Type="http://schemas.openxmlformats.org/officeDocument/2006/relationships/hyperlink" Target="http://www.gov.uk/government/collections/immunisation-patient-group-direction-pgd"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vimeo.com/100497077"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yellowcard.mhra.gov.uk/"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www.immform.ukhsa.gov.uk/"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hyperlink" Target="http://www.gov.uk/government/collections/vaccine-uptake" TargetMode="Externa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hyperlink" Target="https://portal.immform.ukhsa.gov.uk/"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8" Type="http://schemas.openxmlformats.org/officeDocument/2006/relationships/hyperlink" Target="http://www.medicines.org.uk/emc/" TargetMode="External"/><Relationship Id="rId3" Type="http://schemas.openxmlformats.org/officeDocument/2006/relationships/hyperlink" Target="http://www.gov.uk/government/publications/influenza-the-green-book-chapter-19" TargetMode="External"/><Relationship Id="rId7" Type="http://schemas.openxmlformats.org/officeDocument/2006/relationships/hyperlink" Target="https://learn.nes.nhs.scot/14743/immunisation/seasonal-flu#video" TargetMode="External"/><Relationship Id="rId2" Type="http://schemas.openxmlformats.org/officeDocument/2006/relationships/hyperlink" Target="http://www.gov.uk/government/publications/national-flu-immunisation-programme-plan-2025-to-2026" TargetMode="External"/><Relationship Id="rId1" Type="http://schemas.openxmlformats.org/officeDocument/2006/relationships/slideLayout" Target="../slideLayouts/slideLayout2.xml"/><Relationship Id="rId6" Type="http://schemas.openxmlformats.org/officeDocument/2006/relationships/hyperlink" Target="http://www.gov.uk/government/collections/immunisation-patient-group-direction-pgd" TargetMode="External"/><Relationship Id="rId5" Type="http://schemas.openxmlformats.org/officeDocument/2006/relationships/hyperlink" Target="https://www.e-lfh.org.uk/programmes/flu-immunisation/" TargetMode="External"/><Relationship Id="rId4" Type="http://schemas.openxmlformats.org/officeDocument/2006/relationships/hyperlink" Target="http://www.gov.uk/government/collections/annual-flu-programme" TargetMode="External"/><Relationship Id="rId9" Type="http://schemas.openxmlformats.org/officeDocument/2006/relationships/hyperlink" Target="http://www.healthpublications.gov.uk/Home.html" TargetMode="External"/></Relationships>
</file>

<file path=ppt/slides/_rels/slide96.xml.rels><?xml version="1.0" encoding="UTF-8" standalone="yes"?>
<Relationships xmlns="http://schemas.openxmlformats.org/package/2006/relationships"><Relationship Id="rId3" Type="http://schemas.openxmlformats.org/officeDocument/2006/relationships/hyperlink" Target="http://www.gov.uk/government/publications/flu-vaccination-in-schools" TargetMode="External"/><Relationship Id="rId7" Type="http://schemas.openxmlformats.org/officeDocument/2006/relationships/image" Target="../media/image23.pn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http://www.gov.uk/government/publications/flu-vaccine-best-practice-guide-for-gps" TargetMode="External"/><Relationship Id="rId4" Type="http://schemas.openxmlformats.org/officeDocument/2006/relationships/hyperlink" Target="http://www.gov.uk/government/publications/flu-immunisation-toolkit-for-programme-extension-to-childr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911FF-4D56-4ABC-AC80-510EE2B25062}"/>
              </a:ext>
            </a:extLst>
          </p:cNvPr>
          <p:cNvSpPr>
            <a:spLocks noGrp="1"/>
          </p:cNvSpPr>
          <p:nvPr>
            <p:ph type="ctrTitle"/>
          </p:nvPr>
        </p:nvSpPr>
        <p:spPr/>
        <p:txBody>
          <a:bodyPr>
            <a:normAutofit fontScale="90000"/>
          </a:bodyPr>
          <a:lstStyle/>
          <a:p>
            <a:r>
              <a:rPr lang="en-GB" dirty="0">
                <a:ea typeface="ヒラギノ角ゴ Pro W3" charset="-128"/>
                <a:cs typeface="ヒラギノ角ゴ Pro W3" charset="-128"/>
              </a:rPr>
              <a:t>The national flu vaccination programme </a:t>
            </a:r>
            <a:br>
              <a:rPr lang="en-GB" dirty="0">
                <a:ea typeface="ヒラギノ角ゴ Pro W3" charset="-128"/>
                <a:cs typeface="ヒラギノ角ゴ Pro W3" charset="-128"/>
              </a:rPr>
            </a:br>
            <a:r>
              <a:rPr lang="en-GB" dirty="0">
                <a:ea typeface="ヒラギノ角ゴ Pro W3" charset="-128"/>
                <a:cs typeface="ヒラギノ角ゴ Pro W3" charset="-128"/>
              </a:rPr>
              <a:t>2025 to 2026</a:t>
            </a:r>
            <a:br>
              <a:rPr lang="en-GB" dirty="0">
                <a:ea typeface="ヒラギノ角ゴ Pro W3" charset="-128"/>
                <a:cs typeface="ヒラギノ角ゴ Pro W3" charset="-128"/>
              </a:rPr>
            </a:br>
            <a:br>
              <a:rPr lang="en-GB" dirty="0">
                <a:ea typeface="ヒラギノ角ゴ Pro W3" charset="-128"/>
                <a:cs typeface="ヒラギノ角ゴ Pro W3" charset="-128"/>
              </a:rPr>
            </a:br>
            <a:r>
              <a:rPr lang="en-GB" sz="3200" dirty="0">
                <a:solidFill>
                  <a:srgbClr val="FFFFFF"/>
                </a:solidFill>
                <a:ea typeface="ヒラギノ角ゴ Pro W3" charset="-128"/>
                <a:cs typeface="ヒラギノ角ゴ Pro W3" charset="-128"/>
              </a:rPr>
              <a:t>Training for healthcare practitioners</a:t>
            </a:r>
            <a:br>
              <a:rPr lang="en-GB" sz="3200" dirty="0">
                <a:solidFill>
                  <a:srgbClr val="FFFFFF"/>
                </a:solidFill>
                <a:ea typeface="ヒラギノ角ゴ Pro W3" charset="-128"/>
                <a:cs typeface="ヒラギノ角ゴ Pro W3" charset="-128"/>
              </a:rPr>
            </a:br>
            <a:endParaRPr lang="en-GB" dirty="0">
              <a:highlight>
                <a:srgbClr val="FFFF00"/>
              </a:highlight>
            </a:endParaRPr>
          </a:p>
        </p:txBody>
      </p:sp>
    </p:spTree>
    <p:extLst>
      <p:ext uri="{BB962C8B-B14F-4D97-AF65-F5344CB8AC3E}">
        <p14:creationId xmlns:p14="http://schemas.microsoft.com/office/powerpoint/2010/main" val="378044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D3578-5FD8-44D2-A718-DB0EC44592F5}"/>
              </a:ext>
            </a:extLst>
          </p:cNvPr>
          <p:cNvSpPr>
            <a:spLocks noGrp="1"/>
          </p:cNvSpPr>
          <p:nvPr>
            <p:ph type="title"/>
          </p:nvPr>
        </p:nvSpPr>
        <p:spPr>
          <a:xfrm>
            <a:off x="423514" y="338040"/>
            <a:ext cx="3905892" cy="697662"/>
          </a:xfrm>
        </p:spPr>
        <p:txBody>
          <a:bodyPr/>
          <a:lstStyle/>
          <a:p>
            <a:r>
              <a:rPr lang="en-GB">
                <a:latin typeface="Arial" charset="0"/>
                <a:ea typeface="ヒラギノ角ゴ Pro W3" charset="-128"/>
                <a:cs typeface="ヒラギノ角ゴ Pro W3" charset="-128"/>
              </a:rPr>
              <a:t>Influenza viruses</a:t>
            </a:r>
            <a:endParaRPr lang="en-GB"/>
          </a:p>
        </p:txBody>
      </p:sp>
      <p:sp>
        <p:nvSpPr>
          <p:cNvPr id="3" name="Content Placeholder 2">
            <a:extLst>
              <a:ext uri="{FF2B5EF4-FFF2-40B4-BE49-F238E27FC236}">
                <a16:creationId xmlns:a16="http://schemas.microsoft.com/office/drawing/2014/main" id="{68E07704-094B-4F8E-B4E5-AC293AC465DD}"/>
              </a:ext>
            </a:extLst>
          </p:cNvPr>
          <p:cNvSpPr>
            <a:spLocks noGrp="1"/>
          </p:cNvSpPr>
          <p:nvPr>
            <p:ph idx="1"/>
          </p:nvPr>
        </p:nvSpPr>
        <p:spPr/>
        <p:txBody>
          <a:bodyPr>
            <a:normAutofit fontScale="92500" lnSpcReduction="20000"/>
          </a:bodyPr>
          <a:lstStyle/>
          <a:p>
            <a:pPr marL="0" indent="0">
              <a:buNone/>
            </a:pPr>
            <a:r>
              <a:rPr lang="en-GB" sz="2400">
                <a:effectLst/>
                <a:latin typeface="Segoe UI" panose="020B0502040204020203" pitchFamily="34" charset="0"/>
              </a:rPr>
              <a:t>There are 3 types of influenza virus which affect humans: types A, B and C.</a:t>
            </a:r>
          </a:p>
          <a:p>
            <a:pPr marL="0" indent="0">
              <a:buNone/>
            </a:pPr>
            <a:r>
              <a:rPr lang="en-GB" sz="2400">
                <a:effectLst/>
                <a:latin typeface="Segoe UI" panose="020B0502040204020203" pitchFamily="34" charset="0"/>
              </a:rPr>
              <a:t>Types A and B are responsible for most disease.</a:t>
            </a:r>
          </a:p>
          <a:p>
            <a:pPr marL="0" indent="0">
              <a:buNone/>
            </a:pPr>
            <a:endParaRPr lang="en-GB"/>
          </a:p>
          <a:p>
            <a:pPr marL="0" indent="0">
              <a:buNone/>
            </a:pPr>
            <a:r>
              <a:rPr lang="en-GB"/>
              <a:t>A viruses</a:t>
            </a:r>
          </a:p>
          <a:p>
            <a:r>
              <a:rPr lang="en-GB"/>
              <a:t>cause outbreaks most years and are the usual cause of epidemics and pandemics</a:t>
            </a:r>
          </a:p>
          <a:p>
            <a:r>
              <a:rPr lang="en-GB"/>
              <a:t>live and multiply in many different animals and may spread between them</a:t>
            </a:r>
          </a:p>
          <a:p>
            <a:r>
              <a:rPr lang="en-GB"/>
              <a:t>birds, particularly wildfowl, are the main animal reservoir </a:t>
            </a:r>
          </a:p>
          <a:p>
            <a:endParaRPr lang="en-GB"/>
          </a:p>
          <a:p>
            <a:pPr marL="0" indent="0">
              <a:buNone/>
            </a:pPr>
            <a:r>
              <a:rPr lang="en-GB"/>
              <a:t>B viruses</a:t>
            </a:r>
          </a:p>
          <a:p>
            <a:r>
              <a:rPr lang="en-GB"/>
              <a:t>tend to cause less severe disease and smaller outbreaks</a:t>
            </a:r>
          </a:p>
          <a:p>
            <a:r>
              <a:rPr lang="en-GB"/>
              <a:t>predominantly found in humans</a:t>
            </a:r>
          </a:p>
          <a:p>
            <a:r>
              <a:rPr lang="en-GB"/>
              <a:t>burden of disease mostly in children</a:t>
            </a:r>
          </a:p>
        </p:txBody>
      </p:sp>
      <p:sp>
        <p:nvSpPr>
          <p:cNvPr id="7" name="Slide Number Placeholder 6">
            <a:extLst>
              <a:ext uri="{FF2B5EF4-FFF2-40B4-BE49-F238E27FC236}">
                <a16:creationId xmlns:a16="http://schemas.microsoft.com/office/drawing/2014/main" id="{9FF1BCCB-6866-4E19-ABF1-B6043677441A}"/>
              </a:ext>
            </a:extLst>
          </p:cNvPr>
          <p:cNvSpPr>
            <a:spLocks noGrp="1"/>
          </p:cNvSpPr>
          <p:nvPr>
            <p:ph type="sldNum" sz="quarter" idx="11"/>
          </p:nvPr>
        </p:nvSpPr>
        <p:spPr/>
        <p:txBody>
          <a:bodyPr/>
          <a:lstStyle/>
          <a:p>
            <a:fld id="{344369E4-5DE7-46E5-874E-4FD437973785}" type="slidenum">
              <a:rPr lang="en-GB" smtClean="0"/>
              <a:pPr/>
              <a:t>10</a:t>
            </a:fld>
            <a:endParaRPr lang="en-GB" sz="1400"/>
          </a:p>
        </p:txBody>
      </p:sp>
      <p:sp>
        <p:nvSpPr>
          <p:cNvPr id="9" name="Footer Placeholder 8">
            <a:extLst>
              <a:ext uri="{FF2B5EF4-FFF2-40B4-BE49-F238E27FC236}">
                <a16:creationId xmlns:a16="http://schemas.microsoft.com/office/drawing/2014/main" id="{8B198189-1F89-458B-8C26-BBAAA106D2F1}"/>
              </a:ext>
            </a:extLst>
          </p:cNvPr>
          <p:cNvSpPr>
            <a:spLocks noGrp="1"/>
          </p:cNvSpPr>
          <p:nvPr>
            <p:ph type="ftr" sz="quarter" idx="10"/>
          </p:nvPr>
        </p:nvSpPr>
        <p:spPr/>
        <p:txBody>
          <a:bodyPr/>
          <a:lstStyle/>
          <a:p>
            <a:r>
              <a:rPr lang="en-US"/>
              <a:t>The national flu vaccination programme 2025 to 2026</a:t>
            </a:r>
            <a:endParaRPr lang="en-GB" sz="1400"/>
          </a:p>
        </p:txBody>
      </p:sp>
    </p:spTree>
    <p:extLst>
      <p:ext uri="{BB962C8B-B14F-4D97-AF65-F5344CB8AC3E}">
        <p14:creationId xmlns:p14="http://schemas.microsoft.com/office/powerpoint/2010/main" val="2334178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455" y="375365"/>
            <a:ext cx="2655590" cy="679000"/>
          </a:xfrm>
        </p:spPr>
        <p:txBody>
          <a:bodyPr>
            <a:normAutofit/>
          </a:bodyPr>
          <a:lstStyle/>
          <a:p>
            <a:r>
              <a:rPr lang="en-GB"/>
              <a:t>Flu A virus</a:t>
            </a:r>
          </a:p>
        </p:txBody>
      </p:sp>
      <p:pic>
        <p:nvPicPr>
          <p:cNvPr id="6" name="Picture 9" descr="virus"/>
          <p:cNvPicPr>
            <a:picLocks noGrp="1" noChangeAspect="1" noChangeArrowheads="1"/>
          </p:cNvPicPr>
          <p:nvPr>
            <p:ph idx="1"/>
          </p:nvPr>
        </p:nvPicPr>
        <p:blipFill>
          <a:blip r:embed="rId3" cstate="print"/>
          <a:srcRect/>
          <a:stretch>
            <a:fillRect/>
          </a:stretch>
        </p:blipFill>
        <p:spPr bwMode="auto">
          <a:xfrm>
            <a:off x="5588006" y="1601899"/>
            <a:ext cx="4494009" cy="3366169"/>
          </a:xfrm>
          <a:prstGeom prst="rect">
            <a:avLst/>
          </a:prstGeom>
          <a:noFill/>
          <a:ln w="9525">
            <a:noFill/>
            <a:miter lim="800000"/>
            <a:headEnd/>
            <a:tailEnd/>
          </a:ln>
        </p:spPr>
      </p:pic>
      <p:sp>
        <p:nvSpPr>
          <p:cNvPr id="7" name="Rectangle 8"/>
          <p:cNvSpPr>
            <a:spLocks noChangeArrowheads="1"/>
          </p:cNvSpPr>
          <p:nvPr/>
        </p:nvSpPr>
        <p:spPr bwMode="auto">
          <a:xfrm>
            <a:off x="516022" y="4817513"/>
            <a:ext cx="8244408" cy="1323439"/>
          </a:xfrm>
          <a:prstGeom prst="rect">
            <a:avLst/>
          </a:prstGeom>
          <a:noFill/>
          <a:ln w="9525">
            <a:noFill/>
            <a:miter lim="800000"/>
            <a:headEnd/>
            <a:tailEnd/>
          </a:ln>
        </p:spPr>
        <p:txBody>
          <a:bodyPr wrap="square" anchor="ctr">
            <a:prstTxWarp prst="textNoShape">
              <a:avLst/>
            </a:prstTxWarp>
            <a:spAutoFit/>
          </a:bodyPr>
          <a:lstStyle/>
          <a:p>
            <a:r>
              <a:rPr lang="en-GB" sz="1600"/>
              <a:t>The role of </a:t>
            </a:r>
            <a:r>
              <a:rPr lang="en-US" sz="1600"/>
              <a:t>haemagglutinin </a:t>
            </a:r>
            <a:r>
              <a:rPr lang="en-GB" sz="1600"/>
              <a:t>is to bind to the cells of the infected person</a:t>
            </a:r>
          </a:p>
          <a:p>
            <a:r>
              <a:rPr lang="en-GB" sz="1600"/>
              <a:t>The role of </a:t>
            </a:r>
            <a:r>
              <a:rPr lang="en-US" sz="1600"/>
              <a:t>neuraminidase </a:t>
            </a:r>
            <a:r>
              <a:rPr lang="en-GB" sz="1600"/>
              <a:t>is to release the virus from the cell surface</a:t>
            </a:r>
          </a:p>
          <a:p>
            <a:endParaRPr lang="en-GB" sz="1600"/>
          </a:p>
          <a:p>
            <a:r>
              <a:rPr lang="en-GB" sz="1600"/>
              <a:t>The different types of H and N are identified by numbers, hence H1N1 or H3N2 for example</a:t>
            </a:r>
          </a:p>
        </p:txBody>
      </p:sp>
      <p:sp>
        <p:nvSpPr>
          <p:cNvPr id="8" name="Rectangle 3"/>
          <p:cNvSpPr txBox="1">
            <a:spLocks noChangeArrowheads="1"/>
          </p:cNvSpPr>
          <p:nvPr/>
        </p:nvSpPr>
        <p:spPr bwMode="auto">
          <a:xfrm>
            <a:off x="2332557" y="2751432"/>
            <a:ext cx="5711666" cy="122452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1200"/>
              </a:spcBef>
              <a:spcAft>
                <a:spcPct val="0"/>
              </a:spcAft>
              <a:buFont typeface="Arial" pitchFamily="84" charset="0"/>
              <a:defRPr sz="1800" b="0" kern="1200" baseline="0">
                <a:solidFill>
                  <a:schemeClr val="tx1"/>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US" sz="1600" b="1">
                <a:latin typeface="Arial" charset="0"/>
                <a:ea typeface="ヒラギノ角ゴ Pro W3" charset="-128"/>
                <a:cs typeface="ヒラギノ角ゴ Pro W3" charset="-128"/>
              </a:rPr>
              <a:t>Two surface antigens:</a:t>
            </a:r>
          </a:p>
          <a:p>
            <a:pPr marL="0" indent="266700">
              <a:buFont typeface="Arial" pitchFamily="34" charset="0"/>
              <a:buChar char="•"/>
            </a:pPr>
            <a:r>
              <a:rPr lang="en-US" sz="1600">
                <a:latin typeface="Arial" charset="0"/>
                <a:ea typeface="ヒラギノ角ゴ Pro W3" charset="-128"/>
                <a:cs typeface="ヒラギノ角ゴ Pro W3" charset="-128"/>
              </a:rPr>
              <a:t>Haemagglutinin (H) (blue)</a:t>
            </a:r>
          </a:p>
          <a:p>
            <a:pPr marL="0" indent="266700">
              <a:buFont typeface="Arial" pitchFamily="34" charset="0"/>
              <a:buChar char="•"/>
            </a:pPr>
            <a:r>
              <a:rPr lang="en-US" sz="1600">
                <a:latin typeface="Arial" charset="0"/>
                <a:ea typeface="ヒラギノ角ゴ Pro W3" charset="-128"/>
                <a:cs typeface="ヒラギノ角ゴ Pro W3" charset="-128"/>
              </a:rPr>
              <a:t>Neuraminidase (N) (red)</a:t>
            </a:r>
          </a:p>
          <a:p>
            <a:pPr marL="0" indent="0"/>
            <a:br>
              <a:rPr lang="en-US" sz="1600">
                <a:latin typeface="Arial" charset="0"/>
                <a:ea typeface="ヒラギノ角ゴ Pro W3" charset="-128"/>
                <a:cs typeface="ヒラギノ角ゴ Pro W3" charset="-128"/>
              </a:rPr>
            </a:br>
            <a:endParaRPr lang="en-GB" sz="1600">
              <a:latin typeface="Arial" charset="0"/>
              <a:ea typeface="ヒラギノ角ゴ Pro W3" charset="-128"/>
              <a:cs typeface="ヒラギノ角ゴ Pro W3" charset="-128"/>
            </a:endParaRPr>
          </a:p>
        </p:txBody>
      </p:sp>
      <p:sp>
        <p:nvSpPr>
          <p:cNvPr id="9" name="Line 10"/>
          <p:cNvSpPr>
            <a:spLocks noChangeShapeType="1"/>
          </p:cNvSpPr>
          <p:nvPr/>
        </p:nvSpPr>
        <p:spPr bwMode="auto">
          <a:xfrm flipV="1">
            <a:off x="5006340" y="3111977"/>
            <a:ext cx="2659935" cy="167260"/>
          </a:xfrm>
          <a:prstGeom prst="line">
            <a:avLst/>
          </a:prstGeom>
          <a:noFill/>
          <a:ln w="57150">
            <a:solidFill>
              <a:schemeClr val="accent2"/>
            </a:solidFill>
            <a:round/>
            <a:headEnd/>
            <a:tailEnd type="triangle" w="lg" len="lg"/>
          </a:ln>
        </p:spPr>
        <p:txBody>
          <a:bodyPr>
            <a:prstTxWarp prst="textNoShape">
              <a:avLst/>
            </a:prstTxWarp>
          </a:bodyPr>
          <a:lstStyle/>
          <a:p>
            <a:endParaRPr lang="en-US"/>
          </a:p>
        </p:txBody>
      </p:sp>
      <p:sp>
        <p:nvSpPr>
          <p:cNvPr id="10" name="Line 11"/>
          <p:cNvSpPr>
            <a:spLocks noChangeShapeType="1"/>
          </p:cNvSpPr>
          <p:nvPr/>
        </p:nvSpPr>
        <p:spPr bwMode="auto">
          <a:xfrm flipV="1">
            <a:off x="5006340" y="3703522"/>
            <a:ext cx="2659935" cy="25465"/>
          </a:xfrm>
          <a:prstGeom prst="line">
            <a:avLst/>
          </a:prstGeom>
          <a:noFill/>
          <a:ln w="57150">
            <a:solidFill>
              <a:srgbClr val="FF3E09"/>
            </a:solidFill>
            <a:round/>
            <a:headEnd/>
            <a:tailEnd type="triangle" w="lg" len="lg"/>
          </a:ln>
        </p:spPr>
        <p:txBody>
          <a:bodyPr>
            <a:prstTxWarp prst="textNoShape">
              <a:avLst/>
            </a:prstTxWarp>
          </a:bodyPr>
          <a:lstStyle/>
          <a:p>
            <a:endParaRPr lang="en-US"/>
          </a:p>
        </p:txBody>
      </p:sp>
      <p:sp>
        <p:nvSpPr>
          <p:cNvPr id="11" name="TextBox 7"/>
          <p:cNvSpPr txBox="1">
            <a:spLocks noChangeArrowheads="1"/>
          </p:cNvSpPr>
          <p:nvPr/>
        </p:nvSpPr>
        <p:spPr bwMode="auto">
          <a:xfrm>
            <a:off x="516022" y="2031895"/>
            <a:ext cx="4715880" cy="584775"/>
          </a:xfrm>
          <a:prstGeom prst="rect">
            <a:avLst/>
          </a:prstGeom>
          <a:noFill/>
          <a:ln w="9525">
            <a:noFill/>
            <a:miter lim="800000"/>
            <a:headEnd/>
            <a:tailEnd/>
          </a:ln>
        </p:spPr>
        <p:txBody>
          <a:bodyPr wrap="square">
            <a:prstTxWarp prst="textNoShape">
              <a:avLst/>
            </a:prstTxWarp>
            <a:spAutoFit/>
          </a:bodyPr>
          <a:lstStyle/>
          <a:p>
            <a:r>
              <a:rPr lang="en-GB" sz="1600" b="1"/>
              <a:t>Genetic material (RNA) in the centre</a:t>
            </a:r>
          </a:p>
          <a:p>
            <a:endParaRPr lang="en-GB" sz="1600"/>
          </a:p>
        </p:txBody>
      </p:sp>
      <p:sp>
        <p:nvSpPr>
          <p:cNvPr id="12" name="TextBox 11"/>
          <p:cNvSpPr txBox="1"/>
          <p:nvPr/>
        </p:nvSpPr>
        <p:spPr>
          <a:xfrm>
            <a:off x="516023" y="4012318"/>
            <a:ext cx="3633068" cy="584775"/>
          </a:xfrm>
          <a:prstGeom prst="rect">
            <a:avLst/>
          </a:prstGeom>
          <a:noFill/>
        </p:spPr>
        <p:txBody>
          <a:bodyPr wrap="square" rtlCol="0">
            <a:spAutoFit/>
          </a:bodyPr>
          <a:lstStyle/>
          <a:p>
            <a:r>
              <a:rPr lang="en-GB" sz="1600"/>
              <a:t>There are 18 different types of H and 11 different types of N</a:t>
            </a:r>
          </a:p>
        </p:txBody>
      </p:sp>
      <p:sp>
        <p:nvSpPr>
          <p:cNvPr id="5" name="Slide Number Placeholder 4">
            <a:extLst>
              <a:ext uri="{FF2B5EF4-FFF2-40B4-BE49-F238E27FC236}">
                <a16:creationId xmlns:a16="http://schemas.microsoft.com/office/drawing/2014/main" id="{97F8F485-76EA-4CD0-B789-E9DA9C7A4FDD}"/>
              </a:ext>
            </a:extLst>
          </p:cNvPr>
          <p:cNvSpPr>
            <a:spLocks noGrp="1"/>
          </p:cNvSpPr>
          <p:nvPr>
            <p:ph type="sldNum" sz="quarter" idx="11"/>
          </p:nvPr>
        </p:nvSpPr>
        <p:spPr/>
        <p:txBody>
          <a:bodyPr/>
          <a:lstStyle/>
          <a:p>
            <a:fld id="{344369E4-5DE7-46E5-874E-4FD437973785}" type="slidenum">
              <a:rPr lang="en-GB" smtClean="0"/>
              <a:pPr/>
              <a:t>11</a:t>
            </a:fld>
            <a:endParaRPr lang="en-GB" sz="1400"/>
          </a:p>
        </p:txBody>
      </p:sp>
      <p:sp>
        <p:nvSpPr>
          <p:cNvPr id="15" name="Footer Placeholder 14">
            <a:extLst>
              <a:ext uri="{FF2B5EF4-FFF2-40B4-BE49-F238E27FC236}">
                <a16:creationId xmlns:a16="http://schemas.microsoft.com/office/drawing/2014/main" id="{E5EE59D5-9B3E-4458-8789-273C5EFFA73A}"/>
              </a:ext>
            </a:extLst>
          </p:cNvPr>
          <p:cNvSpPr>
            <a:spLocks noGrp="1"/>
          </p:cNvSpPr>
          <p:nvPr>
            <p:ph type="ftr" sz="quarter" idx="10"/>
          </p:nvPr>
        </p:nvSpPr>
        <p:spPr/>
        <p:txBody>
          <a:bodyPr/>
          <a:lstStyle/>
          <a:p>
            <a:r>
              <a:rPr lang="en-US"/>
              <a:t>The national flu vaccination programme 2025 to 2026</a:t>
            </a:r>
            <a:endParaRPr lang="en-GB" sz="1400"/>
          </a:p>
        </p:txBody>
      </p:sp>
    </p:spTree>
    <p:extLst>
      <p:ext uri="{BB962C8B-B14F-4D97-AF65-F5344CB8AC3E}">
        <p14:creationId xmlns:p14="http://schemas.microsoft.com/office/powerpoint/2010/main" val="1084223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85734" y="444627"/>
            <a:ext cx="9719366" cy="576064"/>
          </a:xfrm>
        </p:spPr>
        <p:txBody>
          <a:bodyPr wrap="square" numCol="1" compatLnSpc="1">
            <a:prstTxWarp prst="textNoShape">
              <a:avLst/>
            </a:prstTxWarp>
            <a:normAutofit/>
          </a:bodyPr>
          <a:lstStyle/>
          <a:p>
            <a:r>
              <a:rPr lang="en-GB" sz="3200">
                <a:latin typeface="Arial" charset="0"/>
                <a:ea typeface="ヒラギノ角ゴ Pro W3" charset="-128"/>
                <a:cs typeface="ヒラギノ角ゴ Pro W3" charset="-128"/>
              </a:rPr>
              <a:t>Genetic changes in the flu virus – what this means</a:t>
            </a:r>
          </a:p>
        </p:txBody>
      </p:sp>
      <p:sp>
        <p:nvSpPr>
          <p:cNvPr id="24579" name="Content Placeholder 2"/>
          <p:cNvSpPr>
            <a:spLocks noGrp="1"/>
          </p:cNvSpPr>
          <p:nvPr>
            <p:ph idx="1"/>
          </p:nvPr>
        </p:nvSpPr>
        <p:spPr>
          <a:xfrm>
            <a:off x="606444" y="1510859"/>
            <a:ext cx="9719366" cy="4861138"/>
          </a:xfrm>
        </p:spPr>
        <p:txBody>
          <a:bodyPr/>
          <a:lstStyle/>
          <a:p>
            <a:pPr marL="0" indent="0">
              <a:buNone/>
            </a:pPr>
            <a:r>
              <a:rPr lang="en-GB" sz="1600">
                <a:latin typeface="Arial" charset="0"/>
                <a:ea typeface="ヒラギノ角ゴ Pro W3" charset="-128"/>
                <a:cs typeface="ヒラギノ角ゴ Pro W3" charset="-128"/>
              </a:rPr>
              <a:t>Changes in the surface antigens (H and N) result in the flu virus constantly changing </a:t>
            </a:r>
          </a:p>
          <a:p>
            <a:pPr>
              <a:buFont typeface="Arial"/>
              <a:buChar char="•"/>
            </a:pPr>
            <a:r>
              <a:rPr lang="en-GB" sz="1600" b="1">
                <a:latin typeface="Arial" charset="0"/>
                <a:ea typeface="ヒラギノ角ゴ Pro W3" charset="-128"/>
                <a:cs typeface="ヒラギノ角ゴ Pro W3" charset="-128"/>
              </a:rPr>
              <a:t>antigenic drift: </a:t>
            </a:r>
            <a:r>
              <a:rPr lang="en-GB" sz="1600">
                <a:latin typeface="Arial" charset="0"/>
                <a:ea typeface="ヒラギノ角ゴ Pro W3" charset="-128"/>
                <a:cs typeface="ヒラギノ角ゴ Pro W3" charset="-128"/>
              </a:rPr>
              <a:t>minor changes (natural mutations) in the genes of flu viruses that occur gradually over time</a:t>
            </a:r>
          </a:p>
          <a:p>
            <a:pPr marL="0" indent="0"/>
            <a:endParaRPr lang="en-GB" sz="1600" b="1">
              <a:latin typeface="Arial" charset="0"/>
              <a:ea typeface="ヒラギノ角ゴ Pro W3" charset="-128"/>
            </a:endParaRPr>
          </a:p>
          <a:p>
            <a:pPr marL="0" indent="0"/>
            <a:endParaRPr lang="en-GB" sz="1600" b="1">
              <a:latin typeface="Arial" charset="0"/>
              <a:ea typeface="ヒラギノ角ゴ Pro W3" charset="-128"/>
            </a:endParaRPr>
          </a:p>
          <a:p>
            <a:pPr marL="285750" indent="-285750"/>
            <a:r>
              <a:rPr lang="en-GB" sz="1600" b="1">
                <a:latin typeface="Arial" charset="0"/>
                <a:ea typeface="ヒラギノ角ゴ Pro W3" charset="-128"/>
              </a:rPr>
              <a:t>antigenic shift: </a:t>
            </a:r>
            <a:r>
              <a:rPr lang="en-GB" sz="1600">
                <a:latin typeface="Arial" charset="0"/>
                <a:ea typeface="ヒラギノ角ゴ Pro W3" charset="-128"/>
              </a:rPr>
              <a:t>when 2 or more different strains combine. This abrupt major change results in a new subtype. Immunity from previous flu infections/vaccinations may not protect against the new subtype, potentially leading to a widespread epidemic or pandemic</a:t>
            </a:r>
          </a:p>
          <a:p>
            <a:pPr marL="0" indent="0"/>
            <a:endParaRPr lang="en-GB" sz="1600"/>
          </a:p>
          <a:p>
            <a:pPr marL="0" indent="0"/>
            <a:endParaRPr lang="en-GB" sz="1600"/>
          </a:p>
          <a:p>
            <a:pPr marL="0" indent="0"/>
            <a:endParaRPr lang="en-GB" sz="1600"/>
          </a:p>
          <a:p>
            <a:pPr marL="0" indent="0">
              <a:buNone/>
            </a:pPr>
            <a:endParaRPr lang="en-GB" sz="1600"/>
          </a:p>
          <a:p>
            <a:pPr marL="0" indent="0">
              <a:buNone/>
            </a:pPr>
            <a:r>
              <a:rPr lang="en-GB" sz="1600"/>
              <a:t>Because of the changing nature of flu viruses, WHO monitors their epidemiology throughout the world. Each year WHO makes recommendations about the strains of influenza A and B which are predicted to be circulating in the forthcoming winter. </a:t>
            </a:r>
            <a:br>
              <a:rPr lang="en-GB" sz="1600"/>
            </a:br>
            <a:r>
              <a:rPr lang="en-GB" sz="1600"/>
              <a:t>These strains are then included in the flu vaccine developed each year </a:t>
            </a:r>
          </a:p>
          <a:p>
            <a:pPr marL="0" indent="0"/>
            <a:endParaRPr lang="en-GB" sz="1600">
              <a:solidFill>
                <a:srgbClr val="FF0000"/>
              </a:solidFill>
              <a:latin typeface="Arial" charset="0"/>
            </a:endParaRPr>
          </a:p>
          <a:p>
            <a:endParaRPr lang="en-GB" sz="1600">
              <a:solidFill>
                <a:srgbClr val="FF0000"/>
              </a:solidFill>
              <a:latin typeface="Arial" charset="0"/>
              <a:ea typeface="ヒラギノ角ゴ Pro W3" charset="-128"/>
              <a:cs typeface="ヒラギノ角ゴ Pro W3" charset="-128"/>
            </a:endParaRPr>
          </a:p>
        </p:txBody>
      </p:sp>
      <p:grpSp>
        <p:nvGrpSpPr>
          <p:cNvPr id="12" name="Group 11"/>
          <p:cNvGrpSpPr/>
          <p:nvPr/>
        </p:nvGrpSpPr>
        <p:grpSpPr>
          <a:xfrm>
            <a:off x="4927827" y="2124800"/>
            <a:ext cx="914400" cy="914400"/>
            <a:chOff x="1645575" y="3348980"/>
            <a:chExt cx="914400" cy="914400"/>
          </a:xfrm>
        </p:grpSpPr>
        <p:sp>
          <p:nvSpPr>
            <p:cNvPr id="2" name="Oval 1"/>
            <p:cNvSpPr/>
            <p:nvPr/>
          </p:nvSpPr>
          <p:spPr>
            <a:xfrm>
              <a:off x="1645575" y="3348980"/>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lowchart: Connector 2"/>
            <p:cNvSpPr/>
            <p:nvPr/>
          </p:nvSpPr>
          <p:spPr>
            <a:xfrm>
              <a:off x="1763688" y="3728187"/>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lowchart: Connector 7"/>
            <p:cNvSpPr/>
            <p:nvPr/>
          </p:nvSpPr>
          <p:spPr>
            <a:xfrm>
              <a:off x="1992288" y="3954191"/>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lowchart: Connector 8"/>
            <p:cNvSpPr/>
            <p:nvPr/>
          </p:nvSpPr>
          <p:spPr>
            <a:xfrm>
              <a:off x="2220888" y="3725591"/>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lowchart: Connector 9"/>
            <p:cNvSpPr/>
            <p:nvPr/>
          </p:nvSpPr>
          <p:spPr>
            <a:xfrm>
              <a:off x="2045056" y="3445244"/>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Right Arrow 6"/>
          <p:cNvSpPr/>
          <p:nvPr/>
        </p:nvSpPr>
        <p:spPr>
          <a:xfrm>
            <a:off x="6000652" y="2371436"/>
            <a:ext cx="553809"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6621198" y="2193100"/>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ie 17"/>
          <p:cNvSpPr/>
          <p:nvPr/>
        </p:nvSpPr>
        <p:spPr>
          <a:xfrm>
            <a:off x="6777515" y="2291097"/>
            <a:ext cx="241176" cy="246636"/>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Pie 18"/>
          <p:cNvSpPr/>
          <p:nvPr/>
        </p:nvSpPr>
        <p:spPr>
          <a:xfrm>
            <a:off x="6884900" y="2730011"/>
            <a:ext cx="241176" cy="246636"/>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 name="Pie 19"/>
          <p:cNvSpPr/>
          <p:nvPr/>
        </p:nvSpPr>
        <p:spPr>
          <a:xfrm>
            <a:off x="7110182" y="2294869"/>
            <a:ext cx="241176" cy="246636"/>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a:p>
            <a:pPr algn="ctr"/>
            <a:endParaRPr lang="en-GB">
              <a:solidFill>
                <a:schemeClr val="tx1"/>
              </a:solidFill>
            </a:endParaRPr>
          </a:p>
        </p:txBody>
      </p:sp>
      <p:sp>
        <p:nvSpPr>
          <p:cNvPr id="21" name="Pie 20"/>
          <p:cNvSpPr/>
          <p:nvPr/>
        </p:nvSpPr>
        <p:spPr>
          <a:xfrm rot="20689244">
            <a:off x="7175168" y="2630864"/>
            <a:ext cx="241176" cy="246636"/>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a:p>
            <a:pPr algn="ctr"/>
            <a:endParaRPr lang="en-GB">
              <a:solidFill>
                <a:schemeClr val="tx1"/>
              </a:solidFill>
            </a:endParaRPr>
          </a:p>
          <a:p>
            <a:pPr algn="ctr"/>
            <a:endParaRPr lang="en-GB">
              <a:solidFill>
                <a:schemeClr val="tx1"/>
              </a:solidFill>
            </a:endParaRPr>
          </a:p>
          <a:p>
            <a:pPr algn="ctr"/>
            <a:endParaRPr lang="en-GB">
              <a:solidFill>
                <a:schemeClr val="tx1"/>
              </a:solidFill>
            </a:endParaRPr>
          </a:p>
          <a:p>
            <a:pPr algn="ctr"/>
            <a:endParaRPr lang="en-GB">
              <a:solidFill>
                <a:schemeClr val="tx1"/>
              </a:solidFill>
            </a:endParaRPr>
          </a:p>
          <a:p>
            <a:pPr algn="ctr"/>
            <a:endParaRPr lang="en-GB">
              <a:solidFill>
                <a:schemeClr val="tx1"/>
              </a:solidFill>
            </a:endParaRPr>
          </a:p>
          <a:p>
            <a:pPr algn="ctr"/>
            <a:endParaRPr lang="en-GB">
              <a:solidFill>
                <a:schemeClr val="tx1"/>
              </a:solidFill>
            </a:endParaRPr>
          </a:p>
          <a:p>
            <a:pPr algn="ctr"/>
            <a:endParaRPr lang="en-GB">
              <a:solidFill>
                <a:schemeClr val="tx1"/>
              </a:solidFill>
            </a:endParaRPr>
          </a:p>
          <a:p>
            <a:pPr algn="ctr"/>
            <a:endParaRPr lang="en-GB">
              <a:solidFill>
                <a:schemeClr val="tx1"/>
              </a:solidFill>
            </a:endParaRPr>
          </a:p>
          <a:p>
            <a:pPr algn="ctr"/>
            <a:endParaRPr lang="en-GB">
              <a:solidFill>
                <a:schemeClr val="tx1"/>
              </a:solidFill>
            </a:endParaRPr>
          </a:p>
          <a:p>
            <a:pPr algn="ctr"/>
            <a:endParaRPr lang="en-GB">
              <a:solidFill>
                <a:schemeClr val="tx1"/>
              </a:solidFill>
            </a:endParaRPr>
          </a:p>
          <a:p>
            <a:pPr algn="ctr"/>
            <a:endParaRPr lang="en-GB">
              <a:solidFill>
                <a:schemeClr val="tx1"/>
              </a:solidFill>
            </a:endParaRPr>
          </a:p>
          <a:p>
            <a:pPr algn="ctr"/>
            <a:endParaRPr lang="en-GB">
              <a:solidFill>
                <a:schemeClr val="tx1"/>
              </a:solidFill>
            </a:endParaRPr>
          </a:p>
          <a:p>
            <a:pPr algn="ctr"/>
            <a:endParaRPr lang="en-GB">
              <a:solidFill>
                <a:schemeClr val="tx1"/>
              </a:solidFill>
            </a:endParaRPr>
          </a:p>
          <a:p>
            <a:pPr algn="ctr"/>
            <a:endParaRPr lang="en-GB">
              <a:solidFill>
                <a:schemeClr val="tx1"/>
              </a:solidFill>
            </a:endParaRPr>
          </a:p>
          <a:p>
            <a:pPr algn="ctr"/>
            <a:endParaRPr lang="en-GB">
              <a:solidFill>
                <a:schemeClr val="tx1"/>
              </a:solidFill>
            </a:endParaRPr>
          </a:p>
          <a:p>
            <a:pPr algn="ctr"/>
            <a:endParaRPr lang="en-GB">
              <a:solidFill>
                <a:schemeClr val="tx1"/>
              </a:solidFill>
            </a:endParaRPr>
          </a:p>
          <a:p>
            <a:pPr algn="ctr"/>
            <a:endParaRPr lang="en-GB">
              <a:solidFill>
                <a:schemeClr val="tx1"/>
              </a:solidFill>
            </a:endParaRPr>
          </a:p>
          <a:p>
            <a:pPr algn="ctr"/>
            <a:endParaRPr lang="en-GB">
              <a:solidFill>
                <a:schemeClr val="tx1"/>
              </a:solidFill>
            </a:endParaRPr>
          </a:p>
          <a:p>
            <a:pPr algn="ctr"/>
            <a:endParaRPr lang="en-GB">
              <a:solidFill>
                <a:schemeClr val="tx1"/>
              </a:solidFill>
            </a:endParaRPr>
          </a:p>
          <a:p>
            <a:pPr algn="ctr"/>
            <a:endParaRPr lang="en-GB">
              <a:solidFill>
                <a:schemeClr val="tx1"/>
              </a:solidFill>
            </a:endParaRPr>
          </a:p>
          <a:p>
            <a:pPr algn="ctr"/>
            <a:endParaRPr lang="en-GB">
              <a:solidFill>
                <a:schemeClr val="tx1"/>
              </a:solidFill>
            </a:endParaRPr>
          </a:p>
          <a:p>
            <a:pPr algn="ctr"/>
            <a:endParaRPr lang="en-GB">
              <a:solidFill>
                <a:schemeClr val="tx1"/>
              </a:solidFill>
            </a:endParaRPr>
          </a:p>
          <a:p>
            <a:pPr algn="ctr"/>
            <a:endParaRPr lang="en-GB">
              <a:solidFill>
                <a:schemeClr val="tx1"/>
              </a:solidFill>
            </a:endParaRPr>
          </a:p>
        </p:txBody>
      </p:sp>
      <p:grpSp>
        <p:nvGrpSpPr>
          <p:cNvPr id="23" name="Group 22"/>
          <p:cNvGrpSpPr/>
          <p:nvPr/>
        </p:nvGrpSpPr>
        <p:grpSpPr>
          <a:xfrm>
            <a:off x="3071664" y="4077072"/>
            <a:ext cx="914400" cy="914400"/>
            <a:chOff x="1645575" y="3348980"/>
            <a:chExt cx="914400" cy="914400"/>
          </a:xfrm>
        </p:grpSpPr>
        <p:sp>
          <p:nvSpPr>
            <p:cNvPr id="24" name="Oval 23"/>
            <p:cNvSpPr/>
            <p:nvPr/>
          </p:nvSpPr>
          <p:spPr>
            <a:xfrm>
              <a:off x="1645575" y="3348980"/>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lowchart: Connector 24"/>
            <p:cNvSpPr/>
            <p:nvPr/>
          </p:nvSpPr>
          <p:spPr>
            <a:xfrm>
              <a:off x="1763688" y="3728187"/>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lowchart: Connector 25"/>
            <p:cNvSpPr/>
            <p:nvPr/>
          </p:nvSpPr>
          <p:spPr>
            <a:xfrm>
              <a:off x="1992288" y="3954191"/>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lowchart: Connector 26"/>
            <p:cNvSpPr/>
            <p:nvPr/>
          </p:nvSpPr>
          <p:spPr>
            <a:xfrm>
              <a:off x="2220888" y="3725591"/>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lowchart: Connector 27"/>
            <p:cNvSpPr/>
            <p:nvPr/>
          </p:nvSpPr>
          <p:spPr>
            <a:xfrm>
              <a:off x="2045056" y="3445244"/>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9" name="Oval 28"/>
          <p:cNvSpPr/>
          <p:nvPr/>
        </p:nvSpPr>
        <p:spPr>
          <a:xfrm>
            <a:off x="4138464" y="3882183"/>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5142355" y="4110783"/>
            <a:ext cx="914400" cy="91440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ight Arrow 30"/>
          <p:cNvSpPr/>
          <p:nvPr/>
        </p:nvSpPr>
        <p:spPr>
          <a:xfrm>
            <a:off x="6344294" y="4311951"/>
            <a:ext cx="553809"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7146386" y="4077072"/>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lowchart: Connector 32"/>
          <p:cNvSpPr/>
          <p:nvPr/>
        </p:nvSpPr>
        <p:spPr>
          <a:xfrm>
            <a:off x="4223792" y="4239832"/>
            <a:ext cx="228600" cy="2286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lowchart: Connector 33"/>
          <p:cNvSpPr/>
          <p:nvPr/>
        </p:nvSpPr>
        <p:spPr>
          <a:xfrm>
            <a:off x="5202388" y="4456279"/>
            <a:ext cx="228600" cy="228600"/>
          </a:xfrm>
          <a:prstGeom prst="flowChartConnector">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lowchart: Connector 34"/>
          <p:cNvSpPr/>
          <p:nvPr/>
        </p:nvSpPr>
        <p:spPr>
          <a:xfrm>
            <a:off x="4528592" y="4506532"/>
            <a:ext cx="228600" cy="2286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lowchart: Connector 35"/>
          <p:cNvSpPr/>
          <p:nvPr/>
        </p:nvSpPr>
        <p:spPr>
          <a:xfrm>
            <a:off x="4757192" y="4191372"/>
            <a:ext cx="228600" cy="2286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lowchart: Connector 36"/>
          <p:cNvSpPr/>
          <p:nvPr/>
        </p:nvSpPr>
        <p:spPr>
          <a:xfrm>
            <a:off x="4452392" y="3962772"/>
            <a:ext cx="228600" cy="2286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lowchart: Connector 37"/>
          <p:cNvSpPr/>
          <p:nvPr/>
        </p:nvSpPr>
        <p:spPr>
          <a:xfrm>
            <a:off x="7405238" y="4239832"/>
            <a:ext cx="228600" cy="2286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lowchart: Connector 38"/>
          <p:cNvSpPr/>
          <p:nvPr/>
        </p:nvSpPr>
        <p:spPr>
          <a:xfrm>
            <a:off x="7393850" y="4635581"/>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lowchart: Connector 39"/>
          <p:cNvSpPr/>
          <p:nvPr/>
        </p:nvSpPr>
        <p:spPr>
          <a:xfrm>
            <a:off x="7736750" y="4401936"/>
            <a:ext cx="228600" cy="228600"/>
          </a:xfrm>
          <a:prstGeom prst="flowChartConnector">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lowchart: Connector 40"/>
          <p:cNvSpPr/>
          <p:nvPr/>
        </p:nvSpPr>
        <p:spPr>
          <a:xfrm>
            <a:off x="5493777" y="4735132"/>
            <a:ext cx="228600" cy="228600"/>
          </a:xfrm>
          <a:prstGeom prst="flowChartConnector">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lowchart: Connector 41"/>
          <p:cNvSpPr/>
          <p:nvPr/>
        </p:nvSpPr>
        <p:spPr>
          <a:xfrm>
            <a:off x="5741125" y="4419972"/>
            <a:ext cx="228600" cy="228600"/>
          </a:xfrm>
          <a:prstGeom prst="flowChartConnector">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lowchart: Connector 42"/>
          <p:cNvSpPr/>
          <p:nvPr/>
        </p:nvSpPr>
        <p:spPr>
          <a:xfrm>
            <a:off x="5450993" y="4176143"/>
            <a:ext cx="228600" cy="228600"/>
          </a:xfrm>
          <a:prstGeom prst="flowChartConnector">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a:extLst>
              <a:ext uri="{FF2B5EF4-FFF2-40B4-BE49-F238E27FC236}">
                <a16:creationId xmlns:a16="http://schemas.microsoft.com/office/drawing/2014/main" id="{16A967E1-F390-40CD-A011-1A1B1CA82193}"/>
              </a:ext>
            </a:extLst>
          </p:cNvPr>
          <p:cNvSpPr>
            <a:spLocks noGrp="1"/>
          </p:cNvSpPr>
          <p:nvPr>
            <p:ph type="sldNum" sz="quarter" idx="11"/>
          </p:nvPr>
        </p:nvSpPr>
        <p:spPr/>
        <p:txBody>
          <a:bodyPr/>
          <a:lstStyle/>
          <a:p>
            <a:fld id="{344369E4-5DE7-46E5-874E-4FD437973785}" type="slidenum">
              <a:rPr lang="en-GB" smtClean="0"/>
              <a:pPr/>
              <a:t>12</a:t>
            </a:fld>
            <a:endParaRPr lang="en-GB" sz="1400"/>
          </a:p>
        </p:txBody>
      </p:sp>
      <p:sp>
        <p:nvSpPr>
          <p:cNvPr id="4" name="Footer Placeholder 8">
            <a:extLst>
              <a:ext uri="{FF2B5EF4-FFF2-40B4-BE49-F238E27FC236}">
                <a16:creationId xmlns:a16="http://schemas.microsoft.com/office/drawing/2014/main" id="{5D7AB2FC-6D4D-BF62-5D63-812C5BF3A47A}"/>
              </a:ext>
            </a:extLst>
          </p:cNvPr>
          <p:cNvSpPr>
            <a:spLocks noGrp="1"/>
          </p:cNvSpPr>
          <p:nvPr>
            <p:ph type="ftr" sz="quarter" idx="10"/>
          </p:nvPr>
        </p:nvSpPr>
        <p:spPr>
          <a:xfrm>
            <a:off x="838200" y="6438850"/>
            <a:ext cx="10007606" cy="363600"/>
          </a:xfrm>
        </p:spPr>
        <p:txBody>
          <a:bodyPr/>
          <a:lstStyle/>
          <a:p>
            <a:r>
              <a:rPr lang="en-US"/>
              <a:t>The national flu vaccination programme 2025 to 2026</a:t>
            </a:r>
            <a:endParaRPr lang="en-GB" sz="1400"/>
          </a:p>
        </p:txBody>
      </p:sp>
    </p:spTree>
    <p:extLst>
      <p:ext uri="{BB962C8B-B14F-4D97-AF65-F5344CB8AC3E}">
        <p14:creationId xmlns:p14="http://schemas.microsoft.com/office/powerpoint/2010/main" val="3974571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91F39-E34C-4D72-835F-7FDC65B85537}"/>
              </a:ext>
            </a:extLst>
          </p:cNvPr>
          <p:cNvSpPr>
            <a:spLocks noGrp="1"/>
          </p:cNvSpPr>
          <p:nvPr>
            <p:ph type="title"/>
          </p:nvPr>
        </p:nvSpPr>
        <p:spPr>
          <a:xfrm>
            <a:off x="572804" y="366030"/>
            <a:ext cx="3700618" cy="725653"/>
          </a:xfrm>
        </p:spPr>
        <p:txBody>
          <a:bodyPr/>
          <a:lstStyle/>
          <a:p>
            <a:r>
              <a:rPr lang="en-GB" sz="4000">
                <a:latin typeface="Arial" charset="0"/>
                <a:ea typeface="ヒラギノ角ゴ Pro W3" charset="-128"/>
                <a:cs typeface="ヒラギノ角ゴ Pro W3" charset="-128"/>
              </a:rPr>
              <a:t>Features of flu</a:t>
            </a:r>
            <a:endParaRPr lang="en-GB"/>
          </a:p>
        </p:txBody>
      </p:sp>
      <p:sp>
        <p:nvSpPr>
          <p:cNvPr id="3" name="Content Placeholder 2">
            <a:extLst>
              <a:ext uri="{FF2B5EF4-FFF2-40B4-BE49-F238E27FC236}">
                <a16:creationId xmlns:a16="http://schemas.microsoft.com/office/drawing/2014/main" id="{B54393EB-C00E-4056-9474-C3C4BA71B19D}"/>
              </a:ext>
            </a:extLst>
          </p:cNvPr>
          <p:cNvSpPr>
            <a:spLocks noGrp="1"/>
          </p:cNvSpPr>
          <p:nvPr>
            <p:ph idx="1"/>
          </p:nvPr>
        </p:nvSpPr>
        <p:spPr/>
        <p:txBody>
          <a:bodyPr>
            <a:normAutofit/>
          </a:bodyPr>
          <a:lstStyle/>
          <a:p>
            <a:pPr marL="444500" lvl="1" indent="-277813">
              <a:spcBef>
                <a:spcPct val="0"/>
              </a:spcBef>
              <a:buFont typeface="Arial" charset="0"/>
              <a:buChar char="•"/>
            </a:pPr>
            <a:r>
              <a:rPr lang="en-GB" sz="1800">
                <a:latin typeface="Arial" charset="0"/>
              </a:rPr>
              <a:t>easily transmitted by large droplets, small-particle aerosols and by hand to mouth/eye contamination from a contaminated surface or respiratory secretions of an infected person</a:t>
            </a:r>
          </a:p>
          <a:p>
            <a:pPr marL="166687" lvl="1" indent="0">
              <a:spcBef>
                <a:spcPct val="0"/>
              </a:spcBef>
            </a:pPr>
            <a:endParaRPr lang="en-GB" sz="1800">
              <a:latin typeface="Arial" charset="0"/>
            </a:endParaRPr>
          </a:p>
          <a:p>
            <a:pPr marL="452437" lvl="1" indent="-285750">
              <a:spcBef>
                <a:spcPct val="0"/>
              </a:spcBef>
            </a:pPr>
            <a:r>
              <a:rPr lang="en-GB" sz="1800">
                <a:latin typeface="Arial" charset="0"/>
              </a:rPr>
              <a:t>people with mild or no symptoms can still infect others</a:t>
            </a:r>
          </a:p>
          <a:p>
            <a:pPr marL="444500" lvl="1" indent="-277813">
              <a:spcBef>
                <a:spcPct val="0"/>
              </a:spcBef>
              <a:buFont typeface="Arial" charset="0"/>
              <a:buChar char="•"/>
            </a:pPr>
            <a:endParaRPr lang="en-GB" sz="1800">
              <a:latin typeface="Arial" charset="0"/>
            </a:endParaRPr>
          </a:p>
          <a:p>
            <a:pPr marL="444500" lvl="1" indent="-277813">
              <a:spcBef>
                <a:spcPct val="0"/>
              </a:spcBef>
              <a:buFont typeface="Arial" charset="0"/>
              <a:buChar char="•"/>
            </a:pPr>
            <a:r>
              <a:rPr lang="en-GB" sz="1800">
                <a:latin typeface="Arial" charset="0"/>
              </a:rPr>
              <a:t>incubation period 1 to 5 days (average 2 to 3 days) though may be longer especially in people with immune deficiency</a:t>
            </a:r>
          </a:p>
          <a:p>
            <a:pPr marL="166687" lvl="1" indent="0">
              <a:spcBef>
                <a:spcPct val="0"/>
              </a:spcBef>
              <a:buNone/>
            </a:pPr>
            <a:endParaRPr lang="en-GB" sz="1800">
              <a:latin typeface="Arial" charset="0"/>
            </a:endParaRPr>
          </a:p>
          <a:p>
            <a:pPr marL="166687" lvl="1" indent="0">
              <a:spcBef>
                <a:spcPct val="0"/>
              </a:spcBef>
              <a:buNone/>
            </a:pPr>
            <a:endParaRPr lang="en-GB" sz="1800">
              <a:latin typeface="Arial" charset="0"/>
            </a:endParaRPr>
          </a:p>
          <a:p>
            <a:pPr marL="166687" lvl="1" indent="0">
              <a:spcBef>
                <a:spcPct val="0"/>
              </a:spcBef>
              <a:buNone/>
            </a:pPr>
            <a:r>
              <a:rPr lang="en-GB" sz="1800" b="1">
                <a:latin typeface="Arial" charset="0"/>
              </a:rPr>
              <a:t>Common symptoms include:</a:t>
            </a:r>
          </a:p>
          <a:p>
            <a:pPr marL="444500" lvl="1" indent="-277813">
              <a:spcBef>
                <a:spcPct val="0"/>
              </a:spcBef>
            </a:pPr>
            <a:endParaRPr lang="en-GB" sz="1800" b="1">
              <a:latin typeface="Arial" charset="0"/>
            </a:endParaRPr>
          </a:p>
          <a:p>
            <a:pPr marL="444500" lvl="1" indent="-277813">
              <a:spcBef>
                <a:spcPct val="0"/>
              </a:spcBef>
              <a:buFont typeface="Arial" charset="0"/>
              <a:buChar char="•"/>
            </a:pPr>
            <a:r>
              <a:rPr lang="en-GB" sz="1800">
                <a:latin typeface="Arial" charset="0"/>
              </a:rPr>
              <a:t>sudden onset of fever, chills, headache, muscle and joint pain and extreme fatigue</a:t>
            </a:r>
          </a:p>
          <a:p>
            <a:pPr marL="444500" lvl="1" indent="-277813">
              <a:spcBef>
                <a:spcPct val="0"/>
              </a:spcBef>
              <a:buFont typeface="Arial" charset="0"/>
              <a:buChar char="•"/>
            </a:pPr>
            <a:endParaRPr lang="en-GB" sz="1800">
              <a:latin typeface="Arial" charset="0"/>
            </a:endParaRPr>
          </a:p>
          <a:p>
            <a:pPr marL="444500" lvl="1" indent="-277813">
              <a:spcBef>
                <a:spcPct val="0"/>
              </a:spcBef>
              <a:buFont typeface="Arial" charset="0"/>
              <a:buChar char="•"/>
            </a:pPr>
            <a:r>
              <a:rPr lang="en-GB" sz="1800">
                <a:latin typeface="Arial" charset="0"/>
              </a:rPr>
              <a:t>dry cough, sore throat and stuffy nose</a:t>
            </a:r>
          </a:p>
          <a:p>
            <a:pPr marL="444500" lvl="1" indent="-277813">
              <a:spcBef>
                <a:spcPct val="0"/>
              </a:spcBef>
            </a:pPr>
            <a:endParaRPr lang="en-GB" sz="1800">
              <a:latin typeface="Arial" charset="0"/>
            </a:endParaRPr>
          </a:p>
          <a:p>
            <a:pPr marL="444500" lvl="1" indent="-277813">
              <a:spcBef>
                <a:spcPct val="0"/>
              </a:spcBef>
              <a:buFont typeface="Arial" charset="0"/>
              <a:buChar char="•"/>
            </a:pPr>
            <a:r>
              <a:rPr lang="en-GB" sz="1800">
                <a:latin typeface="Arial" charset="0"/>
              </a:rPr>
              <a:t>in young children, gastrointestinal symptoms such as vomiting and diarrhoea may be seen</a:t>
            </a:r>
          </a:p>
        </p:txBody>
      </p:sp>
      <p:sp>
        <p:nvSpPr>
          <p:cNvPr id="7" name="Slide Number Placeholder 6">
            <a:extLst>
              <a:ext uri="{FF2B5EF4-FFF2-40B4-BE49-F238E27FC236}">
                <a16:creationId xmlns:a16="http://schemas.microsoft.com/office/drawing/2014/main" id="{0869BDA6-B80B-45D0-A37F-DA1155F65FAB}"/>
              </a:ext>
            </a:extLst>
          </p:cNvPr>
          <p:cNvSpPr>
            <a:spLocks noGrp="1"/>
          </p:cNvSpPr>
          <p:nvPr>
            <p:ph type="sldNum" sz="quarter" idx="11"/>
          </p:nvPr>
        </p:nvSpPr>
        <p:spPr/>
        <p:txBody>
          <a:bodyPr/>
          <a:lstStyle/>
          <a:p>
            <a:fld id="{344369E4-5DE7-46E5-874E-4FD437973785}" type="slidenum">
              <a:rPr lang="en-GB" smtClean="0"/>
              <a:pPr/>
              <a:t>13</a:t>
            </a:fld>
            <a:endParaRPr lang="en-GB" sz="1400"/>
          </a:p>
        </p:txBody>
      </p:sp>
      <p:sp>
        <p:nvSpPr>
          <p:cNvPr id="9" name="Footer Placeholder 8">
            <a:extLst>
              <a:ext uri="{FF2B5EF4-FFF2-40B4-BE49-F238E27FC236}">
                <a16:creationId xmlns:a16="http://schemas.microsoft.com/office/drawing/2014/main" id="{ED6F9130-FA12-42E0-A1A2-0DEDC078CBDA}"/>
              </a:ext>
            </a:extLst>
          </p:cNvPr>
          <p:cNvSpPr>
            <a:spLocks noGrp="1"/>
          </p:cNvSpPr>
          <p:nvPr>
            <p:ph type="ftr" sz="quarter" idx="10"/>
          </p:nvPr>
        </p:nvSpPr>
        <p:spPr/>
        <p:txBody>
          <a:bodyPr/>
          <a:lstStyle/>
          <a:p>
            <a:r>
              <a:rPr lang="en-US"/>
              <a:t>The national flu vaccination programme 2025 to 2026</a:t>
            </a:r>
            <a:endParaRPr lang="en-GB" sz="1400"/>
          </a:p>
        </p:txBody>
      </p:sp>
    </p:spTree>
    <p:extLst>
      <p:ext uri="{BB962C8B-B14F-4D97-AF65-F5344CB8AC3E}">
        <p14:creationId xmlns:p14="http://schemas.microsoft.com/office/powerpoint/2010/main" val="3672943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3DA38-BD0A-40E5-8B90-1CCC4D27915B}"/>
              </a:ext>
            </a:extLst>
          </p:cNvPr>
          <p:cNvSpPr>
            <a:spLocks noGrp="1"/>
          </p:cNvSpPr>
          <p:nvPr>
            <p:ph type="title"/>
          </p:nvPr>
        </p:nvSpPr>
        <p:spPr>
          <a:xfrm>
            <a:off x="348868" y="300716"/>
            <a:ext cx="6779721" cy="688331"/>
          </a:xfrm>
        </p:spPr>
        <p:txBody>
          <a:bodyPr/>
          <a:lstStyle/>
          <a:p>
            <a:r>
              <a:rPr lang="en-GB" sz="4000">
                <a:latin typeface="Arial" charset="0"/>
                <a:ea typeface="ヒラギノ角ゴ Pro W3" charset="-128"/>
                <a:cs typeface="ヒラギノ角ゴ Pro W3" charset="-128"/>
              </a:rPr>
              <a:t>Possible complications of flu</a:t>
            </a:r>
            <a:endParaRPr lang="en-GB"/>
          </a:p>
        </p:txBody>
      </p:sp>
      <p:sp>
        <p:nvSpPr>
          <p:cNvPr id="3" name="Content Placeholder 2">
            <a:extLst>
              <a:ext uri="{FF2B5EF4-FFF2-40B4-BE49-F238E27FC236}">
                <a16:creationId xmlns:a16="http://schemas.microsoft.com/office/drawing/2014/main" id="{875ACA2C-3320-48BB-A35A-2CB4EC3602C4}"/>
              </a:ext>
            </a:extLst>
          </p:cNvPr>
          <p:cNvSpPr>
            <a:spLocks noGrp="1"/>
          </p:cNvSpPr>
          <p:nvPr>
            <p:ph idx="1"/>
          </p:nvPr>
        </p:nvSpPr>
        <p:spPr>
          <a:xfrm>
            <a:off x="348868" y="1578883"/>
            <a:ext cx="11123857" cy="4523104"/>
          </a:xfrm>
        </p:spPr>
        <p:txBody>
          <a:bodyPr>
            <a:noAutofit/>
          </a:bodyPr>
          <a:lstStyle/>
          <a:p>
            <a:pPr marL="0" indent="0">
              <a:spcAft>
                <a:spcPts val="1200"/>
              </a:spcAft>
              <a:buNone/>
            </a:pPr>
            <a:r>
              <a:rPr lang="en-GB" sz="1600" b="1">
                <a:latin typeface="Arial" charset="0"/>
                <a:ea typeface="ヒラギノ角ゴ Pro W3" charset="-128"/>
                <a:cs typeface="ヒラギノ角ゴ Pro W3" charset="-128"/>
              </a:rPr>
              <a:t>Common:</a:t>
            </a:r>
          </a:p>
          <a:p>
            <a:pPr marL="342900" lvl="1">
              <a:spcBef>
                <a:spcPct val="0"/>
              </a:spcBef>
              <a:spcAft>
                <a:spcPts val="600"/>
              </a:spcAft>
              <a:buFont typeface="Arial" charset="0"/>
              <a:buChar char="•"/>
            </a:pPr>
            <a:r>
              <a:rPr lang="en-GB" sz="1600">
                <a:latin typeface="Arial" charset="0"/>
              </a:rPr>
              <a:t>bronchitis</a:t>
            </a:r>
          </a:p>
          <a:p>
            <a:pPr marL="342900" lvl="1">
              <a:spcBef>
                <a:spcPct val="0"/>
              </a:spcBef>
              <a:spcAft>
                <a:spcPts val="600"/>
              </a:spcAft>
              <a:buFont typeface="Arial" charset="0"/>
              <a:buChar char="•"/>
            </a:pPr>
            <a:r>
              <a:rPr lang="en-GB" sz="1600">
                <a:latin typeface="Arial" charset="0"/>
              </a:rPr>
              <a:t>otitis media (children), sinusitis</a:t>
            </a:r>
          </a:p>
          <a:p>
            <a:pPr marL="342900" lvl="1">
              <a:spcBef>
                <a:spcPct val="0"/>
              </a:spcBef>
              <a:spcAft>
                <a:spcPts val="600"/>
              </a:spcAft>
              <a:buFont typeface="Arial" charset="0"/>
              <a:buChar char="•"/>
            </a:pPr>
            <a:r>
              <a:rPr lang="en-GB" sz="1600">
                <a:latin typeface="Arial" charset="0"/>
              </a:rPr>
              <a:t>secondary bacterial pneumonia</a:t>
            </a:r>
            <a:endParaRPr lang="en-GB" sz="1600">
              <a:latin typeface="Arial" charset="0"/>
              <a:ea typeface="ヒラギノ角ゴ Pro W3" charset="-128"/>
              <a:cs typeface="ヒラギノ角ゴ Pro W3" charset="-128"/>
            </a:endParaRPr>
          </a:p>
          <a:p>
            <a:pPr marL="0" indent="0">
              <a:spcAft>
                <a:spcPts val="1200"/>
              </a:spcAft>
              <a:buNone/>
            </a:pPr>
            <a:r>
              <a:rPr lang="en-GB" sz="1600" b="1">
                <a:latin typeface="Arial" charset="0"/>
                <a:ea typeface="ヒラギノ角ゴ Pro W3" charset="-128"/>
                <a:cs typeface="ヒラギノ角ゴ Pro W3" charset="-128"/>
              </a:rPr>
              <a:t>Less common:</a:t>
            </a:r>
          </a:p>
          <a:p>
            <a:pPr marL="342900" lvl="1">
              <a:spcBef>
                <a:spcPct val="0"/>
              </a:spcBef>
              <a:spcAft>
                <a:spcPts val="600"/>
              </a:spcAft>
              <a:buFont typeface="Arial" charset="0"/>
              <a:buChar char="•"/>
            </a:pPr>
            <a:r>
              <a:rPr lang="en-GB" sz="1600">
                <a:latin typeface="Arial" charset="0"/>
              </a:rPr>
              <a:t>meningitis, encephalitis, meningoencephalitis</a:t>
            </a:r>
          </a:p>
          <a:p>
            <a:pPr marL="342900" lvl="1">
              <a:spcBef>
                <a:spcPct val="0"/>
              </a:spcBef>
              <a:spcAft>
                <a:spcPts val="600"/>
              </a:spcAft>
              <a:buFont typeface="Arial" charset="0"/>
              <a:buChar char="•"/>
            </a:pPr>
            <a:r>
              <a:rPr lang="en-GB" sz="1600">
                <a:latin typeface="Arial" charset="0"/>
              </a:rPr>
              <a:t>primary influenza pneumonia</a:t>
            </a:r>
          </a:p>
          <a:p>
            <a:pPr marL="166687" lvl="1" indent="0">
              <a:spcBef>
                <a:spcPct val="0"/>
              </a:spcBef>
              <a:spcAft>
                <a:spcPts val="600"/>
              </a:spcAft>
            </a:pPr>
            <a:endParaRPr lang="en-GB" sz="1600">
              <a:latin typeface="Arial" charset="0"/>
            </a:endParaRPr>
          </a:p>
          <a:p>
            <a:pPr marL="0" indent="0">
              <a:spcBef>
                <a:spcPct val="0"/>
              </a:spcBef>
              <a:spcAft>
                <a:spcPts val="600"/>
              </a:spcAft>
              <a:buNone/>
            </a:pPr>
            <a:r>
              <a:rPr lang="en-GB" sz="1600" b="1">
                <a:latin typeface="Arial" charset="0"/>
              </a:rPr>
              <a:t>Risk of most serious illness is higher in:</a:t>
            </a:r>
          </a:p>
          <a:p>
            <a:pPr marL="568325" lvl="3" indent="-285750">
              <a:spcBef>
                <a:spcPct val="0"/>
              </a:spcBef>
              <a:spcAft>
                <a:spcPts val="600"/>
              </a:spcAft>
            </a:pPr>
            <a:r>
              <a:rPr lang="en-GB" sz="1600">
                <a:latin typeface="Arial" charset="0"/>
              </a:rPr>
              <a:t>children under 6 months </a:t>
            </a:r>
          </a:p>
          <a:p>
            <a:pPr marL="568325" lvl="3" indent="-285750">
              <a:spcBef>
                <a:spcPct val="0"/>
              </a:spcBef>
              <a:spcAft>
                <a:spcPts val="600"/>
              </a:spcAft>
            </a:pPr>
            <a:r>
              <a:rPr lang="en-GB" sz="1600">
                <a:latin typeface="Arial" charset="0"/>
              </a:rPr>
              <a:t>older people</a:t>
            </a:r>
          </a:p>
          <a:p>
            <a:pPr marL="568325" lvl="3" indent="-285750">
              <a:spcBef>
                <a:spcPct val="0"/>
              </a:spcBef>
              <a:spcAft>
                <a:spcPts val="600"/>
              </a:spcAft>
            </a:pPr>
            <a:r>
              <a:rPr lang="en-GB" sz="1600">
                <a:latin typeface="Arial" charset="0"/>
              </a:rPr>
              <a:t>those with underlying health conditions such as respiratory disease, cardiac disease, long-term neurological conditions or immunosuppression</a:t>
            </a:r>
          </a:p>
          <a:p>
            <a:pPr marL="568325" lvl="3" indent="-285750">
              <a:spcBef>
                <a:spcPct val="0"/>
              </a:spcBef>
              <a:spcAft>
                <a:spcPts val="600"/>
              </a:spcAft>
            </a:pPr>
            <a:r>
              <a:rPr lang="en-GB" sz="1600">
                <a:latin typeface="Arial" charset="0"/>
              </a:rPr>
              <a:t>pregnant women </a:t>
            </a:r>
            <a:r>
              <a:rPr lang="en-GB" sz="1600"/>
              <a:t>(flu during pregnancy may be associated with perinatal mortality, prematurity, smaller neonatal size and lower birth weight)</a:t>
            </a:r>
            <a:endParaRPr lang="en-GB" sz="1600">
              <a:latin typeface="Arial" charset="0"/>
            </a:endParaRPr>
          </a:p>
        </p:txBody>
      </p:sp>
      <p:sp>
        <p:nvSpPr>
          <p:cNvPr id="7" name="Slide Number Placeholder 6">
            <a:extLst>
              <a:ext uri="{FF2B5EF4-FFF2-40B4-BE49-F238E27FC236}">
                <a16:creationId xmlns:a16="http://schemas.microsoft.com/office/drawing/2014/main" id="{59CFC21F-1216-4EBA-B095-BC8E56E3FB62}"/>
              </a:ext>
            </a:extLst>
          </p:cNvPr>
          <p:cNvSpPr>
            <a:spLocks noGrp="1"/>
          </p:cNvSpPr>
          <p:nvPr>
            <p:ph type="sldNum" sz="quarter" idx="11"/>
          </p:nvPr>
        </p:nvSpPr>
        <p:spPr/>
        <p:txBody>
          <a:bodyPr/>
          <a:lstStyle/>
          <a:p>
            <a:fld id="{344369E4-5DE7-46E5-874E-4FD437973785}" type="slidenum">
              <a:rPr lang="en-GB" smtClean="0"/>
              <a:pPr/>
              <a:t>14</a:t>
            </a:fld>
            <a:endParaRPr lang="en-GB" sz="1400"/>
          </a:p>
        </p:txBody>
      </p:sp>
      <p:sp>
        <p:nvSpPr>
          <p:cNvPr id="9" name="Footer Placeholder 8">
            <a:extLst>
              <a:ext uri="{FF2B5EF4-FFF2-40B4-BE49-F238E27FC236}">
                <a16:creationId xmlns:a16="http://schemas.microsoft.com/office/drawing/2014/main" id="{619D9A49-BED2-4506-9A4C-4D236D2BC221}"/>
              </a:ext>
            </a:extLst>
          </p:cNvPr>
          <p:cNvSpPr>
            <a:spLocks noGrp="1"/>
          </p:cNvSpPr>
          <p:nvPr>
            <p:ph type="ftr" sz="quarter" idx="10"/>
          </p:nvPr>
        </p:nvSpPr>
        <p:spPr/>
        <p:txBody>
          <a:bodyPr/>
          <a:lstStyle/>
          <a:p>
            <a:r>
              <a:rPr lang="en-US"/>
              <a:t>The national flu vaccination programme 2025 to 2026</a:t>
            </a:r>
            <a:endParaRPr lang="en-GB" sz="1400"/>
          </a:p>
        </p:txBody>
      </p:sp>
    </p:spTree>
    <p:extLst>
      <p:ext uri="{BB962C8B-B14F-4D97-AF65-F5344CB8AC3E}">
        <p14:creationId xmlns:p14="http://schemas.microsoft.com/office/powerpoint/2010/main" val="1934393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A9FFC-CE00-4547-A0AA-28D32D631839}"/>
              </a:ext>
            </a:extLst>
          </p:cNvPr>
          <p:cNvSpPr>
            <a:spLocks noGrp="1"/>
          </p:cNvSpPr>
          <p:nvPr>
            <p:ph type="title"/>
          </p:nvPr>
        </p:nvSpPr>
        <p:spPr>
          <a:xfrm>
            <a:off x="348868" y="291387"/>
            <a:ext cx="4092504" cy="716323"/>
          </a:xfrm>
        </p:spPr>
        <p:txBody>
          <a:bodyPr/>
          <a:lstStyle/>
          <a:p>
            <a:r>
              <a:rPr lang="en-GB"/>
              <a:t>Flu epidemiology </a:t>
            </a:r>
          </a:p>
        </p:txBody>
      </p:sp>
      <p:sp>
        <p:nvSpPr>
          <p:cNvPr id="8" name="TextBox 7">
            <a:extLst>
              <a:ext uri="{FF2B5EF4-FFF2-40B4-BE49-F238E27FC236}">
                <a16:creationId xmlns:a16="http://schemas.microsoft.com/office/drawing/2014/main" id="{563F357B-AC0D-4BC7-B74B-1B8155C76ABE}"/>
              </a:ext>
            </a:extLst>
          </p:cNvPr>
          <p:cNvSpPr txBox="1"/>
          <p:nvPr/>
        </p:nvSpPr>
        <p:spPr>
          <a:xfrm>
            <a:off x="7294651" y="2076106"/>
            <a:ext cx="4674742" cy="4093428"/>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1600"/>
              <a:t>most flu activity usually occurs between mid-November and March </a:t>
            </a:r>
          </a:p>
          <a:p>
            <a:pPr marL="285750" indent="-285750">
              <a:spcAft>
                <a:spcPts val="600"/>
              </a:spcAft>
              <a:buFont typeface="Arial" panose="020B0604020202020204" pitchFamily="34" charset="0"/>
              <a:buChar char="•"/>
            </a:pPr>
            <a:r>
              <a:rPr lang="en-GB" sz="1600"/>
              <a:t>during the 2024 to 2025 season, flu circulated above baseline levels from December 2024 to early March 2025, peaking at new year</a:t>
            </a:r>
          </a:p>
          <a:p>
            <a:pPr marL="285750" indent="-285750">
              <a:spcAft>
                <a:spcPts val="600"/>
              </a:spcAft>
              <a:buFont typeface="Arial" panose="020B0604020202020204" pitchFamily="34" charset="0"/>
              <a:buChar char="•"/>
            </a:pPr>
            <a:r>
              <a:rPr lang="en-US" sz="1600">
                <a:solidFill>
                  <a:srgbClr val="0B0C0C"/>
                </a:solidFill>
                <a:effectLst/>
                <a:latin typeface="Arial" panose="020B0604020202020204" pitchFamily="34" charset="0"/>
                <a:ea typeface="Times New Roman" panose="02020603050405020304" pitchFamily="18" charset="0"/>
              </a:rPr>
              <a:t>influenza activity was higher in the 2024 to 2025 season than in the 2023 to 2024 season</a:t>
            </a:r>
            <a:endParaRPr lang="en-GB" sz="1600">
              <a:solidFill>
                <a:srgbClr val="000000"/>
              </a:solidFill>
            </a:endParaRPr>
          </a:p>
          <a:p>
            <a:pPr marL="285750" indent="-285750">
              <a:spcAft>
                <a:spcPts val="600"/>
              </a:spcAft>
              <a:buFont typeface="Arial" panose="020B0604020202020204" pitchFamily="34" charset="0"/>
              <a:buChar char="•"/>
            </a:pPr>
            <a:r>
              <a:rPr lang="en-GB" sz="1600" kern="1200">
                <a:solidFill>
                  <a:srgbClr val="000000"/>
                </a:solidFill>
                <a:effectLst/>
                <a:ea typeface="+mn-ea"/>
                <a:cs typeface="+mn-cs"/>
              </a:rPr>
              <a:t>hospital flu admissions and </a:t>
            </a:r>
            <a:r>
              <a:rPr kumimoji="0" lang="en-GB" sz="1600" b="0" i="0" u="none" strike="noStrike" kern="1200" cap="none" spc="0" normalizeH="0" baseline="0" noProof="0">
                <a:ln>
                  <a:noFill/>
                </a:ln>
                <a:solidFill>
                  <a:srgbClr val="000000"/>
                </a:solidFill>
                <a:effectLst/>
                <a:uLnTx/>
                <a:uFillTx/>
                <a:latin typeface="Arial" panose="020B0604020202020204"/>
                <a:ea typeface="+mn-ea"/>
                <a:cs typeface="+mn-cs"/>
              </a:rPr>
              <a:t>intensive care and high-dependency unit admissions </a:t>
            </a:r>
            <a:r>
              <a:rPr lang="en-GB" sz="1600" kern="1200">
                <a:solidFill>
                  <a:srgbClr val="000000"/>
                </a:solidFill>
                <a:effectLst/>
                <a:ea typeface="+mn-ea"/>
                <a:cs typeface="+mn-cs"/>
              </a:rPr>
              <a:t>were </a:t>
            </a:r>
            <a:r>
              <a:rPr lang="en-GB" sz="1600">
                <a:solidFill>
                  <a:srgbClr val="000000"/>
                </a:solidFill>
              </a:rPr>
              <a:t>higher</a:t>
            </a:r>
            <a:r>
              <a:rPr lang="en-GB" sz="1600" kern="1200">
                <a:solidFill>
                  <a:srgbClr val="000000"/>
                </a:solidFill>
                <a:effectLst/>
                <a:ea typeface="+mn-ea"/>
                <a:cs typeface="+mn-cs"/>
              </a:rPr>
              <a:t> than in the previous flu season </a:t>
            </a:r>
          </a:p>
          <a:p>
            <a:pPr marL="285750" indent="-285750">
              <a:spcAft>
                <a:spcPts val="600"/>
              </a:spcAft>
              <a:buFont typeface="Arial" panose="020B0604020202020204" pitchFamily="34" charset="0"/>
              <a:buChar char="•"/>
            </a:pPr>
            <a:r>
              <a:rPr lang="en-GB" sz="1600">
                <a:solidFill>
                  <a:srgbClr val="000000"/>
                </a:solidFill>
              </a:rPr>
              <a:t>m</a:t>
            </a:r>
            <a:r>
              <a:rPr lang="en-GB" sz="1600" kern="1200">
                <a:solidFill>
                  <a:srgbClr val="000000"/>
                </a:solidFill>
                <a:effectLst/>
                <a:ea typeface="+mn-ea"/>
                <a:cs typeface="+mn-cs"/>
              </a:rPr>
              <a:t>odelling of influenza-attributable mortality in England estimated approximately 7,800 deaths due to flu in 2024 to 2025 flu season, compared to </a:t>
            </a:r>
            <a:r>
              <a:rPr lang="en-GB" sz="1600" kern="1200" err="1">
                <a:solidFill>
                  <a:srgbClr val="000000"/>
                </a:solidFill>
                <a:effectLst/>
                <a:ea typeface="+mn-ea"/>
                <a:cs typeface="+mn-cs"/>
              </a:rPr>
              <a:t>approx</a:t>
            </a:r>
            <a:r>
              <a:rPr lang="en-GB" sz="1600" kern="1200">
                <a:solidFill>
                  <a:srgbClr val="000000"/>
                </a:solidFill>
                <a:effectLst/>
                <a:ea typeface="+mn-ea"/>
                <a:cs typeface="+mn-cs"/>
              </a:rPr>
              <a:t> 3,600 in the previous season</a:t>
            </a:r>
          </a:p>
        </p:txBody>
      </p:sp>
      <p:sp>
        <p:nvSpPr>
          <p:cNvPr id="6" name="Slide Number Placeholder 5">
            <a:extLst>
              <a:ext uri="{FF2B5EF4-FFF2-40B4-BE49-F238E27FC236}">
                <a16:creationId xmlns:a16="http://schemas.microsoft.com/office/drawing/2014/main" id="{EFEACD68-3230-4577-96C3-94D3F39829D4}"/>
              </a:ext>
            </a:extLst>
          </p:cNvPr>
          <p:cNvSpPr>
            <a:spLocks noGrp="1"/>
          </p:cNvSpPr>
          <p:nvPr>
            <p:ph type="sldNum" sz="quarter" idx="11"/>
          </p:nvPr>
        </p:nvSpPr>
        <p:spPr/>
        <p:txBody>
          <a:bodyPr/>
          <a:lstStyle/>
          <a:p>
            <a:fld id="{344369E4-5DE7-46E5-874E-4FD437973785}" type="slidenum">
              <a:rPr lang="en-GB" smtClean="0"/>
              <a:pPr/>
              <a:t>15</a:t>
            </a:fld>
            <a:endParaRPr lang="en-GB" sz="1400"/>
          </a:p>
        </p:txBody>
      </p:sp>
      <p:sp>
        <p:nvSpPr>
          <p:cNvPr id="10" name="Footer Placeholder 9">
            <a:extLst>
              <a:ext uri="{FF2B5EF4-FFF2-40B4-BE49-F238E27FC236}">
                <a16:creationId xmlns:a16="http://schemas.microsoft.com/office/drawing/2014/main" id="{34BBF8E8-246C-4B44-9A76-563F1C45CD7F}"/>
              </a:ext>
            </a:extLst>
          </p:cNvPr>
          <p:cNvSpPr>
            <a:spLocks noGrp="1"/>
          </p:cNvSpPr>
          <p:nvPr>
            <p:ph type="ftr" sz="quarter" idx="10"/>
          </p:nvPr>
        </p:nvSpPr>
        <p:spPr/>
        <p:txBody>
          <a:bodyPr/>
          <a:lstStyle/>
          <a:p>
            <a:r>
              <a:rPr lang="en-US"/>
              <a:t>The national flu vaccination programme 2025 to 2026</a:t>
            </a:r>
            <a:endParaRPr lang="en-GB" sz="1400"/>
          </a:p>
        </p:txBody>
      </p:sp>
      <p:pic>
        <p:nvPicPr>
          <p:cNvPr id="5" name="Picture 4">
            <a:extLst>
              <a:ext uri="{FF2B5EF4-FFF2-40B4-BE49-F238E27FC236}">
                <a16:creationId xmlns:a16="http://schemas.microsoft.com/office/drawing/2014/main" id="{29973EE8-6DBA-F5C2-4244-CD2F9468F0D2}"/>
              </a:ext>
            </a:extLst>
          </p:cNvPr>
          <p:cNvPicPr>
            <a:picLocks noChangeAspect="1"/>
          </p:cNvPicPr>
          <p:nvPr/>
        </p:nvPicPr>
        <p:blipFill>
          <a:blip r:embed="rId3"/>
          <a:stretch>
            <a:fillRect/>
          </a:stretch>
        </p:blipFill>
        <p:spPr>
          <a:xfrm>
            <a:off x="130629" y="1999621"/>
            <a:ext cx="6204668" cy="4308335"/>
          </a:xfrm>
          <a:prstGeom prst="rect">
            <a:avLst/>
          </a:prstGeom>
        </p:spPr>
      </p:pic>
      <p:sp>
        <p:nvSpPr>
          <p:cNvPr id="7" name="TextBox 6">
            <a:extLst>
              <a:ext uri="{FF2B5EF4-FFF2-40B4-BE49-F238E27FC236}">
                <a16:creationId xmlns:a16="http://schemas.microsoft.com/office/drawing/2014/main" id="{D4214998-94F4-C6BF-D794-DEABCD23C538}"/>
              </a:ext>
            </a:extLst>
          </p:cNvPr>
          <p:cNvSpPr txBox="1"/>
          <p:nvPr/>
        </p:nvSpPr>
        <p:spPr>
          <a:xfrm>
            <a:off x="222606" y="1407062"/>
            <a:ext cx="6349015" cy="646331"/>
          </a:xfrm>
          <a:prstGeom prst="rect">
            <a:avLst/>
          </a:prstGeom>
          <a:noFill/>
        </p:spPr>
        <p:txBody>
          <a:bodyPr wrap="square" rtlCol="0">
            <a:spAutoFit/>
          </a:bodyPr>
          <a:lstStyle/>
          <a:p>
            <a:r>
              <a:rPr lang="en-GB"/>
              <a:t>Weekly GP influenza-like illness consultation rates per 100,000 from the RCGP RSC network, England, by season</a:t>
            </a:r>
          </a:p>
        </p:txBody>
      </p:sp>
    </p:spTree>
    <p:extLst>
      <p:ext uri="{BB962C8B-B14F-4D97-AF65-F5344CB8AC3E}">
        <p14:creationId xmlns:p14="http://schemas.microsoft.com/office/powerpoint/2010/main" val="2072486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33078-5DFC-4D5F-9E66-FD2A0143583E}"/>
              </a:ext>
            </a:extLst>
          </p:cNvPr>
          <p:cNvSpPr>
            <a:spLocks noGrp="1"/>
          </p:cNvSpPr>
          <p:nvPr>
            <p:ph type="title"/>
          </p:nvPr>
        </p:nvSpPr>
        <p:spPr>
          <a:xfrm>
            <a:off x="442173" y="366035"/>
            <a:ext cx="10941593" cy="706992"/>
          </a:xfrm>
        </p:spPr>
        <p:txBody>
          <a:bodyPr/>
          <a:lstStyle/>
          <a:p>
            <a:r>
              <a:rPr lang="en-GB"/>
              <a:t>When to vaccinate older people and risk groups</a:t>
            </a:r>
          </a:p>
        </p:txBody>
      </p:sp>
      <p:sp>
        <p:nvSpPr>
          <p:cNvPr id="3" name="Content Placeholder 2">
            <a:extLst>
              <a:ext uri="{FF2B5EF4-FFF2-40B4-BE49-F238E27FC236}">
                <a16:creationId xmlns:a16="http://schemas.microsoft.com/office/drawing/2014/main" id="{46EF6E43-6033-4B95-B976-E01A5ABCF0EE}"/>
              </a:ext>
            </a:extLst>
          </p:cNvPr>
          <p:cNvSpPr>
            <a:spLocks noGrp="1"/>
          </p:cNvSpPr>
          <p:nvPr>
            <p:ph idx="1"/>
          </p:nvPr>
        </p:nvSpPr>
        <p:spPr>
          <a:xfrm>
            <a:off x="247542" y="1661810"/>
            <a:ext cx="11330853" cy="4351338"/>
          </a:xfrm>
        </p:spPr>
        <p:txBody>
          <a:bodyPr>
            <a:normAutofit/>
          </a:bodyPr>
          <a:lstStyle/>
          <a:p>
            <a:r>
              <a:rPr lang="en-GB" sz="2000" dirty="0">
                <a:ea typeface="Times New Roman" panose="02020603050405020304" pitchFamily="18" charset="0"/>
                <a:cs typeface="Times New Roman" panose="02020603050405020304" pitchFamily="18" charset="0"/>
              </a:rPr>
              <a:t>b</a:t>
            </a:r>
            <a:r>
              <a:rPr lang="en-GB" sz="2000" dirty="0">
                <a:effectLst/>
                <a:latin typeface="Arial" panose="020B0604020202020204" pitchFamily="34" charset="0"/>
                <a:ea typeface="Times New Roman" panose="02020603050405020304" pitchFamily="18" charset="0"/>
                <a:cs typeface="Times New Roman" panose="02020603050405020304" pitchFamily="18" charset="0"/>
              </a:rPr>
              <a:t>ased on the evidence that the effectiveness of flu vaccine can wane over time in adults, in 2024, the </a:t>
            </a:r>
            <a:r>
              <a:rPr lang="en-GB" sz="2000" u="sng" dirty="0">
                <a:solidFill>
                  <a:srgbClr val="365F91"/>
                </a:solidFill>
                <a:effectLst/>
                <a:latin typeface="Arial" panose="020B0604020202020204" pitchFamily="34" charset="0"/>
                <a:ea typeface="Times New Roman" panose="02020603050405020304" pitchFamily="18" charset="0"/>
                <a:cs typeface="Times New Roman" panose="02020603050405020304" pitchFamily="18" charset="0"/>
                <a:hlinkClick r:id="rId3"/>
              </a:rPr>
              <a:t>JCVI advised</a:t>
            </a:r>
            <a:r>
              <a:rPr lang="en-GB" sz="2000" dirty="0">
                <a:effectLst/>
                <a:latin typeface="Arial" panose="020B0604020202020204" pitchFamily="34" charset="0"/>
                <a:ea typeface="Times New Roman" panose="02020603050405020304" pitchFamily="18" charset="0"/>
                <a:cs typeface="Times New Roman" panose="02020603050405020304" pitchFamily="18" charset="0"/>
              </a:rPr>
              <a:t> moving the start of the flu vaccination programme for most adults to the beginning of October</a:t>
            </a:r>
          </a:p>
          <a:p>
            <a:r>
              <a:rPr lang="en-GB" sz="2000" dirty="0">
                <a:ea typeface="Times New Roman" panose="02020603050405020304" pitchFamily="18" charset="0"/>
                <a:cs typeface="Times New Roman" panose="02020603050405020304" pitchFamily="18" charset="0"/>
              </a:rPr>
              <a:t>t</a:t>
            </a:r>
            <a:r>
              <a:rPr lang="en-GB" sz="2000" dirty="0">
                <a:effectLst/>
                <a:latin typeface="Arial" panose="020B0604020202020204" pitchFamily="34" charset="0"/>
                <a:ea typeface="Times New Roman" panose="02020603050405020304" pitchFamily="18" charset="0"/>
                <a:cs typeface="Times New Roman" panose="02020603050405020304" pitchFamily="18" charset="0"/>
              </a:rPr>
              <a:t>his is on the understanding that the majority of the vaccinations will be completed by the end of November, closer to the time that the flu season commonly starts </a:t>
            </a:r>
          </a:p>
          <a:p>
            <a:r>
              <a:rPr lang="en-GB" sz="2000" dirty="0">
                <a:ea typeface="Times New Roman" panose="02020603050405020304" pitchFamily="18" charset="0"/>
                <a:cs typeface="Times New Roman" panose="02020603050405020304" pitchFamily="18" charset="0"/>
              </a:rPr>
              <a:t>it</a:t>
            </a:r>
            <a:r>
              <a:rPr lang="en-GB" sz="2000" dirty="0">
                <a:effectLst/>
                <a:latin typeface="Arial" panose="020B0604020202020204" pitchFamily="34" charset="0"/>
                <a:ea typeface="Times New Roman" panose="02020603050405020304" pitchFamily="18" charset="0"/>
                <a:cs typeface="Times New Roman" panose="02020603050405020304" pitchFamily="18" charset="0"/>
              </a:rPr>
              <a:t> is preferable to vaccinate individuals closer to the time when the flu virus is likely to circulate (which typically peaks in December or January), as this will provide optimal protection during the highest risk period </a:t>
            </a:r>
          </a:p>
          <a:p>
            <a:r>
              <a:rPr lang="en-GB" sz="2000" dirty="0">
                <a:ea typeface="Times New Roman" panose="02020603050405020304" pitchFamily="18" charset="0"/>
                <a:cs typeface="Times New Roman" panose="02020603050405020304" pitchFamily="18" charset="0"/>
              </a:rPr>
              <a:t>the exceptions to this are children, pregnant women and people who are about to become immunosuppressed (see next slides)</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18E8760D-0BBB-461E-A825-36648CAE1A43}"/>
              </a:ext>
            </a:extLst>
          </p:cNvPr>
          <p:cNvSpPr>
            <a:spLocks noGrp="1"/>
          </p:cNvSpPr>
          <p:nvPr>
            <p:ph type="sldNum" sz="quarter" idx="11"/>
          </p:nvPr>
        </p:nvSpPr>
        <p:spPr/>
        <p:txBody>
          <a:bodyPr/>
          <a:lstStyle/>
          <a:p>
            <a:fld id="{344369E4-5DE7-46E5-874E-4FD437973785}" type="slidenum">
              <a:rPr lang="en-GB" smtClean="0"/>
              <a:pPr/>
              <a:t>16</a:t>
            </a:fld>
            <a:endParaRPr lang="en-GB" sz="1400"/>
          </a:p>
        </p:txBody>
      </p:sp>
      <p:sp>
        <p:nvSpPr>
          <p:cNvPr id="9" name="Footer Placeholder 8">
            <a:extLst>
              <a:ext uri="{FF2B5EF4-FFF2-40B4-BE49-F238E27FC236}">
                <a16:creationId xmlns:a16="http://schemas.microsoft.com/office/drawing/2014/main" id="{6ABEB7DD-CBD7-4DB2-871B-6737742FCBDA}"/>
              </a:ext>
            </a:extLst>
          </p:cNvPr>
          <p:cNvSpPr>
            <a:spLocks noGrp="1"/>
          </p:cNvSpPr>
          <p:nvPr>
            <p:ph type="ftr" sz="quarter" idx="10"/>
          </p:nvPr>
        </p:nvSpPr>
        <p:spPr/>
        <p:txBody>
          <a:bodyPr/>
          <a:lstStyle/>
          <a:p>
            <a:r>
              <a:rPr lang="en-US"/>
              <a:t>The national flu vaccination programme 2025 to 2026</a:t>
            </a:r>
            <a:endParaRPr lang="en-GB" sz="1400"/>
          </a:p>
        </p:txBody>
      </p:sp>
    </p:spTree>
    <p:extLst>
      <p:ext uri="{BB962C8B-B14F-4D97-AF65-F5344CB8AC3E}">
        <p14:creationId xmlns:p14="http://schemas.microsoft.com/office/powerpoint/2010/main" val="203977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33078-5DFC-4D5F-9E66-FD2A0143583E}"/>
              </a:ext>
            </a:extLst>
          </p:cNvPr>
          <p:cNvSpPr>
            <a:spLocks noGrp="1"/>
          </p:cNvSpPr>
          <p:nvPr>
            <p:ph type="title"/>
          </p:nvPr>
        </p:nvSpPr>
        <p:spPr>
          <a:xfrm>
            <a:off x="442173" y="366035"/>
            <a:ext cx="8116200" cy="706992"/>
          </a:xfrm>
        </p:spPr>
        <p:txBody>
          <a:bodyPr>
            <a:normAutofit/>
          </a:bodyPr>
          <a:lstStyle/>
          <a:p>
            <a:r>
              <a:rPr lang="en-GB"/>
              <a:t>When to vaccinate pregnant women</a:t>
            </a:r>
          </a:p>
        </p:txBody>
      </p:sp>
      <p:sp>
        <p:nvSpPr>
          <p:cNvPr id="3" name="Content Placeholder 2">
            <a:extLst>
              <a:ext uri="{FF2B5EF4-FFF2-40B4-BE49-F238E27FC236}">
                <a16:creationId xmlns:a16="http://schemas.microsoft.com/office/drawing/2014/main" id="{46EF6E43-6033-4B95-B976-E01A5ABCF0EE}"/>
              </a:ext>
            </a:extLst>
          </p:cNvPr>
          <p:cNvSpPr>
            <a:spLocks noGrp="1"/>
          </p:cNvSpPr>
          <p:nvPr>
            <p:ph idx="1"/>
          </p:nvPr>
        </p:nvSpPr>
        <p:spPr>
          <a:xfrm>
            <a:off x="330206" y="1774826"/>
            <a:ext cx="10303548" cy="4351338"/>
          </a:xfrm>
        </p:spPr>
        <p:txBody>
          <a:bodyPr>
            <a:normAutofit/>
          </a:bodyPr>
          <a:lstStyle/>
          <a:p>
            <a:pPr>
              <a:lnSpc>
                <a:spcPct val="100000"/>
              </a:lnSpc>
            </a:pPr>
            <a:r>
              <a:rPr lang="en-GB" sz="2000">
                <a:ea typeface="Times New Roman" panose="02020603050405020304" pitchFamily="18" charset="0"/>
                <a:cs typeface="Times New Roman" panose="02020603050405020304" pitchFamily="18" charset="0"/>
              </a:rPr>
              <a:t>p</a:t>
            </a:r>
            <a:r>
              <a:rPr lang="en-GB" sz="2000">
                <a:effectLst/>
                <a:latin typeface="Arial" panose="020B0604020202020204" pitchFamily="34" charset="0"/>
                <a:ea typeface="Times New Roman" panose="02020603050405020304" pitchFamily="18" charset="0"/>
                <a:cs typeface="Times New Roman" panose="02020603050405020304" pitchFamily="18" charset="0"/>
              </a:rPr>
              <a:t>regnant women are an exception to the advice on a later start date</a:t>
            </a:r>
          </a:p>
          <a:p>
            <a:pPr>
              <a:lnSpc>
                <a:spcPct val="100000"/>
              </a:lnSpc>
            </a:pPr>
            <a:r>
              <a:rPr lang="en-GB" sz="2000">
                <a:effectLst/>
                <a:latin typeface="Arial" panose="020B0604020202020204" pitchFamily="34" charset="0"/>
                <a:ea typeface="Times New Roman" panose="02020603050405020304" pitchFamily="18" charset="0"/>
                <a:cs typeface="Times New Roman" panose="02020603050405020304" pitchFamily="18" charset="0"/>
              </a:rPr>
              <a:t>vaccination of pregnant women should begin from 1 September 2025 in order to protect the baby in the first few months of life </a:t>
            </a:r>
          </a:p>
          <a:p>
            <a:pPr>
              <a:lnSpc>
                <a:spcPct val="100000"/>
              </a:lnSpc>
            </a:pPr>
            <a:r>
              <a:rPr lang="en-GB" sz="2000">
                <a:ea typeface="Times New Roman" panose="02020603050405020304" pitchFamily="18" charset="0"/>
                <a:cs typeface="Times New Roman" panose="02020603050405020304" pitchFamily="18" charset="0"/>
              </a:rPr>
              <a:t>p</a:t>
            </a:r>
            <a:r>
              <a:rPr lang="en-GB" sz="2000">
                <a:effectLst/>
                <a:latin typeface="Arial" panose="020B0604020202020204" pitchFamily="34" charset="0"/>
                <a:ea typeface="Times New Roman" panose="02020603050405020304" pitchFamily="18" charset="0"/>
                <a:cs typeface="Times New Roman" panose="02020603050405020304" pitchFamily="18" charset="0"/>
              </a:rPr>
              <a:t>regnant women are not expected to lose protection as rapidly as the elderly population</a:t>
            </a:r>
          </a:p>
          <a:p>
            <a:pPr>
              <a:lnSpc>
                <a:spcPct val="100000"/>
              </a:lnSpc>
            </a:pPr>
            <a:r>
              <a:rPr lang="en-GB" sz="2000">
                <a:effectLst/>
                <a:latin typeface="Arial" panose="020B0604020202020204" pitchFamily="34" charset="0"/>
                <a:ea typeface="Times New Roman" panose="02020603050405020304" pitchFamily="18" charset="0"/>
                <a:cs typeface="Times New Roman" panose="02020603050405020304" pitchFamily="18" charset="0"/>
              </a:rPr>
              <a:t>therefore starting vaccination (particularly in those women who are in the later stages of pregnancy) earlier than for those in other clinical risk groups, will still offer protection to women themselves in the peak season</a:t>
            </a:r>
          </a:p>
          <a:p>
            <a:pPr>
              <a:lnSpc>
                <a:spcPct val="100000"/>
              </a:lnSpc>
            </a:pPr>
            <a:r>
              <a:rPr lang="en-GB" sz="2000">
                <a:ea typeface="Times New Roman" panose="02020603050405020304" pitchFamily="18" charset="0"/>
                <a:cs typeface="Times New Roman" panose="02020603050405020304" pitchFamily="18" charset="0"/>
              </a:rPr>
              <a:t>c</a:t>
            </a:r>
            <a:r>
              <a:rPr lang="en-GB" sz="2000">
                <a:effectLst/>
                <a:latin typeface="Arial" panose="020B0604020202020204" pitchFamily="34" charset="0"/>
                <a:ea typeface="Times New Roman" panose="02020603050405020304" pitchFamily="18" charset="0"/>
                <a:cs typeface="Times New Roman" panose="02020603050405020304" pitchFamily="18" charset="0"/>
              </a:rPr>
              <a:t>ommencing vaccination early will ensure that as many newborn babies as possible are protected during the flu season and help to optimise uptake</a:t>
            </a:r>
          </a:p>
          <a:p>
            <a:endParaRPr lang="en-GB">
              <a:latin typeface="+mn-lt"/>
            </a:endParaRPr>
          </a:p>
        </p:txBody>
      </p:sp>
      <p:sp>
        <p:nvSpPr>
          <p:cNvPr id="7" name="Slide Number Placeholder 6">
            <a:extLst>
              <a:ext uri="{FF2B5EF4-FFF2-40B4-BE49-F238E27FC236}">
                <a16:creationId xmlns:a16="http://schemas.microsoft.com/office/drawing/2014/main" id="{18E8760D-0BBB-461E-A825-36648CAE1A43}"/>
              </a:ext>
            </a:extLst>
          </p:cNvPr>
          <p:cNvSpPr>
            <a:spLocks noGrp="1"/>
          </p:cNvSpPr>
          <p:nvPr>
            <p:ph type="sldNum" sz="quarter" idx="11"/>
          </p:nvPr>
        </p:nvSpPr>
        <p:spPr/>
        <p:txBody>
          <a:bodyPr/>
          <a:lstStyle/>
          <a:p>
            <a:fld id="{344369E4-5DE7-46E5-874E-4FD437973785}" type="slidenum">
              <a:rPr lang="en-GB" smtClean="0"/>
              <a:pPr/>
              <a:t>17</a:t>
            </a:fld>
            <a:endParaRPr lang="en-GB" sz="1400"/>
          </a:p>
        </p:txBody>
      </p:sp>
      <p:sp>
        <p:nvSpPr>
          <p:cNvPr id="9" name="Footer Placeholder 8">
            <a:extLst>
              <a:ext uri="{FF2B5EF4-FFF2-40B4-BE49-F238E27FC236}">
                <a16:creationId xmlns:a16="http://schemas.microsoft.com/office/drawing/2014/main" id="{6ABEB7DD-CBD7-4DB2-871B-6737742FCBDA}"/>
              </a:ext>
            </a:extLst>
          </p:cNvPr>
          <p:cNvSpPr>
            <a:spLocks noGrp="1"/>
          </p:cNvSpPr>
          <p:nvPr>
            <p:ph type="ftr" sz="quarter" idx="10"/>
          </p:nvPr>
        </p:nvSpPr>
        <p:spPr/>
        <p:txBody>
          <a:bodyPr/>
          <a:lstStyle/>
          <a:p>
            <a:r>
              <a:rPr lang="en-US"/>
              <a:t>The national flu vaccination programme 2025 to 2026</a:t>
            </a:r>
            <a:endParaRPr lang="en-GB" sz="1400"/>
          </a:p>
        </p:txBody>
      </p:sp>
    </p:spTree>
    <p:extLst>
      <p:ext uri="{BB962C8B-B14F-4D97-AF65-F5344CB8AC3E}">
        <p14:creationId xmlns:p14="http://schemas.microsoft.com/office/powerpoint/2010/main" val="3454852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33078-5DFC-4D5F-9E66-FD2A0143583E}"/>
              </a:ext>
            </a:extLst>
          </p:cNvPr>
          <p:cNvSpPr>
            <a:spLocks noGrp="1"/>
          </p:cNvSpPr>
          <p:nvPr>
            <p:ph type="title"/>
          </p:nvPr>
        </p:nvSpPr>
        <p:spPr>
          <a:xfrm>
            <a:off x="442173" y="366035"/>
            <a:ext cx="8116200" cy="706992"/>
          </a:xfrm>
        </p:spPr>
        <p:txBody>
          <a:bodyPr>
            <a:normAutofit/>
          </a:bodyPr>
          <a:lstStyle/>
          <a:p>
            <a:r>
              <a:rPr lang="en-GB" dirty="0"/>
              <a:t>When to vaccinate children (1)</a:t>
            </a:r>
          </a:p>
        </p:txBody>
      </p:sp>
      <p:sp>
        <p:nvSpPr>
          <p:cNvPr id="3" name="Content Placeholder 2">
            <a:extLst>
              <a:ext uri="{FF2B5EF4-FFF2-40B4-BE49-F238E27FC236}">
                <a16:creationId xmlns:a16="http://schemas.microsoft.com/office/drawing/2014/main" id="{46EF6E43-6033-4B95-B976-E01A5ABCF0EE}"/>
              </a:ext>
            </a:extLst>
          </p:cNvPr>
          <p:cNvSpPr>
            <a:spLocks noGrp="1"/>
          </p:cNvSpPr>
          <p:nvPr>
            <p:ph idx="1"/>
          </p:nvPr>
        </p:nvSpPr>
        <p:spPr>
          <a:xfrm>
            <a:off x="330205" y="1774826"/>
            <a:ext cx="11330853" cy="4351338"/>
          </a:xfrm>
        </p:spPr>
        <p:txBody>
          <a:bodyPr>
            <a:normAutofit fontScale="92500" lnSpcReduction="20000"/>
          </a:bodyPr>
          <a:lstStyle/>
          <a:p>
            <a:pPr marL="585216" indent="-585216">
              <a:lnSpc>
                <a:spcPct val="100000"/>
              </a:lnSpc>
            </a:pPr>
            <a:r>
              <a:rPr lang="en-GB" dirty="0">
                <a:ea typeface="Times New Roman" panose="02020603050405020304" pitchFamily="18" charset="0"/>
                <a:cs typeface="Times New Roman" panose="02020603050405020304" pitchFamily="18" charset="0"/>
              </a:rPr>
              <a:t>a</a:t>
            </a:r>
            <a:r>
              <a:rPr lang="en-GB" dirty="0">
                <a:effectLst/>
                <a:latin typeface="Arial" panose="020B0604020202020204" pitchFamily="34" charset="0"/>
                <a:ea typeface="Times New Roman" panose="02020603050405020304" pitchFamily="18" charset="0"/>
                <a:cs typeface="Times New Roman" panose="02020603050405020304" pitchFamily="18" charset="0"/>
              </a:rPr>
              <a:t>s flu circulation in children normally precedes that in adults, the JCVI recommends that the children’s programme should continue to start in September as early as delivery and supply allows</a:t>
            </a:r>
            <a:endParaRPr lang="en-GB" dirty="0">
              <a:ea typeface="Times New Roman" panose="02020603050405020304" pitchFamily="18" charset="0"/>
              <a:cs typeface="Times New Roman" panose="02020603050405020304" pitchFamily="18" charset="0"/>
            </a:endParaRPr>
          </a:p>
          <a:p>
            <a:pPr marL="585216" indent="-585216">
              <a:lnSpc>
                <a:spcPct val="100000"/>
              </a:lnSpc>
            </a:pPr>
            <a:r>
              <a:rPr lang="en-GB" dirty="0">
                <a:ea typeface="Times New Roman" panose="02020603050405020304" pitchFamily="18" charset="0"/>
                <a:cs typeface="Times New Roman" panose="02020603050405020304" pitchFamily="18" charset="0"/>
              </a:rPr>
              <a:t>p</a:t>
            </a:r>
            <a:r>
              <a:rPr lang="en-GB" dirty="0">
                <a:effectLst/>
                <a:latin typeface="Arial" panose="020B0604020202020204" pitchFamily="34" charset="0"/>
                <a:ea typeface="Times New Roman" panose="02020603050405020304" pitchFamily="18" charset="0"/>
                <a:cs typeface="Times New Roman" panose="02020603050405020304" pitchFamily="18" charset="0"/>
              </a:rPr>
              <a:t>rotection from the vaccine lasts much longer in children, therefore the priority is to start vaccinating all children (including those in clinical risk groups) from 1 September, or as soon as vaccine becomes available</a:t>
            </a:r>
          </a:p>
          <a:p>
            <a:pPr marL="585216" indent="-585216">
              <a:lnSpc>
                <a:spcPct val="100000"/>
              </a:lnSpc>
            </a:pPr>
            <a:r>
              <a:rPr lang="en-GB" dirty="0">
                <a:ea typeface="Times New Roman" panose="02020603050405020304" pitchFamily="18" charset="0"/>
                <a:cs typeface="Times New Roman" panose="02020603050405020304" pitchFamily="18" charset="0"/>
              </a:rPr>
              <a:t>this should </a:t>
            </a:r>
            <a:r>
              <a:rPr lang="en-GB" dirty="0">
                <a:effectLst/>
                <a:latin typeface="Arial" panose="020B0604020202020204" pitchFamily="34" charset="0"/>
                <a:ea typeface="Times New Roman" panose="02020603050405020304" pitchFamily="18" charset="0"/>
                <a:cs typeface="Times New Roman" panose="02020603050405020304" pitchFamily="18" charset="0"/>
              </a:rPr>
              <a:t>both provide early protection to children and reduce transmission to the wider population </a:t>
            </a:r>
            <a:r>
              <a:rPr lang="en-GB" dirty="0">
                <a:ea typeface="Times New Roman" panose="02020603050405020304" pitchFamily="18" charset="0"/>
                <a:cs typeface="Times New Roman" panose="02020603050405020304" pitchFamily="18" charset="0"/>
              </a:rPr>
              <a:t>a</a:t>
            </a:r>
            <a:r>
              <a:rPr lang="en-GB" dirty="0">
                <a:effectLst/>
                <a:latin typeface="Arial" panose="020B0604020202020204" pitchFamily="34" charset="0"/>
                <a:ea typeface="Times New Roman" panose="02020603050405020304" pitchFamily="18" charset="0"/>
                <a:cs typeface="Times New Roman" panose="02020603050405020304" pitchFamily="18" charset="0"/>
              </a:rPr>
              <a:t>s the public health impact of vaccination is greater in younger children</a:t>
            </a:r>
          </a:p>
          <a:p>
            <a:pPr marL="585216" indent="-585216">
              <a:lnSpc>
                <a:spcPct val="100000"/>
              </a:lnSpc>
            </a:pPr>
            <a:r>
              <a:rPr lang="en-GB" dirty="0">
                <a:effectLst/>
                <a:latin typeface="Arial" panose="020B0604020202020204" pitchFamily="34" charset="0"/>
                <a:ea typeface="Times New Roman" panose="02020603050405020304" pitchFamily="18" charset="0"/>
                <a:cs typeface="Times New Roman" panose="02020603050405020304" pitchFamily="18" charset="0"/>
              </a:rPr>
              <a:t>where possible, school-aged immunisation providers are encouraged to schedule vaccination of primary school children early in the season </a:t>
            </a:r>
          </a:p>
          <a:p>
            <a:pPr marL="585216" indent="-585216">
              <a:lnSpc>
                <a:spcPct val="100000"/>
              </a:lnSpc>
            </a:pPr>
            <a:r>
              <a:rPr lang="en-GB" dirty="0">
                <a:ea typeface="Times New Roman" panose="02020603050405020304" pitchFamily="18" charset="0"/>
                <a:cs typeface="Times New Roman" panose="02020603050405020304" pitchFamily="18" charset="0"/>
              </a:rPr>
              <a:t>f</a:t>
            </a:r>
            <a:r>
              <a:rPr lang="en-GB" dirty="0">
                <a:effectLst/>
                <a:latin typeface="Arial" panose="020B0604020202020204" pitchFamily="34" charset="0"/>
                <a:ea typeface="Times New Roman" panose="02020603050405020304" pitchFamily="18" charset="0"/>
                <a:cs typeface="Times New Roman" panose="02020603050405020304" pitchFamily="18" charset="0"/>
              </a:rPr>
              <a:t>or school-aged cohorts, vaccination should be completed by the second Friday in December (12 December 202</a:t>
            </a:r>
            <a:r>
              <a:rPr lang="en-GB" dirty="0">
                <a:ea typeface="Times New Roman" panose="02020603050405020304" pitchFamily="18" charset="0"/>
                <a:cs typeface="Times New Roman" panose="02020603050405020304" pitchFamily="18" charset="0"/>
              </a:rPr>
              <a:t>5)</a:t>
            </a:r>
            <a:endParaRPr lang="en-GB"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latin typeface="+mn-lt"/>
            </a:endParaRPr>
          </a:p>
        </p:txBody>
      </p:sp>
      <p:sp>
        <p:nvSpPr>
          <p:cNvPr id="7" name="Slide Number Placeholder 6">
            <a:extLst>
              <a:ext uri="{FF2B5EF4-FFF2-40B4-BE49-F238E27FC236}">
                <a16:creationId xmlns:a16="http://schemas.microsoft.com/office/drawing/2014/main" id="{18E8760D-0BBB-461E-A825-36648CAE1A43}"/>
              </a:ext>
            </a:extLst>
          </p:cNvPr>
          <p:cNvSpPr>
            <a:spLocks noGrp="1"/>
          </p:cNvSpPr>
          <p:nvPr>
            <p:ph type="sldNum" sz="quarter" idx="11"/>
          </p:nvPr>
        </p:nvSpPr>
        <p:spPr/>
        <p:txBody>
          <a:bodyPr/>
          <a:lstStyle/>
          <a:p>
            <a:fld id="{344369E4-5DE7-46E5-874E-4FD437973785}" type="slidenum">
              <a:rPr lang="en-GB" smtClean="0"/>
              <a:pPr/>
              <a:t>18</a:t>
            </a:fld>
            <a:endParaRPr lang="en-GB" sz="1400"/>
          </a:p>
        </p:txBody>
      </p:sp>
      <p:sp>
        <p:nvSpPr>
          <p:cNvPr id="9" name="Footer Placeholder 8">
            <a:extLst>
              <a:ext uri="{FF2B5EF4-FFF2-40B4-BE49-F238E27FC236}">
                <a16:creationId xmlns:a16="http://schemas.microsoft.com/office/drawing/2014/main" id="{6ABEB7DD-CBD7-4DB2-871B-6737742FCBDA}"/>
              </a:ext>
            </a:extLst>
          </p:cNvPr>
          <p:cNvSpPr>
            <a:spLocks noGrp="1"/>
          </p:cNvSpPr>
          <p:nvPr>
            <p:ph type="ftr" sz="quarter" idx="10"/>
          </p:nvPr>
        </p:nvSpPr>
        <p:spPr/>
        <p:txBody>
          <a:bodyPr/>
          <a:lstStyle/>
          <a:p>
            <a:r>
              <a:rPr lang="en-US"/>
              <a:t>The national flu vaccination programme 2025 to 2026</a:t>
            </a:r>
            <a:endParaRPr lang="en-GB" sz="1400"/>
          </a:p>
        </p:txBody>
      </p:sp>
    </p:spTree>
    <p:extLst>
      <p:ext uri="{BB962C8B-B14F-4D97-AF65-F5344CB8AC3E}">
        <p14:creationId xmlns:p14="http://schemas.microsoft.com/office/powerpoint/2010/main" val="2246263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33078-5DFC-4D5F-9E66-FD2A0143583E}"/>
              </a:ext>
            </a:extLst>
          </p:cNvPr>
          <p:cNvSpPr>
            <a:spLocks noGrp="1"/>
          </p:cNvSpPr>
          <p:nvPr>
            <p:ph type="title"/>
          </p:nvPr>
        </p:nvSpPr>
        <p:spPr>
          <a:xfrm>
            <a:off x="442173" y="366035"/>
            <a:ext cx="8116200" cy="706992"/>
          </a:xfrm>
        </p:spPr>
        <p:txBody>
          <a:bodyPr>
            <a:normAutofit/>
          </a:bodyPr>
          <a:lstStyle/>
          <a:p>
            <a:r>
              <a:rPr lang="en-GB" dirty="0"/>
              <a:t>When to vaccinate children (2)</a:t>
            </a:r>
          </a:p>
        </p:txBody>
      </p:sp>
      <p:sp>
        <p:nvSpPr>
          <p:cNvPr id="3" name="Content Placeholder 2">
            <a:extLst>
              <a:ext uri="{FF2B5EF4-FFF2-40B4-BE49-F238E27FC236}">
                <a16:creationId xmlns:a16="http://schemas.microsoft.com/office/drawing/2014/main" id="{46EF6E43-6033-4B95-B976-E01A5ABCF0EE}"/>
              </a:ext>
            </a:extLst>
          </p:cNvPr>
          <p:cNvSpPr>
            <a:spLocks noGrp="1"/>
          </p:cNvSpPr>
          <p:nvPr>
            <p:ph idx="1"/>
          </p:nvPr>
        </p:nvSpPr>
        <p:spPr>
          <a:xfrm>
            <a:off x="330205" y="1774826"/>
            <a:ext cx="11330853" cy="4351338"/>
          </a:xfrm>
        </p:spPr>
        <p:txBody>
          <a:bodyPr>
            <a:normAutofit/>
          </a:bodyPr>
          <a:lstStyle/>
          <a:p>
            <a:pPr marL="585216" indent="-585216">
              <a:lnSpc>
                <a:spcPct val="80000"/>
              </a:lnSpc>
            </a:pPr>
            <a:r>
              <a:rPr lang="en-GB" sz="2000" dirty="0">
                <a:ea typeface="Times New Roman" panose="02020603050405020304" pitchFamily="18" charset="0"/>
                <a:cs typeface="Times New Roman" panose="02020603050405020304" pitchFamily="18" charset="0"/>
              </a:rPr>
              <a:t>p</a:t>
            </a:r>
            <a:r>
              <a:rPr lang="en-GB" sz="2000" dirty="0">
                <a:effectLst/>
                <a:latin typeface="Arial" panose="020B0604020202020204" pitchFamily="34" charset="0"/>
                <a:ea typeface="Times New Roman" panose="02020603050405020304" pitchFamily="18" charset="0"/>
                <a:cs typeface="Times New Roman" panose="02020603050405020304" pitchFamily="18" charset="0"/>
              </a:rPr>
              <a:t>arents of any child at risk from flu because of an underlying medical condition can choose to receive flu vaccination in general practice, especially if </a:t>
            </a:r>
          </a:p>
          <a:p>
            <a:pPr marL="1042416" lvl="1" indent="-585216">
              <a:lnSpc>
                <a:spcPct val="80000"/>
              </a:lnSpc>
            </a:pPr>
            <a:r>
              <a:rPr lang="en-GB" sz="2000" dirty="0">
                <a:effectLst/>
                <a:latin typeface="Arial" panose="020B0604020202020204" pitchFamily="34" charset="0"/>
                <a:ea typeface="Times New Roman" panose="02020603050405020304" pitchFamily="18" charset="0"/>
                <a:cs typeface="Times New Roman" panose="02020603050405020304" pitchFamily="18" charset="0"/>
              </a:rPr>
              <a:t>the parent would prefer this</a:t>
            </a:r>
          </a:p>
          <a:p>
            <a:pPr marL="1042416" lvl="1" indent="-585216">
              <a:lnSpc>
                <a:spcPct val="80000"/>
              </a:lnSpc>
            </a:pPr>
            <a:r>
              <a:rPr lang="en-GB" sz="2000" dirty="0">
                <a:effectLst/>
                <a:latin typeface="Arial" panose="020B0604020202020204" pitchFamily="34" charset="0"/>
                <a:ea typeface="Times New Roman" panose="02020603050405020304" pitchFamily="18" charset="0"/>
                <a:cs typeface="Times New Roman" panose="02020603050405020304" pitchFamily="18" charset="0"/>
              </a:rPr>
              <a:t>the child missed the session at school</a:t>
            </a:r>
            <a:endParaRPr lang="en-GB" sz="2000" dirty="0">
              <a:ea typeface="Times New Roman" panose="02020603050405020304" pitchFamily="18" charset="0"/>
              <a:cs typeface="Times New Roman" panose="02020603050405020304" pitchFamily="18" charset="0"/>
            </a:endParaRPr>
          </a:p>
          <a:p>
            <a:pPr marL="1042416" lvl="1" indent="-585216">
              <a:lnSpc>
                <a:spcPct val="80000"/>
              </a:lnSpc>
            </a:pPr>
            <a:r>
              <a:rPr lang="en-GB" sz="2000" dirty="0">
                <a:effectLst/>
                <a:latin typeface="Arial" panose="020B0604020202020204" pitchFamily="34" charset="0"/>
                <a:ea typeface="Times New Roman" panose="02020603050405020304" pitchFamily="18" charset="0"/>
                <a:cs typeface="Times New Roman" panose="02020603050405020304" pitchFamily="18" charset="0"/>
              </a:rPr>
              <a:t>they do not want their child to have to wait for the school vaccination session </a:t>
            </a:r>
            <a:endParaRPr lang="en-GB" sz="2000" dirty="0">
              <a:ea typeface="Times New Roman" panose="02020603050405020304" pitchFamily="18" charset="0"/>
              <a:cs typeface="Times New Roman" panose="02020603050405020304" pitchFamily="18" charset="0"/>
            </a:endParaRPr>
          </a:p>
          <a:p>
            <a:pPr marL="457200" lvl="1" indent="0">
              <a:lnSpc>
                <a:spcPct val="80000"/>
              </a:lnSpc>
              <a:buNone/>
            </a:pP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p>
            <a:pPr marL="585216" indent="-585216">
              <a:lnSpc>
                <a:spcPct val="80000"/>
              </a:lnSpc>
            </a:pPr>
            <a:r>
              <a:rPr lang="en-GB" sz="2000" dirty="0">
                <a:effectLst/>
                <a:latin typeface="Arial" panose="020B0604020202020204" pitchFamily="34" charset="0"/>
                <a:ea typeface="Times New Roman" panose="02020603050405020304" pitchFamily="18" charset="0"/>
                <a:cs typeface="Times New Roman" panose="02020603050405020304" pitchFamily="18" charset="0"/>
              </a:rPr>
              <a:t>GP practices should invite these children for vaccination, making it clear to their parents that they have the option to have their child vaccinated in general practice (and that if they receive it there, they will not then require a dose in school)</a:t>
            </a:r>
          </a:p>
          <a:p>
            <a:pPr marL="0" indent="0">
              <a:lnSpc>
                <a:spcPct val="80000"/>
              </a:lnSpc>
              <a:buNone/>
            </a:pP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p>
            <a:pPr marL="585216" indent="-585216">
              <a:lnSpc>
                <a:spcPct val="80000"/>
              </a:lnSpc>
            </a:pPr>
            <a:r>
              <a:rPr lang="en-US" sz="2000" dirty="0">
                <a:latin typeface="+mn-lt"/>
              </a:rPr>
              <a:t>s</a:t>
            </a:r>
            <a:r>
              <a:rPr lang="en-US" sz="2000" dirty="0">
                <a:effectLst/>
                <a:latin typeface="+mn-lt"/>
              </a:rPr>
              <a:t>ome special educational needs (SEN) schools cater for individuals up to 25 years of age. Any young person over 17 years of age in a clinical risk group and in a SEN school can be </a:t>
            </a:r>
            <a:br>
              <a:rPr lang="en-US" sz="2000" dirty="0">
                <a:effectLst/>
                <a:latin typeface="+mn-lt"/>
              </a:rPr>
            </a:br>
            <a:r>
              <a:rPr lang="en-US" sz="2000" dirty="0">
                <a:effectLst/>
                <a:latin typeface="+mn-lt"/>
              </a:rPr>
              <a:t>vaccinated with their peers, using LAIV or </a:t>
            </a:r>
            <a:r>
              <a:rPr lang="en-US" sz="2000" dirty="0" err="1">
                <a:effectLst/>
                <a:latin typeface="+mn-lt"/>
              </a:rPr>
              <a:t>IIVc</a:t>
            </a:r>
            <a:r>
              <a:rPr lang="en-US" sz="2000" dirty="0">
                <a:effectLst/>
                <a:latin typeface="+mn-lt"/>
              </a:rPr>
              <a:t> as appropriate</a:t>
            </a:r>
          </a:p>
          <a:p>
            <a:pPr>
              <a:lnSpc>
                <a:spcPts val="1600"/>
              </a:lnSpc>
            </a:pPr>
            <a:endParaRPr lang="en-GB" sz="1900" dirty="0">
              <a:effectLst/>
              <a:latin typeface="Arial" panose="020B0604020202020204" pitchFamily="34" charset="0"/>
              <a:ea typeface="Times New Roman" panose="02020603050405020304" pitchFamily="18" charset="0"/>
              <a:cs typeface="Times New Roman" panose="02020603050405020304" pitchFamily="18" charset="0"/>
            </a:endParaRPr>
          </a:p>
          <a:p>
            <a:pPr marL="585216" indent="-585216">
              <a:lnSpc>
                <a:spcPct val="80000"/>
              </a:lnSpc>
            </a:pPr>
            <a:endParaRPr lang="en-GB" sz="19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latin typeface="+mn-lt"/>
            </a:endParaRPr>
          </a:p>
        </p:txBody>
      </p:sp>
      <p:sp>
        <p:nvSpPr>
          <p:cNvPr id="7" name="Slide Number Placeholder 6">
            <a:extLst>
              <a:ext uri="{FF2B5EF4-FFF2-40B4-BE49-F238E27FC236}">
                <a16:creationId xmlns:a16="http://schemas.microsoft.com/office/drawing/2014/main" id="{18E8760D-0BBB-461E-A825-36648CAE1A43}"/>
              </a:ext>
            </a:extLst>
          </p:cNvPr>
          <p:cNvSpPr>
            <a:spLocks noGrp="1"/>
          </p:cNvSpPr>
          <p:nvPr>
            <p:ph type="sldNum" sz="quarter" idx="11"/>
          </p:nvPr>
        </p:nvSpPr>
        <p:spPr/>
        <p:txBody>
          <a:bodyPr/>
          <a:lstStyle/>
          <a:p>
            <a:fld id="{344369E4-5DE7-46E5-874E-4FD437973785}" type="slidenum">
              <a:rPr lang="en-GB" smtClean="0"/>
              <a:pPr/>
              <a:t>19</a:t>
            </a:fld>
            <a:endParaRPr lang="en-GB" sz="1400"/>
          </a:p>
        </p:txBody>
      </p:sp>
      <p:sp>
        <p:nvSpPr>
          <p:cNvPr id="9" name="Footer Placeholder 8">
            <a:extLst>
              <a:ext uri="{FF2B5EF4-FFF2-40B4-BE49-F238E27FC236}">
                <a16:creationId xmlns:a16="http://schemas.microsoft.com/office/drawing/2014/main" id="{6ABEB7DD-CBD7-4DB2-871B-6737742FCBDA}"/>
              </a:ext>
            </a:extLst>
          </p:cNvPr>
          <p:cNvSpPr>
            <a:spLocks noGrp="1"/>
          </p:cNvSpPr>
          <p:nvPr>
            <p:ph type="ftr" sz="quarter" idx="10"/>
          </p:nvPr>
        </p:nvSpPr>
        <p:spPr/>
        <p:txBody>
          <a:bodyPr/>
          <a:lstStyle/>
          <a:p>
            <a:r>
              <a:rPr lang="en-US"/>
              <a:t>The national flu vaccination programme 2025 to 2026</a:t>
            </a:r>
            <a:endParaRPr lang="en-GB" sz="1400"/>
          </a:p>
        </p:txBody>
      </p:sp>
    </p:spTree>
    <p:extLst>
      <p:ext uri="{BB962C8B-B14F-4D97-AF65-F5344CB8AC3E}">
        <p14:creationId xmlns:p14="http://schemas.microsoft.com/office/powerpoint/2010/main" val="802903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43B60-95B3-4821-983C-07ACDA1A7B82}"/>
              </a:ext>
            </a:extLst>
          </p:cNvPr>
          <p:cNvSpPr>
            <a:spLocks noGrp="1"/>
          </p:cNvSpPr>
          <p:nvPr>
            <p:ph type="title"/>
          </p:nvPr>
        </p:nvSpPr>
        <p:spPr>
          <a:xfrm>
            <a:off x="358199" y="412688"/>
            <a:ext cx="8543206" cy="679000"/>
          </a:xfrm>
        </p:spPr>
        <p:txBody>
          <a:bodyPr/>
          <a:lstStyle/>
          <a:p>
            <a:r>
              <a:rPr lang="en-GB"/>
              <a:t>Flu vaccine programme 2025 to 2026</a:t>
            </a:r>
          </a:p>
        </p:txBody>
      </p:sp>
      <p:sp>
        <p:nvSpPr>
          <p:cNvPr id="3" name="Content Placeholder 2">
            <a:extLst>
              <a:ext uri="{FF2B5EF4-FFF2-40B4-BE49-F238E27FC236}">
                <a16:creationId xmlns:a16="http://schemas.microsoft.com/office/drawing/2014/main" id="{92CA344A-FAAC-4C5C-86B4-CDC89FB747E8}"/>
              </a:ext>
            </a:extLst>
          </p:cNvPr>
          <p:cNvSpPr>
            <a:spLocks noGrp="1"/>
          </p:cNvSpPr>
          <p:nvPr>
            <p:ph idx="1"/>
          </p:nvPr>
        </p:nvSpPr>
        <p:spPr>
          <a:xfrm>
            <a:off x="330205" y="1774825"/>
            <a:ext cx="11123857" cy="4545587"/>
          </a:xfrm>
        </p:spPr>
        <p:txBody>
          <a:bodyPr>
            <a:normAutofit/>
          </a:bodyPr>
          <a:lstStyle/>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Seasonal flu vaccination is a critically important public health intervention to reduce morbidity and mortality in those most at risk including older people, pregnant women and those in clinical risk groups</a:t>
            </a:r>
          </a:p>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Vaccinating health and care workers also plays an important role in helping to prevent transmission of flu, protecting both the worker and those they care for</a:t>
            </a:r>
          </a:p>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The key changes to the flu vaccination programme for the 2025 to 2026 flu season are: </a:t>
            </a:r>
          </a:p>
          <a:p>
            <a:pPr lvl="1"/>
            <a:r>
              <a:rPr lang="en-GB" sz="1800" dirty="0">
                <a:effectLst/>
                <a:latin typeface="Arial" panose="020B0604020202020204" pitchFamily="34" charset="0"/>
                <a:ea typeface="Times New Roman" panose="02020603050405020304" pitchFamily="18" charset="0"/>
                <a:cs typeface="Times New Roman" panose="02020603050405020304" pitchFamily="18" charset="0"/>
              </a:rPr>
              <a:t>change to the inactivated influenza vaccines (</a:t>
            </a:r>
            <a:r>
              <a:rPr lang="en-GB" sz="1800" dirty="0">
                <a:ea typeface="Times New Roman" panose="02020603050405020304" pitchFamily="18" charset="0"/>
                <a:cs typeface="Times New Roman" panose="02020603050405020304" pitchFamily="18" charset="0"/>
              </a:rPr>
              <a:t>I</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IV) from quadrivalent (QIV) to trivalent (TIV) vaccines </a:t>
            </a:r>
          </a:p>
          <a:p>
            <a:pPr lvl="1"/>
            <a:r>
              <a:rPr lang="en-GB" sz="1800" dirty="0">
                <a:ea typeface="Times New Roman" panose="02020603050405020304" pitchFamily="18" charset="0"/>
              </a:rPr>
              <a:t>a</a:t>
            </a:r>
            <a:r>
              <a:rPr lang="en-GB" sz="1800" dirty="0">
                <a:effectLst/>
                <a:latin typeface="Arial" panose="020B0604020202020204" pitchFamily="34" charset="0"/>
                <a:ea typeface="Times New Roman" panose="02020603050405020304" pitchFamily="18" charset="0"/>
                <a:cs typeface="Arial" panose="020B0604020202020204" pitchFamily="34" charset="0"/>
              </a:rPr>
              <a:t>fter not being available for the 2024 to 2025 flu vaccination programme, </a:t>
            </a:r>
            <a:r>
              <a:rPr lang="en-GB" sz="1800" dirty="0">
                <a:ea typeface="Times New Roman" panose="02020603050405020304" pitchFamily="18" charset="0"/>
              </a:rPr>
              <a:t>t</a:t>
            </a:r>
            <a:r>
              <a:rPr lang="en-GB" sz="1800" dirty="0">
                <a:effectLst/>
                <a:latin typeface="Arial" panose="020B0604020202020204" pitchFamily="34" charset="0"/>
                <a:ea typeface="Times New Roman" panose="02020603050405020304" pitchFamily="18" charset="0"/>
                <a:cs typeface="Arial" panose="020B0604020202020204" pitchFamily="34" charset="0"/>
              </a:rPr>
              <a:t>he recombinant influenza vaccine (</a:t>
            </a:r>
            <a:r>
              <a:rPr lang="en-GB" sz="1800" dirty="0" err="1">
                <a:effectLst/>
                <a:latin typeface="Arial" panose="020B0604020202020204" pitchFamily="34" charset="0"/>
                <a:ea typeface="Times New Roman" panose="02020603050405020304" pitchFamily="18" charset="0"/>
                <a:cs typeface="Arial" panose="020B0604020202020204" pitchFamily="34" charset="0"/>
              </a:rPr>
              <a:t>IIVr</a:t>
            </a:r>
            <a:r>
              <a:rPr lang="en-GB" sz="1800" dirty="0">
                <a:effectLst/>
                <a:latin typeface="Arial" panose="020B0604020202020204" pitchFamily="34" charset="0"/>
                <a:ea typeface="Times New Roman" panose="02020603050405020304" pitchFamily="18" charset="0"/>
                <a:cs typeface="Arial" panose="020B0604020202020204" pitchFamily="34" charset="0"/>
              </a:rPr>
              <a:t>) will again be available for the 2025 to 2026 season and can be offered as a </a:t>
            </a:r>
            <a:r>
              <a:rPr lang="en-GB" sz="1800" dirty="0">
                <a:ea typeface="Times New Roman" panose="02020603050405020304" pitchFamily="18" charset="0"/>
              </a:rPr>
              <a:t>first line vaccine </a:t>
            </a:r>
            <a:r>
              <a:rPr lang="en-GB" sz="1800" dirty="0">
                <a:effectLst/>
                <a:latin typeface="Arial" panose="020B0604020202020204" pitchFamily="34" charset="0"/>
                <a:ea typeface="Times New Roman" panose="02020603050405020304" pitchFamily="18" charset="0"/>
                <a:cs typeface="Arial" panose="020B0604020202020204" pitchFamily="34" charset="0"/>
              </a:rPr>
              <a:t>for those aged 18 years and over in a clinical risk group and those aged 65 years and over</a:t>
            </a:r>
          </a:p>
          <a:p>
            <a:pPr lvl="1"/>
            <a:r>
              <a:rPr lang="en-GB" sz="1800" dirty="0">
                <a:effectLst/>
                <a:latin typeface="Arial" panose="020B0604020202020204" pitchFamily="34" charset="0"/>
                <a:ea typeface="Times New Roman" panose="02020603050405020304" pitchFamily="18" charset="0"/>
                <a:cs typeface="Arial" panose="020B0604020202020204" pitchFamily="34" charset="0"/>
              </a:rPr>
              <a:t>the adjuvanted inactivated influenza vaccine (</a:t>
            </a:r>
            <a:r>
              <a:rPr lang="en-GB" sz="1800" dirty="0" err="1">
                <a:effectLst/>
                <a:latin typeface="Arial" panose="020B0604020202020204" pitchFamily="34" charset="0"/>
                <a:ea typeface="Times New Roman" panose="02020603050405020304" pitchFamily="18" charset="0"/>
                <a:cs typeface="Arial" panose="020B0604020202020204" pitchFamily="34" charset="0"/>
              </a:rPr>
              <a:t>aIIV</a:t>
            </a:r>
            <a:r>
              <a:rPr lang="en-GB" sz="1800" dirty="0">
                <a:effectLst/>
                <a:latin typeface="Arial" panose="020B0604020202020204" pitchFamily="34" charset="0"/>
                <a:ea typeface="Times New Roman" panose="02020603050405020304" pitchFamily="18" charset="0"/>
                <a:cs typeface="Arial" panose="020B0604020202020204" pitchFamily="34" charset="0"/>
              </a:rPr>
              <a:t>) is now licensed from 50 years of age, so can be offered as a first line vaccine to those aged 50 years and over in a clinical risk group and those aged 65 years and over</a:t>
            </a:r>
          </a:p>
          <a:p>
            <a:r>
              <a:rPr lang="en-GB" sz="1800" dirty="0"/>
              <a:t>overall flu activity was higher in the 2024 to 2025 season than was seen in the previous 2023 to 2024 flu season, demonstrating that flu is unpredictable and infection can be serious; it is therefore important that all those eligible are offered vaccine to provide protection against it</a:t>
            </a:r>
          </a:p>
          <a:p>
            <a:endParaRPr lang="en-GB" sz="2000" dirty="0">
              <a:highlight>
                <a:srgbClr val="FFFF00"/>
              </a:highlight>
            </a:endParaRPr>
          </a:p>
        </p:txBody>
      </p:sp>
      <p:sp>
        <p:nvSpPr>
          <p:cNvPr id="7" name="Slide Number Placeholder 6">
            <a:extLst>
              <a:ext uri="{FF2B5EF4-FFF2-40B4-BE49-F238E27FC236}">
                <a16:creationId xmlns:a16="http://schemas.microsoft.com/office/drawing/2014/main" id="{321C156B-B2FD-421B-8C49-40C8A1A7AC0B}"/>
              </a:ext>
            </a:extLst>
          </p:cNvPr>
          <p:cNvSpPr>
            <a:spLocks noGrp="1"/>
          </p:cNvSpPr>
          <p:nvPr>
            <p:ph type="sldNum" sz="quarter" idx="11"/>
          </p:nvPr>
        </p:nvSpPr>
        <p:spPr/>
        <p:txBody>
          <a:bodyPr/>
          <a:lstStyle/>
          <a:p>
            <a:fld id="{344369E4-5DE7-46E5-874E-4FD437973785}" type="slidenum">
              <a:rPr lang="en-GB" smtClean="0"/>
              <a:pPr/>
              <a:t>2</a:t>
            </a:fld>
            <a:endParaRPr lang="en-GB" sz="1400"/>
          </a:p>
        </p:txBody>
      </p:sp>
      <p:sp>
        <p:nvSpPr>
          <p:cNvPr id="9" name="Footer Placeholder 8">
            <a:extLst>
              <a:ext uri="{FF2B5EF4-FFF2-40B4-BE49-F238E27FC236}">
                <a16:creationId xmlns:a16="http://schemas.microsoft.com/office/drawing/2014/main" id="{13A2D128-B81A-4ECB-BA3A-D5501600EB33}"/>
              </a:ext>
            </a:extLst>
          </p:cNvPr>
          <p:cNvSpPr>
            <a:spLocks noGrp="1"/>
          </p:cNvSpPr>
          <p:nvPr>
            <p:ph type="ftr" sz="quarter" idx="10"/>
          </p:nvPr>
        </p:nvSpPr>
        <p:spPr/>
        <p:txBody>
          <a:bodyPr/>
          <a:lstStyle/>
          <a:p>
            <a:r>
              <a:rPr lang="en-US"/>
              <a:t>The national flu vaccination programme 2025 to 2026</a:t>
            </a:r>
            <a:endParaRPr lang="en-GB" sz="1400"/>
          </a:p>
        </p:txBody>
      </p:sp>
    </p:spTree>
    <p:extLst>
      <p:ext uri="{BB962C8B-B14F-4D97-AF65-F5344CB8AC3E}">
        <p14:creationId xmlns:p14="http://schemas.microsoft.com/office/powerpoint/2010/main" val="3467525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E11D8-DEB1-4E25-BC9D-0AC321CE5582}"/>
              </a:ext>
            </a:extLst>
          </p:cNvPr>
          <p:cNvSpPr>
            <a:spLocks noGrp="1"/>
          </p:cNvSpPr>
          <p:nvPr>
            <p:ph type="title"/>
          </p:nvPr>
        </p:nvSpPr>
        <p:spPr/>
        <p:txBody>
          <a:bodyPr>
            <a:normAutofit fontScale="90000"/>
          </a:bodyPr>
          <a:lstStyle/>
          <a:p>
            <a:r>
              <a:rPr lang="en-GB" sz="4000"/>
              <a:t>Rollout of the childhood flu vaccination programme in England</a:t>
            </a:r>
            <a:endParaRPr lang="en-GB"/>
          </a:p>
        </p:txBody>
      </p:sp>
      <p:sp>
        <p:nvSpPr>
          <p:cNvPr id="3" name="Content Placeholder 2">
            <a:extLst>
              <a:ext uri="{FF2B5EF4-FFF2-40B4-BE49-F238E27FC236}">
                <a16:creationId xmlns:a16="http://schemas.microsoft.com/office/drawing/2014/main" id="{B071F2BF-434C-4100-AF5A-E3AE798E2951}"/>
              </a:ext>
            </a:extLst>
          </p:cNvPr>
          <p:cNvSpPr>
            <a:spLocks noGrp="1"/>
          </p:cNvSpPr>
          <p:nvPr>
            <p:ph idx="1"/>
          </p:nvPr>
        </p:nvSpPr>
        <p:spPr>
          <a:xfrm>
            <a:off x="330205" y="1617503"/>
            <a:ext cx="11123857" cy="4607451"/>
          </a:xfrm>
        </p:spPr>
        <p:txBody>
          <a:bodyPr>
            <a:normAutofit fontScale="92500"/>
          </a:bodyPr>
          <a:lstStyle/>
          <a:p>
            <a:pPr marL="0" indent="0">
              <a:lnSpc>
                <a:spcPct val="100000"/>
              </a:lnSpc>
              <a:buNone/>
            </a:pPr>
            <a:r>
              <a:rPr lang="en-GB" sz="1600">
                <a:latin typeface="Arial" charset="0"/>
                <a:ea typeface="ヒラギノ角ゴ Pro W3" charset="-128"/>
                <a:cs typeface="ヒラギノ角ゴ Pro W3" charset="-128"/>
              </a:rPr>
              <a:t>Extension of the seasonal flu vaccination programme to children aims to lower the public health impact of flu by:</a:t>
            </a:r>
          </a:p>
          <a:p>
            <a:pPr marL="285750" indent="-285750">
              <a:lnSpc>
                <a:spcPct val="100000"/>
              </a:lnSpc>
              <a:buFont typeface="Arial"/>
              <a:buChar char="•"/>
            </a:pPr>
            <a:r>
              <a:rPr lang="en-GB" sz="1600" b="1">
                <a:latin typeface="Arial" charset="0"/>
                <a:ea typeface="ヒラギノ角ゴ Pro W3" charset="-128"/>
                <a:cs typeface="ヒラギノ角ゴ Pro W3" charset="-128"/>
              </a:rPr>
              <a:t>providing direct protection </a:t>
            </a:r>
            <a:r>
              <a:rPr lang="en-GB" sz="1600">
                <a:latin typeface="Arial" charset="0"/>
                <a:ea typeface="ヒラギノ角ゴ Pro W3" charset="-128"/>
                <a:cs typeface="ヒラギノ角ゴ Pro W3" charset="-128"/>
              </a:rPr>
              <a:t>by</a:t>
            </a:r>
            <a:r>
              <a:rPr lang="en-GB" sz="1600" b="1">
                <a:latin typeface="Arial" charset="0"/>
                <a:ea typeface="ヒラギノ角ゴ Pro W3" charset="-128"/>
                <a:cs typeface="ヒラギノ角ゴ Pro W3" charset="-128"/>
              </a:rPr>
              <a:t> </a:t>
            </a:r>
            <a:r>
              <a:rPr lang="en-GB" sz="1600">
                <a:latin typeface="Arial" charset="0"/>
                <a:ea typeface="ヒラギノ角ゴ Pro W3" charset="-128"/>
                <a:cs typeface="ヒラギノ角ゴ Pro W3" charset="-128"/>
              </a:rPr>
              <a:t>preventing cases of flu infection in children</a:t>
            </a:r>
          </a:p>
          <a:p>
            <a:pPr marL="285750" indent="-285750">
              <a:lnSpc>
                <a:spcPct val="100000"/>
              </a:lnSpc>
              <a:buFont typeface="Arial"/>
              <a:buChar char="•"/>
            </a:pPr>
            <a:r>
              <a:rPr lang="en-GB" sz="1600" b="1">
                <a:latin typeface="Arial" charset="0"/>
                <a:ea typeface="ヒラギノ角ゴ Pro W3" charset="-128"/>
                <a:cs typeface="ヒラギノ角ゴ Pro W3" charset="-128"/>
              </a:rPr>
              <a:t>providing indirect protection </a:t>
            </a:r>
            <a:r>
              <a:rPr lang="en-GB" sz="1600">
                <a:latin typeface="Arial" charset="0"/>
                <a:ea typeface="ヒラギノ角ゴ Pro W3" charset="-128"/>
                <a:cs typeface="ヒラギノ角ゴ Pro W3" charset="-128"/>
              </a:rPr>
              <a:t>by lowering flu transmission from children </a:t>
            </a:r>
            <a:r>
              <a:rPr lang="en-GB" sz="1600">
                <a:latin typeface="Arial" charset="0"/>
              </a:rPr>
              <a:t>to other children, adults and to those in the clinical risk groups of any age</a:t>
            </a:r>
            <a:endParaRPr lang="en-GB" sz="1600">
              <a:latin typeface="Arial" charset="0"/>
              <a:ea typeface="ヒラギノ角ゴ Pro W3" charset="-128"/>
              <a:cs typeface="ヒラギノ角ゴ Pro W3" charset="-128"/>
            </a:endParaRPr>
          </a:p>
          <a:p>
            <a:pPr marL="0" indent="0">
              <a:lnSpc>
                <a:spcPct val="100000"/>
              </a:lnSpc>
              <a:buNone/>
            </a:pPr>
            <a:r>
              <a:rPr lang="en-GB" sz="1600"/>
              <a:t>Reducing flu transmission in the community averts many cases of severe flu and flu-related deaths in older adults and people with clinical risk factors</a:t>
            </a:r>
          </a:p>
          <a:p>
            <a:pPr marL="0" indent="0">
              <a:lnSpc>
                <a:spcPct val="100000"/>
              </a:lnSpc>
              <a:buNone/>
            </a:pPr>
            <a:r>
              <a:rPr lang="en-GB" sz="1600"/>
              <a:t>Studies have shown that administration of flu vaccine to children has reduced GP consultations for </a:t>
            </a:r>
            <a:r>
              <a:rPr lang="en-GB" sz="1600">
                <a:effectLst/>
                <a:latin typeface="Arial" panose="020B0604020202020204" pitchFamily="34" charset="0"/>
                <a:ea typeface="Times New Roman" panose="02020603050405020304" pitchFamily="18" charset="0"/>
                <a:cs typeface="Times New Roman" panose="02020603050405020304" pitchFamily="18" charset="0"/>
              </a:rPr>
              <a:t>influenza-like illness, swab positivity in primary care, laboratory confirmed hospitalisations and percentage of respiratory emergency department attendances</a:t>
            </a:r>
            <a:endParaRPr lang="en-US" sz="1600"/>
          </a:p>
          <a:p>
            <a:pPr marL="39687" lvl="2" indent="0">
              <a:lnSpc>
                <a:spcPct val="100000"/>
              </a:lnSpc>
              <a:spcBef>
                <a:spcPct val="0"/>
              </a:spcBef>
              <a:buNone/>
            </a:pPr>
            <a:endParaRPr lang="en-GB" sz="1600"/>
          </a:p>
          <a:p>
            <a:pPr>
              <a:lnSpc>
                <a:spcPts val="1600"/>
              </a:lnSpc>
            </a:pPr>
            <a:r>
              <a:rPr lang="en-GB" sz="1600">
                <a:ea typeface="Times New Roman" panose="02020603050405020304" pitchFamily="18" charset="0"/>
                <a:cs typeface="Times New Roman" panose="02020603050405020304" pitchFamily="18" charset="0"/>
              </a:rPr>
              <a:t>t</a:t>
            </a:r>
            <a:r>
              <a:rPr lang="en-GB" sz="1600">
                <a:effectLst/>
                <a:latin typeface="Arial" panose="020B0604020202020204" pitchFamily="34" charset="0"/>
                <a:ea typeface="Times New Roman" panose="02020603050405020304" pitchFamily="18" charset="0"/>
                <a:cs typeface="Times New Roman" panose="02020603050405020304" pitchFamily="18" charset="0"/>
              </a:rPr>
              <a:t>he flu vaccination programme for all children has been phased in over a number of years beginning in 2013 with additional age groups being added each year</a:t>
            </a:r>
          </a:p>
          <a:p>
            <a:pPr marL="0" indent="0">
              <a:lnSpc>
                <a:spcPts val="1600"/>
              </a:lnSpc>
              <a:buNone/>
            </a:pPr>
            <a:endParaRPr lang="en-GB" sz="1600"/>
          </a:p>
          <a:p>
            <a:pPr marL="309562" lvl="2" indent="-269875">
              <a:lnSpc>
                <a:spcPct val="100000"/>
              </a:lnSpc>
              <a:spcBef>
                <a:spcPct val="0"/>
              </a:spcBef>
              <a:buFont typeface="Arial" charset="0"/>
              <a:buChar char="•"/>
            </a:pPr>
            <a:r>
              <a:rPr lang="en-GB" sz="1600"/>
              <a:t>in the 2025 to 2026 flu season, all children aged 2 to 3 years on 31 August 2025, and school aged children from Reception to Year 11 are eligible for vaccination</a:t>
            </a:r>
          </a:p>
          <a:p>
            <a:pPr marL="309562" lvl="2" indent="-269875">
              <a:lnSpc>
                <a:spcPct val="100000"/>
              </a:lnSpc>
              <a:spcBef>
                <a:spcPct val="0"/>
              </a:spcBef>
              <a:buFont typeface="Arial" charset="0"/>
              <a:buChar char="•"/>
            </a:pP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p>
            <a:pPr marL="309562" lvl="2" indent="-269875">
              <a:lnSpc>
                <a:spcPct val="100000"/>
              </a:lnSpc>
              <a:spcBef>
                <a:spcPct val="0"/>
              </a:spcBef>
              <a:buFont typeface="Arial" charset="0"/>
              <a:buChar char="•"/>
            </a:pPr>
            <a:r>
              <a:rPr lang="en-GB" sz="1600"/>
              <a:t>children aged 6 months to 2 years in a clinical risk group are eligible due to their underlying medical condition or treatment</a:t>
            </a:r>
          </a:p>
          <a:p>
            <a:pPr marL="39687" lvl="2" indent="0">
              <a:lnSpc>
                <a:spcPct val="100000"/>
              </a:lnSpc>
              <a:spcBef>
                <a:spcPct val="0"/>
              </a:spcBef>
              <a:buNone/>
            </a:pPr>
            <a:endParaRPr lang="en-GB" sz="1600"/>
          </a:p>
        </p:txBody>
      </p:sp>
      <p:sp>
        <p:nvSpPr>
          <p:cNvPr id="7" name="Slide Number Placeholder 6">
            <a:extLst>
              <a:ext uri="{FF2B5EF4-FFF2-40B4-BE49-F238E27FC236}">
                <a16:creationId xmlns:a16="http://schemas.microsoft.com/office/drawing/2014/main" id="{B8FE52E1-7E5C-4FD2-A728-8DDCBF87930E}"/>
              </a:ext>
            </a:extLst>
          </p:cNvPr>
          <p:cNvSpPr>
            <a:spLocks noGrp="1"/>
          </p:cNvSpPr>
          <p:nvPr>
            <p:ph type="sldNum" sz="quarter" idx="11"/>
          </p:nvPr>
        </p:nvSpPr>
        <p:spPr/>
        <p:txBody>
          <a:bodyPr/>
          <a:lstStyle/>
          <a:p>
            <a:fld id="{344369E4-5DE7-46E5-874E-4FD437973785}" type="slidenum">
              <a:rPr lang="en-GB" smtClean="0"/>
              <a:pPr/>
              <a:t>20</a:t>
            </a:fld>
            <a:endParaRPr lang="en-GB" sz="1400"/>
          </a:p>
        </p:txBody>
      </p:sp>
      <p:sp>
        <p:nvSpPr>
          <p:cNvPr id="9" name="Footer Placeholder 8">
            <a:extLst>
              <a:ext uri="{FF2B5EF4-FFF2-40B4-BE49-F238E27FC236}">
                <a16:creationId xmlns:a16="http://schemas.microsoft.com/office/drawing/2014/main" id="{F3E73491-33D9-407E-8CE6-24ECBCBF3981}"/>
              </a:ext>
            </a:extLst>
          </p:cNvPr>
          <p:cNvSpPr>
            <a:spLocks noGrp="1"/>
          </p:cNvSpPr>
          <p:nvPr>
            <p:ph type="ftr" sz="quarter" idx="10"/>
          </p:nvPr>
        </p:nvSpPr>
        <p:spPr/>
        <p:txBody>
          <a:bodyPr/>
          <a:lstStyle/>
          <a:p>
            <a:r>
              <a:rPr lang="en-US"/>
              <a:t>The national flu vaccination programme 2025 to 2026</a:t>
            </a:r>
            <a:endParaRPr lang="en-GB" sz="1400"/>
          </a:p>
        </p:txBody>
      </p:sp>
    </p:spTree>
    <p:extLst>
      <p:ext uri="{BB962C8B-B14F-4D97-AF65-F5344CB8AC3E}">
        <p14:creationId xmlns:p14="http://schemas.microsoft.com/office/powerpoint/2010/main" val="290071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14B9B-3658-4ACC-A799-189AEDA1CDDC}"/>
              </a:ext>
            </a:extLst>
          </p:cNvPr>
          <p:cNvSpPr>
            <a:spLocks noGrp="1"/>
          </p:cNvSpPr>
          <p:nvPr>
            <p:ph type="title"/>
          </p:nvPr>
        </p:nvSpPr>
        <p:spPr>
          <a:xfrm>
            <a:off x="358199" y="431350"/>
            <a:ext cx="10515600" cy="734984"/>
          </a:xfrm>
        </p:spPr>
        <p:txBody>
          <a:bodyPr/>
          <a:lstStyle/>
          <a:p>
            <a:r>
              <a:rPr lang="en-GB"/>
              <a:t>Flu vaccine eligibility: 2025 to 2026 flu season</a:t>
            </a:r>
          </a:p>
        </p:txBody>
      </p:sp>
      <p:sp>
        <p:nvSpPr>
          <p:cNvPr id="3" name="Content Placeholder 2">
            <a:extLst>
              <a:ext uri="{FF2B5EF4-FFF2-40B4-BE49-F238E27FC236}">
                <a16:creationId xmlns:a16="http://schemas.microsoft.com/office/drawing/2014/main" id="{96D23BC1-30C8-456B-9043-9287097EABC2}"/>
              </a:ext>
            </a:extLst>
          </p:cNvPr>
          <p:cNvSpPr>
            <a:spLocks noGrp="1"/>
          </p:cNvSpPr>
          <p:nvPr>
            <p:ph idx="1"/>
          </p:nvPr>
        </p:nvSpPr>
        <p:spPr>
          <a:xfrm>
            <a:off x="330205" y="1550504"/>
            <a:ext cx="11123857" cy="4731025"/>
          </a:xfrm>
        </p:spPr>
        <p:txBody>
          <a:bodyPr>
            <a:normAutofit fontScale="92500" lnSpcReduction="10000"/>
          </a:bodyPr>
          <a:lstStyle/>
          <a:p>
            <a:pPr marL="0" indent="0" algn="l">
              <a:buNone/>
            </a:pPr>
            <a:r>
              <a:rPr lang="en-GB" sz="1800" b="0" i="0">
                <a:solidFill>
                  <a:srgbClr val="0B0C0C"/>
                </a:solidFill>
                <a:effectLst/>
                <a:latin typeface="+mn-lt"/>
              </a:rPr>
              <a:t>From 1 September 2025:</a:t>
            </a:r>
          </a:p>
          <a:p>
            <a:pPr algn="l">
              <a:buFont typeface="Arial" panose="020B0604020202020204" pitchFamily="34" charset="0"/>
              <a:buChar char="•"/>
            </a:pPr>
            <a:r>
              <a:rPr lang="en-GB" sz="1800" b="0" i="0">
                <a:solidFill>
                  <a:srgbClr val="0B0C0C"/>
                </a:solidFill>
                <a:effectLst/>
                <a:latin typeface="+mn-lt"/>
              </a:rPr>
              <a:t>pregnant women</a:t>
            </a:r>
          </a:p>
          <a:p>
            <a:pPr algn="l">
              <a:buFont typeface="Arial" panose="020B0604020202020204" pitchFamily="34" charset="0"/>
              <a:buChar char="•"/>
            </a:pPr>
            <a:r>
              <a:rPr lang="en-GB" sz="1800" b="0" i="0">
                <a:solidFill>
                  <a:srgbClr val="0B0C0C"/>
                </a:solidFill>
                <a:effectLst/>
                <a:latin typeface="+mn-lt"/>
              </a:rPr>
              <a:t>all children aged 2 or 3 years on 31 August 2025</a:t>
            </a:r>
          </a:p>
          <a:p>
            <a:pPr algn="l">
              <a:buFont typeface="Arial" panose="020B0604020202020204" pitchFamily="34" charset="0"/>
              <a:buChar char="•"/>
            </a:pPr>
            <a:r>
              <a:rPr lang="en-GB" sz="1800" b="0" i="0">
                <a:solidFill>
                  <a:srgbClr val="0B0C0C"/>
                </a:solidFill>
                <a:effectLst/>
                <a:latin typeface="+mn-lt"/>
              </a:rPr>
              <a:t>primary school aged children (from Reception to Year 6)</a:t>
            </a:r>
          </a:p>
          <a:p>
            <a:pPr algn="l">
              <a:buFont typeface="Arial" panose="020B0604020202020204" pitchFamily="34" charset="0"/>
              <a:buChar char="•"/>
            </a:pPr>
            <a:r>
              <a:rPr lang="en-GB" sz="1800" b="0" i="0">
                <a:solidFill>
                  <a:srgbClr val="0B0C0C"/>
                </a:solidFill>
                <a:effectLst/>
                <a:latin typeface="+mn-lt"/>
              </a:rPr>
              <a:t>secondary school aged children (from Year 7 to Year 11)</a:t>
            </a:r>
          </a:p>
          <a:p>
            <a:pPr algn="l">
              <a:buFont typeface="Arial" panose="020B0604020202020204" pitchFamily="34" charset="0"/>
              <a:buChar char="•"/>
            </a:pPr>
            <a:r>
              <a:rPr lang="en-GB" sz="1800" b="0" i="0">
                <a:solidFill>
                  <a:srgbClr val="0B0C0C"/>
                </a:solidFill>
                <a:effectLst/>
                <a:latin typeface="+mn-lt"/>
              </a:rPr>
              <a:t>all children in clinical risk groups aged from 6 months to less than 18 years</a:t>
            </a:r>
          </a:p>
          <a:p>
            <a:pPr marL="0" indent="0" algn="l">
              <a:buNone/>
            </a:pPr>
            <a:endParaRPr lang="en-GB" sz="1800" b="0" i="0">
              <a:solidFill>
                <a:srgbClr val="0B0C0C"/>
              </a:solidFill>
              <a:effectLst/>
              <a:latin typeface="+mn-lt"/>
            </a:endParaRPr>
          </a:p>
          <a:p>
            <a:pPr marL="0" indent="0" algn="l">
              <a:buNone/>
            </a:pPr>
            <a:r>
              <a:rPr lang="en-GB" sz="1800" b="0" i="0">
                <a:solidFill>
                  <a:srgbClr val="0B0C0C"/>
                </a:solidFill>
                <a:effectLst/>
                <a:latin typeface="+mn-lt"/>
              </a:rPr>
              <a:t>From October 2025:</a:t>
            </a:r>
          </a:p>
          <a:p>
            <a:pPr algn="l">
              <a:buFont typeface="Arial" panose="020B0604020202020204" pitchFamily="34" charset="0"/>
              <a:buChar char="•"/>
            </a:pPr>
            <a:r>
              <a:rPr lang="en-GB" sz="1800" b="0" i="0">
                <a:solidFill>
                  <a:srgbClr val="0B0C0C"/>
                </a:solidFill>
                <a:effectLst/>
                <a:latin typeface="+mn-lt"/>
              </a:rPr>
              <a:t>those aged 65 years and over</a:t>
            </a:r>
          </a:p>
          <a:p>
            <a:pPr algn="l">
              <a:buFont typeface="Arial" panose="020B0604020202020204" pitchFamily="34" charset="0"/>
              <a:buChar char="•"/>
            </a:pPr>
            <a:r>
              <a:rPr lang="en-GB" sz="1800" b="0" i="0">
                <a:solidFill>
                  <a:srgbClr val="0B0C0C"/>
                </a:solidFill>
                <a:effectLst/>
                <a:latin typeface="+mn-lt"/>
              </a:rPr>
              <a:t>those aged 18 years to under 65 years in clinical risk groups (as defined in </a:t>
            </a:r>
            <a:r>
              <a:rPr lang="en-GB" sz="1800" b="0" i="0">
                <a:solidFill>
                  <a:srgbClr val="1D70B8"/>
                </a:solidFill>
                <a:effectLst/>
                <a:latin typeface="+mn-lt"/>
                <a:hlinkClick r:id="rId3"/>
              </a:rPr>
              <a:t>Green Book, Influenza Chapter 19</a:t>
            </a:r>
            <a:r>
              <a:rPr lang="en-GB" sz="1800" b="0" i="0">
                <a:solidFill>
                  <a:srgbClr val="0B0C0C"/>
                </a:solidFill>
                <a:effectLst/>
                <a:latin typeface="+mn-lt"/>
              </a:rPr>
              <a:t>)</a:t>
            </a:r>
          </a:p>
          <a:p>
            <a:pPr algn="l">
              <a:buFont typeface="Arial" panose="020B0604020202020204" pitchFamily="34" charset="0"/>
              <a:buChar char="•"/>
            </a:pPr>
            <a:r>
              <a:rPr lang="en-GB" sz="1800" b="0" i="0">
                <a:solidFill>
                  <a:srgbClr val="0B0C0C"/>
                </a:solidFill>
                <a:effectLst/>
                <a:latin typeface="+mn-lt"/>
              </a:rPr>
              <a:t>those in long-stay residential care homes</a:t>
            </a:r>
          </a:p>
          <a:p>
            <a:pPr algn="l">
              <a:buFont typeface="Arial" panose="020B0604020202020204" pitchFamily="34" charset="0"/>
              <a:buChar char="•"/>
            </a:pPr>
            <a:r>
              <a:rPr lang="en-GB" sz="1800" b="0" i="0">
                <a:solidFill>
                  <a:srgbClr val="0B0C0C"/>
                </a:solidFill>
                <a:effectLst/>
                <a:latin typeface="+mn-lt"/>
              </a:rPr>
              <a:t>carers in receipt of carer’s allowance, or those who are the main carer of an elderly or disabled person</a:t>
            </a:r>
          </a:p>
          <a:p>
            <a:pPr algn="l">
              <a:buFont typeface="Arial" panose="020B0604020202020204" pitchFamily="34" charset="0"/>
              <a:buChar char="•"/>
            </a:pPr>
            <a:r>
              <a:rPr lang="en-GB" sz="1800" b="0" i="0">
                <a:solidFill>
                  <a:srgbClr val="0B0C0C"/>
                </a:solidFill>
                <a:effectLst/>
                <a:latin typeface="+mn-lt"/>
              </a:rPr>
              <a:t>close contacts of immunocompromised individuals</a:t>
            </a:r>
          </a:p>
          <a:p>
            <a:pPr algn="l">
              <a:buFont typeface="Arial" panose="020B0604020202020204" pitchFamily="34" charset="0"/>
              <a:buChar char="•"/>
            </a:pPr>
            <a:r>
              <a:rPr lang="en-GB" sz="1800" b="0" i="0">
                <a:solidFill>
                  <a:srgbClr val="0B0C0C"/>
                </a:solidFill>
                <a:effectLst/>
                <a:latin typeface="+mn-lt"/>
              </a:rPr>
              <a:t>frontline workers in a social care setting without an employer led occupational health scheme</a:t>
            </a:r>
          </a:p>
        </p:txBody>
      </p:sp>
      <p:sp>
        <p:nvSpPr>
          <p:cNvPr id="7" name="Slide Number Placeholder 6">
            <a:extLst>
              <a:ext uri="{FF2B5EF4-FFF2-40B4-BE49-F238E27FC236}">
                <a16:creationId xmlns:a16="http://schemas.microsoft.com/office/drawing/2014/main" id="{2F7A53BA-7FF5-472A-B469-66C34FC02F4E}"/>
              </a:ext>
            </a:extLst>
          </p:cNvPr>
          <p:cNvSpPr>
            <a:spLocks noGrp="1"/>
          </p:cNvSpPr>
          <p:nvPr>
            <p:ph type="sldNum" sz="quarter" idx="11"/>
          </p:nvPr>
        </p:nvSpPr>
        <p:spPr/>
        <p:txBody>
          <a:bodyPr/>
          <a:lstStyle/>
          <a:p>
            <a:fld id="{344369E4-5DE7-46E5-874E-4FD437973785}" type="slidenum">
              <a:rPr lang="en-GB" smtClean="0"/>
              <a:pPr/>
              <a:t>21</a:t>
            </a:fld>
            <a:endParaRPr lang="en-GB" sz="1400"/>
          </a:p>
        </p:txBody>
      </p:sp>
      <p:sp>
        <p:nvSpPr>
          <p:cNvPr id="9" name="Footer Placeholder 8">
            <a:extLst>
              <a:ext uri="{FF2B5EF4-FFF2-40B4-BE49-F238E27FC236}">
                <a16:creationId xmlns:a16="http://schemas.microsoft.com/office/drawing/2014/main" id="{591124CF-A8E5-4A11-B9C9-4F58DBC4B1EA}"/>
              </a:ext>
            </a:extLst>
          </p:cNvPr>
          <p:cNvSpPr>
            <a:spLocks noGrp="1"/>
          </p:cNvSpPr>
          <p:nvPr>
            <p:ph type="ftr" sz="quarter" idx="10"/>
          </p:nvPr>
        </p:nvSpPr>
        <p:spPr/>
        <p:txBody>
          <a:bodyPr/>
          <a:lstStyle/>
          <a:p>
            <a:r>
              <a:rPr lang="en-US"/>
              <a:t>The national flu vaccination programme 2025 to 2026</a:t>
            </a:r>
            <a:endParaRPr lang="en-GB" sz="1400"/>
          </a:p>
        </p:txBody>
      </p:sp>
    </p:spTree>
    <p:extLst>
      <p:ext uri="{BB962C8B-B14F-4D97-AF65-F5344CB8AC3E}">
        <p14:creationId xmlns:p14="http://schemas.microsoft.com/office/powerpoint/2010/main" val="18992359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26FB8-FE7C-4576-A497-F26552F47F08}"/>
              </a:ext>
            </a:extLst>
          </p:cNvPr>
          <p:cNvSpPr>
            <a:spLocks noGrp="1"/>
          </p:cNvSpPr>
          <p:nvPr>
            <p:ph type="title"/>
          </p:nvPr>
        </p:nvSpPr>
        <p:spPr>
          <a:xfrm>
            <a:off x="451509" y="440681"/>
            <a:ext cx="4428406" cy="697662"/>
          </a:xfrm>
        </p:spPr>
        <p:txBody>
          <a:bodyPr/>
          <a:lstStyle/>
          <a:p>
            <a:r>
              <a:rPr lang="en-GB"/>
              <a:t>Clinical risk groups</a:t>
            </a:r>
          </a:p>
        </p:txBody>
      </p:sp>
      <p:sp>
        <p:nvSpPr>
          <p:cNvPr id="3" name="Content Placeholder 2">
            <a:extLst>
              <a:ext uri="{FF2B5EF4-FFF2-40B4-BE49-F238E27FC236}">
                <a16:creationId xmlns:a16="http://schemas.microsoft.com/office/drawing/2014/main" id="{1B202F7C-8398-466C-9B4D-6DEEEF990A98}"/>
              </a:ext>
            </a:extLst>
          </p:cNvPr>
          <p:cNvSpPr>
            <a:spLocks noGrp="1"/>
          </p:cNvSpPr>
          <p:nvPr>
            <p:ph idx="1"/>
          </p:nvPr>
        </p:nvSpPr>
        <p:spPr>
          <a:xfrm>
            <a:off x="330205" y="1774826"/>
            <a:ext cx="11123857" cy="4548856"/>
          </a:xfrm>
        </p:spPr>
        <p:txBody>
          <a:bodyPr>
            <a:normAutofit fontScale="85000" lnSpcReduction="10000"/>
          </a:bodyPr>
          <a:lstStyle/>
          <a:p>
            <a:pPr>
              <a:lnSpc>
                <a:spcPct val="110000"/>
              </a:lnSpc>
            </a:pPr>
            <a:r>
              <a:rPr lang="en-GB"/>
              <a:t>increasing flu vaccine uptake in clinical risk groups is important because of increased risk of death and serious illness if people in these groups catch flu </a:t>
            </a:r>
          </a:p>
          <a:p>
            <a:pPr>
              <a:lnSpc>
                <a:spcPct val="110000"/>
              </a:lnSpc>
            </a:pPr>
            <a:r>
              <a:rPr lang="en-GB"/>
              <a:t>for a number of years only around half of patients aged 6 months to under 65 in clinical risk groups have been vaccinated</a:t>
            </a:r>
          </a:p>
          <a:p>
            <a:pPr>
              <a:lnSpc>
                <a:spcPct val="110000"/>
              </a:lnSpc>
            </a:pPr>
            <a:r>
              <a:rPr lang="en-GB"/>
              <a:t>vaccine uptake for all clinical risk groups needs to improve</a:t>
            </a:r>
          </a:p>
          <a:p>
            <a:pPr>
              <a:lnSpc>
                <a:spcPct val="110000"/>
              </a:lnSpc>
            </a:pPr>
            <a:r>
              <a:rPr lang="en-GB"/>
              <a:t>providers are expected to deliver a 100% offer to eligible groups and aim to equal or improve uptake rates in 2025 to 2026 uptake particularly in health and social care workers, clinical risk groups, children aged 2 and 3 years old, and pregnant women</a:t>
            </a:r>
          </a:p>
          <a:p>
            <a:pPr>
              <a:lnSpc>
                <a:spcPct val="110000"/>
              </a:lnSpc>
            </a:pPr>
            <a:r>
              <a:rPr lang="en-GB"/>
              <a:t>strategies to improve vaccine uptake should be tailored to each risk group to ensure optimum uptake of vaccine in each of them</a:t>
            </a:r>
          </a:p>
          <a:p>
            <a:pPr>
              <a:lnSpc>
                <a:spcPct val="110000"/>
              </a:lnSpc>
            </a:pPr>
            <a:r>
              <a:rPr lang="en-GB"/>
              <a:t>providers should also ensure they have robust plans in place to identify and address health inequalities for all underserved groups, reduce unwarranted variation and improve uptake</a:t>
            </a:r>
          </a:p>
          <a:p>
            <a:pPr>
              <a:lnSpc>
                <a:spcPct val="110000"/>
              </a:lnSpc>
            </a:pPr>
            <a:endParaRPr lang="en-GB"/>
          </a:p>
          <a:p>
            <a:pPr>
              <a:lnSpc>
                <a:spcPct val="110000"/>
              </a:lnSpc>
            </a:pPr>
            <a:endParaRPr lang="en-GB"/>
          </a:p>
        </p:txBody>
      </p:sp>
      <p:sp>
        <p:nvSpPr>
          <p:cNvPr id="7" name="Slide Number Placeholder 6">
            <a:extLst>
              <a:ext uri="{FF2B5EF4-FFF2-40B4-BE49-F238E27FC236}">
                <a16:creationId xmlns:a16="http://schemas.microsoft.com/office/drawing/2014/main" id="{65EE3FE5-F51F-4DB9-80A6-CA343CF88857}"/>
              </a:ext>
            </a:extLst>
          </p:cNvPr>
          <p:cNvSpPr>
            <a:spLocks noGrp="1"/>
          </p:cNvSpPr>
          <p:nvPr>
            <p:ph type="sldNum" sz="quarter" idx="11"/>
          </p:nvPr>
        </p:nvSpPr>
        <p:spPr/>
        <p:txBody>
          <a:bodyPr/>
          <a:lstStyle/>
          <a:p>
            <a:fld id="{344369E4-5DE7-46E5-874E-4FD437973785}" type="slidenum">
              <a:rPr lang="en-GB" smtClean="0"/>
              <a:pPr/>
              <a:t>22</a:t>
            </a:fld>
            <a:endParaRPr lang="en-GB" sz="1400"/>
          </a:p>
        </p:txBody>
      </p:sp>
      <p:sp>
        <p:nvSpPr>
          <p:cNvPr id="9" name="Footer Placeholder 8">
            <a:extLst>
              <a:ext uri="{FF2B5EF4-FFF2-40B4-BE49-F238E27FC236}">
                <a16:creationId xmlns:a16="http://schemas.microsoft.com/office/drawing/2014/main" id="{16182A38-DF3B-4D27-B8FD-296B4A115295}"/>
              </a:ext>
            </a:extLst>
          </p:cNvPr>
          <p:cNvSpPr>
            <a:spLocks noGrp="1"/>
          </p:cNvSpPr>
          <p:nvPr>
            <p:ph type="ftr" sz="quarter" idx="10"/>
          </p:nvPr>
        </p:nvSpPr>
        <p:spPr/>
        <p:txBody>
          <a:bodyPr/>
          <a:lstStyle/>
          <a:p>
            <a:r>
              <a:rPr lang="en-US"/>
              <a:t>The national flu vaccination programme 2025 to 2026</a:t>
            </a:r>
            <a:endParaRPr lang="en-GB" sz="1400"/>
          </a:p>
        </p:txBody>
      </p:sp>
    </p:spTree>
    <p:extLst>
      <p:ext uri="{BB962C8B-B14F-4D97-AF65-F5344CB8AC3E}">
        <p14:creationId xmlns:p14="http://schemas.microsoft.com/office/powerpoint/2010/main" val="40423364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B9DC6-EDD0-4FA4-941E-859707A0CFAA}"/>
              </a:ext>
            </a:extLst>
          </p:cNvPr>
          <p:cNvSpPr>
            <a:spLocks noGrp="1"/>
          </p:cNvSpPr>
          <p:nvPr>
            <p:ph type="title"/>
          </p:nvPr>
        </p:nvSpPr>
        <p:spPr>
          <a:xfrm>
            <a:off x="199572" y="319378"/>
            <a:ext cx="11090463" cy="697662"/>
          </a:xfrm>
        </p:spPr>
        <p:txBody>
          <a:bodyPr>
            <a:normAutofit fontScale="90000"/>
          </a:bodyPr>
          <a:lstStyle/>
          <a:p>
            <a:r>
              <a:rPr lang="en-GB" sz="4000"/>
              <a:t>Clinical risk groups who should receive flu vaccine (1)</a:t>
            </a:r>
            <a:endParaRPr lang="en-GB"/>
          </a:p>
        </p:txBody>
      </p:sp>
      <p:sp>
        <p:nvSpPr>
          <p:cNvPr id="7" name="Slide Number Placeholder 6">
            <a:extLst>
              <a:ext uri="{FF2B5EF4-FFF2-40B4-BE49-F238E27FC236}">
                <a16:creationId xmlns:a16="http://schemas.microsoft.com/office/drawing/2014/main" id="{9620E6C8-0B33-4AD9-BBF4-95200941B1C8}"/>
              </a:ext>
            </a:extLst>
          </p:cNvPr>
          <p:cNvSpPr>
            <a:spLocks noGrp="1"/>
          </p:cNvSpPr>
          <p:nvPr>
            <p:ph type="sldNum" sz="quarter" idx="11"/>
          </p:nvPr>
        </p:nvSpPr>
        <p:spPr/>
        <p:txBody>
          <a:bodyPr/>
          <a:lstStyle/>
          <a:p>
            <a:fld id="{344369E4-5DE7-46E5-874E-4FD437973785}" type="slidenum">
              <a:rPr lang="en-GB" smtClean="0"/>
              <a:pPr/>
              <a:t>23</a:t>
            </a:fld>
            <a:endParaRPr lang="en-GB" sz="1400"/>
          </a:p>
        </p:txBody>
      </p:sp>
      <p:sp>
        <p:nvSpPr>
          <p:cNvPr id="9" name="Footer Placeholder 8">
            <a:extLst>
              <a:ext uri="{FF2B5EF4-FFF2-40B4-BE49-F238E27FC236}">
                <a16:creationId xmlns:a16="http://schemas.microsoft.com/office/drawing/2014/main" id="{9ED33844-401D-4F6A-94FC-D891D7DAAF8B}"/>
              </a:ext>
            </a:extLst>
          </p:cNvPr>
          <p:cNvSpPr>
            <a:spLocks noGrp="1"/>
          </p:cNvSpPr>
          <p:nvPr>
            <p:ph type="ftr" sz="quarter" idx="10"/>
          </p:nvPr>
        </p:nvSpPr>
        <p:spPr/>
        <p:txBody>
          <a:bodyPr/>
          <a:lstStyle/>
          <a:p>
            <a:r>
              <a:rPr lang="en-US"/>
              <a:t>The national flu vaccination programme 2025 to 2026</a:t>
            </a:r>
            <a:endParaRPr lang="en-GB" sz="1400"/>
          </a:p>
        </p:txBody>
      </p:sp>
      <p:pic>
        <p:nvPicPr>
          <p:cNvPr id="6" name="Content Placeholder 5">
            <a:extLst>
              <a:ext uri="{FF2B5EF4-FFF2-40B4-BE49-F238E27FC236}">
                <a16:creationId xmlns:a16="http://schemas.microsoft.com/office/drawing/2014/main" id="{EDE6F277-9996-C69A-2AB3-CB10A4E2CBD3}"/>
              </a:ext>
            </a:extLst>
          </p:cNvPr>
          <p:cNvPicPr>
            <a:picLocks noGrp="1" noChangeAspect="1"/>
          </p:cNvPicPr>
          <p:nvPr>
            <p:ph idx="1"/>
          </p:nvPr>
        </p:nvPicPr>
        <p:blipFill>
          <a:blip r:embed="rId3"/>
          <a:stretch>
            <a:fillRect/>
          </a:stretch>
        </p:blipFill>
        <p:spPr>
          <a:xfrm>
            <a:off x="2696306" y="1435084"/>
            <a:ext cx="5725031" cy="4883654"/>
          </a:xfrm>
        </p:spPr>
      </p:pic>
    </p:spTree>
    <p:extLst>
      <p:ext uri="{BB962C8B-B14F-4D97-AF65-F5344CB8AC3E}">
        <p14:creationId xmlns:p14="http://schemas.microsoft.com/office/powerpoint/2010/main" val="135869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167D7-3A45-4C04-81FD-E9FC056E1272}"/>
              </a:ext>
            </a:extLst>
          </p:cNvPr>
          <p:cNvSpPr>
            <a:spLocks noGrp="1"/>
          </p:cNvSpPr>
          <p:nvPr>
            <p:ph type="title"/>
          </p:nvPr>
        </p:nvSpPr>
        <p:spPr>
          <a:xfrm>
            <a:off x="208903" y="356701"/>
            <a:ext cx="11314398" cy="697662"/>
          </a:xfrm>
        </p:spPr>
        <p:txBody>
          <a:bodyPr>
            <a:normAutofit fontScale="90000"/>
          </a:bodyPr>
          <a:lstStyle/>
          <a:p>
            <a:r>
              <a:rPr lang="en-GB" sz="4000"/>
              <a:t>Clinical risk groups who should receive flu vaccine (2)</a:t>
            </a:r>
            <a:endParaRPr lang="en-GB"/>
          </a:p>
        </p:txBody>
      </p:sp>
      <p:sp>
        <p:nvSpPr>
          <p:cNvPr id="7" name="Slide Number Placeholder 6">
            <a:extLst>
              <a:ext uri="{FF2B5EF4-FFF2-40B4-BE49-F238E27FC236}">
                <a16:creationId xmlns:a16="http://schemas.microsoft.com/office/drawing/2014/main" id="{F1BA7FC9-3996-429C-B0FA-A3D2C0ABAA79}"/>
              </a:ext>
            </a:extLst>
          </p:cNvPr>
          <p:cNvSpPr>
            <a:spLocks noGrp="1"/>
          </p:cNvSpPr>
          <p:nvPr>
            <p:ph type="sldNum" sz="quarter" idx="11"/>
          </p:nvPr>
        </p:nvSpPr>
        <p:spPr/>
        <p:txBody>
          <a:bodyPr/>
          <a:lstStyle/>
          <a:p>
            <a:fld id="{344369E4-5DE7-46E5-874E-4FD437973785}" type="slidenum">
              <a:rPr lang="en-GB" smtClean="0"/>
              <a:pPr/>
              <a:t>24</a:t>
            </a:fld>
            <a:endParaRPr lang="en-GB" sz="1400"/>
          </a:p>
        </p:txBody>
      </p:sp>
      <p:sp>
        <p:nvSpPr>
          <p:cNvPr id="9" name="Footer Placeholder 8">
            <a:extLst>
              <a:ext uri="{FF2B5EF4-FFF2-40B4-BE49-F238E27FC236}">
                <a16:creationId xmlns:a16="http://schemas.microsoft.com/office/drawing/2014/main" id="{5F6542D2-E75B-491F-86F9-3DCF00A85BA8}"/>
              </a:ext>
            </a:extLst>
          </p:cNvPr>
          <p:cNvSpPr>
            <a:spLocks noGrp="1"/>
          </p:cNvSpPr>
          <p:nvPr>
            <p:ph type="ftr" sz="quarter" idx="10"/>
          </p:nvPr>
        </p:nvSpPr>
        <p:spPr/>
        <p:txBody>
          <a:bodyPr/>
          <a:lstStyle/>
          <a:p>
            <a:r>
              <a:rPr lang="en-US"/>
              <a:t>The national flu vaccination programme 2025 to 2026</a:t>
            </a:r>
            <a:endParaRPr lang="en-GB" sz="1400"/>
          </a:p>
        </p:txBody>
      </p:sp>
      <p:pic>
        <p:nvPicPr>
          <p:cNvPr id="14" name="Content Placeholder 13">
            <a:extLst>
              <a:ext uri="{FF2B5EF4-FFF2-40B4-BE49-F238E27FC236}">
                <a16:creationId xmlns:a16="http://schemas.microsoft.com/office/drawing/2014/main" id="{57811D73-6AEE-3409-4CEC-AAEE34FAC512}"/>
              </a:ext>
            </a:extLst>
          </p:cNvPr>
          <p:cNvPicPr>
            <a:picLocks noGrp="1" noChangeAspect="1"/>
          </p:cNvPicPr>
          <p:nvPr>
            <p:ph idx="1"/>
          </p:nvPr>
        </p:nvPicPr>
        <p:blipFill>
          <a:blip r:embed="rId3"/>
          <a:stretch>
            <a:fillRect/>
          </a:stretch>
        </p:blipFill>
        <p:spPr>
          <a:xfrm>
            <a:off x="2875651" y="1512277"/>
            <a:ext cx="6086341" cy="4841631"/>
          </a:xfrm>
        </p:spPr>
      </p:pic>
    </p:spTree>
    <p:extLst>
      <p:ext uri="{BB962C8B-B14F-4D97-AF65-F5344CB8AC3E}">
        <p14:creationId xmlns:p14="http://schemas.microsoft.com/office/powerpoint/2010/main" val="23914544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38F6B-E3E2-41E6-BFD9-372B74DA90C2}"/>
              </a:ext>
            </a:extLst>
          </p:cNvPr>
          <p:cNvSpPr>
            <a:spLocks noGrp="1"/>
          </p:cNvSpPr>
          <p:nvPr>
            <p:ph type="title"/>
          </p:nvPr>
        </p:nvSpPr>
        <p:spPr>
          <a:xfrm>
            <a:off x="330205" y="328712"/>
            <a:ext cx="8123329" cy="660339"/>
          </a:xfrm>
        </p:spPr>
        <p:txBody>
          <a:bodyPr>
            <a:normAutofit/>
          </a:bodyPr>
          <a:lstStyle/>
          <a:p>
            <a:r>
              <a:rPr lang="en-GB"/>
              <a:t>Why vaccinate these risk groups?</a:t>
            </a:r>
          </a:p>
        </p:txBody>
      </p:sp>
      <p:sp>
        <p:nvSpPr>
          <p:cNvPr id="6" name="TextBox 5">
            <a:extLst>
              <a:ext uri="{FF2B5EF4-FFF2-40B4-BE49-F238E27FC236}">
                <a16:creationId xmlns:a16="http://schemas.microsoft.com/office/drawing/2014/main" id="{50C2D8DA-4E6F-4448-94F3-DB9BABDBD7D7}"/>
              </a:ext>
            </a:extLst>
          </p:cNvPr>
          <p:cNvSpPr txBox="1"/>
          <p:nvPr/>
        </p:nvSpPr>
        <p:spPr>
          <a:xfrm>
            <a:off x="428794" y="1444784"/>
            <a:ext cx="10303975" cy="523220"/>
          </a:xfrm>
          <a:prstGeom prst="rect">
            <a:avLst/>
          </a:prstGeom>
          <a:noFill/>
        </p:spPr>
        <p:txBody>
          <a:bodyPr wrap="square" rtlCol="0">
            <a:spAutoFit/>
          </a:bodyPr>
          <a:lstStyle/>
          <a:p>
            <a:r>
              <a:rPr lang="en-GB" sz="1400"/>
              <a:t>Influenza-related population mortality rates and relative risk of death among those aged 6 months to under 65 years by clinical risk group in England, September 2010 to May 2011</a:t>
            </a:r>
          </a:p>
        </p:txBody>
      </p:sp>
      <p:graphicFrame>
        <p:nvGraphicFramePr>
          <p:cNvPr id="7" name="Content Placeholder 4">
            <a:extLst>
              <a:ext uri="{FF2B5EF4-FFF2-40B4-BE49-F238E27FC236}">
                <a16:creationId xmlns:a16="http://schemas.microsoft.com/office/drawing/2014/main" id="{55A0420B-168F-472F-AE73-357B9C952B3D}"/>
              </a:ext>
            </a:extLst>
          </p:cNvPr>
          <p:cNvGraphicFramePr>
            <a:graphicFrameLocks noGrp="1"/>
          </p:cNvGraphicFramePr>
          <p:nvPr>
            <p:ph idx="1"/>
            <p:extLst>
              <p:ext uri="{D42A27DB-BD31-4B8C-83A1-F6EECF244321}">
                <p14:modId xmlns:p14="http://schemas.microsoft.com/office/powerpoint/2010/main" val="1647228465"/>
              </p:ext>
            </p:extLst>
          </p:nvPr>
        </p:nvGraphicFramePr>
        <p:xfrm>
          <a:off x="530029" y="1971431"/>
          <a:ext cx="8743889" cy="4367150"/>
        </p:xfrm>
        <a:graphic>
          <a:graphicData uri="http://schemas.openxmlformats.org/drawingml/2006/table">
            <a:tbl>
              <a:tblPr firstRow="1" firstCol="1" bandRow="1">
                <a:tableStyleId>{5C22544A-7EE6-4342-B048-85BDC9FD1C3A}</a:tableStyleId>
              </a:tblPr>
              <a:tblGrid>
                <a:gridCol w="2510572">
                  <a:extLst>
                    <a:ext uri="{9D8B030D-6E8A-4147-A177-3AD203B41FA5}">
                      <a16:colId xmlns:a16="http://schemas.microsoft.com/office/drawing/2014/main" val="20000"/>
                    </a:ext>
                  </a:extLst>
                </a:gridCol>
                <a:gridCol w="1994557">
                  <a:extLst>
                    <a:ext uri="{9D8B030D-6E8A-4147-A177-3AD203B41FA5}">
                      <a16:colId xmlns:a16="http://schemas.microsoft.com/office/drawing/2014/main" val="20001"/>
                    </a:ext>
                  </a:extLst>
                </a:gridCol>
                <a:gridCol w="2119380">
                  <a:extLst>
                    <a:ext uri="{9D8B030D-6E8A-4147-A177-3AD203B41FA5}">
                      <a16:colId xmlns:a16="http://schemas.microsoft.com/office/drawing/2014/main" val="20002"/>
                    </a:ext>
                  </a:extLst>
                </a:gridCol>
                <a:gridCol w="2119380">
                  <a:extLst>
                    <a:ext uri="{9D8B030D-6E8A-4147-A177-3AD203B41FA5}">
                      <a16:colId xmlns:a16="http://schemas.microsoft.com/office/drawing/2014/main" val="20003"/>
                    </a:ext>
                  </a:extLst>
                </a:gridCol>
              </a:tblGrid>
              <a:tr h="355202">
                <a:tc>
                  <a:txBody>
                    <a:bodyPr/>
                    <a:lstStyle/>
                    <a:p>
                      <a:pPr>
                        <a:spcBef>
                          <a:spcPts val="300"/>
                        </a:spcBef>
                        <a:spcAft>
                          <a:spcPts val="300"/>
                        </a:spcAft>
                      </a:pPr>
                      <a:r>
                        <a:rPr lang="en-GB" sz="1200" b="1">
                          <a:effectLst/>
                        </a:rPr>
                        <a:t> </a:t>
                      </a:r>
                      <a:endParaRPr lang="en-GB" sz="1600" b="1">
                        <a:effectLst/>
                        <a:latin typeface="Calibri"/>
                        <a:ea typeface="Calibri"/>
                        <a:cs typeface="Times New Roman"/>
                      </a:endParaRPr>
                    </a:p>
                  </a:txBody>
                  <a:tcPr marL="64294" marR="64294" marT="0" marB="0"/>
                </a:tc>
                <a:tc>
                  <a:txBody>
                    <a:bodyPr/>
                    <a:lstStyle/>
                    <a:p>
                      <a:pPr>
                        <a:spcBef>
                          <a:spcPts val="300"/>
                        </a:spcBef>
                        <a:spcAft>
                          <a:spcPts val="300"/>
                        </a:spcAft>
                      </a:pPr>
                      <a:r>
                        <a:rPr lang="en-GB" sz="1200" b="1">
                          <a:effectLst/>
                        </a:rPr>
                        <a:t>N</a:t>
                      </a:r>
                      <a:r>
                        <a:rPr lang="en-GB" sz="1200" b="1" spc="-10">
                          <a:effectLst/>
                        </a:rPr>
                        <a:t>um</a:t>
                      </a:r>
                      <a:r>
                        <a:rPr lang="en-GB" sz="1200" b="1" spc="5">
                          <a:effectLst/>
                        </a:rPr>
                        <a:t>b</a:t>
                      </a:r>
                      <a:r>
                        <a:rPr lang="en-GB" sz="1200" b="1">
                          <a:effectLst/>
                        </a:rPr>
                        <a:t>er </a:t>
                      </a:r>
                      <a:r>
                        <a:rPr lang="en-GB" sz="1200" b="1" spc="-10">
                          <a:effectLst/>
                        </a:rPr>
                        <a:t>o</a:t>
                      </a:r>
                      <a:r>
                        <a:rPr lang="en-GB" sz="1200" b="1">
                          <a:effectLst/>
                        </a:rPr>
                        <a:t>f</a:t>
                      </a:r>
                      <a:r>
                        <a:rPr lang="en-GB" sz="1200" b="1" spc="80">
                          <a:effectLst/>
                        </a:rPr>
                        <a:t> </a:t>
                      </a:r>
                      <a:r>
                        <a:rPr lang="en-GB" sz="1200" b="1" spc="-15">
                          <a:effectLst/>
                        </a:rPr>
                        <a:t>f</a:t>
                      </a:r>
                      <a:r>
                        <a:rPr lang="en-GB" sz="1200" b="1" spc="-10">
                          <a:effectLst/>
                        </a:rPr>
                        <a:t>a</a:t>
                      </a:r>
                      <a:r>
                        <a:rPr lang="en-GB" sz="1200" b="1">
                          <a:effectLst/>
                        </a:rPr>
                        <a:t>t</a:t>
                      </a:r>
                      <a:r>
                        <a:rPr lang="en-GB" sz="1200" b="1" spc="-15">
                          <a:effectLst/>
                        </a:rPr>
                        <a:t>a</a:t>
                      </a:r>
                      <a:r>
                        <a:rPr lang="en-GB" sz="1200" b="1">
                          <a:effectLst/>
                        </a:rPr>
                        <a:t>l</a:t>
                      </a:r>
                      <a:r>
                        <a:rPr lang="en-GB" sz="1200" b="1" spc="85">
                          <a:effectLst/>
                        </a:rPr>
                        <a:t> </a:t>
                      </a:r>
                      <a:r>
                        <a:rPr lang="en-GB" sz="1200" b="1">
                          <a:effectLst/>
                        </a:rPr>
                        <a:t>f</a:t>
                      </a:r>
                      <a:r>
                        <a:rPr lang="en-GB" sz="1200" b="1" spc="-5">
                          <a:effectLst/>
                        </a:rPr>
                        <a:t>l</a:t>
                      </a:r>
                      <a:r>
                        <a:rPr lang="en-GB" sz="1200" b="1">
                          <a:effectLst/>
                        </a:rPr>
                        <a:t>u </a:t>
                      </a:r>
                      <a:r>
                        <a:rPr lang="en-GB" sz="1200" b="1" spc="5">
                          <a:effectLst/>
                        </a:rPr>
                        <a:t>c</a:t>
                      </a:r>
                      <a:r>
                        <a:rPr lang="en-GB" sz="1200" b="1">
                          <a:effectLst/>
                        </a:rPr>
                        <a:t>ases</a:t>
                      </a:r>
                      <a:r>
                        <a:rPr lang="en-GB" sz="1200" b="1" spc="20">
                          <a:effectLst/>
                        </a:rPr>
                        <a:t> </a:t>
                      </a:r>
                      <a:r>
                        <a:rPr lang="en-GB" sz="1200" b="1" spc="-15">
                          <a:effectLst/>
                        </a:rPr>
                        <a:t>(%</a:t>
                      </a:r>
                      <a:r>
                        <a:rPr lang="en-GB" sz="1200" b="1">
                          <a:effectLst/>
                        </a:rPr>
                        <a:t>)</a:t>
                      </a:r>
                      <a:endParaRPr lang="en-GB" sz="1600" b="1">
                        <a:effectLst/>
                        <a:latin typeface="Calibri"/>
                        <a:ea typeface="Calibri"/>
                        <a:cs typeface="Times New Roman"/>
                      </a:endParaRPr>
                    </a:p>
                  </a:txBody>
                  <a:tcPr marL="64294" marR="64294" marT="0" marB="0"/>
                </a:tc>
                <a:tc>
                  <a:txBody>
                    <a:bodyPr/>
                    <a:lstStyle/>
                    <a:p>
                      <a:pPr>
                        <a:spcBef>
                          <a:spcPts val="300"/>
                        </a:spcBef>
                        <a:spcAft>
                          <a:spcPts val="300"/>
                        </a:spcAft>
                      </a:pPr>
                      <a:r>
                        <a:rPr lang="en-GB" sz="1200" b="1">
                          <a:effectLst/>
                        </a:rPr>
                        <a:t>Mo</a:t>
                      </a:r>
                      <a:r>
                        <a:rPr lang="en-GB" sz="1200" b="1" spc="20">
                          <a:effectLst/>
                        </a:rPr>
                        <a:t>r</a:t>
                      </a:r>
                      <a:r>
                        <a:rPr lang="en-GB" sz="1200" b="1">
                          <a:effectLst/>
                        </a:rPr>
                        <a:t>t</a:t>
                      </a:r>
                      <a:r>
                        <a:rPr lang="en-GB" sz="1200" b="1" spc="-15">
                          <a:effectLst/>
                        </a:rPr>
                        <a:t>al</a:t>
                      </a:r>
                      <a:r>
                        <a:rPr lang="en-GB" sz="1200" b="1" spc="-5">
                          <a:effectLst/>
                        </a:rPr>
                        <a:t>i</a:t>
                      </a:r>
                      <a:r>
                        <a:rPr lang="en-GB" sz="1200" b="1" spc="15">
                          <a:effectLst/>
                        </a:rPr>
                        <a:t>t</a:t>
                      </a:r>
                      <a:r>
                        <a:rPr lang="en-GB" sz="1200" b="1">
                          <a:effectLst/>
                        </a:rPr>
                        <a:t>y </a:t>
                      </a:r>
                      <a:r>
                        <a:rPr lang="en-GB" sz="1200" b="1" spc="-20">
                          <a:effectLst/>
                        </a:rPr>
                        <a:t>r</a:t>
                      </a:r>
                      <a:r>
                        <a:rPr lang="en-GB" sz="1200" b="1" spc="-10">
                          <a:effectLst/>
                        </a:rPr>
                        <a:t>at</a:t>
                      </a:r>
                      <a:r>
                        <a:rPr lang="en-GB" sz="1200" b="1">
                          <a:effectLst/>
                        </a:rPr>
                        <a:t>e</a:t>
                      </a:r>
                      <a:r>
                        <a:rPr lang="en-GB" sz="1200" b="1" spc="-85">
                          <a:effectLst/>
                        </a:rPr>
                        <a:t> </a:t>
                      </a:r>
                      <a:r>
                        <a:rPr lang="en-GB" sz="1200" b="1" spc="5">
                          <a:effectLst/>
                        </a:rPr>
                        <a:t>p</a:t>
                      </a:r>
                      <a:r>
                        <a:rPr lang="en-GB" sz="1200" b="1">
                          <a:effectLst/>
                        </a:rPr>
                        <a:t>er </a:t>
                      </a:r>
                      <a:r>
                        <a:rPr lang="en-GB" sz="1200" b="1" spc="-35">
                          <a:effectLst/>
                        </a:rPr>
                        <a:t>1</a:t>
                      </a:r>
                      <a:r>
                        <a:rPr lang="en-GB" sz="1200" b="1" spc="20">
                          <a:effectLst/>
                        </a:rPr>
                        <a:t>0</a:t>
                      </a:r>
                      <a:r>
                        <a:rPr lang="en-GB" sz="1200" b="1">
                          <a:effectLst/>
                        </a:rPr>
                        <a:t>0</a:t>
                      </a:r>
                      <a:r>
                        <a:rPr lang="en-GB" sz="1200" b="1" spc="-15">
                          <a:effectLst/>
                        </a:rPr>
                        <a:t>,</a:t>
                      </a:r>
                      <a:r>
                        <a:rPr lang="en-GB" sz="1200" b="1" spc="20">
                          <a:effectLst/>
                        </a:rPr>
                        <a:t>000 </a:t>
                      </a:r>
                      <a:r>
                        <a:rPr lang="en-GB" sz="1200" b="1">
                          <a:effectLst/>
                        </a:rPr>
                        <a:t>pop</a:t>
                      </a:r>
                      <a:r>
                        <a:rPr lang="en-GB" sz="1200" b="1" spc="-10">
                          <a:effectLst/>
                        </a:rPr>
                        <a:t>ula</a:t>
                      </a:r>
                      <a:r>
                        <a:rPr lang="en-GB" sz="1200" b="1" spc="-15">
                          <a:effectLst/>
                        </a:rPr>
                        <a:t>t</a:t>
                      </a:r>
                      <a:r>
                        <a:rPr lang="en-GB" sz="1200" b="1" spc="-10">
                          <a:effectLst/>
                        </a:rPr>
                        <a:t>i</a:t>
                      </a:r>
                      <a:r>
                        <a:rPr lang="en-GB" sz="1200" b="1">
                          <a:effectLst/>
                        </a:rPr>
                        <a:t>on</a:t>
                      </a:r>
                      <a:endParaRPr lang="en-GB" sz="1600" b="1">
                        <a:effectLst/>
                        <a:latin typeface="Calibri"/>
                        <a:ea typeface="Calibri"/>
                        <a:cs typeface="Times New Roman"/>
                      </a:endParaRPr>
                    </a:p>
                  </a:txBody>
                  <a:tcPr marL="64294" marR="64294" marT="0" marB="0"/>
                </a:tc>
                <a:tc>
                  <a:txBody>
                    <a:bodyPr/>
                    <a:lstStyle/>
                    <a:p>
                      <a:pPr>
                        <a:spcBef>
                          <a:spcPts val="300"/>
                        </a:spcBef>
                        <a:spcAft>
                          <a:spcPts val="300"/>
                        </a:spcAft>
                      </a:pPr>
                      <a:r>
                        <a:rPr lang="en-GB" sz="1200" spc="-10">
                          <a:effectLst/>
                        </a:rPr>
                        <a:t>A</a:t>
                      </a:r>
                      <a:r>
                        <a:rPr lang="en-GB" sz="1200">
                          <a:effectLst/>
                        </a:rPr>
                        <a:t>g</a:t>
                      </a:r>
                      <a:r>
                        <a:rPr lang="en-GB" sz="1200" spc="20">
                          <a:effectLst/>
                        </a:rPr>
                        <a:t>e</a:t>
                      </a:r>
                      <a:r>
                        <a:rPr lang="en-GB" sz="1200" spc="5">
                          <a:effectLst/>
                        </a:rPr>
                        <a:t>-</a:t>
                      </a:r>
                      <a:r>
                        <a:rPr lang="en-GB" sz="1200">
                          <a:effectLst/>
                        </a:rPr>
                        <a:t>a</a:t>
                      </a:r>
                      <a:r>
                        <a:rPr lang="en-GB" sz="1200" spc="-10">
                          <a:effectLst/>
                        </a:rPr>
                        <a:t>d</a:t>
                      </a:r>
                      <a:r>
                        <a:rPr lang="en-GB" sz="1200" spc="-15">
                          <a:effectLst/>
                        </a:rPr>
                        <a:t>j</a:t>
                      </a:r>
                      <a:r>
                        <a:rPr lang="en-GB" sz="1200">
                          <a:effectLst/>
                        </a:rPr>
                        <a:t>u</a:t>
                      </a:r>
                      <a:r>
                        <a:rPr lang="en-GB" sz="1200" spc="10">
                          <a:effectLst/>
                        </a:rPr>
                        <a:t>s</a:t>
                      </a:r>
                      <a:r>
                        <a:rPr lang="en-GB" sz="1200" spc="-10">
                          <a:effectLst/>
                        </a:rPr>
                        <a:t>t</a:t>
                      </a:r>
                      <a:r>
                        <a:rPr lang="en-GB" sz="1200">
                          <a:effectLst/>
                        </a:rPr>
                        <a:t>ed </a:t>
                      </a:r>
                      <a:r>
                        <a:rPr lang="en-GB" sz="1200" spc="-10">
                          <a:effectLst/>
                        </a:rPr>
                        <a:t>re</a:t>
                      </a:r>
                      <a:r>
                        <a:rPr lang="en-GB" sz="1200" spc="-15">
                          <a:effectLst/>
                        </a:rPr>
                        <a:t>l</a:t>
                      </a:r>
                      <a:r>
                        <a:rPr lang="en-GB" sz="1200" spc="-10">
                          <a:effectLst/>
                        </a:rPr>
                        <a:t>a</a:t>
                      </a:r>
                      <a:r>
                        <a:rPr lang="en-GB" sz="1200" spc="-15">
                          <a:effectLst/>
                        </a:rPr>
                        <a:t>t</a:t>
                      </a:r>
                      <a:r>
                        <a:rPr lang="en-GB" sz="1200" spc="-5">
                          <a:effectLst/>
                        </a:rPr>
                        <a:t>i</a:t>
                      </a:r>
                      <a:r>
                        <a:rPr lang="en-GB" sz="1200" spc="-15">
                          <a:effectLst/>
                        </a:rPr>
                        <a:t>v</a:t>
                      </a:r>
                      <a:r>
                        <a:rPr lang="en-GB" sz="1200">
                          <a:effectLst/>
                        </a:rPr>
                        <a:t>e</a:t>
                      </a:r>
                      <a:r>
                        <a:rPr lang="en-GB" sz="1200" spc="-55">
                          <a:effectLst/>
                        </a:rPr>
                        <a:t> </a:t>
                      </a:r>
                      <a:r>
                        <a:rPr lang="en-GB" sz="1200" spc="-10">
                          <a:effectLst/>
                        </a:rPr>
                        <a:t>r</a:t>
                      </a:r>
                      <a:r>
                        <a:rPr lang="en-GB" sz="1200">
                          <a:effectLst/>
                        </a:rPr>
                        <a:t>is</a:t>
                      </a:r>
                      <a:r>
                        <a:rPr lang="en-GB" sz="1200" spc="-10">
                          <a:effectLst/>
                        </a:rPr>
                        <a:t>k</a:t>
                      </a:r>
                      <a:endParaRPr lang="en-GB" sz="1600">
                        <a:effectLst/>
                        <a:latin typeface="Calibri"/>
                        <a:ea typeface="Calibri"/>
                        <a:cs typeface="Times New Roman"/>
                      </a:endParaRPr>
                    </a:p>
                  </a:txBody>
                  <a:tcPr marL="64294" marR="64294" marT="0" marB="0"/>
                </a:tc>
                <a:extLst>
                  <a:ext uri="{0D108BD9-81ED-4DB2-BD59-A6C34878D82A}">
                    <a16:rowId xmlns:a16="http://schemas.microsoft.com/office/drawing/2014/main" val="10000"/>
                  </a:ext>
                </a:extLst>
              </a:tr>
              <a:tr h="319530">
                <a:tc>
                  <a:txBody>
                    <a:bodyPr/>
                    <a:lstStyle/>
                    <a:p>
                      <a:pPr>
                        <a:spcBef>
                          <a:spcPts val="300"/>
                        </a:spcBef>
                        <a:spcAft>
                          <a:spcPts val="300"/>
                        </a:spcAft>
                      </a:pPr>
                      <a:r>
                        <a:rPr lang="en-GB" sz="1200" b="1" spc="-10">
                          <a:effectLst/>
                        </a:rPr>
                        <a:t>I</a:t>
                      </a:r>
                      <a:r>
                        <a:rPr lang="en-GB" sz="1200" b="1">
                          <a:effectLst/>
                        </a:rPr>
                        <a:t>n</a:t>
                      </a:r>
                      <a:r>
                        <a:rPr lang="en-GB" sz="1200" b="1" spc="-30">
                          <a:effectLst/>
                        </a:rPr>
                        <a:t> </a:t>
                      </a:r>
                      <a:r>
                        <a:rPr lang="en-GB" sz="1200" b="1">
                          <a:effectLst/>
                        </a:rPr>
                        <a:t>a</a:t>
                      </a:r>
                      <a:r>
                        <a:rPr lang="en-GB" sz="1200" b="1" spc="-25">
                          <a:effectLst/>
                        </a:rPr>
                        <a:t> </a:t>
                      </a:r>
                      <a:r>
                        <a:rPr lang="en-GB" sz="1200" b="1" spc="-15">
                          <a:effectLst/>
                        </a:rPr>
                        <a:t>ris</a:t>
                      </a:r>
                      <a:r>
                        <a:rPr lang="en-GB" sz="1200" b="1">
                          <a:effectLst/>
                        </a:rPr>
                        <a:t>k</a:t>
                      </a:r>
                      <a:r>
                        <a:rPr lang="en-GB" sz="1200" b="1" spc="-30">
                          <a:effectLst/>
                        </a:rPr>
                        <a:t> </a:t>
                      </a:r>
                      <a:r>
                        <a:rPr lang="en-GB" sz="1200" b="1" spc="-10">
                          <a:effectLst/>
                        </a:rPr>
                        <a:t>g</a:t>
                      </a:r>
                      <a:r>
                        <a:rPr lang="en-GB" sz="1200" b="1" spc="-25">
                          <a:effectLst/>
                        </a:rPr>
                        <a:t>r</a:t>
                      </a:r>
                      <a:r>
                        <a:rPr lang="en-GB" sz="1200" b="1" spc="-10">
                          <a:effectLst/>
                        </a:rPr>
                        <a:t>oup</a:t>
                      </a:r>
                      <a:endParaRPr lang="en-GB" sz="1600" b="1">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35">
                          <a:effectLst/>
                        </a:rPr>
                        <a:t>2</a:t>
                      </a:r>
                      <a:r>
                        <a:rPr lang="en-GB" sz="1200" b="1" spc="-55">
                          <a:effectLst/>
                        </a:rPr>
                        <a:t>1</a:t>
                      </a:r>
                      <a:r>
                        <a:rPr lang="en-GB" sz="1200" b="1">
                          <a:effectLst/>
                        </a:rPr>
                        <a:t>3</a:t>
                      </a:r>
                      <a:r>
                        <a:rPr lang="en-GB" sz="1600" b="1" baseline="0">
                          <a:effectLst/>
                        </a:rPr>
                        <a:t> </a:t>
                      </a:r>
                      <a:r>
                        <a:rPr lang="en-GB" sz="1200" b="1" spc="20">
                          <a:effectLst/>
                        </a:rPr>
                        <a:t>(</a:t>
                      </a:r>
                      <a:r>
                        <a:rPr lang="en-GB" sz="1200" b="1" spc="-20">
                          <a:effectLst/>
                        </a:rPr>
                        <a:t>5</a:t>
                      </a:r>
                      <a:r>
                        <a:rPr lang="en-GB" sz="1200" b="1" spc="-15">
                          <a:effectLst/>
                        </a:rPr>
                        <a:t>9</a:t>
                      </a:r>
                      <a:r>
                        <a:rPr lang="en-GB" sz="1200" b="1" spc="10">
                          <a:effectLst/>
                        </a:rPr>
                        <a:t>.</a:t>
                      </a:r>
                      <a:r>
                        <a:rPr lang="en-GB" sz="1200" b="1" spc="30">
                          <a:effectLst/>
                        </a:rPr>
                        <a:t>8</a:t>
                      </a:r>
                      <a:r>
                        <a:rPr lang="en-GB" sz="1200" b="1">
                          <a:effectLst/>
                        </a:rPr>
                        <a:t>)</a:t>
                      </a:r>
                      <a:endParaRPr lang="en-GB" sz="1600" b="1">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a:effectLst/>
                        </a:rPr>
                        <a:t>4.0</a:t>
                      </a:r>
                      <a:endParaRPr lang="en-GB" sz="1600" b="1">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a:effectLst/>
                        </a:rPr>
                        <a:t>11.3</a:t>
                      </a:r>
                      <a:r>
                        <a:rPr lang="en-GB" sz="1600" b="1" spc="0" baseline="0">
                          <a:effectLst/>
                        </a:rPr>
                        <a:t> </a:t>
                      </a:r>
                      <a:r>
                        <a:rPr lang="en-GB" sz="1200" b="1" spc="-10">
                          <a:effectLst/>
                        </a:rPr>
                        <a:t>(9.1-14.0)</a:t>
                      </a:r>
                      <a:endParaRPr lang="en-GB" sz="1600" b="1">
                        <a:effectLst/>
                        <a:latin typeface="Calibri"/>
                        <a:ea typeface="Calibri"/>
                        <a:cs typeface="Times New Roman"/>
                      </a:endParaRPr>
                    </a:p>
                  </a:txBody>
                  <a:tcPr marL="64294" marR="64294" marT="0" marB="0"/>
                </a:tc>
                <a:extLst>
                  <a:ext uri="{0D108BD9-81ED-4DB2-BD59-A6C34878D82A}">
                    <a16:rowId xmlns:a16="http://schemas.microsoft.com/office/drawing/2014/main" val="10001"/>
                  </a:ext>
                </a:extLst>
              </a:tr>
              <a:tr h="319530">
                <a:tc>
                  <a:txBody>
                    <a:bodyPr/>
                    <a:lstStyle/>
                    <a:p>
                      <a:pPr>
                        <a:spcBef>
                          <a:spcPts val="300"/>
                        </a:spcBef>
                        <a:spcAft>
                          <a:spcPts val="300"/>
                        </a:spcAft>
                      </a:pPr>
                      <a:r>
                        <a:rPr lang="en-GB" sz="1200" b="1" spc="-10">
                          <a:effectLst/>
                        </a:rPr>
                        <a:t>No</a:t>
                      </a:r>
                      <a:r>
                        <a:rPr lang="en-GB" sz="1200" b="1">
                          <a:effectLst/>
                        </a:rPr>
                        <a:t>t</a:t>
                      </a:r>
                      <a:r>
                        <a:rPr lang="en-GB" sz="1200" b="1" spc="-10">
                          <a:effectLst/>
                        </a:rPr>
                        <a:t> i</a:t>
                      </a:r>
                      <a:r>
                        <a:rPr lang="en-GB" sz="1200" b="1">
                          <a:effectLst/>
                        </a:rPr>
                        <a:t>n</a:t>
                      </a:r>
                      <a:r>
                        <a:rPr lang="en-GB" sz="1200" b="1" spc="-10">
                          <a:effectLst/>
                        </a:rPr>
                        <a:t> an</a:t>
                      </a:r>
                      <a:r>
                        <a:rPr lang="en-GB" sz="1200" b="1">
                          <a:effectLst/>
                        </a:rPr>
                        <a:t>y</a:t>
                      </a:r>
                      <a:r>
                        <a:rPr lang="en-GB" sz="1200" b="1" spc="-5">
                          <a:effectLst/>
                        </a:rPr>
                        <a:t> </a:t>
                      </a:r>
                      <a:r>
                        <a:rPr lang="en-GB" sz="1200" b="1" spc="-15">
                          <a:effectLst/>
                        </a:rPr>
                        <a:t>ris</a:t>
                      </a:r>
                      <a:r>
                        <a:rPr lang="en-GB" sz="1200" b="1">
                          <a:effectLst/>
                        </a:rPr>
                        <a:t>k</a:t>
                      </a:r>
                      <a:r>
                        <a:rPr lang="en-GB" sz="1200" b="1" spc="-10">
                          <a:effectLst/>
                        </a:rPr>
                        <a:t> g</a:t>
                      </a:r>
                      <a:r>
                        <a:rPr lang="en-GB" sz="1200" b="1" spc="-25">
                          <a:effectLst/>
                        </a:rPr>
                        <a:t>r</a:t>
                      </a:r>
                      <a:r>
                        <a:rPr lang="en-GB" sz="1200" b="1" spc="-10">
                          <a:effectLst/>
                        </a:rPr>
                        <a:t>oup</a:t>
                      </a:r>
                      <a:endParaRPr lang="en-GB" sz="1600" b="1">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a:effectLst/>
                        </a:rPr>
                        <a:t>143</a:t>
                      </a:r>
                      <a:r>
                        <a:rPr lang="en-GB" sz="1600" b="1" spc="0" baseline="0">
                          <a:effectLst/>
                        </a:rPr>
                        <a:t> </a:t>
                      </a:r>
                      <a:r>
                        <a:rPr lang="en-GB" sz="1200" b="1" spc="-10">
                          <a:effectLst/>
                        </a:rPr>
                        <a:t>(40.2)</a:t>
                      </a:r>
                      <a:endParaRPr lang="en-GB" sz="1600" b="1">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a:effectLst/>
                        </a:rPr>
                        <a:t>0.4</a:t>
                      </a:r>
                      <a:endParaRPr lang="en-GB" sz="1600" b="1">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a:effectLst/>
                        </a:rPr>
                        <a:t>Baseline</a:t>
                      </a:r>
                      <a:endParaRPr lang="en-GB" sz="1600" b="1">
                        <a:effectLst/>
                        <a:latin typeface="Calibri"/>
                        <a:ea typeface="Calibri"/>
                        <a:cs typeface="Times New Roman"/>
                      </a:endParaRPr>
                    </a:p>
                  </a:txBody>
                  <a:tcPr marL="64294" marR="64294" marT="0" marB="0"/>
                </a:tc>
                <a:extLst>
                  <a:ext uri="{0D108BD9-81ED-4DB2-BD59-A6C34878D82A}">
                    <a16:rowId xmlns:a16="http://schemas.microsoft.com/office/drawing/2014/main" val="10002"/>
                  </a:ext>
                </a:extLst>
              </a:tr>
              <a:tr h="319530">
                <a:tc>
                  <a:txBody>
                    <a:bodyPr/>
                    <a:lstStyle/>
                    <a:p>
                      <a:pPr>
                        <a:spcBef>
                          <a:spcPts val="300"/>
                        </a:spcBef>
                        <a:spcAft>
                          <a:spcPts val="300"/>
                        </a:spcAft>
                      </a:pPr>
                      <a:r>
                        <a:rPr lang="en-GB" sz="1200" b="1" spc="-15">
                          <a:effectLst/>
                        </a:rPr>
                        <a:t>Ch</a:t>
                      </a:r>
                      <a:r>
                        <a:rPr lang="en-GB" sz="1200" b="1" spc="-35">
                          <a:effectLst/>
                        </a:rPr>
                        <a:t>r</a:t>
                      </a:r>
                      <a:r>
                        <a:rPr lang="en-GB" sz="1200" b="1" spc="-10">
                          <a:effectLst/>
                        </a:rPr>
                        <a:t>oni</a:t>
                      </a:r>
                      <a:r>
                        <a:rPr lang="en-GB" sz="1200" b="1">
                          <a:effectLst/>
                        </a:rPr>
                        <a:t>c</a:t>
                      </a:r>
                      <a:r>
                        <a:rPr lang="en-GB" sz="1200" b="1" spc="35">
                          <a:effectLst/>
                        </a:rPr>
                        <a:t> </a:t>
                      </a:r>
                      <a:r>
                        <a:rPr lang="en-GB" sz="1200" b="1" spc="-25">
                          <a:effectLst/>
                        </a:rPr>
                        <a:t>r</a:t>
                      </a:r>
                      <a:r>
                        <a:rPr lang="en-GB" sz="1200" b="1" spc="-10">
                          <a:effectLst/>
                        </a:rPr>
                        <a:t>ena</a:t>
                      </a:r>
                      <a:r>
                        <a:rPr lang="en-GB" sz="1200" b="1">
                          <a:effectLst/>
                        </a:rPr>
                        <a:t>l</a:t>
                      </a:r>
                      <a:r>
                        <a:rPr lang="en-GB" sz="1200" b="1" spc="40">
                          <a:effectLst/>
                        </a:rPr>
                        <a:t> </a:t>
                      </a:r>
                      <a:r>
                        <a:rPr lang="en-GB" sz="1200" b="1" spc="-15">
                          <a:effectLst/>
                        </a:rPr>
                        <a:t>disease</a:t>
                      </a:r>
                      <a:endParaRPr lang="en-GB" sz="1600" b="1">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a:effectLst/>
                        </a:rPr>
                        <a:t>1</a:t>
                      </a:r>
                      <a:r>
                        <a:rPr lang="en-GB" sz="1200" b="1">
                          <a:effectLst/>
                        </a:rPr>
                        <a:t>9</a:t>
                      </a:r>
                      <a:r>
                        <a:rPr lang="en-GB" sz="1200" b="1" spc="5">
                          <a:effectLst/>
                        </a:rPr>
                        <a:t> </a:t>
                      </a:r>
                      <a:r>
                        <a:rPr lang="en-GB" sz="1600" b="1" spc="0" baseline="0">
                          <a:effectLst/>
                        </a:rPr>
                        <a:t> </a:t>
                      </a:r>
                      <a:r>
                        <a:rPr lang="en-GB" sz="1200" b="1" spc="-10">
                          <a:effectLst/>
                        </a:rPr>
                        <a:t>(5.3)</a:t>
                      </a:r>
                      <a:endParaRPr lang="en-GB" sz="1600" b="1">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a:effectLst/>
                        </a:rPr>
                        <a:t>4.8</a:t>
                      </a:r>
                      <a:endParaRPr lang="en-GB" sz="1600" b="1">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a:effectLst/>
                        </a:rPr>
                        <a:t>18.5</a:t>
                      </a:r>
                      <a:endParaRPr lang="en-GB" sz="1600" b="1">
                        <a:effectLst/>
                        <a:latin typeface="Calibri"/>
                        <a:ea typeface="Calibri"/>
                        <a:cs typeface="Times New Roman"/>
                      </a:endParaRPr>
                    </a:p>
                  </a:txBody>
                  <a:tcPr marL="64294" marR="64294" marT="0" marB="0"/>
                </a:tc>
                <a:extLst>
                  <a:ext uri="{0D108BD9-81ED-4DB2-BD59-A6C34878D82A}">
                    <a16:rowId xmlns:a16="http://schemas.microsoft.com/office/drawing/2014/main" val="10003"/>
                  </a:ext>
                </a:extLst>
              </a:tr>
              <a:tr h="756845">
                <a:tc>
                  <a:txBody>
                    <a:bodyPr/>
                    <a:lstStyle/>
                    <a:p>
                      <a:pPr>
                        <a:spcBef>
                          <a:spcPts val="300"/>
                        </a:spcBef>
                        <a:spcAft>
                          <a:spcPts val="300"/>
                        </a:spcAft>
                      </a:pPr>
                      <a:r>
                        <a:rPr lang="en-GB" sz="1200" b="1" spc="-15">
                          <a:effectLst/>
                        </a:rPr>
                        <a:t>Ch</a:t>
                      </a:r>
                      <a:r>
                        <a:rPr lang="en-GB" sz="1200" b="1" spc="-35">
                          <a:effectLst/>
                        </a:rPr>
                        <a:t>r</a:t>
                      </a:r>
                      <a:r>
                        <a:rPr lang="en-GB" sz="1200" b="1" spc="-10">
                          <a:effectLst/>
                        </a:rPr>
                        <a:t>oni</a:t>
                      </a:r>
                      <a:r>
                        <a:rPr lang="en-GB" sz="1200" b="1">
                          <a:effectLst/>
                        </a:rPr>
                        <a:t>c</a:t>
                      </a:r>
                      <a:r>
                        <a:rPr lang="en-GB" sz="1200" b="1" spc="60">
                          <a:effectLst/>
                        </a:rPr>
                        <a:t> </a:t>
                      </a:r>
                      <a:r>
                        <a:rPr lang="en-GB" sz="1200" b="1" spc="-10">
                          <a:effectLst/>
                        </a:rPr>
                        <a:t>hear</a:t>
                      </a:r>
                      <a:r>
                        <a:rPr lang="en-GB" sz="1200" b="1">
                          <a:effectLst/>
                        </a:rPr>
                        <a:t>t</a:t>
                      </a:r>
                      <a:r>
                        <a:rPr lang="en-GB" sz="1200" b="1" spc="60">
                          <a:effectLst/>
                        </a:rPr>
                        <a:t> </a:t>
                      </a:r>
                      <a:r>
                        <a:rPr lang="en-GB" sz="1200" b="1" spc="-15">
                          <a:effectLst/>
                        </a:rPr>
                        <a:t>disease</a:t>
                      </a:r>
                      <a:endParaRPr lang="en-GB" sz="1600" b="1">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a:effectLst/>
                        </a:rPr>
                        <a:t>3</a:t>
                      </a:r>
                      <a:r>
                        <a:rPr lang="en-GB" sz="1200" b="1">
                          <a:effectLst/>
                        </a:rPr>
                        <a:t>2</a:t>
                      </a:r>
                      <a:r>
                        <a:rPr lang="en-GB" sz="1200" b="1" spc="5">
                          <a:effectLst/>
                        </a:rPr>
                        <a:t>  </a:t>
                      </a:r>
                      <a:r>
                        <a:rPr lang="en-GB" sz="1200" b="1" spc="-10">
                          <a:effectLst/>
                        </a:rPr>
                        <a:t>(9.0)</a:t>
                      </a:r>
                      <a:endParaRPr lang="en-GB" sz="1600" b="1">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a:effectLst/>
                        </a:rPr>
                        <a:t>3.7</a:t>
                      </a:r>
                      <a:endParaRPr lang="en-GB" sz="1600" b="1">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a:effectLst/>
                        </a:rPr>
                        <a:t>10.7</a:t>
                      </a:r>
                      <a:r>
                        <a:rPr lang="en-GB" sz="1600" b="1" spc="0" baseline="0">
                          <a:effectLst/>
                        </a:rPr>
                        <a:t> </a:t>
                      </a:r>
                      <a:r>
                        <a:rPr lang="en-GB" sz="1200" b="1" spc="-10">
                          <a:effectLst/>
                        </a:rPr>
                        <a:t>(7.3-15.7)</a:t>
                      </a:r>
                      <a:endParaRPr lang="en-GB" sz="1600" b="1">
                        <a:effectLst/>
                        <a:latin typeface="Calibri"/>
                        <a:ea typeface="Calibri"/>
                        <a:cs typeface="Times New Roman"/>
                      </a:endParaRPr>
                    </a:p>
                  </a:txBody>
                  <a:tcPr marL="64294" marR="64294" marT="0" marB="0"/>
                </a:tc>
                <a:extLst>
                  <a:ext uri="{0D108BD9-81ED-4DB2-BD59-A6C34878D82A}">
                    <a16:rowId xmlns:a16="http://schemas.microsoft.com/office/drawing/2014/main" val="10004"/>
                  </a:ext>
                </a:extLst>
              </a:tr>
              <a:tr h="319530">
                <a:tc>
                  <a:txBody>
                    <a:bodyPr/>
                    <a:lstStyle/>
                    <a:p>
                      <a:pPr>
                        <a:spcBef>
                          <a:spcPts val="300"/>
                        </a:spcBef>
                        <a:spcAft>
                          <a:spcPts val="300"/>
                        </a:spcAft>
                      </a:pPr>
                      <a:r>
                        <a:rPr lang="en-GB" sz="1200" b="1" spc="-15">
                          <a:effectLst/>
                        </a:rPr>
                        <a:t>Ch</a:t>
                      </a:r>
                      <a:r>
                        <a:rPr lang="en-GB" sz="1200" b="1" spc="-35">
                          <a:effectLst/>
                        </a:rPr>
                        <a:t>r</a:t>
                      </a:r>
                      <a:r>
                        <a:rPr lang="en-GB" sz="1200" b="1" spc="-10">
                          <a:effectLst/>
                        </a:rPr>
                        <a:t>oni</a:t>
                      </a:r>
                      <a:r>
                        <a:rPr lang="en-GB" sz="1200" b="1">
                          <a:effectLst/>
                        </a:rPr>
                        <a:t>c</a:t>
                      </a:r>
                      <a:r>
                        <a:rPr lang="en-GB" sz="1200" b="1" spc="130">
                          <a:effectLst/>
                        </a:rPr>
                        <a:t> </a:t>
                      </a:r>
                      <a:r>
                        <a:rPr lang="en-GB" sz="1200" b="1" spc="-25">
                          <a:effectLst/>
                        </a:rPr>
                        <a:t>r</a:t>
                      </a:r>
                      <a:r>
                        <a:rPr lang="en-GB" sz="1200" b="1" spc="-10">
                          <a:effectLst/>
                        </a:rPr>
                        <a:t>espiratory </a:t>
                      </a:r>
                      <a:r>
                        <a:rPr lang="en-GB" sz="1200" b="1" spc="-15">
                          <a:effectLst/>
                        </a:rPr>
                        <a:t>disease</a:t>
                      </a:r>
                      <a:endParaRPr lang="en-GB" sz="1600" b="1">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a:effectLst/>
                        </a:rPr>
                        <a:t>59</a:t>
                      </a:r>
                      <a:r>
                        <a:rPr lang="en-GB" sz="1600" b="1" spc="0" baseline="0">
                          <a:effectLst/>
                        </a:rPr>
                        <a:t> </a:t>
                      </a:r>
                      <a:r>
                        <a:rPr lang="en-GB" sz="1200" b="1" spc="-10">
                          <a:effectLst/>
                        </a:rPr>
                        <a:t>(16.6)</a:t>
                      </a:r>
                      <a:endParaRPr lang="en-GB" sz="1600" b="1">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a:effectLst/>
                        </a:rPr>
                        <a:t>2.4</a:t>
                      </a:r>
                      <a:endParaRPr lang="en-GB" sz="1600" b="1">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a:effectLst/>
                        </a:rPr>
                        <a:t>7.4</a:t>
                      </a:r>
                      <a:r>
                        <a:rPr lang="en-GB" sz="1600" b="1" spc="0" baseline="0">
                          <a:effectLst/>
                        </a:rPr>
                        <a:t> </a:t>
                      </a:r>
                      <a:r>
                        <a:rPr lang="en-GB" sz="1200" b="1" spc="-10">
                          <a:effectLst/>
                        </a:rPr>
                        <a:t>(5.5-10.0)</a:t>
                      </a:r>
                      <a:endParaRPr lang="en-GB" sz="1600" b="1">
                        <a:effectLst/>
                        <a:latin typeface="Calibri"/>
                        <a:ea typeface="Calibri"/>
                        <a:cs typeface="Times New Roman"/>
                      </a:endParaRPr>
                    </a:p>
                  </a:txBody>
                  <a:tcPr marL="64294" marR="64294" marT="0" marB="0"/>
                </a:tc>
                <a:extLst>
                  <a:ext uri="{0D108BD9-81ED-4DB2-BD59-A6C34878D82A}">
                    <a16:rowId xmlns:a16="http://schemas.microsoft.com/office/drawing/2014/main" val="10005"/>
                  </a:ext>
                </a:extLst>
              </a:tr>
              <a:tr h="319530">
                <a:tc>
                  <a:txBody>
                    <a:bodyPr/>
                    <a:lstStyle/>
                    <a:p>
                      <a:pPr>
                        <a:spcBef>
                          <a:spcPts val="300"/>
                        </a:spcBef>
                        <a:spcAft>
                          <a:spcPts val="300"/>
                        </a:spcAft>
                      </a:pPr>
                      <a:r>
                        <a:rPr lang="en-GB" sz="1200" b="1" spc="-15">
                          <a:effectLst/>
                        </a:rPr>
                        <a:t>Ch</a:t>
                      </a:r>
                      <a:r>
                        <a:rPr lang="en-GB" sz="1200" b="1" spc="-35">
                          <a:effectLst/>
                        </a:rPr>
                        <a:t>r</a:t>
                      </a:r>
                      <a:r>
                        <a:rPr lang="en-GB" sz="1200" b="1" spc="-10">
                          <a:effectLst/>
                        </a:rPr>
                        <a:t>oni</a:t>
                      </a:r>
                      <a:r>
                        <a:rPr lang="en-GB" sz="1200" b="1">
                          <a:effectLst/>
                        </a:rPr>
                        <a:t>c</a:t>
                      </a:r>
                      <a:r>
                        <a:rPr lang="en-GB" sz="1200" b="1" spc="30">
                          <a:effectLst/>
                        </a:rPr>
                        <a:t> </a:t>
                      </a:r>
                      <a:r>
                        <a:rPr lang="en-GB" sz="1200" b="1" spc="-10">
                          <a:effectLst/>
                        </a:rPr>
                        <a:t>live</a:t>
                      </a:r>
                      <a:r>
                        <a:rPr lang="en-GB" sz="1200" b="1">
                          <a:effectLst/>
                        </a:rPr>
                        <a:t>r</a:t>
                      </a:r>
                      <a:r>
                        <a:rPr lang="en-GB" sz="1200" b="1" spc="30">
                          <a:effectLst/>
                        </a:rPr>
                        <a:t> </a:t>
                      </a:r>
                      <a:r>
                        <a:rPr lang="en-GB" sz="1200" b="1" spc="-15">
                          <a:effectLst/>
                        </a:rPr>
                        <a:t>disease</a:t>
                      </a:r>
                      <a:endParaRPr lang="en-GB" sz="1600" b="1">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a:effectLst/>
                        </a:rPr>
                        <a:t>3</a:t>
                      </a:r>
                      <a:r>
                        <a:rPr lang="en-GB" sz="1200" b="1">
                          <a:effectLst/>
                        </a:rPr>
                        <a:t>2</a:t>
                      </a:r>
                      <a:r>
                        <a:rPr lang="en-GB" sz="1200" b="1" spc="5">
                          <a:effectLst/>
                        </a:rPr>
                        <a:t> </a:t>
                      </a:r>
                      <a:r>
                        <a:rPr lang="en-GB" sz="1600" b="1" spc="0" baseline="0">
                          <a:effectLst/>
                        </a:rPr>
                        <a:t> </a:t>
                      </a:r>
                      <a:r>
                        <a:rPr lang="en-GB" sz="1200" b="1" spc="-10">
                          <a:effectLst/>
                        </a:rPr>
                        <a:t>(9.0)</a:t>
                      </a:r>
                      <a:endParaRPr lang="en-GB" sz="1600" b="1">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a:effectLst/>
                        </a:rPr>
                        <a:t>15.8</a:t>
                      </a:r>
                      <a:endParaRPr lang="en-GB" sz="1600" b="1">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a:effectLst/>
                        </a:rPr>
                        <a:t>48.2</a:t>
                      </a:r>
                      <a:r>
                        <a:rPr lang="en-GB" sz="1600" b="1" spc="0" baseline="0">
                          <a:effectLst/>
                        </a:rPr>
                        <a:t> </a:t>
                      </a:r>
                      <a:r>
                        <a:rPr lang="en-GB" sz="1200" b="1" spc="-10">
                          <a:effectLst/>
                        </a:rPr>
                        <a:t>(32.8-70.6)</a:t>
                      </a:r>
                      <a:endParaRPr lang="en-GB" sz="1600" b="1">
                        <a:effectLst/>
                        <a:latin typeface="Calibri"/>
                        <a:ea typeface="Calibri"/>
                        <a:cs typeface="Times New Roman"/>
                      </a:endParaRPr>
                    </a:p>
                  </a:txBody>
                  <a:tcPr marL="64294" marR="64294" marT="0" marB="0"/>
                </a:tc>
                <a:extLst>
                  <a:ext uri="{0D108BD9-81ED-4DB2-BD59-A6C34878D82A}">
                    <a16:rowId xmlns:a16="http://schemas.microsoft.com/office/drawing/2014/main" val="10006"/>
                  </a:ext>
                </a:extLst>
              </a:tr>
              <a:tr h="319530">
                <a:tc>
                  <a:txBody>
                    <a:bodyPr/>
                    <a:lstStyle/>
                    <a:p>
                      <a:pPr>
                        <a:spcBef>
                          <a:spcPts val="300"/>
                        </a:spcBef>
                        <a:spcAft>
                          <a:spcPts val="300"/>
                        </a:spcAft>
                      </a:pPr>
                      <a:r>
                        <a:rPr lang="en-GB" sz="1200" b="1" spc="-15">
                          <a:effectLst/>
                        </a:rPr>
                        <a:t>Diabetes</a:t>
                      </a:r>
                      <a:endParaRPr lang="en-GB" sz="1600" b="1">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a:effectLst/>
                        </a:rPr>
                        <a:t>2</a:t>
                      </a:r>
                      <a:r>
                        <a:rPr lang="en-GB" sz="1200" b="1">
                          <a:effectLst/>
                        </a:rPr>
                        <a:t>6</a:t>
                      </a:r>
                      <a:r>
                        <a:rPr lang="en-GB" sz="1200" b="1" spc="5">
                          <a:effectLst/>
                        </a:rPr>
                        <a:t> </a:t>
                      </a:r>
                      <a:r>
                        <a:rPr lang="en-GB" sz="1600" b="1" spc="0" baseline="0">
                          <a:effectLst/>
                        </a:rPr>
                        <a:t> </a:t>
                      </a:r>
                      <a:r>
                        <a:rPr lang="en-GB" sz="1200" b="1" spc="-10">
                          <a:effectLst/>
                        </a:rPr>
                        <a:t>(7.3)</a:t>
                      </a:r>
                      <a:endParaRPr lang="en-GB" sz="1600" b="1">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a:effectLst/>
                        </a:rPr>
                        <a:t>2.2</a:t>
                      </a:r>
                      <a:endParaRPr lang="en-GB" sz="1600" b="1">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a:effectLst/>
                        </a:rPr>
                        <a:t>5.8</a:t>
                      </a:r>
                      <a:r>
                        <a:rPr lang="en-GB" sz="1600" b="1" spc="0" baseline="0">
                          <a:effectLst/>
                        </a:rPr>
                        <a:t> </a:t>
                      </a:r>
                      <a:r>
                        <a:rPr lang="en-GB" sz="1200" b="1" spc="-10">
                          <a:effectLst/>
                        </a:rPr>
                        <a:t>(3.8-8.9)</a:t>
                      </a:r>
                      <a:endParaRPr lang="en-GB" sz="1600" b="1">
                        <a:effectLst/>
                        <a:latin typeface="Calibri"/>
                        <a:ea typeface="Calibri"/>
                        <a:cs typeface="Times New Roman"/>
                      </a:endParaRPr>
                    </a:p>
                  </a:txBody>
                  <a:tcPr marL="64294" marR="64294" marT="0" marB="0"/>
                </a:tc>
                <a:extLst>
                  <a:ext uri="{0D108BD9-81ED-4DB2-BD59-A6C34878D82A}">
                    <a16:rowId xmlns:a16="http://schemas.microsoft.com/office/drawing/2014/main" val="10007"/>
                  </a:ext>
                </a:extLst>
              </a:tr>
              <a:tr h="319530">
                <a:tc>
                  <a:txBody>
                    <a:bodyPr/>
                    <a:lstStyle/>
                    <a:p>
                      <a:pPr>
                        <a:spcBef>
                          <a:spcPts val="300"/>
                        </a:spcBef>
                        <a:spcAft>
                          <a:spcPts val="300"/>
                        </a:spcAft>
                      </a:pPr>
                      <a:r>
                        <a:rPr lang="en-GB" sz="1200" b="1" spc="-10">
                          <a:effectLst/>
                        </a:rPr>
                        <a:t>Immunosupp</a:t>
                      </a:r>
                      <a:r>
                        <a:rPr lang="en-GB" sz="1200" b="1" spc="-30">
                          <a:effectLst/>
                        </a:rPr>
                        <a:t>r</a:t>
                      </a:r>
                      <a:r>
                        <a:rPr lang="en-GB" sz="1200" b="1" spc="-15">
                          <a:effectLst/>
                        </a:rPr>
                        <a:t>ession</a:t>
                      </a:r>
                      <a:endParaRPr lang="en-GB" sz="1600" b="1">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a:effectLst/>
                        </a:rPr>
                        <a:t>71</a:t>
                      </a:r>
                      <a:r>
                        <a:rPr lang="en-GB" sz="1600" b="1" spc="0" baseline="0">
                          <a:effectLst/>
                        </a:rPr>
                        <a:t> </a:t>
                      </a:r>
                      <a:r>
                        <a:rPr lang="en-GB" sz="1200" b="1" spc="-10">
                          <a:effectLst/>
                        </a:rPr>
                        <a:t>(19.9)</a:t>
                      </a:r>
                      <a:endParaRPr lang="en-GB" sz="1600" b="1">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a:effectLst/>
                        </a:rPr>
                        <a:t>20.0</a:t>
                      </a:r>
                      <a:endParaRPr lang="en-GB" sz="1600" b="1">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a:effectLst/>
                        </a:rPr>
                        <a:t>47.3</a:t>
                      </a:r>
                      <a:r>
                        <a:rPr lang="en-GB" sz="1600" b="1" spc="0" baseline="0">
                          <a:effectLst/>
                        </a:rPr>
                        <a:t> </a:t>
                      </a:r>
                      <a:r>
                        <a:rPr lang="en-GB" sz="1200" b="1" spc="-10">
                          <a:effectLst/>
                        </a:rPr>
                        <a:t>(35.5-63.1)</a:t>
                      </a:r>
                      <a:endParaRPr lang="en-GB" sz="1600" b="1">
                        <a:effectLst/>
                        <a:latin typeface="Calibri"/>
                        <a:ea typeface="Calibri"/>
                        <a:cs typeface="Times New Roman"/>
                      </a:endParaRPr>
                    </a:p>
                  </a:txBody>
                  <a:tcPr marL="64294" marR="64294" marT="0" marB="0"/>
                </a:tc>
                <a:extLst>
                  <a:ext uri="{0D108BD9-81ED-4DB2-BD59-A6C34878D82A}">
                    <a16:rowId xmlns:a16="http://schemas.microsoft.com/office/drawing/2014/main" val="10008"/>
                  </a:ext>
                </a:extLst>
              </a:tr>
              <a:tr h="639060">
                <a:tc>
                  <a:txBody>
                    <a:bodyPr/>
                    <a:lstStyle/>
                    <a:p>
                      <a:pPr>
                        <a:spcBef>
                          <a:spcPts val="300"/>
                        </a:spcBef>
                        <a:spcAft>
                          <a:spcPts val="300"/>
                        </a:spcAft>
                      </a:pPr>
                      <a:r>
                        <a:rPr lang="en-GB" sz="1200" b="1" spc="-15">
                          <a:effectLst/>
                        </a:rPr>
                        <a:t>Ch</a:t>
                      </a:r>
                      <a:r>
                        <a:rPr lang="en-GB" sz="1200" b="1" spc="-35">
                          <a:effectLst/>
                        </a:rPr>
                        <a:t>r</a:t>
                      </a:r>
                      <a:r>
                        <a:rPr lang="en-GB" sz="1200" b="1" spc="-10">
                          <a:effectLst/>
                        </a:rPr>
                        <a:t>oni</a:t>
                      </a:r>
                      <a:r>
                        <a:rPr lang="en-GB" sz="1200" b="1">
                          <a:effectLst/>
                        </a:rPr>
                        <a:t>c</a:t>
                      </a:r>
                      <a:r>
                        <a:rPr lang="en-GB" sz="1200" b="1" spc="145">
                          <a:effectLst/>
                        </a:rPr>
                        <a:t> </a:t>
                      </a:r>
                      <a:r>
                        <a:rPr lang="en-GB" sz="1200" b="1" spc="-10">
                          <a:effectLst/>
                        </a:rPr>
                        <a:t>neu</a:t>
                      </a:r>
                      <a:r>
                        <a:rPr lang="en-GB" sz="1200" b="1" spc="-30">
                          <a:effectLst/>
                        </a:rPr>
                        <a:t>r</a:t>
                      </a:r>
                      <a:r>
                        <a:rPr lang="en-GB" sz="1200" b="1" spc="-10">
                          <a:effectLst/>
                        </a:rPr>
                        <a:t>ological </a:t>
                      </a:r>
                      <a:r>
                        <a:rPr lang="en-GB" sz="1200" b="1" spc="-15">
                          <a:effectLst/>
                        </a:rPr>
                        <a:t>diseas</a:t>
                      </a:r>
                      <a:r>
                        <a:rPr lang="en-GB" sz="1200" b="1">
                          <a:effectLst/>
                        </a:rPr>
                        <a:t>e</a:t>
                      </a:r>
                      <a:r>
                        <a:rPr lang="en-GB" sz="1200" b="1" spc="70">
                          <a:effectLst/>
                        </a:rPr>
                        <a:t> </a:t>
                      </a:r>
                      <a:r>
                        <a:rPr lang="en-GB" sz="1200" b="1" spc="-10">
                          <a:effectLst/>
                        </a:rPr>
                        <a:t>(excluding st</a:t>
                      </a:r>
                      <a:r>
                        <a:rPr lang="en-GB" sz="1200" b="1" spc="-30">
                          <a:effectLst/>
                        </a:rPr>
                        <a:t>r</a:t>
                      </a:r>
                      <a:r>
                        <a:rPr lang="en-GB" sz="1200" b="1" spc="-10">
                          <a:effectLst/>
                        </a:rPr>
                        <a:t>oke/transient </a:t>
                      </a:r>
                      <a:r>
                        <a:rPr lang="en-GB" sz="1200" b="1" spc="-15">
                          <a:effectLst/>
                        </a:rPr>
                        <a:t>ischaemi</a:t>
                      </a:r>
                      <a:r>
                        <a:rPr lang="en-GB" sz="1200" b="1">
                          <a:effectLst/>
                        </a:rPr>
                        <a:t>c </a:t>
                      </a:r>
                      <a:r>
                        <a:rPr lang="en-GB" sz="1200" b="1" spc="-10">
                          <a:effectLst/>
                        </a:rPr>
                        <a:t>attack)</a:t>
                      </a:r>
                      <a:endParaRPr lang="en-GB" sz="1600" b="1">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a:effectLst/>
                        </a:rPr>
                        <a:t>42</a:t>
                      </a:r>
                      <a:r>
                        <a:rPr lang="en-GB" sz="1600" b="1" spc="0" baseline="0">
                          <a:effectLst/>
                        </a:rPr>
                        <a:t> </a:t>
                      </a:r>
                      <a:r>
                        <a:rPr lang="en-GB" sz="1200" b="1" spc="-10">
                          <a:effectLst/>
                        </a:rPr>
                        <a:t>(11.8)</a:t>
                      </a:r>
                      <a:endParaRPr lang="en-GB" sz="1600" b="1">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a:effectLst/>
                        </a:rPr>
                        <a:t>14.7</a:t>
                      </a:r>
                      <a:endParaRPr lang="en-GB" sz="1600" b="1">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a:effectLst/>
                        </a:rPr>
                        <a:t>40.4</a:t>
                      </a:r>
                      <a:r>
                        <a:rPr lang="en-GB" sz="1600" b="1" spc="0" baseline="0">
                          <a:effectLst/>
                        </a:rPr>
                        <a:t> </a:t>
                      </a:r>
                      <a:r>
                        <a:rPr lang="en-GB" sz="1200" b="1" spc="-10">
                          <a:effectLst/>
                        </a:rPr>
                        <a:t>(28.7-56.8)</a:t>
                      </a:r>
                      <a:endParaRPr lang="en-GB" sz="1600" b="1">
                        <a:effectLst/>
                        <a:latin typeface="Calibri"/>
                        <a:ea typeface="Calibri"/>
                        <a:cs typeface="Times New Roman"/>
                      </a:endParaRPr>
                    </a:p>
                  </a:txBody>
                  <a:tcPr marL="64294" marR="64294" marT="0" marB="0"/>
                </a:tc>
                <a:extLst>
                  <a:ext uri="{0D108BD9-81ED-4DB2-BD59-A6C34878D82A}">
                    <a16:rowId xmlns:a16="http://schemas.microsoft.com/office/drawing/2014/main" val="10009"/>
                  </a:ext>
                </a:extLst>
              </a:tr>
              <a:tr h="368775">
                <a:tc>
                  <a:txBody>
                    <a:bodyPr/>
                    <a:lstStyle/>
                    <a:p>
                      <a:pPr>
                        <a:spcBef>
                          <a:spcPts val="300"/>
                        </a:spcBef>
                        <a:spcAft>
                          <a:spcPts val="300"/>
                        </a:spcAft>
                      </a:pPr>
                      <a:r>
                        <a:rPr lang="en-GB" sz="1200" b="1" spc="-120">
                          <a:effectLst/>
                        </a:rPr>
                        <a:t>T</a:t>
                      </a:r>
                      <a:r>
                        <a:rPr lang="en-GB" sz="1200" b="1" spc="-10">
                          <a:effectLst/>
                        </a:rPr>
                        <a:t>ota</a:t>
                      </a:r>
                      <a:r>
                        <a:rPr lang="en-GB" sz="1200" b="1">
                          <a:effectLst/>
                        </a:rPr>
                        <a:t>l</a:t>
                      </a:r>
                      <a:endParaRPr lang="en-GB" sz="1600" b="1">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a:effectLst/>
                        </a:rPr>
                        <a:t>378</a:t>
                      </a:r>
                      <a:endParaRPr lang="en-GB" sz="1600" b="1">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a:effectLst/>
                        </a:rPr>
                        <a:t>0.8</a:t>
                      </a:r>
                      <a:endParaRPr lang="en-GB" sz="1600" b="1">
                        <a:effectLst/>
                        <a:latin typeface="Calibri"/>
                        <a:ea typeface="Calibri"/>
                        <a:cs typeface="Times New Roman"/>
                      </a:endParaRPr>
                    </a:p>
                  </a:txBody>
                  <a:tcPr marL="64294" marR="64294" marT="0" marB="0"/>
                </a:tc>
                <a:tc>
                  <a:txBody>
                    <a:bodyPr/>
                    <a:lstStyle/>
                    <a:p>
                      <a:pPr>
                        <a:spcAft>
                          <a:spcPts val="0"/>
                        </a:spcAft>
                      </a:pPr>
                      <a:r>
                        <a:rPr lang="en-GB" sz="1200">
                          <a:effectLst/>
                        </a:rPr>
                        <a:t> </a:t>
                      </a:r>
                      <a:endParaRPr lang="en-GB" sz="1600">
                        <a:effectLst/>
                        <a:latin typeface="Calibri"/>
                        <a:ea typeface="Calibri"/>
                        <a:cs typeface="Times New Roman"/>
                      </a:endParaRPr>
                    </a:p>
                  </a:txBody>
                  <a:tcPr marL="64294" marR="64294" marT="0" marB="0"/>
                </a:tc>
                <a:extLst>
                  <a:ext uri="{0D108BD9-81ED-4DB2-BD59-A6C34878D82A}">
                    <a16:rowId xmlns:a16="http://schemas.microsoft.com/office/drawing/2014/main" val="10010"/>
                  </a:ext>
                </a:extLst>
              </a:tr>
            </a:tbl>
          </a:graphicData>
        </a:graphic>
      </p:graphicFrame>
      <p:sp>
        <p:nvSpPr>
          <p:cNvPr id="8" name="Slide Number Placeholder 7">
            <a:extLst>
              <a:ext uri="{FF2B5EF4-FFF2-40B4-BE49-F238E27FC236}">
                <a16:creationId xmlns:a16="http://schemas.microsoft.com/office/drawing/2014/main" id="{79472F58-542C-4E23-9C87-F9F7A8F24A0B}"/>
              </a:ext>
            </a:extLst>
          </p:cNvPr>
          <p:cNvSpPr>
            <a:spLocks noGrp="1"/>
          </p:cNvSpPr>
          <p:nvPr>
            <p:ph type="sldNum" sz="quarter" idx="11"/>
          </p:nvPr>
        </p:nvSpPr>
        <p:spPr/>
        <p:txBody>
          <a:bodyPr/>
          <a:lstStyle/>
          <a:p>
            <a:fld id="{344369E4-5DE7-46E5-874E-4FD437973785}" type="slidenum">
              <a:rPr lang="en-GB" smtClean="0"/>
              <a:pPr/>
              <a:t>25</a:t>
            </a:fld>
            <a:endParaRPr lang="en-GB" sz="1400"/>
          </a:p>
        </p:txBody>
      </p:sp>
      <p:sp>
        <p:nvSpPr>
          <p:cNvPr id="10" name="Footer Placeholder 9">
            <a:extLst>
              <a:ext uri="{FF2B5EF4-FFF2-40B4-BE49-F238E27FC236}">
                <a16:creationId xmlns:a16="http://schemas.microsoft.com/office/drawing/2014/main" id="{83C93DD4-2DC9-47AD-8435-3C7FB54121CE}"/>
              </a:ext>
            </a:extLst>
          </p:cNvPr>
          <p:cNvSpPr>
            <a:spLocks noGrp="1"/>
          </p:cNvSpPr>
          <p:nvPr>
            <p:ph type="ftr" sz="quarter" idx="10"/>
          </p:nvPr>
        </p:nvSpPr>
        <p:spPr/>
        <p:txBody>
          <a:bodyPr/>
          <a:lstStyle/>
          <a:p>
            <a:r>
              <a:rPr lang="en-US"/>
              <a:t>The national flu vaccination programme 2025 to 2026</a:t>
            </a:r>
            <a:endParaRPr lang="en-GB" sz="1400"/>
          </a:p>
        </p:txBody>
      </p:sp>
    </p:spTree>
    <p:extLst>
      <p:ext uri="{BB962C8B-B14F-4D97-AF65-F5344CB8AC3E}">
        <p14:creationId xmlns:p14="http://schemas.microsoft.com/office/powerpoint/2010/main" val="20490014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C7657-1A9E-48EA-A846-BD15A17ACD7B}"/>
              </a:ext>
            </a:extLst>
          </p:cNvPr>
          <p:cNvSpPr>
            <a:spLocks noGrp="1"/>
          </p:cNvSpPr>
          <p:nvPr>
            <p:ph type="title"/>
          </p:nvPr>
        </p:nvSpPr>
        <p:spPr>
          <a:xfrm>
            <a:off x="544806" y="440682"/>
            <a:ext cx="7759435" cy="634719"/>
          </a:xfrm>
        </p:spPr>
        <p:txBody>
          <a:bodyPr/>
          <a:lstStyle/>
          <a:p>
            <a:r>
              <a:rPr lang="en-GB"/>
              <a:t>Flu vaccine uptake in England (%)</a:t>
            </a:r>
          </a:p>
        </p:txBody>
      </p:sp>
      <p:sp>
        <p:nvSpPr>
          <p:cNvPr id="7" name="TextBox 6">
            <a:extLst>
              <a:ext uri="{FF2B5EF4-FFF2-40B4-BE49-F238E27FC236}">
                <a16:creationId xmlns:a16="http://schemas.microsoft.com/office/drawing/2014/main" id="{A191C81C-8910-4B38-87D6-0CCC5790C55F}"/>
              </a:ext>
            </a:extLst>
          </p:cNvPr>
          <p:cNvSpPr txBox="1"/>
          <p:nvPr/>
        </p:nvSpPr>
        <p:spPr>
          <a:xfrm>
            <a:off x="391924" y="6043865"/>
            <a:ext cx="8640960" cy="246221"/>
          </a:xfrm>
          <a:prstGeom prst="rect">
            <a:avLst/>
          </a:prstGeom>
          <a:noFill/>
        </p:spPr>
        <p:txBody>
          <a:bodyPr wrap="square" rtlCol="0">
            <a:spAutoFit/>
          </a:bodyPr>
          <a:lstStyle/>
          <a:p>
            <a:endParaRPr lang="en-GB" sz="1000">
              <a:solidFill>
                <a:srgbClr val="000000"/>
              </a:solidFill>
            </a:endParaRPr>
          </a:p>
        </p:txBody>
      </p:sp>
      <p:sp>
        <p:nvSpPr>
          <p:cNvPr id="8" name="Slide Number Placeholder 7">
            <a:extLst>
              <a:ext uri="{FF2B5EF4-FFF2-40B4-BE49-F238E27FC236}">
                <a16:creationId xmlns:a16="http://schemas.microsoft.com/office/drawing/2014/main" id="{F14E3E63-D80F-4774-8327-14B46EF6BC78}"/>
              </a:ext>
            </a:extLst>
          </p:cNvPr>
          <p:cNvSpPr>
            <a:spLocks noGrp="1"/>
          </p:cNvSpPr>
          <p:nvPr>
            <p:ph type="sldNum" sz="quarter" idx="11"/>
          </p:nvPr>
        </p:nvSpPr>
        <p:spPr/>
        <p:txBody>
          <a:bodyPr/>
          <a:lstStyle/>
          <a:p>
            <a:fld id="{344369E4-5DE7-46E5-874E-4FD437973785}" type="slidenum">
              <a:rPr lang="en-GB" smtClean="0"/>
              <a:pPr/>
              <a:t>26</a:t>
            </a:fld>
            <a:endParaRPr lang="en-GB" sz="1400"/>
          </a:p>
        </p:txBody>
      </p:sp>
      <p:sp>
        <p:nvSpPr>
          <p:cNvPr id="10" name="Footer Placeholder 9">
            <a:extLst>
              <a:ext uri="{FF2B5EF4-FFF2-40B4-BE49-F238E27FC236}">
                <a16:creationId xmlns:a16="http://schemas.microsoft.com/office/drawing/2014/main" id="{BAE26877-DC5F-416D-BA30-FE075E6F2F26}"/>
              </a:ext>
            </a:extLst>
          </p:cNvPr>
          <p:cNvSpPr>
            <a:spLocks noGrp="1"/>
          </p:cNvSpPr>
          <p:nvPr>
            <p:ph type="ftr" sz="quarter" idx="10"/>
          </p:nvPr>
        </p:nvSpPr>
        <p:spPr/>
        <p:txBody>
          <a:bodyPr/>
          <a:lstStyle/>
          <a:p>
            <a:r>
              <a:rPr lang="en-US"/>
              <a:t>The national flu vaccination programme 2025 to 2026</a:t>
            </a:r>
            <a:endParaRPr lang="en-GB" sz="1400"/>
          </a:p>
        </p:txBody>
      </p:sp>
      <p:graphicFrame>
        <p:nvGraphicFramePr>
          <p:cNvPr id="4" name="Table 3">
            <a:extLst>
              <a:ext uri="{FF2B5EF4-FFF2-40B4-BE49-F238E27FC236}">
                <a16:creationId xmlns:a16="http://schemas.microsoft.com/office/drawing/2014/main" id="{F1956134-6E2C-058D-EA1A-DFC081B66E17}"/>
              </a:ext>
            </a:extLst>
          </p:cNvPr>
          <p:cNvGraphicFramePr>
            <a:graphicFrameLocks noGrp="1"/>
          </p:cNvGraphicFramePr>
          <p:nvPr>
            <p:extLst>
              <p:ext uri="{D42A27DB-BD31-4B8C-83A1-F6EECF244321}">
                <p14:modId xmlns:p14="http://schemas.microsoft.com/office/powerpoint/2010/main" val="3160156649"/>
              </p:ext>
            </p:extLst>
          </p:nvPr>
        </p:nvGraphicFramePr>
        <p:xfrm>
          <a:off x="330200" y="1594338"/>
          <a:ext cx="11123613" cy="4695746"/>
        </p:xfrm>
        <a:graphic>
          <a:graphicData uri="http://schemas.openxmlformats.org/drawingml/2006/table">
            <a:tbl>
              <a:tblPr firstRow="1" bandRow="1">
                <a:tableStyleId>{5C22544A-7EE6-4342-B048-85BDC9FD1C3A}</a:tableStyleId>
              </a:tblPr>
              <a:tblGrid>
                <a:gridCol w="2575018">
                  <a:extLst>
                    <a:ext uri="{9D8B030D-6E8A-4147-A177-3AD203B41FA5}">
                      <a16:colId xmlns:a16="http://schemas.microsoft.com/office/drawing/2014/main" val="3000957400"/>
                    </a:ext>
                  </a:extLst>
                </a:gridCol>
                <a:gridCol w="1101922">
                  <a:extLst>
                    <a:ext uri="{9D8B030D-6E8A-4147-A177-3AD203B41FA5}">
                      <a16:colId xmlns:a16="http://schemas.microsoft.com/office/drawing/2014/main" val="3585896280"/>
                    </a:ext>
                  </a:extLst>
                </a:gridCol>
                <a:gridCol w="1101922">
                  <a:extLst>
                    <a:ext uri="{9D8B030D-6E8A-4147-A177-3AD203B41FA5}">
                      <a16:colId xmlns:a16="http://schemas.microsoft.com/office/drawing/2014/main" val="2064736195"/>
                    </a:ext>
                  </a:extLst>
                </a:gridCol>
                <a:gridCol w="1519492">
                  <a:extLst>
                    <a:ext uri="{9D8B030D-6E8A-4147-A177-3AD203B41FA5}">
                      <a16:colId xmlns:a16="http://schemas.microsoft.com/office/drawing/2014/main" val="1994584151"/>
                    </a:ext>
                  </a:extLst>
                </a:gridCol>
                <a:gridCol w="1020728">
                  <a:extLst>
                    <a:ext uri="{9D8B030D-6E8A-4147-A177-3AD203B41FA5}">
                      <a16:colId xmlns:a16="http://schemas.microsoft.com/office/drawing/2014/main" val="1079569943"/>
                    </a:ext>
                  </a:extLst>
                </a:gridCol>
                <a:gridCol w="1217914">
                  <a:extLst>
                    <a:ext uri="{9D8B030D-6E8A-4147-A177-3AD203B41FA5}">
                      <a16:colId xmlns:a16="http://schemas.microsoft.com/office/drawing/2014/main" val="250951670"/>
                    </a:ext>
                  </a:extLst>
                </a:gridCol>
                <a:gridCol w="1299108">
                  <a:extLst>
                    <a:ext uri="{9D8B030D-6E8A-4147-A177-3AD203B41FA5}">
                      <a16:colId xmlns:a16="http://schemas.microsoft.com/office/drawing/2014/main" val="1226038792"/>
                    </a:ext>
                  </a:extLst>
                </a:gridCol>
                <a:gridCol w="1287509">
                  <a:extLst>
                    <a:ext uri="{9D8B030D-6E8A-4147-A177-3AD203B41FA5}">
                      <a16:colId xmlns:a16="http://schemas.microsoft.com/office/drawing/2014/main" val="4152632803"/>
                    </a:ext>
                  </a:extLst>
                </a:gridCol>
              </a:tblGrid>
              <a:tr h="768573">
                <a:tc>
                  <a:txBody>
                    <a:bodyPr/>
                    <a:lstStyle/>
                    <a:p>
                      <a:pPr>
                        <a:lnSpc>
                          <a:spcPct val="107000"/>
                        </a:lnSpc>
                        <a:spcAft>
                          <a:spcPts val="800"/>
                        </a:spcAft>
                      </a:pPr>
                      <a:r>
                        <a:rPr lang="en-GB" sz="1600" kern="1200">
                          <a:effectLst/>
                        </a:rPr>
                        <a:t>Target group</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tc>
                  <a:txBody>
                    <a:bodyPr/>
                    <a:lstStyle/>
                    <a:p>
                      <a:pPr>
                        <a:lnSpc>
                          <a:spcPct val="107000"/>
                        </a:lnSpc>
                        <a:spcAft>
                          <a:spcPts val="800"/>
                        </a:spcAft>
                      </a:pPr>
                      <a:r>
                        <a:rPr lang="en-GB" sz="1600" kern="1200">
                          <a:effectLst/>
                        </a:rPr>
                        <a:t> 2024/25</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GB" sz="1600" kern="1200">
                          <a:effectLst/>
                        </a:rPr>
                        <a:t>2023/24</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tc>
                  <a:txBody>
                    <a:bodyPr/>
                    <a:lstStyle/>
                    <a:p>
                      <a:pPr>
                        <a:lnSpc>
                          <a:spcPct val="107000"/>
                        </a:lnSpc>
                        <a:spcAft>
                          <a:spcPts val="800"/>
                        </a:spcAft>
                      </a:pPr>
                      <a:r>
                        <a:rPr lang="en-GB" sz="1600" kern="1200">
                          <a:effectLst/>
                        </a:rPr>
                        <a:t>2022/23</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tc>
                  <a:txBody>
                    <a:bodyPr/>
                    <a:lstStyle/>
                    <a:p>
                      <a:pPr>
                        <a:lnSpc>
                          <a:spcPct val="107000"/>
                        </a:lnSpc>
                        <a:spcAft>
                          <a:spcPts val="800"/>
                        </a:spcAft>
                      </a:pPr>
                      <a:r>
                        <a:rPr lang="en-GB" sz="1600" kern="1200">
                          <a:effectLst/>
                        </a:rPr>
                        <a:t>2021/22</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tc>
                  <a:txBody>
                    <a:bodyPr/>
                    <a:lstStyle/>
                    <a:p>
                      <a:pPr>
                        <a:lnSpc>
                          <a:spcPct val="107000"/>
                        </a:lnSpc>
                        <a:spcAft>
                          <a:spcPts val="800"/>
                        </a:spcAft>
                      </a:pPr>
                      <a:r>
                        <a:rPr lang="en-GB" sz="1600" kern="1200">
                          <a:effectLst/>
                        </a:rPr>
                        <a:t>2020/21</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tc>
                  <a:txBody>
                    <a:bodyPr/>
                    <a:lstStyle/>
                    <a:p>
                      <a:pPr>
                        <a:lnSpc>
                          <a:spcPct val="107000"/>
                        </a:lnSpc>
                        <a:spcAft>
                          <a:spcPts val="800"/>
                        </a:spcAft>
                      </a:pPr>
                      <a:r>
                        <a:rPr lang="en-GB" sz="1600" kern="1200">
                          <a:effectLst/>
                        </a:rPr>
                        <a:t>2019/20</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tc>
                  <a:txBody>
                    <a:bodyPr/>
                    <a:lstStyle/>
                    <a:p>
                      <a:pPr>
                        <a:lnSpc>
                          <a:spcPct val="107000"/>
                        </a:lnSpc>
                        <a:spcAft>
                          <a:spcPts val="800"/>
                        </a:spcAft>
                      </a:pPr>
                      <a:r>
                        <a:rPr lang="en-GB" sz="1600" kern="1200">
                          <a:effectLst/>
                        </a:rPr>
                        <a:t>2018/19</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extLst>
                  <a:ext uri="{0D108BD9-81ED-4DB2-BD59-A6C34878D82A}">
                    <a16:rowId xmlns:a16="http://schemas.microsoft.com/office/drawing/2014/main" val="2891800422"/>
                  </a:ext>
                </a:extLst>
              </a:tr>
              <a:tr h="683320">
                <a:tc>
                  <a:txBody>
                    <a:bodyPr/>
                    <a:lstStyle/>
                    <a:p>
                      <a:pPr>
                        <a:lnSpc>
                          <a:spcPct val="107000"/>
                        </a:lnSpc>
                        <a:spcAft>
                          <a:spcPts val="800"/>
                        </a:spcAft>
                      </a:pPr>
                      <a:r>
                        <a:rPr lang="en-GB" sz="1500" kern="1200">
                          <a:effectLst/>
                        </a:rPr>
                        <a:t>Patients aged 65 years and over</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tc>
                  <a:txBody>
                    <a:bodyPr/>
                    <a:lstStyle/>
                    <a:p>
                      <a:pPr algn="l">
                        <a:lnSpc>
                          <a:spcPct val="107000"/>
                        </a:lnSpc>
                        <a:spcAft>
                          <a:spcPts val="800"/>
                        </a:spcAft>
                      </a:pPr>
                      <a:r>
                        <a:rPr lang="en-GB" sz="1500" kern="1200">
                          <a:effectLst/>
                        </a:rPr>
                        <a:t> 74.9</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GB" sz="1500" kern="1200">
                          <a:effectLst/>
                        </a:rPr>
                        <a:t>77.8</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tc>
                  <a:txBody>
                    <a:bodyPr/>
                    <a:lstStyle/>
                    <a:p>
                      <a:pPr>
                        <a:lnSpc>
                          <a:spcPct val="107000"/>
                        </a:lnSpc>
                        <a:spcAft>
                          <a:spcPts val="800"/>
                        </a:spcAft>
                      </a:pPr>
                      <a:r>
                        <a:rPr lang="en-GB" sz="1500" kern="1200">
                          <a:effectLst/>
                        </a:rPr>
                        <a:t>79.9</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tc>
                  <a:txBody>
                    <a:bodyPr/>
                    <a:lstStyle/>
                    <a:p>
                      <a:pPr>
                        <a:lnSpc>
                          <a:spcPct val="107000"/>
                        </a:lnSpc>
                        <a:spcAft>
                          <a:spcPts val="800"/>
                        </a:spcAft>
                      </a:pPr>
                      <a:r>
                        <a:rPr lang="en-GB" sz="1500" kern="1200">
                          <a:effectLst/>
                        </a:rPr>
                        <a:t>82.3</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tc>
                  <a:txBody>
                    <a:bodyPr/>
                    <a:lstStyle/>
                    <a:p>
                      <a:pPr>
                        <a:lnSpc>
                          <a:spcPct val="107000"/>
                        </a:lnSpc>
                        <a:spcAft>
                          <a:spcPts val="800"/>
                        </a:spcAft>
                      </a:pPr>
                      <a:r>
                        <a:rPr lang="en-GB" sz="1500" kern="1200">
                          <a:effectLst/>
                        </a:rPr>
                        <a:t>80.9</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tc>
                  <a:txBody>
                    <a:bodyPr/>
                    <a:lstStyle/>
                    <a:p>
                      <a:pPr>
                        <a:lnSpc>
                          <a:spcPct val="107000"/>
                        </a:lnSpc>
                        <a:spcAft>
                          <a:spcPts val="800"/>
                        </a:spcAft>
                      </a:pPr>
                      <a:r>
                        <a:rPr lang="en-GB" sz="1500" kern="1200">
                          <a:effectLst/>
                        </a:rPr>
                        <a:t>72.4</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tc>
                  <a:txBody>
                    <a:bodyPr/>
                    <a:lstStyle/>
                    <a:p>
                      <a:pPr>
                        <a:lnSpc>
                          <a:spcPct val="107000"/>
                        </a:lnSpc>
                        <a:spcAft>
                          <a:spcPts val="800"/>
                        </a:spcAft>
                      </a:pPr>
                      <a:r>
                        <a:rPr lang="en-GB" sz="1500" kern="1200">
                          <a:effectLst/>
                        </a:rPr>
                        <a:t>72</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extLst>
                  <a:ext uri="{0D108BD9-81ED-4DB2-BD59-A6C34878D82A}">
                    <a16:rowId xmlns:a16="http://schemas.microsoft.com/office/drawing/2014/main" val="3321065975"/>
                  </a:ext>
                </a:extLst>
              </a:tr>
              <a:tr h="905371">
                <a:tc>
                  <a:txBody>
                    <a:bodyPr/>
                    <a:lstStyle/>
                    <a:p>
                      <a:pPr>
                        <a:lnSpc>
                          <a:spcPct val="107000"/>
                        </a:lnSpc>
                        <a:spcAft>
                          <a:spcPts val="800"/>
                        </a:spcAft>
                      </a:pPr>
                      <a:r>
                        <a:rPr lang="en-GB" sz="1500" kern="1200">
                          <a:effectLst/>
                        </a:rPr>
                        <a:t>Patients aged 6 months to under 65 years in risk groups</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tc>
                  <a:txBody>
                    <a:bodyPr/>
                    <a:lstStyle/>
                    <a:p>
                      <a:pPr>
                        <a:lnSpc>
                          <a:spcPct val="107000"/>
                        </a:lnSpc>
                        <a:spcAft>
                          <a:spcPts val="800"/>
                        </a:spcAft>
                      </a:pPr>
                      <a:r>
                        <a:rPr lang="en-GB" sz="1500" kern="1200">
                          <a:effectLst/>
                        </a:rPr>
                        <a:t> 40.0</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GB" sz="1500" kern="1200">
                          <a:effectLst/>
                        </a:rPr>
                        <a:t>41.4</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tc>
                  <a:txBody>
                    <a:bodyPr/>
                    <a:lstStyle/>
                    <a:p>
                      <a:pPr>
                        <a:lnSpc>
                          <a:spcPct val="107000"/>
                        </a:lnSpc>
                        <a:spcAft>
                          <a:spcPts val="800"/>
                        </a:spcAft>
                      </a:pPr>
                      <a:r>
                        <a:rPr lang="en-GB" sz="1500" kern="1200">
                          <a:effectLst/>
                        </a:rPr>
                        <a:t>49.1</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tc>
                  <a:txBody>
                    <a:bodyPr/>
                    <a:lstStyle/>
                    <a:p>
                      <a:pPr>
                        <a:lnSpc>
                          <a:spcPct val="107000"/>
                        </a:lnSpc>
                        <a:spcAft>
                          <a:spcPts val="800"/>
                        </a:spcAft>
                      </a:pPr>
                      <a:r>
                        <a:rPr lang="en-GB" sz="1500" kern="1200">
                          <a:effectLst/>
                        </a:rPr>
                        <a:t>52.9</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tc>
                  <a:txBody>
                    <a:bodyPr/>
                    <a:lstStyle/>
                    <a:p>
                      <a:pPr>
                        <a:lnSpc>
                          <a:spcPct val="107000"/>
                        </a:lnSpc>
                        <a:spcAft>
                          <a:spcPts val="800"/>
                        </a:spcAft>
                      </a:pPr>
                      <a:r>
                        <a:rPr lang="en-GB" sz="1500" kern="1200">
                          <a:effectLst/>
                        </a:rPr>
                        <a:t>53</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tc>
                  <a:txBody>
                    <a:bodyPr/>
                    <a:lstStyle/>
                    <a:p>
                      <a:pPr>
                        <a:lnSpc>
                          <a:spcPct val="107000"/>
                        </a:lnSpc>
                        <a:spcAft>
                          <a:spcPts val="800"/>
                        </a:spcAft>
                      </a:pPr>
                      <a:r>
                        <a:rPr lang="en-GB" sz="1500" kern="1200">
                          <a:effectLst/>
                        </a:rPr>
                        <a:t>44.9</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tc>
                  <a:txBody>
                    <a:bodyPr/>
                    <a:lstStyle/>
                    <a:p>
                      <a:pPr>
                        <a:lnSpc>
                          <a:spcPct val="107000"/>
                        </a:lnSpc>
                        <a:spcAft>
                          <a:spcPts val="800"/>
                        </a:spcAft>
                      </a:pPr>
                      <a:r>
                        <a:rPr lang="en-GB" sz="1500" kern="1200">
                          <a:effectLst/>
                        </a:rPr>
                        <a:t>48</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extLst>
                  <a:ext uri="{0D108BD9-81ED-4DB2-BD59-A6C34878D82A}">
                    <a16:rowId xmlns:a16="http://schemas.microsoft.com/office/drawing/2014/main" val="609801481"/>
                  </a:ext>
                </a:extLst>
              </a:tr>
              <a:tr h="630899">
                <a:tc>
                  <a:txBody>
                    <a:bodyPr/>
                    <a:lstStyle/>
                    <a:p>
                      <a:pPr>
                        <a:lnSpc>
                          <a:spcPct val="107000"/>
                        </a:lnSpc>
                        <a:spcAft>
                          <a:spcPts val="800"/>
                        </a:spcAft>
                      </a:pPr>
                      <a:r>
                        <a:rPr lang="en-GB" sz="1500" kern="1200">
                          <a:effectLst/>
                        </a:rPr>
                        <a:t>Pregnant women in a clinical risk group*</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tc>
                  <a:txBody>
                    <a:bodyPr/>
                    <a:lstStyle/>
                    <a:p>
                      <a:pPr>
                        <a:lnSpc>
                          <a:spcPct val="107000"/>
                        </a:lnSpc>
                        <a:spcAft>
                          <a:spcPts val="800"/>
                        </a:spcAft>
                      </a:pPr>
                      <a:r>
                        <a:rPr lang="en-GB" sz="1500" kern="1200">
                          <a:effectLst/>
                        </a:rPr>
                        <a:t> 44.9</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GB" sz="1500" kern="1200">
                          <a:effectLst/>
                        </a:rPr>
                        <a:t>41.4</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tc>
                  <a:txBody>
                    <a:bodyPr/>
                    <a:lstStyle/>
                    <a:p>
                      <a:pPr>
                        <a:lnSpc>
                          <a:spcPct val="107000"/>
                        </a:lnSpc>
                        <a:spcAft>
                          <a:spcPts val="800"/>
                        </a:spcAft>
                      </a:pPr>
                      <a:r>
                        <a:rPr lang="en-GB" sz="1500" kern="1200">
                          <a:effectLst/>
                        </a:rPr>
                        <a:t>33.2</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tc>
                  <a:txBody>
                    <a:bodyPr/>
                    <a:lstStyle/>
                    <a:p>
                      <a:pPr>
                        <a:lnSpc>
                          <a:spcPct val="107000"/>
                        </a:lnSpc>
                        <a:spcAft>
                          <a:spcPts val="800"/>
                        </a:spcAft>
                      </a:pPr>
                      <a:r>
                        <a:rPr lang="en-GB" sz="1500" kern="1200">
                          <a:effectLst/>
                        </a:rPr>
                        <a:t>51.8</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tc>
                  <a:txBody>
                    <a:bodyPr/>
                    <a:lstStyle/>
                    <a:p>
                      <a:pPr>
                        <a:lnSpc>
                          <a:spcPct val="107000"/>
                        </a:lnSpc>
                        <a:spcAft>
                          <a:spcPts val="800"/>
                        </a:spcAft>
                      </a:pPr>
                      <a:r>
                        <a:rPr lang="en-GB" sz="1500" kern="1200">
                          <a:effectLst/>
                        </a:rPr>
                        <a:t>57.7</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tc>
                  <a:txBody>
                    <a:bodyPr/>
                    <a:lstStyle/>
                    <a:p>
                      <a:pPr>
                        <a:lnSpc>
                          <a:spcPct val="107000"/>
                        </a:lnSpc>
                        <a:spcAft>
                          <a:spcPts val="800"/>
                        </a:spcAft>
                      </a:pPr>
                      <a:r>
                        <a:rPr lang="en-GB" sz="1500" kern="1200">
                          <a:effectLst/>
                        </a:rPr>
                        <a:t>65.9</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tc>
                  <a:txBody>
                    <a:bodyPr/>
                    <a:lstStyle/>
                    <a:p>
                      <a:pPr>
                        <a:lnSpc>
                          <a:spcPct val="107000"/>
                        </a:lnSpc>
                        <a:spcAft>
                          <a:spcPts val="800"/>
                        </a:spcAft>
                      </a:pPr>
                      <a:r>
                        <a:rPr lang="en-GB" sz="1500" kern="1200">
                          <a:effectLst/>
                        </a:rPr>
                        <a:t>60.2</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extLst>
                  <a:ext uri="{0D108BD9-81ED-4DB2-BD59-A6C34878D82A}">
                    <a16:rowId xmlns:a16="http://schemas.microsoft.com/office/drawing/2014/main" val="2881648540"/>
                  </a:ext>
                </a:extLst>
              </a:tr>
              <a:tr h="630899">
                <a:tc>
                  <a:txBody>
                    <a:bodyPr/>
                    <a:lstStyle/>
                    <a:p>
                      <a:pPr>
                        <a:lnSpc>
                          <a:spcPct val="107000"/>
                        </a:lnSpc>
                        <a:spcAft>
                          <a:spcPts val="800"/>
                        </a:spcAft>
                      </a:pPr>
                      <a:r>
                        <a:rPr lang="en-GB" sz="1500" kern="1200">
                          <a:effectLst/>
                        </a:rPr>
                        <a:t>Pregnant women not in a clinical risk group</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tc>
                  <a:txBody>
                    <a:bodyPr/>
                    <a:lstStyle/>
                    <a:p>
                      <a:pPr>
                        <a:lnSpc>
                          <a:spcPct val="107000"/>
                        </a:lnSpc>
                        <a:spcAft>
                          <a:spcPts val="800"/>
                        </a:spcAft>
                      </a:pPr>
                      <a:r>
                        <a:rPr lang="en-GB" sz="1500" kern="1200">
                          <a:effectLst/>
                        </a:rPr>
                        <a:t> 33.6</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GB" sz="1500" kern="1200">
                          <a:effectLst/>
                        </a:rPr>
                        <a:t>30.1</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tc>
                  <a:txBody>
                    <a:bodyPr/>
                    <a:lstStyle/>
                    <a:p>
                      <a:pPr>
                        <a:lnSpc>
                          <a:spcPct val="107000"/>
                        </a:lnSpc>
                        <a:spcAft>
                          <a:spcPts val="800"/>
                        </a:spcAft>
                      </a:pPr>
                      <a:r>
                        <a:rPr lang="en-GB" sz="1500" kern="1200">
                          <a:effectLst/>
                        </a:rPr>
                        <a:t>47.8</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tc>
                  <a:txBody>
                    <a:bodyPr/>
                    <a:lstStyle/>
                    <a:p>
                      <a:pPr>
                        <a:lnSpc>
                          <a:spcPct val="107000"/>
                        </a:lnSpc>
                        <a:spcAft>
                          <a:spcPts val="800"/>
                        </a:spcAft>
                      </a:pPr>
                      <a:r>
                        <a:rPr lang="en-GB" sz="1500" kern="1200">
                          <a:effectLst/>
                        </a:rPr>
                        <a:t>36</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tc>
                  <a:txBody>
                    <a:bodyPr/>
                    <a:lstStyle/>
                    <a:p>
                      <a:pPr>
                        <a:lnSpc>
                          <a:spcPct val="107000"/>
                        </a:lnSpc>
                        <a:spcAft>
                          <a:spcPts val="800"/>
                        </a:spcAft>
                      </a:pPr>
                      <a:r>
                        <a:rPr lang="en-GB" sz="1500" kern="1200">
                          <a:effectLst/>
                        </a:rPr>
                        <a:t>41.5</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tc>
                  <a:txBody>
                    <a:bodyPr/>
                    <a:lstStyle/>
                    <a:p>
                      <a:pPr>
                        <a:lnSpc>
                          <a:spcPct val="107000"/>
                        </a:lnSpc>
                        <a:spcAft>
                          <a:spcPts val="800"/>
                        </a:spcAft>
                      </a:pPr>
                      <a:r>
                        <a:rPr lang="en-GB" sz="1500" kern="1200">
                          <a:effectLst/>
                        </a:rPr>
                        <a:t>42.1</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tc>
                  <a:txBody>
                    <a:bodyPr/>
                    <a:lstStyle/>
                    <a:p>
                      <a:pPr>
                        <a:lnSpc>
                          <a:spcPct val="107000"/>
                        </a:lnSpc>
                        <a:spcAft>
                          <a:spcPts val="800"/>
                        </a:spcAft>
                      </a:pPr>
                      <a:r>
                        <a:rPr lang="en-GB" sz="1500" kern="1200">
                          <a:effectLst/>
                        </a:rPr>
                        <a:t>43.7</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extLst>
                  <a:ext uri="{0D108BD9-81ED-4DB2-BD59-A6C34878D82A}">
                    <a16:rowId xmlns:a16="http://schemas.microsoft.com/office/drawing/2014/main" val="1405628314"/>
                  </a:ext>
                </a:extLst>
              </a:tr>
              <a:tr h="445785">
                <a:tc>
                  <a:txBody>
                    <a:bodyPr/>
                    <a:lstStyle/>
                    <a:p>
                      <a:pPr>
                        <a:lnSpc>
                          <a:spcPct val="107000"/>
                        </a:lnSpc>
                        <a:spcAft>
                          <a:spcPts val="800"/>
                        </a:spcAft>
                      </a:pPr>
                      <a:r>
                        <a:rPr lang="en-GB" sz="1500" kern="1200">
                          <a:effectLst/>
                        </a:rPr>
                        <a:t>All pregnant women </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tc>
                  <a:txBody>
                    <a:bodyPr/>
                    <a:lstStyle/>
                    <a:p>
                      <a:pPr>
                        <a:lnSpc>
                          <a:spcPct val="107000"/>
                        </a:lnSpc>
                        <a:spcAft>
                          <a:spcPts val="800"/>
                        </a:spcAft>
                      </a:pPr>
                      <a:r>
                        <a:rPr lang="en-GB" sz="1500" kern="1200">
                          <a:effectLst/>
                        </a:rPr>
                        <a:t> 35.0</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GB" sz="1500" kern="1200">
                          <a:effectLst/>
                        </a:rPr>
                        <a:t>32.1</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tc>
                  <a:txBody>
                    <a:bodyPr/>
                    <a:lstStyle/>
                    <a:p>
                      <a:pPr>
                        <a:lnSpc>
                          <a:spcPct val="107000"/>
                        </a:lnSpc>
                        <a:spcAft>
                          <a:spcPts val="800"/>
                        </a:spcAft>
                      </a:pPr>
                      <a:r>
                        <a:rPr lang="en-GB" sz="1500" kern="1200">
                          <a:effectLst/>
                        </a:rPr>
                        <a:t>35.0</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tc>
                  <a:txBody>
                    <a:bodyPr/>
                    <a:lstStyle/>
                    <a:p>
                      <a:pPr>
                        <a:lnSpc>
                          <a:spcPct val="107000"/>
                        </a:lnSpc>
                        <a:spcAft>
                          <a:spcPts val="800"/>
                        </a:spcAft>
                      </a:pPr>
                      <a:r>
                        <a:rPr lang="en-GB" sz="1500" kern="1200">
                          <a:effectLst/>
                        </a:rPr>
                        <a:t>37.9</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tc>
                  <a:txBody>
                    <a:bodyPr/>
                    <a:lstStyle/>
                    <a:p>
                      <a:pPr>
                        <a:lnSpc>
                          <a:spcPct val="107000"/>
                        </a:lnSpc>
                        <a:spcAft>
                          <a:spcPts val="800"/>
                        </a:spcAft>
                      </a:pPr>
                      <a:r>
                        <a:rPr lang="en-GB" sz="1500" kern="1200">
                          <a:effectLst/>
                        </a:rPr>
                        <a:t>43.6</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tc>
                  <a:txBody>
                    <a:bodyPr/>
                    <a:lstStyle/>
                    <a:p>
                      <a:pPr>
                        <a:lnSpc>
                          <a:spcPct val="107000"/>
                        </a:lnSpc>
                        <a:spcAft>
                          <a:spcPts val="800"/>
                        </a:spcAft>
                      </a:pPr>
                      <a:r>
                        <a:rPr lang="en-GB" sz="1500" kern="1200">
                          <a:effectLst/>
                        </a:rPr>
                        <a:t>43.7</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tc>
                  <a:txBody>
                    <a:bodyPr/>
                    <a:lstStyle/>
                    <a:p>
                      <a:pPr>
                        <a:lnSpc>
                          <a:spcPct val="107000"/>
                        </a:lnSpc>
                        <a:spcAft>
                          <a:spcPts val="800"/>
                        </a:spcAft>
                      </a:pPr>
                      <a:r>
                        <a:rPr lang="en-GB" sz="1500" kern="1200">
                          <a:effectLst/>
                        </a:rPr>
                        <a:t>45.2</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extLst>
                  <a:ext uri="{0D108BD9-81ED-4DB2-BD59-A6C34878D82A}">
                    <a16:rowId xmlns:a16="http://schemas.microsoft.com/office/drawing/2014/main" val="3132645446"/>
                  </a:ext>
                </a:extLst>
              </a:tr>
              <a:tr h="630899">
                <a:tc>
                  <a:txBody>
                    <a:bodyPr/>
                    <a:lstStyle/>
                    <a:p>
                      <a:pPr>
                        <a:lnSpc>
                          <a:spcPct val="107000"/>
                        </a:lnSpc>
                        <a:spcAft>
                          <a:spcPts val="800"/>
                        </a:spcAft>
                      </a:pPr>
                      <a:r>
                        <a:rPr lang="en-GB" sz="1500" kern="1200">
                          <a:effectLst/>
                        </a:rPr>
                        <a:t>Frontline healthcare workers</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tc>
                  <a:txBody>
                    <a:bodyPr/>
                    <a:lstStyle/>
                    <a:p>
                      <a:pPr>
                        <a:lnSpc>
                          <a:spcPct val="107000"/>
                        </a:lnSpc>
                        <a:spcAft>
                          <a:spcPts val="800"/>
                        </a:spcAft>
                      </a:pPr>
                      <a:r>
                        <a:rPr lang="en-GB" sz="1500" kern="1200">
                          <a:effectLst/>
                        </a:rPr>
                        <a:t> 37.8</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GB" sz="1500" kern="1200">
                          <a:effectLst/>
                        </a:rPr>
                        <a:t>42.8</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tc>
                  <a:txBody>
                    <a:bodyPr/>
                    <a:lstStyle/>
                    <a:p>
                      <a:pPr>
                        <a:lnSpc>
                          <a:spcPct val="107000"/>
                        </a:lnSpc>
                        <a:spcAft>
                          <a:spcPts val="800"/>
                        </a:spcAft>
                      </a:pPr>
                      <a:r>
                        <a:rPr lang="en-GB" sz="1500" kern="1200">
                          <a:effectLst/>
                        </a:rPr>
                        <a:t>49.9</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tc>
                  <a:txBody>
                    <a:bodyPr/>
                    <a:lstStyle/>
                    <a:p>
                      <a:pPr>
                        <a:lnSpc>
                          <a:spcPct val="107000"/>
                        </a:lnSpc>
                        <a:spcAft>
                          <a:spcPts val="800"/>
                        </a:spcAft>
                      </a:pPr>
                      <a:r>
                        <a:rPr lang="en-GB" sz="1500" kern="1200">
                          <a:effectLst/>
                        </a:rPr>
                        <a:t>60.5**</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tc>
                  <a:txBody>
                    <a:bodyPr/>
                    <a:lstStyle/>
                    <a:p>
                      <a:pPr>
                        <a:lnSpc>
                          <a:spcPct val="107000"/>
                        </a:lnSpc>
                        <a:spcAft>
                          <a:spcPts val="800"/>
                        </a:spcAft>
                      </a:pPr>
                      <a:r>
                        <a:rPr lang="en-GB" sz="1500" kern="1200">
                          <a:effectLst/>
                        </a:rPr>
                        <a:t>76.8</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tc>
                  <a:txBody>
                    <a:bodyPr/>
                    <a:lstStyle/>
                    <a:p>
                      <a:pPr>
                        <a:lnSpc>
                          <a:spcPct val="107000"/>
                        </a:lnSpc>
                        <a:spcAft>
                          <a:spcPts val="800"/>
                        </a:spcAft>
                      </a:pPr>
                      <a:r>
                        <a:rPr lang="en-GB" sz="1500" kern="1200">
                          <a:effectLst/>
                        </a:rPr>
                        <a:t>74.3</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tc>
                  <a:txBody>
                    <a:bodyPr/>
                    <a:lstStyle/>
                    <a:p>
                      <a:pPr>
                        <a:lnSpc>
                          <a:spcPct val="107000"/>
                        </a:lnSpc>
                        <a:spcAft>
                          <a:spcPts val="800"/>
                        </a:spcAft>
                      </a:pPr>
                      <a:r>
                        <a:rPr lang="en-GB" sz="1500" kern="1200">
                          <a:effectLst/>
                        </a:rPr>
                        <a:t>70.3</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extLst>
                  <a:ext uri="{0D108BD9-81ED-4DB2-BD59-A6C34878D82A}">
                    <a16:rowId xmlns:a16="http://schemas.microsoft.com/office/drawing/2014/main" val="1417007878"/>
                  </a:ext>
                </a:extLst>
              </a:tr>
            </a:tbl>
          </a:graphicData>
        </a:graphic>
      </p:graphicFrame>
    </p:spTree>
    <p:extLst>
      <p:ext uri="{BB962C8B-B14F-4D97-AF65-F5344CB8AC3E}">
        <p14:creationId xmlns:p14="http://schemas.microsoft.com/office/powerpoint/2010/main" val="26969886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73DAB-C926-4DCC-B634-A7BC1CB9C909}"/>
              </a:ext>
            </a:extLst>
          </p:cNvPr>
          <p:cNvSpPr>
            <a:spLocks noGrp="1"/>
          </p:cNvSpPr>
          <p:nvPr>
            <p:ph type="title"/>
          </p:nvPr>
        </p:nvSpPr>
        <p:spPr>
          <a:xfrm>
            <a:off x="330205" y="159573"/>
            <a:ext cx="10819575" cy="972607"/>
          </a:xfrm>
        </p:spPr>
        <p:txBody>
          <a:bodyPr>
            <a:normAutofit fontScale="90000"/>
          </a:bodyPr>
          <a:lstStyle/>
          <a:p>
            <a:r>
              <a:rPr lang="en-GB" sz="4000"/>
              <a:t>Flu vaccine uptake by individual clinical risk group in 2024 to 2025 (%)  </a:t>
            </a:r>
            <a:r>
              <a:rPr lang="en-GB" sz="2200"/>
              <a:t>GP registered patients aged 6 months to under 65 years</a:t>
            </a:r>
            <a:endParaRPr lang="en-GB"/>
          </a:p>
        </p:txBody>
      </p:sp>
      <p:sp>
        <p:nvSpPr>
          <p:cNvPr id="3" name="Content Placeholder 2">
            <a:extLst>
              <a:ext uri="{FF2B5EF4-FFF2-40B4-BE49-F238E27FC236}">
                <a16:creationId xmlns:a16="http://schemas.microsoft.com/office/drawing/2014/main" id="{6F3F4D5E-4CF6-45F2-A03D-ED8259E4BF61}"/>
              </a:ext>
            </a:extLst>
          </p:cNvPr>
          <p:cNvSpPr>
            <a:spLocks noGrp="1"/>
          </p:cNvSpPr>
          <p:nvPr>
            <p:ph idx="1"/>
          </p:nvPr>
        </p:nvSpPr>
        <p:spPr>
          <a:xfrm>
            <a:off x="7877060" y="1539605"/>
            <a:ext cx="3847396" cy="4833714"/>
          </a:xfrm>
        </p:spPr>
        <p:txBody>
          <a:bodyPr>
            <a:noAutofit/>
          </a:bodyPr>
          <a:lstStyle/>
          <a:p>
            <a:pPr>
              <a:lnSpc>
                <a:spcPct val="140000"/>
              </a:lnSpc>
              <a:spcAft>
                <a:spcPts val="1200"/>
              </a:spcAft>
            </a:pPr>
            <a:r>
              <a:rPr lang="en-GB" sz="1600">
                <a:solidFill>
                  <a:srgbClr val="333333"/>
                </a:solidFill>
                <a:effectLst/>
                <a:latin typeface="Arial" panose="020B0604020202020204" pitchFamily="34" charset="0"/>
                <a:ea typeface="Times New Roman" panose="02020603050405020304" pitchFamily="18" charset="0"/>
              </a:rPr>
              <a:t>vaccine uptake for those with an underlying clinical risk factor varies widely between the individual risk groups and by age category </a:t>
            </a:r>
          </a:p>
          <a:p>
            <a:pPr>
              <a:lnSpc>
                <a:spcPct val="140000"/>
              </a:lnSpc>
              <a:spcAft>
                <a:spcPts val="1200"/>
              </a:spcAft>
            </a:pPr>
            <a:r>
              <a:rPr lang="en-GB" sz="1600">
                <a:solidFill>
                  <a:srgbClr val="333333"/>
                </a:solidFill>
                <a:effectLst/>
                <a:latin typeface="Arial" panose="020B0604020202020204" pitchFamily="34" charset="0"/>
                <a:ea typeface="Times New Roman" panose="02020603050405020304" pitchFamily="18" charset="0"/>
              </a:rPr>
              <a:t>uptake for all those in clinical risk groups needs to improve since, despite continued efforts, only around half of those in most of the clinical risk groups are being immunised</a:t>
            </a:r>
          </a:p>
          <a:p>
            <a:pPr>
              <a:lnSpc>
                <a:spcPct val="140000"/>
              </a:lnSpc>
              <a:spcAft>
                <a:spcPts val="1200"/>
              </a:spcAft>
            </a:pPr>
            <a:r>
              <a:rPr lang="en-GB" sz="1600">
                <a:solidFill>
                  <a:srgbClr val="333333"/>
                </a:solidFill>
                <a:effectLst/>
                <a:latin typeface="Arial" panose="020B0604020202020204" pitchFamily="34" charset="0"/>
                <a:ea typeface="Times New Roman" panose="02020603050405020304" pitchFamily="18" charset="0"/>
              </a:rPr>
              <a:t>uptake in the youngest risk groups (6 months to 2 years) is around </a:t>
            </a:r>
            <a:r>
              <a:rPr lang="en-GB" sz="1600">
                <a:solidFill>
                  <a:srgbClr val="333333"/>
                </a:solidFill>
                <a:ea typeface="Times New Roman" panose="02020603050405020304" pitchFamily="18" charset="0"/>
              </a:rPr>
              <a:t>1</a:t>
            </a:r>
            <a:r>
              <a:rPr lang="en-GB" sz="1600">
                <a:solidFill>
                  <a:srgbClr val="333333"/>
                </a:solidFill>
                <a:effectLst/>
                <a:latin typeface="Arial" panose="020B0604020202020204" pitchFamily="34" charset="0"/>
                <a:ea typeface="Times New Roman" panose="02020603050405020304" pitchFamily="18" charset="0"/>
              </a:rPr>
              <a:t>0-15%</a:t>
            </a:r>
            <a:endParaRPr lang="en-GB" sz="1600">
              <a:effectLst/>
              <a:latin typeface="Times New Roman" panose="02020603050405020304" pitchFamily="18" charset="0"/>
              <a:ea typeface="Times New Roman" panose="02020603050405020304" pitchFamily="18" charset="0"/>
            </a:endParaRPr>
          </a:p>
        </p:txBody>
      </p:sp>
      <p:sp>
        <p:nvSpPr>
          <p:cNvPr id="8" name="Slide Number Placeholder 7">
            <a:extLst>
              <a:ext uri="{FF2B5EF4-FFF2-40B4-BE49-F238E27FC236}">
                <a16:creationId xmlns:a16="http://schemas.microsoft.com/office/drawing/2014/main" id="{39ABAF3E-263D-4864-9588-6F877AD5F9D4}"/>
              </a:ext>
            </a:extLst>
          </p:cNvPr>
          <p:cNvSpPr>
            <a:spLocks noGrp="1"/>
          </p:cNvSpPr>
          <p:nvPr>
            <p:ph type="sldNum" sz="quarter" idx="11"/>
          </p:nvPr>
        </p:nvSpPr>
        <p:spPr/>
        <p:txBody>
          <a:bodyPr/>
          <a:lstStyle/>
          <a:p>
            <a:fld id="{344369E4-5DE7-46E5-874E-4FD437973785}" type="slidenum">
              <a:rPr lang="en-GB" smtClean="0"/>
              <a:pPr/>
              <a:t>27</a:t>
            </a:fld>
            <a:endParaRPr lang="en-GB" sz="1400"/>
          </a:p>
        </p:txBody>
      </p:sp>
      <p:sp>
        <p:nvSpPr>
          <p:cNvPr id="10" name="Footer Placeholder 9">
            <a:extLst>
              <a:ext uri="{FF2B5EF4-FFF2-40B4-BE49-F238E27FC236}">
                <a16:creationId xmlns:a16="http://schemas.microsoft.com/office/drawing/2014/main" id="{2C5A4796-6E84-4CAB-9C8C-55F70FD67EA0}"/>
              </a:ext>
            </a:extLst>
          </p:cNvPr>
          <p:cNvSpPr>
            <a:spLocks noGrp="1"/>
          </p:cNvSpPr>
          <p:nvPr>
            <p:ph type="ftr" sz="quarter" idx="10"/>
          </p:nvPr>
        </p:nvSpPr>
        <p:spPr/>
        <p:txBody>
          <a:bodyPr/>
          <a:lstStyle/>
          <a:p>
            <a:r>
              <a:rPr lang="en-US"/>
              <a:t>The national flu vaccination programme 2025 to 2026</a:t>
            </a:r>
            <a:endParaRPr lang="en-GB" sz="1400"/>
          </a:p>
        </p:txBody>
      </p:sp>
      <p:graphicFrame>
        <p:nvGraphicFramePr>
          <p:cNvPr id="5" name="Table 4">
            <a:extLst>
              <a:ext uri="{FF2B5EF4-FFF2-40B4-BE49-F238E27FC236}">
                <a16:creationId xmlns:a16="http://schemas.microsoft.com/office/drawing/2014/main" id="{A35EB090-C4D8-DC36-6020-BED44D617EDA}"/>
              </a:ext>
            </a:extLst>
          </p:cNvPr>
          <p:cNvGraphicFramePr>
            <a:graphicFrameLocks noGrp="1"/>
          </p:cNvGraphicFramePr>
          <p:nvPr>
            <p:extLst>
              <p:ext uri="{D42A27DB-BD31-4B8C-83A1-F6EECF244321}">
                <p14:modId xmlns:p14="http://schemas.microsoft.com/office/powerpoint/2010/main" val="1255272731"/>
              </p:ext>
            </p:extLst>
          </p:nvPr>
        </p:nvGraphicFramePr>
        <p:xfrm>
          <a:off x="330205" y="1474074"/>
          <a:ext cx="7546856" cy="4823147"/>
        </p:xfrm>
        <a:graphic>
          <a:graphicData uri="http://schemas.openxmlformats.org/drawingml/2006/table">
            <a:tbl>
              <a:tblPr firstRow="1" bandRow="1">
                <a:tableStyleId>{5C22544A-7EE6-4342-B048-85BDC9FD1C3A}</a:tableStyleId>
              </a:tblPr>
              <a:tblGrid>
                <a:gridCol w="2039691">
                  <a:extLst>
                    <a:ext uri="{9D8B030D-6E8A-4147-A177-3AD203B41FA5}">
                      <a16:colId xmlns:a16="http://schemas.microsoft.com/office/drawing/2014/main" val="1888035445"/>
                    </a:ext>
                  </a:extLst>
                </a:gridCol>
                <a:gridCol w="947856">
                  <a:extLst>
                    <a:ext uri="{9D8B030D-6E8A-4147-A177-3AD203B41FA5}">
                      <a16:colId xmlns:a16="http://schemas.microsoft.com/office/drawing/2014/main" val="1729385150"/>
                    </a:ext>
                  </a:extLst>
                </a:gridCol>
                <a:gridCol w="1019845">
                  <a:extLst>
                    <a:ext uri="{9D8B030D-6E8A-4147-A177-3AD203B41FA5}">
                      <a16:colId xmlns:a16="http://schemas.microsoft.com/office/drawing/2014/main" val="1516848562"/>
                    </a:ext>
                  </a:extLst>
                </a:gridCol>
                <a:gridCol w="1151825">
                  <a:extLst>
                    <a:ext uri="{9D8B030D-6E8A-4147-A177-3AD203B41FA5}">
                      <a16:colId xmlns:a16="http://schemas.microsoft.com/office/drawing/2014/main" val="3088469427"/>
                    </a:ext>
                  </a:extLst>
                </a:gridCol>
                <a:gridCol w="1139828">
                  <a:extLst>
                    <a:ext uri="{9D8B030D-6E8A-4147-A177-3AD203B41FA5}">
                      <a16:colId xmlns:a16="http://schemas.microsoft.com/office/drawing/2014/main" val="3453212642"/>
                    </a:ext>
                  </a:extLst>
                </a:gridCol>
                <a:gridCol w="1247811">
                  <a:extLst>
                    <a:ext uri="{9D8B030D-6E8A-4147-A177-3AD203B41FA5}">
                      <a16:colId xmlns:a16="http://schemas.microsoft.com/office/drawing/2014/main" val="1211375152"/>
                    </a:ext>
                  </a:extLst>
                </a:gridCol>
              </a:tblGrid>
              <a:tr h="633107">
                <a:tc>
                  <a:txBody>
                    <a:bodyPr/>
                    <a:lstStyle/>
                    <a:p>
                      <a:pPr>
                        <a:lnSpc>
                          <a:spcPct val="107000"/>
                        </a:lnSpc>
                        <a:spcAft>
                          <a:spcPts val="800"/>
                        </a:spcAft>
                      </a:pPr>
                      <a:r>
                        <a:rPr lang="en-GB" sz="1100" kern="1200">
                          <a:effectLst/>
                        </a:rPr>
                        <a:t>Risk group</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nSpc>
                          <a:spcPct val="107000"/>
                        </a:lnSpc>
                        <a:spcAft>
                          <a:spcPts val="800"/>
                        </a:spcAft>
                      </a:pPr>
                      <a:r>
                        <a:rPr lang="en-GB" sz="1100" kern="1200">
                          <a:effectLst/>
                        </a:rPr>
                        <a:t>6 months to under 2 years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nSpc>
                          <a:spcPct val="107000"/>
                        </a:lnSpc>
                        <a:spcAft>
                          <a:spcPts val="800"/>
                        </a:spcAft>
                      </a:pPr>
                      <a:r>
                        <a:rPr lang="en-GB" sz="1100" kern="1200">
                          <a:effectLst/>
                        </a:rPr>
                        <a:t>2 years to under 5 years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nSpc>
                          <a:spcPct val="107000"/>
                        </a:lnSpc>
                        <a:spcAft>
                          <a:spcPts val="800"/>
                        </a:spcAft>
                      </a:pPr>
                      <a:r>
                        <a:rPr lang="en-GB" sz="1100" kern="1200">
                          <a:effectLst/>
                        </a:rPr>
                        <a:t>5 years to under 16 years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nSpc>
                          <a:spcPct val="107000"/>
                        </a:lnSpc>
                        <a:spcAft>
                          <a:spcPts val="800"/>
                        </a:spcAft>
                      </a:pPr>
                      <a:r>
                        <a:rPr lang="en-GB" sz="1100" kern="1200">
                          <a:effectLst/>
                        </a:rPr>
                        <a:t>16 years to under 65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nSpc>
                          <a:spcPct val="107000"/>
                        </a:lnSpc>
                        <a:spcAft>
                          <a:spcPts val="800"/>
                        </a:spcAft>
                      </a:pPr>
                      <a:r>
                        <a:rPr lang="en-GB" sz="1100" kern="1200">
                          <a:effectLst/>
                        </a:rPr>
                        <a:t>Total under 65 years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extLst>
                  <a:ext uri="{0D108BD9-81ED-4DB2-BD59-A6C34878D82A}">
                    <a16:rowId xmlns:a16="http://schemas.microsoft.com/office/drawing/2014/main" val="1498912219"/>
                  </a:ext>
                </a:extLst>
              </a:tr>
              <a:tr h="344653">
                <a:tc>
                  <a:txBody>
                    <a:bodyPr/>
                    <a:lstStyle/>
                    <a:p>
                      <a:pPr>
                        <a:lnSpc>
                          <a:spcPct val="107000"/>
                        </a:lnSpc>
                        <a:spcAft>
                          <a:spcPts val="800"/>
                        </a:spcAft>
                      </a:pPr>
                      <a:r>
                        <a:rPr lang="en-GB" sz="1000" kern="1200">
                          <a:effectLst/>
                        </a:rPr>
                        <a:t>Patients with Diabetes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gn="ctr">
                        <a:lnSpc>
                          <a:spcPct val="107000"/>
                        </a:lnSpc>
                        <a:spcAft>
                          <a:spcPts val="800"/>
                        </a:spcAft>
                      </a:pPr>
                      <a:r>
                        <a:rPr lang="en-GB" sz="1100" kern="1200">
                          <a:effectLst/>
                        </a:rPr>
                        <a:t>10.6</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gn="ct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44.3</a:t>
                      </a:r>
                    </a:p>
                  </a:txBody>
                  <a:tcPr marL="82040" marR="82040" marT="41020" marB="41020"/>
                </a:tc>
                <a:tc>
                  <a:txBody>
                    <a:bodyPr/>
                    <a:lstStyle/>
                    <a:p>
                      <a:pPr algn="ctr">
                        <a:lnSpc>
                          <a:spcPct val="107000"/>
                        </a:lnSpc>
                        <a:spcAft>
                          <a:spcPts val="800"/>
                        </a:spcAft>
                      </a:pPr>
                      <a:r>
                        <a:rPr lang="en-GB" sz="1100" kern="1200">
                          <a:effectLst/>
                        </a:rPr>
                        <a:t>51.1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gn="ctr">
                        <a:lnSpc>
                          <a:spcPct val="107000"/>
                        </a:lnSpc>
                        <a:spcAft>
                          <a:spcPts val="800"/>
                        </a:spcAft>
                      </a:pPr>
                      <a:r>
                        <a:rPr lang="en-GB" sz="1100" kern="1200">
                          <a:effectLst/>
                        </a:rPr>
                        <a:t>49.7</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gn="ctr">
                        <a:lnSpc>
                          <a:spcPct val="107000"/>
                        </a:lnSpc>
                        <a:spcAft>
                          <a:spcPts val="800"/>
                        </a:spcAft>
                      </a:pPr>
                      <a:r>
                        <a:rPr lang="en-GB" sz="1100" kern="1200">
                          <a:effectLst/>
                        </a:rPr>
                        <a:t>49.7</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extLst>
                  <a:ext uri="{0D108BD9-81ED-4DB2-BD59-A6C34878D82A}">
                    <a16:rowId xmlns:a16="http://schemas.microsoft.com/office/drawing/2014/main" val="201686576"/>
                  </a:ext>
                </a:extLst>
              </a:tr>
              <a:tr h="414265">
                <a:tc>
                  <a:txBody>
                    <a:bodyPr/>
                    <a:lstStyle/>
                    <a:p>
                      <a:pPr>
                        <a:lnSpc>
                          <a:spcPct val="107000"/>
                        </a:lnSpc>
                        <a:spcAft>
                          <a:spcPts val="800"/>
                        </a:spcAft>
                      </a:pPr>
                      <a:r>
                        <a:rPr lang="en-GB" sz="1000" kern="1200">
                          <a:effectLst/>
                        </a:rPr>
                        <a:t>Patients with Chronic Kidney Disease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gn="ctr">
                        <a:lnSpc>
                          <a:spcPct val="107000"/>
                        </a:lnSpc>
                        <a:spcAft>
                          <a:spcPts val="800"/>
                        </a:spcAft>
                      </a:pPr>
                      <a:r>
                        <a:rPr lang="en-GB" sz="1100" kern="1200">
                          <a:effectLst/>
                        </a:rPr>
                        <a:t>14.8</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gn="ctr">
                        <a:lnSpc>
                          <a:spcPct val="107000"/>
                        </a:lnSpc>
                        <a:spcAft>
                          <a:spcPts val="800"/>
                        </a:spcAft>
                      </a:pPr>
                      <a:r>
                        <a:rPr lang="en-GB" sz="1100" kern="1200">
                          <a:effectLst/>
                        </a:rPr>
                        <a:t>40.1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gn="ctr">
                        <a:lnSpc>
                          <a:spcPct val="107000"/>
                        </a:lnSpc>
                        <a:spcAft>
                          <a:spcPts val="800"/>
                        </a:spcAft>
                      </a:pPr>
                      <a:r>
                        <a:rPr lang="en-GB" sz="1100" kern="1200">
                          <a:effectLst/>
                        </a:rPr>
                        <a:t>44.3</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gn="ctr">
                        <a:lnSpc>
                          <a:spcPct val="107000"/>
                        </a:lnSpc>
                        <a:spcAft>
                          <a:spcPts val="800"/>
                        </a:spcAft>
                      </a:pPr>
                      <a:r>
                        <a:rPr lang="en-GB" sz="1100" kern="1200">
                          <a:effectLst/>
                        </a:rPr>
                        <a:t>48.1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gn="ctr">
                        <a:lnSpc>
                          <a:spcPct val="107000"/>
                        </a:lnSpc>
                        <a:spcAft>
                          <a:spcPts val="800"/>
                        </a:spcAft>
                      </a:pPr>
                      <a:r>
                        <a:rPr lang="en-GB" sz="1100" kern="1200">
                          <a:effectLst/>
                        </a:rPr>
                        <a:t>48.0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extLst>
                  <a:ext uri="{0D108BD9-81ED-4DB2-BD59-A6C34878D82A}">
                    <a16:rowId xmlns:a16="http://schemas.microsoft.com/office/drawing/2014/main" val="2663570457"/>
                  </a:ext>
                </a:extLst>
              </a:tr>
              <a:tr h="414265">
                <a:tc>
                  <a:txBody>
                    <a:bodyPr/>
                    <a:lstStyle/>
                    <a:p>
                      <a:pPr>
                        <a:lnSpc>
                          <a:spcPct val="107000"/>
                        </a:lnSpc>
                        <a:spcAft>
                          <a:spcPts val="800"/>
                        </a:spcAft>
                      </a:pPr>
                      <a:r>
                        <a:rPr lang="en-GB" sz="1000" kern="1200">
                          <a:effectLst/>
                        </a:rPr>
                        <a:t>Patients with immunosuppression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gn="ctr">
                        <a:lnSpc>
                          <a:spcPct val="107000"/>
                        </a:lnSpc>
                        <a:spcAft>
                          <a:spcPts val="800"/>
                        </a:spcAft>
                      </a:pPr>
                      <a:r>
                        <a:rPr lang="en-GB" sz="1100" kern="1200">
                          <a:effectLst/>
                        </a:rPr>
                        <a:t>9.8</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gn="ctr">
                        <a:lnSpc>
                          <a:spcPct val="107000"/>
                        </a:lnSpc>
                        <a:spcAft>
                          <a:spcPts val="800"/>
                        </a:spcAft>
                      </a:pPr>
                      <a:r>
                        <a:rPr lang="en-GB" sz="1100" kern="1200">
                          <a:effectLst/>
                        </a:rPr>
                        <a:t>38.3</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gn="ctr">
                        <a:lnSpc>
                          <a:spcPct val="107000"/>
                        </a:lnSpc>
                        <a:spcAft>
                          <a:spcPts val="800"/>
                        </a:spcAft>
                      </a:pPr>
                      <a:r>
                        <a:rPr lang="en-GB" sz="1100" kern="1200">
                          <a:effectLst/>
                        </a:rPr>
                        <a:t>46.1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gn="ctr">
                        <a:lnSpc>
                          <a:spcPct val="107000"/>
                        </a:lnSpc>
                        <a:spcAft>
                          <a:spcPts val="800"/>
                        </a:spcAft>
                      </a:pPr>
                      <a:r>
                        <a:rPr lang="en-GB" sz="1100" kern="1200">
                          <a:effectLst/>
                        </a:rPr>
                        <a:t>47.4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gn="ctr">
                        <a:lnSpc>
                          <a:spcPct val="107000"/>
                        </a:lnSpc>
                        <a:spcAft>
                          <a:spcPts val="800"/>
                        </a:spcAft>
                      </a:pPr>
                      <a:r>
                        <a:rPr lang="en-GB" sz="1100" kern="1200">
                          <a:effectLst/>
                        </a:rPr>
                        <a:t>47.2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extLst>
                  <a:ext uri="{0D108BD9-81ED-4DB2-BD59-A6C34878D82A}">
                    <a16:rowId xmlns:a16="http://schemas.microsoft.com/office/drawing/2014/main" val="4103058990"/>
                  </a:ext>
                </a:extLst>
              </a:tr>
              <a:tr h="752098">
                <a:tc>
                  <a:txBody>
                    <a:bodyPr/>
                    <a:lstStyle/>
                    <a:p>
                      <a:pPr>
                        <a:lnSpc>
                          <a:spcPct val="107000"/>
                        </a:lnSpc>
                        <a:spcAft>
                          <a:spcPts val="800"/>
                        </a:spcAft>
                      </a:pPr>
                      <a:r>
                        <a:rPr lang="en-GB" sz="1000" kern="1200">
                          <a:effectLst/>
                        </a:rPr>
                        <a:t>Patients with Chronic Neurological Disease (including Stroke/TIA, Cerebral Palsy or MS)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gn="ctr">
                        <a:lnSpc>
                          <a:spcPct val="107000"/>
                        </a:lnSpc>
                        <a:spcAft>
                          <a:spcPts val="800"/>
                        </a:spcAft>
                      </a:pPr>
                      <a:r>
                        <a:rPr lang="en-GB" sz="1100" kern="1200">
                          <a:effectLst/>
                        </a:rPr>
                        <a:t>12.6</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gn="ctr">
                        <a:lnSpc>
                          <a:spcPct val="107000"/>
                        </a:lnSpc>
                        <a:spcAft>
                          <a:spcPts val="800"/>
                        </a:spcAft>
                      </a:pPr>
                      <a:r>
                        <a:rPr lang="en-GB" sz="1100" kern="1200">
                          <a:effectLst/>
                        </a:rPr>
                        <a:t>41.2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gn="ctr">
                        <a:lnSpc>
                          <a:spcPct val="107000"/>
                        </a:lnSpc>
                        <a:spcAft>
                          <a:spcPts val="800"/>
                        </a:spcAft>
                      </a:pPr>
                      <a:r>
                        <a:rPr lang="en-GB" sz="1100" kern="1200">
                          <a:effectLst/>
                        </a:rPr>
                        <a:t>47.8</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gn="ctr">
                        <a:lnSpc>
                          <a:spcPct val="107000"/>
                        </a:lnSpc>
                        <a:spcAft>
                          <a:spcPts val="800"/>
                        </a:spcAft>
                      </a:pPr>
                      <a:r>
                        <a:rPr lang="en-GB" sz="1100" kern="1200">
                          <a:effectLst/>
                        </a:rPr>
                        <a:t>44.5</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gn="ctr">
                        <a:lnSpc>
                          <a:spcPct val="107000"/>
                        </a:lnSpc>
                        <a:spcAft>
                          <a:spcPts val="800"/>
                        </a:spcAft>
                      </a:pPr>
                      <a:r>
                        <a:rPr lang="en-GB" sz="1100" kern="1200">
                          <a:effectLst/>
                        </a:rPr>
                        <a:t>44.6</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extLst>
                  <a:ext uri="{0D108BD9-81ED-4DB2-BD59-A6C34878D82A}">
                    <a16:rowId xmlns:a16="http://schemas.microsoft.com/office/drawing/2014/main" val="2278396694"/>
                  </a:ext>
                </a:extLst>
              </a:tr>
              <a:tr h="583181">
                <a:tc>
                  <a:txBody>
                    <a:bodyPr/>
                    <a:lstStyle/>
                    <a:p>
                      <a:pPr>
                        <a:lnSpc>
                          <a:spcPct val="107000"/>
                        </a:lnSpc>
                        <a:spcAft>
                          <a:spcPts val="800"/>
                        </a:spcAft>
                      </a:pPr>
                      <a:r>
                        <a:rPr lang="en-GB" sz="1000" kern="1200">
                          <a:effectLst/>
                        </a:rPr>
                        <a:t>Patients with Chronic Respiratory Disease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gn="ctr">
                        <a:lnSpc>
                          <a:spcPct val="107000"/>
                        </a:lnSpc>
                        <a:spcAft>
                          <a:spcPts val="800"/>
                        </a:spcAft>
                      </a:pPr>
                      <a:r>
                        <a:rPr lang="en-GB" sz="1100" kern="1200">
                          <a:effectLst/>
                        </a:rPr>
                        <a:t>16.0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gn="ctr">
                        <a:lnSpc>
                          <a:spcPct val="107000"/>
                        </a:lnSpc>
                        <a:spcAft>
                          <a:spcPts val="800"/>
                        </a:spcAft>
                      </a:pPr>
                      <a:r>
                        <a:rPr lang="en-GB" sz="1100" kern="1200">
                          <a:effectLst/>
                        </a:rPr>
                        <a:t>49.4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gn="ctr">
                        <a:lnSpc>
                          <a:spcPct val="107000"/>
                        </a:lnSpc>
                        <a:spcAft>
                          <a:spcPts val="800"/>
                        </a:spcAft>
                      </a:pPr>
                      <a:r>
                        <a:rPr lang="en-GB" sz="1100" kern="1200">
                          <a:effectLst/>
                        </a:rPr>
                        <a:t>54.1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gn="ctr">
                        <a:lnSpc>
                          <a:spcPct val="107000"/>
                        </a:lnSpc>
                        <a:spcAft>
                          <a:spcPts val="800"/>
                        </a:spcAft>
                      </a:pPr>
                      <a:r>
                        <a:rPr lang="en-GB" sz="1100" kern="1200">
                          <a:effectLst/>
                        </a:rPr>
                        <a:t>43.4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gn="ctr">
                        <a:lnSpc>
                          <a:spcPct val="107000"/>
                        </a:lnSpc>
                        <a:spcAft>
                          <a:spcPts val="800"/>
                        </a:spcAft>
                      </a:pPr>
                      <a:r>
                        <a:rPr lang="en-GB" sz="1100" kern="1200">
                          <a:effectLst/>
                        </a:rPr>
                        <a:t>44.6</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extLst>
                  <a:ext uri="{0D108BD9-81ED-4DB2-BD59-A6C34878D82A}">
                    <a16:rowId xmlns:a16="http://schemas.microsoft.com/office/drawing/2014/main" val="3989131885"/>
                  </a:ext>
                </a:extLst>
              </a:tr>
              <a:tr h="414265">
                <a:tc>
                  <a:txBody>
                    <a:bodyPr/>
                    <a:lstStyle/>
                    <a:p>
                      <a:pPr>
                        <a:lnSpc>
                          <a:spcPct val="107000"/>
                        </a:lnSpc>
                        <a:spcAft>
                          <a:spcPts val="800"/>
                        </a:spcAft>
                      </a:pPr>
                      <a:r>
                        <a:rPr lang="en-GB" sz="1000" kern="1200">
                          <a:effectLst/>
                        </a:rPr>
                        <a:t>Patients with Chronic Heart Disease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gn="ctr">
                        <a:lnSpc>
                          <a:spcPct val="107000"/>
                        </a:lnSpc>
                        <a:spcAft>
                          <a:spcPts val="800"/>
                        </a:spcAft>
                      </a:pPr>
                      <a:r>
                        <a:rPr lang="en-GB" sz="1100" kern="1200">
                          <a:effectLst/>
                        </a:rPr>
                        <a:t>11.2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gn="ctr">
                        <a:lnSpc>
                          <a:spcPct val="107000"/>
                        </a:lnSpc>
                        <a:spcAft>
                          <a:spcPts val="800"/>
                        </a:spcAft>
                      </a:pPr>
                      <a:r>
                        <a:rPr lang="en-GB" sz="1100" kern="1200">
                          <a:effectLst/>
                        </a:rPr>
                        <a:t>40.8</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gn="ctr">
                        <a:lnSpc>
                          <a:spcPct val="107000"/>
                        </a:lnSpc>
                        <a:spcAft>
                          <a:spcPts val="800"/>
                        </a:spcAft>
                      </a:pPr>
                      <a:r>
                        <a:rPr lang="en-GB" sz="1100" kern="1200">
                          <a:effectLst/>
                        </a:rPr>
                        <a:t>49.8</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gn="ctr">
                        <a:lnSpc>
                          <a:spcPct val="107000"/>
                        </a:lnSpc>
                        <a:spcAft>
                          <a:spcPts val="800"/>
                        </a:spcAft>
                      </a:pPr>
                      <a:r>
                        <a:rPr lang="en-GB" sz="1100" kern="1200">
                          <a:effectLst/>
                        </a:rPr>
                        <a:t>41.1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gn="ctr">
                        <a:lnSpc>
                          <a:spcPct val="107000"/>
                        </a:lnSpc>
                        <a:spcAft>
                          <a:spcPts val="800"/>
                        </a:spcAft>
                      </a:pPr>
                      <a:r>
                        <a:rPr lang="en-GB" sz="1100" kern="1200">
                          <a:effectLst/>
                        </a:rPr>
                        <a:t>41.4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extLst>
                  <a:ext uri="{0D108BD9-81ED-4DB2-BD59-A6C34878D82A}">
                    <a16:rowId xmlns:a16="http://schemas.microsoft.com/office/drawing/2014/main" val="4262533371"/>
                  </a:ext>
                </a:extLst>
              </a:tr>
              <a:tr h="414265">
                <a:tc>
                  <a:txBody>
                    <a:bodyPr/>
                    <a:lstStyle/>
                    <a:p>
                      <a:pPr>
                        <a:lnSpc>
                          <a:spcPct val="107000"/>
                        </a:lnSpc>
                        <a:spcAft>
                          <a:spcPts val="800"/>
                        </a:spcAft>
                      </a:pPr>
                      <a:r>
                        <a:rPr lang="en-GB" sz="1000" kern="1200">
                          <a:effectLst/>
                        </a:rPr>
                        <a:t>Patients with Chronic Liver Disease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gn="ctr">
                        <a:lnSpc>
                          <a:spcPct val="107000"/>
                        </a:lnSpc>
                        <a:spcAft>
                          <a:spcPts val="800"/>
                        </a:spcAft>
                      </a:pPr>
                      <a:r>
                        <a:rPr lang="en-GB" sz="1100" kern="1200">
                          <a:effectLst/>
                        </a:rPr>
                        <a:t>16.1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gn="ctr">
                        <a:lnSpc>
                          <a:spcPct val="107000"/>
                        </a:lnSpc>
                        <a:spcAft>
                          <a:spcPts val="800"/>
                        </a:spcAft>
                      </a:pPr>
                      <a:r>
                        <a:rPr lang="en-GB" sz="1100" kern="1200">
                          <a:effectLst/>
                        </a:rPr>
                        <a:t>41.1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gn="ctr">
                        <a:lnSpc>
                          <a:spcPct val="107000"/>
                        </a:lnSpc>
                        <a:spcAft>
                          <a:spcPts val="800"/>
                        </a:spcAft>
                      </a:pPr>
                      <a:r>
                        <a:rPr lang="en-GB" sz="1100" kern="1200">
                          <a:effectLst/>
                        </a:rPr>
                        <a:t>42.0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gn="ctr">
                        <a:lnSpc>
                          <a:spcPct val="107000"/>
                        </a:lnSpc>
                        <a:spcAft>
                          <a:spcPts val="800"/>
                        </a:spcAft>
                      </a:pPr>
                      <a:r>
                        <a:rPr lang="en-GB" sz="1100" kern="1200">
                          <a:effectLst/>
                        </a:rPr>
                        <a:t>33.7</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gn="ctr">
                        <a:lnSpc>
                          <a:spcPct val="107000"/>
                        </a:lnSpc>
                        <a:spcAft>
                          <a:spcPts val="800"/>
                        </a:spcAft>
                      </a:pPr>
                      <a:r>
                        <a:rPr lang="en-GB" sz="1100" kern="1200">
                          <a:effectLst/>
                        </a:rPr>
                        <a:t>33.8</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extLst>
                  <a:ext uri="{0D108BD9-81ED-4DB2-BD59-A6C34878D82A}">
                    <a16:rowId xmlns:a16="http://schemas.microsoft.com/office/drawing/2014/main" val="1107439960"/>
                  </a:ext>
                </a:extLst>
              </a:tr>
              <a:tr h="414265">
                <a:tc>
                  <a:txBody>
                    <a:bodyPr/>
                    <a:lstStyle/>
                    <a:p>
                      <a:pPr>
                        <a:lnSpc>
                          <a:spcPct val="107000"/>
                        </a:lnSpc>
                        <a:spcAft>
                          <a:spcPts val="800"/>
                        </a:spcAft>
                      </a:pPr>
                      <a:r>
                        <a:rPr lang="en-GB" sz="1000" kern="1200">
                          <a:effectLst/>
                        </a:rPr>
                        <a:t>Patients with Asplenia or dysfunction of the spleen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gn="ctr">
                        <a:lnSpc>
                          <a:spcPct val="107000"/>
                        </a:lnSpc>
                        <a:spcAft>
                          <a:spcPts val="800"/>
                        </a:spcAft>
                      </a:pPr>
                      <a:r>
                        <a:rPr lang="en-GB" sz="1100" kern="1200">
                          <a:effectLst/>
                        </a:rPr>
                        <a:t>16.9</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gn="ctr">
                        <a:lnSpc>
                          <a:spcPct val="107000"/>
                        </a:lnSpc>
                        <a:spcAft>
                          <a:spcPts val="800"/>
                        </a:spcAft>
                      </a:pPr>
                      <a:r>
                        <a:rPr lang="en-GB" sz="1100" kern="1200">
                          <a:effectLst/>
                        </a:rPr>
                        <a:t>48.5</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gn="ctr">
                        <a:lnSpc>
                          <a:spcPct val="107000"/>
                        </a:lnSpc>
                        <a:spcAft>
                          <a:spcPts val="800"/>
                        </a:spcAft>
                      </a:pPr>
                      <a:r>
                        <a:rPr lang="en-GB" sz="1100" kern="1200">
                          <a:effectLst/>
                        </a:rPr>
                        <a:t>54.2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gn="ctr">
                        <a:lnSpc>
                          <a:spcPct val="107000"/>
                        </a:lnSpc>
                        <a:spcAft>
                          <a:spcPts val="800"/>
                        </a:spcAft>
                      </a:pPr>
                      <a:r>
                        <a:rPr lang="en-GB" sz="1100" kern="1200">
                          <a:effectLst/>
                        </a:rPr>
                        <a:t>42.8</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gn="ctr">
                        <a:lnSpc>
                          <a:spcPct val="107000"/>
                        </a:lnSpc>
                        <a:spcAft>
                          <a:spcPts val="800"/>
                        </a:spcAft>
                      </a:pPr>
                      <a:r>
                        <a:rPr lang="en-GB" sz="1100" kern="1200">
                          <a:effectLst/>
                        </a:rPr>
                        <a:t>43.9</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extLst>
                  <a:ext uri="{0D108BD9-81ED-4DB2-BD59-A6C34878D82A}">
                    <a16:rowId xmlns:a16="http://schemas.microsoft.com/office/drawing/2014/main" val="3131704404"/>
                  </a:ext>
                </a:extLst>
              </a:tr>
              <a:tr h="414265">
                <a:tc>
                  <a:txBody>
                    <a:bodyPr/>
                    <a:lstStyle/>
                    <a:p>
                      <a:pPr>
                        <a:lnSpc>
                          <a:spcPct val="107000"/>
                        </a:lnSpc>
                        <a:spcAft>
                          <a:spcPts val="800"/>
                        </a:spcAft>
                      </a:pPr>
                      <a:r>
                        <a:rPr lang="en-GB" sz="1000" kern="1200">
                          <a:effectLst/>
                        </a:rPr>
                        <a:t>Patients with morbid obesity (BMI&gt;=40) (no other risk factor)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80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gn="ctr">
                        <a:lnSpc>
                          <a:spcPct val="107000"/>
                        </a:lnSpc>
                        <a:spcAft>
                          <a:spcPts val="800"/>
                        </a:spcAft>
                      </a:pPr>
                      <a:r>
                        <a:rPr lang="en-GB" sz="1100" kern="1200">
                          <a:effectLst/>
                        </a:rPr>
                        <a: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gn="ctr">
                        <a:lnSpc>
                          <a:spcPct val="107000"/>
                        </a:lnSpc>
                        <a:spcAft>
                          <a:spcPts val="800"/>
                        </a:spcAft>
                      </a:pPr>
                      <a:r>
                        <a:rPr lang="en-GB" sz="1100" kern="1200">
                          <a:effectLst/>
                        </a:rPr>
                        <a: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gn="ctr">
                        <a:lnSpc>
                          <a:spcPct val="107000"/>
                        </a:lnSpc>
                        <a:spcAft>
                          <a:spcPts val="800"/>
                        </a:spcAft>
                      </a:pPr>
                      <a:r>
                        <a:rPr lang="en-GB" sz="1100" kern="1200">
                          <a:effectLst/>
                        </a:rPr>
                        <a:t>34.2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gn="ctr">
                        <a:lnSpc>
                          <a:spcPct val="107000"/>
                        </a:lnSpc>
                        <a:spcAft>
                          <a:spcPts val="800"/>
                        </a:spcAft>
                      </a:pPr>
                      <a:r>
                        <a:rPr lang="en-GB" sz="1100" kern="1200">
                          <a:effectLst/>
                          <a:latin typeface="Calibri" panose="020F0502020204030204" pitchFamily="34" charset="0"/>
                          <a:ea typeface="Calibri" panose="020F0502020204030204" pitchFamily="34" charset="0"/>
                          <a:cs typeface="Times New Roman" panose="02020603050405020304" pitchFamily="18" charset="0"/>
                        </a:rPr>
                        <a:t>34.2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extLst>
                  <a:ext uri="{0D108BD9-81ED-4DB2-BD59-A6C34878D82A}">
                    <a16:rowId xmlns:a16="http://schemas.microsoft.com/office/drawing/2014/main" val="816107312"/>
                  </a:ext>
                </a:extLst>
              </a:tr>
            </a:tbl>
          </a:graphicData>
        </a:graphic>
      </p:graphicFrame>
    </p:spTree>
    <p:extLst>
      <p:ext uri="{BB962C8B-B14F-4D97-AF65-F5344CB8AC3E}">
        <p14:creationId xmlns:p14="http://schemas.microsoft.com/office/powerpoint/2010/main" val="17344008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6E141-7E65-4A87-8739-F586430E4F39}"/>
              </a:ext>
            </a:extLst>
          </p:cNvPr>
          <p:cNvSpPr>
            <a:spLocks noGrp="1"/>
          </p:cNvSpPr>
          <p:nvPr>
            <p:ph type="title"/>
          </p:nvPr>
        </p:nvSpPr>
        <p:spPr/>
        <p:txBody>
          <a:bodyPr>
            <a:normAutofit fontScale="90000"/>
          </a:bodyPr>
          <a:lstStyle/>
          <a:p>
            <a:r>
              <a:rPr lang="en-GB" sz="4000"/>
              <a:t>Vaccine uptake for children in a clinical risk group      2024 to 2025</a:t>
            </a:r>
            <a:endParaRPr lang="en-GB"/>
          </a:p>
        </p:txBody>
      </p:sp>
      <p:sp>
        <p:nvSpPr>
          <p:cNvPr id="7" name="TextBox 6">
            <a:extLst>
              <a:ext uri="{FF2B5EF4-FFF2-40B4-BE49-F238E27FC236}">
                <a16:creationId xmlns:a16="http://schemas.microsoft.com/office/drawing/2014/main" id="{6866D355-B413-4A6E-B459-81A25919F345}"/>
              </a:ext>
            </a:extLst>
          </p:cNvPr>
          <p:cNvSpPr txBox="1"/>
          <p:nvPr/>
        </p:nvSpPr>
        <p:spPr>
          <a:xfrm>
            <a:off x="428794" y="1488658"/>
            <a:ext cx="4049899" cy="5447645"/>
          </a:xfrm>
          <a:prstGeom prst="rect">
            <a:avLst/>
          </a:prstGeom>
          <a:noFill/>
        </p:spPr>
        <p:txBody>
          <a:bodyPr wrap="square" rtlCol="0">
            <a:spAutoFit/>
          </a:bodyPr>
          <a:lstStyle/>
          <a:p>
            <a:pPr marL="285750" indent="-285750" fontAlgn="base">
              <a:spcBef>
                <a:spcPct val="0"/>
              </a:spcBef>
              <a:spcAft>
                <a:spcPct val="0"/>
              </a:spcAft>
              <a:buFont typeface="Arial" panose="020B0604020202020204" pitchFamily="34" charset="0"/>
              <a:buChar char="•"/>
            </a:pPr>
            <a:r>
              <a:rPr lang="en-GB" sz="1800">
                <a:solidFill>
                  <a:prstClr val="black"/>
                </a:solidFill>
              </a:rPr>
              <a:t>vaccine uptake is particularly low in the younger age groups with clinical conditions that put them at most risk of complications from flu</a:t>
            </a:r>
          </a:p>
          <a:p>
            <a:pPr fontAlgn="base">
              <a:spcBef>
                <a:spcPct val="0"/>
              </a:spcBef>
              <a:spcAft>
                <a:spcPct val="0"/>
              </a:spcAft>
            </a:pPr>
            <a:endParaRPr lang="en-GB" sz="1000">
              <a:solidFill>
                <a:prstClr val="black"/>
              </a:solidFill>
              <a:ea typeface="ヒラギノ角ゴ Pro W3" pitchFamily="84" charset="-128"/>
            </a:endParaRPr>
          </a:p>
          <a:p>
            <a:pPr marL="285750" indent="-285750" fontAlgn="base">
              <a:spcBef>
                <a:spcPct val="0"/>
              </a:spcBef>
              <a:spcAft>
                <a:spcPct val="0"/>
              </a:spcAft>
              <a:buFont typeface="Arial" panose="020B0604020202020204" pitchFamily="34" charset="0"/>
              <a:buChar char="•"/>
            </a:pPr>
            <a:r>
              <a:rPr lang="en-GB">
                <a:solidFill>
                  <a:prstClr val="black"/>
                </a:solidFill>
                <a:ea typeface="ヒラギノ角ゴ Pro W3" pitchFamily="84" charset="-128"/>
              </a:rPr>
              <a:t>vaccine uptake in children in clinical risk groups is higher in the age group where all children (healthy and clinical risk group) have been offered flu vaccination</a:t>
            </a:r>
          </a:p>
          <a:p>
            <a:pPr fontAlgn="base">
              <a:spcBef>
                <a:spcPct val="0"/>
              </a:spcBef>
              <a:spcAft>
                <a:spcPct val="0"/>
              </a:spcAft>
            </a:pPr>
            <a:endParaRPr lang="en-GB" sz="1000">
              <a:solidFill>
                <a:prstClr val="black"/>
              </a:solidFill>
            </a:endParaRPr>
          </a:p>
          <a:p>
            <a:pPr marL="285750" indent="-285750">
              <a:buFont typeface="Arial" panose="020B0604020202020204" pitchFamily="34" charset="0"/>
              <a:buChar char="•"/>
            </a:pPr>
            <a:r>
              <a:rPr lang="en-GB"/>
              <a:t>uptake in those aged 6 months to under 2 years remains the lowest in uptake by age band </a:t>
            </a:r>
          </a:p>
          <a:p>
            <a:endParaRPr lang="en-GB" sz="1000"/>
          </a:p>
          <a:p>
            <a:pPr marL="285750" indent="-285750">
              <a:buFont typeface="Arial" panose="020B0604020202020204" pitchFamily="34" charset="0"/>
              <a:buChar char="•"/>
            </a:pPr>
            <a:r>
              <a:rPr lang="en-GB" sz="1800">
                <a:solidFill>
                  <a:prstClr val="black"/>
                </a:solidFill>
                <a:latin typeface="Arial" pitchFamily="34" charset="0"/>
              </a:rPr>
              <a:t>immunisers should make sure that all children in a clinical risk group have the opportunity to receive flu vaccine</a:t>
            </a:r>
          </a:p>
          <a:p>
            <a:pPr marL="285750" indent="-285750">
              <a:buFont typeface="Arial" panose="020B0604020202020204" pitchFamily="34" charset="0"/>
              <a:buChar char="•"/>
            </a:pPr>
            <a:endParaRPr lang="en-GB"/>
          </a:p>
          <a:p>
            <a:pPr marL="285750" indent="-285750">
              <a:buFont typeface="Arial" panose="020B0604020202020204" pitchFamily="34" charset="0"/>
              <a:buChar char="•"/>
            </a:pPr>
            <a:endParaRPr lang="en-GB" sz="1200">
              <a:solidFill>
                <a:prstClr val="black"/>
              </a:solidFill>
            </a:endParaRPr>
          </a:p>
        </p:txBody>
      </p:sp>
      <p:sp>
        <p:nvSpPr>
          <p:cNvPr id="6" name="Slide Number Placeholder 5">
            <a:extLst>
              <a:ext uri="{FF2B5EF4-FFF2-40B4-BE49-F238E27FC236}">
                <a16:creationId xmlns:a16="http://schemas.microsoft.com/office/drawing/2014/main" id="{0CF0A1E0-5567-4817-8D98-6DCA540C2BEE}"/>
              </a:ext>
            </a:extLst>
          </p:cNvPr>
          <p:cNvSpPr>
            <a:spLocks noGrp="1"/>
          </p:cNvSpPr>
          <p:nvPr>
            <p:ph type="sldNum" sz="quarter" idx="11"/>
          </p:nvPr>
        </p:nvSpPr>
        <p:spPr/>
        <p:txBody>
          <a:bodyPr/>
          <a:lstStyle/>
          <a:p>
            <a:fld id="{344369E4-5DE7-46E5-874E-4FD437973785}" type="slidenum">
              <a:rPr lang="en-GB" smtClean="0"/>
              <a:pPr/>
              <a:t>28</a:t>
            </a:fld>
            <a:endParaRPr lang="en-GB" sz="1400"/>
          </a:p>
        </p:txBody>
      </p:sp>
      <p:sp>
        <p:nvSpPr>
          <p:cNvPr id="12" name="Footer Placeholder 11">
            <a:extLst>
              <a:ext uri="{FF2B5EF4-FFF2-40B4-BE49-F238E27FC236}">
                <a16:creationId xmlns:a16="http://schemas.microsoft.com/office/drawing/2014/main" id="{9F6BB539-E36B-46ED-BCF4-F48423D92176}"/>
              </a:ext>
            </a:extLst>
          </p:cNvPr>
          <p:cNvSpPr>
            <a:spLocks noGrp="1"/>
          </p:cNvSpPr>
          <p:nvPr>
            <p:ph type="ftr" sz="quarter" idx="10"/>
          </p:nvPr>
        </p:nvSpPr>
        <p:spPr/>
        <p:txBody>
          <a:bodyPr/>
          <a:lstStyle/>
          <a:p>
            <a:r>
              <a:rPr lang="en-US"/>
              <a:t>The national flu vaccination programme 2025 to 2026</a:t>
            </a:r>
            <a:endParaRPr lang="en-GB" sz="1400"/>
          </a:p>
        </p:txBody>
      </p:sp>
      <p:sp>
        <p:nvSpPr>
          <p:cNvPr id="9" name="TextBox 8">
            <a:extLst>
              <a:ext uri="{FF2B5EF4-FFF2-40B4-BE49-F238E27FC236}">
                <a16:creationId xmlns:a16="http://schemas.microsoft.com/office/drawing/2014/main" id="{0F4206AD-3107-498E-97B5-3DD70841BC13}"/>
              </a:ext>
            </a:extLst>
          </p:cNvPr>
          <p:cNvSpPr txBox="1"/>
          <p:nvPr/>
        </p:nvSpPr>
        <p:spPr>
          <a:xfrm>
            <a:off x="5695233" y="1566961"/>
            <a:ext cx="5753427" cy="738664"/>
          </a:xfrm>
          <a:prstGeom prst="rect">
            <a:avLst/>
          </a:prstGeom>
          <a:noFill/>
        </p:spPr>
        <p:txBody>
          <a:bodyPr wrap="square" rtlCol="0">
            <a:spAutoFit/>
          </a:bodyPr>
          <a:lstStyle/>
          <a:p>
            <a:r>
              <a:rPr lang="en-GB" sz="1400" b="1"/>
              <a:t>Vaccine uptake (%) in the under 65s in clinical risk groups by age group in England in the 2024 to 20245 season compared with previous survey seasons </a:t>
            </a:r>
            <a:endParaRPr lang="en-GB" sz="1400"/>
          </a:p>
        </p:txBody>
      </p:sp>
      <p:pic>
        <p:nvPicPr>
          <p:cNvPr id="4" name="Picture 3">
            <a:extLst>
              <a:ext uri="{FF2B5EF4-FFF2-40B4-BE49-F238E27FC236}">
                <a16:creationId xmlns:a16="http://schemas.microsoft.com/office/drawing/2014/main" id="{0DE13B03-E2D0-FCDE-0922-B839DA7675EB}"/>
              </a:ext>
            </a:extLst>
          </p:cNvPr>
          <p:cNvPicPr>
            <a:picLocks noChangeAspect="1"/>
          </p:cNvPicPr>
          <p:nvPr/>
        </p:nvPicPr>
        <p:blipFill>
          <a:blip r:embed="rId3"/>
          <a:stretch>
            <a:fillRect/>
          </a:stretch>
        </p:blipFill>
        <p:spPr>
          <a:xfrm>
            <a:off x="4714875" y="2505119"/>
            <a:ext cx="7477125" cy="3657600"/>
          </a:xfrm>
          <a:prstGeom prst="rect">
            <a:avLst/>
          </a:prstGeom>
        </p:spPr>
      </p:pic>
    </p:spTree>
    <p:extLst>
      <p:ext uri="{BB962C8B-B14F-4D97-AF65-F5344CB8AC3E}">
        <p14:creationId xmlns:p14="http://schemas.microsoft.com/office/powerpoint/2010/main" val="14669299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15612-16CA-455D-8C10-A9882B2B1816}"/>
              </a:ext>
            </a:extLst>
          </p:cNvPr>
          <p:cNvSpPr>
            <a:spLocks noGrp="1"/>
          </p:cNvSpPr>
          <p:nvPr>
            <p:ph type="title"/>
          </p:nvPr>
        </p:nvSpPr>
        <p:spPr>
          <a:xfrm>
            <a:off x="330206" y="338041"/>
            <a:ext cx="8882620" cy="669670"/>
          </a:xfrm>
        </p:spPr>
        <p:txBody>
          <a:bodyPr>
            <a:normAutofit fontScale="90000"/>
          </a:bodyPr>
          <a:lstStyle/>
          <a:p>
            <a:r>
              <a:rPr lang="en-GB"/>
              <a:t>2024 to 2025 childhood flu vaccine uptake</a:t>
            </a:r>
          </a:p>
        </p:txBody>
      </p:sp>
      <p:sp>
        <p:nvSpPr>
          <p:cNvPr id="3" name="Content Placeholder 2">
            <a:extLst>
              <a:ext uri="{FF2B5EF4-FFF2-40B4-BE49-F238E27FC236}">
                <a16:creationId xmlns:a16="http://schemas.microsoft.com/office/drawing/2014/main" id="{B91EE112-12F2-451B-8D06-7797E6AB6F14}"/>
              </a:ext>
            </a:extLst>
          </p:cNvPr>
          <p:cNvSpPr>
            <a:spLocks noGrp="1"/>
          </p:cNvSpPr>
          <p:nvPr>
            <p:ph idx="1"/>
          </p:nvPr>
        </p:nvSpPr>
        <p:spPr>
          <a:xfrm>
            <a:off x="330205" y="1504234"/>
            <a:ext cx="5447597" cy="4934615"/>
          </a:xfrm>
        </p:spPr>
        <p:txBody>
          <a:bodyPr>
            <a:noAutofit/>
          </a:bodyPr>
          <a:lstStyle/>
          <a:p>
            <a:pPr marL="0" indent="0">
              <a:lnSpc>
                <a:spcPct val="100000"/>
              </a:lnSpc>
              <a:buNone/>
            </a:pPr>
            <a:r>
              <a:rPr lang="en-GB" sz="1400"/>
              <a:t>In the 2024 to 2025 season:</a:t>
            </a:r>
          </a:p>
          <a:p>
            <a:pPr>
              <a:lnSpc>
                <a:spcPct val="100000"/>
              </a:lnSpc>
            </a:pPr>
            <a:r>
              <a:rPr lang="en-GB" sz="1400"/>
              <a:t>all 2 and 3 year olds were offered vaccination through GP surgeries</a:t>
            </a:r>
          </a:p>
          <a:p>
            <a:pPr lvl="1">
              <a:lnSpc>
                <a:spcPct val="100000"/>
              </a:lnSpc>
            </a:pPr>
            <a:r>
              <a:rPr lang="en-GB" sz="1400"/>
              <a:t>uptake for all GP-registered 2 year olds was 41.7% (44.1% in 2023 to 2024) </a:t>
            </a:r>
          </a:p>
          <a:p>
            <a:pPr lvl="1">
              <a:lnSpc>
                <a:spcPct val="100000"/>
              </a:lnSpc>
            </a:pPr>
            <a:r>
              <a:rPr lang="en-GB" sz="1400"/>
              <a:t>uptake for all GP-registered 3 year olds was 43.5% (44.6% in 2023 to 2024)</a:t>
            </a:r>
          </a:p>
          <a:p>
            <a:pPr lvl="1">
              <a:lnSpc>
                <a:spcPct val="100000"/>
              </a:lnSpc>
            </a:pPr>
            <a:r>
              <a:rPr lang="en-GB" sz="1400"/>
              <a:t>combined uptake for 2 and 3y olds was 42.6%        (44.4% in 2023 to 2024)</a:t>
            </a:r>
          </a:p>
          <a:p>
            <a:pPr>
              <a:lnSpc>
                <a:spcPct val="100000"/>
              </a:lnSpc>
            </a:pPr>
            <a:r>
              <a:rPr lang="en-GB" sz="1400"/>
              <a:t>flu vaccine programme included all school age children from Reception to Year 11</a:t>
            </a:r>
          </a:p>
          <a:p>
            <a:pPr lvl="1">
              <a:lnSpc>
                <a:spcPct val="100000"/>
              </a:lnSpc>
            </a:pPr>
            <a:r>
              <a:rPr lang="en-GB" sz="1400" b="0" i="0" u="none" strike="noStrike" baseline="0">
                <a:solidFill>
                  <a:srgbClr val="000000"/>
                </a:solidFill>
                <a:latin typeface="Arial" panose="020B0604020202020204" pitchFamily="34" charset="0"/>
              </a:rPr>
              <a:t>primary school age (age 4 to 11 years old) uptake was 54.1% </a:t>
            </a:r>
          </a:p>
          <a:p>
            <a:pPr lvl="1">
              <a:lnSpc>
                <a:spcPct val="100000"/>
              </a:lnSpc>
            </a:pPr>
            <a:r>
              <a:rPr lang="en-GB" sz="1400" b="0" i="0" u="none" strike="noStrike" baseline="0">
                <a:solidFill>
                  <a:srgbClr val="000000"/>
                </a:solidFill>
                <a:latin typeface="Arial" panose="020B0604020202020204" pitchFamily="34" charset="0"/>
              </a:rPr>
              <a:t>secondary school age children (age 11 to 16 years old) uptake was </a:t>
            </a:r>
            <a:r>
              <a:rPr lang="en-GB" sz="1400">
                <a:solidFill>
                  <a:srgbClr val="000000"/>
                </a:solidFill>
              </a:rPr>
              <a:t>44.6</a:t>
            </a:r>
            <a:r>
              <a:rPr lang="en-GB" sz="1400" b="0" i="0" u="none" strike="noStrike" baseline="0">
                <a:solidFill>
                  <a:srgbClr val="000000"/>
                </a:solidFill>
                <a:latin typeface="Arial" panose="020B0604020202020204" pitchFamily="34" charset="0"/>
              </a:rPr>
              <a:t>%</a:t>
            </a:r>
          </a:p>
          <a:p>
            <a:pPr lvl="1">
              <a:lnSpc>
                <a:spcPct val="100000"/>
              </a:lnSpc>
            </a:pPr>
            <a:r>
              <a:rPr lang="en-GB" sz="1400" b="0" i="0" u="none" strike="noStrike" baseline="0">
                <a:solidFill>
                  <a:srgbClr val="000000"/>
                </a:solidFill>
                <a:latin typeface="Arial" panose="020B0604020202020204" pitchFamily="34" charset="0"/>
              </a:rPr>
              <a:t>overall uptake in school age children (4 to 16y) was 50.2%</a:t>
            </a:r>
            <a:endParaRPr lang="en-GB" sz="1400"/>
          </a:p>
        </p:txBody>
      </p:sp>
      <p:sp>
        <p:nvSpPr>
          <p:cNvPr id="8" name="Slide Number Placeholder 7">
            <a:extLst>
              <a:ext uri="{FF2B5EF4-FFF2-40B4-BE49-F238E27FC236}">
                <a16:creationId xmlns:a16="http://schemas.microsoft.com/office/drawing/2014/main" id="{2C19719F-5844-4E36-977D-CC3D7F67033E}"/>
              </a:ext>
            </a:extLst>
          </p:cNvPr>
          <p:cNvSpPr>
            <a:spLocks noGrp="1"/>
          </p:cNvSpPr>
          <p:nvPr>
            <p:ph type="sldNum" sz="quarter" idx="11"/>
          </p:nvPr>
        </p:nvSpPr>
        <p:spPr/>
        <p:txBody>
          <a:bodyPr/>
          <a:lstStyle/>
          <a:p>
            <a:fld id="{344369E4-5DE7-46E5-874E-4FD437973785}" type="slidenum">
              <a:rPr lang="en-GB" smtClean="0"/>
              <a:pPr/>
              <a:t>29</a:t>
            </a:fld>
            <a:endParaRPr lang="en-GB" sz="1400"/>
          </a:p>
        </p:txBody>
      </p:sp>
      <p:sp>
        <p:nvSpPr>
          <p:cNvPr id="10" name="Footer Placeholder 9">
            <a:extLst>
              <a:ext uri="{FF2B5EF4-FFF2-40B4-BE49-F238E27FC236}">
                <a16:creationId xmlns:a16="http://schemas.microsoft.com/office/drawing/2014/main" id="{BC2359E4-DB34-4966-8ADC-FDEE98686134}"/>
              </a:ext>
            </a:extLst>
          </p:cNvPr>
          <p:cNvSpPr>
            <a:spLocks noGrp="1"/>
          </p:cNvSpPr>
          <p:nvPr>
            <p:ph type="ftr" sz="quarter" idx="10"/>
          </p:nvPr>
        </p:nvSpPr>
        <p:spPr/>
        <p:txBody>
          <a:bodyPr/>
          <a:lstStyle/>
          <a:p>
            <a:r>
              <a:rPr lang="en-US"/>
              <a:t>The national flu vaccination programme 2025 to 2026</a:t>
            </a:r>
            <a:endParaRPr lang="en-GB" sz="1400"/>
          </a:p>
        </p:txBody>
      </p:sp>
      <p:sp>
        <p:nvSpPr>
          <p:cNvPr id="5" name="TextBox 4">
            <a:extLst>
              <a:ext uri="{FF2B5EF4-FFF2-40B4-BE49-F238E27FC236}">
                <a16:creationId xmlns:a16="http://schemas.microsoft.com/office/drawing/2014/main" id="{01890CEB-8E08-FF13-FE03-08A22DDCE551}"/>
              </a:ext>
            </a:extLst>
          </p:cNvPr>
          <p:cNvSpPr txBox="1"/>
          <p:nvPr/>
        </p:nvSpPr>
        <p:spPr>
          <a:xfrm>
            <a:off x="277636" y="5862498"/>
            <a:ext cx="5818364" cy="523220"/>
          </a:xfrm>
          <a:prstGeom prst="rect">
            <a:avLst/>
          </a:prstGeom>
          <a:noFill/>
        </p:spPr>
        <p:txBody>
          <a:bodyPr wrap="square" rtlCol="0">
            <a:spAutoFit/>
          </a:bodyPr>
          <a:lstStyle/>
          <a:p>
            <a:r>
              <a:rPr lang="en-GB" sz="1400"/>
              <a:t>Vaccine uptake in children of school age generally decreases with increasing age</a:t>
            </a:r>
          </a:p>
        </p:txBody>
      </p:sp>
      <p:graphicFrame>
        <p:nvGraphicFramePr>
          <p:cNvPr id="6" name="Table 5">
            <a:extLst>
              <a:ext uri="{FF2B5EF4-FFF2-40B4-BE49-F238E27FC236}">
                <a16:creationId xmlns:a16="http://schemas.microsoft.com/office/drawing/2014/main" id="{78C616BC-8827-5B6D-A754-74CD3A0A3503}"/>
              </a:ext>
            </a:extLst>
          </p:cNvPr>
          <p:cNvGraphicFramePr>
            <a:graphicFrameLocks noGrp="1"/>
          </p:cNvGraphicFramePr>
          <p:nvPr>
            <p:extLst>
              <p:ext uri="{D42A27DB-BD31-4B8C-83A1-F6EECF244321}">
                <p14:modId xmlns:p14="http://schemas.microsoft.com/office/powerpoint/2010/main" val="780546359"/>
              </p:ext>
            </p:extLst>
          </p:nvPr>
        </p:nvGraphicFramePr>
        <p:xfrm>
          <a:off x="5842001" y="1376218"/>
          <a:ext cx="6219368" cy="5045318"/>
        </p:xfrm>
        <a:graphic>
          <a:graphicData uri="http://schemas.openxmlformats.org/drawingml/2006/table">
            <a:tbl>
              <a:tblPr firstRow="1" firstCol="1" bandRow="1">
                <a:tableStyleId>{5C22544A-7EE6-4342-B048-85BDC9FD1C3A}</a:tableStyleId>
              </a:tblPr>
              <a:tblGrid>
                <a:gridCol w="3311235">
                  <a:extLst>
                    <a:ext uri="{9D8B030D-6E8A-4147-A177-3AD203B41FA5}">
                      <a16:colId xmlns:a16="http://schemas.microsoft.com/office/drawing/2014/main" val="1139849382"/>
                    </a:ext>
                  </a:extLst>
                </a:gridCol>
                <a:gridCol w="1394691">
                  <a:extLst>
                    <a:ext uri="{9D8B030D-6E8A-4147-A177-3AD203B41FA5}">
                      <a16:colId xmlns:a16="http://schemas.microsoft.com/office/drawing/2014/main" val="3748822185"/>
                    </a:ext>
                  </a:extLst>
                </a:gridCol>
                <a:gridCol w="1513442">
                  <a:extLst>
                    <a:ext uri="{9D8B030D-6E8A-4147-A177-3AD203B41FA5}">
                      <a16:colId xmlns:a16="http://schemas.microsoft.com/office/drawing/2014/main" val="4228801675"/>
                    </a:ext>
                  </a:extLst>
                </a:gridCol>
              </a:tblGrid>
              <a:tr h="700991">
                <a:tc>
                  <a:txBody>
                    <a:bodyPr/>
                    <a:lstStyle/>
                    <a:p>
                      <a:pPr algn="ctr">
                        <a:lnSpc>
                          <a:spcPts val="1600"/>
                        </a:lnSpc>
                        <a:spcBef>
                          <a:spcPts val="600"/>
                        </a:spcBef>
                        <a:spcAft>
                          <a:spcPts val="200"/>
                        </a:spcAft>
                      </a:pPr>
                      <a:r>
                        <a:rPr lang="en-GB" sz="1000" kern="1200">
                          <a:effectLst/>
                        </a:rPr>
                        <a:t>School age group</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4341" marR="54341" marT="7547" marB="0" anchor="ctr"/>
                </a:tc>
                <a:tc>
                  <a:txBody>
                    <a:bodyPr/>
                    <a:lstStyle/>
                    <a:p>
                      <a:pPr algn="ctr">
                        <a:lnSpc>
                          <a:spcPts val="1600"/>
                        </a:lnSpc>
                        <a:spcBef>
                          <a:spcPts val="600"/>
                        </a:spcBef>
                        <a:spcAft>
                          <a:spcPts val="200"/>
                        </a:spcAft>
                      </a:pPr>
                      <a:r>
                        <a:rPr lang="en-GB" sz="1000" kern="1200">
                          <a:effectLst/>
                        </a:rPr>
                        <a:t> 2024 to 2025 Percentage vaccine uptake</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tc>
                  <a:txBody>
                    <a:bodyPr/>
                    <a:lstStyle/>
                    <a:p>
                      <a:pPr algn="ctr">
                        <a:lnSpc>
                          <a:spcPts val="1600"/>
                        </a:lnSpc>
                        <a:spcBef>
                          <a:spcPts val="600"/>
                        </a:spcBef>
                        <a:spcAft>
                          <a:spcPts val="200"/>
                        </a:spcAft>
                      </a:pPr>
                      <a:r>
                        <a:rPr lang="en-GB" sz="1000" kern="1200">
                          <a:effectLst/>
                        </a:rPr>
                        <a:t>2023 to 2024 Percentage vaccine uptake</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4341" marR="54341" marT="7547" marB="0" anchor="ctr"/>
                </a:tc>
                <a:extLst>
                  <a:ext uri="{0D108BD9-81ED-4DB2-BD59-A6C34878D82A}">
                    <a16:rowId xmlns:a16="http://schemas.microsoft.com/office/drawing/2014/main" val="2305313329"/>
                  </a:ext>
                </a:extLst>
              </a:tr>
              <a:tr h="310062">
                <a:tc>
                  <a:txBody>
                    <a:bodyPr/>
                    <a:lstStyle/>
                    <a:p>
                      <a:pPr>
                        <a:lnSpc>
                          <a:spcPts val="1600"/>
                        </a:lnSpc>
                        <a:spcBef>
                          <a:spcPts val="600"/>
                        </a:spcBef>
                        <a:spcAft>
                          <a:spcPts val="800"/>
                        </a:spcAft>
                      </a:pPr>
                      <a:r>
                        <a:rPr lang="en-GB" sz="1000" kern="1200">
                          <a:effectLst/>
                        </a:rPr>
                        <a:t>Reception (age 4 to 5 years)</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4341" marR="54341" marT="7547" marB="0" anchor="ctr"/>
                </a:tc>
                <a:tc>
                  <a:txBody>
                    <a:bodyPr/>
                    <a:lstStyle/>
                    <a:p>
                      <a:pPr>
                        <a:lnSpc>
                          <a:spcPts val="1600"/>
                        </a:lnSpc>
                        <a:spcBef>
                          <a:spcPts val="600"/>
                        </a:spcBef>
                        <a:spcAft>
                          <a:spcPts val="800"/>
                        </a:spcAft>
                      </a:pPr>
                      <a:r>
                        <a:rPr lang="en-GB" sz="1000" kern="1200">
                          <a:effectLst/>
                        </a:rPr>
                        <a:t>54.7</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tc>
                  <a:txBody>
                    <a:bodyPr/>
                    <a:lstStyle/>
                    <a:p>
                      <a:pPr>
                        <a:lnSpc>
                          <a:spcPts val="1600"/>
                        </a:lnSpc>
                        <a:spcBef>
                          <a:spcPts val="600"/>
                        </a:spcBef>
                        <a:spcAft>
                          <a:spcPts val="800"/>
                        </a:spcAft>
                      </a:pPr>
                      <a:r>
                        <a:rPr lang="en-GB" sz="1000" kern="1200">
                          <a:effectLst/>
                        </a:rPr>
                        <a:t>55.9</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4341" marR="54341" marT="7547" marB="0" anchor="ctr"/>
                </a:tc>
                <a:extLst>
                  <a:ext uri="{0D108BD9-81ED-4DB2-BD59-A6C34878D82A}">
                    <a16:rowId xmlns:a16="http://schemas.microsoft.com/office/drawing/2014/main" val="142905365"/>
                  </a:ext>
                </a:extLst>
              </a:tr>
              <a:tr h="191417">
                <a:tc>
                  <a:txBody>
                    <a:bodyPr/>
                    <a:lstStyle/>
                    <a:p>
                      <a:pPr>
                        <a:lnSpc>
                          <a:spcPts val="1600"/>
                        </a:lnSpc>
                        <a:spcBef>
                          <a:spcPts val="600"/>
                        </a:spcBef>
                        <a:spcAft>
                          <a:spcPts val="800"/>
                        </a:spcAft>
                      </a:pPr>
                      <a:r>
                        <a:rPr lang="en-GB" sz="1000" kern="1200">
                          <a:effectLst/>
                        </a:rPr>
                        <a:t>Year 1 (age 5 to 6 years)</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4341" marR="54341" marT="7547" marB="0" anchor="ctr"/>
                </a:tc>
                <a:tc>
                  <a:txBody>
                    <a:bodyPr/>
                    <a:lstStyle/>
                    <a:p>
                      <a:pPr>
                        <a:lnSpc>
                          <a:spcPts val="1600"/>
                        </a:lnSpc>
                        <a:spcBef>
                          <a:spcPts val="600"/>
                        </a:spcBef>
                        <a:spcAft>
                          <a:spcPts val="800"/>
                        </a:spcAft>
                      </a:pPr>
                      <a:r>
                        <a:rPr lang="en-GB" sz="1000" kern="1200">
                          <a:effectLst/>
                        </a:rPr>
                        <a:t>55.6</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tc>
                  <a:txBody>
                    <a:bodyPr/>
                    <a:lstStyle/>
                    <a:p>
                      <a:pPr>
                        <a:lnSpc>
                          <a:spcPts val="1600"/>
                        </a:lnSpc>
                        <a:spcBef>
                          <a:spcPts val="600"/>
                        </a:spcBef>
                        <a:spcAft>
                          <a:spcPts val="800"/>
                        </a:spcAft>
                      </a:pPr>
                      <a:r>
                        <a:rPr lang="en-GB" sz="1000" kern="1200">
                          <a:effectLst/>
                        </a:rPr>
                        <a:t>56.4</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4341" marR="54341" marT="7547" marB="0" anchor="ctr"/>
                </a:tc>
                <a:extLst>
                  <a:ext uri="{0D108BD9-81ED-4DB2-BD59-A6C34878D82A}">
                    <a16:rowId xmlns:a16="http://schemas.microsoft.com/office/drawing/2014/main" val="2710318980"/>
                  </a:ext>
                </a:extLst>
              </a:tr>
              <a:tr h="191417">
                <a:tc>
                  <a:txBody>
                    <a:bodyPr/>
                    <a:lstStyle/>
                    <a:p>
                      <a:pPr>
                        <a:lnSpc>
                          <a:spcPts val="1600"/>
                        </a:lnSpc>
                        <a:spcBef>
                          <a:spcPts val="600"/>
                        </a:spcBef>
                        <a:spcAft>
                          <a:spcPts val="800"/>
                        </a:spcAft>
                      </a:pPr>
                      <a:r>
                        <a:rPr lang="en-GB" sz="1000" kern="1200">
                          <a:effectLst/>
                        </a:rPr>
                        <a:t>Year 2 (age 6 to 7 years)</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4341" marR="54341" marT="7547" marB="0" anchor="ctr"/>
                </a:tc>
                <a:tc>
                  <a:txBody>
                    <a:bodyPr/>
                    <a:lstStyle/>
                    <a:p>
                      <a:pPr>
                        <a:lnSpc>
                          <a:spcPts val="1600"/>
                        </a:lnSpc>
                        <a:spcBef>
                          <a:spcPts val="600"/>
                        </a:spcBef>
                        <a:spcAft>
                          <a:spcPts val="800"/>
                        </a:spcAft>
                      </a:pPr>
                      <a:r>
                        <a:rPr lang="en-GB" sz="1000" kern="1200">
                          <a:effectLst/>
                        </a:rPr>
                        <a:t>55.3</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tc>
                  <a:txBody>
                    <a:bodyPr/>
                    <a:lstStyle/>
                    <a:p>
                      <a:pPr>
                        <a:lnSpc>
                          <a:spcPts val="1600"/>
                        </a:lnSpc>
                        <a:spcBef>
                          <a:spcPts val="600"/>
                        </a:spcBef>
                        <a:spcAft>
                          <a:spcPts val="800"/>
                        </a:spcAft>
                      </a:pPr>
                      <a:r>
                        <a:rPr lang="en-GB" sz="1000" kern="1200">
                          <a:effectLst/>
                        </a:rPr>
                        <a:t>55.6</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4341" marR="54341" marT="7547" marB="0" anchor="ctr"/>
                </a:tc>
                <a:extLst>
                  <a:ext uri="{0D108BD9-81ED-4DB2-BD59-A6C34878D82A}">
                    <a16:rowId xmlns:a16="http://schemas.microsoft.com/office/drawing/2014/main" val="1565011161"/>
                  </a:ext>
                </a:extLst>
              </a:tr>
              <a:tr h="191417">
                <a:tc>
                  <a:txBody>
                    <a:bodyPr/>
                    <a:lstStyle/>
                    <a:p>
                      <a:pPr>
                        <a:lnSpc>
                          <a:spcPts val="1600"/>
                        </a:lnSpc>
                        <a:spcBef>
                          <a:spcPts val="600"/>
                        </a:spcBef>
                        <a:spcAft>
                          <a:spcPts val="800"/>
                        </a:spcAft>
                      </a:pPr>
                      <a:r>
                        <a:rPr lang="en-GB" sz="1000" kern="1200">
                          <a:effectLst/>
                        </a:rPr>
                        <a:t>Year 3 (age 7 to 8 years)</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4341" marR="54341" marT="7547" marB="0" anchor="ctr"/>
                </a:tc>
                <a:tc>
                  <a:txBody>
                    <a:bodyPr/>
                    <a:lstStyle/>
                    <a:p>
                      <a:pPr>
                        <a:lnSpc>
                          <a:spcPts val="1600"/>
                        </a:lnSpc>
                        <a:spcBef>
                          <a:spcPts val="600"/>
                        </a:spcBef>
                        <a:spcAft>
                          <a:spcPts val="800"/>
                        </a:spcAft>
                      </a:pPr>
                      <a:r>
                        <a:rPr lang="en-GB" sz="1000" kern="1200">
                          <a:effectLst/>
                        </a:rPr>
                        <a:t>54.6</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tc>
                  <a:txBody>
                    <a:bodyPr/>
                    <a:lstStyle/>
                    <a:p>
                      <a:pPr>
                        <a:lnSpc>
                          <a:spcPts val="1600"/>
                        </a:lnSpc>
                        <a:spcBef>
                          <a:spcPts val="600"/>
                        </a:spcBef>
                        <a:spcAft>
                          <a:spcPts val="800"/>
                        </a:spcAft>
                      </a:pPr>
                      <a:r>
                        <a:rPr lang="en-GB" sz="1000" kern="1200">
                          <a:effectLst/>
                        </a:rPr>
                        <a:t>55.8</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4341" marR="54341" marT="7547" marB="0" anchor="ctr"/>
                </a:tc>
                <a:extLst>
                  <a:ext uri="{0D108BD9-81ED-4DB2-BD59-A6C34878D82A}">
                    <a16:rowId xmlns:a16="http://schemas.microsoft.com/office/drawing/2014/main" val="3113394273"/>
                  </a:ext>
                </a:extLst>
              </a:tr>
              <a:tr h="191417">
                <a:tc>
                  <a:txBody>
                    <a:bodyPr/>
                    <a:lstStyle/>
                    <a:p>
                      <a:pPr>
                        <a:lnSpc>
                          <a:spcPts val="1600"/>
                        </a:lnSpc>
                        <a:spcBef>
                          <a:spcPts val="600"/>
                        </a:spcBef>
                        <a:spcAft>
                          <a:spcPts val="800"/>
                        </a:spcAft>
                      </a:pPr>
                      <a:r>
                        <a:rPr lang="en-GB" sz="1000" kern="1200">
                          <a:effectLst/>
                        </a:rPr>
                        <a:t>Year 4 (age 8 to 9 years)</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4341" marR="54341" marT="7547" marB="0" anchor="ctr"/>
                </a:tc>
                <a:tc>
                  <a:txBody>
                    <a:bodyPr/>
                    <a:lstStyle/>
                    <a:p>
                      <a:pPr>
                        <a:lnSpc>
                          <a:spcPts val="1600"/>
                        </a:lnSpc>
                        <a:spcBef>
                          <a:spcPts val="600"/>
                        </a:spcBef>
                        <a:spcAft>
                          <a:spcPts val="800"/>
                        </a:spcAft>
                      </a:pPr>
                      <a:r>
                        <a:rPr lang="en-GB" sz="1000" kern="1200">
                          <a:effectLst/>
                        </a:rPr>
                        <a:t>54.6</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tc>
                  <a:txBody>
                    <a:bodyPr/>
                    <a:lstStyle/>
                    <a:p>
                      <a:pPr>
                        <a:lnSpc>
                          <a:spcPts val="1600"/>
                        </a:lnSpc>
                        <a:spcBef>
                          <a:spcPts val="600"/>
                        </a:spcBef>
                        <a:spcAft>
                          <a:spcPts val="800"/>
                        </a:spcAft>
                      </a:pPr>
                      <a:r>
                        <a:rPr lang="en-GB" sz="1000" kern="1200">
                          <a:effectLst/>
                        </a:rPr>
                        <a:t>55.1</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4341" marR="54341" marT="7547" marB="0" anchor="ctr"/>
                </a:tc>
                <a:extLst>
                  <a:ext uri="{0D108BD9-81ED-4DB2-BD59-A6C34878D82A}">
                    <a16:rowId xmlns:a16="http://schemas.microsoft.com/office/drawing/2014/main" val="714351638"/>
                  </a:ext>
                </a:extLst>
              </a:tr>
              <a:tr h="310062">
                <a:tc>
                  <a:txBody>
                    <a:bodyPr/>
                    <a:lstStyle/>
                    <a:p>
                      <a:pPr>
                        <a:lnSpc>
                          <a:spcPts val="1600"/>
                        </a:lnSpc>
                        <a:spcBef>
                          <a:spcPts val="600"/>
                        </a:spcBef>
                        <a:spcAft>
                          <a:spcPts val="800"/>
                        </a:spcAft>
                      </a:pPr>
                      <a:r>
                        <a:rPr lang="en-GB" sz="1000" kern="1200">
                          <a:effectLst/>
                        </a:rPr>
                        <a:t>Year 5 (age 9 to 10 years)</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4341" marR="54341" marT="7547" marB="0" anchor="ctr"/>
                </a:tc>
                <a:tc>
                  <a:txBody>
                    <a:bodyPr/>
                    <a:lstStyle/>
                    <a:p>
                      <a:pPr>
                        <a:lnSpc>
                          <a:spcPts val="1600"/>
                        </a:lnSpc>
                        <a:spcBef>
                          <a:spcPts val="600"/>
                        </a:spcBef>
                        <a:spcAft>
                          <a:spcPts val="800"/>
                        </a:spcAft>
                      </a:pPr>
                      <a:r>
                        <a:rPr lang="en-GB" sz="1000" kern="1200">
                          <a:effectLst/>
                        </a:rPr>
                        <a:t>54.1</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tc>
                  <a:txBody>
                    <a:bodyPr/>
                    <a:lstStyle/>
                    <a:p>
                      <a:pPr>
                        <a:lnSpc>
                          <a:spcPts val="1600"/>
                        </a:lnSpc>
                        <a:spcBef>
                          <a:spcPts val="600"/>
                        </a:spcBef>
                        <a:spcAft>
                          <a:spcPts val="800"/>
                        </a:spcAft>
                      </a:pPr>
                      <a:r>
                        <a:rPr lang="en-GB" sz="1000" kern="1200">
                          <a:effectLst/>
                        </a:rPr>
                        <a:t>54.1</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4341" marR="54341" marT="7547" marB="0" anchor="ctr"/>
                </a:tc>
                <a:extLst>
                  <a:ext uri="{0D108BD9-81ED-4DB2-BD59-A6C34878D82A}">
                    <a16:rowId xmlns:a16="http://schemas.microsoft.com/office/drawing/2014/main" val="4241315223"/>
                  </a:ext>
                </a:extLst>
              </a:tr>
              <a:tr h="310062">
                <a:tc>
                  <a:txBody>
                    <a:bodyPr/>
                    <a:lstStyle/>
                    <a:p>
                      <a:pPr>
                        <a:lnSpc>
                          <a:spcPts val="1600"/>
                        </a:lnSpc>
                        <a:spcBef>
                          <a:spcPts val="600"/>
                        </a:spcBef>
                        <a:spcAft>
                          <a:spcPts val="800"/>
                        </a:spcAft>
                      </a:pPr>
                      <a:r>
                        <a:rPr lang="en-GB" sz="1000" kern="1200">
                          <a:effectLst/>
                        </a:rPr>
                        <a:t>Year 6 (age 10 to 11 years)</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4341" marR="54341" marT="7547" marB="0" anchor="ctr"/>
                </a:tc>
                <a:tc>
                  <a:txBody>
                    <a:bodyPr/>
                    <a:lstStyle/>
                    <a:p>
                      <a:pPr>
                        <a:lnSpc>
                          <a:spcPts val="1600"/>
                        </a:lnSpc>
                        <a:spcBef>
                          <a:spcPts val="600"/>
                        </a:spcBef>
                        <a:spcAft>
                          <a:spcPts val="800"/>
                        </a:spcAft>
                      </a:pPr>
                      <a:r>
                        <a:rPr lang="en-GB" sz="1000" kern="1200">
                          <a:effectLst/>
                        </a:rPr>
                        <a:t>52.9</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tc>
                  <a:txBody>
                    <a:bodyPr/>
                    <a:lstStyle/>
                    <a:p>
                      <a:pPr>
                        <a:lnSpc>
                          <a:spcPts val="1600"/>
                        </a:lnSpc>
                        <a:spcBef>
                          <a:spcPts val="600"/>
                        </a:spcBef>
                        <a:spcAft>
                          <a:spcPts val="800"/>
                        </a:spcAft>
                      </a:pPr>
                      <a:r>
                        <a:rPr lang="en-GB" sz="1000" kern="1200">
                          <a:effectLst/>
                        </a:rPr>
                        <a:t>53.3</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4341" marR="54341" marT="7547" marB="0" anchor="ctr"/>
                </a:tc>
                <a:extLst>
                  <a:ext uri="{0D108BD9-81ED-4DB2-BD59-A6C34878D82A}">
                    <a16:rowId xmlns:a16="http://schemas.microsoft.com/office/drawing/2014/main" val="974168740"/>
                  </a:ext>
                </a:extLst>
              </a:tr>
              <a:tr h="310062">
                <a:tc>
                  <a:txBody>
                    <a:bodyPr/>
                    <a:lstStyle/>
                    <a:p>
                      <a:pPr>
                        <a:lnSpc>
                          <a:spcPts val="1600"/>
                        </a:lnSpc>
                        <a:spcBef>
                          <a:spcPts val="600"/>
                        </a:spcBef>
                        <a:spcAft>
                          <a:spcPts val="800"/>
                        </a:spcAft>
                      </a:pPr>
                      <a:r>
                        <a:rPr lang="en-GB" sz="1000" kern="1200">
                          <a:effectLst/>
                        </a:rPr>
                        <a:t>Year 7 (age 11 to 12 years)</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4341" marR="54341" marT="7547" marB="0" anchor="ctr"/>
                </a:tc>
                <a:tc>
                  <a:txBody>
                    <a:bodyPr/>
                    <a:lstStyle/>
                    <a:p>
                      <a:pPr>
                        <a:lnSpc>
                          <a:spcPts val="1600"/>
                        </a:lnSpc>
                        <a:spcBef>
                          <a:spcPts val="600"/>
                        </a:spcBef>
                        <a:spcAft>
                          <a:spcPts val="800"/>
                        </a:spcAft>
                      </a:pPr>
                      <a:r>
                        <a:rPr lang="en-GB" sz="1000" kern="1200">
                          <a:effectLst/>
                        </a:rPr>
                        <a:t>50.0</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tc>
                  <a:txBody>
                    <a:bodyPr/>
                    <a:lstStyle/>
                    <a:p>
                      <a:pPr>
                        <a:lnSpc>
                          <a:spcPts val="1600"/>
                        </a:lnSpc>
                        <a:spcBef>
                          <a:spcPts val="600"/>
                        </a:spcBef>
                        <a:spcAft>
                          <a:spcPts val="800"/>
                        </a:spcAft>
                      </a:pPr>
                      <a:r>
                        <a:rPr lang="en-GB" sz="1000" kern="1200">
                          <a:effectLst/>
                        </a:rPr>
                        <a:t>49.1</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4341" marR="54341" marT="7547" marB="0" anchor="ctr"/>
                </a:tc>
                <a:extLst>
                  <a:ext uri="{0D108BD9-81ED-4DB2-BD59-A6C34878D82A}">
                    <a16:rowId xmlns:a16="http://schemas.microsoft.com/office/drawing/2014/main" val="1077857571"/>
                  </a:ext>
                </a:extLst>
              </a:tr>
              <a:tr h="310062">
                <a:tc>
                  <a:txBody>
                    <a:bodyPr/>
                    <a:lstStyle/>
                    <a:p>
                      <a:pPr>
                        <a:lnSpc>
                          <a:spcPts val="1600"/>
                        </a:lnSpc>
                        <a:spcBef>
                          <a:spcPts val="600"/>
                        </a:spcBef>
                        <a:spcAft>
                          <a:spcPts val="800"/>
                        </a:spcAft>
                      </a:pPr>
                      <a:r>
                        <a:rPr lang="en-GB" sz="1000" kern="1200">
                          <a:effectLst/>
                        </a:rPr>
                        <a:t>Year 8 (age 12 to 13 years)</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4341" marR="54341" marT="7547" marB="0" anchor="ctr"/>
                </a:tc>
                <a:tc>
                  <a:txBody>
                    <a:bodyPr/>
                    <a:lstStyle/>
                    <a:p>
                      <a:pPr>
                        <a:lnSpc>
                          <a:spcPts val="1600"/>
                        </a:lnSpc>
                        <a:spcBef>
                          <a:spcPts val="600"/>
                        </a:spcBef>
                        <a:spcAft>
                          <a:spcPts val="800"/>
                        </a:spcAft>
                      </a:pPr>
                      <a:r>
                        <a:rPr lang="en-GB" sz="1000" kern="1200">
                          <a:effectLst/>
                        </a:rPr>
                        <a:t>46.0</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tc>
                  <a:txBody>
                    <a:bodyPr/>
                    <a:lstStyle/>
                    <a:p>
                      <a:pPr>
                        <a:lnSpc>
                          <a:spcPts val="1600"/>
                        </a:lnSpc>
                        <a:spcBef>
                          <a:spcPts val="600"/>
                        </a:spcBef>
                        <a:spcAft>
                          <a:spcPts val="800"/>
                        </a:spcAft>
                      </a:pPr>
                      <a:r>
                        <a:rPr lang="en-GB" sz="1000" kern="1200">
                          <a:effectLst/>
                        </a:rPr>
                        <a:t>45.0</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4341" marR="54341" marT="7547" marB="0" anchor="ctr"/>
                </a:tc>
                <a:extLst>
                  <a:ext uri="{0D108BD9-81ED-4DB2-BD59-A6C34878D82A}">
                    <a16:rowId xmlns:a16="http://schemas.microsoft.com/office/drawing/2014/main" val="1301382030"/>
                  </a:ext>
                </a:extLst>
              </a:tr>
              <a:tr h="310062">
                <a:tc>
                  <a:txBody>
                    <a:bodyPr/>
                    <a:lstStyle/>
                    <a:p>
                      <a:pPr>
                        <a:lnSpc>
                          <a:spcPts val="1600"/>
                        </a:lnSpc>
                        <a:spcBef>
                          <a:spcPts val="600"/>
                        </a:spcBef>
                        <a:spcAft>
                          <a:spcPts val="800"/>
                        </a:spcAft>
                      </a:pPr>
                      <a:r>
                        <a:rPr lang="en-GB" sz="1000" kern="1200">
                          <a:effectLst/>
                        </a:rPr>
                        <a:t>Year 9 (age 13 to 14 years)</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4341" marR="54341" marT="7547" marB="0" anchor="ctr"/>
                </a:tc>
                <a:tc>
                  <a:txBody>
                    <a:bodyPr/>
                    <a:lstStyle/>
                    <a:p>
                      <a:pPr>
                        <a:lnSpc>
                          <a:spcPts val="1600"/>
                        </a:lnSpc>
                        <a:spcBef>
                          <a:spcPts val="600"/>
                        </a:spcBef>
                        <a:spcAft>
                          <a:spcPts val="800"/>
                        </a:spcAft>
                      </a:pPr>
                      <a:r>
                        <a:rPr lang="en-GB" sz="1000" kern="1200">
                          <a:effectLst/>
                        </a:rPr>
                        <a:t>44.5</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tc>
                  <a:txBody>
                    <a:bodyPr/>
                    <a:lstStyle/>
                    <a:p>
                      <a:pPr>
                        <a:lnSpc>
                          <a:spcPts val="1600"/>
                        </a:lnSpc>
                        <a:spcBef>
                          <a:spcPts val="600"/>
                        </a:spcBef>
                        <a:spcAft>
                          <a:spcPts val="800"/>
                        </a:spcAft>
                      </a:pPr>
                      <a:r>
                        <a:rPr lang="en-GB" sz="1000" kern="1200">
                          <a:effectLst/>
                        </a:rPr>
                        <a:t>42.5</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4341" marR="54341" marT="7547" marB="0" anchor="ctr"/>
                </a:tc>
                <a:extLst>
                  <a:ext uri="{0D108BD9-81ED-4DB2-BD59-A6C34878D82A}">
                    <a16:rowId xmlns:a16="http://schemas.microsoft.com/office/drawing/2014/main" val="3839185986"/>
                  </a:ext>
                </a:extLst>
              </a:tr>
              <a:tr h="310062">
                <a:tc>
                  <a:txBody>
                    <a:bodyPr/>
                    <a:lstStyle/>
                    <a:p>
                      <a:pPr>
                        <a:lnSpc>
                          <a:spcPts val="1600"/>
                        </a:lnSpc>
                        <a:spcBef>
                          <a:spcPts val="600"/>
                        </a:spcBef>
                        <a:spcAft>
                          <a:spcPts val="800"/>
                        </a:spcAft>
                      </a:pPr>
                      <a:r>
                        <a:rPr lang="en-GB" sz="1000" kern="1200">
                          <a:effectLst/>
                        </a:rPr>
                        <a:t>Year 10 (age 14 to 15 years)</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4341" marR="54341" marT="7547" marB="0" anchor="ctr"/>
                </a:tc>
                <a:tc>
                  <a:txBody>
                    <a:bodyPr/>
                    <a:lstStyle/>
                    <a:p>
                      <a:pPr>
                        <a:lnSpc>
                          <a:spcPts val="1600"/>
                        </a:lnSpc>
                        <a:spcBef>
                          <a:spcPts val="600"/>
                        </a:spcBef>
                        <a:spcAft>
                          <a:spcPts val="800"/>
                        </a:spcAft>
                      </a:pPr>
                      <a:r>
                        <a:rPr lang="en-GB" sz="1000" kern="1200">
                          <a:effectLst/>
                        </a:rPr>
                        <a:t>42.5</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tc>
                  <a:txBody>
                    <a:bodyPr/>
                    <a:lstStyle/>
                    <a:p>
                      <a:pPr>
                        <a:lnSpc>
                          <a:spcPts val="1600"/>
                        </a:lnSpc>
                        <a:spcBef>
                          <a:spcPts val="600"/>
                        </a:spcBef>
                        <a:spcAft>
                          <a:spcPts val="800"/>
                        </a:spcAft>
                      </a:pPr>
                      <a:r>
                        <a:rPr lang="en-GB" sz="1000" kern="1200">
                          <a:effectLst/>
                        </a:rPr>
                        <a:t>41.6</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4341" marR="54341" marT="7547" marB="0" anchor="ctr"/>
                </a:tc>
                <a:extLst>
                  <a:ext uri="{0D108BD9-81ED-4DB2-BD59-A6C34878D82A}">
                    <a16:rowId xmlns:a16="http://schemas.microsoft.com/office/drawing/2014/main" val="2747986875"/>
                  </a:ext>
                </a:extLst>
              </a:tr>
              <a:tr h="310062">
                <a:tc>
                  <a:txBody>
                    <a:bodyPr/>
                    <a:lstStyle/>
                    <a:p>
                      <a:pPr>
                        <a:lnSpc>
                          <a:spcPts val="1600"/>
                        </a:lnSpc>
                        <a:spcBef>
                          <a:spcPts val="600"/>
                        </a:spcBef>
                        <a:spcAft>
                          <a:spcPts val="800"/>
                        </a:spcAft>
                      </a:pPr>
                      <a:r>
                        <a:rPr lang="en-GB" sz="1000" kern="1200">
                          <a:effectLst/>
                        </a:rPr>
                        <a:t>Year 11 (age 15 to 16 years)</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4341" marR="54341" marT="7547" marB="0" anchor="ctr"/>
                </a:tc>
                <a:tc>
                  <a:txBody>
                    <a:bodyPr/>
                    <a:lstStyle/>
                    <a:p>
                      <a:pPr>
                        <a:lnSpc>
                          <a:spcPts val="1600"/>
                        </a:lnSpc>
                        <a:spcBef>
                          <a:spcPts val="600"/>
                        </a:spcBef>
                        <a:spcAft>
                          <a:spcPts val="800"/>
                        </a:spcAft>
                      </a:pPr>
                      <a:r>
                        <a:rPr lang="en-GB" sz="1000" kern="1200">
                          <a:effectLst/>
                        </a:rPr>
                        <a:t>40.0</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tc>
                  <a:txBody>
                    <a:bodyPr/>
                    <a:lstStyle/>
                    <a:p>
                      <a:pPr>
                        <a:lnSpc>
                          <a:spcPts val="1600"/>
                        </a:lnSpc>
                        <a:spcBef>
                          <a:spcPts val="600"/>
                        </a:spcBef>
                        <a:spcAft>
                          <a:spcPts val="800"/>
                        </a:spcAft>
                      </a:pPr>
                      <a:r>
                        <a:rPr lang="en-GB" sz="1000" kern="1200">
                          <a:effectLst/>
                        </a:rPr>
                        <a:t>35.7</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4341" marR="54341" marT="7547" marB="0" anchor="ctr"/>
                </a:tc>
                <a:extLst>
                  <a:ext uri="{0D108BD9-81ED-4DB2-BD59-A6C34878D82A}">
                    <a16:rowId xmlns:a16="http://schemas.microsoft.com/office/drawing/2014/main" val="3229994494"/>
                  </a:ext>
                </a:extLst>
              </a:tr>
              <a:tr h="310062">
                <a:tc>
                  <a:txBody>
                    <a:bodyPr/>
                    <a:lstStyle/>
                    <a:p>
                      <a:pPr>
                        <a:lnSpc>
                          <a:spcPts val="1600"/>
                        </a:lnSpc>
                        <a:spcBef>
                          <a:spcPts val="600"/>
                        </a:spcBef>
                        <a:spcAft>
                          <a:spcPts val="800"/>
                        </a:spcAft>
                      </a:pPr>
                      <a:r>
                        <a:rPr lang="en-GB" sz="1000" kern="1200">
                          <a:effectLst/>
                        </a:rPr>
                        <a:t>All primary school age (age 4 to 11 years)</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4341" marR="54341" marT="7547" marB="0" anchor="ctr"/>
                </a:tc>
                <a:tc>
                  <a:txBody>
                    <a:bodyPr/>
                    <a:lstStyle/>
                    <a:p>
                      <a:pPr>
                        <a:lnSpc>
                          <a:spcPts val="1600"/>
                        </a:lnSpc>
                        <a:spcBef>
                          <a:spcPts val="600"/>
                        </a:spcBef>
                        <a:spcAft>
                          <a:spcPts val="800"/>
                        </a:spcAft>
                      </a:pPr>
                      <a:r>
                        <a:rPr lang="en-GB" sz="1000" kern="1200">
                          <a:effectLst/>
                        </a:rPr>
                        <a:t>54.5</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tc>
                  <a:txBody>
                    <a:bodyPr/>
                    <a:lstStyle/>
                    <a:p>
                      <a:pPr>
                        <a:lnSpc>
                          <a:spcPts val="1600"/>
                        </a:lnSpc>
                        <a:spcBef>
                          <a:spcPts val="600"/>
                        </a:spcBef>
                        <a:spcAft>
                          <a:spcPts val="800"/>
                        </a:spcAft>
                      </a:pPr>
                      <a:r>
                        <a:rPr lang="en-GB" sz="1000" kern="1200">
                          <a:effectLst/>
                        </a:rPr>
                        <a:t>55.1</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4341" marR="54341" marT="7547" marB="0" anchor="ctr"/>
                </a:tc>
                <a:extLst>
                  <a:ext uri="{0D108BD9-81ED-4DB2-BD59-A6C34878D82A}">
                    <a16:rowId xmlns:a16="http://schemas.microsoft.com/office/drawing/2014/main" val="3235297565"/>
                  </a:ext>
                </a:extLst>
              </a:tr>
              <a:tr h="468791">
                <a:tc>
                  <a:txBody>
                    <a:bodyPr/>
                    <a:lstStyle/>
                    <a:p>
                      <a:pPr>
                        <a:lnSpc>
                          <a:spcPts val="1600"/>
                        </a:lnSpc>
                        <a:spcBef>
                          <a:spcPts val="600"/>
                        </a:spcBef>
                        <a:spcAft>
                          <a:spcPts val="800"/>
                        </a:spcAft>
                      </a:pPr>
                      <a:r>
                        <a:rPr lang="en-GB" sz="1000" kern="1200">
                          <a:effectLst/>
                        </a:rPr>
                        <a:t>Secondary school Years 7 to 7 (age 11 to 16 years)</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4341" marR="54341" marT="7547" marB="0" anchor="ctr"/>
                </a:tc>
                <a:tc>
                  <a:txBody>
                    <a:bodyPr/>
                    <a:lstStyle/>
                    <a:p>
                      <a:pPr>
                        <a:lnSpc>
                          <a:spcPts val="1600"/>
                        </a:lnSpc>
                        <a:spcBef>
                          <a:spcPts val="600"/>
                        </a:spcBef>
                        <a:spcAft>
                          <a:spcPts val="800"/>
                        </a:spcAft>
                      </a:pPr>
                      <a:r>
                        <a:rPr lang="en-GB" sz="1000" kern="1200">
                          <a:effectLst/>
                        </a:rPr>
                        <a:t>44.6</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tc>
                  <a:txBody>
                    <a:bodyPr/>
                    <a:lstStyle/>
                    <a:p>
                      <a:pPr>
                        <a:lnSpc>
                          <a:spcPts val="1600"/>
                        </a:lnSpc>
                        <a:spcBef>
                          <a:spcPts val="600"/>
                        </a:spcBef>
                        <a:spcAft>
                          <a:spcPts val="800"/>
                        </a:spcAft>
                      </a:pPr>
                      <a:r>
                        <a:rPr lang="en-GB" sz="1000" kern="1200">
                          <a:effectLst/>
                        </a:rPr>
                        <a:t>42.8</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4341" marR="54341" marT="7547" marB="0" anchor="ctr"/>
                </a:tc>
                <a:extLst>
                  <a:ext uri="{0D108BD9-81ED-4DB2-BD59-A6C34878D82A}">
                    <a16:rowId xmlns:a16="http://schemas.microsoft.com/office/drawing/2014/main" val="4178712854"/>
                  </a:ext>
                </a:extLst>
              </a:tr>
              <a:tr h="310062">
                <a:tc>
                  <a:txBody>
                    <a:bodyPr/>
                    <a:lstStyle/>
                    <a:p>
                      <a:pPr>
                        <a:lnSpc>
                          <a:spcPts val="1600"/>
                        </a:lnSpc>
                        <a:spcBef>
                          <a:spcPts val="600"/>
                        </a:spcBef>
                        <a:spcAft>
                          <a:spcPts val="800"/>
                        </a:spcAft>
                      </a:pPr>
                      <a:r>
                        <a:rPr lang="en-GB" sz="1000" kern="1200">
                          <a:effectLst/>
                        </a:rPr>
                        <a:t>All eligible school age (age 4 to 16 years)</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4341" marR="54341" marT="7547" marB="0" anchor="ctr"/>
                </a:tc>
                <a:tc>
                  <a:txBody>
                    <a:bodyPr/>
                    <a:lstStyle/>
                    <a:p>
                      <a:pPr>
                        <a:lnSpc>
                          <a:spcPts val="1600"/>
                        </a:lnSpc>
                        <a:spcBef>
                          <a:spcPts val="600"/>
                        </a:spcBef>
                        <a:spcAft>
                          <a:spcPts val="800"/>
                        </a:spcAft>
                      </a:pPr>
                      <a:r>
                        <a:rPr lang="en-GB" sz="1000" kern="1200">
                          <a:effectLst/>
                        </a:rPr>
                        <a:t>50.2</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tc>
                  <a:txBody>
                    <a:bodyPr/>
                    <a:lstStyle/>
                    <a:p>
                      <a:pPr>
                        <a:lnSpc>
                          <a:spcPts val="1600"/>
                        </a:lnSpc>
                        <a:spcBef>
                          <a:spcPts val="600"/>
                        </a:spcBef>
                        <a:spcAft>
                          <a:spcPts val="800"/>
                        </a:spcAft>
                      </a:pPr>
                      <a:r>
                        <a:rPr lang="en-GB" sz="1000" kern="1200">
                          <a:effectLst/>
                        </a:rPr>
                        <a:t>49.9</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4341" marR="54341" marT="7547" marB="0" anchor="ctr"/>
                </a:tc>
                <a:extLst>
                  <a:ext uri="{0D108BD9-81ED-4DB2-BD59-A6C34878D82A}">
                    <a16:rowId xmlns:a16="http://schemas.microsoft.com/office/drawing/2014/main" val="2088933661"/>
                  </a:ext>
                </a:extLst>
              </a:tr>
            </a:tbl>
          </a:graphicData>
        </a:graphic>
      </p:graphicFrame>
    </p:spTree>
    <p:extLst>
      <p:ext uri="{BB962C8B-B14F-4D97-AF65-F5344CB8AC3E}">
        <p14:creationId xmlns:p14="http://schemas.microsoft.com/office/powerpoint/2010/main" val="3777953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985EC-89E3-4379-B709-9F685BB97D81}"/>
              </a:ext>
            </a:extLst>
          </p:cNvPr>
          <p:cNvSpPr>
            <a:spLocks noGrp="1"/>
          </p:cNvSpPr>
          <p:nvPr>
            <p:ph type="title"/>
          </p:nvPr>
        </p:nvSpPr>
        <p:spPr>
          <a:xfrm>
            <a:off x="432847" y="375362"/>
            <a:ext cx="5967957" cy="660339"/>
          </a:xfrm>
        </p:spPr>
        <p:txBody>
          <a:bodyPr/>
          <a:lstStyle/>
          <a:p>
            <a:r>
              <a:rPr lang="en-GB" dirty="0"/>
              <a:t>Essential further reading</a:t>
            </a:r>
          </a:p>
        </p:txBody>
      </p:sp>
      <p:sp>
        <p:nvSpPr>
          <p:cNvPr id="3" name="Content Placeholder 2">
            <a:extLst>
              <a:ext uri="{FF2B5EF4-FFF2-40B4-BE49-F238E27FC236}">
                <a16:creationId xmlns:a16="http://schemas.microsoft.com/office/drawing/2014/main" id="{1F85DEFE-11AC-4AF0-8F7D-909277FA368D}"/>
              </a:ext>
            </a:extLst>
          </p:cNvPr>
          <p:cNvSpPr>
            <a:spLocks noGrp="1"/>
          </p:cNvSpPr>
          <p:nvPr>
            <p:ph idx="1"/>
          </p:nvPr>
        </p:nvSpPr>
        <p:spPr>
          <a:xfrm>
            <a:off x="330205" y="1774826"/>
            <a:ext cx="5582398" cy="4351338"/>
          </a:xfrm>
        </p:spPr>
        <p:txBody>
          <a:bodyPr>
            <a:normAutofit fontScale="92500" lnSpcReduction="10000"/>
          </a:bodyPr>
          <a:lstStyle/>
          <a:p>
            <a:pPr>
              <a:lnSpc>
                <a:spcPct val="110000"/>
              </a:lnSpc>
            </a:pPr>
            <a:r>
              <a:rPr lang="en-GB" sz="2000" dirty="0"/>
              <a:t>please ensure that you read the </a:t>
            </a:r>
            <a:r>
              <a:rPr lang="en-GB" sz="2000" dirty="0">
                <a:hlinkClick r:id="rId3"/>
              </a:rPr>
              <a:t>national flu immunisation programme 2025 to 2026</a:t>
            </a:r>
            <a:r>
              <a:rPr lang="en-GB" sz="2000" dirty="0"/>
              <a:t> letter (published 13 February 2025) and </a:t>
            </a:r>
            <a:r>
              <a:rPr lang="en-GB" sz="2000" dirty="0">
                <a:hlinkClick r:id="rId4"/>
              </a:rPr>
              <a:t>amendment letter </a:t>
            </a:r>
            <a:r>
              <a:rPr lang="en-GB" sz="2000" dirty="0"/>
              <a:t>(published 28 July 2025)</a:t>
            </a:r>
          </a:p>
          <a:p>
            <a:pPr>
              <a:lnSpc>
                <a:spcPct val="110000"/>
              </a:lnSpc>
            </a:pPr>
            <a:r>
              <a:rPr lang="en-GB" sz="2000" dirty="0"/>
              <a:t>this letter provides key information about this year’s flu programme </a:t>
            </a:r>
          </a:p>
          <a:p>
            <a:pPr>
              <a:lnSpc>
                <a:spcPct val="110000"/>
              </a:lnSpc>
            </a:pPr>
            <a:r>
              <a:rPr lang="en-GB" sz="2000" dirty="0"/>
              <a:t>it is recommended that you regularly check the UKHSA ‘</a:t>
            </a:r>
            <a:r>
              <a:rPr lang="en-GB" sz="2000" dirty="0">
                <a:hlinkClick r:id="rId5"/>
              </a:rPr>
              <a:t>Annual flu programme</a:t>
            </a:r>
            <a:r>
              <a:rPr lang="en-GB" sz="2000" dirty="0"/>
              <a:t>’ webpage during the flu vaccination period as any further information that becomes available about the programme will be published there</a:t>
            </a:r>
          </a:p>
          <a:p>
            <a:pPr>
              <a:lnSpc>
                <a:spcPct val="110000"/>
              </a:lnSpc>
            </a:pPr>
            <a:r>
              <a:rPr lang="en-GB" sz="2000" dirty="0"/>
              <a:t>also read the latest </a:t>
            </a:r>
            <a:r>
              <a:rPr lang="en-GB" sz="2000" dirty="0">
                <a:hlinkClick r:id="rId6"/>
              </a:rPr>
              <a:t>Green Book Influenza chapter</a:t>
            </a:r>
            <a:endParaRPr lang="en-GB" sz="2000" dirty="0"/>
          </a:p>
        </p:txBody>
      </p:sp>
      <p:sp>
        <p:nvSpPr>
          <p:cNvPr id="7" name="Slide Number Placeholder 6">
            <a:extLst>
              <a:ext uri="{FF2B5EF4-FFF2-40B4-BE49-F238E27FC236}">
                <a16:creationId xmlns:a16="http://schemas.microsoft.com/office/drawing/2014/main" id="{CEE49450-7009-4A2E-8A23-9009EB0A08EB}"/>
              </a:ext>
            </a:extLst>
          </p:cNvPr>
          <p:cNvSpPr>
            <a:spLocks noGrp="1"/>
          </p:cNvSpPr>
          <p:nvPr>
            <p:ph type="sldNum" sz="quarter" idx="11"/>
          </p:nvPr>
        </p:nvSpPr>
        <p:spPr/>
        <p:txBody>
          <a:bodyPr/>
          <a:lstStyle/>
          <a:p>
            <a:fld id="{344369E4-5DE7-46E5-874E-4FD437973785}" type="slidenum">
              <a:rPr lang="en-GB" smtClean="0"/>
              <a:pPr/>
              <a:t>3</a:t>
            </a:fld>
            <a:endParaRPr lang="en-GB" sz="1400"/>
          </a:p>
        </p:txBody>
      </p:sp>
      <p:sp>
        <p:nvSpPr>
          <p:cNvPr id="11" name="Footer Placeholder 10">
            <a:extLst>
              <a:ext uri="{FF2B5EF4-FFF2-40B4-BE49-F238E27FC236}">
                <a16:creationId xmlns:a16="http://schemas.microsoft.com/office/drawing/2014/main" id="{E8AD6F07-DF49-4CDA-A1A2-F6141E770D62}"/>
              </a:ext>
            </a:extLst>
          </p:cNvPr>
          <p:cNvSpPr>
            <a:spLocks noGrp="1"/>
          </p:cNvSpPr>
          <p:nvPr>
            <p:ph type="ftr" sz="quarter" idx="10"/>
          </p:nvPr>
        </p:nvSpPr>
        <p:spPr/>
        <p:txBody>
          <a:bodyPr/>
          <a:lstStyle/>
          <a:p>
            <a:r>
              <a:rPr lang="en-US"/>
              <a:t>The national flu vaccination programme 2025 to 2026</a:t>
            </a:r>
            <a:endParaRPr lang="en-GB" sz="1400"/>
          </a:p>
        </p:txBody>
      </p:sp>
      <p:pic>
        <p:nvPicPr>
          <p:cNvPr id="6" name="Picture 5">
            <a:extLst>
              <a:ext uri="{FF2B5EF4-FFF2-40B4-BE49-F238E27FC236}">
                <a16:creationId xmlns:a16="http://schemas.microsoft.com/office/drawing/2014/main" id="{CFE63AAA-CD08-504E-E9DD-ABBA309F84AA}"/>
              </a:ext>
            </a:extLst>
          </p:cNvPr>
          <p:cNvPicPr>
            <a:picLocks noChangeAspect="1"/>
          </p:cNvPicPr>
          <p:nvPr/>
        </p:nvPicPr>
        <p:blipFill>
          <a:blip r:embed="rId7"/>
          <a:stretch>
            <a:fillRect/>
          </a:stretch>
        </p:blipFill>
        <p:spPr>
          <a:xfrm>
            <a:off x="6532125" y="1438966"/>
            <a:ext cx="3943964" cy="4963310"/>
          </a:xfrm>
          <a:prstGeom prst="rect">
            <a:avLst/>
          </a:prstGeom>
          <a:ln>
            <a:solidFill>
              <a:schemeClr val="tx1"/>
            </a:solidFill>
          </a:ln>
        </p:spPr>
      </p:pic>
    </p:spTree>
    <p:extLst>
      <p:ext uri="{BB962C8B-B14F-4D97-AF65-F5344CB8AC3E}">
        <p14:creationId xmlns:p14="http://schemas.microsoft.com/office/powerpoint/2010/main" val="22145760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94E63-33FE-4344-ABDD-8502667F3EFC}"/>
              </a:ext>
            </a:extLst>
          </p:cNvPr>
          <p:cNvSpPr>
            <a:spLocks noGrp="1"/>
          </p:cNvSpPr>
          <p:nvPr>
            <p:ph type="title"/>
          </p:nvPr>
        </p:nvSpPr>
        <p:spPr>
          <a:xfrm>
            <a:off x="470161" y="431348"/>
            <a:ext cx="6854365" cy="632347"/>
          </a:xfrm>
        </p:spPr>
        <p:txBody>
          <a:bodyPr/>
          <a:lstStyle/>
          <a:p>
            <a:r>
              <a:rPr lang="en-GB"/>
              <a:t>Health and social care workers</a:t>
            </a:r>
          </a:p>
        </p:txBody>
      </p:sp>
      <p:sp>
        <p:nvSpPr>
          <p:cNvPr id="3" name="Content Placeholder 2">
            <a:extLst>
              <a:ext uri="{FF2B5EF4-FFF2-40B4-BE49-F238E27FC236}">
                <a16:creationId xmlns:a16="http://schemas.microsoft.com/office/drawing/2014/main" id="{632ED278-8A3D-452E-AED5-44CF9067FFBA}"/>
              </a:ext>
            </a:extLst>
          </p:cNvPr>
          <p:cNvSpPr>
            <a:spLocks noGrp="1"/>
          </p:cNvSpPr>
          <p:nvPr>
            <p:ph idx="1"/>
          </p:nvPr>
        </p:nvSpPr>
        <p:spPr>
          <a:xfrm>
            <a:off x="376860" y="1502229"/>
            <a:ext cx="11123857" cy="4758612"/>
          </a:xfrm>
        </p:spPr>
        <p:txBody>
          <a:bodyPr>
            <a:normAutofit fontScale="85000" lnSpcReduction="20000"/>
          </a:bodyPr>
          <a:lstStyle/>
          <a:p>
            <a:pPr>
              <a:lnSpc>
                <a:spcPct val="110000"/>
              </a:lnSpc>
            </a:pPr>
            <a:r>
              <a:rPr lang="en-GB"/>
              <a:t>vaccination of health and social care workers protects them and reduces the risk of spreading flu to their patients, service users, colleagues and family members</a:t>
            </a:r>
          </a:p>
          <a:p>
            <a:pPr>
              <a:lnSpc>
                <a:spcPct val="110000"/>
              </a:lnSpc>
            </a:pPr>
            <a:r>
              <a:rPr lang="en-GB"/>
              <a:t>evidence that vaccination of health and social care workers significantly lowers rates of flu-like illness, hospitalisation and mortality in the elderly in long-term healthcare settings</a:t>
            </a:r>
          </a:p>
          <a:p>
            <a:pPr>
              <a:lnSpc>
                <a:spcPct val="110000"/>
              </a:lnSpc>
            </a:pPr>
            <a:r>
              <a:rPr lang="en-GB"/>
              <a:t>reduces transmission of flu to vulnerable patients, some of whom may have impaired immunity and may not respond well to their own immunisation </a:t>
            </a:r>
          </a:p>
          <a:p>
            <a:pPr>
              <a:lnSpc>
                <a:spcPct val="110000"/>
              </a:lnSpc>
            </a:pPr>
            <a:r>
              <a:rPr lang="en-GB"/>
              <a:t>frontline health and social care workers have a duty of care to protect their patients and service users from infection </a:t>
            </a:r>
          </a:p>
          <a:p>
            <a:pPr>
              <a:lnSpc>
                <a:spcPct val="110000"/>
              </a:lnSpc>
            </a:pPr>
            <a:r>
              <a:rPr lang="en-GB"/>
              <a:t>vaccination of frontline workers also helps reduce sickness absences and contributes to keeping the NHS and care services running through winter pressures</a:t>
            </a:r>
          </a:p>
          <a:p>
            <a:pPr>
              <a:lnSpc>
                <a:spcPct val="110000"/>
              </a:lnSpc>
            </a:pPr>
            <a:r>
              <a:rPr lang="en-GB"/>
              <a:t>NHS and social care bodies have a responsibility to ensure, as far as is reasonably practicable, that health and social care workers are free of, and are protected from exposure to infections that can be caught at work (Health and Social Care Act 2008, Code of Practice on the prevention and control of infections)</a:t>
            </a:r>
          </a:p>
        </p:txBody>
      </p:sp>
      <p:sp>
        <p:nvSpPr>
          <p:cNvPr id="7" name="Slide Number Placeholder 6">
            <a:extLst>
              <a:ext uri="{FF2B5EF4-FFF2-40B4-BE49-F238E27FC236}">
                <a16:creationId xmlns:a16="http://schemas.microsoft.com/office/drawing/2014/main" id="{37589427-9875-4CEB-82C3-69C926222936}"/>
              </a:ext>
            </a:extLst>
          </p:cNvPr>
          <p:cNvSpPr>
            <a:spLocks noGrp="1"/>
          </p:cNvSpPr>
          <p:nvPr>
            <p:ph type="sldNum" sz="quarter" idx="11"/>
          </p:nvPr>
        </p:nvSpPr>
        <p:spPr/>
        <p:txBody>
          <a:bodyPr/>
          <a:lstStyle/>
          <a:p>
            <a:fld id="{344369E4-5DE7-46E5-874E-4FD437973785}" type="slidenum">
              <a:rPr lang="en-GB" smtClean="0"/>
              <a:pPr/>
              <a:t>30</a:t>
            </a:fld>
            <a:endParaRPr lang="en-GB" sz="1400"/>
          </a:p>
        </p:txBody>
      </p:sp>
      <p:sp>
        <p:nvSpPr>
          <p:cNvPr id="9" name="Footer Placeholder 8">
            <a:extLst>
              <a:ext uri="{FF2B5EF4-FFF2-40B4-BE49-F238E27FC236}">
                <a16:creationId xmlns:a16="http://schemas.microsoft.com/office/drawing/2014/main" id="{EB042308-DE60-4A89-9E2C-06CCC03C54E4}"/>
              </a:ext>
            </a:extLst>
          </p:cNvPr>
          <p:cNvSpPr>
            <a:spLocks noGrp="1"/>
          </p:cNvSpPr>
          <p:nvPr>
            <p:ph type="ftr" sz="quarter" idx="10"/>
          </p:nvPr>
        </p:nvSpPr>
        <p:spPr/>
        <p:txBody>
          <a:bodyPr/>
          <a:lstStyle/>
          <a:p>
            <a:r>
              <a:rPr lang="en-US"/>
              <a:t>The national flu vaccination programme 2025 to 2026</a:t>
            </a:r>
            <a:endParaRPr lang="en-GB" sz="1400"/>
          </a:p>
        </p:txBody>
      </p:sp>
    </p:spTree>
    <p:extLst>
      <p:ext uri="{BB962C8B-B14F-4D97-AF65-F5344CB8AC3E}">
        <p14:creationId xmlns:p14="http://schemas.microsoft.com/office/powerpoint/2010/main" val="720824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6E4EF-2A8F-4D2E-91F7-49C8BFBD3104}"/>
              </a:ext>
            </a:extLst>
          </p:cNvPr>
          <p:cNvSpPr>
            <a:spLocks noGrp="1"/>
          </p:cNvSpPr>
          <p:nvPr>
            <p:ph type="title"/>
          </p:nvPr>
        </p:nvSpPr>
        <p:spPr>
          <a:xfrm>
            <a:off x="376861" y="412683"/>
            <a:ext cx="10515600" cy="632347"/>
          </a:xfrm>
        </p:spPr>
        <p:txBody>
          <a:bodyPr>
            <a:normAutofit/>
          </a:bodyPr>
          <a:lstStyle/>
          <a:p>
            <a:r>
              <a:rPr lang="en-GB"/>
              <a:t>Vaccine uptake for frontline healthcare workers</a:t>
            </a:r>
          </a:p>
        </p:txBody>
      </p:sp>
      <p:sp>
        <p:nvSpPr>
          <p:cNvPr id="3" name="Content Placeholder 2">
            <a:extLst>
              <a:ext uri="{FF2B5EF4-FFF2-40B4-BE49-F238E27FC236}">
                <a16:creationId xmlns:a16="http://schemas.microsoft.com/office/drawing/2014/main" id="{3CAF6158-5157-4D85-BA92-448179352FAE}"/>
              </a:ext>
            </a:extLst>
          </p:cNvPr>
          <p:cNvSpPr>
            <a:spLocks noGrp="1"/>
          </p:cNvSpPr>
          <p:nvPr>
            <p:ph idx="1"/>
          </p:nvPr>
        </p:nvSpPr>
        <p:spPr>
          <a:xfrm>
            <a:off x="376861" y="1409701"/>
            <a:ext cx="11123857" cy="5187042"/>
          </a:xfrm>
        </p:spPr>
        <p:txBody>
          <a:bodyPr>
            <a:noAutofit/>
          </a:bodyPr>
          <a:lstStyle/>
          <a:p>
            <a:pPr>
              <a:lnSpc>
                <a:spcPct val="120000"/>
              </a:lnSpc>
            </a:pPr>
            <a:r>
              <a:rPr lang="en-GB" sz="1800" dirty="0"/>
              <a:t>in the 2024 to 2025 season, 37.8% of frontline HCWs were vaccinated </a:t>
            </a:r>
          </a:p>
          <a:p>
            <a:pPr lvl="1">
              <a:lnSpc>
                <a:spcPct val="120000"/>
              </a:lnSpc>
            </a:pPr>
            <a:r>
              <a:rPr lang="en-GB" sz="1600" dirty="0"/>
              <a:t>51.5% of frontline HCWs in GP practices received a vaccine </a:t>
            </a:r>
          </a:p>
          <a:p>
            <a:pPr lvl="1">
              <a:lnSpc>
                <a:spcPct val="120000"/>
              </a:lnSpc>
            </a:pPr>
            <a:r>
              <a:rPr lang="en-GB" sz="1600" dirty="0"/>
              <a:t>37.5% of frontline HCWs in NHS trusts received a vaccine</a:t>
            </a:r>
          </a:p>
          <a:p>
            <a:pPr>
              <a:lnSpc>
                <a:spcPct val="120000"/>
              </a:lnSpc>
            </a:pPr>
            <a:r>
              <a:rPr lang="en-GB" sz="1800" dirty="0"/>
              <a:t>this is the fourth consecutive season to show a decrease in the vaccination of frontline HCWs and the lowest uptake since the 2010 to 2011 flu season</a:t>
            </a:r>
          </a:p>
          <a:p>
            <a:pPr>
              <a:lnSpc>
                <a:spcPct val="120000"/>
              </a:lnSpc>
            </a:pPr>
            <a:r>
              <a:rPr lang="en-GB" sz="1800" dirty="0"/>
              <a:t>all frontline health and social care workers should be offered a flu vaccine as part of the organisations’ policy</a:t>
            </a:r>
          </a:p>
          <a:p>
            <a:pPr>
              <a:lnSpc>
                <a:spcPct val="120000"/>
              </a:lnSpc>
            </a:pPr>
            <a:r>
              <a:rPr lang="en-GB" sz="1800" dirty="0"/>
              <a:t>employers have a responsibility to help protect their staff and patients or clients and ensure the overall safe running of services </a:t>
            </a:r>
          </a:p>
          <a:p>
            <a:pPr>
              <a:lnSpc>
                <a:spcPct val="120000"/>
              </a:lnSpc>
            </a:pPr>
            <a:r>
              <a:rPr lang="en-GB" sz="1800" dirty="0"/>
              <a:t>employers should commission or implement a service which makes access to the vaccine easy for all frontline staff, encourages staff to get vaccinated, and monitors the delivery of their programme</a:t>
            </a:r>
          </a:p>
          <a:p>
            <a:pPr>
              <a:lnSpc>
                <a:spcPct val="120000"/>
              </a:lnSpc>
            </a:pPr>
            <a:r>
              <a:rPr lang="en-GB" sz="1800" dirty="0"/>
              <a:t>in some circumstances, frontline staff, employed by specific social care providers without access to employer led occupational health schemes, can access the vaccine through the NHS free of charge</a:t>
            </a:r>
          </a:p>
        </p:txBody>
      </p:sp>
      <p:sp>
        <p:nvSpPr>
          <p:cNvPr id="7" name="Slide Number Placeholder 6">
            <a:extLst>
              <a:ext uri="{FF2B5EF4-FFF2-40B4-BE49-F238E27FC236}">
                <a16:creationId xmlns:a16="http://schemas.microsoft.com/office/drawing/2014/main" id="{CCBA1478-EF35-490D-ADBD-15B0752BB21B}"/>
              </a:ext>
            </a:extLst>
          </p:cNvPr>
          <p:cNvSpPr>
            <a:spLocks noGrp="1"/>
          </p:cNvSpPr>
          <p:nvPr>
            <p:ph type="sldNum" sz="quarter" idx="11"/>
          </p:nvPr>
        </p:nvSpPr>
        <p:spPr/>
        <p:txBody>
          <a:bodyPr/>
          <a:lstStyle/>
          <a:p>
            <a:fld id="{344369E4-5DE7-46E5-874E-4FD437973785}" type="slidenum">
              <a:rPr lang="en-GB" smtClean="0"/>
              <a:pPr/>
              <a:t>31</a:t>
            </a:fld>
            <a:endParaRPr lang="en-GB" sz="1400"/>
          </a:p>
        </p:txBody>
      </p:sp>
      <p:sp>
        <p:nvSpPr>
          <p:cNvPr id="9" name="Footer Placeholder 8">
            <a:extLst>
              <a:ext uri="{FF2B5EF4-FFF2-40B4-BE49-F238E27FC236}">
                <a16:creationId xmlns:a16="http://schemas.microsoft.com/office/drawing/2014/main" id="{857E041D-3FF3-4739-BBB1-D3901ACA2736}"/>
              </a:ext>
            </a:extLst>
          </p:cNvPr>
          <p:cNvSpPr>
            <a:spLocks noGrp="1"/>
          </p:cNvSpPr>
          <p:nvPr>
            <p:ph type="ftr" sz="quarter" idx="10"/>
          </p:nvPr>
        </p:nvSpPr>
        <p:spPr/>
        <p:txBody>
          <a:bodyPr/>
          <a:lstStyle/>
          <a:p>
            <a:r>
              <a:rPr lang="en-US"/>
              <a:t>The national flu vaccination programme 2025 to 2026</a:t>
            </a:r>
            <a:endParaRPr lang="en-GB" sz="1400"/>
          </a:p>
        </p:txBody>
      </p:sp>
    </p:spTree>
    <p:extLst>
      <p:ext uri="{BB962C8B-B14F-4D97-AF65-F5344CB8AC3E}">
        <p14:creationId xmlns:p14="http://schemas.microsoft.com/office/powerpoint/2010/main" val="37558292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B1AD1-1E30-4AB6-A060-D0E87F323612}"/>
              </a:ext>
            </a:extLst>
          </p:cNvPr>
          <p:cNvSpPr>
            <a:spLocks noGrp="1"/>
          </p:cNvSpPr>
          <p:nvPr>
            <p:ph type="title"/>
          </p:nvPr>
        </p:nvSpPr>
        <p:spPr>
          <a:xfrm>
            <a:off x="507491" y="384692"/>
            <a:ext cx="3980537" cy="632347"/>
          </a:xfrm>
        </p:spPr>
        <p:txBody>
          <a:bodyPr/>
          <a:lstStyle/>
          <a:p>
            <a:r>
              <a:rPr lang="en-GB"/>
              <a:t>Pregnant women</a:t>
            </a:r>
          </a:p>
        </p:txBody>
      </p:sp>
      <p:sp>
        <p:nvSpPr>
          <p:cNvPr id="3" name="Content Placeholder 2">
            <a:extLst>
              <a:ext uri="{FF2B5EF4-FFF2-40B4-BE49-F238E27FC236}">
                <a16:creationId xmlns:a16="http://schemas.microsoft.com/office/drawing/2014/main" id="{7EBFEFC3-24CD-490D-BB19-087733392F7B}"/>
              </a:ext>
            </a:extLst>
          </p:cNvPr>
          <p:cNvSpPr>
            <a:spLocks noGrp="1"/>
          </p:cNvSpPr>
          <p:nvPr>
            <p:ph idx="1"/>
          </p:nvPr>
        </p:nvSpPr>
        <p:spPr/>
        <p:txBody>
          <a:bodyPr>
            <a:normAutofit/>
          </a:bodyPr>
          <a:lstStyle/>
          <a:p>
            <a:pPr marL="0" indent="0">
              <a:buNone/>
            </a:pPr>
            <a:r>
              <a:rPr lang="en-GB" b="1" dirty="0"/>
              <a:t>All pregnant women, in each pregnancy, are recommended to receive an inactivated flu vaccine irrespective of their stage of pregnancy     </a:t>
            </a:r>
          </a:p>
          <a:p>
            <a:r>
              <a:rPr lang="en-GB" dirty="0"/>
              <a:t>pregnant women are at increased risk from complications if they contract flu</a:t>
            </a:r>
            <a:endParaRPr lang="en-GB" baseline="30000" dirty="0"/>
          </a:p>
          <a:p>
            <a:r>
              <a:rPr lang="en-GB" dirty="0"/>
              <a:t>having flu during pregnancy may be associated with premature birth and smaller birth size and weight</a:t>
            </a:r>
          </a:p>
          <a:p>
            <a:r>
              <a:rPr lang="en-GB" dirty="0"/>
              <a:t>flu vaccination during pregnancy provides passive immunity against flu to infants in the first few months of life</a:t>
            </a:r>
          </a:p>
          <a:p>
            <a:r>
              <a:rPr lang="en-GB" dirty="0"/>
              <a:t>studies on safety of flu vaccine in pregnancy show that inactivated flu vaccine can be safely and effectively administered during any trimester of pregnancy </a:t>
            </a:r>
          </a:p>
          <a:p>
            <a:r>
              <a:rPr lang="en-GB" dirty="0"/>
              <a:t>no study to date has demonstrated an increased risk of either maternal complications or adverse </a:t>
            </a:r>
            <a:r>
              <a:rPr lang="en-GB" dirty="0" err="1"/>
              <a:t>fetal</a:t>
            </a:r>
            <a:r>
              <a:rPr lang="en-GB" dirty="0"/>
              <a:t> outcomes associated with inactivated flu vaccine</a:t>
            </a:r>
          </a:p>
        </p:txBody>
      </p:sp>
      <p:sp>
        <p:nvSpPr>
          <p:cNvPr id="7" name="Slide Number Placeholder 6">
            <a:extLst>
              <a:ext uri="{FF2B5EF4-FFF2-40B4-BE49-F238E27FC236}">
                <a16:creationId xmlns:a16="http://schemas.microsoft.com/office/drawing/2014/main" id="{AF82725A-03B7-4312-9A94-604B57E1B76B}"/>
              </a:ext>
            </a:extLst>
          </p:cNvPr>
          <p:cNvSpPr>
            <a:spLocks noGrp="1"/>
          </p:cNvSpPr>
          <p:nvPr>
            <p:ph type="sldNum" sz="quarter" idx="11"/>
          </p:nvPr>
        </p:nvSpPr>
        <p:spPr/>
        <p:txBody>
          <a:bodyPr/>
          <a:lstStyle/>
          <a:p>
            <a:fld id="{344369E4-5DE7-46E5-874E-4FD437973785}" type="slidenum">
              <a:rPr lang="en-GB" smtClean="0"/>
              <a:pPr/>
              <a:t>32</a:t>
            </a:fld>
            <a:endParaRPr lang="en-GB" sz="1400"/>
          </a:p>
        </p:txBody>
      </p:sp>
      <p:sp>
        <p:nvSpPr>
          <p:cNvPr id="9" name="Footer Placeholder 8">
            <a:extLst>
              <a:ext uri="{FF2B5EF4-FFF2-40B4-BE49-F238E27FC236}">
                <a16:creationId xmlns:a16="http://schemas.microsoft.com/office/drawing/2014/main" id="{F8C6D7AE-7D72-4E3A-8CBA-A46EF1A47297}"/>
              </a:ext>
            </a:extLst>
          </p:cNvPr>
          <p:cNvSpPr>
            <a:spLocks noGrp="1"/>
          </p:cNvSpPr>
          <p:nvPr>
            <p:ph type="ftr" sz="quarter" idx="10"/>
          </p:nvPr>
        </p:nvSpPr>
        <p:spPr/>
        <p:txBody>
          <a:bodyPr/>
          <a:lstStyle/>
          <a:p>
            <a:r>
              <a:rPr lang="en-US"/>
              <a:t>The national flu vaccination programme 2025 to 2026</a:t>
            </a:r>
            <a:endParaRPr lang="en-GB" sz="1400"/>
          </a:p>
        </p:txBody>
      </p:sp>
    </p:spTree>
    <p:extLst>
      <p:ext uri="{BB962C8B-B14F-4D97-AF65-F5344CB8AC3E}">
        <p14:creationId xmlns:p14="http://schemas.microsoft.com/office/powerpoint/2010/main" val="7983525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0C171-7138-4E5F-8B0C-572752782485}"/>
              </a:ext>
            </a:extLst>
          </p:cNvPr>
          <p:cNvSpPr>
            <a:spLocks noGrp="1"/>
          </p:cNvSpPr>
          <p:nvPr>
            <p:ph type="title"/>
          </p:nvPr>
        </p:nvSpPr>
        <p:spPr>
          <a:xfrm>
            <a:off x="488829" y="356702"/>
            <a:ext cx="9532251" cy="697662"/>
          </a:xfrm>
        </p:spPr>
        <p:txBody>
          <a:bodyPr/>
          <a:lstStyle/>
          <a:p>
            <a:r>
              <a:rPr lang="en-GB" sz="4000">
                <a:latin typeface="Arial" charset="0"/>
                <a:ea typeface="ヒラギノ角ゴ Pro W3" charset="-128"/>
                <a:cs typeface="ヒラギノ角ゴ Pro W3" charset="-128"/>
              </a:rPr>
              <a:t>Influenza vaccines and their components</a:t>
            </a:r>
            <a:endParaRPr lang="en-GB"/>
          </a:p>
        </p:txBody>
      </p:sp>
      <p:sp>
        <p:nvSpPr>
          <p:cNvPr id="3" name="Content Placeholder 2">
            <a:extLst>
              <a:ext uri="{FF2B5EF4-FFF2-40B4-BE49-F238E27FC236}">
                <a16:creationId xmlns:a16="http://schemas.microsoft.com/office/drawing/2014/main" id="{5DA8B713-7B7F-47CC-9818-C50251AF50C3}"/>
              </a:ext>
            </a:extLst>
          </p:cNvPr>
          <p:cNvSpPr>
            <a:spLocks noGrp="1"/>
          </p:cNvSpPr>
          <p:nvPr>
            <p:ph idx="1"/>
          </p:nvPr>
        </p:nvSpPr>
        <p:spPr>
          <a:xfrm>
            <a:off x="423512" y="1737502"/>
            <a:ext cx="11123857" cy="4579322"/>
          </a:xfrm>
        </p:spPr>
        <p:txBody>
          <a:bodyPr>
            <a:noAutofit/>
          </a:bodyPr>
          <a:lstStyle/>
          <a:p>
            <a:pPr marL="0" indent="0">
              <a:spcBef>
                <a:spcPts val="0"/>
              </a:spcBef>
              <a:spcAft>
                <a:spcPts val="600"/>
              </a:spcAft>
              <a:buNone/>
            </a:pPr>
            <a:r>
              <a:rPr lang="en-GB" sz="2000" b="1" dirty="0">
                <a:latin typeface="Arial" charset="0"/>
                <a:ea typeface="ヒラギノ角ゴ Pro W3" charset="-128"/>
                <a:cs typeface="ヒラギノ角ゴ Pro W3" charset="-128"/>
              </a:rPr>
              <a:t>Two main types of flu vaccine available:</a:t>
            </a:r>
            <a:endParaRPr lang="en-GB" sz="2000" dirty="0">
              <a:latin typeface="Arial" charset="0"/>
              <a:ea typeface="ヒラギノ角ゴ Pro W3" charset="-128"/>
              <a:cs typeface="ヒラギノ角ゴ Pro W3" charset="-128"/>
            </a:endParaRPr>
          </a:p>
          <a:p>
            <a:pPr marL="447675" lvl="1" indent="-269875">
              <a:spcBef>
                <a:spcPts val="0"/>
              </a:spcBef>
              <a:spcAft>
                <a:spcPts val="600"/>
              </a:spcAft>
              <a:buFont typeface="Arial" charset="0"/>
              <a:buChar char="•"/>
            </a:pPr>
            <a:r>
              <a:rPr lang="en-GB" sz="2000" dirty="0">
                <a:latin typeface="Arial" charset="0"/>
              </a:rPr>
              <a:t>inactivated – given by injection</a:t>
            </a:r>
          </a:p>
          <a:p>
            <a:pPr marL="447675" lvl="1" indent="-269875">
              <a:spcBef>
                <a:spcPts val="0"/>
              </a:spcBef>
              <a:spcAft>
                <a:spcPts val="600"/>
              </a:spcAft>
              <a:buFont typeface="Arial" charset="0"/>
              <a:buChar char="•"/>
            </a:pPr>
            <a:r>
              <a:rPr lang="en-GB" sz="2000" dirty="0">
                <a:latin typeface="Arial" charset="0"/>
              </a:rPr>
              <a:t>live attenuated – given by nasal application</a:t>
            </a:r>
          </a:p>
          <a:p>
            <a:pPr>
              <a:spcBef>
                <a:spcPts val="0"/>
              </a:spcBef>
              <a:spcAft>
                <a:spcPts val="600"/>
              </a:spcAft>
            </a:pPr>
            <a:endParaRPr lang="en-GB" sz="2000" b="1" dirty="0"/>
          </a:p>
          <a:p>
            <a:pPr marL="0" indent="0">
              <a:spcBef>
                <a:spcPts val="0"/>
              </a:spcBef>
              <a:spcAft>
                <a:spcPts val="600"/>
              </a:spcAft>
              <a:buNone/>
            </a:pPr>
            <a:r>
              <a:rPr lang="en-GB" sz="2000" b="1" dirty="0"/>
              <a:t>None of the flu vaccines can cause clinical influenza in those that can be vaccinated</a:t>
            </a:r>
          </a:p>
          <a:p>
            <a:pPr marL="0" indent="0">
              <a:spcBef>
                <a:spcPts val="0"/>
              </a:spcBef>
              <a:spcAft>
                <a:spcPts val="600"/>
              </a:spcAft>
              <a:buNone/>
            </a:pPr>
            <a:endParaRPr lang="en-GB" sz="1400" b="1" dirty="0"/>
          </a:p>
          <a:p>
            <a:pPr>
              <a:spcBef>
                <a:spcPts val="0"/>
              </a:spcBef>
              <a:spcAft>
                <a:spcPts val="600"/>
              </a:spcAft>
            </a:pPr>
            <a:r>
              <a:rPr lang="en-GB" sz="2000" dirty="0"/>
              <a:t>the inactivated flu vaccines are trivalent vaccines – they contain 2 subtypes of Influenza A and 1 type B lineage</a:t>
            </a:r>
          </a:p>
          <a:p>
            <a:pPr>
              <a:spcBef>
                <a:spcPts val="0"/>
              </a:spcBef>
              <a:spcAft>
                <a:spcPts val="600"/>
              </a:spcAft>
            </a:pPr>
            <a:r>
              <a:rPr lang="en-GB" sz="2000" dirty="0">
                <a:solidFill>
                  <a:prstClr val="black"/>
                </a:solidFill>
                <a:latin typeface="Arial" charset="0"/>
                <a:ea typeface="ヒラギノ角ゴ Pro W3" charset="-128"/>
                <a:cs typeface="ヒラギノ角ゴ Pro W3" charset="-128"/>
              </a:rPr>
              <a:t>the inactivated vaccines are recommended for people aged 18+, children in clinical risk groups aged 6 months to 2 years and for children aged 2 to 18 years who cannot receive live attenuated vaccine</a:t>
            </a:r>
          </a:p>
          <a:p>
            <a:pPr>
              <a:spcBef>
                <a:spcPts val="0"/>
              </a:spcBef>
              <a:spcAft>
                <a:spcPts val="600"/>
              </a:spcAft>
            </a:pPr>
            <a:r>
              <a:rPr lang="en-GB" sz="2000" dirty="0"/>
              <a:t>the live attenuated flu vaccine is also a trivalent vaccine – it contains 2 subtypes of Influenza A and one B lineage</a:t>
            </a:r>
          </a:p>
          <a:p>
            <a:pPr>
              <a:spcBef>
                <a:spcPts val="0"/>
              </a:spcBef>
              <a:spcAft>
                <a:spcPts val="600"/>
              </a:spcAft>
            </a:pPr>
            <a:r>
              <a:rPr lang="en-GB" sz="2000" dirty="0">
                <a:solidFill>
                  <a:prstClr val="black"/>
                </a:solidFill>
                <a:latin typeface="Arial" charset="0"/>
                <a:ea typeface="ヒラギノ角ゴ Pro W3" charset="-128"/>
                <a:cs typeface="ヒラギノ角ゴ Pro W3" charset="-128"/>
              </a:rPr>
              <a:t>the live attenuated vaccine is licensed for children aged 2 up to 18 years  </a:t>
            </a:r>
          </a:p>
          <a:p>
            <a:pPr>
              <a:spcBef>
                <a:spcPts val="0"/>
              </a:spcBef>
              <a:spcAft>
                <a:spcPts val="600"/>
              </a:spcAft>
            </a:pPr>
            <a:endParaRPr lang="en-GB" sz="2000" dirty="0">
              <a:solidFill>
                <a:prstClr val="black"/>
              </a:solidFill>
              <a:latin typeface="Arial" charset="0"/>
              <a:ea typeface="ヒラギノ角ゴ Pro W3" charset="-128"/>
              <a:cs typeface="ヒラギノ角ゴ Pro W3" charset="-128"/>
            </a:endParaRPr>
          </a:p>
        </p:txBody>
      </p:sp>
      <p:sp>
        <p:nvSpPr>
          <p:cNvPr id="7" name="Slide Number Placeholder 6">
            <a:extLst>
              <a:ext uri="{FF2B5EF4-FFF2-40B4-BE49-F238E27FC236}">
                <a16:creationId xmlns:a16="http://schemas.microsoft.com/office/drawing/2014/main" id="{CDBB2FF7-A191-48BE-85AC-253460991F91}"/>
              </a:ext>
            </a:extLst>
          </p:cNvPr>
          <p:cNvSpPr>
            <a:spLocks noGrp="1"/>
          </p:cNvSpPr>
          <p:nvPr>
            <p:ph type="sldNum" sz="quarter" idx="11"/>
          </p:nvPr>
        </p:nvSpPr>
        <p:spPr/>
        <p:txBody>
          <a:bodyPr/>
          <a:lstStyle/>
          <a:p>
            <a:fld id="{344369E4-5DE7-46E5-874E-4FD437973785}" type="slidenum">
              <a:rPr lang="en-GB" smtClean="0"/>
              <a:pPr/>
              <a:t>33</a:t>
            </a:fld>
            <a:endParaRPr lang="en-GB" sz="1400"/>
          </a:p>
        </p:txBody>
      </p:sp>
      <p:sp>
        <p:nvSpPr>
          <p:cNvPr id="9" name="Footer Placeholder 8">
            <a:extLst>
              <a:ext uri="{FF2B5EF4-FFF2-40B4-BE49-F238E27FC236}">
                <a16:creationId xmlns:a16="http://schemas.microsoft.com/office/drawing/2014/main" id="{48F29523-6B4C-4886-ABA6-3FA9BDD92BF8}"/>
              </a:ext>
            </a:extLst>
          </p:cNvPr>
          <p:cNvSpPr>
            <a:spLocks noGrp="1"/>
          </p:cNvSpPr>
          <p:nvPr>
            <p:ph type="ftr" sz="quarter" idx="10"/>
          </p:nvPr>
        </p:nvSpPr>
        <p:spPr/>
        <p:txBody>
          <a:bodyPr/>
          <a:lstStyle/>
          <a:p>
            <a:r>
              <a:rPr lang="en-US"/>
              <a:t>The national flu vaccination programme 2025 to 2026</a:t>
            </a:r>
            <a:endParaRPr lang="en-GB" sz="1400"/>
          </a:p>
        </p:txBody>
      </p:sp>
    </p:spTree>
    <p:extLst>
      <p:ext uri="{BB962C8B-B14F-4D97-AF65-F5344CB8AC3E}">
        <p14:creationId xmlns:p14="http://schemas.microsoft.com/office/powerpoint/2010/main" val="2701985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7249E-0357-275B-F19F-BDA48AB356DE}"/>
              </a:ext>
            </a:extLst>
          </p:cNvPr>
          <p:cNvSpPr>
            <a:spLocks noGrp="1"/>
          </p:cNvSpPr>
          <p:nvPr>
            <p:ph type="title"/>
          </p:nvPr>
        </p:nvSpPr>
        <p:spPr>
          <a:xfrm>
            <a:off x="330206" y="179416"/>
            <a:ext cx="10896594" cy="972607"/>
          </a:xfrm>
        </p:spPr>
        <p:txBody>
          <a:bodyPr>
            <a:normAutofit fontScale="90000"/>
          </a:bodyPr>
          <a:lstStyle/>
          <a:p>
            <a:r>
              <a:rPr lang="en-GB" dirty="0"/>
              <a:t>Changes to the flu vaccines from quadrivalent to trivalent for the 2025 to 2026 vaccination programme </a:t>
            </a:r>
          </a:p>
        </p:txBody>
      </p:sp>
      <p:sp>
        <p:nvSpPr>
          <p:cNvPr id="3" name="Content Placeholder 2">
            <a:extLst>
              <a:ext uri="{FF2B5EF4-FFF2-40B4-BE49-F238E27FC236}">
                <a16:creationId xmlns:a16="http://schemas.microsoft.com/office/drawing/2014/main" id="{6764DF98-EA34-E7BD-6D90-D71CA5D5004D}"/>
              </a:ext>
            </a:extLst>
          </p:cNvPr>
          <p:cNvSpPr>
            <a:spLocks noGrp="1"/>
          </p:cNvSpPr>
          <p:nvPr>
            <p:ph idx="1"/>
          </p:nvPr>
        </p:nvSpPr>
        <p:spPr>
          <a:xfrm>
            <a:off x="280074" y="1577009"/>
            <a:ext cx="11251526" cy="4861841"/>
          </a:xfrm>
        </p:spPr>
        <p:txBody>
          <a:bodyPr>
            <a:normAutofit/>
          </a:bodyPr>
          <a:lstStyle/>
          <a:p>
            <a:pPr>
              <a:lnSpc>
                <a:spcPct val="80000"/>
              </a:lnSpc>
            </a:pPr>
            <a:r>
              <a:rPr lang="en-GB" sz="2000" dirty="0">
                <a:ea typeface="Times New Roman" panose="02020603050405020304" pitchFamily="18" charset="0"/>
                <a:cs typeface="Times New Roman" panose="02020603050405020304" pitchFamily="18" charset="0"/>
              </a:rPr>
              <a:t>flu vaccines used to be trivalent and contain </a:t>
            </a:r>
            <a:r>
              <a:rPr lang="en-GB" sz="2000" dirty="0">
                <a:effectLst/>
                <a:latin typeface="Arial" panose="020B0604020202020204" pitchFamily="34" charset="0"/>
                <a:ea typeface="Times New Roman" panose="02020603050405020304" pitchFamily="18" charset="0"/>
                <a:cs typeface="Times New Roman" panose="02020603050405020304" pitchFamily="18" charset="0"/>
              </a:rPr>
              <a:t>2 type A and 1 type B influenza virus strains</a:t>
            </a:r>
          </a:p>
          <a:p>
            <a:pPr>
              <a:lnSpc>
                <a:spcPct val="80000"/>
              </a:lnSpc>
            </a:pPr>
            <a:r>
              <a:rPr lang="en-GB" sz="2000" dirty="0">
                <a:ea typeface="Times New Roman" panose="02020603050405020304" pitchFamily="18" charset="0"/>
                <a:cs typeface="Times New Roman" panose="02020603050405020304" pitchFamily="18" charset="0"/>
              </a:rPr>
              <a:t>i</a:t>
            </a:r>
            <a:r>
              <a:rPr lang="en-GB" sz="2000" dirty="0">
                <a:effectLst/>
                <a:latin typeface="Arial" panose="020B0604020202020204" pitchFamily="34" charset="0"/>
                <a:ea typeface="Times New Roman" panose="02020603050405020304" pitchFamily="18" charset="0"/>
                <a:cs typeface="Times New Roman" panose="02020603050405020304" pitchFamily="18" charset="0"/>
              </a:rPr>
              <a:t>n 2013, in order to extend protection against flu, both B strains were included in flu vaccines and these quadrivalent </a:t>
            </a:r>
            <a:r>
              <a:rPr lang="en-GB" sz="2000" dirty="0">
                <a:ea typeface="Times New Roman" panose="02020603050405020304" pitchFamily="18" charset="0"/>
                <a:cs typeface="Times New Roman" panose="02020603050405020304" pitchFamily="18" charset="0"/>
              </a:rPr>
              <a:t>vaccines were </a:t>
            </a:r>
            <a:r>
              <a:rPr lang="en-GB" sz="2000" dirty="0">
                <a:effectLst/>
                <a:latin typeface="Arial" panose="020B0604020202020204" pitchFamily="34" charset="0"/>
                <a:ea typeface="Times New Roman" panose="02020603050405020304" pitchFamily="18" charset="0"/>
                <a:cs typeface="Times New Roman" panose="02020603050405020304" pitchFamily="18" charset="0"/>
              </a:rPr>
              <a:t>then offered up until the last flu season (with the exception of LAIV which became a trivalent vaccine for the 2024 to 2025 flu season) </a:t>
            </a:r>
          </a:p>
          <a:p>
            <a:pPr>
              <a:lnSpc>
                <a:spcPct val="80000"/>
              </a:lnSpc>
            </a:pPr>
            <a:r>
              <a:rPr lang="en-GB" sz="2000" dirty="0">
                <a:effectLst/>
                <a:latin typeface="Arial" panose="020B0604020202020204" pitchFamily="34" charset="0"/>
                <a:ea typeface="Times New Roman" panose="02020603050405020304" pitchFamily="18" charset="0"/>
                <a:cs typeface="Times New Roman" panose="02020603050405020304" pitchFamily="18" charset="0"/>
              </a:rPr>
              <a:t>in 2023, the </a:t>
            </a:r>
            <a:r>
              <a:rPr lang="en-GB" sz="2000" u="sng" dirty="0">
                <a:solidFill>
                  <a:srgbClr val="365F91"/>
                </a:solidFill>
                <a:ea typeface="Times New Roman" panose="02020603050405020304" pitchFamily="18" charset="0"/>
                <a:cs typeface="Times New Roman" panose="02020603050405020304" pitchFamily="18" charset="0"/>
              </a:rPr>
              <a:t>WHO </a:t>
            </a:r>
            <a:r>
              <a:rPr lang="en-GB" sz="2000" dirty="0">
                <a:effectLst/>
                <a:latin typeface="Arial" panose="020B0604020202020204" pitchFamily="34" charset="0"/>
                <a:ea typeface="Times New Roman" panose="02020603050405020304" pitchFamily="18" charset="0"/>
                <a:cs typeface="Times New Roman" panose="02020603050405020304" pitchFamily="18" charset="0"/>
              </a:rPr>
              <a:t>recommended that the B/Yamagata lineage antigen should be excluded from future flu vaccines as there have been no confirmed naturally occurring B/Yamagata lineage virus detections after March 2020 </a:t>
            </a:r>
          </a:p>
          <a:p>
            <a:pPr>
              <a:lnSpc>
                <a:spcPct val="80000"/>
              </a:lnSpc>
            </a:pPr>
            <a:r>
              <a:rPr lang="en-GB" sz="2000" dirty="0">
                <a:ea typeface="Times New Roman" panose="02020603050405020304" pitchFamily="18" charset="0"/>
                <a:cs typeface="Times New Roman" panose="02020603050405020304" pitchFamily="18" charset="0"/>
              </a:rPr>
              <a:t>a</a:t>
            </a:r>
            <a:r>
              <a:rPr lang="en-GB" sz="2000" dirty="0">
                <a:effectLst/>
                <a:latin typeface="Arial" panose="020B0604020202020204" pitchFamily="34" charset="0"/>
                <a:ea typeface="Times New Roman" panose="02020603050405020304" pitchFamily="18" charset="0"/>
                <a:cs typeface="Times New Roman" panose="02020603050405020304" pitchFamily="18" charset="0"/>
              </a:rPr>
              <a:t>s the B/Yamagata lineages are no longer circulating and are unlikely to cause future epidemics, the inclusion of a B/Yamagata antigen as a component of flu vaccines is no longer necessary</a:t>
            </a:r>
          </a:p>
          <a:p>
            <a:pPr>
              <a:lnSpc>
                <a:spcPct val="80000"/>
              </a:lnSpc>
            </a:pPr>
            <a:r>
              <a:rPr lang="en-GB" sz="2000" dirty="0">
                <a:effectLst/>
                <a:latin typeface="Arial" panose="020B0604020202020204" pitchFamily="34" charset="0"/>
                <a:ea typeface="Times New Roman" panose="02020603050405020304" pitchFamily="18" charset="0"/>
                <a:cs typeface="Times New Roman" panose="02020603050405020304" pitchFamily="18" charset="0"/>
              </a:rPr>
              <a:t>WHO stated that every effort should be made to exclude this B strain as soon as possible, across all vaccine types, so for the 2025 to 2026 flu vaccination programme, all flu vaccines will be trivalent vaccines once again</a:t>
            </a:r>
          </a:p>
          <a:p>
            <a:pPr>
              <a:lnSpc>
                <a:spcPct val="80000"/>
              </a:lnSpc>
            </a:pPr>
            <a:r>
              <a:rPr lang="en-GB" sz="2000" dirty="0">
                <a:ea typeface="Times New Roman" panose="02020603050405020304" pitchFamily="18" charset="0"/>
                <a:cs typeface="Times New Roman" panose="02020603050405020304" pitchFamily="18" charset="0"/>
              </a:rPr>
              <a:t>t</a:t>
            </a:r>
            <a:r>
              <a:rPr lang="en-GB" sz="2000" dirty="0">
                <a:effectLst/>
                <a:latin typeface="Arial" panose="020B0604020202020204" pitchFamily="34" charset="0"/>
                <a:ea typeface="Times New Roman" panose="02020603050405020304" pitchFamily="18" charset="0"/>
                <a:cs typeface="Times New Roman" panose="02020603050405020304" pitchFamily="18" charset="0"/>
              </a:rPr>
              <a:t>he trivalent vaccines will offer the same level of protection against the 2 A and 1 B flu virus strains in </a:t>
            </a:r>
            <a:r>
              <a:rPr lang="en-GB" sz="2000" dirty="0">
                <a:ea typeface="Times New Roman" panose="02020603050405020304" pitchFamily="18" charset="0"/>
                <a:cs typeface="Times New Roman" panose="02020603050405020304" pitchFamily="18" charset="0"/>
              </a:rPr>
              <a:t>them</a:t>
            </a:r>
            <a:r>
              <a:rPr lang="en-GB" sz="2000" dirty="0">
                <a:effectLst/>
                <a:latin typeface="Arial" panose="020B0604020202020204" pitchFamily="34" charset="0"/>
                <a:ea typeface="Times New Roman" panose="02020603050405020304" pitchFamily="18" charset="0"/>
                <a:cs typeface="Times New Roman" panose="02020603050405020304" pitchFamily="18" charset="0"/>
              </a:rPr>
              <a:t> as the quadrivalent vaccine</a:t>
            </a:r>
            <a:endParaRPr lang="en-GB" sz="2800" dirty="0"/>
          </a:p>
        </p:txBody>
      </p:sp>
      <p:sp>
        <p:nvSpPr>
          <p:cNvPr id="4" name="Footer Placeholder 3">
            <a:extLst>
              <a:ext uri="{FF2B5EF4-FFF2-40B4-BE49-F238E27FC236}">
                <a16:creationId xmlns:a16="http://schemas.microsoft.com/office/drawing/2014/main" id="{964D197E-CE18-9BFA-BAAB-41116158A1A0}"/>
              </a:ext>
            </a:extLst>
          </p:cNvPr>
          <p:cNvSpPr>
            <a:spLocks noGrp="1"/>
          </p:cNvSpPr>
          <p:nvPr>
            <p:ph type="ftr" sz="quarter" idx="10"/>
          </p:nvPr>
        </p:nvSpPr>
        <p:spPr/>
        <p:txBody>
          <a:bodyPr/>
          <a:lstStyle/>
          <a:p>
            <a:r>
              <a:rPr lang="en-US"/>
              <a:t>The national flu vaccination programme 2025 to 2026</a:t>
            </a:r>
            <a:endParaRPr lang="en-GB" sz="1400"/>
          </a:p>
        </p:txBody>
      </p:sp>
      <p:sp>
        <p:nvSpPr>
          <p:cNvPr id="5" name="Slide Number Placeholder 4">
            <a:extLst>
              <a:ext uri="{FF2B5EF4-FFF2-40B4-BE49-F238E27FC236}">
                <a16:creationId xmlns:a16="http://schemas.microsoft.com/office/drawing/2014/main" id="{F7C0CD8E-7300-1214-AC8D-B0FD6B821890}"/>
              </a:ext>
            </a:extLst>
          </p:cNvPr>
          <p:cNvSpPr>
            <a:spLocks noGrp="1"/>
          </p:cNvSpPr>
          <p:nvPr>
            <p:ph type="sldNum" sz="quarter" idx="11"/>
          </p:nvPr>
        </p:nvSpPr>
        <p:spPr/>
        <p:txBody>
          <a:bodyPr/>
          <a:lstStyle/>
          <a:p>
            <a:fld id="{344369E4-5DE7-46E5-874E-4FD437973785}" type="slidenum">
              <a:rPr lang="en-GB" smtClean="0"/>
              <a:pPr/>
              <a:t>34</a:t>
            </a:fld>
            <a:endParaRPr lang="en-GB" sz="1400"/>
          </a:p>
        </p:txBody>
      </p:sp>
    </p:spTree>
    <p:extLst>
      <p:ext uri="{BB962C8B-B14F-4D97-AF65-F5344CB8AC3E}">
        <p14:creationId xmlns:p14="http://schemas.microsoft.com/office/powerpoint/2010/main" val="4412774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AB583-E92E-851E-0136-3A506D31C4EA}"/>
              </a:ext>
            </a:extLst>
          </p:cNvPr>
          <p:cNvSpPr>
            <a:spLocks noGrp="1"/>
          </p:cNvSpPr>
          <p:nvPr>
            <p:ph type="title"/>
          </p:nvPr>
        </p:nvSpPr>
        <p:spPr/>
        <p:txBody>
          <a:bodyPr/>
          <a:lstStyle/>
          <a:p>
            <a:r>
              <a:rPr lang="en-GB"/>
              <a:t>Change to terminology</a:t>
            </a:r>
          </a:p>
        </p:txBody>
      </p:sp>
      <p:sp>
        <p:nvSpPr>
          <p:cNvPr id="3" name="Content Placeholder 2">
            <a:extLst>
              <a:ext uri="{FF2B5EF4-FFF2-40B4-BE49-F238E27FC236}">
                <a16:creationId xmlns:a16="http://schemas.microsoft.com/office/drawing/2014/main" id="{3C5B934E-D943-3023-58BA-BBA2368AFEEF}"/>
              </a:ext>
            </a:extLst>
          </p:cNvPr>
          <p:cNvSpPr>
            <a:spLocks noGrp="1"/>
          </p:cNvSpPr>
          <p:nvPr>
            <p:ph idx="1"/>
          </p:nvPr>
        </p:nvSpPr>
        <p:spPr/>
        <p:txBody>
          <a:bodyPr/>
          <a:lstStyle/>
          <a:p>
            <a:r>
              <a:rPr lang="en-GB" dirty="0"/>
              <a:t>previously, the flu vaccines have been referred to as QIV (quadrivalent influenza vaccine) or TIV (trivalent influenza vaccine)</a:t>
            </a:r>
          </a:p>
          <a:p>
            <a:r>
              <a:rPr lang="en-GB" dirty="0"/>
              <a:t>from now on, the more generic IIV (inactivated influenza vaccine) will be used to denote all inactivated influenza vaccines, regardless of how many virus strain antigens are included in the vaccine </a:t>
            </a:r>
          </a:p>
          <a:p>
            <a:r>
              <a:rPr lang="en-GB" dirty="0"/>
              <a:t>however, for some of the vaccines, the manufacturers have included ‘trivalent’ or ‘TIV’ in the name of the vaccine </a:t>
            </a:r>
          </a:p>
          <a:p>
            <a:r>
              <a:rPr lang="en-GB" dirty="0"/>
              <a:t>all vaccines used for the 2025 to 2026 season are trivalent</a:t>
            </a:r>
          </a:p>
        </p:txBody>
      </p:sp>
      <p:sp>
        <p:nvSpPr>
          <p:cNvPr id="4" name="Footer Placeholder 3">
            <a:extLst>
              <a:ext uri="{FF2B5EF4-FFF2-40B4-BE49-F238E27FC236}">
                <a16:creationId xmlns:a16="http://schemas.microsoft.com/office/drawing/2014/main" id="{C110F209-0F31-58AA-B30A-B3B92D69D13B}"/>
              </a:ext>
            </a:extLst>
          </p:cNvPr>
          <p:cNvSpPr>
            <a:spLocks noGrp="1"/>
          </p:cNvSpPr>
          <p:nvPr>
            <p:ph type="ftr" sz="quarter" idx="10"/>
          </p:nvPr>
        </p:nvSpPr>
        <p:spPr/>
        <p:txBody>
          <a:bodyPr/>
          <a:lstStyle/>
          <a:p>
            <a:r>
              <a:rPr lang="en-US"/>
              <a:t>The national flu vaccination programme 2025 to 2026</a:t>
            </a:r>
            <a:endParaRPr lang="en-GB" sz="1400"/>
          </a:p>
        </p:txBody>
      </p:sp>
      <p:sp>
        <p:nvSpPr>
          <p:cNvPr id="5" name="Slide Number Placeholder 4">
            <a:extLst>
              <a:ext uri="{FF2B5EF4-FFF2-40B4-BE49-F238E27FC236}">
                <a16:creationId xmlns:a16="http://schemas.microsoft.com/office/drawing/2014/main" id="{3B909AFD-CCEE-2018-52AC-86A97DE3BD1E}"/>
              </a:ext>
            </a:extLst>
          </p:cNvPr>
          <p:cNvSpPr>
            <a:spLocks noGrp="1"/>
          </p:cNvSpPr>
          <p:nvPr>
            <p:ph type="sldNum" sz="quarter" idx="11"/>
          </p:nvPr>
        </p:nvSpPr>
        <p:spPr/>
        <p:txBody>
          <a:bodyPr/>
          <a:lstStyle/>
          <a:p>
            <a:fld id="{344369E4-5DE7-46E5-874E-4FD437973785}" type="slidenum">
              <a:rPr lang="en-GB" smtClean="0"/>
              <a:pPr/>
              <a:t>35</a:t>
            </a:fld>
            <a:endParaRPr lang="en-GB" sz="1400"/>
          </a:p>
        </p:txBody>
      </p:sp>
    </p:spTree>
    <p:extLst>
      <p:ext uri="{BB962C8B-B14F-4D97-AF65-F5344CB8AC3E}">
        <p14:creationId xmlns:p14="http://schemas.microsoft.com/office/powerpoint/2010/main" val="37660093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3C573-F4E6-4AD1-8A5F-F3CFC824F4D8}"/>
              </a:ext>
            </a:extLst>
          </p:cNvPr>
          <p:cNvSpPr>
            <a:spLocks noGrp="1"/>
          </p:cNvSpPr>
          <p:nvPr>
            <p:ph type="title"/>
          </p:nvPr>
        </p:nvSpPr>
        <p:spPr>
          <a:xfrm>
            <a:off x="422787" y="159352"/>
            <a:ext cx="5161936" cy="1090953"/>
          </a:xfrm>
        </p:spPr>
        <p:txBody>
          <a:bodyPr>
            <a:normAutofit fontScale="90000"/>
          </a:bodyPr>
          <a:lstStyle/>
          <a:p>
            <a:r>
              <a:rPr lang="en-GB"/>
              <a:t>Influenza vaccines available for 2025 to 2026</a:t>
            </a:r>
          </a:p>
        </p:txBody>
      </p:sp>
      <p:sp>
        <p:nvSpPr>
          <p:cNvPr id="3" name="TextBox 2">
            <a:extLst>
              <a:ext uri="{FF2B5EF4-FFF2-40B4-BE49-F238E27FC236}">
                <a16:creationId xmlns:a16="http://schemas.microsoft.com/office/drawing/2014/main" id="{C31CFE42-2445-4E62-8633-AC40BEA4B1D6}"/>
              </a:ext>
            </a:extLst>
          </p:cNvPr>
          <p:cNvSpPr txBox="1"/>
          <p:nvPr/>
        </p:nvSpPr>
        <p:spPr>
          <a:xfrm>
            <a:off x="532447" y="1667365"/>
            <a:ext cx="4234024" cy="4154984"/>
          </a:xfrm>
          <a:prstGeom prst="rect">
            <a:avLst/>
          </a:prstGeom>
          <a:noFill/>
        </p:spPr>
        <p:txBody>
          <a:bodyPr wrap="square" rtlCol="0">
            <a:spAutoFit/>
          </a:bodyPr>
          <a:lstStyle/>
          <a:p>
            <a:r>
              <a:rPr lang="en-GB" sz="2400"/>
              <a:t>Several different flu vaccines are available for the 2025 to 2026 flu season</a:t>
            </a:r>
          </a:p>
          <a:p>
            <a:endParaRPr lang="en-GB" sz="2400"/>
          </a:p>
          <a:p>
            <a:r>
              <a:rPr lang="en-GB" sz="2400"/>
              <a:t>A poster detailing the age indication and the ovalbumin content of these is available from the GOV.UK website:</a:t>
            </a:r>
          </a:p>
          <a:p>
            <a:r>
              <a:rPr lang="en-GB" sz="2400">
                <a:hlinkClick r:id="rId3"/>
              </a:rPr>
              <a:t>www.gov.uk/government/publications/influenza-vaccines-marketed-in-the-uk</a:t>
            </a:r>
            <a:r>
              <a:rPr lang="en-GB" sz="2400"/>
              <a:t> </a:t>
            </a:r>
          </a:p>
        </p:txBody>
      </p:sp>
      <p:sp>
        <p:nvSpPr>
          <p:cNvPr id="8" name="Slide Number Placeholder 7">
            <a:extLst>
              <a:ext uri="{FF2B5EF4-FFF2-40B4-BE49-F238E27FC236}">
                <a16:creationId xmlns:a16="http://schemas.microsoft.com/office/drawing/2014/main" id="{BCD281AA-A1BC-431B-98D6-155B67EA7C44}"/>
              </a:ext>
            </a:extLst>
          </p:cNvPr>
          <p:cNvSpPr>
            <a:spLocks noGrp="1"/>
          </p:cNvSpPr>
          <p:nvPr>
            <p:ph type="sldNum" sz="quarter" idx="11"/>
          </p:nvPr>
        </p:nvSpPr>
        <p:spPr/>
        <p:txBody>
          <a:bodyPr/>
          <a:lstStyle/>
          <a:p>
            <a:fld id="{344369E4-5DE7-46E5-874E-4FD437973785}" type="slidenum">
              <a:rPr lang="en-GB" smtClean="0"/>
              <a:pPr/>
              <a:t>36</a:t>
            </a:fld>
            <a:endParaRPr lang="en-GB" sz="1400"/>
          </a:p>
        </p:txBody>
      </p:sp>
      <p:sp>
        <p:nvSpPr>
          <p:cNvPr id="10" name="Footer Placeholder 9">
            <a:extLst>
              <a:ext uri="{FF2B5EF4-FFF2-40B4-BE49-F238E27FC236}">
                <a16:creationId xmlns:a16="http://schemas.microsoft.com/office/drawing/2014/main" id="{37003909-AB0F-4858-BBB4-4F073030FC23}"/>
              </a:ext>
            </a:extLst>
          </p:cNvPr>
          <p:cNvSpPr>
            <a:spLocks noGrp="1"/>
          </p:cNvSpPr>
          <p:nvPr>
            <p:ph type="ftr" sz="quarter" idx="10"/>
          </p:nvPr>
        </p:nvSpPr>
        <p:spPr/>
        <p:txBody>
          <a:bodyPr/>
          <a:lstStyle/>
          <a:p>
            <a:r>
              <a:rPr lang="en-US"/>
              <a:t>The national flu vaccination programme 2025 to 2026</a:t>
            </a:r>
            <a:endParaRPr lang="en-GB" sz="1400"/>
          </a:p>
        </p:txBody>
      </p:sp>
      <p:pic>
        <p:nvPicPr>
          <p:cNvPr id="6" name="Picture 5">
            <a:extLst>
              <a:ext uri="{FF2B5EF4-FFF2-40B4-BE49-F238E27FC236}">
                <a16:creationId xmlns:a16="http://schemas.microsoft.com/office/drawing/2014/main" id="{F01D2972-93A7-824B-4C1C-56780DF76090}"/>
              </a:ext>
            </a:extLst>
          </p:cNvPr>
          <p:cNvPicPr>
            <a:picLocks noChangeAspect="1"/>
          </p:cNvPicPr>
          <p:nvPr/>
        </p:nvPicPr>
        <p:blipFill>
          <a:blip r:embed="rId4"/>
          <a:stretch>
            <a:fillRect/>
          </a:stretch>
        </p:blipFill>
        <p:spPr>
          <a:xfrm>
            <a:off x="6096000" y="159352"/>
            <a:ext cx="5963198" cy="6215050"/>
          </a:xfrm>
          <a:prstGeom prst="rect">
            <a:avLst/>
          </a:prstGeom>
          <a:ln>
            <a:solidFill>
              <a:schemeClr val="tx1"/>
            </a:solidFill>
          </a:ln>
        </p:spPr>
      </p:pic>
    </p:spTree>
    <p:extLst>
      <p:ext uri="{BB962C8B-B14F-4D97-AF65-F5344CB8AC3E}">
        <p14:creationId xmlns:p14="http://schemas.microsoft.com/office/powerpoint/2010/main" val="14625419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98036-36D2-4E27-9870-36107F779969}"/>
              </a:ext>
            </a:extLst>
          </p:cNvPr>
          <p:cNvSpPr>
            <a:spLocks noGrp="1"/>
          </p:cNvSpPr>
          <p:nvPr>
            <p:ph type="title"/>
          </p:nvPr>
        </p:nvSpPr>
        <p:spPr>
          <a:xfrm>
            <a:off x="442176" y="319382"/>
            <a:ext cx="8673832" cy="706992"/>
          </a:xfrm>
        </p:spPr>
        <p:txBody>
          <a:bodyPr/>
          <a:lstStyle/>
          <a:p>
            <a:r>
              <a:rPr lang="en-GB" sz="4000">
                <a:latin typeface="Arial" charset="0"/>
                <a:ea typeface="ヒラギノ角ゴ Pro W3" charset="-128"/>
                <a:cs typeface="ヒラギノ角ゴ Pro W3" charset="-128"/>
              </a:rPr>
              <a:t>Flu vaccine presentation and dosage</a:t>
            </a:r>
            <a:endParaRPr lang="en-GB"/>
          </a:p>
        </p:txBody>
      </p:sp>
      <p:sp>
        <p:nvSpPr>
          <p:cNvPr id="3" name="Content Placeholder 2">
            <a:extLst>
              <a:ext uri="{FF2B5EF4-FFF2-40B4-BE49-F238E27FC236}">
                <a16:creationId xmlns:a16="http://schemas.microsoft.com/office/drawing/2014/main" id="{A96A70B6-E227-4697-A3D2-1A36285E73A2}"/>
              </a:ext>
            </a:extLst>
          </p:cNvPr>
          <p:cNvSpPr>
            <a:spLocks noGrp="1"/>
          </p:cNvSpPr>
          <p:nvPr>
            <p:ph idx="1"/>
          </p:nvPr>
        </p:nvSpPr>
        <p:spPr>
          <a:xfrm>
            <a:off x="367530" y="1728171"/>
            <a:ext cx="10782252" cy="3618268"/>
          </a:xfrm>
        </p:spPr>
        <p:txBody>
          <a:bodyPr>
            <a:normAutofit lnSpcReduction="10000"/>
          </a:bodyPr>
          <a:lstStyle/>
          <a:p>
            <a:pPr>
              <a:buFont typeface="Arial" panose="020B0604020202020204" pitchFamily="34" charset="0"/>
              <a:buChar char="•"/>
            </a:pPr>
            <a:r>
              <a:rPr lang="en-GB"/>
              <a:t>inactivated influenza vaccines are for intramuscular (IM) administration and are supplied as suspensions in pre-filled syringes containing a 0.5ml dose</a:t>
            </a:r>
          </a:p>
          <a:p>
            <a:pPr>
              <a:buFont typeface="Arial" panose="020B0604020202020204" pitchFamily="34" charset="0"/>
              <a:buChar char="•"/>
            </a:pPr>
            <a:r>
              <a:rPr lang="en-GB"/>
              <a:t>the live intranasal flu vaccine is supplied as a nasal spray suspension in a single use, pre-filled, nasal applicator with a divider clip. </a:t>
            </a:r>
            <a:r>
              <a:rPr lang="en-GB">
                <a:latin typeface="Arial" charset="0"/>
              </a:rPr>
              <a:t>N</a:t>
            </a:r>
            <a:r>
              <a:rPr lang="en-GB"/>
              <a:t>o reconstitution or dilution is required and e</a:t>
            </a:r>
            <a:r>
              <a:rPr lang="en-GB">
                <a:latin typeface="Arial" charset="0"/>
              </a:rPr>
              <a:t>ach vaccine contains 0.2ml </a:t>
            </a:r>
            <a:r>
              <a:rPr lang="en-GB"/>
              <a:t>(administered as 0.1 ml per nostril)</a:t>
            </a:r>
            <a:endParaRPr lang="en-GB">
              <a:latin typeface="Arial" charset="0"/>
            </a:endParaRPr>
          </a:p>
          <a:p>
            <a:pPr>
              <a:buFont typeface="Arial" panose="020B0604020202020204" pitchFamily="34" charset="0"/>
              <a:buChar char="•"/>
            </a:pPr>
            <a:r>
              <a:rPr lang="en-GB"/>
              <a:t>some flu vaccines are restricted for use in particular age groups</a:t>
            </a:r>
          </a:p>
          <a:p>
            <a:pPr>
              <a:buFont typeface="Arial" panose="020B0604020202020204" pitchFamily="34" charset="0"/>
              <a:buChar char="•"/>
            </a:pPr>
            <a:r>
              <a:rPr lang="en-GB"/>
              <a:t>the annual flu letter and the Summary of Product Characteristics (SmPC) for individual products should always be referred to when ordering vaccines for particular patients  </a:t>
            </a:r>
          </a:p>
        </p:txBody>
      </p:sp>
      <p:sp>
        <p:nvSpPr>
          <p:cNvPr id="7" name="Slide Number Placeholder 6">
            <a:extLst>
              <a:ext uri="{FF2B5EF4-FFF2-40B4-BE49-F238E27FC236}">
                <a16:creationId xmlns:a16="http://schemas.microsoft.com/office/drawing/2014/main" id="{86D43EA7-3C4F-412E-9D20-2DA01DC8609A}"/>
              </a:ext>
            </a:extLst>
          </p:cNvPr>
          <p:cNvSpPr>
            <a:spLocks noGrp="1"/>
          </p:cNvSpPr>
          <p:nvPr>
            <p:ph type="sldNum" sz="quarter" idx="11"/>
          </p:nvPr>
        </p:nvSpPr>
        <p:spPr/>
        <p:txBody>
          <a:bodyPr/>
          <a:lstStyle/>
          <a:p>
            <a:fld id="{344369E4-5DE7-46E5-874E-4FD437973785}" type="slidenum">
              <a:rPr lang="en-GB" smtClean="0"/>
              <a:pPr/>
              <a:t>37</a:t>
            </a:fld>
            <a:endParaRPr lang="en-GB" sz="1400"/>
          </a:p>
        </p:txBody>
      </p:sp>
      <p:sp>
        <p:nvSpPr>
          <p:cNvPr id="9" name="Footer Placeholder 8">
            <a:extLst>
              <a:ext uri="{FF2B5EF4-FFF2-40B4-BE49-F238E27FC236}">
                <a16:creationId xmlns:a16="http://schemas.microsoft.com/office/drawing/2014/main" id="{2458358C-7A8B-4460-8B56-5ADA9150BC59}"/>
              </a:ext>
            </a:extLst>
          </p:cNvPr>
          <p:cNvSpPr>
            <a:spLocks noGrp="1"/>
          </p:cNvSpPr>
          <p:nvPr>
            <p:ph type="ftr" sz="quarter" idx="10"/>
          </p:nvPr>
        </p:nvSpPr>
        <p:spPr/>
        <p:txBody>
          <a:bodyPr/>
          <a:lstStyle/>
          <a:p>
            <a:r>
              <a:rPr lang="en-US"/>
              <a:t>The national flu vaccination programme 2025 to 2026</a:t>
            </a:r>
            <a:endParaRPr lang="en-GB" sz="1400"/>
          </a:p>
        </p:txBody>
      </p:sp>
    </p:spTree>
    <p:extLst>
      <p:ext uri="{BB962C8B-B14F-4D97-AF65-F5344CB8AC3E}">
        <p14:creationId xmlns:p14="http://schemas.microsoft.com/office/powerpoint/2010/main" val="31119631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8052B-CF3F-4D33-8046-D9B5FC532FE4}"/>
              </a:ext>
            </a:extLst>
          </p:cNvPr>
          <p:cNvSpPr>
            <a:spLocks noGrp="1"/>
          </p:cNvSpPr>
          <p:nvPr>
            <p:ph type="title"/>
          </p:nvPr>
        </p:nvSpPr>
        <p:spPr>
          <a:xfrm>
            <a:off x="628784" y="338044"/>
            <a:ext cx="6630431" cy="697662"/>
          </a:xfrm>
        </p:spPr>
        <p:txBody>
          <a:bodyPr/>
          <a:lstStyle/>
          <a:p>
            <a:r>
              <a:rPr lang="en-GB"/>
              <a:t>Inactivated influenza vaccine</a:t>
            </a:r>
          </a:p>
        </p:txBody>
      </p:sp>
      <p:sp>
        <p:nvSpPr>
          <p:cNvPr id="3" name="Content Placeholder 2">
            <a:extLst>
              <a:ext uri="{FF2B5EF4-FFF2-40B4-BE49-F238E27FC236}">
                <a16:creationId xmlns:a16="http://schemas.microsoft.com/office/drawing/2014/main" id="{97DC7A2E-C9D7-41E7-A38D-5A2C8C692684}"/>
              </a:ext>
            </a:extLst>
          </p:cNvPr>
          <p:cNvSpPr>
            <a:spLocks noGrp="1"/>
          </p:cNvSpPr>
          <p:nvPr>
            <p:ph idx="1"/>
          </p:nvPr>
        </p:nvSpPr>
        <p:spPr>
          <a:xfrm>
            <a:off x="666112" y="1644192"/>
            <a:ext cx="11123857" cy="4351338"/>
          </a:xfrm>
        </p:spPr>
        <p:txBody>
          <a:bodyPr>
            <a:normAutofit/>
          </a:bodyPr>
          <a:lstStyle/>
          <a:p>
            <a:pPr marL="0" indent="0">
              <a:lnSpc>
                <a:spcPts val="1600"/>
              </a:lnSpc>
              <a:spcBef>
                <a:spcPts val="600"/>
              </a:spcBef>
              <a:buNone/>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For the 2025 to 2026 flu season (northern hemisphere winter), the WHO have recommended that </a:t>
            </a:r>
            <a:r>
              <a:rPr lang="en-GB" sz="1800" dirty="0">
                <a:ea typeface="Times New Roman" panose="02020603050405020304" pitchFamily="18" charset="0"/>
                <a:cs typeface="Times New Roman" panose="02020603050405020304" pitchFamily="18" charset="0"/>
              </a:rPr>
              <a:t>flu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vaccines contain the following:</a:t>
            </a:r>
          </a:p>
          <a:p>
            <a:pPr marL="0" indent="0">
              <a:lnSpc>
                <a:spcPts val="1600"/>
              </a:lnSpc>
              <a:spcBef>
                <a:spcPts val="600"/>
              </a:spcBef>
              <a:buNone/>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504190" indent="0">
              <a:lnSpc>
                <a:spcPts val="1600"/>
              </a:lnSpc>
              <a:buNone/>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Egg-cultured vaccines</a:t>
            </a:r>
          </a:p>
          <a:p>
            <a:pPr marL="342900" marR="504190" lvl="0" indent="-342900">
              <a:lnSpc>
                <a:spcPts val="1600"/>
              </a:lnSpc>
              <a:buClr>
                <a:srgbClr val="007C91"/>
              </a:buClr>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an A/Victoria/4897/2022 (H1N1)pdm09-like virus</a:t>
            </a:r>
          </a:p>
          <a:p>
            <a:pPr marL="342900" marR="504190" lvl="0" indent="-342900">
              <a:lnSpc>
                <a:spcPts val="1600"/>
              </a:lnSpc>
              <a:buClr>
                <a:srgbClr val="007C91"/>
              </a:buClr>
              <a:buFont typeface="Symbol" panose="05050102010706020507" pitchFamily="18" charset="2"/>
              <a:buChar char=""/>
            </a:pPr>
            <a:r>
              <a:rPr lang="en-GB" sz="1800" dirty="0">
                <a:solidFill>
                  <a:srgbClr val="1A1A1A"/>
                </a:solidFill>
                <a:effectLst/>
                <a:latin typeface="Arial" panose="020B0604020202020204" pitchFamily="34" charset="0"/>
                <a:ea typeface="Times New Roman" panose="02020603050405020304" pitchFamily="18" charset="0"/>
              </a:rPr>
              <a:t>an A/Croatia/10136RV/2023 (H3N2)-like virus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504190" lvl="0" indent="-342900">
              <a:lnSpc>
                <a:spcPts val="1600"/>
              </a:lnSpc>
              <a:buClr>
                <a:srgbClr val="007C91"/>
              </a:buClr>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a B/Austria/1359417/2021 (B/Victoria lineage)-like virus</a:t>
            </a:r>
          </a:p>
          <a:p>
            <a:pPr marL="685800" indent="0">
              <a:lnSpc>
                <a:spcPts val="1600"/>
              </a:lnSpc>
              <a:spcBef>
                <a:spcPts val="600"/>
              </a:spcBef>
              <a:buNone/>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504190" indent="0">
              <a:lnSpc>
                <a:spcPts val="1600"/>
              </a:lnSpc>
              <a:buNone/>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Cell-cultured or recombinant vaccines</a:t>
            </a:r>
          </a:p>
          <a:p>
            <a:pPr marL="342900" marR="504190" lvl="0" indent="-342900">
              <a:lnSpc>
                <a:spcPts val="1600"/>
              </a:lnSpc>
              <a:buClr>
                <a:srgbClr val="007C91"/>
              </a:buClr>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an A/Wisconsin/67/2022 (H1N1)pdm09-like virus</a:t>
            </a:r>
          </a:p>
          <a:p>
            <a:pPr marL="342900" marR="504190" lvl="0" indent="-342900">
              <a:lnSpc>
                <a:spcPts val="1600"/>
              </a:lnSpc>
              <a:buClr>
                <a:srgbClr val="007C91"/>
              </a:buClr>
              <a:buFont typeface="Symbol" panose="05050102010706020507" pitchFamily="18" charset="2"/>
              <a:buChar char=""/>
            </a:pPr>
            <a:r>
              <a:rPr lang="en-GB" sz="1800" dirty="0">
                <a:solidFill>
                  <a:srgbClr val="1A1A1A"/>
                </a:solidFill>
                <a:effectLst/>
                <a:latin typeface="Arial" panose="020B0604020202020204" pitchFamily="34" charset="0"/>
                <a:ea typeface="Times New Roman" panose="02020603050405020304" pitchFamily="18" charset="0"/>
              </a:rPr>
              <a:t>an A/District of Columbia/27/2023 (H3N2)-like virus</a:t>
            </a:r>
          </a:p>
          <a:p>
            <a:pPr marL="342900" marR="504190" indent="-342900">
              <a:lnSpc>
                <a:spcPts val="16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a B/Austria/1359417/2021 (B/Victoria lineage)-like virus</a:t>
            </a:r>
          </a:p>
          <a:p>
            <a:pPr marL="0" indent="0">
              <a:buNone/>
            </a:pPr>
            <a:endParaRPr lang="en-GB" dirty="0"/>
          </a:p>
        </p:txBody>
      </p:sp>
      <p:sp>
        <p:nvSpPr>
          <p:cNvPr id="6" name="TextBox 5">
            <a:extLst>
              <a:ext uri="{FF2B5EF4-FFF2-40B4-BE49-F238E27FC236}">
                <a16:creationId xmlns:a16="http://schemas.microsoft.com/office/drawing/2014/main" id="{2DE16CFC-AA45-42BF-B47F-0AD22A8BC8C2}"/>
              </a:ext>
            </a:extLst>
          </p:cNvPr>
          <p:cNvSpPr txBox="1"/>
          <p:nvPr/>
        </p:nvSpPr>
        <p:spPr>
          <a:xfrm>
            <a:off x="7803553" y="2970925"/>
            <a:ext cx="3722335" cy="2031325"/>
          </a:xfrm>
          <a:prstGeom prst="rect">
            <a:avLst/>
          </a:prstGeom>
          <a:solidFill>
            <a:schemeClr val="bg1">
              <a:lumMod val="85000"/>
            </a:schemeClr>
          </a:solidFill>
        </p:spPr>
        <p:txBody>
          <a:bodyPr wrap="square" rtlCol="0">
            <a:spAutoFit/>
          </a:bodyPr>
          <a:lstStyle/>
          <a:p>
            <a:pPr>
              <a:spcBef>
                <a:spcPts val="600"/>
              </a:spcBef>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This vaccine composition differs from the 2024 to 2025 vaccine composition </a:t>
            </a:r>
            <a:r>
              <a:rPr lang="en-US" sz="1800" dirty="0">
                <a:effectLst/>
                <a:latin typeface="Arial" panose="020B0604020202020204" pitchFamily="34" charset="0"/>
                <a:ea typeface="Calibri" panose="020F0502020204030204" pitchFamily="34" charset="0"/>
              </a:rPr>
              <a:t>as the B/Yamagata lineage is no longer included in the vaccines and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one of the influenza A virus strains has also been replaced</a:t>
            </a:r>
          </a:p>
        </p:txBody>
      </p:sp>
      <p:sp>
        <p:nvSpPr>
          <p:cNvPr id="8" name="Slide Number Placeholder 7">
            <a:extLst>
              <a:ext uri="{FF2B5EF4-FFF2-40B4-BE49-F238E27FC236}">
                <a16:creationId xmlns:a16="http://schemas.microsoft.com/office/drawing/2014/main" id="{A013FD43-DB8D-48A9-A332-46257DB306A2}"/>
              </a:ext>
            </a:extLst>
          </p:cNvPr>
          <p:cNvSpPr>
            <a:spLocks noGrp="1"/>
          </p:cNvSpPr>
          <p:nvPr>
            <p:ph type="sldNum" sz="quarter" idx="11"/>
          </p:nvPr>
        </p:nvSpPr>
        <p:spPr/>
        <p:txBody>
          <a:bodyPr/>
          <a:lstStyle/>
          <a:p>
            <a:fld id="{344369E4-5DE7-46E5-874E-4FD437973785}" type="slidenum">
              <a:rPr lang="en-GB" smtClean="0"/>
              <a:pPr/>
              <a:t>38</a:t>
            </a:fld>
            <a:endParaRPr lang="en-GB" sz="1400"/>
          </a:p>
        </p:txBody>
      </p:sp>
      <p:sp>
        <p:nvSpPr>
          <p:cNvPr id="10" name="Footer Placeholder 9">
            <a:extLst>
              <a:ext uri="{FF2B5EF4-FFF2-40B4-BE49-F238E27FC236}">
                <a16:creationId xmlns:a16="http://schemas.microsoft.com/office/drawing/2014/main" id="{973B6467-11F8-4962-A9A1-A76CA8FDF572}"/>
              </a:ext>
            </a:extLst>
          </p:cNvPr>
          <p:cNvSpPr>
            <a:spLocks noGrp="1"/>
          </p:cNvSpPr>
          <p:nvPr>
            <p:ph type="ftr" sz="quarter" idx="10"/>
          </p:nvPr>
        </p:nvSpPr>
        <p:spPr/>
        <p:txBody>
          <a:bodyPr/>
          <a:lstStyle/>
          <a:p>
            <a:r>
              <a:rPr lang="en-US"/>
              <a:t>The national flu vaccination programme 2025 to 2026</a:t>
            </a:r>
            <a:endParaRPr lang="en-GB" sz="1400"/>
          </a:p>
        </p:txBody>
      </p:sp>
    </p:spTree>
    <p:extLst>
      <p:ext uri="{BB962C8B-B14F-4D97-AF65-F5344CB8AC3E}">
        <p14:creationId xmlns:p14="http://schemas.microsoft.com/office/powerpoint/2010/main" val="913096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90EB7-462B-4325-A63A-7B0BF98F9068}"/>
              </a:ext>
            </a:extLst>
          </p:cNvPr>
          <p:cNvSpPr>
            <a:spLocks noGrp="1"/>
          </p:cNvSpPr>
          <p:nvPr>
            <p:ph type="title"/>
          </p:nvPr>
        </p:nvSpPr>
        <p:spPr>
          <a:xfrm>
            <a:off x="498159" y="431347"/>
            <a:ext cx="9840161" cy="679000"/>
          </a:xfrm>
        </p:spPr>
        <p:txBody>
          <a:bodyPr>
            <a:normAutofit/>
          </a:bodyPr>
          <a:lstStyle/>
          <a:p>
            <a:r>
              <a:rPr lang="en-GB" dirty="0"/>
              <a:t>Egg cultured influenza vaccine (</a:t>
            </a:r>
            <a:r>
              <a:rPr lang="en-GB" dirty="0" err="1"/>
              <a:t>IIVe</a:t>
            </a:r>
            <a:r>
              <a:rPr lang="en-GB" dirty="0"/>
              <a:t>)</a:t>
            </a:r>
          </a:p>
        </p:txBody>
      </p:sp>
      <p:sp>
        <p:nvSpPr>
          <p:cNvPr id="3" name="Content Placeholder 2">
            <a:extLst>
              <a:ext uri="{FF2B5EF4-FFF2-40B4-BE49-F238E27FC236}">
                <a16:creationId xmlns:a16="http://schemas.microsoft.com/office/drawing/2014/main" id="{AB64ACEE-A9BC-42EE-827D-A1641020EA6D}"/>
              </a:ext>
            </a:extLst>
          </p:cNvPr>
          <p:cNvSpPr>
            <a:spLocks noGrp="1"/>
          </p:cNvSpPr>
          <p:nvPr>
            <p:ph idx="1"/>
          </p:nvPr>
        </p:nvSpPr>
        <p:spPr>
          <a:xfrm>
            <a:off x="428795" y="1600394"/>
            <a:ext cx="11123857" cy="4559891"/>
          </a:xfrm>
        </p:spPr>
        <p:txBody>
          <a:bodyPr>
            <a:normAutofit fontScale="70000" lnSpcReduction="20000"/>
          </a:bodyPr>
          <a:lstStyle/>
          <a:p>
            <a:pPr>
              <a:lnSpc>
                <a:spcPct val="110000"/>
              </a:lnSpc>
              <a:buFont typeface="Arial" panose="020B0604020202020204" pitchFamily="34" charset="0"/>
              <a:buChar char="•"/>
            </a:pPr>
            <a:r>
              <a:rPr lang="en-GB" sz="3100" dirty="0"/>
              <a:t>the most common way to make flu vaccines is the egg-cultured manufacturing process</a:t>
            </a:r>
          </a:p>
          <a:p>
            <a:pPr>
              <a:lnSpc>
                <a:spcPct val="110000"/>
              </a:lnSpc>
              <a:buFont typeface="Arial" panose="020B0604020202020204" pitchFamily="34" charset="0"/>
              <a:buChar char="•"/>
            </a:pPr>
            <a:r>
              <a:rPr lang="en-GB" sz="3100" b="0" i="0" dirty="0">
                <a:solidFill>
                  <a:srgbClr val="000000"/>
                </a:solidFill>
                <a:effectLst/>
                <a:latin typeface="+mn-lt"/>
              </a:rPr>
              <a:t>flu viruses are injected into fertilised hen’s eggs and incubated for several days to allow the viruses to replicate </a:t>
            </a:r>
          </a:p>
          <a:p>
            <a:pPr>
              <a:lnSpc>
                <a:spcPct val="110000"/>
              </a:lnSpc>
              <a:buFont typeface="Arial" panose="020B0604020202020204" pitchFamily="34" charset="0"/>
              <a:buChar char="•"/>
            </a:pPr>
            <a:r>
              <a:rPr lang="en-GB" sz="3100" b="0" i="0" dirty="0">
                <a:solidFill>
                  <a:srgbClr val="000000"/>
                </a:solidFill>
                <a:effectLst/>
                <a:latin typeface="+mn-lt"/>
              </a:rPr>
              <a:t>the fluid containing the virus is harvested from the eggs and then, for inactivated flu vaccines, the vaccine viruses are inactivated (killed) and the virus antigen is purified</a:t>
            </a:r>
            <a:endParaRPr lang="en-GB" sz="3100" dirty="0">
              <a:latin typeface="+mn-lt"/>
            </a:endParaRPr>
          </a:p>
          <a:p>
            <a:pPr>
              <a:lnSpc>
                <a:spcPct val="110000"/>
              </a:lnSpc>
              <a:buFont typeface="Arial" panose="020B0604020202020204" pitchFamily="34" charset="0"/>
              <a:buChar char="•"/>
            </a:pPr>
            <a:r>
              <a:rPr lang="en-GB" sz="3100" dirty="0"/>
              <a:t>the egg-cultured trivalent influenza vaccines (</a:t>
            </a:r>
            <a:r>
              <a:rPr lang="en-GB" sz="3100" dirty="0" err="1"/>
              <a:t>IIVe</a:t>
            </a:r>
            <a:r>
              <a:rPr lang="en-GB" sz="3100" dirty="0"/>
              <a:t>)</a:t>
            </a:r>
            <a:r>
              <a:rPr lang="en-GB" sz="3100" b="1" dirty="0"/>
              <a:t> </a:t>
            </a:r>
            <a:r>
              <a:rPr lang="en-GB" sz="3100" dirty="0"/>
              <a:t>protect against 3 strains of flu: 2 A types and 1 B lineage </a:t>
            </a:r>
          </a:p>
          <a:p>
            <a:pPr>
              <a:lnSpc>
                <a:spcPct val="110000"/>
              </a:lnSpc>
              <a:buFont typeface="Arial" panose="020B0604020202020204" pitchFamily="34" charset="0"/>
              <a:buChar char="•"/>
            </a:pPr>
            <a:r>
              <a:rPr lang="en-GB" sz="3100" dirty="0"/>
              <a:t>this vaccine can be considered for use in pregnant women and adults in clinical risk groups aged less than 65 years only if the </a:t>
            </a:r>
            <a:r>
              <a:rPr lang="en-GB" sz="3100" dirty="0" err="1"/>
              <a:t>IIVc</a:t>
            </a:r>
            <a:r>
              <a:rPr lang="en-GB" sz="3100" dirty="0"/>
              <a:t> and </a:t>
            </a:r>
            <a:r>
              <a:rPr lang="en-GB" sz="3100" dirty="0" err="1"/>
              <a:t>IIVr</a:t>
            </a:r>
            <a:r>
              <a:rPr lang="en-GB" sz="3100" dirty="0"/>
              <a:t> vaccines are not available </a:t>
            </a:r>
          </a:p>
          <a:p>
            <a:pPr>
              <a:lnSpc>
                <a:spcPct val="110000"/>
              </a:lnSpc>
              <a:buFont typeface="Arial" panose="020B0604020202020204" pitchFamily="34" charset="0"/>
              <a:buChar char="•"/>
            </a:pPr>
            <a:r>
              <a:rPr lang="en-GB" sz="3100" dirty="0"/>
              <a:t>also for eligible children from 6 months if </a:t>
            </a:r>
            <a:r>
              <a:rPr lang="en-GB" sz="3100" dirty="0" err="1"/>
              <a:t>IIVc</a:t>
            </a:r>
            <a:r>
              <a:rPr lang="en-GB" sz="3100" dirty="0"/>
              <a:t> is unavailable and LAIV is not suitable (in children from 2 years)</a:t>
            </a:r>
          </a:p>
        </p:txBody>
      </p:sp>
      <p:sp>
        <p:nvSpPr>
          <p:cNvPr id="7" name="Slide Number Placeholder 6">
            <a:extLst>
              <a:ext uri="{FF2B5EF4-FFF2-40B4-BE49-F238E27FC236}">
                <a16:creationId xmlns:a16="http://schemas.microsoft.com/office/drawing/2014/main" id="{C83EE0E5-BF11-407D-9D21-FDC4D15D727C}"/>
              </a:ext>
            </a:extLst>
          </p:cNvPr>
          <p:cNvSpPr>
            <a:spLocks noGrp="1"/>
          </p:cNvSpPr>
          <p:nvPr>
            <p:ph type="sldNum" sz="quarter" idx="11"/>
          </p:nvPr>
        </p:nvSpPr>
        <p:spPr/>
        <p:txBody>
          <a:bodyPr/>
          <a:lstStyle/>
          <a:p>
            <a:fld id="{344369E4-5DE7-46E5-874E-4FD437973785}" type="slidenum">
              <a:rPr lang="en-GB" smtClean="0"/>
              <a:pPr/>
              <a:t>39</a:t>
            </a:fld>
            <a:endParaRPr lang="en-GB" sz="1400"/>
          </a:p>
        </p:txBody>
      </p:sp>
      <p:sp>
        <p:nvSpPr>
          <p:cNvPr id="9" name="Footer Placeholder 8">
            <a:extLst>
              <a:ext uri="{FF2B5EF4-FFF2-40B4-BE49-F238E27FC236}">
                <a16:creationId xmlns:a16="http://schemas.microsoft.com/office/drawing/2014/main" id="{36EC3A6B-29E8-4DEC-81AB-1F7C63DC38D2}"/>
              </a:ext>
            </a:extLst>
          </p:cNvPr>
          <p:cNvSpPr>
            <a:spLocks noGrp="1"/>
          </p:cNvSpPr>
          <p:nvPr>
            <p:ph type="ftr" sz="quarter" idx="10"/>
          </p:nvPr>
        </p:nvSpPr>
        <p:spPr/>
        <p:txBody>
          <a:bodyPr/>
          <a:lstStyle/>
          <a:p>
            <a:r>
              <a:rPr lang="en-US"/>
              <a:t>The national flu vaccination programme 2025 to 2026</a:t>
            </a:r>
            <a:endParaRPr lang="en-GB" sz="1400"/>
          </a:p>
        </p:txBody>
      </p:sp>
    </p:spTree>
    <p:extLst>
      <p:ext uri="{BB962C8B-B14F-4D97-AF65-F5344CB8AC3E}">
        <p14:creationId xmlns:p14="http://schemas.microsoft.com/office/powerpoint/2010/main" val="1968339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7C8F9-D71A-45C3-B79F-9DF45F37FCB2}"/>
              </a:ext>
            </a:extLst>
          </p:cNvPr>
          <p:cNvSpPr>
            <a:spLocks noGrp="1"/>
          </p:cNvSpPr>
          <p:nvPr>
            <p:ph type="title"/>
          </p:nvPr>
        </p:nvSpPr>
        <p:spPr>
          <a:xfrm>
            <a:off x="367530" y="366032"/>
            <a:ext cx="3569990" cy="688331"/>
          </a:xfrm>
        </p:spPr>
        <p:txBody>
          <a:bodyPr/>
          <a:lstStyle/>
          <a:p>
            <a:r>
              <a:rPr lang="en-GB"/>
              <a:t>Key messages</a:t>
            </a:r>
          </a:p>
        </p:txBody>
      </p:sp>
      <p:sp>
        <p:nvSpPr>
          <p:cNvPr id="3" name="Content Placeholder 2">
            <a:extLst>
              <a:ext uri="{FF2B5EF4-FFF2-40B4-BE49-F238E27FC236}">
                <a16:creationId xmlns:a16="http://schemas.microsoft.com/office/drawing/2014/main" id="{E1FA3673-9D27-4131-AB53-1BCD430CE0D1}"/>
              </a:ext>
            </a:extLst>
          </p:cNvPr>
          <p:cNvSpPr>
            <a:spLocks noGrp="1"/>
          </p:cNvSpPr>
          <p:nvPr>
            <p:ph idx="1"/>
          </p:nvPr>
        </p:nvSpPr>
        <p:spPr>
          <a:xfrm>
            <a:off x="352754" y="1477803"/>
            <a:ext cx="10978497" cy="4796659"/>
          </a:xfrm>
        </p:spPr>
        <p:txBody>
          <a:bodyPr>
            <a:noAutofit/>
          </a:bodyPr>
          <a:lstStyle/>
          <a:p>
            <a:pPr marL="266700" indent="-266700">
              <a:lnSpc>
                <a:spcPct val="100000"/>
              </a:lnSpc>
              <a:spcBef>
                <a:spcPts val="0"/>
              </a:spcBef>
            </a:pPr>
            <a:r>
              <a:rPr lang="en-GB" sz="1400">
                <a:latin typeface="Arial" charset="0"/>
                <a:ea typeface="ヒラギノ角ゴ Pro W3" charset="-128"/>
                <a:cs typeface="ヒラギノ角ゴ Pro W3" charset="-128"/>
              </a:rPr>
              <a:t>flu immunisation is one of the most effective interventions we can provide to reduce harm from flu and pressures on health and social care services during the winter</a:t>
            </a:r>
          </a:p>
          <a:p>
            <a:pPr marL="0" indent="0">
              <a:lnSpc>
                <a:spcPct val="100000"/>
              </a:lnSpc>
              <a:spcBef>
                <a:spcPts val="0"/>
              </a:spcBef>
              <a:spcAft>
                <a:spcPts val="0"/>
              </a:spcAft>
            </a:pPr>
            <a:endParaRPr lang="en-GB" sz="1400">
              <a:latin typeface="Arial" charset="0"/>
              <a:ea typeface="ヒラギノ角ゴ Pro W3" charset="-128"/>
              <a:cs typeface="ヒラギノ角ゴ Pro W3" charset="-128"/>
            </a:endParaRPr>
          </a:p>
          <a:p>
            <a:pPr marL="266700" indent="-266700">
              <a:lnSpc>
                <a:spcPct val="100000"/>
              </a:lnSpc>
              <a:spcBef>
                <a:spcPts val="0"/>
              </a:spcBef>
            </a:pPr>
            <a:r>
              <a:rPr lang="en-GB" sz="1400"/>
              <a:t>it is important to increase flu vaccine uptake in clinical risk groups because of increased risk of death and serious illness if people in these groups catch flu </a:t>
            </a:r>
          </a:p>
          <a:p>
            <a:pPr marL="0" indent="0">
              <a:lnSpc>
                <a:spcPct val="100000"/>
              </a:lnSpc>
              <a:spcBef>
                <a:spcPts val="0"/>
              </a:spcBef>
              <a:spcAft>
                <a:spcPts val="0"/>
              </a:spcAft>
            </a:pPr>
            <a:endParaRPr lang="en-GB" sz="1400"/>
          </a:p>
          <a:p>
            <a:pPr marL="266700" indent="-266700">
              <a:lnSpc>
                <a:spcPct val="100000"/>
              </a:lnSpc>
              <a:spcBef>
                <a:spcPts val="0"/>
              </a:spcBef>
            </a:pPr>
            <a:r>
              <a:rPr lang="en-GB" sz="1400"/>
              <a:t>flu during pregnancy may be associated with perinatal mortality, prematurity, smaller neonatal size, lower birth weight and increased risk of complications for the mother</a:t>
            </a:r>
          </a:p>
          <a:p>
            <a:pPr marL="0" indent="0">
              <a:lnSpc>
                <a:spcPct val="100000"/>
              </a:lnSpc>
              <a:spcBef>
                <a:spcPts val="0"/>
              </a:spcBef>
              <a:buNone/>
            </a:pPr>
            <a:endParaRPr lang="en-GB" sz="1400"/>
          </a:p>
          <a:p>
            <a:pPr marL="266700" indent="-266700">
              <a:lnSpc>
                <a:spcPct val="100000"/>
              </a:lnSpc>
              <a:spcBef>
                <a:spcPts val="0"/>
              </a:spcBef>
            </a:pPr>
            <a:r>
              <a:rPr lang="en-GB" sz="1400"/>
              <a:t>vaccination of health and social care workers protects them and reduces the risk of them spreading flu to their patients, service users, colleagues and family members</a:t>
            </a:r>
          </a:p>
          <a:p>
            <a:pPr marL="266700" indent="-266700">
              <a:lnSpc>
                <a:spcPct val="100000"/>
              </a:lnSpc>
              <a:spcBef>
                <a:spcPts val="0"/>
              </a:spcBef>
            </a:pPr>
            <a:endParaRPr lang="en-GB" sz="1400"/>
          </a:p>
          <a:p>
            <a:pPr marL="266700" indent="-266700">
              <a:lnSpc>
                <a:spcPct val="100000"/>
              </a:lnSpc>
              <a:spcBef>
                <a:spcPts val="0"/>
              </a:spcBef>
            </a:pPr>
            <a:r>
              <a:rPr lang="en-GB" sz="1400"/>
              <a:t>by preventing flu infection through vaccination, secondary bacterial infections such as pneumonia are prevented. This reduces the need for antibiotics and helps prevent antibiotic resistance</a:t>
            </a:r>
          </a:p>
          <a:p>
            <a:pPr marL="266700" indent="-266700">
              <a:lnSpc>
                <a:spcPct val="100000"/>
              </a:lnSpc>
              <a:spcBef>
                <a:spcPts val="0"/>
              </a:spcBef>
            </a:pPr>
            <a:endParaRPr lang="en-GB" sz="1400"/>
          </a:p>
          <a:p>
            <a:pPr marL="266700" indent="-266700">
              <a:lnSpc>
                <a:spcPct val="100000"/>
              </a:lnSpc>
              <a:spcBef>
                <a:spcPts val="0"/>
              </a:spcBef>
            </a:pPr>
            <a:r>
              <a:rPr lang="en-GB" sz="1400"/>
              <a:t>for a number of years, only around half of patients aged 6 months to under 65 years in clinical risk groups have been vaccinated</a:t>
            </a:r>
          </a:p>
          <a:p>
            <a:pPr marL="0" indent="0">
              <a:lnSpc>
                <a:spcPct val="100000"/>
              </a:lnSpc>
              <a:spcBef>
                <a:spcPts val="0"/>
              </a:spcBef>
              <a:spcAft>
                <a:spcPts val="0"/>
              </a:spcAft>
            </a:pPr>
            <a:endParaRPr lang="en-GB" sz="1400"/>
          </a:p>
          <a:p>
            <a:pPr marL="285750" indent="-285750">
              <a:lnSpc>
                <a:spcPct val="100000"/>
              </a:lnSpc>
              <a:spcBef>
                <a:spcPct val="0"/>
              </a:spcBef>
            </a:pPr>
            <a:r>
              <a:rPr lang="en-GB" sz="1400">
                <a:latin typeface="Arial" charset="0"/>
                <a:ea typeface="ヒラギノ角ゴ Pro W3" charset="-128"/>
                <a:cs typeface="ヒラギノ角ゴ Pro W3" charset="-128"/>
              </a:rPr>
              <a:t>the childhood flu programme should reduce the impact of seasonal flu on children and reduce transmission of flu within the community</a:t>
            </a:r>
          </a:p>
          <a:p>
            <a:pPr marL="0" indent="0">
              <a:lnSpc>
                <a:spcPct val="100000"/>
              </a:lnSpc>
              <a:spcBef>
                <a:spcPct val="0"/>
              </a:spcBef>
              <a:buNone/>
            </a:pPr>
            <a:endParaRPr lang="en-GB" sz="1400">
              <a:latin typeface="Arial" charset="0"/>
              <a:ea typeface="ヒラギノ角ゴ Pro W3" charset="-128"/>
              <a:cs typeface="ヒラギノ角ゴ Pro W3" charset="-128"/>
            </a:endParaRPr>
          </a:p>
          <a:p>
            <a:pPr marL="285750" indent="-285750">
              <a:lnSpc>
                <a:spcPct val="100000"/>
              </a:lnSpc>
              <a:spcBef>
                <a:spcPct val="0"/>
              </a:spcBef>
            </a:pPr>
            <a:r>
              <a:rPr lang="en-GB" sz="1400">
                <a:latin typeface="Arial" charset="0"/>
                <a:ea typeface="ヒラギノ角ゴ Pro W3" charset="-128"/>
                <a:cs typeface="ヒラギノ角ゴ Pro W3" charset="-128"/>
              </a:rPr>
              <a:t>by reducing transmission of flu, it should also avert many cases of severe flu and flu-related deaths in older adults and people in clinical risk groups</a:t>
            </a:r>
          </a:p>
        </p:txBody>
      </p:sp>
      <p:sp>
        <p:nvSpPr>
          <p:cNvPr id="7" name="Slide Number Placeholder 6">
            <a:extLst>
              <a:ext uri="{FF2B5EF4-FFF2-40B4-BE49-F238E27FC236}">
                <a16:creationId xmlns:a16="http://schemas.microsoft.com/office/drawing/2014/main" id="{34227926-F8A7-4A8F-AB5A-25CF69388E5F}"/>
              </a:ext>
            </a:extLst>
          </p:cNvPr>
          <p:cNvSpPr>
            <a:spLocks noGrp="1"/>
          </p:cNvSpPr>
          <p:nvPr>
            <p:ph type="sldNum" sz="quarter" idx="11"/>
          </p:nvPr>
        </p:nvSpPr>
        <p:spPr/>
        <p:txBody>
          <a:bodyPr/>
          <a:lstStyle/>
          <a:p>
            <a:fld id="{344369E4-5DE7-46E5-874E-4FD437973785}" type="slidenum">
              <a:rPr lang="en-GB" smtClean="0"/>
              <a:pPr/>
              <a:t>4</a:t>
            </a:fld>
            <a:endParaRPr lang="en-GB" sz="1400"/>
          </a:p>
        </p:txBody>
      </p:sp>
      <p:sp>
        <p:nvSpPr>
          <p:cNvPr id="9" name="Footer Placeholder 8">
            <a:extLst>
              <a:ext uri="{FF2B5EF4-FFF2-40B4-BE49-F238E27FC236}">
                <a16:creationId xmlns:a16="http://schemas.microsoft.com/office/drawing/2014/main" id="{6EB8419C-B3CF-4E46-A9F6-BFF9E03F3E7F}"/>
              </a:ext>
            </a:extLst>
          </p:cNvPr>
          <p:cNvSpPr>
            <a:spLocks noGrp="1"/>
          </p:cNvSpPr>
          <p:nvPr>
            <p:ph type="ftr" sz="quarter" idx="10"/>
          </p:nvPr>
        </p:nvSpPr>
        <p:spPr/>
        <p:txBody>
          <a:bodyPr/>
          <a:lstStyle/>
          <a:p>
            <a:r>
              <a:rPr lang="en-US"/>
              <a:t>The national flu vaccination programme 2025 to 2026</a:t>
            </a:r>
            <a:endParaRPr lang="en-GB" sz="1400"/>
          </a:p>
        </p:txBody>
      </p:sp>
    </p:spTree>
    <p:extLst>
      <p:ext uri="{BB962C8B-B14F-4D97-AF65-F5344CB8AC3E}">
        <p14:creationId xmlns:p14="http://schemas.microsoft.com/office/powerpoint/2010/main" val="33812010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D3AB0-BC33-4403-A641-5DE18D133353}"/>
              </a:ext>
            </a:extLst>
          </p:cNvPr>
          <p:cNvSpPr>
            <a:spLocks noGrp="1"/>
          </p:cNvSpPr>
          <p:nvPr>
            <p:ph type="title"/>
          </p:nvPr>
        </p:nvSpPr>
        <p:spPr>
          <a:xfrm>
            <a:off x="647448" y="338042"/>
            <a:ext cx="8963084" cy="716323"/>
          </a:xfrm>
        </p:spPr>
        <p:txBody>
          <a:bodyPr>
            <a:normAutofit/>
          </a:bodyPr>
          <a:lstStyle/>
          <a:p>
            <a:r>
              <a:rPr lang="en-GB" sz="4000"/>
              <a:t>Adjuvanted influenza vaccine (</a:t>
            </a:r>
            <a:r>
              <a:rPr lang="en-GB" sz="4000" err="1"/>
              <a:t>aIIV</a:t>
            </a:r>
            <a:r>
              <a:rPr lang="en-GB" sz="4000"/>
              <a:t>)</a:t>
            </a:r>
            <a:endParaRPr lang="en-GB"/>
          </a:p>
        </p:txBody>
      </p:sp>
      <p:sp>
        <p:nvSpPr>
          <p:cNvPr id="3" name="Content Placeholder 2">
            <a:extLst>
              <a:ext uri="{FF2B5EF4-FFF2-40B4-BE49-F238E27FC236}">
                <a16:creationId xmlns:a16="http://schemas.microsoft.com/office/drawing/2014/main" id="{481A8C3D-A09E-49D0-990B-2B8B79565932}"/>
              </a:ext>
            </a:extLst>
          </p:cNvPr>
          <p:cNvSpPr>
            <a:spLocks noGrp="1"/>
          </p:cNvSpPr>
          <p:nvPr>
            <p:ph idx="1"/>
          </p:nvPr>
        </p:nvSpPr>
        <p:spPr>
          <a:xfrm>
            <a:off x="610132" y="1662854"/>
            <a:ext cx="10674168" cy="4577171"/>
          </a:xfrm>
        </p:spPr>
        <p:txBody>
          <a:bodyPr>
            <a:normAutofit fontScale="85000" lnSpcReduction="10000"/>
          </a:bodyPr>
          <a:lstStyle/>
          <a:p>
            <a:pPr>
              <a:lnSpc>
                <a:spcPct val="110000"/>
              </a:lnSpc>
              <a:buFont typeface="Arial" panose="020B0604020202020204" pitchFamily="34" charset="0"/>
              <a:buChar char="•"/>
            </a:pPr>
            <a:r>
              <a:rPr lang="en-GB" sz="1800" dirty="0"/>
              <a:t>adjuvanted trivalent influenza vaccine (aTIV) was used in the UK in the 2018 to 2019 and 2019 to 2020 flu seasons in the 65y and over age group and has been given in other countries for a number of years </a:t>
            </a:r>
          </a:p>
          <a:p>
            <a:pPr>
              <a:lnSpc>
                <a:spcPct val="110000"/>
              </a:lnSpc>
            </a:pPr>
            <a:r>
              <a:rPr lang="en-GB" sz="1800" dirty="0"/>
              <a:t>this adjuvanted vaccine became a quadrivalent vaccine for the 2021 to 2022 flu season onwards but for 2025 to 2026, will become a trivalent vaccine again</a:t>
            </a:r>
          </a:p>
          <a:p>
            <a:pPr>
              <a:lnSpc>
                <a:spcPct val="110000"/>
              </a:lnSpc>
            </a:pPr>
            <a:r>
              <a:rPr lang="en-GB" sz="1800" dirty="0" err="1"/>
              <a:t>aIIV</a:t>
            </a:r>
            <a:r>
              <a:rPr lang="en-GB" sz="1800" dirty="0"/>
              <a:t> contains 2 subtypes of Influenza A (H3N2 and H1N1pdm09) and 1 B virus lineage</a:t>
            </a:r>
          </a:p>
          <a:p>
            <a:pPr>
              <a:lnSpc>
                <a:spcPct val="110000"/>
              </a:lnSpc>
            </a:pPr>
            <a:r>
              <a:rPr lang="en-GB" sz="1800" dirty="0"/>
              <a:t>adjuvanted vaccines have higher immunogenicity and effectiveness than non-adjuvanted, standard dose vaccines in older people</a:t>
            </a:r>
          </a:p>
          <a:p>
            <a:pPr>
              <a:lnSpc>
                <a:spcPct val="110000"/>
              </a:lnSpc>
              <a:buFont typeface="Arial" panose="020B0604020202020204" pitchFamily="34" charset="0"/>
              <a:buChar char="•"/>
            </a:pPr>
            <a:r>
              <a:rPr lang="en-GB" sz="1800" dirty="0"/>
              <a:t>the adjuvant, known as MF59, has been added to the vaccine to enhance the immune response to counter the effect of </a:t>
            </a:r>
            <a:r>
              <a:rPr lang="en-GB" sz="1800" b="1" dirty="0"/>
              <a:t>immunosenescence</a:t>
            </a:r>
            <a:r>
              <a:rPr lang="en-GB" sz="1800" dirty="0"/>
              <a:t> (age related reduction in immune response)</a:t>
            </a:r>
            <a:endParaRPr lang="en-GB" sz="1800" b="1" dirty="0"/>
          </a:p>
          <a:p>
            <a:pPr>
              <a:lnSpc>
                <a:spcPct val="110000"/>
              </a:lnSpc>
              <a:buFont typeface="Arial" panose="020B0604020202020204" pitchFamily="34" charset="0"/>
              <a:buChar char="•"/>
            </a:pPr>
            <a:r>
              <a:rPr lang="en-GB" sz="1800" dirty="0"/>
              <a:t>MF59 adjuvant is an oil-in-water emulsion including squalene oil which is a naturally occurring substance found in humans, animals and plants. In humans, it is made in the liver and circulates in the bloodstream</a:t>
            </a:r>
          </a:p>
          <a:p>
            <a:pPr>
              <a:lnSpc>
                <a:spcPct val="110000"/>
              </a:lnSpc>
              <a:buFont typeface="Arial" panose="020B0604020202020204" pitchFamily="34" charset="0"/>
              <a:buChar char="•"/>
            </a:pPr>
            <a:r>
              <a:rPr lang="en-GB" sz="1800" dirty="0"/>
              <a:t>the squalene used in pharmaceutical products and vaccines is commercially extracted from fish oil and is then highly purified during the manufacturing process</a:t>
            </a:r>
          </a:p>
          <a:p>
            <a:pPr>
              <a:lnSpc>
                <a:spcPct val="110000"/>
              </a:lnSpc>
              <a:buFont typeface="Arial" panose="020B0604020202020204" pitchFamily="34" charset="0"/>
              <a:buChar char="•"/>
            </a:pPr>
            <a:r>
              <a:rPr lang="en-GB" sz="1800" dirty="0" err="1"/>
              <a:t>aIIV</a:t>
            </a:r>
            <a:r>
              <a:rPr lang="en-GB" sz="1800" dirty="0"/>
              <a:t> is made using an egg-cultured manufacturing process</a:t>
            </a:r>
          </a:p>
          <a:p>
            <a:pPr>
              <a:lnSpc>
                <a:spcPct val="110000"/>
              </a:lnSpc>
              <a:buFont typeface="Arial" panose="020B0604020202020204" pitchFamily="34" charset="0"/>
              <a:buChar char="•"/>
            </a:pPr>
            <a:r>
              <a:rPr lang="en-GB" sz="1800" dirty="0"/>
              <a:t>it is now licensed from 50 years of age </a:t>
            </a:r>
          </a:p>
        </p:txBody>
      </p:sp>
      <p:sp>
        <p:nvSpPr>
          <p:cNvPr id="7" name="Slide Number Placeholder 6">
            <a:extLst>
              <a:ext uri="{FF2B5EF4-FFF2-40B4-BE49-F238E27FC236}">
                <a16:creationId xmlns:a16="http://schemas.microsoft.com/office/drawing/2014/main" id="{D942F9F0-9560-4C66-8CAB-0DB38CBCB300}"/>
              </a:ext>
            </a:extLst>
          </p:cNvPr>
          <p:cNvSpPr>
            <a:spLocks noGrp="1"/>
          </p:cNvSpPr>
          <p:nvPr>
            <p:ph type="sldNum" sz="quarter" idx="11"/>
          </p:nvPr>
        </p:nvSpPr>
        <p:spPr/>
        <p:txBody>
          <a:bodyPr/>
          <a:lstStyle/>
          <a:p>
            <a:fld id="{344369E4-5DE7-46E5-874E-4FD437973785}" type="slidenum">
              <a:rPr lang="en-GB" smtClean="0"/>
              <a:pPr/>
              <a:t>40</a:t>
            </a:fld>
            <a:endParaRPr lang="en-GB" sz="1400"/>
          </a:p>
        </p:txBody>
      </p:sp>
      <p:sp>
        <p:nvSpPr>
          <p:cNvPr id="9" name="Footer Placeholder 8">
            <a:extLst>
              <a:ext uri="{FF2B5EF4-FFF2-40B4-BE49-F238E27FC236}">
                <a16:creationId xmlns:a16="http://schemas.microsoft.com/office/drawing/2014/main" id="{60548C2A-C243-4F83-BB10-6063DF735984}"/>
              </a:ext>
            </a:extLst>
          </p:cNvPr>
          <p:cNvSpPr>
            <a:spLocks noGrp="1"/>
          </p:cNvSpPr>
          <p:nvPr>
            <p:ph type="ftr" sz="quarter" idx="10"/>
          </p:nvPr>
        </p:nvSpPr>
        <p:spPr/>
        <p:txBody>
          <a:bodyPr/>
          <a:lstStyle/>
          <a:p>
            <a:r>
              <a:rPr lang="en-US"/>
              <a:t>The national flu vaccination programme 2025 to 2026</a:t>
            </a:r>
            <a:endParaRPr lang="en-GB" sz="1400"/>
          </a:p>
        </p:txBody>
      </p:sp>
    </p:spTree>
    <p:extLst>
      <p:ext uri="{BB962C8B-B14F-4D97-AF65-F5344CB8AC3E}">
        <p14:creationId xmlns:p14="http://schemas.microsoft.com/office/powerpoint/2010/main" val="13929640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4B732-79D5-4098-8BB3-09BDDEBE88D9}"/>
              </a:ext>
            </a:extLst>
          </p:cNvPr>
          <p:cNvSpPr>
            <a:spLocks noGrp="1"/>
          </p:cNvSpPr>
          <p:nvPr>
            <p:ph type="title"/>
          </p:nvPr>
        </p:nvSpPr>
        <p:spPr>
          <a:xfrm>
            <a:off x="488824" y="412688"/>
            <a:ext cx="10515600" cy="679000"/>
          </a:xfrm>
        </p:spPr>
        <p:txBody>
          <a:bodyPr>
            <a:normAutofit/>
          </a:bodyPr>
          <a:lstStyle/>
          <a:p>
            <a:r>
              <a:rPr lang="it-IT" sz="4000" dirty="0"/>
              <a:t>Cell cultured influenza vaccine (IIVc) </a:t>
            </a:r>
            <a:endParaRPr lang="en-GB" dirty="0"/>
          </a:p>
        </p:txBody>
      </p:sp>
      <p:sp>
        <p:nvSpPr>
          <p:cNvPr id="3" name="Content Placeholder 2">
            <a:extLst>
              <a:ext uri="{FF2B5EF4-FFF2-40B4-BE49-F238E27FC236}">
                <a16:creationId xmlns:a16="http://schemas.microsoft.com/office/drawing/2014/main" id="{0B852AE5-FA4F-4476-93AB-30A42DD99E97}"/>
              </a:ext>
            </a:extLst>
          </p:cNvPr>
          <p:cNvSpPr>
            <a:spLocks noGrp="1"/>
          </p:cNvSpPr>
          <p:nvPr>
            <p:ph idx="1"/>
          </p:nvPr>
        </p:nvSpPr>
        <p:spPr>
          <a:xfrm>
            <a:off x="516821" y="1588208"/>
            <a:ext cx="11123857" cy="4351338"/>
          </a:xfrm>
        </p:spPr>
        <p:txBody>
          <a:bodyPr>
            <a:normAutofit fontScale="92500"/>
          </a:bodyPr>
          <a:lstStyle/>
          <a:p>
            <a:pPr lvl="0">
              <a:buFont typeface="Arial" panose="020B0604020202020204" pitchFamily="34" charset="0"/>
              <a:buChar char="•"/>
            </a:pPr>
            <a:r>
              <a:rPr lang="en-GB" sz="2400" dirty="0" err="1"/>
              <a:t>IIVc</a:t>
            </a:r>
            <a:r>
              <a:rPr lang="en-GB" sz="2400" dirty="0"/>
              <a:t> was licenced in the US in 2016 and in the UK in December 2018</a:t>
            </a:r>
          </a:p>
          <a:p>
            <a:pPr lvl="0">
              <a:buFont typeface="Arial" panose="020B0604020202020204" pitchFamily="34" charset="0"/>
              <a:buChar char="•"/>
            </a:pPr>
            <a:r>
              <a:rPr lang="en-GB" dirty="0" err="1"/>
              <a:t>I</a:t>
            </a:r>
            <a:r>
              <a:rPr lang="en-GB" sz="2400" dirty="0" err="1"/>
              <a:t>IVc</a:t>
            </a:r>
            <a:r>
              <a:rPr lang="en-GB" sz="2400" dirty="0"/>
              <a:t> is a </a:t>
            </a:r>
            <a:r>
              <a:rPr lang="en-GB" dirty="0"/>
              <a:t>t</a:t>
            </a:r>
            <a:r>
              <a:rPr lang="en-GB" sz="2400" dirty="0"/>
              <a:t>rivalent vaccine containing 2 subtypes of Influenza A (H3N2 and H1N1pdm00) and </a:t>
            </a:r>
            <a:r>
              <a:rPr lang="en-GB" dirty="0"/>
              <a:t>1 </a:t>
            </a:r>
            <a:r>
              <a:rPr lang="en-GB" sz="2400" dirty="0"/>
              <a:t>B virus lineage</a:t>
            </a:r>
            <a:endParaRPr lang="en-GB" dirty="0"/>
          </a:p>
          <a:p>
            <a:pPr lvl="0">
              <a:buFont typeface="Arial" panose="020B0604020202020204" pitchFamily="34" charset="0"/>
              <a:buChar char="•"/>
            </a:pPr>
            <a:r>
              <a:rPr lang="en-GB" dirty="0" err="1"/>
              <a:t>I</a:t>
            </a:r>
            <a:r>
              <a:rPr lang="en-GB" sz="2400" dirty="0" err="1"/>
              <a:t>IVc</a:t>
            </a:r>
            <a:r>
              <a:rPr lang="en-GB" sz="2400" dirty="0"/>
              <a:t> has a similar safety profile to other flu vaccines (similar rate and type of adverse reactions reported). Hundreds of millions of doses of cell-cultured vaccine have been administered worldwide with no serious safety concerns</a:t>
            </a:r>
          </a:p>
          <a:p>
            <a:pPr>
              <a:buFont typeface="Arial" panose="020B0604020202020204" pitchFamily="34" charset="0"/>
              <a:buChar char="•"/>
            </a:pPr>
            <a:r>
              <a:rPr lang="en-GB" sz="2400" dirty="0"/>
              <a:t>the cell-cultured vaccine manufacturing process uses an animal cell line (Madin-Darby Canine Kidney, or MDCK cells) to grow the influenza virus rather than the traditional egg cultured manufacturing methods </a:t>
            </a:r>
          </a:p>
          <a:p>
            <a:pPr>
              <a:buFont typeface="Arial" panose="020B0604020202020204" pitchFamily="34" charset="0"/>
              <a:buChar char="•"/>
            </a:pPr>
            <a:r>
              <a:rPr lang="en-GB" sz="2400" dirty="0"/>
              <a:t>this manufacturing process eliminates the risk of egg-adaptation and may result in the vaccine containing virus that is a closer match to wild-type circulating flu viruses </a:t>
            </a:r>
            <a:endParaRPr lang="en-GB" dirty="0">
              <a:solidFill>
                <a:srgbClr val="FF0000"/>
              </a:solidFill>
            </a:endParaRPr>
          </a:p>
          <a:p>
            <a:pPr>
              <a:buFont typeface="Arial" panose="020B0604020202020204" pitchFamily="34" charset="0"/>
              <a:buChar char="•"/>
            </a:pPr>
            <a:r>
              <a:rPr lang="en-GB" dirty="0" err="1"/>
              <a:t>I</a:t>
            </a:r>
            <a:r>
              <a:rPr lang="en-GB" sz="2400" dirty="0" err="1"/>
              <a:t>IVc</a:t>
            </a:r>
            <a:r>
              <a:rPr lang="en-GB" sz="2400" dirty="0"/>
              <a:t> is licenced for use from age 6 months and is egg free</a:t>
            </a:r>
          </a:p>
          <a:p>
            <a:endParaRPr lang="en-GB" dirty="0"/>
          </a:p>
        </p:txBody>
      </p:sp>
      <p:sp>
        <p:nvSpPr>
          <p:cNvPr id="7" name="Slide Number Placeholder 6">
            <a:extLst>
              <a:ext uri="{FF2B5EF4-FFF2-40B4-BE49-F238E27FC236}">
                <a16:creationId xmlns:a16="http://schemas.microsoft.com/office/drawing/2014/main" id="{E9CCC107-3E32-4AC2-B68C-1A10DA856F8D}"/>
              </a:ext>
            </a:extLst>
          </p:cNvPr>
          <p:cNvSpPr>
            <a:spLocks noGrp="1"/>
          </p:cNvSpPr>
          <p:nvPr>
            <p:ph type="sldNum" sz="quarter" idx="11"/>
          </p:nvPr>
        </p:nvSpPr>
        <p:spPr/>
        <p:txBody>
          <a:bodyPr/>
          <a:lstStyle/>
          <a:p>
            <a:fld id="{344369E4-5DE7-46E5-874E-4FD437973785}" type="slidenum">
              <a:rPr lang="en-GB" smtClean="0"/>
              <a:pPr/>
              <a:t>41</a:t>
            </a:fld>
            <a:endParaRPr lang="en-GB" sz="1400"/>
          </a:p>
        </p:txBody>
      </p:sp>
      <p:sp>
        <p:nvSpPr>
          <p:cNvPr id="9" name="Footer Placeholder 8">
            <a:extLst>
              <a:ext uri="{FF2B5EF4-FFF2-40B4-BE49-F238E27FC236}">
                <a16:creationId xmlns:a16="http://schemas.microsoft.com/office/drawing/2014/main" id="{28F724BC-18CB-4A4E-94A0-94082A097E05}"/>
              </a:ext>
            </a:extLst>
          </p:cNvPr>
          <p:cNvSpPr>
            <a:spLocks noGrp="1"/>
          </p:cNvSpPr>
          <p:nvPr>
            <p:ph type="ftr" sz="quarter" idx="10"/>
          </p:nvPr>
        </p:nvSpPr>
        <p:spPr/>
        <p:txBody>
          <a:bodyPr/>
          <a:lstStyle/>
          <a:p>
            <a:r>
              <a:rPr lang="en-US"/>
              <a:t>The national flu vaccination programme 2025 to 2026</a:t>
            </a:r>
            <a:endParaRPr lang="en-GB" sz="1400"/>
          </a:p>
        </p:txBody>
      </p:sp>
    </p:spTree>
    <p:extLst>
      <p:ext uri="{BB962C8B-B14F-4D97-AF65-F5344CB8AC3E}">
        <p14:creationId xmlns:p14="http://schemas.microsoft.com/office/powerpoint/2010/main" val="23295782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7EDCB-3294-46D0-9E9C-D3380F0EA305}"/>
              </a:ext>
            </a:extLst>
          </p:cNvPr>
          <p:cNvSpPr>
            <a:spLocks noGrp="1"/>
          </p:cNvSpPr>
          <p:nvPr>
            <p:ph type="title"/>
          </p:nvPr>
        </p:nvSpPr>
        <p:spPr>
          <a:xfrm>
            <a:off x="428795" y="300717"/>
            <a:ext cx="10515600" cy="552420"/>
          </a:xfrm>
        </p:spPr>
        <p:txBody>
          <a:bodyPr>
            <a:normAutofit fontScale="90000"/>
          </a:bodyPr>
          <a:lstStyle/>
          <a:p>
            <a:r>
              <a:rPr lang="en-GB"/>
              <a:t>Recombinant influenza vaccine (</a:t>
            </a:r>
            <a:r>
              <a:rPr lang="en-GB" err="1"/>
              <a:t>IIVr</a:t>
            </a:r>
            <a:r>
              <a:rPr lang="en-GB"/>
              <a:t>)</a:t>
            </a:r>
            <a:br>
              <a:rPr lang="en-GB"/>
            </a:br>
            <a:endParaRPr lang="en-GB"/>
          </a:p>
        </p:txBody>
      </p:sp>
      <p:sp>
        <p:nvSpPr>
          <p:cNvPr id="3" name="Content Placeholder 2">
            <a:extLst>
              <a:ext uri="{FF2B5EF4-FFF2-40B4-BE49-F238E27FC236}">
                <a16:creationId xmlns:a16="http://schemas.microsoft.com/office/drawing/2014/main" id="{53A67F6F-2218-44C7-A476-4D3568F5D5F9}"/>
              </a:ext>
            </a:extLst>
          </p:cNvPr>
          <p:cNvSpPr>
            <a:spLocks noGrp="1"/>
          </p:cNvSpPr>
          <p:nvPr>
            <p:ph idx="1"/>
          </p:nvPr>
        </p:nvSpPr>
        <p:spPr>
          <a:xfrm>
            <a:off x="330205" y="1653525"/>
            <a:ext cx="11123857" cy="4351338"/>
          </a:xfrm>
        </p:spPr>
        <p:txBody>
          <a:bodyPr>
            <a:normAutofit fontScale="92500"/>
          </a:bodyPr>
          <a:lstStyle/>
          <a:p>
            <a:pPr>
              <a:buFont typeface="Arial" panose="020B0604020202020204" pitchFamily="34" charset="0"/>
              <a:buChar char="•"/>
            </a:pPr>
            <a:r>
              <a:rPr lang="en-GB" dirty="0" err="1"/>
              <a:t>IIVr</a:t>
            </a:r>
            <a:r>
              <a:rPr lang="en-GB" dirty="0"/>
              <a:t> is a trivalent flu vaccine made using recombinant DNA technology </a:t>
            </a:r>
          </a:p>
          <a:p>
            <a:pPr>
              <a:buFont typeface="Arial" panose="020B0604020202020204" pitchFamily="34" charset="0"/>
              <a:buChar char="•"/>
            </a:pPr>
            <a:r>
              <a:rPr lang="en-GB" dirty="0"/>
              <a:t>it does not require the use of, or growth of flu virus during the manufacturing process which means that the antigen in the vaccine cannot adapt or mutate and should therefore be an exact match to the flu A and B strains contained in the vaccine </a:t>
            </a:r>
          </a:p>
          <a:p>
            <a:pPr>
              <a:buFont typeface="Arial" panose="020B0604020202020204" pitchFamily="34" charset="0"/>
              <a:buChar char="•"/>
            </a:pPr>
            <a:r>
              <a:rPr lang="en-GB" dirty="0"/>
              <a:t>it also contains 3 times the amount of flu virus </a:t>
            </a:r>
            <a:r>
              <a:rPr lang="en-GB" sz="2400" dirty="0">
                <a:effectLst/>
                <a:latin typeface="Arial" panose="020B0604020202020204" pitchFamily="34" charset="0"/>
                <a:ea typeface="Times New Roman" panose="02020603050405020304" pitchFamily="18" charset="0"/>
                <a:cs typeface="Times New Roman" panose="02020603050405020304" pitchFamily="18" charset="0"/>
              </a:rPr>
              <a:t>haemagglutinin </a:t>
            </a:r>
            <a:r>
              <a:rPr lang="en-GB" dirty="0"/>
              <a:t>antigen contained in standard inactivated flu vaccines in order to enhance the immune response made to it</a:t>
            </a:r>
          </a:p>
          <a:p>
            <a:pPr>
              <a:buFont typeface="Arial" panose="020B0604020202020204" pitchFamily="34" charset="0"/>
              <a:buChar char="•"/>
            </a:pPr>
            <a:r>
              <a:rPr lang="en-GB" dirty="0"/>
              <a:t>the type and rates of local and systemic reactions following vaccination with </a:t>
            </a:r>
            <a:r>
              <a:rPr lang="en-GB" dirty="0" err="1"/>
              <a:t>IIVr</a:t>
            </a:r>
            <a:r>
              <a:rPr lang="en-GB" dirty="0"/>
              <a:t> are similar to those seen following vaccination with other flu vaccines (injection site tenderness, headache, fatigue, muscle ache and joint pain) </a:t>
            </a:r>
          </a:p>
          <a:p>
            <a:pPr>
              <a:buFont typeface="Arial" panose="020B0604020202020204" pitchFamily="34" charset="0"/>
              <a:buChar char="•"/>
            </a:pPr>
            <a:r>
              <a:rPr lang="en-GB" dirty="0"/>
              <a:t>since eggs are not required to grow the flu virus, cell-cultured flu vaccines (</a:t>
            </a:r>
            <a:r>
              <a:rPr lang="en-GB" dirty="0" err="1"/>
              <a:t>IIVc</a:t>
            </a:r>
            <a:r>
              <a:rPr lang="en-GB" dirty="0"/>
              <a:t> and </a:t>
            </a:r>
            <a:r>
              <a:rPr lang="en-GB" dirty="0" err="1"/>
              <a:t>IIVr</a:t>
            </a:r>
            <a:r>
              <a:rPr lang="en-GB" dirty="0"/>
              <a:t>) contain no egg and they also do not contain any live virus, antibiotics or gelatine </a:t>
            </a:r>
          </a:p>
          <a:p>
            <a:pPr>
              <a:buFont typeface="Arial" panose="020B0604020202020204" pitchFamily="34" charset="0"/>
              <a:buChar char="•"/>
            </a:pPr>
            <a:r>
              <a:rPr lang="en-GB" dirty="0"/>
              <a:t>first used in the UK 2021 to 2022 flu season, </a:t>
            </a:r>
            <a:r>
              <a:rPr lang="en-GB" dirty="0" err="1"/>
              <a:t>IIVr</a:t>
            </a:r>
            <a:r>
              <a:rPr lang="en-GB" dirty="0"/>
              <a:t> is licensed from 18 years of age</a:t>
            </a:r>
          </a:p>
          <a:p>
            <a:endParaRPr lang="en-GB" dirty="0"/>
          </a:p>
        </p:txBody>
      </p:sp>
      <p:sp>
        <p:nvSpPr>
          <p:cNvPr id="7" name="Slide Number Placeholder 6">
            <a:extLst>
              <a:ext uri="{FF2B5EF4-FFF2-40B4-BE49-F238E27FC236}">
                <a16:creationId xmlns:a16="http://schemas.microsoft.com/office/drawing/2014/main" id="{8D913D75-A049-4F3A-A799-4CD6FD258A37}"/>
              </a:ext>
            </a:extLst>
          </p:cNvPr>
          <p:cNvSpPr>
            <a:spLocks noGrp="1"/>
          </p:cNvSpPr>
          <p:nvPr>
            <p:ph type="sldNum" sz="quarter" idx="11"/>
          </p:nvPr>
        </p:nvSpPr>
        <p:spPr/>
        <p:txBody>
          <a:bodyPr/>
          <a:lstStyle/>
          <a:p>
            <a:fld id="{344369E4-5DE7-46E5-874E-4FD437973785}" type="slidenum">
              <a:rPr lang="en-GB" smtClean="0"/>
              <a:pPr/>
              <a:t>42</a:t>
            </a:fld>
            <a:endParaRPr lang="en-GB" sz="1400"/>
          </a:p>
        </p:txBody>
      </p:sp>
      <p:sp>
        <p:nvSpPr>
          <p:cNvPr id="9" name="Footer Placeholder 8">
            <a:extLst>
              <a:ext uri="{FF2B5EF4-FFF2-40B4-BE49-F238E27FC236}">
                <a16:creationId xmlns:a16="http://schemas.microsoft.com/office/drawing/2014/main" id="{3F4BB12E-4977-4FCF-BCC8-D6A23FC50293}"/>
              </a:ext>
            </a:extLst>
          </p:cNvPr>
          <p:cNvSpPr>
            <a:spLocks noGrp="1"/>
          </p:cNvSpPr>
          <p:nvPr>
            <p:ph type="ftr" sz="quarter" idx="10"/>
          </p:nvPr>
        </p:nvSpPr>
        <p:spPr/>
        <p:txBody>
          <a:bodyPr/>
          <a:lstStyle/>
          <a:p>
            <a:r>
              <a:rPr lang="en-US"/>
              <a:t>The national flu vaccination programme 2025 to 2026</a:t>
            </a:r>
            <a:endParaRPr lang="en-GB" sz="1400"/>
          </a:p>
        </p:txBody>
      </p:sp>
    </p:spTree>
    <p:extLst>
      <p:ext uri="{BB962C8B-B14F-4D97-AF65-F5344CB8AC3E}">
        <p14:creationId xmlns:p14="http://schemas.microsoft.com/office/powerpoint/2010/main" val="2408685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2DCB5-A7BC-4C5C-97FC-8F46B745A9DB}"/>
              </a:ext>
            </a:extLst>
          </p:cNvPr>
          <p:cNvSpPr>
            <a:spLocks noGrp="1"/>
          </p:cNvSpPr>
          <p:nvPr>
            <p:ph type="title"/>
          </p:nvPr>
        </p:nvSpPr>
        <p:spPr>
          <a:xfrm>
            <a:off x="498159" y="375364"/>
            <a:ext cx="10276678" cy="688331"/>
          </a:xfrm>
        </p:spPr>
        <p:txBody>
          <a:bodyPr>
            <a:normAutofit fontScale="90000"/>
          </a:bodyPr>
          <a:lstStyle/>
          <a:p>
            <a:r>
              <a:rPr lang="en-GB"/>
              <a:t>Recombinant vaccine technology</a:t>
            </a:r>
            <a:br>
              <a:rPr lang="en-GB"/>
            </a:br>
            <a:endParaRPr lang="en-GB"/>
          </a:p>
        </p:txBody>
      </p:sp>
      <p:sp>
        <p:nvSpPr>
          <p:cNvPr id="3" name="Content Placeholder 2">
            <a:extLst>
              <a:ext uri="{FF2B5EF4-FFF2-40B4-BE49-F238E27FC236}">
                <a16:creationId xmlns:a16="http://schemas.microsoft.com/office/drawing/2014/main" id="{08B68DCB-11D1-4F20-8045-8AA5A1E505B7}"/>
              </a:ext>
            </a:extLst>
          </p:cNvPr>
          <p:cNvSpPr>
            <a:spLocks noGrp="1"/>
          </p:cNvSpPr>
          <p:nvPr>
            <p:ph idx="1"/>
          </p:nvPr>
        </p:nvSpPr>
        <p:spPr>
          <a:xfrm>
            <a:off x="488827" y="1672185"/>
            <a:ext cx="11123857" cy="4351338"/>
          </a:xfrm>
        </p:spPr>
        <p:txBody>
          <a:bodyPr>
            <a:normAutofit lnSpcReduction="10000"/>
          </a:bodyPr>
          <a:lstStyle/>
          <a:p>
            <a:r>
              <a:rPr lang="en-GB" sz="2200" dirty="0">
                <a:ea typeface="Times New Roman" panose="02020603050405020304" pitchFamily="18" charset="0"/>
                <a:cs typeface="Times New Roman" panose="02020603050405020304" pitchFamily="18" charset="0"/>
              </a:rPr>
              <a:t>t</a:t>
            </a:r>
            <a:r>
              <a:rPr lang="en-GB" sz="2200" dirty="0">
                <a:effectLst/>
                <a:latin typeface="Arial" panose="020B0604020202020204" pitchFamily="34" charset="0"/>
                <a:ea typeface="Times New Roman" panose="02020603050405020304" pitchFamily="18" charset="0"/>
                <a:cs typeface="Times New Roman" panose="02020603050405020304" pitchFamily="18" charset="0"/>
              </a:rPr>
              <a:t>o make recombinant vaccine, the manufacturers take the DNA (genetic instructions) for making the surface protein, haemagglutinin, found on flu viruses </a:t>
            </a:r>
          </a:p>
          <a:p>
            <a:r>
              <a:rPr lang="en-GB" sz="2200" dirty="0">
                <a:ea typeface="Times New Roman" panose="02020603050405020304" pitchFamily="18" charset="0"/>
                <a:cs typeface="Times New Roman" panose="02020603050405020304" pitchFamily="18" charset="0"/>
              </a:rPr>
              <a:t>t</a:t>
            </a:r>
            <a:r>
              <a:rPr lang="en-GB" sz="2200" dirty="0">
                <a:effectLst/>
                <a:latin typeface="Arial" panose="020B0604020202020204" pitchFamily="34" charset="0"/>
                <a:ea typeface="Times New Roman" panose="02020603050405020304" pitchFamily="18" charset="0"/>
                <a:cs typeface="Times New Roman" panose="02020603050405020304" pitchFamily="18" charset="0"/>
              </a:rPr>
              <a:t>he haemagglutinin DNA is then combined with a baculovirus (a virus that infects invertebrates); this results in a ‘recombinant</a:t>
            </a:r>
            <a:r>
              <a:rPr lang="en-GB" sz="2200" dirty="0">
                <a:ea typeface="Times New Roman" panose="02020603050405020304" pitchFamily="18" charset="0"/>
                <a:cs typeface="Times New Roman" panose="02020603050405020304" pitchFamily="18" charset="0"/>
              </a:rPr>
              <a:t>’</a:t>
            </a:r>
            <a:r>
              <a:rPr lang="en-GB" sz="2200" dirty="0">
                <a:effectLst/>
                <a:latin typeface="Arial" panose="020B0604020202020204" pitchFamily="34" charset="0"/>
                <a:ea typeface="Times New Roman" panose="02020603050405020304" pitchFamily="18" charset="0"/>
                <a:cs typeface="Times New Roman" panose="02020603050405020304" pitchFamily="18" charset="0"/>
              </a:rPr>
              <a:t> baculovirus</a:t>
            </a:r>
          </a:p>
          <a:p>
            <a:r>
              <a:rPr lang="en-GB" sz="2200" dirty="0">
                <a:ea typeface="Times New Roman" panose="02020603050405020304" pitchFamily="18" charset="0"/>
                <a:cs typeface="Times New Roman" panose="02020603050405020304" pitchFamily="18" charset="0"/>
              </a:rPr>
              <a:t>t</a:t>
            </a:r>
            <a:r>
              <a:rPr lang="en-GB" sz="2200" dirty="0">
                <a:effectLst/>
                <a:latin typeface="Arial" panose="020B0604020202020204" pitchFamily="34" charset="0"/>
                <a:ea typeface="Times New Roman" panose="02020603050405020304" pitchFamily="18" charset="0"/>
                <a:cs typeface="Times New Roman" panose="02020603050405020304" pitchFamily="18" charset="0"/>
              </a:rPr>
              <a:t>he role of the baculovirus is to help transport the DNA instructions for making the haemagglutinin antigen into a host cell</a:t>
            </a:r>
          </a:p>
          <a:p>
            <a:r>
              <a:rPr lang="en-GB" sz="2200" dirty="0">
                <a:ea typeface="Times New Roman" panose="02020603050405020304" pitchFamily="18" charset="0"/>
                <a:cs typeface="Times New Roman" panose="02020603050405020304" pitchFamily="18" charset="0"/>
              </a:rPr>
              <a:t>o</a:t>
            </a:r>
            <a:r>
              <a:rPr lang="en-GB" sz="2200" dirty="0">
                <a:effectLst/>
                <a:latin typeface="Arial" panose="020B0604020202020204" pitchFamily="34" charset="0"/>
                <a:ea typeface="Times New Roman" panose="02020603050405020304" pitchFamily="18" charset="0"/>
                <a:cs typeface="Times New Roman" panose="02020603050405020304" pitchFamily="18" charset="0"/>
              </a:rPr>
              <a:t>nce the recombinant virus enters the host cell line (an insect cell line in which the baculovirus grows well), it instructs the cells to rapidly produce the haemagglutinin antigen </a:t>
            </a:r>
          </a:p>
          <a:p>
            <a:r>
              <a:rPr lang="en-GB" sz="2200" dirty="0">
                <a:effectLst/>
                <a:latin typeface="Arial" panose="020B0604020202020204" pitchFamily="34" charset="0"/>
                <a:ea typeface="Times New Roman" panose="02020603050405020304" pitchFamily="18" charset="0"/>
                <a:cs typeface="Times New Roman" panose="02020603050405020304" pitchFamily="18" charset="0"/>
              </a:rPr>
              <a:t>this antigen is grown in bulk, collected, purified, and then packaged as recombinant flu vaccine </a:t>
            </a:r>
          </a:p>
          <a:p>
            <a:r>
              <a:rPr lang="en-GB" sz="2200" dirty="0">
                <a:ea typeface="Times New Roman" panose="02020603050405020304" pitchFamily="18" charset="0"/>
                <a:cs typeface="Times New Roman" panose="02020603050405020304" pitchFamily="18" charset="0"/>
              </a:rPr>
              <a:t>w</a:t>
            </a:r>
            <a:r>
              <a:rPr lang="en-GB" sz="2200" dirty="0">
                <a:effectLst/>
                <a:latin typeface="Arial" panose="020B0604020202020204" pitchFamily="34" charset="0"/>
                <a:ea typeface="Times New Roman" panose="02020603050405020304" pitchFamily="18" charset="0"/>
                <a:cs typeface="Times New Roman" panose="02020603050405020304" pitchFamily="18" charset="0"/>
              </a:rPr>
              <a:t>hen the vaccine is injected, the haemagglutinin antigen in it triggers the immune system to create antibodies that specifically target the flu virus</a:t>
            </a:r>
          </a:p>
          <a:p>
            <a:endParaRPr lang="en-GB" dirty="0"/>
          </a:p>
        </p:txBody>
      </p:sp>
      <p:sp>
        <p:nvSpPr>
          <p:cNvPr id="7" name="Slide Number Placeholder 6">
            <a:extLst>
              <a:ext uri="{FF2B5EF4-FFF2-40B4-BE49-F238E27FC236}">
                <a16:creationId xmlns:a16="http://schemas.microsoft.com/office/drawing/2014/main" id="{0FD9D8C5-0ABB-442F-9136-CE54C73D0A2A}"/>
              </a:ext>
            </a:extLst>
          </p:cNvPr>
          <p:cNvSpPr>
            <a:spLocks noGrp="1"/>
          </p:cNvSpPr>
          <p:nvPr>
            <p:ph type="sldNum" sz="quarter" idx="11"/>
          </p:nvPr>
        </p:nvSpPr>
        <p:spPr/>
        <p:txBody>
          <a:bodyPr/>
          <a:lstStyle/>
          <a:p>
            <a:fld id="{344369E4-5DE7-46E5-874E-4FD437973785}" type="slidenum">
              <a:rPr lang="en-GB" smtClean="0"/>
              <a:pPr/>
              <a:t>43</a:t>
            </a:fld>
            <a:endParaRPr lang="en-GB" sz="1400"/>
          </a:p>
        </p:txBody>
      </p:sp>
      <p:sp>
        <p:nvSpPr>
          <p:cNvPr id="9" name="Footer Placeholder 8">
            <a:extLst>
              <a:ext uri="{FF2B5EF4-FFF2-40B4-BE49-F238E27FC236}">
                <a16:creationId xmlns:a16="http://schemas.microsoft.com/office/drawing/2014/main" id="{E53FF7EC-B802-4EAE-BEFA-FD9BD0DF8DA1}"/>
              </a:ext>
            </a:extLst>
          </p:cNvPr>
          <p:cNvSpPr>
            <a:spLocks noGrp="1"/>
          </p:cNvSpPr>
          <p:nvPr>
            <p:ph type="ftr" sz="quarter" idx="10"/>
          </p:nvPr>
        </p:nvSpPr>
        <p:spPr/>
        <p:txBody>
          <a:bodyPr/>
          <a:lstStyle/>
          <a:p>
            <a:r>
              <a:rPr lang="en-US"/>
              <a:t>The national flu vaccination programme 2025 to 2026</a:t>
            </a:r>
            <a:endParaRPr lang="en-GB" sz="1400"/>
          </a:p>
        </p:txBody>
      </p:sp>
    </p:spTree>
    <p:extLst>
      <p:ext uri="{BB962C8B-B14F-4D97-AF65-F5344CB8AC3E}">
        <p14:creationId xmlns:p14="http://schemas.microsoft.com/office/powerpoint/2010/main" val="40148738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E4335-A5FE-4697-97A6-1125D5E64CFF}"/>
              </a:ext>
            </a:extLst>
          </p:cNvPr>
          <p:cNvSpPr>
            <a:spLocks noGrp="1"/>
          </p:cNvSpPr>
          <p:nvPr>
            <p:ph type="title"/>
          </p:nvPr>
        </p:nvSpPr>
        <p:spPr>
          <a:xfrm>
            <a:off x="395521" y="356704"/>
            <a:ext cx="10515600" cy="744315"/>
          </a:xfrm>
        </p:spPr>
        <p:txBody>
          <a:bodyPr>
            <a:normAutofit fontScale="90000"/>
          </a:bodyPr>
          <a:lstStyle/>
          <a:p>
            <a:r>
              <a:rPr lang="en-GB" sz="4000"/>
              <a:t>High dose inactivated influenza vaccine (IIV-HD)</a:t>
            </a:r>
            <a:endParaRPr lang="en-GB"/>
          </a:p>
        </p:txBody>
      </p:sp>
      <p:sp>
        <p:nvSpPr>
          <p:cNvPr id="3" name="Content Placeholder 2">
            <a:extLst>
              <a:ext uri="{FF2B5EF4-FFF2-40B4-BE49-F238E27FC236}">
                <a16:creationId xmlns:a16="http://schemas.microsoft.com/office/drawing/2014/main" id="{ED44A1BE-ABBA-42FE-9483-0309E85BF9C7}"/>
              </a:ext>
            </a:extLst>
          </p:cNvPr>
          <p:cNvSpPr>
            <a:spLocks noGrp="1"/>
          </p:cNvSpPr>
          <p:nvPr>
            <p:ph idx="1"/>
          </p:nvPr>
        </p:nvSpPr>
        <p:spPr>
          <a:xfrm>
            <a:off x="395521" y="1672185"/>
            <a:ext cx="11123857" cy="4577786"/>
          </a:xfrm>
        </p:spPr>
        <p:txBody>
          <a:bodyPr>
            <a:normAutofit fontScale="92500" lnSpcReduction="10000"/>
          </a:bodyPr>
          <a:lstStyle/>
          <a:p>
            <a:pPr lvl="0">
              <a:lnSpc>
                <a:spcPct val="110000"/>
              </a:lnSpc>
              <a:buFont typeface="Arial" panose="020B0604020202020204" pitchFamily="34" charset="0"/>
              <a:buChar char="•"/>
            </a:pPr>
            <a:r>
              <a:rPr lang="en-GB" dirty="0"/>
              <a:t>the high dose inactivated vaccine (IIV-HD) was licenced in the US in 2009 and in the UK in 2019 (initially as a trivalent vaccine, then as a quadrivalent vaccine) </a:t>
            </a:r>
          </a:p>
          <a:p>
            <a:pPr>
              <a:lnSpc>
                <a:spcPct val="110000"/>
              </a:lnSpc>
              <a:buFont typeface="Arial" panose="020B0604020202020204" pitchFamily="34" charset="0"/>
              <a:buChar char="•"/>
            </a:pPr>
            <a:r>
              <a:rPr lang="en-GB" dirty="0"/>
              <a:t>the IIV-HD that will be used in the UK in 2025 to 2026 is a trivalent vaccine containing 2 subtypes of Influenza A and 1 B lineage</a:t>
            </a:r>
          </a:p>
          <a:p>
            <a:pPr>
              <a:lnSpc>
                <a:spcPct val="110000"/>
              </a:lnSpc>
              <a:buFont typeface="Arial" panose="020B0604020202020204" pitchFamily="34" charset="0"/>
              <a:buChar char="•"/>
            </a:pPr>
            <a:r>
              <a:rPr lang="en-GB" dirty="0"/>
              <a:t>IIV-HD contains 4 times the amount of antigen contained in standard-dose inactivated influenza vaccines</a:t>
            </a:r>
          </a:p>
          <a:p>
            <a:pPr>
              <a:lnSpc>
                <a:spcPct val="110000"/>
              </a:lnSpc>
              <a:buFont typeface="Arial" panose="020B0604020202020204" pitchFamily="34" charset="0"/>
              <a:buChar char="•"/>
            </a:pPr>
            <a:r>
              <a:rPr lang="en-GB" dirty="0"/>
              <a:t>the additional antigen content is intended to enhance the immune response </a:t>
            </a:r>
            <a:r>
              <a:rPr lang="en-GB" sz="2400" dirty="0">
                <a:effectLst/>
                <a:latin typeface="Arial" panose="020B0604020202020204" pitchFamily="34" charset="0"/>
                <a:ea typeface="Times New Roman" panose="02020603050405020304" pitchFamily="18" charset="0"/>
                <a:cs typeface="Times New Roman" panose="02020603050405020304" pitchFamily="18" charset="0"/>
              </a:rPr>
              <a:t>made by people aged from 60 years and provide them with better protection against flu </a:t>
            </a:r>
          </a:p>
          <a:p>
            <a:pPr>
              <a:lnSpc>
                <a:spcPct val="110000"/>
              </a:lnSpc>
              <a:buFont typeface="Arial" panose="020B0604020202020204" pitchFamily="34" charset="0"/>
              <a:buChar char="•"/>
            </a:pPr>
            <a:r>
              <a:rPr lang="en-GB" dirty="0"/>
              <a:t>IIV-HD has been proven to be effective and have a good safety profile</a:t>
            </a:r>
          </a:p>
          <a:p>
            <a:pPr>
              <a:lnSpc>
                <a:spcPct val="110000"/>
              </a:lnSpc>
              <a:buFont typeface="Arial" panose="020B0604020202020204" pitchFamily="34" charset="0"/>
              <a:buChar char="•"/>
            </a:pPr>
            <a:r>
              <a:rPr lang="en-GB" dirty="0"/>
              <a:t>IIV-HD is made using an egg-cultured manufacturing process</a:t>
            </a:r>
          </a:p>
          <a:p>
            <a:pPr>
              <a:lnSpc>
                <a:spcPct val="110000"/>
              </a:lnSpc>
              <a:buFont typeface="Arial" panose="020B0604020202020204" pitchFamily="34" charset="0"/>
              <a:buChar char="•"/>
            </a:pPr>
            <a:r>
              <a:rPr lang="en-GB" dirty="0"/>
              <a:t>it is licensed from 60 years of age </a:t>
            </a:r>
          </a:p>
          <a:p>
            <a:pPr marL="0" indent="0">
              <a:buNone/>
            </a:pPr>
            <a:endParaRPr lang="en-GB" sz="1100" dirty="0"/>
          </a:p>
        </p:txBody>
      </p:sp>
      <p:sp>
        <p:nvSpPr>
          <p:cNvPr id="7" name="Slide Number Placeholder 6">
            <a:extLst>
              <a:ext uri="{FF2B5EF4-FFF2-40B4-BE49-F238E27FC236}">
                <a16:creationId xmlns:a16="http://schemas.microsoft.com/office/drawing/2014/main" id="{E356FFB6-1A32-4D7C-A18E-2372B930F138}"/>
              </a:ext>
            </a:extLst>
          </p:cNvPr>
          <p:cNvSpPr>
            <a:spLocks noGrp="1"/>
          </p:cNvSpPr>
          <p:nvPr>
            <p:ph type="sldNum" sz="quarter" idx="11"/>
          </p:nvPr>
        </p:nvSpPr>
        <p:spPr/>
        <p:txBody>
          <a:bodyPr/>
          <a:lstStyle/>
          <a:p>
            <a:fld id="{344369E4-5DE7-46E5-874E-4FD437973785}" type="slidenum">
              <a:rPr lang="en-GB" smtClean="0"/>
              <a:pPr/>
              <a:t>44</a:t>
            </a:fld>
            <a:endParaRPr lang="en-GB" sz="1400"/>
          </a:p>
        </p:txBody>
      </p:sp>
      <p:sp>
        <p:nvSpPr>
          <p:cNvPr id="9" name="Footer Placeholder 8">
            <a:extLst>
              <a:ext uri="{FF2B5EF4-FFF2-40B4-BE49-F238E27FC236}">
                <a16:creationId xmlns:a16="http://schemas.microsoft.com/office/drawing/2014/main" id="{E956E960-B560-43FE-BA55-49E94AA533BC}"/>
              </a:ext>
            </a:extLst>
          </p:cNvPr>
          <p:cNvSpPr>
            <a:spLocks noGrp="1"/>
          </p:cNvSpPr>
          <p:nvPr>
            <p:ph type="ftr" sz="quarter" idx="10"/>
          </p:nvPr>
        </p:nvSpPr>
        <p:spPr/>
        <p:txBody>
          <a:bodyPr/>
          <a:lstStyle/>
          <a:p>
            <a:r>
              <a:rPr lang="en-US"/>
              <a:t>The national flu vaccination programme 2025 to 2026</a:t>
            </a:r>
            <a:endParaRPr lang="en-GB" sz="1400"/>
          </a:p>
        </p:txBody>
      </p:sp>
    </p:spTree>
    <p:extLst>
      <p:ext uri="{BB962C8B-B14F-4D97-AF65-F5344CB8AC3E}">
        <p14:creationId xmlns:p14="http://schemas.microsoft.com/office/powerpoint/2010/main" val="9078997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86EC6-6EB8-4348-B030-AF34C96D35E3}"/>
              </a:ext>
            </a:extLst>
          </p:cNvPr>
          <p:cNvSpPr>
            <a:spLocks noGrp="1"/>
          </p:cNvSpPr>
          <p:nvPr>
            <p:ph type="title"/>
          </p:nvPr>
        </p:nvSpPr>
        <p:spPr/>
        <p:txBody>
          <a:bodyPr>
            <a:normAutofit fontScale="90000"/>
          </a:bodyPr>
          <a:lstStyle/>
          <a:p>
            <a:r>
              <a:rPr lang="en-GB" sz="4000"/>
              <a:t>Inactivated influenza vaccine for children who cannot receive LAIV</a:t>
            </a:r>
            <a:endParaRPr lang="en-GB"/>
          </a:p>
        </p:txBody>
      </p:sp>
      <p:sp>
        <p:nvSpPr>
          <p:cNvPr id="3" name="Content Placeholder 2">
            <a:extLst>
              <a:ext uri="{FF2B5EF4-FFF2-40B4-BE49-F238E27FC236}">
                <a16:creationId xmlns:a16="http://schemas.microsoft.com/office/drawing/2014/main" id="{8326A23B-172B-4C1B-9939-2EC01BB2050A}"/>
              </a:ext>
            </a:extLst>
          </p:cNvPr>
          <p:cNvSpPr>
            <a:spLocks noGrp="1"/>
          </p:cNvSpPr>
          <p:nvPr>
            <p:ph idx="1"/>
          </p:nvPr>
        </p:nvSpPr>
        <p:spPr/>
        <p:txBody>
          <a:bodyPr>
            <a:normAutofit lnSpcReduction="10000"/>
          </a:bodyPr>
          <a:lstStyle/>
          <a:p>
            <a:pPr marL="285750" indent="-285750">
              <a:buFont typeface="Arial" panose="020B0604020202020204" pitchFamily="34" charset="0"/>
              <a:buChar char="•"/>
            </a:pPr>
            <a:r>
              <a:rPr lang="en-GB"/>
              <a:t>children in clinical risk groups for whom LAIV is unsuitable, and healthy children whose parents object to LAIV on the grounds of its porcine gelatine content, should be offered </a:t>
            </a:r>
            <a:r>
              <a:rPr lang="en-GB" err="1"/>
              <a:t>IIVc</a:t>
            </a:r>
            <a:r>
              <a:rPr lang="en-GB"/>
              <a:t> </a:t>
            </a:r>
          </a:p>
          <a:p>
            <a:pPr marL="285750" indent="-285750"/>
            <a:r>
              <a:rPr lang="en-GB" err="1"/>
              <a:t>IIVc</a:t>
            </a:r>
            <a:r>
              <a:rPr lang="en-GB"/>
              <a:t> is recommended to be offered to children in clinical risk groups aged 6 months to 2 years </a:t>
            </a:r>
          </a:p>
          <a:p>
            <a:pPr marL="285750" indent="-285750">
              <a:buFont typeface="Arial" panose="020B0604020202020204" pitchFamily="34" charset="0"/>
              <a:buChar char="•"/>
            </a:pPr>
            <a:r>
              <a:rPr lang="en-GB"/>
              <a:t>where </a:t>
            </a:r>
            <a:r>
              <a:rPr lang="en-GB" err="1"/>
              <a:t>IIVc</a:t>
            </a:r>
            <a:r>
              <a:rPr lang="en-GB"/>
              <a:t> vaccine is unavailable, </a:t>
            </a:r>
            <a:r>
              <a:rPr lang="en-GB" err="1"/>
              <a:t>IIVe</a:t>
            </a:r>
            <a:r>
              <a:rPr lang="en-GB"/>
              <a:t> could be offered (unless contraindicated) but </a:t>
            </a:r>
            <a:r>
              <a:rPr lang="en-GB" err="1"/>
              <a:t>IIVe</a:t>
            </a:r>
            <a:r>
              <a:rPr lang="en-GB"/>
              <a:t> has not been procured by UKHSA </a:t>
            </a:r>
          </a:p>
          <a:p>
            <a:pPr marL="285750" indent="-285750">
              <a:buFont typeface="Arial" panose="020B0604020202020204" pitchFamily="34" charset="0"/>
              <a:buChar char="•"/>
            </a:pPr>
            <a:r>
              <a:rPr lang="en-GB"/>
              <a:t>if the inactivated vaccine (</a:t>
            </a:r>
            <a:r>
              <a:rPr lang="en-GB" err="1"/>
              <a:t>IIVc</a:t>
            </a:r>
            <a:r>
              <a:rPr lang="en-GB"/>
              <a:t>) supplied by UKHSA is not used, please be aware that not all inactivated flu vaccines are licensed for children and some contain too much ovalbumin for egg allergic children</a:t>
            </a:r>
          </a:p>
          <a:p>
            <a:pPr marL="285750" indent="-285750">
              <a:buFont typeface="Arial" panose="020B0604020202020204" pitchFamily="34" charset="0"/>
              <a:buChar char="•"/>
            </a:pPr>
            <a:r>
              <a:rPr lang="en-GB"/>
              <a:t>always check the manufacturer’s SmPC for vaccine suitability before administration</a:t>
            </a:r>
          </a:p>
          <a:p>
            <a:pPr marL="0" indent="0">
              <a:buNone/>
            </a:pPr>
            <a:endParaRPr lang="en-GB"/>
          </a:p>
        </p:txBody>
      </p:sp>
      <p:sp>
        <p:nvSpPr>
          <p:cNvPr id="7" name="Slide Number Placeholder 6">
            <a:extLst>
              <a:ext uri="{FF2B5EF4-FFF2-40B4-BE49-F238E27FC236}">
                <a16:creationId xmlns:a16="http://schemas.microsoft.com/office/drawing/2014/main" id="{2C216048-9001-49EE-B116-95B54492821C}"/>
              </a:ext>
            </a:extLst>
          </p:cNvPr>
          <p:cNvSpPr>
            <a:spLocks noGrp="1"/>
          </p:cNvSpPr>
          <p:nvPr>
            <p:ph type="sldNum" sz="quarter" idx="11"/>
          </p:nvPr>
        </p:nvSpPr>
        <p:spPr/>
        <p:txBody>
          <a:bodyPr/>
          <a:lstStyle/>
          <a:p>
            <a:fld id="{344369E4-5DE7-46E5-874E-4FD437973785}" type="slidenum">
              <a:rPr lang="en-GB" smtClean="0"/>
              <a:pPr/>
              <a:t>45</a:t>
            </a:fld>
            <a:endParaRPr lang="en-GB" sz="1400"/>
          </a:p>
        </p:txBody>
      </p:sp>
      <p:sp>
        <p:nvSpPr>
          <p:cNvPr id="9" name="Footer Placeholder 8">
            <a:extLst>
              <a:ext uri="{FF2B5EF4-FFF2-40B4-BE49-F238E27FC236}">
                <a16:creationId xmlns:a16="http://schemas.microsoft.com/office/drawing/2014/main" id="{C67E83FA-90D4-40EF-964D-B50E86B81453}"/>
              </a:ext>
            </a:extLst>
          </p:cNvPr>
          <p:cNvSpPr>
            <a:spLocks noGrp="1"/>
          </p:cNvSpPr>
          <p:nvPr>
            <p:ph type="ftr" sz="quarter" idx="10"/>
          </p:nvPr>
        </p:nvSpPr>
        <p:spPr/>
        <p:txBody>
          <a:bodyPr/>
          <a:lstStyle/>
          <a:p>
            <a:r>
              <a:rPr lang="en-US"/>
              <a:t>The national flu vaccination programme 2025 to 2026</a:t>
            </a:r>
            <a:endParaRPr lang="en-GB" sz="1400"/>
          </a:p>
        </p:txBody>
      </p:sp>
    </p:spTree>
    <p:extLst>
      <p:ext uri="{BB962C8B-B14F-4D97-AF65-F5344CB8AC3E}">
        <p14:creationId xmlns:p14="http://schemas.microsoft.com/office/powerpoint/2010/main" val="4780251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D67B2-A55E-4078-A8FE-94971C11FEC6}"/>
              </a:ext>
            </a:extLst>
          </p:cNvPr>
          <p:cNvSpPr>
            <a:spLocks noGrp="1"/>
          </p:cNvSpPr>
          <p:nvPr>
            <p:ph type="title"/>
          </p:nvPr>
        </p:nvSpPr>
        <p:spPr>
          <a:xfrm>
            <a:off x="367530" y="347370"/>
            <a:ext cx="10515600" cy="706992"/>
          </a:xfrm>
        </p:spPr>
        <p:txBody>
          <a:bodyPr/>
          <a:lstStyle/>
          <a:p>
            <a:r>
              <a:rPr lang="en-GB"/>
              <a:t>Live attenuated influenza vaccine (LAIV)</a:t>
            </a:r>
          </a:p>
        </p:txBody>
      </p:sp>
      <p:sp>
        <p:nvSpPr>
          <p:cNvPr id="3" name="Content Placeholder 2">
            <a:extLst>
              <a:ext uri="{FF2B5EF4-FFF2-40B4-BE49-F238E27FC236}">
                <a16:creationId xmlns:a16="http://schemas.microsoft.com/office/drawing/2014/main" id="{A324D239-9C68-456B-AA26-7FC2A8594B0F}"/>
              </a:ext>
            </a:extLst>
          </p:cNvPr>
          <p:cNvSpPr>
            <a:spLocks noGrp="1"/>
          </p:cNvSpPr>
          <p:nvPr>
            <p:ph idx="1"/>
          </p:nvPr>
        </p:nvSpPr>
        <p:spPr/>
        <p:txBody>
          <a:bodyPr>
            <a:normAutofit fontScale="92500" lnSpcReduction="10000"/>
          </a:bodyPr>
          <a:lstStyle/>
          <a:p>
            <a:pPr>
              <a:buFont typeface="Arial" pitchFamily="34" charset="0"/>
              <a:buChar char="•"/>
            </a:pPr>
            <a:r>
              <a:rPr lang="en-US" sz="2400"/>
              <a:t>a live attenuated </a:t>
            </a:r>
            <a:r>
              <a:rPr lang="en-GB" sz="2400"/>
              <a:t>(weakened)</a:t>
            </a:r>
            <a:r>
              <a:rPr lang="en-US" sz="2400"/>
              <a:t> influenza vaccine (LAIV) given intranasally is the recommended vaccine for the childhood flu programme</a:t>
            </a:r>
          </a:p>
          <a:p>
            <a:pPr>
              <a:buFont typeface="Arial" pitchFamily="34" charset="0"/>
              <a:buChar char="•"/>
            </a:pPr>
            <a:r>
              <a:rPr lang="en-US" sz="2400"/>
              <a:t>LAIV has been shown to be more effective in children compared with inactivated influenza vaccines</a:t>
            </a:r>
          </a:p>
          <a:p>
            <a:pPr>
              <a:buFont typeface="Arial" pitchFamily="34" charset="0"/>
              <a:buChar char="•"/>
            </a:pPr>
            <a:r>
              <a:rPr lang="en-US" sz="2400"/>
              <a:t>it may offer some protection against strains not contained in the vaccine as well as to those that are </a:t>
            </a:r>
            <a:r>
              <a:rPr lang="en-US" sz="2400">
                <a:solidFill>
                  <a:srgbClr val="000000"/>
                </a:solidFill>
              </a:rPr>
              <a:t>and has the </a:t>
            </a:r>
            <a:r>
              <a:rPr lang="en-GB" sz="2400">
                <a:solidFill>
                  <a:srgbClr val="000000"/>
                </a:solidFill>
              </a:rPr>
              <a:t>potential to offer better protection against virus strains that have undergone antigenic drift</a:t>
            </a:r>
            <a:endParaRPr lang="en-US" sz="2400"/>
          </a:p>
          <a:p>
            <a:pPr>
              <a:buFont typeface="Arial" pitchFamily="34" charset="0"/>
              <a:buChar char="•"/>
            </a:pPr>
            <a:r>
              <a:rPr lang="en-US" sz="2400"/>
              <a:t>since this vaccine is comprised of weakened whole live virus, it replicates natural infection which induces better immune memory (thereby offering better long-term protection to children)</a:t>
            </a:r>
          </a:p>
          <a:p>
            <a:pPr>
              <a:buFont typeface="Arial" pitchFamily="34" charset="0"/>
              <a:buChar char="•"/>
            </a:pPr>
            <a:r>
              <a:rPr lang="en-GB" sz="2400"/>
              <a:t>in addition to being attenuated, the live viruses in LAIV have been adapted to cold so that they cannot replicate efficiently at body temperature</a:t>
            </a:r>
            <a:endParaRPr lang="en-US" sz="2400"/>
          </a:p>
          <a:p>
            <a:pPr>
              <a:buFont typeface="Arial" pitchFamily="34" charset="0"/>
              <a:buChar char="•"/>
            </a:pPr>
            <a:r>
              <a:rPr lang="en-US" sz="2400"/>
              <a:t>LAIV has a good safety profile in children aged 2 years and older</a:t>
            </a:r>
            <a:endParaRPr lang="en-GB" sz="2400"/>
          </a:p>
          <a:p>
            <a:endParaRPr lang="en-GB"/>
          </a:p>
        </p:txBody>
      </p:sp>
      <p:sp>
        <p:nvSpPr>
          <p:cNvPr id="7" name="Slide Number Placeholder 6">
            <a:extLst>
              <a:ext uri="{FF2B5EF4-FFF2-40B4-BE49-F238E27FC236}">
                <a16:creationId xmlns:a16="http://schemas.microsoft.com/office/drawing/2014/main" id="{2DDF20E6-2876-4A20-AA57-F044846CDF81}"/>
              </a:ext>
            </a:extLst>
          </p:cNvPr>
          <p:cNvSpPr>
            <a:spLocks noGrp="1"/>
          </p:cNvSpPr>
          <p:nvPr>
            <p:ph type="sldNum" sz="quarter" idx="11"/>
          </p:nvPr>
        </p:nvSpPr>
        <p:spPr/>
        <p:txBody>
          <a:bodyPr/>
          <a:lstStyle/>
          <a:p>
            <a:fld id="{344369E4-5DE7-46E5-874E-4FD437973785}" type="slidenum">
              <a:rPr lang="en-GB" smtClean="0"/>
              <a:pPr/>
              <a:t>46</a:t>
            </a:fld>
            <a:endParaRPr lang="en-GB" sz="1400"/>
          </a:p>
        </p:txBody>
      </p:sp>
      <p:sp>
        <p:nvSpPr>
          <p:cNvPr id="9" name="Footer Placeholder 8">
            <a:extLst>
              <a:ext uri="{FF2B5EF4-FFF2-40B4-BE49-F238E27FC236}">
                <a16:creationId xmlns:a16="http://schemas.microsoft.com/office/drawing/2014/main" id="{D474802F-E65C-44BB-83CC-376D99500080}"/>
              </a:ext>
            </a:extLst>
          </p:cNvPr>
          <p:cNvSpPr>
            <a:spLocks noGrp="1"/>
          </p:cNvSpPr>
          <p:nvPr>
            <p:ph type="ftr" sz="quarter" idx="10"/>
          </p:nvPr>
        </p:nvSpPr>
        <p:spPr/>
        <p:txBody>
          <a:bodyPr/>
          <a:lstStyle/>
          <a:p>
            <a:r>
              <a:rPr lang="en-US"/>
              <a:t>The national flu vaccination programme 2025 to 2026</a:t>
            </a:r>
            <a:endParaRPr lang="en-GB" sz="1400"/>
          </a:p>
        </p:txBody>
      </p:sp>
    </p:spTree>
    <p:extLst>
      <p:ext uri="{BB962C8B-B14F-4D97-AF65-F5344CB8AC3E}">
        <p14:creationId xmlns:p14="http://schemas.microsoft.com/office/powerpoint/2010/main" val="40954652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F77BE-77C6-46D1-B994-A3B8ACB9C237}"/>
              </a:ext>
            </a:extLst>
          </p:cNvPr>
          <p:cNvSpPr>
            <a:spLocks noGrp="1"/>
          </p:cNvSpPr>
          <p:nvPr>
            <p:ph type="title"/>
          </p:nvPr>
        </p:nvSpPr>
        <p:spPr>
          <a:xfrm>
            <a:off x="404853" y="347370"/>
            <a:ext cx="9849492" cy="716323"/>
          </a:xfrm>
        </p:spPr>
        <p:txBody>
          <a:bodyPr/>
          <a:lstStyle/>
          <a:p>
            <a:r>
              <a:rPr lang="en-GB" sz="4000">
                <a:latin typeface="Arial" charset="0"/>
                <a:ea typeface="ヒラギノ角ゴ Pro W3" charset="-128"/>
                <a:cs typeface="ヒラギノ角ゴ Pro W3" charset="-128"/>
              </a:rPr>
              <a:t>The LAIV used in the UK is Fluenz</a:t>
            </a:r>
            <a:endParaRPr lang="en-GB"/>
          </a:p>
        </p:txBody>
      </p:sp>
      <p:sp>
        <p:nvSpPr>
          <p:cNvPr id="3" name="Content Placeholder 2">
            <a:extLst>
              <a:ext uri="{FF2B5EF4-FFF2-40B4-BE49-F238E27FC236}">
                <a16:creationId xmlns:a16="http://schemas.microsoft.com/office/drawing/2014/main" id="{4C2F139A-6339-4E4B-805C-424ED1F76055}"/>
              </a:ext>
            </a:extLst>
          </p:cNvPr>
          <p:cNvSpPr>
            <a:spLocks noGrp="1"/>
          </p:cNvSpPr>
          <p:nvPr>
            <p:ph idx="1"/>
          </p:nvPr>
        </p:nvSpPr>
        <p:spPr>
          <a:xfrm>
            <a:off x="330205" y="1586204"/>
            <a:ext cx="7376881" cy="4539960"/>
          </a:xfrm>
        </p:spPr>
        <p:txBody>
          <a:bodyPr>
            <a:normAutofit lnSpcReduction="10000"/>
          </a:bodyPr>
          <a:lstStyle/>
          <a:p>
            <a:pPr marL="447675" lvl="1" indent="-269875">
              <a:lnSpc>
                <a:spcPct val="90000"/>
              </a:lnSpc>
              <a:spcBef>
                <a:spcPct val="0"/>
              </a:spcBef>
              <a:buFont typeface="Arial" charset="0"/>
              <a:buChar char="•"/>
            </a:pPr>
            <a:r>
              <a:rPr lang="en-GB" sz="2000" dirty="0">
                <a:latin typeface="Arial" charset="0"/>
              </a:rPr>
              <a:t>licensed from 2 years to less than 18 years of age</a:t>
            </a:r>
          </a:p>
          <a:p>
            <a:pPr marL="447675" lvl="1" indent="-269875">
              <a:lnSpc>
                <a:spcPct val="90000"/>
              </a:lnSpc>
              <a:spcBef>
                <a:spcPct val="0"/>
              </a:spcBef>
              <a:buFont typeface="Arial" charset="0"/>
              <a:buChar char="•"/>
            </a:pPr>
            <a:endParaRPr lang="en-GB" sz="2000" dirty="0">
              <a:latin typeface="Arial" charset="0"/>
            </a:endParaRPr>
          </a:p>
          <a:p>
            <a:pPr marL="447675" lvl="1" indent="-269875">
              <a:lnSpc>
                <a:spcPct val="90000"/>
              </a:lnSpc>
              <a:spcBef>
                <a:spcPct val="0"/>
              </a:spcBef>
              <a:buFont typeface="Arial" charset="0"/>
              <a:buChar char="•"/>
            </a:pPr>
            <a:r>
              <a:rPr lang="en-GB" sz="2000" dirty="0">
                <a:latin typeface="Arial" charset="0"/>
              </a:rPr>
              <a:t>nasal spray (suspension) in a prefilled nasal applicator</a:t>
            </a:r>
          </a:p>
          <a:p>
            <a:pPr marL="447675" lvl="1" indent="-269875">
              <a:lnSpc>
                <a:spcPct val="90000"/>
              </a:lnSpc>
              <a:spcBef>
                <a:spcPct val="0"/>
              </a:spcBef>
              <a:buFont typeface="Arial" charset="0"/>
              <a:buChar char="•"/>
            </a:pPr>
            <a:endParaRPr lang="en-GB" sz="2000" dirty="0">
              <a:latin typeface="Arial" charset="0"/>
            </a:endParaRPr>
          </a:p>
          <a:p>
            <a:pPr marL="447675" lvl="1" indent="-269875">
              <a:lnSpc>
                <a:spcPct val="90000"/>
              </a:lnSpc>
              <a:spcBef>
                <a:spcPct val="0"/>
              </a:spcBef>
              <a:buFont typeface="Arial" charset="0"/>
              <a:buChar char="•"/>
            </a:pPr>
            <a:r>
              <a:rPr lang="en-GB" sz="2000" dirty="0">
                <a:latin typeface="Arial" charset="0"/>
              </a:rPr>
              <a:t>the suspension is colourless to pale yellow, clear to opalescent and small white particles may be present</a:t>
            </a:r>
          </a:p>
          <a:p>
            <a:pPr marL="177800" lvl="1" indent="0">
              <a:lnSpc>
                <a:spcPct val="90000"/>
              </a:lnSpc>
              <a:spcBef>
                <a:spcPct val="0"/>
              </a:spcBef>
            </a:pPr>
            <a:endParaRPr lang="en-GB" sz="2000" dirty="0">
              <a:latin typeface="Arial" charset="0"/>
            </a:endParaRPr>
          </a:p>
          <a:p>
            <a:pPr marL="342900" lvl="1">
              <a:spcBef>
                <a:spcPct val="0"/>
              </a:spcBef>
              <a:buFont typeface="Arial" charset="0"/>
              <a:buChar char="•"/>
            </a:pPr>
            <a:r>
              <a:rPr lang="en-GB" sz="2000" dirty="0">
                <a:latin typeface="Arial" charset="0"/>
              </a:rPr>
              <a:t>supplied in a pack containing 10 doses (single use prefilled nasal applicators)</a:t>
            </a:r>
          </a:p>
          <a:p>
            <a:pPr marL="342900" lvl="1">
              <a:spcBef>
                <a:spcPct val="0"/>
              </a:spcBef>
            </a:pPr>
            <a:endParaRPr lang="en-GB" sz="2000" dirty="0">
              <a:latin typeface="Arial" charset="0"/>
            </a:endParaRPr>
          </a:p>
          <a:p>
            <a:pPr marL="342900" lvl="1">
              <a:spcBef>
                <a:spcPct val="0"/>
              </a:spcBef>
              <a:buFont typeface="Arial" charset="0"/>
              <a:buChar char="•"/>
            </a:pPr>
            <a:r>
              <a:rPr lang="en-GB" sz="2000" dirty="0">
                <a:latin typeface="Arial" charset="0"/>
              </a:rPr>
              <a:t>ready to use (n</a:t>
            </a:r>
            <a:r>
              <a:rPr lang="en-GB" sz="2000" dirty="0"/>
              <a:t>o reconstitution or dilution required)</a:t>
            </a:r>
            <a:endParaRPr lang="en-GB" sz="2000" dirty="0">
              <a:latin typeface="Arial" charset="0"/>
            </a:endParaRPr>
          </a:p>
          <a:p>
            <a:pPr marL="342900" lvl="1">
              <a:spcBef>
                <a:spcPct val="0"/>
              </a:spcBef>
            </a:pPr>
            <a:endParaRPr lang="en-GB" sz="2000" dirty="0">
              <a:latin typeface="Arial" charset="0"/>
            </a:endParaRPr>
          </a:p>
          <a:p>
            <a:pPr marL="342900" lvl="1">
              <a:spcBef>
                <a:spcPct val="0"/>
              </a:spcBef>
              <a:buFont typeface="Arial" charset="0"/>
              <a:buChar char="•"/>
            </a:pPr>
            <a:r>
              <a:rPr lang="en-GB" sz="2000" dirty="0">
                <a:latin typeface="Arial" charset="0"/>
              </a:rPr>
              <a:t>each applicator contains 0.2ml </a:t>
            </a:r>
            <a:r>
              <a:rPr lang="en-GB" sz="2000" dirty="0"/>
              <a:t>(administered as 0.1ml per nostril)</a:t>
            </a:r>
          </a:p>
          <a:p>
            <a:pPr marL="342900" lvl="1">
              <a:spcBef>
                <a:spcPct val="0"/>
              </a:spcBef>
              <a:buFont typeface="Arial" charset="0"/>
              <a:buChar char="•"/>
            </a:pPr>
            <a:endParaRPr lang="en-GB" sz="2000" dirty="0">
              <a:latin typeface="Arial" charset="0"/>
            </a:endParaRPr>
          </a:p>
          <a:p>
            <a:pPr marL="342900" lvl="1">
              <a:spcBef>
                <a:spcPct val="0"/>
              </a:spcBef>
              <a:buFont typeface="Arial" charset="0"/>
              <a:buChar char="•"/>
            </a:pPr>
            <a:r>
              <a:rPr lang="en-GB" sz="2000" dirty="0">
                <a:latin typeface="Arial" charset="0"/>
              </a:rPr>
              <a:t>the applicator has a divider clip to enable one application in each nostril.</a:t>
            </a:r>
            <a:r>
              <a:rPr lang="en-US" sz="2000" b="0" i="0" dirty="0">
                <a:solidFill>
                  <a:srgbClr val="000000"/>
                </a:solidFill>
                <a:effectLst/>
                <a:latin typeface="Arial" panose="020B0604020202020204" pitchFamily="34" charset="0"/>
              </a:rPr>
              <a:t>The dose divider clip should not be removed until the first half dose has been administered</a:t>
            </a:r>
          </a:p>
          <a:p>
            <a:pPr marL="342900" lvl="1">
              <a:spcBef>
                <a:spcPct val="0"/>
              </a:spcBef>
              <a:buFont typeface="Arial" charset="0"/>
              <a:buChar char="•"/>
            </a:pPr>
            <a:endParaRPr lang="en-GB" sz="2000" dirty="0">
              <a:latin typeface="Arial" charset="0"/>
            </a:endParaRPr>
          </a:p>
          <a:p>
            <a:pPr marL="342900" lvl="1">
              <a:spcBef>
                <a:spcPct val="0"/>
              </a:spcBef>
              <a:buFont typeface="Arial" charset="0"/>
              <a:buChar char="•"/>
            </a:pPr>
            <a:endParaRPr lang="en-GB" sz="2000" dirty="0"/>
          </a:p>
          <a:p>
            <a:pPr marL="342900" lvl="1">
              <a:spcBef>
                <a:spcPct val="0"/>
              </a:spcBef>
              <a:buFont typeface="Arial" charset="0"/>
              <a:buChar char="•"/>
            </a:pPr>
            <a:endParaRPr lang="en-GB" sz="2000" dirty="0"/>
          </a:p>
        </p:txBody>
      </p:sp>
      <p:pic>
        <p:nvPicPr>
          <p:cNvPr id="7" name="Picture 2">
            <a:extLst>
              <a:ext uri="{FF2B5EF4-FFF2-40B4-BE49-F238E27FC236}">
                <a16:creationId xmlns:a16="http://schemas.microsoft.com/office/drawing/2014/main" id="{1D3E4E99-DC48-4EF1-BD65-622946119A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2991" y="4943079"/>
            <a:ext cx="3672406" cy="1161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lide Number Placeholder 8">
            <a:extLst>
              <a:ext uri="{FF2B5EF4-FFF2-40B4-BE49-F238E27FC236}">
                <a16:creationId xmlns:a16="http://schemas.microsoft.com/office/drawing/2014/main" id="{4881DEA2-F5A5-4C23-8C60-4B735FBF40FD}"/>
              </a:ext>
            </a:extLst>
          </p:cNvPr>
          <p:cNvSpPr>
            <a:spLocks noGrp="1"/>
          </p:cNvSpPr>
          <p:nvPr>
            <p:ph type="sldNum" sz="quarter" idx="11"/>
          </p:nvPr>
        </p:nvSpPr>
        <p:spPr/>
        <p:txBody>
          <a:bodyPr/>
          <a:lstStyle/>
          <a:p>
            <a:fld id="{344369E4-5DE7-46E5-874E-4FD437973785}" type="slidenum">
              <a:rPr lang="en-GB" smtClean="0"/>
              <a:pPr/>
              <a:t>47</a:t>
            </a:fld>
            <a:endParaRPr lang="en-GB" sz="1400"/>
          </a:p>
        </p:txBody>
      </p:sp>
      <p:sp>
        <p:nvSpPr>
          <p:cNvPr id="11" name="Footer Placeholder 10">
            <a:extLst>
              <a:ext uri="{FF2B5EF4-FFF2-40B4-BE49-F238E27FC236}">
                <a16:creationId xmlns:a16="http://schemas.microsoft.com/office/drawing/2014/main" id="{86756675-2C96-40ED-BD1C-E14D431C5550}"/>
              </a:ext>
            </a:extLst>
          </p:cNvPr>
          <p:cNvSpPr>
            <a:spLocks noGrp="1"/>
          </p:cNvSpPr>
          <p:nvPr>
            <p:ph type="ftr" sz="quarter" idx="10"/>
          </p:nvPr>
        </p:nvSpPr>
        <p:spPr/>
        <p:txBody>
          <a:bodyPr/>
          <a:lstStyle/>
          <a:p>
            <a:r>
              <a:rPr lang="en-US"/>
              <a:t>The national flu vaccination programme 2025 to 2026</a:t>
            </a:r>
            <a:endParaRPr lang="en-GB" sz="1400"/>
          </a:p>
        </p:txBody>
      </p:sp>
      <p:pic>
        <p:nvPicPr>
          <p:cNvPr id="15" name="Picture 14">
            <a:extLst>
              <a:ext uri="{FF2B5EF4-FFF2-40B4-BE49-F238E27FC236}">
                <a16:creationId xmlns:a16="http://schemas.microsoft.com/office/drawing/2014/main" id="{8ECEB299-0087-5BE9-F00F-6E58E887362D}"/>
              </a:ext>
            </a:extLst>
          </p:cNvPr>
          <p:cNvPicPr>
            <a:picLocks noChangeAspect="1"/>
          </p:cNvPicPr>
          <p:nvPr/>
        </p:nvPicPr>
        <p:blipFill>
          <a:blip r:embed="rId4"/>
          <a:stretch>
            <a:fillRect/>
          </a:stretch>
        </p:blipFill>
        <p:spPr>
          <a:xfrm>
            <a:off x="8028329" y="1889562"/>
            <a:ext cx="4062219" cy="2286835"/>
          </a:xfrm>
          <a:prstGeom prst="rect">
            <a:avLst/>
          </a:prstGeom>
        </p:spPr>
      </p:pic>
    </p:spTree>
    <p:extLst>
      <p:ext uri="{BB962C8B-B14F-4D97-AF65-F5344CB8AC3E}">
        <p14:creationId xmlns:p14="http://schemas.microsoft.com/office/powerpoint/2010/main" val="9725499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696BD-C97C-4CA2-BC3B-61AD170E2671}"/>
              </a:ext>
            </a:extLst>
          </p:cNvPr>
          <p:cNvSpPr>
            <a:spLocks noGrp="1"/>
          </p:cNvSpPr>
          <p:nvPr>
            <p:ph type="title"/>
          </p:nvPr>
        </p:nvSpPr>
        <p:spPr>
          <a:xfrm>
            <a:off x="647450" y="356702"/>
            <a:ext cx="3803255" cy="725653"/>
          </a:xfrm>
        </p:spPr>
        <p:txBody>
          <a:bodyPr/>
          <a:lstStyle/>
          <a:p>
            <a:r>
              <a:rPr lang="en-GB"/>
              <a:t>Porcine gelatine</a:t>
            </a:r>
          </a:p>
        </p:txBody>
      </p:sp>
      <p:sp>
        <p:nvSpPr>
          <p:cNvPr id="3" name="Content Placeholder 2">
            <a:extLst>
              <a:ext uri="{FF2B5EF4-FFF2-40B4-BE49-F238E27FC236}">
                <a16:creationId xmlns:a16="http://schemas.microsoft.com/office/drawing/2014/main" id="{D3D1E900-247A-42B3-8DF0-4C458E980632}"/>
              </a:ext>
            </a:extLst>
          </p:cNvPr>
          <p:cNvSpPr>
            <a:spLocks noGrp="1"/>
          </p:cNvSpPr>
          <p:nvPr>
            <p:ph idx="1"/>
          </p:nvPr>
        </p:nvSpPr>
        <p:spPr>
          <a:xfrm>
            <a:off x="675442" y="1616200"/>
            <a:ext cx="10913179" cy="4351338"/>
          </a:xfrm>
        </p:spPr>
        <p:txBody>
          <a:bodyPr>
            <a:normAutofit fontScale="92500"/>
          </a:bodyPr>
          <a:lstStyle/>
          <a:p>
            <a:pPr>
              <a:lnSpc>
                <a:spcPct val="110000"/>
              </a:lnSpc>
              <a:buFont typeface="Arial" panose="020B0604020202020204" pitchFamily="34" charset="0"/>
              <a:buChar char="•"/>
            </a:pPr>
            <a:r>
              <a:rPr lang="en-GB" sz="2400" dirty="0"/>
              <a:t>the LAIV contains a highly purified form of gelatine derived from pigs</a:t>
            </a:r>
          </a:p>
          <a:p>
            <a:pPr>
              <a:lnSpc>
                <a:spcPct val="110000"/>
              </a:lnSpc>
              <a:buFont typeface="Arial" panose="020B0604020202020204" pitchFamily="34" charset="0"/>
              <a:buChar char="•"/>
            </a:pPr>
            <a:r>
              <a:rPr lang="en-GB" sz="2400" dirty="0"/>
              <a:t>gelatine is used in LAIV as a stabiliser – it protects the live viruses from the effects of temperature</a:t>
            </a:r>
          </a:p>
          <a:p>
            <a:pPr>
              <a:lnSpc>
                <a:spcPct val="110000"/>
              </a:lnSpc>
              <a:buFont typeface="Arial" panose="020B0604020202020204" pitchFamily="34" charset="0"/>
              <a:buChar char="•"/>
            </a:pPr>
            <a:r>
              <a:rPr lang="en-GB" sz="2400" dirty="0"/>
              <a:t>gelatine is commonly used in a range of pharmaceutical products, including many capsules and some vaccines</a:t>
            </a:r>
          </a:p>
          <a:p>
            <a:pPr>
              <a:lnSpc>
                <a:spcPct val="110000"/>
              </a:lnSpc>
              <a:buFont typeface="Arial" panose="020B0604020202020204" pitchFamily="34" charset="0"/>
              <a:buChar char="•"/>
            </a:pPr>
            <a:r>
              <a:rPr lang="en-GB" sz="2400" dirty="0"/>
              <a:t>there is no other live attenuated flu vaccine available that does not contain porcine gelatine. The manufacturer of LAIV (Fluenz) tested 40 potential stabilisers – gelatine was chosen because without it, stability was significantly reduced  </a:t>
            </a:r>
          </a:p>
          <a:p>
            <a:pPr>
              <a:lnSpc>
                <a:spcPct val="110000"/>
              </a:lnSpc>
              <a:buFont typeface="Arial" panose="020B0604020202020204" pitchFamily="34" charset="0"/>
              <a:buChar char="•"/>
            </a:pPr>
            <a:r>
              <a:rPr lang="en-GB" dirty="0"/>
              <a:t>for eligible </a:t>
            </a:r>
            <a:r>
              <a:rPr lang="en-GB" sz="2400" dirty="0"/>
              <a:t>children whose parents refuse LAIV due to the porcine gelatine content, </a:t>
            </a:r>
            <a:r>
              <a:rPr lang="en-GB" dirty="0"/>
              <a:t>the injectable cell-cultured flu vaccine (</a:t>
            </a:r>
            <a:r>
              <a:rPr lang="en-GB" dirty="0" err="1"/>
              <a:t>IIVc</a:t>
            </a:r>
            <a:r>
              <a:rPr lang="en-GB" dirty="0"/>
              <a:t>) </a:t>
            </a:r>
            <a:r>
              <a:rPr lang="en-GB" sz="2400" dirty="0">
                <a:effectLst/>
                <a:latin typeface="Arial" panose="020B0604020202020204" pitchFamily="34" charset="0"/>
                <a:ea typeface="Times New Roman" panose="02020603050405020304" pitchFamily="18" charset="0"/>
                <a:cs typeface="Times New Roman" panose="02020603050405020304" pitchFamily="18" charset="0"/>
              </a:rPr>
              <a:t>should</a:t>
            </a:r>
            <a:r>
              <a:rPr lang="en-GB" dirty="0"/>
              <a:t> be ordered from ImmForm</a:t>
            </a:r>
            <a:endParaRPr lang="en-GB" sz="2400" dirty="0"/>
          </a:p>
          <a:p>
            <a:pPr>
              <a:lnSpc>
                <a:spcPct val="110000"/>
              </a:lnSpc>
            </a:pPr>
            <a:endParaRPr lang="en-GB" dirty="0"/>
          </a:p>
        </p:txBody>
      </p:sp>
      <p:sp>
        <p:nvSpPr>
          <p:cNvPr id="7" name="Slide Number Placeholder 6">
            <a:extLst>
              <a:ext uri="{FF2B5EF4-FFF2-40B4-BE49-F238E27FC236}">
                <a16:creationId xmlns:a16="http://schemas.microsoft.com/office/drawing/2014/main" id="{9E67FC36-0BCD-4C7C-981D-DD26D771F092}"/>
              </a:ext>
            </a:extLst>
          </p:cNvPr>
          <p:cNvSpPr>
            <a:spLocks noGrp="1"/>
          </p:cNvSpPr>
          <p:nvPr>
            <p:ph type="sldNum" sz="quarter" idx="11"/>
          </p:nvPr>
        </p:nvSpPr>
        <p:spPr/>
        <p:txBody>
          <a:bodyPr/>
          <a:lstStyle/>
          <a:p>
            <a:fld id="{344369E4-5DE7-46E5-874E-4FD437973785}" type="slidenum">
              <a:rPr lang="en-GB" smtClean="0"/>
              <a:pPr/>
              <a:t>48</a:t>
            </a:fld>
            <a:endParaRPr lang="en-GB" sz="1400"/>
          </a:p>
        </p:txBody>
      </p:sp>
      <p:sp>
        <p:nvSpPr>
          <p:cNvPr id="9" name="Footer Placeholder 8">
            <a:extLst>
              <a:ext uri="{FF2B5EF4-FFF2-40B4-BE49-F238E27FC236}">
                <a16:creationId xmlns:a16="http://schemas.microsoft.com/office/drawing/2014/main" id="{B273291F-1EF8-43B2-8168-E37A473FC52C}"/>
              </a:ext>
            </a:extLst>
          </p:cNvPr>
          <p:cNvSpPr>
            <a:spLocks noGrp="1"/>
          </p:cNvSpPr>
          <p:nvPr>
            <p:ph type="ftr" sz="quarter" idx="10"/>
          </p:nvPr>
        </p:nvSpPr>
        <p:spPr/>
        <p:txBody>
          <a:bodyPr/>
          <a:lstStyle/>
          <a:p>
            <a:r>
              <a:rPr lang="en-US"/>
              <a:t>The national flu vaccination programme 2025 to 2026</a:t>
            </a:r>
            <a:endParaRPr lang="en-GB" sz="1400"/>
          </a:p>
        </p:txBody>
      </p:sp>
    </p:spTree>
    <p:extLst>
      <p:ext uri="{BB962C8B-B14F-4D97-AF65-F5344CB8AC3E}">
        <p14:creationId xmlns:p14="http://schemas.microsoft.com/office/powerpoint/2010/main" val="11603466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142C6-D08C-48E5-AD22-1D39CDC82D13}"/>
              </a:ext>
            </a:extLst>
          </p:cNvPr>
          <p:cNvSpPr>
            <a:spLocks noGrp="1"/>
          </p:cNvSpPr>
          <p:nvPr>
            <p:ph type="title"/>
          </p:nvPr>
        </p:nvSpPr>
        <p:spPr/>
        <p:txBody>
          <a:bodyPr>
            <a:normAutofit fontScale="90000"/>
          </a:bodyPr>
          <a:lstStyle/>
          <a:p>
            <a:r>
              <a:rPr lang="en-GB" sz="4000">
                <a:latin typeface="Arial" charset="0"/>
                <a:ea typeface="ヒラギノ角ゴ Pro W3" charset="-128"/>
                <a:cs typeface="ヒラギノ角ゴ Pro W3" charset="-128"/>
              </a:rPr>
              <a:t>2025 to 2026 flu vaccine recommendations for those aged </a:t>
            </a:r>
            <a:r>
              <a:rPr lang="en-GB" sz="4000" u="sng">
                <a:latin typeface="Arial" charset="0"/>
                <a:ea typeface="ヒラギノ角ゴ Pro W3" charset="-128"/>
                <a:cs typeface="ヒラギノ角ゴ Pro W3" charset="-128"/>
              </a:rPr>
              <a:t>65 years and over</a:t>
            </a:r>
            <a:endParaRPr lang="en-GB"/>
          </a:p>
        </p:txBody>
      </p:sp>
      <p:sp>
        <p:nvSpPr>
          <p:cNvPr id="3" name="Content Placeholder 2">
            <a:extLst>
              <a:ext uri="{FF2B5EF4-FFF2-40B4-BE49-F238E27FC236}">
                <a16:creationId xmlns:a16="http://schemas.microsoft.com/office/drawing/2014/main" id="{35AB2E09-7010-42FD-810C-E69014E53064}"/>
              </a:ext>
            </a:extLst>
          </p:cNvPr>
          <p:cNvSpPr>
            <a:spLocks noGrp="1"/>
          </p:cNvSpPr>
          <p:nvPr>
            <p:ph idx="1"/>
          </p:nvPr>
        </p:nvSpPr>
        <p:spPr/>
        <p:txBody>
          <a:bodyPr>
            <a:normAutofit/>
          </a:bodyPr>
          <a:lstStyle/>
          <a:p>
            <a:pPr marL="0" indent="0">
              <a:lnSpc>
                <a:spcPct val="110000"/>
              </a:lnSpc>
              <a:buNone/>
            </a:pPr>
            <a:r>
              <a:rPr lang="en-GB" sz="2000" dirty="0">
                <a:latin typeface="Arial" charset="0"/>
                <a:ea typeface="ヒラギノ角ゴ Pro W3" charset="-128"/>
              </a:rPr>
              <a:t>For those aged 65 years and over in the 2025 to 2026 flu season (and </a:t>
            </a:r>
            <a:r>
              <a:rPr lang="en-GB" sz="2000" dirty="0">
                <a:effectLst/>
                <a:latin typeface="Arial" panose="020B0604020202020204" pitchFamily="34" charset="0"/>
                <a:ea typeface="Times New Roman" panose="02020603050405020304" pitchFamily="18" charset="0"/>
                <a:cs typeface="Times New Roman" panose="02020603050405020304" pitchFamily="18" charset="0"/>
              </a:rPr>
              <a:t>those who become 65 years of age before 31 March 2026), </a:t>
            </a:r>
            <a:r>
              <a:rPr lang="en-GB" sz="2000" dirty="0">
                <a:latin typeface="Arial" charset="0"/>
                <a:ea typeface="ヒラギノ角ゴ Pro W3" charset="-128"/>
              </a:rPr>
              <a:t>the following inactivated vaccines should be offered:</a:t>
            </a:r>
          </a:p>
          <a:p>
            <a:pPr lvl="1">
              <a:lnSpc>
                <a:spcPct val="110000"/>
              </a:lnSpc>
            </a:pPr>
            <a:r>
              <a:rPr lang="en-GB" sz="2000" dirty="0">
                <a:latin typeface="Arial" charset="0"/>
                <a:ea typeface="ヒラギノ角ゴ Pro W3" charset="-128"/>
              </a:rPr>
              <a:t>adjuvanted influenza vaccine (</a:t>
            </a:r>
            <a:r>
              <a:rPr lang="en-GB" sz="2000" b="1" dirty="0" err="1">
                <a:latin typeface="Arial" charset="0"/>
                <a:ea typeface="ヒラギノ角ゴ Pro W3" charset="-128"/>
              </a:rPr>
              <a:t>aIIV</a:t>
            </a:r>
            <a:r>
              <a:rPr lang="en-GB" sz="2000" dirty="0">
                <a:latin typeface="Arial" charset="0"/>
                <a:ea typeface="ヒラギノ角ゴ Pro W3" charset="-128"/>
              </a:rPr>
              <a:t>)</a:t>
            </a:r>
          </a:p>
          <a:p>
            <a:pPr lvl="1">
              <a:lnSpc>
                <a:spcPct val="110000"/>
              </a:lnSpc>
            </a:pPr>
            <a:r>
              <a:rPr lang="en-GB" sz="2000" dirty="0">
                <a:latin typeface="Arial" charset="0"/>
                <a:ea typeface="ヒラギノ角ゴ Pro W3" charset="-128"/>
              </a:rPr>
              <a:t>high dose influenza vaccine (</a:t>
            </a:r>
            <a:r>
              <a:rPr lang="en-GB" sz="2000" b="1" dirty="0">
                <a:latin typeface="Arial" charset="0"/>
                <a:ea typeface="ヒラギノ角ゴ Pro W3" charset="-128"/>
              </a:rPr>
              <a:t>IIV-HD</a:t>
            </a:r>
            <a:r>
              <a:rPr lang="en-GB" sz="2000" dirty="0">
                <a:latin typeface="Arial" charset="0"/>
                <a:ea typeface="ヒラギノ角ゴ Pro W3" charset="-128"/>
              </a:rPr>
              <a:t>)</a:t>
            </a:r>
          </a:p>
          <a:p>
            <a:pPr lvl="1">
              <a:lnSpc>
                <a:spcPct val="110000"/>
              </a:lnSpc>
            </a:pPr>
            <a:r>
              <a:rPr lang="en-GB" sz="2000" dirty="0">
                <a:latin typeface="Arial" charset="0"/>
                <a:ea typeface="ヒラギノ角ゴ Pro W3" charset="-128"/>
              </a:rPr>
              <a:t>recombinant influenza vaccine (</a:t>
            </a:r>
            <a:r>
              <a:rPr lang="en-GB" sz="2000" b="1" dirty="0" err="1">
                <a:latin typeface="Arial" charset="0"/>
                <a:ea typeface="ヒラギノ角ゴ Pro W3" charset="-128"/>
              </a:rPr>
              <a:t>IIVr</a:t>
            </a:r>
            <a:r>
              <a:rPr lang="en-GB" sz="2000" dirty="0">
                <a:latin typeface="Arial" charset="0"/>
                <a:ea typeface="ヒラギノ角ゴ Pro W3" charset="-128"/>
              </a:rPr>
              <a:t>)</a:t>
            </a:r>
          </a:p>
          <a:p>
            <a:pPr marL="457200" lvl="1" indent="0">
              <a:lnSpc>
                <a:spcPct val="110000"/>
              </a:lnSpc>
              <a:buNone/>
            </a:pPr>
            <a:r>
              <a:rPr lang="en-GB" sz="2000" dirty="0">
                <a:latin typeface="Arial" charset="0"/>
                <a:ea typeface="ヒラギノ角ゴ Pro W3" charset="-128"/>
              </a:rPr>
              <a:t>or, if these vaccines are not available, cell-cultured influenza vaccine (</a:t>
            </a:r>
            <a:r>
              <a:rPr lang="en-GB" sz="2000" dirty="0" err="1">
                <a:latin typeface="Arial" charset="0"/>
                <a:ea typeface="ヒラギノ角ゴ Pro W3" charset="-128"/>
              </a:rPr>
              <a:t>IIVc</a:t>
            </a:r>
            <a:r>
              <a:rPr lang="en-GB" sz="2000" dirty="0">
                <a:latin typeface="Arial" charset="0"/>
                <a:ea typeface="ヒラギノ角ゴ Pro W3" charset="-128"/>
              </a:rPr>
              <a:t>) </a:t>
            </a:r>
          </a:p>
          <a:p>
            <a:pPr marL="0" indent="0" algn="ctr">
              <a:lnSpc>
                <a:spcPct val="110000"/>
              </a:lnSpc>
              <a:buNone/>
            </a:pP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0000"/>
              </a:lnSpc>
            </a:pPr>
            <a:r>
              <a:rPr lang="en-GB" sz="2000" dirty="0">
                <a:latin typeface="Arial" charset="0"/>
                <a:ea typeface="ヒラギノ角ゴ Pro W3" charset="-128"/>
              </a:rPr>
              <a:t>the JCVI have advised that </a:t>
            </a:r>
            <a:r>
              <a:rPr lang="en-GB" sz="2000" dirty="0" err="1">
                <a:latin typeface="Arial" charset="0"/>
                <a:ea typeface="ヒラギノ角ゴ Pro W3" charset="-128"/>
              </a:rPr>
              <a:t>aIIV</a:t>
            </a:r>
            <a:r>
              <a:rPr lang="en-GB" sz="2000" dirty="0">
                <a:latin typeface="Arial" charset="0"/>
                <a:ea typeface="ヒラギノ角ゴ Pro W3" charset="-128"/>
              </a:rPr>
              <a:t>, IIV-HD and </a:t>
            </a:r>
            <a:r>
              <a:rPr lang="en-GB" sz="2000" dirty="0" err="1">
                <a:latin typeface="Arial" charset="0"/>
                <a:ea typeface="ヒラギノ角ゴ Pro W3" charset="-128"/>
              </a:rPr>
              <a:t>IIVr</a:t>
            </a:r>
            <a:r>
              <a:rPr lang="en-GB" sz="2000" dirty="0">
                <a:latin typeface="Arial" charset="0"/>
                <a:ea typeface="ヒラギノ角ゴ Pro W3" charset="-128"/>
              </a:rPr>
              <a:t> are considered equally suitable for use in 2025 to 2026 and that they should be considered as equivalent</a:t>
            </a:r>
          </a:p>
          <a:p>
            <a:pPr>
              <a:lnSpc>
                <a:spcPct val="110000"/>
              </a:lnSpc>
            </a:pPr>
            <a:r>
              <a:rPr lang="en-GB" sz="2000" dirty="0">
                <a:latin typeface="Arial" charset="0"/>
                <a:ea typeface="ヒラギノ角ゴ Pro W3" charset="-128"/>
              </a:rPr>
              <a:t>if </a:t>
            </a:r>
            <a:r>
              <a:rPr lang="en-GB" sz="2000" dirty="0" err="1">
                <a:latin typeface="Arial" charset="0"/>
                <a:ea typeface="ヒラギノ角ゴ Pro W3" charset="-128"/>
              </a:rPr>
              <a:t>aIIV</a:t>
            </a:r>
            <a:r>
              <a:rPr lang="en-GB" sz="2000" dirty="0">
                <a:latin typeface="Arial" charset="0"/>
                <a:ea typeface="ヒラギノ角ゴ Pro W3" charset="-128"/>
              </a:rPr>
              <a:t>, IIV-HD and </a:t>
            </a:r>
            <a:r>
              <a:rPr lang="en-GB" sz="2000" dirty="0" err="1">
                <a:latin typeface="Arial" charset="0"/>
                <a:ea typeface="ヒラギノ角ゴ Pro W3" charset="-128"/>
              </a:rPr>
              <a:t>IIVr</a:t>
            </a:r>
            <a:r>
              <a:rPr lang="en-GB" sz="2000" dirty="0">
                <a:latin typeface="Arial" charset="0"/>
                <a:ea typeface="ヒラギノ角ゴ Pro W3" charset="-128"/>
              </a:rPr>
              <a:t> are not available (and every attempt to obtain them has been exhausted), </a:t>
            </a:r>
            <a:r>
              <a:rPr lang="en-GB" sz="2000" dirty="0" err="1">
                <a:latin typeface="Arial" charset="0"/>
                <a:ea typeface="ヒラギノ角ゴ Pro W3" charset="-128"/>
              </a:rPr>
              <a:t>IIVc</a:t>
            </a:r>
            <a:r>
              <a:rPr lang="en-GB" sz="2000" dirty="0">
                <a:latin typeface="Arial" charset="0"/>
                <a:ea typeface="ヒラギノ角ゴ Pro W3" charset="-128"/>
              </a:rPr>
              <a:t> is considered to be an acceptable alternative for use in this age group</a:t>
            </a:r>
          </a:p>
        </p:txBody>
      </p:sp>
      <p:sp>
        <p:nvSpPr>
          <p:cNvPr id="7" name="Slide Number Placeholder 6">
            <a:extLst>
              <a:ext uri="{FF2B5EF4-FFF2-40B4-BE49-F238E27FC236}">
                <a16:creationId xmlns:a16="http://schemas.microsoft.com/office/drawing/2014/main" id="{D666FE21-0938-4E2A-97A4-30D88E827B1B}"/>
              </a:ext>
            </a:extLst>
          </p:cNvPr>
          <p:cNvSpPr>
            <a:spLocks noGrp="1"/>
          </p:cNvSpPr>
          <p:nvPr>
            <p:ph type="sldNum" sz="quarter" idx="11"/>
          </p:nvPr>
        </p:nvSpPr>
        <p:spPr/>
        <p:txBody>
          <a:bodyPr/>
          <a:lstStyle/>
          <a:p>
            <a:fld id="{344369E4-5DE7-46E5-874E-4FD437973785}" type="slidenum">
              <a:rPr lang="en-GB" smtClean="0"/>
              <a:pPr/>
              <a:t>49</a:t>
            </a:fld>
            <a:endParaRPr lang="en-GB" sz="1400"/>
          </a:p>
        </p:txBody>
      </p:sp>
      <p:sp>
        <p:nvSpPr>
          <p:cNvPr id="9" name="Footer Placeholder 8">
            <a:extLst>
              <a:ext uri="{FF2B5EF4-FFF2-40B4-BE49-F238E27FC236}">
                <a16:creationId xmlns:a16="http://schemas.microsoft.com/office/drawing/2014/main" id="{F83E56A4-6206-4493-BBE9-A73EA8C42D28}"/>
              </a:ext>
            </a:extLst>
          </p:cNvPr>
          <p:cNvSpPr>
            <a:spLocks noGrp="1"/>
          </p:cNvSpPr>
          <p:nvPr>
            <p:ph type="ftr" sz="quarter" idx="10"/>
          </p:nvPr>
        </p:nvSpPr>
        <p:spPr/>
        <p:txBody>
          <a:bodyPr/>
          <a:lstStyle/>
          <a:p>
            <a:r>
              <a:rPr lang="en-US"/>
              <a:t>The national flu vaccination programme 2025 to 2026</a:t>
            </a:r>
            <a:endParaRPr lang="en-GB" sz="1400"/>
          </a:p>
        </p:txBody>
      </p:sp>
    </p:spTree>
    <p:extLst>
      <p:ext uri="{BB962C8B-B14F-4D97-AF65-F5344CB8AC3E}">
        <p14:creationId xmlns:p14="http://schemas.microsoft.com/office/powerpoint/2010/main" val="3245682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C6CA2-3EBE-4C62-B315-3F9056C55FA2}"/>
              </a:ext>
            </a:extLst>
          </p:cNvPr>
          <p:cNvSpPr>
            <a:spLocks noGrp="1"/>
          </p:cNvSpPr>
          <p:nvPr>
            <p:ph type="title"/>
          </p:nvPr>
        </p:nvSpPr>
        <p:spPr>
          <a:xfrm>
            <a:off x="367530" y="431345"/>
            <a:ext cx="3971206" cy="781637"/>
          </a:xfrm>
        </p:spPr>
        <p:txBody>
          <a:bodyPr/>
          <a:lstStyle/>
          <a:p>
            <a:r>
              <a:rPr lang="en-GB"/>
              <a:t>Aims of resource</a:t>
            </a:r>
          </a:p>
        </p:txBody>
      </p:sp>
      <p:sp>
        <p:nvSpPr>
          <p:cNvPr id="3" name="Content Placeholder 2">
            <a:extLst>
              <a:ext uri="{FF2B5EF4-FFF2-40B4-BE49-F238E27FC236}">
                <a16:creationId xmlns:a16="http://schemas.microsoft.com/office/drawing/2014/main" id="{7C7F3EF5-A95F-4940-A258-AEDB7663C532}"/>
              </a:ext>
            </a:extLst>
          </p:cNvPr>
          <p:cNvSpPr>
            <a:spLocks noGrp="1"/>
          </p:cNvSpPr>
          <p:nvPr>
            <p:ph idx="1"/>
          </p:nvPr>
        </p:nvSpPr>
        <p:spPr>
          <a:xfrm>
            <a:off x="367530" y="1653528"/>
            <a:ext cx="11123857" cy="4351338"/>
          </a:xfrm>
        </p:spPr>
        <p:txBody>
          <a:bodyPr/>
          <a:lstStyle/>
          <a:p>
            <a:pPr marL="0" indent="0">
              <a:buNone/>
            </a:pPr>
            <a:r>
              <a:rPr lang="en-GB" b="1" dirty="0">
                <a:latin typeface="Arial" charset="0"/>
                <a:ea typeface="ヒラギノ角ゴ Pro W3" charset="-128"/>
                <a:cs typeface="ヒラギノ角ゴ Pro W3" charset="-128"/>
              </a:rPr>
              <a:t>The purpose of this training resource is to:</a:t>
            </a:r>
          </a:p>
          <a:p>
            <a:endParaRPr lang="en-GB" dirty="0">
              <a:latin typeface="Arial" charset="0"/>
              <a:ea typeface="ヒラギノ角ゴ Pro W3" charset="-128"/>
              <a:cs typeface="ヒラギノ角ゴ Pro W3" charset="-128"/>
            </a:endParaRPr>
          </a:p>
          <a:p>
            <a:pPr>
              <a:spcBef>
                <a:spcPct val="0"/>
              </a:spcBef>
              <a:buFont typeface="Arial"/>
              <a:buChar char="•"/>
            </a:pPr>
            <a:r>
              <a:rPr lang="en-GB" dirty="0">
                <a:latin typeface="Arial" charset="0"/>
                <a:ea typeface="ヒラギノ角ゴ Pro W3" charset="-128"/>
                <a:cs typeface="ヒラギノ角ゴ Pro W3" charset="-128"/>
              </a:rPr>
              <a:t>develop the knowledge base of healthcare practitioners regarding the 2025 to 2026 seasonal flu vaccination programme </a:t>
            </a:r>
          </a:p>
          <a:p>
            <a:pPr>
              <a:spcBef>
                <a:spcPct val="0"/>
              </a:spcBef>
              <a:buFont typeface="Arial"/>
              <a:buChar char="•"/>
            </a:pPr>
            <a:endParaRPr lang="en-GB" dirty="0">
              <a:latin typeface="Arial" charset="0"/>
              <a:ea typeface="ヒラギノ角ゴ Pro W3" charset="-128"/>
              <a:cs typeface="ヒラギノ角ゴ Pro W3" charset="-128"/>
            </a:endParaRPr>
          </a:p>
          <a:p>
            <a:pPr>
              <a:spcBef>
                <a:spcPct val="0"/>
              </a:spcBef>
              <a:buFont typeface="Arial"/>
              <a:buChar char="•"/>
            </a:pPr>
            <a:r>
              <a:rPr lang="en-GB" dirty="0">
                <a:latin typeface="Arial" charset="0"/>
                <a:ea typeface="ヒラギノ角ゴ Pro W3" charset="-128"/>
                <a:cs typeface="ヒラギノ角ゴ Pro W3" charset="-128"/>
              </a:rPr>
              <a:t>support healthcare practitioners involved in discussing flu vaccination with those eligible by providing evidence-based information </a:t>
            </a:r>
          </a:p>
          <a:p>
            <a:pPr>
              <a:spcBef>
                <a:spcPct val="0"/>
              </a:spcBef>
              <a:buFont typeface="Arial"/>
              <a:buChar char="•"/>
            </a:pPr>
            <a:endParaRPr lang="en-GB" dirty="0">
              <a:latin typeface="Arial" charset="0"/>
              <a:ea typeface="ヒラギノ角ゴ Pro W3" charset="-128"/>
              <a:cs typeface="ヒラギノ角ゴ Pro W3" charset="-128"/>
            </a:endParaRPr>
          </a:p>
          <a:p>
            <a:pPr>
              <a:spcBef>
                <a:spcPct val="0"/>
              </a:spcBef>
              <a:buFont typeface="Arial"/>
              <a:buChar char="•"/>
            </a:pPr>
            <a:r>
              <a:rPr lang="en-GB" dirty="0">
                <a:latin typeface="Arial" charset="0"/>
                <a:ea typeface="ヒラギノ角ゴ Pro W3" charset="-128"/>
                <a:cs typeface="ヒラギノ角ゴ Pro W3" charset="-128"/>
              </a:rPr>
              <a:t>promote high uptake of flu vaccination in all eligible groups by increasing the knowledge of those involved in delivering the vaccination programme</a:t>
            </a:r>
          </a:p>
          <a:p>
            <a:pPr>
              <a:spcBef>
                <a:spcPct val="0"/>
              </a:spcBef>
              <a:buFont typeface="Arial"/>
              <a:buChar char="•"/>
            </a:pPr>
            <a:endParaRPr lang="en-GB" dirty="0">
              <a:latin typeface="Arial" charset="0"/>
              <a:ea typeface="ヒラギノ角ゴ Pro W3" charset="-128"/>
              <a:cs typeface="ヒラギノ角ゴ Pro W3" charset="-128"/>
            </a:endParaRPr>
          </a:p>
          <a:p>
            <a:pPr>
              <a:spcBef>
                <a:spcPct val="0"/>
              </a:spcBef>
              <a:buFont typeface="Arial"/>
              <a:buChar char="•"/>
            </a:pPr>
            <a:r>
              <a:rPr lang="en-GB" dirty="0">
                <a:latin typeface="Arial" charset="0"/>
                <a:ea typeface="ヒラギノ角ゴ Pro W3" charset="-128"/>
                <a:cs typeface="ヒラギノ角ゴ Pro W3" charset="-128"/>
              </a:rPr>
              <a:t>provide information on the administration of flu vaccines</a:t>
            </a:r>
          </a:p>
          <a:p>
            <a:endParaRPr lang="en-GB" dirty="0"/>
          </a:p>
        </p:txBody>
      </p:sp>
      <p:sp>
        <p:nvSpPr>
          <p:cNvPr id="7" name="Slide Number Placeholder 6">
            <a:extLst>
              <a:ext uri="{FF2B5EF4-FFF2-40B4-BE49-F238E27FC236}">
                <a16:creationId xmlns:a16="http://schemas.microsoft.com/office/drawing/2014/main" id="{58A637EF-01CC-4C82-9A49-65CBA7F9362B}"/>
              </a:ext>
            </a:extLst>
          </p:cNvPr>
          <p:cNvSpPr>
            <a:spLocks noGrp="1"/>
          </p:cNvSpPr>
          <p:nvPr>
            <p:ph type="sldNum" sz="quarter" idx="11"/>
          </p:nvPr>
        </p:nvSpPr>
        <p:spPr/>
        <p:txBody>
          <a:bodyPr/>
          <a:lstStyle/>
          <a:p>
            <a:fld id="{344369E4-5DE7-46E5-874E-4FD437973785}" type="slidenum">
              <a:rPr lang="en-GB" smtClean="0"/>
              <a:pPr/>
              <a:t>5</a:t>
            </a:fld>
            <a:endParaRPr lang="en-GB" sz="1400"/>
          </a:p>
        </p:txBody>
      </p:sp>
      <p:sp>
        <p:nvSpPr>
          <p:cNvPr id="9" name="Footer Placeholder 8">
            <a:extLst>
              <a:ext uri="{FF2B5EF4-FFF2-40B4-BE49-F238E27FC236}">
                <a16:creationId xmlns:a16="http://schemas.microsoft.com/office/drawing/2014/main" id="{8DA0C9E4-3B3C-43EE-B2A7-7FF762C5A3D9}"/>
              </a:ext>
            </a:extLst>
          </p:cNvPr>
          <p:cNvSpPr>
            <a:spLocks noGrp="1"/>
          </p:cNvSpPr>
          <p:nvPr>
            <p:ph type="ftr" sz="quarter" idx="10"/>
          </p:nvPr>
        </p:nvSpPr>
        <p:spPr/>
        <p:txBody>
          <a:bodyPr/>
          <a:lstStyle/>
          <a:p>
            <a:r>
              <a:rPr lang="en-US"/>
              <a:t>The national flu vaccination programme 2025 to 2026</a:t>
            </a:r>
            <a:endParaRPr lang="en-GB" sz="1400"/>
          </a:p>
        </p:txBody>
      </p:sp>
    </p:spTree>
    <p:extLst>
      <p:ext uri="{BB962C8B-B14F-4D97-AF65-F5344CB8AC3E}">
        <p14:creationId xmlns:p14="http://schemas.microsoft.com/office/powerpoint/2010/main" val="34288086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D36C4-7F04-4466-AE5D-2F113E0943F4}"/>
              </a:ext>
            </a:extLst>
          </p:cNvPr>
          <p:cNvSpPr>
            <a:spLocks noGrp="1"/>
          </p:cNvSpPr>
          <p:nvPr>
            <p:ph type="title"/>
          </p:nvPr>
        </p:nvSpPr>
        <p:spPr/>
        <p:txBody>
          <a:bodyPr>
            <a:noAutofit/>
          </a:bodyPr>
          <a:lstStyle/>
          <a:p>
            <a:r>
              <a:rPr lang="en-GB" sz="2800">
                <a:latin typeface="Arial" charset="0"/>
                <a:ea typeface="ヒラギノ角ゴ Pro W3" charset="-128"/>
                <a:cs typeface="ヒラギノ角ゴ Pro W3" charset="-128"/>
              </a:rPr>
              <a:t>2025 to 2026 flu vaccine recommendations for </a:t>
            </a:r>
            <a:r>
              <a:rPr lang="en-GB" sz="2800" u="sng"/>
              <a:t>adults aged under 65 years in a clinical risk group and pregnant women </a:t>
            </a:r>
          </a:p>
        </p:txBody>
      </p:sp>
      <p:sp>
        <p:nvSpPr>
          <p:cNvPr id="3" name="Content Placeholder 2">
            <a:extLst>
              <a:ext uri="{FF2B5EF4-FFF2-40B4-BE49-F238E27FC236}">
                <a16:creationId xmlns:a16="http://schemas.microsoft.com/office/drawing/2014/main" id="{83684CAE-86CB-4FAA-A20E-2957310E9873}"/>
              </a:ext>
            </a:extLst>
          </p:cNvPr>
          <p:cNvSpPr>
            <a:spLocks noGrp="1"/>
          </p:cNvSpPr>
          <p:nvPr>
            <p:ph idx="1"/>
          </p:nvPr>
        </p:nvSpPr>
        <p:spPr/>
        <p:txBody>
          <a:bodyPr>
            <a:normAutofit fontScale="70000" lnSpcReduction="20000"/>
          </a:bodyPr>
          <a:lstStyle/>
          <a:p>
            <a:pPr>
              <a:lnSpc>
                <a:spcPct val="110000"/>
              </a:lnSpc>
            </a:pPr>
            <a:r>
              <a:rPr lang="en-GB" dirty="0"/>
              <a:t>adults in clinical risk groups and pregnant women, aged 18 to less than 65 years old should be offered:</a:t>
            </a:r>
          </a:p>
          <a:p>
            <a:pPr lvl="1">
              <a:lnSpc>
                <a:spcPct val="110000"/>
              </a:lnSpc>
            </a:pPr>
            <a:r>
              <a:rPr lang="en-GB" sz="2400" dirty="0"/>
              <a:t>cell-cultured influenza vaccine </a:t>
            </a:r>
            <a:r>
              <a:rPr lang="en-GB" sz="2400" b="1" dirty="0"/>
              <a:t>(</a:t>
            </a:r>
            <a:r>
              <a:rPr lang="en-GB" sz="2400" b="1" dirty="0" err="1"/>
              <a:t>IIVc</a:t>
            </a:r>
            <a:r>
              <a:rPr lang="en-GB" sz="2400" b="1" dirty="0"/>
              <a:t>) </a:t>
            </a:r>
          </a:p>
          <a:p>
            <a:pPr lvl="1">
              <a:lnSpc>
                <a:spcPct val="110000"/>
              </a:lnSpc>
            </a:pPr>
            <a:r>
              <a:rPr lang="en-GB" sz="2400" dirty="0">
                <a:latin typeface="Arial" charset="0"/>
                <a:ea typeface="ヒラギノ角ゴ Pro W3" charset="-128"/>
              </a:rPr>
              <a:t>recombinant influenza vaccine (</a:t>
            </a:r>
            <a:r>
              <a:rPr lang="en-GB" sz="2400" b="1" dirty="0" err="1">
                <a:latin typeface="Arial" charset="0"/>
                <a:ea typeface="ヒラギノ角ゴ Pro W3" charset="-128"/>
              </a:rPr>
              <a:t>IIVr</a:t>
            </a:r>
            <a:r>
              <a:rPr lang="en-GB" sz="2400" dirty="0">
                <a:latin typeface="Arial" charset="0"/>
                <a:ea typeface="ヒラギノ角ゴ Pro W3" charset="-128"/>
              </a:rPr>
              <a:t>)</a:t>
            </a:r>
          </a:p>
          <a:p>
            <a:pPr lvl="1">
              <a:lnSpc>
                <a:spcPct val="110000"/>
              </a:lnSpc>
            </a:pPr>
            <a:r>
              <a:rPr lang="en-GB" sz="2400" dirty="0">
                <a:latin typeface="Arial" charset="0"/>
                <a:ea typeface="ヒラギノ角ゴ Pro W3" charset="-128"/>
              </a:rPr>
              <a:t>adjuvanted influenza vaccine (</a:t>
            </a:r>
            <a:r>
              <a:rPr lang="en-GB" sz="2400" b="1" dirty="0" err="1">
                <a:latin typeface="Arial" charset="0"/>
                <a:ea typeface="ヒラギノ角ゴ Pro W3" charset="-128"/>
              </a:rPr>
              <a:t>aIIV</a:t>
            </a:r>
            <a:r>
              <a:rPr lang="en-GB" sz="2400" dirty="0">
                <a:latin typeface="Arial" charset="0"/>
                <a:ea typeface="ヒラギノ角ゴ Pro W3" charset="-128"/>
              </a:rPr>
              <a:t>) </a:t>
            </a:r>
            <a:r>
              <a:rPr lang="en-GB" sz="2400" b="1" dirty="0">
                <a:latin typeface="Arial" charset="0"/>
                <a:ea typeface="ヒラギノ角ゴ Pro W3" charset="-128"/>
              </a:rPr>
              <a:t>(for those aged from 50 years only*)</a:t>
            </a:r>
          </a:p>
          <a:p>
            <a:pPr lvl="1">
              <a:lnSpc>
                <a:spcPct val="110000"/>
              </a:lnSpc>
            </a:pPr>
            <a:r>
              <a:rPr lang="en-GB" sz="2400" dirty="0">
                <a:latin typeface="Arial" charset="0"/>
                <a:ea typeface="ヒラギノ角ゴ Pro W3" charset="-128"/>
              </a:rPr>
              <a:t>high dose influenza vaccine (</a:t>
            </a:r>
            <a:r>
              <a:rPr lang="en-GB" sz="2400" b="1" dirty="0">
                <a:latin typeface="Arial" charset="0"/>
                <a:ea typeface="ヒラギノ角ゴ Pro W3" charset="-128"/>
              </a:rPr>
              <a:t>IIV-HD</a:t>
            </a:r>
            <a:r>
              <a:rPr lang="en-GB" sz="2400" dirty="0">
                <a:latin typeface="Arial" charset="0"/>
                <a:ea typeface="ヒラギノ角ゴ Pro W3" charset="-128"/>
              </a:rPr>
              <a:t>) </a:t>
            </a:r>
            <a:r>
              <a:rPr lang="en-GB" sz="2400" b="1" dirty="0">
                <a:latin typeface="Arial" charset="0"/>
                <a:ea typeface="ヒラギノ角ゴ Pro W3" charset="-128"/>
              </a:rPr>
              <a:t>(for those aged from 60 years only)</a:t>
            </a:r>
          </a:p>
          <a:p>
            <a:pPr marL="457200" lvl="1" indent="0">
              <a:lnSpc>
                <a:spcPct val="110000"/>
              </a:lnSpc>
              <a:buNone/>
            </a:pPr>
            <a:r>
              <a:rPr lang="en-GB" sz="2400" dirty="0"/>
              <a:t>or, if these vaccines are not available, egg-cultured influenza vaccine (</a:t>
            </a:r>
            <a:r>
              <a:rPr lang="en-GB" sz="2400" dirty="0" err="1"/>
              <a:t>IIVe</a:t>
            </a:r>
            <a:r>
              <a:rPr lang="en-GB" sz="2400" dirty="0"/>
              <a:t>) </a:t>
            </a:r>
          </a:p>
          <a:p>
            <a:pPr marL="457200" lvl="1" indent="0">
              <a:lnSpc>
                <a:spcPct val="110000"/>
              </a:lnSpc>
              <a:buNone/>
            </a:pPr>
            <a:endParaRPr lang="en-GB" dirty="0"/>
          </a:p>
          <a:p>
            <a:pPr>
              <a:lnSpc>
                <a:spcPct val="110000"/>
              </a:lnSpc>
            </a:pPr>
            <a:r>
              <a:rPr lang="en-GB" dirty="0"/>
              <a:t>limited evidence shows there is a potential advantage to using cell-cultured flu vaccines compared with egg-cultured flu vaccines, due to the possible impact of ‘egg-adaption’ on vaccine effectiveness, particularly against A(H3N2) strains. </a:t>
            </a:r>
          </a:p>
          <a:p>
            <a:pPr>
              <a:lnSpc>
                <a:spcPct val="110000"/>
              </a:lnSpc>
            </a:pPr>
            <a:r>
              <a:rPr lang="en-GB" dirty="0"/>
              <a:t>however, </a:t>
            </a:r>
            <a:r>
              <a:rPr lang="en-GB" dirty="0" err="1"/>
              <a:t>IIVe</a:t>
            </a:r>
            <a:r>
              <a:rPr lang="en-GB" dirty="0"/>
              <a:t> can also be given to this age group if the recommended vaccines are not available </a:t>
            </a:r>
            <a:r>
              <a:rPr lang="en-GB" sz="2400" dirty="0">
                <a:latin typeface="Arial" charset="0"/>
                <a:ea typeface="ヒラギノ角ゴ Pro W3" charset="-128"/>
              </a:rPr>
              <a:t>and every attempt to obtain them has been exhausted</a:t>
            </a:r>
          </a:p>
          <a:p>
            <a:pPr marL="0" indent="0">
              <a:lnSpc>
                <a:spcPct val="110000"/>
              </a:lnSpc>
              <a:buNone/>
            </a:pPr>
            <a:endParaRPr lang="en-GB" sz="2400" dirty="0">
              <a:latin typeface="Arial" charset="0"/>
              <a:ea typeface="ヒラギノ角ゴ Pro W3" charset="-128"/>
            </a:endParaRPr>
          </a:p>
          <a:p>
            <a:pPr marL="0" indent="0">
              <a:lnSpc>
                <a:spcPct val="110000"/>
              </a:lnSpc>
              <a:buNone/>
            </a:pPr>
            <a:r>
              <a:rPr lang="en-GB" dirty="0"/>
              <a:t>   *</a:t>
            </a:r>
            <a:r>
              <a:rPr lang="en-GB" dirty="0" err="1"/>
              <a:t>aIIV</a:t>
            </a:r>
            <a:r>
              <a:rPr lang="en-GB" dirty="0"/>
              <a:t> is not currently recommended for women who are pregnant and or breastfeeding </a:t>
            </a:r>
          </a:p>
        </p:txBody>
      </p:sp>
      <p:sp>
        <p:nvSpPr>
          <p:cNvPr id="7" name="Slide Number Placeholder 6">
            <a:extLst>
              <a:ext uri="{FF2B5EF4-FFF2-40B4-BE49-F238E27FC236}">
                <a16:creationId xmlns:a16="http://schemas.microsoft.com/office/drawing/2014/main" id="{DBCF26F3-2CA8-4F06-A610-FDFB6E149C6A}"/>
              </a:ext>
            </a:extLst>
          </p:cNvPr>
          <p:cNvSpPr>
            <a:spLocks noGrp="1"/>
          </p:cNvSpPr>
          <p:nvPr>
            <p:ph type="sldNum" sz="quarter" idx="11"/>
          </p:nvPr>
        </p:nvSpPr>
        <p:spPr/>
        <p:txBody>
          <a:bodyPr/>
          <a:lstStyle/>
          <a:p>
            <a:fld id="{344369E4-5DE7-46E5-874E-4FD437973785}" type="slidenum">
              <a:rPr lang="en-GB" smtClean="0"/>
              <a:pPr/>
              <a:t>50</a:t>
            </a:fld>
            <a:endParaRPr lang="en-GB" sz="1400"/>
          </a:p>
        </p:txBody>
      </p:sp>
      <p:sp>
        <p:nvSpPr>
          <p:cNvPr id="9" name="Footer Placeholder 8">
            <a:extLst>
              <a:ext uri="{FF2B5EF4-FFF2-40B4-BE49-F238E27FC236}">
                <a16:creationId xmlns:a16="http://schemas.microsoft.com/office/drawing/2014/main" id="{D852A4B0-BA5A-4025-BFA6-F0122F90B3A4}"/>
              </a:ext>
            </a:extLst>
          </p:cNvPr>
          <p:cNvSpPr>
            <a:spLocks noGrp="1"/>
          </p:cNvSpPr>
          <p:nvPr>
            <p:ph type="ftr" sz="quarter" idx="10"/>
          </p:nvPr>
        </p:nvSpPr>
        <p:spPr/>
        <p:txBody>
          <a:bodyPr/>
          <a:lstStyle/>
          <a:p>
            <a:r>
              <a:rPr lang="en-US"/>
              <a:t>The national flu vaccination programme 2025 to 2026</a:t>
            </a:r>
            <a:endParaRPr lang="en-GB" sz="1400"/>
          </a:p>
        </p:txBody>
      </p:sp>
    </p:spTree>
    <p:extLst>
      <p:ext uri="{BB962C8B-B14F-4D97-AF65-F5344CB8AC3E}">
        <p14:creationId xmlns:p14="http://schemas.microsoft.com/office/powerpoint/2010/main" val="28528949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83E7A-DEE1-47CA-986D-523D51B936A5}"/>
              </a:ext>
            </a:extLst>
          </p:cNvPr>
          <p:cNvSpPr>
            <a:spLocks noGrp="1"/>
          </p:cNvSpPr>
          <p:nvPr>
            <p:ph type="title"/>
          </p:nvPr>
        </p:nvSpPr>
        <p:spPr>
          <a:xfrm>
            <a:off x="498162" y="412689"/>
            <a:ext cx="5737801" cy="744314"/>
          </a:xfrm>
        </p:spPr>
        <p:txBody>
          <a:bodyPr>
            <a:normAutofit/>
          </a:bodyPr>
          <a:lstStyle/>
          <a:p>
            <a:r>
              <a:rPr lang="en-GB" sz="4000">
                <a:ea typeface="ヒラギノ角ゴ Pro W3" charset="-128"/>
                <a:cs typeface="ヒラギノ角ゴ Pro W3" charset="-128"/>
              </a:rPr>
              <a:t>Flu vaccine for children</a:t>
            </a:r>
            <a:endParaRPr lang="en-GB"/>
          </a:p>
        </p:txBody>
      </p:sp>
      <p:sp>
        <p:nvSpPr>
          <p:cNvPr id="3" name="Content Placeholder 2">
            <a:extLst>
              <a:ext uri="{FF2B5EF4-FFF2-40B4-BE49-F238E27FC236}">
                <a16:creationId xmlns:a16="http://schemas.microsoft.com/office/drawing/2014/main" id="{1123EF41-C6A3-4BE8-B3DD-775F97E94B52}"/>
              </a:ext>
            </a:extLst>
          </p:cNvPr>
          <p:cNvSpPr>
            <a:spLocks noGrp="1"/>
          </p:cNvSpPr>
          <p:nvPr>
            <p:ph idx="1"/>
          </p:nvPr>
        </p:nvSpPr>
        <p:spPr>
          <a:xfrm>
            <a:off x="330205" y="1774826"/>
            <a:ext cx="11123857" cy="3748896"/>
          </a:xfrm>
        </p:spPr>
        <p:txBody>
          <a:bodyPr/>
          <a:lstStyle/>
          <a:p>
            <a:pPr lvl="0">
              <a:buFont typeface="Arial" panose="020B0604020202020204" pitchFamily="34" charset="0"/>
              <a:buChar char="•"/>
            </a:pPr>
            <a:r>
              <a:rPr lang="en-GB"/>
              <a:t>children in clinical risk groups aged 6 months to 2 years: offer </a:t>
            </a:r>
            <a:r>
              <a:rPr lang="en-GB" b="1" err="1"/>
              <a:t>IIVc</a:t>
            </a:r>
            <a:r>
              <a:rPr lang="en-GB"/>
              <a:t> </a:t>
            </a:r>
          </a:p>
          <a:p>
            <a:pPr lvl="0">
              <a:buFont typeface="Arial" panose="020B0604020202020204" pitchFamily="34" charset="0"/>
              <a:buChar char="•"/>
            </a:pPr>
            <a:r>
              <a:rPr lang="en-GB"/>
              <a:t>children in clinical risk groups aged 2 years up to 18</a:t>
            </a:r>
            <a:r>
              <a:rPr lang="en-GB" baseline="30000"/>
              <a:t>th</a:t>
            </a:r>
            <a:r>
              <a:rPr lang="en-GB"/>
              <a:t> birthday: offer live attenuated influenza vaccine (</a:t>
            </a:r>
            <a:r>
              <a:rPr lang="en-GB" b="1"/>
              <a:t>LAIV</a:t>
            </a:r>
            <a:r>
              <a:rPr lang="en-GB"/>
              <a:t>) unless contraindicated or otherwise unsuitable*</a:t>
            </a:r>
          </a:p>
          <a:p>
            <a:pPr lvl="0">
              <a:buFont typeface="Arial" panose="020B0604020202020204" pitchFamily="34" charset="0"/>
              <a:buChar char="•"/>
            </a:pPr>
            <a:r>
              <a:rPr lang="en-GB"/>
              <a:t>children aged 2 and 3 years on 31 August 2025 and all eligible school aged children (from Reception to Year 11) should be offered </a:t>
            </a:r>
            <a:r>
              <a:rPr lang="en-GB" b="1"/>
              <a:t>LAIV</a:t>
            </a:r>
            <a:r>
              <a:rPr lang="en-GB"/>
              <a:t> unless contraindicated or otherwise unsuitable* </a:t>
            </a:r>
          </a:p>
          <a:p>
            <a:pPr marL="0" lvl="0" indent="0">
              <a:buNone/>
            </a:pPr>
            <a:endParaRPr lang="en-GB"/>
          </a:p>
          <a:p>
            <a:pPr marL="0" lvl="0" indent="0">
              <a:buNone/>
            </a:pPr>
            <a:r>
              <a:rPr lang="en-GB" sz="2000"/>
              <a:t>* if LAIV is contraindicated or otherwise unsuitable, offer </a:t>
            </a:r>
            <a:r>
              <a:rPr lang="en-GB" sz="2000" err="1"/>
              <a:t>IIVc</a:t>
            </a:r>
            <a:endParaRPr lang="en-GB" sz="2000"/>
          </a:p>
          <a:p>
            <a:endParaRPr lang="en-GB"/>
          </a:p>
        </p:txBody>
      </p:sp>
      <p:sp>
        <p:nvSpPr>
          <p:cNvPr id="7" name="Slide Number Placeholder 6">
            <a:extLst>
              <a:ext uri="{FF2B5EF4-FFF2-40B4-BE49-F238E27FC236}">
                <a16:creationId xmlns:a16="http://schemas.microsoft.com/office/drawing/2014/main" id="{6F886542-5955-4825-8D99-D3450ED5BFFC}"/>
              </a:ext>
            </a:extLst>
          </p:cNvPr>
          <p:cNvSpPr>
            <a:spLocks noGrp="1"/>
          </p:cNvSpPr>
          <p:nvPr>
            <p:ph type="sldNum" sz="quarter" idx="11"/>
          </p:nvPr>
        </p:nvSpPr>
        <p:spPr/>
        <p:txBody>
          <a:bodyPr/>
          <a:lstStyle/>
          <a:p>
            <a:fld id="{344369E4-5DE7-46E5-874E-4FD437973785}" type="slidenum">
              <a:rPr lang="en-GB" smtClean="0"/>
              <a:pPr/>
              <a:t>51</a:t>
            </a:fld>
            <a:endParaRPr lang="en-GB" sz="1400"/>
          </a:p>
        </p:txBody>
      </p:sp>
      <p:sp>
        <p:nvSpPr>
          <p:cNvPr id="9" name="Footer Placeholder 8">
            <a:extLst>
              <a:ext uri="{FF2B5EF4-FFF2-40B4-BE49-F238E27FC236}">
                <a16:creationId xmlns:a16="http://schemas.microsoft.com/office/drawing/2014/main" id="{5345E523-C1E7-48C4-A0F7-405B0D21498E}"/>
              </a:ext>
            </a:extLst>
          </p:cNvPr>
          <p:cNvSpPr>
            <a:spLocks noGrp="1"/>
          </p:cNvSpPr>
          <p:nvPr>
            <p:ph type="ftr" sz="quarter" idx="10"/>
          </p:nvPr>
        </p:nvSpPr>
        <p:spPr/>
        <p:txBody>
          <a:bodyPr/>
          <a:lstStyle/>
          <a:p>
            <a:r>
              <a:rPr lang="en-US"/>
              <a:t>The national flu vaccination programme 2025 to 2026</a:t>
            </a:r>
            <a:endParaRPr lang="en-GB" sz="1400"/>
          </a:p>
        </p:txBody>
      </p:sp>
    </p:spTree>
    <p:extLst>
      <p:ext uri="{BB962C8B-B14F-4D97-AF65-F5344CB8AC3E}">
        <p14:creationId xmlns:p14="http://schemas.microsoft.com/office/powerpoint/2010/main" val="26829721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09519-8773-4643-88BF-B0CD88317502}"/>
              </a:ext>
            </a:extLst>
          </p:cNvPr>
          <p:cNvSpPr>
            <a:spLocks noGrp="1"/>
          </p:cNvSpPr>
          <p:nvPr>
            <p:ph type="title"/>
          </p:nvPr>
        </p:nvSpPr>
        <p:spPr>
          <a:xfrm>
            <a:off x="507490" y="487330"/>
            <a:ext cx="4073843" cy="660339"/>
          </a:xfrm>
        </p:spPr>
        <p:txBody>
          <a:bodyPr/>
          <a:lstStyle/>
          <a:p>
            <a:r>
              <a:rPr lang="en-GB"/>
              <a:t>Number of doses</a:t>
            </a:r>
          </a:p>
        </p:txBody>
      </p:sp>
      <p:sp>
        <p:nvSpPr>
          <p:cNvPr id="3" name="Content Placeholder 2">
            <a:extLst>
              <a:ext uri="{FF2B5EF4-FFF2-40B4-BE49-F238E27FC236}">
                <a16:creationId xmlns:a16="http://schemas.microsoft.com/office/drawing/2014/main" id="{8238F200-48CE-4DC6-9926-865A9B08D693}"/>
              </a:ext>
            </a:extLst>
          </p:cNvPr>
          <p:cNvSpPr>
            <a:spLocks noGrp="1"/>
          </p:cNvSpPr>
          <p:nvPr>
            <p:ph idx="1"/>
          </p:nvPr>
        </p:nvSpPr>
        <p:spPr/>
        <p:txBody>
          <a:bodyPr>
            <a:normAutofit fontScale="92500" lnSpcReduction="10000"/>
          </a:bodyPr>
          <a:lstStyle/>
          <a:p>
            <a:pPr>
              <a:buFont typeface="Arial" panose="020B0604020202020204" pitchFamily="34" charset="0"/>
              <a:buChar char="•"/>
            </a:pPr>
            <a:r>
              <a:rPr lang="en-GB" dirty="0"/>
              <a:t>2 doses of the </a:t>
            </a:r>
            <a:r>
              <a:rPr lang="en-GB" b="1" dirty="0"/>
              <a:t>inactivated</a:t>
            </a:r>
            <a:r>
              <a:rPr lang="en-GB" dirty="0"/>
              <a:t> flu vaccines are required to achieve adequate antibody levels in younger children </a:t>
            </a:r>
          </a:p>
          <a:p>
            <a:pPr>
              <a:buFont typeface="Arial" panose="020B0604020202020204" pitchFamily="34" charset="0"/>
              <a:buChar char="•"/>
            </a:pPr>
            <a:r>
              <a:rPr lang="en-GB" dirty="0"/>
              <a:t>however, a </a:t>
            </a:r>
            <a:r>
              <a:rPr lang="en-GB" b="1" dirty="0"/>
              <a:t>single dose of LAIV </a:t>
            </a:r>
            <a:r>
              <a:rPr lang="en-GB" dirty="0"/>
              <a:t>should provide protection to previously unvaccinated healthy children and only modest additional protection is provided by a second dose of LAIV</a:t>
            </a:r>
          </a:p>
          <a:p>
            <a:pPr>
              <a:buFont typeface="Arial" panose="020B0604020202020204" pitchFamily="34" charset="0"/>
              <a:buChar char="•"/>
            </a:pPr>
            <a:r>
              <a:rPr lang="en-GB" dirty="0"/>
              <a:t>only children aged 2 years to less than 9 years who are in clinical risk groups, </a:t>
            </a:r>
            <a:r>
              <a:rPr lang="en-GB" dirty="0">
                <a:cs typeface="Times New Roman" panose="02020603050405020304" pitchFamily="18" charset="0"/>
              </a:rPr>
              <a:t>or who are</a:t>
            </a:r>
            <a:r>
              <a:rPr lang="en-GB" sz="2400" dirty="0">
                <a:effectLst/>
                <a:latin typeface="Arial" panose="020B0604020202020204" pitchFamily="34" charset="0"/>
                <a:ea typeface="Times New Roman" panose="02020603050405020304" pitchFamily="18" charset="0"/>
                <a:cs typeface="Times New Roman" panose="02020603050405020304" pitchFamily="18" charset="0"/>
              </a:rPr>
              <a:t> a close/household contact of an immunosuppressed individual, </a:t>
            </a:r>
            <a:r>
              <a:rPr lang="en-GB" dirty="0"/>
              <a:t>who have not received flu vaccine previously should be offered a 2</a:t>
            </a:r>
            <a:r>
              <a:rPr lang="en-GB" baseline="30000" dirty="0"/>
              <a:t>nd</a:t>
            </a:r>
            <a:r>
              <a:rPr lang="en-GB" dirty="0"/>
              <a:t> dose of LAIV, given at least 4 weeks apart (if no contraindications – otherwise offer inactivated vaccine e.g. if child or household contact is severely immunosuppressed)</a:t>
            </a:r>
          </a:p>
          <a:p>
            <a:pPr>
              <a:buFont typeface="Arial" panose="020B0604020202020204" pitchFamily="34" charset="0"/>
              <a:buChar char="•"/>
            </a:pPr>
            <a:r>
              <a:rPr lang="en-GB" dirty="0"/>
              <a:t>healthy children aged 2 years to under 9 years who cannot receive LAIV due to contraindications and those whose parents request they receive IIV instead of LAIV should be offered a single dose, even if they have not previously received influenza vaccine</a:t>
            </a:r>
          </a:p>
        </p:txBody>
      </p:sp>
      <p:sp>
        <p:nvSpPr>
          <p:cNvPr id="7" name="Slide Number Placeholder 6">
            <a:extLst>
              <a:ext uri="{FF2B5EF4-FFF2-40B4-BE49-F238E27FC236}">
                <a16:creationId xmlns:a16="http://schemas.microsoft.com/office/drawing/2014/main" id="{B58DC345-8C04-4FC2-8528-6101603512C5}"/>
              </a:ext>
            </a:extLst>
          </p:cNvPr>
          <p:cNvSpPr>
            <a:spLocks noGrp="1"/>
          </p:cNvSpPr>
          <p:nvPr>
            <p:ph type="sldNum" sz="quarter" idx="11"/>
          </p:nvPr>
        </p:nvSpPr>
        <p:spPr/>
        <p:txBody>
          <a:bodyPr/>
          <a:lstStyle/>
          <a:p>
            <a:fld id="{344369E4-5DE7-46E5-874E-4FD437973785}" type="slidenum">
              <a:rPr lang="en-GB" smtClean="0"/>
              <a:pPr/>
              <a:t>52</a:t>
            </a:fld>
            <a:endParaRPr lang="en-GB" sz="1400"/>
          </a:p>
        </p:txBody>
      </p:sp>
      <p:sp>
        <p:nvSpPr>
          <p:cNvPr id="9" name="Footer Placeholder 8">
            <a:extLst>
              <a:ext uri="{FF2B5EF4-FFF2-40B4-BE49-F238E27FC236}">
                <a16:creationId xmlns:a16="http://schemas.microsoft.com/office/drawing/2014/main" id="{D83B177E-9DF3-4EFA-BCFC-C7C8DD3C2F05}"/>
              </a:ext>
            </a:extLst>
          </p:cNvPr>
          <p:cNvSpPr>
            <a:spLocks noGrp="1"/>
          </p:cNvSpPr>
          <p:nvPr>
            <p:ph type="ftr" sz="quarter" idx="10"/>
          </p:nvPr>
        </p:nvSpPr>
        <p:spPr/>
        <p:txBody>
          <a:bodyPr/>
          <a:lstStyle/>
          <a:p>
            <a:r>
              <a:rPr lang="en-US"/>
              <a:t>The national flu vaccination programme 2025 to 2026</a:t>
            </a:r>
            <a:endParaRPr lang="en-GB" sz="1400"/>
          </a:p>
        </p:txBody>
      </p:sp>
    </p:spTree>
    <p:extLst>
      <p:ext uri="{BB962C8B-B14F-4D97-AF65-F5344CB8AC3E}">
        <p14:creationId xmlns:p14="http://schemas.microsoft.com/office/powerpoint/2010/main" val="27996290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674C5-638E-4990-B35B-87FF808BC27F}"/>
              </a:ext>
            </a:extLst>
          </p:cNvPr>
          <p:cNvSpPr>
            <a:spLocks noGrp="1"/>
          </p:cNvSpPr>
          <p:nvPr>
            <p:ph type="title"/>
          </p:nvPr>
        </p:nvSpPr>
        <p:spPr>
          <a:xfrm>
            <a:off x="526144" y="384693"/>
            <a:ext cx="7367549" cy="734984"/>
          </a:xfrm>
        </p:spPr>
        <p:txBody>
          <a:bodyPr/>
          <a:lstStyle/>
          <a:p>
            <a:r>
              <a:rPr lang="en-GB" sz="4000"/>
              <a:t>Influenza vaccine effectiveness</a:t>
            </a:r>
            <a:endParaRPr lang="en-GB"/>
          </a:p>
        </p:txBody>
      </p:sp>
      <p:sp>
        <p:nvSpPr>
          <p:cNvPr id="3" name="Content Placeholder 2">
            <a:extLst>
              <a:ext uri="{FF2B5EF4-FFF2-40B4-BE49-F238E27FC236}">
                <a16:creationId xmlns:a16="http://schemas.microsoft.com/office/drawing/2014/main" id="{AFA2AF72-015D-416F-A71C-F3CD4C42EEC6}"/>
              </a:ext>
            </a:extLst>
          </p:cNvPr>
          <p:cNvSpPr>
            <a:spLocks noGrp="1"/>
          </p:cNvSpPr>
          <p:nvPr>
            <p:ph idx="1"/>
          </p:nvPr>
        </p:nvSpPr>
        <p:spPr>
          <a:xfrm>
            <a:off x="507489" y="1428087"/>
            <a:ext cx="11123857" cy="5010763"/>
          </a:xfrm>
        </p:spPr>
        <p:txBody>
          <a:bodyPr>
            <a:noAutofit/>
          </a:bodyPr>
          <a:lstStyle/>
          <a:p>
            <a:pPr>
              <a:buFont typeface="Arial" panose="020B0604020202020204" pitchFamily="34" charset="0"/>
              <a:buChar char="•"/>
            </a:pPr>
            <a:r>
              <a:rPr lang="en-GB" sz="1800" dirty="0"/>
              <a:t>vaccine effectiveness (VE) varies from one season to the next. Overall effectiveness has been estimated at between 30% to 60% (adults aged 18 to 65 years) for flu infection in primary care</a:t>
            </a:r>
          </a:p>
          <a:p>
            <a:pPr>
              <a:buFont typeface="Arial" panose="020B0604020202020204" pitchFamily="34" charset="0"/>
              <a:buChar char="•"/>
            </a:pPr>
            <a:r>
              <a:rPr lang="en-GB" sz="1800" dirty="0"/>
              <a:t>there is lower effectiveness in older people although immunisation can provide important protection against flu GP consultation and severe disease/flu confirmed hospital admission </a:t>
            </a:r>
          </a:p>
          <a:p>
            <a:pPr>
              <a:buFont typeface="Arial" panose="020B0604020202020204" pitchFamily="34" charset="0"/>
              <a:buChar char="•"/>
            </a:pPr>
            <a:r>
              <a:rPr lang="en-GB" sz="1800" dirty="0"/>
              <a:t>in the last decade, there has generally been a good match between the strains of flu in the vaccine and those circulating but there has often been poorer effectiveness against influenza A (H3N2), particularly in the elderly, where burden of infection from that strain is highest</a:t>
            </a:r>
          </a:p>
          <a:p>
            <a:pPr>
              <a:buFont typeface="Arial" panose="020B0604020202020204" pitchFamily="34" charset="0"/>
              <a:buChar char="•"/>
            </a:pPr>
            <a:r>
              <a:rPr lang="en-GB" sz="1800" dirty="0"/>
              <a:t>potential explanations for the low effectiveness against influenza A(H3N2) include</a:t>
            </a:r>
          </a:p>
          <a:p>
            <a:pPr marL="1016000" lvl="4" indent="-285750"/>
            <a:r>
              <a:rPr lang="en-GB" sz="1800" dirty="0"/>
              <a:t>immunosenescence </a:t>
            </a:r>
            <a:r>
              <a:rPr lang="en-GB" sz="1800" dirty="0">
                <a:latin typeface="Arial"/>
                <a:ea typeface="+mn-ea"/>
              </a:rPr>
              <a:t>(age related reduction in immune response) </a:t>
            </a:r>
            <a:endParaRPr lang="en-GB" sz="1800" dirty="0"/>
          </a:p>
          <a:p>
            <a:pPr marL="1016000" lvl="4" indent="-285750"/>
            <a:r>
              <a:rPr lang="en-GB" sz="1800" dirty="0"/>
              <a:t>genetic drift of the circulating viral strain (compared to the vaccine strain, as happened in 2014 to 2015 flu season)</a:t>
            </a:r>
          </a:p>
          <a:p>
            <a:pPr marL="1016000" lvl="4" indent="-285750"/>
            <a:r>
              <a:rPr lang="en-GB" sz="1800" dirty="0"/>
              <a:t>egg adaptation (in recent seasons, changes to the virus during the manufacturing process have arisen with A(H3N2) strain when flu vaccine strains are propagated in eggs which means that the vaccines do not work as well) </a:t>
            </a:r>
          </a:p>
          <a:p>
            <a:pPr marL="274320">
              <a:spcAft>
                <a:spcPts val="800"/>
              </a:spcAft>
            </a:pPr>
            <a:r>
              <a:rPr lang="en-GB" sz="1800" dirty="0">
                <a:ea typeface="Calibri" panose="020F0502020204030204" pitchFamily="34" charset="0"/>
                <a:cs typeface="Times New Roman" panose="02020603050405020304" pitchFamily="18" charset="0"/>
              </a:rPr>
              <a:t>f</a:t>
            </a:r>
            <a:r>
              <a:rPr lang="en-GB" sz="1800" dirty="0">
                <a:effectLst/>
                <a:latin typeface="Arial" panose="020B0604020202020204" pitchFamily="34" charset="0"/>
                <a:ea typeface="Calibri" panose="020F0502020204030204" pitchFamily="34" charset="0"/>
                <a:cs typeface="Times New Roman" panose="02020603050405020304" pitchFamily="18" charset="0"/>
              </a:rPr>
              <a:t>or the 2024 to 2025 flu season, estimates of VE against laboratory confirmed influenza in primary care across age groups ranged between 37% and 56%. Effectiveness against hospitalisation ranged from 41% in those aged 65 and above to 62% in those between 2 and 17 years</a:t>
            </a:r>
            <a:endParaRPr lang="en-GB" sz="1800" dirty="0"/>
          </a:p>
        </p:txBody>
      </p:sp>
      <p:sp>
        <p:nvSpPr>
          <p:cNvPr id="7" name="Slide Number Placeholder 6">
            <a:extLst>
              <a:ext uri="{FF2B5EF4-FFF2-40B4-BE49-F238E27FC236}">
                <a16:creationId xmlns:a16="http://schemas.microsoft.com/office/drawing/2014/main" id="{6BE9B3A7-529B-490E-B2D4-D9221C49CA86}"/>
              </a:ext>
            </a:extLst>
          </p:cNvPr>
          <p:cNvSpPr>
            <a:spLocks noGrp="1"/>
          </p:cNvSpPr>
          <p:nvPr>
            <p:ph type="sldNum" sz="quarter" idx="11"/>
          </p:nvPr>
        </p:nvSpPr>
        <p:spPr/>
        <p:txBody>
          <a:bodyPr/>
          <a:lstStyle/>
          <a:p>
            <a:fld id="{344369E4-5DE7-46E5-874E-4FD437973785}" type="slidenum">
              <a:rPr lang="en-GB" smtClean="0"/>
              <a:pPr/>
              <a:t>53</a:t>
            </a:fld>
            <a:endParaRPr lang="en-GB" sz="1400"/>
          </a:p>
        </p:txBody>
      </p:sp>
      <p:sp>
        <p:nvSpPr>
          <p:cNvPr id="9" name="Footer Placeholder 8">
            <a:extLst>
              <a:ext uri="{FF2B5EF4-FFF2-40B4-BE49-F238E27FC236}">
                <a16:creationId xmlns:a16="http://schemas.microsoft.com/office/drawing/2014/main" id="{7CF57FC9-9F63-4E39-B11E-8D37A78F55A1}"/>
              </a:ext>
            </a:extLst>
          </p:cNvPr>
          <p:cNvSpPr>
            <a:spLocks noGrp="1"/>
          </p:cNvSpPr>
          <p:nvPr>
            <p:ph type="ftr" sz="quarter" idx="10"/>
          </p:nvPr>
        </p:nvSpPr>
        <p:spPr/>
        <p:txBody>
          <a:bodyPr/>
          <a:lstStyle/>
          <a:p>
            <a:r>
              <a:rPr lang="en-US"/>
              <a:t>The national flu vaccination programme 2025 to 2026</a:t>
            </a:r>
            <a:endParaRPr lang="en-GB" sz="1400"/>
          </a:p>
        </p:txBody>
      </p:sp>
    </p:spTree>
    <p:extLst>
      <p:ext uri="{BB962C8B-B14F-4D97-AF65-F5344CB8AC3E}">
        <p14:creationId xmlns:p14="http://schemas.microsoft.com/office/powerpoint/2010/main" val="9844706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E96FE-0DE3-4F90-8997-912509272783}"/>
              </a:ext>
            </a:extLst>
          </p:cNvPr>
          <p:cNvSpPr>
            <a:spLocks noGrp="1"/>
          </p:cNvSpPr>
          <p:nvPr>
            <p:ph type="title"/>
          </p:nvPr>
        </p:nvSpPr>
        <p:spPr>
          <a:xfrm>
            <a:off x="367530" y="356701"/>
            <a:ext cx="7544830" cy="734984"/>
          </a:xfrm>
        </p:spPr>
        <p:txBody>
          <a:bodyPr>
            <a:normAutofit/>
          </a:bodyPr>
          <a:lstStyle/>
          <a:p>
            <a:r>
              <a:rPr lang="en-GB" sz="4000"/>
              <a:t>Improving vaccine effectiveness</a:t>
            </a:r>
            <a:endParaRPr lang="en-GB"/>
          </a:p>
        </p:txBody>
      </p:sp>
      <p:sp>
        <p:nvSpPr>
          <p:cNvPr id="3" name="Content Placeholder 2">
            <a:extLst>
              <a:ext uri="{FF2B5EF4-FFF2-40B4-BE49-F238E27FC236}">
                <a16:creationId xmlns:a16="http://schemas.microsoft.com/office/drawing/2014/main" id="{29444964-2B08-4BB1-B043-6F7446CCADA1}"/>
              </a:ext>
            </a:extLst>
          </p:cNvPr>
          <p:cNvSpPr>
            <a:spLocks noGrp="1"/>
          </p:cNvSpPr>
          <p:nvPr>
            <p:ph idx="1"/>
          </p:nvPr>
        </p:nvSpPr>
        <p:spPr>
          <a:xfrm>
            <a:off x="330205" y="1415845"/>
            <a:ext cx="2108195" cy="4710319"/>
          </a:xfrm>
        </p:spPr>
        <p:txBody>
          <a:bodyPr/>
          <a:lstStyle/>
          <a:p>
            <a:pPr marL="0" indent="0">
              <a:buNone/>
            </a:pPr>
            <a:endParaRPr lang="en-GB"/>
          </a:p>
          <a:p>
            <a:pPr marL="0" indent="0">
              <a:buNone/>
            </a:pPr>
            <a:endParaRPr lang="en-GB"/>
          </a:p>
          <a:p>
            <a:pPr marL="0" indent="0">
              <a:buNone/>
            </a:pPr>
            <a:r>
              <a:rPr lang="en-GB"/>
              <a:t>There are a number of potential factors which can lead to reduced vaccine effectiveness</a:t>
            </a:r>
          </a:p>
          <a:p>
            <a:pPr marL="0" indent="0">
              <a:buNone/>
            </a:pPr>
            <a:endParaRPr lang="en-GB"/>
          </a:p>
        </p:txBody>
      </p:sp>
      <p:pic>
        <p:nvPicPr>
          <p:cNvPr id="7" name="Picture 6">
            <a:extLst>
              <a:ext uri="{FF2B5EF4-FFF2-40B4-BE49-F238E27FC236}">
                <a16:creationId xmlns:a16="http://schemas.microsoft.com/office/drawing/2014/main" id="{5BB6A927-5827-4CA9-B0AA-F9BA73E19E77}"/>
              </a:ext>
            </a:extLst>
          </p:cNvPr>
          <p:cNvPicPr>
            <a:picLocks noChangeAspect="1"/>
          </p:cNvPicPr>
          <p:nvPr/>
        </p:nvPicPr>
        <p:blipFill>
          <a:blip r:embed="rId2"/>
          <a:stretch>
            <a:fillRect/>
          </a:stretch>
        </p:blipFill>
        <p:spPr>
          <a:xfrm>
            <a:off x="2474991" y="1415845"/>
            <a:ext cx="8843318" cy="5023005"/>
          </a:xfrm>
          <a:prstGeom prst="rect">
            <a:avLst/>
          </a:prstGeom>
        </p:spPr>
      </p:pic>
      <p:sp>
        <p:nvSpPr>
          <p:cNvPr id="8" name="Slide Number Placeholder 7">
            <a:extLst>
              <a:ext uri="{FF2B5EF4-FFF2-40B4-BE49-F238E27FC236}">
                <a16:creationId xmlns:a16="http://schemas.microsoft.com/office/drawing/2014/main" id="{124C7665-845A-4AF4-8DB0-A089244B37D7}"/>
              </a:ext>
            </a:extLst>
          </p:cNvPr>
          <p:cNvSpPr>
            <a:spLocks noGrp="1"/>
          </p:cNvSpPr>
          <p:nvPr>
            <p:ph type="sldNum" sz="quarter" idx="11"/>
          </p:nvPr>
        </p:nvSpPr>
        <p:spPr/>
        <p:txBody>
          <a:bodyPr/>
          <a:lstStyle/>
          <a:p>
            <a:fld id="{344369E4-5DE7-46E5-874E-4FD437973785}" type="slidenum">
              <a:rPr lang="en-GB" smtClean="0"/>
              <a:pPr/>
              <a:t>54</a:t>
            </a:fld>
            <a:endParaRPr lang="en-GB" sz="1400"/>
          </a:p>
        </p:txBody>
      </p:sp>
      <p:sp>
        <p:nvSpPr>
          <p:cNvPr id="10" name="Footer Placeholder 9">
            <a:extLst>
              <a:ext uri="{FF2B5EF4-FFF2-40B4-BE49-F238E27FC236}">
                <a16:creationId xmlns:a16="http://schemas.microsoft.com/office/drawing/2014/main" id="{B1389339-469A-489B-B971-C29BCC9E8D0B}"/>
              </a:ext>
            </a:extLst>
          </p:cNvPr>
          <p:cNvSpPr>
            <a:spLocks noGrp="1"/>
          </p:cNvSpPr>
          <p:nvPr>
            <p:ph type="ftr" sz="quarter" idx="10"/>
          </p:nvPr>
        </p:nvSpPr>
        <p:spPr/>
        <p:txBody>
          <a:bodyPr/>
          <a:lstStyle/>
          <a:p>
            <a:r>
              <a:rPr lang="en-US"/>
              <a:t>The national flu vaccination programme 2025 to 2026</a:t>
            </a:r>
            <a:endParaRPr lang="en-GB" sz="1400"/>
          </a:p>
        </p:txBody>
      </p:sp>
    </p:spTree>
    <p:extLst>
      <p:ext uri="{BB962C8B-B14F-4D97-AF65-F5344CB8AC3E}">
        <p14:creationId xmlns:p14="http://schemas.microsoft.com/office/powerpoint/2010/main" val="10172911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1A4D3-C8F1-4757-8450-87026316296B}"/>
              </a:ext>
            </a:extLst>
          </p:cNvPr>
          <p:cNvSpPr>
            <a:spLocks noGrp="1"/>
          </p:cNvSpPr>
          <p:nvPr>
            <p:ph type="title"/>
          </p:nvPr>
        </p:nvSpPr>
        <p:spPr>
          <a:xfrm>
            <a:off x="442174" y="384692"/>
            <a:ext cx="4335100" cy="725653"/>
          </a:xfrm>
        </p:spPr>
        <p:txBody>
          <a:bodyPr/>
          <a:lstStyle/>
          <a:p>
            <a:r>
              <a:rPr lang="en-GB"/>
              <a:t>LAIV effectiveness</a:t>
            </a:r>
          </a:p>
        </p:txBody>
      </p:sp>
      <p:sp>
        <p:nvSpPr>
          <p:cNvPr id="3" name="Content Placeholder 2">
            <a:extLst>
              <a:ext uri="{FF2B5EF4-FFF2-40B4-BE49-F238E27FC236}">
                <a16:creationId xmlns:a16="http://schemas.microsoft.com/office/drawing/2014/main" id="{DCB3E363-F2B1-4A3B-A606-2B5A69E1E74E}"/>
              </a:ext>
            </a:extLst>
          </p:cNvPr>
          <p:cNvSpPr>
            <a:spLocks noGrp="1"/>
          </p:cNvSpPr>
          <p:nvPr>
            <p:ph idx="1"/>
          </p:nvPr>
        </p:nvSpPr>
        <p:spPr>
          <a:xfrm>
            <a:off x="230653" y="1598928"/>
            <a:ext cx="11199347" cy="4733046"/>
          </a:xfrm>
        </p:spPr>
        <p:txBody>
          <a:bodyPr>
            <a:normAutofit fontScale="92500" lnSpcReduction="10000"/>
          </a:bodyPr>
          <a:lstStyle/>
          <a:p>
            <a:r>
              <a:rPr lang="en-GB" dirty="0"/>
              <a:t>overall adjusted vaccine effectiveness (VE) for 2023 to 2024 for 2 to 17 year olds against flu receiving LAIV specifically was 64% (VE for LAIV 2024/25 not yet available)</a:t>
            </a:r>
          </a:p>
          <a:p>
            <a:pPr>
              <a:buFont typeface="Arial" panose="020B0604020202020204" pitchFamily="34" charset="0"/>
              <a:buChar char="•"/>
            </a:pPr>
            <a:r>
              <a:rPr lang="en-GB" dirty="0"/>
              <a:t>the results from research</a:t>
            </a:r>
            <a:r>
              <a:rPr lang="en-GB" baseline="30000" dirty="0"/>
              <a:t>1</a:t>
            </a:r>
            <a:r>
              <a:rPr lang="en-GB" dirty="0"/>
              <a:t> into the first 3 years of the children’s flu programme showed a positive impact on flu transmission from vaccinating children of primary school age </a:t>
            </a:r>
          </a:p>
          <a:p>
            <a:pPr>
              <a:buFont typeface="Arial" panose="020B0604020202020204" pitchFamily="34" charset="0"/>
              <a:buChar char="•"/>
            </a:pPr>
            <a:r>
              <a:rPr lang="en-GB" dirty="0"/>
              <a:t>these include reductions in: GP consultations for influenza-like illness, swab positivity in primary care, laboratory confirmed hospitalisations and percentage of respiratory emergency department attendances</a:t>
            </a:r>
          </a:p>
          <a:p>
            <a:pPr>
              <a:buFont typeface="Arial" panose="020B0604020202020204" pitchFamily="34" charset="0"/>
              <a:buChar char="•"/>
            </a:pPr>
            <a:r>
              <a:rPr lang="en-GB" dirty="0"/>
              <a:t>a further study</a:t>
            </a:r>
            <a:r>
              <a:rPr lang="en-GB" baseline="30000" dirty="0"/>
              <a:t>2</a:t>
            </a:r>
            <a:r>
              <a:rPr lang="en-GB" dirty="0"/>
              <a:t> of 4 seasons’ use of LAIV across the UK and Republic of Ireland confirmed that LAIV vaccination of primary school age children is associated with population-level benefits, particularly in reducing infection incidence in primary care</a:t>
            </a:r>
          </a:p>
          <a:p>
            <a:pPr marL="0" indent="0">
              <a:buNone/>
            </a:pPr>
            <a:endParaRPr lang="en-GB" sz="1500" dirty="0"/>
          </a:p>
          <a:p>
            <a:pPr marL="0" indent="0">
              <a:buNone/>
            </a:pPr>
            <a:endParaRPr lang="en-GB" sz="1500" dirty="0"/>
          </a:p>
          <a:p>
            <a:pPr marL="0" indent="0">
              <a:buNone/>
            </a:pPr>
            <a:r>
              <a:rPr lang="en-GB" sz="1400" dirty="0"/>
              <a:t>1. Pebody R and others. 21 June 2018. ‘Uptake and impact of vaccinating primary school-age children against influenza: experiences of a live attenuated influenza vaccine programme, England, 2015 to 2016’. Eurosurveillance; 21 June 2018: volume 23, issue 25</a:t>
            </a:r>
          </a:p>
          <a:p>
            <a:pPr marL="0" indent="0">
              <a:buNone/>
            </a:pPr>
            <a:r>
              <a:rPr lang="en-GB" sz="1400" dirty="0"/>
              <a:t>2. </a:t>
            </a:r>
            <a:r>
              <a:rPr lang="en-GB"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Sinnathamby MA and other. An intercountry comparison of the impact of the paediatric attenuated influenza vaccine (LAIV) programme across the UK and the Republic of Ireland (ROI), 2010 to 2017. Influenza Other Respir Viruses. 2023 Feb 13;17(2):e13099.doi: 10.1111/irv.13099 </a:t>
            </a:r>
            <a:endParaRPr lang="en-GB" sz="1400" dirty="0"/>
          </a:p>
        </p:txBody>
      </p:sp>
      <p:sp>
        <p:nvSpPr>
          <p:cNvPr id="7" name="Slide Number Placeholder 6">
            <a:extLst>
              <a:ext uri="{FF2B5EF4-FFF2-40B4-BE49-F238E27FC236}">
                <a16:creationId xmlns:a16="http://schemas.microsoft.com/office/drawing/2014/main" id="{5585331E-F2EA-4873-B306-517288105860}"/>
              </a:ext>
            </a:extLst>
          </p:cNvPr>
          <p:cNvSpPr>
            <a:spLocks noGrp="1"/>
          </p:cNvSpPr>
          <p:nvPr>
            <p:ph type="sldNum" sz="quarter" idx="11"/>
          </p:nvPr>
        </p:nvSpPr>
        <p:spPr/>
        <p:txBody>
          <a:bodyPr/>
          <a:lstStyle/>
          <a:p>
            <a:fld id="{344369E4-5DE7-46E5-874E-4FD437973785}" type="slidenum">
              <a:rPr lang="en-GB" smtClean="0"/>
              <a:pPr/>
              <a:t>55</a:t>
            </a:fld>
            <a:endParaRPr lang="en-GB" sz="1400"/>
          </a:p>
        </p:txBody>
      </p:sp>
      <p:sp>
        <p:nvSpPr>
          <p:cNvPr id="9" name="Footer Placeholder 8">
            <a:extLst>
              <a:ext uri="{FF2B5EF4-FFF2-40B4-BE49-F238E27FC236}">
                <a16:creationId xmlns:a16="http://schemas.microsoft.com/office/drawing/2014/main" id="{F2AECB8F-913F-492C-8F21-4C09A98AFB80}"/>
              </a:ext>
            </a:extLst>
          </p:cNvPr>
          <p:cNvSpPr>
            <a:spLocks noGrp="1"/>
          </p:cNvSpPr>
          <p:nvPr>
            <p:ph type="ftr" sz="quarter" idx="10"/>
          </p:nvPr>
        </p:nvSpPr>
        <p:spPr/>
        <p:txBody>
          <a:bodyPr/>
          <a:lstStyle/>
          <a:p>
            <a:r>
              <a:rPr lang="en-US"/>
              <a:t>The national flu vaccination programme 2025 to 2026</a:t>
            </a:r>
            <a:endParaRPr lang="en-GB" sz="1400"/>
          </a:p>
        </p:txBody>
      </p:sp>
    </p:spTree>
    <p:extLst>
      <p:ext uri="{BB962C8B-B14F-4D97-AF65-F5344CB8AC3E}">
        <p14:creationId xmlns:p14="http://schemas.microsoft.com/office/powerpoint/2010/main" val="18675775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BA30E-9235-47B5-8E8F-E18EF6426191}"/>
              </a:ext>
            </a:extLst>
          </p:cNvPr>
          <p:cNvSpPr>
            <a:spLocks noGrp="1"/>
          </p:cNvSpPr>
          <p:nvPr>
            <p:ph type="title"/>
          </p:nvPr>
        </p:nvSpPr>
        <p:spPr>
          <a:xfrm>
            <a:off x="330206" y="347370"/>
            <a:ext cx="7750104" cy="623017"/>
          </a:xfrm>
        </p:spPr>
        <p:txBody>
          <a:bodyPr>
            <a:normAutofit/>
          </a:bodyPr>
          <a:lstStyle/>
          <a:p>
            <a:r>
              <a:rPr lang="en-GB"/>
              <a:t>Contraindications to flu vaccination</a:t>
            </a:r>
          </a:p>
        </p:txBody>
      </p:sp>
      <p:sp>
        <p:nvSpPr>
          <p:cNvPr id="3" name="Content Placeholder 2">
            <a:extLst>
              <a:ext uri="{FF2B5EF4-FFF2-40B4-BE49-F238E27FC236}">
                <a16:creationId xmlns:a16="http://schemas.microsoft.com/office/drawing/2014/main" id="{DA52C757-79D2-4A24-B46B-F896329E3851}"/>
              </a:ext>
            </a:extLst>
          </p:cNvPr>
          <p:cNvSpPr>
            <a:spLocks noGrp="1"/>
          </p:cNvSpPr>
          <p:nvPr>
            <p:ph idx="1"/>
          </p:nvPr>
        </p:nvSpPr>
        <p:spPr>
          <a:xfrm>
            <a:off x="330206" y="1397876"/>
            <a:ext cx="11123857" cy="4917465"/>
          </a:xfrm>
        </p:spPr>
        <p:txBody>
          <a:bodyPr>
            <a:noAutofit/>
          </a:bodyPr>
          <a:lstStyle/>
          <a:p>
            <a:pPr marL="0" indent="0">
              <a:spcBef>
                <a:spcPts val="600"/>
              </a:spcBef>
            </a:pPr>
            <a:r>
              <a:rPr lang="en-GB" sz="1600" dirty="0"/>
              <a:t>there are very few individuals who cannot receive any flu vaccine </a:t>
            </a:r>
          </a:p>
          <a:p>
            <a:pPr marL="0" indent="0">
              <a:spcBef>
                <a:spcPts val="600"/>
              </a:spcBef>
            </a:pPr>
            <a:r>
              <a:rPr lang="en-GB" sz="1600" b="1" dirty="0"/>
              <a:t>where LAIV cannot be given to a child, it is likely that inactivated vaccine could be given instead</a:t>
            </a:r>
          </a:p>
          <a:p>
            <a:pPr marL="0" indent="0">
              <a:spcBef>
                <a:spcPts val="600"/>
              </a:spcBef>
            </a:pPr>
            <a:r>
              <a:rPr lang="en-GB" sz="1600" dirty="0"/>
              <a:t>where there is doubt, expert advice should be sought promptly so that the period the individual is left unvaccinated is minimised</a:t>
            </a:r>
          </a:p>
          <a:p>
            <a:pPr marL="0" indent="0">
              <a:spcBef>
                <a:spcPts val="600"/>
              </a:spcBef>
              <a:buNone/>
            </a:pPr>
            <a:r>
              <a:rPr lang="en-GB" sz="1600" b="1" dirty="0"/>
              <a:t>Contraindications for all flu vaccines:</a:t>
            </a:r>
          </a:p>
          <a:p>
            <a:pPr marL="285750" indent="-285750">
              <a:spcBef>
                <a:spcPts val="600"/>
              </a:spcBef>
              <a:buFont typeface="Arial" pitchFamily="34" charset="0"/>
              <a:buChar char="•"/>
            </a:pPr>
            <a:r>
              <a:rPr lang="en-GB" sz="1600" dirty="0">
                <a:latin typeface="Arial" charset="0"/>
                <a:ea typeface="ヒラギノ角ゴ Pro W3" charset="-128"/>
                <a:cs typeface="ヒラギノ角ゴ Pro W3" charset="-128"/>
              </a:rPr>
              <a:t>confirmed anaphylactic reaction to a previous dose of flu vaccine</a:t>
            </a:r>
          </a:p>
          <a:p>
            <a:pPr marL="285750" indent="-285750">
              <a:spcBef>
                <a:spcPts val="600"/>
              </a:spcBef>
              <a:buFont typeface="Arial" pitchFamily="34" charset="0"/>
              <a:buChar char="•"/>
            </a:pPr>
            <a:r>
              <a:rPr lang="en-GB" sz="1600" dirty="0">
                <a:latin typeface="Arial" charset="0"/>
                <a:ea typeface="ヒラギノ角ゴ Pro W3" charset="-128"/>
                <a:cs typeface="ヒラギノ角ゴ Pro W3" charset="-128"/>
              </a:rPr>
              <a:t>confirmed anaphylactic reaction </a:t>
            </a:r>
            <a:r>
              <a:rPr lang="en-GB" sz="1600" dirty="0"/>
              <a:t>to a component of flu vaccine (other than ovalbumin -see slide on egg allergy) </a:t>
            </a:r>
            <a:endParaRPr lang="en-GB" sz="1600" dirty="0">
              <a:latin typeface="Arial" charset="0"/>
              <a:ea typeface="ヒラギノ角ゴ Pro W3" charset="-128"/>
              <a:cs typeface="ヒラギノ角ゴ Pro W3" charset="-128"/>
            </a:endParaRPr>
          </a:p>
          <a:p>
            <a:pPr marL="0" indent="0">
              <a:spcBef>
                <a:spcPts val="600"/>
              </a:spcBef>
              <a:buNone/>
            </a:pPr>
            <a:r>
              <a:rPr lang="en-GB" sz="1600" b="1" dirty="0">
                <a:latin typeface="Arial" charset="0"/>
                <a:ea typeface="ヒラギノ角ゴ Pro W3" charset="-128"/>
                <a:cs typeface="ヒラギノ角ゴ Pro W3" charset="-128"/>
              </a:rPr>
              <a:t>Additional contraindications for LAIV :</a:t>
            </a:r>
          </a:p>
          <a:p>
            <a:pPr lvl="4">
              <a:lnSpc>
                <a:spcPct val="90000"/>
              </a:lnSpc>
              <a:buFont typeface="Arial"/>
              <a:buChar char="•"/>
            </a:pPr>
            <a:r>
              <a:rPr lang="en-GB" dirty="0">
                <a:latin typeface="Arial" charset="0"/>
              </a:rPr>
              <a:t>clinically severely immunocompromised due to a condition or immunosuppressive therapy such as:</a:t>
            </a:r>
          </a:p>
          <a:p>
            <a:pPr lvl="5">
              <a:buFont typeface="Arial"/>
              <a:buChar char="•"/>
            </a:pPr>
            <a:r>
              <a:rPr lang="en-GB" sz="1600" dirty="0">
                <a:latin typeface="Arial" charset="0"/>
              </a:rPr>
              <a:t>acute and chronic leukaemias</a:t>
            </a:r>
          </a:p>
          <a:p>
            <a:pPr lvl="5">
              <a:buFont typeface="Arial"/>
              <a:buChar char="•"/>
            </a:pPr>
            <a:r>
              <a:rPr lang="en-GB" sz="1600" dirty="0">
                <a:latin typeface="Arial" charset="0"/>
              </a:rPr>
              <a:t>lymphoma</a:t>
            </a:r>
          </a:p>
          <a:p>
            <a:pPr lvl="5">
              <a:buFont typeface="Arial"/>
              <a:buChar char="•"/>
            </a:pPr>
            <a:r>
              <a:rPr lang="en-GB" sz="1600" dirty="0">
                <a:latin typeface="Arial" charset="0"/>
              </a:rPr>
              <a:t>HIV infection not suppressed by antiretroviral therapy </a:t>
            </a:r>
          </a:p>
          <a:p>
            <a:pPr lvl="5">
              <a:buFont typeface="Arial"/>
              <a:buChar char="•"/>
            </a:pPr>
            <a:r>
              <a:rPr lang="en-GB" sz="1600" dirty="0">
                <a:latin typeface="Arial" charset="0"/>
              </a:rPr>
              <a:t>cellular immune deficiencies</a:t>
            </a:r>
          </a:p>
          <a:p>
            <a:pPr lvl="5">
              <a:buFont typeface="Arial"/>
              <a:buChar char="•"/>
            </a:pPr>
            <a:r>
              <a:rPr lang="en-GB" sz="1600" dirty="0">
                <a:latin typeface="Arial" charset="0"/>
              </a:rPr>
              <a:t>high dose corticosteroids</a:t>
            </a:r>
          </a:p>
          <a:p>
            <a:pPr lvl="4">
              <a:lnSpc>
                <a:spcPct val="90000"/>
              </a:lnSpc>
              <a:buFont typeface="Arial"/>
              <a:buChar char="•"/>
            </a:pPr>
            <a:r>
              <a:rPr lang="en-GB" dirty="0">
                <a:latin typeface="Arial" charset="0"/>
              </a:rPr>
              <a:t>receiving salicylate therapy (systemic aspirin therapy)</a:t>
            </a:r>
          </a:p>
          <a:p>
            <a:pPr lvl="4">
              <a:lnSpc>
                <a:spcPct val="90000"/>
              </a:lnSpc>
              <a:buFont typeface="Arial"/>
              <a:buChar char="•"/>
            </a:pPr>
            <a:r>
              <a:rPr lang="en-GB" dirty="0">
                <a:latin typeface="Arial" charset="0"/>
              </a:rPr>
              <a:t>known to be pregnant</a:t>
            </a:r>
            <a:endParaRPr lang="en-GB" dirty="0">
              <a:latin typeface="Arial" charset="0"/>
              <a:ea typeface="ヒラギノ角ゴ Pro W3" charset="-128"/>
              <a:cs typeface="ヒラギノ角ゴ Pro W3" charset="-128"/>
            </a:endParaRPr>
          </a:p>
          <a:p>
            <a:pPr marL="0" indent="0">
              <a:lnSpc>
                <a:spcPct val="90000"/>
              </a:lnSpc>
              <a:spcBef>
                <a:spcPts val="600"/>
              </a:spcBef>
            </a:pPr>
            <a:r>
              <a:rPr lang="en-GB" sz="1600" dirty="0">
                <a:latin typeface="Arial" charset="0"/>
                <a:ea typeface="ヒラギノ角ゴ Pro W3" charset="-128"/>
                <a:cs typeface="ヒラギノ角ゴ Pro W3" charset="-128"/>
              </a:rPr>
              <a:t>also contraindications for children with acute and </a:t>
            </a:r>
            <a:r>
              <a:rPr lang="en-GB" sz="1600" dirty="0"/>
              <a:t>severe asthma - see specific slide</a:t>
            </a:r>
            <a:endParaRPr lang="en-GB" sz="1600" dirty="0">
              <a:latin typeface="Arial" charset="0"/>
              <a:ea typeface="ヒラギノ角ゴ Pro W3" charset="-128"/>
              <a:cs typeface="ヒラギノ角ゴ Pro W3" charset="-128"/>
            </a:endParaRPr>
          </a:p>
        </p:txBody>
      </p:sp>
      <p:sp>
        <p:nvSpPr>
          <p:cNvPr id="7" name="Slide Number Placeholder 6">
            <a:extLst>
              <a:ext uri="{FF2B5EF4-FFF2-40B4-BE49-F238E27FC236}">
                <a16:creationId xmlns:a16="http://schemas.microsoft.com/office/drawing/2014/main" id="{92FA34B9-3CC6-483E-B4FD-230779EE27C5}"/>
              </a:ext>
            </a:extLst>
          </p:cNvPr>
          <p:cNvSpPr>
            <a:spLocks noGrp="1"/>
          </p:cNvSpPr>
          <p:nvPr>
            <p:ph type="sldNum" sz="quarter" idx="11"/>
          </p:nvPr>
        </p:nvSpPr>
        <p:spPr/>
        <p:txBody>
          <a:bodyPr/>
          <a:lstStyle/>
          <a:p>
            <a:fld id="{344369E4-5DE7-46E5-874E-4FD437973785}" type="slidenum">
              <a:rPr lang="en-GB" smtClean="0"/>
              <a:pPr/>
              <a:t>56</a:t>
            </a:fld>
            <a:endParaRPr lang="en-GB" sz="1400"/>
          </a:p>
        </p:txBody>
      </p:sp>
      <p:sp>
        <p:nvSpPr>
          <p:cNvPr id="9" name="Footer Placeholder 8">
            <a:extLst>
              <a:ext uri="{FF2B5EF4-FFF2-40B4-BE49-F238E27FC236}">
                <a16:creationId xmlns:a16="http://schemas.microsoft.com/office/drawing/2014/main" id="{E2DD6D6D-CE11-45A9-9F94-574DABB7CD8D}"/>
              </a:ext>
            </a:extLst>
          </p:cNvPr>
          <p:cNvSpPr>
            <a:spLocks noGrp="1"/>
          </p:cNvSpPr>
          <p:nvPr>
            <p:ph type="ftr" sz="quarter" idx="10"/>
          </p:nvPr>
        </p:nvSpPr>
        <p:spPr/>
        <p:txBody>
          <a:bodyPr/>
          <a:lstStyle/>
          <a:p>
            <a:r>
              <a:rPr lang="en-US"/>
              <a:t>The national flu vaccination programme 2025 to 2026</a:t>
            </a:r>
            <a:endParaRPr lang="en-GB" sz="1400"/>
          </a:p>
        </p:txBody>
      </p:sp>
    </p:spTree>
    <p:extLst>
      <p:ext uri="{BB962C8B-B14F-4D97-AF65-F5344CB8AC3E}">
        <p14:creationId xmlns:p14="http://schemas.microsoft.com/office/powerpoint/2010/main" val="33005412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AAE51-7245-4D03-866C-3CDDCB0470C6}"/>
              </a:ext>
            </a:extLst>
          </p:cNvPr>
          <p:cNvSpPr>
            <a:spLocks noGrp="1"/>
          </p:cNvSpPr>
          <p:nvPr>
            <p:ph type="title"/>
          </p:nvPr>
        </p:nvSpPr>
        <p:spPr>
          <a:xfrm>
            <a:off x="470168" y="431349"/>
            <a:ext cx="6919680" cy="716323"/>
          </a:xfrm>
        </p:spPr>
        <p:txBody>
          <a:bodyPr/>
          <a:lstStyle/>
          <a:p>
            <a:r>
              <a:rPr lang="en-GB" sz="4000">
                <a:latin typeface="Arial" charset="0"/>
                <a:ea typeface="ヒラギノ角ゴ Pro W3" charset="-128"/>
                <a:cs typeface="ヒラギノ角ゴ Pro W3" charset="-128"/>
              </a:rPr>
              <a:t>Precautions to flu vaccination</a:t>
            </a:r>
            <a:endParaRPr lang="en-GB"/>
          </a:p>
        </p:txBody>
      </p:sp>
      <p:sp>
        <p:nvSpPr>
          <p:cNvPr id="3" name="Content Placeholder 2">
            <a:extLst>
              <a:ext uri="{FF2B5EF4-FFF2-40B4-BE49-F238E27FC236}">
                <a16:creationId xmlns:a16="http://schemas.microsoft.com/office/drawing/2014/main" id="{FB3926CE-763B-4D18-88D8-56F5895DF1B7}"/>
              </a:ext>
            </a:extLst>
          </p:cNvPr>
          <p:cNvSpPr>
            <a:spLocks noGrp="1"/>
          </p:cNvSpPr>
          <p:nvPr>
            <p:ph idx="1"/>
          </p:nvPr>
        </p:nvSpPr>
        <p:spPr/>
        <p:txBody>
          <a:bodyPr>
            <a:normAutofit fontScale="77500" lnSpcReduction="20000"/>
          </a:bodyPr>
          <a:lstStyle/>
          <a:p>
            <a:pPr>
              <a:spcBef>
                <a:spcPct val="0"/>
              </a:spcBef>
            </a:pPr>
            <a:r>
              <a:rPr lang="en-GB" b="1" dirty="0">
                <a:latin typeface="Arial" charset="0"/>
                <a:ea typeface="ヒラギノ角ゴ Pro W3" charset="-128"/>
                <a:cs typeface="ヒラギノ角ゴ Pro W3" charset="-128"/>
              </a:rPr>
              <a:t>acutely unwell/severe febrile illness</a:t>
            </a:r>
            <a:r>
              <a:rPr lang="en-GB" dirty="0">
                <a:latin typeface="Arial" charset="0"/>
                <a:ea typeface="ヒラギノ角ゴ Pro W3" charset="-128"/>
                <a:cs typeface="ヒラギノ角ゴ Pro W3" charset="-128"/>
              </a:rPr>
              <a:t>:</a:t>
            </a:r>
          </a:p>
          <a:p>
            <a:pPr marL="463550" lvl="1" indent="-285750">
              <a:lnSpc>
                <a:spcPct val="90000"/>
              </a:lnSpc>
              <a:spcBef>
                <a:spcPct val="0"/>
              </a:spcBef>
              <a:buSzPct val="60000"/>
              <a:buFont typeface="Arial" panose="020B0604020202020204" pitchFamily="34" charset="0"/>
              <a:buChar char="•"/>
            </a:pPr>
            <a:r>
              <a:rPr lang="en-GB" dirty="0">
                <a:latin typeface="Arial" charset="0"/>
              </a:rPr>
              <a:t>defer until recovered</a:t>
            </a:r>
          </a:p>
          <a:p>
            <a:pPr lvl="1">
              <a:lnSpc>
                <a:spcPct val="90000"/>
              </a:lnSpc>
              <a:spcBef>
                <a:spcPct val="0"/>
              </a:spcBef>
              <a:buSzPct val="60000"/>
              <a:buFont typeface="Courier New" charset="0"/>
              <a:buNone/>
            </a:pPr>
            <a:endParaRPr lang="en-GB" b="1" dirty="0">
              <a:latin typeface="Arial" charset="0"/>
            </a:endParaRPr>
          </a:p>
          <a:p>
            <a:pPr>
              <a:lnSpc>
                <a:spcPct val="90000"/>
              </a:lnSpc>
              <a:spcBef>
                <a:spcPct val="0"/>
              </a:spcBef>
            </a:pPr>
            <a:r>
              <a:rPr lang="en-GB" b="1" dirty="0">
                <a:latin typeface="Arial" charset="0"/>
                <a:ea typeface="ヒラギノ角ゴ Pro W3" charset="-128"/>
                <a:cs typeface="ヒラギノ角ゴ Pro W3" charset="-128"/>
              </a:rPr>
              <a:t>heavy nasal congestion</a:t>
            </a:r>
            <a:r>
              <a:rPr lang="en-GB" dirty="0">
                <a:latin typeface="Arial" charset="0"/>
                <a:ea typeface="ヒラギノ角ゴ Pro W3" charset="-128"/>
                <a:cs typeface="ヒラギノ角ゴ Pro W3" charset="-128"/>
              </a:rPr>
              <a:t>:</a:t>
            </a:r>
          </a:p>
          <a:p>
            <a:pPr marL="463550" lvl="1" indent="-285750">
              <a:lnSpc>
                <a:spcPct val="90000"/>
              </a:lnSpc>
              <a:spcBef>
                <a:spcPct val="0"/>
              </a:spcBef>
              <a:buSzPct val="60000"/>
              <a:buFont typeface="Arial" panose="020B0604020202020204" pitchFamily="34" charset="0"/>
              <a:buChar char="•"/>
            </a:pPr>
            <a:r>
              <a:rPr lang="en-GB" dirty="0">
                <a:latin typeface="Arial" charset="0"/>
              </a:rPr>
              <a:t>defer live intranasal vaccine until resolved or, if the child is in a risk group, consider inactivated flu vaccine to provide protection without delay</a:t>
            </a:r>
          </a:p>
          <a:p>
            <a:pPr marL="463550" lvl="1" indent="-285750">
              <a:lnSpc>
                <a:spcPct val="90000"/>
              </a:lnSpc>
              <a:spcBef>
                <a:spcPct val="0"/>
              </a:spcBef>
              <a:buSzPct val="60000"/>
              <a:buFont typeface="Arial" panose="020B0604020202020204" pitchFamily="34" charset="0"/>
              <a:buChar char="•"/>
            </a:pPr>
            <a:endParaRPr lang="en-GB" dirty="0">
              <a:latin typeface="Arial" charset="0"/>
            </a:endParaRPr>
          </a:p>
          <a:p>
            <a:pPr>
              <a:lnSpc>
                <a:spcPct val="90000"/>
              </a:lnSpc>
              <a:spcBef>
                <a:spcPct val="0"/>
              </a:spcBef>
            </a:pPr>
            <a:r>
              <a:rPr lang="en-GB" b="1" dirty="0"/>
              <a:t>children with cochlear implants </a:t>
            </a:r>
            <a:r>
              <a:rPr lang="en-GB" dirty="0"/>
              <a:t>can be given LAIV safely although ideally not in the week prior to implant surgery or for 2 weeks afterwards, or if there is evidence of on-going cerebrospinal fluid leak</a:t>
            </a:r>
          </a:p>
          <a:p>
            <a:pPr marL="0" indent="0">
              <a:lnSpc>
                <a:spcPct val="90000"/>
              </a:lnSpc>
              <a:spcBef>
                <a:spcPct val="0"/>
              </a:spcBef>
              <a:buNone/>
            </a:pPr>
            <a:endParaRPr lang="en-GB" dirty="0"/>
          </a:p>
          <a:p>
            <a:pPr>
              <a:lnSpc>
                <a:spcPct val="90000"/>
              </a:lnSpc>
              <a:spcBef>
                <a:spcPct val="0"/>
              </a:spcBef>
            </a:pPr>
            <a:r>
              <a:rPr lang="en-GB" b="1" dirty="0"/>
              <a:t>children with unrepaired craniofacial malformations</a:t>
            </a:r>
            <a:r>
              <a:rPr lang="en-GB" dirty="0"/>
              <a:t> where there may be a potential portal of entry to the brain / central nervous system, or where there are particular concerns around absorption may require IIV instead</a:t>
            </a:r>
            <a:endParaRPr lang="en-GB" dirty="0">
              <a:latin typeface="Arial" charset="0"/>
            </a:endParaRPr>
          </a:p>
          <a:p>
            <a:pPr marL="177800" lvl="1" indent="0">
              <a:lnSpc>
                <a:spcPct val="90000"/>
              </a:lnSpc>
              <a:spcBef>
                <a:spcPct val="0"/>
              </a:spcBef>
              <a:buSzPct val="60000"/>
              <a:buNone/>
            </a:pPr>
            <a:endParaRPr lang="en-GB" dirty="0">
              <a:latin typeface="Arial" charset="0"/>
            </a:endParaRPr>
          </a:p>
          <a:p>
            <a:pPr lvl="1">
              <a:lnSpc>
                <a:spcPct val="90000"/>
              </a:lnSpc>
              <a:spcBef>
                <a:spcPct val="0"/>
              </a:spcBef>
              <a:buSzPct val="60000"/>
            </a:pPr>
            <a:endParaRPr lang="en-GB" dirty="0">
              <a:latin typeface="Arial" charset="0"/>
            </a:endParaRPr>
          </a:p>
          <a:p>
            <a:pPr>
              <a:lnSpc>
                <a:spcPct val="90000"/>
              </a:lnSpc>
              <a:spcBef>
                <a:spcPct val="0"/>
              </a:spcBef>
            </a:pPr>
            <a:r>
              <a:rPr lang="en-GB" b="1" dirty="0">
                <a:latin typeface="Arial" charset="0"/>
                <a:ea typeface="ヒラギノ角ゴ Pro W3" charset="-128"/>
                <a:cs typeface="ヒラギノ角ゴ Pro W3" charset="-128"/>
              </a:rPr>
              <a:t>use with antiviral agents against flu</a:t>
            </a:r>
            <a:r>
              <a:rPr lang="en-GB" dirty="0">
                <a:latin typeface="Arial" charset="0"/>
                <a:ea typeface="ヒラギノ角ゴ Pro W3" charset="-128"/>
                <a:cs typeface="ヒラギノ角ゴ Pro W3" charset="-128"/>
              </a:rPr>
              <a:t>:</a:t>
            </a:r>
          </a:p>
          <a:p>
            <a:pPr marL="0" indent="0">
              <a:lnSpc>
                <a:spcPct val="90000"/>
              </a:lnSpc>
              <a:spcBef>
                <a:spcPct val="0"/>
              </a:spcBef>
              <a:buNone/>
            </a:pPr>
            <a:endParaRPr lang="en-GB" dirty="0">
              <a:latin typeface="Arial" charset="0"/>
              <a:ea typeface="ヒラギノ角ゴ Pro W3" charset="-128"/>
              <a:cs typeface="ヒラギノ角ゴ Pro W3" charset="-128"/>
            </a:endParaRPr>
          </a:p>
          <a:p>
            <a:pPr marL="1200150" lvl="2" indent="-285750">
              <a:spcBef>
                <a:spcPct val="0"/>
              </a:spcBef>
            </a:pPr>
            <a:r>
              <a:rPr lang="en-GB" sz="2200" dirty="0">
                <a:latin typeface="Arial" charset="0"/>
                <a:ea typeface="ヒラギノ角ゴ Pro W3" charset="-128"/>
                <a:cs typeface="ヒラギノ角ゴ Pro W3" charset="-128"/>
              </a:rPr>
              <a:t>LAIV should not be administered at the same time or within 48 hours of cessation of treatment with flu antiviral agents</a:t>
            </a:r>
          </a:p>
          <a:p>
            <a:pPr marL="914400" lvl="2" indent="0">
              <a:spcBef>
                <a:spcPct val="0"/>
              </a:spcBef>
            </a:pPr>
            <a:endParaRPr lang="en-GB" sz="2200" dirty="0">
              <a:latin typeface="Arial" charset="0"/>
              <a:ea typeface="ヒラギノ角ゴ Pro W3" charset="-128"/>
              <a:cs typeface="ヒラギノ角ゴ Pro W3" charset="-128"/>
            </a:endParaRPr>
          </a:p>
          <a:p>
            <a:pPr marL="1200150" lvl="2" indent="-285750">
              <a:spcBef>
                <a:spcPct val="0"/>
              </a:spcBef>
            </a:pPr>
            <a:r>
              <a:rPr lang="en-GB" sz="2200" dirty="0">
                <a:latin typeface="Arial" charset="0"/>
                <a:ea typeface="ヒラギノ角ゴ Pro W3" charset="-128"/>
                <a:cs typeface="ヒラギノ角ゴ Pro W3" charset="-128"/>
              </a:rPr>
              <a:t>administration of flu antiviral agents within 2 weeks of administration of LAIV may adversely affect the effectiveness of the vaccine </a:t>
            </a:r>
          </a:p>
          <a:p>
            <a:pPr marL="1200150" lvl="2" indent="-285750">
              <a:spcBef>
                <a:spcPct val="0"/>
              </a:spcBef>
            </a:pPr>
            <a:endParaRPr lang="en-GB" sz="2200" dirty="0">
              <a:latin typeface="Arial" charset="0"/>
              <a:ea typeface="ヒラギノ角ゴ Pro W3" charset="-128"/>
              <a:cs typeface="ヒラギノ角ゴ Pro W3" charset="-128"/>
            </a:endParaRPr>
          </a:p>
          <a:p>
            <a:pPr marL="914400" lvl="2" indent="0">
              <a:spcBef>
                <a:spcPct val="0"/>
              </a:spcBef>
              <a:buNone/>
            </a:pPr>
            <a:endParaRPr lang="en-GB" sz="2000" dirty="0"/>
          </a:p>
          <a:p>
            <a:pPr marL="0" indent="0">
              <a:buNone/>
            </a:pPr>
            <a:endParaRPr lang="en-GB" dirty="0"/>
          </a:p>
        </p:txBody>
      </p:sp>
      <p:sp>
        <p:nvSpPr>
          <p:cNvPr id="7" name="Slide Number Placeholder 6">
            <a:extLst>
              <a:ext uri="{FF2B5EF4-FFF2-40B4-BE49-F238E27FC236}">
                <a16:creationId xmlns:a16="http://schemas.microsoft.com/office/drawing/2014/main" id="{27037DEC-65B6-4C6B-BA92-0E179C2E30F9}"/>
              </a:ext>
            </a:extLst>
          </p:cNvPr>
          <p:cNvSpPr>
            <a:spLocks noGrp="1"/>
          </p:cNvSpPr>
          <p:nvPr>
            <p:ph type="sldNum" sz="quarter" idx="11"/>
          </p:nvPr>
        </p:nvSpPr>
        <p:spPr/>
        <p:txBody>
          <a:bodyPr/>
          <a:lstStyle/>
          <a:p>
            <a:fld id="{344369E4-5DE7-46E5-874E-4FD437973785}" type="slidenum">
              <a:rPr lang="en-GB" smtClean="0"/>
              <a:pPr/>
              <a:t>57</a:t>
            </a:fld>
            <a:endParaRPr lang="en-GB" sz="1400"/>
          </a:p>
        </p:txBody>
      </p:sp>
      <p:sp>
        <p:nvSpPr>
          <p:cNvPr id="9" name="Footer Placeholder 8">
            <a:extLst>
              <a:ext uri="{FF2B5EF4-FFF2-40B4-BE49-F238E27FC236}">
                <a16:creationId xmlns:a16="http://schemas.microsoft.com/office/drawing/2014/main" id="{BF68AA7E-9343-4881-83B3-434A593FE142}"/>
              </a:ext>
            </a:extLst>
          </p:cNvPr>
          <p:cNvSpPr>
            <a:spLocks noGrp="1"/>
          </p:cNvSpPr>
          <p:nvPr>
            <p:ph type="ftr" sz="quarter" idx="10"/>
          </p:nvPr>
        </p:nvSpPr>
        <p:spPr/>
        <p:txBody>
          <a:bodyPr/>
          <a:lstStyle/>
          <a:p>
            <a:r>
              <a:rPr lang="en-US"/>
              <a:t>The national flu vaccination programme 2025 to 2026</a:t>
            </a:r>
            <a:endParaRPr lang="en-GB" sz="1400"/>
          </a:p>
        </p:txBody>
      </p:sp>
    </p:spTree>
    <p:extLst>
      <p:ext uri="{BB962C8B-B14F-4D97-AF65-F5344CB8AC3E}">
        <p14:creationId xmlns:p14="http://schemas.microsoft.com/office/powerpoint/2010/main" val="41477322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DD61F-8930-4913-92A5-184AF6DE9802}"/>
              </a:ext>
            </a:extLst>
          </p:cNvPr>
          <p:cNvSpPr>
            <a:spLocks noGrp="1"/>
          </p:cNvSpPr>
          <p:nvPr>
            <p:ph type="title"/>
          </p:nvPr>
        </p:nvSpPr>
        <p:spPr>
          <a:xfrm>
            <a:off x="358199" y="356700"/>
            <a:ext cx="5921304" cy="753645"/>
          </a:xfrm>
        </p:spPr>
        <p:txBody>
          <a:bodyPr/>
          <a:lstStyle/>
          <a:p>
            <a:r>
              <a:rPr lang="en-GB"/>
              <a:t>Acute and severe asthma</a:t>
            </a:r>
          </a:p>
        </p:txBody>
      </p:sp>
      <p:sp>
        <p:nvSpPr>
          <p:cNvPr id="3" name="Content Placeholder 2">
            <a:extLst>
              <a:ext uri="{FF2B5EF4-FFF2-40B4-BE49-F238E27FC236}">
                <a16:creationId xmlns:a16="http://schemas.microsoft.com/office/drawing/2014/main" id="{4F0308FA-D7D8-4AFF-BDB3-FA5407E667EE}"/>
              </a:ext>
            </a:extLst>
          </p:cNvPr>
          <p:cNvSpPr>
            <a:spLocks noGrp="1"/>
          </p:cNvSpPr>
          <p:nvPr>
            <p:ph idx="1"/>
          </p:nvPr>
        </p:nvSpPr>
        <p:spPr>
          <a:xfrm>
            <a:off x="330205" y="1606872"/>
            <a:ext cx="11123857" cy="4831978"/>
          </a:xfrm>
        </p:spPr>
        <p:txBody>
          <a:bodyPr>
            <a:normAutofit fontScale="40000" lnSpcReduction="20000"/>
          </a:bodyPr>
          <a:lstStyle/>
          <a:p>
            <a:pPr>
              <a:lnSpc>
                <a:spcPct val="120000"/>
              </a:lnSpc>
            </a:pPr>
            <a:r>
              <a:rPr lang="en-GB" sz="4500"/>
              <a:t>children with asthma on </a:t>
            </a:r>
            <a:r>
              <a:rPr lang="en-GB" sz="4500" u="sng"/>
              <a:t>inhaled</a:t>
            </a:r>
            <a:r>
              <a:rPr lang="en-GB" sz="4500"/>
              <a:t> corticosteroids may safely be given LAIV irrespective of the dose prescribed</a:t>
            </a:r>
            <a:endParaRPr lang="en-GB" sz="4500" b="1"/>
          </a:p>
          <a:p>
            <a:pPr>
              <a:lnSpc>
                <a:spcPct val="120000"/>
              </a:lnSpc>
            </a:pPr>
            <a:r>
              <a:rPr lang="en-GB" sz="4500"/>
              <a:t>however, LAIV is not recommended for children and adolescents </a:t>
            </a:r>
            <a:r>
              <a:rPr lang="en-GB" sz="4500" u="sng"/>
              <a:t>currently experiencing an acute exacerbation of symptoms </a:t>
            </a:r>
            <a:r>
              <a:rPr lang="en-GB" sz="4500"/>
              <a:t>including                                                            	</a:t>
            </a:r>
          </a:p>
          <a:p>
            <a:pPr marL="457200" lvl="1" indent="0">
              <a:lnSpc>
                <a:spcPct val="120000"/>
              </a:lnSpc>
              <a:buNone/>
            </a:pPr>
            <a:r>
              <a:rPr lang="en-GB" sz="4500"/>
              <a:t>- those who have had increased wheezing and/or                                      	</a:t>
            </a:r>
          </a:p>
          <a:p>
            <a:pPr marL="457200" lvl="1" indent="0">
              <a:lnSpc>
                <a:spcPct val="120000"/>
              </a:lnSpc>
              <a:buNone/>
            </a:pPr>
            <a:r>
              <a:rPr lang="en-GB" sz="4500"/>
              <a:t>- needed additional bronchodilator treatment in the previous 72 hours</a:t>
            </a:r>
          </a:p>
          <a:p>
            <a:pPr marL="0" indent="0">
              <a:lnSpc>
                <a:spcPct val="120000"/>
              </a:lnSpc>
              <a:buNone/>
            </a:pPr>
            <a:r>
              <a:rPr lang="en-GB" sz="4500"/>
              <a:t>Such children should be offered a suitable inactivated influenza vaccine to avoid a delay in protection</a:t>
            </a:r>
          </a:p>
          <a:p>
            <a:pPr>
              <a:lnSpc>
                <a:spcPct val="120000"/>
              </a:lnSpc>
            </a:pPr>
            <a:r>
              <a:rPr lang="en-GB" sz="4500"/>
              <a:t>children who require </a:t>
            </a:r>
            <a:r>
              <a:rPr lang="en-GB" sz="4500" u="sng"/>
              <a:t>regular oral steroids for maintenance of asthma control</a:t>
            </a:r>
            <a:r>
              <a:rPr lang="en-GB" sz="4500"/>
              <a:t>, or </a:t>
            </a:r>
            <a:r>
              <a:rPr lang="en-GB" sz="4500" u="sng"/>
              <a:t>have previously required intensive care for asthma exacerbation </a:t>
            </a:r>
            <a:r>
              <a:rPr lang="en-GB" sz="4500"/>
              <a:t>should only be given LAIV on the advice of their specialist          </a:t>
            </a:r>
          </a:p>
          <a:p>
            <a:pPr>
              <a:lnSpc>
                <a:spcPct val="120000"/>
              </a:lnSpc>
            </a:pPr>
            <a:r>
              <a:rPr lang="en-GB" sz="4500"/>
              <a:t>as these children may be at higher risk from influenza infection, those who cannot receive LAIV should receive a suitable inactivated influenza vaccine</a:t>
            </a:r>
          </a:p>
          <a:p>
            <a:pPr marL="0" indent="0">
              <a:lnSpc>
                <a:spcPct val="120000"/>
              </a:lnSpc>
              <a:buNone/>
            </a:pPr>
            <a:endParaRPr lang="en-GB" sz="2000"/>
          </a:p>
          <a:p>
            <a:pPr>
              <a:lnSpc>
                <a:spcPct val="120000"/>
              </a:lnSpc>
            </a:pPr>
            <a:r>
              <a:rPr lang="en-GB" sz="4500"/>
              <a:t>children with significant asthma and aged under 9 years who have not been previously vaccinated against influenza will require a second dose (of either LAIV or IIV as appropriate)</a:t>
            </a:r>
          </a:p>
          <a:p>
            <a:endParaRPr lang="en-GB"/>
          </a:p>
        </p:txBody>
      </p:sp>
      <p:sp>
        <p:nvSpPr>
          <p:cNvPr id="7" name="Slide Number Placeholder 6">
            <a:extLst>
              <a:ext uri="{FF2B5EF4-FFF2-40B4-BE49-F238E27FC236}">
                <a16:creationId xmlns:a16="http://schemas.microsoft.com/office/drawing/2014/main" id="{E6F338D0-0A28-41E0-A561-DFED6067DFBC}"/>
              </a:ext>
            </a:extLst>
          </p:cNvPr>
          <p:cNvSpPr>
            <a:spLocks noGrp="1"/>
          </p:cNvSpPr>
          <p:nvPr>
            <p:ph type="sldNum" sz="quarter" idx="11"/>
          </p:nvPr>
        </p:nvSpPr>
        <p:spPr/>
        <p:txBody>
          <a:bodyPr/>
          <a:lstStyle/>
          <a:p>
            <a:fld id="{344369E4-5DE7-46E5-874E-4FD437973785}" type="slidenum">
              <a:rPr lang="en-GB" smtClean="0"/>
              <a:pPr/>
              <a:t>58</a:t>
            </a:fld>
            <a:endParaRPr lang="en-GB" sz="1400"/>
          </a:p>
        </p:txBody>
      </p:sp>
      <p:sp>
        <p:nvSpPr>
          <p:cNvPr id="9" name="Footer Placeholder 8">
            <a:extLst>
              <a:ext uri="{FF2B5EF4-FFF2-40B4-BE49-F238E27FC236}">
                <a16:creationId xmlns:a16="http://schemas.microsoft.com/office/drawing/2014/main" id="{9F44ADFA-8550-46C9-B05F-5CE32E9E8A49}"/>
              </a:ext>
            </a:extLst>
          </p:cNvPr>
          <p:cNvSpPr>
            <a:spLocks noGrp="1"/>
          </p:cNvSpPr>
          <p:nvPr>
            <p:ph type="ftr" sz="quarter" idx="10"/>
          </p:nvPr>
        </p:nvSpPr>
        <p:spPr/>
        <p:txBody>
          <a:bodyPr/>
          <a:lstStyle/>
          <a:p>
            <a:r>
              <a:rPr lang="en-US"/>
              <a:t>The national flu vaccination programme 2025 to 2026</a:t>
            </a:r>
            <a:endParaRPr lang="en-GB" sz="1400"/>
          </a:p>
        </p:txBody>
      </p:sp>
    </p:spTree>
    <p:extLst>
      <p:ext uri="{BB962C8B-B14F-4D97-AF65-F5344CB8AC3E}">
        <p14:creationId xmlns:p14="http://schemas.microsoft.com/office/powerpoint/2010/main" val="31241476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EFA53-A88F-43C2-8CD1-80D10D478CDF}"/>
              </a:ext>
            </a:extLst>
          </p:cNvPr>
          <p:cNvSpPr>
            <a:spLocks noGrp="1"/>
          </p:cNvSpPr>
          <p:nvPr>
            <p:ph type="title"/>
          </p:nvPr>
        </p:nvSpPr>
        <p:spPr>
          <a:xfrm>
            <a:off x="479500" y="403353"/>
            <a:ext cx="4605688" cy="688331"/>
          </a:xfrm>
        </p:spPr>
        <p:txBody>
          <a:bodyPr/>
          <a:lstStyle/>
          <a:p>
            <a:r>
              <a:rPr lang="en-GB"/>
              <a:t>Egg allergy in adults</a:t>
            </a:r>
          </a:p>
        </p:txBody>
      </p:sp>
      <p:sp>
        <p:nvSpPr>
          <p:cNvPr id="3" name="Content Placeholder 2">
            <a:extLst>
              <a:ext uri="{FF2B5EF4-FFF2-40B4-BE49-F238E27FC236}">
                <a16:creationId xmlns:a16="http://schemas.microsoft.com/office/drawing/2014/main" id="{C9B65D55-0C45-4493-AB6C-D95E93424DBE}"/>
              </a:ext>
            </a:extLst>
          </p:cNvPr>
          <p:cNvSpPr>
            <a:spLocks noGrp="1"/>
          </p:cNvSpPr>
          <p:nvPr>
            <p:ph idx="1"/>
          </p:nvPr>
        </p:nvSpPr>
        <p:spPr>
          <a:xfrm>
            <a:off x="330205" y="1774826"/>
            <a:ext cx="11123857" cy="4489496"/>
          </a:xfrm>
        </p:spPr>
        <p:txBody>
          <a:bodyPr>
            <a:normAutofit fontScale="55000" lnSpcReduction="20000"/>
          </a:bodyPr>
          <a:lstStyle/>
          <a:p>
            <a:pPr>
              <a:lnSpc>
                <a:spcPct val="110000"/>
              </a:lnSpc>
              <a:spcAft>
                <a:spcPts val="0"/>
              </a:spcAft>
              <a:buFont typeface="Arial" pitchFamily="34" charset="0"/>
              <a:buChar char="•"/>
            </a:pPr>
            <a:r>
              <a:rPr lang="en-GB" sz="3400" dirty="0">
                <a:latin typeface="+mj-lt"/>
              </a:rPr>
              <a:t>for many years, most flu vaccines have been prepared from flu viruses grown in embryonated hens’ eggs and the final vaccine product contains varying amounts of egg protein as ovalbumin </a:t>
            </a:r>
          </a:p>
          <a:p>
            <a:pPr>
              <a:lnSpc>
                <a:spcPct val="110000"/>
              </a:lnSpc>
              <a:spcAft>
                <a:spcPts val="0"/>
              </a:spcAft>
              <a:buFont typeface="Arial" pitchFamily="34" charset="0"/>
              <a:buChar char="•"/>
            </a:pPr>
            <a:r>
              <a:rPr lang="en-GB" sz="3400" dirty="0">
                <a:latin typeface="+mj-lt"/>
              </a:rPr>
              <a:t>the ovalbumin content for the 2025 to 2026 flu vaccines is published on the </a:t>
            </a:r>
            <a:r>
              <a:rPr lang="en-GB" sz="3400" dirty="0">
                <a:latin typeface="+mj-lt"/>
                <a:hlinkClick r:id="rId3"/>
              </a:rPr>
              <a:t>GOV.UK Annual flu programme webpage</a:t>
            </a:r>
            <a:endParaRPr lang="en-GB" sz="3400" dirty="0">
              <a:latin typeface="+mj-lt"/>
            </a:endParaRPr>
          </a:p>
          <a:p>
            <a:pPr>
              <a:lnSpc>
                <a:spcPct val="110000"/>
              </a:lnSpc>
              <a:spcAft>
                <a:spcPts val="0"/>
              </a:spcAft>
              <a:buFont typeface="Arial" pitchFamily="34" charset="0"/>
              <a:buChar char="•"/>
            </a:pPr>
            <a:r>
              <a:rPr lang="en-GB" sz="3400" dirty="0">
                <a:solidFill>
                  <a:srgbClr val="000000"/>
                </a:solidFill>
                <a:latin typeface="+mj-lt"/>
                <a:ea typeface="Times New Roman"/>
                <a:cs typeface="Frutiger 45 Light"/>
              </a:rPr>
              <a:t>for the 2025 to 2026 season, those aged 18 years and over are recommended to receive </a:t>
            </a:r>
            <a:r>
              <a:rPr lang="en-GB" sz="3400" dirty="0" err="1">
                <a:solidFill>
                  <a:srgbClr val="000000"/>
                </a:solidFill>
                <a:latin typeface="+mj-lt"/>
                <a:ea typeface="Times New Roman"/>
                <a:cs typeface="Frutiger 45 Light"/>
              </a:rPr>
              <a:t>IIVc</a:t>
            </a:r>
            <a:r>
              <a:rPr lang="en-GB" sz="3400" dirty="0">
                <a:solidFill>
                  <a:srgbClr val="000000"/>
                </a:solidFill>
                <a:latin typeface="+mj-lt"/>
                <a:ea typeface="Times New Roman"/>
                <a:cs typeface="Frutiger 45 Light"/>
              </a:rPr>
              <a:t> and </a:t>
            </a:r>
            <a:r>
              <a:rPr lang="en-GB" sz="3400" dirty="0" err="1">
                <a:solidFill>
                  <a:srgbClr val="000000"/>
                </a:solidFill>
                <a:latin typeface="+mj-lt"/>
                <a:ea typeface="Times New Roman"/>
                <a:cs typeface="Frutiger 45 Light"/>
              </a:rPr>
              <a:t>IIVr</a:t>
            </a:r>
            <a:r>
              <a:rPr lang="en-GB" sz="3400" dirty="0">
                <a:solidFill>
                  <a:srgbClr val="000000"/>
                </a:solidFill>
                <a:latin typeface="+mj-lt"/>
                <a:ea typeface="Times New Roman"/>
                <a:cs typeface="Frutiger 45 Light"/>
              </a:rPr>
              <a:t> which are egg free</a:t>
            </a:r>
            <a:endParaRPr lang="en-GB" sz="3400" b="1" dirty="0">
              <a:latin typeface="+mj-lt"/>
            </a:endParaRPr>
          </a:p>
          <a:p>
            <a:pPr>
              <a:lnSpc>
                <a:spcPct val="110000"/>
              </a:lnSpc>
              <a:spcAft>
                <a:spcPts val="0"/>
              </a:spcAft>
              <a:buFont typeface="Arial" pitchFamily="34" charset="0"/>
              <a:buChar char="•"/>
            </a:pPr>
            <a:r>
              <a:rPr lang="en-GB" sz="3400" dirty="0">
                <a:latin typeface="+mj-lt"/>
              </a:rPr>
              <a:t>adults with egg allergy can be immunised in any setting using the cell-cultured or recombinant inactivated egg-free vaccines (</a:t>
            </a:r>
            <a:r>
              <a:rPr lang="en-GB" sz="3400" dirty="0" err="1">
                <a:latin typeface="+mj-lt"/>
              </a:rPr>
              <a:t>IIVc</a:t>
            </a:r>
            <a:r>
              <a:rPr lang="en-GB" sz="3400" dirty="0">
                <a:latin typeface="+mj-lt"/>
              </a:rPr>
              <a:t> or </a:t>
            </a:r>
            <a:r>
              <a:rPr lang="en-GB" sz="3400" dirty="0" err="1">
                <a:latin typeface="+mj-lt"/>
              </a:rPr>
              <a:t>IIVr</a:t>
            </a:r>
            <a:r>
              <a:rPr lang="en-GB" sz="3400" dirty="0">
                <a:latin typeface="+mj-lt"/>
              </a:rPr>
              <a:t>)</a:t>
            </a:r>
          </a:p>
          <a:p>
            <a:pPr marL="457200" lvl="1" indent="0">
              <a:lnSpc>
                <a:spcPct val="110000"/>
              </a:lnSpc>
              <a:buNone/>
            </a:pPr>
            <a:r>
              <a:rPr lang="en-GB" sz="3200" dirty="0" err="1">
                <a:latin typeface="+mj-lt"/>
              </a:rPr>
              <a:t>IIVe</a:t>
            </a:r>
            <a:r>
              <a:rPr lang="en-GB" sz="3200" dirty="0">
                <a:latin typeface="+mj-lt"/>
              </a:rPr>
              <a:t> should only be offered if it is not possible to give </a:t>
            </a:r>
            <a:r>
              <a:rPr lang="en-GB" sz="3200" dirty="0" err="1">
                <a:latin typeface="+mj-lt"/>
              </a:rPr>
              <a:t>IIVc</a:t>
            </a:r>
            <a:r>
              <a:rPr lang="en-GB" sz="3200" dirty="0">
                <a:latin typeface="+mj-lt"/>
              </a:rPr>
              <a:t> or </a:t>
            </a:r>
            <a:r>
              <a:rPr lang="en-GB" sz="3200" dirty="0" err="1">
                <a:latin typeface="+mj-lt"/>
              </a:rPr>
              <a:t>IIVr</a:t>
            </a:r>
            <a:r>
              <a:rPr lang="en-GB" sz="3200" dirty="0">
                <a:latin typeface="+mj-lt"/>
              </a:rPr>
              <a:t>. If </a:t>
            </a:r>
            <a:r>
              <a:rPr lang="en-GB" sz="3200" dirty="0" err="1">
                <a:latin typeface="+mj-lt"/>
              </a:rPr>
              <a:t>IIVe</a:t>
            </a:r>
            <a:r>
              <a:rPr lang="en-GB" sz="3200" dirty="0">
                <a:latin typeface="+mj-lt"/>
              </a:rPr>
              <a:t> is given, it must have an ovalbumin content less than 0.12 micrograms/ml (equivalent to &lt;0.06 micrograms per 0.5ml dose)</a:t>
            </a:r>
          </a:p>
          <a:p>
            <a:pPr>
              <a:lnSpc>
                <a:spcPct val="110000"/>
              </a:lnSpc>
              <a:spcAft>
                <a:spcPts val="0"/>
              </a:spcAft>
              <a:buFont typeface="Arial" pitchFamily="34" charset="0"/>
              <a:buChar char="•"/>
            </a:pPr>
            <a:r>
              <a:rPr lang="en-GB" sz="3400" dirty="0">
                <a:latin typeface="+mj-lt"/>
              </a:rPr>
              <a:t>adults with severe anaphylaxis to egg which has previously required intensive care should be offered an egg-free vaccine or referred to a specialist for assessment with regard to receiving immunisation in hospital if this is not possible</a:t>
            </a:r>
          </a:p>
          <a:p>
            <a:pPr marL="0" indent="0">
              <a:buNone/>
            </a:pPr>
            <a:r>
              <a:rPr lang="en-GB" dirty="0"/>
              <a:t>NB: </a:t>
            </a:r>
            <a:r>
              <a:rPr lang="en-GB" dirty="0" err="1"/>
              <a:t>aIIV</a:t>
            </a:r>
            <a:r>
              <a:rPr lang="en-GB" dirty="0"/>
              <a:t> and IIV-HD are both egg-cultured vaccines and contain </a:t>
            </a:r>
            <a:r>
              <a:rPr lang="en-GB" dirty="0" err="1"/>
              <a:t>ovalubumin</a:t>
            </a:r>
            <a:endParaRPr lang="en-GB" dirty="0"/>
          </a:p>
        </p:txBody>
      </p:sp>
      <p:sp>
        <p:nvSpPr>
          <p:cNvPr id="7" name="Slide Number Placeholder 6">
            <a:extLst>
              <a:ext uri="{FF2B5EF4-FFF2-40B4-BE49-F238E27FC236}">
                <a16:creationId xmlns:a16="http://schemas.microsoft.com/office/drawing/2014/main" id="{229BBC54-6338-4A58-833F-16F4DA7DFC3D}"/>
              </a:ext>
            </a:extLst>
          </p:cNvPr>
          <p:cNvSpPr>
            <a:spLocks noGrp="1"/>
          </p:cNvSpPr>
          <p:nvPr>
            <p:ph type="sldNum" sz="quarter" idx="11"/>
          </p:nvPr>
        </p:nvSpPr>
        <p:spPr/>
        <p:txBody>
          <a:bodyPr/>
          <a:lstStyle/>
          <a:p>
            <a:fld id="{344369E4-5DE7-46E5-874E-4FD437973785}" type="slidenum">
              <a:rPr lang="en-GB" smtClean="0"/>
              <a:pPr/>
              <a:t>59</a:t>
            </a:fld>
            <a:endParaRPr lang="en-GB" sz="1400"/>
          </a:p>
        </p:txBody>
      </p:sp>
      <p:sp>
        <p:nvSpPr>
          <p:cNvPr id="9" name="Footer Placeholder 8">
            <a:extLst>
              <a:ext uri="{FF2B5EF4-FFF2-40B4-BE49-F238E27FC236}">
                <a16:creationId xmlns:a16="http://schemas.microsoft.com/office/drawing/2014/main" id="{A3B3D759-AF22-48B0-A27D-0767B32B803F}"/>
              </a:ext>
            </a:extLst>
          </p:cNvPr>
          <p:cNvSpPr>
            <a:spLocks noGrp="1"/>
          </p:cNvSpPr>
          <p:nvPr>
            <p:ph type="ftr" sz="quarter" idx="10"/>
          </p:nvPr>
        </p:nvSpPr>
        <p:spPr/>
        <p:txBody>
          <a:bodyPr/>
          <a:lstStyle/>
          <a:p>
            <a:r>
              <a:rPr lang="en-US"/>
              <a:t>The national flu vaccination programme 2025 to 2026</a:t>
            </a:r>
            <a:endParaRPr lang="en-GB" sz="1400"/>
          </a:p>
        </p:txBody>
      </p:sp>
    </p:spTree>
    <p:extLst>
      <p:ext uri="{BB962C8B-B14F-4D97-AF65-F5344CB8AC3E}">
        <p14:creationId xmlns:p14="http://schemas.microsoft.com/office/powerpoint/2010/main" val="4151363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1AE1B-DBA9-4051-9D3A-93ABC804249E}"/>
              </a:ext>
            </a:extLst>
          </p:cNvPr>
          <p:cNvSpPr>
            <a:spLocks noGrp="1"/>
          </p:cNvSpPr>
          <p:nvPr>
            <p:ph type="title"/>
          </p:nvPr>
        </p:nvSpPr>
        <p:spPr>
          <a:xfrm>
            <a:off x="348868" y="375361"/>
            <a:ext cx="4475059" cy="716323"/>
          </a:xfrm>
        </p:spPr>
        <p:txBody>
          <a:bodyPr/>
          <a:lstStyle/>
          <a:p>
            <a:r>
              <a:rPr lang="en-GB"/>
              <a:t>Learning outcomes</a:t>
            </a:r>
          </a:p>
        </p:txBody>
      </p:sp>
      <p:sp>
        <p:nvSpPr>
          <p:cNvPr id="3" name="Content Placeholder 2">
            <a:extLst>
              <a:ext uri="{FF2B5EF4-FFF2-40B4-BE49-F238E27FC236}">
                <a16:creationId xmlns:a16="http://schemas.microsoft.com/office/drawing/2014/main" id="{1EE91C48-1BD6-421A-8F3E-F68777BAB9CC}"/>
              </a:ext>
            </a:extLst>
          </p:cNvPr>
          <p:cNvSpPr>
            <a:spLocks noGrp="1"/>
          </p:cNvSpPr>
          <p:nvPr>
            <p:ph idx="1"/>
          </p:nvPr>
        </p:nvSpPr>
        <p:spPr>
          <a:xfrm>
            <a:off x="330205" y="1709509"/>
            <a:ext cx="11123857" cy="4351338"/>
          </a:xfrm>
        </p:spPr>
        <p:txBody>
          <a:bodyPr>
            <a:normAutofit fontScale="92500" lnSpcReduction="10000"/>
          </a:bodyPr>
          <a:lstStyle/>
          <a:p>
            <a:pPr marL="0" indent="0">
              <a:buNone/>
            </a:pPr>
            <a:r>
              <a:rPr lang="en-GB" b="1" dirty="0">
                <a:solidFill>
                  <a:srgbClr val="000000"/>
                </a:solidFill>
                <a:latin typeface="Arial" charset="0"/>
                <a:ea typeface="ヒラギノ角ゴ Pro W3" charset="-128"/>
                <a:cs typeface="ヒラギノ角ゴ Pro W3" charset="-128"/>
              </a:rPr>
              <a:t>On completion of this resource, healthcare practitioners will be able to:</a:t>
            </a:r>
          </a:p>
          <a:p>
            <a:pPr marL="266700" indent="-266700"/>
            <a:r>
              <a:rPr lang="en-GB" dirty="0">
                <a:latin typeface="Arial" charset="0"/>
                <a:ea typeface="ヒラギノ角ゴ Pro W3" charset="-128"/>
                <a:cs typeface="ヒラギノ角ゴ Pro W3" charset="-128"/>
              </a:rPr>
              <a:t>describe the cause of flu</a:t>
            </a:r>
          </a:p>
          <a:p>
            <a:pPr marL="266700" indent="-266700"/>
            <a:r>
              <a:rPr lang="en-GB" dirty="0">
                <a:latin typeface="Arial" charset="0"/>
                <a:ea typeface="ヒラギノ角ゴ Pro W3" charset="-128"/>
                <a:cs typeface="ヒラギノ角ゴ Pro W3" charset="-128"/>
              </a:rPr>
              <a:t>understand how flu is transmitted and the possible effects of flu</a:t>
            </a:r>
          </a:p>
          <a:p>
            <a:pPr marL="266700" indent="-266700"/>
            <a:r>
              <a:rPr lang="en-GB" dirty="0">
                <a:latin typeface="Arial" charset="0"/>
                <a:ea typeface="ヒラギノ角ゴ Pro W3" charset="-128"/>
                <a:cs typeface="ヒラギノ角ゴ Pro W3" charset="-128"/>
              </a:rPr>
              <a:t>understand the evidence base for the administration of flu vaccination to those in clinical risk groups, pregnant women, children and those aged 65 years and over </a:t>
            </a:r>
          </a:p>
          <a:p>
            <a:pPr marL="266700" indent="-266700"/>
            <a:r>
              <a:rPr lang="en-GB" dirty="0">
                <a:latin typeface="Arial" charset="0"/>
                <a:ea typeface="ヒラギノ角ゴ Pro W3" charset="-128"/>
                <a:cs typeface="ヒラギノ角ゴ Pro W3" charset="-128"/>
              </a:rPr>
              <a:t>explain which vaccines should be used and the precautions and contraindications to the administration of these</a:t>
            </a:r>
          </a:p>
          <a:p>
            <a:pPr marL="266700" indent="-266700"/>
            <a:r>
              <a:rPr lang="en-GB" dirty="0">
                <a:latin typeface="Arial" charset="0"/>
                <a:ea typeface="ヒラギノ角ゴ Pro W3" charset="-128"/>
                <a:cs typeface="ヒラギノ角ゴ Pro W3" charset="-128"/>
              </a:rPr>
              <a:t>explain the sequence of steps in flu vaccine administration</a:t>
            </a:r>
          </a:p>
          <a:p>
            <a:pPr marL="266700" indent="-266700"/>
            <a:r>
              <a:rPr lang="en-GB" dirty="0">
                <a:latin typeface="Arial" charset="0"/>
                <a:ea typeface="ヒラギノ角ゴ Pro W3" charset="-128"/>
                <a:cs typeface="ヒラギノ角ゴ Pro W3" charset="-128"/>
              </a:rPr>
              <a:t>explain the possible side effects from flu vaccines</a:t>
            </a:r>
          </a:p>
          <a:p>
            <a:pPr marL="266700" indent="-266700"/>
            <a:r>
              <a:rPr lang="en-GB" dirty="0">
                <a:latin typeface="Arial" charset="0"/>
                <a:ea typeface="ヒラギノ角ゴ Pro W3" charset="-128"/>
                <a:cs typeface="ヒラギノ角ゴ Pro W3" charset="-128"/>
              </a:rPr>
              <a:t>understand the importance of their role in promoting and providing evidence-based information about flu vaccination to patients</a:t>
            </a:r>
          </a:p>
          <a:p>
            <a:pPr marL="266700" indent="-266700"/>
            <a:r>
              <a:rPr lang="en-GB" dirty="0">
                <a:latin typeface="Arial" charset="0"/>
                <a:ea typeface="ヒラギノ角ゴ Pro W3" charset="-128"/>
                <a:cs typeface="ヒラギノ角ゴ Pro W3" charset="-128"/>
              </a:rPr>
              <a:t>identify sources of additional information</a:t>
            </a:r>
          </a:p>
          <a:p>
            <a:endParaRPr lang="en-GB" dirty="0"/>
          </a:p>
        </p:txBody>
      </p:sp>
      <p:sp>
        <p:nvSpPr>
          <p:cNvPr id="7" name="Slide Number Placeholder 6">
            <a:extLst>
              <a:ext uri="{FF2B5EF4-FFF2-40B4-BE49-F238E27FC236}">
                <a16:creationId xmlns:a16="http://schemas.microsoft.com/office/drawing/2014/main" id="{621FF7ED-C049-47D6-AD43-F2C352005DCD}"/>
              </a:ext>
            </a:extLst>
          </p:cNvPr>
          <p:cNvSpPr>
            <a:spLocks noGrp="1"/>
          </p:cNvSpPr>
          <p:nvPr>
            <p:ph type="sldNum" sz="quarter" idx="11"/>
          </p:nvPr>
        </p:nvSpPr>
        <p:spPr/>
        <p:txBody>
          <a:bodyPr/>
          <a:lstStyle/>
          <a:p>
            <a:fld id="{344369E4-5DE7-46E5-874E-4FD437973785}" type="slidenum">
              <a:rPr lang="en-GB" smtClean="0"/>
              <a:pPr/>
              <a:t>6</a:t>
            </a:fld>
            <a:endParaRPr lang="en-GB" sz="1400"/>
          </a:p>
        </p:txBody>
      </p:sp>
      <p:sp>
        <p:nvSpPr>
          <p:cNvPr id="9" name="Footer Placeholder 8">
            <a:extLst>
              <a:ext uri="{FF2B5EF4-FFF2-40B4-BE49-F238E27FC236}">
                <a16:creationId xmlns:a16="http://schemas.microsoft.com/office/drawing/2014/main" id="{AEDDDCED-00B8-4805-8038-8959774AE5E2}"/>
              </a:ext>
            </a:extLst>
          </p:cNvPr>
          <p:cNvSpPr>
            <a:spLocks noGrp="1"/>
          </p:cNvSpPr>
          <p:nvPr>
            <p:ph type="ftr" sz="quarter" idx="10"/>
          </p:nvPr>
        </p:nvSpPr>
        <p:spPr/>
        <p:txBody>
          <a:bodyPr/>
          <a:lstStyle/>
          <a:p>
            <a:r>
              <a:rPr lang="en-US"/>
              <a:t>The national flu vaccination programme 2025 to 2026</a:t>
            </a:r>
            <a:endParaRPr lang="en-GB" sz="1400"/>
          </a:p>
        </p:txBody>
      </p:sp>
    </p:spTree>
    <p:extLst>
      <p:ext uri="{BB962C8B-B14F-4D97-AF65-F5344CB8AC3E}">
        <p14:creationId xmlns:p14="http://schemas.microsoft.com/office/powerpoint/2010/main" val="27400193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13420-C557-4282-B745-C9AB88171C88}"/>
              </a:ext>
            </a:extLst>
          </p:cNvPr>
          <p:cNvSpPr>
            <a:spLocks noGrp="1"/>
          </p:cNvSpPr>
          <p:nvPr>
            <p:ph type="title"/>
          </p:nvPr>
        </p:nvSpPr>
        <p:spPr>
          <a:xfrm>
            <a:off x="628789" y="328710"/>
            <a:ext cx="5016235" cy="679000"/>
          </a:xfrm>
        </p:spPr>
        <p:txBody>
          <a:bodyPr/>
          <a:lstStyle/>
          <a:p>
            <a:r>
              <a:rPr lang="en-GB"/>
              <a:t>Egg allergy in children</a:t>
            </a:r>
          </a:p>
        </p:txBody>
      </p:sp>
      <p:sp>
        <p:nvSpPr>
          <p:cNvPr id="3" name="Content Placeholder 2">
            <a:extLst>
              <a:ext uri="{FF2B5EF4-FFF2-40B4-BE49-F238E27FC236}">
                <a16:creationId xmlns:a16="http://schemas.microsoft.com/office/drawing/2014/main" id="{64436CB0-84C0-462C-81C3-9CDCE5A2F46F}"/>
              </a:ext>
            </a:extLst>
          </p:cNvPr>
          <p:cNvSpPr>
            <a:spLocks noGrp="1"/>
          </p:cNvSpPr>
          <p:nvPr>
            <p:ph idx="1"/>
          </p:nvPr>
        </p:nvSpPr>
        <p:spPr>
          <a:xfrm>
            <a:off x="330205" y="1520890"/>
            <a:ext cx="11123857" cy="4917960"/>
          </a:xfrm>
        </p:spPr>
        <p:txBody>
          <a:bodyPr>
            <a:normAutofit fontScale="85000" lnSpcReduction="20000"/>
          </a:bodyPr>
          <a:lstStyle/>
          <a:p>
            <a:pPr>
              <a:lnSpc>
                <a:spcPct val="120000"/>
              </a:lnSpc>
              <a:buFont typeface="Arial" panose="020B0604020202020204" pitchFamily="34" charset="0"/>
              <a:buChar char="•"/>
            </a:pPr>
            <a:r>
              <a:rPr lang="en-US" sz="2400" dirty="0"/>
              <a:t>children with an egg allergy (</a:t>
            </a:r>
            <a:r>
              <a:rPr lang="en-GB" sz="2400" dirty="0"/>
              <a:t>including those with previous anaphylaxis to egg) </a:t>
            </a:r>
            <a:r>
              <a:rPr lang="en-US" sz="2400" dirty="0"/>
              <a:t>can be safely vaccinated with LAIV in any setting (including primary care and schools)</a:t>
            </a:r>
          </a:p>
          <a:p>
            <a:pPr>
              <a:lnSpc>
                <a:spcPct val="120000"/>
              </a:lnSpc>
              <a:buFont typeface="Arial" panose="020B0604020202020204" pitchFamily="34" charset="0"/>
              <a:buChar char="•"/>
            </a:pPr>
            <a:r>
              <a:rPr lang="en-GB" dirty="0"/>
              <a:t>h</a:t>
            </a:r>
            <a:r>
              <a:rPr lang="en-GB" sz="2400" dirty="0"/>
              <a:t>owever, children who have required </a:t>
            </a:r>
            <a:r>
              <a:rPr lang="en-GB" sz="2400" b="1" dirty="0"/>
              <a:t>admission to intensive care for a previous severe anaphylaxis to egg </a:t>
            </a:r>
            <a:r>
              <a:rPr lang="en-GB" sz="2400" dirty="0"/>
              <a:t>should be given LAIV in the hospital setting</a:t>
            </a:r>
            <a:endParaRPr lang="en-US" sz="2400" dirty="0"/>
          </a:p>
          <a:p>
            <a:pPr>
              <a:lnSpc>
                <a:spcPct val="120000"/>
              </a:lnSpc>
              <a:buFont typeface="Arial" panose="020B0604020202020204" pitchFamily="34" charset="0"/>
              <a:buChar char="•"/>
            </a:pPr>
            <a:r>
              <a:rPr lang="en-US" sz="2400" dirty="0"/>
              <a:t>children with both egg allergy and a clinical risk factor that contraindicates LAIV (for example immunosuppression) should be offered an egg-free inactivated flu vaccine with no ovalbumin (</a:t>
            </a:r>
            <a:r>
              <a:rPr lang="en-US" sz="2400" dirty="0" err="1"/>
              <a:t>IIVc</a:t>
            </a:r>
            <a:r>
              <a:rPr lang="en-US" sz="2400" dirty="0"/>
              <a:t>) or, if this is not possible, an </a:t>
            </a:r>
            <a:r>
              <a:rPr lang="en-US" dirty="0" err="1"/>
              <a:t>I</a:t>
            </a:r>
            <a:r>
              <a:rPr lang="en-US" sz="2400" dirty="0" err="1"/>
              <a:t>IVe</a:t>
            </a:r>
            <a:r>
              <a:rPr lang="en-US" sz="2400" dirty="0"/>
              <a:t> with a very low ovalbumin content (less than 0.12micrograms/ml)</a:t>
            </a:r>
            <a:r>
              <a:rPr lang="en-GB" dirty="0"/>
              <a:t> (if the egg allergy has previously required intensive care for anaphylaxis, then this should be given in hospital)</a:t>
            </a:r>
          </a:p>
          <a:p>
            <a:pPr>
              <a:lnSpc>
                <a:spcPct val="120000"/>
              </a:lnSpc>
              <a:buFont typeface="Arial" panose="020B0604020202020204" pitchFamily="34" charset="0"/>
              <a:buChar char="•"/>
            </a:pPr>
            <a:r>
              <a:rPr lang="en-GB" sz="2400" dirty="0"/>
              <a:t>eligible children from 6 months of age with egg allergy can also be given the cell-cultured inactivated egg-free vaccine</a:t>
            </a:r>
            <a:r>
              <a:rPr lang="en-GB" dirty="0"/>
              <a:t> </a:t>
            </a:r>
            <a:r>
              <a:rPr lang="en-GB" dirty="0" err="1"/>
              <a:t>I</a:t>
            </a:r>
            <a:r>
              <a:rPr lang="en-GB" sz="2400" dirty="0" err="1"/>
              <a:t>IVc</a:t>
            </a:r>
            <a:r>
              <a:rPr lang="en-GB" sz="2400" dirty="0"/>
              <a:t> </a:t>
            </a:r>
            <a:endParaRPr lang="en-GB" dirty="0"/>
          </a:p>
          <a:p>
            <a:pPr>
              <a:lnSpc>
                <a:spcPct val="120000"/>
              </a:lnSpc>
              <a:buFont typeface="Arial" panose="020B0604020202020204" pitchFamily="34" charset="0"/>
              <a:buChar char="•"/>
            </a:pPr>
            <a:r>
              <a:rPr lang="en-US" dirty="0"/>
              <a:t>children aged 6 months to under 9 years in a clinical risk group who have not been previously vaccinated against influenza will require a second dose (of either LAIV (over 2 years) or IIV as appropriate) </a:t>
            </a:r>
            <a:endParaRPr lang="en-GB" dirty="0"/>
          </a:p>
          <a:p>
            <a:pPr marL="0" indent="0">
              <a:lnSpc>
                <a:spcPct val="120000"/>
              </a:lnSpc>
              <a:buNone/>
            </a:pPr>
            <a:endParaRPr lang="en-GB" dirty="0"/>
          </a:p>
        </p:txBody>
      </p:sp>
      <p:sp>
        <p:nvSpPr>
          <p:cNvPr id="7" name="Slide Number Placeholder 6">
            <a:extLst>
              <a:ext uri="{FF2B5EF4-FFF2-40B4-BE49-F238E27FC236}">
                <a16:creationId xmlns:a16="http://schemas.microsoft.com/office/drawing/2014/main" id="{A9E5929A-5B7F-4690-9F5F-59DFC24C88F1}"/>
              </a:ext>
            </a:extLst>
          </p:cNvPr>
          <p:cNvSpPr>
            <a:spLocks noGrp="1"/>
          </p:cNvSpPr>
          <p:nvPr>
            <p:ph type="sldNum" sz="quarter" idx="11"/>
          </p:nvPr>
        </p:nvSpPr>
        <p:spPr/>
        <p:txBody>
          <a:bodyPr/>
          <a:lstStyle/>
          <a:p>
            <a:fld id="{344369E4-5DE7-46E5-874E-4FD437973785}" type="slidenum">
              <a:rPr lang="en-GB" smtClean="0"/>
              <a:pPr/>
              <a:t>60</a:t>
            </a:fld>
            <a:endParaRPr lang="en-GB" sz="1400"/>
          </a:p>
        </p:txBody>
      </p:sp>
      <p:sp>
        <p:nvSpPr>
          <p:cNvPr id="9" name="Footer Placeholder 8">
            <a:extLst>
              <a:ext uri="{FF2B5EF4-FFF2-40B4-BE49-F238E27FC236}">
                <a16:creationId xmlns:a16="http://schemas.microsoft.com/office/drawing/2014/main" id="{1B6F605E-58EB-45D6-9E87-A7FB24A72D2E}"/>
              </a:ext>
            </a:extLst>
          </p:cNvPr>
          <p:cNvSpPr>
            <a:spLocks noGrp="1"/>
          </p:cNvSpPr>
          <p:nvPr>
            <p:ph type="ftr" sz="quarter" idx="10"/>
          </p:nvPr>
        </p:nvSpPr>
        <p:spPr/>
        <p:txBody>
          <a:bodyPr/>
          <a:lstStyle/>
          <a:p>
            <a:r>
              <a:rPr lang="en-US"/>
              <a:t>The national flu vaccination programme 2025 to 2026</a:t>
            </a:r>
            <a:endParaRPr lang="en-GB" sz="1400"/>
          </a:p>
        </p:txBody>
      </p:sp>
    </p:spTree>
    <p:extLst>
      <p:ext uri="{BB962C8B-B14F-4D97-AF65-F5344CB8AC3E}">
        <p14:creationId xmlns:p14="http://schemas.microsoft.com/office/powerpoint/2010/main" val="18756821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1D4BBC8-AE48-4E49-B135-48B63BA11DAA}"/>
              </a:ext>
            </a:extLst>
          </p:cNvPr>
          <p:cNvSpPr txBox="1"/>
          <p:nvPr/>
        </p:nvSpPr>
        <p:spPr>
          <a:xfrm>
            <a:off x="428795" y="1695932"/>
            <a:ext cx="4960890" cy="3908762"/>
          </a:xfrm>
          <a:prstGeom prst="rect">
            <a:avLst/>
          </a:prstGeom>
          <a:noFill/>
        </p:spPr>
        <p:txBody>
          <a:bodyPr wrap="square" rtlCol="0">
            <a:spAutoFit/>
          </a:bodyPr>
          <a:lstStyle/>
          <a:p>
            <a:r>
              <a:rPr lang="en-GB" sz="2800" dirty="0"/>
              <a:t>The ovalbumin content of the flu vaccines available for 2025 to 2026 is given in the table available on the GOV.UK website </a:t>
            </a:r>
            <a:r>
              <a:rPr lang="en-GB" sz="1600" dirty="0">
                <a:hlinkClick r:id="rId2"/>
              </a:rPr>
              <a:t>www.gov.uk/government/publications/influenza-vaccines-marketed-in-the-uk</a:t>
            </a:r>
            <a:r>
              <a:rPr lang="en-GB" sz="1600" dirty="0"/>
              <a:t>.</a:t>
            </a:r>
          </a:p>
          <a:p>
            <a:endParaRPr lang="en-GB" sz="2000" dirty="0"/>
          </a:p>
          <a:p>
            <a:r>
              <a:rPr lang="en-GB" sz="2800" dirty="0"/>
              <a:t>It is also stated in the individual vaccine’s SmPC </a:t>
            </a:r>
          </a:p>
        </p:txBody>
      </p:sp>
      <p:sp>
        <p:nvSpPr>
          <p:cNvPr id="9" name="Title 1">
            <a:extLst>
              <a:ext uri="{FF2B5EF4-FFF2-40B4-BE49-F238E27FC236}">
                <a16:creationId xmlns:a16="http://schemas.microsoft.com/office/drawing/2014/main" id="{AE62F353-E8A9-4585-9147-20712B79B32A}"/>
              </a:ext>
            </a:extLst>
          </p:cNvPr>
          <p:cNvSpPr>
            <a:spLocks noGrp="1"/>
          </p:cNvSpPr>
          <p:nvPr>
            <p:ph type="title"/>
          </p:nvPr>
        </p:nvSpPr>
        <p:spPr>
          <a:xfrm>
            <a:off x="330206" y="358204"/>
            <a:ext cx="4369613" cy="705487"/>
          </a:xfrm>
        </p:spPr>
        <p:txBody>
          <a:bodyPr>
            <a:normAutofit fontScale="90000"/>
          </a:bodyPr>
          <a:lstStyle/>
          <a:p>
            <a:r>
              <a:rPr lang="en-GB" sz="4000"/>
              <a:t>Ovalbumin content</a:t>
            </a:r>
            <a:endParaRPr lang="en-GB"/>
          </a:p>
        </p:txBody>
      </p:sp>
      <p:sp>
        <p:nvSpPr>
          <p:cNvPr id="3" name="Slide Number Placeholder 2">
            <a:extLst>
              <a:ext uri="{FF2B5EF4-FFF2-40B4-BE49-F238E27FC236}">
                <a16:creationId xmlns:a16="http://schemas.microsoft.com/office/drawing/2014/main" id="{5D833B0D-5FB3-4740-947C-2EDB9536B939}"/>
              </a:ext>
            </a:extLst>
          </p:cNvPr>
          <p:cNvSpPr>
            <a:spLocks noGrp="1"/>
          </p:cNvSpPr>
          <p:nvPr>
            <p:ph type="sldNum" sz="quarter" idx="11"/>
          </p:nvPr>
        </p:nvSpPr>
        <p:spPr/>
        <p:txBody>
          <a:bodyPr/>
          <a:lstStyle/>
          <a:p>
            <a:fld id="{344369E4-5DE7-46E5-874E-4FD437973785}" type="slidenum">
              <a:rPr lang="en-GB" smtClean="0"/>
              <a:pPr/>
              <a:t>61</a:t>
            </a:fld>
            <a:endParaRPr lang="en-GB" sz="1400"/>
          </a:p>
        </p:txBody>
      </p:sp>
      <p:sp>
        <p:nvSpPr>
          <p:cNvPr id="10" name="Footer Placeholder 9">
            <a:extLst>
              <a:ext uri="{FF2B5EF4-FFF2-40B4-BE49-F238E27FC236}">
                <a16:creationId xmlns:a16="http://schemas.microsoft.com/office/drawing/2014/main" id="{44B8CB69-6342-460B-AFD0-E6A31FA1219F}"/>
              </a:ext>
            </a:extLst>
          </p:cNvPr>
          <p:cNvSpPr>
            <a:spLocks noGrp="1"/>
          </p:cNvSpPr>
          <p:nvPr>
            <p:ph type="ftr" sz="quarter" idx="10"/>
          </p:nvPr>
        </p:nvSpPr>
        <p:spPr/>
        <p:txBody>
          <a:bodyPr/>
          <a:lstStyle/>
          <a:p>
            <a:r>
              <a:rPr lang="en-US"/>
              <a:t>The national flu vaccination programme 2025 to 2026</a:t>
            </a:r>
            <a:endParaRPr lang="en-GB" sz="1400"/>
          </a:p>
        </p:txBody>
      </p:sp>
      <p:pic>
        <p:nvPicPr>
          <p:cNvPr id="5" name="Picture 4">
            <a:extLst>
              <a:ext uri="{FF2B5EF4-FFF2-40B4-BE49-F238E27FC236}">
                <a16:creationId xmlns:a16="http://schemas.microsoft.com/office/drawing/2014/main" id="{CF67C53E-1189-5221-A2F5-6C17D0253999}"/>
              </a:ext>
            </a:extLst>
          </p:cNvPr>
          <p:cNvPicPr>
            <a:picLocks noChangeAspect="1"/>
          </p:cNvPicPr>
          <p:nvPr/>
        </p:nvPicPr>
        <p:blipFill>
          <a:blip r:embed="rId3"/>
          <a:stretch>
            <a:fillRect/>
          </a:stretch>
        </p:blipFill>
        <p:spPr>
          <a:xfrm>
            <a:off x="5720474" y="87425"/>
            <a:ext cx="6195154" cy="6533225"/>
          </a:xfrm>
          <a:prstGeom prst="rect">
            <a:avLst/>
          </a:prstGeom>
        </p:spPr>
      </p:pic>
      <p:sp>
        <p:nvSpPr>
          <p:cNvPr id="11" name="Rectangle 10">
            <a:extLst>
              <a:ext uri="{FF2B5EF4-FFF2-40B4-BE49-F238E27FC236}">
                <a16:creationId xmlns:a16="http://schemas.microsoft.com/office/drawing/2014/main" id="{FC28B38E-94AB-BB0B-7C6D-BA4024280714}"/>
              </a:ext>
            </a:extLst>
          </p:cNvPr>
          <p:cNvSpPr/>
          <p:nvPr/>
        </p:nvSpPr>
        <p:spPr>
          <a:xfrm>
            <a:off x="9802386" y="628650"/>
            <a:ext cx="1154659" cy="59150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76200">
                <a:solidFill>
                  <a:schemeClr val="tx1"/>
                </a:solidFill>
              </a:ln>
            </a:endParaRPr>
          </a:p>
        </p:txBody>
      </p:sp>
    </p:spTree>
    <p:extLst>
      <p:ext uri="{BB962C8B-B14F-4D97-AF65-F5344CB8AC3E}">
        <p14:creationId xmlns:p14="http://schemas.microsoft.com/office/powerpoint/2010/main" val="31941474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C248-17BE-4DE1-B4E4-ADC5B82815E7}"/>
              </a:ext>
            </a:extLst>
          </p:cNvPr>
          <p:cNvSpPr>
            <a:spLocks noGrp="1"/>
          </p:cNvSpPr>
          <p:nvPr>
            <p:ph type="title"/>
          </p:nvPr>
        </p:nvSpPr>
        <p:spPr>
          <a:xfrm>
            <a:off x="414182" y="195937"/>
            <a:ext cx="6770389" cy="718457"/>
          </a:xfrm>
        </p:spPr>
        <p:txBody>
          <a:bodyPr>
            <a:normAutofit fontScale="90000"/>
          </a:bodyPr>
          <a:lstStyle/>
          <a:p>
            <a:pPr>
              <a:lnSpc>
                <a:spcPct val="140000"/>
              </a:lnSpc>
              <a:spcAft>
                <a:spcPts val="1200"/>
              </a:spcAft>
            </a:pPr>
            <a:r>
              <a:rPr lang="en-GB" sz="4400" dirty="0">
                <a:effectLst/>
                <a:latin typeface="+mn-lt"/>
                <a:ea typeface="Calibri" panose="020F0502020204030204" pitchFamily="34" charset="0"/>
                <a:cs typeface="Times New Roman" panose="02020603050405020304" pitchFamily="18" charset="0"/>
              </a:rPr>
              <a:t>Salicylate therapy and LAIV</a:t>
            </a:r>
            <a:br>
              <a:rPr lang="en-GB" sz="40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ACE88144-BD14-4E77-8C90-5ED9B846E5F4}"/>
              </a:ext>
            </a:extLst>
          </p:cNvPr>
          <p:cNvSpPr>
            <a:spLocks noGrp="1"/>
          </p:cNvSpPr>
          <p:nvPr>
            <p:ph idx="1"/>
          </p:nvPr>
        </p:nvSpPr>
        <p:spPr/>
        <p:txBody>
          <a:bodyPr>
            <a:normAutofit fontScale="92500" lnSpcReduction="10000"/>
          </a:bodyPr>
          <a:lstStyle/>
          <a:p>
            <a:r>
              <a:rPr lang="en-GB" dirty="0">
                <a:latin typeface="+mn-lt"/>
                <a:ea typeface="Aptos" panose="020B0004020202020204" pitchFamily="34" charset="0"/>
                <a:cs typeface="Aptos" panose="020B0004020202020204" pitchFamily="34" charset="0"/>
              </a:rPr>
              <a:t>t</a:t>
            </a:r>
            <a:r>
              <a:rPr lang="en-GB" sz="2400" dirty="0">
                <a:effectLst/>
                <a:latin typeface="+mn-lt"/>
                <a:ea typeface="Aptos" panose="020B0004020202020204" pitchFamily="34" charset="0"/>
                <a:cs typeface="Aptos" panose="020B0004020202020204" pitchFamily="34" charset="0"/>
              </a:rPr>
              <a:t>he SmPC for LAIV lists salicylate use among children and adolescents as a contraindication for LAIV because of reports of the association of </a:t>
            </a:r>
            <a:r>
              <a:rPr lang="en-GB" sz="2400" u="sng" dirty="0">
                <a:solidFill>
                  <a:srgbClr val="365F91"/>
                </a:solidFill>
                <a:effectLst/>
                <a:latin typeface="+mn-lt"/>
                <a:ea typeface="Times New Roman" panose="02020603050405020304" pitchFamily="18" charset="0"/>
                <a:cs typeface="Times New Roman" panose="02020603050405020304" pitchFamily="18" charset="0"/>
                <a:hlinkClick r:id="rId3"/>
              </a:rPr>
              <a:t>Reye’s syndrome</a:t>
            </a:r>
            <a:r>
              <a:rPr lang="en-GB" sz="2400" u="sng" dirty="0">
                <a:solidFill>
                  <a:srgbClr val="365F91"/>
                </a:solidFill>
                <a:effectLst/>
                <a:latin typeface="+mn-lt"/>
                <a:ea typeface="Times New Roman" panose="02020603050405020304" pitchFamily="18" charset="0"/>
                <a:cs typeface="Times New Roman" panose="02020603050405020304" pitchFamily="18" charset="0"/>
              </a:rPr>
              <a:t> </a:t>
            </a:r>
            <a:r>
              <a:rPr lang="en-GB" sz="2400" dirty="0">
                <a:effectLst/>
                <a:latin typeface="+mn-lt"/>
                <a:ea typeface="Aptos" panose="020B0004020202020204" pitchFamily="34" charset="0"/>
                <a:cs typeface="Aptos" panose="020B0004020202020204" pitchFamily="34" charset="0"/>
              </a:rPr>
              <a:t>with salicylates and wild-type influenza infection</a:t>
            </a:r>
          </a:p>
          <a:p>
            <a:r>
              <a:rPr lang="en-GB" dirty="0">
                <a:latin typeface="+mn-lt"/>
              </a:rPr>
              <a:t>Reye's syndrome is a very rare disorder that can cause serious liver and brain damage. If not treated promptly, it may lead to permanent brain injury or death</a:t>
            </a:r>
            <a:endParaRPr lang="en-GB" sz="2400" dirty="0">
              <a:effectLst/>
              <a:latin typeface="+mn-lt"/>
              <a:ea typeface="Aptos" panose="020B0004020202020204" pitchFamily="34" charset="0"/>
              <a:cs typeface="Aptos" panose="020B0004020202020204" pitchFamily="34" charset="0"/>
            </a:endParaRPr>
          </a:p>
          <a:p>
            <a:r>
              <a:rPr lang="en-GB" dirty="0">
                <a:latin typeface="+mn-lt"/>
                <a:ea typeface="Aptos" panose="020B0004020202020204" pitchFamily="34" charset="0"/>
                <a:cs typeface="Aptos" panose="020B0004020202020204" pitchFamily="34" charset="0"/>
              </a:rPr>
              <a:t>n</a:t>
            </a:r>
            <a:r>
              <a:rPr lang="en-GB" sz="2400" dirty="0">
                <a:effectLst/>
                <a:latin typeface="+mn-lt"/>
                <a:ea typeface="Aptos" panose="020B0004020202020204" pitchFamily="34" charset="0"/>
                <a:cs typeface="Aptos" panose="020B0004020202020204" pitchFamily="34" charset="0"/>
              </a:rPr>
              <a:t>o direct association between salicylate therapy and LAIV and Reye’s syndrome has been described, and it is included on the SmPC on theoretical grounds only </a:t>
            </a:r>
          </a:p>
          <a:p>
            <a:r>
              <a:rPr lang="en-GB" dirty="0">
                <a:latin typeface="+mn-lt"/>
                <a:ea typeface="Aptos" panose="020B0004020202020204" pitchFamily="34" charset="0"/>
                <a:cs typeface="Aptos" panose="020B0004020202020204" pitchFamily="34" charset="0"/>
              </a:rPr>
              <a:t>a</a:t>
            </a:r>
            <a:r>
              <a:rPr lang="en-GB" sz="2400" dirty="0">
                <a:effectLst/>
                <a:latin typeface="+mn-lt"/>
                <a:ea typeface="Aptos" panose="020B0004020202020204" pitchFamily="34" charset="0"/>
                <a:cs typeface="Aptos" panose="020B0004020202020204" pitchFamily="34" charset="0"/>
              </a:rPr>
              <a:t>s a precaution children and adolescents receiving salicylate therapy that has been associated with Reye’s syndrome (such as systemic aspirin therapy) should not be offered LAIV (they should be offered an inactivated vaccine (</a:t>
            </a:r>
            <a:r>
              <a:rPr lang="en-GB" sz="2400" dirty="0" err="1">
                <a:effectLst/>
                <a:latin typeface="+mn-lt"/>
                <a:ea typeface="Aptos" panose="020B0004020202020204" pitchFamily="34" charset="0"/>
                <a:cs typeface="Aptos" panose="020B0004020202020204" pitchFamily="34" charset="0"/>
              </a:rPr>
              <a:t>IIVc</a:t>
            </a:r>
            <a:r>
              <a:rPr lang="en-GB" sz="2400" dirty="0">
                <a:effectLst/>
                <a:latin typeface="+mn-lt"/>
                <a:ea typeface="Aptos" panose="020B0004020202020204" pitchFamily="34" charset="0"/>
                <a:cs typeface="Aptos" panose="020B0004020202020204" pitchFamily="34" charset="0"/>
              </a:rPr>
              <a:t>) instead)</a:t>
            </a:r>
          </a:p>
          <a:p>
            <a:r>
              <a:rPr lang="en-GB" sz="2400" dirty="0">
                <a:effectLst/>
                <a:latin typeface="+mn-lt"/>
                <a:ea typeface="Aptos" panose="020B0004020202020204" pitchFamily="34" charset="0"/>
                <a:cs typeface="Aptos" panose="020B0004020202020204" pitchFamily="34" charset="0"/>
              </a:rPr>
              <a:t>however LAIV can be offered to children and adolescents receiving salicylates that are not associated with Reye’s syndrome such as salicylates given for topical treatment of localised conditions or </a:t>
            </a:r>
            <a:r>
              <a:rPr lang="en-GB" sz="2400" dirty="0" err="1">
                <a:effectLst/>
                <a:latin typeface="+mn-lt"/>
                <a:ea typeface="Aptos" panose="020B0004020202020204" pitchFamily="34" charset="0"/>
                <a:cs typeface="Aptos" panose="020B0004020202020204" pitchFamily="34" charset="0"/>
              </a:rPr>
              <a:t>aminosalicylates</a:t>
            </a:r>
            <a:r>
              <a:rPr lang="en-GB" sz="2400" dirty="0">
                <a:effectLst/>
                <a:latin typeface="+mn-lt"/>
                <a:ea typeface="Aptos" panose="020B0004020202020204" pitchFamily="34" charset="0"/>
                <a:cs typeface="Aptos" panose="020B0004020202020204" pitchFamily="34" charset="0"/>
              </a:rPr>
              <a:t> for inflammatory bowel disease</a:t>
            </a:r>
            <a:endParaRPr lang="en-GB" dirty="0">
              <a:latin typeface="+mn-lt"/>
            </a:endParaRPr>
          </a:p>
        </p:txBody>
      </p:sp>
      <p:sp>
        <p:nvSpPr>
          <p:cNvPr id="7" name="Slide Number Placeholder 6">
            <a:extLst>
              <a:ext uri="{FF2B5EF4-FFF2-40B4-BE49-F238E27FC236}">
                <a16:creationId xmlns:a16="http://schemas.microsoft.com/office/drawing/2014/main" id="{1A410667-F532-4AC7-95C4-F4D825C9A789}"/>
              </a:ext>
            </a:extLst>
          </p:cNvPr>
          <p:cNvSpPr>
            <a:spLocks noGrp="1"/>
          </p:cNvSpPr>
          <p:nvPr>
            <p:ph type="sldNum" sz="quarter" idx="11"/>
          </p:nvPr>
        </p:nvSpPr>
        <p:spPr/>
        <p:txBody>
          <a:bodyPr/>
          <a:lstStyle/>
          <a:p>
            <a:fld id="{344369E4-5DE7-46E5-874E-4FD437973785}" type="slidenum">
              <a:rPr lang="en-GB" smtClean="0"/>
              <a:pPr/>
              <a:t>62</a:t>
            </a:fld>
            <a:endParaRPr lang="en-GB" sz="1400"/>
          </a:p>
        </p:txBody>
      </p:sp>
      <p:sp>
        <p:nvSpPr>
          <p:cNvPr id="9" name="Footer Placeholder 8">
            <a:extLst>
              <a:ext uri="{FF2B5EF4-FFF2-40B4-BE49-F238E27FC236}">
                <a16:creationId xmlns:a16="http://schemas.microsoft.com/office/drawing/2014/main" id="{D0C0313C-35DB-4EE3-BC95-ECC998E905C7}"/>
              </a:ext>
            </a:extLst>
          </p:cNvPr>
          <p:cNvSpPr>
            <a:spLocks noGrp="1"/>
          </p:cNvSpPr>
          <p:nvPr>
            <p:ph type="ftr" sz="quarter" idx="10"/>
          </p:nvPr>
        </p:nvSpPr>
        <p:spPr/>
        <p:txBody>
          <a:bodyPr/>
          <a:lstStyle/>
          <a:p>
            <a:r>
              <a:rPr lang="en-US"/>
              <a:t>The national flu vaccination programme 2025 to 2026</a:t>
            </a:r>
            <a:endParaRPr lang="en-GB" sz="1400"/>
          </a:p>
        </p:txBody>
      </p:sp>
    </p:spTree>
    <p:extLst>
      <p:ext uri="{BB962C8B-B14F-4D97-AF65-F5344CB8AC3E}">
        <p14:creationId xmlns:p14="http://schemas.microsoft.com/office/powerpoint/2010/main" val="29408955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D1AE1-72E5-44AE-BB61-9F37167E73F7}"/>
              </a:ext>
            </a:extLst>
          </p:cNvPr>
          <p:cNvSpPr>
            <a:spLocks noGrp="1"/>
          </p:cNvSpPr>
          <p:nvPr>
            <p:ph type="title"/>
          </p:nvPr>
        </p:nvSpPr>
        <p:spPr>
          <a:xfrm>
            <a:off x="516824" y="366034"/>
            <a:ext cx="7731443" cy="716323"/>
          </a:xfrm>
        </p:spPr>
        <p:txBody>
          <a:bodyPr/>
          <a:lstStyle/>
          <a:p>
            <a:r>
              <a:rPr lang="en-US"/>
              <a:t>Inadvertent administration of LAIV</a:t>
            </a:r>
            <a:endParaRPr lang="en-GB"/>
          </a:p>
        </p:txBody>
      </p:sp>
      <p:sp>
        <p:nvSpPr>
          <p:cNvPr id="3" name="Content Placeholder 2">
            <a:extLst>
              <a:ext uri="{FF2B5EF4-FFF2-40B4-BE49-F238E27FC236}">
                <a16:creationId xmlns:a16="http://schemas.microsoft.com/office/drawing/2014/main" id="{0D4868D4-004D-488C-A437-FAABECB0303F}"/>
              </a:ext>
            </a:extLst>
          </p:cNvPr>
          <p:cNvSpPr>
            <a:spLocks noGrp="1"/>
          </p:cNvSpPr>
          <p:nvPr>
            <p:ph idx="1"/>
          </p:nvPr>
        </p:nvSpPr>
        <p:spPr/>
        <p:txBody>
          <a:bodyPr/>
          <a:lstStyle/>
          <a:p>
            <a:pPr>
              <a:buFont typeface="Arial" panose="020B0604020202020204" pitchFamily="34" charset="0"/>
              <a:buChar char="•"/>
            </a:pPr>
            <a:r>
              <a:rPr lang="en-US" sz="2400" dirty="0"/>
              <a:t>if an immunocompromised individual receives LAIV, the degree of immunosuppression should be assessed</a:t>
            </a:r>
          </a:p>
          <a:p>
            <a:pPr>
              <a:buFont typeface="Arial" panose="020B0604020202020204" pitchFamily="34" charset="0"/>
              <a:buChar char="•"/>
            </a:pPr>
            <a:r>
              <a:rPr lang="en-US" sz="2400" dirty="0"/>
              <a:t>if the individual is severely immunocompromised, antiviral prophylaxis should be considered</a:t>
            </a:r>
          </a:p>
          <a:p>
            <a:pPr>
              <a:buFont typeface="Arial" panose="020B0604020202020204" pitchFamily="34" charset="0"/>
              <a:buChar char="•"/>
            </a:pPr>
            <a:r>
              <a:rPr lang="en-US" dirty="0"/>
              <a:t>o</a:t>
            </a:r>
            <a:r>
              <a:rPr lang="en-US" sz="2400" dirty="0"/>
              <a:t>therwise, they should be advised to seek medical advice if they develop flu-like symptoms in the 4 days following administration of the vaccine</a:t>
            </a:r>
          </a:p>
          <a:p>
            <a:pPr>
              <a:buFont typeface="Arial" panose="020B0604020202020204" pitchFamily="34" charset="0"/>
              <a:buChar char="•"/>
            </a:pPr>
            <a:r>
              <a:rPr lang="en-US" sz="2400" dirty="0"/>
              <a:t>if antivirals are used for prophylaxis or treatment, the individual should also be offered inactivated flu vaccine in order to </a:t>
            </a:r>
            <a:r>
              <a:rPr lang="en-US" sz="2400" dirty="0" err="1"/>
              <a:t>maximise</a:t>
            </a:r>
            <a:r>
              <a:rPr lang="en-US" sz="2400" dirty="0"/>
              <a:t> their protection (this can be given straight away)</a:t>
            </a:r>
            <a:endParaRPr lang="en-GB" sz="2400" dirty="0"/>
          </a:p>
          <a:p>
            <a:endParaRPr lang="en-GB" dirty="0"/>
          </a:p>
        </p:txBody>
      </p:sp>
      <p:sp>
        <p:nvSpPr>
          <p:cNvPr id="7" name="Slide Number Placeholder 6">
            <a:extLst>
              <a:ext uri="{FF2B5EF4-FFF2-40B4-BE49-F238E27FC236}">
                <a16:creationId xmlns:a16="http://schemas.microsoft.com/office/drawing/2014/main" id="{D3D8B8B1-23BB-40EB-8CCE-9406CE080C95}"/>
              </a:ext>
            </a:extLst>
          </p:cNvPr>
          <p:cNvSpPr>
            <a:spLocks noGrp="1"/>
          </p:cNvSpPr>
          <p:nvPr>
            <p:ph type="sldNum" sz="quarter" idx="11"/>
          </p:nvPr>
        </p:nvSpPr>
        <p:spPr/>
        <p:txBody>
          <a:bodyPr/>
          <a:lstStyle/>
          <a:p>
            <a:fld id="{344369E4-5DE7-46E5-874E-4FD437973785}" type="slidenum">
              <a:rPr lang="en-GB" smtClean="0"/>
              <a:pPr/>
              <a:t>63</a:t>
            </a:fld>
            <a:endParaRPr lang="en-GB" sz="1400"/>
          </a:p>
        </p:txBody>
      </p:sp>
      <p:sp>
        <p:nvSpPr>
          <p:cNvPr id="9" name="Footer Placeholder 8">
            <a:extLst>
              <a:ext uri="{FF2B5EF4-FFF2-40B4-BE49-F238E27FC236}">
                <a16:creationId xmlns:a16="http://schemas.microsoft.com/office/drawing/2014/main" id="{CCCD5906-9BDC-4FA1-8C54-2523F50D74A7}"/>
              </a:ext>
            </a:extLst>
          </p:cNvPr>
          <p:cNvSpPr>
            <a:spLocks noGrp="1"/>
          </p:cNvSpPr>
          <p:nvPr>
            <p:ph type="ftr" sz="quarter" idx="10"/>
          </p:nvPr>
        </p:nvSpPr>
        <p:spPr/>
        <p:txBody>
          <a:bodyPr/>
          <a:lstStyle/>
          <a:p>
            <a:r>
              <a:rPr lang="en-US"/>
              <a:t>The national flu vaccination programme 2025 to 2026</a:t>
            </a:r>
            <a:endParaRPr lang="en-GB" sz="1400"/>
          </a:p>
        </p:txBody>
      </p:sp>
    </p:spTree>
    <p:extLst>
      <p:ext uri="{BB962C8B-B14F-4D97-AF65-F5344CB8AC3E}">
        <p14:creationId xmlns:p14="http://schemas.microsoft.com/office/powerpoint/2010/main" val="31174226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D5A9A-6BBC-473E-9FA5-4D6E20235D74}"/>
              </a:ext>
            </a:extLst>
          </p:cNvPr>
          <p:cNvSpPr>
            <a:spLocks noGrp="1"/>
          </p:cNvSpPr>
          <p:nvPr>
            <p:ph type="title"/>
          </p:nvPr>
        </p:nvSpPr>
        <p:spPr>
          <a:xfrm>
            <a:off x="582134" y="366033"/>
            <a:ext cx="5641386" cy="660339"/>
          </a:xfrm>
        </p:spPr>
        <p:txBody>
          <a:bodyPr/>
          <a:lstStyle/>
          <a:p>
            <a:r>
              <a:rPr lang="en-GB"/>
              <a:t>LAIV and ‘viral shedding’</a:t>
            </a:r>
          </a:p>
        </p:txBody>
      </p:sp>
      <p:sp>
        <p:nvSpPr>
          <p:cNvPr id="3" name="Content Placeholder 2">
            <a:extLst>
              <a:ext uri="{FF2B5EF4-FFF2-40B4-BE49-F238E27FC236}">
                <a16:creationId xmlns:a16="http://schemas.microsoft.com/office/drawing/2014/main" id="{3893DE1C-C973-4DDB-B527-AB317629C26E}"/>
              </a:ext>
            </a:extLst>
          </p:cNvPr>
          <p:cNvSpPr>
            <a:spLocks noGrp="1"/>
          </p:cNvSpPr>
          <p:nvPr>
            <p:ph idx="1"/>
          </p:nvPr>
        </p:nvSpPr>
        <p:spPr>
          <a:xfrm>
            <a:off x="432844" y="1401602"/>
            <a:ext cx="11123857" cy="4351338"/>
          </a:xfrm>
        </p:spPr>
        <p:txBody>
          <a:bodyPr>
            <a:noAutofit/>
          </a:bodyPr>
          <a:lstStyle/>
          <a:p>
            <a:pPr marL="215900" marR="0" lvl="2" indent="-215900" algn="l" defTabSz="914400" rtl="0" eaLnBrk="0" fontAlgn="base" latinLnBrk="0" hangingPunct="0">
              <a:lnSpc>
                <a:spcPct val="100000"/>
              </a:lnSpc>
              <a:spcBef>
                <a:spcPts val="0"/>
              </a:spcBef>
              <a:spcAft>
                <a:spcPct val="0"/>
              </a:spcAft>
              <a:buClrTx/>
              <a:buSzTx/>
              <a:buFont typeface="Arial" pitchFamily="84" charset="0"/>
              <a:buChar char="•"/>
              <a:tabLst/>
              <a:defRPr/>
            </a:pPr>
            <a:r>
              <a:rPr kumimoji="0" lang="en-GB" sz="2200" b="0" i="0" u="none" strike="noStrike" kern="1200" cap="none" spc="0" normalizeH="0" baseline="0" noProof="0">
                <a:ln>
                  <a:noFill/>
                </a:ln>
                <a:solidFill>
                  <a:prstClr val="black"/>
                </a:solidFill>
                <a:effectLst/>
                <a:uLnTx/>
                <a:uFillTx/>
                <a:latin typeface="Arial" pitchFamily="34" charset="0"/>
                <a:ea typeface="ヒラギノ角ゴ Pro W3" pitchFamily="84" charset="-128"/>
                <a:cs typeface="+mn-cs"/>
              </a:rPr>
              <a:t>LAIV does not create an external mist of vaccine virus in the air when children are being vaccinated and others in the room should not be at risk of ‘catching’ the vaccine virus</a:t>
            </a:r>
          </a:p>
          <a:p>
            <a:pPr marL="215900" marR="0" lvl="2" indent="-215900" algn="l" defTabSz="914400" rtl="0" eaLnBrk="0" fontAlgn="base" latinLnBrk="0" hangingPunct="0">
              <a:lnSpc>
                <a:spcPct val="100000"/>
              </a:lnSpc>
              <a:spcBef>
                <a:spcPts val="0"/>
              </a:spcBef>
              <a:spcAft>
                <a:spcPct val="0"/>
              </a:spcAft>
              <a:buClrTx/>
              <a:buSzTx/>
              <a:buFont typeface="Arial" pitchFamily="84" charset="0"/>
              <a:buChar char="•"/>
              <a:tabLst/>
              <a:defRPr/>
            </a:pPr>
            <a:endParaRPr kumimoji="0" lang="en-GB" sz="2200" b="0" i="0" u="none" strike="noStrike" kern="1200" cap="none" spc="0" normalizeH="0" baseline="0" noProof="0">
              <a:ln>
                <a:noFill/>
              </a:ln>
              <a:solidFill>
                <a:prstClr val="black"/>
              </a:solidFill>
              <a:effectLst/>
              <a:uLnTx/>
              <a:uFillTx/>
              <a:latin typeface="Arial" pitchFamily="34" charset="0"/>
              <a:ea typeface="ヒラギノ角ゴ Pro W3" pitchFamily="84" charset="-128"/>
              <a:cs typeface="+mn-cs"/>
            </a:endParaRPr>
          </a:p>
          <a:p>
            <a:pPr marL="215900" marR="0" lvl="2" indent="-215900" algn="l" defTabSz="914400" rtl="0" eaLnBrk="0" fontAlgn="base" latinLnBrk="0" hangingPunct="0">
              <a:lnSpc>
                <a:spcPct val="100000"/>
              </a:lnSpc>
              <a:spcBef>
                <a:spcPts val="0"/>
              </a:spcBef>
              <a:spcAft>
                <a:spcPct val="0"/>
              </a:spcAft>
              <a:buClrTx/>
              <a:buSzTx/>
              <a:buFont typeface="Arial" pitchFamily="84" charset="0"/>
              <a:buChar char="•"/>
              <a:tabLst/>
              <a:defRPr/>
            </a:pPr>
            <a:r>
              <a:rPr kumimoji="0" lang="en-GB" sz="2200" b="0" i="0" u="none" strike="noStrike" kern="1200" cap="none" spc="0" normalizeH="0" baseline="0" noProof="0">
                <a:ln>
                  <a:noFill/>
                </a:ln>
                <a:solidFill>
                  <a:prstClr val="black"/>
                </a:solidFill>
                <a:effectLst/>
                <a:uLnTx/>
                <a:uFillTx/>
                <a:latin typeface="Arial" pitchFamily="34" charset="0"/>
                <a:ea typeface="ヒラギノ角ゴ Pro W3" pitchFamily="84" charset="-128"/>
                <a:cs typeface="+mn-cs"/>
              </a:rPr>
              <a:t>administration of the intranasal vaccine delivers just 0.1ml of fluid straight into each nostril and almost all the fluid is immediately absorbed into the child’s nose</a:t>
            </a:r>
          </a:p>
          <a:p>
            <a:pPr marL="215900" marR="0" lvl="2" indent="-215900" algn="l" defTabSz="914400" rtl="0" eaLnBrk="0" fontAlgn="base" latinLnBrk="0" hangingPunct="0">
              <a:lnSpc>
                <a:spcPct val="100000"/>
              </a:lnSpc>
              <a:spcBef>
                <a:spcPts val="0"/>
              </a:spcBef>
              <a:spcAft>
                <a:spcPct val="0"/>
              </a:spcAft>
              <a:buClrTx/>
              <a:buSzTx/>
              <a:buFont typeface="Arial" pitchFamily="84" charset="0"/>
              <a:buChar char="•"/>
              <a:tabLst/>
              <a:defRPr/>
            </a:pPr>
            <a:endParaRPr kumimoji="0" lang="en-GB" sz="2200" b="0" i="0" u="none" strike="noStrike" kern="1200" cap="none" spc="0" normalizeH="0" baseline="0" noProof="0">
              <a:ln>
                <a:noFill/>
              </a:ln>
              <a:solidFill>
                <a:prstClr val="black"/>
              </a:solidFill>
              <a:effectLst/>
              <a:uLnTx/>
              <a:uFillTx/>
              <a:latin typeface="Arial" pitchFamily="34" charset="0"/>
              <a:ea typeface="ヒラギノ角ゴ Pro W3" pitchFamily="84" charset="-128"/>
              <a:cs typeface="+mn-cs"/>
            </a:endParaRPr>
          </a:p>
          <a:p>
            <a:pPr marL="215900" marR="0" lvl="2" indent="-215900" algn="l" defTabSz="914400" rtl="0" eaLnBrk="0" fontAlgn="base" latinLnBrk="0" hangingPunct="0">
              <a:lnSpc>
                <a:spcPct val="100000"/>
              </a:lnSpc>
              <a:spcBef>
                <a:spcPts val="0"/>
              </a:spcBef>
              <a:spcAft>
                <a:spcPct val="0"/>
              </a:spcAft>
              <a:buClrTx/>
              <a:buSzTx/>
              <a:buFont typeface="Arial" pitchFamily="84" charset="0"/>
              <a:buChar char="•"/>
              <a:tabLst/>
              <a:defRPr/>
            </a:pPr>
            <a:r>
              <a:rPr kumimoji="0" lang="en-GB" sz="2200" b="0" i="0" u="none" strike="noStrike" kern="1200" cap="none" spc="0" normalizeH="0" baseline="0" noProof="0">
                <a:ln>
                  <a:noFill/>
                </a:ln>
                <a:solidFill>
                  <a:prstClr val="black"/>
                </a:solidFill>
                <a:effectLst/>
                <a:uLnTx/>
                <a:uFillTx/>
                <a:latin typeface="Arial" pitchFamily="34" charset="0"/>
                <a:ea typeface="ヒラギノ角ゴ Pro W3" pitchFamily="84" charset="-128"/>
                <a:cs typeface="+mn-cs"/>
              </a:rPr>
              <a:t>although vaccinated children are known to shed virus a few days after vaccination, the vaccine virus that is shed is less able to spread from person to person than natural flu infection </a:t>
            </a:r>
          </a:p>
          <a:p>
            <a:pPr marL="215900" marR="0" lvl="2" indent="-215900" algn="l" defTabSz="914400" rtl="0" eaLnBrk="0" fontAlgn="base" latinLnBrk="0" hangingPunct="0">
              <a:lnSpc>
                <a:spcPct val="100000"/>
              </a:lnSpc>
              <a:spcBef>
                <a:spcPts val="0"/>
              </a:spcBef>
              <a:spcAft>
                <a:spcPct val="0"/>
              </a:spcAft>
              <a:buClrTx/>
              <a:buSzTx/>
              <a:buFont typeface="Arial" pitchFamily="84" charset="0"/>
              <a:buChar char="•"/>
              <a:tabLst/>
              <a:defRPr/>
            </a:pPr>
            <a:endParaRPr kumimoji="0" lang="en-GB" sz="2200" b="0" i="0" u="none" strike="noStrike" kern="1200" cap="none" spc="0" normalizeH="0" baseline="0" noProof="0">
              <a:ln>
                <a:noFill/>
              </a:ln>
              <a:solidFill>
                <a:prstClr val="black"/>
              </a:solidFill>
              <a:effectLst/>
              <a:uLnTx/>
              <a:uFillTx/>
              <a:latin typeface="Arial" pitchFamily="34" charset="0"/>
              <a:ea typeface="ヒラギノ角ゴ Pro W3" pitchFamily="84" charset="-128"/>
              <a:cs typeface="+mn-cs"/>
            </a:endParaRPr>
          </a:p>
          <a:p>
            <a:pPr marL="215900" marR="0" lvl="2" indent="-215900" algn="l" defTabSz="914400" rtl="0" eaLnBrk="0" fontAlgn="base" latinLnBrk="0" hangingPunct="0">
              <a:lnSpc>
                <a:spcPct val="100000"/>
              </a:lnSpc>
              <a:spcBef>
                <a:spcPts val="0"/>
              </a:spcBef>
              <a:spcAft>
                <a:spcPct val="0"/>
              </a:spcAft>
              <a:buClrTx/>
              <a:buSzTx/>
              <a:buFont typeface="Arial" pitchFamily="84" charset="0"/>
              <a:buChar char="•"/>
              <a:tabLst/>
              <a:defRPr/>
            </a:pPr>
            <a:r>
              <a:rPr kumimoji="0" lang="en-GB" sz="2200" b="0" i="0" u="none" strike="noStrike" kern="1200" cap="none" spc="0" normalizeH="0" baseline="0" noProof="0">
                <a:ln>
                  <a:noFill/>
                </a:ln>
                <a:solidFill>
                  <a:prstClr val="black"/>
                </a:solidFill>
                <a:effectLst/>
                <a:uLnTx/>
                <a:uFillTx/>
                <a:latin typeface="Arial" pitchFamily="34" charset="0"/>
                <a:ea typeface="ヒラギノ角ゴ Pro W3" pitchFamily="84" charset="-128"/>
                <a:cs typeface="+mn-cs"/>
              </a:rPr>
              <a:t>the amount of virus shed is normally below the levels needed to pass on infection to others and the virus does not survive for long outside of the body. This is in contrast to natural flu infection, which spreads easily during the flu season </a:t>
            </a:r>
          </a:p>
          <a:p>
            <a:endParaRPr lang="en-GB" sz="2200"/>
          </a:p>
        </p:txBody>
      </p:sp>
      <p:sp>
        <p:nvSpPr>
          <p:cNvPr id="7" name="Slide Number Placeholder 6">
            <a:extLst>
              <a:ext uri="{FF2B5EF4-FFF2-40B4-BE49-F238E27FC236}">
                <a16:creationId xmlns:a16="http://schemas.microsoft.com/office/drawing/2014/main" id="{74DF4B99-13C7-4933-A5B5-45D1256657F2}"/>
              </a:ext>
            </a:extLst>
          </p:cNvPr>
          <p:cNvSpPr>
            <a:spLocks noGrp="1"/>
          </p:cNvSpPr>
          <p:nvPr>
            <p:ph type="sldNum" sz="quarter" idx="11"/>
          </p:nvPr>
        </p:nvSpPr>
        <p:spPr/>
        <p:txBody>
          <a:bodyPr/>
          <a:lstStyle/>
          <a:p>
            <a:fld id="{344369E4-5DE7-46E5-874E-4FD437973785}" type="slidenum">
              <a:rPr lang="en-GB" smtClean="0"/>
              <a:pPr/>
              <a:t>64</a:t>
            </a:fld>
            <a:endParaRPr lang="en-GB" sz="1400"/>
          </a:p>
        </p:txBody>
      </p:sp>
      <p:sp>
        <p:nvSpPr>
          <p:cNvPr id="9" name="Footer Placeholder 8">
            <a:extLst>
              <a:ext uri="{FF2B5EF4-FFF2-40B4-BE49-F238E27FC236}">
                <a16:creationId xmlns:a16="http://schemas.microsoft.com/office/drawing/2014/main" id="{1F204897-76BF-4557-80E5-9607E344B93B}"/>
              </a:ext>
            </a:extLst>
          </p:cNvPr>
          <p:cNvSpPr>
            <a:spLocks noGrp="1"/>
          </p:cNvSpPr>
          <p:nvPr>
            <p:ph type="ftr" sz="quarter" idx="10"/>
          </p:nvPr>
        </p:nvSpPr>
        <p:spPr/>
        <p:txBody>
          <a:bodyPr/>
          <a:lstStyle/>
          <a:p>
            <a:r>
              <a:rPr lang="en-US"/>
              <a:t>The national flu vaccination programme 2025 to 2026</a:t>
            </a:r>
            <a:endParaRPr lang="en-GB" sz="1400"/>
          </a:p>
        </p:txBody>
      </p:sp>
    </p:spTree>
    <p:extLst>
      <p:ext uri="{BB962C8B-B14F-4D97-AF65-F5344CB8AC3E}">
        <p14:creationId xmlns:p14="http://schemas.microsoft.com/office/powerpoint/2010/main" val="18545552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EA168-EAE0-4438-AC15-A5C691FAEE18}"/>
              </a:ext>
            </a:extLst>
          </p:cNvPr>
          <p:cNvSpPr>
            <a:spLocks noGrp="1"/>
          </p:cNvSpPr>
          <p:nvPr>
            <p:ph type="title"/>
          </p:nvPr>
        </p:nvSpPr>
        <p:spPr>
          <a:xfrm>
            <a:off x="563474" y="366032"/>
            <a:ext cx="9140365" cy="725653"/>
          </a:xfrm>
        </p:spPr>
        <p:txBody>
          <a:bodyPr>
            <a:normAutofit/>
          </a:bodyPr>
          <a:lstStyle/>
          <a:p>
            <a:r>
              <a:rPr lang="en-GB"/>
              <a:t>Risk of transmission of live vaccine virus </a:t>
            </a:r>
          </a:p>
        </p:txBody>
      </p:sp>
      <p:sp>
        <p:nvSpPr>
          <p:cNvPr id="3" name="Content Placeholder 2">
            <a:extLst>
              <a:ext uri="{FF2B5EF4-FFF2-40B4-BE49-F238E27FC236}">
                <a16:creationId xmlns:a16="http://schemas.microsoft.com/office/drawing/2014/main" id="{7BED6914-1BA9-44ED-B96A-5DBFE6CCF425}"/>
              </a:ext>
            </a:extLst>
          </p:cNvPr>
          <p:cNvSpPr>
            <a:spLocks noGrp="1"/>
          </p:cNvSpPr>
          <p:nvPr>
            <p:ph idx="1"/>
          </p:nvPr>
        </p:nvSpPr>
        <p:spPr/>
        <p:txBody>
          <a:bodyPr>
            <a:normAutofit lnSpcReduction="10000"/>
          </a:bodyPr>
          <a:lstStyle/>
          <a:p>
            <a:pPr>
              <a:lnSpc>
                <a:spcPct val="100000"/>
              </a:lnSpc>
              <a:spcBef>
                <a:spcPct val="0"/>
              </a:spcBef>
              <a:buFont typeface="Arial" pitchFamily="34" charset="0"/>
              <a:buChar char="•"/>
            </a:pPr>
            <a:r>
              <a:rPr lang="en-GB">
                <a:latin typeface="Arial" charset="0"/>
                <a:ea typeface="ヒラギノ角ゴ Pro W3" charset="-128"/>
                <a:cs typeface="ヒラギノ角ゴ Pro W3" charset="-128"/>
              </a:rPr>
              <a:t>there is a theoretical potential for transmission of live attenuated flu virus to very severely immunocompromised contacts for 1 to 2 weeks following vaccination</a:t>
            </a:r>
          </a:p>
          <a:p>
            <a:pPr>
              <a:lnSpc>
                <a:spcPct val="100000"/>
              </a:lnSpc>
              <a:spcBef>
                <a:spcPct val="0"/>
              </a:spcBef>
              <a:buFont typeface="Arial" pitchFamily="34" charset="0"/>
              <a:buChar char="•"/>
            </a:pPr>
            <a:endParaRPr lang="en-GB">
              <a:latin typeface="Arial" charset="0"/>
              <a:ea typeface="ヒラギノ角ゴ Pro W3" charset="-128"/>
              <a:cs typeface="ヒラギノ角ゴ Pro W3" charset="-128"/>
            </a:endParaRPr>
          </a:p>
          <a:p>
            <a:pPr>
              <a:lnSpc>
                <a:spcPct val="100000"/>
              </a:lnSpc>
              <a:spcBef>
                <a:spcPct val="0"/>
              </a:spcBef>
              <a:buFont typeface="Arial" pitchFamily="34" charset="0"/>
              <a:buChar char="•"/>
            </a:pPr>
            <a:r>
              <a:rPr lang="en-GB"/>
              <a:t>following extensive use of LAIV in the US, there have been no reported instances of illness or infections from the vaccine virus among immunocompromised patients inadvertently exposed to vaccinated children</a:t>
            </a:r>
          </a:p>
          <a:p>
            <a:pPr>
              <a:lnSpc>
                <a:spcPct val="100000"/>
              </a:lnSpc>
              <a:spcBef>
                <a:spcPct val="0"/>
              </a:spcBef>
              <a:buFont typeface="Arial" pitchFamily="34" charset="0"/>
              <a:buChar char="•"/>
            </a:pPr>
            <a:endParaRPr lang="en-GB">
              <a:latin typeface="Arial" charset="0"/>
              <a:ea typeface="ヒラギノ角ゴ Pro W3" charset="-128"/>
              <a:cs typeface="ヒラギノ角ゴ Pro W3" charset="-128"/>
            </a:endParaRPr>
          </a:p>
          <a:p>
            <a:pPr>
              <a:lnSpc>
                <a:spcPct val="100000"/>
              </a:lnSpc>
              <a:spcBef>
                <a:spcPct val="0"/>
              </a:spcBef>
              <a:buFont typeface="Arial" pitchFamily="34" charset="0"/>
              <a:buChar char="•"/>
            </a:pPr>
            <a:r>
              <a:rPr lang="en-GB">
                <a:latin typeface="Arial" charset="0"/>
                <a:ea typeface="ヒラギノ角ゴ Pro W3" charset="-128"/>
                <a:cs typeface="ヒラギノ角ゴ Pro W3" charset="-128"/>
              </a:rPr>
              <a:t>however, if close contact with very severely immunocompromised patients (such as bone marrow transplant patients requiring isolation) is likely or unavoidable (for example other household members) consider an appropriate inactivated flu vaccine instead</a:t>
            </a:r>
          </a:p>
        </p:txBody>
      </p:sp>
      <p:sp>
        <p:nvSpPr>
          <p:cNvPr id="7" name="Slide Number Placeholder 6">
            <a:extLst>
              <a:ext uri="{FF2B5EF4-FFF2-40B4-BE49-F238E27FC236}">
                <a16:creationId xmlns:a16="http://schemas.microsoft.com/office/drawing/2014/main" id="{1F9C03F2-BB46-419C-A117-BF4731795F7C}"/>
              </a:ext>
            </a:extLst>
          </p:cNvPr>
          <p:cNvSpPr>
            <a:spLocks noGrp="1"/>
          </p:cNvSpPr>
          <p:nvPr>
            <p:ph type="sldNum" sz="quarter" idx="11"/>
          </p:nvPr>
        </p:nvSpPr>
        <p:spPr/>
        <p:txBody>
          <a:bodyPr/>
          <a:lstStyle/>
          <a:p>
            <a:fld id="{344369E4-5DE7-46E5-874E-4FD437973785}" type="slidenum">
              <a:rPr lang="en-GB" smtClean="0"/>
              <a:pPr/>
              <a:t>65</a:t>
            </a:fld>
            <a:endParaRPr lang="en-GB" sz="1400"/>
          </a:p>
        </p:txBody>
      </p:sp>
      <p:sp>
        <p:nvSpPr>
          <p:cNvPr id="9" name="Footer Placeholder 8">
            <a:extLst>
              <a:ext uri="{FF2B5EF4-FFF2-40B4-BE49-F238E27FC236}">
                <a16:creationId xmlns:a16="http://schemas.microsoft.com/office/drawing/2014/main" id="{77E80094-6FB6-46B0-B5DF-7647389B7B16}"/>
              </a:ext>
            </a:extLst>
          </p:cNvPr>
          <p:cNvSpPr>
            <a:spLocks noGrp="1"/>
          </p:cNvSpPr>
          <p:nvPr>
            <p:ph type="ftr" sz="quarter" idx="10"/>
          </p:nvPr>
        </p:nvSpPr>
        <p:spPr/>
        <p:txBody>
          <a:bodyPr/>
          <a:lstStyle/>
          <a:p>
            <a:r>
              <a:rPr lang="en-US"/>
              <a:t>The national flu vaccination programme 2025 to 2026</a:t>
            </a:r>
            <a:endParaRPr lang="en-GB" sz="1400"/>
          </a:p>
        </p:txBody>
      </p:sp>
    </p:spTree>
    <p:extLst>
      <p:ext uri="{BB962C8B-B14F-4D97-AF65-F5344CB8AC3E}">
        <p14:creationId xmlns:p14="http://schemas.microsoft.com/office/powerpoint/2010/main" val="6794147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9A88E-DB35-49B0-B0F8-B40EAC5AD849}"/>
              </a:ext>
            </a:extLst>
          </p:cNvPr>
          <p:cNvSpPr>
            <a:spLocks noGrp="1"/>
          </p:cNvSpPr>
          <p:nvPr>
            <p:ph type="title"/>
          </p:nvPr>
        </p:nvSpPr>
        <p:spPr/>
        <p:txBody>
          <a:bodyPr>
            <a:normAutofit fontScale="90000"/>
          </a:bodyPr>
          <a:lstStyle/>
          <a:p>
            <a:r>
              <a:rPr lang="en-GB" sz="4000"/>
              <a:t>Exposure of healthcare professionals to live attenuated influenza vaccine viruses</a:t>
            </a:r>
            <a:endParaRPr lang="en-GB"/>
          </a:p>
        </p:txBody>
      </p:sp>
      <p:sp>
        <p:nvSpPr>
          <p:cNvPr id="3" name="Content Placeholder 2">
            <a:extLst>
              <a:ext uri="{FF2B5EF4-FFF2-40B4-BE49-F238E27FC236}">
                <a16:creationId xmlns:a16="http://schemas.microsoft.com/office/drawing/2014/main" id="{EDF1FC0D-55B2-4FD8-951A-0C7CE499B0FF}"/>
              </a:ext>
            </a:extLst>
          </p:cNvPr>
          <p:cNvSpPr>
            <a:spLocks noGrp="1"/>
          </p:cNvSpPr>
          <p:nvPr>
            <p:ph idx="1"/>
          </p:nvPr>
        </p:nvSpPr>
        <p:spPr>
          <a:xfrm>
            <a:off x="330205" y="1644194"/>
            <a:ext cx="11123857" cy="4351338"/>
          </a:xfrm>
        </p:spPr>
        <p:txBody>
          <a:bodyPr>
            <a:normAutofit fontScale="85000" lnSpcReduction="20000"/>
          </a:bodyPr>
          <a:lstStyle/>
          <a:p>
            <a:pPr>
              <a:lnSpc>
                <a:spcPct val="110000"/>
              </a:lnSpc>
              <a:buFont typeface="Arial" pitchFamily="34" charset="0"/>
              <a:buChar char="•"/>
            </a:pPr>
            <a:r>
              <a:rPr lang="en-GB" sz="2400" dirty="0"/>
              <a:t>theoretically there may be some low-level exposure to the vaccine viruses for those administering LAIV and/or from recently vaccinated patients</a:t>
            </a:r>
          </a:p>
          <a:p>
            <a:pPr>
              <a:lnSpc>
                <a:spcPct val="110000"/>
              </a:lnSpc>
              <a:buFont typeface="Arial" pitchFamily="34" charset="0"/>
              <a:buChar char="•"/>
            </a:pPr>
            <a:r>
              <a:rPr lang="en-GB" sz="2400" dirty="0"/>
              <a:t>in the US, where there has been extensive use of LAIV, there have not been any reported instances of illness or infections from the vaccine virus among healthcare professionals inadvertently exposed  </a:t>
            </a:r>
          </a:p>
          <a:p>
            <a:pPr>
              <a:lnSpc>
                <a:spcPct val="110000"/>
              </a:lnSpc>
              <a:buFont typeface="Arial" pitchFamily="34" charset="0"/>
              <a:buChar char="•"/>
            </a:pPr>
            <a:r>
              <a:rPr lang="en-GB" sz="2400" dirty="0"/>
              <a:t>risk of acquiring vaccine viruses from the environment is unknown but probably low  </a:t>
            </a:r>
          </a:p>
          <a:p>
            <a:pPr>
              <a:lnSpc>
                <a:spcPct val="110000"/>
              </a:lnSpc>
              <a:buFont typeface="Arial" pitchFamily="34" charset="0"/>
              <a:buChar char="•"/>
            </a:pPr>
            <a:r>
              <a:rPr lang="en-GB" sz="2400" dirty="0"/>
              <a:t>the vaccine viruses are cold-adapted and attenuated and therefore unlikely to cause symptomatic flu </a:t>
            </a:r>
          </a:p>
          <a:p>
            <a:pPr>
              <a:lnSpc>
                <a:spcPct val="110000"/>
              </a:lnSpc>
              <a:buFont typeface="Arial" pitchFamily="34" charset="0"/>
              <a:buChar char="•"/>
            </a:pPr>
            <a:r>
              <a:rPr lang="en-GB" sz="2400" dirty="0"/>
              <a:t>as a precaution, </a:t>
            </a:r>
            <a:r>
              <a:rPr lang="en-GB" sz="2400" b="1" dirty="0"/>
              <a:t>very severely immunosuppressed individuals should not administer LAIV</a:t>
            </a:r>
          </a:p>
          <a:p>
            <a:pPr>
              <a:lnSpc>
                <a:spcPct val="110000"/>
              </a:lnSpc>
              <a:buFont typeface="Arial" pitchFamily="34" charset="0"/>
              <a:buChar char="•"/>
            </a:pPr>
            <a:r>
              <a:rPr lang="en-GB" sz="2400" dirty="0"/>
              <a:t>other healthcare workers who have less severe immunosuppression or are pregnant, should follow normal clinical practice to avoid inhaling the vaccine and ensure that they themselves are appropriately vaccinated</a:t>
            </a:r>
            <a:endParaRPr lang="en-GB" sz="2400" b="1" dirty="0"/>
          </a:p>
          <a:p>
            <a:endParaRPr lang="en-GB" dirty="0"/>
          </a:p>
        </p:txBody>
      </p:sp>
      <p:sp>
        <p:nvSpPr>
          <p:cNvPr id="7" name="Slide Number Placeholder 6">
            <a:extLst>
              <a:ext uri="{FF2B5EF4-FFF2-40B4-BE49-F238E27FC236}">
                <a16:creationId xmlns:a16="http://schemas.microsoft.com/office/drawing/2014/main" id="{4170B9A4-462F-4DB8-8EE6-5FB2C30D04EF}"/>
              </a:ext>
            </a:extLst>
          </p:cNvPr>
          <p:cNvSpPr>
            <a:spLocks noGrp="1"/>
          </p:cNvSpPr>
          <p:nvPr>
            <p:ph type="sldNum" sz="quarter" idx="11"/>
          </p:nvPr>
        </p:nvSpPr>
        <p:spPr/>
        <p:txBody>
          <a:bodyPr/>
          <a:lstStyle/>
          <a:p>
            <a:fld id="{344369E4-5DE7-46E5-874E-4FD437973785}" type="slidenum">
              <a:rPr lang="en-GB" smtClean="0"/>
              <a:pPr/>
              <a:t>66</a:t>
            </a:fld>
            <a:endParaRPr lang="en-GB" sz="1400"/>
          </a:p>
        </p:txBody>
      </p:sp>
      <p:sp>
        <p:nvSpPr>
          <p:cNvPr id="9" name="Footer Placeholder 8">
            <a:extLst>
              <a:ext uri="{FF2B5EF4-FFF2-40B4-BE49-F238E27FC236}">
                <a16:creationId xmlns:a16="http://schemas.microsoft.com/office/drawing/2014/main" id="{3B054F94-4F55-43E4-BE46-082CCA576848}"/>
              </a:ext>
            </a:extLst>
          </p:cNvPr>
          <p:cNvSpPr>
            <a:spLocks noGrp="1"/>
          </p:cNvSpPr>
          <p:nvPr>
            <p:ph type="ftr" sz="quarter" idx="10"/>
          </p:nvPr>
        </p:nvSpPr>
        <p:spPr/>
        <p:txBody>
          <a:bodyPr/>
          <a:lstStyle/>
          <a:p>
            <a:r>
              <a:rPr lang="en-US"/>
              <a:t>The national flu vaccination programme 2025 to 2026</a:t>
            </a:r>
            <a:endParaRPr lang="en-GB" sz="1400"/>
          </a:p>
        </p:txBody>
      </p:sp>
    </p:spTree>
    <p:extLst>
      <p:ext uri="{BB962C8B-B14F-4D97-AF65-F5344CB8AC3E}">
        <p14:creationId xmlns:p14="http://schemas.microsoft.com/office/powerpoint/2010/main" val="1217470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E2BD1-9E98-4800-B218-0F09F7FE0F4B}"/>
              </a:ext>
            </a:extLst>
          </p:cNvPr>
          <p:cNvSpPr>
            <a:spLocks noGrp="1"/>
          </p:cNvSpPr>
          <p:nvPr>
            <p:ph type="title"/>
          </p:nvPr>
        </p:nvSpPr>
        <p:spPr>
          <a:xfrm>
            <a:off x="554139" y="375364"/>
            <a:ext cx="4008529" cy="806850"/>
          </a:xfrm>
        </p:spPr>
        <p:txBody>
          <a:bodyPr>
            <a:normAutofit/>
          </a:bodyPr>
          <a:lstStyle/>
          <a:p>
            <a:r>
              <a:rPr lang="en-US"/>
              <a:t>Vaccine ordering</a:t>
            </a:r>
            <a:endParaRPr lang="en-GB"/>
          </a:p>
        </p:txBody>
      </p:sp>
      <p:sp>
        <p:nvSpPr>
          <p:cNvPr id="3" name="Content Placeholder 2">
            <a:extLst>
              <a:ext uri="{FF2B5EF4-FFF2-40B4-BE49-F238E27FC236}">
                <a16:creationId xmlns:a16="http://schemas.microsoft.com/office/drawing/2014/main" id="{DAE4C9D0-6E1F-4558-8232-5EB201E4539C}"/>
              </a:ext>
            </a:extLst>
          </p:cNvPr>
          <p:cNvSpPr>
            <a:spLocks noGrp="1"/>
          </p:cNvSpPr>
          <p:nvPr>
            <p:ph idx="1"/>
          </p:nvPr>
        </p:nvSpPr>
        <p:spPr>
          <a:xfrm>
            <a:off x="479499" y="1578876"/>
            <a:ext cx="11123857" cy="4859974"/>
          </a:xfrm>
        </p:spPr>
        <p:txBody>
          <a:bodyPr>
            <a:normAutofit fontScale="92500" lnSpcReduction="20000"/>
          </a:bodyPr>
          <a:lstStyle/>
          <a:p>
            <a:pPr>
              <a:buFont typeface="Arial" panose="020B0604020202020204" pitchFamily="34" charset="0"/>
              <a:buChar char="•"/>
            </a:pPr>
            <a:r>
              <a:rPr lang="en-GB" sz="1800" dirty="0">
                <a:latin typeface="+mn-lt"/>
              </a:rPr>
              <a:t>UKHSA procures and supplies the flu vaccines (live and inactivated) for the children’s flu programme including:</a:t>
            </a:r>
            <a:endParaRPr lang="en-GB" sz="1600" dirty="0">
              <a:latin typeface="+mn-lt"/>
            </a:endParaRPr>
          </a:p>
          <a:p>
            <a:pPr marL="901700" lvl="4" indent="-171450"/>
            <a:r>
              <a:rPr lang="en-GB" sz="1800" dirty="0">
                <a:latin typeface="+mn-lt"/>
              </a:rPr>
              <a:t>LAIV for eligible children aged 2 to 18 years </a:t>
            </a:r>
          </a:p>
          <a:p>
            <a:pPr marL="901700" lvl="4" indent="-171450"/>
            <a:r>
              <a:rPr lang="en-GB" sz="1800" dirty="0" err="1">
                <a:latin typeface="+mn-lt"/>
              </a:rPr>
              <a:t>IIVc</a:t>
            </a:r>
            <a:r>
              <a:rPr lang="en-GB" sz="1800" dirty="0">
                <a:latin typeface="+mn-lt"/>
              </a:rPr>
              <a:t> for children aged 2 years to less than 18 years where LAIV is contraindicated or otherwise unsuitable (for example, children whose parents object to LAIV on the grounds of its porcine gelatine content)</a:t>
            </a:r>
          </a:p>
          <a:p>
            <a:pPr marL="901700" lvl="4" indent="-171450"/>
            <a:r>
              <a:rPr lang="en-GB" sz="1800" dirty="0" err="1">
                <a:latin typeface="+mn-lt"/>
              </a:rPr>
              <a:t>IIVc</a:t>
            </a:r>
            <a:r>
              <a:rPr lang="en-GB" sz="1800" dirty="0">
                <a:latin typeface="+mn-lt"/>
              </a:rPr>
              <a:t> for children aged 6 months to less than 2 years in clinical risk groups (LAIV is not to be used in this age group)</a:t>
            </a:r>
          </a:p>
          <a:p>
            <a:pPr>
              <a:buFont typeface="Arial" panose="020B0604020202020204" pitchFamily="34" charset="0"/>
              <a:buChar char="•"/>
            </a:pPr>
            <a:r>
              <a:rPr lang="en-GB" sz="1800" dirty="0">
                <a:latin typeface="+mn-lt"/>
              </a:rPr>
              <a:t>flu vaccines for children can be ordered through the ImmForm website as for other centrally purchased vaccines </a:t>
            </a:r>
          </a:p>
          <a:p>
            <a:pPr>
              <a:buFont typeface="Arial" panose="020B0604020202020204" pitchFamily="34" charset="0"/>
              <a:buChar char="•"/>
            </a:pPr>
            <a:r>
              <a:rPr lang="en-GB" sz="1800" dirty="0">
                <a:latin typeface="+mn-lt"/>
              </a:rPr>
              <a:t>providers are responsible for ordering sufficient flu vaccine for all other eligible patients aged 18 years and older directly from manufacturers</a:t>
            </a:r>
          </a:p>
          <a:p>
            <a:pPr>
              <a:buFont typeface="Arial" panose="020B0604020202020204" pitchFamily="34" charset="0"/>
              <a:buChar char="•"/>
            </a:pPr>
            <a:r>
              <a:rPr lang="en-GB" sz="1800" dirty="0">
                <a:latin typeface="+mn-lt"/>
              </a:rPr>
              <a:t>providers should ensure they are able to offer the most effective vaccine for each eligible group consistent with national guidance </a:t>
            </a:r>
          </a:p>
          <a:p>
            <a:pPr>
              <a:buFont typeface="Arial" panose="020B0604020202020204" pitchFamily="34" charset="0"/>
              <a:buChar char="•"/>
            </a:pPr>
            <a:r>
              <a:rPr lang="en-GB" sz="1800" dirty="0">
                <a:latin typeface="+mn-lt"/>
              </a:rPr>
              <a:t>provided a patient is offered a recommended vaccine for their age, providers are not expected to have to offer a choice between vaccines</a:t>
            </a:r>
          </a:p>
          <a:p>
            <a:pPr>
              <a:buFont typeface="Arial" panose="020B0604020202020204" pitchFamily="34" charset="0"/>
              <a:buChar char="•"/>
            </a:pPr>
            <a:r>
              <a:rPr lang="en-GB" sz="1800" dirty="0">
                <a:latin typeface="+mn-lt"/>
              </a:rPr>
              <a:t>initial batches of vaccine may be subject to delay, or fewer doses than planned may be available initially</a:t>
            </a:r>
          </a:p>
          <a:p>
            <a:pPr>
              <a:buFont typeface="Arial" panose="020B0604020202020204" pitchFamily="34" charset="0"/>
              <a:buChar char="•"/>
            </a:pPr>
            <a:r>
              <a:rPr lang="en-GB" sz="1800" dirty="0">
                <a:latin typeface="+mn-lt"/>
              </a:rPr>
              <a:t>for this reason, providers should remain flexible when scheduling vaccination sessions and be prepared to reschedule if necessary</a:t>
            </a:r>
          </a:p>
          <a:p>
            <a:pPr>
              <a:buFont typeface="Arial" panose="020B0604020202020204" pitchFamily="34" charset="0"/>
              <a:buChar char="•"/>
            </a:pPr>
            <a:r>
              <a:rPr lang="en-GB" sz="1800" dirty="0">
                <a:latin typeface="+mn-lt"/>
              </a:rPr>
              <a:t>it is important not to order or hold more than 2 weeks’ worth of LAIV as stockpiling increases the risk of significant loss if there are cold chain failures and also increases the risk of out-of-date vaccine being used as the LAIV has a short shelf life</a:t>
            </a:r>
          </a:p>
        </p:txBody>
      </p:sp>
      <p:sp>
        <p:nvSpPr>
          <p:cNvPr id="7" name="Slide Number Placeholder 6">
            <a:extLst>
              <a:ext uri="{FF2B5EF4-FFF2-40B4-BE49-F238E27FC236}">
                <a16:creationId xmlns:a16="http://schemas.microsoft.com/office/drawing/2014/main" id="{9261BFB9-8A12-429E-8042-2BDFE0743F61}"/>
              </a:ext>
            </a:extLst>
          </p:cNvPr>
          <p:cNvSpPr>
            <a:spLocks noGrp="1"/>
          </p:cNvSpPr>
          <p:nvPr>
            <p:ph type="sldNum" sz="quarter" idx="11"/>
          </p:nvPr>
        </p:nvSpPr>
        <p:spPr/>
        <p:txBody>
          <a:bodyPr/>
          <a:lstStyle/>
          <a:p>
            <a:fld id="{344369E4-5DE7-46E5-874E-4FD437973785}" type="slidenum">
              <a:rPr lang="en-GB" smtClean="0"/>
              <a:pPr/>
              <a:t>67</a:t>
            </a:fld>
            <a:endParaRPr lang="en-GB" sz="1400"/>
          </a:p>
        </p:txBody>
      </p:sp>
      <p:sp>
        <p:nvSpPr>
          <p:cNvPr id="9" name="Footer Placeholder 8">
            <a:extLst>
              <a:ext uri="{FF2B5EF4-FFF2-40B4-BE49-F238E27FC236}">
                <a16:creationId xmlns:a16="http://schemas.microsoft.com/office/drawing/2014/main" id="{5E97BBC6-0BCB-42FD-AFDF-98473160E279}"/>
              </a:ext>
            </a:extLst>
          </p:cNvPr>
          <p:cNvSpPr>
            <a:spLocks noGrp="1"/>
          </p:cNvSpPr>
          <p:nvPr>
            <p:ph type="ftr" sz="quarter" idx="10"/>
          </p:nvPr>
        </p:nvSpPr>
        <p:spPr/>
        <p:txBody>
          <a:bodyPr/>
          <a:lstStyle/>
          <a:p>
            <a:r>
              <a:rPr lang="en-US"/>
              <a:t>The national flu vaccination programme 2025 to 2026</a:t>
            </a:r>
            <a:endParaRPr lang="en-GB" sz="1400"/>
          </a:p>
        </p:txBody>
      </p:sp>
    </p:spTree>
    <p:extLst>
      <p:ext uri="{BB962C8B-B14F-4D97-AF65-F5344CB8AC3E}">
        <p14:creationId xmlns:p14="http://schemas.microsoft.com/office/powerpoint/2010/main" val="26580970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38D0D-17FB-402B-9E6E-01AE32C24FBC}"/>
              </a:ext>
            </a:extLst>
          </p:cNvPr>
          <p:cNvSpPr>
            <a:spLocks noGrp="1"/>
          </p:cNvSpPr>
          <p:nvPr>
            <p:ph type="title"/>
          </p:nvPr>
        </p:nvSpPr>
        <p:spPr>
          <a:xfrm>
            <a:off x="563471" y="384695"/>
            <a:ext cx="5557410" cy="753645"/>
          </a:xfrm>
        </p:spPr>
        <p:txBody>
          <a:bodyPr/>
          <a:lstStyle/>
          <a:p>
            <a:r>
              <a:rPr lang="en-GB" sz="4000">
                <a:latin typeface="Arial" charset="0"/>
                <a:ea typeface="ヒラギノ角ゴ Pro W3" charset="-128"/>
                <a:cs typeface="ヒラギノ角ゴ Pro W3" charset="-128"/>
              </a:rPr>
              <a:t>Storage of flu vaccine</a:t>
            </a:r>
            <a:endParaRPr lang="en-GB"/>
          </a:p>
        </p:txBody>
      </p:sp>
      <p:sp>
        <p:nvSpPr>
          <p:cNvPr id="3" name="Content Placeholder 2">
            <a:extLst>
              <a:ext uri="{FF2B5EF4-FFF2-40B4-BE49-F238E27FC236}">
                <a16:creationId xmlns:a16="http://schemas.microsoft.com/office/drawing/2014/main" id="{826B7E12-ED76-4A06-B505-E2ADF1DF740F}"/>
              </a:ext>
            </a:extLst>
          </p:cNvPr>
          <p:cNvSpPr>
            <a:spLocks noGrp="1"/>
          </p:cNvSpPr>
          <p:nvPr>
            <p:ph idx="1"/>
          </p:nvPr>
        </p:nvSpPr>
        <p:spPr>
          <a:xfrm>
            <a:off x="470169" y="1597538"/>
            <a:ext cx="11123857" cy="4351338"/>
          </a:xfrm>
        </p:spPr>
        <p:txBody>
          <a:bodyPr>
            <a:normAutofit fontScale="85000" lnSpcReduction="20000"/>
          </a:bodyPr>
          <a:lstStyle/>
          <a:p>
            <a:pPr marL="0" lvl="1" indent="0">
              <a:lnSpc>
                <a:spcPct val="120000"/>
              </a:lnSpc>
              <a:spcBef>
                <a:spcPts val="1200"/>
              </a:spcBef>
              <a:buNone/>
            </a:pPr>
            <a:r>
              <a:rPr lang="en-GB" b="1">
                <a:latin typeface="+mn-lt"/>
              </a:rPr>
              <a:t>Efficacy, safety and quality may be adversely affected if vaccines are not stored at the temperatures specified in the licence</a:t>
            </a:r>
          </a:p>
          <a:p>
            <a:pPr marL="0" indent="0">
              <a:lnSpc>
                <a:spcPct val="120000"/>
              </a:lnSpc>
              <a:buNone/>
            </a:pPr>
            <a:r>
              <a:rPr lang="en-GB">
                <a:latin typeface="+mn-lt"/>
                <a:ea typeface="ヒラギノ角ゴ Pro W3" charset="-128"/>
                <a:cs typeface="ヒラギノ角ゴ Pro W3" charset="-128"/>
              </a:rPr>
              <a:t>All flu vaccines, inactivated and LAIV, must be stored in accordance with manufacturer’s instructions:</a:t>
            </a:r>
          </a:p>
          <a:p>
            <a:pPr marL="342900" lvl="1">
              <a:lnSpc>
                <a:spcPct val="120000"/>
              </a:lnSpc>
              <a:spcBef>
                <a:spcPct val="0"/>
              </a:spcBef>
              <a:buFont typeface="Arial" charset="0"/>
              <a:buChar char="•"/>
            </a:pPr>
            <a:r>
              <a:rPr lang="en-GB">
                <a:latin typeface="+mn-lt"/>
              </a:rPr>
              <a:t>store between +2⁰C and +8⁰C </a:t>
            </a:r>
          </a:p>
          <a:p>
            <a:pPr marL="342900" lvl="1">
              <a:lnSpc>
                <a:spcPct val="120000"/>
              </a:lnSpc>
              <a:spcBef>
                <a:spcPct val="0"/>
              </a:spcBef>
              <a:buFont typeface="Arial" charset="0"/>
              <a:buChar char="•"/>
            </a:pPr>
            <a:r>
              <a:rPr lang="en-GB">
                <a:latin typeface="+mn-lt"/>
              </a:rPr>
              <a:t>do not freeze</a:t>
            </a:r>
          </a:p>
          <a:p>
            <a:pPr marL="342900" lvl="1">
              <a:lnSpc>
                <a:spcPct val="120000"/>
              </a:lnSpc>
              <a:spcBef>
                <a:spcPct val="0"/>
              </a:spcBef>
              <a:buFont typeface="Arial" charset="0"/>
              <a:buChar char="•"/>
            </a:pPr>
            <a:r>
              <a:rPr lang="en-GB">
                <a:latin typeface="+mn-lt"/>
              </a:rPr>
              <a:t>store in original packaging</a:t>
            </a:r>
          </a:p>
          <a:p>
            <a:pPr marL="342900" lvl="1">
              <a:lnSpc>
                <a:spcPct val="120000"/>
              </a:lnSpc>
              <a:spcBef>
                <a:spcPct val="0"/>
              </a:spcBef>
              <a:buFont typeface="Arial" charset="0"/>
              <a:buChar char="•"/>
            </a:pPr>
            <a:r>
              <a:rPr lang="en-GB">
                <a:latin typeface="+mn-lt"/>
              </a:rPr>
              <a:t>protect from light</a:t>
            </a:r>
          </a:p>
          <a:p>
            <a:pPr marL="0" indent="0">
              <a:buNone/>
            </a:pPr>
            <a:endParaRPr lang="en-GB" sz="1300" b="1">
              <a:latin typeface="+mn-lt"/>
              <a:ea typeface="Arial" charset="0"/>
              <a:cs typeface="Arial" charset="0"/>
            </a:endParaRPr>
          </a:p>
          <a:p>
            <a:pPr marL="0" indent="0">
              <a:buNone/>
            </a:pPr>
            <a:r>
              <a:rPr lang="en-GB" b="1">
                <a:latin typeface="+mn-lt"/>
                <a:ea typeface="Arial" charset="0"/>
                <a:cs typeface="Arial" charset="0"/>
              </a:rPr>
              <a:t>Check expiry dates regularly:</a:t>
            </a:r>
          </a:p>
          <a:p>
            <a:pPr marL="342900" lvl="1">
              <a:lnSpc>
                <a:spcPct val="120000"/>
              </a:lnSpc>
              <a:spcBef>
                <a:spcPts val="1200"/>
              </a:spcBef>
              <a:buFont typeface="Arial" charset="0"/>
              <a:buChar char="•"/>
            </a:pPr>
            <a:r>
              <a:rPr lang="en-GB">
                <a:latin typeface="+mn-lt"/>
              </a:rPr>
              <a:t>the LAIV has an expiry date 15 weeks after manufacture – this is much shorter than inactivated flu vaccines</a:t>
            </a:r>
          </a:p>
          <a:p>
            <a:pPr marL="342900" lvl="1">
              <a:lnSpc>
                <a:spcPct val="120000"/>
              </a:lnSpc>
              <a:spcBef>
                <a:spcPts val="1200"/>
              </a:spcBef>
              <a:buFont typeface="Arial" charset="0"/>
              <a:buChar char="•"/>
            </a:pPr>
            <a:r>
              <a:rPr lang="en-GB">
                <a:latin typeface="+mn-lt"/>
              </a:rPr>
              <a:t>it is important that the expiry date on the nasal spray applicator is checked before use</a:t>
            </a:r>
          </a:p>
          <a:p>
            <a:pPr marL="0" indent="0">
              <a:buNone/>
            </a:pPr>
            <a:endParaRPr lang="en-GB"/>
          </a:p>
        </p:txBody>
      </p:sp>
      <p:sp>
        <p:nvSpPr>
          <p:cNvPr id="7" name="Slide Number Placeholder 6">
            <a:extLst>
              <a:ext uri="{FF2B5EF4-FFF2-40B4-BE49-F238E27FC236}">
                <a16:creationId xmlns:a16="http://schemas.microsoft.com/office/drawing/2014/main" id="{98BB609E-D34E-45FF-AE34-7550552BD2DC}"/>
              </a:ext>
            </a:extLst>
          </p:cNvPr>
          <p:cNvSpPr>
            <a:spLocks noGrp="1"/>
          </p:cNvSpPr>
          <p:nvPr>
            <p:ph type="sldNum" sz="quarter" idx="11"/>
          </p:nvPr>
        </p:nvSpPr>
        <p:spPr/>
        <p:txBody>
          <a:bodyPr/>
          <a:lstStyle/>
          <a:p>
            <a:fld id="{344369E4-5DE7-46E5-874E-4FD437973785}" type="slidenum">
              <a:rPr lang="en-GB" smtClean="0"/>
              <a:pPr/>
              <a:t>68</a:t>
            </a:fld>
            <a:endParaRPr lang="en-GB" sz="1400"/>
          </a:p>
        </p:txBody>
      </p:sp>
      <p:sp>
        <p:nvSpPr>
          <p:cNvPr id="9" name="Footer Placeholder 8">
            <a:extLst>
              <a:ext uri="{FF2B5EF4-FFF2-40B4-BE49-F238E27FC236}">
                <a16:creationId xmlns:a16="http://schemas.microsoft.com/office/drawing/2014/main" id="{9606698A-DA15-4F7D-B264-48C6F703EB51}"/>
              </a:ext>
            </a:extLst>
          </p:cNvPr>
          <p:cNvSpPr>
            <a:spLocks noGrp="1"/>
          </p:cNvSpPr>
          <p:nvPr>
            <p:ph type="ftr" sz="quarter" idx="10"/>
          </p:nvPr>
        </p:nvSpPr>
        <p:spPr/>
        <p:txBody>
          <a:bodyPr/>
          <a:lstStyle/>
          <a:p>
            <a:r>
              <a:rPr lang="en-US"/>
              <a:t>The national flu vaccination programme 2025 to 2026</a:t>
            </a:r>
            <a:endParaRPr lang="en-GB" sz="1400"/>
          </a:p>
        </p:txBody>
      </p:sp>
    </p:spTree>
    <p:extLst>
      <p:ext uri="{BB962C8B-B14F-4D97-AF65-F5344CB8AC3E}">
        <p14:creationId xmlns:p14="http://schemas.microsoft.com/office/powerpoint/2010/main" val="3829216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4BE98-EFF4-48EF-A45B-B5E0180EE19A}"/>
              </a:ext>
            </a:extLst>
          </p:cNvPr>
          <p:cNvSpPr>
            <a:spLocks noGrp="1"/>
          </p:cNvSpPr>
          <p:nvPr>
            <p:ph type="title"/>
          </p:nvPr>
        </p:nvSpPr>
        <p:spPr>
          <a:xfrm>
            <a:off x="544807" y="422018"/>
            <a:ext cx="7255582" cy="734984"/>
          </a:xfrm>
        </p:spPr>
        <p:txBody>
          <a:bodyPr/>
          <a:lstStyle/>
          <a:p>
            <a:r>
              <a:rPr lang="en-GB"/>
              <a:t>Legal framework for vaccination</a:t>
            </a:r>
          </a:p>
        </p:txBody>
      </p:sp>
      <p:sp>
        <p:nvSpPr>
          <p:cNvPr id="3" name="Content Placeholder 2">
            <a:extLst>
              <a:ext uri="{FF2B5EF4-FFF2-40B4-BE49-F238E27FC236}">
                <a16:creationId xmlns:a16="http://schemas.microsoft.com/office/drawing/2014/main" id="{BBCC554B-7D61-4D7A-961A-1BDE7A005F34}"/>
              </a:ext>
            </a:extLst>
          </p:cNvPr>
          <p:cNvSpPr>
            <a:spLocks noGrp="1"/>
          </p:cNvSpPr>
          <p:nvPr>
            <p:ph idx="1"/>
          </p:nvPr>
        </p:nvSpPr>
        <p:spPr>
          <a:xfrm>
            <a:off x="526151" y="1410925"/>
            <a:ext cx="11123857" cy="4901952"/>
          </a:xfrm>
        </p:spPr>
        <p:txBody>
          <a:bodyPr>
            <a:noAutofit/>
          </a:bodyPr>
          <a:lstStyle/>
          <a:p>
            <a:pPr marL="0" indent="0">
              <a:lnSpc>
                <a:spcPct val="110000"/>
              </a:lnSpc>
              <a:buNone/>
            </a:pPr>
            <a:r>
              <a:rPr lang="en-GB" sz="1600"/>
              <a:t>A range of mechanisms can be used for the supply and administration of vaccines, including:</a:t>
            </a:r>
          </a:p>
          <a:p>
            <a:pPr>
              <a:lnSpc>
                <a:spcPct val="110000"/>
              </a:lnSpc>
            </a:pPr>
            <a:r>
              <a:rPr lang="en-GB" sz="1600" b="1">
                <a:latin typeface="Arial" charset="0"/>
              </a:rPr>
              <a:t>Patient prescription </a:t>
            </a:r>
            <a:r>
              <a:rPr lang="en-GB" sz="1600">
                <a:latin typeface="Arial" charset="0"/>
              </a:rPr>
              <a:t>written manually or electronically by a registered medical practitioner/other authorised prescriber</a:t>
            </a:r>
          </a:p>
          <a:p>
            <a:pPr>
              <a:lnSpc>
                <a:spcPct val="110000"/>
              </a:lnSpc>
            </a:pPr>
            <a:r>
              <a:rPr lang="en-GB" sz="1600" b="1">
                <a:latin typeface="Arial" charset="0"/>
              </a:rPr>
              <a:t>Patient Specific Direction (PSD)</a:t>
            </a:r>
          </a:p>
          <a:p>
            <a:pPr>
              <a:lnSpc>
                <a:spcPct val="110000"/>
              </a:lnSpc>
            </a:pPr>
            <a:r>
              <a:rPr lang="en-GB" sz="1600" b="1">
                <a:latin typeface="Arial" charset="0"/>
              </a:rPr>
              <a:t>Patient Group Direction (PGD)</a:t>
            </a:r>
          </a:p>
          <a:p>
            <a:pPr>
              <a:lnSpc>
                <a:spcPct val="110000"/>
              </a:lnSpc>
            </a:pPr>
            <a:r>
              <a:rPr lang="en-GB" sz="1600" b="1">
                <a:latin typeface="Arial" charset="0"/>
              </a:rPr>
              <a:t>National Protocol (NP)</a:t>
            </a:r>
          </a:p>
          <a:p>
            <a:pPr>
              <a:lnSpc>
                <a:spcPct val="110000"/>
              </a:lnSpc>
            </a:pPr>
            <a:r>
              <a:rPr lang="en-GB" sz="1600" b="1">
                <a:latin typeface="Arial" charset="0"/>
              </a:rPr>
              <a:t>Written instruction (WI) </a:t>
            </a:r>
          </a:p>
          <a:p>
            <a:pPr marL="0" indent="0">
              <a:lnSpc>
                <a:spcPct val="110000"/>
              </a:lnSpc>
              <a:buNone/>
            </a:pPr>
            <a:r>
              <a:rPr lang="en-GB" sz="1600"/>
              <a:t>PGD templates for the administration of the live and inactivated flu vaccines are available on the GOV.UK website: </a:t>
            </a:r>
            <a:r>
              <a:rPr lang="en-GB" sz="1600">
                <a:hlinkClick r:id="rId2"/>
              </a:rPr>
              <a:t>www.gov.uk/government/collections/immunisation-patient-group-direction-pgd</a:t>
            </a:r>
            <a:endParaRPr lang="en-GB" sz="1600"/>
          </a:p>
          <a:p>
            <a:pPr marL="0" indent="0">
              <a:lnSpc>
                <a:spcPct val="110000"/>
              </a:lnSpc>
              <a:buNone/>
            </a:pPr>
            <a:r>
              <a:rPr lang="en-GB" sz="1600"/>
              <a:t>National protocol for inactivated influenza vaccine: </a:t>
            </a:r>
            <a:r>
              <a:rPr lang="en-GB" sz="1600">
                <a:hlinkClick r:id="rId3"/>
              </a:rPr>
              <a:t>www.gov.uk/government/publications/national-protocol-for-inactivated-influenza-vaccine</a:t>
            </a:r>
            <a:endParaRPr lang="en-GB" sz="1600"/>
          </a:p>
          <a:p>
            <a:pPr marL="0" indent="0">
              <a:lnSpc>
                <a:spcPct val="110000"/>
              </a:lnSpc>
              <a:buNone/>
            </a:pPr>
            <a:endParaRPr lang="en-GB" sz="800"/>
          </a:p>
          <a:p>
            <a:pPr marL="0" lvl="2" indent="0">
              <a:lnSpc>
                <a:spcPct val="110000"/>
              </a:lnSpc>
              <a:buNone/>
            </a:pPr>
            <a:r>
              <a:rPr lang="en-GB" sz="1600"/>
              <a:t>Those using national immunisation PGDs developed by UKHSA must ensure that each PGD is organisationally authorised and signed in section 2 by an appropriate authorising person, in accordance with Human Medicines Regulations 2012 (HMR2012). Without such authorisation, the PGD is not legal or valid.</a:t>
            </a:r>
          </a:p>
          <a:p>
            <a:pPr marL="0" indent="0">
              <a:buNone/>
            </a:pPr>
            <a:endParaRPr lang="en-GB" sz="1600"/>
          </a:p>
        </p:txBody>
      </p:sp>
      <p:sp>
        <p:nvSpPr>
          <p:cNvPr id="7" name="Slide Number Placeholder 6">
            <a:extLst>
              <a:ext uri="{FF2B5EF4-FFF2-40B4-BE49-F238E27FC236}">
                <a16:creationId xmlns:a16="http://schemas.microsoft.com/office/drawing/2014/main" id="{2B982F64-599D-4E0E-B6F5-24349D6E2191}"/>
              </a:ext>
            </a:extLst>
          </p:cNvPr>
          <p:cNvSpPr>
            <a:spLocks noGrp="1"/>
          </p:cNvSpPr>
          <p:nvPr>
            <p:ph type="sldNum" sz="quarter" idx="11"/>
          </p:nvPr>
        </p:nvSpPr>
        <p:spPr/>
        <p:txBody>
          <a:bodyPr/>
          <a:lstStyle/>
          <a:p>
            <a:fld id="{344369E4-5DE7-46E5-874E-4FD437973785}" type="slidenum">
              <a:rPr lang="en-GB" smtClean="0"/>
              <a:pPr/>
              <a:t>69</a:t>
            </a:fld>
            <a:endParaRPr lang="en-GB" sz="1400"/>
          </a:p>
        </p:txBody>
      </p:sp>
      <p:sp>
        <p:nvSpPr>
          <p:cNvPr id="9" name="Footer Placeholder 8">
            <a:extLst>
              <a:ext uri="{FF2B5EF4-FFF2-40B4-BE49-F238E27FC236}">
                <a16:creationId xmlns:a16="http://schemas.microsoft.com/office/drawing/2014/main" id="{5AA44F8C-8BB8-4657-8DB5-C8A8512F0505}"/>
              </a:ext>
            </a:extLst>
          </p:cNvPr>
          <p:cNvSpPr>
            <a:spLocks noGrp="1"/>
          </p:cNvSpPr>
          <p:nvPr>
            <p:ph type="ftr" sz="quarter" idx="10"/>
          </p:nvPr>
        </p:nvSpPr>
        <p:spPr/>
        <p:txBody>
          <a:bodyPr/>
          <a:lstStyle/>
          <a:p>
            <a:r>
              <a:rPr lang="en-US"/>
              <a:t>The national flu vaccination programme 2025 to 2026</a:t>
            </a:r>
            <a:endParaRPr lang="en-GB" sz="1400"/>
          </a:p>
        </p:txBody>
      </p:sp>
    </p:spTree>
    <p:extLst>
      <p:ext uri="{BB962C8B-B14F-4D97-AF65-F5344CB8AC3E}">
        <p14:creationId xmlns:p14="http://schemas.microsoft.com/office/powerpoint/2010/main" val="3761000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CCE70-1166-4630-8FCD-5F017B85B02F}"/>
              </a:ext>
            </a:extLst>
          </p:cNvPr>
          <p:cNvSpPr>
            <a:spLocks noGrp="1"/>
          </p:cNvSpPr>
          <p:nvPr>
            <p:ph type="title"/>
          </p:nvPr>
        </p:nvSpPr>
        <p:spPr>
          <a:xfrm>
            <a:off x="367530" y="384696"/>
            <a:ext cx="8020692" cy="706992"/>
          </a:xfrm>
        </p:spPr>
        <p:txBody>
          <a:bodyPr/>
          <a:lstStyle/>
          <a:p>
            <a:r>
              <a:rPr lang="en-GB"/>
              <a:t>Key roles of healthcare practitioners</a:t>
            </a:r>
          </a:p>
        </p:txBody>
      </p:sp>
      <p:sp>
        <p:nvSpPr>
          <p:cNvPr id="3" name="Content Placeholder 2">
            <a:extLst>
              <a:ext uri="{FF2B5EF4-FFF2-40B4-BE49-F238E27FC236}">
                <a16:creationId xmlns:a16="http://schemas.microsoft.com/office/drawing/2014/main" id="{38E5FA21-A7E3-4DD5-A7DD-F65566EBD187}"/>
              </a:ext>
            </a:extLst>
          </p:cNvPr>
          <p:cNvSpPr>
            <a:spLocks noGrp="1"/>
          </p:cNvSpPr>
          <p:nvPr>
            <p:ph idx="1"/>
          </p:nvPr>
        </p:nvSpPr>
        <p:spPr>
          <a:xfrm>
            <a:off x="330205" y="1774826"/>
            <a:ext cx="11123857" cy="3664921"/>
          </a:xfrm>
        </p:spPr>
        <p:txBody>
          <a:bodyPr>
            <a:normAutofit/>
          </a:bodyPr>
          <a:lstStyle/>
          <a:p>
            <a:pPr marL="0" indent="0">
              <a:spcBef>
                <a:spcPct val="0"/>
              </a:spcBef>
              <a:spcAft>
                <a:spcPts val="600"/>
              </a:spcAft>
              <a:buNone/>
            </a:pPr>
            <a:r>
              <a:rPr lang="en-GB" sz="2500">
                <a:solidFill>
                  <a:srgbClr val="000000"/>
                </a:solidFill>
              </a:rPr>
              <a:t>Key roles of healthcare practitioners in relation to the flu programme are to:</a:t>
            </a:r>
          </a:p>
          <a:p>
            <a:pPr marL="0" indent="0">
              <a:spcBef>
                <a:spcPct val="0"/>
              </a:spcBef>
              <a:spcAft>
                <a:spcPts val="600"/>
              </a:spcAft>
              <a:buNone/>
            </a:pPr>
            <a:endParaRPr lang="en-GB" sz="2500">
              <a:solidFill>
                <a:srgbClr val="000000"/>
              </a:solidFill>
            </a:endParaRPr>
          </a:p>
          <a:p>
            <a:pPr>
              <a:spcBef>
                <a:spcPct val="0"/>
              </a:spcBef>
              <a:spcAft>
                <a:spcPts val="600"/>
              </a:spcAft>
              <a:buFont typeface="Arial"/>
              <a:buChar char="•"/>
            </a:pPr>
            <a:r>
              <a:rPr lang="en-GB" sz="2500">
                <a:solidFill>
                  <a:srgbClr val="000000"/>
                </a:solidFill>
              </a:rPr>
              <a:t>be able to describe the evidence base for the administration of the flu vaccination to all eligible groups</a:t>
            </a:r>
          </a:p>
          <a:p>
            <a:pPr>
              <a:spcBef>
                <a:spcPct val="0"/>
              </a:spcBef>
              <a:spcAft>
                <a:spcPts val="600"/>
              </a:spcAft>
              <a:buFont typeface="Arial"/>
              <a:buChar char="•"/>
            </a:pPr>
            <a:r>
              <a:rPr lang="en-GB" sz="2500">
                <a:solidFill>
                  <a:srgbClr val="000000"/>
                </a:solidFill>
              </a:rPr>
              <a:t>advise individuals (or their parents or carers) who are eligible to receive the flu vaccination why it is strongly recommended that they are vaccinated against flu</a:t>
            </a:r>
          </a:p>
          <a:p>
            <a:pPr>
              <a:spcBef>
                <a:spcPct val="0"/>
              </a:spcBef>
              <a:spcAft>
                <a:spcPts val="600"/>
              </a:spcAft>
              <a:buFont typeface="Arial"/>
              <a:buChar char="•"/>
            </a:pPr>
            <a:r>
              <a:rPr lang="en-GB" sz="2500">
                <a:solidFill>
                  <a:srgbClr val="000000"/>
                </a:solidFill>
              </a:rPr>
              <a:t>safely administer flu vaccines in accordance with the vaccine schedule</a:t>
            </a:r>
          </a:p>
          <a:p>
            <a:pPr>
              <a:spcBef>
                <a:spcPct val="0"/>
              </a:spcBef>
              <a:spcAft>
                <a:spcPts val="600"/>
              </a:spcAft>
              <a:buFont typeface="Arial"/>
              <a:buChar char="•"/>
            </a:pPr>
            <a:r>
              <a:rPr lang="en-GB" sz="2500">
                <a:solidFill>
                  <a:srgbClr val="000000"/>
                </a:solidFill>
              </a:rPr>
              <a:t>ensure any adverse effects are managed and reported appropriately</a:t>
            </a:r>
          </a:p>
        </p:txBody>
      </p:sp>
      <p:sp>
        <p:nvSpPr>
          <p:cNvPr id="7" name="Slide Number Placeholder 6">
            <a:extLst>
              <a:ext uri="{FF2B5EF4-FFF2-40B4-BE49-F238E27FC236}">
                <a16:creationId xmlns:a16="http://schemas.microsoft.com/office/drawing/2014/main" id="{537A0756-F094-456D-8726-DB66AF5889DE}"/>
              </a:ext>
            </a:extLst>
          </p:cNvPr>
          <p:cNvSpPr>
            <a:spLocks noGrp="1"/>
          </p:cNvSpPr>
          <p:nvPr>
            <p:ph type="sldNum" sz="quarter" idx="11"/>
          </p:nvPr>
        </p:nvSpPr>
        <p:spPr/>
        <p:txBody>
          <a:bodyPr/>
          <a:lstStyle/>
          <a:p>
            <a:fld id="{344369E4-5DE7-46E5-874E-4FD437973785}" type="slidenum">
              <a:rPr lang="en-GB" smtClean="0"/>
              <a:pPr/>
              <a:t>7</a:t>
            </a:fld>
            <a:endParaRPr lang="en-GB" sz="1400"/>
          </a:p>
        </p:txBody>
      </p:sp>
      <p:sp>
        <p:nvSpPr>
          <p:cNvPr id="9" name="Footer Placeholder 8">
            <a:extLst>
              <a:ext uri="{FF2B5EF4-FFF2-40B4-BE49-F238E27FC236}">
                <a16:creationId xmlns:a16="http://schemas.microsoft.com/office/drawing/2014/main" id="{FDE4574E-F72E-46F5-8F53-2A9406B5D373}"/>
              </a:ext>
            </a:extLst>
          </p:cNvPr>
          <p:cNvSpPr>
            <a:spLocks noGrp="1"/>
          </p:cNvSpPr>
          <p:nvPr>
            <p:ph type="ftr" sz="quarter" idx="10"/>
          </p:nvPr>
        </p:nvSpPr>
        <p:spPr/>
        <p:txBody>
          <a:bodyPr/>
          <a:lstStyle/>
          <a:p>
            <a:r>
              <a:rPr lang="en-US"/>
              <a:t>The national flu vaccination programme 2025 to 2026</a:t>
            </a:r>
            <a:endParaRPr lang="en-GB" sz="1400"/>
          </a:p>
        </p:txBody>
      </p:sp>
    </p:spTree>
    <p:extLst>
      <p:ext uri="{BB962C8B-B14F-4D97-AF65-F5344CB8AC3E}">
        <p14:creationId xmlns:p14="http://schemas.microsoft.com/office/powerpoint/2010/main" val="161386785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32FD0-4A6E-4631-83D1-48AB06A9BB12}"/>
              </a:ext>
            </a:extLst>
          </p:cNvPr>
          <p:cNvSpPr>
            <a:spLocks noGrp="1"/>
          </p:cNvSpPr>
          <p:nvPr>
            <p:ph type="title"/>
          </p:nvPr>
        </p:nvSpPr>
        <p:spPr>
          <a:xfrm>
            <a:off x="358199" y="356700"/>
            <a:ext cx="10515600" cy="669670"/>
          </a:xfrm>
        </p:spPr>
        <p:txBody>
          <a:bodyPr/>
          <a:lstStyle/>
          <a:p>
            <a:r>
              <a:rPr lang="en-GB" dirty="0"/>
              <a:t>Vaccine administration </a:t>
            </a:r>
            <a:r>
              <a:rPr lang="en-GB" sz="2800" dirty="0"/>
              <a:t>(inactivated flu vaccines)</a:t>
            </a:r>
            <a:endParaRPr lang="en-GB" dirty="0"/>
          </a:p>
        </p:txBody>
      </p:sp>
      <p:sp>
        <p:nvSpPr>
          <p:cNvPr id="3" name="Content Placeholder 2">
            <a:extLst>
              <a:ext uri="{FF2B5EF4-FFF2-40B4-BE49-F238E27FC236}">
                <a16:creationId xmlns:a16="http://schemas.microsoft.com/office/drawing/2014/main" id="{8546D23D-7826-4938-84F9-3B6DF79EA880}"/>
              </a:ext>
            </a:extLst>
          </p:cNvPr>
          <p:cNvSpPr>
            <a:spLocks noGrp="1"/>
          </p:cNvSpPr>
          <p:nvPr>
            <p:ph idx="1"/>
          </p:nvPr>
        </p:nvSpPr>
        <p:spPr>
          <a:xfrm>
            <a:off x="330205" y="1438916"/>
            <a:ext cx="11123857" cy="4933892"/>
          </a:xfrm>
        </p:spPr>
        <p:txBody>
          <a:bodyPr>
            <a:noAutofit/>
          </a:bodyPr>
          <a:lstStyle/>
          <a:p>
            <a:pPr marL="285750" indent="-285750">
              <a:lnSpc>
                <a:spcPct val="120000"/>
              </a:lnSpc>
              <a:buFont typeface="Arial" panose="020B0604020202020204" pitchFamily="34" charset="0"/>
              <a:buChar char="•"/>
              <a:tabLst>
                <a:tab pos="450850" algn="l"/>
              </a:tabLst>
            </a:pPr>
            <a:r>
              <a:rPr lang="en-GB" sz="2000" b="1" dirty="0"/>
              <a:t>inactivated</a:t>
            </a:r>
            <a:r>
              <a:rPr lang="en-GB" sz="2000" dirty="0"/>
              <a:t> flu vaccines should be given intramuscularly into the deltoid muscle in the upper arm of those aged 12 months or older and into the anterolateral aspect of the thigh in infants aged 6 months to one year of age</a:t>
            </a:r>
          </a:p>
          <a:p>
            <a:pPr marL="285750" indent="-285750">
              <a:lnSpc>
                <a:spcPct val="120000"/>
              </a:lnSpc>
              <a:buFont typeface="Arial" panose="020B0604020202020204" pitchFamily="34" charset="0"/>
              <a:buChar char="•"/>
              <a:tabLst>
                <a:tab pos="450850" algn="l"/>
              </a:tabLst>
            </a:pPr>
            <a:r>
              <a:rPr lang="en-US" sz="2000" dirty="0"/>
              <a:t>due to the presence of adjuvant </a:t>
            </a:r>
            <a:r>
              <a:rPr lang="en-GB" sz="2000" dirty="0"/>
              <a:t>and therefore increased potential for more local reactions if administered by subcutaneous injection</a:t>
            </a:r>
            <a:r>
              <a:rPr lang="en-US" sz="2000" dirty="0"/>
              <a:t>, </a:t>
            </a:r>
            <a:r>
              <a:rPr lang="en-US" sz="2000" b="1" dirty="0" err="1"/>
              <a:t>aIIV</a:t>
            </a:r>
            <a:r>
              <a:rPr lang="en-US" sz="2000" dirty="0"/>
              <a:t> </a:t>
            </a:r>
            <a:r>
              <a:rPr lang="en-US" sz="2000" b="1" dirty="0"/>
              <a:t>should only be administered intramuscularly using a 25mm length needle </a:t>
            </a:r>
          </a:p>
          <a:p>
            <a:pPr marL="285750" indent="-285750">
              <a:lnSpc>
                <a:spcPct val="120000"/>
              </a:lnSpc>
              <a:buFont typeface="Arial" panose="020B0604020202020204" pitchFamily="34" charset="0"/>
              <a:buChar char="•"/>
              <a:tabLst>
                <a:tab pos="450850" algn="l"/>
              </a:tabLst>
            </a:pPr>
            <a:r>
              <a:rPr lang="en-US" sz="2000" dirty="0" err="1"/>
              <a:t>i</a:t>
            </a:r>
            <a:r>
              <a:rPr lang="en-GB" sz="2000" dirty="0"/>
              <a:t>n larger adults, a longer length needle (e.g. 38mm) may be required for administration of flu vaccine - an individual assessment should be made</a:t>
            </a:r>
            <a:endParaRPr lang="en-US" sz="2000" dirty="0"/>
          </a:p>
          <a:p>
            <a:pPr marL="285750" indent="-285750">
              <a:lnSpc>
                <a:spcPct val="120000"/>
              </a:lnSpc>
              <a:buFont typeface="Arial" panose="020B0604020202020204" pitchFamily="34" charset="0"/>
              <a:buChar char="•"/>
              <a:tabLst>
                <a:tab pos="450850" algn="l"/>
              </a:tabLst>
            </a:pPr>
            <a:r>
              <a:rPr lang="en-GB" sz="2000" dirty="0">
                <a:ea typeface="Times New Roman" panose="02020603050405020304" pitchFamily="18" charset="0"/>
                <a:cs typeface="Times New Roman" panose="02020603050405020304" pitchFamily="18" charset="0"/>
              </a:rPr>
              <a:t>t</a:t>
            </a:r>
            <a:r>
              <a:rPr lang="en-GB" sz="2000" dirty="0">
                <a:effectLst/>
                <a:latin typeface="Arial" panose="020B0604020202020204" pitchFamily="34" charset="0"/>
                <a:ea typeface="Times New Roman" panose="02020603050405020304" pitchFamily="18" charset="0"/>
                <a:cs typeface="Times New Roman" panose="02020603050405020304" pitchFamily="18" charset="0"/>
              </a:rPr>
              <a:t>he cell-cultured (</a:t>
            </a:r>
            <a:r>
              <a:rPr lang="en-GB" sz="2000" dirty="0" err="1">
                <a:effectLst/>
                <a:latin typeface="Arial" panose="020B0604020202020204" pitchFamily="34" charset="0"/>
                <a:ea typeface="Times New Roman" panose="02020603050405020304" pitchFamily="18" charset="0"/>
                <a:cs typeface="Times New Roman" panose="02020603050405020304" pitchFamily="18" charset="0"/>
              </a:rPr>
              <a:t>IIVc</a:t>
            </a:r>
            <a:r>
              <a:rPr lang="en-GB" sz="2000" dirty="0">
                <a:effectLst/>
                <a:latin typeface="Arial" panose="020B0604020202020204" pitchFamily="34" charset="0"/>
                <a:ea typeface="Times New Roman" panose="02020603050405020304" pitchFamily="18" charset="0"/>
                <a:cs typeface="Times New Roman" panose="02020603050405020304" pitchFamily="18" charset="0"/>
              </a:rPr>
              <a:t>) and recombinant (</a:t>
            </a:r>
            <a:r>
              <a:rPr lang="en-GB" sz="2000" dirty="0" err="1">
                <a:effectLst/>
                <a:latin typeface="Arial" panose="020B0604020202020204" pitchFamily="34" charset="0"/>
                <a:ea typeface="Times New Roman" panose="02020603050405020304" pitchFamily="18" charset="0"/>
                <a:cs typeface="Times New Roman" panose="02020603050405020304" pitchFamily="18" charset="0"/>
              </a:rPr>
              <a:t>IIVr</a:t>
            </a:r>
            <a:r>
              <a:rPr lang="en-GB" sz="2000" dirty="0">
                <a:effectLst/>
                <a:latin typeface="Arial" panose="020B0604020202020204" pitchFamily="34" charset="0"/>
                <a:ea typeface="Times New Roman" panose="02020603050405020304" pitchFamily="18" charset="0"/>
                <a:cs typeface="Times New Roman" panose="02020603050405020304" pitchFamily="18" charset="0"/>
              </a:rPr>
              <a:t>) vaccines are also not licensed for subcutaneous administration so should only be administered intramuscularly </a:t>
            </a:r>
          </a:p>
          <a:p>
            <a:pPr marL="285750" indent="-285750">
              <a:lnSpc>
                <a:spcPct val="120000"/>
              </a:lnSpc>
              <a:buFont typeface="Arial" panose="020B0604020202020204" pitchFamily="34" charset="0"/>
              <a:buChar char="•"/>
            </a:pPr>
            <a:r>
              <a:rPr lang="en-GB" sz="2000" dirty="0"/>
              <a:t>if given at the same time, different vaccines should be given at separate sites, preferably in a different limb. If given in the same limb, they should be given at least 2.5cm apart</a:t>
            </a:r>
          </a:p>
        </p:txBody>
      </p:sp>
      <p:sp>
        <p:nvSpPr>
          <p:cNvPr id="7" name="Slide Number Placeholder 6">
            <a:extLst>
              <a:ext uri="{FF2B5EF4-FFF2-40B4-BE49-F238E27FC236}">
                <a16:creationId xmlns:a16="http://schemas.microsoft.com/office/drawing/2014/main" id="{7F1CF6DD-A37A-4776-88C6-5FCAB8118C5A}"/>
              </a:ext>
            </a:extLst>
          </p:cNvPr>
          <p:cNvSpPr>
            <a:spLocks noGrp="1"/>
          </p:cNvSpPr>
          <p:nvPr>
            <p:ph type="sldNum" sz="quarter" idx="11"/>
          </p:nvPr>
        </p:nvSpPr>
        <p:spPr/>
        <p:txBody>
          <a:bodyPr/>
          <a:lstStyle/>
          <a:p>
            <a:fld id="{344369E4-5DE7-46E5-874E-4FD437973785}" type="slidenum">
              <a:rPr lang="en-GB" smtClean="0"/>
              <a:pPr/>
              <a:t>70</a:t>
            </a:fld>
            <a:endParaRPr lang="en-GB" sz="1400"/>
          </a:p>
        </p:txBody>
      </p:sp>
      <p:sp>
        <p:nvSpPr>
          <p:cNvPr id="9" name="Footer Placeholder 8">
            <a:extLst>
              <a:ext uri="{FF2B5EF4-FFF2-40B4-BE49-F238E27FC236}">
                <a16:creationId xmlns:a16="http://schemas.microsoft.com/office/drawing/2014/main" id="{6D190CE2-A7A5-462D-A148-CA1010402D04}"/>
              </a:ext>
            </a:extLst>
          </p:cNvPr>
          <p:cNvSpPr>
            <a:spLocks noGrp="1"/>
          </p:cNvSpPr>
          <p:nvPr>
            <p:ph type="ftr" sz="quarter" idx="10"/>
          </p:nvPr>
        </p:nvSpPr>
        <p:spPr/>
        <p:txBody>
          <a:bodyPr/>
          <a:lstStyle/>
          <a:p>
            <a:r>
              <a:rPr lang="en-US"/>
              <a:t>The national flu vaccination programme 2025 to 2026</a:t>
            </a:r>
            <a:endParaRPr lang="en-GB" sz="1400"/>
          </a:p>
        </p:txBody>
      </p:sp>
    </p:spTree>
    <p:extLst>
      <p:ext uri="{BB962C8B-B14F-4D97-AF65-F5344CB8AC3E}">
        <p14:creationId xmlns:p14="http://schemas.microsoft.com/office/powerpoint/2010/main" val="42368160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1FE69-9BC8-423A-8291-8E3D1BD063D2}"/>
              </a:ext>
            </a:extLst>
          </p:cNvPr>
          <p:cNvSpPr>
            <a:spLocks noGrp="1"/>
          </p:cNvSpPr>
          <p:nvPr>
            <p:ph type="title"/>
          </p:nvPr>
        </p:nvSpPr>
        <p:spPr/>
        <p:txBody>
          <a:bodyPr>
            <a:normAutofit fontScale="90000"/>
          </a:bodyPr>
          <a:lstStyle/>
          <a:p>
            <a:r>
              <a:rPr lang="en-GB" sz="4000"/>
              <a:t>Patients taking anticoagulants or with a bleeding disorder</a:t>
            </a:r>
            <a:endParaRPr lang="en-GB"/>
          </a:p>
        </p:txBody>
      </p:sp>
      <p:sp>
        <p:nvSpPr>
          <p:cNvPr id="3" name="Content Placeholder 2">
            <a:extLst>
              <a:ext uri="{FF2B5EF4-FFF2-40B4-BE49-F238E27FC236}">
                <a16:creationId xmlns:a16="http://schemas.microsoft.com/office/drawing/2014/main" id="{A6FFB3B5-CD71-43D6-AAAB-E5B508F0A239}"/>
              </a:ext>
            </a:extLst>
          </p:cNvPr>
          <p:cNvSpPr>
            <a:spLocks noGrp="1"/>
          </p:cNvSpPr>
          <p:nvPr>
            <p:ph idx="1"/>
          </p:nvPr>
        </p:nvSpPr>
        <p:spPr>
          <a:xfrm>
            <a:off x="330206" y="1342490"/>
            <a:ext cx="11123857" cy="5096359"/>
          </a:xfrm>
        </p:spPr>
        <p:txBody>
          <a:bodyPr>
            <a:noAutofit/>
          </a:bodyPr>
          <a:lstStyle/>
          <a:p>
            <a:pPr marL="0" indent="0">
              <a:lnSpc>
                <a:spcPct val="120000"/>
              </a:lnSpc>
              <a:buNone/>
              <a:tabLst>
                <a:tab pos="450850" algn="l"/>
              </a:tabLst>
            </a:pPr>
            <a:r>
              <a:rPr lang="en-GB" sz="1600" u="sng" dirty="0"/>
              <a:t>Individuals on stable anticoagulation therapy</a:t>
            </a:r>
            <a:r>
              <a:rPr lang="en-GB" sz="1600" dirty="0"/>
              <a:t>  (including individuals on warfarin who are up-to-date with their scheduled INR testing and whose latest INR was below the upper threshold of their therapeutic range) can receive intramuscular vaccination </a:t>
            </a:r>
          </a:p>
          <a:p>
            <a:pPr marL="285750" indent="-285750">
              <a:lnSpc>
                <a:spcPct val="120000"/>
              </a:lnSpc>
              <a:buFont typeface="Arial" panose="020B0604020202020204" pitchFamily="34" charset="0"/>
              <a:buChar char="•"/>
              <a:tabLst>
                <a:tab pos="450850" algn="l"/>
              </a:tabLst>
            </a:pPr>
            <a:r>
              <a:rPr lang="en-GB" sz="1600" dirty="0"/>
              <a:t>if in any doubt, consult with the clinician responsible for prescribing or monitoring the individual’s anticoagulant therapy </a:t>
            </a:r>
          </a:p>
          <a:p>
            <a:pPr marL="0" indent="0">
              <a:lnSpc>
                <a:spcPct val="120000"/>
              </a:lnSpc>
              <a:buNone/>
              <a:tabLst>
                <a:tab pos="450850" algn="l"/>
              </a:tabLst>
            </a:pPr>
            <a:r>
              <a:rPr lang="en-GB" sz="1600" u="sng" dirty="0"/>
              <a:t>Individuals with bleeding disorders </a:t>
            </a:r>
            <a:r>
              <a:rPr lang="en-GB" sz="1600" dirty="0"/>
              <a:t>may be vaccinated intramuscularly if, in the opinion of a doctor familiar with the individual's bleeding risk, vaccines or similar small volume intramuscular injections can be administered with reasonable safety by this route</a:t>
            </a:r>
          </a:p>
          <a:p>
            <a:pPr marL="285750" indent="-285750">
              <a:lnSpc>
                <a:spcPct val="120000"/>
              </a:lnSpc>
              <a:buFont typeface="Arial" panose="020B0604020202020204" pitchFamily="34" charset="0"/>
              <a:buChar char="•"/>
              <a:tabLst>
                <a:tab pos="450850" algn="l"/>
              </a:tabLst>
            </a:pPr>
            <a:r>
              <a:rPr lang="en-GB" sz="1600" dirty="0"/>
              <a:t>if the individual receives medication/treatment to reduce bleeding, for example treatment for haemophilia, intramuscular vaccination can be scheduled shortly after such medication/treatment is administered </a:t>
            </a:r>
          </a:p>
          <a:p>
            <a:pPr marL="285750" indent="-285750">
              <a:lnSpc>
                <a:spcPct val="120000"/>
              </a:lnSpc>
              <a:buFont typeface="Arial" panose="020B0604020202020204" pitchFamily="34" charset="0"/>
              <a:buChar char="•"/>
              <a:tabLst>
                <a:tab pos="450850" algn="l"/>
              </a:tabLst>
            </a:pPr>
            <a:r>
              <a:rPr lang="en-GB" sz="1600" dirty="0"/>
              <a:t>a fine needle (equal to 23 gauge or finer calibre) should be used for the vaccination, followed by firm pressure applied to the site (without rubbing) for at least 2 minutes and </a:t>
            </a:r>
            <a:r>
              <a:rPr lang="en-GB" sz="1600" dirty="0">
                <a:ea typeface="Times New Roman" panose="02020603050405020304" pitchFamily="18" charset="0"/>
                <a:cs typeface="Times New Roman" panose="02020603050405020304" pitchFamily="18" charset="0"/>
              </a:rPr>
              <a:t>t</a:t>
            </a:r>
            <a:r>
              <a:rPr lang="en-GB" sz="1600" dirty="0">
                <a:effectLst/>
                <a:latin typeface="Arial" panose="020B0604020202020204" pitchFamily="34" charset="0"/>
                <a:ea typeface="Times New Roman" panose="02020603050405020304" pitchFamily="18" charset="0"/>
                <a:cs typeface="Times New Roman" panose="02020603050405020304" pitchFamily="18" charset="0"/>
              </a:rPr>
              <a:t>he individual, parent or carer should be informed about the risk of haematoma from the injection.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indent="-285750">
              <a:lnSpc>
                <a:spcPct val="120000"/>
              </a:lnSpc>
              <a:buFont typeface="Arial" panose="020B0604020202020204" pitchFamily="34" charset="0"/>
              <a:buChar char="•"/>
              <a:tabLst>
                <a:tab pos="450850" algn="l"/>
              </a:tabLst>
            </a:pPr>
            <a:r>
              <a:rPr lang="en-GB" sz="1600" dirty="0"/>
              <a:t>influenza vaccines licensed for intramuscular or subcutaneous administration may alternatively be administered by the subcutaneous route but </a:t>
            </a:r>
            <a:r>
              <a:rPr lang="en-GB" sz="1600" dirty="0" err="1"/>
              <a:t>IIVc</a:t>
            </a:r>
            <a:r>
              <a:rPr lang="en-GB" sz="1600" dirty="0"/>
              <a:t> and </a:t>
            </a:r>
            <a:r>
              <a:rPr lang="en-GB" sz="1600" dirty="0" err="1"/>
              <a:t>aIIV</a:t>
            </a:r>
            <a:r>
              <a:rPr lang="en-GB" sz="1600" dirty="0"/>
              <a:t> are not licensed for subcutaneous administration so should only be administered intramuscularly</a:t>
            </a:r>
          </a:p>
        </p:txBody>
      </p:sp>
      <p:sp>
        <p:nvSpPr>
          <p:cNvPr id="7" name="Slide Number Placeholder 6">
            <a:extLst>
              <a:ext uri="{FF2B5EF4-FFF2-40B4-BE49-F238E27FC236}">
                <a16:creationId xmlns:a16="http://schemas.microsoft.com/office/drawing/2014/main" id="{6A7146A5-A0D7-4A36-9587-596A45E7D105}"/>
              </a:ext>
            </a:extLst>
          </p:cNvPr>
          <p:cNvSpPr>
            <a:spLocks noGrp="1"/>
          </p:cNvSpPr>
          <p:nvPr>
            <p:ph type="sldNum" sz="quarter" idx="11"/>
          </p:nvPr>
        </p:nvSpPr>
        <p:spPr/>
        <p:txBody>
          <a:bodyPr/>
          <a:lstStyle/>
          <a:p>
            <a:fld id="{344369E4-5DE7-46E5-874E-4FD437973785}" type="slidenum">
              <a:rPr lang="en-GB" smtClean="0"/>
              <a:pPr/>
              <a:t>71</a:t>
            </a:fld>
            <a:endParaRPr lang="en-GB" sz="1400"/>
          </a:p>
        </p:txBody>
      </p:sp>
      <p:sp>
        <p:nvSpPr>
          <p:cNvPr id="9" name="Footer Placeholder 8">
            <a:extLst>
              <a:ext uri="{FF2B5EF4-FFF2-40B4-BE49-F238E27FC236}">
                <a16:creationId xmlns:a16="http://schemas.microsoft.com/office/drawing/2014/main" id="{16A47E8B-7082-4B82-BF1D-83529DF8BB95}"/>
              </a:ext>
            </a:extLst>
          </p:cNvPr>
          <p:cNvSpPr>
            <a:spLocks noGrp="1"/>
          </p:cNvSpPr>
          <p:nvPr>
            <p:ph type="ftr" sz="quarter" idx="10"/>
          </p:nvPr>
        </p:nvSpPr>
        <p:spPr/>
        <p:txBody>
          <a:bodyPr/>
          <a:lstStyle/>
          <a:p>
            <a:r>
              <a:rPr lang="en-US"/>
              <a:t>The national flu vaccination programme 2025 to 2026</a:t>
            </a:r>
            <a:endParaRPr lang="en-GB" sz="1400"/>
          </a:p>
        </p:txBody>
      </p:sp>
    </p:spTree>
    <p:extLst>
      <p:ext uri="{BB962C8B-B14F-4D97-AF65-F5344CB8AC3E}">
        <p14:creationId xmlns:p14="http://schemas.microsoft.com/office/powerpoint/2010/main" val="21788346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719EF-E655-ABC8-FDD9-93DF1EC92793}"/>
              </a:ext>
            </a:extLst>
          </p:cNvPr>
          <p:cNvSpPr>
            <a:spLocks noGrp="1"/>
          </p:cNvSpPr>
          <p:nvPr>
            <p:ph type="title"/>
          </p:nvPr>
        </p:nvSpPr>
        <p:spPr/>
        <p:txBody>
          <a:bodyPr/>
          <a:lstStyle/>
          <a:p>
            <a:r>
              <a:rPr lang="en-GB" dirty="0"/>
              <a:t>Injection site for IIV</a:t>
            </a:r>
          </a:p>
        </p:txBody>
      </p:sp>
      <p:sp>
        <p:nvSpPr>
          <p:cNvPr id="3" name="Content Placeholder 2">
            <a:extLst>
              <a:ext uri="{FF2B5EF4-FFF2-40B4-BE49-F238E27FC236}">
                <a16:creationId xmlns:a16="http://schemas.microsoft.com/office/drawing/2014/main" id="{7E86F399-BC32-6B7E-7248-2CF5E2751EF8}"/>
              </a:ext>
            </a:extLst>
          </p:cNvPr>
          <p:cNvSpPr>
            <a:spLocks noGrp="1"/>
          </p:cNvSpPr>
          <p:nvPr>
            <p:ph idx="1"/>
          </p:nvPr>
        </p:nvSpPr>
        <p:spPr>
          <a:xfrm>
            <a:off x="330206" y="1595328"/>
            <a:ext cx="5572755" cy="4664024"/>
          </a:xfrm>
        </p:spPr>
        <p:txBody>
          <a:bodyPr>
            <a:normAutofit fontScale="85000" lnSpcReduction="10000"/>
          </a:bodyPr>
          <a:lstStyle/>
          <a:p>
            <a:pPr marL="0" indent="0">
              <a:buNone/>
            </a:pPr>
            <a:r>
              <a:rPr lang="en-GB" altLang="en-US" u="sng" dirty="0"/>
              <a:t>For older infants and adults:</a:t>
            </a:r>
          </a:p>
          <a:p>
            <a:r>
              <a:rPr lang="en-GB" altLang="en-US" dirty="0"/>
              <a:t>d</a:t>
            </a:r>
            <a:r>
              <a:rPr lang="en-GB" altLang="en-US" b="0" dirty="0"/>
              <a:t>eltoid area of upper arm generally preferred</a:t>
            </a:r>
          </a:p>
          <a:p>
            <a:r>
              <a:rPr lang="en-GB" kern="0" dirty="0">
                <a:solidFill>
                  <a:srgbClr val="000000"/>
                </a:solidFill>
                <a:ea typeface="Calibri" panose="020F0502020204030204" pitchFamily="34" charset="0"/>
              </a:rPr>
              <a:t>t</a:t>
            </a:r>
            <a:r>
              <a:rPr lang="en-GB" sz="2400" kern="0" dirty="0">
                <a:solidFill>
                  <a:srgbClr val="000000"/>
                </a:solidFill>
                <a:effectLst/>
                <a:latin typeface="Arial" panose="020B0604020202020204" pitchFamily="34" charset="0"/>
                <a:ea typeface="Calibri" panose="020F0502020204030204" pitchFamily="34" charset="0"/>
              </a:rPr>
              <a:t>he vaccinator should place their index finger on the vaccine recipient’s acromion process (the highest point on the shoulder) and their thumb on the vaccine recipient’s deltoid tuberosity (the lower deltoid attachment point) </a:t>
            </a:r>
          </a:p>
          <a:p>
            <a:r>
              <a:rPr lang="en-GB" sz="2400" kern="0" dirty="0">
                <a:solidFill>
                  <a:srgbClr val="000000"/>
                </a:solidFill>
                <a:effectLst/>
                <a:latin typeface="Arial" panose="020B0604020202020204" pitchFamily="34" charset="0"/>
                <a:ea typeface="Calibri" panose="020F0502020204030204" pitchFamily="34" charset="0"/>
              </a:rPr>
              <a:t>the injection site is midway between these 2 anatomical landmarks </a:t>
            </a:r>
            <a:endParaRPr lang="en-GB" altLang="en-US" b="0" dirty="0"/>
          </a:p>
          <a:p>
            <a:r>
              <a:rPr lang="en-GB" kern="0" dirty="0">
                <a:solidFill>
                  <a:srgbClr val="000000"/>
                </a:solidFill>
                <a:ea typeface="Calibri" panose="020F0502020204030204" pitchFamily="34" charset="0"/>
              </a:rPr>
              <a:t>t</a:t>
            </a:r>
            <a:r>
              <a:rPr lang="en-GB" sz="2400" kern="0" dirty="0">
                <a:solidFill>
                  <a:srgbClr val="000000"/>
                </a:solidFill>
                <a:effectLst/>
                <a:latin typeface="Arial" panose="020B0604020202020204" pitchFamily="34" charset="0"/>
                <a:ea typeface="Calibri" panose="020F0502020204030204" pitchFamily="34" charset="0"/>
              </a:rPr>
              <a:t>he vaccine should be injected into the densest and thickest part of the muscle, which is usually in line with the axilla (level with armpit) </a:t>
            </a:r>
            <a:endParaRPr lang="en-GB" altLang="en-US" b="0" dirty="0"/>
          </a:p>
          <a:p>
            <a:r>
              <a:rPr lang="en-GB" altLang="en-US" b="0" dirty="0"/>
              <a:t>anterolateral aspect of thigh can also be used if deltoid not available </a:t>
            </a:r>
            <a:r>
              <a:rPr lang="en-GB" altLang="en-US" dirty="0"/>
              <a:t>or insufficient muscle mass</a:t>
            </a:r>
            <a:endParaRPr lang="en-GB" altLang="en-US" b="0" dirty="0"/>
          </a:p>
        </p:txBody>
      </p:sp>
      <p:sp>
        <p:nvSpPr>
          <p:cNvPr id="4" name="Footer Placeholder 3">
            <a:extLst>
              <a:ext uri="{FF2B5EF4-FFF2-40B4-BE49-F238E27FC236}">
                <a16:creationId xmlns:a16="http://schemas.microsoft.com/office/drawing/2014/main" id="{5222F265-1C02-8E35-96C5-B43B6C32F14C}"/>
              </a:ext>
            </a:extLst>
          </p:cNvPr>
          <p:cNvSpPr>
            <a:spLocks noGrp="1"/>
          </p:cNvSpPr>
          <p:nvPr>
            <p:ph type="ftr" sz="quarter" idx="10"/>
          </p:nvPr>
        </p:nvSpPr>
        <p:spPr/>
        <p:txBody>
          <a:bodyPr/>
          <a:lstStyle/>
          <a:p>
            <a:r>
              <a:rPr lang="en-US"/>
              <a:t>The national flu vaccination programme 2025 to 2026</a:t>
            </a:r>
            <a:endParaRPr lang="en-GB" sz="1400"/>
          </a:p>
        </p:txBody>
      </p:sp>
      <p:sp>
        <p:nvSpPr>
          <p:cNvPr id="5" name="Slide Number Placeholder 4">
            <a:extLst>
              <a:ext uri="{FF2B5EF4-FFF2-40B4-BE49-F238E27FC236}">
                <a16:creationId xmlns:a16="http://schemas.microsoft.com/office/drawing/2014/main" id="{78B67ED0-16CC-851E-9FF1-15CCC17EB1B1}"/>
              </a:ext>
            </a:extLst>
          </p:cNvPr>
          <p:cNvSpPr>
            <a:spLocks noGrp="1"/>
          </p:cNvSpPr>
          <p:nvPr>
            <p:ph type="sldNum" sz="quarter" idx="11"/>
          </p:nvPr>
        </p:nvSpPr>
        <p:spPr/>
        <p:txBody>
          <a:bodyPr/>
          <a:lstStyle/>
          <a:p>
            <a:fld id="{344369E4-5DE7-46E5-874E-4FD437973785}" type="slidenum">
              <a:rPr lang="en-GB" smtClean="0"/>
              <a:pPr/>
              <a:t>72</a:t>
            </a:fld>
            <a:endParaRPr lang="en-GB" sz="1400"/>
          </a:p>
        </p:txBody>
      </p:sp>
      <p:sp>
        <p:nvSpPr>
          <p:cNvPr id="8" name="Rectangle 4">
            <a:extLst>
              <a:ext uri="{FF2B5EF4-FFF2-40B4-BE49-F238E27FC236}">
                <a16:creationId xmlns:a16="http://schemas.microsoft.com/office/drawing/2014/main" id="{7684084A-3B68-95CB-B2C8-34BEF5949907}"/>
              </a:ext>
            </a:extLst>
          </p:cNvPr>
          <p:cNvSpPr>
            <a:spLocks noChangeArrowheads="1"/>
          </p:cNvSpPr>
          <p:nvPr/>
        </p:nvSpPr>
        <p:spPr bwMode="auto">
          <a:xfrm flipV="1">
            <a:off x="6398177" y="3059227"/>
            <a:ext cx="1707358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graphicFrame>
        <p:nvGraphicFramePr>
          <p:cNvPr id="9" name="Object 8">
            <a:extLst>
              <a:ext uri="{FF2B5EF4-FFF2-40B4-BE49-F238E27FC236}">
                <a16:creationId xmlns:a16="http://schemas.microsoft.com/office/drawing/2014/main" id="{A07ECADD-4900-DB1E-87DD-E80617A4E357}"/>
              </a:ext>
            </a:extLst>
          </p:cNvPr>
          <p:cNvGraphicFramePr>
            <a:graphicFrameLocks noChangeAspect="1"/>
          </p:cNvGraphicFramePr>
          <p:nvPr>
            <p:extLst>
              <p:ext uri="{D42A27DB-BD31-4B8C-83A1-F6EECF244321}">
                <p14:modId xmlns:p14="http://schemas.microsoft.com/office/powerpoint/2010/main" val="888984154"/>
              </p:ext>
            </p:extLst>
          </p:nvPr>
        </p:nvGraphicFramePr>
        <p:xfrm>
          <a:off x="6398178" y="1899853"/>
          <a:ext cx="4828622" cy="4054975"/>
        </p:xfrm>
        <a:graphic>
          <a:graphicData uri="http://schemas.openxmlformats.org/presentationml/2006/ole">
            <mc:AlternateContent xmlns:mc="http://schemas.openxmlformats.org/markup-compatibility/2006">
              <mc:Choice xmlns:v="urn:schemas-microsoft-com:vml" Requires="v">
                <p:oleObj name="Bitmap Image" r:id="rId2" imgW="6087325" imgH="5106113" progId="Paint.Picture">
                  <p:embed/>
                </p:oleObj>
              </mc:Choice>
              <mc:Fallback>
                <p:oleObj name="Bitmap Image" r:id="rId2" imgW="6087325" imgH="5106113" progId="Paint.Picture">
                  <p:embed/>
                  <p:pic>
                    <p:nvPicPr>
                      <p:cNvPr id="9" name="Object 8">
                        <a:extLst>
                          <a:ext uri="{FF2B5EF4-FFF2-40B4-BE49-F238E27FC236}">
                            <a16:creationId xmlns:a16="http://schemas.microsoft.com/office/drawing/2014/main" id="{A07ECADD-4900-DB1E-87DD-E80617A4E3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8178" y="1899853"/>
                        <a:ext cx="4828622" cy="4054975"/>
                      </a:xfrm>
                      <a:prstGeom prst="rect">
                        <a:avLst/>
                      </a:prstGeom>
                      <a:noFill/>
                    </p:spPr>
                  </p:pic>
                </p:oleObj>
              </mc:Fallback>
            </mc:AlternateContent>
          </a:graphicData>
        </a:graphic>
      </p:graphicFrame>
    </p:spTree>
    <p:extLst>
      <p:ext uri="{BB962C8B-B14F-4D97-AF65-F5344CB8AC3E}">
        <p14:creationId xmlns:p14="http://schemas.microsoft.com/office/powerpoint/2010/main" val="39241787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02143-0F68-43F3-88C2-24508872AF88}"/>
              </a:ext>
            </a:extLst>
          </p:cNvPr>
          <p:cNvSpPr>
            <a:spLocks noGrp="1"/>
          </p:cNvSpPr>
          <p:nvPr>
            <p:ph type="title"/>
          </p:nvPr>
        </p:nvSpPr>
        <p:spPr>
          <a:xfrm>
            <a:off x="460834" y="403358"/>
            <a:ext cx="9177688" cy="641678"/>
          </a:xfrm>
        </p:spPr>
        <p:txBody>
          <a:bodyPr>
            <a:normAutofit fontScale="90000"/>
          </a:bodyPr>
          <a:lstStyle/>
          <a:p>
            <a:r>
              <a:rPr lang="en-GB" dirty="0"/>
              <a:t>Consequences of incorrect injection technique</a:t>
            </a:r>
            <a:br>
              <a:rPr lang="en-GB" dirty="0"/>
            </a:br>
            <a:endParaRPr lang="en-GB" dirty="0"/>
          </a:p>
        </p:txBody>
      </p:sp>
      <p:sp>
        <p:nvSpPr>
          <p:cNvPr id="3" name="Content Placeholder 2">
            <a:extLst>
              <a:ext uri="{FF2B5EF4-FFF2-40B4-BE49-F238E27FC236}">
                <a16:creationId xmlns:a16="http://schemas.microsoft.com/office/drawing/2014/main" id="{5CBCEB1C-8DDA-41CC-BE88-88885A3DFC8A}"/>
              </a:ext>
            </a:extLst>
          </p:cNvPr>
          <p:cNvSpPr>
            <a:spLocks noGrp="1"/>
          </p:cNvSpPr>
          <p:nvPr>
            <p:ph idx="1"/>
          </p:nvPr>
        </p:nvSpPr>
        <p:spPr>
          <a:xfrm>
            <a:off x="414184" y="1662856"/>
            <a:ext cx="11123857" cy="4351338"/>
          </a:xfrm>
        </p:spPr>
        <p:txBody>
          <a:bodyPr>
            <a:noAutofit/>
          </a:bodyPr>
          <a:lstStyle/>
          <a:p>
            <a:pPr>
              <a:lnSpc>
                <a:spcPct val="110000"/>
              </a:lnSpc>
            </a:pPr>
            <a:r>
              <a:rPr lang="en-GB" sz="2000" dirty="0"/>
              <a:t>it is essential that the correct site and injection technique are used to administer vaccines</a:t>
            </a:r>
          </a:p>
          <a:p>
            <a:pPr>
              <a:lnSpc>
                <a:spcPct val="110000"/>
              </a:lnSpc>
            </a:pPr>
            <a:r>
              <a:rPr lang="en-GB" sz="2000" dirty="0"/>
              <a:t>injecting too high into the upper arm could result in the vaccine being deposited in the shoulder capsule rather than the deltoid muscle </a:t>
            </a:r>
          </a:p>
          <a:p>
            <a:pPr>
              <a:lnSpc>
                <a:spcPct val="110000"/>
              </a:lnSpc>
            </a:pPr>
            <a:r>
              <a:rPr lang="en-GB" sz="2000" dirty="0"/>
              <a:t>if this happens, inflammation can occur, leading to a shoulder injury or a frozen shoulder</a:t>
            </a:r>
          </a:p>
          <a:p>
            <a:pPr lvl="1">
              <a:lnSpc>
                <a:spcPct val="110000"/>
              </a:lnSpc>
            </a:pPr>
            <a:r>
              <a:rPr lang="en-GB" sz="2000" dirty="0"/>
              <a:t>this leads to pain, weakness and a limited range of motion that can last for months</a:t>
            </a:r>
          </a:p>
          <a:p>
            <a:pPr>
              <a:lnSpc>
                <a:spcPct val="110000"/>
              </a:lnSpc>
            </a:pPr>
            <a:r>
              <a:rPr lang="en-GB" sz="2000" dirty="0"/>
              <a:t>injecting too far to the side of the arm or too low on the arm risks injecting into the axillary nerve or the radial nerve </a:t>
            </a:r>
          </a:p>
          <a:p>
            <a:pPr lvl="1">
              <a:lnSpc>
                <a:spcPct val="110000"/>
              </a:lnSpc>
            </a:pPr>
            <a:r>
              <a:rPr lang="en-GB" sz="2000" dirty="0"/>
              <a:t>this can cause a burning or shooting pain during the procedure and can lead to nerve damage (neuropathy/paralysis)</a:t>
            </a:r>
          </a:p>
          <a:p>
            <a:pPr>
              <a:lnSpc>
                <a:spcPct val="110000"/>
              </a:lnSpc>
            </a:pPr>
            <a:r>
              <a:rPr lang="en-GB" sz="2000" dirty="0"/>
              <a:t>to avoid shoulder injury or nerve damage, always assess the limb before administering the vaccine to identify the correct site for injection</a:t>
            </a:r>
          </a:p>
        </p:txBody>
      </p:sp>
      <p:sp>
        <p:nvSpPr>
          <p:cNvPr id="7" name="Slide Number Placeholder 6">
            <a:extLst>
              <a:ext uri="{FF2B5EF4-FFF2-40B4-BE49-F238E27FC236}">
                <a16:creationId xmlns:a16="http://schemas.microsoft.com/office/drawing/2014/main" id="{2E998DFC-6733-401B-A538-6CC094AF8DCB}"/>
              </a:ext>
            </a:extLst>
          </p:cNvPr>
          <p:cNvSpPr>
            <a:spLocks noGrp="1"/>
          </p:cNvSpPr>
          <p:nvPr>
            <p:ph type="sldNum" sz="quarter" idx="11"/>
          </p:nvPr>
        </p:nvSpPr>
        <p:spPr/>
        <p:txBody>
          <a:bodyPr/>
          <a:lstStyle/>
          <a:p>
            <a:fld id="{344369E4-5DE7-46E5-874E-4FD437973785}" type="slidenum">
              <a:rPr lang="en-GB" smtClean="0"/>
              <a:pPr/>
              <a:t>73</a:t>
            </a:fld>
            <a:endParaRPr lang="en-GB" sz="1400"/>
          </a:p>
        </p:txBody>
      </p:sp>
      <p:sp>
        <p:nvSpPr>
          <p:cNvPr id="9" name="Footer Placeholder 8">
            <a:extLst>
              <a:ext uri="{FF2B5EF4-FFF2-40B4-BE49-F238E27FC236}">
                <a16:creationId xmlns:a16="http://schemas.microsoft.com/office/drawing/2014/main" id="{DD789136-55FC-47D0-80F0-4D1B3FA1389B}"/>
              </a:ext>
            </a:extLst>
          </p:cNvPr>
          <p:cNvSpPr>
            <a:spLocks noGrp="1"/>
          </p:cNvSpPr>
          <p:nvPr>
            <p:ph type="ftr" sz="quarter" idx="10"/>
          </p:nvPr>
        </p:nvSpPr>
        <p:spPr/>
        <p:txBody>
          <a:bodyPr/>
          <a:lstStyle/>
          <a:p>
            <a:r>
              <a:rPr lang="en-US"/>
              <a:t>The national flu vaccination programme 2025 to 2026</a:t>
            </a:r>
            <a:endParaRPr lang="en-GB" sz="1400"/>
          </a:p>
        </p:txBody>
      </p:sp>
    </p:spTree>
    <p:extLst>
      <p:ext uri="{BB962C8B-B14F-4D97-AF65-F5344CB8AC3E}">
        <p14:creationId xmlns:p14="http://schemas.microsoft.com/office/powerpoint/2010/main" val="7191794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356C0-BFA2-5F98-0AA2-5F32723EC32C}"/>
              </a:ext>
            </a:extLst>
          </p:cNvPr>
          <p:cNvSpPr>
            <a:spLocks noGrp="1"/>
          </p:cNvSpPr>
          <p:nvPr>
            <p:ph type="title"/>
          </p:nvPr>
        </p:nvSpPr>
        <p:spPr/>
        <p:txBody>
          <a:bodyPr>
            <a:normAutofit fontScale="90000"/>
          </a:bodyPr>
          <a:lstStyle/>
          <a:p>
            <a:r>
              <a:rPr lang="en-GB"/>
              <a:t>Co-administration of flu vaccine with other vaccines</a:t>
            </a:r>
          </a:p>
        </p:txBody>
      </p:sp>
      <p:sp>
        <p:nvSpPr>
          <p:cNvPr id="3" name="Content Placeholder 2">
            <a:extLst>
              <a:ext uri="{FF2B5EF4-FFF2-40B4-BE49-F238E27FC236}">
                <a16:creationId xmlns:a16="http://schemas.microsoft.com/office/drawing/2014/main" id="{2E52F3BD-1B66-D1AD-C79A-B344A86DDCFA}"/>
              </a:ext>
            </a:extLst>
          </p:cNvPr>
          <p:cNvSpPr>
            <a:spLocks noGrp="1"/>
          </p:cNvSpPr>
          <p:nvPr>
            <p:ph idx="1"/>
          </p:nvPr>
        </p:nvSpPr>
        <p:spPr/>
        <p:txBody>
          <a:bodyPr>
            <a:normAutofit lnSpcReduction="10000"/>
          </a:bodyPr>
          <a:lstStyle/>
          <a:p>
            <a:r>
              <a:rPr lang="en-GB" dirty="0"/>
              <a:t>flu vaccine can be given at the same time as, or at any interval from the COVID-19, shingles, pneumococcal, pertussis-containing Tdap vaccine and other live and inactivated vaccines </a:t>
            </a:r>
          </a:p>
          <a:p>
            <a:r>
              <a:rPr lang="en-GB" dirty="0"/>
              <a:t>NB: </a:t>
            </a:r>
            <a:r>
              <a:rPr lang="en-GB" b="1" dirty="0"/>
              <a:t>flu vaccine should not routinely be scheduled to be given on the same day as the RSV vaccine to older adults </a:t>
            </a:r>
            <a:r>
              <a:rPr lang="en-GB" dirty="0"/>
              <a:t>as it may reduce the immune response made to both vaccines (although can be given if it is thought that the individual is unlikely to return for a 2</a:t>
            </a:r>
            <a:r>
              <a:rPr lang="en-GB" baseline="30000" dirty="0"/>
              <a:t>nd</a:t>
            </a:r>
            <a:r>
              <a:rPr lang="en-GB" dirty="0"/>
              <a:t> appointment or immediate protection is necessary)</a:t>
            </a:r>
          </a:p>
          <a:p>
            <a:r>
              <a:rPr lang="en-GB" dirty="0"/>
              <a:t>however, flu vaccine can be given at the same time as the RSV vaccine to pregnant women</a:t>
            </a:r>
          </a:p>
          <a:p>
            <a:r>
              <a:rPr lang="en-GB" dirty="0"/>
              <a:t>if not given on the same day, no specific interval is required between administering the RSV and flu vaccines</a:t>
            </a:r>
          </a:p>
          <a:p>
            <a:endParaRPr lang="en-GB" dirty="0"/>
          </a:p>
        </p:txBody>
      </p:sp>
      <p:sp>
        <p:nvSpPr>
          <p:cNvPr id="4" name="Footer Placeholder 3">
            <a:extLst>
              <a:ext uri="{FF2B5EF4-FFF2-40B4-BE49-F238E27FC236}">
                <a16:creationId xmlns:a16="http://schemas.microsoft.com/office/drawing/2014/main" id="{FD654E9A-0411-C02D-1764-BCF0D09131AC}"/>
              </a:ext>
            </a:extLst>
          </p:cNvPr>
          <p:cNvSpPr>
            <a:spLocks noGrp="1"/>
          </p:cNvSpPr>
          <p:nvPr>
            <p:ph type="ftr" sz="quarter" idx="10"/>
          </p:nvPr>
        </p:nvSpPr>
        <p:spPr/>
        <p:txBody>
          <a:bodyPr/>
          <a:lstStyle/>
          <a:p>
            <a:r>
              <a:rPr lang="en-US"/>
              <a:t>The national flu vaccination programme 2025 to 2026</a:t>
            </a:r>
            <a:endParaRPr lang="en-GB" sz="1400"/>
          </a:p>
        </p:txBody>
      </p:sp>
      <p:sp>
        <p:nvSpPr>
          <p:cNvPr id="5" name="Slide Number Placeholder 4">
            <a:extLst>
              <a:ext uri="{FF2B5EF4-FFF2-40B4-BE49-F238E27FC236}">
                <a16:creationId xmlns:a16="http://schemas.microsoft.com/office/drawing/2014/main" id="{58118C08-C112-C3EE-7C9F-66B120F45C8F}"/>
              </a:ext>
            </a:extLst>
          </p:cNvPr>
          <p:cNvSpPr>
            <a:spLocks noGrp="1"/>
          </p:cNvSpPr>
          <p:nvPr>
            <p:ph type="sldNum" sz="quarter" idx="11"/>
          </p:nvPr>
        </p:nvSpPr>
        <p:spPr/>
        <p:txBody>
          <a:bodyPr/>
          <a:lstStyle/>
          <a:p>
            <a:fld id="{344369E4-5DE7-46E5-874E-4FD437973785}" type="slidenum">
              <a:rPr lang="en-GB" smtClean="0"/>
              <a:pPr/>
              <a:t>74</a:t>
            </a:fld>
            <a:endParaRPr lang="en-GB" sz="1400"/>
          </a:p>
        </p:txBody>
      </p:sp>
    </p:spTree>
    <p:extLst>
      <p:ext uri="{BB962C8B-B14F-4D97-AF65-F5344CB8AC3E}">
        <p14:creationId xmlns:p14="http://schemas.microsoft.com/office/powerpoint/2010/main" val="256324841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CE648-0892-4A8C-B2A5-65206308836C}"/>
              </a:ext>
            </a:extLst>
          </p:cNvPr>
          <p:cNvSpPr>
            <a:spLocks noGrp="1"/>
          </p:cNvSpPr>
          <p:nvPr>
            <p:ph type="title"/>
          </p:nvPr>
        </p:nvSpPr>
        <p:spPr/>
        <p:txBody>
          <a:bodyPr>
            <a:normAutofit fontScale="90000"/>
          </a:bodyPr>
          <a:lstStyle/>
          <a:p>
            <a:r>
              <a:rPr lang="en-GB">
                <a:latin typeface="Arial" charset="0"/>
                <a:ea typeface="ヒラギノ角ゴ Pro W3" charset="-128"/>
                <a:cs typeface="ヒラギノ角ゴ Pro W3" charset="-128"/>
              </a:rPr>
              <a:t>Administration of L</a:t>
            </a:r>
            <a:r>
              <a:rPr lang="en-GB">
                <a:latin typeface="Arial" charset="0"/>
              </a:rPr>
              <a:t>ive Attenuated Influenza  vaccine (</a:t>
            </a:r>
            <a:r>
              <a:rPr lang="en-GB">
                <a:latin typeface="Arial" charset="0"/>
                <a:ea typeface="ヒラギノ角ゴ Pro W3" charset="-128"/>
                <a:cs typeface="ヒラギノ角ゴ Pro W3" charset="-128"/>
              </a:rPr>
              <a:t>LAIV)</a:t>
            </a:r>
            <a:endParaRPr lang="en-GB"/>
          </a:p>
        </p:txBody>
      </p:sp>
      <p:sp>
        <p:nvSpPr>
          <p:cNvPr id="3" name="Content Placeholder 2">
            <a:extLst>
              <a:ext uri="{FF2B5EF4-FFF2-40B4-BE49-F238E27FC236}">
                <a16:creationId xmlns:a16="http://schemas.microsoft.com/office/drawing/2014/main" id="{F24E6CE4-0F1F-4020-B791-98DAB91645DB}"/>
              </a:ext>
            </a:extLst>
          </p:cNvPr>
          <p:cNvSpPr>
            <a:spLocks noGrp="1"/>
          </p:cNvSpPr>
          <p:nvPr>
            <p:ph idx="1"/>
          </p:nvPr>
        </p:nvSpPr>
        <p:spPr>
          <a:xfrm>
            <a:off x="236897" y="1485579"/>
            <a:ext cx="7954604" cy="4734352"/>
          </a:xfrm>
        </p:spPr>
        <p:txBody>
          <a:bodyPr>
            <a:noAutofit/>
          </a:bodyPr>
          <a:lstStyle/>
          <a:p>
            <a:pPr marL="342900" lvl="1">
              <a:lnSpc>
                <a:spcPct val="120000"/>
              </a:lnSpc>
              <a:spcBef>
                <a:spcPct val="0"/>
              </a:spcBef>
              <a:buFont typeface="Arial" charset="0"/>
              <a:buChar char="•"/>
            </a:pPr>
            <a:r>
              <a:rPr lang="en-GB" sz="1800" dirty="0">
                <a:latin typeface="Arial" charset="0"/>
              </a:rPr>
              <a:t>LAIV is different from other flu vaccines – it is a </a:t>
            </a:r>
            <a:r>
              <a:rPr lang="en-GB" sz="1800" b="1" dirty="0">
                <a:latin typeface="Arial" charset="0"/>
              </a:rPr>
              <a:t>live attenuated nasal vaccine and must not be injected</a:t>
            </a:r>
          </a:p>
          <a:p>
            <a:pPr marL="166687" lvl="1" indent="0">
              <a:lnSpc>
                <a:spcPct val="120000"/>
              </a:lnSpc>
              <a:spcBef>
                <a:spcPct val="0"/>
              </a:spcBef>
            </a:pPr>
            <a:endParaRPr lang="en-GB" sz="1400" b="1" u="sng" dirty="0">
              <a:latin typeface="Arial" charset="0"/>
            </a:endParaRPr>
          </a:p>
          <a:p>
            <a:pPr marL="342900" lvl="1">
              <a:lnSpc>
                <a:spcPct val="120000"/>
              </a:lnSpc>
              <a:spcBef>
                <a:spcPct val="0"/>
              </a:spcBef>
              <a:buFont typeface="Arial" charset="0"/>
              <a:buChar char="•"/>
            </a:pPr>
            <a:r>
              <a:rPr lang="en-GB" sz="1800" dirty="0">
                <a:latin typeface="Arial" charset="0"/>
              </a:rPr>
              <a:t>do not attempt to attach a needle</a:t>
            </a:r>
          </a:p>
          <a:p>
            <a:pPr marL="166687" lvl="1" indent="0">
              <a:lnSpc>
                <a:spcPct val="120000"/>
              </a:lnSpc>
              <a:spcBef>
                <a:spcPct val="0"/>
              </a:spcBef>
            </a:pPr>
            <a:endParaRPr lang="en-GB" sz="1400" dirty="0">
              <a:latin typeface="Arial" charset="0"/>
            </a:endParaRPr>
          </a:p>
          <a:p>
            <a:pPr marL="342900" lvl="1">
              <a:lnSpc>
                <a:spcPct val="120000"/>
              </a:lnSpc>
              <a:spcBef>
                <a:spcPct val="0"/>
              </a:spcBef>
              <a:buFont typeface="Arial" charset="0"/>
              <a:buChar char="•"/>
            </a:pPr>
            <a:r>
              <a:rPr lang="en-GB" sz="1800" dirty="0">
                <a:latin typeface="Arial" charset="0"/>
              </a:rPr>
              <a:t>LAIV can be administered at the same time as, or at any interval from other currently used vaccines including live vaccines</a:t>
            </a:r>
          </a:p>
          <a:p>
            <a:pPr marL="166687" lvl="1" indent="0">
              <a:lnSpc>
                <a:spcPct val="120000"/>
              </a:lnSpc>
              <a:spcBef>
                <a:spcPct val="0"/>
              </a:spcBef>
            </a:pPr>
            <a:endParaRPr lang="en-GB" sz="1400" dirty="0">
              <a:latin typeface="Arial" charset="0"/>
            </a:endParaRPr>
          </a:p>
          <a:p>
            <a:pPr marL="342900" lvl="1">
              <a:lnSpc>
                <a:spcPct val="120000"/>
              </a:lnSpc>
              <a:spcBef>
                <a:spcPct val="0"/>
              </a:spcBef>
              <a:buFont typeface="Arial" charset="0"/>
              <a:buChar char="•"/>
            </a:pPr>
            <a:r>
              <a:rPr lang="en-GB" sz="1800" dirty="0">
                <a:latin typeface="Arial" charset="0"/>
              </a:rPr>
              <a:t>the applicator has a divider clip to enable one application in each nostril</a:t>
            </a:r>
          </a:p>
          <a:p>
            <a:pPr marL="342900" lvl="1">
              <a:lnSpc>
                <a:spcPct val="120000"/>
              </a:lnSpc>
              <a:spcBef>
                <a:spcPct val="0"/>
              </a:spcBef>
              <a:buFont typeface="Arial" charset="0"/>
              <a:buChar char="•"/>
            </a:pPr>
            <a:endParaRPr lang="en-GB" sz="1400" dirty="0">
              <a:latin typeface="Arial" charset="0"/>
            </a:endParaRPr>
          </a:p>
          <a:p>
            <a:pPr marL="342900" lvl="1">
              <a:lnSpc>
                <a:spcPct val="120000"/>
              </a:lnSpc>
              <a:spcBef>
                <a:spcPct val="0"/>
              </a:spcBef>
              <a:buFont typeface="Arial" charset="0"/>
              <a:buChar char="•"/>
            </a:pPr>
            <a:r>
              <a:rPr lang="en-GB" sz="1800" dirty="0">
                <a:latin typeface="Arial" charset="0"/>
              </a:rPr>
              <a:t>the vaccinee should breathe normally - they do not need to actively inhale or sniff</a:t>
            </a:r>
          </a:p>
          <a:p>
            <a:pPr marL="342900" lvl="1">
              <a:lnSpc>
                <a:spcPct val="120000"/>
              </a:lnSpc>
              <a:spcBef>
                <a:spcPct val="0"/>
              </a:spcBef>
            </a:pPr>
            <a:endParaRPr lang="en-GB" sz="1400" dirty="0">
              <a:latin typeface="Arial" charset="0"/>
            </a:endParaRPr>
          </a:p>
          <a:p>
            <a:pPr marL="342900" lvl="1">
              <a:lnSpc>
                <a:spcPct val="120000"/>
              </a:lnSpc>
              <a:spcBef>
                <a:spcPct val="0"/>
              </a:spcBef>
              <a:buFont typeface="Arial" charset="0"/>
              <a:buChar char="•"/>
            </a:pPr>
            <a:r>
              <a:rPr lang="en-GB" sz="1800" dirty="0">
                <a:latin typeface="Arial" charset="0"/>
              </a:rPr>
              <a:t>the vaccine is rapidly absorbed so there is no need to repeat either half of the dose if the patient sneezes, blows their nose </a:t>
            </a:r>
            <a:r>
              <a:rPr lang="en-US" sz="1800" dirty="0">
                <a:latin typeface="Arial" charset="0"/>
              </a:rPr>
              <a:t>or their nose drips </a:t>
            </a:r>
            <a:r>
              <a:rPr lang="en-GB" sz="1800" dirty="0">
                <a:latin typeface="Arial" charset="0"/>
              </a:rPr>
              <a:t>following administration</a:t>
            </a:r>
          </a:p>
        </p:txBody>
      </p:sp>
      <p:sp>
        <p:nvSpPr>
          <p:cNvPr id="8" name="Slide Number Placeholder 7">
            <a:extLst>
              <a:ext uri="{FF2B5EF4-FFF2-40B4-BE49-F238E27FC236}">
                <a16:creationId xmlns:a16="http://schemas.microsoft.com/office/drawing/2014/main" id="{BFFC4AFD-446B-4B50-84DC-DD3B7DB49E24}"/>
              </a:ext>
            </a:extLst>
          </p:cNvPr>
          <p:cNvSpPr>
            <a:spLocks noGrp="1"/>
          </p:cNvSpPr>
          <p:nvPr>
            <p:ph type="sldNum" sz="quarter" idx="11"/>
          </p:nvPr>
        </p:nvSpPr>
        <p:spPr/>
        <p:txBody>
          <a:bodyPr/>
          <a:lstStyle/>
          <a:p>
            <a:fld id="{344369E4-5DE7-46E5-874E-4FD437973785}" type="slidenum">
              <a:rPr lang="en-GB" smtClean="0"/>
              <a:pPr/>
              <a:t>75</a:t>
            </a:fld>
            <a:endParaRPr lang="en-GB" sz="1400"/>
          </a:p>
        </p:txBody>
      </p:sp>
      <p:sp>
        <p:nvSpPr>
          <p:cNvPr id="10" name="Footer Placeholder 9">
            <a:extLst>
              <a:ext uri="{FF2B5EF4-FFF2-40B4-BE49-F238E27FC236}">
                <a16:creationId xmlns:a16="http://schemas.microsoft.com/office/drawing/2014/main" id="{719A51DE-5AB4-44B3-B1A8-E7DEBDDE2AE7}"/>
              </a:ext>
            </a:extLst>
          </p:cNvPr>
          <p:cNvSpPr>
            <a:spLocks noGrp="1"/>
          </p:cNvSpPr>
          <p:nvPr>
            <p:ph type="ftr" sz="quarter" idx="10"/>
          </p:nvPr>
        </p:nvSpPr>
        <p:spPr/>
        <p:txBody>
          <a:bodyPr/>
          <a:lstStyle/>
          <a:p>
            <a:r>
              <a:rPr lang="en-US"/>
              <a:t>The national flu vaccination programme 2025 to 2026</a:t>
            </a:r>
            <a:endParaRPr lang="en-GB" sz="1400"/>
          </a:p>
        </p:txBody>
      </p:sp>
      <p:pic>
        <p:nvPicPr>
          <p:cNvPr id="4" name="Picture 3">
            <a:extLst>
              <a:ext uri="{FF2B5EF4-FFF2-40B4-BE49-F238E27FC236}">
                <a16:creationId xmlns:a16="http://schemas.microsoft.com/office/drawing/2014/main" id="{C498ED4B-762B-C1E6-AAF4-85171AB48A33}"/>
              </a:ext>
            </a:extLst>
          </p:cNvPr>
          <p:cNvPicPr>
            <a:picLocks noChangeAspect="1"/>
          </p:cNvPicPr>
          <p:nvPr/>
        </p:nvPicPr>
        <p:blipFill>
          <a:blip r:embed="rId2"/>
          <a:stretch>
            <a:fillRect/>
          </a:stretch>
        </p:blipFill>
        <p:spPr>
          <a:xfrm>
            <a:off x="8396748" y="1889562"/>
            <a:ext cx="3693800" cy="2079433"/>
          </a:xfrm>
          <a:prstGeom prst="rect">
            <a:avLst/>
          </a:prstGeom>
        </p:spPr>
      </p:pic>
    </p:spTree>
    <p:extLst>
      <p:ext uri="{BB962C8B-B14F-4D97-AF65-F5344CB8AC3E}">
        <p14:creationId xmlns:p14="http://schemas.microsoft.com/office/powerpoint/2010/main" val="78679969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21A10-B17A-4A0C-B73C-77CACE8F534F}"/>
              </a:ext>
            </a:extLst>
          </p:cNvPr>
          <p:cNvSpPr>
            <a:spLocks noGrp="1"/>
          </p:cNvSpPr>
          <p:nvPr>
            <p:ph type="title"/>
          </p:nvPr>
        </p:nvSpPr>
        <p:spPr>
          <a:xfrm>
            <a:off x="526154" y="310050"/>
            <a:ext cx="6238545" cy="762976"/>
          </a:xfrm>
        </p:spPr>
        <p:txBody>
          <a:bodyPr/>
          <a:lstStyle/>
          <a:p>
            <a:r>
              <a:rPr lang="en-GB" sz="4000">
                <a:ea typeface="ヒラギノ角ゴ Pro W3" charset="-128"/>
                <a:cs typeface="ヒラギノ角ゴ Pro W3" charset="-128"/>
              </a:rPr>
              <a:t>Administration of LAIV (1)</a:t>
            </a:r>
            <a:endParaRPr lang="en-GB"/>
          </a:p>
        </p:txBody>
      </p:sp>
      <p:sp>
        <p:nvSpPr>
          <p:cNvPr id="7" name="Slide Number Placeholder 6">
            <a:extLst>
              <a:ext uri="{FF2B5EF4-FFF2-40B4-BE49-F238E27FC236}">
                <a16:creationId xmlns:a16="http://schemas.microsoft.com/office/drawing/2014/main" id="{E7587523-B80C-48EE-B66E-635E69782762}"/>
              </a:ext>
            </a:extLst>
          </p:cNvPr>
          <p:cNvSpPr>
            <a:spLocks noGrp="1"/>
          </p:cNvSpPr>
          <p:nvPr>
            <p:ph type="sldNum" sz="quarter" idx="11"/>
          </p:nvPr>
        </p:nvSpPr>
        <p:spPr/>
        <p:txBody>
          <a:bodyPr/>
          <a:lstStyle/>
          <a:p>
            <a:fld id="{344369E4-5DE7-46E5-874E-4FD437973785}" type="slidenum">
              <a:rPr lang="en-GB" smtClean="0"/>
              <a:pPr/>
              <a:t>76</a:t>
            </a:fld>
            <a:endParaRPr lang="en-GB" sz="1400"/>
          </a:p>
        </p:txBody>
      </p:sp>
      <p:sp>
        <p:nvSpPr>
          <p:cNvPr id="9" name="Footer Placeholder 8">
            <a:extLst>
              <a:ext uri="{FF2B5EF4-FFF2-40B4-BE49-F238E27FC236}">
                <a16:creationId xmlns:a16="http://schemas.microsoft.com/office/drawing/2014/main" id="{568B04E1-85F1-4E05-879C-C88FF81A99DF}"/>
              </a:ext>
            </a:extLst>
          </p:cNvPr>
          <p:cNvSpPr>
            <a:spLocks noGrp="1"/>
          </p:cNvSpPr>
          <p:nvPr>
            <p:ph type="ftr" sz="quarter" idx="10"/>
          </p:nvPr>
        </p:nvSpPr>
        <p:spPr/>
        <p:txBody>
          <a:bodyPr/>
          <a:lstStyle/>
          <a:p>
            <a:r>
              <a:rPr lang="en-US"/>
              <a:t>The national flu vaccination programme 2025 to 2026</a:t>
            </a:r>
            <a:endParaRPr lang="en-GB" sz="1400"/>
          </a:p>
        </p:txBody>
      </p:sp>
      <p:pic>
        <p:nvPicPr>
          <p:cNvPr id="5" name="Content Placeholder 4">
            <a:extLst>
              <a:ext uri="{FF2B5EF4-FFF2-40B4-BE49-F238E27FC236}">
                <a16:creationId xmlns:a16="http://schemas.microsoft.com/office/drawing/2014/main" id="{2C26AF1A-3552-77DA-218C-F67FB4AF6734}"/>
              </a:ext>
            </a:extLst>
          </p:cNvPr>
          <p:cNvPicPr>
            <a:picLocks noGrp="1" noChangeAspect="1"/>
          </p:cNvPicPr>
          <p:nvPr>
            <p:ph idx="1"/>
          </p:nvPr>
        </p:nvPicPr>
        <p:blipFill>
          <a:blip r:embed="rId2"/>
          <a:stretch>
            <a:fillRect/>
          </a:stretch>
        </p:blipFill>
        <p:spPr>
          <a:xfrm>
            <a:off x="1173523" y="1524001"/>
            <a:ext cx="8439939" cy="4076699"/>
          </a:xfrm>
        </p:spPr>
      </p:pic>
    </p:spTree>
    <p:extLst>
      <p:ext uri="{BB962C8B-B14F-4D97-AF65-F5344CB8AC3E}">
        <p14:creationId xmlns:p14="http://schemas.microsoft.com/office/powerpoint/2010/main" val="42040530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8B8A3-E2A9-4C87-83A2-621078E5447B}"/>
              </a:ext>
            </a:extLst>
          </p:cNvPr>
          <p:cNvSpPr>
            <a:spLocks noGrp="1"/>
          </p:cNvSpPr>
          <p:nvPr>
            <p:ph type="title"/>
          </p:nvPr>
        </p:nvSpPr>
        <p:spPr>
          <a:xfrm>
            <a:off x="591464" y="328711"/>
            <a:ext cx="6257204" cy="632347"/>
          </a:xfrm>
        </p:spPr>
        <p:txBody>
          <a:bodyPr>
            <a:noAutofit/>
          </a:bodyPr>
          <a:lstStyle/>
          <a:p>
            <a:r>
              <a:rPr lang="en-GB" sz="4000">
                <a:ea typeface="ヒラギノ角ゴ Pro W3" charset="-128"/>
                <a:cs typeface="ヒラギノ角ゴ Pro W3" charset="-128"/>
              </a:rPr>
              <a:t>Administration of LAIV (2)</a:t>
            </a:r>
            <a:endParaRPr lang="en-GB" sz="4000"/>
          </a:p>
        </p:txBody>
      </p:sp>
      <p:pic>
        <p:nvPicPr>
          <p:cNvPr id="6" name="Picture 3">
            <a:extLst>
              <a:ext uri="{FF2B5EF4-FFF2-40B4-BE49-F238E27FC236}">
                <a16:creationId xmlns:a16="http://schemas.microsoft.com/office/drawing/2014/main" id="{E9649F4E-AAA4-4B38-B435-03A953D2248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803" y="1581328"/>
            <a:ext cx="8379216" cy="3991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a:extLst>
              <a:ext uri="{FF2B5EF4-FFF2-40B4-BE49-F238E27FC236}">
                <a16:creationId xmlns:a16="http://schemas.microsoft.com/office/drawing/2014/main" id="{2DBE8E08-9439-497A-B2FE-CAE789178768}"/>
              </a:ext>
            </a:extLst>
          </p:cNvPr>
          <p:cNvSpPr>
            <a:spLocks noGrp="1"/>
          </p:cNvSpPr>
          <p:nvPr>
            <p:ph type="sldNum" sz="quarter" idx="11"/>
          </p:nvPr>
        </p:nvSpPr>
        <p:spPr/>
        <p:txBody>
          <a:bodyPr/>
          <a:lstStyle/>
          <a:p>
            <a:fld id="{344369E4-5DE7-46E5-874E-4FD437973785}" type="slidenum">
              <a:rPr lang="en-GB" smtClean="0"/>
              <a:pPr/>
              <a:t>77</a:t>
            </a:fld>
            <a:endParaRPr lang="en-GB" sz="1400"/>
          </a:p>
        </p:txBody>
      </p:sp>
      <p:sp>
        <p:nvSpPr>
          <p:cNvPr id="9" name="Footer Placeholder 8">
            <a:extLst>
              <a:ext uri="{FF2B5EF4-FFF2-40B4-BE49-F238E27FC236}">
                <a16:creationId xmlns:a16="http://schemas.microsoft.com/office/drawing/2014/main" id="{C2DDC9A7-64AE-4230-8189-502793A72464}"/>
              </a:ext>
            </a:extLst>
          </p:cNvPr>
          <p:cNvSpPr>
            <a:spLocks noGrp="1"/>
          </p:cNvSpPr>
          <p:nvPr>
            <p:ph type="ftr" sz="quarter" idx="10"/>
          </p:nvPr>
        </p:nvSpPr>
        <p:spPr/>
        <p:txBody>
          <a:bodyPr/>
          <a:lstStyle/>
          <a:p>
            <a:r>
              <a:rPr lang="en-US"/>
              <a:t>The national flu vaccination programme 2025 to 2026</a:t>
            </a:r>
            <a:endParaRPr lang="en-GB" sz="1400"/>
          </a:p>
        </p:txBody>
      </p:sp>
    </p:spTree>
    <p:extLst>
      <p:ext uri="{BB962C8B-B14F-4D97-AF65-F5344CB8AC3E}">
        <p14:creationId xmlns:p14="http://schemas.microsoft.com/office/powerpoint/2010/main" val="21822723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A9F46-CA43-4C5A-B578-282568517B9C}"/>
              </a:ext>
            </a:extLst>
          </p:cNvPr>
          <p:cNvSpPr>
            <a:spLocks noGrp="1"/>
          </p:cNvSpPr>
          <p:nvPr>
            <p:ph type="title"/>
          </p:nvPr>
        </p:nvSpPr>
        <p:spPr>
          <a:xfrm>
            <a:off x="591460" y="366031"/>
            <a:ext cx="5874651" cy="706992"/>
          </a:xfrm>
        </p:spPr>
        <p:txBody>
          <a:bodyPr/>
          <a:lstStyle/>
          <a:p>
            <a:r>
              <a:rPr lang="en-GB"/>
              <a:t>LAIV administration video</a:t>
            </a:r>
          </a:p>
        </p:txBody>
      </p:sp>
      <p:sp>
        <p:nvSpPr>
          <p:cNvPr id="3" name="Content Placeholder 2">
            <a:extLst>
              <a:ext uri="{FF2B5EF4-FFF2-40B4-BE49-F238E27FC236}">
                <a16:creationId xmlns:a16="http://schemas.microsoft.com/office/drawing/2014/main" id="{D4247E07-04F1-4F57-93AF-09FB5DB83DC9}"/>
              </a:ext>
            </a:extLst>
          </p:cNvPr>
          <p:cNvSpPr>
            <a:spLocks noGrp="1"/>
          </p:cNvSpPr>
          <p:nvPr>
            <p:ph idx="1"/>
          </p:nvPr>
        </p:nvSpPr>
        <p:spPr>
          <a:xfrm>
            <a:off x="414184" y="1616201"/>
            <a:ext cx="5765795" cy="4351338"/>
          </a:xfrm>
        </p:spPr>
        <p:txBody>
          <a:bodyPr>
            <a:normAutofit fontScale="85000" lnSpcReduction="10000"/>
          </a:bodyPr>
          <a:lstStyle/>
          <a:p>
            <a:pPr marL="0" indent="0">
              <a:lnSpc>
                <a:spcPct val="100000"/>
              </a:lnSpc>
            </a:pPr>
            <a:r>
              <a:rPr lang="en-GB" sz="2400" dirty="0">
                <a:latin typeface="Arial" charset="0"/>
                <a:ea typeface="ヒラギノ角ゴ Pro W3" charset="-128"/>
                <a:cs typeface="ヒラギノ角ゴ Pro W3" charset="-128"/>
              </a:rPr>
              <a:t> a video for healthcare practitioners on how to administer LAIV has been produced by NHS Education for Scotland and Public Health Scotland</a:t>
            </a:r>
          </a:p>
          <a:p>
            <a:pPr marL="0" indent="0">
              <a:lnSpc>
                <a:spcPct val="100000"/>
              </a:lnSpc>
            </a:pPr>
            <a:r>
              <a:rPr lang="en-GB" sz="2400" dirty="0">
                <a:latin typeface="Arial" charset="0"/>
                <a:ea typeface="ヒラギノ角ゴ Pro W3" charset="-128"/>
                <a:cs typeface="ヒラギノ角ゴ Pro W3" charset="-128"/>
              </a:rPr>
              <a:t> it is available to view at </a:t>
            </a:r>
            <a:r>
              <a:rPr lang="en-GB" sz="2400" dirty="0">
                <a:latin typeface="Arial" charset="0"/>
                <a:ea typeface="ヒラギノ角ゴ Pro W3" charset="-128"/>
                <a:cs typeface="ヒラギノ角ゴ Pro W3" charset="-128"/>
                <a:hlinkClick r:id="rId2"/>
              </a:rPr>
              <a:t>https://vimeo.com/100497077</a:t>
            </a:r>
            <a:endParaRPr lang="en-GB" sz="2400" dirty="0">
              <a:latin typeface="Arial" charset="0"/>
              <a:ea typeface="ヒラギノ角ゴ Pro W3" charset="-128"/>
              <a:cs typeface="ヒラギノ角ゴ Pro W3" charset="-128"/>
            </a:endParaRPr>
          </a:p>
          <a:p>
            <a:pPr marL="0" indent="0">
              <a:lnSpc>
                <a:spcPct val="100000"/>
              </a:lnSpc>
            </a:pPr>
            <a:r>
              <a:rPr lang="en-GB" sz="2400" dirty="0">
                <a:latin typeface="Arial" charset="0"/>
                <a:ea typeface="ヒラギノ角ゴ Pro W3" charset="-128"/>
                <a:cs typeface="ヒラギノ角ゴ Pro W3" charset="-128"/>
              </a:rPr>
              <a:t>please note that this video was made when Fluenz Tetra was in use but although the name of the vaccine has changed to reflect the reformulation of the vaccine from a quadrivalent vaccine to a trivalent vaccine, the method of administration shown in the video is unchanged. Please note however, that the expiry date is now </a:t>
            </a:r>
            <a:r>
              <a:rPr lang="en-GB" sz="2400" b="1" dirty="0">
                <a:latin typeface="Arial" charset="0"/>
                <a:ea typeface="ヒラギノ角ゴ Pro W3" charset="-128"/>
                <a:cs typeface="ヒラギノ角ゴ Pro W3" charset="-128"/>
              </a:rPr>
              <a:t>15 weeks </a:t>
            </a:r>
            <a:r>
              <a:rPr lang="en-GB" sz="2400" dirty="0">
                <a:latin typeface="Arial" charset="0"/>
                <a:ea typeface="ヒラギノ角ゴ Pro W3" charset="-128"/>
                <a:cs typeface="ヒラギノ角ゴ Pro W3" charset="-128"/>
              </a:rPr>
              <a:t>from production</a:t>
            </a:r>
          </a:p>
        </p:txBody>
      </p:sp>
      <p:sp>
        <p:nvSpPr>
          <p:cNvPr id="7" name="Slide Number Placeholder 6">
            <a:extLst>
              <a:ext uri="{FF2B5EF4-FFF2-40B4-BE49-F238E27FC236}">
                <a16:creationId xmlns:a16="http://schemas.microsoft.com/office/drawing/2014/main" id="{6629BE65-7319-4DF2-AF7C-6E6FB0F2A18F}"/>
              </a:ext>
            </a:extLst>
          </p:cNvPr>
          <p:cNvSpPr>
            <a:spLocks noGrp="1"/>
          </p:cNvSpPr>
          <p:nvPr>
            <p:ph type="sldNum" sz="quarter" idx="11"/>
          </p:nvPr>
        </p:nvSpPr>
        <p:spPr/>
        <p:txBody>
          <a:bodyPr/>
          <a:lstStyle/>
          <a:p>
            <a:fld id="{344369E4-5DE7-46E5-874E-4FD437973785}" type="slidenum">
              <a:rPr lang="en-GB" smtClean="0"/>
              <a:pPr/>
              <a:t>78</a:t>
            </a:fld>
            <a:endParaRPr lang="en-GB" sz="1400"/>
          </a:p>
        </p:txBody>
      </p:sp>
      <p:sp>
        <p:nvSpPr>
          <p:cNvPr id="10" name="Footer Placeholder 9">
            <a:extLst>
              <a:ext uri="{FF2B5EF4-FFF2-40B4-BE49-F238E27FC236}">
                <a16:creationId xmlns:a16="http://schemas.microsoft.com/office/drawing/2014/main" id="{19D94975-3870-4E1F-9D20-7A4347491EED}"/>
              </a:ext>
            </a:extLst>
          </p:cNvPr>
          <p:cNvSpPr>
            <a:spLocks noGrp="1"/>
          </p:cNvSpPr>
          <p:nvPr>
            <p:ph type="ftr" sz="quarter" idx="10"/>
          </p:nvPr>
        </p:nvSpPr>
        <p:spPr/>
        <p:txBody>
          <a:bodyPr/>
          <a:lstStyle/>
          <a:p>
            <a:r>
              <a:rPr lang="en-US"/>
              <a:t>The national flu vaccination programme 2025 to 2026</a:t>
            </a:r>
            <a:endParaRPr lang="en-GB" sz="1400"/>
          </a:p>
        </p:txBody>
      </p:sp>
      <p:pic>
        <p:nvPicPr>
          <p:cNvPr id="5" name="Picture 4">
            <a:extLst>
              <a:ext uri="{FF2B5EF4-FFF2-40B4-BE49-F238E27FC236}">
                <a16:creationId xmlns:a16="http://schemas.microsoft.com/office/drawing/2014/main" id="{9475C65C-19E6-7422-43CE-0CD15C72562C}"/>
              </a:ext>
            </a:extLst>
          </p:cNvPr>
          <p:cNvPicPr>
            <a:picLocks noChangeAspect="1"/>
          </p:cNvPicPr>
          <p:nvPr/>
        </p:nvPicPr>
        <p:blipFill>
          <a:blip r:embed="rId3"/>
          <a:stretch>
            <a:fillRect/>
          </a:stretch>
        </p:blipFill>
        <p:spPr>
          <a:xfrm>
            <a:off x="6744672" y="2056428"/>
            <a:ext cx="4533760" cy="3094070"/>
          </a:xfrm>
          <a:prstGeom prst="rect">
            <a:avLst/>
          </a:prstGeom>
        </p:spPr>
      </p:pic>
    </p:spTree>
    <p:extLst>
      <p:ext uri="{BB962C8B-B14F-4D97-AF65-F5344CB8AC3E}">
        <p14:creationId xmlns:p14="http://schemas.microsoft.com/office/powerpoint/2010/main" val="12254274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CE3A2-389A-42CC-9B92-2907A4EFC1C7}"/>
              </a:ext>
            </a:extLst>
          </p:cNvPr>
          <p:cNvSpPr>
            <a:spLocks noGrp="1"/>
          </p:cNvSpPr>
          <p:nvPr>
            <p:ph type="title"/>
          </p:nvPr>
        </p:nvSpPr>
        <p:spPr>
          <a:xfrm>
            <a:off x="516816" y="328710"/>
            <a:ext cx="8785802" cy="688331"/>
          </a:xfrm>
        </p:spPr>
        <p:txBody>
          <a:bodyPr/>
          <a:lstStyle/>
          <a:p>
            <a:r>
              <a:rPr lang="en-GB"/>
              <a:t>Commonly reported adverse reactions</a:t>
            </a:r>
          </a:p>
        </p:txBody>
      </p:sp>
      <p:sp>
        <p:nvSpPr>
          <p:cNvPr id="3" name="Content Placeholder 2">
            <a:extLst>
              <a:ext uri="{FF2B5EF4-FFF2-40B4-BE49-F238E27FC236}">
                <a16:creationId xmlns:a16="http://schemas.microsoft.com/office/drawing/2014/main" id="{B1BBBCE2-EF65-42AB-B861-35D1B6145C86}"/>
              </a:ext>
            </a:extLst>
          </p:cNvPr>
          <p:cNvSpPr>
            <a:spLocks noGrp="1"/>
          </p:cNvSpPr>
          <p:nvPr>
            <p:ph idx="1"/>
          </p:nvPr>
        </p:nvSpPr>
        <p:spPr>
          <a:xfrm>
            <a:off x="582128" y="1420262"/>
            <a:ext cx="11123857" cy="4999926"/>
          </a:xfrm>
        </p:spPr>
        <p:txBody>
          <a:bodyPr>
            <a:noAutofit/>
          </a:bodyPr>
          <a:lstStyle/>
          <a:p>
            <a:pPr marL="0" indent="0">
              <a:lnSpc>
                <a:spcPct val="120000"/>
              </a:lnSpc>
              <a:buNone/>
            </a:pPr>
            <a:r>
              <a:rPr lang="en-GB" sz="1600" b="1" dirty="0"/>
              <a:t>Following inactivated flu vaccine:</a:t>
            </a:r>
          </a:p>
          <a:p>
            <a:pPr>
              <a:lnSpc>
                <a:spcPct val="120000"/>
              </a:lnSpc>
              <a:buFont typeface="Arial" panose="020B0604020202020204" pitchFamily="34" charset="0"/>
              <a:buChar char="•"/>
            </a:pPr>
            <a:r>
              <a:rPr lang="en-GB" sz="1600" dirty="0"/>
              <a:t>commonly reported symptoms are: pain, swelling or redness at the injection site, low grade fever, malaise, shivering, fatigue, headache, myalgia and arthralgia </a:t>
            </a:r>
          </a:p>
          <a:p>
            <a:pPr>
              <a:lnSpc>
                <a:spcPct val="120000"/>
              </a:lnSpc>
              <a:buFont typeface="Arial" panose="020B0604020202020204" pitchFamily="34" charset="0"/>
              <a:buChar char="•"/>
            </a:pPr>
            <a:r>
              <a:rPr lang="en-GB" sz="1600" dirty="0"/>
              <a:t>these symptoms usually disappear within 1 to 2 days without treatment</a:t>
            </a:r>
          </a:p>
          <a:p>
            <a:pPr>
              <a:lnSpc>
                <a:spcPct val="120000"/>
              </a:lnSpc>
              <a:buFont typeface="Arial" panose="020B0604020202020204" pitchFamily="34" charset="0"/>
              <a:buChar char="•"/>
            </a:pPr>
            <a:r>
              <a:rPr lang="en-GB" sz="1600" dirty="0"/>
              <a:t>due to the MF59 adjuvant, a higher incidence of mild post-immunisation reactions has been reported with </a:t>
            </a:r>
            <a:r>
              <a:rPr lang="en-GB" sz="1600" dirty="0" err="1"/>
              <a:t>aIIV</a:t>
            </a:r>
            <a:r>
              <a:rPr lang="en-GB" sz="1600" dirty="0"/>
              <a:t>, compared to non-adjuvanted influenza vaccines</a:t>
            </a:r>
          </a:p>
          <a:p>
            <a:pPr>
              <a:lnSpc>
                <a:spcPct val="120000"/>
              </a:lnSpc>
              <a:buFont typeface="Arial" panose="020B0604020202020204" pitchFamily="34" charset="0"/>
              <a:buChar char="•"/>
            </a:pPr>
            <a:r>
              <a:rPr lang="en-GB" sz="1600" dirty="0">
                <a:ea typeface="Times New Roman" panose="02020603050405020304" pitchFamily="18" charset="0"/>
                <a:cs typeface="Times New Roman" panose="02020603050405020304" pitchFamily="18" charset="0"/>
              </a:rPr>
              <a:t>in clinical trials, </a:t>
            </a:r>
            <a:r>
              <a:rPr lang="en-GB" sz="1600" dirty="0">
                <a:effectLst/>
                <a:latin typeface="Arial" panose="020B0604020202020204" pitchFamily="34" charset="0"/>
                <a:ea typeface="Times New Roman" panose="02020603050405020304" pitchFamily="18" charset="0"/>
                <a:cs typeface="Times New Roman" panose="02020603050405020304" pitchFamily="18" charset="0"/>
              </a:rPr>
              <a:t>some side effects were reported slightly more frequently after vaccination with IIV-HD than after standard-dose inactivated flu vaccines</a:t>
            </a:r>
            <a:endParaRPr lang="en-GB" sz="1600" dirty="0"/>
          </a:p>
          <a:p>
            <a:pPr>
              <a:lnSpc>
                <a:spcPct val="120000"/>
              </a:lnSpc>
            </a:pPr>
            <a:endParaRPr lang="en-GB" sz="100" b="1" dirty="0"/>
          </a:p>
          <a:p>
            <a:pPr marL="0" indent="0">
              <a:lnSpc>
                <a:spcPct val="120000"/>
              </a:lnSpc>
              <a:buNone/>
            </a:pPr>
            <a:r>
              <a:rPr lang="en-GB" sz="1600" b="1" dirty="0"/>
              <a:t>Following live attenuated flu vaccine:</a:t>
            </a:r>
          </a:p>
          <a:p>
            <a:pPr>
              <a:lnSpc>
                <a:spcPct val="120000"/>
              </a:lnSpc>
              <a:buFont typeface="Arial" panose="020B0604020202020204" pitchFamily="34" charset="0"/>
              <a:buChar char="•"/>
            </a:pPr>
            <a:r>
              <a:rPr lang="en-GB" sz="1600" dirty="0"/>
              <a:t>commonly reported symptoms include nasal congestion/rhinorrhoea, reduced appetite, feeling generally unwell, myalgia and headache </a:t>
            </a:r>
          </a:p>
          <a:p>
            <a:pPr marL="0" indent="0">
              <a:lnSpc>
                <a:spcPct val="120000"/>
              </a:lnSpc>
              <a:buNone/>
            </a:pPr>
            <a:r>
              <a:rPr lang="en-GB" sz="1600" dirty="0"/>
              <a:t>Rarely, after live or inactivated vaccine, immediate reactions such as urticaria, angio-oedema, bronchospasm and anaphylaxis can occur</a:t>
            </a:r>
          </a:p>
        </p:txBody>
      </p:sp>
      <p:sp>
        <p:nvSpPr>
          <p:cNvPr id="7" name="Slide Number Placeholder 6">
            <a:extLst>
              <a:ext uri="{FF2B5EF4-FFF2-40B4-BE49-F238E27FC236}">
                <a16:creationId xmlns:a16="http://schemas.microsoft.com/office/drawing/2014/main" id="{4F3F1BF6-ACA9-48CD-B0F6-2436D1950E47}"/>
              </a:ext>
            </a:extLst>
          </p:cNvPr>
          <p:cNvSpPr>
            <a:spLocks noGrp="1"/>
          </p:cNvSpPr>
          <p:nvPr>
            <p:ph type="sldNum" sz="quarter" idx="11"/>
          </p:nvPr>
        </p:nvSpPr>
        <p:spPr/>
        <p:txBody>
          <a:bodyPr/>
          <a:lstStyle/>
          <a:p>
            <a:fld id="{344369E4-5DE7-46E5-874E-4FD437973785}" type="slidenum">
              <a:rPr lang="en-GB" smtClean="0"/>
              <a:pPr/>
              <a:t>79</a:t>
            </a:fld>
            <a:endParaRPr lang="en-GB" sz="1400"/>
          </a:p>
        </p:txBody>
      </p:sp>
      <p:sp>
        <p:nvSpPr>
          <p:cNvPr id="9" name="Footer Placeholder 8">
            <a:extLst>
              <a:ext uri="{FF2B5EF4-FFF2-40B4-BE49-F238E27FC236}">
                <a16:creationId xmlns:a16="http://schemas.microsoft.com/office/drawing/2014/main" id="{4C5247F2-AB7C-438B-BDC2-78C00027EF9C}"/>
              </a:ext>
            </a:extLst>
          </p:cNvPr>
          <p:cNvSpPr>
            <a:spLocks noGrp="1"/>
          </p:cNvSpPr>
          <p:nvPr>
            <p:ph type="ftr" sz="quarter" idx="10"/>
          </p:nvPr>
        </p:nvSpPr>
        <p:spPr/>
        <p:txBody>
          <a:bodyPr/>
          <a:lstStyle/>
          <a:p>
            <a:r>
              <a:rPr lang="en-US" dirty="0"/>
              <a:t>The national flu vaccination programme 2025 to 2026</a:t>
            </a:r>
            <a:endParaRPr lang="en-GB" sz="1400" dirty="0"/>
          </a:p>
        </p:txBody>
      </p:sp>
    </p:spTree>
    <p:extLst>
      <p:ext uri="{BB962C8B-B14F-4D97-AF65-F5344CB8AC3E}">
        <p14:creationId xmlns:p14="http://schemas.microsoft.com/office/powerpoint/2010/main" val="651647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93A00-3E14-4017-8925-1611862A0B76}"/>
              </a:ext>
            </a:extLst>
          </p:cNvPr>
          <p:cNvSpPr>
            <a:spLocks noGrp="1"/>
          </p:cNvSpPr>
          <p:nvPr>
            <p:ph type="title"/>
          </p:nvPr>
        </p:nvSpPr>
        <p:spPr>
          <a:xfrm>
            <a:off x="414185" y="375364"/>
            <a:ext cx="9532251" cy="697662"/>
          </a:xfrm>
        </p:spPr>
        <p:txBody>
          <a:bodyPr/>
          <a:lstStyle/>
          <a:p>
            <a:r>
              <a:rPr lang="en-GB"/>
              <a:t>Evolution of UK flu vaccination programme</a:t>
            </a:r>
          </a:p>
        </p:txBody>
      </p:sp>
      <p:sp>
        <p:nvSpPr>
          <p:cNvPr id="3" name="Content Placeholder 2">
            <a:extLst>
              <a:ext uri="{FF2B5EF4-FFF2-40B4-BE49-F238E27FC236}">
                <a16:creationId xmlns:a16="http://schemas.microsoft.com/office/drawing/2014/main" id="{A86FAD31-6DBD-4730-878F-7AC593FEE197}"/>
              </a:ext>
            </a:extLst>
          </p:cNvPr>
          <p:cNvSpPr>
            <a:spLocks noGrp="1"/>
          </p:cNvSpPr>
          <p:nvPr>
            <p:ph idx="1"/>
          </p:nvPr>
        </p:nvSpPr>
        <p:spPr>
          <a:xfrm>
            <a:off x="236895" y="1555644"/>
            <a:ext cx="11123857" cy="5102010"/>
          </a:xfrm>
        </p:spPr>
        <p:txBody>
          <a:bodyPr>
            <a:normAutofit fontScale="92500" lnSpcReduction="10000"/>
          </a:bodyPr>
          <a:lstStyle/>
          <a:p>
            <a:pPr marL="166687" indent="0">
              <a:lnSpc>
                <a:spcPct val="100000"/>
              </a:lnSpc>
              <a:spcBef>
                <a:spcPct val="0"/>
              </a:spcBef>
              <a:buNone/>
            </a:pPr>
            <a:r>
              <a:rPr lang="en-GB" sz="1400" b="1"/>
              <a:t>Late 1960s</a:t>
            </a:r>
            <a:r>
              <a:rPr lang="en-GB" sz="1400"/>
              <a:t>: annual flu immunisation recommended to directly protect those in clinical risk groups who are at a higher risk of influenza associated morbidity and mortality </a:t>
            </a:r>
          </a:p>
          <a:p>
            <a:pPr marL="166687" indent="0">
              <a:lnSpc>
                <a:spcPct val="100000"/>
              </a:lnSpc>
              <a:spcBef>
                <a:spcPct val="0"/>
              </a:spcBef>
              <a:buNone/>
            </a:pPr>
            <a:endParaRPr lang="en-GB" sz="1400"/>
          </a:p>
          <a:p>
            <a:pPr marL="166687" indent="0">
              <a:lnSpc>
                <a:spcPct val="100000"/>
              </a:lnSpc>
              <a:spcBef>
                <a:spcPct val="0"/>
              </a:spcBef>
              <a:buNone/>
            </a:pPr>
            <a:r>
              <a:rPr lang="en-GB" sz="1400" b="1"/>
              <a:t>2000</a:t>
            </a:r>
            <a:r>
              <a:rPr lang="en-GB" sz="1400"/>
              <a:t>: flu vaccine policy extended to include all people aged 65 years or over</a:t>
            </a:r>
          </a:p>
          <a:p>
            <a:pPr marL="166687" indent="0">
              <a:lnSpc>
                <a:spcPct val="100000"/>
              </a:lnSpc>
              <a:spcBef>
                <a:spcPct val="0"/>
              </a:spcBef>
              <a:buNone/>
            </a:pPr>
            <a:endParaRPr lang="en-GB" sz="1400"/>
          </a:p>
          <a:p>
            <a:pPr marL="166687" indent="0">
              <a:lnSpc>
                <a:spcPct val="100000"/>
              </a:lnSpc>
              <a:spcBef>
                <a:spcPct val="0"/>
              </a:spcBef>
              <a:buNone/>
            </a:pPr>
            <a:r>
              <a:rPr lang="en-GB" sz="1400" b="1"/>
              <a:t>2010</a:t>
            </a:r>
            <a:r>
              <a:rPr lang="en-GB" sz="1400"/>
              <a:t>: pregnancy added as a clinical risk category for routine flu immunisation</a:t>
            </a:r>
          </a:p>
          <a:p>
            <a:pPr marL="166687" indent="0">
              <a:lnSpc>
                <a:spcPct val="100000"/>
              </a:lnSpc>
              <a:spcBef>
                <a:spcPct val="0"/>
              </a:spcBef>
              <a:buNone/>
            </a:pPr>
            <a:endParaRPr lang="en-GB" sz="1400"/>
          </a:p>
          <a:p>
            <a:pPr marL="166687" indent="0">
              <a:lnSpc>
                <a:spcPct val="100000"/>
              </a:lnSpc>
              <a:spcBef>
                <a:spcPct val="0"/>
              </a:spcBef>
              <a:buNone/>
            </a:pPr>
            <a:r>
              <a:rPr lang="en-GB" sz="1400" b="1"/>
              <a:t>2013</a:t>
            </a:r>
            <a:r>
              <a:rPr lang="en-GB" sz="1400"/>
              <a:t>: phased introduction of an annual childhood flu vaccination programme for all children aged 2 to 16y began with vaccine offered to all children aged 2 and 3 years and 7 geographical pilots in primary school aged children</a:t>
            </a:r>
          </a:p>
          <a:p>
            <a:pPr marL="166687" indent="0">
              <a:lnSpc>
                <a:spcPct val="100000"/>
              </a:lnSpc>
              <a:spcBef>
                <a:spcPct val="0"/>
              </a:spcBef>
              <a:buNone/>
            </a:pPr>
            <a:endParaRPr lang="en-GB" sz="1400"/>
          </a:p>
          <a:p>
            <a:pPr marL="166687" indent="0">
              <a:lnSpc>
                <a:spcPct val="100000"/>
              </a:lnSpc>
              <a:spcBef>
                <a:spcPct val="0"/>
              </a:spcBef>
              <a:buNone/>
            </a:pPr>
            <a:r>
              <a:rPr lang="en-GB" sz="1400" b="1"/>
              <a:t>2014</a:t>
            </a:r>
            <a:r>
              <a:rPr lang="en-GB" sz="1400"/>
              <a:t>: phased introduction of childhood flu vaccination programme continued with vaccine offered to all children aged 2, 3 and 4 years and geographical pilots in primary and secondary school aged children</a:t>
            </a:r>
          </a:p>
          <a:p>
            <a:pPr marL="166687" indent="0">
              <a:lnSpc>
                <a:spcPct val="100000"/>
              </a:lnSpc>
              <a:spcBef>
                <a:spcPct val="0"/>
              </a:spcBef>
              <a:buNone/>
            </a:pPr>
            <a:endParaRPr lang="en-GB" sz="1400" b="1"/>
          </a:p>
          <a:p>
            <a:pPr marL="166687" indent="0">
              <a:lnSpc>
                <a:spcPct val="100000"/>
              </a:lnSpc>
              <a:spcBef>
                <a:spcPct val="0"/>
              </a:spcBef>
              <a:buNone/>
            </a:pPr>
            <a:r>
              <a:rPr lang="en-GB" sz="1400" b="1"/>
              <a:t>2015</a:t>
            </a:r>
            <a:r>
              <a:rPr lang="en-GB" sz="1400"/>
              <a:t>: in addition to vaccinating 2, 3, and 4 year olds in primary care, the programme began nationally in primary schools in a phased roll-out starting with the youngest school-aged children first </a:t>
            </a:r>
          </a:p>
          <a:p>
            <a:pPr marL="166687" indent="0">
              <a:lnSpc>
                <a:spcPct val="100000"/>
              </a:lnSpc>
              <a:spcBef>
                <a:spcPct val="0"/>
              </a:spcBef>
              <a:buNone/>
            </a:pPr>
            <a:endParaRPr lang="en-GB" sz="1400" b="1"/>
          </a:p>
          <a:p>
            <a:pPr marL="166687" indent="0">
              <a:lnSpc>
                <a:spcPct val="100000"/>
              </a:lnSpc>
              <a:spcBef>
                <a:spcPct val="0"/>
              </a:spcBef>
              <a:buNone/>
            </a:pPr>
            <a:r>
              <a:rPr lang="en-GB" sz="1400" b="1"/>
              <a:t>Between 2016 and 2019</a:t>
            </a:r>
            <a:r>
              <a:rPr lang="en-GB" sz="1400"/>
              <a:t>: phased introduction of childhood flu vaccination programme continued with a year on year addition of the next school year </a:t>
            </a:r>
          </a:p>
          <a:p>
            <a:pPr marL="166687" indent="0">
              <a:lnSpc>
                <a:spcPct val="100000"/>
              </a:lnSpc>
              <a:spcBef>
                <a:spcPct val="0"/>
              </a:spcBef>
              <a:buNone/>
            </a:pPr>
            <a:endParaRPr lang="en-GB" sz="1400"/>
          </a:p>
          <a:p>
            <a:pPr marL="166687" indent="0">
              <a:lnSpc>
                <a:spcPct val="100000"/>
              </a:lnSpc>
              <a:spcBef>
                <a:spcPct val="0"/>
              </a:spcBef>
              <a:buNone/>
            </a:pPr>
            <a:r>
              <a:rPr lang="en-GB" sz="1400" b="1"/>
              <a:t>2020</a:t>
            </a:r>
            <a:r>
              <a:rPr lang="en-GB" sz="1400"/>
              <a:t>: offer to all children aged 2 to school year 7 and extended to those aged 50 to 64 years</a:t>
            </a:r>
          </a:p>
          <a:p>
            <a:pPr marL="166687" indent="0">
              <a:lnSpc>
                <a:spcPct val="100000"/>
              </a:lnSpc>
              <a:spcBef>
                <a:spcPct val="0"/>
              </a:spcBef>
              <a:buNone/>
            </a:pPr>
            <a:endParaRPr lang="en-GB" sz="1400"/>
          </a:p>
          <a:p>
            <a:pPr marL="177800" lvl="1" indent="0">
              <a:lnSpc>
                <a:spcPct val="100000"/>
              </a:lnSpc>
              <a:buNone/>
            </a:pPr>
            <a:r>
              <a:rPr lang="en-GB" sz="1400" b="1"/>
              <a:t>2021 and 2022:</a:t>
            </a:r>
            <a:r>
              <a:rPr lang="en-GB" sz="1400"/>
              <a:t> programme extended to offer to all those aged 50 to 64 years and to all children from age 2 up school year 11 (in 2021) and age 2 up to school year 9 (in 2022) because of concerns over co-circulation of flu and COVID-19 </a:t>
            </a:r>
          </a:p>
          <a:p>
            <a:pPr marL="177800" lvl="1" indent="0">
              <a:lnSpc>
                <a:spcPct val="100000"/>
              </a:lnSpc>
              <a:buNone/>
            </a:pPr>
            <a:endParaRPr lang="en-GB" sz="1400"/>
          </a:p>
          <a:p>
            <a:pPr marL="177800" lvl="1" indent="0">
              <a:lnSpc>
                <a:spcPct val="100000"/>
              </a:lnSpc>
              <a:buNone/>
            </a:pPr>
            <a:r>
              <a:rPr lang="en-GB" sz="1400" b="1"/>
              <a:t>2023, 2024 and 2025: </a:t>
            </a:r>
            <a:r>
              <a:rPr lang="en-GB" sz="1400"/>
              <a:t>flu vaccine programme to offer to clinical risk groups, all aged 65 years and over, and all children aged 2 to 15 years old (up to school year 11) </a:t>
            </a:r>
          </a:p>
        </p:txBody>
      </p:sp>
      <p:sp>
        <p:nvSpPr>
          <p:cNvPr id="7" name="Slide Number Placeholder 6">
            <a:extLst>
              <a:ext uri="{FF2B5EF4-FFF2-40B4-BE49-F238E27FC236}">
                <a16:creationId xmlns:a16="http://schemas.microsoft.com/office/drawing/2014/main" id="{7023AAEC-16D3-4D64-97CB-22FD64C16D1C}"/>
              </a:ext>
            </a:extLst>
          </p:cNvPr>
          <p:cNvSpPr>
            <a:spLocks noGrp="1"/>
          </p:cNvSpPr>
          <p:nvPr>
            <p:ph type="sldNum" sz="quarter" idx="11"/>
          </p:nvPr>
        </p:nvSpPr>
        <p:spPr/>
        <p:txBody>
          <a:bodyPr/>
          <a:lstStyle/>
          <a:p>
            <a:fld id="{344369E4-5DE7-46E5-874E-4FD437973785}" type="slidenum">
              <a:rPr lang="en-GB" smtClean="0"/>
              <a:pPr/>
              <a:t>8</a:t>
            </a:fld>
            <a:endParaRPr lang="en-GB" sz="1400"/>
          </a:p>
        </p:txBody>
      </p:sp>
      <p:sp>
        <p:nvSpPr>
          <p:cNvPr id="9" name="Footer Placeholder 8">
            <a:extLst>
              <a:ext uri="{FF2B5EF4-FFF2-40B4-BE49-F238E27FC236}">
                <a16:creationId xmlns:a16="http://schemas.microsoft.com/office/drawing/2014/main" id="{BD9E41D5-4B2D-407F-A76A-E2F1097DB1AE}"/>
              </a:ext>
            </a:extLst>
          </p:cNvPr>
          <p:cNvSpPr>
            <a:spLocks noGrp="1"/>
          </p:cNvSpPr>
          <p:nvPr>
            <p:ph type="ftr" sz="quarter" idx="10"/>
          </p:nvPr>
        </p:nvSpPr>
        <p:spPr/>
        <p:txBody>
          <a:bodyPr/>
          <a:lstStyle/>
          <a:p>
            <a:r>
              <a:rPr lang="en-US"/>
              <a:t>The national flu vaccination programme 2025 to 2026</a:t>
            </a:r>
            <a:endParaRPr lang="en-GB" sz="1400"/>
          </a:p>
        </p:txBody>
      </p:sp>
    </p:spTree>
    <p:extLst>
      <p:ext uri="{BB962C8B-B14F-4D97-AF65-F5344CB8AC3E}">
        <p14:creationId xmlns:p14="http://schemas.microsoft.com/office/powerpoint/2010/main" val="300031501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0327B-A65D-4B75-B668-62A3B05E9CD5}"/>
              </a:ext>
            </a:extLst>
          </p:cNvPr>
          <p:cNvSpPr>
            <a:spLocks noGrp="1"/>
          </p:cNvSpPr>
          <p:nvPr>
            <p:ph type="title"/>
          </p:nvPr>
        </p:nvSpPr>
        <p:spPr>
          <a:xfrm>
            <a:off x="535475" y="366033"/>
            <a:ext cx="5986618" cy="623017"/>
          </a:xfrm>
        </p:spPr>
        <p:txBody>
          <a:bodyPr/>
          <a:lstStyle/>
          <a:p>
            <a:r>
              <a:rPr lang="en-GB"/>
              <a:t>Reporting adverse events</a:t>
            </a:r>
          </a:p>
        </p:txBody>
      </p:sp>
      <p:sp>
        <p:nvSpPr>
          <p:cNvPr id="3" name="Content Placeholder 2">
            <a:extLst>
              <a:ext uri="{FF2B5EF4-FFF2-40B4-BE49-F238E27FC236}">
                <a16:creationId xmlns:a16="http://schemas.microsoft.com/office/drawing/2014/main" id="{B33A87A9-CF72-4694-AAEC-8CE66F8B5C54}"/>
              </a:ext>
            </a:extLst>
          </p:cNvPr>
          <p:cNvSpPr>
            <a:spLocks noGrp="1"/>
          </p:cNvSpPr>
          <p:nvPr>
            <p:ph idx="1"/>
          </p:nvPr>
        </p:nvSpPr>
        <p:spPr>
          <a:xfrm>
            <a:off x="544814" y="1597538"/>
            <a:ext cx="11043811" cy="4351338"/>
          </a:xfrm>
        </p:spPr>
        <p:txBody>
          <a:bodyPr>
            <a:normAutofit fontScale="92500" lnSpcReduction="20000"/>
          </a:bodyPr>
          <a:lstStyle/>
          <a:p>
            <a:pPr marL="0" indent="0">
              <a:lnSpc>
                <a:spcPct val="110000"/>
              </a:lnSpc>
              <a:spcBef>
                <a:spcPts val="1000"/>
              </a:spcBef>
              <a:buNone/>
            </a:pPr>
            <a:r>
              <a:rPr lang="en-GB" sz="2400" dirty="0">
                <a:solidFill>
                  <a:schemeClr val="tx1"/>
                </a:solidFill>
              </a:rPr>
              <a:t>All serious suspected reactions following flu vaccination should be reported to the Medicines and Healthcare products Regulatory Agency (MHRA) using the Yellow Card scheme </a:t>
            </a:r>
          </a:p>
          <a:p>
            <a:pPr>
              <a:lnSpc>
                <a:spcPct val="110000"/>
              </a:lnSpc>
            </a:pPr>
            <a:r>
              <a:rPr lang="en-GB" sz="2400" dirty="0">
                <a:solidFill>
                  <a:schemeClr val="tx1"/>
                </a:solidFill>
              </a:rPr>
              <a:t>5 of the flu vaccines recommended for use during the 2025 to 2026 flu season carry a black triangle symbol (▼) to encourage reporting of all serious suspected adverse reactions</a:t>
            </a:r>
            <a:endParaRPr lang="en-GB" sz="2400" b="1" dirty="0">
              <a:solidFill>
                <a:schemeClr val="tx1"/>
              </a:solidFill>
              <a:latin typeface="Arial" charset="0"/>
              <a:ea typeface="ヒラギノ角ゴ Pro W3" charset="-128"/>
              <a:cs typeface="ヒラギノ角ゴ Pro W3" charset="-128"/>
            </a:endParaRPr>
          </a:p>
          <a:p>
            <a:pPr>
              <a:lnSpc>
                <a:spcPct val="110000"/>
              </a:lnSpc>
            </a:pPr>
            <a:r>
              <a:rPr lang="en-GB" dirty="0"/>
              <a:t>anyone (patients and HCWs) can make a Yellow Card report, even if they are uncertain as to whether a vaccine caused the condition/side effect</a:t>
            </a:r>
          </a:p>
          <a:p>
            <a:pPr>
              <a:lnSpc>
                <a:spcPct val="110000"/>
              </a:lnSpc>
            </a:pPr>
            <a:r>
              <a:rPr lang="en-GB" dirty="0"/>
              <a:t>vaccinees should be advised that they can report any adverse reactions using the MHRA’s online Yellow Card scheme (</a:t>
            </a:r>
            <a:r>
              <a:rPr lang="en-GB" dirty="0">
                <a:hlinkClick r:id="rId2"/>
              </a:rPr>
              <a:t>https://yellowcard.mhra.gov.uk/</a:t>
            </a:r>
            <a:r>
              <a:rPr lang="en-GB" dirty="0"/>
              <a:t>), by downloading the Yellow Card app or by calling the Yellow Card scheme on 0800 731 6789 9am to 5pm Monday to Friday</a:t>
            </a:r>
          </a:p>
        </p:txBody>
      </p:sp>
      <p:pic>
        <p:nvPicPr>
          <p:cNvPr id="6" name="Picture 2">
            <a:extLst>
              <a:ext uri="{FF2B5EF4-FFF2-40B4-BE49-F238E27FC236}">
                <a16:creationId xmlns:a16="http://schemas.microsoft.com/office/drawing/2014/main" id="{93035227-4D85-4763-B14A-A631E6530256}"/>
              </a:ext>
            </a:extLst>
          </p:cNvPr>
          <p:cNvPicPr>
            <a:picLocks noChangeAspect="1" noChangeArrowheads="1"/>
          </p:cNvPicPr>
          <p:nvPr/>
        </p:nvPicPr>
        <p:blipFill>
          <a:blip r:embed="rId3" cstate="print"/>
          <a:srcRect t="22614" r="84051" b="64341"/>
          <a:stretch>
            <a:fillRect/>
          </a:stretch>
        </p:blipFill>
        <p:spPr bwMode="auto">
          <a:xfrm>
            <a:off x="7352801" y="55550"/>
            <a:ext cx="2823587" cy="1226916"/>
          </a:xfrm>
          <a:prstGeom prst="rect">
            <a:avLst/>
          </a:prstGeom>
          <a:noFill/>
          <a:ln w="9525">
            <a:noFill/>
            <a:miter lim="800000"/>
            <a:headEnd/>
            <a:tailEnd/>
          </a:ln>
        </p:spPr>
      </p:pic>
      <p:sp>
        <p:nvSpPr>
          <p:cNvPr id="8" name="Slide Number Placeholder 7">
            <a:extLst>
              <a:ext uri="{FF2B5EF4-FFF2-40B4-BE49-F238E27FC236}">
                <a16:creationId xmlns:a16="http://schemas.microsoft.com/office/drawing/2014/main" id="{2CA16AFF-A465-465C-B083-A8508D2B487E}"/>
              </a:ext>
            </a:extLst>
          </p:cNvPr>
          <p:cNvSpPr>
            <a:spLocks noGrp="1"/>
          </p:cNvSpPr>
          <p:nvPr>
            <p:ph type="sldNum" sz="quarter" idx="11"/>
          </p:nvPr>
        </p:nvSpPr>
        <p:spPr/>
        <p:txBody>
          <a:bodyPr/>
          <a:lstStyle/>
          <a:p>
            <a:fld id="{344369E4-5DE7-46E5-874E-4FD437973785}" type="slidenum">
              <a:rPr lang="en-GB" smtClean="0"/>
              <a:pPr/>
              <a:t>80</a:t>
            </a:fld>
            <a:endParaRPr lang="en-GB" sz="1400"/>
          </a:p>
        </p:txBody>
      </p:sp>
      <p:sp>
        <p:nvSpPr>
          <p:cNvPr id="10" name="Footer Placeholder 9">
            <a:extLst>
              <a:ext uri="{FF2B5EF4-FFF2-40B4-BE49-F238E27FC236}">
                <a16:creationId xmlns:a16="http://schemas.microsoft.com/office/drawing/2014/main" id="{3BE5253C-33A3-43BB-A062-09F13AAB54BB}"/>
              </a:ext>
            </a:extLst>
          </p:cNvPr>
          <p:cNvSpPr>
            <a:spLocks noGrp="1"/>
          </p:cNvSpPr>
          <p:nvPr>
            <p:ph type="ftr" sz="quarter" idx="10"/>
          </p:nvPr>
        </p:nvSpPr>
        <p:spPr/>
        <p:txBody>
          <a:bodyPr/>
          <a:lstStyle/>
          <a:p>
            <a:r>
              <a:rPr lang="en-US"/>
              <a:t>The national flu vaccination programme 2025 to 2026</a:t>
            </a:r>
            <a:endParaRPr lang="en-GB" sz="1400"/>
          </a:p>
        </p:txBody>
      </p:sp>
    </p:spTree>
    <p:extLst>
      <p:ext uri="{BB962C8B-B14F-4D97-AF65-F5344CB8AC3E}">
        <p14:creationId xmlns:p14="http://schemas.microsoft.com/office/powerpoint/2010/main" val="152652952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ED7A7-2BC6-4968-8490-9C05424A7856}"/>
              </a:ext>
            </a:extLst>
          </p:cNvPr>
          <p:cNvSpPr>
            <a:spLocks noGrp="1"/>
          </p:cNvSpPr>
          <p:nvPr>
            <p:ph type="title"/>
          </p:nvPr>
        </p:nvSpPr>
        <p:spPr>
          <a:xfrm>
            <a:off x="488823" y="366034"/>
            <a:ext cx="6658423" cy="744315"/>
          </a:xfrm>
        </p:spPr>
        <p:txBody>
          <a:bodyPr/>
          <a:lstStyle/>
          <a:p>
            <a:r>
              <a:rPr lang="en-GB" sz="4000">
                <a:latin typeface="Arial" charset="0"/>
                <a:ea typeface="ヒラギノ角ゴ Pro W3" charset="-128"/>
                <a:cs typeface="ヒラギノ角ゴ Pro W3" charset="-128"/>
              </a:rPr>
              <a:t>Recording flu vaccine given </a:t>
            </a:r>
            <a:endParaRPr lang="en-GB"/>
          </a:p>
        </p:txBody>
      </p:sp>
      <p:sp>
        <p:nvSpPr>
          <p:cNvPr id="3" name="Content Placeholder 2">
            <a:extLst>
              <a:ext uri="{FF2B5EF4-FFF2-40B4-BE49-F238E27FC236}">
                <a16:creationId xmlns:a16="http://schemas.microsoft.com/office/drawing/2014/main" id="{FE51ACD6-DDDB-42DB-A3F5-8F3564CA46C8}"/>
              </a:ext>
            </a:extLst>
          </p:cNvPr>
          <p:cNvSpPr>
            <a:spLocks noGrp="1"/>
          </p:cNvSpPr>
          <p:nvPr>
            <p:ph idx="1"/>
          </p:nvPr>
        </p:nvSpPr>
        <p:spPr>
          <a:xfrm>
            <a:off x="535474" y="1351658"/>
            <a:ext cx="11123857" cy="5087191"/>
          </a:xfrm>
        </p:spPr>
        <p:txBody>
          <a:bodyPr>
            <a:noAutofit/>
          </a:bodyPr>
          <a:lstStyle/>
          <a:p>
            <a:pPr marL="0" indent="0">
              <a:lnSpc>
                <a:spcPct val="110000"/>
              </a:lnSpc>
              <a:spcBef>
                <a:spcPts val="600"/>
              </a:spcBef>
              <a:buNone/>
            </a:pPr>
            <a:r>
              <a:rPr lang="en-GB" sz="1600" dirty="0"/>
              <a:t>As a wide variety of influenza vaccines are available in the UK each year, it is especially important that the following information is accurately recorded:</a:t>
            </a:r>
          </a:p>
          <a:p>
            <a:pPr>
              <a:lnSpc>
                <a:spcPct val="110000"/>
              </a:lnSpc>
              <a:spcBef>
                <a:spcPts val="600"/>
              </a:spcBef>
              <a:buFont typeface="Arial" panose="020B0604020202020204" pitchFamily="34" charset="0"/>
              <a:buChar char="•"/>
            </a:pPr>
            <a:r>
              <a:rPr lang="en-GB" sz="1600" dirty="0"/>
              <a:t>vaccine name, product name, batch number and expiry date </a:t>
            </a:r>
          </a:p>
          <a:p>
            <a:pPr>
              <a:lnSpc>
                <a:spcPct val="110000"/>
              </a:lnSpc>
              <a:spcBef>
                <a:spcPts val="600"/>
              </a:spcBef>
              <a:buFont typeface="Arial" panose="020B0604020202020204" pitchFamily="34" charset="0"/>
              <a:buChar char="•"/>
            </a:pPr>
            <a:r>
              <a:rPr lang="en-GB" sz="1600" dirty="0"/>
              <a:t>dose administered </a:t>
            </a:r>
          </a:p>
          <a:p>
            <a:pPr>
              <a:lnSpc>
                <a:spcPct val="110000"/>
              </a:lnSpc>
              <a:spcBef>
                <a:spcPts val="600"/>
              </a:spcBef>
              <a:buFont typeface="Arial" panose="020B0604020202020204" pitchFamily="34" charset="0"/>
              <a:buChar char="•"/>
            </a:pPr>
            <a:r>
              <a:rPr lang="en-GB" sz="1600" dirty="0"/>
              <a:t>date immunisation given </a:t>
            </a:r>
          </a:p>
          <a:p>
            <a:pPr>
              <a:lnSpc>
                <a:spcPct val="110000"/>
              </a:lnSpc>
              <a:spcBef>
                <a:spcPts val="600"/>
              </a:spcBef>
              <a:buFont typeface="Arial" panose="020B0604020202020204" pitchFamily="34" charset="0"/>
              <a:buChar char="•"/>
            </a:pPr>
            <a:r>
              <a:rPr lang="en-GB" sz="1600" dirty="0"/>
              <a:t>route/site used</a:t>
            </a:r>
          </a:p>
          <a:p>
            <a:pPr>
              <a:lnSpc>
                <a:spcPct val="110000"/>
              </a:lnSpc>
              <a:spcBef>
                <a:spcPts val="600"/>
              </a:spcBef>
              <a:buFont typeface="Arial" panose="020B0604020202020204" pitchFamily="34" charset="0"/>
              <a:buChar char="•"/>
            </a:pPr>
            <a:r>
              <a:rPr lang="en-GB" sz="1600" dirty="0"/>
              <a:t>name and signature of vaccinator</a:t>
            </a:r>
          </a:p>
          <a:p>
            <a:pPr marL="0" indent="0">
              <a:lnSpc>
                <a:spcPct val="110000"/>
              </a:lnSpc>
              <a:spcBef>
                <a:spcPts val="600"/>
              </a:spcBef>
              <a:buNone/>
            </a:pPr>
            <a:endParaRPr lang="en-GB" sz="300" dirty="0"/>
          </a:p>
          <a:p>
            <a:pPr marL="0" indent="0">
              <a:lnSpc>
                <a:spcPct val="110000"/>
              </a:lnSpc>
              <a:spcBef>
                <a:spcPts val="600"/>
              </a:spcBef>
              <a:buNone/>
            </a:pPr>
            <a:r>
              <a:rPr lang="en-GB" sz="1600" dirty="0"/>
              <a:t>This information should be recorded in: </a:t>
            </a:r>
          </a:p>
          <a:p>
            <a:pPr>
              <a:lnSpc>
                <a:spcPct val="110000"/>
              </a:lnSpc>
              <a:spcBef>
                <a:spcPts val="600"/>
              </a:spcBef>
              <a:buFont typeface="Arial" panose="020B0604020202020204" pitchFamily="34" charset="0"/>
              <a:buChar char="•"/>
            </a:pPr>
            <a:r>
              <a:rPr lang="en-GB" sz="1600" dirty="0"/>
              <a:t>patient's GP record (or other patient record, depending on location)  </a:t>
            </a:r>
          </a:p>
          <a:p>
            <a:pPr>
              <a:lnSpc>
                <a:spcPct val="110000"/>
              </a:lnSpc>
              <a:spcBef>
                <a:spcPts val="600"/>
              </a:spcBef>
              <a:buFont typeface="Arial" panose="020B0604020202020204" pitchFamily="34" charset="0"/>
              <a:buChar char="•"/>
            </a:pPr>
            <a:r>
              <a:rPr lang="en-GB" sz="1600" dirty="0"/>
              <a:t>personal Child Health Record (the ‘Red Book’) if a child</a:t>
            </a:r>
          </a:p>
          <a:p>
            <a:pPr>
              <a:lnSpc>
                <a:spcPct val="110000"/>
              </a:lnSpc>
              <a:spcBef>
                <a:spcPts val="600"/>
              </a:spcBef>
              <a:buFont typeface="Arial" panose="020B0604020202020204" pitchFamily="34" charset="0"/>
              <a:buChar char="•"/>
            </a:pPr>
            <a:r>
              <a:rPr lang="en-GB" sz="1600" dirty="0"/>
              <a:t>practice computer system</a:t>
            </a:r>
          </a:p>
          <a:p>
            <a:pPr>
              <a:lnSpc>
                <a:spcPct val="110000"/>
              </a:lnSpc>
              <a:spcBef>
                <a:spcPts val="600"/>
              </a:spcBef>
              <a:buFont typeface="Arial" panose="020B0604020202020204" pitchFamily="34" charset="0"/>
              <a:buChar char="•"/>
            </a:pPr>
            <a:r>
              <a:rPr lang="en-GB" sz="1600" dirty="0"/>
              <a:t>Child Health Information System if a child</a:t>
            </a:r>
          </a:p>
          <a:p>
            <a:pPr marL="0" indent="0">
              <a:lnSpc>
                <a:spcPct val="110000"/>
              </a:lnSpc>
              <a:spcBef>
                <a:spcPts val="600"/>
              </a:spcBef>
              <a:buNone/>
            </a:pPr>
            <a:endParaRPr lang="en-GB" sz="100" dirty="0"/>
          </a:p>
          <a:p>
            <a:pPr marL="0" indent="0">
              <a:lnSpc>
                <a:spcPct val="110000"/>
              </a:lnSpc>
              <a:spcBef>
                <a:spcPts val="600"/>
              </a:spcBef>
              <a:buNone/>
            </a:pPr>
            <a:r>
              <a:rPr lang="en-GB" sz="1600" dirty="0"/>
              <a:t>Information on flu vaccines administered outside general practice (for example maternity providers, pharmacies, schools) must be passed back to the patient’s GP practice in a timely manner so patient records can be updated and avoid duplicate vaccination</a:t>
            </a:r>
            <a:endParaRPr lang="en-US" sz="1600" dirty="0"/>
          </a:p>
        </p:txBody>
      </p:sp>
      <p:sp>
        <p:nvSpPr>
          <p:cNvPr id="7" name="Slide Number Placeholder 6">
            <a:extLst>
              <a:ext uri="{FF2B5EF4-FFF2-40B4-BE49-F238E27FC236}">
                <a16:creationId xmlns:a16="http://schemas.microsoft.com/office/drawing/2014/main" id="{37D8695C-1B1D-4E62-BD50-C0D536920CEF}"/>
              </a:ext>
            </a:extLst>
          </p:cNvPr>
          <p:cNvSpPr>
            <a:spLocks noGrp="1"/>
          </p:cNvSpPr>
          <p:nvPr>
            <p:ph type="sldNum" sz="quarter" idx="11"/>
          </p:nvPr>
        </p:nvSpPr>
        <p:spPr/>
        <p:txBody>
          <a:bodyPr/>
          <a:lstStyle/>
          <a:p>
            <a:fld id="{344369E4-5DE7-46E5-874E-4FD437973785}" type="slidenum">
              <a:rPr lang="en-GB" smtClean="0"/>
              <a:pPr/>
              <a:t>81</a:t>
            </a:fld>
            <a:endParaRPr lang="en-GB" sz="1400"/>
          </a:p>
        </p:txBody>
      </p:sp>
      <p:sp>
        <p:nvSpPr>
          <p:cNvPr id="9" name="Footer Placeholder 8">
            <a:extLst>
              <a:ext uri="{FF2B5EF4-FFF2-40B4-BE49-F238E27FC236}">
                <a16:creationId xmlns:a16="http://schemas.microsoft.com/office/drawing/2014/main" id="{044816DE-7DB3-442D-A37E-2473215E0870}"/>
              </a:ext>
            </a:extLst>
          </p:cNvPr>
          <p:cNvSpPr>
            <a:spLocks noGrp="1"/>
          </p:cNvSpPr>
          <p:nvPr>
            <p:ph type="ftr" sz="quarter" idx="10"/>
          </p:nvPr>
        </p:nvSpPr>
        <p:spPr/>
        <p:txBody>
          <a:bodyPr/>
          <a:lstStyle/>
          <a:p>
            <a:r>
              <a:rPr lang="en-US"/>
              <a:t>The national flu vaccination programme 2025 to 2026</a:t>
            </a:r>
            <a:endParaRPr lang="en-GB" sz="1400"/>
          </a:p>
        </p:txBody>
      </p:sp>
    </p:spTree>
    <p:extLst>
      <p:ext uri="{BB962C8B-B14F-4D97-AF65-F5344CB8AC3E}">
        <p14:creationId xmlns:p14="http://schemas.microsoft.com/office/powerpoint/2010/main" val="39436593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B249E-A297-446E-B6D6-EBA9F1079658}"/>
              </a:ext>
            </a:extLst>
          </p:cNvPr>
          <p:cNvSpPr>
            <a:spLocks noGrp="1"/>
          </p:cNvSpPr>
          <p:nvPr>
            <p:ph type="title"/>
          </p:nvPr>
        </p:nvSpPr>
        <p:spPr>
          <a:xfrm>
            <a:off x="470168" y="338039"/>
            <a:ext cx="3495345" cy="632347"/>
          </a:xfrm>
        </p:spPr>
        <p:txBody>
          <a:bodyPr/>
          <a:lstStyle/>
          <a:p>
            <a:r>
              <a:rPr lang="en-GB"/>
              <a:t>Data collection</a:t>
            </a:r>
          </a:p>
        </p:txBody>
      </p:sp>
      <p:sp>
        <p:nvSpPr>
          <p:cNvPr id="3" name="Content Placeholder 2">
            <a:extLst>
              <a:ext uri="{FF2B5EF4-FFF2-40B4-BE49-F238E27FC236}">
                <a16:creationId xmlns:a16="http://schemas.microsoft.com/office/drawing/2014/main" id="{A2B6395A-ED47-4ACF-9510-C7606134214E}"/>
              </a:ext>
            </a:extLst>
          </p:cNvPr>
          <p:cNvSpPr>
            <a:spLocks noGrp="1"/>
          </p:cNvSpPr>
          <p:nvPr>
            <p:ph idx="1"/>
          </p:nvPr>
        </p:nvSpPr>
        <p:spPr>
          <a:xfrm>
            <a:off x="479496" y="1588212"/>
            <a:ext cx="11123857" cy="4351338"/>
          </a:xfrm>
        </p:spPr>
        <p:txBody>
          <a:bodyPr>
            <a:normAutofit fontScale="85000" lnSpcReduction="10000"/>
          </a:bodyPr>
          <a:lstStyle/>
          <a:p>
            <a:pPr>
              <a:lnSpc>
                <a:spcPct val="120000"/>
              </a:lnSpc>
              <a:buFont typeface="Arial" panose="020B0604020202020204" pitchFamily="34" charset="0"/>
              <a:buChar char="•"/>
            </a:pPr>
            <a:r>
              <a:rPr lang="en-GB" sz="2400" dirty="0"/>
              <a:t>flu vaccine uptake data is collected via the web-based ImmForm system (</a:t>
            </a:r>
            <a:r>
              <a:rPr lang="en-GB" sz="2400" dirty="0">
                <a:hlinkClick r:id="rId3"/>
              </a:rPr>
              <a:t>www.immform.ukhsa.gov.uk</a:t>
            </a:r>
            <a:r>
              <a:rPr lang="en-GB" sz="2400" dirty="0"/>
              <a:t>) where it is managed and published by UKHSA</a:t>
            </a:r>
          </a:p>
          <a:p>
            <a:pPr>
              <a:lnSpc>
                <a:spcPct val="120000"/>
              </a:lnSpc>
              <a:buFont typeface="Arial" panose="020B0604020202020204" pitchFamily="34" charset="0"/>
              <a:buChar char="•"/>
            </a:pPr>
            <a:r>
              <a:rPr lang="en-GB" sz="2400" dirty="0"/>
              <a:t>over 95% of GP practices are able to make automated data returns where the number of their patients vaccinated is directly extracted from their IT system and put into ImmForm</a:t>
            </a:r>
          </a:p>
          <a:p>
            <a:pPr>
              <a:lnSpc>
                <a:spcPct val="120000"/>
              </a:lnSpc>
              <a:buFont typeface="Arial" panose="020B0604020202020204" pitchFamily="34" charset="0"/>
              <a:buChar char="•"/>
            </a:pPr>
            <a:r>
              <a:rPr lang="en-GB" sz="2400" dirty="0"/>
              <a:t>for data to be accurate and complete, it is critical that any vaccines given outside the surgery, such as those given in pharmacies or antenatal units, are reported to the patient’s GP</a:t>
            </a:r>
          </a:p>
          <a:p>
            <a:pPr>
              <a:lnSpc>
                <a:spcPct val="120000"/>
              </a:lnSpc>
              <a:buFont typeface="Arial" panose="020B0604020202020204" pitchFamily="34" charset="0"/>
              <a:buChar char="•"/>
            </a:pPr>
            <a:r>
              <a:rPr lang="en-GB" sz="2400" dirty="0"/>
              <a:t>data is collected and published monthly on all the groups for whom flu vaccine is indicated at national, regional and local authority level to enable performance to be reviewed and time to take action if needed </a:t>
            </a:r>
          </a:p>
          <a:p>
            <a:pPr>
              <a:lnSpc>
                <a:spcPct val="120000"/>
              </a:lnSpc>
              <a:buFont typeface="Arial" panose="020B0604020202020204" pitchFamily="34" charset="0"/>
              <a:buChar char="•"/>
            </a:pPr>
            <a:r>
              <a:rPr lang="en-GB" sz="2400" dirty="0"/>
              <a:t>flu vaccine uptake data is published at: </a:t>
            </a:r>
            <a:r>
              <a:rPr lang="en-GB" sz="2400" dirty="0">
                <a:hlinkClick r:id="rId4"/>
              </a:rPr>
              <a:t>www.gov.uk/government/collections/vaccine-uptake</a:t>
            </a:r>
            <a:r>
              <a:rPr lang="en-GB" sz="2400" dirty="0"/>
              <a:t> </a:t>
            </a:r>
          </a:p>
        </p:txBody>
      </p:sp>
      <p:sp>
        <p:nvSpPr>
          <p:cNvPr id="7" name="Slide Number Placeholder 6">
            <a:extLst>
              <a:ext uri="{FF2B5EF4-FFF2-40B4-BE49-F238E27FC236}">
                <a16:creationId xmlns:a16="http://schemas.microsoft.com/office/drawing/2014/main" id="{E66BAC64-43C9-4B00-BE47-72C69468AF60}"/>
              </a:ext>
            </a:extLst>
          </p:cNvPr>
          <p:cNvSpPr>
            <a:spLocks noGrp="1"/>
          </p:cNvSpPr>
          <p:nvPr>
            <p:ph type="sldNum" sz="quarter" idx="11"/>
          </p:nvPr>
        </p:nvSpPr>
        <p:spPr/>
        <p:txBody>
          <a:bodyPr/>
          <a:lstStyle/>
          <a:p>
            <a:fld id="{344369E4-5DE7-46E5-874E-4FD437973785}" type="slidenum">
              <a:rPr lang="en-GB" smtClean="0"/>
              <a:pPr/>
              <a:t>82</a:t>
            </a:fld>
            <a:endParaRPr lang="en-GB" sz="1400"/>
          </a:p>
        </p:txBody>
      </p:sp>
      <p:sp>
        <p:nvSpPr>
          <p:cNvPr id="9" name="Footer Placeholder 8">
            <a:extLst>
              <a:ext uri="{FF2B5EF4-FFF2-40B4-BE49-F238E27FC236}">
                <a16:creationId xmlns:a16="http://schemas.microsoft.com/office/drawing/2014/main" id="{156133F3-BB94-4878-BC10-EFEBFEF5B038}"/>
              </a:ext>
            </a:extLst>
          </p:cNvPr>
          <p:cNvSpPr>
            <a:spLocks noGrp="1"/>
          </p:cNvSpPr>
          <p:nvPr>
            <p:ph type="ftr" sz="quarter" idx="10"/>
          </p:nvPr>
        </p:nvSpPr>
        <p:spPr/>
        <p:txBody>
          <a:bodyPr/>
          <a:lstStyle/>
          <a:p>
            <a:r>
              <a:rPr lang="en-US"/>
              <a:t>The national flu vaccination programme 2025 to 2026</a:t>
            </a:r>
            <a:endParaRPr lang="en-GB" sz="1400"/>
          </a:p>
        </p:txBody>
      </p:sp>
    </p:spTree>
    <p:extLst>
      <p:ext uri="{BB962C8B-B14F-4D97-AF65-F5344CB8AC3E}">
        <p14:creationId xmlns:p14="http://schemas.microsoft.com/office/powerpoint/2010/main" val="2260819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04816-E157-4B42-B241-3A1C2C18A8D3}"/>
              </a:ext>
            </a:extLst>
          </p:cNvPr>
          <p:cNvSpPr>
            <a:spLocks noGrp="1"/>
          </p:cNvSpPr>
          <p:nvPr>
            <p:ph type="title"/>
          </p:nvPr>
        </p:nvSpPr>
        <p:spPr>
          <a:xfrm>
            <a:off x="470164" y="450010"/>
            <a:ext cx="8496553" cy="632347"/>
          </a:xfrm>
        </p:spPr>
        <p:txBody>
          <a:bodyPr>
            <a:normAutofit fontScale="90000"/>
          </a:bodyPr>
          <a:lstStyle/>
          <a:p>
            <a:r>
              <a:rPr lang="en-GB" dirty="0"/>
              <a:t>Vaccine uptake ambitions for 2025 to 2026</a:t>
            </a:r>
            <a:br>
              <a:rPr lang="en-GB" b="1" dirty="0"/>
            </a:br>
            <a:endParaRPr lang="en-GB" dirty="0"/>
          </a:p>
        </p:txBody>
      </p:sp>
      <p:sp>
        <p:nvSpPr>
          <p:cNvPr id="3" name="Content Placeholder 2">
            <a:extLst>
              <a:ext uri="{FF2B5EF4-FFF2-40B4-BE49-F238E27FC236}">
                <a16:creationId xmlns:a16="http://schemas.microsoft.com/office/drawing/2014/main" id="{70673172-B5C6-4403-A87A-5A63742017DA}"/>
              </a:ext>
            </a:extLst>
          </p:cNvPr>
          <p:cNvSpPr>
            <a:spLocks noGrp="1"/>
          </p:cNvSpPr>
          <p:nvPr>
            <p:ph idx="1"/>
          </p:nvPr>
        </p:nvSpPr>
        <p:spPr>
          <a:xfrm>
            <a:off x="451504" y="1494907"/>
            <a:ext cx="11123857" cy="4700619"/>
          </a:xfrm>
        </p:spPr>
        <p:txBody>
          <a:bodyPr>
            <a:noAutofit/>
          </a:bodyPr>
          <a:lstStyle/>
          <a:p>
            <a:pPr marL="0" indent="0">
              <a:lnSpc>
                <a:spcPct val="110000"/>
              </a:lnSpc>
              <a:buNone/>
            </a:pPr>
            <a:r>
              <a:rPr lang="en-GB" dirty="0"/>
              <a:t>In the 2025 to 2026 flu programme, providers: </a:t>
            </a:r>
          </a:p>
          <a:p>
            <a:pPr lvl="1">
              <a:lnSpc>
                <a:spcPct val="110000"/>
              </a:lnSpc>
            </a:pPr>
            <a:r>
              <a:rPr lang="en-GB" sz="2400" dirty="0"/>
              <a:t>are expected to demonstrate a 100% offer to eligible groups</a:t>
            </a:r>
          </a:p>
          <a:p>
            <a:pPr lvl="1">
              <a:lnSpc>
                <a:spcPct val="110000"/>
              </a:lnSpc>
            </a:pPr>
            <a:r>
              <a:rPr lang="en-GB" sz="2400" dirty="0">
                <a:ea typeface="Calibri" panose="020F0502020204030204" pitchFamily="34" charset="0"/>
              </a:rPr>
              <a:t>s</a:t>
            </a:r>
            <a:r>
              <a:rPr lang="en-GB" sz="2400" dirty="0">
                <a:effectLst/>
                <a:latin typeface="Arial" panose="020B0604020202020204" pitchFamily="34" charset="0"/>
                <a:ea typeface="Calibri" panose="020F0502020204030204" pitchFamily="34" charset="0"/>
              </a:rPr>
              <a:t>hould have plans to equal or improve uptake rates achieved in previous years, particularly in health and social care workers, clinical risk groups, children aged 2 and 3 years old, and pregnant women</a:t>
            </a:r>
          </a:p>
          <a:p>
            <a:pPr lvl="1">
              <a:lnSpc>
                <a:spcPct val="110000"/>
              </a:lnSpc>
            </a:pPr>
            <a:r>
              <a:rPr lang="en-GB" sz="2400" dirty="0">
                <a:effectLst/>
                <a:latin typeface="Arial" panose="020B0604020202020204" pitchFamily="34" charset="0"/>
                <a:ea typeface="Calibri" panose="020F0502020204030204" pitchFamily="34" charset="0"/>
              </a:rPr>
              <a:t>should ensure they have robust plans in place to identify and address health inequalities for all underserved groups, reduce unwarranted variation and improve uptake</a:t>
            </a:r>
          </a:p>
        </p:txBody>
      </p:sp>
      <p:sp>
        <p:nvSpPr>
          <p:cNvPr id="7" name="Slide Number Placeholder 6">
            <a:extLst>
              <a:ext uri="{FF2B5EF4-FFF2-40B4-BE49-F238E27FC236}">
                <a16:creationId xmlns:a16="http://schemas.microsoft.com/office/drawing/2014/main" id="{DB67E980-84AD-4361-A62A-70C30DAD6650}"/>
              </a:ext>
            </a:extLst>
          </p:cNvPr>
          <p:cNvSpPr>
            <a:spLocks noGrp="1"/>
          </p:cNvSpPr>
          <p:nvPr>
            <p:ph type="sldNum" sz="quarter" idx="11"/>
          </p:nvPr>
        </p:nvSpPr>
        <p:spPr/>
        <p:txBody>
          <a:bodyPr/>
          <a:lstStyle/>
          <a:p>
            <a:fld id="{344369E4-5DE7-46E5-874E-4FD437973785}" type="slidenum">
              <a:rPr lang="en-GB" smtClean="0"/>
              <a:pPr/>
              <a:t>83</a:t>
            </a:fld>
            <a:endParaRPr lang="en-GB" sz="1400"/>
          </a:p>
        </p:txBody>
      </p:sp>
      <p:sp>
        <p:nvSpPr>
          <p:cNvPr id="9" name="Footer Placeholder 8">
            <a:extLst>
              <a:ext uri="{FF2B5EF4-FFF2-40B4-BE49-F238E27FC236}">
                <a16:creationId xmlns:a16="http://schemas.microsoft.com/office/drawing/2014/main" id="{6B54171F-6213-4A28-932A-ADD95A1E83B1}"/>
              </a:ext>
            </a:extLst>
          </p:cNvPr>
          <p:cNvSpPr>
            <a:spLocks noGrp="1"/>
          </p:cNvSpPr>
          <p:nvPr>
            <p:ph type="ftr" sz="quarter" idx="10"/>
          </p:nvPr>
        </p:nvSpPr>
        <p:spPr/>
        <p:txBody>
          <a:bodyPr/>
          <a:lstStyle/>
          <a:p>
            <a:r>
              <a:rPr lang="en-US"/>
              <a:t>The national flu vaccination programme 2025 to 2026</a:t>
            </a:r>
            <a:endParaRPr lang="en-GB" sz="1400"/>
          </a:p>
        </p:txBody>
      </p:sp>
    </p:spTree>
    <p:extLst>
      <p:ext uri="{BB962C8B-B14F-4D97-AF65-F5344CB8AC3E}">
        <p14:creationId xmlns:p14="http://schemas.microsoft.com/office/powerpoint/2010/main" val="378872718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80D48-5AF8-4FA1-8FC9-32752C86F7D7}"/>
              </a:ext>
            </a:extLst>
          </p:cNvPr>
          <p:cNvSpPr>
            <a:spLocks noGrp="1"/>
          </p:cNvSpPr>
          <p:nvPr>
            <p:ph type="title"/>
          </p:nvPr>
        </p:nvSpPr>
        <p:spPr>
          <a:xfrm>
            <a:off x="498158" y="356699"/>
            <a:ext cx="7367549" cy="725651"/>
          </a:xfrm>
        </p:spPr>
        <p:txBody>
          <a:bodyPr/>
          <a:lstStyle/>
          <a:p>
            <a:r>
              <a:rPr lang="en-GB"/>
              <a:t>Achieving high flu vaccine uptake</a:t>
            </a:r>
          </a:p>
        </p:txBody>
      </p:sp>
      <p:sp>
        <p:nvSpPr>
          <p:cNvPr id="3" name="Content Placeholder 2">
            <a:extLst>
              <a:ext uri="{FF2B5EF4-FFF2-40B4-BE49-F238E27FC236}">
                <a16:creationId xmlns:a16="http://schemas.microsoft.com/office/drawing/2014/main" id="{7D913B23-F307-4978-9494-F9E4FD5ED8C9}"/>
              </a:ext>
            </a:extLst>
          </p:cNvPr>
          <p:cNvSpPr>
            <a:spLocks noGrp="1"/>
          </p:cNvSpPr>
          <p:nvPr>
            <p:ph idx="1"/>
          </p:nvPr>
        </p:nvSpPr>
        <p:spPr>
          <a:xfrm>
            <a:off x="479494" y="1634866"/>
            <a:ext cx="11123857" cy="4695596"/>
          </a:xfrm>
        </p:spPr>
        <p:txBody>
          <a:bodyPr>
            <a:normAutofit fontScale="92500"/>
          </a:bodyPr>
          <a:lstStyle/>
          <a:p>
            <a:pPr>
              <a:lnSpc>
                <a:spcPct val="110000"/>
              </a:lnSpc>
              <a:buFont typeface="Arial" panose="020B0604020202020204" pitchFamily="34" charset="0"/>
              <a:buChar char="•"/>
            </a:pPr>
            <a:r>
              <a:rPr lang="en-GB" dirty="0"/>
              <a:t>many of the groups who are vulnerable to flu are also more vulnerable to COVID-19. Not only is it important to help protect those most at risk of flu, it is also important to protect the health of those who are vulnerable to hospitalisation and death from COVID-19 by ensuring they do not get flu </a:t>
            </a:r>
          </a:p>
          <a:p>
            <a:pPr>
              <a:lnSpc>
                <a:spcPct val="110000"/>
              </a:lnSpc>
              <a:buFont typeface="Arial" panose="020B0604020202020204" pitchFamily="34" charset="0"/>
              <a:buChar char="•"/>
            </a:pPr>
            <a:r>
              <a:rPr lang="en-GB" dirty="0"/>
              <a:t>it is essential to increase flu vaccination levels for those living in the most deprived areas, from ethnic minorities and other underserved communities to have as high uptake as the population as a whole</a:t>
            </a:r>
          </a:p>
          <a:p>
            <a:pPr>
              <a:lnSpc>
                <a:spcPct val="110000"/>
              </a:lnSpc>
              <a:buFont typeface="Arial" panose="020B0604020202020204" pitchFamily="34" charset="0"/>
              <a:buChar char="•"/>
            </a:pPr>
            <a:r>
              <a:rPr lang="en-GB" dirty="0"/>
              <a:t>high quality, dedicated and interculturally competent engagement with local communities, employers, faith and advocacy groups is required</a:t>
            </a:r>
          </a:p>
          <a:p>
            <a:pPr>
              <a:lnSpc>
                <a:spcPct val="110000"/>
              </a:lnSpc>
              <a:buFont typeface="Arial" panose="020B0604020202020204" pitchFamily="34" charset="0"/>
              <a:buChar char="•"/>
            </a:pPr>
            <a:r>
              <a:rPr lang="en-GB" dirty="0"/>
              <a:t>providers should ensure they have robust plans in place for tackling health inequalities for all underserved groups to ensure equality of access to the flu vaccine</a:t>
            </a:r>
          </a:p>
          <a:p>
            <a:pPr marL="0" indent="0">
              <a:lnSpc>
                <a:spcPct val="110000"/>
              </a:lnSpc>
              <a:buNone/>
            </a:pPr>
            <a:endParaRPr lang="en-GB" dirty="0"/>
          </a:p>
        </p:txBody>
      </p:sp>
      <p:sp>
        <p:nvSpPr>
          <p:cNvPr id="7" name="Slide Number Placeholder 6">
            <a:extLst>
              <a:ext uri="{FF2B5EF4-FFF2-40B4-BE49-F238E27FC236}">
                <a16:creationId xmlns:a16="http://schemas.microsoft.com/office/drawing/2014/main" id="{64F9EE76-2844-47EE-8403-6140B956D807}"/>
              </a:ext>
            </a:extLst>
          </p:cNvPr>
          <p:cNvSpPr>
            <a:spLocks noGrp="1"/>
          </p:cNvSpPr>
          <p:nvPr>
            <p:ph type="sldNum" sz="quarter" idx="11"/>
          </p:nvPr>
        </p:nvSpPr>
        <p:spPr/>
        <p:txBody>
          <a:bodyPr/>
          <a:lstStyle/>
          <a:p>
            <a:fld id="{344369E4-5DE7-46E5-874E-4FD437973785}" type="slidenum">
              <a:rPr lang="en-GB" smtClean="0"/>
              <a:pPr/>
              <a:t>84</a:t>
            </a:fld>
            <a:endParaRPr lang="en-GB" sz="1400"/>
          </a:p>
        </p:txBody>
      </p:sp>
      <p:sp>
        <p:nvSpPr>
          <p:cNvPr id="9" name="Footer Placeholder 8">
            <a:extLst>
              <a:ext uri="{FF2B5EF4-FFF2-40B4-BE49-F238E27FC236}">
                <a16:creationId xmlns:a16="http://schemas.microsoft.com/office/drawing/2014/main" id="{E5090320-D581-471A-BAA7-523F667840D8}"/>
              </a:ext>
            </a:extLst>
          </p:cNvPr>
          <p:cNvSpPr>
            <a:spLocks noGrp="1"/>
          </p:cNvSpPr>
          <p:nvPr>
            <p:ph type="ftr" sz="quarter" idx="10"/>
          </p:nvPr>
        </p:nvSpPr>
        <p:spPr/>
        <p:txBody>
          <a:bodyPr/>
          <a:lstStyle/>
          <a:p>
            <a:r>
              <a:rPr lang="en-US"/>
              <a:t>The national flu vaccination programme 2025 to 2026</a:t>
            </a:r>
            <a:endParaRPr lang="en-GB" sz="1400"/>
          </a:p>
        </p:txBody>
      </p:sp>
    </p:spTree>
    <p:extLst>
      <p:ext uri="{BB962C8B-B14F-4D97-AF65-F5344CB8AC3E}">
        <p14:creationId xmlns:p14="http://schemas.microsoft.com/office/powerpoint/2010/main" val="259896720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721" y="196610"/>
            <a:ext cx="9562363" cy="951057"/>
          </a:xfrm>
        </p:spPr>
        <p:txBody>
          <a:bodyPr>
            <a:noAutofit/>
          </a:bodyPr>
          <a:lstStyle/>
          <a:p>
            <a:r>
              <a:rPr lang="en-GB" sz="3200"/>
              <a:t>Increasing flu immunisation uptake among children</a:t>
            </a:r>
            <a:br>
              <a:rPr lang="en-GB" sz="3200"/>
            </a:br>
            <a:r>
              <a:rPr lang="en-GB" sz="2400"/>
              <a:t>Best practice guidance for general practice</a:t>
            </a:r>
          </a:p>
        </p:txBody>
      </p:sp>
      <p:sp>
        <p:nvSpPr>
          <p:cNvPr id="3" name="Content Placeholder 2"/>
          <p:cNvSpPr>
            <a:spLocks noGrp="1"/>
          </p:cNvSpPr>
          <p:nvPr>
            <p:ph idx="1"/>
          </p:nvPr>
        </p:nvSpPr>
        <p:spPr>
          <a:xfrm>
            <a:off x="514697" y="1508863"/>
            <a:ext cx="7220380" cy="4619341"/>
          </a:xfrm>
        </p:spPr>
        <p:txBody>
          <a:bodyPr>
            <a:noAutofit/>
          </a:bodyPr>
          <a:lstStyle/>
          <a:p>
            <a:pPr marL="0" indent="0">
              <a:buNone/>
            </a:pPr>
            <a:r>
              <a:rPr lang="en-GB" sz="2200">
                <a:latin typeface="+mn-lt"/>
              </a:rPr>
              <a:t>The UKHSA have produced a summary of key strategies to help to increase flu vaccine uptake in pre-school children (from 2 years) which consider the following areas:</a:t>
            </a:r>
          </a:p>
          <a:p>
            <a:pPr>
              <a:buFont typeface="Arial" panose="020B0604020202020204" pitchFamily="34" charset="0"/>
              <a:buChar char="•"/>
            </a:pPr>
            <a:r>
              <a:rPr lang="en-GB" sz="2200">
                <a:latin typeface="+mn-lt"/>
              </a:rPr>
              <a:t>staff responsibilities</a:t>
            </a:r>
          </a:p>
          <a:p>
            <a:pPr>
              <a:buFont typeface="Arial" panose="020B0604020202020204" pitchFamily="34" charset="0"/>
              <a:buChar char="•"/>
            </a:pPr>
            <a:r>
              <a:rPr lang="en-GB" sz="2200">
                <a:latin typeface="+mn-lt"/>
              </a:rPr>
              <a:t>practice goals</a:t>
            </a:r>
          </a:p>
          <a:p>
            <a:pPr>
              <a:buFont typeface="Arial" panose="020B0604020202020204" pitchFamily="34" charset="0"/>
              <a:buChar char="•"/>
            </a:pPr>
            <a:r>
              <a:rPr lang="en-GB" sz="2200">
                <a:latin typeface="+mn-lt"/>
              </a:rPr>
              <a:t>identifying eligible children</a:t>
            </a:r>
          </a:p>
          <a:p>
            <a:pPr>
              <a:buFont typeface="Arial" panose="020B0604020202020204" pitchFamily="34" charset="0"/>
              <a:buChar char="•"/>
            </a:pPr>
            <a:r>
              <a:rPr lang="en-GB" sz="2200">
                <a:latin typeface="+mn-lt"/>
              </a:rPr>
              <a:t>inviting/contacting parents</a:t>
            </a:r>
          </a:p>
          <a:p>
            <a:pPr>
              <a:buFont typeface="Arial" panose="020B0604020202020204" pitchFamily="34" charset="0"/>
              <a:buChar char="•"/>
            </a:pPr>
            <a:r>
              <a:rPr lang="en-GB" sz="2200">
                <a:latin typeface="+mn-lt"/>
              </a:rPr>
              <a:t>ordering vaccines and clinics and appointments</a:t>
            </a:r>
          </a:p>
          <a:p>
            <a:pPr>
              <a:buFont typeface="Arial" panose="020B0604020202020204" pitchFamily="34" charset="0"/>
              <a:buChar char="•"/>
            </a:pPr>
            <a:r>
              <a:rPr lang="en-GB" sz="2200">
                <a:latin typeface="+mn-lt"/>
              </a:rPr>
              <a:t>promoting the vaccine offer to parents</a:t>
            </a:r>
          </a:p>
          <a:p>
            <a:pPr>
              <a:buFont typeface="Arial" panose="020B0604020202020204" pitchFamily="34" charset="0"/>
              <a:buChar char="•"/>
            </a:pPr>
            <a:r>
              <a:rPr lang="en-GB" sz="2200">
                <a:latin typeface="+mn-lt"/>
              </a:rPr>
              <a:t>ideas to sustain and promote uptake during flu season</a:t>
            </a:r>
          </a:p>
          <a:p>
            <a:pPr>
              <a:buFont typeface="Arial" panose="020B0604020202020204" pitchFamily="34" charset="0"/>
              <a:buChar char="•"/>
            </a:pPr>
            <a:r>
              <a:rPr lang="en-GB" sz="2200">
                <a:latin typeface="+mn-lt"/>
              </a:rPr>
              <a:t>recommendations for end of flu season review</a:t>
            </a:r>
            <a:endParaRPr lang="en-GB" sz="2200" b="1">
              <a:latin typeface="+mn-lt"/>
            </a:endParaRPr>
          </a:p>
        </p:txBody>
      </p:sp>
      <p:sp>
        <p:nvSpPr>
          <p:cNvPr id="6" name="Slide Number Placeholder 5">
            <a:extLst>
              <a:ext uri="{FF2B5EF4-FFF2-40B4-BE49-F238E27FC236}">
                <a16:creationId xmlns:a16="http://schemas.microsoft.com/office/drawing/2014/main" id="{2D570CEB-80EE-4B7E-A240-BC5E2C45A8F2}"/>
              </a:ext>
            </a:extLst>
          </p:cNvPr>
          <p:cNvSpPr>
            <a:spLocks noGrp="1"/>
          </p:cNvSpPr>
          <p:nvPr>
            <p:ph type="sldNum" sz="quarter" idx="11"/>
          </p:nvPr>
        </p:nvSpPr>
        <p:spPr/>
        <p:txBody>
          <a:bodyPr/>
          <a:lstStyle/>
          <a:p>
            <a:fld id="{344369E4-5DE7-46E5-874E-4FD437973785}" type="slidenum">
              <a:rPr lang="en-GB" smtClean="0"/>
              <a:pPr/>
              <a:t>85</a:t>
            </a:fld>
            <a:endParaRPr lang="en-GB" sz="1400"/>
          </a:p>
        </p:txBody>
      </p:sp>
      <p:sp>
        <p:nvSpPr>
          <p:cNvPr id="9" name="Footer Placeholder 8">
            <a:extLst>
              <a:ext uri="{FF2B5EF4-FFF2-40B4-BE49-F238E27FC236}">
                <a16:creationId xmlns:a16="http://schemas.microsoft.com/office/drawing/2014/main" id="{9B684996-F280-4BAE-8089-7FFDD4FD04F6}"/>
              </a:ext>
            </a:extLst>
          </p:cNvPr>
          <p:cNvSpPr>
            <a:spLocks noGrp="1"/>
          </p:cNvSpPr>
          <p:nvPr>
            <p:ph type="ftr" sz="quarter" idx="10"/>
          </p:nvPr>
        </p:nvSpPr>
        <p:spPr/>
        <p:txBody>
          <a:bodyPr/>
          <a:lstStyle/>
          <a:p>
            <a:r>
              <a:rPr lang="en-US"/>
              <a:t>The national flu vaccination programme 2025 to 2026</a:t>
            </a:r>
            <a:endParaRPr lang="en-GB" sz="1400"/>
          </a:p>
        </p:txBody>
      </p:sp>
      <p:pic>
        <p:nvPicPr>
          <p:cNvPr id="5" name="Picture 4">
            <a:extLst>
              <a:ext uri="{FF2B5EF4-FFF2-40B4-BE49-F238E27FC236}">
                <a16:creationId xmlns:a16="http://schemas.microsoft.com/office/drawing/2014/main" id="{4E3896FE-0089-2CEA-9A07-B55E971DD419}"/>
              </a:ext>
            </a:extLst>
          </p:cNvPr>
          <p:cNvPicPr>
            <a:picLocks noChangeAspect="1"/>
          </p:cNvPicPr>
          <p:nvPr/>
        </p:nvPicPr>
        <p:blipFill>
          <a:blip r:embed="rId3"/>
          <a:stretch>
            <a:fillRect/>
          </a:stretch>
        </p:blipFill>
        <p:spPr>
          <a:xfrm>
            <a:off x="8039407" y="1508863"/>
            <a:ext cx="3390594" cy="4818824"/>
          </a:xfrm>
          <a:prstGeom prst="rect">
            <a:avLst/>
          </a:prstGeom>
          <a:ln>
            <a:solidFill>
              <a:schemeClr val="tx1"/>
            </a:solidFill>
          </a:ln>
        </p:spPr>
      </p:pic>
    </p:spTree>
    <p:extLst>
      <p:ext uri="{BB962C8B-B14F-4D97-AF65-F5344CB8AC3E}">
        <p14:creationId xmlns:p14="http://schemas.microsoft.com/office/powerpoint/2010/main" val="194854131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156" y="221491"/>
            <a:ext cx="9675833" cy="936104"/>
          </a:xfrm>
        </p:spPr>
        <p:txBody>
          <a:bodyPr>
            <a:noAutofit/>
          </a:bodyPr>
          <a:lstStyle/>
          <a:p>
            <a:r>
              <a:rPr lang="en-GB" sz="3200"/>
              <a:t>Increasing flu immunisation uptake among children</a:t>
            </a:r>
            <a:br>
              <a:rPr lang="en-GB" sz="3200"/>
            </a:br>
            <a:r>
              <a:rPr lang="en-GB" sz="2400"/>
              <a:t>Best practice guidance for general practice</a:t>
            </a:r>
          </a:p>
        </p:txBody>
      </p:sp>
      <p:sp>
        <p:nvSpPr>
          <p:cNvPr id="3" name="Content Placeholder 2"/>
          <p:cNvSpPr>
            <a:spLocks noGrp="1"/>
          </p:cNvSpPr>
          <p:nvPr>
            <p:ph idx="1"/>
          </p:nvPr>
        </p:nvSpPr>
        <p:spPr>
          <a:xfrm>
            <a:off x="465149" y="1571896"/>
            <a:ext cx="8613534" cy="4623631"/>
          </a:xfrm>
        </p:spPr>
        <p:txBody>
          <a:bodyPr>
            <a:noAutofit/>
          </a:bodyPr>
          <a:lstStyle/>
          <a:p>
            <a:pPr marL="0" indent="0">
              <a:buNone/>
            </a:pPr>
            <a:r>
              <a:rPr lang="en-GB" sz="2200" b="1"/>
              <a:t>Staff responsibilities</a:t>
            </a:r>
          </a:p>
          <a:p>
            <a:pPr>
              <a:spcBef>
                <a:spcPts val="600"/>
              </a:spcBef>
            </a:pPr>
            <a:r>
              <a:rPr lang="en-GB" sz="2200"/>
              <a:t>every practice should have </a:t>
            </a:r>
            <a:r>
              <a:rPr lang="en-GB" sz="2200" b="1"/>
              <a:t>a lead member of staff </a:t>
            </a:r>
            <a:r>
              <a:rPr lang="en-GB" sz="2200"/>
              <a:t>with responsibility for running the flu immunisation campaign and all staff should know who the lead person is</a:t>
            </a:r>
          </a:p>
          <a:p>
            <a:pPr>
              <a:spcBef>
                <a:spcPts val="600"/>
              </a:spcBef>
            </a:pPr>
            <a:r>
              <a:rPr lang="en-GB" sz="2200"/>
              <a:t>all staff should understand the reason for the programme, have up to date training and access to UKHSA flu resources</a:t>
            </a:r>
          </a:p>
          <a:p>
            <a:pPr>
              <a:spcBef>
                <a:spcPts val="600"/>
              </a:spcBef>
            </a:pPr>
            <a:r>
              <a:rPr lang="en-GB" sz="2200"/>
              <a:t>every member of the practice should know their role and responsibilities</a:t>
            </a:r>
          </a:p>
          <a:p>
            <a:pPr>
              <a:spcBef>
                <a:spcPts val="600"/>
              </a:spcBef>
            </a:pPr>
            <a:r>
              <a:rPr lang="en-GB" sz="2200"/>
              <a:t>get all staff involved in promoting the vaccine message to parents</a:t>
            </a:r>
          </a:p>
          <a:p>
            <a:pPr>
              <a:spcBef>
                <a:spcPts val="600"/>
              </a:spcBef>
            </a:pPr>
            <a:r>
              <a:rPr lang="en-GB" sz="2200"/>
              <a:t>hold regular meetings so that all staff know the practice plan and progress</a:t>
            </a:r>
          </a:p>
          <a:p>
            <a:pPr>
              <a:spcBef>
                <a:spcPts val="600"/>
              </a:spcBef>
            </a:pPr>
            <a:r>
              <a:rPr lang="en-GB" sz="2200"/>
              <a:t>include health visitors, midwives, pharmacists and other healthcare professionals linked to your practice in your planning</a:t>
            </a:r>
          </a:p>
        </p:txBody>
      </p:sp>
      <p:sp>
        <p:nvSpPr>
          <p:cNvPr id="7" name="Slide Number Placeholder 6">
            <a:extLst>
              <a:ext uri="{FF2B5EF4-FFF2-40B4-BE49-F238E27FC236}">
                <a16:creationId xmlns:a16="http://schemas.microsoft.com/office/drawing/2014/main" id="{44ACEED4-5527-408D-9C31-C52E8856B544}"/>
              </a:ext>
            </a:extLst>
          </p:cNvPr>
          <p:cNvSpPr>
            <a:spLocks noGrp="1"/>
          </p:cNvSpPr>
          <p:nvPr>
            <p:ph type="sldNum" sz="quarter" idx="11"/>
          </p:nvPr>
        </p:nvSpPr>
        <p:spPr/>
        <p:txBody>
          <a:bodyPr/>
          <a:lstStyle/>
          <a:p>
            <a:fld id="{344369E4-5DE7-46E5-874E-4FD437973785}" type="slidenum">
              <a:rPr lang="en-GB" smtClean="0"/>
              <a:pPr/>
              <a:t>86</a:t>
            </a:fld>
            <a:endParaRPr lang="en-GB" sz="1400"/>
          </a:p>
        </p:txBody>
      </p:sp>
      <p:sp>
        <p:nvSpPr>
          <p:cNvPr id="10" name="Footer Placeholder 9">
            <a:extLst>
              <a:ext uri="{FF2B5EF4-FFF2-40B4-BE49-F238E27FC236}">
                <a16:creationId xmlns:a16="http://schemas.microsoft.com/office/drawing/2014/main" id="{FAC64994-A97A-4426-B916-17E185D324EA}"/>
              </a:ext>
            </a:extLst>
          </p:cNvPr>
          <p:cNvSpPr>
            <a:spLocks noGrp="1"/>
          </p:cNvSpPr>
          <p:nvPr>
            <p:ph type="ftr" sz="quarter" idx="10"/>
          </p:nvPr>
        </p:nvSpPr>
        <p:spPr/>
        <p:txBody>
          <a:bodyPr/>
          <a:lstStyle/>
          <a:p>
            <a:r>
              <a:rPr lang="en-US"/>
              <a:t>The national flu vaccination programme 2025 to 2026</a:t>
            </a:r>
            <a:endParaRPr lang="en-GB" sz="1400"/>
          </a:p>
        </p:txBody>
      </p:sp>
      <p:pic>
        <p:nvPicPr>
          <p:cNvPr id="6" name="Picture 5">
            <a:extLst>
              <a:ext uri="{FF2B5EF4-FFF2-40B4-BE49-F238E27FC236}">
                <a16:creationId xmlns:a16="http://schemas.microsoft.com/office/drawing/2014/main" id="{8747B2B4-553B-35F7-13E4-53EDF289FD28}"/>
              </a:ext>
            </a:extLst>
          </p:cNvPr>
          <p:cNvPicPr>
            <a:picLocks noChangeAspect="1"/>
          </p:cNvPicPr>
          <p:nvPr/>
        </p:nvPicPr>
        <p:blipFill>
          <a:blip r:embed="rId2"/>
          <a:stretch>
            <a:fillRect/>
          </a:stretch>
        </p:blipFill>
        <p:spPr>
          <a:xfrm>
            <a:off x="9479201" y="1571896"/>
            <a:ext cx="2247650" cy="4782365"/>
          </a:xfrm>
          <a:prstGeom prst="rect">
            <a:avLst/>
          </a:prstGeom>
          <a:ln>
            <a:solidFill>
              <a:schemeClr val="tx1"/>
            </a:solidFill>
          </a:ln>
        </p:spPr>
      </p:pic>
    </p:spTree>
    <p:extLst>
      <p:ext uri="{BB962C8B-B14F-4D97-AF65-F5344CB8AC3E}">
        <p14:creationId xmlns:p14="http://schemas.microsoft.com/office/powerpoint/2010/main" val="44319100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319" y="215127"/>
            <a:ext cx="9626401" cy="1197708"/>
          </a:xfrm>
        </p:spPr>
        <p:txBody>
          <a:bodyPr>
            <a:noAutofit/>
          </a:bodyPr>
          <a:lstStyle/>
          <a:p>
            <a:r>
              <a:rPr lang="en-GB" sz="3200"/>
              <a:t>Increasing flu immunisation uptake among children</a:t>
            </a:r>
            <a:br>
              <a:rPr lang="en-GB" sz="3200"/>
            </a:br>
            <a:r>
              <a:rPr lang="en-GB" sz="2400"/>
              <a:t>Best practice guidance for general practice</a:t>
            </a:r>
          </a:p>
        </p:txBody>
      </p:sp>
      <p:sp>
        <p:nvSpPr>
          <p:cNvPr id="3" name="Content Placeholder 2"/>
          <p:cNvSpPr>
            <a:spLocks noGrp="1"/>
          </p:cNvSpPr>
          <p:nvPr>
            <p:ph idx="1"/>
          </p:nvPr>
        </p:nvSpPr>
        <p:spPr>
          <a:xfrm>
            <a:off x="567958" y="1394870"/>
            <a:ext cx="10404837" cy="4899839"/>
          </a:xfrm>
        </p:spPr>
        <p:txBody>
          <a:bodyPr>
            <a:noAutofit/>
          </a:bodyPr>
          <a:lstStyle/>
          <a:p>
            <a:pPr marL="0" indent="0">
              <a:lnSpc>
                <a:spcPct val="100000"/>
              </a:lnSpc>
              <a:spcBef>
                <a:spcPts val="600"/>
              </a:spcBef>
              <a:buNone/>
            </a:pPr>
            <a:r>
              <a:rPr lang="en-GB" sz="1800" b="1" dirty="0"/>
              <a:t>Practice goals</a:t>
            </a:r>
          </a:p>
          <a:p>
            <a:pPr marL="358775" indent="-358775">
              <a:lnSpc>
                <a:spcPct val="100000"/>
              </a:lnSpc>
              <a:spcBef>
                <a:spcPts val="600"/>
              </a:spcBef>
            </a:pPr>
            <a:r>
              <a:rPr lang="en-GB" sz="1800" dirty="0"/>
              <a:t>set a higher goal than the previous season</a:t>
            </a:r>
          </a:p>
          <a:p>
            <a:pPr marL="358775" indent="-358775">
              <a:lnSpc>
                <a:spcPct val="100000"/>
              </a:lnSpc>
              <a:spcBef>
                <a:spcPts val="600"/>
              </a:spcBef>
            </a:pPr>
            <a:r>
              <a:rPr lang="en-GB" sz="1800" dirty="0"/>
              <a:t>create computer searches to measure uptake and assess progress towards the goal</a:t>
            </a:r>
          </a:p>
          <a:p>
            <a:pPr marL="358775" indent="-358775">
              <a:lnSpc>
                <a:spcPct val="100000"/>
              </a:lnSpc>
              <a:spcBef>
                <a:spcPts val="600"/>
              </a:spcBef>
            </a:pPr>
            <a:r>
              <a:rPr lang="en-GB" sz="1800" dirty="0"/>
              <a:t>calculate practice income depending on uptake</a:t>
            </a:r>
          </a:p>
          <a:p>
            <a:pPr marL="358775" indent="-358775">
              <a:lnSpc>
                <a:spcPct val="100000"/>
              </a:lnSpc>
              <a:spcBef>
                <a:spcPts val="600"/>
              </a:spcBef>
            </a:pPr>
            <a:r>
              <a:rPr lang="en-GB" sz="1800" dirty="0"/>
              <a:t>advertise the practice goal and have a ‘Blue Peter’ style ‘Totaliser’</a:t>
            </a:r>
          </a:p>
          <a:p>
            <a:pPr marL="0" indent="0">
              <a:lnSpc>
                <a:spcPct val="100000"/>
              </a:lnSpc>
              <a:buNone/>
            </a:pPr>
            <a:endParaRPr lang="en-GB" sz="500" b="1" dirty="0"/>
          </a:p>
          <a:p>
            <a:pPr marL="0" indent="0">
              <a:lnSpc>
                <a:spcPct val="100000"/>
              </a:lnSpc>
              <a:buNone/>
            </a:pPr>
            <a:r>
              <a:rPr lang="en-GB" sz="1800" b="1" dirty="0"/>
              <a:t>Identifying eligible children</a:t>
            </a:r>
          </a:p>
          <a:p>
            <a:pPr marL="358775" indent="-358775">
              <a:lnSpc>
                <a:spcPct val="100000"/>
              </a:lnSpc>
              <a:spcBef>
                <a:spcPts val="600"/>
              </a:spcBef>
            </a:pPr>
            <a:r>
              <a:rPr lang="en-GB" sz="1800" dirty="0"/>
              <a:t>the lead member of staff to </a:t>
            </a:r>
            <a:r>
              <a:rPr lang="en-GB" sz="1800" b="1" dirty="0"/>
              <a:t>identify eligible children</a:t>
            </a:r>
          </a:p>
          <a:p>
            <a:pPr marL="358775" indent="-358775">
              <a:lnSpc>
                <a:spcPct val="100000"/>
              </a:lnSpc>
              <a:spcBef>
                <a:spcPts val="600"/>
              </a:spcBef>
            </a:pPr>
            <a:r>
              <a:rPr lang="en-GB" sz="1800" dirty="0"/>
              <a:t>check accuracy of searches and coding to ensure all eligible children are identified</a:t>
            </a:r>
          </a:p>
          <a:p>
            <a:pPr marL="358775" indent="-358775">
              <a:lnSpc>
                <a:spcPct val="100000"/>
              </a:lnSpc>
              <a:spcBef>
                <a:spcPts val="600"/>
              </a:spcBef>
            </a:pPr>
            <a:r>
              <a:rPr lang="en-GB" sz="1800" dirty="0"/>
              <a:t>make sure the correct flu vaccination codes are in your system and that staff are aware –don’t let hard work go unmeasured</a:t>
            </a:r>
          </a:p>
          <a:p>
            <a:pPr marL="358775" indent="-358775">
              <a:lnSpc>
                <a:spcPct val="100000"/>
              </a:lnSpc>
              <a:spcBef>
                <a:spcPts val="600"/>
              </a:spcBef>
            </a:pPr>
            <a:r>
              <a:rPr lang="en-GB" sz="1800" dirty="0"/>
              <a:t>create IT system reminders so that opportunistic immunisation happens</a:t>
            </a:r>
          </a:p>
          <a:p>
            <a:pPr marL="358775" indent="-358775">
              <a:lnSpc>
                <a:spcPct val="100000"/>
              </a:lnSpc>
              <a:spcBef>
                <a:spcPts val="600"/>
              </a:spcBef>
            </a:pPr>
            <a:r>
              <a:rPr lang="en-GB" sz="1800" dirty="0"/>
              <a:t>create a system for opportunistic identification of eligible children attending the practice for other clinics or with parents and siblings – use flags to alert staff. Don’t send a child away unimmunised</a:t>
            </a:r>
            <a:endParaRPr lang="en-GB" sz="1800" b="1" dirty="0"/>
          </a:p>
        </p:txBody>
      </p:sp>
      <p:sp>
        <p:nvSpPr>
          <p:cNvPr id="8" name="Slide Number Placeholder 7">
            <a:extLst>
              <a:ext uri="{FF2B5EF4-FFF2-40B4-BE49-F238E27FC236}">
                <a16:creationId xmlns:a16="http://schemas.microsoft.com/office/drawing/2014/main" id="{6B10B46F-51E8-42AD-94C7-8C977E7C2379}"/>
              </a:ext>
            </a:extLst>
          </p:cNvPr>
          <p:cNvSpPr>
            <a:spLocks noGrp="1"/>
          </p:cNvSpPr>
          <p:nvPr>
            <p:ph type="sldNum" sz="quarter" idx="11"/>
          </p:nvPr>
        </p:nvSpPr>
        <p:spPr/>
        <p:txBody>
          <a:bodyPr/>
          <a:lstStyle/>
          <a:p>
            <a:fld id="{344369E4-5DE7-46E5-874E-4FD437973785}" type="slidenum">
              <a:rPr lang="en-GB" smtClean="0"/>
              <a:pPr/>
              <a:t>87</a:t>
            </a:fld>
            <a:endParaRPr lang="en-GB" sz="1400"/>
          </a:p>
        </p:txBody>
      </p:sp>
      <p:sp>
        <p:nvSpPr>
          <p:cNvPr id="10" name="Footer Placeholder 9">
            <a:extLst>
              <a:ext uri="{FF2B5EF4-FFF2-40B4-BE49-F238E27FC236}">
                <a16:creationId xmlns:a16="http://schemas.microsoft.com/office/drawing/2014/main" id="{7345DE7D-94BA-44A6-8197-A7F15CB89E54}"/>
              </a:ext>
            </a:extLst>
          </p:cNvPr>
          <p:cNvSpPr>
            <a:spLocks noGrp="1"/>
          </p:cNvSpPr>
          <p:nvPr>
            <p:ph type="ftr" sz="quarter" idx="10"/>
          </p:nvPr>
        </p:nvSpPr>
        <p:spPr/>
        <p:txBody>
          <a:bodyPr/>
          <a:lstStyle/>
          <a:p>
            <a:r>
              <a:rPr lang="en-US"/>
              <a:t>The national flu vaccination programme 2025 to 2026</a:t>
            </a:r>
            <a:endParaRPr lang="en-GB" sz="1400"/>
          </a:p>
        </p:txBody>
      </p:sp>
    </p:spTree>
    <p:extLst>
      <p:ext uri="{BB962C8B-B14F-4D97-AF65-F5344CB8AC3E}">
        <p14:creationId xmlns:p14="http://schemas.microsoft.com/office/powerpoint/2010/main" val="93382849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072" y="227369"/>
            <a:ext cx="9428707" cy="1279278"/>
          </a:xfrm>
        </p:spPr>
        <p:txBody>
          <a:bodyPr>
            <a:noAutofit/>
          </a:bodyPr>
          <a:lstStyle/>
          <a:p>
            <a:r>
              <a:rPr lang="en-GB" sz="3200"/>
              <a:t>Increasing flu immunisation uptake among children</a:t>
            </a:r>
            <a:br>
              <a:rPr lang="en-GB" sz="3200"/>
            </a:br>
            <a:r>
              <a:rPr lang="en-GB" sz="2400"/>
              <a:t>Best practice guidance for general practice</a:t>
            </a:r>
          </a:p>
        </p:txBody>
      </p:sp>
      <p:sp>
        <p:nvSpPr>
          <p:cNvPr id="3" name="Content Placeholder 2"/>
          <p:cNvSpPr>
            <a:spLocks noGrp="1"/>
          </p:cNvSpPr>
          <p:nvPr>
            <p:ph idx="1"/>
          </p:nvPr>
        </p:nvSpPr>
        <p:spPr>
          <a:xfrm>
            <a:off x="545712" y="1483424"/>
            <a:ext cx="6909445" cy="5256584"/>
          </a:xfrm>
        </p:spPr>
        <p:txBody>
          <a:bodyPr>
            <a:normAutofit/>
          </a:bodyPr>
          <a:lstStyle/>
          <a:p>
            <a:pPr marL="0" indent="0">
              <a:spcBef>
                <a:spcPts val="600"/>
              </a:spcBef>
              <a:buNone/>
            </a:pPr>
            <a:r>
              <a:rPr lang="en-GB" sz="2000" b="1" dirty="0"/>
              <a:t>Invitation/contacting parents</a:t>
            </a:r>
          </a:p>
          <a:p>
            <a:pPr>
              <a:spcBef>
                <a:spcPts val="600"/>
              </a:spcBef>
            </a:pPr>
            <a:r>
              <a:rPr lang="en-GB" sz="2000" b="1" dirty="0"/>
              <a:t>send a personalised invitation </a:t>
            </a:r>
            <a:r>
              <a:rPr lang="en-GB" sz="2000" dirty="0"/>
              <a:t>to eligible children – use the parent’s and child’s names, sign your name at the bottom</a:t>
            </a:r>
          </a:p>
          <a:p>
            <a:pPr>
              <a:spcBef>
                <a:spcPts val="600"/>
              </a:spcBef>
            </a:pPr>
            <a:r>
              <a:rPr lang="en-GB" sz="2000" dirty="0"/>
              <a:t>phone calls can be more effective than letters; try text messages for reminders</a:t>
            </a:r>
          </a:p>
          <a:p>
            <a:pPr>
              <a:spcBef>
                <a:spcPts val="600"/>
              </a:spcBef>
            </a:pPr>
            <a:r>
              <a:rPr lang="en-GB" sz="2000" dirty="0"/>
              <a:t>ensure that staff phoning patients have a script but can also answer questions and address concerns</a:t>
            </a:r>
          </a:p>
          <a:p>
            <a:pPr>
              <a:spcBef>
                <a:spcPts val="600"/>
              </a:spcBef>
            </a:pPr>
            <a:r>
              <a:rPr lang="en-GB" sz="2000" dirty="0"/>
              <a:t>plan phone calls after 4pm when more working parents might be available</a:t>
            </a:r>
          </a:p>
          <a:p>
            <a:pPr>
              <a:spcBef>
                <a:spcPts val="600"/>
              </a:spcBef>
            </a:pPr>
            <a:r>
              <a:rPr lang="en-GB" sz="2000" dirty="0"/>
              <a:t>send letters if telephone contact is not possible</a:t>
            </a:r>
          </a:p>
          <a:p>
            <a:pPr>
              <a:spcBef>
                <a:spcPts val="600"/>
              </a:spcBef>
            </a:pPr>
            <a:r>
              <a:rPr lang="en-GB" sz="2000" b="1" dirty="0"/>
              <a:t>be tenacious </a:t>
            </a:r>
            <a:r>
              <a:rPr lang="en-GB" sz="2000" dirty="0"/>
              <a:t>– make multiple contacts until child is immunised or an active refusal is received</a:t>
            </a:r>
            <a:endParaRPr lang="en-GB" sz="2000" b="1" dirty="0"/>
          </a:p>
        </p:txBody>
      </p:sp>
      <p:pic>
        <p:nvPicPr>
          <p:cNvPr id="8" name="Picture 7">
            <a:extLst>
              <a:ext uri="{FF2B5EF4-FFF2-40B4-BE49-F238E27FC236}">
                <a16:creationId xmlns:a16="http://schemas.microsoft.com/office/drawing/2014/main" id="{048F7707-011F-4D82-BDF3-0F64E1EC3C36}"/>
              </a:ext>
            </a:extLst>
          </p:cNvPr>
          <p:cNvPicPr>
            <a:picLocks noChangeAspect="1"/>
          </p:cNvPicPr>
          <p:nvPr/>
        </p:nvPicPr>
        <p:blipFill>
          <a:blip r:embed="rId3"/>
          <a:stretch>
            <a:fillRect/>
          </a:stretch>
        </p:blipFill>
        <p:spPr>
          <a:xfrm>
            <a:off x="7977187" y="1478948"/>
            <a:ext cx="3319463" cy="4829778"/>
          </a:xfrm>
          <a:prstGeom prst="rect">
            <a:avLst/>
          </a:prstGeom>
          <a:ln>
            <a:solidFill>
              <a:schemeClr val="tx1"/>
            </a:solidFill>
          </a:ln>
        </p:spPr>
      </p:pic>
      <p:sp>
        <p:nvSpPr>
          <p:cNvPr id="6" name="Slide Number Placeholder 5">
            <a:extLst>
              <a:ext uri="{FF2B5EF4-FFF2-40B4-BE49-F238E27FC236}">
                <a16:creationId xmlns:a16="http://schemas.microsoft.com/office/drawing/2014/main" id="{EA243223-E983-404E-91F0-A254053D429F}"/>
              </a:ext>
            </a:extLst>
          </p:cNvPr>
          <p:cNvSpPr>
            <a:spLocks noGrp="1"/>
          </p:cNvSpPr>
          <p:nvPr>
            <p:ph type="sldNum" sz="quarter" idx="11"/>
          </p:nvPr>
        </p:nvSpPr>
        <p:spPr/>
        <p:txBody>
          <a:bodyPr/>
          <a:lstStyle/>
          <a:p>
            <a:fld id="{344369E4-5DE7-46E5-874E-4FD437973785}" type="slidenum">
              <a:rPr lang="en-GB" smtClean="0"/>
              <a:pPr/>
              <a:t>88</a:t>
            </a:fld>
            <a:endParaRPr lang="en-GB" sz="1400"/>
          </a:p>
        </p:txBody>
      </p:sp>
      <p:sp>
        <p:nvSpPr>
          <p:cNvPr id="10" name="Footer Placeholder 9">
            <a:extLst>
              <a:ext uri="{FF2B5EF4-FFF2-40B4-BE49-F238E27FC236}">
                <a16:creationId xmlns:a16="http://schemas.microsoft.com/office/drawing/2014/main" id="{C5BD890D-35AF-4A42-874A-00B9BF19D987}"/>
              </a:ext>
            </a:extLst>
          </p:cNvPr>
          <p:cNvSpPr>
            <a:spLocks noGrp="1"/>
          </p:cNvSpPr>
          <p:nvPr>
            <p:ph type="ftr" sz="quarter" idx="10"/>
          </p:nvPr>
        </p:nvSpPr>
        <p:spPr/>
        <p:txBody>
          <a:bodyPr/>
          <a:lstStyle/>
          <a:p>
            <a:r>
              <a:rPr lang="en-US"/>
              <a:t>The national flu vaccination programme 2025 to 2026</a:t>
            </a:r>
            <a:endParaRPr lang="en-GB" sz="1400"/>
          </a:p>
        </p:txBody>
      </p:sp>
    </p:spTree>
    <p:extLst>
      <p:ext uri="{BB962C8B-B14F-4D97-AF65-F5344CB8AC3E}">
        <p14:creationId xmlns:p14="http://schemas.microsoft.com/office/powerpoint/2010/main" val="98750046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579" y="235272"/>
            <a:ext cx="9401205" cy="936104"/>
          </a:xfrm>
        </p:spPr>
        <p:txBody>
          <a:bodyPr>
            <a:noAutofit/>
          </a:bodyPr>
          <a:lstStyle/>
          <a:p>
            <a:r>
              <a:rPr lang="en-GB" sz="3200"/>
              <a:t>Increasing flu immunisation uptake among children</a:t>
            </a:r>
            <a:br>
              <a:rPr lang="en-GB" sz="3200"/>
            </a:br>
            <a:r>
              <a:rPr lang="en-GB" sz="2400"/>
              <a:t>Best practice guidance for general practice</a:t>
            </a:r>
          </a:p>
        </p:txBody>
      </p:sp>
      <p:sp>
        <p:nvSpPr>
          <p:cNvPr id="3" name="Content Placeholder 2"/>
          <p:cNvSpPr>
            <a:spLocks noGrp="1"/>
          </p:cNvSpPr>
          <p:nvPr>
            <p:ph idx="1"/>
          </p:nvPr>
        </p:nvSpPr>
        <p:spPr>
          <a:xfrm>
            <a:off x="586266" y="1471221"/>
            <a:ext cx="10007606" cy="4351082"/>
          </a:xfrm>
        </p:spPr>
        <p:txBody>
          <a:bodyPr>
            <a:normAutofit fontScale="92500" lnSpcReduction="20000"/>
          </a:bodyPr>
          <a:lstStyle/>
          <a:p>
            <a:pPr marL="0" indent="0">
              <a:lnSpc>
                <a:spcPct val="100000"/>
              </a:lnSpc>
              <a:spcBef>
                <a:spcPts val="600"/>
              </a:spcBef>
              <a:buNone/>
            </a:pPr>
            <a:r>
              <a:rPr lang="en-GB" sz="2200" b="1" dirty="0"/>
              <a:t>Ordering vaccines</a:t>
            </a:r>
          </a:p>
          <a:p>
            <a:pPr>
              <a:lnSpc>
                <a:spcPct val="100000"/>
              </a:lnSpc>
              <a:spcBef>
                <a:spcPts val="600"/>
              </a:spcBef>
            </a:pPr>
            <a:r>
              <a:rPr lang="en-GB" sz="2200" dirty="0"/>
              <a:t>centrally procured flu vaccines for children will be available to order via </a:t>
            </a:r>
            <a:r>
              <a:rPr lang="en-GB" sz="2200" dirty="0">
                <a:hlinkClick r:id="rId2"/>
              </a:rPr>
              <a:t>https://portal.immform.ukhsa.gov.uk</a:t>
            </a:r>
            <a:endParaRPr lang="en-GB" sz="2200" dirty="0"/>
          </a:p>
          <a:p>
            <a:pPr>
              <a:lnSpc>
                <a:spcPct val="100000"/>
              </a:lnSpc>
              <a:spcBef>
                <a:spcPts val="600"/>
              </a:spcBef>
            </a:pPr>
            <a:r>
              <a:rPr lang="en-GB" sz="2200" dirty="0"/>
              <a:t>LAIV should be offered unless medically contraindicated or otherwise unsuitable (including objection to LAIV because of its porcine gelatine content). In such cases, a suitable IIV should be offered</a:t>
            </a:r>
          </a:p>
          <a:p>
            <a:pPr>
              <a:lnSpc>
                <a:spcPct val="100000"/>
              </a:lnSpc>
              <a:spcBef>
                <a:spcPts val="600"/>
              </a:spcBef>
            </a:pPr>
            <a:r>
              <a:rPr lang="en-GB" sz="2200" dirty="0"/>
              <a:t>order small and frequent quantities of flu vaccines, throughout the flu vaccination period</a:t>
            </a:r>
          </a:p>
          <a:p>
            <a:pPr>
              <a:lnSpc>
                <a:spcPct val="100000"/>
              </a:lnSpc>
              <a:spcBef>
                <a:spcPts val="600"/>
              </a:spcBef>
            </a:pPr>
            <a:r>
              <a:rPr lang="en-GB" sz="2200" dirty="0"/>
              <a:t>remember that you can order weekly and receive weekly deliveries </a:t>
            </a:r>
          </a:p>
          <a:p>
            <a:pPr>
              <a:lnSpc>
                <a:spcPct val="100000"/>
              </a:lnSpc>
              <a:spcBef>
                <a:spcPts val="600"/>
              </a:spcBef>
            </a:pPr>
            <a:r>
              <a:rPr lang="en-GB" sz="2200" dirty="0"/>
              <a:t>hold no more than 2 to 3 weeks stock in your practice fridge to reduce the risk of stock loss through cold chain failures or expiry before use  </a:t>
            </a:r>
          </a:p>
          <a:p>
            <a:pPr>
              <a:lnSpc>
                <a:spcPct val="100000"/>
              </a:lnSpc>
              <a:spcBef>
                <a:spcPts val="600"/>
              </a:spcBef>
            </a:pPr>
            <a:r>
              <a:rPr lang="en-GB" sz="2200" dirty="0"/>
              <a:t>remember that stock ordered later will have a later expiry date </a:t>
            </a:r>
          </a:p>
          <a:p>
            <a:pPr>
              <a:lnSpc>
                <a:spcPct val="100000"/>
              </a:lnSpc>
              <a:spcBef>
                <a:spcPts val="600"/>
              </a:spcBef>
            </a:pPr>
            <a:r>
              <a:rPr lang="en-GB" sz="2200" dirty="0"/>
              <a:t>ordering will be subject to controls and the most up to date information on these will be available on ImmForm news throughout the ordering period </a:t>
            </a:r>
          </a:p>
        </p:txBody>
      </p:sp>
      <p:sp>
        <p:nvSpPr>
          <p:cNvPr id="6" name="Slide Number Placeholder 5">
            <a:extLst>
              <a:ext uri="{FF2B5EF4-FFF2-40B4-BE49-F238E27FC236}">
                <a16:creationId xmlns:a16="http://schemas.microsoft.com/office/drawing/2014/main" id="{10F31A48-5932-4801-83AB-DA8A796C9ACA}"/>
              </a:ext>
            </a:extLst>
          </p:cNvPr>
          <p:cNvSpPr>
            <a:spLocks noGrp="1"/>
          </p:cNvSpPr>
          <p:nvPr>
            <p:ph type="sldNum" sz="quarter" idx="11"/>
          </p:nvPr>
        </p:nvSpPr>
        <p:spPr/>
        <p:txBody>
          <a:bodyPr/>
          <a:lstStyle/>
          <a:p>
            <a:fld id="{344369E4-5DE7-46E5-874E-4FD437973785}" type="slidenum">
              <a:rPr lang="en-GB" smtClean="0"/>
              <a:pPr/>
              <a:t>89</a:t>
            </a:fld>
            <a:endParaRPr lang="en-GB" sz="1400"/>
          </a:p>
        </p:txBody>
      </p:sp>
      <p:sp>
        <p:nvSpPr>
          <p:cNvPr id="10" name="Footer Placeholder 9">
            <a:extLst>
              <a:ext uri="{FF2B5EF4-FFF2-40B4-BE49-F238E27FC236}">
                <a16:creationId xmlns:a16="http://schemas.microsoft.com/office/drawing/2014/main" id="{7A842E43-06A0-4B83-BE60-A2EDE9389E96}"/>
              </a:ext>
            </a:extLst>
          </p:cNvPr>
          <p:cNvSpPr>
            <a:spLocks noGrp="1"/>
          </p:cNvSpPr>
          <p:nvPr>
            <p:ph type="ftr" sz="quarter" idx="10"/>
          </p:nvPr>
        </p:nvSpPr>
        <p:spPr/>
        <p:txBody>
          <a:bodyPr/>
          <a:lstStyle/>
          <a:p>
            <a:r>
              <a:rPr lang="en-US"/>
              <a:t>The national flu vaccination programme 2025 to 2026</a:t>
            </a:r>
            <a:endParaRPr lang="en-GB" sz="1400"/>
          </a:p>
        </p:txBody>
      </p:sp>
    </p:spTree>
    <p:extLst>
      <p:ext uri="{BB962C8B-B14F-4D97-AF65-F5344CB8AC3E}">
        <p14:creationId xmlns:p14="http://schemas.microsoft.com/office/powerpoint/2010/main" val="3975945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C4022-5577-4C53-8630-122804039421}"/>
              </a:ext>
            </a:extLst>
          </p:cNvPr>
          <p:cNvSpPr>
            <a:spLocks noGrp="1"/>
          </p:cNvSpPr>
          <p:nvPr>
            <p:ph type="title"/>
          </p:nvPr>
        </p:nvSpPr>
        <p:spPr>
          <a:xfrm>
            <a:off x="432845" y="403355"/>
            <a:ext cx="4344431" cy="669670"/>
          </a:xfrm>
        </p:spPr>
        <p:txBody>
          <a:bodyPr/>
          <a:lstStyle/>
          <a:p>
            <a:r>
              <a:rPr lang="en-GB">
                <a:latin typeface="Arial" charset="0"/>
                <a:ea typeface="ヒラギノ角ゴ Pro W3" charset="-128"/>
                <a:cs typeface="ヒラギノ角ゴ Pro W3" charset="-128"/>
              </a:rPr>
              <a:t>Influenza overview</a:t>
            </a:r>
            <a:endParaRPr lang="en-GB"/>
          </a:p>
        </p:txBody>
      </p:sp>
      <p:sp>
        <p:nvSpPr>
          <p:cNvPr id="3" name="Content Placeholder 2">
            <a:extLst>
              <a:ext uri="{FF2B5EF4-FFF2-40B4-BE49-F238E27FC236}">
                <a16:creationId xmlns:a16="http://schemas.microsoft.com/office/drawing/2014/main" id="{E15DAF42-67BF-457A-80D3-CEAFC57E6ABA}"/>
              </a:ext>
            </a:extLst>
          </p:cNvPr>
          <p:cNvSpPr>
            <a:spLocks noGrp="1"/>
          </p:cNvSpPr>
          <p:nvPr>
            <p:ph idx="1"/>
          </p:nvPr>
        </p:nvSpPr>
        <p:spPr/>
        <p:txBody>
          <a:bodyPr/>
          <a:lstStyle/>
          <a:p>
            <a:pPr marL="457200" indent="-457200"/>
            <a:r>
              <a:rPr lang="en-GB">
                <a:latin typeface="Arial" charset="0"/>
                <a:ea typeface="ヒラギノ角ゴ Pro W3" charset="-128"/>
                <a:cs typeface="ヒラギノ角ゴ Pro W3" charset="-128"/>
              </a:rPr>
              <a:t>flu is an acute viral infection of the respiratory tract (nose, mouth, throat, bronchial tubes and lungs)</a:t>
            </a:r>
          </a:p>
          <a:p>
            <a:pPr marL="457200" indent="-457200"/>
            <a:r>
              <a:rPr lang="en-GB">
                <a:latin typeface="Arial" charset="0"/>
                <a:ea typeface="ヒラギノ角ゴ Pro W3" charset="-128"/>
                <a:cs typeface="ヒラギノ角ゴ Pro W3" charset="-128"/>
              </a:rPr>
              <a:t>it is a highly infectious illness which spreads rapidly in communities</a:t>
            </a:r>
          </a:p>
          <a:p>
            <a:pPr marL="457200" indent="-457200"/>
            <a:r>
              <a:rPr lang="en-GB"/>
              <a:t>even people with mild or no symptoms can infect others</a:t>
            </a:r>
            <a:endParaRPr lang="en-GB">
              <a:latin typeface="Arial" charset="0"/>
              <a:ea typeface="ヒラギノ角ゴ Pro W3" charset="-128"/>
              <a:cs typeface="ヒラギノ角ゴ Pro W3" charset="-128"/>
            </a:endParaRPr>
          </a:p>
          <a:p>
            <a:pPr marL="457200" indent="-457200"/>
            <a:r>
              <a:rPr lang="en-GB" sz="240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most flu activity occurs from mid-November and typically peaks in late December, January or February, but this can be later</a:t>
            </a:r>
            <a:endParaRPr lang="en-GB">
              <a:latin typeface="Arial" charset="0"/>
              <a:ea typeface="ヒラギノ角ゴ Pro W3" charset="-128"/>
              <a:cs typeface="ヒラギノ角ゴ Pro W3" charset="-128"/>
            </a:endParaRPr>
          </a:p>
          <a:p>
            <a:endParaRPr lang="en-GB"/>
          </a:p>
        </p:txBody>
      </p:sp>
      <p:sp>
        <p:nvSpPr>
          <p:cNvPr id="7" name="Slide Number Placeholder 6">
            <a:extLst>
              <a:ext uri="{FF2B5EF4-FFF2-40B4-BE49-F238E27FC236}">
                <a16:creationId xmlns:a16="http://schemas.microsoft.com/office/drawing/2014/main" id="{F8D06104-CF0B-4DEF-8640-DE2533C081C7}"/>
              </a:ext>
            </a:extLst>
          </p:cNvPr>
          <p:cNvSpPr>
            <a:spLocks noGrp="1"/>
          </p:cNvSpPr>
          <p:nvPr>
            <p:ph type="sldNum" sz="quarter" idx="11"/>
          </p:nvPr>
        </p:nvSpPr>
        <p:spPr/>
        <p:txBody>
          <a:bodyPr/>
          <a:lstStyle/>
          <a:p>
            <a:fld id="{344369E4-5DE7-46E5-874E-4FD437973785}" type="slidenum">
              <a:rPr lang="en-GB" smtClean="0"/>
              <a:pPr/>
              <a:t>9</a:t>
            </a:fld>
            <a:endParaRPr lang="en-GB" sz="1400"/>
          </a:p>
        </p:txBody>
      </p:sp>
      <p:sp>
        <p:nvSpPr>
          <p:cNvPr id="9" name="Footer Placeholder 8">
            <a:extLst>
              <a:ext uri="{FF2B5EF4-FFF2-40B4-BE49-F238E27FC236}">
                <a16:creationId xmlns:a16="http://schemas.microsoft.com/office/drawing/2014/main" id="{4416B949-4F84-4361-836F-63B78170748F}"/>
              </a:ext>
            </a:extLst>
          </p:cNvPr>
          <p:cNvSpPr>
            <a:spLocks noGrp="1"/>
          </p:cNvSpPr>
          <p:nvPr>
            <p:ph type="ftr" sz="quarter" idx="10"/>
          </p:nvPr>
        </p:nvSpPr>
        <p:spPr/>
        <p:txBody>
          <a:bodyPr/>
          <a:lstStyle/>
          <a:p>
            <a:r>
              <a:rPr lang="en-US"/>
              <a:t>The national flu vaccination programme 2025 to 2026</a:t>
            </a:r>
            <a:endParaRPr lang="en-GB" sz="1400"/>
          </a:p>
        </p:txBody>
      </p:sp>
    </p:spTree>
    <p:extLst>
      <p:ext uri="{BB962C8B-B14F-4D97-AF65-F5344CB8AC3E}">
        <p14:creationId xmlns:p14="http://schemas.microsoft.com/office/powerpoint/2010/main" val="415544817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193" y="238914"/>
            <a:ext cx="9671192" cy="1192084"/>
          </a:xfrm>
        </p:spPr>
        <p:txBody>
          <a:bodyPr>
            <a:noAutofit/>
          </a:bodyPr>
          <a:lstStyle/>
          <a:p>
            <a:r>
              <a:rPr lang="en-GB" sz="3200"/>
              <a:t>Increasing flu immunisation uptake among children</a:t>
            </a:r>
            <a:br>
              <a:rPr lang="en-GB" sz="3200"/>
            </a:br>
            <a:r>
              <a:rPr lang="en-GB" sz="2400"/>
              <a:t>Best practice guidance for general practice</a:t>
            </a:r>
          </a:p>
        </p:txBody>
      </p:sp>
      <p:sp>
        <p:nvSpPr>
          <p:cNvPr id="3" name="Content Placeholder 2"/>
          <p:cNvSpPr>
            <a:spLocks noGrp="1"/>
          </p:cNvSpPr>
          <p:nvPr>
            <p:ph idx="1"/>
          </p:nvPr>
        </p:nvSpPr>
        <p:spPr>
          <a:xfrm>
            <a:off x="475861" y="1555234"/>
            <a:ext cx="9878722" cy="4565650"/>
          </a:xfrm>
        </p:spPr>
        <p:txBody>
          <a:bodyPr>
            <a:normAutofit lnSpcReduction="10000"/>
          </a:bodyPr>
          <a:lstStyle/>
          <a:p>
            <a:pPr marL="0" indent="0">
              <a:lnSpc>
                <a:spcPct val="100000"/>
              </a:lnSpc>
              <a:spcBef>
                <a:spcPts val="600"/>
              </a:spcBef>
              <a:buNone/>
            </a:pPr>
            <a:r>
              <a:rPr lang="en-GB" sz="2000" b="1"/>
              <a:t>Clinics and appointments </a:t>
            </a:r>
          </a:p>
          <a:p>
            <a:pPr>
              <a:lnSpc>
                <a:spcPct val="100000"/>
              </a:lnSpc>
              <a:spcBef>
                <a:spcPts val="600"/>
              </a:spcBef>
            </a:pPr>
            <a:r>
              <a:rPr lang="en-GB" sz="2000"/>
              <a:t>plan to have completed all routine immunisation activity by Christmas  </a:t>
            </a:r>
          </a:p>
          <a:p>
            <a:pPr>
              <a:lnSpc>
                <a:spcPct val="100000"/>
              </a:lnSpc>
              <a:spcBef>
                <a:spcPts val="600"/>
              </a:spcBef>
            </a:pPr>
            <a:r>
              <a:rPr lang="en-GB" sz="2000"/>
              <a:t>use time after Christmas to mop-up unimmunised children, particularly children in clinical risk groups. If clinically indicated vaccination can be given up to the end of March</a:t>
            </a:r>
          </a:p>
          <a:p>
            <a:pPr>
              <a:lnSpc>
                <a:spcPct val="100000"/>
              </a:lnSpc>
              <a:spcBef>
                <a:spcPts val="600"/>
              </a:spcBef>
            </a:pPr>
            <a:r>
              <a:rPr lang="en-GB" sz="2000"/>
              <a:t>decide whether you will give timed appointments, run an open access clinic or invite parents to make appointments </a:t>
            </a:r>
          </a:p>
          <a:p>
            <a:pPr>
              <a:lnSpc>
                <a:spcPct val="100000"/>
              </a:lnSpc>
              <a:spcBef>
                <a:spcPts val="600"/>
              </a:spcBef>
            </a:pPr>
            <a:r>
              <a:rPr lang="en-GB" sz="2000"/>
              <a:t>allow online booking for appointments </a:t>
            </a:r>
          </a:p>
          <a:p>
            <a:pPr>
              <a:lnSpc>
                <a:spcPct val="100000"/>
              </a:lnSpc>
              <a:spcBef>
                <a:spcPts val="600"/>
              </a:spcBef>
            </a:pPr>
            <a:r>
              <a:rPr lang="en-GB" sz="2000"/>
              <a:t>consider family friendly clinic/appointment times such as after school 3.30pm – 6.30pm, Saturday mornings, or October half term – consider health fairs or parties – incorporating flu vaccination with other vaccines, health checks, health visitor advice </a:t>
            </a:r>
          </a:p>
          <a:p>
            <a:pPr>
              <a:lnSpc>
                <a:spcPct val="100000"/>
              </a:lnSpc>
              <a:spcBef>
                <a:spcPts val="600"/>
              </a:spcBef>
            </a:pPr>
            <a:r>
              <a:rPr lang="en-GB" sz="2000"/>
              <a:t>create a child friendly environment; including room for pushchairs </a:t>
            </a:r>
          </a:p>
          <a:p>
            <a:pPr>
              <a:lnSpc>
                <a:spcPct val="100000"/>
              </a:lnSpc>
              <a:spcBef>
                <a:spcPts val="600"/>
              </a:spcBef>
            </a:pPr>
            <a:r>
              <a:rPr lang="en-GB" sz="2000"/>
              <a:t>consider other clinics and busy waiting rooms</a:t>
            </a:r>
            <a:endParaRPr lang="en-GB" sz="2000" b="1"/>
          </a:p>
        </p:txBody>
      </p:sp>
      <p:sp>
        <p:nvSpPr>
          <p:cNvPr id="6" name="Slide Number Placeholder 5">
            <a:extLst>
              <a:ext uri="{FF2B5EF4-FFF2-40B4-BE49-F238E27FC236}">
                <a16:creationId xmlns:a16="http://schemas.microsoft.com/office/drawing/2014/main" id="{21EA9FF9-7F4B-4547-AA1D-E6934E1E5019}"/>
              </a:ext>
            </a:extLst>
          </p:cNvPr>
          <p:cNvSpPr>
            <a:spLocks noGrp="1"/>
          </p:cNvSpPr>
          <p:nvPr>
            <p:ph type="sldNum" sz="quarter" idx="11"/>
          </p:nvPr>
        </p:nvSpPr>
        <p:spPr/>
        <p:txBody>
          <a:bodyPr/>
          <a:lstStyle/>
          <a:p>
            <a:fld id="{344369E4-5DE7-46E5-874E-4FD437973785}" type="slidenum">
              <a:rPr lang="en-GB" smtClean="0"/>
              <a:pPr/>
              <a:t>90</a:t>
            </a:fld>
            <a:endParaRPr lang="en-GB" sz="1400"/>
          </a:p>
        </p:txBody>
      </p:sp>
      <p:sp>
        <p:nvSpPr>
          <p:cNvPr id="9" name="Footer Placeholder 8">
            <a:extLst>
              <a:ext uri="{FF2B5EF4-FFF2-40B4-BE49-F238E27FC236}">
                <a16:creationId xmlns:a16="http://schemas.microsoft.com/office/drawing/2014/main" id="{2E1FD826-C939-42E7-9459-9A898137562D}"/>
              </a:ext>
            </a:extLst>
          </p:cNvPr>
          <p:cNvSpPr>
            <a:spLocks noGrp="1"/>
          </p:cNvSpPr>
          <p:nvPr>
            <p:ph type="ftr" sz="quarter" idx="10"/>
          </p:nvPr>
        </p:nvSpPr>
        <p:spPr/>
        <p:txBody>
          <a:bodyPr/>
          <a:lstStyle/>
          <a:p>
            <a:r>
              <a:rPr lang="en-US"/>
              <a:t>The national flu vaccination programme 2025 to 2026</a:t>
            </a:r>
            <a:endParaRPr lang="en-GB" sz="1400"/>
          </a:p>
        </p:txBody>
      </p:sp>
    </p:spTree>
    <p:extLst>
      <p:ext uri="{BB962C8B-B14F-4D97-AF65-F5344CB8AC3E}">
        <p14:creationId xmlns:p14="http://schemas.microsoft.com/office/powerpoint/2010/main" val="303369581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728" y="251366"/>
            <a:ext cx="9742626" cy="936104"/>
          </a:xfrm>
        </p:spPr>
        <p:txBody>
          <a:bodyPr>
            <a:noAutofit/>
          </a:bodyPr>
          <a:lstStyle/>
          <a:p>
            <a:r>
              <a:rPr lang="en-GB" sz="3200"/>
              <a:t>Increasing flu immunisation uptake among children</a:t>
            </a:r>
            <a:br>
              <a:rPr lang="en-GB" sz="3200"/>
            </a:br>
            <a:r>
              <a:rPr lang="en-GB" sz="2400"/>
              <a:t>Best practice guidance for general practice</a:t>
            </a:r>
          </a:p>
        </p:txBody>
      </p:sp>
      <p:sp>
        <p:nvSpPr>
          <p:cNvPr id="3" name="Content Placeholder 2"/>
          <p:cNvSpPr>
            <a:spLocks noGrp="1"/>
          </p:cNvSpPr>
          <p:nvPr>
            <p:ph idx="1"/>
          </p:nvPr>
        </p:nvSpPr>
        <p:spPr>
          <a:xfrm>
            <a:off x="532722" y="1448176"/>
            <a:ext cx="7193023" cy="4968552"/>
          </a:xfrm>
        </p:spPr>
        <p:txBody>
          <a:bodyPr>
            <a:normAutofit fontScale="92500" lnSpcReduction="10000"/>
          </a:bodyPr>
          <a:lstStyle/>
          <a:p>
            <a:pPr marL="0" indent="0">
              <a:lnSpc>
                <a:spcPct val="110000"/>
              </a:lnSpc>
              <a:spcBef>
                <a:spcPts val="600"/>
              </a:spcBef>
              <a:buNone/>
            </a:pPr>
            <a:r>
              <a:rPr lang="en-GB" sz="1800" b="1"/>
              <a:t>Promote the vaccination offer to parents</a:t>
            </a:r>
          </a:p>
          <a:p>
            <a:pPr>
              <a:lnSpc>
                <a:spcPct val="110000"/>
              </a:lnSpc>
              <a:spcBef>
                <a:spcPts val="600"/>
              </a:spcBef>
            </a:pPr>
            <a:r>
              <a:rPr lang="en-GB" sz="1800"/>
              <a:t>ensure every parent has a </a:t>
            </a:r>
            <a:r>
              <a:rPr lang="en-GB" sz="1800" b="1"/>
              <a:t>personalised invitation </a:t>
            </a:r>
            <a:r>
              <a:rPr lang="en-GB" sz="1800"/>
              <a:t>for their child</a:t>
            </a:r>
          </a:p>
          <a:p>
            <a:pPr>
              <a:lnSpc>
                <a:spcPct val="110000"/>
              </a:lnSpc>
              <a:spcBef>
                <a:spcPts val="600"/>
              </a:spcBef>
            </a:pPr>
            <a:r>
              <a:rPr lang="en-GB" sz="1800"/>
              <a:t>display UKHSA child flu immunisation posters and leaflets in the reception and waiting rooms</a:t>
            </a:r>
          </a:p>
          <a:p>
            <a:pPr>
              <a:lnSpc>
                <a:spcPct val="110000"/>
              </a:lnSpc>
              <a:spcBef>
                <a:spcPts val="600"/>
              </a:spcBef>
            </a:pPr>
            <a:r>
              <a:rPr lang="en-GB" sz="1800"/>
              <a:t>create attractive displays in waiting rooms. Consider posters or banners outside the practice – on a notice board, walls or even on the roof</a:t>
            </a:r>
          </a:p>
          <a:p>
            <a:pPr>
              <a:lnSpc>
                <a:spcPct val="110000"/>
              </a:lnSpc>
              <a:spcBef>
                <a:spcPts val="600"/>
              </a:spcBef>
            </a:pPr>
            <a:r>
              <a:rPr lang="en-GB" sz="1800"/>
              <a:t>place prominent information about the child flu immunisation programme on the practice website</a:t>
            </a:r>
          </a:p>
          <a:p>
            <a:pPr>
              <a:lnSpc>
                <a:spcPct val="110000"/>
              </a:lnSpc>
              <a:spcBef>
                <a:spcPts val="600"/>
              </a:spcBef>
            </a:pPr>
            <a:r>
              <a:rPr lang="en-GB" sz="1800"/>
              <a:t>engage with the local primary school – ask if they can give leaflets to parents with preschool age children and/or display posters on school/parent notice boards</a:t>
            </a:r>
          </a:p>
          <a:p>
            <a:pPr>
              <a:lnSpc>
                <a:spcPct val="110000"/>
              </a:lnSpc>
              <a:spcBef>
                <a:spcPts val="600"/>
              </a:spcBef>
            </a:pPr>
            <a:r>
              <a:rPr lang="en-GB" sz="1800"/>
              <a:t>engage with local pre-school nurseries, children’s centres, libraries, toddler groups in your area. Ask staff to put up posters and issue leaflets to parents of children who are 2 years old and older. Highlight the benefits of their children being immunised to these preschool groups and nurseries</a:t>
            </a:r>
            <a:endParaRPr lang="en-GB" sz="1800" b="1"/>
          </a:p>
        </p:txBody>
      </p:sp>
      <p:sp>
        <p:nvSpPr>
          <p:cNvPr id="6" name="Slide Number Placeholder 5">
            <a:extLst>
              <a:ext uri="{FF2B5EF4-FFF2-40B4-BE49-F238E27FC236}">
                <a16:creationId xmlns:a16="http://schemas.microsoft.com/office/drawing/2014/main" id="{45B5EDAE-4C49-4816-AC36-ECDAD7E3A5EF}"/>
              </a:ext>
            </a:extLst>
          </p:cNvPr>
          <p:cNvSpPr>
            <a:spLocks noGrp="1"/>
          </p:cNvSpPr>
          <p:nvPr>
            <p:ph type="sldNum" sz="quarter" idx="11"/>
          </p:nvPr>
        </p:nvSpPr>
        <p:spPr/>
        <p:txBody>
          <a:bodyPr/>
          <a:lstStyle/>
          <a:p>
            <a:fld id="{344369E4-5DE7-46E5-874E-4FD437973785}" type="slidenum">
              <a:rPr lang="en-GB" smtClean="0"/>
              <a:pPr/>
              <a:t>91</a:t>
            </a:fld>
            <a:endParaRPr lang="en-GB" sz="1400"/>
          </a:p>
        </p:txBody>
      </p:sp>
      <p:sp>
        <p:nvSpPr>
          <p:cNvPr id="9" name="Footer Placeholder 8">
            <a:extLst>
              <a:ext uri="{FF2B5EF4-FFF2-40B4-BE49-F238E27FC236}">
                <a16:creationId xmlns:a16="http://schemas.microsoft.com/office/drawing/2014/main" id="{252A3D0C-9F4B-4549-A4B6-DB5AB26B99EE}"/>
              </a:ext>
            </a:extLst>
          </p:cNvPr>
          <p:cNvSpPr>
            <a:spLocks noGrp="1"/>
          </p:cNvSpPr>
          <p:nvPr>
            <p:ph type="ftr" sz="quarter" idx="10"/>
          </p:nvPr>
        </p:nvSpPr>
        <p:spPr/>
        <p:txBody>
          <a:bodyPr/>
          <a:lstStyle/>
          <a:p>
            <a:r>
              <a:rPr lang="en-US"/>
              <a:t>The national flu vaccination programme 2025 to 2026</a:t>
            </a:r>
            <a:endParaRPr lang="en-GB" sz="1400"/>
          </a:p>
        </p:txBody>
      </p:sp>
      <p:pic>
        <p:nvPicPr>
          <p:cNvPr id="5" name="Picture 4">
            <a:extLst>
              <a:ext uri="{FF2B5EF4-FFF2-40B4-BE49-F238E27FC236}">
                <a16:creationId xmlns:a16="http://schemas.microsoft.com/office/drawing/2014/main" id="{EDA2D96C-D145-2D78-022D-BB22BD04AAF8}"/>
              </a:ext>
            </a:extLst>
          </p:cNvPr>
          <p:cNvPicPr>
            <a:picLocks noChangeAspect="1"/>
          </p:cNvPicPr>
          <p:nvPr/>
        </p:nvPicPr>
        <p:blipFill>
          <a:blip r:embed="rId3"/>
          <a:stretch>
            <a:fillRect/>
          </a:stretch>
        </p:blipFill>
        <p:spPr>
          <a:xfrm>
            <a:off x="8118014" y="1448176"/>
            <a:ext cx="3541264" cy="4757973"/>
          </a:xfrm>
          <a:prstGeom prst="rect">
            <a:avLst/>
          </a:prstGeom>
          <a:ln>
            <a:solidFill>
              <a:schemeClr val="tx1"/>
            </a:solidFill>
          </a:ln>
        </p:spPr>
      </p:pic>
    </p:spTree>
    <p:extLst>
      <p:ext uri="{BB962C8B-B14F-4D97-AF65-F5344CB8AC3E}">
        <p14:creationId xmlns:p14="http://schemas.microsoft.com/office/powerpoint/2010/main" val="363241333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209" y="240762"/>
            <a:ext cx="9578186" cy="961332"/>
          </a:xfrm>
        </p:spPr>
        <p:txBody>
          <a:bodyPr>
            <a:noAutofit/>
          </a:bodyPr>
          <a:lstStyle/>
          <a:p>
            <a:r>
              <a:rPr lang="en-GB" sz="3200"/>
              <a:t>Increasing flu immunisation uptake among children</a:t>
            </a:r>
            <a:br>
              <a:rPr lang="en-GB" sz="3200"/>
            </a:br>
            <a:r>
              <a:rPr lang="en-GB" sz="2400"/>
              <a:t>Best practice guidance for general practice</a:t>
            </a:r>
          </a:p>
        </p:txBody>
      </p:sp>
      <p:sp>
        <p:nvSpPr>
          <p:cNvPr id="3" name="Content Placeholder 2"/>
          <p:cNvSpPr>
            <a:spLocks noGrp="1"/>
          </p:cNvSpPr>
          <p:nvPr>
            <p:ph idx="1"/>
          </p:nvPr>
        </p:nvSpPr>
        <p:spPr>
          <a:xfrm>
            <a:off x="545525" y="1486040"/>
            <a:ext cx="10203337" cy="4968552"/>
          </a:xfrm>
        </p:spPr>
        <p:txBody>
          <a:bodyPr>
            <a:normAutofit/>
          </a:bodyPr>
          <a:lstStyle/>
          <a:p>
            <a:pPr marL="0" indent="0">
              <a:spcBef>
                <a:spcPts val="600"/>
              </a:spcBef>
              <a:buNone/>
            </a:pPr>
            <a:r>
              <a:rPr lang="en-GB" sz="1800" b="1"/>
              <a:t>During the season</a:t>
            </a:r>
          </a:p>
          <a:p>
            <a:pPr marL="0" indent="0">
              <a:spcBef>
                <a:spcPts val="600"/>
              </a:spcBef>
              <a:buNone/>
            </a:pPr>
            <a:r>
              <a:rPr lang="en-GB" sz="1800"/>
              <a:t>Increasing resources in-season is difficult so comprehensive preparation and planning is critical. There are things you can do to help sustain efforts and uptake:</a:t>
            </a:r>
          </a:p>
          <a:p>
            <a:pPr>
              <a:spcBef>
                <a:spcPts val="600"/>
              </a:spcBef>
            </a:pPr>
            <a:r>
              <a:rPr lang="en-GB" sz="1800"/>
              <a:t>review your uptake against your goals and financial plan; celebrate/promote success as the programme progresses</a:t>
            </a:r>
          </a:p>
          <a:p>
            <a:pPr>
              <a:spcBef>
                <a:spcPts val="600"/>
              </a:spcBef>
            </a:pPr>
            <a:r>
              <a:rPr lang="en-GB" sz="1800" b="1"/>
              <a:t>remain tenacious </a:t>
            </a:r>
            <a:r>
              <a:rPr lang="en-GB" sz="1800"/>
              <a:t>– re-run searches for eligible children</a:t>
            </a:r>
          </a:p>
          <a:p>
            <a:pPr>
              <a:spcBef>
                <a:spcPts val="600"/>
              </a:spcBef>
            </a:pPr>
            <a:r>
              <a:rPr lang="en-GB" sz="1800" b="1"/>
              <a:t>continue to offer vaccination</a:t>
            </a:r>
            <a:r>
              <a:rPr lang="en-GB" sz="1800"/>
              <a:t>, even once you have achieved your practice and campaign goals</a:t>
            </a:r>
          </a:p>
          <a:p>
            <a:pPr>
              <a:spcBef>
                <a:spcPts val="600"/>
              </a:spcBef>
            </a:pPr>
            <a:r>
              <a:rPr lang="en-GB" sz="1800"/>
              <a:t>keep staff engaged and enthused – consider incentives, promoting staff competition</a:t>
            </a:r>
          </a:p>
          <a:p>
            <a:pPr>
              <a:spcBef>
                <a:spcPts val="600"/>
              </a:spcBef>
            </a:pPr>
            <a:r>
              <a:rPr lang="en-GB" sz="1800"/>
              <a:t>ensure all practice staff have their flu jab – it is powerful to be able to say to patients “I’ve had mine”</a:t>
            </a:r>
          </a:p>
          <a:p>
            <a:pPr marL="0" indent="0">
              <a:spcBef>
                <a:spcPts val="600"/>
              </a:spcBef>
              <a:buNone/>
            </a:pPr>
            <a:r>
              <a:rPr lang="en-GB" sz="1800" b="1"/>
              <a:t>Post season</a:t>
            </a:r>
          </a:p>
          <a:p>
            <a:pPr>
              <a:spcBef>
                <a:spcPts val="600"/>
              </a:spcBef>
            </a:pPr>
            <a:r>
              <a:rPr lang="en-GB" sz="1800"/>
              <a:t>review your campaign, measure and celebrate success – </a:t>
            </a:r>
            <a:r>
              <a:rPr lang="en-GB" sz="1800" b="1"/>
              <a:t>thank everyone involved</a:t>
            </a:r>
            <a:endParaRPr lang="en-GB" sz="1800"/>
          </a:p>
          <a:p>
            <a:pPr>
              <a:spcBef>
                <a:spcPts val="600"/>
              </a:spcBef>
            </a:pPr>
            <a:r>
              <a:rPr lang="en-GB" sz="1800"/>
              <a:t>share the </a:t>
            </a:r>
            <a:r>
              <a:rPr lang="en-GB" sz="1800" b="1"/>
              <a:t>review of your campaign </a:t>
            </a:r>
            <a:r>
              <a:rPr lang="en-GB" sz="1800"/>
              <a:t>with your stakeholders, patient focus group and partners who helped you achieve your goals</a:t>
            </a:r>
          </a:p>
          <a:p>
            <a:pPr>
              <a:spcBef>
                <a:spcPts val="600"/>
              </a:spcBef>
            </a:pPr>
            <a:r>
              <a:rPr lang="en-GB" sz="1800"/>
              <a:t>capture lessons learnt and adapt next year’s plan – aim for higher uptake next year</a:t>
            </a:r>
            <a:endParaRPr lang="en-GB" sz="1800" b="1"/>
          </a:p>
        </p:txBody>
      </p:sp>
      <p:sp>
        <p:nvSpPr>
          <p:cNvPr id="6" name="Slide Number Placeholder 5">
            <a:extLst>
              <a:ext uri="{FF2B5EF4-FFF2-40B4-BE49-F238E27FC236}">
                <a16:creationId xmlns:a16="http://schemas.microsoft.com/office/drawing/2014/main" id="{7F526F16-9C4A-4F58-801A-374F66273C1B}"/>
              </a:ext>
            </a:extLst>
          </p:cNvPr>
          <p:cNvSpPr>
            <a:spLocks noGrp="1"/>
          </p:cNvSpPr>
          <p:nvPr>
            <p:ph type="sldNum" sz="quarter" idx="11"/>
          </p:nvPr>
        </p:nvSpPr>
        <p:spPr/>
        <p:txBody>
          <a:bodyPr/>
          <a:lstStyle/>
          <a:p>
            <a:fld id="{344369E4-5DE7-46E5-874E-4FD437973785}" type="slidenum">
              <a:rPr lang="en-GB" smtClean="0"/>
              <a:pPr/>
              <a:t>92</a:t>
            </a:fld>
            <a:endParaRPr lang="en-GB" sz="1400"/>
          </a:p>
        </p:txBody>
      </p:sp>
      <p:sp>
        <p:nvSpPr>
          <p:cNvPr id="9" name="Footer Placeholder 8">
            <a:extLst>
              <a:ext uri="{FF2B5EF4-FFF2-40B4-BE49-F238E27FC236}">
                <a16:creationId xmlns:a16="http://schemas.microsoft.com/office/drawing/2014/main" id="{7F917FE6-F7A4-45B4-9112-4792A3F174DA}"/>
              </a:ext>
            </a:extLst>
          </p:cNvPr>
          <p:cNvSpPr>
            <a:spLocks noGrp="1"/>
          </p:cNvSpPr>
          <p:nvPr>
            <p:ph type="ftr" sz="quarter" idx="10"/>
          </p:nvPr>
        </p:nvSpPr>
        <p:spPr/>
        <p:txBody>
          <a:bodyPr/>
          <a:lstStyle/>
          <a:p>
            <a:r>
              <a:rPr lang="en-US"/>
              <a:t>The national flu vaccination programme 2025 to 2026</a:t>
            </a:r>
            <a:endParaRPr lang="en-GB" sz="1400"/>
          </a:p>
        </p:txBody>
      </p:sp>
    </p:spTree>
    <p:extLst>
      <p:ext uri="{BB962C8B-B14F-4D97-AF65-F5344CB8AC3E}">
        <p14:creationId xmlns:p14="http://schemas.microsoft.com/office/powerpoint/2010/main" val="159537510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B16BE-491D-459F-9607-C78CC6EB0D18}"/>
              </a:ext>
            </a:extLst>
          </p:cNvPr>
          <p:cNvSpPr>
            <a:spLocks noGrp="1"/>
          </p:cNvSpPr>
          <p:nvPr>
            <p:ph type="title"/>
          </p:nvPr>
        </p:nvSpPr>
        <p:spPr>
          <a:xfrm>
            <a:off x="395522" y="394025"/>
            <a:ext cx="10515600" cy="679000"/>
          </a:xfrm>
        </p:spPr>
        <p:txBody>
          <a:bodyPr>
            <a:normAutofit fontScale="90000"/>
          </a:bodyPr>
          <a:lstStyle/>
          <a:p>
            <a:r>
              <a:rPr lang="en-GB" sz="4000"/>
              <a:t>Key messages to health and social care workers</a:t>
            </a:r>
            <a:r>
              <a:rPr lang="en-GB"/>
              <a:t> </a:t>
            </a:r>
          </a:p>
        </p:txBody>
      </p:sp>
      <p:sp>
        <p:nvSpPr>
          <p:cNvPr id="3" name="Content Placeholder 2">
            <a:extLst>
              <a:ext uri="{FF2B5EF4-FFF2-40B4-BE49-F238E27FC236}">
                <a16:creationId xmlns:a16="http://schemas.microsoft.com/office/drawing/2014/main" id="{54CEDEBC-69A7-47A2-BF89-B9814DA6B9C7}"/>
              </a:ext>
            </a:extLst>
          </p:cNvPr>
          <p:cNvSpPr>
            <a:spLocks noGrp="1"/>
          </p:cNvSpPr>
          <p:nvPr>
            <p:ph idx="1"/>
          </p:nvPr>
        </p:nvSpPr>
        <p:spPr>
          <a:xfrm>
            <a:off x="376860" y="1466918"/>
            <a:ext cx="10903852" cy="4771322"/>
          </a:xfrm>
        </p:spPr>
        <p:txBody>
          <a:bodyPr>
            <a:noAutofit/>
          </a:bodyPr>
          <a:lstStyle/>
          <a:p>
            <a:pPr marL="215900" marR="0" lvl="2" indent="-215900" algn="l" defTabSz="914400" rtl="0" eaLnBrk="0" fontAlgn="base" latinLnBrk="0" hangingPunct="0">
              <a:lnSpc>
                <a:spcPct val="100000"/>
              </a:lnSpc>
              <a:spcBef>
                <a:spcPts val="0"/>
              </a:spcBef>
              <a:spcAft>
                <a:spcPts val="1200"/>
              </a:spcAft>
              <a:buClrTx/>
              <a:buSzTx/>
              <a:buFont typeface="Arial" pitchFamily="84" charset="0"/>
              <a:buChar char="•"/>
              <a:tabLst/>
              <a:defRPr/>
            </a:pPr>
            <a:r>
              <a:rPr kumimoji="0" lang="en-GB" sz="1500" b="0" i="0" u="none" strike="noStrike" kern="1200" cap="none" spc="0" normalizeH="0" baseline="0" noProof="0">
                <a:ln>
                  <a:noFill/>
                </a:ln>
                <a:solidFill>
                  <a:prstClr val="black"/>
                </a:solidFill>
                <a:effectLst/>
                <a:uLnTx/>
                <a:uFillTx/>
                <a:latin typeface="Arial" pitchFamily="34" charset="0"/>
                <a:ea typeface="ヒラギノ角ゴ Pro W3" pitchFamily="84" charset="-128"/>
                <a:cs typeface="+mn-cs"/>
              </a:rPr>
              <a:t>getting vaccinated against flu can help protect you, your patients and family </a:t>
            </a:r>
          </a:p>
          <a:p>
            <a:pPr marL="215900" marR="0" lvl="2" indent="-215900" algn="l" defTabSz="914400" rtl="0" eaLnBrk="0" fontAlgn="base" latinLnBrk="0" hangingPunct="0">
              <a:lnSpc>
                <a:spcPct val="100000"/>
              </a:lnSpc>
              <a:spcBef>
                <a:spcPts val="0"/>
              </a:spcBef>
              <a:spcAft>
                <a:spcPts val="1200"/>
              </a:spcAft>
              <a:buClrTx/>
              <a:buSzTx/>
              <a:buFont typeface="Arial" pitchFamily="84" charset="0"/>
              <a:buChar char="•"/>
              <a:tabLst/>
              <a:defRPr/>
            </a:pPr>
            <a:r>
              <a:rPr kumimoji="0" lang="en-GB" sz="1500" b="0" i="0" u="none" strike="noStrike" kern="1200" cap="none" spc="0" normalizeH="0" baseline="0" noProof="0">
                <a:ln>
                  <a:noFill/>
                </a:ln>
                <a:solidFill>
                  <a:prstClr val="black"/>
                </a:solidFill>
                <a:effectLst/>
                <a:uLnTx/>
                <a:uFillTx/>
                <a:latin typeface="Arial" pitchFamily="34" charset="0"/>
                <a:ea typeface="ヒラギノ角ゴ Pro W3" pitchFamily="84" charset="-128"/>
                <a:cs typeface="+mn-cs"/>
              </a:rPr>
              <a:t>everyone is susceptible to flu, even if you are in good health and eat well</a:t>
            </a:r>
          </a:p>
          <a:p>
            <a:pPr marL="215900" marR="0" lvl="2" indent="-215900" algn="l" defTabSz="914400" rtl="0" eaLnBrk="0" fontAlgn="base" latinLnBrk="0" hangingPunct="0">
              <a:lnSpc>
                <a:spcPct val="100000"/>
              </a:lnSpc>
              <a:spcBef>
                <a:spcPts val="0"/>
              </a:spcBef>
              <a:spcAft>
                <a:spcPts val="1200"/>
              </a:spcAft>
              <a:buClrTx/>
              <a:buSzTx/>
              <a:buFont typeface="Arial" pitchFamily="84" charset="0"/>
              <a:buChar char="•"/>
              <a:tabLst/>
              <a:defRPr/>
            </a:pPr>
            <a:r>
              <a:rPr kumimoji="0" lang="en-GB" sz="1500" b="0" i="0" u="none" strike="noStrike" kern="1200" cap="none" spc="0" normalizeH="0" baseline="0" noProof="0">
                <a:ln>
                  <a:noFill/>
                </a:ln>
                <a:solidFill>
                  <a:prstClr val="black"/>
                </a:solidFill>
                <a:effectLst/>
                <a:uLnTx/>
                <a:uFillTx/>
                <a:latin typeface="Arial" pitchFamily="34" charset="0"/>
                <a:ea typeface="ヒラギノ角ゴ Pro W3" pitchFamily="84" charset="-128"/>
                <a:cs typeface="+mn-cs"/>
              </a:rPr>
              <a:t>you can be infected with the virus and have no symptoms but can still pass flu virus to others including patients or residents </a:t>
            </a:r>
          </a:p>
          <a:p>
            <a:pPr marL="215900" marR="0" lvl="2" indent="-215900" algn="l" defTabSz="914400" rtl="0" eaLnBrk="0" fontAlgn="base" latinLnBrk="0" hangingPunct="0">
              <a:lnSpc>
                <a:spcPct val="100000"/>
              </a:lnSpc>
              <a:spcBef>
                <a:spcPts val="0"/>
              </a:spcBef>
              <a:spcAft>
                <a:spcPts val="1200"/>
              </a:spcAft>
              <a:buClrTx/>
              <a:buSzTx/>
              <a:buFont typeface="Arial" pitchFamily="84" charset="0"/>
              <a:buChar char="•"/>
              <a:tabLst/>
              <a:defRPr/>
            </a:pPr>
            <a:r>
              <a:rPr kumimoji="0" lang="en-GB" sz="1500" b="0" i="0" u="none" strike="noStrike" kern="1200" cap="none" spc="0" normalizeH="0" baseline="0" noProof="0">
                <a:ln>
                  <a:noFill/>
                </a:ln>
                <a:solidFill>
                  <a:prstClr val="black"/>
                </a:solidFill>
                <a:effectLst/>
                <a:uLnTx/>
                <a:uFillTx/>
                <a:latin typeface="Arial" pitchFamily="34" charset="0"/>
                <a:ea typeface="ヒラギノ角ゴ Pro W3" pitchFamily="84" charset="-128"/>
                <a:cs typeface="+mn-cs"/>
              </a:rPr>
              <a:t>good infection control measures reduce spread of flu and other acute respiratory infections in healthcare settings but are not sufficient alone to prevent them </a:t>
            </a:r>
          </a:p>
          <a:p>
            <a:pPr marL="215900" marR="0" lvl="2" indent="-215900" algn="l" defTabSz="914400" rtl="0" eaLnBrk="0" fontAlgn="base" latinLnBrk="0" hangingPunct="0">
              <a:lnSpc>
                <a:spcPct val="100000"/>
              </a:lnSpc>
              <a:spcBef>
                <a:spcPts val="0"/>
              </a:spcBef>
              <a:spcAft>
                <a:spcPts val="1200"/>
              </a:spcAft>
              <a:buClrTx/>
              <a:buSzTx/>
              <a:buFont typeface="Arial" pitchFamily="84" charset="0"/>
              <a:buChar char="•"/>
              <a:tabLst/>
              <a:defRPr/>
            </a:pPr>
            <a:r>
              <a:rPr kumimoji="0" lang="en-GB" sz="1500" b="0" i="0" u="none" strike="noStrike" kern="1200" cap="none" spc="0" normalizeH="0" baseline="0" noProof="0">
                <a:ln>
                  <a:noFill/>
                </a:ln>
                <a:solidFill>
                  <a:prstClr val="black"/>
                </a:solidFill>
                <a:effectLst/>
                <a:uLnTx/>
                <a:uFillTx/>
                <a:latin typeface="Arial" pitchFamily="34" charset="0"/>
                <a:ea typeface="ヒラギノ角ゴ Pro W3" pitchFamily="84" charset="-128"/>
                <a:cs typeface="+mn-cs"/>
              </a:rPr>
              <a:t>throughout the last 10 years there has generally been a good to moderate match between the strains of flu virus in the vaccine and those that subsequently circulated </a:t>
            </a:r>
          </a:p>
          <a:p>
            <a:pPr marL="215900" marR="0" lvl="2" indent="-215900" algn="l" defTabSz="914400" rtl="0" eaLnBrk="0" fontAlgn="base" latinLnBrk="0" hangingPunct="0">
              <a:lnSpc>
                <a:spcPct val="100000"/>
              </a:lnSpc>
              <a:spcBef>
                <a:spcPts val="0"/>
              </a:spcBef>
              <a:spcAft>
                <a:spcPts val="1200"/>
              </a:spcAft>
              <a:buClrTx/>
              <a:buSzTx/>
              <a:buFont typeface="Arial" pitchFamily="84" charset="0"/>
              <a:buChar char="•"/>
              <a:tabLst/>
              <a:defRPr/>
            </a:pPr>
            <a:r>
              <a:rPr kumimoji="0" lang="en-GB" sz="1500" b="0" i="0" u="none" strike="noStrike" kern="1200" cap="none" spc="0" normalizeH="0" baseline="0" noProof="0">
                <a:ln>
                  <a:noFill/>
                </a:ln>
                <a:solidFill>
                  <a:prstClr val="black"/>
                </a:solidFill>
                <a:effectLst/>
                <a:uLnTx/>
                <a:uFillTx/>
                <a:latin typeface="Arial" pitchFamily="34" charset="0"/>
                <a:ea typeface="ヒラギノ角ゴ Pro W3" pitchFamily="84" charset="-128"/>
                <a:cs typeface="+mn-cs"/>
              </a:rPr>
              <a:t>impact of flu on frail and vulnerable patients can be fatal and outbreaks can cause severe disruption in communities, care homes and hospitals </a:t>
            </a:r>
          </a:p>
          <a:p>
            <a:pPr marL="215900" marR="0" lvl="2" indent="-215900" algn="l" defTabSz="914400" rtl="0" eaLnBrk="0" fontAlgn="base" latinLnBrk="0" hangingPunct="0">
              <a:lnSpc>
                <a:spcPct val="100000"/>
              </a:lnSpc>
              <a:spcBef>
                <a:spcPts val="0"/>
              </a:spcBef>
              <a:spcAft>
                <a:spcPts val="1200"/>
              </a:spcAft>
              <a:buClrTx/>
              <a:buSzTx/>
              <a:buFont typeface="Arial" pitchFamily="84" charset="0"/>
              <a:buChar char="•"/>
              <a:tabLst/>
              <a:defRPr/>
            </a:pPr>
            <a:r>
              <a:rPr kumimoji="0" lang="en-GB" sz="1500" b="0" i="0" u="none" strike="noStrike" kern="1200" cap="none" spc="0" normalizeH="0" baseline="0" noProof="0">
                <a:ln>
                  <a:noFill/>
                </a:ln>
                <a:solidFill>
                  <a:prstClr val="black"/>
                </a:solidFill>
                <a:effectLst/>
                <a:uLnTx/>
                <a:uFillTx/>
                <a:latin typeface="Arial" pitchFamily="34" charset="0"/>
                <a:ea typeface="ヒラギノ角ゴ Pro W3" pitchFamily="84" charset="-128"/>
                <a:cs typeface="+mn-cs"/>
              </a:rPr>
              <a:t>flu vaccine has a good safety record and will help protect you. It cannot give you flu. Having the vaccination can encourage your colleagues to do likewise </a:t>
            </a:r>
          </a:p>
          <a:p>
            <a:pPr marL="215900" marR="0" lvl="2" indent="-215900" algn="l" defTabSz="914400" rtl="0" eaLnBrk="0" fontAlgn="base" latinLnBrk="0" hangingPunct="0">
              <a:lnSpc>
                <a:spcPct val="100000"/>
              </a:lnSpc>
              <a:spcBef>
                <a:spcPts val="0"/>
              </a:spcBef>
              <a:spcAft>
                <a:spcPts val="1200"/>
              </a:spcAft>
              <a:buClrTx/>
              <a:buSzTx/>
              <a:buFont typeface="Arial" pitchFamily="84" charset="0"/>
              <a:buChar char="•"/>
              <a:tabLst/>
              <a:defRPr/>
            </a:pPr>
            <a:r>
              <a:rPr kumimoji="0" lang="en-GB" sz="1500" b="0" i="0" u="none" strike="noStrike" kern="1200" cap="none" spc="0" normalizeH="0" baseline="0" noProof="0">
                <a:ln>
                  <a:noFill/>
                </a:ln>
                <a:solidFill>
                  <a:prstClr val="black"/>
                </a:solidFill>
                <a:effectLst/>
                <a:uLnTx/>
                <a:uFillTx/>
                <a:latin typeface="Arial" pitchFamily="34" charset="0"/>
                <a:ea typeface="ヒラギノ角ゴ Pro W3" pitchFamily="84" charset="-128"/>
                <a:cs typeface="+mn-cs"/>
              </a:rPr>
              <a:t>staff act as positive role models for patients aged 65 and over, those with long-term health conditions and pregnant women to take up the offer too</a:t>
            </a:r>
          </a:p>
          <a:p>
            <a:pPr marL="215900" marR="0" lvl="2" indent="-215900" algn="l" defTabSz="914400" rtl="0" eaLnBrk="0" fontAlgn="base" latinLnBrk="0" hangingPunct="0">
              <a:lnSpc>
                <a:spcPct val="100000"/>
              </a:lnSpc>
              <a:spcBef>
                <a:spcPts val="0"/>
              </a:spcBef>
              <a:spcAft>
                <a:spcPts val="1200"/>
              </a:spcAft>
              <a:buClrTx/>
              <a:buSzTx/>
              <a:buFont typeface="Arial" pitchFamily="84" charset="0"/>
              <a:buChar char="•"/>
              <a:tabLst/>
              <a:defRPr/>
            </a:pPr>
            <a:r>
              <a:rPr kumimoji="0" lang="en-GB" sz="1500" b="0" i="0" u="none" strike="noStrike" kern="1200" cap="none" spc="0" normalizeH="0" baseline="0" noProof="0">
                <a:ln>
                  <a:noFill/>
                </a:ln>
                <a:solidFill>
                  <a:prstClr val="black"/>
                </a:solidFill>
                <a:effectLst/>
                <a:uLnTx/>
                <a:uFillTx/>
                <a:latin typeface="Arial" pitchFamily="34" charset="0"/>
                <a:ea typeface="ヒラギノ角ゴ Pro W3" pitchFamily="84" charset="-128"/>
                <a:cs typeface="+mn-cs"/>
              </a:rPr>
              <a:t>duty of care as professionals to patients or residents to do everything in your power to protect them against infection, including being immunised against flu </a:t>
            </a:r>
          </a:p>
        </p:txBody>
      </p:sp>
      <p:sp>
        <p:nvSpPr>
          <p:cNvPr id="7" name="Slide Number Placeholder 6">
            <a:extLst>
              <a:ext uri="{FF2B5EF4-FFF2-40B4-BE49-F238E27FC236}">
                <a16:creationId xmlns:a16="http://schemas.microsoft.com/office/drawing/2014/main" id="{0980E9B1-53BA-48FB-BFB1-E98902F5D9B7}"/>
              </a:ext>
            </a:extLst>
          </p:cNvPr>
          <p:cNvSpPr>
            <a:spLocks noGrp="1"/>
          </p:cNvSpPr>
          <p:nvPr>
            <p:ph type="sldNum" sz="quarter" idx="11"/>
          </p:nvPr>
        </p:nvSpPr>
        <p:spPr/>
        <p:txBody>
          <a:bodyPr/>
          <a:lstStyle/>
          <a:p>
            <a:fld id="{344369E4-5DE7-46E5-874E-4FD437973785}" type="slidenum">
              <a:rPr lang="en-GB" smtClean="0"/>
              <a:pPr/>
              <a:t>93</a:t>
            </a:fld>
            <a:endParaRPr lang="en-GB" sz="1400"/>
          </a:p>
        </p:txBody>
      </p:sp>
      <p:sp>
        <p:nvSpPr>
          <p:cNvPr id="9" name="Footer Placeholder 8">
            <a:extLst>
              <a:ext uri="{FF2B5EF4-FFF2-40B4-BE49-F238E27FC236}">
                <a16:creationId xmlns:a16="http://schemas.microsoft.com/office/drawing/2014/main" id="{460E7767-B7DE-4DF5-B242-47980EB2A19C}"/>
              </a:ext>
            </a:extLst>
          </p:cNvPr>
          <p:cNvSpPr>
            <a:spLocks noGrp="1"/>
          </p:cNvSpPr>
          <p:nvPr>
            <p:ph type="ftr" sz="quarter" idx="10"/>
          </p:nvPr>
        </p:nvSpPr>
        <p:spPr/>
        <p:txBody>
          <a:bodyPr/>
          <a:lstStyle/>
          <a:p>
            <a:r>
              <a:rPr lang="en-US"/>
              <a:t>The national flu vaccination programme 2025 to 2026</a:t>
            </a:r>
            <a:endParaRPr lang="en-GB" sz="1400"/>
          </a:p>
        </p:txBody>
      </p:sp>
    </p:spTree>
    <p:extLst>
      <p:ext uri="{BB962C8B-B14F-4D97-AF65-F5344CB8AC3E}">
        <p14:creationId xmlns:p14="http://schemas.microsoft.com/office/powerpoint/2010/main" val="65030517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7C8F9-D71A-45C3-B79F-9DF45F37FCB2}"/>
              </a:ext>
            </a:extLst>
          </p:cNvPr>
          <p:cNvSpPr>
            <a:spLocks noGrp="1"/>
          </p:cNvSpPr>
          <p:nvPr>
            <p:ph type="title"/>
          </p:nvPr>
        </p:nvSpPr>
        <p:spPr>
          <a:xfrm>
            <a:off x="442168" y="394025"/>
            <a:ext cx="3569990" cy="711037"/>
          </a:xfrm>
        </p:spPr>
        <p:txBody>
          <a:bodyPr>
            <a:normAutofit/>
          </a:bodyPr>
          <a:lstStyle/>
          <a:p>
            <a:r>
              <a:rPr lang="en-GB"/>
              <a:t>Key messages</a:t>
            </a:r>
          </a:p>
        </p:txBody>
      </p:sp>
      <p:sp>
        <p:nvSpPr>
          <p:cNvPr id="3" name="Content Placeholder 2">
            <a:extLst>
              <a:ext uri="{FF2B5EF4-FFF2-40B4-BE49-F238E27FC236}">
                <a16:creationId xmlns:a16="http://schemas.microsoft.com/office/drawing/2014/main" id="{E1FA3673-9D27-4131-AB53-1BCD430CE0D1}"/>
              </a:ext>
            </a:extLst>
          </p:cNvPr>
          <p:cNvSpPr>
            <a:spLocks noGrp="1"/>
          </p:cNvSpPr>
          <p:nvPr>
            <p:ph idx="1"/>
          </p:nvPr>
        </p:nvSpPr>
        <p:spPr>
          <a:xfrm>
            <a:off x="414184" y="1410931"/>
            <a:ext cx="10858905" cy="4351338"/>
          </a:xfrm>
        </p:spPr>
        <p:txBody>
          <a:bodyPr>
            <a:noAutofit/>
          </a:bodyPr>
          <a:lstStyle/>
          <a:p>
            <a:pPr marL="266700" indent="-266700">
              <a:lnSpc>
                <a:spcPct val="120000"/>
              </a:lnSpc>
              <a:spcBef>
                <a:spcPts val="0"/>
              </a:spcBef>
            </a:pPr>
            <a:r>
              <a:rPr lang="en-GB" sz="1400">
                <a:latin typeface="Arial" charset="0"/>
                <a:ea typeface="ヒラギノ角ゴ Pro W3" charset="-128"/>
                <a:cs typeface="ヒラギノ角ゴ Pro W3" charset="-128"/>
              </a:rPr>
              <a:t>flu immunisation is one of the most effective interventions we can provide to reduce harm from flu and pressures on health and social care services during the winter</a:t>
            </a:r>
          </a:p>
          <a:p>
            <a:pPr marL="0" indent="0">
              <a:lnSpc>
                <a:spcPct val="120000"/>
              </a:lnSpc>
              <a:spcBef>
                <a:spcPts val="0"/>
              </a:spcBef>
              <a:spcAft>
                <a:spcPts val="0"/>
              </a:spcAft>
            </a:pPr>
            <a:endParaRPr lang="en-GB" sz="800">
              <a:latin typeface="Arial" charset="0"/>
              <a:ea typeface="ヒラギノ角ゴ Pro W3" charset="-128"/>
              <a:cs typeface="ヒラギノ角ゴ Pro W3" charset="-128"/>
            </a:endParaRPr>
          </a:p>
          <a:p>
            <a:pPr marL="266700" indent="-266700">
              <a:lnSpc>
                <a:spcPct val="120000"/>
              </a:lnSpc>
              <a:spcBef>
                <a:spcPts val="0"/>
              </a:spcBef>
            </a:pPr>
            <a:r>
              <a:rPr lang="en-GB" sz="1400"/>
              <a:t>it is important to increase flu vaccine uptake in clinical risk groups because of  increased risk of death and serious illness if people in these groups catch flu </a:t>
            </a:r>
          </a:p>
          <a:p>
            <a:pPr marL="0" indent="0">
              <a:lnSpc>
                <a:spcPct val="120000"/>
              </a:lnSpc>
              <a:spcBef>
                <a:spcPts val="0"/>
              </a:spcBef>
              <a:spcAft>
                <a:spcPts val="0"/>
              </a:spcAft>
            </a:pPr>
            <a:endParaRPr lang="en-GB" sz="800"/>
          </a:p>
          <a:p>
            <a:pPr marL="266700" indent="-266700">
              <a:lnSpc>
                <a:spcPct val="120000"/>
              </a:lnSpc>
              <a:spcBef>
                <a:spcPts val="0"/>
              </a:spcBef>
            </a:pPr>
            <a:r>
              <a:rPr lang="en-GB" sz="1400"/>
              <a:t>influenza during pregnancy may be associated with perinatal mortality, prematurity, smaller neonatal size, lower birth weight and increased risk of complications for mother</a:t>
            </a:r>
          </a:p>
          <a:p>
            <a:pPr marL="266700" indent="-266700">
              <a:lnSpc>
                <a:spcPct val="120000"/>
              </a:lnSpc>
              <a:spcBef>
                <a:spcPts val="0"/>
              </a:spcBef>
            </a:pPr>
            <a:endParaRPr lang="en-GB" sz="800"/>
          </a:p>
          <a:p>
            <a:pPr marL="266700" indent="-266700">
              <a:lnSpc>
                <a:spcPct val="120000"/>
              </a:lnSpc>
              <a:spcBef>
                <a:spcPts val="0"/>
              </a:spcBef>
            </a:pPr>
            <a:r>
              <a:rPr lang="en-GB" sz="1400"/>
              <a:t>vaccination of health and social care workers protects them and reduces the risk of them spreading flu to their patients, service users, colleagues and family members</a:t>
            </a:r>
          </a:p>
          <a:p>
            <a:pPr marL="266700" indent="-266700">
              <a:lnSpc>
                <a:spcPct val="120000"/>
              </a:lnSpc>
              <a:spcBef>
                <a:spcPts val="0"/>
              </a:spcBef>
            </a:pPr>
            <a:endParaRPr lang="en-GB" sz="800"/>
          </a:p>
          <a:p>
            <a:pPr marL="266700" indent="-266700">
              <a:lnSpc>
                <a:spcPct val="120000"/>
              </a:lnSpc>
              <a:spcBef>
                <a:spcPts val="0"/>
              </a:spcBef>
            </a:pPr>
            <a:r>
              <a:rPr lang="en-GB" sz="1400"/>
              <a:t>by preventing flu infection through vaccination, secondary bacterial infections such as pneumonia are prevented. This reduces the need for antibiotics and helps prevent antibiotic resistance</a:t>
            </a:r>
          </a:p>
          <a:p>
            <a:pPr marL="266700" indent="-266700">
              <a:lnSpc>
                <a:spcPct val="120000"/>
              </a:lnSpc>
              <a:spcBef>
                <a:spcPts val="0"/>
              </a:spcBef>
            </a:pPr>
            <a:endParaRPr lang="en-GB" sz="800"/>
          </a:p>
          <a:p>
            <a:pPr marL="266700" indent="-266700">
              <a:lnSpc>
                <a:spcPct val="120000"/>
              </a:lnSpc>
              <a:spcBef>
                <a:spcPts val="0"/>
              </a:spcBef>
            </a:pPr>
            <a:r>
              <a:rPr lang="en-GB" sz="1400"/>
              <a:t>for a number of years, only around half of patients aged 6 months to under 65 years in clinical risk groups have been vaccinated</a:t>
            </a:r>
          </a:p>
          <a:p>
            <a:pPr marL="0" indent="0">
              <a:lnSpc>
                <a:spcPct val="120000"/>
              </a:lnSpc>
              <a:spcBef>
                <a:spcPts val="0"/>
              </a:spcBef>
              <a:spcAft>
                <a:spcPts val="0"/>
              </a:spcAft>
            </a:pPr>
            <a:endParaRPr lang="en-GB" sz="800"/>
          </a:p>
          <a:p>
            <a:pPr marL="285750" indent="-285750">
              <a:lnSpc>
                <a:spcPct val="120000"/>
              </a:lnSpc>
              <a:spcBef>
                <a:spcPct val="0"/>
              </a:spcBef>
            </a:pPr>
            <a:r>
              <a:rPr lang="en-GB" sz="1400">
                <a:latin typeface="Arial" charset="0"/>
                <a:ea typeface="ヒラギノ角ゴ Pro W3" charset="-128"/>
                <a:cs typeface="ヒラギノ角ゴ Pro W3" charset="-128"/>
              </a:rPr>
              <a:t>the childhood flu programme should reduce the impact of seasonal flu on children and reduce transmission of flu within the community</a:t>
            </a:r>
          </a:p>
          <a:p>
            <a:pPr marL="0" indent="0">
              <a:lnSpc>
                <a:spcPct val="120000"/>
              </a:lnSpc>
              <a:spcBef>
                <a:spcPct val="0"/>
              </a:spcBef>
            </a:pPr>
            <a:endParaRPr lang="en-GB" sz="600">
              <a:latin typeface="Arial" charset="0"/>
              <a:ea typeface="ヒラギノ角ゴ Pro W3" charset="-128"/>
              <a:cs typeface="ヒラギノ角ゴ Pro W3" charset="-128"/>
            </a:endParaRPr>
          </a:p>
          <a:p>
            <a:pPr marL="285750" indent="-285750">
              <a:lnSpc>
                <a:spcPct val="120000"/>
              </a:lnSpc>
              <a:spcBef>
                <a:spcPct val="0"/>
              </a:spcBef>
            </a:pPr>
            <a:r>
              <a:rPr lang="en-GB" sz="1400">
                <a:latin typeface="Arial" charset="0"/>
                <a:ea typeface="ヒラギノ角ゴ Pro W3" charset="-128"/>
                <a:cs typeface="ヒラギノ角ゴ Pro W3" charset="-128"/>
              </a:rPr>
              <a:t>by reducing transmission of flu, it should also avert many cases of severe flu and flu-related deaths in older adults and people in clinical risk groups</a:t>
            </a:r>
          </a:p>
        </p:txBody>
      </p:sp>
      <p:sp>
        <p:nvSpPr>
          <p:cNvPr id="7" name="Slide Number Placeholder 6">
            <a:extLst>
              <a:ext uri="{FF2B5EF4-FFF2-40B4-BE49-F238E27FC236}">
                <a16:creationId xmlns:a16="http://schemas.microsoft.com/office/drawing/2014/main" id="{EDD4B9D5-8CE2-4F10-9A89-6AE606EB3BDC}"/>
              </a:ext>
            </a:extLst>
          </p:cNvPr>
          <p:cNvSpPr>
            <a:spLocks noGrp="1"/>
          </p:cNvSpPr>
          <p:nvPr>
            <p:ph type="sldNum" sz="quarter" idx="11"/>
          </p:nvPr>
        </p:nvSpPr>
        <p:spPr/>
        <p:txBody>
          <a:bodyPr/>
          <a:lstStyle/>
          <a:p>
            <a:fld id="{344369E4-5DE7-46E5-874E-4FD437973785}" type="slidenum">
              <a:rPr lang="en-GB" smtClean="0"/>
              <a:pPr/>
              <a:t>94</a:t>
            </a:fld>
            <a:endParaRPr lang="en-GB" sz="1400"/>
          </a:p>
        </p:txBody>
      </p:sp>
      <p:sp>
        <p:nvSpPr>
          <p:cNvPr id="9" name="Footer Placeholder 8">
            <a:extLst>
              <a:ext uri="{FF2B5EF4-FFF2-40B4-BE49-F238E27FC236}">
                <a16:creationId xmlns:a16="http://schemas.microsoft.com/office/drawing/2014/main" id="{1FC9D91B-A452-443C-90A2-7302F79311EC}"/>
              </a:ext>
            </a:extLst>
          </p:cNvPr>
          <p:cNvSpPr>
            <a:spLocks noGrp="1"/>
          </p:cNvSpPr>
          <p:nvPr>
            <p:ph type="ftr" sz="quarter" idx="10"/>
          </p:nvPr>
        </p:nvSpPr>
        <p:spPr/>
        <p:txBody>
          <a:bodyPr/>
          <a:lstStyle/>
          <a:p>
            <a:r>
              <a:rPr lang="en-US"/>
              <a:t>The national flu vaccination programme 2025 to 2026</a:t>
            </a:r>
            <a:endParaRPr lang="en-GB" sz="1400"/>
          </a:p>
        </p:txBody>
      </p:sp>
    </p:spTree>
    <p:extLst>
      <p:ext uri="{BB962C8B-B14F-4D97-AF65-F5344CB8AC3E}">
        <p14:creationId xmlns:p14="http://schemas.microsoft.com/office/powerpoint/2010/main" val="107844816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58F73-1EA3-4DBB-9185-4B14D1755BF4}"/>
              </a:ext>
            </a:extLst>
          </p:cNvPr>
          <p:cNvSpPr>
            <a:spLocks noGrp="1"/>
          </p:cNvSpPr>
          <p:nvPr>
            <p:ph type="title"/>
          </p:nvPr>
        </p:nvSpPr>
        <p:spPr>
          <a:xfrm>
            <a:off x="572802" y="366034"/>
            <a:ext cx="2646259" cy="734984"/>
          </a:xfrm>
        </p:spPr>
        <p:txBody>
          <a:bodyPr/>
          <a:lstStyle/>
          <a:p>
            <a:r>
              <a:rPr lang="en-GB">
                <a:latin typeface="Arial" charset="0"/>
                <a:ea typeface="ヒラギノ角ゴ Pro W3" charset="-128"/>
                <a:cs typeface="ヒラギノ角ゴ Pro W3" charset="-128"/>
              </a:rPr>
              <a:t>Resources</a:t>
            </a:r>
            <a:endParaRPr lang="en-GB"/>
          </a:p>
        </p:txBody>
      </p:sp>
      <p:sp>
        <p:nvSpPr>
          <p:cNvPr id="3" name="Content Placeholder 2">
            <a:extLst>
              <a:ext uri="{FF2B5EF4-FFF2-40B4-BE49-F238E27FC236}">
                <a16:creationId xmlns:a16="http://schemas.microsoft.com/office/drawing/2014/main" id="{3C7A81D6-3C8D-420B-BB58-92C4A697858F}"/>
              </a:ext>
            </a:extLst>
          </p:cNvPr>
          <p:cNvSpPr>
            <a:spLocks noGrp="1"/>
          </p:cNvSpPr>
          <p:nvPr>
            <p:ph idx="1"/>
          </p:nvPr>
        </p:nvSpPr>
        <p:spPr>
          <a:xfrm>
            <a:off x="470235" y="1416513"/>
            <a:ext cx="11328475" cy="4706841"/>
          </a:xfrm>
        </p:spPr>
        <p:txBody>
          <a:bodyPr>
            <a:noAutofit/>
          </a:bodyPr>
          <a:lstStyle/>
          <a:p>
            <a:pPr>
              <a:lnSpc>
                <a:spcPct val="100000"/>
              </a:lnSpc>
              <a:spcBef>
                <a:spcPts val="600"/>
              </a:spcBef>
              <a:buFont typeface="Arial"/>
              <a:buChar char="•"/>
            </a:pPr>
            <a:r>
              <a:rPr lang="en-GB" sz="1800" b="1" dirty="0">
                <a:solidFill>
                  <a:srgbClr val="000000"/>
                </a:solidFill>
                <a:latin typeface="Arial"/>
                <a:ea typeface="ヒラギノ角ゴ Pro W3"/>
                <a:cs typeface="ヒラギノ角ゴ Pro W3"/>
              </a:rPr>
              <a:t>Letters detailing 2025 to 2026 flu programme</a:t>
            </a:r>
            <a:r>
              <a:rPr lang="en-GB" sz="1800" dirty="0">
                <a:solidFill>
                  <a:srgbClr val="000000"/>
                </a:solidFill>
                <a:latin typeface="Arial"/>
                <a:ea typeface="ヒラギノ角ゴ Pro W3"/>
                <a:cs typeface="ヒラギノ角ゴ Pro W3"/>
              </a:rPr>
              <a:t>              </a:t>
            </a:r>
            <a:br>
              <a:rPr lang="en-GB" sz="1800" dirty="0">
                <a:solidFill>
                  <a:srgbClr val="000000"/>
                </a:solidFill>
                <a:latin typeface="Arial"/>
                <a:ea typeface="ヒラギノ角ゴ Pro W3"/>
                <a:cs typeface="ヒラギノ角ゴ Pro W3"/>
              </a:rPr>
            </a:br>
            <a:r>
              <a:rPr lang="en-GB" sz="1800" dirty="0">
                <a:solidFill>
                  <a:srgbClr val="000000"/>
                </a:solidFill>
                <a:latin typeface="Arial"/>
                <a:ea typeface="ヒラギノ角ゴ Pro W3"/>
                <a:cs typeface="ヒラギノ角ゴ Pro W3"/>
              </a:rPr>
              <a:t>Available at: </a:t>
            </a:r>
            <a:r>
              <a:rPr lang="en-GB" sz="1800" dirty="0">
                <a:solidFill>
                  <a:srgbClr val="000000"/>
                </a:solidFill>
                <a:latin typeface="Arial"/>
                <a:ea typeface="ヒラギノ角ゴ Pro W3"/>
                <a:cs typeface="ヒラギノ角ゴ Pro W3"/>
                <a:hlinkClick r:id="rId2"/>
              </a:rPr>
              <a:t>www.gov.uk/government/publications/national-flu-immunisation-programme-plan-2025-to-2026</a:t>
            </a:r>
            <a:r>
              <a:rPr lang="en-GB" sz="1800" dirty="0">
                <a:solidFill>
                  <a:srgbClr val="000000"/>
                </a:solidFill>
                <a:latin typeface="Arial"/>
                <a:ea typeface="ヒラギノ角ゴ Pro W3"/>
                <a:cs typeface="ヒラギノ角ゴ Pro W3"/>
              </a:rPr>
              <a:t> </a:t>
            </a:r>
          </a:p>
          <a:p>
            <a:pPr>
              <a:lnSpc>
                <a:spcPct val="100000"/>
              </a:lnSpc>
              <a:spcBef>
                <a:spcPts val="600"/>
              </a:spcBef>
              <a:buFont typeface="Arial"/>
              <a:buChar char="•"/>
            </a:pPr>
            <a:r>
              <a:rPr lang="en-GB" sz="1800" b="1" dirty="0">
                <a:solidFill>
                  <a:schemeClr val="tx1"/>
                </a:solidFill>
                <a:latin typeface="Arial" charset="0"/>
                <a:ea typeface="ヒラギノ角ゴ Pro W3" charset="-128"/>
                <a:cs typeface="ヒラギノ角ゴ Pro W3" charset="-128"/>
              </a:rPr>
              <a:t>Green Book Influenza chapter </a:t>
            </a:r>
            <a:r>
              <a:rPr lang="en-GB" sz="1800" dirty="0">
                <a:solidFill>
                  <a:schemeClr val="tx1"/>
                </a:solidFill>
                <a:latin typeface="Arial" charset="0"/>
                <a:ea typeface="ヒラギノ角ゴ Pro W3" charset="-128"/>
                <a:cs typeface="ヒラギノ角ゴ Pro W3" charset="-128"/>
              </a:rPr>
              <a:t>Available at: </a:t>
            </a:r>
            <a:r>
              <a:rPr lang="en-GB" sz="1800" dirty="0">
                <a:solidFill>
                  <a:schemeClr val="tx1"/>
                </a:solidFill>
                <a:latin typeface="Arial" charset="0"/>
                <a:ea typeface="ヒラギノ角ゴ Pro W3" charset="-128"/>
                <a:cs typeface="ヒラギノ角ゴ Pro W3" charset="-128"/>
                <a:hlinkClick r:id="rId3"/>
              </a:rPr>
              <a:t>www.gov.uk/government/publications/influenza-the-green-book-chapter-19</a:t>
            </a:r>
            <a:r>
              <a:rPr lang="en-GB" sz="1800" dirty="0">
                <a:solidFill>
                  <a:schemeClr val="tx1"/>
                </a:solidFill>
                <a:latin typeface="Arial" charset="0"/>
                <a:ea typeface="ヒラギノ角ゴ Pro W3" charset="-128"/>
                <a:cs typeface="ヒラギノ角ゴ Pro W3" charset="-128"/>
              </a:rPr>
              <a:t> </a:t>
            </a:r>
          </a:p>
          <a:p>
            <a:pPr>
              <a:lnSpc>
                <a:spcPct val="100000"/>
              </a:lnSpc>
              <a:spcBef>
                <a:spcPts val="600"/>
              </a:spcBef>
              <a:buFont typeface="Arial"/>
              <a:buChar char="•"/>
            </a:pPr>
            <a:r>
              <a:rPr lang="en-GB" sz="1800" b="1" dirty="0">
                <a:solidFill>
                  <a:schemeClr val="tx1"/>
                </a:solidFill>
                <a:latin typeface="Arial" charset="0"/>
                <a:ea typeface="ヒラギノ角ゴ Pro W3" charset="-128"/>
                <a:cs typeface="ヒラギノ角ゴ Pro W3" charset="-128"/>
              </a:rPr>
              <a:t>Leaflets, posters, information materials and other resources to support the annual flu programme </a:t>
            </a:r>
            <a:r>
              <a:rPr lang="en-GB" sz="1800" dirty="0">
                <a:solidFill>
                  <a:schemeClr val="tx1"/>
                </a:solidFill>
                <a:latin typeface="Arial" charset="0"/>
                <a:ea typeface="ヒラギノ角ゴ Pro W3" charset="-128"/>
                <a:cs typeface="ヒラギノ角ゴ Pro W3" charset="-128"/>
              </a:rPr>
              <a:t>Available at: </a:t>
            </a:r>
            <a:r>
              <a:rPr lang="en-GB" sz="1800" dirty="0">
                <a:solidFill>
                  <a:schemeClr val="tx1"/>
                </a:solidFill>
                <a:latin typeface="Arial" charset="0"/>
                <a:ea typeface="ヒラギノ角ゴ Pro W3" charset="-128"/>
                <a:cs typeface="ヒラギノ角ゴ Pro W3" charset="-128"/>
                <a:hlinkClick r:id="rId4"/>
              </a:rPr>
              <a:t>www.gov.uk/government/collections/annual-flu-programme</a:t>
            </a:r>
            <a:r>
              <a:rPr lang="en-GB" sz="1800" dirty="0">
                <a:solidFill>
                  <a:schemeClr val="tx1"/>
                </a:solidFill>
                <a:latin typeface="Arial" charset="0"/>
                <a:ea typeface="ヒラギノ角ゴ Pro W3" charset="-128"/>
                <a:cs typeface="ヒラギノ角ゴ Pro W3" charset="-128"/>
              </a:rPr>
              <a:t> </a:t>
            </a:r>
          </a:p>
          <a:p>
            <a:pPr>
              <a:lnSpc>
                <a:spcPct val="100000"/>
              </a:lnSpc>
              <a:spcBef>
                <a:spcPts val="600"/>
              </a:spcBef>
              <a:buFont typeface="Arial"/>
              <a:buChar char="•"/>
            </a:pPr>
            <a:r>
              <a:rPr lang="en-GB" sz="1800" b="1" dirty="0">
                <a:latin typeface="Arial" charset="0"/>
                <a:ea typeface="ヒラギノ角ゴ Pro W3" charset="-128"/>
                <a:cs typeface="ヒラギノ角ゴ Pro W3" charset="-128"/>
              </a:rPr>
              <a:t>A flu elearning programme is freely available to access </a:t>
            </a:r>
            <a:r>
              <a:rPr lang="en-GB" sz="1800" dirty="0">
                <a:latin typeface="Arial" charset="0"/>
                <a:ea typeface="ヒラギノ角ゴ Pro W3" charset="-128"/>
                <a:cs typeface="ヒラギノ角ゴ Pro W3" charset="-128"/>
                <a:hlinkClick r:id="rId5"/>
              </a:rPr>
              <a:t>https://www.e-lfh.org.uk/programmes/flu-immunisation/</a:t>
            </a:r>
            <a:r>
              <a:rPr lang="en-GB" sz="1800" dirty="0">
                <a:latin typeface="Arial" charset="0"/>
                <a:ea typeface="ヒラギノ角ゴ Pro W3" charset="-128"/>
                <a:cs typeface="ヒラギノ角ゴ Pro W3" charset="-128"/>
              </a:rPr>
              <a:t> </a:t>
            </a:r>
          </a:p>
          <a:p>
            <a:pPr>
              <a:lnSpc>
                <a:spcPct val="100000"/>
              </a:lnSpc>
              <a:spcBef>
                <a:spcPts val="600"/>
              </a:spcBef>
              <a:buFont typeface="Arial"/>
              <a:buChar char="•"/>
            </a:pPr>
            <a:r>
              <a:rPr lang="en-GB" sz="1800" b="1" dirty="0">
                <a:solidFill>
                  <a:schemeClr val="tx1"/>
                </a:solidFill>
                <a:latin typeface="Arial" charset="0"/>
                <a:ea typeface="ヒラギノ角ゴ Pro W3" charset="-128"/>
                <a:cs typeface="ヒラギノ角ゴ Pro W3" charset="-128"/>
              </a:rPr>
              <a:t>PGD templates for flu vaccines </a:t>
            </a:r>
            <a:r>
              <a:rPr lang="en-GB" sz="1800" dirty="0">
                <a:solidFill>
                  <a:schemeClr val="tx1"/>
                </a:solidFill>
                <a:latin typeface="Arial" charset="0"/>
                <a:ea typeface="ヒラギノ角ゴ Pro W3" charset="-128"/>
                <a:cs typeface="ヒラギノ角ゴ Pro W3" charset="-128"/>
                <a:hlinkClick r:id="rId6"/>
              </a:rPr>
              <a:t>www.gov.uk/government/collections/immunisation-patient-group-direction-pgd</a:t>
            </a:r>
            <a:r>
              <a:rPr lang="en-GB" sz="1800" dirty="0">
                <a:solidFill>
                  <a:schemeClr val="tx1"/>
                </a:solidFill>
                <a:latin typeface="Arial" charset="0"/>
                <a:ea typeface="ヒラギノ角ゴ Pro W3" charset="-128"/>
                <a:cs typeface="ヒラギノ角ゴ Pro W3" charset="-128"/>
              </a:rPr>
              <a:t>  </a:t>
            </a:r>
          </a:p>
          <a:p>
            <a:pPr>
              <a:lnSpc>
                <a:spcPct val="100000"/>
              </a:lnSpc>
              <a:spcBef>
                <a:spcPts val="600"/>
              </a:spcBef>
              <a:buFont typeface="Arial"/>
              <a:buChar char="•"/>
            </a:pPr>
            <a:r>
              <a:rPr lang="en-GB" sz="1800" b="1" dirty="0">
                <a:solidFill>
                  <a:schemeClr val="tx1"/>
                </a:solidFill>
                <a:latin typeface="Arial" charset="0"/>
                <a:ea typeface="ヒラギノ角ゴ Pro W3" charset="-128"/>
                <a:cs typeface="ヒラギノ角ゴ Pro W3" charset="-128"/>
              </a:rPr>
              <a:t>A video for health professionals on how to administer the LAIV vaccine </a:t>
            </a:r>
            <a:r>
              <a:rPr lang="en-GB" sz="1800" dirty="0">
                <a:solidFill>
                  <a:schemeClr val="tx1"/>
                </a:solidFill>
                <a:latin typeface="Arial" charset="0"/>
                <a:ea typeface="ヒラギノ角ゴ Pro W3" charset="-128"/>
                <a:cs typeface="ヒラギノ角ゴ Pro W3" charset="-128"/>
              </a:rPr>
              <a:t>produced by NHS Education for Scotland is available at </a:t>
            </a:r>
            <a:r>
              <a:rPr lang="en-GB" sz="1800" dirty="0">
                <a:solidFill>
                  <a:schemeClr val="tx1"/>
                </a:solidFill>
                <a:latin typeface="Arial" charset="0"/>
                <a:ea typeface="ヒラギノ角ゴ Pro W3" charset="-128"/>
                <a:cs typeface="ヒラギノ角ゴ Pro W3" charset="-128"/>
                <a:hlinkClick r:id="rId7"/>
              </a:rPr>
              <a:t>https://learn.nes.nhs.scot/14743/immunisation/seasonal-flu#video</a:t>
            </a:r>
            <a:r>
              <a:rPr lang="en-GB" sz="1800" dirty="0">
                <a:solidFill>
                  <a:schemeClr val="tx1"/>
                </a:solidFill>
                <a:latin typeface="Arial" charset="0"/>
                <a:ea typeface="ヒラギノ角ゴ Pro W3" charset="-128"/>
                <a:cs typeface="ヒラギノ角ゴ Pro W3" charset="-128"/>
              </a:rPr>
              <a:t> </a:t>
            </a:r>
          </a:p>
          <a:p>
            <a:pPr>
              <a:lnSpc>
                <a:spcPct val="100000"/>
              </a:lnSpc>
              <a:spcBef>
                <a:spcPts val="600"/>
              </a:spcBef>
              <a:buFont typeface="Arial"/>
              <a:buChar char="•"/>
            </a:pPr>
            <a:r>
              <a:rPr lang="en-GB" sz="1800" b="1" dirty="0">
                <a:solidFill>
                  <a:schemeClr val="tx1"/>
                </a:solidFill>
                <a:latin typeface="Arial" charset="0"/>
                <a:ea typeface="ヒラギノ角ゴ Pro W3" charset="-128"/>
                <a:cs typeface="ヒラギノ角ゴ Pro W3" charset="-128"/>
              </a:rPr>
              <a:t>Summaries of Product Characteristics (SmPC) for flu vaccines </a:t>
            </a:r>
            <a:r>
              <a:rPr lang="en-GB" sz="1800" dirty="0">
                <a:solidFill>
                  <a:schemeClr val="tx1"/>
                </a:solidFill>
                <a:latin typeface="Arial" charset="0"/>
                <a:ea typeface="ヒラギノ角ゴ Pro W3" charset="-128"/>
                <a:cs typeface="ヒラギノ角ゴ Pro W3" charset="-128"/>
              </a:rPr>
              <a:t>are</a:t>
            </a:r>
            <a:r>
              <a:rPr lang="en-GB" sz="1800" b="1" dirty="0">
                <a:solidFill>
                  <a:schemeClr val="tx1"/>
                </a:solidFill>
                <a:latin typeface="Arial" charset="0"/>
                <a:ea typeface="ヒラギノ角ゴ Pro W3" charset="-128"/>
                <a:cs typeface="ヒラギノ角ゴ Pro W3" charset="-128"/>
              </a:rPr>
              <a:t> </a:t>
            </a:r>
            <a:r>
              <a:rPr lang="en-GB" sz="1800" dirty="0">
                <a:solidFill>
                  <a:schemeClr val="tx1"/>
                </a:solidFill>
                <a:latin typeface="Arial" charset="0"/>
                <a:ea typeface="ヒラギノ角ゴ Pro W3" charset="-128"/>
                <a:cs typeface="ヒラギノ角ゴ Pro W3" charset="-128"/>
              </a:rPr>
              <a:t>available at </a:t>
            </a:r>
            <a:r>
              <a:rPr lang="en-GB" sz="1800" dirty="0">
                <a:solidFill>
                  <a:schemeClr val="tx1"/>
                </a:solidFill>
                <a:latin typeface="Arial" charset="0"/>
                <a:ea typeface="ヒラギノ角ゴ Pro W3" charset="-128"/>
                <a:cs typeface="ヒラギノ角ゴ Pro W3" charset="-128"/>
                <a:hlinkClick r:id="rId8"/>
              </a:rPr>
              <a:t>www.medicines.org.uk/emc/</a:t>
            </a:r>
            <a:r>
              <a:rPr lang="en-GB" sz="1800" dirty="0">
                <a:solidFill>
                  <a:schemeClr val="tx1"/>
                </a:solidFill>
                <a:latin typeface="Arial" charset="0"/>
                <a:ea typeface="ヒラギノ角ゴ Pro W3" charset="-128"/>
                <a:cs typeface="ヒラギノ角ゴ Pro W3" charset="-128"/>
              </a:rPr>
              <a:t> </a:t>
            </a:r>
          </a:p>
          <a:p>
            <a:pPr lvl="0">
              <a:lnSpc>
                <a:spcPct val="100000"/>
              </a:lnSpc>
              <a:spcBef>
                <a:spcPts val="600"/>
              </a:spcBef>
              <a:buFont typeface="Arial"/>
              <a:buChar char="•"/>
            </a:pPr>
            <a:r>
              <a:rPr lang="en-GB" sz="1800" b="1" dirty="0">
                <a:solidFill>
                  <a:srgbClr val="000000"/>
                </a:solidFill>
                <a:latin typeface="Arial" charset="0"/>
                <a:ea typeface="ヒラギノ角ゴ Pro W3" charset="-128"/>
                <a:cs typeface="ヒラギノ角ゴ Pro W3" charset="-128"/>
              </a:rPr>
              <a:t>Leaflets and posters </a:t>
            </a:r>
            <a:r>
              <a:rPr lang="en-GB" sz="1800" dirty="0">
                <a:solidFill>
                  <a:srgbClr val="000000"/>
                </a:solidFill>
                <a:latin typeface="Arial" charset="0"/>
                <a:ea typeface="ヒラギノ角ゴ Pro W3" charset="-128"/>
                <a:cs typeface="ヒラギノ角ゴ Pro W3" charset="-128"/>
              </a:rPr>
              <a:t>prepared specifically for the flu programme. Available at: </a:t>
            </a:r>
            <a:r>
              <a:rPr lang="en-GB" sz="1800" dirty="0">
                <a:solidFill>
                  <a:srgbClr val="000000"/>
                </a:solidFill>
                <a:latin typeface="Arial" charset="0"/>
                <a:ea typeface="ヒラギノ角ゴ Pro W3" charset="-128"/>
                <a:cs typeface="ヒラギノ角ゴ Pro W3" charset="-128"/>
                <a:hlinkClick r:id="rId4"/>
              </a:rPr>
              <a:t>www.gov.uk/government/collections/annual-flu-programme</a:t>
            </a:r>
            <a:r>
              <a:rPr lang="en-GB" sz="1800" dirty="0">
                <a:solidFill>
                  <a:srgbClr val="000000"/>
                </a:solidFill>
                <a:latin typeface="Arial" charset="0"/>
                <a:ea typeface="ヒラギノ角ゴ Pro W3" charset="-128"/>
                <a:cs typeface="ヒラギノ角ゴ Pro W3" charset="-128"/>
              </a:rPr>
              <a:t> and </a:t>
            </a:r>
            <a:r>
              <a:rPr lang="en-GB" sz="1800" dirty="0">
                <a:solidFill>
                  <a:srgbClr val="000000"/>
                </a:solidFill>
                <a:latin typeface="Arial" charset="0"/>
                <a:ea typeface="ヒラギノ角ゴ Pro W3" charset="-128"/>
                <a:cs typeface="ヒラギノ角ゴ Pro W3" charset="-128"/>
                <a:hlinkClick r:id="rId9"/>
              </a:rPr>
              <a:t>www.healthpublications.gov.uk/Home.html</a:t>
            </a:r>
            <a:r>
              <a:rPr lang="en-GB" sz="1800" dirty="0">
                <a:solidFill>
                  <a:srgbClr val="000000"/>
                </a:solidFill>
                <a:latin typeface="Arial" charset="0"/>
                <a:ea typeface="ヒラギノ角ゴ Pro W3" charset="-128"/>
                <a:cs typeface="ヒラギノ角ゴ Pro W3" charset="-128"/>
              </a:rPr>
              <a:t> </a:t>
            </a:r>
          </a:p>
        </p:txBody>
      </p:sp>
      <p:sp>
        <p:nvSpPr>
          <p:cNvPr id="7" name="Slide Number Placeholder 6">
            <a:extLst>
              <a:ext uri="{FF2B5EF4-FFF2-40B4-BE49-F238E27FC236}">
                <a16:creationId xmlns:a16="http://schemas.microsoft.com/office/drawing/2014/main" id="{BEF0DDFC-AAA3-4D69-9427-B57D8CFD8E79}"/>
              </a:ext>
            </a:extLst>
          </p:cNvPr>
          <p:cNvSpPr>
            <a:spLocks noGrp="1"/>
          </p:cNvSpPr>
          <p:nvPr>
            <p:ph type="sldNum" sz="quarter" idx="11"/>
          </p:nvPr>
        </p:nvSpPr>
        <p:spPr/>
        <p:txBody>
          <a:bodyPr/>
          <a:lstStyle/>
          <a:p>
            <a:fld id="{344369E4-5DE7-46E5-874E-4FD437973785}" type="slidenum">
              <a:rPr lang="en-GB" smtClean="0"/>
              <a:pPr/>
              <a:t>95</a:t>
            </a:fld>
            <a:endParaRPr lang="en-GB" sz="1400"/>
          </a:p>
        </p:txBody>
      </p:sp>
      <p:sp>
        <p:nvSpPr>
          <p:cNvPr id="9" name="Footer Placeholder 8">
            <a:extLst>
              <a:ext uri="{FF2B5EF4-FFF2-40B4-BE49-F238E27FC236}">
                <a16:creationId xmlns:a16="http://schemas.microsoft.com/office/drawing/2014/main" id="{18A4EAEC-42E9-482A-B69E-CD3AF22E982E}"/>
              </a:ext>
            </a:extLst>
          </p:cNvPr>
          <p:cNvSpPr>
            <a:spLocks noGrp="1"/>
          </p:cNvSpPr>
          <p:nvPr>
            <p:ph type="ftr" sz="quarter" idx="10"/>
          </p:nvPr>
        </p:nvSpPr>
        <p:spPr/>
        <p:txBody>
          <a:bodyPr/>
          <a:lstStyle/>
          <a:p>
            <a:r>
              <a:rPr lang="en-US"/>
              <a:t>The national flu vaccination programme 2025 to 2026</a:t>
            </a:r>
            <a:endParaRPr lang="en-GB" sz="1400"/>
          </a:p>
        </p:txBody>
      </p:sp>
    </p:spTree>
    <p:extLst>
      <p:ext uri="{BB962C8B-B14F-4D97-AF65-F5344CB8AC3E}">
        <p14:creationId xmlns:p14="http://schemas.microsoft.com/office/powerpoint/2010/main" val="143911909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idx="4294967295"/>
          </p:nvPr>
        </p:nvSpPr>
        <p:spPr>
          <a:xfrm>
            <a:off x="605257" y="381874"/>
            <a:ext cx="5077088" cy="747131"/>
          </a:xfrm>
        </p:spPr>
        <p:txBody>
          <a:bodyPr wrap="square" numCol="1" anchorCtr="0" compatLnSpc="1">
            <a:prstTxWarp prst="textNoShape">
              <a:avLst/>
            </a:prstTxWarp>
            <a:normAutofit fontScale="90000"/>
          </a:bodyPr>
          <a:lstStyle/>
          <a:p>
            <a:r>
              <a:rPr lang="en-GB">
                <a:latin typeface="Arial" charset="0"/>
                <a:ea typeface="ヒラギノ角ゴ Pro W3" charset="-128"/>
                <a:cs typeface="ヒラギノ角ゴ Pro W3" charset="-128"/>
              </a:rPr>
              <a:t>Resources (continued)</a:t>
            </a:r>
            <a:br>
              <a:rPr lang="en-GB" b="1">
                <a:solidFill>
                  <a:schemeClr val="tx1"/>
                </a:solidFill>
                <a:ea typeface="ヒラギノ角ゴ Pro W3" charset="-128"/>
                <a:cs typeface="ヒラギノ角ゴ Pro W3" charset="-128"/>
              </a:rPr>
            </a:br>
            <a:endParaRPr lang="en-GB">
              <a:ea typeface="ヒラギノ角ゴ Pro W3" charset="-128"/>
              <a:cs typeface="ヒラギノ角ゴ Pro W3" charset="-128"/>
            </a:endParaRPr>
          </a:p>
        </p:txBody>
      </p:sp>
      <p:sp>
        <p:nvSpPr>
          <p:cNvPr id="8" name="Content Placeholder 2"/>
          <p:cNvSpPr>
            <a:spLocks noGrp="1"/>
          </p:cNvSpPr>
          <p:nvPr>
            <p:ph idx="4294967295"/>
          </p:nvPr>
        </p:nvSpPr>
        <p:spPr>
          <a:xfrm>
            <a:off x="363794" y="1529096"/>
            <a:ext cx="5152103" cy="4735209"/>
          </a:xfrm>
        </p:spPr>
        <p:txBody>
          <a:bodyPr>
            <a:normAutofit/>
          </a:bodyPr>
          <a:lstStyle/>
          <a:p>
            <a:pPr>
              <a:spcBef>
                <a:spcPts val="600"/>
              </a:spcBef>
              <a:buFont typeface="Arial"/>
              <a:buChar char="•"/>
            </a:pPr>
            <a:r>
              <a:rPr lang="en-GB" sz="2000" b="1" i="0" dirty="0">
                <a:solidFill>
                  <a:srgbClr val="0B0C0C"/>
                </a:solidFill>
                <a:effectLst/>
                <a:latin typeface="+mn-lt"/>
              </a:rPr>
              <a:t>Flu vaccination guidance and resources for schools </a:t>
            </a:r>
            <a:r>
              <a:rPr lang="en-GB" sz="1800" i="0" dirty="0">
                <a:solidFill>
                  <a:srgbClr val="0B0C0C"/>
                </a:solidFill>
                <a:effectLst/>
                <a:latin typeface="+mn-lt"/>
                <a:hlinkClick r:id="rId3"/>
              </a:rPr>
              <a:t>www.gov.uk/government/publications/flu-vaccination-in-schools</a:t>
            </a:r>
            <a:r>
              <a:rPr lang="en-GB" sz="1800" i="0" dirty="0">
                <a:solidFill>
                  <a:srgbClr val="0B0C0C"/>
                </a:solidFill>
                <a:effectLst/>
                <a:latin typeface="+mn-lt"/>
              </a:rPr>
              <a:t> </a:t>
            </a:r>
            <a:endParaRPr lang="en-GB" sz="1800" dirty="0">
              <a:solidFill>
                <a:srgbClr val="000000"/>
              </a:solidFill>
              <a:latin typeface="+mn-lt"/>
              <a:ea typeface="ヒラギノ角ゴ Pro W3" charset="-128"/>
              <a:cs typeface="ヒラギノ角ゴ Pro W3" charset="-128"/>
            </a:endParaRPr>
          </a:p>
          <a:p>
            <a:pPr>
              <a:spcBef>
                <a:spcPts val="600"/>
              </a:spcBef>
              <a:buFont typeface="Arial"/>
              <a:buChar char="•"/>
            </a:pPr>
            <a:r>
              <a:rPr lang="en-GB" sz="2000" b="1" dirty="0">
                <a:solidFill>
                  <a:srgbClr val="000000"/>
                </a:solidFill>
                <a:latin typeface="Arial" charset="0"/>
                <a:ea typeface="ヒラギノ角ゴ Pro W3" charset="-128"/>
                <a:cs typeface="ヒラギノ角ゴ Pro W3" charset="-128"/>
              </a:rPr>
              <a:t>Flu immunisation: toolkit for programme extension to children </a:t>
            </a:r>
            <a:r>
              <a:rPr lang="en-GB" sz="1800" dirty="0">
                <a:solidFill>
                  <a:srgbClr val="000000"/>
                </a:solidFill>
                <a:latin typeface="Arial" charset="0"/>
                <a:ea typeface="ヒラギノ角ゴ Pro W3" charset="-128"/>
                <a:cs typeface="ヒラギノ角ゴ Pro W3" charset="-128"/>
                <a:hlinkClick r:id="rId4"/>
              </a:rPr>
              <a:t>www.gov.uk/government/publications/flu-immunisation-toolkit-for-programme-extension-to-children</a:t>
            </a:r>
            <a:r>
              <a:rPr lang="en-GB" sz="1800" dirty="0">
                <a:solidFill>
                  <a:srgbClr val="000000"/>
                </a:solidFill>
                <a:latin typeface="Arial" charset="0"/>
                <a:ea typeface="ヒラギノ角ゴ Pro W3" charset="-128"/>
                <a:cs typeface="ヒラギノ角ゴ Pro W3" charset="-128"/>
              </a:rPr>
              <a:t> </a:t>
            </a:r>
          </a:p>
          <a:p>
            <a:pPr>
              <a:spcBef>
                <a:spcPts val="600"/>
              </a:spcBef>
              <a:buFont typeface="Arial"/>
              <a:buChar char="•"/>
            </a:pPr>
            <a:r>
              <a:rPr lang="en-GB" sz="2000" b="1" dirty="0">
                <a:solidFill>
                  <a:srgbClr val="000000"/>
                </a:solidFill>
                <a:latin typeface="Arial" charset="0"/>
                <a:ea typeface="ヒラギノ角ゴ Pro W3" charset="-128"/>
                <a:cs typeface="ヒラギノ角ゴ Pro W3" charset="-128"/>
              </a:rPr>
              <a:t>Increasing flu immunisation uptake among children: Best Practice Guidance for General Practice</a:t>
            </a:r>
            <a:br>
              <a:rPr lang="en-GB" sz="2000" b="1" dirty="0">
                <a:solidFill>
                  <a:srgbClr val="000000"/>
                </a:solidFill>
                <a:latin typeface="Arial" charset="0"/>
                <a:ea typeface="ヒラギノ角ゴ Pro W3" charset="-128"/>
                <a:cs typeface="ヒラギノ角ゴ Pro W3" charset="-128"/>
              </a:rPr>
            </a:br>
            <a:r>
              <a:rPr lang="en-GB" sz="1800" dirty="0">
                <a:solidFill>
                  <a:srgbClr val="000000"/>
                </a:solidFill>
                <a:latin typeface="Arial" charset="0"/>
                <a:ea typeface="ヒラギノ角ゴ Pro W3" charset="-128"/>
                <a:cs typeface="ヒラギノ角ゴ Pro W3" charset="-128"/>
                <a:hlinkClick r:id="rId5"/>
              </a:rPr>
              <a:t>www.gov.uk/government/publications/flu-vaccine-best-practice-guide-for-gps</a:t>
            </a:r>
            <a:r>
              <a:rPr lang="en-GB" sz="1800" dirty="0">
                <a:solidFill>
                  <a:srgbClr val="000000"/>
                </a:solidFill>
                <a:latin typeface="Arial" charset="0"/>
                <a:ea typeface="ヒラギノ角ゴ Pro W3" charset="-128"/>
                <a:cs typeface="ヒラギノ角ゴ Pro W3" charset="-128"/>
              </a:rPr>
              <a:t> </a:t>
            </a:r>
          </a:p>
        </p:txBody>
      </p:sp>
      <p:sp>
        <p:nvSpPr>
          <p:cNvPr id="14" name="Footer Placeholder 3">
            <a:extLst>
              <a:ext uri="{FF2B5EF4-FFF2-40B4-BE49-F238E27FC236}">
                <a16:creationId xmlns:a16="http://schemas.microsoft.com/office/drawing/2014/main" id="{0A9D4079-2B8D-4301-B2E4-0299CBE0E121}"/>
              </a:ext>
            </a:extLst>
          </p:cNvPr>
          <p:cNvSpPr txBox="1">
            <a:spLocks/>
          </p:cNvSpPr>
          <p:nvPr/>
        </p:nvSpPr>
        <p:spPr>
          <a:xfrm>
            <a:off x="838200" y="6438850"/>
            <a:ext cx="10007606" cy="363600"/>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The national flu immunisation programme 2025 to 2026</a:t>
            </a:r>
          </a:p>
        </p:txBody>
      </p:sp>
      <p:sp>
        <p:nvSpPr>
          <p:cNvPr id="5" name="Slide Number Placeholder 4">
            <a:extLst>
              <a:ext uri="{FF2B5EF4-FFF2-40B4-BE49-F238E27FC236}">
                <a16:creationId xmlns:a16="http://schemas.microsoft.com/office/drawing/2014/main" id="{5D7AF007-543A-487B-B5CE-7E0EAA75E3EC}"/>
              </a:ext>
            </a:extLst>
          </p:cNvPr>
          <p:cNvSpPr>
            <a:spLocks noGrp="1"/>
          </p:cNvSpPr>
          <p:nvPr>
            <p:ph type="sldNum" sz="quarter" idx="11"/>
          </p:nvPr>
        </p:nvSpPr>
        <p:spPr/>
        <p:txBody>
          <a:bodyPr/>
          <a:lstStyle/>
          <a:p>
            <a:fld id="{344369E4-5DE7-46E5-874E-4FD437973785}" type="slidenum">
              <a:rPr lang="en-GB" smtClean="0"/>
              <a:pPr/>
              <a:t>96</a:t>
            </a:fld>
            <a:endParaRPr lang="en-GB" sz="1400"/>
          </a:p>
        </p:txBody>
      </p:sp>
      <p:pic>
        <p:nvPicPr>
          <p:cNvPr id="4" name="Picture 3">
            <a:extLst>
              <a:ext uri="{FF2B5EF4-FFF2-40B4-BE49-F238E27FC236}">
                <a16:creationId xmlns:a16="http://schemas.microsoft.com/office/drawing/2014/main" id="{05B9AAFE-4041-0234-FE16-094CC1D90CA8}"/>
              </a:ext>
            </a:extLst>
          </p:cNvPr>
          <p:cNvPicPr>
            <a:picLocks noChangeAspect="1"/>
          </p:cNvPicPr>
          <p:nvPr/>
        </p:nvPicPr>
        <p:blipFill>
          <a:blip r:embed="rId6"/>
          <a:stretch>
            <a:fillRect/>
          </a:stretch>
        </p:blipFill>
        <p:spPr>
          <a:xfrm>
            <a:off x="6775330" y="1529096"/>
            <a:ext cx="2247650" cy="4782365"/>
          </a:xfrm>
          <a:prstGeom prst="rect">
            <a:avLst/>
          </a:prstGeom>
          <a:ln>
            <a:solidFill>
              <a:schemeClr val="tx1"/>
            </a:solidFill>
          </a:ln>
        </p:spPr>
      </p:pic>
      <p:pic>
        <p:nvPicPr>
          <p:cNvPr id="10" name="Picture 9">
            <a:extLst>
              <a:ext uri="{FF2B5EF4-FFF2-40B4-BE49-F238E27FC236}">
                <a16:creationId xmlns:a16="http://schemas.microsoft.com/office/drawing/2014/main" id="{53CAA3B0-D00B-CE98-5E87-84298D301B45}"/>
              </a:ext>
            </a:extLst>
          </p:cNvPr>
          <p:cNvPicPr>
            <a:picLocks noChangeAspect="1"/>
          </p:cNvPicPr>
          <p:nvPr/>
        </p:nvPicPr>
        <p:blipFill>
          <a:blip r:embed="rId7"/>
          <a:stretch>
            <a:fillRect/>
          </a:stretch>
        </p:blipFill>
        <p:spPr>
          <a:xfrm>
            <a:off x="9374905" y="1529096"/>
            <a:ext cx="2325481" cy="4782365"/>
          </a:xfrm>
          <a:prstGeom prst="rect">
            <a:avLst/>
          </a:prstGeom>
          <a:ln>
            <a:solidFill>
              <a:schemeClr val="tx1"/>
            </a:solidFill>
          </a:ln>
        </p:spPr>
      </p:pic>
    </p:spTree>
    <p:extLst>
      <p:ext uri="{BB962C8B-B14F-4D97-AF65-F5344CB8AC3E}">
        <p14:creationId xmlns:p14="http://schemas.microsoft.com/office/powerpoint/2010/main" val="30901411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KHSA Presentation template 1.potx" id="{C217F2B4-A571-4445-8097-3EA40A1C8019}" vid="{14B50B89-D5D7-5C49-800E-0E3C0AC8C2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7EFF136ACA7864BBE1557D7BCCC9CFA" ma:contentTypeVersion="4" ma:contentTypeDescription="Create a new document." ma:contentTypeScope="" ma:versionID="f10e9c744f1817e1df1e91dfc1088179">
  <xsd:schema xmlns:xsd="http://www.w3.org/2001/XMLSchema" xmlns:xs="http://www.w3.org/2001/XMLSchema" xmlns:p="http://schemas.microsoft.com/office/2006/metadata/properties" xmlns:ns2="f5380a1b-de41-4b32-89d5-34adc52116e8" targetNamespace="http://schemas.microsoft.com/office/2006/metadata/properties" ma:root="true" ma:fieldsID="28f011747709f447275872aa24c8ae6d" ns2:_="">
    <xsd:import namespace="f5380a1b-de41-4b32-89d5-34adc52116e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380a1b-de41-4b32-89d5-34adc52116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4F699A5-AFA1-4750-A3FD-F92D23657621}">
  <ds:schemaRef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purl.org/dc/terms/"/>
    <ds:schemaRef ds:uri="f5380a1b-de41-4b32-89d5-34adc52116e8"/>
    <ds:schemaRef ds:uri="http://www.w3.org/XML/1998/namespace"/>
    <ds:schemaRef ds:uri="http://purl.org/dc/dcmitype/"/>
  </ds:schemaRefs>
</ds:datastoreItem>
</file>

<file path=customXml/itemProps2.xml><?xml version="1.0" encoding="utf-8"?>
<ds:datastoreItem xmlns:ds="http://schemas.openxmlformats.org/officeDocument/2006/customXml" ds:itemID="{2643620A-8AFB-4A2C-B8E0-60FE10680932}">
  <ds:schemaRefs>
    <ds:schemaRef ds:uri="f5380a1b-de41-4b32-89d5-34adc52116e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A3455F4-553E-4324-BDF0-DF8AE2AB2A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UKHSA Presentation template 1</Template>
  <TotalTime>3206</TotalTime>
  <Words>20324</Words>
  <Application>Microsoft Office PowerPoint</Application>
  <PresentationFormat>Widescreen</PresentationFormat>
  <Paragraphs>1450</Paragraphs>
  <Slides>96</Slides>
  <Notes>65</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96</vt:i4>
      </vt:variant>
    </vt:vector>
  </HeadingPairs>
  <TitlesOfParts>
    <vt:vector size="109" baseType="lpstr">
      <vt:lpstr>ＭＳ Ｐゴシック</vt:lpstr>
      <vt:lpstr>Aptos</vt:lpstr>
      <vt:lpstr>Arial</vt:lpstr>
      <vt:lpstr>Calibri</vt:lpstr>
      <vt:lpstr>Courier New</vt:lpstr>
      <vt:lpstr>GDS Transport</vt:lpstr>
      <vt:lpstr>Segoe UI</vt:lpstr>
      <vt:lpstr>Symbol</vt:lpstr>
      <vt:lpstr>Times New Roman</vt:lpstr>
      <vt:lpstr>Verdana</vt:lpstr>
      <vt:lpstr>ヒラギノ角ゴ Pro W3</vt:lpstr>
      <vt:lpstr>Office Theme</vt:lpstr>
      <vt:lpstr>Bitmap Image</vt:lpstr>
      <vt:lpstr>The national flu vaccination programme  2025 to 2026  Training for healthcare practitioners </vt:lpstr>
      <vt:lpstr>Flu vaccine programme 2025 to 2026</vt:lpstr>
      <vt:lpstr>Essential further reading</vt:lpstr>
      <vt:lpstr>Key messages</vt:lpstr>
      <vt:lpstr>Aims of resource</vt:lpstr>
      <vt:lpstr>Learning outcomes</vt:lpstr>
      <vt:lpstr>Key roles of healthcare practitioners</vt:lpstr>
      <vt:lpstr>Evolution of UK flu vaccination programme</vt:lpstr>
      <vt:lpstr>Influenza overview</vt:lpstr>
      <vt:lpstr>Influenza viruses</vt:lpstr>
      <vt:lpstr>Flu A virus</vt:lpstr>
      <vt:lpstr>Genetic changes in the flu virus – what this means</vt:lpstr>
      <vt:lpstr>Features of flu</vt:lpstr>
      <vt:lpstr>Possible complications of flu</vt:lpstr>
      <vt:lpstr>Flu epidemiology </vt:lpstr>
      <vt:lpstr>When to vaccinate older people and risk groups</vt:lpstr>
      <vt:lpstr>When to vaccinate pregnant women</vt:lpstr>
      <vt:lpstr>When to vaccinate children (1)</vt:lpstr>
      <vt:lpstr>When to vaccinate children (2)</vt:lpstr>
      <vt:lpstr>Rollout of the childhood flu vaccination programme in England</vt:lpstr>
      <vt:lpstr>Flu vaccine eligibility: 2025 to 2026 flu season</vt:lpstr>
      <vt:lpstr>Clinical risk groups</vt:lpstr>
      <vt:lpstr>Clinical risk groups who should receive flu vaccine (1)</vt:lpstr>
      <vt:lpstr>Clinical risk groups who should receive flu vaccine (2)</vt:lpstr>
      <vt:lpstr>Why vaccinate these risk groups?</vt:lpstr>
      <vt:lpstr>Flu vaccine uptake in England (%)</vt:lpstr>
      <vt:lpstr>Flu vaccine uptake by individual clinical risk group in 2024 to 2025 (%)  GP registered patients aged 6 months to under 65 years</vt:lpstr>
      <vt:lpstr>Vaccine uptake for children in a clinical risk group      2024 to 2025</vt:lpstr>
      <vt:lpstr>2024 to 2025 childhood flu vaccine uptake</vt:lpstr>
      <vt:lpstr>Health and social care workers</vt:lpstr>
      <vt:lpstr>Vaccine uptake for frontline healthcare workers</vt:lpstr>
      <vt:lpstr>Pregnant women</vt:lpstr>
      <vt:lpstr>Influenza vaccines and their components</vt:lpstr>
      <vt:lpstr>Changes to the flu vaccines from quadrivalent to trivalent for the 2025 to 2026 vaccination programme </vt:lpstr>
      <vt:lpstr>Change to terminology</vt:lpstr>
      <vt:lpstr>Influenza vaccines available for 2025 to 2026</vt:lpstr>
      <vt:lpstr>Flu vaccine presentation and dosage</vt:lpstr>
      <vt:lpstr>Inactivated influenza vaccine</vt:lpstr>
      <vt:lpstr>Egg cultured influenza vaccine (IIVe)</vt:lpstr>
      <vt:lpstr>Adjuvanted influenza vaccine (aIIV)</vt:lpstr>
      <vt:lpstr>Cell cultured influenza vaccine (IIVc) </vt:lpstr>
      <vt:lpstr>Recombinant influenza vaccine (IIVr) </vt:lpstr>
      <vt:lpstr>Recombinant vaccine technology </vt:lpstr>
      <vt:lpstr>High dose inactivated influenza vaccine (IIV-HD)</vt:lpstr>
      <vt:lpstr>Inactivated influenza vaccine for children who cannot receive LAIV</vt:lpstr>
      <vt:lpstr>Live attenuated influenza vaccine (LAIV)</vt:lpstr>
      <vt:lpstr>The LAIV used in the UK is Fluenz</vt:lpstr>
      <vt:lpstr>Porcine gelatine</vt:lpstr>
      <vt:lpstr>2025 to 2026 flu vaccine recommendations for those aged 65 years and over</vt:lpstr>
      <vt:lpstr>2025 to 2026 flu vaccine recommendations for adults aged under 65 years in a clinical risk group and pregnant women </vt:lpstr>
      <vt:lpstr>Flu vaccine for children</vt:lpstr>
      <vt:lpstr>Number of doses</vt:lpstr>
      <vt:lpstr>Influenza vaccine effectiveness</vt:lpstr>
      <vt:lpstr>Improving vaccine effectiveness</vt:lpstr>
      <vt:lpstr>LAIV effectiveness</vt:lpstr>
      <vt:lpstr>Contraindications to flu vaccination</vt:lpstr>
      <vt:lpstr>Precautions to flu vaccination</vt:lpstr>
      <vt:lpstr>Acute and severe asthma</vt:lpstr>
      <vt:lpstr>Egg allergy in adults</vt:lpstr>
      <vt:lpstr>Egg allergy in children</vt:lpstr>
      <vt:lpstr>Ovalbumin content</vt:lpstr>
      <vt:lpstr>Salicylate therapy and LAIV </vt:lpstr>
      <vt:lpstr>Inadvertent administration of LAIV</vt:lpstr>
      <vt:lpstr>LAIV and ‘viral shedding’</vt:lpstr>
      <vt:lpstr>Risk of transmission of live vaccine virus </vt:lpstr>
      <vt:lpstr>Exposure of healthcare professionals to live attenuated influenza vaccine viruses</vt:lpstr>
      <vt:lpstr>Vaccine ordering</vt:lpstr>
      <vt:lpstr>Storage of flu vaccine</vt:lpstr>
      <vt:lpstr>Legal framework for vaccination</vt:lpstr>
      <vt:lpstr>Vaccine administration (inactivated flu vaccines)</vt:lpstr>
      <vt:lpstr>Patients taking anticoagulants or with a bleeding disorder</vt:lpstr>
      <vt:lpstr>Injection site for IIV</vt:lpstr>
      <vt:lpstr>Consequences of incorrect injection technique </vt:lpstr>
      <vt:lpstr>Co-administration of flu vaccine with other vaccines</vt:lpstr>
      <vt:lpstr>Administration of Live Attenuated Influenza  vaccine (LAIV)</vt:lpstr>
      <vt:lpstr>Administration of LAIV (1)</vt:lpstr>
      <vt:lpstr>Administration of LAIV (2)</vt:lpstr>
      <vt:lpstr>LAIV administration video</vt:lpstr>
      <vt:lpstr>Commonly reported adverse reactions</vt:lpstr>
      <vt:lpstr>Reporting adverse events</vt:lpstr>
      <vt:lpstr>Recording flu vaccine given </vt:lpstr>
      <vt:lpstr>Data collection</vt:lpstr>
      <vt:lpstr>Vaccine uptake ambitions for 2025 to 2026 </vt:lpstr>
      <vt:lpstr>Achieving high flu vaccine uptake</vt:lpstr>
      <vt:lpstr>Increasing flu immunisation uptake among children Best practice guidance for general practice</vt:lpstr>
      <vt:lpstr>Increasing flu immunisation uptake among children Best practice guidance for general practice</vt:lpstr>
      <vt:lpstr>Increasing flu immunisation uptake among children Best practice guidance for general practice</vt:lpstr>
      <vt:lpstr>Increasing flu immunisation uptake among children Best practice guidance for general practice</vt:lpstr>
      <vt:lpstr>Increasing flu immunisation uptake among children Best practice guidance for general practice</vt:lpstr>
      <vt:lpstr>Increasing flu immunisation uptake among children Best practice guidance for general practice</vt:lpstr>
      <vt:lpstr>Increasing flu immunisation uptake among children Best practice guidance for general practice</vt:lpstr>
      <vt:lpstr>Increasing flu immunisation uptake among children Best practice guidance for general practice</vt:lpstr>
      <vt:lpstr>Key messages to health and social care workers </vt:lpstr>
      <vt:lpstr>Key messages</vt:lpstr>
      <vt:lpstr>Resources</vt:lpstr>
      <vt:lpstr>Resources (continued)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national flu immunisation programme 2022 to 2023 training for healthcare practitioners</dc:title>
  <dc:creator>UKHSA</dc:creator>
  <cp:keywords>national flu immunisation programme; flu immunisation</cp:keywords>
  <cp:lastModifiedBy>Richard.N Allen</cp:lastModifiedBy>
  <cp:revision>6</cp:revision>
  <cp:lastPrinted>2021-08-09T14:01:33Z</cp:lastPrinted>
  <dcterms:created xsi:type="dcterms:W3CDTF">2022-05-17T10:54:07Z</dcterms:created>
  <dcterms:modified xsi:type="dcterms:W3CDTF">2025-08-07T13:43:20Z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0x010100F7EFF136ACA7864BBE1557D7BCCC9CFA</vt:lpwstr>
  </property>
</Properties>
</file>