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Arial"/>
          <a:ea typeface="Arial"/>
          <a:cs typeface="Aria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3" name="Shape 63"/>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64" name="Shape 6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gov.uk/government/publications/rsv-immunisation-programme-jcvi-advice-7-june-2023/respiratory-syncytial-virus-rsv-immunisation-programme-for-infants-and-older-adults-jcvi-full-statement-11-september-2023"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pubmed.ncbi.nlm.nih.gov/26497750/" TargetMode="External"/><Relationship Id="rId5" Type="http://schemas.openxmlformats.org/officeDocument/2006/relationships/hyperlink" Target="https://pubmed.ncbi.nlm.nih.gov/36941483/" TargetMode="External"/><Relationship Id="rId4" Type="http://schemas.openxmlformats.org/officeDocument/2006/relationships/hyperlink" Target="https://pubmed.ncbi.nlm.nih.gov/22405488/"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47915/Green-Book-Chapter-4.pdf"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ur01.safelinks.protection.outlook.com/?url=https://doi.org/10.1111/j.1750-2659.2012.00345.x&amp;data=05%7C02%7CLesley.McFarlane@ukhsa.gov.uk%7C6afda09a5c0b4b47ab3708dc9b4cfea1%7Cee4e14994a354b2ead475f3cf9de8666%7C0%7C0%7C638556002192943339%7CUnknown%7CTWFpbGZsb3d8eyJWIjoiMC4wLjAwMDAiLCJQIjoiV2luMzIiLCJBTiI6Ik1haWwiLCJXVCI6Mn0=%7C0%7C%7C%7C&amp;sdata=n76EqxmwIGj6w7JxQnhsYCBmia7XcXV2fMuxR2QBhyQ=&amp;reserved=0"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pubmed.ncbi.nlm.nih.gov/26497750/"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gov.uk/government/publications/respiratory-syncytial-virus-the-green-book-chapter-27a"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Shape 87"/>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88" name="Shape 88"/>
          <p:cNvSpPr>
            <a:spLocks noGrp="1"/>
          </p:cNvSpPr>
          <p:nvPr>
            <p:ph type="body" sz="quarter" idx="1"/>
          </p:nvPr>
        </p:nvSpPr>
        <p:spPr>
          <a:prstGeom prst="rect">
            <a:avLst/>
          </a:prstGeom>
        </p:spPr>
        <p:txBody>
          <a:bodyPr/>
          <a:lstStyle/>
          <a:p>
            <a:pPr>
              <a:defRPr>
                <a:solidFill>
                  <a:srgbClr val="0B0C0C"/>
                </a:solidFill>
              </a:defRPr>
            </a:pPr>
            <a:r>
              <a:rPr dirty="0"/>
              <a:t>See JCVI statement: </a:t>
            </a:r>
            <a:r>
              <a:rPr u="sng" dirty="0">
                <a:solidFill>
                  <a:srgbClr val="0563C1"/>
                </a:solidFill>
                <a:uFill>
                  <a:solidFill>
                    <a:srgbClr val="0563C1"/>
                  </a:solidFill>
                </a:uFill>
                <a:hlinkClick r:id="rId3"/>
              </a:rPr>
              <a:t>Respiratory syncytial virus (RSV) </a:t>
            </a:r>
            <a:r>
              <a:rPr u="sng" dirty="0" err="1">
                <a:solidFill>
                  <a:srgbClr val="0563C1"/>
                </a:solidFill>
                <a:uFill>
                  <a:solidFill>
                    <a:srgbClr val="0563C1"/>
                  </a:solidFill>
                </a:uFill>
                <a:hlinkClick r:id="rId3"/>
              </a:rPr>
              <a:t>immunisation</a:t>
            </a:r>
            <a:r>
              <a:rPr u="sng" dirty="0">
                <a:solidFill>
                  <a:srgbClr val="0563C1"/>
                </a:solidFill>
                <a:uFill>
                  <a:solidFill>
                    <a:srgbClr val="0563C1"/>
                  </a:solidFill>
                </a:uFill>
                <a:hlinkClick r:id="rId3"/>
              </a:rPr>
              <a:t> </a:t>
            </a:r>
            <a:r>
              <a:rPr u="sng" dirty="0" err="1">
                <a:solidFill>
                  <a:srgbClr val="0563C1"/>
                </a:solidFill>
                <a:uFill>
                  <a:solidFill>
                    <a:srgbClr val="0563C1"/>
                  </a:solidFill>
                </a:uFill>
                <a:hlinkClick r:id="rId3"/>
              </a:rPr>
              <a:t>programme</a:t>
            </a:r>
            <a:r>
              <a:rPr u="sng" dirty="0">
                <a:solidFill>
                  <a:srgbClr val="0563C1"/>
                </a:solidFill>
                <a:uFill>
                  <a:solidFill>
                    <a:srgbClr val="0563C1"/>
                  </a:solidFill>
                </a:uFill>
                <a:hlinkClick r:id="rId3"/>
              </a:rPr>
              <a:t> for infants and older adults: JCVI full statement, 11 September 2023 - GOV.UK (www.gov.uk)</a:t>
            </a:r>
            <a:r>
              <a:rPr dirty="0"/>
              <a:t> and:</a:t>
            </a:r>
          </a:p>
          <a:p>
            <a:pPr>
              <a:defRPr>
                <a:solidFill>
                  <a:srgbClr val="0B0C0C"/>
                </a:solidFill>
              </a:defRPr>
            </a:pPr>
            <a:r>
              <a:rPr dirty="0" err="1"/>
              <a:t>Hardelid</a:t>
            </a:r>
            <a:r>
              <a:rPr dirty="0"/>
              <a:t> P, </a:t>
            </a:r>
            <a:r>
              <a:rPr dirty="0" err="1"/>
              <a:t>Pebody</a:t>
            </a:r>
            <a:r>
              <a:rPr dirty="0"/>
              <a:t> R and Andrews N. </a:t>
            </a:r>
            <a:r>
              <a:rPr u="sng" dirty="0">
                <a:solidFill>
                  <a:srgbClr val="0563C1"/>
                </a:solidFill>
                <a:uFill>
                  <a:solidFill>
                    <a:srgbClr val="0563C1"/>
                  </a:solidFill>
                </a:uFill>
                <a:hlinkClick r:id="rId4"/>
              </a:rPr>
              <a:t>Mortality caused by influenza and respiratory syncytial virus by age group In England and Wales 1999 to 2010</a:t>
            </a:r>
            <a:r>
              <a:rPr dirty="0"/>
              <a:t>. Influenza and Other Respiratory Viruses 2012: 1(7), 35-45. </a:t>
            </a:r>
            <a:endParaRPr dirty="0">
              <a:latin typeface="GDS Transport"/>
              <a:ea typeface="GDS Transport"/>
              <a:cs typeface="GDS Transport"/>
              <a:sym typeface="GDS Transport"/>
            </a:endParaRPr>
          </a:p>
          <a:p>
            <a:pPr>
              <a:defRPr>
                <a:solidFill>
                  <a:srgbClr val="0B0C0C"/>
                </a:solidFill>
              </a:defRPr>
            </a:pPr>
            <a:r>
              <a:rPr dirty="0"/>
              <a:t>Li Y and others. </a:t>
            </a:r>
            <a:r>
              <a:rPr u="sng" dirty="0">
                <a:solidFill>
                  <a:srgbClr val="0563C1"/>
                </a:solidFill>
                <a:uFill>
                  <a:solidFill>
                    <a:srgbClr val="0563C1"/>
                  </a:solidFill>
                </a:uFill>
                <a:hlinkClick r:id="rId5"/>
              </a:rPr>
              <a:t>Adjusting for case under-ascertainment in estimating RSV </a:t>
            </a:r>
            <a:r>
              <a:rPr u="sng" dirty="0" err="1">
                <a:solidFill>
                  <a:srgbClr val="0563C1"/>
                </a:solidFill>
                <a:uFill>
                  <a:solidFill>
                    <a:srgbClr val="0563C1"/>
                  </a:solidFill>
                </a:uFill>
                <a:hlinkClick r:id="rId5"/>
              </a:rPr>
              <a:t>hospitalisation</a:t>
            </a:r>
            <a:r>
              <a:rPr u="sng" dirty="0">
                <a:solidFill>
                  <a:srgbClr val="0563C1"/>
                </a:solidFill>
                <a:uFill>
                  <a:solidFill>
                    <a:srgbClr val="0563C1"/>
                  </a:solidFill>
                </a:uFill>
                <a:hlinkClick r:id="rId5"/>
              </a:rPr>
              <a:t> burden of older adults in high income countries: a systematic review and modelling study</a:t>
            </a:r>
            <a:r>
              <a:rPr dirty="0"/>
              <a:t>. Infectious Diseases and Therapy 2023: 12, 1137-1149. </a:t>
            </a:r>
          </a:p>
          <a:p>
            <a:pPr>
              <a:defRPr>
                <a:solidFill>
                  <a:srgbClr val="0B0C0C"/>
                </a:solidFill>
              </a:defRPr>
            </a:pPr>
            <a:r>
              <a:rPr dirty="0"/>
              <a:t>Fleming DM and others. </a:t>
            </a:r>
            <a:r>
              <a:rPr u="sng" dirty="0">
                <a:solidFill>
                  <a:srgbClr val="0563C1"/>
                </a:solidFill>
                <a:uFill>
                  <a:solidFill>
                    <a:srgbClr val="0563C1"/>
                  </a:solidFill>
                </a:uFill>
                <a:hlinkClick r:id="rId6"/>
              </a:rPr>
              <a:t>Modelling estimates of the burden of respiratory syncytial virus infection in adults and the elderly in the United Kingdom</a:t>
            </a:r>
            <a:r>
              <a:rPr dirty="0"/>
              <a:t>. BMC Infectious Diseases 2015: 15, 443.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Shape 325"/>
          <p:cNvSpPr>
            <a:spLocks noGrp="1" noRot="1" noChangeAspect="1"/>
          </p:cNvSpPr>
          <p:nvPr>
            <p:ph type="sldImg"/>
          </p:nvPr>
        </p:nvSpPr>
        <p:spPr>
          <a:prstGeom prst="rect">
            <a:avLst/>
          </a:prstGeom>
        </p:spPr>
        <p:txBody>
          <a:bodyPr/>
          <a:lstStyle/>
          <a:p>
            <a:endParaRPr dirty="0"/>
          </a:p>
        </p:txBody>
      </p:sp>
      <p:sp>
        <p:nvSpPr>
          <p:cNvPr id="326" name="Shape 326"/>
          <p:cNvSpPr>
            <a:spLocks noGrp="1"/>
          </p:cNvSpPr>
          <p:nvPr>
            <p:ph type="body" sz="quarter" idx="1"/>
          </p:nvPr>
        </p:nvSpPr>
        <p:spPr>
          <a:prstGeom prst="rect">
            <a:avLst/>
          </a:prstGeom>
        </p:spPr>
        <p:txBody>
          <a:bodyPr/>
          <a:lstStyle>
            <a:lvl1pPr>
              <a:defRPr u="sng">
                <a:solidFill>
                  <a:srgbClr val="0563C1"/>
                </a:solidFill>
                <a:uFill>
                  <a:solidFill>
                    <a:srgbClr val="0563C1"/>
                  </a:solidFill>
                </a:uFill>
                <a:hlinkClick r:id="rId3"/>
              </a:defRPr>
            </a:lvl1pPr>
          </a:lstStyle>
          <a:p>
            <a:pPr>
              <a:defRPr u="none">
                <a:solidFill>
                  <a:srgbClr val="000000"/>
                </a:solidFill>
                <a:uFillTx/>
              </a:defRPr>
            </a:pPr>
            <a:r>
              <a:rPr u="sng" dirty="0">
                <a:solidFill>
                  <a:srgbClr val="0563C1"/>
                </a:solidFill>
                <a:uFill>
                  <a:solidFill>
                    <a:srgbClr val="0563C1"/>
                  </a:solidFill>
                </a:uFill>
                <a:hlinkClick r:id="rId3"/>
              </a:rPr>
              <a:t>https://assets.publishing.service.gov.uk/government/uploads/system/uploads/attachment_data/file/147915/Green-Book-Chapter-4.pdf</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prstGeom prst="rect">
            <a:avLst/>
          </a:prstGeom>
        </p:spPr>
        <p:txBody>
          <a:bodyPr/>
          <a:lstStyle/>
          <a:p>
            <a:endParaRPr dirty="0"/>
          </a:p>
        </p:txBody>
      </p:sp>
      <p:sp>
        <p:nvSpPr>
          <p:cNvPr id="109" name="Shape 109"/>
          <p:cNvSpPr>
            <a:spLocks noGrp="1"/>
          </p:cNvSpPr>
          <p:nvPr>
            <p:ph type="body" sz="quarter" idx="1"/>
          </p:nvPr>
        </p:nvSpPr>
        <p:spPr>
          <a:prstGeom prst="rect">
            <a:avLst/>
          </a:prstGeom>
        </p:spPr>
        <p:txBody>
          <a:bodyPr/>
          <a:lstStyle/>
          <a:p>
            <a:pPr>
              <a:defRPr>
                <a:solidFill>
                  <a:srgbClr val="0B0C0C"/>
                </a:solidFill>
              </a:defRPr>
            </a:pPr>
            <a:r>
              <a:rPr dirty="0"/>
              <a:t>In recent years, the RSV season has been interrupted by control measures against the COVID-19 pandemic which has resulted in unseasonal RSV activity; this included significant rebound activity in summer 2021 and summer 2022 and a very prolonged period of virus activity in 2022.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Shape 115"/>
          <p:cNvSpPr>
            <a:spLocks noGrp="1" noRot="1" noChangeAspect="1"/>
          </p:cNvSpPr>
          <p:nvPr>
            <p:ph type="sldImg"/>
          </p:nvPr>
        </p:nvSpPr>
        <p:spPr>
          <a:prstGeom prst="rect">
            <a:avLst/>
          </a:prstGeom>
        </p:spPr>
        <p:txBody>
          <a:bodyPr/>
          <a:lstStyle/>
          <a:p>
            <a:endParaRPr dirty="0"/>
          </a:p>
        </p:txBody>
      </p:sp>
      <p:sp>
        <p:nvSpPr>
          <p:cNvPr id="116" name="Shape 116"/>
          <p:cNvSpPr>
            <a:spLocks noGrp="1"/>
          </p:cNvSpPr>
          <p:nvPr>
            <p:ph type="body" sz="quarter" idx="1"/>
          </p:nvPr>
        </p:nvSpPr>
        <p:spPr>
          <a:prstGeom prst="rect">
            <a:avLst/>
          </a:prstGeom>
        </p:spPr>
        <p:txBody>
          <a:bodyPr/>
          <a:lstStyle/>
          <a:p>
            <a:r>
              <a:rPr dirty="0" err="1"/>
              <a:t>Hardelid</a:t>
            </a:r>
            <a:r>
              <a:rPr dirty="0"/>
              <a:t>, P., </a:t>
            </a:r>
            <a:r>
              <a:rPr dirty="0" err="1"/>
              <a:t>Pebody</a:t>
            </a:r>
            <a:r>
              <a:rPr dirty="0"/>
              <a:t>, R. and Andrews, N. (2013), Mortality caused by influenza and respiratory syncytial virus by age group in England and Wales 1999–2010. Influenza and Other Respiratory Viruses, 7: 35-45. </a:t>
            </a:r>
            <a:r>
              <a:rPr u="sng" dirty="0">
                <a:solidFill>
                  <a:srgbClr val="0563C1"/>
                </a:solidFill>
                <a:uFill>
                  <a:solidFill>
                    <a:srgbClr val="0563C1"/>
                  </a:solidFill>
                </a:uFill>
                <a:hlinkClick r:id="rId3"/>
              </a:rPr>
              <a:t>https://doi.org/10.1111/j.1750-2659.2012.00345.x</a:t>
            </a:r>
            <a:r>
              <a:rPr dirty="0"/>
              <a:t> (first published 09 March 2012)</a:t>
            </a:r>
          </a:p>
          <a:p>
            <a:r>
              <a:rPr dirty="0"/>
              <a:t>Fleming DM and others. </a:t>
            </a:r>
            <a:r>
              <a:rPr u="sng" dirty="0">
                <a:solidFill>
                  <a:srgbClr val="0563C1"/>
                </a:solidFill>
                <a:uFill>
                  <a:solidFill>
                    <a:srgbClr val="0563C1"/>
                  </a:solidFill>
                </a:uFill>
                <a:hlinkClick r:id="rId4"/>
              </a:rPr>
              <a:t>Modelling estimates of the burden of respiratory syncytial virus infection in adults and the elderly in the United Kingdom</a:t>
            </a:r>
            <a:r>
              <a:rPr dirty="0"/>
              <a:t>. BMC Infectious Diseases 2015: 15, 443.</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67" name="Shape 167"/>
          <p:cNvSpPr>
            <a:spLocks noGrp="1"/>
          </p:cNvSpPr>
          <p:nvPr>
            <p:ph type="body" sz="quarter" idx="1"/>
          </p:nvPr>
        </p:nvSpPr>
        <p:spPr>
          <a:prstGeom prst="rect">
            <a:avLst/>
          </a:prstGeom>
        </p:spPr>
        <p:txBody>
          <a:bodyPr/>
          <a:lstStyle/>
          <a:p>
            <a:pPr>
              <a:lnSpc>
                <a:spcPct val="90000"/>
              </a:lnSpc>
              <a:spcBef>
                <a:spcPts val="1000"/>
              </a:spcBef>
            </a:pPr>
            <a:r>
              <a:rPr dirty="0"/>
              <a:t>How RSV causes infection:</a:t>
            </a:r>
          </a:p>
          <a:p>
            <a:pPr marL="171450" indent="-171450">
              <a:lnSpc>
                <a:spcPct val="90000"/>
              </a:lnSpc>
              <a:spcBef>
                <a:spcPts val="1000"/>
              </a:spcBef>
              <a:buSzPct val="100000"/>
              <a:buFont typeface="Helvetica"/>
              <a:buChar char="•"/>
            </a:pPr>
            <a:r>
              <a:rPr dirty="0"/>
              <a:t>any virus particle consists of a protein shell (capsid) inside which is the nucleic acid (DNA or RNA) – the genome or the genetic code for that virus; RSV is an RNA virus</a:t>
            </a:r>
          </a:p>
          <a:p>
            <a:pPr marL="171450" indent="-171450">
              <a:lnSpc>
                <a:spcPct val="90000"/>
              </a:lnSpc>
              <a:spcBef>
                <a:spcPts val="1000"/>
              </a:spcBef>
              <a:buSzPct val="100000"/>
              <a:buFont typeface="Helvetica"/>
              <a:buChar char="•"/>
            </a:pPr>
            <a:r>
              <a:rPr dirty="0"/>
              <a:t>when a virus particle enters the host’s cells it is able to reproduce and release more virus particles which in turn infect other cells – establishing an infection</a:t>
            </a:r>
          </a:p>
          <a:p>
            <a:pPr marL="171450" indent="-171450">
              <a:lnSpc>
                <a:spcPct val="90000"/>
              </a:lnSpc>
              <a:spcBef>
                <a:spcPts val="1000"/>
              </a:spcBef>
              <a:buSzPct val="100000"/>
              <a:buFont typeface="Helvetica"/>
              <a:buChar char="•"/>
            </a:pPr>
            <a:r>
              <a:rPr dirty="0"/>
              <a:t>RSV virus particles use a special type of protein on the surface of the virus called a fusion (F) glycoprotein to pass through the cell membrane</a:t>
            </a:r>
          </a:p>
          <a:p>
            <a:pPr marL="171450" indent="-171450">
              <a:lnSpc>
                <a:spcPct val="90000"/>
              </a:lnSpc>
              <a:spcBef>
                <a:spcPts val="1000"/>
              </a:spcBef>
              <a:buSzPct val="100000"/>
              <a:buFont typeface="Helvetica"/>
              <a:buChar char="•"/>
            </a:pPr>
            <a:r>
              <a:rPr dirty="0"/>
              <a:t>the F protein</a:t>
            </a:r>
            <a:r>
              <a:rPr strike="sngStrike" dirty="0"/>
              <a:t>s</a:t>
            </a:r>
            <a:r>
              <a:rPr dirty="0"/>
              <a:t> does this by fusing the virus cell membrane and the host’s cell membrane together; this allows the virus to move through the host’s cell membrane and enter the cells </a:t>
            </a:r>
          </a:p>
          <a:p>
            <a:pPr marL="171450" indent="-171450">
              <a:lnSpc>
                <a:spcPct val="90000"/>
              </a:lnSpc>
              <a:spcBef>
                <a:spcPts val="1000"/>
              </a:spcBef>
              <a:buSzPct val="100000"/>
              <a:buFont typeface="Helvetica"/>
              <a:buChar char="•"/>
            </a:pPr>
            <a:r>
              <a:rPr dirty="0"/>
              <a:t>the F protein changes shape as it fuses the RSV virus and human cell membranes together: while on the virus surface before infection, the protein is in a “prefusion” form, but as it interacts with the cell membrane it rearranges into an inactive, “</a:t>
            </a:r>
            <a:r>
              <a:rPr dirty="0" err="1"/>
              <a:t>postfusion</a:t>
            </a:r>
            <a:r>
              <a:rPr dirty="0"/>
              <a:t>” form</a:t>
            </a:r>
          </a:p>
          <a:p>
            <a:pPr marL="171450" indent="-171450">
              <a:lnSpc>
                <a:spcPct val="90000"/>
              </a:lnSpc>
              <a:spcBef>
                <a:spcPts val="1000"/>
              </a:spcBef>
              <a:buSzPct val="100000"/>
              <a:buFont typeface="Helvetica"/>
              <a:buChar char="•"/>
            </a:pPr>
            <a:r>
              <a:rPr dirty="0"/>
              <a:t>the prefusion form is antigenic – it stimulates an immune response; the immune system is able to </a:t>
            </a:r>
            <a:r>
              <a:rPr dirty="0" err="1"/>
              <a:t>recognise</a:t>
            </a:r>
            <a:r>
              <a:rPr dirty="0"/>
              <a:t> and respond to the presence RSV virus particles with prefusion F proteins on their surface by producing antibodies to combat the infection; the </a:t>
            </a:r>
            <a:r>
              <a:rPr dirty="0" err="1"/>
              <a:t>postfusion</a:t>
            </a:r>
            <a:r>
              <a:rPr dirty="0"/>
              <a:t> form is not antigenic</a:t>
            </a:r>
          </a:p>
          <a:p>
            <a:pPr marL="171450" indent="-171450">
              <a:lnSpc>
                <a:spcPct val="90000"/>
              </a:lnSpc>
              <a:spcBef>
                <a:spcPts val="1000"/>
              </a:spcBef>
              <a:buSzPct val="100000"/>
              <a:buFont typeface="Helvetica"/>
              <a:buChar char="•"/>
            </a:pPr>
            <a:r>
              <a:rPr dirty="0"/>
              <a:t>there are two subgroups of the prefusion form: A and B</a:t>
            </a:r>
          </a:p>
          <a:p>
            <a:pPr>
              <a:lnSpc>
                <a:spcPct val="90000"/>
              </a:lnSpc>
              <a:spcBef>
                <a:spcPts val="1000"/>
              </a:spcBef>
            </a:pPr>
            <a:r>
              <a:rPr dirty="0"/>
              <a:t>Recombinant vaccine technology</a:t>
            </a:r>
          </a:p>
          <a:p>
            <a:pPr marL="342900" lvl="1" indent="-342900">
              <a:lnSpc>
                <a:spcPct val="90000"/>
              </a:lnSpc>
              <a:spcBef>
                <a:spcPts val="500"/>
              </a:spcBef>
              <a:buSzPct val="100000"/>
              <a:buFont typeface="Helvetica"/>
              <a:buChar char="•"/>
            </a:pPr>
            <a:r>
              <a:rPr dirty="0"/>
              <a:t>different cells (for example bacteria, yeast, other established laboratory cell culture lines) are used to manufacture the vaccine </a:t>
            </a:r>
          </a:p>
          <a:p>
            <a:pPr marL="342900" lvl="1" indent="-342900">
              <a:lnSpc>
                <a:spcPct val="90000"/>
              </a:lnSpc>
              <a:spcBef>
                <a:spcPts val="500"/>
              </a:spcBef>
              <a:buSzPct val="100000"/>
              <a:buFont typeface="Helvetica"/>
              <a:buChar char="•"/>
            </a:pPr>
            <a:r>
              <a:rPr dirty="0"/>
              <a:t>a small piece of genetic material (DNA) is taken from the microorganism (virus or bacterium) against which we want to protect and inserted into the manufacturing cells: this results in a “recombinant” version of those cells </a:t>
            </a:r>
          </a:p>
          <a:p>
            <a:pPr marL="342900" lvl="1" indent="-342900">
              <a:lnSpc>
                <a:spcPct val="90000"/>
              </a:lnSpc>
              <a:spcBef>
                <a:spcPts val="500"/>
              </a:spcBef>
              <a:buSzPct val="100000"/>
              <a:buFont typeface="Helvetica"/>
              <a:buChar char="•"/>
            </a:pPr>
            <a:r>
              <a:rPr dirty="0"/>
              <a:t>the role of these recombinant cells is to help transport the DNA instructions for making the antigen into a host cell </a:t>
            </a:r>
          </a:p>
          <a:p>
            <a:pPr marL="342900" lvl="1" indent="-342900">
              <a:lnSpc>
                <a:spcPct val="90000"/>
              </a:lnSpc>
              <a:spcBef>
                <a:spcPts val="500"/>
              </a:spcBef>
              <a:buSzPct val="100000"/>
              <a:buFont typeface="Helvetica"/>
              <a:buChar char="•"/>
            </a:pPr>
            <a:r>
              <a:rPr dirty="0"/>
              <a:t>once the recombinant cell enters the host cell line it instructs the host cells to rapidly produce the antigen  </a:t>
            </a:r>
          </a:p>
          <a:p>
            <a:pPr marL="342900" lvl="1" indent="-342900">
              <a:lnSpc>
                <a:spcPct val="90000"/>
              </a:lnSpc>
              <a:spcBef>
                <a:spcPts val="500"/>
              </a:spcBef>
              <a:buSzPct val="100000"/>
              <a:buFont typeface="Helvetica"/>
              <a:buChar char="•"/>
            </a:pPr>
            <a:r>
              <a:rPr dirty="0"/>
              <a:t>this antigen is grown in bulk, collected, purified, and then packaged as recombinant vaccine (the cell line used to manufacture the cells is </a:t>
            </a:r>
            <a:r>
              <a:rPr u="sng" dirty="0"/>
              <a:t>not</a:t>
            </a:r>
            <a:r>
              <a:rPr dirty="0"/>
              <a:t> in the vaccine)</a:t>
            </a:r>
          </a:p>
          <a:p>
            <a:pPr marL="342900" lvl="1" indent="-342900">
              <a:lnSpc>
                <a:spcPct val="90000"/>
              </a:lnSpc>
              <a:spcBef>
                <a:spcPts val="500"/>
              </a:spcBef>
              <a:buSzPct val="100000"/>
              <a:buFont typeface="Helvetica"/>
              <a:buChar char="•"/>
            </a:pPr>
            <a:r>
              <a:rPr dirty="0"/>
              <a:t>when the vaccine is injected, the antigen in it triggers the immune system to create antibodies that specifically target that antigen </a:t>
            </a:r>
          </a:p>
          <a:p>
            <a:pPr marL="342900" lvl="1" indent="-342900">
              <a:lnSpc>
                <a:spcPct val="90000"/>
              </a:lnSpc>
              <a:spcBef>
                <a:spcPts val="500"/>
              </a:spcBef>
              <a:buSzPct val="100000"/>
              <a:buFont typeface="Helvetica"/>
              <a:buChar char="•"/>
            </a:pPr>
            <a:r>
              <a:rPr dirty="0"/>
              <a:t>recombinant vaccines are non-live so they cannot cause disease in the vaccine recipient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Shape 173"/>
          <p:cNvSpPr>
            <a:spLocks noGrp="1" noRot="1" noChangeAspect="1"/>
          </p:cNvSpPr>
          <p:nvPr>
            <p:ph type="sldImg"/>
          </p:nvPr>
        </p:nvSpPr>
        <p:spPr>
          <a:prstGeom prst="rect">
            <a:avLst/>
          </a:prstGeom>
        </p:spPr>
        <p:txBody>
          <a:bodyPr/>
          <a:lstStyle/>
          <a:p>
            <a:endParaRPr dirty="0"/>
          </a:p>
        </p:txBody>
      </p:sp>
      <p:sp>
        <p:nvSpPr>
          <p:cNvPr id="174" name="Shape 174"/>
          <p:cNvSpPr>
            <a:spLocks noGrp="1"/>
          </p:cNvSpPr>
          <p:nvPr>
            <p:ph type="body" sz="quarter" idx="1"/>
          </p:nvPr>
        </p:nvSpPr>
        <p:spPr>
          <a:prstGeom prst="rect">
            <a:avLst/>
          </a:prstGeom>
        </p:spPr>
        <p:txBody>
          <a:bodyPr/>
          <a:lstStyle/>
          <a:p>
            <a:r>
              <a:rPr dirty="0"/>
              <a:t>Source: </a:t>
            </a:r>
            <a:r>
              <a:rPr u="sng" dirty="0" err="1">
                <a:solidFill>
                  <a:srgbClr val="0563C1"/>
                </a:solidFill>
                <a:uFill>
                  <a:solidFill>
                    <a:srgbClr val="0563C1"/>
                  </a:solidFill>
                </a:uFill>
                <a:hlinkClick r:id="rId3"/>
              </a:rPr>
              <a:t>Abrysvo</a:t>
            </a:r>
            <a:r>
              <a:rPr u="sng" dirty="0">
                <a:solidFill>
                  <a:srgbClr val="0563C1"/>
                </a:solidFill>
                <a:uFill>
                  <a:solidFill>
                    <a:srgbClr val="0563C1"/>
                  </a:solidFill>
                </a:uFill>
                <a:hlinkClick r:id="rId3"/>
              </a:rPr>
              <a:t> powder and solvent for solution for injection - Summary of Product Characteristics (SmPC) - (</a:t>
            </a:r>
            <a:r>
              <a:rPr u="sng" dirty="0" err="1">
                <a:solidFill>
                  <a:srgbClr val="0563C1"/>
                </a:solidFill>
                <a:uFill>
                  <a:solidFill>
                    <a:srgbClr val="0563C1"/>
                  </a:solidFill>
                </a:uFill>
                <a:hlinkClick r:id="rId3"/>
              </a:rPr>
              <a:t>emc</a:t>
            </a:r>
            <a:r>
              <a:rPr u="sng" dirty="0">
                <a:solidFill>
                  <a:srgbClr val="0563C1"/>
                </a:solidFill>
                <a:uFill>
                  <a:solidFill>
                    <a:srgbClr val="0563C1"/>
                  </a:solidFill>
                </a:uFill>
                <a:hlinkClick r:id="rId3"/>
              </a:rPr>
              <a:t>) (medicines.org.uk)</a:t>
            </a:r>
          </a:p>
          <a:p>
            <a:r>
              <a:rPr dirty="0"/>
              <a:t>The Green Book, Chapter 27A (</a:t>
            </a:r>
            <a:r>
              <a:rPr u="sng" dirty="0">
                <a:solidFill>
                  <a:srgbClr val="0563C1"/>
                </a:solidFill>
                <a:uFill>
                  <a:solidFill>
                    <a:srgbClr val="0563C1"/>
                  </a:solidFill>
                </a:uFill>
                <a:hlinkClick r:id="rId4"/>
              </a:rPr>
              <a:t>https://www.gov.uk/government/publications/respiratory-syncytial-virus-the-green-book-chapter-27a</a:t>
            </a:r>
            <a:r>
              <a:rPr dirty="0"/>
              <a:t>) contains the following information regarding vaccine effectiveness in older adults: </a:t>
            </a:r>
          </a:p>
          <a:p>
            <a:r>
              <a:rPr dirty="0"/>
              <a:t>For older adults, the pivotal phase 3, multi-country, </a:t>
            </a:r>
            <a:r>
              <a:rPr dirty="0" err="1"/>
              <a:t>randomised</a:t>
            </a:r>
            <a:r>
              <a:rPr dirty="0"/>
              <a:t>, double-blind, placebo-controlled trial recruited from the age of 60 years to assess </a:t>
            </a:r>
            <a:r>
              <a:rPr dirty="0" err="1"/>
              <a:t>Abrysvo’s</a:t>
            </a:r>
            <a:r>
              <a:rPr dirty="0"/>
              <a:t> efficacy against RSV lower respiratory tract infection (LRTI) with 2+ or 3+ symptoms (Walsh </a:t>
            </a:r>
            <a:r>
              <a:rPr i="1" dirty="0"/>
              <a:t>et al.</a:t>
            </a:r>
            <a:r>
              <a:rPr dirty="0"/>
              <a:t>, 2023). Participants were </a:t>
            </a:r>
            <a:r>
              <a:rPr dirty="0" err="1"/>
              <a:t>randomised</a:t>
            </a:r>
            <a:r>
              <a:rPr dirty="0"/>
              <a:t> to receive vaccine (n=18,488) or placebo (n=18,479), stratified by ages 60-69 years (63%), 70-79 years (32%) and ≥80 years (5%). Stable chronic underlying conditions were present in 52% of participants; immunocompromised individuals were excluded. At the end of the first RSV season VE against RSV LRTI with ≥2 symptoms was 65.1% (95%CI: 35.9 to 82.0%) and with ≥3 symptoms 88.9%, (95%CI: 53.6 to 98.7%) (Pfizer 2024). VE estimates by RSV subtype have overlapping confidence intervals (Walsh </a:t>
            </a:r>
            <a:r>
              <a:rPr i="1" dirty="0"/>
              <a:t>et al.</a:t>
            </a:r>
            <a:r>
              <a:rPr dirty="0"/>
              <a:t>, 2023). In the second season, VE was 77.8% against lower respiratory tract infection (LRTI )with 3+ symptoms (95%CI: 51.4 to 91.1%) and 55.7% (95%CI: 34.7 to 70.4%) against 2+ symptoms (Pfizer 2024).</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hape 185"/>
          <p:cNvSpPr>
            <a:spLocks noGrp="1" noRot="1" noChangeAspect="1"/>
          </p:cNvSpPr>
          <p:nvPr>
            <p:ph type="sldImg"/>
          </p:nvPr>
        </p:nvSpPr>
        <p:spPr>
          <a:prstGeom prst="rect">
            <a:avLst/>
          </a:prstGeom>
        </p:spPr>
        <p:txBody>
          <a:bodyPr/>
          <a:lstStyle/>
          <a:p>
            <a:endParaRPr dirty="0"/>
          </a:p>
        </p:txBody>
      </p:sp>
      <p:sp>
        <p:nvSpPr>
          <p:cNvPr id="186" name="Shape 186"/>
          <p:cNvSpPr>
            <a:spLocks noGrp="1"/>
          </p:cNvSpPr>
          <p:nvPr>
            <p:ph type="body" sz="quarter" idx="1"/>
          </p:nvPr>
        </p:nvSpPr>
        <p:spPr>
          <a:prstGeom prst="rect">
            <a:avLst/>
          </a:prstGeom>
        </p:spPr>
        <p:txBody>
          <a:bodyPr/>
          <a:lstStyle/>
          <a:p>
            <a:pPr>
              <a:lnSpc>
                <a:spcPts val="1600"/>
              </a:lnSpc>
              <a:spcBef>
                <a:spcPts val="800"/>
              </a:spcBef>
              <a:defRPr sz="1800">
                <a:solidFill>
                  <a:srgbClr val="333333"/>
                </a:solidFill>
              </a:defRPr>
            </a:pPr>
            <a:r>
              <a:rPr dirty="0"/>
              <a:t> </a:t>
            </a:r>
          </a:p>
          <a:p>
            <a:pPr marL="171450" indent="-171450">
              <a:buSzPct val="100000"/>
              <a:buFont typeface="Arial"/>
              <a:buChar char="•"/>
              <a:defRPr sz="1800">
                <a:solidFill>
                  <a:srgbClr val="D13438"/>
                </a:solidFill>
                <a:latin typeface="Arial"/>
                <a:ea typeface="Arial"/>
                <a:cs typeface="Arial"/>
                <a:sym typeface="Arial"/>
              </a:defRPr>
            </a:pPr>
            <a:r>
              <a:rPr dirty="0"/>
              <a:t>RSV vaccines should not be given to young children, outside of clinical trials. </a:t>
            </a:r>
          </a:p>
          <a:p>
            <a:pPr marL="171450" indent="-171450">
              <a:buSzPct val="100000"/>
              <a:buFont typeface="Arial"/>
              <a:buChar char="•"/>
              <a:defRPr sz="1800">
                <a:solidFill>
                  <a:srgbClr val="D13438"/>
                </a:solidFill>
                <a:latin typeface="Arial"/>
                <a:ea typeface="Arial"/>
                <a:cs typeface="Arial"/>
                <a:sym typeface="Arial"/>
              </a:defRPr>
            </a:pPr>
            <a:r>
              <a:rPr dirty="0"/>
              <a:t>These RSV vaccines are different from monoclonal antibody </a:t>
            </a:r>
            <a:r>
              <a:rPr dirty="0" err="1"/>
              <a:t>immunisations</a:t>
            </a:r>
            <a:r>
              <a:rPr dirty="0"/>
              <a:t> which are given to high-risk children. </a:t>
            </a:r>
          </a:p>
          <a:p>
            <a:pPr marL="171450" indent="-171450">
              <a:buSzPct val="100000"/>
              <a:buFont typeface="Arial"/>
              <a:buChar char="•"/>
              <a:defRPr sz="1800">
                <a:solidFill>
                  <a:srgbClr val="D13438"/>
                </a:solidFill>
                <a:latin typeface="Arial"/>
                <a:ea typeface="Arial"/>
                <a:cs typeface="Arial"/>
                <a:sym typeface="Arial"/>
              </a:defRPr>
            </a:pPr>
            <a:r>
              <a:rPr dirty="0"/>
              <a:t>A recent clinical trial (Moderna’s mRNA-1345) has shown evidence of enhanced disease</a:t>
            </a:r>
            <a:r>
              <a:rPr dirty="0">
                <a:solidFill>
                  <a:srgbClr val="000000"/>
                </a:solidFill>
              </a:rPr>
              <a:t> </a:t>
            </a:r>
            <a:r>
              <a:rPr dirty="0"/>
              <a:t> in children who were immunologically naive (i.e. they had never been exposed) to RSV and had received RSV vaccine who then went on to catch seasonally circulating RSV</a:t>
            </a:r>
            <a:r>
              <a:rPr sz="1200" dirty="0">
                <a:solidFill>
                  <a:srgbClr val="000000"/>
                </a:solidFill>
                <a:latin typeface="+mn-lt"/>
                <a:ea typeface="+mn-ea"/>
                <a:cs typeface="+mn-cs"/>
                <a:sym typeface="Calibri"/>
              </a:rPr>
              <a:t> </a:t>
            </a:r>
            <a:r>
              <a:rPr dirty="0">
                <a:solidFill>
                  <a:srgbClr val="000000"/>
                </a:solidFill>
              </a:rPr>
              <a:t> </a:t>
            </a:r>
          </a:p>
          <a:p>
            <a:pPr marL="171450" indent="-171450">
              <a:buSzPct val="100000"/>
              <a:buFont typeface="Arial"/>
              <a:buChar char="•"/>
              <a:defRPr sz="1800">
                <a:solidFill>
                  <a:srgbClr val="D13438"/>
                </a:solidFill>
                <a:latin typeface="Arial"/>
                <a:ea typeface="Arial"/>
                <a:cs typeface="Arial"/>
                <a:sym typeface="Arial"/>
              </a:defRPr>
            </a:pPr>
            <a:r>
              <a:rPr dirty="0"/>
              <a:t>As safety has not been assessed in clinical trials for these children, and due to the possibility of vaccine-associated enhanced disease, RSV vaccine is not recommended in young children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Shape 193"/>
          <p:cNvSpPr>
            <a:spLocks noGrp="1" noRot="1" noChangeAspect="1"/>
          </p:cNvSpPr>
          <p:nvPr>
            <p:ph type="sldImg"/>
          </p:nvPr>
        </p:nvSpPr>
        <p:spPr>
          <a:prstGeom prst="rect">
            <a:avLst/>
          </a:prstGeom>
        </p:spPr>
        <p:txBody>
          <a:bodyPr/>
          <a:lstStyle/>
          <a:p>
            <a:endParaRPr dirty="0"/>
          </a:p>
        </p:txBody>
      </p:sp>
      <p:sp>
        <p:nvSpPr>
          <p:cNvPr id="194" name="Shape 194"/>
          <p:cNvSpPr>
            <a:spLocks noGrp="1"/>
          </p:cNvSpPr>
          <p:nvPr>
            <p:ph type="body" sz="quarter" idx="1"/>
          </p:nvPr>
        </p:nvSpPr>
        <p:spPr>
          <a:prstGeom prst="rect">
            <a:avLst/>
          </a:prstGeom>
        </p:spPr>
        <p:txBody>
          <a:bodyPr/>
          <a:lstStyle>
            <a:lvl1pPr>
              <a:lnSpc>
                <a:spcPts val="1600"/>
              </a:lnSpc>
              <a:spcBef>
                <a:spcPts val="800"/>
              </a:spcBef>
              <a:defRPr sz="1800">
                <a:solidFill>
                  <a:srgbClr val="333333"/>
                </a:solidFill>
              </a:defRPr>
            </a:lvl1pPr>
          </a:lstStyle>
          <a:p>
            <a:r>
              <a:rPr dirty="0"/>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Shape 269"/>
          <p:cNvSpPr>
            <a:spLocks noGrp="1" noRot="1" noChangeAspect="1"/>
          </p:cNvSpPr>
          <p:nvPr>
            <p:ph type="sldImg"/>
          </p:nvPr>
        </p:nvSpPr>
        <p:spPr>
          <a:prstGeom prst="rect">
            <a:avLst/>
          </a:prstGeom>
        </p:spPr>
        <p:txBody>
          <a:bodyPr/>
          <a:lstStyle/>
          <a:p>
            <a:endParaRPr dirty="0"/>
          </a:p>
        </p:txBody>
      </p:sp>
      <p:sp>
        <p:nvSpPr>
          <p:cNvPr id="270" name="Shape 270"/>
          <p:cNvSpPr>
            <a:spLocks noGrp="1"/>
          </p:cNvSpPr>
          <p:nvPr>
            <p:ph type="body" sz="quarter" idx="1"/>
          </p:nvPr>
        </p:nvSpPr>
        <p:spPr>
          <a:prstGeom prst="rect">
            <a:avLst/>
          </a:prstGeom>
        </p:spPr>
        <p:txBody>
          <a:bodyPr/>
          <a:lstStyle/>
          <a:p>
            <a:r>
              <a:rPr dirty="0"/>
              <a:t>Before giving COVID-19 vaccine, </a:t>
            </a:r>
            <a:r>
              <a:rPr dirty="0" err="1"/>
              <a:t>immunisers</a:t>
            </a:r>
            <a:r>
              <a:rPr dirty="0"/>
              <a:t> must ensure that they have obtained informed consent from the individual or that a best interest decision has been made if the individual does not have mental capacity at the time of vaccination. </a:t>
            </a:r>
          </a:p>
          <a:p>
            <a:endParaRPr dirty="0"/>
          </a:p>
          <a:p>
            <a:r>
              <a:rPr dirty="0"/>
              <a:t>In order to be able to consent to vaccination, the vaccinee should receive an explanation of the treatment and its benefits and risks, either verbally from a clinician, or in the form of a leaflet and letter.</a:t>
            </a:r>
          </a:p>
          <a:p>
            <a:endParaRPr dirty="0"/>
          </a:p>
          <a:p>
            <a:r>
              <a:rPr dirty="0"/>
              <a:t>When assessing capacity to consent, the </a:t>
            </a:r>
            <a:r>
              <a:rPr dirty="0" err="1"/>
              <a:t>immuniser</a:t>
            </a:r>
            <a:r>
              <a:rPr dirty="0"/>
              <a:t> should be guided by the principles of the Mental Capacity Act (2005). This Act applies to those aged 16 years and over and is designed to protect and empower people who may lack the mental capacity to make their own decisions about their care and treatment.</a:t>
            </a:r>
          </a:p>
          <a:p>
            <a:endParaRPr dirty="0"/>
          </a:p>
          <a:p>
            <a:pPr defTabSz="687387"/>
            <a:r>
              <a:rPr dirty="0"/>
              <a:t>Consent is a process, not a one-off discussion and must consider 3 factors:</a:t>
            </a:r>
          </a:p>
          <a:p>
            <a:pPr defTabSz="687387"/>
            <a:endParaRPr dirty="0"/>
          </a:p>
          <a:p>
            <a:pPr marL="285750" indent="-285750">
              <a:buClr>
                <a:srgbClr val="007C91"/>
              </a:buClr>
              <a:buSzPct val="100000"/>
              <a:buFont typeface="Arial"/>
              <a:buChar char="•"/>
              <a:defRPr>
                <a:latin typeface="Arial"/>
                <a:ea typeface="Arial"/>
                <a:cs typeface="Arial"/>
                <a:sym typeface="Arial"/>
              </a:defRPr>
            </a:pPr>
            <a:r>
              <a:rPr dirty="0"/>
              <a:t>the person giving consent must be appropriately informed: they must have the necessary information in order to make the decision</a:t>
            </a:r>
          </a:p>
          <a:p>
            <a:pPr marL="285750" indent="-285750">
              <a:spcBef>
                <a:spcPts val="1200"/>
              </a:spcBef>
              <a:buClr>
                <a:srgbClr val="007C91"/>
              </a:buClr>
              <a:buSzPct val="100000"/>
              <a:buFont typeface="Arial"/>
              <a:buChar char="•"/>
              <a:defRPr>
                <a:latin typeface="Arial"/>
                <a:ea typeface="Arial"/>
                <a:cs typeface="Arial"/>
                <a:sym typeface="Arial"/>
              </a:defRPr>
            </a:pPr>
            <a:r>
              <a:rPr dirty="0"/>
              <a:t>consent must be voluntary by the individual without undue pressure or coercion</a:t>
            </a:r>
          </a:p>
          <a:p>
            <a:pPr marL="285750" indent="-285750">
              <a:spcBef>
                <a:spcPts val="1200"/>
              </a:spcBef>
              <a:buClr>
                <a:srgbClr val="007C91"/>
              </a:buClr>
              <a:buSzPct val="100000"/>
              <a:buFont typeface="Arial"/>
              <a:buChar char="•"/>
              <a:defRPr>
                <a:latin typeface="Arial"/>
                <a:ea typeface="Arial"/>
                <a:cs typeface="Arial"/>
                <a:sym typeface="Arial"/>
              </a:defRPr>
            </a:pPr>
            <a:r>
              <a:rPr dirty="0"/>
              <a:t>the person consenting must have the capacity to make the decision</a:t>
            </a:r>
          </a:p>
          <a:p>
            <a:endParaRPr dirty="0"/>
          </a:p>
          <a:p>
            <a:r>
              <a:rPr dirty="0"/>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Shape 289"/>
          <p:cNvSpPr>
            <a:spLocks noGrp="1" noRot="1" noChangeAspect="1"/>
          </p:cNvSpPr>
          <p:nvPr>
            <p:ph type="sldImg"/>
          </p:nvPr>
        </p:nvSpPr>
        <p:spPr>
          <a:prstGeom prst="rect">
            <a:avLst/>
          </a:prstGeom>
        </p:spPr>
        <p:txBody>
          <a:bodyPr/>
          <a:lstStyle/>
          <a:p>
            <a:endParaRPr dirty="0"/>
          </a:p>
        </p:txBody>
      </p:sp>
      <p:sp>
        <p:nvSpPr>
          <p:cNvPr id="290" name="Shape 290"/>
          <p:cNvSpPr>
            <a:spLocks noGrp="1"/>
          </p:cNvSpPr>
          <p:nvPr>
            <p:ph type="body" sz="quarter" idx="1"/>
          </p:nvPr>
        </p:nvSpPr>
        <p:spPr>
          <a:prstGeom prst="rect">
            <a:avLst/>
          </a:prstGeom>
        </p:spPr>
        <p:txBody>
          <a:bodyPr/>
          <a:lstStyle/>
          <a:p>
            <a:r>
              <a:rPr dirty="0"/>
              <a:t>A PSD is a written instruction, signed by a doctor, dentist, or non-medical prescriber for medicines to be supplied and/or administered to a named patient after the prescriber has assessed the patient on an individual basis. It must include the dose, route and frequency or appliance to be supplied or administered to a named patient. </a:t>
            </a:r>
          </a:p>
          <a:p>
            <a:pPr defTabSz="687387"/>
            <a:r>
              <a:rPr dirty="0"/>
              <a:t> </a:t>
            </a:r>
          </a:p>
          <a:p>
            <a:pPr defTabSz="687387"/>
            <a:r>
              <a:rPr dirty="0"/>
              <a:t>A PGD provides a legal framework to allow some registered specified health care professionals for the supply and/or administration of a POM directly to a patient with an identified clinical condition rather than needing an individual prescription or an instruction from a prescriber and is often used for vaccines. It sets out the core requisites of those people who can have the medicine under the direction and those who should not. The health care professional working within the PGD is responsible for assessing that the patient fits the criteria set out in the PGD.  </a:t>
            </a:r>
          </a:p>
          <a:p>
            <a:pPr defTabSz="687387"/>
            <a:r>
              <a:rPr dirty="0"/>
              <a:t> </a:t>
            </a:r>
          </a:p>
          <a:p>
            <a:pPr defTabSz="687387"/>
            <a:r>
              <a:rPr dirty="0"/>
              <a:t> </a:t>
            </a:r>
          </a:p>
          <a:p>
            <a:pPr defTabSz="687387">
              <a:defRPr sz="1000">
                <a:latin typeface="Arial"/>
                <a:ea typeface="Arial"/>
                <a:cs typeface="Arial"/>
                <a:sym typeface="Arial"/>
              </a:defRPr>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prstGeom prst="rect">
            <a:avLst/>
          </a:prstGeom>
        </p:spPr>
        <p:txBody>
          <a:bodyPr/>
          <a:lstStyle/>
          <a:p>
            <a:r>
              <a:t>Title Text</a:t>
            </a:r>
          </a:p>
        </p:txBody>
      </p:sp>
      <p:sp>
        <p:nvSpPr>
          <p:cNvPr id="12"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9" name="Title Text"/>
          <p:cNvSpPr txBox="1">
            <a:spLocks noGrp="1"/>
          </p:cNvSpPr>
          <p:nvPr>
            <p:ph type="title"/>
          </p:nvPr>
        </p:nvSpPr>
        <p:spPr>
          <a:xfrm>
            <a:off x="330206" y="179415"/>
            <a:ext cx="10515601" cy="972609"/>
          </a:xfrm>
          <a:prstGeom prst="rect">
            <a:avLst/>
          </a:prstGeom>
        </p:spPr>
        <p:txBody>
          <a:bodyPr/>
          <a:lstStyle>
            <a:lvl1pPr>
              <a:defRPr sz="3800"/>
            </a:lvl1pPr>
          </a:lstStyle>
          <a:p>
            <a:r>
              <a:t>Title Text</a:t>
            </a:r>
          </a:p>
        </p:txBody>
      </p:sp>
      <p:sp>
        <p:nvSpPr>
          <p:cNvPr id="20" name="Body Level One…"/>
          <p:cNvSpPr txBox="1">
            <a:spLocks noGrp="1"/>
          </p:cNvSpPr>
          <p:nvPr>
            <p:ph type="body" idx="1" hasCustomPrompt="1"/>
          </p:nvPr>
        </p:nvSpPr>
        <p:spPr>
          <a:xfrm>
            <a:off x="330204" y="1774825"/>
            <a:ext cx="11123858" cy="4351339"/>
          </a:xfrm>
          <a:prstGeom prst="rect">
            <a:avLst/>
          </a:prstGeom>
        </p:spPr>
        <p:txBody>
          <a:bodyPr/>
          <a:lstStyle/>
          <a:p>
            <a:r>
              <a:t>click to edit Master text styles</a:t>
            </a:r>
          </a:p>
          <a:p>
            <a:pPr lvl="1"/>
            <a:endParaRPr/>
          </a:p>
          <a:p>
            <a:pPr lvl="2"/>
            <a:endParaRPr/>
          </a:p>
          <a:p>
            <a:pPr lvl="3"/>
            <a:endParaRPr/>
          </a:p>
          <a:p>
            <a:pPr lvl="4"/>
            <a:endParaRPr/>
          </a:p>
        </p:txBody>
      </p:sp>
      <p:sp>
        <p:nvSpPr>
          <p:cNvPr id="21" name="Slide Number"/>
          <p:cNvSpPr txBox="1">
            <a:spLocks noGrp="1"/>
          </p:cNvSpPr>
          <p:nvPr>
            <p:ph type="sldNum" sz="quarter" idx="2"/>
          </p:nvPr>
        </p:nvSpPr>
        <p:spPr>
          <a:xfrm>
            <a:off x="425053" y="6477000"/>
            <a:ext cx="301909" cy="288825"/>
          </a:xfrm>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 Conten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8" name="Title Text"/>
          <p:cNvSpPr txBox="1">
            <a:spLocks noGrp="1"/>
          </p:cNvSpPr>
          <p:nvPr>
            <p:ph type="title"/>
          </p:nvPr>
        </p:nvSpPr>
        <p:spPr>
          <a:xfrm>
            <a:off x="330206" y="179415"/>
            <a:ext cx="10515601" cy="972609"/>
          </a:xfrm>
          <a:prstGeom prst="rect">
            <a:avLst/>
          </a:prstGeom>
        </p:spPr>
        <p:txBody>
          <a:bodyPr/>
          <a:lstStyle>
            <a:lvl1pPr>
              <a:defRPr sz="3800"/>
            </a:lvl1pPr>
          </a:lstStyle>
          <a:p>
            <a:r>
              <a:t>Title Text</a:t>
            </a:r>
          </a:p>
        </p:txBody>
      </p:sp>
      <p:sp>
        <p:nvSpPr>
          <p:cNvPr id="29" name="Body Level One…"/>
          <p:cNvSpPr txBox="1">
            <a:spLocks noGrp="1"/>
          </p:cNvSpPr>
          <p:nvPr>
            <p:ph type="body" sz="half" idx="1" hasCustomPrompt="1"/>
          </p:nvPr>
        </p:nvSpPr>
        <p:spPr>
          <a:xfrm>
            <a:off x="838200" y="1825625"/>
            <a:ext cx="5181600" cy="4351338"/>
          </a:xfrm>
          <a:prstGeom prst="rect">
            <a:avLst/>
          </a:prstGeom>
        </p:spPr>
        <p:txBody>
          <a:bodyPr/>
          <a:lstStyle/>
          <a:p>
            <a:r>
              <a:t>click to edit Master text styles</a:t>
            </a:r>
          </a:p>
          <a:p>
            <a:pPr lvl="1"/>
            <a:endParaRPr/>
          </a:p>
          <a:p>
            <a:pPr lvl="2"/>
            <a:endParaRPr/>
          </a:p>
          <a:p>
            <a:pPr lvl="3"/>
            <a:endParaRPr/>
          </a:p>
          <a:p>
            <a:pPr lvl="4"/>
            <a:endParaRPr/>
          </a:p>
        </p:txBody>
      </p:sp>
      <p:sp>
        <p:nvSpPr>
          <p:cNvPr id="30" name="Slide Number"/>
          <p:cNvSpPr txBox="1">
            <a:spLocks noGrp="1"/>
          </p:cNvSpPr>
          <p:nvPr>
            <p:ph type="sldNum" sz="quarter" idx="2"/>
          </p:nvPr>
        </p:nvSpPr>
        <p:spPr>
          <a:xfrm>
            <a:off x="425053" y="6477000"/>
            <a:ext cx="301909" cy="288825"/>
          </a:xfrm>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mparison">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7" name="Body Level One…"/>
          <p:cNvSpPr txBox="1">
            <a:spLocks noGrp="1"/>
          </p:cNvSpPr>
          <p:nvPr>
            <p:ph type="body" sz="quarter" idx="1"/>
          </p:nvPr>
        </p:nvSpPr>
        <p:spPr>
          <a:xfrm>
            <a:off x="839787" y="1681163"/>
            <a:ext cx="5157789" cy="823913"/>
          </a:xfrm>
          <a:prstGeom prst="rect">
            <a:avLst/>
          </a:prstGeom>
        </p:spPr>
        <p:txBody>
          <a:bodyPr/>
          <a:lstStyle>
            <a:lvl1pPr marL="0" indent="0">
              <a:buClrTx/>
              <a:buSzTx/>
              <a:buFontTx/>
              <a:buNone/>
              <a:defRPr b="1"/>
            </a:lvl1pPr>
            <a:lvl2pPr marL="0" indent="457200">
              <a:buClrTx/>
              <a:buSzTx/>
              <a:buFontTx/>
              <a:buNone/>
              <a:defRPr b="1"/>
            </a:lvl2pPr>
            <a:lvl3pPr marL="0" indent="914400">
              <a:buClrTx/>
              <a:buSzTx/>
              <a:buFontTx/>
              <a:buNone/>
              <a:defRPr b="1"/>
            </a:lvl3pPr>
            <a:lvl4pPr marL="0" indent="1371600">
              <a:buClrTx/>
              <a:buSzTx/>
              <a:buFontTx/>
              <a:buNone/>
              <a:defRPr b="1"/>
            </a:lvl4pPr>
            <a:lvl5pPr marL="0" indent="1828800">
              <a:buClrTx/>
              <a:buSzTx/>
              <a:buFontTx/>
              <a:buNone/>
              <a:defRPr b="1"/>
            </a:lvl5pPr>
          </a:lstStyle>
          <a:p>
            <a:r>
              <a:t>Body Level One</a:t>
            </a:r>
          </a:p>
          <a:p>
            <a:pPr lvl="1"/>
            <a:r>
              <a:t>Body Level Two</a:t>
            </a:r>
          </a:p>
          <a:p>
            <a:pPr lvl="2"/>
            <a:r>
              <a:t>Body Level Three</a:t>
            </a:r>
          </a:p>
          <a:p>
            <a:pPr lvl="3"/>
            <a:r>
              <a:t>Body Level Four</a:t>
            </a:r>
          </a:p>
          <a:p>
            <a:pPr lvl="4"/>
            <a:r>
              <a:t>Body Level Five</a:t>
            </a:r>
          </a:p>
        </p:txBody>
      </p:sp>
      <p:sp>
        <p:nvSpPr>
          <p:cNvPr id="38" name="Text Placeholder 4"/>
          <p:cNvSpPr>
            <a:spLocks noGrp="1"/>
          </p:cNvSpPr>
          <p:nvPr>
            <p:ph type="body" sz="quarter" idx="21"/>
          </p:nvPr>
        </p:nvSpPr>
        <p:spPr>
          <a:xfrm>
            <a:off x="6172200" y="1681163"/>
            <a:ext cx="5183188" cy="823913"/>
          </a:xfrm>
          <a:prstGeom prst="rect">
            <a:avLst/>
          </a:prstGeom>
        </p:spPr>
        <p:txBody>
          <a:bodyPr/>
          <a:lstStyle/>
          <a:p>
            <a:pPr marL="0" indent="0">
              <a:buClrTx/>
              <a:buSzTx/>
              <a:buFontTx/>
              <a:buNone/>
              <a:defRPr b="1"/>
            </a:pPr>
            <a:endParaRPr/>
          </a:p>
        </p:txBody>
      </p:sp>
      <p:sp>
        <p:nvSpPr>
          <p:cNvPr id="39" name="Title Text"/>
          <p:cNvSpPr txBox="1">
            <a:spLocks noGrp="1"/>
          </p:cNvSpPr>
          <p:nvPr>
            <p:ph type="title"/>
          </p:nvPr>
        </p:nvSpPr>
        <p:spPr>
          <a:xfrm>
            <a:off x="330206" y="179415"/>
            <a:ext cx="10515601" cy="972609"/>
          </a:xfrm>
          <a:prstGeom prst="rect">
            <a:avLst/>
          </a:prstGeom>
        </p:spPr>
        <p:txBody>
          <a:bodyPr/>
          <a:lstStyle>
            <a:lvl1pPr>
              <a:defRPr sz="3800"/>
            </a:lvl1pPr>
          </a:lstStyle>
          <a:p>
            <a:r>
              <a:t>Title Text</a:t>
            </a:r>
          </a:p>
        </p:txBody>
      </p:sp>
      <p:sp>
        <p:nvSpPr>
          <p:cNvPr id="40" name="Slide Number"/>
          <p:cNvSpPr txBox="1">
            <a:spLocks noGrp="1"/>
          </p:cNvSpPr>
          <p:nvPr>
            <p:ph type="sldNum" sz="quarter" idx="2"/>
          </p:nvPr>
        </p:nvSpPr>
        <p:spPr>
          <a:xfrm>
            <a:off x="425053" y="6477000"/>
            <a:ext cx="301909" cy="288825"/>
          </a:xfrm>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7" name="Title Text"/>
          <p:cNvSpPr txBox="1">
            <a:spLocks noGrp="1"/>
          </p:cNvSpPr>
          <p:nvPr>
            <p:ph type="title"/>
          </p:nvPr>
        </p:nvSpPr>
        <p:spPr>
          <a:xfrm>
            <a:off x="330206" y="179415"/>
            <a:ext cx="10515601" cy="972609"/>
          </a:xfrm>
          <a:prstGeom prst="rect">
            <a:avLst/>
          </a:prstGeom>
        </p:spPr>
        <p:txBody>
          <a:bodyPr/>
          <a:lstStyle>
            <a:lvl1pPr>
              <a:defRPr sz="3800"/>
            </a:lvl1pPr>
          </a:lstStyle>
          <a:p>
            <a:r>
              <a:t>Title Text</a:t>
            </a:r>
          </a:p>
        </p:txBody>
      </p:sp>
      <p:sp>
        <p:nvSpPr>
          <p:cNvPr id="48" name="Slide Number"/>
          <p:cNvSpPr txBox="1">
            <a:spLocks noGrp="1"/>
          </p:cNvSpPr>
          <p:nvPr>
            <p:ph type="sldNum" sz="quarter" idx="2"/>
          </p:nvPr>
        </p:nvSpPr>
        <p:spPr>
          <a:xfrm>
            <a:off x="425053" y="6477000"/>
            <a:ext cx="301909" cy="288825"/>
          </a:xfrm>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1 line) and Conten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5" name="Title Text"/>
          <p:cNvSpPr txBox="1">
            <a:spLocks noGrp="1"/>
          </p:cNvSpPr>
          <p:nvPr>
            <p:ph type="title"/>
          </p:nvPr>
        </p:nvSpPr>
        <p:spPr>
          <a:xfrm>
            <a:off x="376196" y="290985"/>
            <a:ext cx="10704001" cy="648073"/>
          </a:xfrm>
          <a:prstGeom prst="rect">
            <a:avLst/>
          </a:prstGeom>
        </p:spPr>
        <p:txBody>
          <a:bodyPr/>
          <a:lstStyle>
            <a:lvl1pPr>
              <a:defRPr>
                <a:solidFill>
                  <a:srgbClr val="00AE9E"/>
                </a:solidFill>
              </a:defRPr>
            </a:lvl1pPr>
          </a:lstStyle>
          <a:p>
            <a:r>
              <a:t>Title Text</a:t>
            </a:r>
          </a:p>
        </p:txBody>
      </p:sp>
      <p:sp>
        <p:nvSpPr>
          <p:cNvPr id="56" name="Body Level One…"/>
          <p:cNvSpPr txBox="1">
            <a:spLocks noGrp="1"/>
          </p:cNvSpPr>
          <p:nvPr>
            <p:ph type="body" idx="1" hasCustomPrompt="1"/>
          </p:nvPr>
        </p:nvSpPr>
        <p:spPr>
          <a:xfrm>
            <a:off x="743999" y="1412777"/>
            <a:ext cx="10704002" cy="4739679"/>
          </a:xfrm>
          <a:prstGeom prst="rect">
            <a:avLst/>
          </a:prstGeom>
        </p:spPr>
        <p:txBody>
          <a:bodyPr/>
          <a:lstStyle>
            <a:lvl1pPr marL="4762" indent="-4762">
              <a:lnSpc>
                <a:spcPct val="114000"/>
              </a:lnSpc>
              <a:spcBef>
                <a:spcPts val="0"/>
              </a:spcBef>
              <a:defRPr sz="1800"/>
            </a:lvl1pPr>
            <a:lvl2pPr marL="644236" indent="-187036">
              <a:lnSpc>
                <a:spcPct val="114000"/>
              </a:lnSpc>
              <a:spcBef>
                <a:spcPts val="0"/>
              </a:spcBef>
              <a:defRPr sz="1800"/>
            </a:lvl2pPr>
            <a:lvl3pPr marL="1120139" indent="-205739">
              <a:lnSpc>
                <a:spcPct val="114000"/>
              </a:lnSpc>
              <a:spcBef>
                <a:spcPts val="0"/>
              </a:spcBef>
              <a:defRPr sz="1800"/>
            </a:lvl3pPr>
            <a:lvl4pPr marL="1600200" indent="-228600">
              <a:lnSpc>
                <a:spcPct val="114000"/>
              </a:lnSpc>
              <a:spcBef>
                <a:spcPts val="0"/>
              </a:spcBef>
              <a:defRPr sz="1800"/>
            </a:lvl4pPr>
            <a:lvl5pPr marL="2085975" indent="-257175">
              <a:lnSpc>
                <a:spcPct val="114000"/>
              </a:lnSpc>
              <a:spcBef>
                <a:spcPts val="0"/>
              </a:spcBef>
              <a:defRPr sz="1800"/>
            </a:lvl5pPr>
          </a:lstStyle>
          <a:p>
            <a:r>
              <a:t>Text should be 12-18pt Arial. Do not use other fonts.</a:t>
            </a:r>
          </a:p>
          <a:p>
            <a:pPr lvl="1"/>
            <a:endParaRPr/>
          </a:p>
          <a:p>
            <a:pPr lvl="2"/>
            <a:endParaRPr/>
          </a:p>
          <a:p>
            <a:pPr lvl="3"/>
            <a:endParaRPr/>
          </a:p>
          <a:p>
            <a:pPr lvl="4"/>
            <a:endParaRPr/>
          </a:p>
        </p:txBody>
      </p:sp>
      <p:sp>
        <p:nvSpPr>
          <p:cNvPr id="57" name="Slide Number"/>
          <p:cNvSpPr txBox="1">
            <a:spLocks noGrp="1"/>
          </p:cNvSpPr>
          <p:nvPr>
            <p:ph type="sldNum" sz="quarter" idx="2"/>
          </p:nvPr>
        </p:nvSpPr>
        <p:spPr>
          <a:xfrm>
            <a:off x="11890092" y="6438952"/>
            <a:ext cx="301909" cy="288824"/>
          </a:xfrm>
          <a:prstGeom prst="rect">
            <a:avLst/>
          </a:prstGeom>
        </p:spPr>
        <p:txBody>
          <a:bodyPr/>
          <a:lstStyle/>
          <a:p>
            <a:fld id="{86CB4B4D-7CA3-9044-876B-883B54F8677D}" type="slidenum">
              <a:t>‹#›</a:t>
            </a:fld>
            <a:endParaRPr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8"/>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512954" y="2528658"/>
            <a:ext cx="10481618" cy="2387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Title Text</a:t>
            </a:r>
          </a:p>
        </p:txBody>
      </p:sp>
      <p:sp>
        <p:nvSpPr>
          <p:cNvPr id="3"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400">
                <a:solidFill>
                  <a:srgbClr val="FFFFFF"/>
                </a:solidFill>
              </a:defRPr>
            </a:lvl1pPr>
          </a:lstStyle>
          <a:p>
            <a:fld id="{86CB4B4D-7CA3-9044-876B-883B54F8677D}" type="slidenum">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spd="med"/>
  <p:txStyles>
    <p:titleStyle>
      <a:lvl1pPr marL="0" marR="0" indent="0" algn="l" defTabSz="914400"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Arial"/>
          <a:ea typeface="Arial"/>
          <a:cs typeface="Arial"/>
          <a:sym typeface="Arial"/>
        </a:defRPr>
      </a:lvl1pPr>
      <a:lvl2pPr marL="0" marR="0" indent="0" algn="l" defTabSz="914400"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Arial"/>
          <a:ea typeface="Arial"/>
          <a:cs typeface="Arial"/>
          <a:sym typeface="Arial"/>
        </a:defRPr>
      </a:lvl2pPr>
      <a:lvl3pPr marL="0" marR="0" indent="0" algn="l" defTabSz="914400"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Arial"/>
          <a:ea typeface="Arial"/>
          <a:cs typeface="Arial"/>
          <a:sym typeface="Arial"/>
        </a:defRPr>
      </a:lvl3pPr>
      <a:lvl4pPr marL="0" marR="0" indent="0" algn="l" defTabSz="914400"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Arial"/>
          <a:ea typeface="Arial"/>
          <a:cs typeface="Arial"/>
          <a:sym typeface="Arial"/>
        </a:defRPr>
      </a:lvl4pPr>
      <a:lvl5pPr marL="0" marR="0" indent="0" algn="l" defTabSz="914400"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Arial"/>
          <a:ea typeface="Arial"/>
          <a:cs typeface="Arial"/>
          <a:sym typeface="Arial"/>
        </a:defRPr>
      </a:lvl5pPr>
      <a:lvl6pPr marL="0" marR="0" indent="0" algn="l" defTabSz="914400"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Arial"/>
          <a:ea typeface="Arial"/>
          <a:cs typeface="Arial"/>
          <a:sym typeface="Arial"/>
        </a:defRPr>
      </a:lvl6pPr>
      <a:lvl7pPr marL="0" marR="0" indent="0" algn="l" defTabSz="914400"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Arial"/>
          <a:ea typeface="Arial"/>
          <a:cs typeface="Arial"/>
          <a:sym typeface="Arial"/>
        </a:defRPr>
      </a:lvl7pPr>
      <a:lvl8pPr marL="0" marR="0" indent="0" algn="l" defTabSz="914400"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Arial"/>
          <a:ea typeface="Arial"/>
          <a:cs typeface="Arial"/>
          <a:sym typeface="Arial"/>
        </a:defRPr>
      </a:lvl8pPr>
      <a:lvl9pPr marL="0" marR="0" indent="0" algn="l" defTabSz="914400"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Arial"/>
          <a:ea typeface="Arial"/>
          <a:cs typeface="Arial"/>
          <a:sym typeface="Arial"/>
        </a:defRPr>
      </a:lvl9pPr>
    </p:titleStyle>
    <p:bodyStyle>
      <a:lvl1pPr marL="228600" marR="0" indent="-228600" algn="l" defTabSz="914400" rtl="0" latinLnBrk="0">
        <a:lnSpc>
          <a:spcPct val="90000"/>
        </a:lnSpc>
        <a:spcBef>
          <a:spcPts val="1000"/>
        </a:spcBef>
        <a:spcAft>
          <a:spcPts val="0"/>
        </a:spcAft>
        <a:buClr>
          <a:srgbClr val="007C91"/>
        </a:buClr>
        <a:buSzPct val="100000"/>
        <a:buFont typeface="Arial"/>
        <a:buChar char="•"/>
        <a:tabLst/>
        <a:defRPr sz="2400" b="0" i="0" u="none" strike="noStrike" cap="none" spc="0" baseline="0">
          <a:solidFill>
            <a:srgbClr val="000000"/>
          </a:solidFill>
          <a:uFillTx/>
          <a:latin typeface="Arial"/>
          <a:ea typeface="Arial"/>
          <a:cs typeface="Arial"/>
          <a:sym typeface="Arial"/>
        </a:defRPr>
      </a:lvl1pPr>
      <a:lvl2pPr marL="706581" marR="0" indent="-249381" algn="l" defTabSz="914400" rtl="0" latinLnBrk="0">
        <a:lnSpc>
          <a:spcPct val="90000"/>
        </a:lnSpc>
        <a:spcBef>
          <a:spcPts val="1000"/>
        </a:spcBef>
        <a:spcAft>
          <a:spcPts val="0"/>
        </a:spcAft>
        <a:buClr>
          <a:srgbClr val="007C91"/>
        </a:buClr>
        <a:buSzPct val="100000"/>
        <a:buFont typeface="Arial"/>
        <a:buChar char="•"/>
        <a:tabLst/>
        <a:defRPr sz="2400" b="0" i="0" u="none" strike="noStrike" cap="none" spc="0" baseline="0">
          <a:solidFill>
            <a:srgbClr val="000000"/>
          </a:solidFill>
          <a:uFillTx/>
          <a:latin typeface="Arial"/>
          <a:ea typeface="Arial"/>
          <a:cs typeface="Arial"/>
          <a:sym typeface="Arial"/>
        </a:defRPr>
      </a:lvl2pPr>
      <a:lvl3pPr marL="1188719" marR="0" indent="-274319" algn="l" defTabSz="914400" rtl="0" latinLnBrk="0">
        <a:lnSpc>
          <a:spcPct val="90000"/>
        </a:lnSpc>
        <a:spcBef>
          <a:spcPts val="1000"/>
        </a:spcBef>
        <a:spcAft>
          <a:spcPts val="0"/>
        </a:spcAft>
        <a:buClr>
          <a:srgbClr val="007C91"/>
        </a:buClr>
        <a:buSzPct val="100000"/>
        <a:buFont typeface="Arial"/>
        <a:buChar char="•"/>
        <a:tabLst/>
        <a:defRPr sz="2400" b="0" i="0" u="none" strike="noStrike" cap="none" spc="0" baseline="0">
          <a:solidFill>
            <a:srgbClr val="000000"/>
          </a:solidFill>
          <a:uFillTx/>
          <a:latin typeface="Arial"/>
          <a:ea typeface="Arial"/>
          <a:cs typeface="Arial"/>
          <a:sym typeface="Arial"/>
        </a:defRPr>
      </a:lvl3pPr>
      <a:lvl4pPr marL="1676400" marR="0" indent="-304800" algn="l" defTabSz="914400" rtl="0" latinLnBrk="0">
        <a:lnSpc>
          <a:spcPct val="90000"/>
        </a:lnSpc>
        <a:spcBef>
          <a:spcPts val="1000"/>
        </a:spcBef>
        <a:spcAft>
          <a:spcPts val="0"/>
        </a:spcAft>
        <a:buClr>
          <a:srgbClr val="007C91"/>
        </a:buClr>
        <a:buSzPct val="100000"/>
        <a:buFont typeface="Arial"/>
        <a:buChar char="•"/>
        <a:tabLst/>
        <a:defRPr sz="2400" b="0" i="0" u="none" strike="noStrike" cap="none" spc="0" baseline="0">
          <a:solidFill>
            <a:srgbClr val="000000"/>
          </a:solidFill>
          <a:uFillTx/>
          <a:latin typeface="Arial"/>
          <a:ea typeface="Arial"/>
          <a:cs typeface="Arial"/>
          <a:sym typeface="Arial"/>
        </a:defRPr>
      </a:lvl4pPr>
      <a:lvl5pPr marL="2171700" marR="0" indent="-342900" algn="l" defTabSz="914400" rtl="0" latinLnBrk="0">
        <a:lnSpc>
          <a:spcPct val="90000"/>
        </a:lnSpc>
        <a:spcBef>
          <a:spcPts val="1000"/>
        </a:spcBef>
        <a:spcAft>
          <a:spcPts val="0"/>
        </a:spcAft>
        <a:buClr>
          <a:srgbClr val="007C91"/>
        </a:buClr>
        <a:buSzPct val="100000"/>
        <a:buFont typeface="Arial"/>
        <a:buChar char="•"/>
        <a:tabLst/>
        <a:defRPr sz="2400" b="0" i="0" u="none" strike="noStrike" cap="none" spc="0" baseline="0">
          <a:solidFill>
            <a:srgbClr val="000000"/>
          </a:solidFill>
          <a:uFillTx/>
          <a:latin typeface="Arial"/>
          <a:ea typeface="Arial"/>
          <a:cs typeface="Arial"/>
          <a:sym typeface="Arial"/>
        </a:defRPr>
      </a:lvl5pPr>
      <a:lvl6pPr marL="2590800" marR="0" indent="-304800" algn="l" defTabSz="914400" rtl="0" latinLnBrk="0">
        <a:lnSpc>
          <a:spcPct val="90000"/>
        </a:lnSpc>
        <a:spcBef>
          <a:spcPts val="1000"/>
        </a:spcBef>
        <a:spcAft>
          <a:spcPts val="0"/>
        </a:spcAft>
        <a:buClr>
          <a:srgbClr val="007C91"/>
        </a:buClr>
        <a:buSzPct val="100000"/>
        <a:buFont typeface="Arial"/>
        <a:buChar char="•"/>
        <a:tabLst/>
        <a:defRPr sz="2400" b="0" i="0" u="none" strike="noStrike" cap="none" spc="0" baseline="0">
          <a:solidFill>
            <a:srgbClr val="000000"/>
          </a:solidFill>
          <a:uFillTx/>
          <a:latin typeface="Arial"/>
          <a:ea typeface="Arial"/>
          <a:cs typeface="Arial"/>
          <a:sym typeface="Arial"/>
        </a:defRPr>
      </a:lvl6pPr>
      <a:lvl7pPr marL="3048000" marR="0" indent="-304800" algn="l" defTabSz="914400" rtl="0" latinLnBrk="0">
        <a:lnSpc>
          <a:spcPct val="90000"/>
        </a:lnSpc>
        <a:spcBef>
          <a:spcPts val="1000"/>
        </a:spcBef>
        <a:spcAft>
          <a:spcPts val="0"/>
        </a:spcAft>
        <a:buClr>
          <a:srgbClr val="007C91"/>
        </a:buClr>
        <a:buSzPct val="100000"/>
        <a:buFont typeface="Arial"/>
        <a:buChar char="•"/>
        <a:tabLst/>
        <a:defRPr sz="2400" b="0" i="0" u="none" strike="noStrike" cap="none" spc="0" baseline="0">
          <a:solidFill>
            <a:srgbClr val="000000"/>
          </a:solidFill>
          <a:uFillTx/>
          <a:latin typeface="Arial"/>
          <a:ea typeface="Arial"/>
          <a:cs typeface="Arial"/>
          <a:sym typeface="Arial"/>
        </a:defRPr>
      </a:lvl7pPr>
      <a:lvl8pPr marL="3505200" marR="0" indent="-304800" algn="l" defTabSz="914400" rtl="0" latinLnBrk="0">
        <a:lnSpc>
          <a:spcPct val="90000"/>
        </a:lnSpc>
        <a:spcBef>
          <a:spcPts val="1000"/>
        </a:spcBef>
        <a:spcAft>
          <a:spcPts val="0"/>
        </a:spcAft>
        <a:buClr>
          <a:srgbClr val="007C91"/>
        </a:buClr>
        <a:buSzPct val="100000"/>
        <a:buFont typeface="Arial"/>
        <a:buChar char="•"/>
        <a:tabLst/>
        <a:defRPr sz="2400" b="0" i="0" u="none" strike="noStrike" cap="none" spc="0" baseline="0">
          <a:solidFill>
            <a:srgbClr val="000000"/>
          </a:solidFill>
          <a:uFillTx/>
          <a:latin typeface="Arial"/>
          <a:ea typeface="Arial"/>
          <a:cs typeface="Arial"/>
          <a:sym typeface="Arial"/>
        </a:defRPr>
      </a:lvl8pPr>
      <a:lvl9pPr marL="3962400" marR="0" indent="-304800" algn="l" defTabSz="914400" rtl="0" latinLnBrk="0">
        <a:lnSpc>
          <a:spcPct val="90000"/>
        </a:lnSpc>
        <a:spcBef>
          <a:spcPts val="1000"/>
        </a:spcBef>
        <a:spcAft>
          <a:spcPts val="0"/>
        </a:spcAft>
        <a:buClr>
          <a:srgbClr val="007C91"/>
        </a:buClr>
        <a:buSzPct val="100000"/>
        <a:buFont typeface="Arial"/>
        <a:buChar char="•"/>
        <a:tabLst/>
        <a:defRPr sz="2400" b="0" i="0" u="none" strike="noStrike" cap="none" spc="0" baseline="0">
          <a:solidFill>
            <a:srgbClr val="000000"/>
          </a:solidFill>
          <a:uFillTx/>
          <a:latin typeface="Arial"/>
          <a:ea typeface="Arial"/>
          <a:cs typeface="Arial"/>
          <a:sym typeface="Arial"/>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5pPr>
      <a:lvl6pPr marL="0" marR="0" indent="22860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6pPr>
      <a:lvl7pPr marL="0" marR="0" indent="27432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7pPr>
      <a:lvl8pPr marL="0" marR="0" indent="32004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8pPr>
      <a:lvl9pPr marL="0" marR="0" indent="36576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gov.uk/government/publications/rsv-immunisation-programme-jcvi-advice-7-june-2023/respiratory-syncytial-virus-rsv-immunisation-programme-for-infants-and-older-adults-jcvi-full-statement-11-september-2023"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gov.uk/government/collections/respiratory-syncytial-virus-rsv-vaccination-programm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mhra.gov.uk/yellowcard"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portal.immform.phe.gov.uk/Logon.aspx?returnurl=/" TargetMode="External"/><Relationship Id="rId2" Type="http://schemas.openxmlformats.org/officeDocument/2006/relationships/hyperlink" Target="https://portal.immform.ukhsa.gov.uk/Identity/Authentication/SignIn" TargetMode="External"/><Relationship Id="rId1" Type="http://schemas.openxmlformats.org/officeDocument/2006/relationships/slideLayout" Target="../slideLayouts/slideLayout2.xml"/><Relationship Id="rId4" Type="http://schemas.openxmlformats.org/officeDocument/2006/relationships/hyperlink" Target="https://www.gov.uk/government/publications/storage-distribution-and-disposal-of-vaccines-the-green-book-chapter-3" TargetMode="External"/></Relationships>
</file>

<file path=ppt/slides/_rels/slide29.xml.rels><?xml version="1.0" encoding="UTF-8" standalone="yes"?>
<Relationships xmlns="http://schemas.openxmlformats.org/package/2006/relationships"><Relationship Id="rId2" Type="http://schemas.openxmlformats.org/officeDocument/2006/relationships/hyperlink" Target="https://www.medicines.org.uk/emc/product/15309/smpc#gre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pfizerpro.co.uk/medicine/abrysvo/dosing/preparation"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collections/respiratory-syncytial-virus-rsv-vaccination-programme" TargetMode="External"/><Relationship Id="rId2" Type="http://schemas.openxmlformats.org/officeDocument/2006/relationships/hyperlink" Target="https://www.gov.uk/government/publications/respiratory-syncytial-virus-the-green-book-chapter-27a" TargetMode="External"/><Relationship Id="rId1" Type="http://schemas.openxmlformats.org/officeDocument/2006/relationships/slideLayout" Target="../slideLayouts/slideLayout2.xml"/><Relationship Id="rId4" Type="http://schemas.openxmlformats.org/officeDocument/2006/relationships/hyperlink" Target="https://www.medicines.org.uk/emc/product/15309/smpc#gref"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gov.uk/government/collections/immunisation-patient-group-direction-pgd#individuals-at-increased-risk"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yellowcard.mhra.gov.uk/"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www.healthpublications.gov.uk/Home.html" TargetMode="External"/><Relationship Id="rId2" Type="http://schemas.openxmlformats.org/officeDocument/2006/relationships/image" Target="../media/image15.tif"/><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eur01.safelinks.protection.outlook.com/?url=https://www.healthpublications.gov.uk/ViewProduct.html?sp=Srsvposterforolderadults&amp;data=05%7C02%7CHelen.Eley@ukhsa.gov.uk%7Ceb06383742334a7214dd08dc9c2f86d7%7Cee4e14994a354b2ead475f3cf9de8666%7C0%7C0%7C638556975185919786%7CUnknown%7CTWFpbGZsb3d8eyJWIjoiMC4wLjAwMDAiLCJQIjoiV2luMzIiLCJBTiI6Ik1haWwiLCJXVCI6Mn0=%7C0%7C%7C%7C&amp;sdata=OA3c3VRNwfRZzncdJO6lb0HQMBu/w/sZ9dqMf+jHUE0=&amp;reserved=0" TargetMode="External"/><Relationship Id="rId4" Type="http://schemas.openxmlformats.org/officeDocument/2006/relationships/hyperlink" Target="https://www.healthpublications.gov.uk/ViewProduct.html?sp=Sguidetothersvvaccineforolderadults-4690"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www.gov.uk/government/publications/respiratory-syncytial-virus-rsv-symptoms-transmission-prevention-treatment/respiratory-syncytial-virus-rsv-symptoms-transmission-prevention-treatment#symptoms-and-diagnosis" TargetMode="External"/><Relationship Id="rId3" Type="http://schemas.openxmlformats.org/officeDocument/2006/relationships/hyperlink" Target="https://www.medicines.org.uk/emc/product/15309/smpc#gref" TargetMode="External"/><Relationship Id="rId7" Type="http://schemas.openxmlformats.org/officeDocument/2006/relationships/hyperlink" Target="https://www.pfizerpro.co.uk/medicine/abrysvo/dosing/preparation" TargetMode="External"/><Relationship Id="rId2" Type="http://schemas.openxmlformats.org/officeDocument/2006/relationships/hyperlink" Target="https://www.gov.uk/government/collections/respiratory-syncytial-virus-rsv-vaccination-programme" TargetMode="External"/><Relationship Id="rId1" Type="http://schemas.openxmlformats.org/officeDocument/2006/relationships/slideLayout" Target="../slideLayouts/slideLayout2.xml"/><Relationship Id="rId6" Type="http://schemas.openxmlformats.org/officeDocument/2006/relationships/hyperlink" Target="https://www.gov.uk/government/collections/immunisation-patient-group-direction-pgd" TargetMode="External"/><Relationship Id="rId5" Type="http://schemas.openxmlformats.org/officeDocument/2006/relationships/hyperlink" Target="http://www.gov.uk/government/publications/respiratory-syncytial-virus-the-green-book-chapter-27a" TargetMode="External"/><Relationship Id="rId4" Type="http://schemas.openxmlformats.org/officeDocument/2006/relationships/hyperlink" Target="https://www.gov.uk/report-problem-medicine-medical-device" TargetMode="External"/></Relationships>
</file>

<file path=ppt/slides/_rels/slide54.xml.rels><?xml version="1.0" encoding="UTF-8" standalone="yes"?>
<Relationships xmlns="http://schemas.openxmlformats.org/package/2006/relationships"><Relationship Id="rId2" Type="http://schemas.openxmlformats.org/officeDocument/2006/relationships/hyperlink" Target="https://www.gov.uk/government/collections/respiratory-syncytial-virus-rsv-vaccination-programme"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hil.cdc.gov/Details.aspx?pid=2175"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overnment/collections/weekly-national-flu-report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itle 1"/>
          <p:cNvSpPr txBox="1">
            <a:spLocks noGrp="1"/>
          </p:cNvSpPr>
          <p:nvPr>
            <p:ph type="title"/>
          </p:nvPr>
        </p:nvSpPr>
        <p:spPr>
          <a:xfrm>
            <a:off x="512955" y="2528658"/>
            <a:ext cx="10481617" cy="2387601"/>
          </a:xfrm>
          <a:prstGeom prst="rect">
            <a:avLst/>
          </a:prstGeom>
        </p:spPr>
        <p:txBody>
          <a:bodyPr>
            <a:normAutofit fontScale="90000"/>
          </a:bodyPr>
          <a:lstStyle/>
          <a:p>
            <a:pPr defTabSz="585215">
              <a:defRPr sz="2496"/>
            </a:pPr>
            <a:r>
              <a:rPr sz="3600" dirty="0"/>
              <a:t>Respiratory Syncytial Virus (RSV) vaccination </a:t>
            </a:r>
            <a:r>
              <a:rPr sz="3600" dirty="0" err="1"/>
              <a:t>programme</a:t>
            </a:r>
            <a:r>
              <a:rPr sz="3600" dirty="0"/>
              <a:t> for older adults </a:t>
            </a:r>
            <a:br>
              <a:rPr dirty="0"/>
            </a:br>
            <a:br>
              <a:rPr dirty="0"/>
            </a:br>
            <a:br>
              <a:rPr dirty="0"/>
            </a:br>
            <a:br>
              <a:rPr dirty="0"/>
            </a:br>
            <a:r>
              <a:rPr sz="1536" dirty="0"/>
              <a:t>Core training slide set for healthcare practitioners </a:t>
            </a:r>
            <a:br>
              <a:rPr sz="1536" dirty="0"/>
            </a:br>
            <a:br>
              <a:rPr sz="1536" dirty="0"/>
            </a:br>
            <a:r>
              <a:rPr sz="1536" dirty="0"/>
              <a:t>Version 3</a:t>
            </a:r>
            <a:br>
              <a:rPr sz="1536" dirty="0"/>
            </a:br>
            <a:r>
              <a:rPr sz="1536" dirty="0"/>
              <a:t>Last update: July 2025</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Footer Placeholder 10"/>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119" name="Title 1"/>
          <p:cNvSpPr txBox="1">
            <a:spLocks noGrp="1"/>
          </p:cNvSpPr>
          <p:nvPr>
            <p:ph type="title"/>
          </p:nvPr>
        </p:nvSpPr>
        <p:spPr>
          <a:xfrm>
            <a:off x="743999" y="404632"/>
            <a:ext cx="10704002" cy="648073"/>
          </a:xfrm>
          <a:prstGeom prst="rect">
            <a:avLst/>
          </a:prstGeom>
        </p:spPr>
        <p:txBody>
          <a:bodyPr/>
          <a:lstStyle/>
          <a:p>
            <a:r>
              <a:rPr dirty="0"/>
              <a:t>RSV symptoms</a:t>
            </a:r>
          </a:p>
        </p:txBody>
      </p:sp>
      <p:sp>
        <p:nvSpPr>
          <p:cNvPr id="120" name="Content Placeholder 2"/>
          <p:cNvSpPr txBox="1">
            <a:spLocks noGrp="1"/>
          </p:cNvSpPr>
          <p:nvPr>
            <p:ph type="body" idx="1"/>
          </p:nvPr>
        </p:nvSpPr>
        <p:spPr>
          <a:xfrm>
            <a:off x="228598" y="1488509"/>
            <a:ext cx="10551843" cy="4845211"/>
          </a:xfrm>
          <a:prstGeom prst="rect">
            <a:avLst/>
          </a:prstGeom>
        </p:spPr>
        <p:txBody>
          <a:bodyPr/>
          <a:lstStyle/>
          <a:p>
            <a:r>
              <a:rPr dirty="0"/>
              <a:t>for most people, RSV infection causes a mild respiratory illness</a:t>
            </a:r>
          </a:p>
          <a:p>
            <a:r>
              <a:rPr dirty="0"/>
              <a:t>RSV can cause a range of symptoms such as rhinitis (runny nose, sneezing or nasal congestion), cough, shortness of breath, fever, lethargy and decreased appetite </a:t>
            </a:r>
          </a:p>
          <a:p>
            <a:r>
              <a:rPr dirty="0"/>
              <a:t>symptoms can progress to acute lower respiratory tract infection </a:t>
            </a:r>
          </a:p>
          <a:p>
            <a:r>
              <a:rPr dirty="0"/>
              <a:t>short or long-term complications may include respiratory complications, cardiovascular abnormalities, and bacterial infections such as pneumonia</a:t>
            </a:r>
          </a:p>
          <a:p>
            <a:r>
              <a:rPr dirty="0"/>
              <a:t>RSV may manifest as exacerbations of underlying COPD or cardiovascular disease</a:t>
            </a:r>
          </a:p>
        </p:txBody>
      </p:sp>
      <p:sp>
        <p:nvSpPr>
          <p:cNvPr id="121" name="Slide Number Placeholder 11"/>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a:t>
            </a:fld>
            <a:endParaRPr dirty="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124" name="Title 1"/>
          <p:cNvSpPr txBox="1">
            <a:spLocks noGrp="1"/>
          </p:cNvSpPr>
          <p:nvPr>
            <p:ph type="title"/>
          </p:nvPr>
        </p:nvSpPr>
        <p:spPr>
          <a:xfrm>
            <a:off x="330206" y="179415"/>
            <a:ext cx="10515601" cy="972609"/>
          </a:xfrm>
          <a:prstGeom prst="rect">
            <a:avLst/>
          </a:prstGeom>
        </p:spPr>
        <p:txBody>
          <a:bodyPr/>
          <a:lstStyle/>
          <a:p>
            <a:r>
              <a:rPr dirty="0"/>
              <a:t>Treatment and prevention</a:t>
            </a:r>
          </a:p>
        </p:txBody>
      </p:sp>
      <p:sp>
        <p:nvSpPr>
          <p:cNvPr id="125" name="Content Placeholder 2"/>
          <p:cNvSpPr txBox="1">
            <a:spLocks noGrp="1"/>
          </p:cNvSpPr>
          <p:nvPr>
            <p:ph type="body" idx="1"/>
          </p:nvPr>
        </p:nvSpPr>
        <p:spPr>
          <a:xfrm>
            <a:off x="330204" y="1774826"/>
            <a:ext cx="11123859" cy="4351338"/>
          </a:xfrm>
          <a:prstGeom prst="rect">
            <a:avLst/>
          </a:prstGeom>
        </p:spPr>
        <p:txBody>
          <a:bodyPr/>
          <a:lstStyle/>
          <a:p>
            <a:r>
              <a:rPr dirty="0"/>
              <a:t>there is no specific treatment suitable for RSV and treatment is therefore aimed at supporting the patient and relieving symptoms </a:t>
            </a:r>
          </a:p>
          <a:p>
            <a:r>
              <a:rPr dirty="0"/>
              <a:t>transmission can be reduced through standard infection control practices such as respiratory hygiene, hand washing with soap and warm water, and cleaning of surfaces </a:t>
            </a:r>
          </a:p>
          <a:p>
            <a:r>
              <a:rPr dirty="0"/>
              <a:t>ideally, people with colds should avoid close contact with vulnerable older adults, particularly those with weakened immune systems, and co-morbidities (particularly respiratory and cardiac disease) </a:t>
            </a:r>
          </a:p>
        </p:txBody>
      </p:sp>
      <p:sp>
        <p:nvSpPr>
          <p:cNvPr id="126" name="Slide Number Placeholder 4"/>
          <p:cNvSpPr txBox="1">
            <a:spLocks noGrp="1"/>
          </p:cNvSpPr>
          <p:nvPr>
            <p:ph type="sldNum" sz="quarter" idx="2"/>
          </p:nvPr>
        </p:nvSpPr>
        <p:spPr>
          <a:xfrm>
            <a:off x="438249" y="6477000"/>
            <a:ext cx="288713"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a:t>
            </a:fld>
            <a:endParaRPr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129" name="Title 1"/>
          <p:cNvSpPr txBox="1">
            <a:spLocks noGrp="1"/>
          </p:cNvSpPr>
          <p:nvPr>
            <p:ph type="title"/>
          </p:nvPr>
        </p:nvSpPr>
        <p:spPr>
          <a:xfrm>
            <a:off x="330206" y="179415"/>
            <a:ext cx="10515601" cy="972609"/>
          </a:xfrm>
          <a:prstGeom prst="rect">
            <a:avLst/>
          </a:prstGeom>
        </p:spPr>
        <p:txBody>
          <a:bodyPr/>
          <a:lstStyle/>
          <a:p>
            <a:r>
              <a:rPr dirty="0"/>
              <a:t>Immunisation</a:t>
            </a:r>
          </a:p>
        </p:txBody>
      </p:sp>
      <p:sp>
        <p:nvSpPr>
          <p:cNvPr id="130" name="Content Placeholder 2"/>
          <p:cNvSpPr txBox="1">
            <a:spLocks noGrp="1"/>
          </p:cNvSpPr>
          <p:nvPr>
            <p:ph type="body" idx="1"/>
          </p:nvPr>
        </p:nvSpPr>
        <p:spPr>
          <a:xfrm>
            <a:off x="330204" y="1774826"/>
            <a:ext cx="11123859" cy="4351338"/>
          </a:xfrm>
          <a:prstGeom prst="rect">
            <a:avLst/>
          </a:prstGeom>
        </p:spPr>
        <p:txBody>
          <a:bodyPr/>
          <a:lstStyle/>
          <a:p>
            <a:pPr>
              <a:lnSpc>
                <a:spcPct val="81000"/>
              </a:lnSpc>
              <a:defRPr sz="2000"/>
            </a:pPr>
            <a:r>
              <a:rPr dirty="0"/>
              <a:t>the Joint Committee of Vaccination and Immunisation (JCVI) has reviewed evidence from manufacturers on the efficacy, safety and duration of protection of the newly available vaccine products alongside clinical and epidemiological data on the burden of RSV in infants and older adults in the UK</a:t>
            </a:r>
          </a:p>
          <a:p>
            <a:pPr>
              <a:lnSpc>
                <a:spcPct val="81000"/>
              </a:lnSpc>
              <a:defRPr sz="2000"/>
            </a:pPr>
            <a:r>
              <a:rPr dirty="0"/>
              <a:t>following a recommendation from the </a:t>
            </a:r>
            <a:r>
              <a:rPr u="sng" dirty="0">
                <a:solidFill>
                  <a:srgbClr val="0563C1"/>
                </a:solidFill>
                <a:uFill>
                  <a:solidFill>
                    <a:srgbClr val="0563C1"/>
                  </a:solidFill>
                </a:uFill>
                <a:hlinkClick r:id="rId2"/>
              </a:rPr>
              <a:t>JCVI</a:t>
            </a:r>
            <a:r>
              <a:rPr dirty="0"/>
              <a:t>, two RSV </a:t>
            </a:r>
            <a:r>
              <a:rPr dirty="0" err="1"/>
              <a:t>immunisation</a:t>
            </a:r>
            <a:r>
              <a:rPr dirty="0"/>
              <a:t> </a:t>
            </a:r>
            <a:r>
              <a:rPr dirty="0" err="1"/>
              <a:t>programmes</a:t>
            </a:r>
            <a:r>
              <a:rPr dirty="0"/>
              <a:t> are to start from 1 September 2024. These are:</a:t>
            </a:r>
          </a:p>
          <a:p>
            <a:pPr marL="685800" lvl="1" indent="-228600">
              <a:lnSpc>
                <a:spcPct val="81000"/>
              </a:lnSpc>
              <a:spcBef>
                <a:spcPts val="500"/>
              </a:spcBef>
              <a:defRPr sz="2000"/>
            </a:pPr>
            <a:r>
              <a:rPr dirty="0"/>
              <a:t>older adults </a:t>
            </a:r>
            <a:r>
              <a:rPr dirty="0" err="1"/>
              <a:t>programme</a:t>
            </a:r>
            <a:endParaRPr dirty="0"/>
          </a:p>
          <a:p>
            <a:pPr marL="1143000" lvl="2" indent="-228600">
              <a:lnSpc>
                <a:spcPct val="81000"/>
              </a:lnSpc>
              <a:spcBef>
                <a:spcPts val="500"/>
              </a:spcBef>
              <a:buFont typeface="Courier New"/>
              <a:buChar char="o"/>
              <a:defRPr sz="2000">
                <a:solidFill>
                  <a:srgbClr val="333333"/>
                </a:solidFill>
              </a:defRPr>
            </a:pPr>
            <a:r>
              <a:rPr dirty="0">
                <a:solidFill>
                  <a:schemeClr val="tx1"/>
                </a:solidFill>
              </a:rPr>
              <a:t>adults turning 75 years old on or after 1 September 2024 until their 80th birthday</a:t>
            </a:r>
          </a:p>
          <a:p>
            <a:pPr marL="1143000" lvl="2" indent="-228600">
              <a:lnSpc>
                <a:spcPct val="81000"/>
              </a:lnSpc>
              <a:spcBef>
                <a:spcPts val="500"/>
              </a:spcBef>
              <a:buFont typeface="Courier New"/>
              <a:buChar char="o"/>
              <a:defRPr sz="2000">
                <a:solidFill>
                  <a:srgbClr val="333333"/>
                </a:solidFill>
              </a:defRPr>
            </a:pPr>
            <a:r>
              <a:rPr dirty="0">
                <a:solidFill>
                  <a:schemeClr val="tx1"/>
                </a:solidFill>
              </a:rPr>
              <a:t>adults already aged 75 to 79 years on 1 September 2024 until their 80th birthday (or until 31 August 2025 if they have their 80th birthday within the first year of the </a:t>
            </a:r>
            <a:r>
              <a:rPr dirty="0" err="1">
                <a:solidFill>
                  <a:schemeClr val="tx1"/>
                </a:solidFill>
              </a:rPr>
              <a:t>programme</a:t>
            </a:r>
            <a:r>
              <a:rPr dirty="0">
                <a:solidFill>
                  <a:schemeClr val="tx1"/>
                </a:solidFill>
              </a:rPr>
              <a:t>)</a:t>
            </a:r>
          </a:p>
          <a:p>
            <a:pPr marL="0" lvl="2" indent="914400">
              <a:lnSpc>
                <a:spcPct val="81000"/>
              </a:lnSpc>
              <a:spcBef>
                <a:spcPts val="500"/>
              </a:spcBef>
              <a:buSzTx/>
              <a:buNone/>
              <a:defRPr sz="2000">
                <a:solidFill>
                  <a:srgbClr val="333333"/>
                </a:solidFill>
              </a:defRPr>
            </a:pPr>
            <a:endParaRPr dirty="0">
              <a:solidFill>
                <a:schemeClr val="tx1"/>
              </a:solidFill>
            </a:endParaRPr>
          </a:p>
          <a:p>
            <a:pPr marL="685800" lvl="1" indent="-228600">
              <a:lnSpc>
                <a:spcPct val="81000"/>
              </a:lnSpc>
              <a:spcBef>
                <a:spcPts val="500"/>
              </a:spcBef>
              <a:defRPr sz="2000">
                <a:solidFill>
                  <a:srgbClr val="333333"/>
                </a:solidFill>
              </a:defRPr>
            </a:pPr>
            <a:r>
              <a:rPr dirty="0">
                <a:solidFill>
                  <a:schemeClr val="tx1"/>
                </a:solidFill>
              </a:rPr>
              <a:t>infant protection </a:t>
            </a:r>
            <a:r>
              <a:rPr dirty="0" err="1">
                <a:solidFill>
                  <a:schemeClr val="tx1"/>
                </a:solidFill>
              </a:rPr>
              <a:t>programme</a:t>
            </a:r>
            <a:endParaRPr sz="2200" dirty="0">
              <a:solidFill>
                <a:schemeClr val="tx1"/>
              </a:solidFill>
            </a:endParaRPr>
          </a:p>
          <a:p>
            <a:pPr marL="1143000" lvl="2" indent="-228600">
              <a:lnSpc>
                <a:spcPct val="81000"/>
              </a:lnSpc>
              <a:spcBef>
                <a:spcPts val="500"/>
              </a:spcBef>
              <a:buFont typeface="Courier New"/>
              <a:buChar char="o"/>
              <a:defRPr sz="2000">
                <a:solidFill>
                  <a:srgbClr val="333333"/>
                </a:solidFill>
              </a:defRPr>
            </a:pPr>
            <a:r>
              <a:rPr dirty="0">
                <a:solidFill>
                  <a:schemeClr val="tx1"/>
                </a:solidFill>
              </a:rPr>
              <a:t>offered to all pregnant women from 28 weeks</a:t>
            </a:r>
            <a:r>
              <a:rPr lang="en-GB" dirty="0">
                <a:solidFill>
                  <a:schemeClr val="tx1"/>
                </a:solidFill>
              </a:rPr>
              <a:t>'</a:t>
            </a:r>
            <a:r>
              <a:rPr dirty="0">
                <a:solidFill>
                  <a:schemeClr val="tx1"/>
                </a:solidFill>
              </a:rPr>
              <a:t> gestation in every pregnancy for infant protection (with a separate training slide set and resources available)</a:t>
            </a:r>
          </a:p>
        </p:txBody>
      </p:sp>
      <p:sp>
        <p:nvSpPr>
          <p:cNvPr id="131"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a:t>
            </a:fld>
            <a:endParaRPr dirty="0"/>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itle 5"/>
          <p:cNvSpPr txBox="1">
            <a:spLocks noGrp="1"/>
          </p:cNvSpPr>
          <p:nvPr>
            <p:ph type="title"/>
          </p:nvPr>
        </p:nvSpPr>
        <p:spPr>
          <a:xfrm>
            <a:off x="512955" y="2528658"/>
            <a:ext cx="10481617" cy="2387601"/>
          </a:xfrm>
          <a:prstGeom prst="rect">
            <a:avLst/>
          </a:prstGeom>
        </p:spPr>
        <p:txBody>
          <a:bodyPr/>
          <a:lstStyle/>
          <a:p>
            <a:r>
              <a:rPr dirty="0"/>
              <a:t>RSV vaccination of older adults </a:t>
            </a:r>
            <a:r>
              <a:rPr dirty="0" err="1"/>
              <a:t>programme</a:t>
            </a:r>
            <a:endParaRPr dirty="0"/>
          </a:p>
        </p:txBody>
      </p:sp>
      <p:sp>
        <p:nvSpPr>
          <p:cNvPr id="134" name="Slide Number Placeholder 4"/>
          <p:cNvSpPr txBox="1">
            <a:spLocks noGrp="1"/>
          </p:cNvSpPr>
          <p:nvPr>
            <p:ph type="sldNum" sz="quarter" idx="4294967295"/>
          </p:nvPr>
        </p:nvSpPr>
        <p:spPr>
          <a:xfrm>
            <a:off x="294992" y="647705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a:t>
            </a:fld>
            <a:endParaRPr dirty="0"/>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137" name="Title 1"/>
          <p:cNvSpPr txBox="1">
            <a:spLocks noGrp="1"/>
          </p:cNvSpPr>
          <p:nvPr>
            <p:ph type="title"/>
          </p:nvPr>
        </p:nvSpPr>
        <p:spPr>
          <a:xfrm>
            <a:off x="330206" y="179415"/>
            <a:ext cx="10515601" cy="972609"/>
          </a:xfrm>
          <a:prstGeom prst="rect">
            <a:avLst/>
          </a:prstGeom>
        </p:spPr>
        <p:txBody>
          <a:bodyPr/>
          <a:lstStyle/>
          <a:p>
            <a:r>
              <a:rPr dirty="0"/>
              <a:t>Aim</a:t>
            </a:r>
          </a:p>
        </p:txBody>
      </p:sp>
      <p:sp>
        <p:nvSpPr>
          <p:cNvPr id="138" name="Content Placeholder 2"/>
          <p:cNvSpPr txBox="1">
            <a:spLocks noGrp="1"/>
          </p:cNvSpPr>
          <p:nvPr>
            <p:ph type="body" idx="1"/>
          </p:nvPr>
        </p:nvSpPr>
        <p:spPr>
          <a:xfrm>
            <a:off x="330204" y="1774826"/>
            <a:ext cx="11123859" cy="4351338"/>
          </a:xfrm>
          <a:prstGeom prst="rect">
            <a:avLst/>
          </a:prstGeom>
        </p:spPr>
        <p:txBody>
          <a:bodyPr/>
          <a:lstStyle/>
          <a:p>
            <a:r>
              <a:rPr dirty="0"/>
              <a:t>the aim of the </a:t>
            </a:r>
            <a:r>
              <a:rPr dirty="0" err="1"/>
              <a:t>programme</a:t>
            </a:r>
            <a:r>
              <a:rPr dirty="0"/>
              <a:t> is to reduce the incidence and severity of RSV disease, and </a:t>
            </a:r>
            <a:r>
              <a:rPr dirty="0" err="1"/>
              <a:t>hospitalisation</a:t>
            </a:r>
            <a:r>
              <a:rPr dirty="0"/>
              <a:t> as a result of RSV disease, in eligible older adults</a:t>
            </a:r>
          </a:p>
        </p:txBody>
      </p:sp>
      <p:sp>
        <p:nvSpPr>
          <p:cNvPr id="139"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a:t>
            </a:fld>
            <a:endParaRPr dirty="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142" name="Title 1"/>
          <p:cNvSpPr txBox="1">
            <a:spLocks noGrp="1"/>
          </p:cNvSpPr>
          <p:nvPr>
            <p:ph type="title"/>
          </p:nvPr>
        </p:nvSpPr>
        <p:spPr>
          <a:xfrm>
            <a:off x="330206" y="179415"/>
            <a:ext cx="10515601" cy="972609"/>
          </a:xfrm>
          <a:prstGeom prst="rect">
            <a:avLst/>
          </a:prstGeom>
        </p:spPr>
        <p:txBody>
          <a:bodyPr/>
          <a:lstStyle/>
          <a:p>
            <a:r>
              <a:rPr dirty="0"/>
              <a:t>Schedule and dose</a:t>
            </a:r>
          </a:p>
        </p:txBody>
      </p:sp>
      <p:sp>
        <p:nvSpPr>
          <p:cNvPr id="143" name="Content Placeholder 2"/>
          <p:cNvSpPr txBox="1">
            <a:spLocks noGrp="1"/>
          </p:cNvSpPr>
          <p:nvPr>
            <p:ph type="body" idx="1"/>
          </p:nvPr>
        </p:nvSpPr>
        <p:spPr>
          <a:xfrm>
            <a:off x="330204" y="1774826"/>
            <a:ext cx="11123859" cy="4351338"/>
          </a:xfrm>
          <a:prstGeom prst="rect">
            <a:avLst/>
          </a:prstGeom>
        </p:spPr>
        <p:txBody>
          <a:bodyPr/>
          <a:lstStyle/>
          <a:p>
            <a:r>
              <a:rPr dirty="0"/>
              <a:t>The vaccine is given in older adults as a single, one-off dose. </a:t>
            </a:r>
          </a:p>
          <a:p>
            <a:r>
              <a:rPr dirty="0"/>
              <a:t>There is not currently data to support second doses in older adults.</a:t>
            </a:r>
          </a:p>
          <a:p>
            <a:r>
              <a:rPr dirty="0"/>
              <a:t>See the following slides for recommended age of administration.</a:t>
            </a:r>
          </a:p>
          <a:p>
            <a:r>
              <a:rPr dirty="0"/>
              <a:t>The dose is a single (0.5 ml) dose of </a:t>
            </a:r>
            <a:r>
              <a:rPr dirty="0" err="1"/>
              <a:t>Abrysvo</a:t>
            </a:r>
            <a:r>
              <a:rPr baseline="30000" dirty="0"/>
              <a:t>®</a:t>
            </a:r>
            <a:r>
              <a:rPr dirty="0"/>
              <a:t> pre-F vaccine (Pfizer), using the full volume of the reconstituted vaccine drawn up into the syringe</a:t>
            </a:r>
          </a:p>
        </p:txBody>
      </p:sp>
      <p:sp>
        <p:nvSpPr>
          <p:cNvPr id="144"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a:t>
            </a:fld>
            <a:endParaRPr dirty="0"/>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147" name="Title 1"/>
          <p:cNvSpPr txBox="1">
            <a:spLocks noGrp="1"/>
          </p:cNvSpPr>
          <p:nvPr>
            <p:ph type="title"/>
          </p:nvPr>
        </p:nvSpPr>
        <p:spPr>
          <a:xfrm>
            <a:off x="330206" y="179415"/>
            <a:ext cx="10515601" cy="972609"/>
          </a:xfrm>
          <a:prstGeom prst="rect">
            <a:avLst/>
          </a:prstGeom>
        </p:spPr>
        <p:txBody>
          <a:bodyPr/>
          <a:lstStyle/>
          <a:p>
            <a:r>
              <a:rPr dirty="0"/>
              <a:t>Routine </a:t>
            </a:r>
            <a:r>
              <a:rPr dirty="0" err="1"/>
              <a:t>programme</a:t>
            </a:r>
            <a:endParaRPr dirty="0"/>
          </a:p>
        </p:txBody>
      </p:sp>
      <p:sp>
        <p:nvSpPr>
          <p:cNvPr id="148" name="Content Placeholder 2"/>
          <p:cNvSpPr txBox="1">
            <a:spLocks noGrp="1"/>
          </p:cNvSpPr>
          <p:nvPr>
            <p:ph type="body" idx="1"/>
          </p:nvPr>
        </p:nvSpPr>
        <p:spPr>
          <a:xfrm>
            <a:off x="395893" y="1474469"/>
            <a:ext cx="11097583" cy="4691109"/>
          </a:xfrm>
          <a:prstGeom prst="rect">
            <a:avLst/>
          </a:prstGeom>
        </p:spPr>
        <p:txBody>
          <a:bodyPr/>
          <a:lstStyle/>
          <a:p>
            <a:r>
              <a:rPr dirty="0"/>
              <a:t>from 1 September there will be a </a:t>
            </a:r>
            <a:r>
              <a:rPr b="1" dirty="0"/>
              <a:t>r</a:t>
            </a:r>
            <a:r>
              <a:rPr b="1" dirty="0">
                <a:solidFill>
                  <a:srgbClr val="0B0C0C"/>
                </a:solidFill>
              </a:rPr>
              <a:t>outine</a:t>
            </a:r>
            <a:r>
              <a:rPr dirty="0">
                <a:solidFill>
                  <a:srgbClr val="0B0C0C"/>
                </a:solidFill>
              </a:rPr>
              <a:t>, </a:t>
            </a:r>
            <a:r>
              <a:rPr u="sng" dirty="0">
                <a:solidFill>
                  <a:srgbClr val="0B0C0C"/>
                </a:solidFill>
              </a:rPr>
              <a:t>year-round</a:t>
            </a:r>
            <a:r>
              <a:rPr dirty="0">
                <a:solidFill>
                  <a:srgbClr val="0B0C0C"/>
                </a:solidFill>
              </a:rPr>
              <a:t> </a:t>
            </a:r>
            <a:r>
              <a:rPr dirty="0" err="1">
                <a:solidFill>
                  <a:srgbClr val="0B0C0C"/>
                </a:solidFill>
              </a:rPr>
              <a:t>programme</a:t>
            </a:r>
            <a:endParaRPr dirty="0">
              <a:solidFill>
                <a:srgbClr val="0B0C0C"/>
              </a:solidFill>
            </a:endParaRPr>
          </a:p>
          <a:p>
            <a:pPr marL="800100" lvl="1" indent="-342900">
              <a:spcBef>
                <a:spcPts val="500"/>
              </a:spcBef>
              <a:tabLst>
                <a:tab pos="457200" algn="l"/>
              </a:tabLst>
              <a:defRPr>
                <a:solidFill>
                  <a:srgbClr val="0B0C0C"/>
                </a:solidFill>
              </a:defRPr>
            </a:pPr>
            <a:r>
              <a:rPr dirty="0"/>
              <a:t>individuals will become eligible on their 75</a:t>
            </a:r>
            <a:r>
              <a:rPr baseline="30000" dirty="0"/>
              <a:t>th</a:t>
            </a:r>
            <a:r>
              <a:rPr dirty="0"/>
              <a:t> birthday and remain eligible until aged 79 years and 364 days (that is, up until and including the day before their 80</a:t>
            </a:r>
            <a:r>
              <a:rPr baseline="30000" dirty="0"/>
              <a:t>th</a:t>
            </a:r>
            <a:r>
              <a:rPr dirty="0"/>
              <a:t> birthday)</a:t>
            </a:r>
            <a:endParaRPr sz="2200" dirty="0"/>
          </a:p>
          <a:p>
            <a:pPr marL="800100" lvl="1" indent="-342900">
              <a:spcBef>
                <a:spcPts val="500"/>
              </a:spcBef>
              <a:tabLst>
                <a:tab pos="457200" algn="l"/>
              </a:tabLst>
            </a:pPr>
            <a:r>
              <a:rPr dirty="0"/>
              <a:t>eligible individuals will have been born on or after 1 September 1949</a:t>
            </a:r>
          </a:p>
          <a:p>
            <a:pPr marL="800100" lvl="1" indent="-342900">
              <a:spcBef>
                <a:spcPts val="500"/>
              </a:spcBef>
              <a:tabLst>
                <a:tab pos="457200" algn="l"/>
              </a:tabLst>
              <a:defRPr>
                <a:solidFill>
                  <a:srgbClr val="0B0C0C"/>
                </a:solidFill>
              </a:defRPr>
            </a:pPr>
            <a:r>
              <a:rPr dirty="0"/>
              <a:t>clinically it is preferable to vaccinate as soon as possible after they become eligible so that they are protected at the earliest opportunity:</a:t>
            </a:r>
          </a:p>
          <a:p>
            <a:pPr marL="1143000" lvl="1" indent="-342900">
              <a:spcBef>
                <a:spcPts val="500"/>
              </a:spcBef>
              <a:tabLst>
                <a:tab pos="457200" algn="l"/>
              </a:tabLst>
              <a:defRPr sz="2200"/>
            </a:pPr>
            <a:r>
              <a:rPr dirty="0"/>
              <a:t>for those turning 75 years of age between March and October each year, the vaccine should ideally be given by the end of October before RSV activity increases </a:t>
            </a:r>
          </a:p>
          <a:p>
            <a:pPr marL="1143000" lvl="1" indent="-342900">
              <a:spcBef>
                <a:spcPts val="500"/>
              </a:spcBef>
              <a:tabLst>
                <a:tab pos="457200" algn="l"/>
              </a:tabLst>
              <a:defRPr sz="2200"/>
            </a:pPr>
            <a:r>
              <a:rPr dirty="0"/>
              <a:t>soon after turning 75 if their birthday falls during the RSV season (November to February).</a:t>
            </a:r>
          </a:p>
        </p:txBody>
      </p:sp>
      <p:sp>
        <p:nvSpPr>
          <p:cNvPr id="149"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a:t>
            </a:fld>
            <a:endParaRPr dirty="0"/>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152" name="Title 1"/>
          <p:cNvSpPr txBox="1">
            <a:spLocks noGrp="1"/>
          </p:cNvSpPr>
          <p:nvPr>
            <p:ph type="title"/>
          </p:nvPr>
        </p:nvSpPr>
        <p:spPr>
          <a:xfrm>
            <a:off x="330206" y="179415"/>
            <a:ext cx="10515601" cy="972609"/>
          </a:xfrm>
          <a:prstGeom prst="rect">
            <a:avLst/>
          </a:prstGeom>
        </p:spPr>
        <p:txBody>
          <a:bodyPr/>
          <a:lstStyle/>
          <a:p>
            <a:r>
              <a:rPr dirty="0"/>
              <a:t>Catch-up campaign</a:t>
            </a:r>
          </a:p>
        </p:txBody>
      </p:sp>
      <p:sp>
        <p:nvSpPr>
          <p:cNvPr id="153" name="Content Placeholder 2"/>
          <p:cNvSpPr txBox="1">
            <a:spLocks noGrp="1"/>
          </p:cNvSpPr>
          <p:nvPr>
            <p:ph type="body" idx="1"/>
          </p:nvPr>
        </p:nvSpPr>
        <p:spPr>
          <a:xfrm>
            <a:off x="330204" y="1547155"/>
            <a:ext cx="11123859" cy="4579010"/>
          </a:xfrm>
          <a:prstGeom prst="rect">
            <a:avLst/>
          </a:prstGeom>
        </p:spPr>
        <p:txBody>
          <a:bodyPr/>
          <a:lstStyle/>
          <a:p>
            <a:pPr>
              <a:tabLst>
                <a:tab pos="457200" algn="l"/>
              </a:tabLst>
              <a:defRPr sz="2200">
                <a:solidFill>
                  <a:srgbClr val="0B0C0C"/>
                </a:solidFill>
              </a:defRPr>
            </a:pPr>
            <a:r>
              <a:rPr dirty="0"/>
              <a:t>there will also be a </a:t>
            </a:r>
            <a:r>
              <a:rPr b="1" dirty="0"/>
              <a:t>catch-up campaign</a:t>
            </a:r>
            <a:r>
              <a:rPr dirty="0"/>
              <a:t> for those already aged 75 to 79 (but not yet 80) on 1 September 2024</a:t>
            </a:r>
          </a:p>
          <a:p>
            <a:pPr marL="800100" lvl="2" indent="-342900">
              <a:spcBef>
                <a:spcPts val="500"/>
              </a:spcBef>
              <a:tabLst>
                <a:tab pos="457200" algn="l"/>
              </a:tabLst>
              <a:defRPr sz="2200"/>
            </a:pPr>
            <a:r>
              <a:rPr dirty="0"/>
              <a:t>individuals who are aged 79 years on 1 September will have their 80</a:t>
            </a:r>
            <a:r>
              <a:rPr baseline="30000" dirty="0"/>
              <a:t>th</a:t>
            </a:r>
            <a:r>
              <a:rPr dirty="0"/>
              <a:t> birthday within the first year after the catch-up campaign commences (date of birth range 2 September 1944 to 31 August 1945 inclusive) but they remain eligible up until and including 31 August 2025 to ensure that they have sufficient opportunity to be vaccinated</a:t>
            </a:r>
          </a:p>
          <a:p>
            <a:pPr marL="800100" lvl="2" indent="-342900">
              <a:spcBef>
                <a:spcPts val="500"/>
              </a:spcBef>
              <a:tabLst>
                <a:tab pos="457200" algn="l"/>
              </a:tabLst>
              <a:defRPr sz="2200"/>
            </a:pPr>
            <a:r>
              <a:rPr dirty="0"/>
              <a:t>other eligible individuals (date of birth range 1 September 1945 to 31 August 1949) are eligible until and including the day before their 80</a:t>
            </a:r>
            <a:r>
              <a:rPr baseline="30000" dirty="0"/>
              <a:t>th</a:t>
            </a:r>
            <a:r>
              <a:rPr dirty="0"/>
              <a:t> birthday</a:t>
            </a:r>
            <a:endParaRPr dirty="0">
              <a:solidFill>
                <a:srgbClr val="0B0C0C"/>
              </a:solidFill>
            </a:endParaRPr>
          </a:p>
          <a:p>
            <a:pPr marL="285750" lvl="1" indent="-285750">
              <a:spcBef>
                <a:spcPts val="500"/>
              </a:spcBef>
              <a:tabLst>
                <a:tab pos="457200" algn="l"/>
              </a:tabLst>
              <a:defRPr sz="2200">
                <a:solidFill>
                  <a:srgbClr val="0B0C0C"/>
                </a:solidFill>
              </a:defRPr>
            </a:pPr>
            <a:r>
              <a:rPr dirty="0"/>
              <a:t>for all individuals eligible for the catch-up campaign, the expectation is that they will be called and offered vaccination as soon as possible after the </a:t>
            </a:r>
            <a:r>
              <a:rPr dirty="0" err="1"/>
              <a:t>programme</a:t>
            </a:r>
            <a:r>
              <a:rPr dirty="0"/>
              <a:t> commences in order to provide them with protection against RSV disease at the earliest opportunity, ideally in September or October 2024 for protection ahead of RSV activity.</a:t>
            </a:r>
          </a:p>
        </p:txBody>
      </p:sp>
      <p:sp>
        <p:nvSpPr>
          <p:cNvPr id="154"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a:t>
            </a:fld>
            <a:endParaRPr dirty="0"/>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157" name="Title 1"/>
          <p:cNvSpPr txBox="1">
            <a:spLocks noGrp="1"/>
          </p:cNvSpPr>
          <p:nvPr>
            <p:ph type="title"/>
          </p:nvPr>
        </p:nvSpPr>
        <p:spPr>
          <a:xfrm>
            <a:off x="330206" y="179415"/>
            <a:ext cx="10515601" cy="972609"/>
          </a:xfrm>
          <a:prstGeom prst="rect">
            <a:avLst/>
          </a:prstGeom>
        </p:spPr>
        <p:txBody>
          <a:bodyPr/>
          <a:lstStyle/>
          <a:p>
            <a:r>
              <a:rPr dirty="0" err="1"/>
              <a:t>Abrysvo</a:t>
            </a:r>
            <a:r>
              <a:rPr baseline="30000" dirty="0"/>
              <a:t>®</a:t>
            </a:r>
            <a:r>
              <a:rPr dirty="0"/>
              <a:t> vaccine: pharmaceutical information</a:t>
            </a:r>
          </a:p>
        </p:txBody>
      </p:sp>
      <p:sp>
        <p:nvSpPr>
          <p:cNvPr id="158" name="Content Placeholder 2"/>
          <p:cNvSpPr txBox="1">
            <a:spLocks noGrp="1"/>
          </p:cNvSpPr>
          <p:nvPr>
            <p:ph type="body" idx="1"/>
          </p:nvPr>
        </p:nvSpPr>
        <p:spPr>
          <a:xfrm>
            <a:off x="412392" y="1538951"/>
            <a:ext cx="11041671" cy="4890133"/>
          </a:xfrm>
          <a:prstGeom prst="rect">
            <a:avLst/>
          </a:prstGeom>
        </p:spPr>
        <p:txBody>
          <a:bodyPr/>
          <a:lstStyle/>
          <a:p>
            <a:pPr>
              <a:defRPr sz="2000"/>
            </a:pPr>
            <a:r>
              <a:rPr dirty="0" err="1"/>
              <a:t>Abrysvo</a:t>
            </a:r>
            <a:r>
              <a:rPr sz="1300" baseline="30000" dirty="0"/>
              <a:t>®</a:t>
            </a:r>
            <a:r>
              <a:rPr sz="1500" baseline="30000" dirty="0"/>
              <a:t> </a:t>
            </a:r>
            <a:r>
              <a:rPr sz="2200" dirty="0"/>
              <a:t>is the recommended vaccine for RSV vaccination of older adults and is the only vaccine currently available for use within the national </a:t>
            </a:r>
            <a:r>
              <a:rPr sz="2200" dirty="0" err="1"/>
              <a:t>programme</a:t>
            </a:r>
            <a:r>
              <a:rPr sz="2200" dirty="0"/>
              <a:t> in the UK </a:t>
            </a:r>
          </a:p>
          <a:p>
            <a:pPr>
              <a:defRPr sz="2200"/>
            </a:pPr>
            <a:r>
              <a:rPr dirty="0"/>
              <a:t>it is a non-live, bivalent recombinant vaccine</a:t>
            </a:r>
          </a:p>
          <a:p>
            <a:pPr>
              <a:defRPr sz="2200"/>
            </a:pPr>
            <a:r>
              <a:rPr dirty="0"/>
              <a:t>as it does not contain any live organisms, it cannot cause the disease against which it protects and can be given to immunosuppressed individuals</a:t>
            </a:r>
          </a:p>
          <a:p>
            <a:pPr>
              <a:defRPr sz="2200"/>
            </a:pPr>
            <a:r>
              <a:rPr dirty="0" err="1"/>
              <a:t>Abrysvo</a:t>
            </a:r>
            <a:r>
              <a:rPr sz="1500" baseline="30000" dirty="0"/>
              <a:t>®  </a:t>
            </a:r>
            <a:r>
              <a:rPr dirty="0"/>
              <a:t>requires reconstitution prior to administration </a:t>
            </a:r>
          </a:p>
          <a:p>
            <a:pPr>
              <a:defRPr sz="2200"/>
            </a:pPr>
            <a:r>
              <a:rPr dirty="0"/>
              <a:t>after reconstitution, one 0.5ml dose of </a:t>
            </a:r>
            <a:r>
              <a:rPr dirty="0" err="1"/>
              <a:t>Abrysvo</a:t>
            </a:r>
            <a:r>
              <a:rPr baseline="30000" dirty="0"/>
              <a:t>®</a:t>
            </a:r>
            <a:r>
              <a:rPr dirty="0"/>
              <a:t> contains:</a:t>
            </a:r>
          </a:p>
          <a:p>
            <a:pPr marL="685800" lvl="1" indent="-228600">
              <a:spcBef>
                <a:spcPts val="500"/>
              </a:spcBef>
              <a:defRPr sz="2000"/>
            </a:pPr>
            <a:r>
              <a:rPr dirty="0"/>
              <a:t>RSV subgroup A </a:t>
            </a:r>
            <a:r>
              <a:rPr dirty="0" err="1"/>
              <a:t>stabilised</a:t>
            </a:r>
            <a:r>
              <a:rPr dirty="0"/>
              <a:t> prefusion F antigen 60 micrograms</a:t>
            </a:r>
            <a:endParaRPr sz="2200" dirty="0"/>
          </a:p>
          <a:p>
            <a:pPr marL="685800" lvl="1" indent="-228600">
              <a:spcBef>
                <a:spcPts val="500"/>
              </a:spcBef>
              <a:defRPr sz="2000"/>
            </a:pPr>
            <a:r>
              <a:rPr dirty="0"/>
              <a:t>RSV subgroup B </a:t>
            </a:r>
            <a:r>
              <a:rPr dirty="0" err="1"/>
              <a:t>stabilised</a:t>
            </a:r>
            <a:r>
              <a:rPr dirty="0"/>
              <a:t> prefusion F antigen 60 micrograms</a:t>
            </a:r>
            <a:endParaRPr sz="2200" dirty="0"/>
          </a:p>
          <a:p>
            <a:pPr marL="0" lvl="1" indent="457200">
              <a:spcBef>
                <a:spcPts val="500"/>
              </a:spcBef>
              <a:buSzTx/>
              <a:buNone/>
              <a:defRPr sz="2200"/>
            </a:pPr>
            <a:endParaRPr sz="2200" dirty="0"/>
          </a:p>
          <a:p>
            <a:pPr marL="229870" lvl="1" indent="-228600">
              <a:spcBef>
                <a:spcPts val="500"/>
              </a:spcBef>
              <a:defRPr sz="2200"/>
            </a:pPr>
            <a:r>
              <a:rPr dirty="0" err="1"/>
              <a:t>Abrysvo</a:t>
            </a:r>
            <a:r>
              <a:rPr baseline="30000" dirty="0"/>
              <a:t>® </a:t>
            </a:r>
            <a:r>
              <a:rPr dirty="0"/>
              <a:t>is licensed for active </a:t>
            </a:r>
            <a:r>
              <a:rPr dirty="0" err="1"/>
              <a:t>immunisation</a:t>
            </a:r>
            <a:r>
              <a:rPr dirty="0"/>
              <a:t> of individuals 60 years of age and older for the prevention of lower respiratory tract disease caused by RSV (</a:t>
            </a:r>
            <a:r>
              <a:rPr u="sng" dirty="0"/>
              <a:t>Note</a:t>
            </a:r>
            <a:r>
              <a:rPr dirty="0"/>
              <a:t>: individuals aged 60 to 74 are </a:t>
            </a:r>
            <a:r>
              <a:rPr u="sng" dirty="0"/>
              <a:t>not</a:t>
            </a:r>
            <a:r>
              <a:rPr dirty="0"/>
              <a:t> included in the national </a:t>
            </a:r>
            <a:r>
              <a:rPr dirty="0" err="1"/>
              <a:t>programme</a:t>
            </a:r>
            <a:r>
              <a:rPr dirty="0"/>
              <a:t>.)</a:t>
            </a:r>
          </a:p>
        </p:txBody>
      </p:sp>
      <p:sp>
        <p:nvSpPr>
          <p:cNvPr id="159"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a:t>
            </a:fld>
            <a:endParaRPr dirty="0"/>
          </a:p>
        </p:txBody>
      </p:sp>
      <p:pic>
        <p:nvPicPr>
          <p:cNvPr id="160" name="Picture 6" descr="Picture 6"/>
          <p:cNvPicPr>
            <a:picLocks noChangeAspect="1"/>
          </p:cNvPicPr>
          <p:nvPr/>
        </p:nvPicPr>
        <p:blipFill>
          <a:blip r:embed="rId2"/>
          <a:srcRect l="14697" t="9660" r="21984" b="7877"/>
          <a:stretch>
            <a:fillRect/>
          </a:stretch>
        </p:blipFill>
        <p:spPr>
          <a:xfrm>
            <a:off x="9009030" y="3429315"/>
            <a:ext cx="2560476" cy="1644942"/>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163" name="Title 1"/>
          <p:cNvSpPr txBox="1">
            <a:spLocks noGrp="1"/>
          </p:cNvSpPr>
          <p:nvPr>
            <p:ph type="title"/>
          </p:nvPr>
        </p:nvSpPr>
        <p:spPr>
          <a:xfrm>
            <a:off x="330206" y="179415"/>
            <a:ext cx="10515601" cy="972609"/>
          </a:xfrm>
          <a:prstGeom prst="rect">
            <a:avLst/>
          </a:prstGeom>
        </p:spPr>
        <p:txBody>
          <a:bodyPr/>
          <a:lstStyle/>
          <a:p>
            <a:r>
              <a:rPr dirty="0"/>
              <a:t>How </a:t>
            </a:r>
            <a:r>
              <a:rPr dirty="0" err="1"/>
              <a:t>Abrysvo</a:t>
            </a:r>
            <a:r>
              <a:rPr baseline="30000" dirty="0"/>
              <a:t>®</a:t>
            </a:r>
            <a:r>
              <a:rPr dirty="0"/>
              <a:t> vaccine works</a:t>
            </a:r>
          </a:p>
        </p:txBody>
      </p:sp>
      <p:sp>
        <p:nvSpPr>
          <p:cNvPr id="164" name="Content Placeholder 2"/>
          <p:cNvSpPr txBox="1">
            <a:spLocks noGrp="1"/>
          </p:cNvSpPr>
          <p:nvPr>
            <p:ph type="body" idx="1"/>
          </p:nvPr>
        </p:nvSpPr>
        <p:spPr>
          <a:xfrm>
            <a:off x="330204" y="1600200"/>
            <a:ext cx="11123859" cy="4697730"/>
          </a:xfrm>
          <a:prstGeom prst="rect">
            <a:avLst/>
          </a:prstGeom>
        </p:spPr>
        <p:txBody>
          <a:bodyPr/>
          <a:lstStyle/>
          <a:p>
            <a:pPr>
              <a:defRPr sz="1800"/>
            </a:pPr>
            <a:r>
              <a:rPr dirty="0"/>
              <a:t>the RSV vaccine </a:t>
            </a:r>
            <a:r>
              <a:rPr dirty="0" err="1"/>
              <a:t>Abrysvo</a:t>
            </a:r>
            <a:r>
              <a:rPr dirty="0"/>
              <a:t>® is a non-live bivalent recombinant vaccine </a:t>
            </a:r>
          </a:p>
          <a:p>
            <a:pPr>
              <a:defRPr sz="1800"/>
            </a:pPr>
            <a:r>
              <a:rPr dirty="0"/>
              <a:t>recombinant means a small piece of DNA from the protein of the virus is taken and inserted into a manufactured cell. As these cells grow the protein is made too. This protein is then purified and put into the vaccine which, when introduced into the body via IM injection, activates the immune system </a:t>
            </a:r>
          </a:p>
          <a:p>
            <a:pPr>
              <a:defRPr sz="1800"/>
            </a:pPr>
            <a:r>
              <a:rPr dirty="0"/>
              <a:t>it is referred to as bivalent because </a:t>
            </a:r>
            <a:r>
              <a:rPr dirty="0" err="1"/>
              <a:t>Abrysvo</a:t>
            </a:r>
            <a:r>
              <a:rPr sz="1200" baseline="30000" dirty="0"/>
              <a:t>®</a:t>
            </a:r>
            <a:r>
              <a:rPr dirty="0"/>
              <a:t> contains versions of two proteins found on the surface of the virus called ‘RSV subgroup A </a:t>
            </a:r>
            <a:r>
              <a:rPr dirty="0" err="1"/>
              <a:t>stabilised</a:t>
            </a:r>
            <a:r>
              <a:rPr dirty="0"/>
              <a:t> prefusion F’ and ‘RSV subgroup B </a:t>
            </a:r>
            <a:r>
              <a:rPr dirty="0" err="1"/>
              <a:t>stabilised</a:t>
            </a:r>
            <a:r>
              <a:rPr dirty="0"/>
              <a:t> prefusion F’ </a:t>
            </a:r>
          </a:p>
          <a:p>
            <a:pPr>
              <a:lnSpc>
                <a:spcPct val="110000"/>
              </a:lnSpc>
              <a:defRPr sz="1900"/>
            </a:pPr>
            <a:r>
              <a:rPr dirty="0"/>
              <a:t>the vaccine antigen (prefusion F proteins) stimulates the immune system to produce antibodies. When the individual encounters RSV virus, the antibodies </a:t>
            </a:r>
            <a:r>
              <a:rPr dirty="0" err="1"/>
              <a:t>neutralise</a:t>
            </a:r>
            <a:r>
              <a:rPr dirty="0"/>
              <a:t> the prefusion F proteins thus preventing the virus particle from fusing with and entering the host’s cells and causing an RSV infection</a:t>
            </a:r>
          </a:p>
          <a:p>
            <a:pPr>
              <a:lnSpc>
                <a:spcPct val="110000"/>
              </a:lnSpc>
              <a:defRPr sz="1900"/>
            </a:pPr>
            <a:r>
              <a:rPr dirty="0"/>
              <a:t>the vaccine is sometimes called pre-F because it is based on the prefusion form of the fusion (F) protein which the virus uses to invade human cells</a:t>
            </a:r>
          </a:p>
        </p:txBody>
      </p:sp>
      <p:sp>
        <p:nvSpPr>
          <p:cNvPr id="165"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a:t>
            </a:fld>
            <a:endParaRPr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69" name="Title 1"/>
          <p:cNvSpPr txBox="1">
            <a:spLocks noGrp="1"/>
          </p:cNvSpPr>
          <p:nvPr>
            <p:ph type="title"/>
          </p:nvPr>
        </p:nvSpPr>
        <p:spPr>
          <a:xfrm>
            <a:off x="330206" y="179415"/>
            <a:ext cx="10515601" cy="972609"/>
          </a:xfrm>
          <a:prstGeom prst="rect">
            <a:avLst/>
          </a:prstGeom>
        </p:spPr>
        <p:txBody>
          <a:bodyPr/>
          <a:lstStyle>
            <a:lvl1pPr>
              <a:defRPr sz="4000"/>
            </a:lvl1pPr>
          </a:lstStyle>
          <a:p>
            <a:r>
              <a:rPr dirty="0"/>
              <a:t>Content</a:t>
            </a:r>
          </a:p>
        </p:txBody>
      </p:sp>
      <p:sp>
        <p:nvSpPr>
          <p:cNvPr id="70" name="Content Placeholder 2"/>
          <p:cNvSpPr txBox="1">
            <a:spLocks noGrp="1"/>
          </p:cNvSpPr>
          <p:nvPr>
            <p:ph type="body" idx="1"/>
          </p:nvPr>
        </p:nvSpPr>
        <p:spPr>
          <a:xfrm>
            <a:off x="330204" y="1518249"/>
            <a:ext cx="11123859" cy="4920601"/>
          </a:xfrm>
          <a:prstGeom prst="rect">
            <a:avLst/>
          </a:prstGeom>
        </p:spPr>
        <p:txBody>
          <a:bodyPr/>
          <a:lstStyle/>
          <a:p>
            <a:pPr>
              <a:lnSpc>
                <a:spcPct val="150000"/>
              </a:lnSpc>
              <a:spcBef>
                <a:spcPts val="600"/>
              </a:spcBef>
              <a:defRPr sz="1800"/>
            </a:pPr>
            <a:r>
              <a:rPr dirty="0"/>
              <a:t>information about RSV  </a:t>
            </a:r>
          </a:p>
          <a:p>
            <a:pPr>
              <a:lnSpc>
                <a:spcPct val="150000"/>
              </a:lnSpc>
              <a:spcBef>
                <a:spcPts val="600"/>
              </a:spcBef>
              <a:defRPr sz="1800"/>
            </a:pPr>
            <a:r>
              <a:rPr dirty="0"/>
              <a:t>UK RSV epidemiology </a:t>
            </a:r>
          </a:p>
          <a:p>
            <a:pPr>
              <a:lnSpc>
                <a:spcPct val="150000"/>
              </a:lnSpc>
              <a:spcBef>
                <a:spcPts val="600"/>
              </a:spcBef>
              <a:defRPr sz="1800"/>
            </a:pPr>
            <a:r>
              <a:rPr dirty="0"/>
              <a:t>the UK RSV vaccination </a:t>
            </a:r>
            <a:r>
              <a:rPr dirty="0" err="1"/>
              <a:t>programmes</a:t>
            </a:r>
            <a:endParaRPr dirty="0"/>
          </a:p>
          <a:p>
            <a:pPr>
              <a:lnSpc>
                <a:spcPct val="150000"/>
              </a:lnSpc>
              <a:spcBef>
                <a:spcPts val="0"/>
              </a:spcBef>
              <a:defRPr sz="1800"/>
            </a:pPr>
            <a:r>
              <a:rPr dirty="0"/>
              <a:t>how the </a:t>
            </a:r>
            <a:r>
              <a:rPr dirty="0" err="1"/>
              <a:t>Abrysvo</a:t>
            </a:r>
            <a:r>
              <a:rPr baseline="30000" dirty="0"/>
              <a:t>®</a:t>
            </a:r>
            <a:r>
              <a:rPr dirty="0"/>
              <a:t> Pre-F RSV vaccine (Pfizer Limited) works </a:t>
            </a:r>
          </a:p>
          <a:p>
            <a:pPr>
              <a:lnSpc>
                <a:spcPct val="150000"/>
              </a:lnSpc>
              <a:spcBef>
                <a:spcPts val="0"/>
              </a:spcBef>
              <a:defRPr sz="1800"/>
            </a:pPr>
            <a:r>
              <a:rPr dirty="0"/>
              <a:t>which groups are eligible to receive an RSV vaccine</a:t>
            </a:r>
            <a:endParaRPr strike="sngStrike" dirty="0"/>
          </a:p>
          <a:p>
            <a:pPr>
              <a:lnSpc>
                <a:spcPct val="150000"/>
              </a:lnSpc>
              <a:spcBef>
                <a:spcPts val="0"/>
              </a:spcBef>
              <a:defRPr sz="1800"/>
            </a:pPr>
            <a:r>
              <a:rPr dirty="0"/>
              <a:t>legal mechanisms for supply and administration of </a:t>
            </a:r>
            <a:r>
              <a:rPr dirty="0" err="1"/>
              <a:t>Abrysvo</a:t>
            </a:r>
            <a:r>
              <a:rPr baseline="30000" dirty="0"/>
              <a:t>®</a:t>
            </a:r>
          </a:p>
          <a:p>
            <a:pPr>
              <a:lnSpc>
                <a:spcPct val="150000"/>
              </a:lnSpc>
              <a:spcBef>
                <a:spcPts val="0"/>
              </a:spcBef>
              <a:defRPr sz="1800"/>
            </a:pPr>
            <a:r>
              <a:rPr dirty="0"/>
              <a:t>how to store, prepare and administer </a:t>
            </a:r>
            <a:r>
              <a:rPr dirty="0" err="1"/>
              <a:t>Abrysvo</a:t>
            </a:r>
            <a:r>
              <a:rPr baseline="30000" dirty="0"/>
              <a:t>®</a:t>
            </a:r>
          </a:p>
          <a:p>
            <a:pPr>
              <a:lnSpc>
                <a:spcPct val="150000"/>
              </a:lnSpc>
              <a:spcBef>
                <a:spcPts val="0"/>
              </a:spcBef>
              <a:defRPr sz="1800"/>
            </a:pPr>
            <a:r>
              <a:rPr dirty="0"/>
              <a:t>additional sources of information about RSV, </a:t>
            </a:r>
            <a:r>
              <a:rPr dirty="0" err="1"/>
              <a:t>Abrysvo</a:t>
            </a:r>
            <a:r>
              <a:rPr baseline="30000" dirty="0"/>
              <a:t>®</a:t>
            </a:r>
            <a:r>
              <a:rPr dirty="0"/>
              <a:t> and the UK RSV vaccination </a:t>
            </a:r>
            <a:r>
              <a:rPr dirty="0" err="1"/>
              <a:t>programmes</a:t>
            </a:r>
            <a:endParaRPr dirty="0"/>
          </a:p>
          <a:p>
            <a:pPr marL="0" indent="0">
              <a:lnSpc>
                <a:spcPct val="150000"/>
              </a:lnSpc>
              <a:spcBef>
                <a:spcPts val="0"/>
              </a:spcBef>
              <a:buSzTx/>
              <a:buNone/>
              <a:defRPr sz="1800"/>
            </a:pPr>
            <a:r>
              <a:rPr dirty="0"/>
              <a:t>*this slide set focuses on the RSV vaccination </a:t>
            </a:r>
            <a:r>
              <a:rPr dirty="0" err="1"/>
              <a:t>programme</a:t>
            </a:r>
            <a:r>
              <a:rPr dirty="0"/>
              <a:t> for older adults. There is a separate slide set for the RSV vaccination of pregnant women for infant protection on </a:t>
            </a:r>
            <a:r>
              <a:rPr sz="1700" dirty="0"/>
              <a:t>the </a:t>
            </a:r>
            <a:r>
              <a:rPr sz="1700" u="sng" dirty="0">
                <a:solidFill>
                  <a:srgbClr val="0563C1"/>
                </a:solidFill>
                <a:uFill>
                  <a:solidFill>
                    <a:srgbClr val="0563C1"/>
                  </a:solidFill>
                </a:uFill>
                <a:hlinkClick r:id="rId2"/>
              </a:rPr>
              <a:t>RSV </a:t>
            </a:r>
            <a:r>
              <a:rPr sz="1700" u="sng" dirty="0" err="1">
                <a:solidFill>
                  <a:srgbClr val="0563C1"/>
                </a:solidFill>
                <a:uFill>
                  <a:solidFill>
                    <a:srgbClr val="0563C1"/>
                  </a:solidFill>
                </a:uFill>
                <a:hlinkClick r:id="rId2"/>
              </a:rPr>
              <a:t>immunisation</a:t>
            </a:r>
            <a:r>
              <a:rPr sz="1700" u="sng" dirty="0">
                <a:solidFill>
                  <a:srgbClr val="0563C1"/>
                </a:solidFill>
                <a:uFill>
                  <a:solidFill>
                    <a:srgbClr val="0563C1"/>
                  </a:solidFill>
                </a:uFill>
                <a:hlinkClick r:id="rId2"/>
              </a:rPr>
              <a:t> page</a:t>
            </a:r>
            <a:r>
              <a:rPr sz="1700" dirty="0"/>
              <a:t> on the gov.uk website</a:t>
            </a:r>
          </a:p>
        </p:txBody>
      </p:sp>
      <p:sp>
        <p:nvSpPr>
          <p:cNvPr id="71" name="Slide Number Placeholder 4"/>
          <p:cNvSpPr txBox="1">
            <a:spLocks noGrp="1"/>
          </p:cNvSpPr>
          <p:nvPr>
            <p:ph type="sldNum" sz="quarter" idx="2"/>
          </p:nvPr>
        </p:nvSpPr>
        <p:spPr>
          <a:xfrm>
            <a:off x="523937" y="6477000"/>
            <a:ext cx="203025"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dirty="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Footer Placeholder 9"/>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170" name="Title 1"/>
          <p:cNvSpPr txBox="1">
            <a:spLocks noGrp="1"/>
          </p:cNvSpPr>
          <p:nvPr>
            <p:ph type="title"/>
          </p:nvPr>
        </p:nvSpPr>
        <p:spPr>
          <a:xfrm>
            <a:off x="376195" y="290984"/>
            <a:ext cx="10704002" cy="648074"/>
          </a:xfrm>
          <a:prstGeom prst="rect">
            <a:avLst/>
          </a:prstGeom>
        </p:spPr>
        <p:txBody>
          <a:bodyPr/>
          <a:lstStyle/>
          <a:p>
            <a:pPr>
              <a:defRPr>
                <a:solidFill>
                  <a:srgbClr val="FFFFFF"/>
                </a:solidFill>
              </a:defRPr>
            </a:pPr>
            <a:r>
              <a:rPr dirty="0" err="1"/>
              <a:t>Abrysvo</a:t>
            </a:r>
            <a:r>
              <a:rPr baseline="30000" dirty="0"/>
              <a:t>® </a:t>
            </a:r>
            <a:r>
              <a:rPr dirty="0"/>
              <a:t>vaccine: effectiveness</a:t>
            </a:r>
          </a:p>
        </p:txBody>
      </p:sp>
      <p:sp>
        <p:nvSpPr>
          <p:cNvPr id="171" name="Slide Number Placeholder 10"/>
          <p:cNvSpPr txBox="1">
            <a:spLocks noGrp="1"/>
          </p:cNvSpPr>
          <p:nvPr>
            <p:ph type="sldNum" sz="quarter" idx="2"/>
          </p:nvPr>
        </p:nvSpPr>
        <p:spPr>
          <a:xfrm>
            <a:off x="0" y="6438952"/>
            <a:ext cx="833721" cy="28882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indent="531812" algn="l">
              <a:lnSpc>
                <a:spcPct val="150000"/>
              </a:lnSpc>
            </a:lvl1pPr>
          </a:lstStyle>
          <a:p>
            <a:fld id="{86CB4B4D-7CA3-9044-876B-883B54F8677D}" type="slidenum">
              <a:t>20</a:t>
            </a:fld>
            <a:endParaRPr dirty="0"/>
          </a:p>
        </p:txBody>
      </p:sp>
      <p:sp>
        <p:nvSpPr>
          <p:cNvPr id="172" name="Content Placeholder 4"/>
          <p:cNvSpPr txBox="1">
            <a:spLocks noGrp="1"/>
          </p:cNvSpPr>
          <p:nvPr>
            <p:ph type="body" idx="1"/>
          </p:nvPr>
        </p:nvSpPr>
        <p:spPr>
          <a:xfrm>
            <a:off x="377734" y="1572755"/>
            <a:ext cx="10704002" cy="4739679"/>
          </a:xfrm>
          <a:prstGeom prst="rect">
            <a:avLst/>
          </a:prstGeom>
        </p:spPr>
        <p:txBody>
          <a:bodyPr/>
          <a:lstStyle/>
          <a:p>
            <a:pPr marL="268288" indent="-268288">
              <a:lnSpc>
                <a:spcPct val="107000"/>
              </a:lnSpc>
              <a:spcBef>
                <a:spcPts val="800"/>
              </a:spcBef>
              <a:defRPr sz="2000"/>
            </a:pPr>
            <a:r>
              <a:rPr dirty="0" err="1"/>
              <a:t>Abrysvo</a:t>
            </a:r>
            <a:r>
              <a:rPr baseline="30000" dirty="0"/>
              <a:t>®</a:t>
            </a:r>
            <a:r>
              <a:rPr dirty="0"/>
              <a:t> was licensed in the UK by the MHRA in November 2023 on the basis of safety and efficacy following a clinical trial of over 17,000 immunocompetent adults aged 60 years and above, 52% of whom had at least one stable chronic underlying condition </a:t>
            </a:r>
            <a:endParaRPr strike="sngStrike" dirty="0"/>
          </a:p>
          <a:p>
            <a:pPr marL="268288" indent="-268288">
              <a:lnSpc>
                <a:spcPct val="107000"/>
              </a:lnSpc>
              <a:spcBef>
                <a:spcPts val="800"/>
              </a:spcBef>
              <a:defRPr sz="2000"/>
            </a:pPr>
            <a:r>
              <a:rPr dirty="0"/>
              <a:t>at the end of the first RSV season, analysis demonstrated statistically significant vaccine efficacy (VE) for </a:t>
            </a:r>
            <a:r>
              <a:rPr dirty="0" err="1"/>
              <a:t>Abrysvo</a:t>
            </a:r>
            <a:r>
              <a:rPr baseline="30000" dirty="0"/>
              <a:t>®</a:t>
            </a:r>
            <a:r>
              <a:rPr dirty="0"/>
              <a:t> for reduction of RSV-associated lower respiratory tract illness with 2 or more symptoms of 65.1% and 3 or more symptoms of 88.9%</a:t>
            </a:r>
          </a:p>
          <a:p>
            <a:pPr marL="268288" indent="-268288">
              <a:lnSpc>
                <a:spcPct val="107000"/>
              </a:lnSpc>
              <a:spcBef>
                <a:spcPts val="800"/>
              </a:spcBef>
              <a:defRPr sz="2000"/>
            </a:pPr>
            <a:r>
              <a:rPr dirty="0"/>
              <a:t>in the second season, the efficacy against 2 or more symptoms was 55.7% and against 3 or more symptoms was 77.8%.</a:t>
            </a:r>
          </a:p>
          <a:p>
            <a:pPr marL="268288" indent="-268288">
              <a:lnSpc>
                <a:spcPct val="107000"/>
              </a:lnSpc>
              <a:spcBef>
                <a:spcPts val="800"/>
              </a:spcBef>
              <a:defRPr sz="2000"/>
            </a:pPr>
            <a:r>
              <a:rPr dirty="0" err="1"/>
              <a:t>Abryvso</a:t>
            </a:r>
            <a:r>
              <a:rPr baseline="30000" dirty="0"/>
              <a:t>® </a:t>
            </a:r>
            <a:r>
              <a:rPr dirty="0"/>
              <a:t>is licensed for use in Europe, the USA and in many other parts of the world. Over 3 million doses were administered to adults in the USA during winter 2023/2024 </a:t>
            </a:r>
          </a:p>
          <a:p>
            <a:pPr marL="268288" indent="-268288">
              <a:lnSpc>
                <a:spcPct val="107000"/>
              </a:lnSpc>
              <a:spcBef>
                <a:spcPts val="800"/>
              </a:spcBef>
              <a:defRPr sz="2000"/>
            </a:pPr>
            <a:r>
              <a:rPr dirty="0"/>
              <a:t>healthcare professionals are asked to report all suspected adverse reactions via the Yellow Card Scheme at: </a:t>
            </a:r>
            <a:r>
              <a:rPr u="sng" dirty="0">
                <a:solidFill>
                  <a:srgbClr val="0563C1"/>
                </a:solidFill>
                <a:uFill>
                  <a:solidFill>
                    <a:srgbClr val="0563C1"/>
                  </a:solidFill>
                </a:uFill>
                <a:hlinkClick r:id="rId3"/>
              </a:rPr>
              <a:t>www.mhra.gov.uk/yellowcard</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Footer Placeholder 4"/>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177" name="Title 1"/>
          <p:cNvSpPr txBox="1">
            <a:spLocks noGrp="1"/>
          </p:cNvSpPr>
          <p:nvPr>
            <p:ph type="title"/>
          </p:nvPr>
        </p:nvSpPr>
        <p:spPr>
          <a:xfrm>
            <a:off x="376195" y="290984"/>
            <a:ext cx="10704002" cy="648074"/>
          </a:xfrm>
          <a:prstGeom prst="rect">
            <a:avLst/>
          </a:prstGeom>
        </p:spPr>
        <p:txBody>
          <a:bodyPr/>
          <a:lstStyle>
            <a:lvl1pPr>
              <a:defRPr>
                <a:solidFill>
                  <a:srgbClr val="FFFFFF"/>
                </a:solidFill>
              </a:defRPr>
            </a:lvl1pPr>
          </a:lstStyle>
          <a:p>
            <a:r>
              <a:rPr dirty="0"/>
              <a:t>Vaccine safety</a:t>
            </a:r>
          </a:p>
        </p:txBody>
      </p:sp>
      <p:sp>
        <p:nvSpPr>
          <p:cNvPr id="178" name="Content Placeholder 2"/>
          <p:cNvSpPr txBox="1">
            <a:spLocks noGrp="1"/>
          </p:cNvSpPr>
          <p:nvPr>
            <p:ph type="body" idx="1"/>
          </p:nvPr>
        </p:nvSpPr>
        <p:spPr>
          <a:xfrm>
            <a:off x="-1" y="1471961"/>
            <a:ext cx="11821888" cy="4911338"/>
          </a:xfrm>
          <a:prstGeom prst="rect">
            <a:avLst/>
          </a:prstGeom>
        </p:spPr>
        <p:txBody>
          <a:bodyPr/>
          <a:lstStyle/>
          <a:p>
            <a:pPr>
              <a:lnSpc>
                <a:spcPct val="88000"/>
              </a:lnSpc>
              <a:spcBef>
                <a:spcPts val="600"/>
              </a:spcBef>
              <a:defRPr sz="1600"/>
            </a:pPr>
            <a:r>
              <a:rPr dirty="0"/>
              <a:t> a small number of cases of Guillain-Barré syndrome (GBS) have been reported in older adults following vaccination with </a:t>
            </a:r>
            <a:r>
              <a:rPr dirty="0" err="1"/>
              <a:t>Abrysvo</a:t>
            </a:r>
            <a:r>
              <a:rPr baseline="30000" dirty="0"/>
              <a:t>®</a:t>
            </a:r>
            <a:r>
              <a:rPr dirty="0"/>
              <a:t> in the trials and in post-marketing surveillance in the USA and UK. GBS is a rare and serious condition that affects the nerves. It mainly affects the feet, hands and limbs, causing problems such as numbness, weakness and sharp pain. In severe cases, GBS can cause difficulty moving, walking, breathing and/ or swallowing. GBS is most common following infection, including campylobacter and influenza</a:t>
            </a:r>
            <a:endParaRPr sz="1500" dirty="0"/>
          </a:p>
          <a:p>
            <a:pPr marL="4465" indent="-4465">
              <a:lnSpc>
                <a:spcPct val="88000"/>
              </a:lnSpc>
              <a:spcBef>
                <a:spcPts val="600"/>
              </a:spcBef>
              <a:defRPr sz="1600"/>
            </a:pPr>
            <a:r>
              <a:rPr sz="1500" dirty="0"/>
              <a:t> </a:t>
            </a:r>
            <a:r>
              <a:rPr dirty="0"/>
              <a:t>to date, over 12 million doses have been given to older adults around the world including over 1.5 million in the UK; 10 - 25 cases of GBS have been reported for every million doses of </a:t>
            </a:r>
            <a:r>
              <a:rPr dirty="0" err="1"/>
              <a:t>Abryvso</a:t>
            </a:r>
            <a:r>
              <a:rPr baseline="30000" dirty="0"/>
              <a:t>® </a:t>
            </a:r>
            <a:r>
              <a:rPr dirty="0"/>
              <a:t>administered; this is one case for every 40,000 to 100,000 doses of vaccine administered to older adults</a:t>
            </a:r>
            <a:endParaRPr sz="1500" dirty="0"/>
          </a:p>
          <a:p>
            <a:pPr marL="4465" indent="-4465">
              <a:lnSpc>
                <a:spcPct val="88000"/>
              </a:lnSpc>
              <a:spcBef>
                <a:spcPts val="600"/>
              </a:spcBef>
              <a:defRPr sz="1600" b="1"/>
            </a:pPr>
            <a:r>
              <a:rPr sz="1500" dirty="0"/>
              <a:t> </a:t>
            </a:r>
            <a:r>
              <a:rPr dirty="0"/>
              <a:t>overall, the benefits of RSV protection in the eligible group are highly </a:t>
            </a:r>
            <a:r>
              <a:rPr dirty="0" err="1"/>
              <a:t>favourable</a:t>
            </a:r>
            <a:r>
              <a:rPr dirty="0"/>
              <a:t> relative to the risks of serious adverse reactions </a:t>
            </a:r>
            <a:endParaRPr sz="1500" dirty="0"/>
          </a:p>
          <a:p>
            <a:pPr marL="4465" indent="-4465">
              <a:lnSpc>
                <a:spcPct val="88000"/>
              </a:lnSpc>
              <a:spcBef>
                <a:spcPts val="600"/>
              </a:spcBef>
              <a:defRPr sz="1600"/>
            </a:pPr>
            <a:r>
              <a:rPr sz="1500" dirty="0"/>
              <a:t> </a:t>
            </a:r>
            <a:r>
              <a:rPr dirty="0"/>
              <a:t>healthcare professionals should be alert to the signs and symptoms of GBS, which may start with pins and needles in the hands, arms, feet or legs, to ensure correct diagnosis in order to initiate adequate supportive care and treatment and to rule out other causes; early treatment can help prevent the most serious syndrome and improve recovery</a:t>
            </a:r>
            <a:endParaRPr sz="1500" dirty="0"/>
          </a:p>
          <a:p>
            <a:pPr marL="0" indent="0">
              <a:lnSpc>
                <a:spcPct val="88000"/>
              </a:lnSpc>
              <a:spcBef>
                <a:spcPts val="600"/>
              </a:spcBef>
              <a:buSzTx/>
              <a:buNone/>
              <a:defRPr sz="1900"/>
            </a:pPr>
            <a:endParaRPr sz="1500" dirty="0"/>
          </a:p>
          <a:p>
            <a:pPr marL="5656" indent="-5656">
              <a:lnSpc>
                <a:spcPct val="88000"/>
              </a:lnSpc>
              <a:defRPr sz="1600"/>
            </a:pPr>
            <a:r>
              <a:rPr sz="1900" dirty="0"/>
              <a:t> i</a:t>
            </a:r>
            <a:r>
              <a:rPr dirty="0"/>
              <a:t>ndividuals with a history of GBS should be vaccinated if they are in an eligible group. There is evidence from other vaccines to suggest that having had a prior diagnosis of GBS does not predispose an individual to further episodes of GBS following </a:t>
            </a:r>
            <a:r>
              <a:rPr dirty="0" err="1"/>
              <a:t>immunisation</a:t>
            </a:r>
            <a:endParaRPr sz="1500" dirty="0"/>
          </a:p>
          <a:p>
            <a:pPr>
              <a:lnSpc>
                <a:spcPct val="88000"/>
              </a:lnSpc>
              <a:defRPr sz="1900"/>
            </a:pPr>
            <a:endParaRPr sz="1500" dirty="0"/>
          </a:p>
          <a:p>
            <a:pPr marL="5656" indent="-5656">
              <a:lnSpc>
                <a:spcPct val="88000"/>
              </a:lnSpc>
              <a:defRPr sz="1600"/>
            </a:pPr>
            <a:r>
              <a:rPr sz="1900" dirty="0"/>
              <a:t> </a:t>
            </a:r>
            <a:r>
              <a:rPr dirty="0"/>
              <a:t>cases of GBS that occur following vaccination may occur by chance: the annual background rate of GBS is 20 per million per year in 70-79 year olds</a:t>
            </a:r>
          </a:p>
        </p:txBody>
      </p:sp>
      <p:sp>
        <p:nvSpPr>
          <p:cNvPr id="179" name="Slide Number Placeholder 3"/>
          <p:cNvSpPr txBox="1">
            <a:spLocks noGrp="1"/>
          </p:cNvSpPr>
          <p:nvPr>
            <p:ph type="sldNum" sz="quarter" idx="2"/>
          </p:nvPr>
        </p:nvSpPr>
        <p:spPr>
          <a:xfrm>
            <a:off x="11358279" y="6438952"/>
            <a:ext cx="833722" cy="28882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indent="531812"/>
          </a:lstStyle>
          <a:p>
            <a:fld id="{86CB4B4D-7CA3-9044-876B-883B54F8677D}" type="slidenum">
              <a:t>21</a:t>
            </a:fld>
            <a:endParaRPr dirty="0"/>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Footer Placeholder 11"/>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182" name="Title 1"/>
          <p:cNvSpPr txBox="1">
            <a:spLocks noGrp="1"/>
          </p:cNvSpPr>
          <p:nvPr>
            <p:ph type="title"/>
          </p:nvPr>
        </p:nvSpPr>
        <p:spPr>
          <a:xfrm>
            <a:off x="513439" y="372324"/>
            <a:ext cx="9795610" cy="648074"/>
          </a:xfrm>
          <a:prstGeom prst="rect">
            <a:avLst/>
          </a:prstGeom>
        </p:spPr>
        <p:txBody>
          <a:bodyPr/>
          <a:lstStyle/>
          <a:p>
            <a:pPr>
              <a:defRPr sz="4000"/>
            </a:pPr>
            <a:r>
              <a:rPr dirty="0" err="1"/>
              <a:t>Abrysvo</a:t>
            </a:r>
            <a:r>
              <a:rPr baseline="30000" dirty="0"/>
              <a:t>®</a:t>
            </a:r>
            <a:r>
              <a:rPr sz="3800" dirty="0"/>
              <a:t> contraindications and precautions</a:t>
            </a:r>
          </a:p>
        </p:txBody>
      </p:sp>
      <p:sp>
        <p:nvSpPr>
          <p:cNvPr id="183" name="Content Placeholder 5"/>
          <p:cNvSpPr txBox="1">
            <a:spLocks noGrp="1"/>
          </p:cNvSpPr>
          <p:nvPr>
            <p:ph type="body" idx="1"/>
          </p:nvPr>
        </p:nvSpPr>
        <p:spPr>
          <a:xfrm>
            <a:off x="470307" y="1645034"/>
            <a:ext cx="10448281" cy="4133441"/>
          </a:xfrm>
          <a:prstGeom prst="rect">
            <a:avLst/>
          </a:prstGeom>
        </p:spPr>
        <p:txBody>
          <a:bodyPr/>
          <a:lstStyle/>
          <a:p>
            <a:pPr>
              <a:spcBef>
                <a:spcPts val="600"/>
              </a:spcBef>
              <a:defRPr sz="2200"/>
            </a:pPr>
            <a:r>
              <a:rPr dirty="0" err="1"/>
              <a:t>Abrysvo</a:t>
            </a:r>
            <a:r>
              <a:rPr baseline="30000" dirty="0"/>
              <a:t>®</a:t>
            </a:r>
            <a:r>
              <a:rPr dirty="0">
                <a:solidFill>
                  <a:srgbClr val="0B0C0C"/>
                </a:solidFill>
              </a:rPr>
              <a:t> is contraindicated following confirmed anaphylactic reaction to a previous dose or to any of the components of the vaccine</a:t>
            </a:r>
          </a:p>
          <a:p>
            <a:pPr>
              <a:spcBef>
                <a:spcPts val="600"/>
              </a:spcBef>
              <a:defRPr sz="2200"/>
            </a:pPr>
            <a:r>
              <a:rPr dirty="0" err="1"/>
              <a:t>Abrysvo</a:t>
            </a:r>
            <a:r>
              <a:rPr baseline="30000" dirty="0"/>
              <a:t>®</a:t>
            </a:r>
            <a:r>
              <a:rPr dirty="0">
                <a:solidFill>
                  <a:srgbClr val="0B0C0C"/>
                </a:solidFill>
              </a:rPr>
              <a:t> is contraindicated in young children</a:t>
            </a:r>
          </a:p>
          <a:p>
            <a:pPr>
              <a:spcBef>
                <a:spcPts val="600"/>
              </a:spcBef>
              <a:defRPr sz="2200">
                <a:solidFill>
                  <a:srgbClr val="0B0C0C"/>
                </a:solidFill>
              </a:defRPr>
            </a:pPr>
            <a:r>
              <a:rPr dirty="0" err="1"/>
              <a:t>immunisation</a:t>
            </a:r>
            <a:r>
              <a:rPr dirty="0"/>
              <a:t> of individuals who are acutely unwell with fever should be postponed until they have recovered fully to avoid confusing the diagnosis of any acute illness by wrongly attributing any sign or symptoms to the adverse effects of the vaccine</a:t>
            </a:r>
          </a:p>
          <a:p>
            <a:pPr>
              <a:spcBef>
                <a:spcPts val="600"/>
              </a:spcBef>
              <a:defRPr sz="2200">
                <a:solidFill>
                  <a:srgbClr val="0B0C0C"/>
                </a:solidFill>
              </a:defRPr>
            </a:pPr>
            <a:r>
              <a:rPr dirty="0"/>
              <a:t>minor illness, such as a common cold, without fever or systemic upset are not valid reasons to postpone </a:t>
            </a:r>
            <a:r>
              <a:rPr dirty="0" err="1"/>
              <a:t>immunisation</a:t>
            </a:r>
            <a:endParaRPr dirty="0"/>
          </a:p>
          <a:p>
            <a:pPr marL="0" indent="0">
              <a:spcBef>
                <a:spcPts val="600"/>
              </a:spcBef>
              <a:buSzTx/>
              <a:buNone/>
              <a:defRPr sz="2200">
                <a:solidFill>
                  <a:srgbClr val="0B0C0C"/>
                </a:solidFill>
              </a:defRPr>
            </a:pPr>
            <a:endParaRPr dirty="0"/>
          </a:p>
          <a:p>
            <a:pPr>
              <a:spcBef>
                <a:spcPts val="600"/>
              </a:spcBef>
              <a:defRPr sz="2200">
                <a:solidFill>
                  <a:srgbClr val="0B0C0C"/>
                </a:solidFill>
              </a:defRPr>
            </a:pPr>
            <a:r>
              <a:rPr dirty="0"/>
              <a:t>refer to the </a:t>
            </a:r>
            <a:r>
              <a:rPr u="sng" dirty="0">
                <a:solidFill>
                  <a:srgbClr val="0563C1"/>
                </a:solidFill>
                <a:uFill>
                  <a:solidFill>
                    <a:srgbClr val="0563C1"/>
                  </a:solidFill>
                </a:uFill>
                <a:hlinkClick r:id="rId3"/>
              </a:rPr>
              <a:t>Green Book RSV Chapter 27a</a:t>
            </a:r>
            <a:r>
              <a:rPr dirty="0">
                <a:solidFill>
                  <a:srgbClr val="000000"/>
                </a:solidFill>
              </a:rPr>
              <a:t> </a:t>
            </a:r>
            <a:r>
              <a:rPr dirty="0"/>
              <a:t>and </a:t>
            </a:r>
            <a:r>
              <a:rPr dirty="0" err="1">
                <a:solidFill>
                  <a:srgbClr val="000000"/>
                </a:solidFill>
              </a:rPr>
              <a:t>Abrysvo</a:t>
            </a:r>
            <a:r>
              <a:rPr baseline="30000" dirty="0">
                <a:solidFill>
                  <a:srgbClr val="000000"/>
                </a:solidFill>
              </a:rPr>
              <a:t>®</a:t>
            </a:r>
            <a:r>
              <a:rPr baseline="30000" dirty="0"/>
              <a:t> </a:t>
            </a:r>
            <a:r>
              <a:rPr dirty="0"/>
              <a:t>Patient Group Direction (PGD) for full details</a:t>
            </a:r>
          </a:p>
        </p:txBody>
      </p:sp>
      <p:sp>
        <p:nvSpPr>
          <p:cNvPr id="184" name="Slide Number Placeholder 12"/>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a:t>
            </a:fld>
            <a:endParaRPr dirty="0"/>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Footer Placeholder 4"/>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189" name="Title 1"/>
          <p:cNvSpPr txBox="1">
            <a:spLocks noGrp="1"/>
          </p:cNvSpPr>
          <p:nvPr>
            <p:ph type="title"/>
          </p:nvPr>
        </p:nvSpPr>
        <p:spPr>
          <a:xfrm>
            <a:off x="364128" y="367175"/>
            <a:ext cx="10197204" cy="648074"/>
          </a:xfrm>
          <a:prstGeom prst="rect">
            <a:avLst/>
          </a:prstGeom>
        </p:spPr>
        <p:txBody>
          <a:bodyPr/>
          <a:lstStyle/>
          <a:p>
            <a:r>
              <a:rPr dirty="0" err="1"/>
              <a:t>Abrysvo</a:t>
            </a:r>
            <a:r>
              <a:rPr baseline="30000" dirty="0"/>
              <a:t>® </a:t>
            </a:r>
            <a:r>
              <a:rPr dirty="0"/>
              <a:t>vaccine excipients</a:t>
            </a:r>
          </a:p>
        </p:txBody>
      </p:sp>
      <p:sp>
        <p:nvSpPr>
          <p:cNvPr id="190" name="Slide Number Placeholder 12"/>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a:t>
            </a:fld>
            <a:endParaRPr dirty="0"/>
          </a:p>
        </p:txBody>
      </p:sp>
      <p:sp>
        <p:nvSpPr>
          <p:cNvPr id="191" name="TextBox 3"/>
          <p:cNvSpPr txBox="1"/>
          <p:nvPr/>
        </p:nvSpPr>
        <p:spPr>
          <a:xfrm>
            <a:off x="317908" y="1528350"/>
            <a:ext cx="5031210" cy="31609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107000"/>
              </a:lnSpc>
              <a:spcBef>
                <a:spcPts val="800"/>
              </a:spcBef>
              <a:defRPr sz="1600"/>
            </a:pPr>
            <a:r>
              <a:rPr dirty="0" err="1"/>
              <a:t>Abrysvo</a:t>
            </a:r>
            <a:r>
              <a:rPr baseline="30000" dirty="0"/>
              <a:t>®</a:t>
            </a:r>
            <a:r>
              <a:rPr dirty="0"/>
              <a:t> contains the following excipients: </a:t>
            </a:r>
          </a:p>
          <a:p>
            <a:pPr>
              <a:tabLst>
                <a:tab pos="457200" algn="l"/>
              </a:tabLst>
              <a:defRPr sz="1600"/>
            </a:pPr>
            <a:r>
              <a:rPr dirty="0"/>
              <a:t>Powder vial</a:t>
            </a:r>
          </a:p>
          <a:p>
            <a:pPr marL="342900" indent="-342900">
              <a:buSzPct val="100000"/>
              <a:buFont typeface="Arial"/>
              <a:buChar char="•"/>
              <a:tabLst>
                <a:tab pos="457200" algn="l"/>
              </a:tabLst>
              <a:defRPr sz="1600"/>
            </a:pPr>
            <a:r>
              <a:rPr dirty="0"/>
              <a:t>trometamol</a:t>
            </a:r>
          </a:p>
          <a:p>
            <a:pPr marL="342900" indent="-342900">
              <a:buSzPct val="100000"/>
              <a:buFont typeface="Arial"/>
              <a:buChar char="•"/>
              <a:tabLst>
                <a:tab pos="457200" algn="l"/>
              </a:tabLst>
              <a:defRPr sz="1600"/>
            </a:pPr>
            <a:r>
              <a:rPr dirty="0"/>
              <a:t>trometamol hydrochloride</a:t>
            </a:r>
          </a:p>
          <a:p>
            <a:pPr marL="342900" indent="-342900">
              <a:buSzPct val="100000"/>
              <a:buFont typeface="Arial"/>
              <a:buChar char="•"/>
              <a:tabLst>
                <a:tab pos="457200" algn="l"/>
              </a:tabLst>
              <a:defRPr sz="1600"/>
            </a:pPr>
            <a:r>
              <a:rPr dirty="0"/>
              <a:t>sucrose</a:t>
            </a:r>
          </a:p>
          <a:p>
            <a:pPr marL="342900" indent="-342900">
              <a:buSzPct val="100000"/>
              <a:buFont typeface="Arial"/>
              <a:buChar char="•"/>
              <a:tabLst>
                <a:tab pos="457200" algn="l"/>
              </a:tabLst>
              <a:defRPr sz="1600"/>
            </a:pPr>
            <a:r>
              <a:rPr dirty="0"/>
              <a:t>mannitol</a:t>
            </a:r>
          </a:p>
          <a:p>
            <a:pPr marL="342900" indent="-342900">
              <a:buSzPct val="100000"/>
              <a:buFont typeface="Arial"/>
              <a:buChar char="•"/>
              <a:tabLst>
                <a:tab pos="457200" algn="l"/>
              </a:tabLst>
              <a:defRPr sz="1600"/>
            </a:pPr>
            <a:r>
              <a:rPr dirty="0"/>
              <a:t>polysorbate 80 </a:t>
            </a:r>
          </a:p>
          <a:p>
            <a:pPr marL="342900" indent="-342900">
              <a:buSzPct val="100000"/>
              <a:buFont typeface="Arial"/>
              <a:buChar char="•"/>
              <a:tabLst>
                <a:tab pos="457200" algn="l"/>
              </a:tabLst>
              <a:defRPr sz="1600"/>
            </a:pPr>
            <a:r>
              <a:rPr dirty="0"/>
              <a:t>sodium chloride</a:t>
            </a:r>
          </a:p>
          <a:p>
            <a:pPr marL="342900" indent="-342900">
              <a:buSzPct val="100000"/>
              <a:buFont typeface="Arial"/>
              <a:buChar char="•"/>
              <a:tabLst>
                <a:tab pos="457200" algn="l"/>
              </a:tabLst>
              <a:defRPr sz="1600"/>
            </a:pPr>
            <a:r>
              <a:rPr dirty="0"/>
              <a:t>hydrochloric acid (for pH adjustment)</a:t>
            </a:r>
          </a:p>
          <a:p>
            <a:pPr>
              <a:tabLst>
                <a:tab pos="457200" algn="l"/>
              </a:tabLst>
              <a:defRPr sz="1600"/>
            </a:pPr>
            <a:endParaRPr dirty="0"/>
          </a:p>
          <a:p>
            <a:pPr>
              <a:tabLst>
                <a:tab pos="457200" algn="l"/>
              </a:tabLst>
              <a:defRPr sz="1600"/>
            </a:pPr>
            <a:r>
              <a:rPr dirty="0"/>
              <a:t>Solvent </a:t>
            </a:r>
          </a:p>
          <a:p>
            <a:pPr marL="342900" indent="-342900">
              <a:buSzPct val="100000"/>
              <a:buFont typeface="Arial"/>
              <a:buChar char="•"/>
              <a:tabLst>
                <a:tab pos="457200" algn="l"/>
              </a:tabLst>
              <a:defRPr sz="1600"/>
            </a:pPr>
            <a:r>
              <a:rPr dirty="0"/>
              <a:t>water for injections</a:t>
            </a:r>
          </a:p>
        </p:txBody>
      </p:sp>
      <p:sp>
        <p:nvSpPr>
          <p:cNvPr id="192" name="TextBox 6"/>
          <p:cNvSpPr txBox="1"/>
          <p:nvPr/>
        </p:nvSpPr>
        <p:spPr>
          <a:xfrm>
            <a:off x="5040967" y="1451258"/>
            <a:ext cx="6645905" cy="4075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lvl="1">
              <a:lnSpc>
                <a:spcPct val="110000"/>
              </a:lnSpc>
              <a:defRPr sz="1600">
                <a:solidFill>
                  <a:srgbClr val="0B0C0C"/>
                </a:solidFill>
              </a:defRPr>
            </a:pPr>
            <a:r>
              <a:rPr dirty="0"/>
              <a:t>There is no animal content in the vaccine  </a:t>
            </a:r>
          </a:p>
          <a:p>
            <a:pPr marL="742950" lvl="1" indent="-285750">
              <a:lnSpc>
                <a:spcPct val="110000"/>
              </a:lnSpc>
              <a:buSzPct val="100000"/>
              <a:buFont typeface="Arial"/>
              <a:buChar char="•"/>
              <a:defRPr sz="1600">
                <a:solidFill>
                  <a:srgbClr val="0B0C0C"/>
                </a:solidFill>
              </a:defRPr>
            </a:pPr>
            <a:endParaRPr dirty="0"/>
          </a:p>
          <a:p>
            <a:pPr lvl="1">
              <a:lnSpc>
                <a:spcPct val="110000"/>
              </a:lnSpc>
              <a:defRPr sz="1600">
                <a:solidFill>
                  <a:srgbClr val="0B0C0C"/>
                </a:solidFill>
              </a:defRPr>
            </a:pPr>
            <a:r>
              <a:rPr dirty="0" err="1"/>
              <a:t>Abrysvo</a:t>
            </a:r>
            <a:r>
              <a:rPr dirty="0"/>
              <a:t>® has been certified Halal by The Islamic Food and Nutrition Council of America (IFANCA)</a:t>
            </a:r>
          </a:p>
          <a:p>
            <a:pPr marL="742950" lvl="1" indent="-285750">
              <a:lnSpc>
                <a:spcPct val="110000"/>
              </a:lnSpc>
              <a:buSzPct val="100000"/>
              <a:buFont typeface="Arial"/>
              <a:buChar char="•"/>
              <a:defRPr sz="1600">
                <a:solidFill>
                  <a:srgbClr val="0B0C0C"/>
                </a:solidFill>
              </a:defRPr>
            </a:pPr>
            <a:endParaRPr dirty="0"/>
          </a:p>
          <a:p>
            <a:pPr lvl="1">
              <a:lnSpc>
                <a:spcPct val="110000"/>
              </a:lnSpc>
              <a:defRPr sz="1600">
                <a:solidFill>
                  <a:srgbClr val="0B0C0C"/>
                </a:solidFill>
              </a:defRPr>
            </a:pPr>
            <a:r>
              <a:rPr dirty="0"/>
              <a:t>Rarely, people may be allergic to polysorbate 80. However, polysorbate 80 is widely used in medicines and foods, and is present in many medicines including monoclonal antibody preparations </a:t>
            </a:r>
          </a:p>
          <a:p>
            <a:pPr marL="1200150" lvl="2" indent="-285750">
              <a:lnSpc>
                <a:spcPct val="110000"/>
              </a:lnSpc>
              <a:buSzPct val="100000"/>
              <a:buFont typeface="Arial"/>
              <a:buChar char="•"/>
              <a:defRPr sz="1600">
                <a:solidFill>
                  <a:srgbClr val="0B0C0C"/>
                </a:solidFill>
              </a:defRPr>
            </a:pPr>
            <a:r>
              <a:rPr dirty="0"/>
              <a:t>some vaccines (such as the main injected influenza vaccines for individuals aged 65 years and above) contain polysorbate 80. It is also commonly used in foods such as ice cream, and other frozen desserts</a:t>
            </a:r>
          </a:p>
          <a:p>
            <a:pPr marL="1200150" lvl="2" indent="-285750">
              <a:lnSpc>
                <a:spcPct val="110000"/>
              </a:lnSpc>
              <a:buSzPct val="100000"/>
              <a:buFont typeface="Arial"/>
              <a:buChar char="•"/>
              <a:defRPr sz="1600">
                <a:solidFill>
                  <a:srgbClr val="0B0C0C"/>
                </a:solidFill>
              </a:defRPr>
            </a:pPr>
            <a:r>
              <a:rPr dirty="0"/>
              <a:t>it is likely that people will know if they are allergic to it and individuals who have tolerated injections that contain polysorbate 80 are likely to tolerate the </a:t>
            </a:r>
            <a:r>
              <a:rPr dirty="0" err="1"/>
              <a:t>Abrysvo</a:t>
            </a:r>
            <a:r>
              <a:rPr baseline="30000" dirty="0"/>
              <a:t>® </a:t>
            </a:r>
            <a:r>
              <a:rPr dirty="0"/>
              <a:t>vaccine    </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197" name="Title 1"/>
          <p:cNvSpPr txBox="1">
            <a:spLocks noGrp="1"/>
          </p:cNvSpPr>
          <p:nvPr>
            <p:ph type="title"/>
          </p:nvPr>
        </p:nvSpPr>
        <p:spPr>
          <a:xfrm>
            <a:off x="330206" y="179415"/>
            <a:ext cx="10515601" cy="972609"/>
          </a:xfrm>
          <a:prstGeom prst="rect">
            <a:avLst/>
          </a:prstGeom>
        </p:spPr>
        <p:txBody>
          <a:bodyPr>
            <a:normAutofit fontScale="90000"/>
          </a:bodyPr>
          <a:lstStyle>
            <a:lvl1pPr defTabSz="868680">
              <a:defRPr sz="3230"/>
            </a:lvl1pPr>
          </a:lstStyle>
          <a:p>
            <a:r>
              <a:rPr dirty="0"/>
              <a:t>Administering </a:t>
            </a:r>
            <a:r>
              <a:rPr dirty="0" err="1"/>
              <a:t>Abrysvo</a:t>
            </a:r>
            <a:r>
              <a:rPr dirty="0"/>
              <a:t> at the same time as other vaccines</a:t>
            </a:r>
          </a:p>
        </p:txBody>
      </p:sp>
      <p:sp>
        <p:nvSpPr>
          <p:cNvPr id="198" name="Content Placeholder 2"/>
          <p:cNvSpPr txBox="1">
            <a:spLocks noGrp="1"/>
          </p:cNvSpPr>
          <p:nvPr>
            <p:ph type="body" idx="1"/>
          </p:nvPr>
        </p:nvSpPr>
        <p:spPr>
          <a:xfrm>
            <a:off x="330204" y="1774826"/>
            <a:ext cx="11123859" cy="4351338"/>
          </a:xfrm>
          <a:prstGeom prst="rect">
            <a:avLst/>
          </a:prstGeom>
        </p:spPr>
        <p:txBody>
          <a:bodyPr/>
          <a:lstStyle/>
          <a:p>
            <a:r>
              <a:rPr dirty="0"/>
              <a:t>advice for co-administration is different for different vaccines </a:t>
            </a:r>
          </a:p>
          <a:p>
            <a:r>
              <a:rPr dirty="0"/>
              <a:t>please see the following slides for specific scenarios</a:t>
            </a:r>
          </a:p>
          <a:p>
            <a:r>
              <a:rPr dirty="0"/>
              <a:t>where more than one vaccine can be administered at the same time, the vaccines should be given at a separate site, preferably in a different limb</a:t>
            </a:r>
          </a:p>
          <a:p>
            <a:r>
              <a:rPr dirty="0"/>
              <a:t>if more than one vaccine is given in the same limb, they should be given at least 2.5cm apart</a:t>
            </a:r>
          </a:p>
          <a:p>
            <a:r>
              <a:rPr dirty="0"/>
              <a:t>the sites at which each vaccine is given should be noted in the individual’s health records</a:t>
            </a:r>
          </a:p>
          <a:p>
            <a:r>
              <a:rPr dirty="0"/>
              <a:t>when co-administered, any reactions experienced are expected to be the same as those experienced when receiving the vaccines separately</a:t>
            </a:r>
          </a:p>
        </p:txBody>
      </p:sp>
      <p:sp>
        <p:nvSpPr>
          <p:cNvPr id="199"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a:t>
            </a:fld>
            <a:endParaRPr dirty="0"/>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02" name="Title 1"/>
          <p:cNvSpPr txBox="1">
            <a:spLocks noGrp="1"/>
          </p:cNvSpPr>
          <p:nvPr>
            <p:ph type="title"/>
          </p:nvPr>
        </p:nvSpPr>
        <p:spPr>
          <a:xfrm>
            <a:off x="399477" y="179416"/>
            <a:ext cx="10446330" cy="1318970"/>
          </a:xfrm>
          <a:prstGeom prst="rect">
            <a:avLst/>
          </a:prstGeom>
        </p:spPr>
        <p:txBody>
          <a:bodyPr/>
          <a:lstStyle/>
          <a:p>
            <a:pPr defTabSz="777240">
              <a:defRPr sz="3060"/>
            </a:pPr>
            <a:r>
              <a:rPr dirty="0"/>
              <a:t>Administering </a:t>
            </a:r>
            <a:r>
              <a:rPr dirty="0" err="1"/>
              <a:t>Abrysvo</a:t>
            </a:r>
            <a:r>
              <a:rPr baseline="29647" dirty="0"/>
              <a:t>®</a:t>
            </a:r>
            <a:r>
              <a:rPr dirty="0"/>
              <a:t> at the same time as</a:t>
            </a:r>
            <a:r>
              <a:rPr dirty="0">
                <a:solidFill>
                  <a:srgbClr val="007C91"/>
                </a:solidFill>
              </a:rPr>
              <a:t> </a:t>
            </a:r>
            <a:r>
              <a:rPr dirty="0"/>
              <a:t>seasonal influenza vaccine</a:t>
            </a:r>
          </a:p>
        </p:txBody>
      </p:sp>
      <p:sp>
        <p:nvSpPr>
          <p:cNvPr id="203" name="Content Placeholder 2"/>
          <p:cNvSpPr txBox="1">
            <a:spLocks noGrp="1"/>
          </p:cNvSpPr>
          <p:nvPr>
            <p:ph type="body" idx="1"/>
          </p:nvPr>
        </p:nvSpPr>
        <p:spPr>
          <a:xfrm>
            <a:off x="330204" y="1616851"/>
            <a:ext cx="11123859" cy="4741630"/>
          </a:xfrm>
          <a:prstGeom prst="rect">
            <a:avLst/>
          </a:prstGeom>
        </p:spPr>
        <p:txBody>
          <a:bodyPr/>
          <a:lstStyle/>
          <a:p>
            <a:pPr>
              <a:lnSpc>
                <a:spcPct val="96299"/>
              </a:lnSpc>
              <a:defRPr sz="1900"/>
            </a:pPr>
            <a:r>
              <a:rPr dirty="0"/>
              <a:t>there is some data which shows that in older adults administering </a:t>
            </a:r>
            <a:r>
              <a:rPr dirty="0" err="1"/>
              <a:t>Abrysvo</a:t>
            </a:r>
            <a:r>
              <a:rPr baseline="30315" dirty="0"/>
              <a:t>®</a:t>
            </a:r>
            <a:r>
              <a:rPr dirty="0"/>
              <a:t> at the same time as seasonal influenza vaccine may reduce the immune response to the RSV vaccine</a:t>
            </a:r>
            <a:endParaRPr sz="2500" dirty="0"/>
          </a:p>
          <a:p>
            <a:pPr>
              <a:lnSpc>
                <a:spcPct val="96299"/>
              </a:lnSpc>
              <a:defRPr sz="1900"/>
            </a:pPr>
            <a:r>
              <a:rPr dirty="0"/>
              <a:t>there is also data that suggests that the response to the influenza A(H3N2) component of seasonal influenza vaccine (the influenza subtype which most severely affects older adults) may be diminished when RSV and seasonal influenza vaccine are co-administered to older adults</a:t>
            </a:r>
            <a:endParaRPr sz="2100" dirty="0"/>
          </a:p>
          <a:p>
            <a:pPr>
              <a:lnSpc>
                <a:spcPct val="96299"/>
              </a:lnSpc>
              <a:defRPr sz="1900"/>
            </a:pPr>
            <a:r>
              <a:rPr dirty="0"/>
              <a:t>the clinical significance of any reduced response is unknown, but influenza immune response is known to correlate with protection against infection, and there is emerging data that RSV immune response also correlates with clinical protection</a:t>
            </a:r>
            <a:endParaRPr sz="2500" dirty="0"/>
          </a:p>
          <a:p>
            <a:pPr>
              <a:lnSpc>
                <a:spcPct val="96299"/>
              </a:lnSpc>
              <a:defRPr sz="1900"/>
            </a:pPr>
            <a:r>
              <a:rPr dirty="0"/>
              <a:t>it is therefore recommended that these vaccines are not routinely scheduled to be given at the same appointment or on the same day</a:t>
            </a:r>
            <a:endParaRPr sz="2500" dirty="0"/>
          </a:p>
          <a:p>
            <a:pPr>
              <a:lnSpc>
                <a:spcPct val="96299"/>
              </a:lnSpc>
              <a:defRPr sz="1900"/>
            </a:pPr>
            <a:r>
              <a:rPr dirty="0"/>
              <a:t>no specific interval is required between administering the vaccines</a:t>
            </a:r>
            <a:endParaRPr sz="2500" dirty="0"/>
          </a:p>
          <a:p>
            <a:pPr>
              <a:lnSpc>
                <a:spcPct val="96299"/>
              </a:lnSpc>
              <a:defRPr sz="1900"/>
            </a:pPr>
            <a:r>
              <a:rPr dirty="0"/>
              <a:t>if it is thought that the individual is unlikely to return for a second appointment or immediate protection is necessary, </a:t>
            </a:r>
            <a:r>
              <a:rPr dirty="0" err="1"/>
              <a:t>Abrysvo</a:t>
            </a:r>
            <a:r>
              <a:rPr baseline="30315" dirty="0"/>
              <a:t>®</a:t>
            </a:r>
            <a:r>
              <a:rPr dirty="0"/>
              <a:t> can be administered at the same time as the influenza vaccine</a:t>
            </a:r>
          </a:p>
        </p:txBody>
      </p:sp>
      <p:sp>
        <p:nvSpPr>
          <p:cNvPr id="204"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25</a:t>
            </a:fld>
            <a:endParaRPr dirty="0"/>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07" name="Title 1"/>
          <p:cNvSpPr txBox="1">
            <a:spLocks noGrp="1"/>
          </p:cNvSpPr>
          <p:nvPr>
            <p:ph type="title"/>
          </p:nvPr>
        </p:nvSpPr>
        <p:spPr>
          <a:xfrm>
            <a:off x="399477" y="179415"/>
            <a:ext cx="10446330" cy="1168881"/>
          </a:xfrm>
          <a:prstGeom prst="rect">
            <a:avLst/>
          </a:prstGeom>
        </p:spPr>
        <p:txBody>
          <a:bodyPr/>
          <a:lstStyle/>
          <a:p>
            <a:pPr>
              <a:defRPr sz="3600"/>
            </a:pPr>
            <a:r>
              <a:rPr dirty="0"/>
              <a:t>Administering </a:t>
            </a:r>
            <a:r>
              <a:rPr dirty="0" err="1"/>
              <a:t>Abrysvo</a:t>
            </a:r>
            <a:r>
              <a:rPr baseline="30000" dirty="0"/>
              <a:t>®</a:t>
            </a:r>
            <a:r>
              <a:rPr dirty="0"/>
              <a:t> at the same time as</a:t>
            </a:r>
            <a:r>
              <a:rPr dirty="0">
                <a:solidFill>
                  <a:srgbClr val="007C91"/>
                </a:solidFill>
              </a:rPr>
              <a:t> </a:t>
            </a:r>
            <a:r>
              <a:rPr dirty="0"/>
              <a:t>COVID-19 vaccine </a:t>
            </a:r>
          </a:p>
        </p:txBody>
      </p:sp>
      <p:sp>
        <p:nvSpPr>
          <p:cNvPr id="208" name="Content Placeholder 2"/>
          <p:cNvSpPr txBox="1">
            <a:spLocks noGrp="1"/>
          </p:cNvSpPr>
          <p:nvPr>
            <p:ph type="body" idx="1"/>
          </p:nvPr>
        </p:nvSpPr>
        <p:spPr>
          <a:xfrm>
            <a:off x="330204" y="1774825"/>
            <a:ext cx="11123859" cy="4498688"/>
          </a:xfrm>
          <a:prstGeom prst="rect">
            <a:avLst/>
          </a:prstGeom>
        </p:spPr>
        <p:txBody>
          <a:bodyPr/>
          <a:lstStyle/>
          <a:p>
            <a:pPr marL="285750" indent="-285750"/>
            <a:r>
              <a:rPr dirty="0"/>
              <a:t>when the RSV vaccination was first introduced, there was some concern that  co-administration with COVID 19 vaccination and RSV vaccination might reduce the immune response to the RSV vaccine, although the clinical significance of any reduced response was unknown</a:t>
            </a:r>
          </a:p>
          <a:p>
            <a:pPr marL="285750" indent="-285750"/>
            <a:r>
              <a:rPr dirty="0"/>
              <a:t>it was therefore recommended that these vaccines should not routinely be scheduled to be given at the same appointment or on the same day unless the individual was unlikely to return for a second appointment or immediate protection was necessary</a:t>
            </a:r>
          </a:p>
          <a:p>
            <a:pPr marL="285750" indent="-285750"/>
            <a:endParaRPr dirty="0"/>
          </a:p>
          <a:p>
            <a:pPr marL="0" indent="0" algn="ctr">
              <a:buSzTx/>
              <a:buNone/>
            </a:pPr>
            <a:r>
              <a:rPr dirty="0"/>
              <a:t> 	</a:t>
            </a:r>
            <a:r>
              <a:rPr b="1" dirty="0"/>
              <a:t>This advice no longer applies: </a:t>
            </a:r>
            <a:r>
              <a:rPr b="1" dirty="0">
                <a:solidFill>
                  <a:srgbClr val="00B0F0"/>
                </a:solidFill>
              </a:rPr>
              <a:t>COVID-19 vaccines may now be co-	administered with RSV vaccine or given at any interval before or after a dose of RSV vaccine</a:t>
            </a:r>
          </a:p>
        </p:txBody>
      </p:sp>
      <p:sp>
        <p:nvSpPr>
          <p:cNvPr id="209"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26</a:t>
            </a:fld>
            <a:endParaRPr dirty="0"/>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12" name="Title 1"/>
          <p:cNvSpPr txBox="1">
            <a:spLocks noGrp="1"/>
          </p:cNvSpPr>
          <p:nvPr>
            <p:ph type="title"/>
          </p:nvPr>
        </p:nvSpPr>
        <p:spPr>
          <a:xfrm>
            <a:off x="330206" y="179415"/>
            <a:ext cx="10515601" cy="972609"/>
          </a:xfrm>
          <a:prstGeom prst="rect">
            <a:avLst/>
          </a:prstGeom>
        </p:spPr>
        <p:txBody>
          <a:bodyPr/>
          <a:lstStyle/>
          <a:p>
            <a:pPr>
              <a:defRPr sz="3200"/>
            </a:pPr>
            <a:r>
              <a:rPr dirty="0"/>
              <a:t>Administering </a:t>
            </a:r>
            <a:r>
              <a:rPr dirty="0" err="1"/>
              <a:t>Abrysvo</a:t>
            </a:r>
            <a:r>
              <a:rPr sz="2100" baseline="30000" dirty="0"/>
              <a:t>®</a:t>
            </a:r>
            <a:r>
              <a:rPr dirty="0"/>
              <a:t> at the same time as</a:t>
            </a:r>
            <a:r>
              <a:rPr dirty="0">
                <a:solidFill>
                  <a:srgbClr val="007C91"/>
                </a:solidFill>
              </a:rPr>
              <a:t> </a:t>
            </a:r>
            <a:r>
              <a:rPr dirty="0"/>
              <a:t>other vaccines</a:t>
            </a:r>
          </a:p>
        </p:txBody>
      </p:sp>
      <p:sp>
        <p:nvSpPr>
          <p:cNvPr id="213" name="Content Placeholder 2"/>
          <p:cNvSpPr txBox="1">
            <a:spLocks noGrp="1"/>
          </p:cNvSpPr>
          <p:nvPr>
            <p:ph type="body" idx="1"/>
          </p:nvPr>
        </p:nvSpPr>
        <p:spPr>
          <a:xfrm>
            <a:off x="416469" y="1688562"/>
            <a:ext cx="11037593" cy="4437603"/>
          </a:xfrm>
          <a:prstGeom prst="rect">
            <a:avLst/>
          </a:prstGeom>
        </p:spPr>
        <p:txBody>
          <a:bodyPr/>
          <a:lstStyle/>
          <a:p>
            <a:pPr>
              <a:defRPr sz="2000" b="1"/>
            </a:pPr>
            <a:r>
              <a:rPr dirty="0"/>
              <a:t>Co-administration with pneumococcal, Shingrix</a:t>
            </a:r>
            <a:r>
              <a:rPr baseline="30000" dirty="0"/>
              <a:t>®</a:t>
            </a:r>
            <a:r>
              <a:rPr dirty="0"/>
              <a:t> (shingles), COVID-19 and other inactivated or non-live vaccines</a:t>
            </a:r>
          </a:p>
          <a:p>
            <a:pPr marL="800100" lvl="1" indent="-342900">
              <a:spcBef>
                <a:spcPts val="500"/>
              </a:spcBef>
              <a:buFont typeface="Courier New"/>
              <a:buChar char="o"/>
              <a:defRPr sz="2000"/>
            </a:pPr>
            <a:r>
              <a:rPr dirty="0"/>
              <a:t>in line with general advice about co-administration of inactivated and non-live vaccines, </a:t>
            </a:r>
            <a:r>
              <a:rPr dirty="0" err="1"/>
              <a:t>Abrysvo</a:t>
            </a:r>
            <a:r>
              <a:rPr baseline="30000" dirty="0"/>
              <a:t>®</a:t>
            </a:r>
            <a:r>
              <a:rPr dirty="0"/>
              <a:t> can be safely given concomitantly with pneumococcal, COVID-19 and/or the Shingrix shingles vaccines </a:t>
            </a:r>
          </a:p>
          <a:p>
            <a:pPr marL="800100" lvl="1" indent="-342900">
              <a:spcBef>
                <a:spcPts val="500"/>
              </a:spcBef>
              <a:buFont typeface="Courier New"/>
              <a:buChar char="o"/>
              <a:defRPr sz="2000"/>
            </a:pPr>
            <a:r>
              <a:rPr dirty="0" err="1"/>
              <a:t>Abrysvo</a:t>
            </a:r>
            <a:r>
              <a:rPr baseline="30000" dirty="0"/>
              <a:t>® </a:t>
            </a:r>
            <a:r>
              <a:rPr dirty="0"/>
              <a:t>can be given at any interval before or after these vaccines or other inactivated or non-live vaccines </a:t>
            </a:r>
          </a:p>
          <a:p>
            <a:pPr marL="342900" indent="-342900">
              <a:defRPr sz="2000"/>
            </a:pPr>
            <a:endParaRPr dirty="0"/>
          </a:p>
          <a:p>
            <a:pPr>
              <a:defRPr sz="2000" b="1"/>
            </a:pPr>
            <a:r>
              <a:rPr dirty="0"/>
              <a:t>Co-administration with a live vaccine</a:t>
            </a:r>
          </a:p>
          <a:p>
            <a:pPr marL="742950" lvl="1" indent="-228600">
              <a:lnSpc>
                <a:spcPct val="120000"/>
              </a:lnSpc>
              <a:spcBef>
                <a:spcPts val="500"/>
              </a:spcBef>
              <a:buFont typeface="Courier New"/>
              <a:buChar char="o"/>
              <a:defRPr sz="2000"/>
            </a:pPr>
            <a:r>
              <a:rPr dirty="0"/>
              <a:t>although live vaccines are not commonly indicated in older adults, </a:t>
            </a:r>
            <a:r>
              <a:rPr dirty="0" err="1"/>
              <a:t>Abrysvo</a:t>
            </a:r>
            <a:r>
              <a:rPr baseline="30000" dirty="0"/>
              <a:t>® </a:t>
            </a:r>
            <a:r>
              <a:rPr dirty="0"/>
              <a:t>is an inactivated or non-live vaccine so can be given at the same time as any live vaccines </a:t>
            </a:r>
          </a:p>
        </p:txBody>
      </p:sp>
      <p:sp>
        <p:nvSpPr>
          <p:cNvPr id="214"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27</a:t>
            </a:fld>
            <a:endParaRPr dirty="0"/>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17" name="Title 1"/>
          <p:cNvSpPr txBox="1">
            <a:spLocks noGrp="1"/>
          </p:cNvSpPr>
          <p:nvPr>
            <p:ph type="title"/>
          </p:nvPr>
        </p:nvSpPr>
        <p:spPr>
          <a:xfrm>
            <a:off x="330206" y="179415"/>
            <a:ext cx="10515601" cy="972609"/>
          </a:xfrm>
          <a:prstGeom prst="rect">
            <a:avLst/>
          </a:prstGeom>
        </p:spPr>
        <p:txBody>
          <a:bodyPr/>
          <a:lstStyle/>
          <a:p>
            <a:r>
              <a:rPr dirty="0"/>
              <a:t>Vaccine ordering</a:t>
            </a:r>
          </a:p>
        </p:txBody>
      </p:sp>
      <p:sp>
        <p:nvSpPr>
          <p:cNvPr id="218" name="Content Placeholder 2"/>
          <p:cNvSpPr txBox="1">
            <a:spLocks noGrp="1"/>
          </p:cNvSpPr>
          <p:nvPr>
            <p:ph type="body" idx="1"/>
          </p:nvPr>
        </p:nvSpPr>
        <p:spPr>
          <a:xfrm>
            <a:off x="428981" y="1676048"/>
            <a:ext cx="11025082" cy="4605339"/>
          </a:xfrm>
          <a:prstGeom prst="rect">
            <a:avLst/>
          </a:prstGeom>
        </p:spPr>
        <p:txBody>
          <a:bodyPr/>
          <a:lstStyle/>
          <a:p>
            <a:pPr>
              <a:defRPr sz="1800"/>
            </a:pPr>
            <a:r>
              <a:rPr dirty="0"/>
              <a:t>vaccines for the national RSV vaccination </a:t>
            </a:r>
            <a:r>
              <a:rPr dirty="0" err="1"/>
              <a:t>programmes</a:t>
            </a:r>
            <a:r>
              <a:rPr dirty="0"/>
              <a:t> in England should be ordered via the </a:t>
            </a:r>
            <a:r>
              <a:rPr u="sng" dirty="0" err="1">
                <a:solidFill>
                  <a:srgbClr val="0563C1"/>
                </a:solidFill>
                <a:uFill>
                  <a:solidFill>
                    <a:srgbClr val="0563C1"/>
                  </a:solidFill>
                </a:uFill>
                <a:hlinkClick r:id="rId2"/>
              </a:rPr>
              <a:t>ImmForm</a:t>
            </a:r>
            <a:r>
              <a:rPr u="sng" dirty="0">
                <a:solidFill>
                  <a:srgbClr val="365F91"/>
                </a:solidFill>
              </a:rPr>
              <a:t> </a:t>
            </a:r>
            <a:r>
              <a:rPr u="sng" dirty="0">
                <a:solidFill>
                  <a:srgbClr val="0563C1"/>
                </a:solidFill>
                <a:uFill>
                  <a:solidFill>
                    <a:srgbClr val="0563C1"/>
                  </a:solidFill>
                </a:uFill>
                <a:hlinkClick r:id="rId3"/>
              </a:rPr>
              <a:t>website</a:t>
            </a:r>
            <a:endParaRPr dirty="0">
              <a:solidFill>
                <a:srgbClr val="822333"/>
              </a:solidFill>
            </a:endParaRPr>
          </a:p>
          <a:p>
            <a:pPr>
              <a:defRPr sz="1800"/>
            </a:pPr>
            <a:r>
              <a:rPr dirty="0"/>
              <a:t>vaccines should be ordered regularly throughout the year</a:t>
            </a:r>
            <a:endParaRPr dirty="0">
              <a:solidFill>
                <a:srgbClr val="822333"/>
              </a:solidFill>
            </a:endParaRPr>
          </a:p>
          <a:p>
            <a:pPr>
              <a:defRPr sz="1800"/>
            </a:pPr>
            <a:r>
              <a:rPr dirty="0"/>
              <a:t>to </a:t>
            </a:r>
            <a:r>
              <a:rPr dirty="0" err="1"/>
              <a:t>minimise</a:t>
            </a:r>
            <a:r>
              <a:rPr dirty="0"/>
              <a:t> wastage due to fridge failures or expiry, no more than 2 weeks’ worth of stock should be ordered</a:t>
            </a:r>
            <a:endParaRPr dirty="0">
              <a:solidFill>
                <a:srgbClr val="822333"/>
              </a:solidFill>
            </a:endParaRPr>
          </a:p>
          <a:p>
            <a:pPr>
              <a:defRPr sz="1800"/>
            </a:pPr>
            <a:r>
              <a:rPr dirty="0"/>
              <a:t>vaccines should be ordered, stored and monitored as described in the Green Book </a:t>
            </a:r>
            <a:r>
              <a:rPr u="sng" dirty="0">
                <a:solidFill>
                  <a:srgbClr val="0563C1"/>
                </a:solidFill>
                <a:uFill>
                  <a:solidFill>
                    <a:srgbClr val="0563C1"/>
                  </a:solidFill>
                </a:uFill>
                <a:hlinkClick r:id="rId4"/>
              </a:rPr>
              <a:t>Chapter 3 (Storage, distribution and disposal of vaccines)</a:t>
            </a:r>
          </a:p>
          <a:p>
            <a:pPr>
              <a:defRPr sz="1800" b="1"/>
            </a:pPr>
            <a:r>
              <a:rPr dirty="0"/>
              <a:t>please note</a:t>
            </a:r>
            <a:r>
              <a:rPr b="0" dirty="0"/>
              <a:t>, although the same </a:t>
            </a:r>
            <a:r>
              <a:rPr b="0" dirty="0" err="1"/>
              <a:t>Abrysvo</a:t>
            </a:r>
            <a:r>
              <a:rPr b="0" baseline="30000" dirty="0"/>
              <a:t>® </a:t>
            </a:r>
            <a:r>
              <a:rPr b="0" dirty="0"/>
              <a:t>vaccine will be used for both the older adult and the vaccination of pregnant women, they will be listed as separate items on </a:t>
            </a:r>
            <a:r>
              <a:rPr b="0" dirty="0" err="1"/>
              <a:t>ImmForm</a:t>
            </a:r>
            <a:r>
              <a:rPr b="0" dirty="0"/>
              <a:t> and the vaccine allocated for each </a:t>
            </a:r>
            <a:r>
              <a:rPr b="0" dirty="0" err="1"/>
              <a:t>programme</a:t>
            </a:r>
            <a:r>
              <a:rPr b="0" dirty="0"/>
              <a:t> should be managed independently where possible. More information can be found on the </a:t>
            </a:r>
            <a:r>
              <a:rPr b="0" u="sng" dirty="0" err="1">
                <a:solidFill>
                  <a:srgbClr val="0563C1"/>
                </a:solidFill>
                <a:uFill>
                  <a:solidFill>
                    <a:srgbClr val="0563C1"/>
                  </a:solidFill>
                </a:uFill>
                <a:hlinkClick r:id="rId2"/>
              </a:rPr>
              <a:t>ImmForm</a:t>
            </a:r>
            <a:r>
              <a:rPr b="0" u="sng" dirty="0">
                <a:solidFill>
                  <a:srgbClr val="365F91"/>
                </a:solidFill>
              </a:rPr>
              <a:t> </a:t>
            </a:r>
            <a:r>
              <a:rPr b="0" u="sng" dirty="0">
                <a:solidFill>
                  <a:srgbClr val="0563C1"/>
                </a:solidFill>
                <a:uFill>
                  <a:solidFill>
                    <a:srgbClr val="0563C1"/>
                  </a:solidFill>
                </a:uFill>
                <a:hlinkClick r:id="rId2"/>
              </a:rPr>
              <a:t>website</a:t>
            </a:r>
            <a:r>
              <a:rPr b="0" dirty="0"/>
              <a:t> </a:t>
            </a:r>
          </a:p>
          <a:p>
            <a:pPr>
              <a:defRPr sz="1800"/>
            </a:pPr>
            <a:r>
              <a:rPr dirty="0"/>
              <a:t>vaccines required for individuals who are not in the eligible cohort, for example where a clinician has decided that it is clinically appropriate to vaccinate the individual, but they are not within the eligible age cohorts for the national vaccination </a:t>
            </a:r>
            <a:r>
              <a:rPr dirty="0" err="1"/>
              <a:t>programme</a:t>
            </a:r>
            <a:r>
              <a:rPr dirty="0"/>
              <a:t>, would require the GP practice to purchase the vaccine directly from the manufacturer and then reclaim the cost of the vaccine</a:t>
            </a:r>
          </a:p>
        </p:txBody>
      </p:sp>
      <p:sp>
        <p:nvSpPr>
          <p:cNvPr id="219"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28</a:t>
            </a:fld>
            <a:endParaRPr dirty="0"/>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22" name="Title 1"/>
          <p:cNvSpPr txBox="1">
            <a:spLocks noGrp="1"/>
          </p:cNvSpPr>
          <p:nvPr>
            <p:ph type="title"/>
          </p:nvPr>
        </p:nvSpPr>
        <p:spPr>
          <a:xfrm>
            <a:off x="330206" y="245532"/>
            <a:ext cx="10515601" cy="972608"/>
          </a:xfrm>
          <a:prstGeom prst="rect">
            <a:avLst/>
          </a:prstGeom>
        </p:spPr>
        <p:txBody>
          <a:bodyPr/>
          <a:lstStyle/>
          <a:p>
            <a:r>
              <a:rPr dirty="0"/>
              <a:t>Storing the </a:t>
            </a:r>
            <a:r>
              <a:rPr dirty="0" err="1"/>
              <a:t>Abrysvo</a:t>
            </a:r>
            <a:r>
              <a:rPr baseline="30000" dirty="0"/>
              <a:t>®</a:t>
            </a:r>
            <a:r>
              <a:rPr sz="4000" dirty="0"/>
              <a:t> </a:t>
            </a:r>
            <a:r>
              <a:rPr dirty="0"/>
              <a:t>vaccine</a:t>
            </a:r>
          </a:p>
        </p:txBody>
      </p:sp>
      <p:sp>
        <p:nvSpPr>
          <p:cNvPr id="223" name="Content Placeholder 2"/>
          <p:cNvSpPr txBox="1">
            <a:spLocks noGrp="1"/>
          </p:cNvSpPr>
          <p:nvPr>
            <p:ph type="body" idx="1"/>
          </p:nvPr>
        </p:nvSpPr>
        <p:spPr>
          <a:xfrm>
            <a:off x="330204" y="1714894"/>
            <a:ext cx="11123859" cy="4411270"/>
          </a:xfrm>
          <a:prstGeom prst="rect">
            <a:avLst/>
          </a:prstGeom>
        </p:spPr>
        <p:txBody>
          <a:bodyPr/>
          <a:lstStyle/>
          <a:p>
            <a:pPr>
              <a:defRPr sz="2800"/>
            </a:pPr>
            <a:r>
              <a:rPr dirty="0" err="1"/>
              <a:t>Abrysvo</a:t>
            </a:r>
            <a:r>
              <a:rPr baseline="30000" dirty="0"/>
              <a:t>®</a:t>
            </a:r>
            <a:r>
              <a:rPr dirty="0"/>
              <a:t> should be stored in a vaccine fridge between +2°C  and +8°C </a:t>
            </a:r>
          </a:p>
          <a:p>
            <a:pPr>
              <a:defRPr sz="2800"/>
            </a:pPr>
            <a:r>
              <a:rPr dirty="0"/>
              <a:t>do not freeze: discard if the carton has been frozen</a:t>
            </a:r>
          </a:p>
          <a:p>
            <a:pPr>
              <a:defRPr sz="2800"/>
            </a:pPr>
            <a:r>
              <a:rPr dirty="0" err="1"/>
              <a:t>Abrysvo</a:t>
            </a:r>
            <a:r>
              <a:rPr baseline="30000" dirty="0"/>
              <a:t>® </a:t>
            </a:r>
            <a:r>
              <a:rPr dirty="0"/>
              <a:t>should be administered immediately after reconstitution</a:t>
            </a:r>
          </a:p>
          <a:p>
            <a:pPr>
              <a:defRPr sz="2800"/>
            </a:pPr>
            <a:r>
              <a:rPr dirty="0"/>
              <a:t>further information on vaccine storage and stability is available in the </a:t>
            </a:r>
            <a:r>
              <a:rPr u="sng" dirty="0">
                <a:solidFill>
                  <a:srgbClr val="0563C1"/>
                </a:solidFill>
                <a:uFill>
                  <a:solidFill>
                    <a:srgbClr val="0563C1"/>
                  </a:solidFill>
                </a:uFill>
                <a:hlinkClick r:id="rId2"/>
              </a:rPr>
              <a:t>Summary of Product Characteristics (SPC)</a:t>
            </a:r>
            <a:r>
              <a:rPr dirty="0"/>
              <a:t>, the Patient Group Direction and from the manufacturer</a:t>
            </a:r>
          </a:p>
        </p:txBody>
      </p:sp>
      <p:sp>
        <p:nvSpPr>
          <p:cNvPr id="224"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29</a:t>
            </a:fld>
            <a:endParaRPr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Footer Placeholder 9"/>
          <p:cNvSpPr txBox="1"/>
          <p:nvPr/>
        </p:nvSpPr>
        <p:spPr>
          <a:xfrm>
            <a:off x="689956" y="6471619"/>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74" name="Title 1"/>
          <p:cNvSpPr txBox="1">
            <a:spLocks noGrp="1"/>
          </p:cNvSpPr>
          <p:nvPr>
            <p:ph type="title"/>
          </p:nvPr>
        </p:nvSpPr>
        <p:spPr>
          <a:xfrm>
            <a:off x="327887" y="280082"/>
            <a:ext cx="10515601" cy="972609"/>
          </a:xfrm>
          <a:prstGeom prst="rect">
            <a:avLst/>
          </a:prstGeom>
        </p:spPr>
        <p:txBody>
          <a:bodyPr/>
          <a:lstStyle/>
          <a:p>
            <a:r>
              <a:rPr dirty="0"/>
              <a:t>Learning objectives</a:t>
            </a:r>
          </a:p>
        </p:txBody>
      </p:sp>
      <p:sp>
        <p:nvSpPr>
          <p:cNvPr id="75" name="Content Placeholder 2"/>
          <p:cNvSpPr txBox="1">
            <a:spLocks noGrp="1"/>
          </p:cNvSpPr>
          <p:nvPr>
            <p:ph type="body" idx="1"/>
          </p:nvPr>
        </p:nvSpPr>
        <p:spPr>
          <a:xfrm>
            <a:off x="318538" y="1460507"/>
            <a:ext cx="11721063" cy="4978344"/>
          </a:xfrm>
          <a:prstGeom prst="rect">
            <a:avLst/>
          </a:prstGeom>
        </p:spPr>
        <p:txBody>
          <a:bodyPr/>
          <a:lstStyle/>
          <a:p>
            <a:pPr marL="0" indent="0">
              <a:lnSpc>
                <a:spcPct val="150000"/>
              </a:lnSpc>
              <a:spcBef>
                <a:spcPts val="0"/>
              </a:spcBef>
              <a:buSzTx/>
              <a:buNone/>
              <a:defRPr sz="1800"/>
            </a:pPr>
            <a:r>
              <a:rPr dirty="0"/>
              <a:t>By the end of this session, you should be able to:</a:t>
            </a:r>
          </a:p>
          <a:p>
            <a:pPr>
              <a:lnSpc>
                <a:spcPct val="150000"/>
              </a:lnSpc>
              <a:spcBef>
                <a:spcPts val="600"/>
              </a:spcBef>
              <a:defRPr sz="1800"/>
            </a:pPr>
            <a:r>
              <a:rPr dirty="0"/>
              <a:t>explain what RSV is and be aware of the UK epidemiology</a:t>
            </a:r>
          </a:p>
          <a:p>
            <a:pPr>
              <a:lnSpc>
                <a:spcPct val="150000"/>
              </a:lnSpc>
              <a:spcBef>
                <a:spcPts val="0"/>
              </a:spcBef>
              <a:defRPr sz="1800"/>
            </a:pPr>
            <a:r>
              <a:rPr dirty="0"/>
              <a:t>understand the rationale for the RSV older adult vaccination </a:t>
            </a:r>
            <a:r>
              <a:rPr dirty="0" err="1"/>
              <a:t>programme</a:t>
            </a:r>
            <a:r>
              <a:rPr dirty="0"/>
              <a:t> </a:t>
            </a:r>
          </a:p>
          <a:p>
            <a:pPr>
              <a:lnSpc>
                <a:spcPct val="150000"/>
              </a:lnSpc>
              <a:spcBef>
                <a:spcPts val="0"/>
              </a:spcBef>
              <a:defRPr sz="1800"/>
            </a:pPr>
            <a:r>
              <a:rPr dirty="0"/>
              <a:t>describe how </a:t>
            </a:r>
            <a:r>
              <a:rPr dirty="0" err="1"/>
              <a:t>Abrysvo</a:t>
            </a:r>
            <a:r>
              <a:rPr baseline="30000" dirty="0"/>
              <a:t>® </a:t>
            </a:r>
            <a:r>
              <a:rPr dirty="0"/>
              <a:t>RSV vaccine works </a:t>
            </a:r>
          </a:p>
          <a:p>
            <a:pPr>
              <a:lnSpc>
                <a:spcPct val="150000"/>
              </a:lnSpc>
              <a:spcBef>
                <a:spcPts val="0"/>
              </a:spcBef>
              <a:defRPr sz="1800"/>
            </a:pPr>
            <a:r>
              <a:rPr dirty="0"/>
              <a:t>identify the groups that are eligible to receive an RSV vaccine</a:t>
            </a:r>
            <a:endParaRPr strike="sngStrike" dirty="0"/>
          </a:p>
          <a:p>
            <a:pPr>
              <a:lnSpc>
                <a:spcPct val="150000"/>
              </a:lnSpc>
              <a:spcBef>
                <a:spcPts val="0"/>
              </a:spcBef>
              <a:defRPr sz="1800"/>
            </a:pPr>
            <a:r>
              <a:rPr dirty="0"/>
              <a:t>describe the process of consent and how this applies when giving vaccines</a:t>
            </a:r>
          </a:p>
          <a:p>
            <a:pPr>
              <a:lnSpc>
                <a:spcPct val="150000"/>
              </a:lnSpc>
              <a:spcBef>
                <a:spcPts val="0"/>
              </a:spcBef>
              <a:defRPr sz="1800"/>
            </a:pPr>
            <a:r>
              <a:rPr dirty="0"/>
              <a:t>understand the legal mechanisms by which </a:t>
            </a:r>
            <a:r>
              <a:rPr dirty="0" err="1"/>
              <a:t>immunisers</a:t>
            </a:r>
            <a:r>
              <a:rPr dirty="0"/>
              <a:t> can supply and administer </a:t>
            </a:r>
            <a:r>
              <a:rPr dirty="0" err="1"/>
              <a:t>Abrysvo</a:t>
            </a:r>
            <a:r>
              <a:rPr baseline="30000" dirty="0"/>
              <a:t>®</a:t>
            </a:r>
            <a:r>
              <a:rPr dirty="0"/>
              <a:t> RSV vaccine</a:t>
            </a:r>
          </a:p>
          <a:p>
            <a:pPr>
              <a:lnSpc>
                <a:spcPct val="150000"/>
              </a:lnSpc>
              <a:spcBef>
                <a:spcPts val="0"/>
              </a:spcBef>
              <a:defRPr sz="1800"/>
            </a:pPr>
            <a:r>
              <a:rPr dirty="0"/>
              <a:t>describe how to correctly store, prepare and administer </a:t>
            </a:r>
            <a:r>
              <a:rPr dirty="0" err="1"/>
              <a:t>Abrysvo</a:t>
            </a:r>
            <a:r>
              <a:rPr baseline="30000" dirty="0"/>
              <a:t>®</a:t>
            </a:r>
            <a:r>
              <a:rPr dirty="0"/>
              <a:t> RSV vaccine</a:t>
            </a:r>
          </a:p>
          <a:p>
            <a:pPr>
              <a:lnSpc>
                <a:spcPct val="150000"/>
              </a:lnSpc>
              <a:spcBef>
                <a:spcPts val="0"/>
              </a:spcBef>
              <a:defRPr sz="1800"/>
            </a:pPr>
            <a:r>
              <a:rPr dirty="0"/>
              <a:t>communicate key facts in response to questions from individuals and/or their carer(s) and direct them to additional sources of information</a:t>
            </a:r>
          </a:p>
        </p:txBody>
      </p:sp>
      <p:sp>
        <p:nvSpPr>
          <p:cNvPr id="76" name="Slide Number Placeholder 10"/>
          <p:cNvSpPr txBox="1">
            <a:spLocks noGrp="1"/>
          </p:cNvSpPr>
          <p:nvPr>
            <p:ph type="sldNum" sz="quarter" idx="2"/>
          </p:nvPr>
        </p:nvSpPr>
        <p:spPr>
          <a:xfrm>
            <a:off x="523937" y="6477000"/>
            <a:ext cx="203025"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dirty="0"/>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27" name="Title 1"/>
          <p:cNvSpPr txBox="1">
            <a:spLocks noGrp="1"/>
          </p:cNvSpPr>
          <p:nvPr>
            <p:ph type="title"/>
          </p:nvPr>
        </p:nvSpPr>
        <p:spPr>
          <a:xfrm>
            <a:off x="330206" y="179415"/>
            <a:ext cx="10515601" cy="972609"/>
          </a:xfrm>
          <a:prstGeom prst="rect">
            <a:avLst/>
          </a:prstGeom>
        </p:spPr>
        <p:txBody>
          <a:bodyPr/>
          <a:lstStyle/>
          <a:p>
            <a:r>
              <a:rPr dirty="0"/>
              <a:t>Pack contents</a:t>
            </a:r>
          </a:p>
        </p:txBody>
      </p:sp>
      <p:sp>
        <p:nvSpPr>
          <p:cNvPr id="228" name="Content Placeholder 2"/>
          <p:cNvSpPr txBox="1">
            <a:spLocks noGrp="1"/>
          </p:cNvSpPr>
          <p:nvPr>
            <p:ph type="body" sz="half" idx="1"/>
          </p:nvPr>
        </p:nvSpPr>
        <p:spPr>
          <a:xfrm>
            <a:off x="330206" y="1774826"/>
            <a:ext cx="6137270" cy="4351338"/>
          </a:xfrm>
          <a:prstGeom prst="rect">
            <a:avLst/>
          </a:prstGeom>
        </p:spPr>
        <p:txBody>
          <a:bodyPr/>
          <a:lstStyle/>
          <a:p>
            <a:pPr marL="0" indent="0">
              <a:buSzTx/>
              <a:buNone/>
            </a:pPr>
            <a:r>
              <a:rPr dirty="0"/>
              <a:t>Each pack of </a:t>
            </a:r>
            <a:r>
              <a:rPr dirty="0" err="1"/>
              <a:t>Abrysvo</a:t>
            </a:r>
            <a:r>
              <a:rPr baseline="30000" dirty="0"/>
              <a:t>®</a:t>
            </a:r>
            <a:r>
              <a:rPr dirty="0"/>
              <a:t> RSV vaccine contains:</a:t>
            </a:r>
          </a:p>
          <a:p>
            <a:r>
              <a:rPr dirty="0"/>
              <a:t>powder for 1 dose in a vial</a:t>
            </a:r>
          </a:p>
          <a:p>
            <a:r>
              <a:rPr dirty="0"/>
              <a:t>solvent (water for injection) in a pre-filled glass syringe with a stopper (synthetic </a:t>
            </a:r>
            <a:r>
              <a:rPr dirty="0" err="1"/>
              <a:t>chlorobutyl</a:t>
            </a:r>
            <a:r>
              <a:rPr dirty="0"/>
              <a:t> rubber), </a:t>
            </a:r>
            <a:r>
              <a:rPr dirty="0" err="1"/>
              <a:t>luer</a:t>
            </a:r>
            <a:r>
              <a:rPr dirty="0"/>
              <a:t> lock adaptor and tip cap (synthetic isoprene/</a:t>
            </a:r>
            <a:r>
              <a:rPr dirty="0" err="1"/>
              <a:t>bromobutyl</a:t>
            </a:r>
            <a:r>
              <a:rPr dirty="0"/>
              <a:t> blend rubber)</a:t>
            </a:r>
          </a:p>
          <a:p>
            <a:r>
              <a:rPr dirty="0"/>
              <a:t>vial adaptor</a:t>
            </a:r>
          </a:p>
          <a:p>
            <a:r>
              <a:rPr dirty="0"/>
              <a:t>25G 25mm needle (suitable alternatives can be used if required)</a:t>
            </a:r>
          </a:p>
        </p:txBody>
      </p:sp>
      <p:sp>
        <p:nvSpPr>
          <p:cNvPr id="229"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30</a:t>
            </a:fld>
            <a:endParaRPr dirty="0"/>
          </a:p>
        </p:txBody>
      </p:sp>
      <p:pic>
        <p:nvPicPr>
          <p:cNvPr id="230" name="Picture 6" descr="Picture 6"/>
          <p:cNvPicPr>
            <a:picLocks noChangeAspect="1"/>
          </p:cNvPicPr>
          <p:nvPr/>
        </p:nvPicPr>
        <p:blipFill>
          <a:blip r:embed="rId2"/>
          <a:srcRect l="13789" t="4478" r="21863" b="559"/>
          <a:stretch>
            <a:fillRect/>
          </a:stretch>
        </p:blipFill>
        <p:spPr>
          <a:xfrm>
            <a:off x="6884764" y="1952229"/>
            <a:ext cx="4246560" cy="3690351"/>
          </a:xfrm>
          <a:prstGeom prst="rect">
            <a:avLst/>
          </a:prstGeom>
          <a:ln w="12700">
            <a:miter lim="400000"/>
          </a:ln>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33" name="Title 1"/>
          <p:cNvSpPr txBox="1">
            <a:spLocks noGrp="1"/>
          </p:cNvSpPr>
          <p:nvPr>
            <p:ph type="title"/>
          </p:nvPr>
        </p:nvSpPr>
        <p:spPr>
          <a:xfrm>
            <a:off x="330206" y="179415"/>
            <a:ext cx="10515601" cy="972609"/>
          </a:xfrm>
          <a:prstGeom prst="rect">
            <a:avLst/>
          </a:prstGeom>
        </p:spPr>
        <p:txBody>
          <a:bodyPr/>
          <a:lstStyle/>
          <a:p>
            <a:r>
              <a:rPr dirty="0"/>
              <a:t>Preparing the </a:t>
            </a:r>
            <a:r>
              <a:rPr dirty="0" err="1"/>
              <a:t>Abrysvo</a:t>
            </a:r>
            <a:r>
              <a:rPr baseline="30000" dirty="0"/>
              <a:t>®</a:t>
            </a:r>
            <a:r>
              <a:rPr dirty="0"/>
              <a:t> vaccine </a:t>
            </a:r>
          </a:p>
        </p:txBody>
      </p:sp>
      <p:sp>
        <p:nvSpPr>
          <p:cNvPr id="234" name="Content Placeholder 2"/>
          <p:cNvSpPr txBox="1">
            <a:spLocks noGrp="1"/>
          </p:cNvSpPr>
          <p:nvPr>
            <p:ph type="body" idx="1"/>
          </p:nvPr>
        </p:nvSpPr>
        <p:spPr>
          <a:xfrm>
            <a:off x="330204" y="1607735"/>
            <a:ext cx="11123859" cy="4652388"/>
          </a:xfrm>
          <a:prstGeom prst="rect">
            <a:avLst/>
          </a:prstGeom>
        </p:spPr>
        <p:txBody>
          <a:bodyPr/>
          <a:lstStyle/>
          <a:p>
            <a:pPr marL="224027" indent="-224027" defTabSz="896111">
              <a:lnSpc>
                <a:spcPct val="72000"/>
              </a:lnSpc>
              <a:spcBef>
                <a:spcPts val="900"/>
              </a:spcBef>
              <a:defRPr sz="2156"/>
            </a:pPr>
            <a:r>
              <a:rPr dirty="0" err="1"/>
              <a:t>Abrysvo</a:t>
            </a:r>
            <a:r>
              <a:rPr baseline="29959" dirty="0"/>
              <a:t>®</a:t>
            </a:r>
            <a:r>
              <a:rPr dirty="0"/>
              <a:t> must be reconstituted prior to the administration by adding the entire contents of the pre-filled syringe of solvent to the vial containing the powder using the vial adaptor</a:t>
            </a:r>
          </a:p>
          <a:p>
            <a:pPr marL="224027" indent="-224027" defTabSz="896111">
              <a:lnSpc>
                <a:spcPct val="72000"/>
              </a:lnSpc>
              <a:spcBef>
                <a:spcPts val="900"/>
              </a:spcBef>
              <a:defRPr sz="2156"/>
            </a:pPr>
            <a:r>
              <a:rPr dirty="0"/>
              <a:t>the vaccine must be reconstituted only with the solvent provided</a:t>
            </a:r>
          </a:p>
          <a:p>
            <a:pPr marL="224027" indent="-224027" defTabSz="896111">
              <a:lnSpc>
                <a:spcPct val="72000"/>
              </a:lnSpc>
              <a:spcBef>
                <a:spcPts val="900"/>
              </a:spcBef>
              <a:defRPr sz="2156"/>
            </a:pPr>
            <a:endParaRPr dirty="0"/>
          </a:p>
          <a:p>
            <a:pPr marL="224027" indent="-224027" defTabSz="896111">
              <a:lnSpc>
                <a:spcPct val="72000"/>
              </a:lnSpc>
              <a:spcBef>
                <a:spcPts val="900"/>
              </a:spcBef>
              <a:defRPr sz="2156"/>
            </a:pPr>
            <a:endParaRPr dirty="0"/>
          </a:p>
          <a:p>
            <a:pPr marL="224027" indent="-224027" defTabSz="896111">
              <a:lnSpc>
                <a:spcPct val="72000"/>
              </a:lnSpc>
              <a:spcBef>
                <a:spcPts val="900"/>
              </a:spcBef>
              <a:defRPr sz="2156"/>
            </a:pPr>
            <a:endParaRPr dirty="0"/>
          </a:p>
          <a:p>
            <a:pPr marL="224027" indent="-224027" defTabSz="896111">
              <a:lnSpc>
                <a:spcPct val="72000"/>
              </a:lnSpc>
              <a:spcBef>
                <a:spcPts val="900"/>
              </a:spcBef>
              <a:defRPr sz="2156"/>
            </a:pPr>
            <a:endParaRPr dirty="0"/>
          </a:p>
          <a:p>
            <a:pPr marL="224027" indent="-224027" defTabSz="896111">
              <a:lnSpc>
                <a:spcPct val="72000"/>
              </a:lnSpc>
              <a:spcBef>
                <a:spcPts val="900"/>
              </a:spcBef>
              <a:defRPr sz="2156"/>
            </a:pPr>
            <a:endParaRPr dirty="0"/>
          </a:p>
          <a:p>
            <a:pPr marL="224027" indent="-224027" defTabSz="896111">
              <a:lnSpc>
                <a:spcPct val="72000"/>
              </a:lnSpc>
              <a:spcBef>
                <a:spcPts val="900"/>
              </a:spcBef>
              <a:defRPr sz="2156"/>
            </a:pPr>
            <a:endParaRPr dirty="0"/>
          </a:p>
          <a:p>
            <a:pPr marL="0" indent="0" defTabSz="896111">
              <a:lnSpc>
                <a:spcPct val="72000"/>
              </a:lnSpc>
              <a:spcBef>
                <a:spcPts val="900"/>
              </a:spcBef>
              <a:buSzTx/>
              <a:buNone/>
              <a:defRPr sz="2352"/>
            </a:pPr>
            <a:endParaRPr dirty="0"/>
          </a:p>
          <a:p>
            <a:pPr marL="0" indent="0" defTabSz="896111">
              <a:lnSpc>
                <a:spcPct val="72000"/>
              </a:lnSpc>
              <a:spcBef>
                <a:spcPts val="900"/>
              </a:spcBef>
              <a:buSzTx/>
              <a:buNone/>
              <a:defRPr sz="2156"/>
            </a:pPr>
            <a:endParaRPr lang="en-GB" dirty="0"/>
          </a:p>
          <a:p>
            <a:pPr marL="0" indent="0" defTabSz="896111">
              <a:lnSpc>
                <a:spcPct val="72000"/>
              </a:lnSpc>
              <a:spcBef>
                <a:spcPts val="900"/>
              </a:spcBef>
              <a:buSzTx/>
              <a:buNone/>
              <a:defRPr sz="2156"/>
            </a:pPr>
            <a:r>
              <a:rPr dirty="0"/>
              <a:t>Clear instructions on how to prepare the vaccine for administration can be found in the SmPC and the </a:t>
            </a:r>
            <a:r>
              <a:rPr u="sng" dirty="0">
                <a:solidFill>
                  <a:srgbClr val="0563C1"/>
                </a:solidFill>
                <a:uFill>
                  <a:solidFill>
                    <a:srgbClr val="0563C1"/>
                  </a:solidFill>
                </a:uFill>
                <a:hlinkClick r:id="rId2"/>
              </a:rPr>
              <a:t>manufacturer's video</a:t>
            </a:r>
            <a:r>
              <a:rPr dirty="0"/>
              <a:t>. </a:t>
            </a:r>
            <a:r>
              <a:rPr dirty="0" err="1"/>
              <a:t>Immunisers</a:t>
            </a:r>
            <a:r>
              <a:rPr dirty="0"/>
              <a:t> are strongly encouraged to watch the video in its entirety before preparing the vaccine for the first time.  </a:t>
            </a:r>
          </a:p>
        </p:txBody>
      </p:sp>
      <p:sp>
        <p:nvSpPr>
          <p:cNvPr id="235"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31</a:t>
            </a:fld>
            <a:endParaRPr dirty="0"/>
          </a:p>
        </p:txBody>
      </p:sp>
      <p:pic>
        <p:nvPicPr>
          <p:cNvPr id="236" name="Picture 2" descr="Picture 2"/>
          <p:cNvPicPr>
            <a:picLocks noChangeAspect="1"/>
          </p:cNvPicPr>
          <p:nvPr/>
        </p:nvPicPr>
        <p:blipFill>
          <a:blip r:embed="rId3"/>
          <a:stretch>
            <a:fillRect/>
          </a:stretch>
        </p:blipFill>
        <p:spPr>
          <a:xfrm>
            <a:off x="2250382" y="2915848"/>
            <a:ext cx="7180137" cy="2036160"/>
          </a:xfrm>
          <a:prstGeom prst="rect">
            <a:avLst/>
          </a:prstGeom>
          <a:ln w="12700">
            <a:miter lim="400000"/>
          </a:ln>
        </p:spPr>
      </p:pic>
      <p:sp>
        <p:nvSpPr>
          <p:cNvPr id="237" name="TextBox 5"/>
          <p:cNvSpPr txBox="1"/>
          <p:nvPr/>
        </p:nvSpPr>
        <p:spPr>
          <a:xfrm>
            <a:off x="8537201" y="4960820"/>
            <a:ext cx="2651760" cy="264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200"/>
            </a:pPr>
            <a:r>
              <a:rPr dirty="0"/>
              <a:t>Image from </a:t>
            </a:r>
            <a:r>
              <a:rPr dirty="0" err="1"/>
              <a:t>Abrysvo</a:t>
            </a:r>
            <a:r>
              <a:rPr sz="1100" baseline="30000" dirty="0"/>
              <a:t>®</a:t>
            </a:r>
            <a:r>
              <a:rPr dirty="0"/>
              <a:t> vaccine SPC</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40" name="Title 1"/>
          <p:cNvSpPr txBox="1">
            <a:spLocks noGrp="1"/>
          </p:cNvSpPr>
          <p:nvPr>
            <p:ph type="title"/>
          </p:nvPr>
        </p:nvSpPr>
        <p:spPr>
          <a:xfrm>
            <a:off x="330206" y="179415"/>
            <a:ext cx="10515601" cy="972609"/>
          </a:xfrm>
          <a:prstGeom prst="rect">
            <a:avLst/>
          </a:prstGeom>
        </p:spPr>
        <p:txBody>
          <a:bodyPr/>
          <a:lstStyle/>
          <a:p>
            <a:r>
              <a:rPr dirty="0"/>
              <a:t>Preparing the </a:t>
            </a:r>
            <a:r>
              <a:rPr dirty="0" err="1"/>
              <a:t>Abrysvo</a:t>
            </a:r>
            <a:r>
              <a:rPr baseline="30000" dirty="0"/>
              <a:t>®</a:t>
            </a:r>
            <a:r>
              <a:rPr dirty="0"/>
              <a:t> vaccine</a:t>
            </a:r>
          </a:p>
        </p:txBody>
      </p:sp>
      <p:sp>
        <p:nvSpPr>
          <p:cNvPr id="241"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32</a:t>
            </a:fld>
            <a:endParaRPr dirty="0"/>
          </a:p>
        </p:txBody>
      </p:sp>
      <p:pic>
        <p:nvPicPr>
          <p:cNvPr id="242" name="Picture 6" descr="Picture 6"/>
          <p:cNvPicPr>
            <a:picLocks noChangeAspect="1"/>
          </p:cNvPicPr>
          <p:nvPr/>
        </p:nvPicPr>
        <p:blipFill>
          <a:blip r:embed="rId2"/>
          <a:stretch>
            <a:fillRect/>
          </a:stretch>
        </p:blipFill>
        <p:spPr>
          <a:xfrm>
            <a:off x="838200" y="1733811"/>
            <a:ext cx="8229600" cy="4314826"/>
          </a:xfrm>
          <a:prstGeom prst="rect">
            <a:avLst/>
          </a:prstGeom>
          <a:ln w="12700">
            <a:miter lim="400000"/>
          </a:ln>
        </p:spPr>
      </p:pic>
      <p:sp>
        <p:nvSpPr>
          <p:cNvPr id="243" name="TextBox 2"/>
          <p:cNvSpPr txBox="1"/>
          <p:nvPr/>
        </p:nvSpPr>
        <p:spPr>
          <a:xfrm>
            <a:off x="7661339" y="6055333"/>
            <a:ext cx="2651760" cy="2642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200"/>
            </a:pPr>
            <a:r>
              <a:rPr dirty="0"/>
              <a:t>Images from </a:t>
            </a:r>
            <a:r>
              <a:rPr dirty="0" err="1"/>
              <a:t>Abrysvo</a:t>
            </a:r>
            <a:r>
              <a:rPr sz="700" baseline="30000" dirty="0"/>
              <a:t>®</a:t>
            </a:r>
            <a:r>
              <a:rPr dirty="0"/>
              <a:t> vaccine SPC</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46" name="Title 1"/>
          <p:cNvSpPr txBox="1">
            <a:spLocks noGrp="1"/>
          </p:cNvSpPr>
          <p:nvPr>
            <p:ph type="title"/>
          </p:nvPr>
        </p:nvSpPr>
        <p:spPr>
          <a:xfrm>
            <a:off x="330206" y="179415"/>
            <a:ext cx="10515601" cy="972609"/>
          </a:xfrm>
          <a:prstGeom prst="rect">
            <a:avLst/>
          </a:prstGeom>
        </p:spPr>
        <p:txBody>
          <a:bodyPr/>
          <a:lstStyle/>
          <a:p>
            <a:r>
              <a:rPr dirty="0"/>
              <a:t>Preparing the </a:t>
            </a:r>
            <a:r>
              <a:rPr dirty="0" err="1"/>
              <a:t>Abrysvo</a:t>
            </a:r>
            <a:r>
              <a:rPr baseline="30000" dirty="0"/>
              <a:t>®</a:t>
            </a:r>
            <a:r>
              <a:rPr dirty="0"/>
              <a:t> vaccine</a:t>
            </a:r>
          </a:p>
        </p:txBody>
      </p:sp>
      <p:sp>
        <p:nvSpPr>
          <p:cNvPr id="247"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33</a:t>
            </a:fld>
            <a:endParaRPr dirty="0"/>
          </a:p>
        </p:txBody>
      </p:sp>
      <p:pic>
        <p:nvPicPr>
          <p:cNvPr id="248" name="Picture 5" descr="Picture 5"/>
          <p:cNvPicPr>
            <a:picLocks noChangeAspect="1"/>
          </p:cNvPicPr>
          <p:nvPr/>
        </p:nvPicPr>
        <p:blipFill>
          <a:blip r:embed="rId2"/>
          <a:stretch>
            <a:fillRect/>
          </a:stretch>
        </p:blipFill>
        <p:spPr>
          <a:xfrm>
            <a:off x="838200" y="1785153"/>
            <a:ext cx="8857989" cy="4474970"/>
          </a:xfrm>
          <a:prstGeom prst="rect">
            <a:avLst/>
          </a:prstGeom>
          <a:ln w="12700">
            <a:miter lim="400000"/>
          </a:ln>
        </p:spPr>
      </p:pic>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51" name="Title 1"/>
          <p:cNvSpPr txBox="1">
            <a:spLocks noGrp="1"/>
          </p:cNvSpPr>
          <p:nvPr>
            <p:ph type="title"/>
          </p:nvPr>
        </p:nvSpPr>
        <p:spPr>
          <a:xfrm>
            <a:off x="330206" y="179415"/>
            <a:ext cx="10515601" cy="972609"/>
          </a:xfrm>
          <a:prstGeom prst="rect">
            <a:avLst/>
          </a:prstGeom>
        </p:spPr>
        <p:txBody>
          <a:bodyPr/>
          <a:lstStyle/>
          <a:p>
            <a:r>
              <a:rPr dirty="0"/>
              <a:t>Preparing the </a:t>
            </a:r>
            <a:r>
              <a:rPr dirty="0" err="1"/>
              <a:t>Abrysvo</a:t>
            </a:r>
            <a:r>
              <a:rPr baseline="30000" dirty="0"/>
              <a:t>® </a:t>
            </a:r>
            <a:r>
              <a:rPr dirty="0"/>
              <a:t>vaccine</a:t>
            </a:r>
          </a:p>
        </p:txBody>
      </p:sp>
      <p:sp>
        <p:nvSpPr>
          <p:cNvPr id="252"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34</a:t>
            </a:fld>
            <a:endParaRPr dirty="0"/>
          </a:p>
        </p:txBody>
      </p:sp>
      <p:pic>
        <p:nvPicPr>
          <p:cNvPr id="253" name="Picture 6" descr="Picture 6"/>
          <p:cNvPicPr>
            <a:picLocks noChangeAspect="1"/>
          </p:cNvPicPr>
          <p:nvPr/>
        </p:nvPicPr>
        <p:blipFill>
          <a:blip r:embed="rId2"/>
          <a:stretch>
            <a:fillRect/>
          </a:stretch>
        </p:blipFill>
        <p:spPr>
          <a:xfrm>
            <a:off x="752197" y="1728786"/>
            <a:ext cx="9349066" cy="3968629"/>
          </a:xfrm>
          <a:prstGeom prst="rect">
            <a:avLst/>
          </a:prstGeom>
          <a:ln w="12700">
            <a:miter lim="400000"/>
          </a:ln>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56" name="Title 1"/>
          <p:cNvSpPr txBox="1">
            <a:spLocks noGrp="1"/>
          </p:cNvSpPr>
          <p:nvPr>
            <p:ph type="title"/>
          </p:nvPr>
        </p:nvSpPr>
        <p:spPr>
          <a:xfrm>
            <a:off x="330206" y="179415"/>
            <a:ext cx="10515601" cy="972609"/>
          </a:xfrm>
          <a:prstGeom prst="rect">
            <a:avLst/>
          </a:prstGeom>
        </p:spPr>
        <p:txBody>
          <a:bodyPr/>
          <a:lstStyle/>
          <a:p>
            <a:r>
              <a:rPr dirty="0"/>
              <a:t>Preparing the </a:t>
            </a:r>
            <a:r>
              <a:rPr dirty="0" err="1"/>
              <a:t>Abrysvo</a:t>
            </a:r>
            <a:r>
              <a:rPr baseline="30000" dirty="0"/>
              <a:t>® </a:t>
            </a:r>
            <a:r>
              <a:rPr dirty="0"/>
              <a:t>vaccine</a:t>
            </a:r>
          </a:p>
        </p:txBody>
      </p:sp>
      <p:sp>
        <p:nvSpPr>
          <p:cNvPr id="257"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35</a:t>
            </a:fld>
            <a:endParaRPr dirty="0"/>
          </a:p>
        </p:txBody>
      </p:sp>
      <p:pic>
        <p:nvPicPr>
          <p:cNvPr id="258" name="Picture 5" descr="Picture 5"/>
          <p:cNvPicPr>
            <a:picLocks noChangeAspect="1"/>
          </p:cNvPicPr>
          <p:nvPr/>
        </p:nvPicPr>
        <p:blipFill>
          <a:blip r:embed="rId2"/>
          <a:stretch>
            <a:fillRect/>
          </a:stretch>
        </p:blipFill>
        <p:spPr>
          <a:xfrm>
            <a:off x="838200" y="1557963"/>
            <a:ext cx="9079524" cy="4753460"/>
          </a:xfrm>
          <a:prstGeom prst="rect">
            <a:avLst/>
          </a:prstGeom>
          <a:ln w="12700">
            <a:miter lim="400000"/>
          </a:ln>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Footer Placeholder 10"/>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61" name="Title 1"/>
          <p:cNvSpPr txBox="1">
            <a:spLocks noGrp="1"/>
          </p:cNvSpPr>
          <p:nvPr>
            <p:ph type="title"/>
          </p:nvPr>
        </p:nvSpPr>
        <p:spPr>
          <a:xfrm>
            <a:off x="388928" y="307840"/>
            <a:ext cx="10515601" cy="972609"/>
          </a:xfrm>
          <a:prstGeom prst="rect">
            <a:avLst/>
          </a:prstGeom>
        </p:spPr>
        <p:txBody>
          <a:bodyPr/>
          <a:lstStyle/>
          <a:p>
            <a:r>
              <a:rPr dirty="0"/>
              <a:t>Before administering a vaccine</a:t>
            </a:r>
          </a:p>
        </p:txBody>
      </p:sp>
      <p:sp>
        <p:nvSpPr>
          <p:cNvPr id="262" name="Content Placeholder 2"/>
          <p:cNvSpPr txBox="1">
            <a:spLocks noGrp="1"/>
          </p:cNvSpPr>
          <p:nvPr>
            <p:ph type="body" idx="1"/>
          </p:nvPr>
        </p:nvSpPr>
        <p:spPr>
          <a:xfrm>
            <a:off x="486160" y="1460448"/>
            <a:ext cx="9832300" cy="4739679"/>
          </a:xfrm>
          <a:prstGeom prst="rect">
            <a:avLst/>
          </a:prstGeom>
        </p:spPr>
        <p:txBody>
          <a:bodyPr/>
          <a:lstStyle/>
          <a:p>
            <a:pPr marL="0" indent="0">
              <a:spcBef>
                <a:spcPts val="0"/>
              </a:spcBef>
              <a:buSzTx/>
              <a:buNone/>
              <a:defRPr sz="2000"/>
            </a:pPr>
            <a:r>
              <a:rPr dirty="0"/>
              <a:t>Before administering a vaccine, the individual should be assessed to ensure that:</a:t>
            </a:r>
          </a:p>
          <a:p>
            <a:pPr marL="285750" indent="-285750">
              <a:lnSpc>
                <a:spcPct val="99000"/>
              </a:lnSpc>
              <a:spcBef>
                <a:spcPts val="600"/>
              </a:spcBef>
              <a:defRPr sz="2000"/>
            </a:pPr>
            <a:r>
              <a:rPr dirty="0"/>
              <a:t>there are no contraindications to the vaccine being given</a:t>
            </a:r>
          </a:p>
          <a:p>
            <a:pPr marL="285750" indent="-285750">
              <a:lnSpc>
                <a:spcPct val="99000"/>
              </a:lnSpc>
              <a:spcBef>
                <a:spcPts val="600"/>
              </a:spcBef>
              <a:defRPr sz="2000"/>
            </a:pPr>
            <a:r>
              <a:rPr dirty="0"/>
              <a:t>they have not experienced any serious reactions to a previous dose or component of the vaccine</a:t>
            </a:r>
          </a:p>
          <a:p>
            <a:pPr marL="285750" indent="-285750">
              <a:lnSpc>
                <a:spcPct val="99000"/>
              </a:lnSpc>
              <a:spcBef>
                <a:spcPts val="600"/>
              </a:spcBef>
              <a:defRPr sz="2000"/>
            </a:pPr>
            <a:r>
              <a:rPr dirty="0"/>
              <a:t>they or carer is fully informed about the vaccine to be given and understand the vaccination procedure</a:t>
            </a:r>
          </a:p>
          <a:p>
            <a:pPr marL="285750" indent="-285750">
              <a:lnSpc>
                <a:spcPct val="99000"/>
              </a:lnSpc>
              <a:spcBef>
                <a:spcPts val="600"/>
              </a:spcBef>
              <a:defRPr sz="2000"/>
            </a:pPr>
            <a:r>
              <a:rPr dirty="0"/>
              <a:t>they or their carer are aware of possible adverse reactions to the vaccine and how to treat them</a:t>
            </a:r>
          </a:p>
          <a:p>
            <a:pPr marL="285750" indent="-285750">
              <a:lnSpc>
                <a:spcPct val="99000"/>
              </a:lnSpc>
              <a:spcBef>
                <a:spcPts val="600"/>
              </a:spcBef>
              <a:defRPr sz="2000"/>
            </a:pPr>
            <a:r>
              <a:rPr dirty="0"/>
              <a:t>they have consented to having the vaccine</a:t>
            </a:r>
          </a:p>
          <a:p>
            <a:pPr marL="0" indent="0">
              <a:spcBef>
                <a:spcPts val="0"/>
              </a:spcBef>
              <a:buSzTx/>
              <a:buNone/>
              <a:defRPr sz="2000"/>
            </a:pPr>
            <a:endParaRPr dirty="0"/>
          </a:p>
          <a:p>
            <a:pPr marL="0" indent="0">
              <a:spcBef>
                <a:spcPts val="0"/>
              </a:spcBef>
              <a:buSzTx/>
              <a:buNone/>
              <a:defRPr sz="2000"/>
            </a:pPr>
            <a:r>
              <a:rPr dirty="0" err="1"/>
              <a:t>Immunisers</a:t>
            </a:r>
            <a:r>
              <a:rPr dirty="0"/>
              <a:t> should ensure that:</a:t>
            </a:r>
          </a:p>
          <a:p>
            <a:pPr marL="285750" indent="-285750">
              <a:spcBef>
                <a:spcPts val="600"/>
              </a:spcBef>
              <a:defRPr sz="2000"/>
            </a:pPr>
            <a:r>
              <a:rPr dirty="0"/>
              <a:t>they have the appropriate knowledge and legal authority to administer the vaccine</a:t>
            </a:r>
            <a:endParaRPr dirty="0">
              <a:solidFill>
                <a:srgbClr val="FF0000"/>
              </a:solidFill>
            </a:endParaRPr>
          </a:p>
          <a:p>
            <a:pPr marL="285750" indent="-285750">
              <a:spcBef>
                <a:spcPts val="600"/>
              </a:spcBef>
              <a:defRPr sz="2000"/>
            </a:pPr>
            <a:r>
              <a:rPr dirty="0"/>
              <a:t>the vaccine has been properly stored and prepared for use and that they know where and how to administer it</a:t>
            </a:r>
          </a:p>
        </p:txBody>
      </p:sp>
      <p:sp>
        <p:nvSpPr>
          <p:cNvPr id="263" name="Slide Number Placeholder 11"/>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36</a:t>
            </a:fld>
            <a:endParaRPr dirty="0"/>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66" name="Title 1"/>
          <p:cNvSpPr txBox="1">
            <a:spLocks noGrp="1"/>
          </p:cNvSpPr>
          <p:nvPr>
            <p:ph type="title"/>
          </p:nvPr>
        </p:nvSpPr>
        <p:spPr>
          <a:xfrm>
            <a:off x="330206" y="179415"/>
            <a:ext cx="10515601" cy="972609"/>
          </a:xfrm>
          <a:prstGeom prst="rect">
            <a:avLst/>
          </a:prstGeom>
        </p:spPr>
        <p:txBody>
          <a:bodyPr/>
          <a:lstStyle/>
          <a:p>
            <a:r>
              <a:rPr dirty="0"/>
              <a:t>Consent</a:t>
            </a:r>
          </a:p>
        </p:txBody>
      </p:sp>
      <p:sp>
        <p:nvSpPr>
          <p:cNvPr id="267" name="Content Placeholder 2"/>
          <p:cNvSpPr txBox="1">
            <a:spLocks noGrp="1"/>
          </p:cNvSpPr>
          <p:nvPr>
            <p:ph type="body" idx="1"/>
          </p:nvPr>
        </p:nvSpPr>
        <p:spPr>
          <a:xfrm>
            <a:off x="390681" y="1575077"/>
            <a:ext cx="11143824" cy="4658432"/>
          </a:xfrm>
          <a:prstGeom prst="rect">
            <a:avLst/>
          </a:prstGeom>
        </p:spPr>
        <p:txBody>
          <a:bodyPr/>
          <a:lstStyle/>
          <a:p>
            <a:pPr marL="0" indent="0" defTabSz="687387">
              <a:lnSpc>
                <a:spcPct val="120000"/>
              </a:lnSpc>
              <a:spcBef>
                <a:spcPts val="600"/>
              </a:spcBef>
              <a:buSzTx/>
              <a:buNone/>
              <a:defRPr sz="2000"/>
            </a:pPr>
            <a:r>
              <a:rPr dirty="0"/>
              <a:t>Before vaccinating, ‘informed’ consent must be obtained.</a:t>
            </a:r>
          </a:p>
          <a:p>
            <a:pPr marL="0" indent="0" defTabSz="687387">
              <a:lnSpc>
                <a:spcPct val="120000"/>
              </a:lnSpc>
              <a:spcBef>
                <a:spcPts val="600"/>
              </a:spcBef>
              <a:buSzTx/>
              <a:buNone/>
              <a:defRPr sz="2000"/>
            </a:pPr>
            <a:r>
              <a:rPr dirty="0"/>
              <a:t>Informed consent is a legal requirement, and the individual’s views must be respected.</a:t>
            </a:r>
          </a:p>
          <a:p>
            <a:pPr marL="0" indent="0" defTabSz="687387">
              <a:lnSpc>
                <a:spcPct val="120000"/>
              </a:lnSpc>
              <a:spcBef>
                <a:spcPts val="600"/>
              </a:spcBef>
              <a:buSzTx/>
              <a:buNone/>
              <a:defRPr sz="2000"/>
            </a:pPr>
            <a:r>
              <a:rPr dirty="0"/>
              <a:t>Sufficient evidence-based information must be provided to enable the person to make a balanced and informed decision about their care and treatment.</a:t>
            </a:r>
          </a:p>
          <a:p>
            <a:pPr marL="0" indent="0" defTabSz="687387">
              <a:lnSpc>
                <a:spcPct val="120000"/>
              </a:lnSpc>
              <a:spcBef>
                <a:spcPts val="600"/>
              </a:spcBef>
              <a:buSzTx/>
              <a:buNone/>
              <a:defRPr sz="2000"/>
            </a:pPr>
            <a:r>
              <a:rPr dirty="0"/>
              <a:t>As well as a general explanation of the procedure, there is also a duty to explain the risks inherent in the procedure and the risks inherent in refusing the procedure.</a:t>
            </a:r>
          </a:p>
          <a:p>
            <a:pPr marL="0" indent="0" defTabSz="687387">
              <a:lnSpc>
                <a:spcPct val="120000"/>
              </a:lnSpc>
              <a:spcBef>
                <a:spcPts val="600"/>
              </a:spcBef>
              <a:buSzTx/>
              <a:buNone/>
              <a:defRPr sz="2000"/>
            </a:pPr>
            <a:r>
              <a:rPr dirty="0"/>
              <a:t>Consent can be given verbally, in writing or it can be implied, but however it is given, the person must understand what they are consenting to.</a:t>
            </a:r>
          </a:p>
          <a:p>
            <a:pPr marL="0" indent="0" defTabSz="687387">
              <a:lnSpc>
                <a:spcPct val="120000"/>
              </a:lnSpc>
              <a:spcBef>
                <a:spcPts val="600"/>
              </a:spcBef>
              <a:buSzTx/>
              <a:buNone/>
              <a:defRPr sz="2000"/>
            </a:pPr>
            <a:r>
              <a:rPr dirty="0"/>
              <a:t>If there are any issues or uncertainties with seeking or gaining consent, ask for advice from an experienced colleague rather than abandon the offer of </a:t>
            </a:r>
            <a:r>
              <a:rPr dirty="0" err="1"/>
              <a:t>immunisation</a:t>
            </a:r>
            <a:r>
              <a:rPr dirty="0"/>
              <a:t>.</a:t>
            </a:r>
          </a:p>
          <a:p>
            <a:pPr marL="0" indent="0" defTabSz="687387">
              <a:lnSpc>
                <a:spcPct val="120000"/>
              </a:lnSpc>
              <a:spcBef>
                <a:spcPts val="600"/>
              </a:spcBef>
              <a:buSzTx/>
              <a:buNone/>
              <a:defRPr sz="2000"/>
            </a:pPr>
            <a:r>
              <a:rPr dirty="0"/>
              <a:t>Consent is a process and can be withdrawn.</a:t>
            </a:r>
          </a:p>
        </p:txBody>
      </p:sp>
      <p:sp>
        <p:nvSpPr>
          <p:cNvPr id="268"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37</a:t>
            </a:fld>
            <a:endParaRPr dirty="0"/>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73" name="Text Placeholder 6"/>
          <p:cNvSpPr txBox="1">
            <a:spLocks noGrp="1"/>
          </p:cNvSpPr>
          <p:nvPr>
            <p:ph type="body" sz="quarter" idx="1"/>
          </p:nvPr>
        </p:nvSpPr>
        <p:spPr>
          <a:xfrm>
            <a:off x="5842686" y="1681163"/>
            <a:ext cx="5183188" cy="823913"/>
          </a:xfrm>
          <a:prstGeom prst="rect">
            <a:avLst/>
          </a:prstGeom>
        </p:spPr>
        <p:txBody>
          <a:bodyPr/>
          <a:lstStyle>
            <a:lvl1pPr>
              <a:defRPr b="0"/>
            </a:lvl1pPr>
          </a:lstStyle>
          <a:p>
            <a:r>
              <a:rPr dirty="0"/>
              <a:t>How much information should you give?</a:t>
            </a:r>
          </a:p>
        </p:txBody>
      </p:sp>
      <p:sp>
        <p:nvSpPr>
          <p:cNvPr id="274" name="Content Placeholder 7"/>
          <p:cNvSpPr txBox="1"/>
          <p:nvPr/>
        </p:nvSpPr>
        <p:spPr>
          <a:xfrm>
            <a:off x="5888406" y="2535966"/>
            <a:ext cx="5091748" cy="3684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171450" indent="-171450">
              <a:lnSpc>
                <a:spcPct val="80000"/>
              </a:lnSpc>
              <a:spcBef>
                <a:spcPts val="1200"/>
              </a:spcBef>
              <a:buClr>
                <a:srgbClr val="007C91"/>
              </a:buClr>
              <a:buSzPct val="100000"/>
              <a:buFont typeface="Arial"/>
              <a:buChar char="•"/>
            </a:pPr>
            <a:r>
              <a:rPr dirty="0"/>
              <a:t>this will be personal to the individual at the time and will depend on their previous knowledge and discussions with others</a:t>
            </a:r>
          </a:p>
          <a:p>
            <a:pPr marL="171450" indent="-171450">
              <a:lnSpc>
                <a:spcPct val="80000"/>
              </a:lnSpc>
              <a:spcBef>
                <a:spcPts val="1200"/>
              </a:spcBef>
              <a:buClr>
                <a:srgbClr val="007C91"/>
              </a:buClr>
              <a:buSzPct val="100000"/>
              <a:buFont typeface="Arial"/>
              <a:buChar char="•"/>
            </a:pPr>
            <a:r>
              <a:rPr dirty="0"/>
              <a:t>give people as much information as they need and/or want to make an informed decision</a:t>
            </a:r>
          </a:p>
          <a:p>
            <a:pPr marL="171450" indent="-171450">
              <a:lnSpc>
                <a:spcPct val="80000"/>
              </a:lnSpc>
              <a:spcBef>
                <a:spcPts val="1200"/>
              </a:spcBef>
              <a:buClr>
                <a:srgbClr val="007C91"/>
              </a:buClr>
              <a:buSzPct val="100000"/>
              <a:buFont typeface="Arial"/>
              <a:buChar char="•"/>
            </a:pPr>
            <a:r>
              <a:rPr dirty="0"/>
              <a:t>some people will just ‘trust’ what you say while others want lots of information; either is fine</a:t>
            </a:r>
          </a:p>
          <a:p>
            <a:pPr marL="171450" indent="-171450">
              <a:lnSpc>
                <a:spcPct val="80000"/>
              </a:lnSpc>
              <a:spcBef>
                <a:spcPts val="1200"/>
              </a:spcBef>
              <a:buClr>
                <a:srgbClr val="007C91"/>
              </a:buClr>
              <a:buSzPct val="100000"/>
              <a:buFont typeface="Arial"/>
              <a:buChar char="•"/>
            </a:pPr>
            <a:r>
              <a:rPr dirty="0"/>
              <a:t>how much each individual needs is up to them, no one is obliged to seek full information</a:t>
            </a:r>
          </a:p>
        </p:txBody>
      </p:sp>
      <p:sp>
        <p:nvSpPr>
          <p:cNvPr id="275" name="Title 1"/>
          <p:cNvSpPr txBox="1">
            <a:spLocks noGrp="1"/>
          </p:cNvSpPr>
          <p:nvPr>
            <p:ph type="title"/>
          </p:nvPr>
        </p:nvSpPr>
        <p:spPr>
          <a:xfrm>
            <a:off x="330206" y="179415"/>
            <a:ext cx="10515601" cy="972609"/>
          </a:xfrm>
          <a:prstGeom prst="rect">
            <a:avLst/>
          </a:prstGeom>
        </p:spPr>
        <p:txBody>
          <a:bodyPr/>
          <a:lstStyle/>
          <a:p>
            <a:r>
              <a:rPr dirty="0"/>
              <a:t>Informed consent</a:t>
            </a:r>
          </a:p>
        </p:txBody>
      </p:sp>
      <p:sp>
        <p:nvSpPr>
          <p:cNvPr id="276"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38</a:t>
            </a:fld>
            <a:endParaRPr dirty="0"/>
          </a:p>
        </p:txBody>
      </p:sp>
      <p:sp>
        <p:nvSpPr>
          <p:cNvPr id="277" name="Text Placeholder 5"/>
          <p:cNvSpPr txBox="1"/>
          <p:nvPr/>
        </p:nvSpPr>
        <p:spPr>
          <a:xfrm>
            <a:off x="375791" y="1712054"/>
            <a:ext cx="5066349" cy="8239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nSpc>
                <a:spcPct val="90000"/>
              </a:lnSpc>
              <a:spcBef>
                <a:spcPts val="1000"/>
              </a:spcBef>
              <a:defRPr sz="2400"/>
            </a:lvl1pPr>
          </a:lstStyle>
          <a:p>
            <a:r>
              <a:rPr dirty="0"/>
              <a:t>Information to be given includes:</a:t>
            </a:r>
          </a:p>
        </p:txBody>
      </p:sp>
      <p:sp>
        <p:nvSpPr>
          <p:cNvPr id="278" name="TextBox 8"/>
          <p:cNvSpPr txBox="1"/>
          <p:nvPr/>
        </p:nvSpPr>
        <p:spPr>
          <a:xfrm>
            <a:off x="472920" y="2502992"/>
            <a:ext cx="4654661" cy="1793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171449" indent="-171449">
              <a:lnSpc>
                <a:spcPct val="80000"/>
              </a:lnSpc>
              <a:spcBef>
                <a:spcPts val="1200"/>
              </a:spcBef>
              <a:buClr>
                <a:srgbClr val="007C91"/>
              </a:buClr>
              <a:buSzPct val="100000"/>
              <a:buFont typeface="Arial"/>
              <a:buChar char="•"/>
              <a:defRPr sz="1900"/>
            </a:pPr>
            <a:r>
              <a:rPr dirty="0"/>
              <a:t>which vaccine is being offered and the disease against which it protects </a:t>
            </a:r>
          </a:p>
          <a:p>
            <a:pPr marL="171449" indent="-171449">
              <a:lnSpc>
                <a:spcPct val="80000"/>
              </a:lnSpc>
              <a:spcBef>
                <a:spcPts val="1200"/>
              </a:spcBef>
              <a:buClr>
                <a:srgbClr val="007C91"/>
              </a:buClr>
              <a:buSzPct val="100000"/>
              <a:buFont typeface="Arial"/>
              <a:buChar char="•"/>
              <a:defRPr sz="1900"/>
            </a:pPr>
            <a:r>
              <a:rPr dirty="0"/>
              <a:t>benefits/risks of </a:t>
            </a:r>
            <a:r>
              <a:rPr dirty="0" err="1"/>
              <a:t>immunisation</a:t>
            </a:r>
            <a:r>
              <a:rPr dirty="0"/>
              <a:t> versus risks of the disease​</a:t>
            </a:r>
          </a:p>
          <a:p>
            <a:pPr marL="171449" indent="-171449">
              <a:lnSpc>
                <a:spcPct val="80000"/>
              </a:lnSpc>
              <a:spcBef>
                <a:spcPts val="1200"/>
              </a:spcBef>
              <a:buClr>
                <a:srgbClr val="007C91"/>
              </a:buClr>
              <a:buSzPct val="100000"/>
              <a:buFont typeface="Arial"/>
              <a:buChar char="•"/>
              <a:defRPr sz="1900"/>
            </a:pPr>
            <a:r>
              <a:rPr dirty="0"/>
              <a:t>any possible vaccine reactions and what to do if these occur</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Footer Placeholder 10"/>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81" name="Title 1"/>
          <p:cNvSpPr txBox="1">
            <a:spLocks noGrp="1"/>
          </p:cNvSpPr>
          <p:nvPr>
            <p:ph type="title"/>
          </p:nvPr>
        </p:nvSpPr>
        <p:spPr>
          <a:xfrm>
            <a:off x="527467" y="303914"/>
            <a:ext cx="10629071" cy="1103473"/>
          </a:xfrm>
          <a:prstGeom prst="rect">
            <a:avLst/>
          </a:prstGeom>
        </p:spPr>
        <p:txBody>
          <a:bodyPr/>
          <a:lstStyle>
            <a:lvl1pPr>
              <a:defRPr sz="3400"/>
            </a:lvl1pPr>
          </a:lstStyle>
          <a:p>
            <a:r>
              <a:rPr dirty="0"/>
              <a:t>Legal requirements for the supply and administration of vaccines</a:t>
            </a:r>
          </a:p>
        </p:txBody>
      </p:sp>
      <p:sp>
        <p:nvSpPr>
          <p:cNvPr id="282" name="Content Placeholder 2"/>
          <p:cNvSpPr txBox="1">
            <a:spLocks noGrp="1"/>
          </p:cNvSpPr>
          <p:nvPr>
            <p:ph type="body" idx="1"/>
          </p:nvPr>
        </p:nvSpPr>
        <p:spPr>
          <a:xfrm>
            <a:off x="593272" y="1710050"/>
            <a:ext cx="10454159" cy="4910601"/>
          </a:xfrm>
          <a:prstGeom prst="rect">
            <a:avLst/>
          </a:prstGeom>
        </p:spPr>
        <p:txBody>
          <a:bodyPr/>
          <a:lstStyle/>
          <a:p>
            <a:pPr marL="0" indent="0">
              <a:lnSpc>
                <a:spcPct val="100000"/>
              </a:lnSpc>
              <a:spcBef>
                <a:spcPts val="0"/>
              </a:spcBef>
              <a:buSzTx/>
              <a:buNone/>
            </a:pPr>
            <a:r>
              <a:rPr dirty="0"/>
              <a:t>The regulation of medicines is defined under the Human Medicines Regulations 2012.</a:t>
            </a:r>
          </a:p>
          <a:p>
            <a:pPr marL="0" indent="0">
              <a:lnSpc>
                <a:spcPct val="100000"/>
              </a:lnSpc>
              <a:spcBef>
                <a:spcPts val="1200"/>
              </a:spcBef>
              <a:buSzTx/>
              <a:buNone/>
            </a:pPr>
            <a:r>
              <a:rPr dirty="0"/>
              <a:t>All vaccines are classified as Prescription Only Medicines (POMs).</a:t>
            </a:r>
          </a:p>
          <a:p>
            <a:pPr marL="0" indent="0">
              <a:lnSpc>
                <a:spcPct val="100000"/>
              </a:lnSpc>
              <a:spcBef>
                <a:spcPts val="1200"/>
              </a:spcBef>
              <a:buSzTx/>
              <a:buNone/>
            </a:pPr>
            <a:r>
              <a:rPr dirty="0"/>
              <a:t>This means that they are subject to legal restrictions and in order to give them, there needs to be an appropriate legal framework in place before they can be supplied and/or administered to eligible people.</a:t>
            </a:r>
          </a:p>
          <a:p>
            <a:pPr marL="0" indent="0">
              <a:lnSpc>
                <a:spcPct val="100000"/>
              </a:lnSpc>
              <a:spcBef>
                <a:spcPts val="1200"/>
              </a:spcBef>
              <a:buSzTx/>
              <a:buNone/>
            </a:pPr>
            <a:r>
              <a:rPr dirty="0"/>
              <a:t>Additionally, any person who supplies and administers a vaccine must have a legal authority to do so.</a:t>
            </a:r>
          </a:p>
        </p:txBody>
      </p:sp>
      <p:sp>
        <p:nvSpPr>
          <p:cNvPr id="283" name="Slide Number Placeholder 11"/>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39</a:t>
            </a:fld>
            <a:endParaRPr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79" name="Title 1"/>
          <p:cNvSpPr txBox="1">
            <a:spLocks noGrp="1"/>
          </p:cNvSpPr>
          <p:nvPr>
            <p:ph type="title"/>
          </p:nvPr>
        </p:nvSpPr>
        <p:spPr>
          <a:xfrm>
            <a:off x="330206" y="183101"/>
            <a:ext cx="9921141" cy="972609"/>
          </a:xfrm>
          <a:prstGeom prst="rect">
            <a:avLst/>
          </a:prstGeom>
        </p:spPr>
        <p:txBody>
          <a:bodyPr/>
          <a:lstStyle/>
          <a:p>
            <a:r>
              <a:rPr dirty="0"/>
              <a:t>Prerequisites to administering RSV vaccines</a:t>
            </a:r>
          </a:p>
        </p:txBody>
      </p:sp>
      <p:sp>
        <p:nvSpPr>
          <p:cNvPr id="80" name="Content Placeholder 2"/>
          <p:cNvSpPr txBox="1">
            <a:spLocks noGrp="1"/>
          </p:cNvSpPr>
          <p:nvPr>
            <p:ph type="body" idx="1"/>
          </p:nvPr>
        </p:nvSpPr>
        <p:spPr>
          <a:xfrm>
            <a:off x="330205" y="1505588"/>
            <a:ext cx="10023431" cy="4744211"/>
          </a:xfrm>
          <a:prstGeom prst="rect">
            <a:avLst/>
          </a:prstGeom>
        </p:spPr>
        <p:txBody>
          <a:bodyPr/>
          <a:lstStyle/>
          <a:p>
            <a:pPr marL="0" indent="0">
              <a:lnSpc>
                <a:spcPct val="120000"/>
              </a:lnSpc>
              <a:spcBef>
                <a:spcPts val="0"/>
              </a:spcBef>
              <a:buSzTx/>
              <a:buNone/>
              <a:defRPr sz="1800"/>
            </a:pPr>
            <a:r>
              <a:rPr dirty="0"/>
              <a:t>Before administering the RSV vaccine, you should have:</a:t>
            </a:r>
          </a:p>
          <a:p>
            <a:pPr marL="285750" indent="-285750">
              <a:lnSpc>
                <a:spcPct val="120000"/>
              </a:lnSpc>
              <a:spcBef>
                <a:spcPts val="1200"/>
              </a:spcBef>
              <a:defRPr sz="1600"/>
            </a:pPr>
            <a:r>
              <a:rPr dirty="0"/>
              <a:t>undertaken training in the management of anaphylaxis and Basic Life Support (BLS) (adult) as specified by the policy for your local area</a:t>
            </a:r>
          </a:p>
          <a:p>
            <a:pPr marL="285750" indent="-285750">
              <a:lnSpc>
                <a:spcPct val="120000"/>
              </a:lnSpc>
              <a:spcBef>
                <a:spcPts val="1200"/>
              </a:spcBef>
              <a:defRPr sz="1600"/>
            </a:pPr>
            <a:r>
              <a:rPr dirty="0"/>
              <a:t>undertaken any additional statutory and mandatory training as required by your employer</a:t>
            </a:r>
          </a:p>
          <a:p>
            <a:pPr marL="285750" indent="-285750">
              <a:lnSpc>
                <a:spcPct val="120000"/>
              </a:lnSpc>
              <a:spcBef>
                <a:spcPts val="1200"/>
              </a:spcBef>
              <a:defRPr sz="1600"/>
            </a:pPr>
            <a:r>
              <a:rPr dirty="0"/>
              <a:t>undertaken theoretical and practical vaccination training and been assessed as competent</a:t>
            </a:r>
          </a:p>
          <a:p>
            <a:pPr marL="285750" indent="-285750">
              <a:lnSpc>
                <a:spcPct val="120000"/>
              </a:lnSpc>
              <a:spcBef>
                <a:spcPts val="1200"/>
              </a:spcBef>
              <a:defRPr sz="1600"/>
            </a:pPr>
            <a:r>
              <a:rPr dirty="0"/>
              <a:t>undertaken specific training on the RSV vaccination </a:t>
            </a:r>
            <a:r>
              <a:rPr dirty="0" err="1"/>
              <a:t>programme</a:t>
            </a:r>
            <a:r>
              <a:rPr dirty="0"/>
              <a:t> and </a:t>
            </a:r>
            <a:r>
              <a:rPr dirty="0" err="1"/>
              <a:t>familiarised</a:t>
            </a:r>
            <a:r>
              <a:rPr dirty="0"/>
              <a:t> yourself with the process for preparation of </a:t>
            </a:r>
            <a:r>
              <a:rPr dirty="0" err="1"/>
              <a:t>Abrysvo</a:t>
            </a:r>
            <a:r>
              <a:rPr baseline="30000" dirty="0"/>
              <a:t>®</a:t>
            </a:r>
          </a:p>
          <a:p>
            <a:pPr marL="285750" indent="-285750">
              <a:lnSpc>
                <a:spcPct val="120000"/>
              </a:lnSpc>
              <a:spcBef>
                <a:spcPts val="1200"/>
              </a:spcBef>
              <a:defRPr sz="1600"/>
            </a:pPr>
            <a:r>
              <a:rPr dirty="0"/>
              <a:t>accessed and </a:t>
            </a:r>
            <a:r>
              <a:rPr dirty="0" err="1"/>
              <a:t>familiarised</a:t>
            </a:r>
            <a:r>
              <a:rPr dirty="0"/>
              <a:t> yourself with the following key documents: </a:t>
            </a:r>
            <a:r>
              <a:rPr u="sng" dirty="0">
                <a:solidFill>
                  <a:srgbClr val="0563C1"/>
                </a:solidFill>
                <a:uFill>
                  <a:solidFill>
                    <a:srgbClr val="0563C1"/>
                  </a:solidFill>
                </a:uFill>
                <a:hlinkClick r:id="rId2"/>
              </a:rPr>
              <a:t>Green Book RSV Chapter 27a</a:t>
            </a:r>
            <a:r>
              <a:rPr dirty="0"/>
              <a:t>, </a:t>
            </a:r>
            <a:r>
              <a:rPr u="sng" dirty="0">
                <a:solidFill>
                  <a:srgbClr val="0563C1"/>
                </a:solidFill>
                <a:uFill>
                  <a:solidFill>
                    <a:srgbClr val="0563C1"/>
                  </a:solidFill>
                </a:uFill>
                <a:hlinkClick r:id="rId3"/>
              </a:rPr>
              <a:t>RSV vaccination </a:t>
            </a:r>
            <a:r>
              <a:rPr u="sng" dirty="0" err="1">
                <a:solidFill>
                  <a:srgbClr val="0563C1"/>
                </a:solidFill>
                <a:uFill>
                  <a:solidFill>
                    <a:srgbClr val="0563C1"/>
                  </a:solidFill>
                </a:uFill>
                <a:hlinkClick r:id="rId3"/>
              </a:rPr>
              <a:t>programme</a:t>
            </a:r>
            <a:r>
              <a:rPr u="sng" dirty="0">
                <a:solidFill>
                  <a:srgbClr val="0563C1"/>
                </a:solidFill>
                <a:uFill>
                  <a:solidFill>
                    <a:srgbClr val="0563C1"/>
                  </a:solidFill>
                </a:uFill>
                <a:hlinkClick r:id="rId3"/>
              </a:rPr>
              <a:t> for older adults information for healthcare practitioners</a:t>
            </a:r>
            <a:r>
              <a:rPr dirty="0"/>
              <a:t> and the vaccine product information in the Summary of Product Characteristics (</a:t>
            </a:r>
            <a:r>
              <a:rPr u="sng" dirty="0">
                <a:solidFill>
                  <a:srgbClr val="0563C1"/>
                </a:solidFill>
                <a:uFill>
                  <a:solidFill>
                    <a:srgbClr val="0563C1"/>
                  </a:solidFill>
                </a:uFill>
                <a:hlinkClick r:id="rId4"/>
              </a:rPr>
              <a:t>Electronic Medicines Compendium</a:t>
            </a:r>
            <a:r>
              <a:rPr dirty="0"/>
              <a:t> website) </a:t>
            </a:r>
          </a:p>
          <a:p>
            <a:pPr marL="285750" indent="-285750">
              <a:lnSpc>
                <a:spcPct val="120000"/>
              </a:lnSpc>
              <a:spcBef>
                <a:spcPts val="1200"/>
              </a:spcBef>
              <a:defRPr sz="1600"/>
            </a:pPr>
            <a:r>
              <a:rPr dirty="0"/>
              <a:t>an appropriate legal framework to supply and administer RSV vaccine in place for example patient specific prescription, Patient Specific Direction (PSD), Patient Group Direction (PGD) </a:t>
            </a:r>
          </a:p>
        </p:txBody>
      </p:sp>
      <p:sp>
        <p:nvSpPr>
          <p:cNvPr id="81" name="Slide Number Placeholder 4"/>
          <p:cNvSpPr txBox="1">
            <a:spLocks noGrp="1"/>
          </p:cNvSpPr>
          <p:nvPr>
            <p:ph type="sldNum" sz="quarter" idx="2"/>
          </p:nvPr>
        </p:nvSpPr>
        <p:spPr>
          <a:xfrm>
            <a:off x="523937" y="6477000"/>
            <a:ext cx="203025"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dirty="0"/>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Footer Placeholder 9"/>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86" name="Title 1"/>
          <p:cNvSpPr txBox="1">
            <a:spLocks noGrp="1"/>
          </p:cNvSpPr>
          <p:nvPr>
            <p:ph type="title"/>
          </p:nvPr>
        </p:nvSpPr>
        <p:spPr>
          <a:xfrm>
            <a:off x="608335" y="302581"/>
            <a:ext cx="10237472" cy="1075559"/>
          </a:xfrm>
          <a:prstGeom prst="rect">
            <a:avLst/>
          </a:prstGeom>
        </p:spPr>
        <p:txBody>
          <a:bodyPr/>
          <a:lstStyle>
            <a:lvl1pPr>
              <a:defRPr sz="3400"/>
            </a:lvl1pPr>
          </a:lstStyle>
          <a:p>
            <a:r>
              <a:rPr dirty="0"/>
              <a:t>Legal requirements for the supply and administration of vaccines</a:t>
            </a:r>
          </a:p>
        </p:txBody>
      </p:sp>
      <p:sp>
        <p:nvSpPr>
          <p:cNvPr id="287" name="Content Placeholder 6"/>
          <p:cNvSpPr txBox="1">
            <a:spLocks noGrp="1"/>
          </p:cNvSpPr>
          <p:nvPr>
            <p:ph type="body" idx="1"/>
          </p:nvPr>
        </p:nvSpPr>
        <p:spPr>
          <a:xfrm>
            <a:off x="611379" y="1631181"/>
            <a:ext cx="10243617" cy="4739680"/>
          </a:xfrm>
          <a:prstGeom prst="rect">
            <a:avLst/>
          </a:prstGeom>
        </p:spPr>
        <p:txBody>
          <a:bodyPr/>
          <a:lstStyle/>
          <a:p>
            <a:pPr marL="0" indent="0" defTabSz="687387">
              <a:lnSpc>
                <a:spcPct val="100000"/>
              </a:lnSpc>
              <a:spcBef>
                <a:spcPts val="0"/>
              </a:spcBef>
              <a:buSzTx/>
              <a:buNone/>
              <a:defRPr sz="1900"/>
            </a:pPr>
            <a:r>
              <a:rPr dirty="0"/>
              <a:t>As vaccines are Prescription Only Medicines (POMs), there must be a legal framework to supply and/or administer the vaccine in place. This can be in the form of:</a:t>
            </a:r>
          </a:p>
          <a:p>
            <a:pPr marL="171449" indent="-171449" defTabSz="687387">
              <a:lnSpc>
                <a:spcPct val="100000"/>
              </a:lnSpc>
              <a:spcBef>
                <a:spcPts val="1200"/>
              </a:spcBef>
              <a:defRPr sz="1900"/>
            </a:pPr>
            <a:r>
              <a:rPr dirty="0"/>
              <a:t>a written patient specific prescription</a:t>
            </a:r>
          </a:p>
          <a:p>
            <a:pPr marL="171449" indent="-171449" defTabSz="687387">
              <a:lnSpc>
                <a:spcPct val="100000"/>
              </a:lnSpc>
              <a:spcBef>
                <a:spcPts val="600"/>
              </a:spcBef>
              <a:defRPr sz="1900"/>
            </a:pPr>
            <a:r>
              <a:rPr dirty="0"/>
              <a:t>a Patient Specific Direction (PSD): a written instruction, signed by a doctor, dentist, or non-medical prescriber for medicines to be supplied and/or administered to a named patient after the prescriber has assessed the patient on an individual basis</a:t>
            </a:r>
          </a:p>
          <a:p>
            <a:pPr marL="171449" indent="-171449" defTabSz="687387">
              <a:lnSpc>
                <a:spcPct val="100000"/>
              </a:lnSpc>
              <a:spcBef>
                <a:spcPts val="600"/>
              </a:spcBef>
              <a:defRPr sz="1900"/>
            </a:pPr>
            <a:r>
              <a:rPr dirty="0"/>
              <a:t>a Patient Group Direction (PGD): allows some registered specified health care professionals to supply and/or administer a POM directly to a patient with an identified clinical condition rather than needing an individual prescription or an instruction from a prescriber. PGDs are often used for the administration of vaccines</a:t>
            </a:r>
          </a:p>
          <a:p>
            <a:pPr marL="171449" indent="-171449" defTabSz="687387">
              <a:lnSpc>
                <a:spcPct val="100000"/>
              </a:lnSpc>
              <a:spcBef>
                <a:spcPts val="600"/>
              </a:spcBef>
              <a:defRPr sz="1900"/>
            </a:pPr>
            <a:r>
              <a:rPr dirty="0"/>
              <a:t>or another process such as a national pandemic protocol or occupational health Written Instruction</a:t>
            </a:r>
          </a:p>
        </p:txBody>
      </p:sp>
      <p:sp>
        <p:nvSpPr>
          <p:cNvPr id="288" name="Slide Number Placeholder 10"/>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40</a:t>
            </a:fld>
            <a:endParaRPr dirty="0"/>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Footer Placeholder 10"/>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93" name="Title 1"/>
          <p:cNvSpPr txBox="1">
            <a:spLocks noGrp="1"/>
          </p:cNvSpPr>
          <p:nvPr>
            <p:ph type="title"/>
          </p:nvPr>
        </p:nvSpPr>
        <p:spPr>
          <a:xfrm>
            <a:off x="330206" y="276047"/>
            <a:ext cx="10515601" cy="972609"/>
          </a:xfrm>
          <a:prstGeom prst="rect">
            <a:avLst/>
          </a:prstGeom>
        </p:spPr>
        <p:txBody>
          <a:bodyPr/>
          <a:lstStyle/>
          <a:p>
            <a:r>
              <a:rPr dirty="0"/>
              <a:t>Patient Group Directions (PGD)</a:t>
            </a:r>
          </a:p>
        </p:txBody>
      </p:sp>
      <p:sp>
        <p:nvSpPr>
          <p:cNvPr id="294" name="Content Placeholder 2"/>
          <p:cNvSpPr txBox="1">
            <a:spLocks noGrp="1"/>
          </p:cNvSpPr>
          <p:nvPr>
            <p:ph type="body" idx="1"/>
          </p:nvPr>
        </p:nvSpPr>
        <p:spPr>
          <a:xfrm>
            <a:off x="337744" y="1451610"/>
            <a:ext cx="10627732" cy="5058454"/>
          </a:xfrm>
          <a:prstGeom prst="rect">
            <a:avLst/>
          </a:prstGeom>
        </p:spPr>
        <p:txBody>
          <a:bodyPr/>
          <a:lstStyle/>
          <a:p>
            <a:pPr marL="0" indent="0">
              <a:lnSpc>
                <a:spcPct val="110000"/>
              </a:lnSpc>
              <a:spcBef>
                <a:spcPts val="0"/>
              </a:spcBef>
              <a:buSzTx/>
              <a:buNone/>
              <a:defRPr sz="1600"/>
            </a:pPr>
            <a:r>
              <a:rPr dirty="0"/>
              <a:t>PGDs set out the core requisites of those people who can have the medicine under the direction and those who should not:</a:t>
            </a:r>
          </a:p>
          <a:p>
            <a:pPr marL="285750" indent="-285750">
              <a:lnSpc>
                <a:spcPct val="110000"/>
              </a:lnSpc>
              <a:spcBef>
                <a:spcPts val="600"/>
              </a:spcBef>
              <a:defRPr sz="1600"/>
            </a:pPr>
            <a:r>
              <a:rPr dirty="0"/>
              <a:t>the document will also include details of any additional training that should have been undertaken, actions to be taken if the individual is excluded or declines the medicine, a description of the medicine(s), route of administration, doses, frequency, reporting of adverse reactions, recording, storage and disposal </a:t>
            </a:r>
          </a:p>
          <a:p>
            <a:pPr marL="285750" indent="-285750">
              <a:lnSpc>
                <a:spcPct val="110000"/>
              </a:lnSpc>
              <a:spcBef>
                <a:spcPts val="600"/>
              </a:spcBef>
              <a:defRPr sz="1600"/>
            </a:pPr>
            <a:r>
              <a:rPr dirty="0"/>
              <a:t>the HCP working under a PGD is responsible for assessing that the individual fits the criteria set out in the PGD. The healthcare professional operating under the PGD may not delegate the role to others</a:t>
            </a:r>
          </a:p>
          <a:p>
            <a:pPr marL="285750" indent="-285750">
              <a:lnSpc>
                <a:spcPct val="110000"/>
              </a:lnSpc>
              <a:spcBef>
                <a:spcPts val="600"/>
              </a:spcBef>
              <a:defRPr sz="1600"/>
            </a:pPr>
            <a:r>
              <a:rPr dirty="0"/>
              <a:t>PGDs must be </a:t>
            </a:r>
            <a:r>
              <a:rPr dirty="0" err="1"/>
              <a:t>authorised</a:t>
            </a:r>
            <a:r>
              <a:rPr dirty="0"/>
              <a:t> before use by a doctor and a pharmacist and by an appropriate body for example NHSE, UKHSA, NHS Trust, and so on </a:t>
            </a:r>
          </a:p>
          <a:p>
            <a:pPr marL="285750" indent="-285750">
              <a:lnSpc>
                <a:spcPct val="110000"/>
              </a:lnSpc>
              <a:spcBef>
                <a:spcPts val="600"/>
              </a:spcBef>
              <a:defRPr sz="1600"/>
            </a:pPr>
            <a:r>
              <a:rPr dirty="0"/>
              <a:t>health professionals who will be using the PGD must be named and </a:t>
            </a:r>
            <a:r>
              <a:rPr dirty="0" err="1"/>
              <a:t>authorised</a:t>
            </a:r>
            <a:r>
              <a:rPr dirty="0"/>
              <a:t> before they use it to provide care </a:t>
            </a:r>
          </a:p>
          <a:p>
            <a:pPr marL="285750" indent="-285750">
              <a:lnSpc>
                <a:spcPct val="110000"/>
              </a:lnSpc>
              <a:spcBef>
                <a:spcPts val="600"/>
              </a:spcBef>
              <a:defRPr sz="1600"/>
            </a:pPr>
            <a:r>
              <a:rPr dirty="0"/>
              <a:t>the UKHSA </a:t>
            </a:r>
            <a:r>
              <a:rPr dirty="0" err="1"/>
              <a:t>immunisation</a:t>
            </a:r>
            <a:r>
              <a:rPr dirty="0"/>
              <a:t> </a:t>
            </a:r>
            <a:r>
              <a:rPr u="sng" dirty="0">
                <a:solidFill>
                  <a:srgbClr val="0563C1"/>
                </a:solidFill>
                <a:uFill>
                  <a:solidFill>
                    <a:srgbClr val="0563C1"/>
                  </a:solidFill>
                </a:uFill>
                <a:hlinkClick r:id="rId2"/>
              </a:rPr>
              <a:t>PGD webpage</a:t>
            </a:r>
            <a:r>
              <a:rPr dirty="0"/>
              <a:t> contains PGD templates and will include one for RSV vaccination. This has been developed by the UKHSA </a:t>
            </a:r>
            <a:r>
              <a:rPr dirty="0" err="1"/>
              <a:t>immunisation</a:t>
            </a:r>
            <a:r>
              <a:rPr dirty="0"/>
              <a:t> team and will be available to download for local </a:t>
            </a:r>
            <a:r>
              <a:rPr dirty="0" err="1"/>
              <a:t>authorisation</a:t>
            </a:r>
            <a:r>
              <a:rPr dirty="0"/>
              <a:t> and use</a:t>
            </a:r>
          </a:p>
        </p:txBody>
      </p:sp>
      <p:sp>
        <p:nvSpPr>
          <p:cNvPr id="295" name="Slide Number Placeholder 11"/>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41</a:t>
            </a:fld>
            <a:endParaRPr dirty="0"/>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Footer Placeholder 10"/>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298" name="Title 1"/>
          <p:cNvSpPr txBox="1">
            <a:spLocks noGrp="1"/>
          </p:cNvSpPr>
          <p:nvPr>
            <p:ph type="title"/>
          </p:nvPr>
        </p:nvSpPr>
        <p:spPr>
          <a:xfrm>
            <a:off x="330206" y="189361"/>
            <a:ext cx="10515601" cy="972609"/>
          </a:xfrm>
          <a:prstGeom prst="rect">
            <a:avLst/>
          </a:prstGeom>
        </p:spPr>
        <p:txBody>
          <a:bodyPr/>
          <a:lstStyle/>
          <a:p>
            <a:r>
              <a:rPr dirty="0"/>
              <a:t>Vaccination intramuscular administration</a:t>
            </a:r>
          </a:p>
        </p:txBody>
      </p:sp>
      <p:sp>
        <p:nvSpPr>
          <p:cNvPr id="299" name="Content Placeholder 2"/>
          <p:cNvSpPr txBox="1">
            <a:spLocks noGrp="1"/>
          </p:cNvSpPr>
          <p:nvPr>
            <p:ph type="body" idx="1"/>
          </p:nvPr>
        </p:nvSpPr>
        <p:spPr>
          <a:xfrm>
            <a:off x="434678" y="1466788"/>
            <a:ext cx="10708894" cy="4835023"/>
          </a:xfrm>
          <a:prstGeom prst="rect">
            <a:avLst/>
          </a:prstGeom>
        </p:spPr>
        <p:txBody>
          <a:bodyPr/>
          <a:lstStyle/>
          <a:p>
            <a:pPr marL="0" indent="0">
              <a:lnSpc>
                <a:spcPct val="110000"/>
              </a:lnSpc>
              <a:spcBef>
                <a:spcPts val="0"/>
              </a:spcBef>
              <a:buSzTx/>
              <a:buNone/>
              <a:defRPr sz="2000"/>
            </a:pPr>
            <a:r>
              <a:rPr dirty="0"/>
              <a:t>Giving vaccine into the muscle: </a:t>
            </a:r>
          </a:p>
          <a:p>
            <a:pPr>
              <a:lnSpc>
                <a:spcPct val="110000"/>
              </a:lnSpc>
              <a:spcBef>
                <a:spcPts val="600"/>
              </a:spcBef>
              <a:defRPr sz="2000"/>
            </a:pPr>
            <a:r>
              <a:rPr dirty="0"/>
              <a:t>leads to a better immune response to the vaccine (as the muscle contains the appropriate cells necessary to initiate the immune response)</a:t>
            </a:r>
          </a:p>
          <a:p>
            <a:pPr>
              <a:lnSpc>
                <a:spcPct val="110000"/>
              </a:lnSpc>
              <a:spcBef>
                <a:spcPts val="0"/>
              </a:spcBef>
              <a:defRPr sz="2000"/>
            </a:pPr>
            <a:r>
              <a:rPr dirty="0"/>
              <a:t>is less likely to cause local reactions than if the vaccine is given under the skin (subcutaneously)</a:t>
            </a:r>
          </a:p>
          <a:p>
            <a:pPr marL="0" indent="0">
              <a:lnSpc>
                <a:spcPct val="110000"/>
              </a:lnSpc>
              <a:spcBef>
                <a:spcPts val="1200"/>
              </a:spcBef>
              <a:buSzTx/>
              <a:buNone/>
              <a:defRPr sz="2000"/>
            </a:pPr>
            <a:r>
              <a:rPr dirty="0"/>
              <a:t>The needle needs to be long enough to ensure vaccine is injected into the muscle. For this reason, a 25mm needle is being provided for administration of the RSV vaccine. In larger adults, a longer length (e.g. 38mm) may be required, and an individual assessment should be made.</a:t>
            </a:r>
            <a:r>
              <a:rPr sz="1200" dirty="0"/>
              <a:t> </a:t>
            </a:r>
            <a:r>
              <a:rPr dirty="0"/>
              <a:t> </a:t>
            </a:r>
            <a:r>
              <a:rPr sz="1900" dirty="0" err="1"/>
              <a:t>Abrysvo</a:t>
            </a:r>
            <a:r>
              <a:rPr sz="1900" baseline="30000" dirty="0"/>
              <a:t>® </a:t>
            </a:r>
            <a:r>
              <a:rPr sz="1900" dirty="0"/>
              <a:t>packs contain a 25mm 25G needle.</a:t>
            </a:r>
          </a:p>
          <a:p>
            <a:pPr marL="0" indent="0">
              <a:lnSpc>
                <a:spcPct val="110000"/>
              </a:lnSpc>
              <a:spcBef>
                <a:spcPts val="1200"/>
              </a:spcBef>
              <a:buSzTx/>
              <a:buNone/>
              <a:defRPr sz="2000"/>
            </a:pPr>
            <a:r>
              <a:rPr dirty="0" err="1"/>
              <a:t>Abrysvo</a:t>
            </a:r>
            <a:r>
              <a:rPr baseline="30000" dirty="0"/>
              <a:t>® </a:t>
            </a:r>
            <a:r>
              <a:rPr dirty="0"/>
              <a:t>should be injected into the deltoid muscle in the upper arm. If there is insufficient muscle mass in the deltoid or a particular reason the deltoid muscle is unsuitable, the vaccine should be given into the vastus lateralis muscle in the anterolateral aspect of the thigh.</a:t>
            </a:r>
          </a:p>
        </p:txBody>
      </p:sp>
      <p:sp>
        <p:nvSpPr>
          <p:cNvPr id="300" name="Slide Number Placeholder 11"/>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42</a:t>
            </a:fld>
            <a:endParaRPr dirty="0"/>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Footer Placeholder 11"/>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303" name="Title 1"/>
          <p:cNvSpPr txBox="1">
            <a:spLocks noGrp="1"/>
          </p:cNvSpPr>
          <p:nvPr>
            <p:ph type="title"/>
          </p:nvPr>
        </p:nvSpPr>
        <p:spPr>
          <a:xfrm>
            <a:off x="605135" y="351314"/>
            <a:ext cx="10894439" cy="648074"/>
          </a:xfrm>
          <a:prstGeom prst="rect">
            <a:avLst/>
          </a:prstGeom>
        </p:spPr>
        <p:txBody>
          <a:bodyPr>
            <a:normAutofit fontScale="90000"/>
          </a:bodyPr>
          <a:lstStyle/>
          <a:p>
            <a:pPr defTabSz="548640">
              <a:defRPr sz="2040"/>
            </a:pPr>
            <a:r>
              <a:rPr dirty="0"/>
              <a:t>Administering vaccine into the deltoid muscle </a:t>
            </a:r>
            <a:br>
              <a:rPr dirty="0"/>
            </a:br>
            <a:r>
              <a:rPr dirty="0"/>
              <a:t>(upper arm)</a:t>
            </a:r>
          </a:p>
        </p:txBody>
      </p:sp>
      <p:grpSp>
        <p:nvGrpSpPr>
          <p:cNvPr id="306" name="Picture 3"/>
          <p:cNvGrpSpPr/>
          <p:nvPr/>
        </p:nvGrpSpPr>
        <p:grpSpPr>
          <a:xfrm>
            <a:off x="659723" y="1690715"/>
            <a:ext cx="4386187" cy="4167929"/>
            <a:chOff x="0" y="0"/>
            <a:chExt cx="4386186" cy="4167928"/>
          </a:xfrm>
        </p:grpSpPr>
        <p:pic>
          <p:nvPicPr>
            <p:cNvPr id="304" name="image11.png" descr="image11.png"/>
            <p:cNvPicPr>
              <a:picLocks noChangeAspect="1"/>
            </p:cNvPicPr>
            <p:nvPr/>
          </p:nvPicPr>
          <p:blipFill>
            <a:blip r:embed="rId2"/>
            <a:srcRect t="1122"/>
            <a:stretch>
              <a:fillRect/>
            </a:stretch>
          </p:blipFill>
          <p:spPr>
            <a:xfrm>
              <a:off x="19049" y="19049"/>
              <a:ext cx="4343441" cy="4109961"/>
            </a:xfrm>
            <a:prstGeom prst="rect">
              <a:avLst/>
            </a:prstGeom>
            <a:ln w="12700" cap="flat">
              <a:noFill/>
              <a:miter lim="400000"/>
            </a:ln>
            <a:effectLst>
              <a:outerShdw blurRad="50800" dist="38100" dir="2700000" rotWithShape="0">
                <a:srgbClr val="000000">
                  <a:alpha val="43000"/>
                </a:srgbClr>
              </a:outerShdw>
            </a:effectLst>
          </p:spPr>
        </p:pic>
        <p:sp>
          <p:nvSpPr>
            <p:cNvPr id="305" name="Rectangle"/>
            <p:cNvSpPr/>
            <p:nvPr/>
          </p:nvSpPr>
          <p:spPr>
            <a:xfrm>
              <a:off x="0" y="0"/>
              <a:ext cx="4386187" cy="4167929"/>
            </a:xfrm>
            <a:prstGeom prst="rect">
              <a:avLst/>
            </a:prstGeom>
            <a:noFill/>
            <a:ln w="38100" cap="sq">
              <a:solidFill>
                <a:srgbClr val="000000"/>
              </a:solidFill>
              <a:prstDash val="solid"/>
              <a:miter lim="800000"/>
            </a:ln>
            <a:effectLst/>
          </p:spPr>
          <p:txBody>
            <a:bodyPr wrap="square" lIns="45719" tIns="45719" rIns="45719" bIns="45719" numCol="1" anchor="ctr">
              <a:noAutofit/>
            </a:bodyPr>
            <a:lstStyle/>
            <a:p>
              <a:endParaRPr dirty="0"/>
            </a:p>
          </p:txBody>
        </p:sp>
      </p:grpSp>
      <p:sp>
        <p:nvSpPr>
          <p:cNvPr id="307" name="TextBox 2"/>
          <p:cNvSpPr txBox="1"/>
          <p:nvPr/>
        </p:nvSpPr>
        <p:spPr>
          <a:xfrm>
            <a:off x="5202190" y="1618542"/>
            <a:ext cx="5939425" cy="32462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rPr dirty="0"/>
              <a:t>It is essential that the correct site and injection technique is used to administer vaccines.</a:t>
            </a:r>
          </a:p>
          <a:p>
            <a:pPr>
              <a:spcBef>
                <a:spcPts val="600"/>
              </a:spcBef>
            </a:pPr>
            <a:r>
              <a:rPr dirty="0"/>
              <a:t>Injecting too high into the upper arm might result in a shoulder injury or a frozen shoulder. This leads to pain, weakness and a limited range of motion that can last for months.</a:t>
            </a:r>
          </a:p>
          <a:p>
            <a:pPr>
              <a:spcBef>
                <a:spcPts val="600"/>
              </a:spcBef>
            </a:pPr>
            <a:r>
              <a:rPr dirty="0"/>
              <a:t>Injecting too low or too far to the side of the arm risks injecting into the axillary nerve or the radial nerve. </a:t>
            </a:r>
          </a:p>
          <a:p>
            <a:pPr>
              <a:spcBef>
                <a:spcPts val="600"/>
              </a:spcBef>
            </a:pPr>
            <a:r>
              <a:rPr dirty="0"/>
              <a:t>To avoid shoulder injury, always assess the limb before administering the vaccine to identify the correct site for injection.</a:t>
            </a:r>
          </a:p>
        </p:txBody>
      </p:sp>
      <p:sp>
        <p:nvSpPr>
          <p:cNvPr id="308" name="TextBox 5"/>
          <p:cNvSpPr txBox="1"/>
          <p:nvPr/>
        </p:nvSpPr>
        <p:spPr>
          <a:xfrm>
            <a:off x="883920" y="5851426"/>
            <a:ext cx="4161232" cy="2642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200"/>
            </a:lvl1pPr>
          </a:lstStyle>
          <a:p>
            <a:r>
              <a:rPr dirty="0"/>
              <a:t>Image adapted from the Australian Immunisation Handbook </a:t>
            </a:r>
          </a:p>
        </p:txBody>
      </p:sp>
      <p:sp>
        <p:nvSpPr>
          <p:cNvPr id="309" name="Slide Number Placeholder 12"/>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43</a:t>
            </a:fld>
            <a:endParaRPr dirty="0"/>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Footer Placeholder 12"/>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pic>
        <p:nvPicPr>
          <p:cNvPr id="312" name="Content Placeholder 5" descr="Content Placeholder 5"/>
          <p:cNvPicPr>
            <a:picLocks noChangeAspect="1"/>
          </p:cNvPicPr>
          <p:nvPr/>
        </p:nvPicPr>
        <p:blipFill>
          <a:blip r:embed="rId2"/>
          <a:stretch>
            <a:fillRect/>
          </a:stretch>
        </p:blipFill>
        <p:spPr>
          <a:xfrm>
            <a:off x="583148" y="2018876"/>
            <a:ext cx="4188213" cy="3019427"/>
          </a:xfrm>
          <a:prstGeom prst="rect">
            <a:avLst/>
          </a:prstGeom>
          <a:ln w="38100" cap="sq">
            <a:solidFill>
              <a:srgbClr val="000000"/>
            </a:solidFill>
            <a:miter/>
          </a:ln>
          <a:effectLst>
            <a:outerShdw blurRad="50800" dist="38100" dir="2700000" rotWithShape="0">
              <a:srgbClr val="000000">
                <a:alpha val="43000"/>
              </a:srgbClr>
            </a:outerShdw>
          </a:effectLst>
        </p:spPr>
      </p:pic>
      <p:sp>
        <p:nvSpPr>
          <p:cNvPr id="313" name="Title 1"/>
          <p:cNvSpPr txBox="1">
            <a:spLocks noGrp="1"/>
          </p:cNvSpPr>
          <p:nvPr>
            <p:ph type="title"/>
          </p:nvPr>
        </p:nvSpPr>
        <p:spPr>
          <a:xfrm>
            <a:off x="456698" y="275110"/>
            <a:ext cx="8955752" cy="1102767"/>
          </a:xfrm>
          <a:prstGeom prst="rect">
            <a:avLst/>
          </a:prstGeom>
        </p:spPr>
        <p:txBody>
          <a:bodyPr/>
          <a:lstStyle>
            <a:lvl1pPr>
              <a:defRPr sz="3400"/>
            </a:lvl1pPr>
          </a:lstStyle>
          <a:p>
            <a:r>
              <a:rPr dirty="0"/>
              <a:t>The vastus lateralis muscle (anterolateral aspect of the thigh)</a:t>
            </a:r>
          </a:p>
        </p:txBody>
      </p:sp>
      <p:sp>
        <p:nvSpPr>
          <p:cNvPr id="314" name="Oval 8"/>
          <p:cNvSpPr/>
          <p:nvPr/>
        </p:nvSpPr>
        <p:spPr>
          <a:xfrm>
            <a:off x="908167" y="3275670"/>
            <a:ext cx="1677242" cy="504057"/>
          </a:xfrm>
          <a:prstGeom prst="ellipse">
            <a:avLst/>
          </a:prstGeom>
          <a:ln w="12700">
            <a:solidFill>
              <a:srgbClr val="FF0000"/>
            </a:solidFill>
            <a:miter/>
          </a:ln>
        </p:spPr>
        <p:txBody>
          <a:bodyPr lIns="45719" rIns="45719" anchor="ctr"/>
          <a:lstStyle/>
          <a:p>
            <a:pPr algn="ctr">
              <a:defRPr>
                <a:solidFill>
                  <a:srgbClr val="FFFFFF"/>
                </a:solidFill>
              </a:defRPr>
            </a:pPr>
            <a:endParaRPr dirty="0"/>
          </a:p>
        </p:txBody>
      </p:sp>
      <p:sp>
        <p:nvSpPr>
          <p:cNvPr id="315" name="Rectangle 2"/>
          <p:cNvSpPr txBox="1"/>
          <p:nvPr/>
        </p:nvSpPr>
        <p:spPr>
          <a:xfrm>
            <a:off x="5352363" y="2020863"/>
            <a:ext cx="5380467" cy="18111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000"/>
            </a:lvl1pPr>
          </a:lstStyle>
          <a:p>
            <a:r>
              <a:rPr dirty="0"/>
              <a:t>Although the deltoid muscle is more commonly used in older children and adults as it is quicker and easier to access, the vastus lateralis muscle in the thigh can be used in these age groups if necessary.</a:t>
            </a:r>
          </a:p>
        </p:txBody>
      </p:sp>
      <p:sp>
        <p:nvSpPr>
          <p:cNvPr id="316" name="Slide Number Placeholder 13"/>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44</a:t>
            </a:fld>
            <a:endParaRPr dirty="0"/>
          </a:p>
        </p:txBody>
      </p:sp>
      <p:sp>
        <p:nvSpPr>
          <p:cNvPr id="317" name="TextBox 3"/>
          <p:cNvSpPr txBox="1"/>
          <p:nvPr/>
        </p:nvSpPr>
        <p:spPr>
          <a:xfrm>
            <a:off x="630230" y="5593265"/>
            <a:ext cx="4403430" cy="2642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200"/>
            </a:lvl1pPr>
          </a:lstStyle>
          <a:p>
            <a:r>
              <a:rPr dirty="0"/>
              <a:t>Image from the Australian Immunisation Handbook </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Footer Placeholder 11"/>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320" name="Title 1"/>
          <p:cNvSpPr txBox="1">
            <a:spLocks noGrp="1"/>
          </p:cNvSpPr>
          <p:nvPr>
            <p:ph type="title"/>
          </p:nvPr>
        </p:nvSpPr>
        <p:spPr>
          <a:xfrm>
            <a:off x="330206" y="233374"/>
            <a:ext cx="10515601" cy="972608"/>
          </a:xfrm>
          <a:prstGeom prst="rect">
            <a:avLst/>
          </a:prstGeom>
        </p:spPr>
        <p:txBody>
          <a:bodyPr/>
          <a:lstStyle/>
          <a:p>
            <a:r>
              <a:rPr dirty="0"/>
              <a:t>Vaccine administration </a:t>
            </a:r>
          </a:p>
        </p:txBody>
      </p:sp>
      <p:sp>
        <p:nvSpPr>
          <p:cNvPr id="321" name="Content Placeholder 2"/>
          <p:cNvSpPr txBox="1">
            <a:spLocks noGrp="1"/>
          </p:cNvSpPr>
          <p:nvPr>
            <p:ph type="body" sz="quarter" idx="1"/>
          </p:nvPr>
        </p:nvSpPr>
        <p:spPr>
          <a:xfrm>
            <a:off x="354430" y="1537351"/>
            <a:ext cx="9108353" cy="782233"/>
          </a:xfrm>
          <a:prstGeom prst="rect">
            <a:avLst/>
          </a:prstGeom>
        </p:spPr>
        <p:txBody>
          <a:bodyPr/>
          <a:lstStyle>
            <a:lvl1pPr marL="0" indent="0">
              <a:lnSpc>
                <a:spcPct val="100000"/>
              </a:lnSpc>
              <a:spcBef>
                <a:spcPts val="0"/>
              </a:spcBef>
              <a:buSzTx/>
              <a:buNone/>
              <a:defRPr sz="2000"/>
            </a:lvl1pPr>
          </a:lstStyle>
          <a:p>
            <a:r>
              <a:rPr dirty="0"/>
              <a:t>Skin does not need to be specially cleaned prior to vaccination. If it is visibly dirty, then water is sufficient to clean it.</a:t>
            </a:r>
          </a:p>
        </p:txBody>
      </p:sp>
      <p:sp>
        <p:nvSpPr>
          <p:cNvPr id="322" name="TextBox 5"/>
          <p:cNvSpPr txBox="1"/>
          <p:nvPr/>
        </p:nvSpPr>
        <p:spPr>
          <a:xfrm>
            <a:off x="606841" y="2518970"/>
            <a:ext cx="6545193" cy="30065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4444" indent="-4444">
              <a:lnSpc>
                <a:spcPct val="114000"/>
              </a:lnSpc>
              <a:defRPr sz="2000"/>
            </a:pPr>
            <a:r>
              <a:rPr dirty="0"/>
              <a:t>Intramuscular process:</a:t>
            </a:r>
          </a:p>
          <a:p>
            <a:pPr marL="342900" indent="-342900">
              <a:spcBef>
                <a:spcPts val="600"/>
              </a:spcBef>
              <a:buClr>
                <a:srgbClr val="007D91"/>
              </a:buClr>
              <a:buSzPct val="100000"/>
              <a:buFont typeface="Arial"/>
              <a:buChar char="•"/>
            </a:pPr>
            <a:r>
              <a:rPr dirty="0"/>
              <a:t>identify the correct site for IM injection</a:t>
            </a:r>
          </a:p>
          <a:p>
            <a:pPr marL="342900" indent="-342900">
              <a:spcBef>
                <a:spcPts val="600"/>
              </a:spcBef>
              <a:buClr>
                <a:srgbClr val="007D91"/>
              </a:buClr>
              <a:buSzPct val="100000"/>
              <a:buFont typeface="Arial"/>
              <a:buChar char="•"/>
            </a:pPr>
            <a:r>
              <a:rPr dirty="0"/>
              <a:t>stretch the skin at the site</a:t>
            </a:r>
          </a:p>
          <a:p>
            <a:pPr marL="342900" indent="-342900">
              <a:spcBef>
                <a:spcPts val="600"/>
              </a:spcBef>
              <a:buClr>
                <a:srgbClr val="007D91"/>
              </a:buClr>
              <a:buSzPct val="100000"/>
              <a:buFont typeface="Arial"/>
              <a:buChar char="•"/>
            </a:pPr>
            <a:r>
              <a:rPr dirty="0"/>
              <a:t>insert the needle at a 90 degrees angle far enough to ensure vaccine is delivered into muscle</a:t>
            </a:r>
          </a:p>
          <a:p>
            <a:pPr marL="342900" indent="-342900">
              <a:spcBef>
                <a:spcPts val="600"/>
              </a:spcBef>
              <a:buClr>
                <a:srgbClr val="007D91"/>
              </a:buClr>
              <a:buSzPct val="100000"/>
              <a:buFont typeface="Arial"/>
              <a:buChar char="•"/>
            </a:pPr>
            <a:r>
              <a:rPr dirty="0"/>
              <a:t>depress the plunger</a:t>
            </a:r>
          </a:p>
          <a:p>
            <a:pPr marL="342900" indent="-342900">
              <a:spcBef>
                <a:spcPts val="600"/>
              </a:spcBef>
              <a:buClr>
                <a:srgbClr val="007D91"/>
              </a:buClr>
              <a:buSzPct val="100000"/>
              <a:buFont typeface="Arial"/>
              <a:buChar char="•"/>
            </a:pPr>
            <a:r>
              <a:rPr dirty="0"/>
              <a:t>gently remove the needle</a:t>
            </a:r>
          </a:p>
          <a:p>
            <a:pPr marL="342900" indent="-342900">
              <a:spcBef>
                <a:spcPts val="600"/>
              </a:spcBef>
              <a:buClr>
                <a:srgbClr val="007D91"/>
              </a:buClr>
              <a:buSzPct val="100000"/>
              <a:buFont typeface="Arial"/>
              <a:buChar char="•"/>
            </a:pPr>
            <a:r>
              <a:rPr dirty="0"/>
              <a:t>apply light pressure using gauze or cotton wool if bleeding occurs</a:t>
            </a:r>
          </a:p>
        </p:txBody>
      </p:sp>
      <p:pic>
        <p:nvPicPr>
          <p:cNvPr id="323" name="Picture 6" descr="Picture 6"/>
          <p:cNvPicPr>
            <a:picLocks noChangeAspect="1"/>
          </p:cNvPicPr>
          <p:nvPr/>
        </p:nvPicPr>
        <p:blipFill>
          <a:blip r:embed="rId3"/>
          <a:stretch>
            <a:fillRect/>
          </a:stretch>
        </p:blipFill>
        <p:spPr>
          <a:xfrm>
            <a:off x="7137683" y="2515727"/>
            <a:ext cx="3358685" cy="3052793"/>
          </a:xfrm>
          <a:prstGeom prst="rect">
            <a:avLst/>
          </a:prstGeom>
          <a:ln w="38100" cap="sq">
            <a:solidFill>
              <a:srgbClr val="000000"/>
            </a:solidFill>
            <a:miter/>
          </a:ln>
          <a:effectLst>
            <a:outerShdw blurRad="50800" dist="38100" dir="2700000" rotWithShape="0">
              <a:srgbClr val="000000">
                <a:alpha val="43000"/>
              </a:srgbClr>
            </a:outerShdw>
          </a:effectLst>
        </p:spPr>
      </p:pic>
      <p:sp>
        <p:nvSpPr>
          <p:cNvPr id="324" name="Slide Number Placeholder 12"/>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45</a:t>
            </a:fld>
            <a:endParaRPr dirty="0"/>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Footer Placeholder 10"/>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329" name="Title 1"/>
          <p:cNvSpPr txBox="1">
            <a:spLocks noGrp="1"/>
          </p:cNvSpPr>
          <p:nvPr>
            <p:ph type="title"/>
          </p:nvPr>
        </p:nvSpPr>
        <p:spPr>
          <a:xfrm>
            <a:off x="434302" y="297471"/>
            <a:ext cx="10546888" cy="648074"/>
          </a:xfrm>
          <a:prstGeom prst="rect">
            <a:avLst/>
          </a:prstGeom>
        </p:spPr>
        <p:txBody>
          <a:bodyPr/>
          <a:lstStyle>
            <a:lvl1pPr defTabSz="777240">
              <a:defRPr sz="2720"/>
            </a:lvl1pPr>
          </a:lstStyle>
          <a:p>
            <a:r>
              <a:rPr dirty="0"/>
              <a:t>Individuals with bleeding disorders or taking anticoagulation therapy</a:t>
            </a:r>
          </a:p>
        </p:txBody>
      </p:sp>
      <p:sp>
        <p:nvSpPr>
          <p:cNvPr id="330" name="Content Placeholder 2"/>
          <p:cNvSpPr txBox="1">
            <a:spLocks noGrp="1"/>
          </p:cNvSpPr>
          <p:nvPr>
            <p:ph type="body" idx="1"/>
          </p:nvPr>
        </p:nvSpPr>
        <p:spPr>
          <a:xfrm>
            <a:off x="493137" y="1463111"/>
            <a:ext cx="10358365" cy="4739679"/>
          </a:xfrm>
          <a:prstGeom prst="rect">
            <a:avLst/>
          </a:prstGeom>
        </p:spPr>
        <p:txBody>
          <a:bodyPr/>
          <a:lstStyle/>
          <a:p>
            <a:pPr marL="0" indent="0">
              <a:lnSpc>
                <a:spcPct val="108000"/>
              </a:lnSpc>
              <a:spcBef>
                <a:spcPts val="0"/>
              </a:spcBef>
              <a:buSzTx/>
              <a:buNone/>
              <a:defRPr sz="2000"/>
            </a:pPr>
            <a:r>
              <a:rPr dirty="0"/>
              <a:t>Individuals with bleeding disorders may be vaccinated intramuscularly if, in the opinion of a doctor familiar with the individual’s bleeding risk, vaccines or similar small volume intramuscular injections can be administered with reasonable safety by this route.</a:t>
            </a:r>
            <a:endParaRPr sz="1200" dirty="0"/>
          </a:p>
          <a:p>
            <a:pPr marL="0" indent="0">
              <a:lnSpc>
                <a:spcPct val="108000"/>
              </a:lnSpc>
              <a:spcBef>
                <a:spcPts val="600"/>
              </a:spcBef>
              <a:buSzTx/>
              <a:buNone/>
              <a:defRPr sz="2000"/>
            </a:pPr>
            <a:r>
              <a:rPr dirty="0"/>
              <a:t>If the individual receives medication/ treatment to reduce bleeding, for example treatment for </a:t>
            </a:r>
            <a:r>
              <a:rPr dirty="0" err="1"/>
              <a:t>haemophilia</a:t>
            </a:r>
            <a:r>
              <a:rPr dirty="0"/>
              <a:t>, intramuscular vaccination can be scheduled shortly after such medication/ treatment is administered.</a:t>
            </a:r>
            <a:endParaRPr sz="1200" dirty="0"/>
          </a:p>
          <a:p>
            <a:pPr marL="0" indent="0">
              <a:lnSpc>
                <a:spcPct val="108000"/>
              </a:lnSpc>
              <a:spcBef>
                <a:spcPts val="600"/>
              </a:spcBef>
              <a:buSzTx/>
              <a:buNone/>
              <a:defRPr sz="2000"/>
            </a:pPr>
            <a:r>
              <a:rPr dirty="0"/>
              <a:t>Individuals on stable anticoagulation therapy, including individuals on warfarin who are up-to-date with their scheduled INR testing and whose latest INR is below the upper level of the therapeutic range, can receive intramuscular vaccination.</a:t>
            </a:r>
            <a:endParaRPr sz="1200" dirty="0"/>
          </a:p>
          <a:p>
            <a:pPr marL="0" indent="0">
              <a:lnSpc>
                <a:spcPct val="108000"/>
              </a:lnSpc>
              <a:spcBef>
                <a:spcPts val="600"/>
              </a:spcBef>
              <a:buSzTx/>
              <a:buNone/>
              <a:defRPr sz="2000"/>
            </a:pPr>
            <a:r>
              <a:rPr dirty="0"/>
              <a:t>A fine needle (23 or 25 gauge) should be used for the vaccination, followed by firm pressure applied to the site without rubbing for at least 2 minutes.</a:t>
            </a:r>
            <a:endParaRPr sz="1200" dirty="0"/>
          </a:p>
          <a:p>
            <a:pPr marL="0" indent="0">
              <a:lnSpc>
                <a:spcPct val="108000"/>
              </a:lnSpc>
              <a:spcBef>
                <a:spcPts val="600"/>
              </a:spcBef>
              <a:buSzTx/>
              <a:buNone/>
              <a:defRPr sz="2000"/>
            </a:pPr>
            <a:r>
              <a:rPr dirty="0"/>
              <a:t>The individual or their carer should be informed about the risk of </a:t>
            </a:r>
            <a:r>
              <a:rPr dirty="0" err="1"/>
              <a:t>haematoma</a:t>
            </a:r>
            <a:r>
              <a:rPr dirty="0"/>
              <a:t> from the injection.</a:t>
            </a:r>
          </a:p>
        </p:txBody>
      </p:sp>
      <p:sp>
        <p:nvSpPr>
          <p:cNvPr id="331" name="Slide Number Placeholder 11"/>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46</a:t>
            </a:fld>
            <a:endParaRPr dirty="0"/>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Footer Placeholder 10"/>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334" name="Title 1"/>
          <p:cNvSpPr txBox="1">
            <a:spLocks noGrp="1"/>
          </p:cNvSpPr>
          <p:nvPr>
            <p:ph type="title"/>
          </p:nvPr>
        </p:nvSpPr>
        <p:spPr>
          <a:xfrm>
            <a:off x="330206" y="179415"/>
            <a:ext cx="10515601" cy="972609"/>
          </a:xfrm>
          <a:prstGeom prst="rect">
            <a:avLst/>
          </a:prstGeom>
        </p:spPr>
        <p:txBody>
          <a:bodyPr/>
          <a:lstStyle/>
          <a:p>
            <a:r>
              <a:rPr dirty="0"/>
              <a:t>Post vaccination</a:t>
            </a:r>
          </a:p>
        </p:txBody>
      </p:sp>
      <p:sp>
        <p:nvSpPr>
          <p:cNvPr id="335" name="Content Placeholder 2"/>
          <p:cNvSpPr txBox="1">
            <a:spLocks noGrp="1"/>
          </p:cNvSpPr>
          <p:nvPr>
            <p:ph type="body" idx="1"/>
          </p:nvPr>
        </p:nvSpPr>
        <p:spPr>
          <a:xfrm>
            <a:off x="330205" y="1566010"/>
            <a:ext cx="10305712" cy="4754403"/>
          </a:xfrm>
          <a:prstGeom prst="rect">
            <a:avLst/>
          </a:prstGeom>
        </p:spPr>
        <p:txBody>
          <a:bodyPr/>
          <a:lstStyle/>
          <a:p>
            <a:pPr>
              <a:defRPr sz="2200"/>
            </a:pPr>
            <a:r>
              <a:rPr dirty="0"/>
              <a:t>following RSV vaccine administration, individuals should be observed for any immediate reactions whilst you are giving them any verbal post vaccination information</a:t>
            </a:r>
          </a:p>
          <a:p>
            <a:pPr>
              <a:spcBef>
                <a:spcPts val="600"/>
              </a:spcBef>
              <a:defRPr sz="2200"/>
            </a:pPr>
            <a:r>
              <a:rPr dirty="0"/>
              <a:t>vaccinees should be given a copy of the patient information leaflet for the vaccine that they have received and any other relevant written information</a:t>
            </a:r>
          </a:p>
          <a:p>
            <a:pPr>
              <a:spcBef>
                <a:spcPts val="600"/>
              </a:spcBef>
              <a:defRPr sz="2200"/>
            </a:pPr>
            <a:r>
              <a:rPr dirty="0"/>
              <a:t>they should be given information about possible vaccine reactions, how to treat these, and when and from whom to seek further advice if required</a:t>
            </a:r>
          </a:p>
          <a:p>
            <a:pPr>
              <a:spcBef>
                <a:spcPts val="600"/>
              </a:spcBef>
              <a:defRPr sz="2200"/>
            </a:pPr>
            <a:r>
              <a:rPr dirty="0"/>
              <a:t>generally, symptoms post vaccination resolve within 1 to 2 days without treatment, but antipyretics and/or analgesics can be taken if necessary to relieve any symptoms</a:t>
            </a:r>
          </a:p>
          <a:p>
            <a:pPr>
              <a:spcBef>
                <a:spcPts val="600"/>
              </a:spcBef>
              <a:defRPr sz="2200"/>
            </a:pPr>
            <a:r>
              <a:rPr dirty="0"/>
              <a:t>if individuals are concerned about any symptoms following vaccination, they should seek advice from their GP or NHS 111</a:t>
            </a:r>
          </a:p>
          <a:p>
            <a:pPr>
              <a:spcBef>
                <a:spcPts val="600"/>
              </a:spcBef>
              <a:defRPr sz="2200"/>
            </a:pPr>
            <a:r>
              <a:rPr dirty="0"/>
              <a:t>facilities for management of anaphylaxis should be available at all vaccination sites and staff should have undertaken BLS and anaphylaxis training</a:t>
            </a:r>
          </a:p>
        </p:txBody>
      </p:sp>
      <p:sp>
        <p:nvSpPr>
          <p:cNvPr id="336" name="Slide Number Placeholder 11"/>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47</a:t>
            </a:fld>
            <a:endParaRPr dirty="0"/>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339" name="Title 1"/>
          <p:cNvSpPr txBox="1">
            <a:spLocks noGrp="1"/>
          </p:cNvSpPr>
          <p:nvPr>
            <p:ph type="title"/>
          </p:nvPr>
        </p:nvSpPr>
        <p:spPr>
          <a:xfrm>
            <a:off x="330206" y="254916"/>
            <a:ext cx="10515601" cy="972609"/>
          </a:xfrm>
          <a:prstGeom prst="rect">
            <a:avLst/>
          </a:prstGeom>
        </p:spPr>
        <p:txBody>
          <a:bodyPr/>
          <a:lstStyle/>
          <a:p>
            <a:r>
              <a:rPr dirty="0"/>
              <a:t>Disposal of consumables</a:t>
            </a:r>
          </a:p>
        </p:txBody>
      </p:sp>
      <p:sp>
        <p:nvSpPr>
          <p:cNvPr id="340" name="Content Placeholder 2"/>
          <p:cNvSpPr txBox="1">
            <a:spLocks noGrp="1"/>
          </p:cNvSpPr>
          <p:nvPr>
            <p:ph type="body" idx="1"/>
          </p:nvPr>
        </p:nvSpPr>
        <p:spPr>
          <a:xfrm>
            <a:off x="432862" y="1556712"/>
            <a:ext cx="10513170" cy="4351338"/>
          </a:xfrm>
          <a:prstGeom prst="rect">
            <a:avLst/>
          </a:prstGeom>
        </p:spPr>
        <p:txBody>
          <a:bodyPr/>
          <a:lstStyle/>
          <a:p>
            <a:pPr marL="342900" indent="-342900">
              <a:lnSpc>
                <a:spcPct val="100000"/>
              </a:lnSpc>
              <a:spcBef>
                <a:spcPts val="0"/>
              </a:spcBef>
            </a:pPr>
            <a:r>
              <a:rPr dirty="0"/>
              <a:t>needles should not be re-sheathed following vaccination under any circumstances because of the risk of sustaining a needlestick injury</a:t>
            </a:r>
          </a:p>
          <a:p>
            <a:pPr marL="342900" indent="-342900">
              <a:lnSpc>
                <a:spcPct val="100000"/>
              </a:lnSpc>
              <a:spcBef>
                <a:spcPts val="1200"/>
              </a:spcBef>
            </a:pPr>
            <a:r>
              <a:rPr dirty="0"/>
              <a:t>the needle and syringe should be disposed of immediately after use in a puncture resistant yellow sharps bin</a:t>
            </a:r>
          </a:p>
          <a:p>
            <a:pPr marL="342900" indent="-342900">
              <a:lnSpc>
                <a:spcPct val="100000"/>
              </a:lnSpc>
              <a:spcBef>
                <a:spcPts val="1200"/>
              </a:spcBef>
            </a:pPr>
            <a:r>
              <a:rPr dirty="0"/>
              <a:t>the yellow sharps bin should be sealed when it is two-thirds full and replaced with a new one</a:t>
            </a:r>
          </a:p>
          <a:p>
            <a:pPr marL="342900" indent="-342900">
              <a:lnSpc>
                <a:spcPct val="110000"/>
              </a:lnSpc>
              <a:spcBef>
                <a:spcPts val="1200"/>
              </a:spcBef>
            </a:pPr>
            <a:r>
              <a:rPr dirty="0"/>
              <a:t>any blood-stained gauze should be placed in a bin for healthcare waste</a:t>
            </a:r>
          </a:p>
          <a:p>
            <a:pPr marL="342900" indent="-342900">
              <a:lnSpc>
                <a:spcPct val="100000"/>
              </a:lnSpc>
              <a:spcBef>
                <a:spcPts val="1200"/>
              </a:spcBef>
            </a:pPr>
            <a:r>
              <a:rPr dirty="0"/>
              <a:t>local policy should be followed for the disposal of PPE</a:t>
            </a:r>
          </a:p>
        </p:txBody>
      </p:sp>
      <p:sp>
        <p:nvSpPr>
          <p:cNvPr id="341"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48</a:t>
            </a:fld>
            <a:endParaRPr dirty="0"/>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Footer Placeholder 9"/>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344" name="Title 1"/>
          <p:cNvSpPr txBox="1">
            <a:spLocks noGrp="1"/>
          </p:cNvSpPr>
          <p:nvPr>
            <p:ph type="title"/>
          </p:nvPr>
        </p:nvSpPr>
        <p:spPr>
          <a:xfrm>
            <a:off x="552555" y="381508"/>
            <a:ext cx="9650811" cy="648073"/>
          </a:xfrm>
          <a:prstGeom prst="rect">
            <a:avLst/>
          </a:prstGeom>
        </p:spPr>
        <p:txBody>
          <a:bodyPr/>
          <a:lstStyle/>
          <a:p>
            <a:r>
              <a:rPr dirty="0"/>
              <a:t>Adverse reactions following vaccination</a:t>
            </a:r>
          </a:p>
        </p:txBody>
      </p:sp>
      <p:sp>
        <p:nvSpPr>
          <p:cNvPr id="345" name="Content Placeholder 5"/>
          <p:cNvSpPr txBox="1">
            <a:spLocks noGrp="1"/>
          </p:cNvSpPr>
          <p:nvPr>
            <p:ph type="body" idx="1"/>
          </p:nvPr>
        </p:nvSpPr>
        <p:spPr>
          <a:xfrm>
            <a:off x="376900" y="1508755"/>
            <a:ext cx="10669783" cy="4760780"/>
          </a:xfrm>
          <a:prstGeom prst="rect">
            <a:avLst/>
          </a:prstGeom>
        </p:spPr>
        <p:txBody>
          <a:bodyPr/>
          <a:lstStyle/>
          <a:p>
            <a:pPr marL="0" indent="0" defTabSz="762000">
              <a:lnSpc>
                <a:spcPct val="100000"/>
              </a:lnSpc>
              <a:spcBef>
                <a:spcPts val="0"/>
              </a:spcBef>
              <a:buSzTx/>
              <a:buNone/>
              <a:defRPr sz="1900"/>
            </a:pPr>
            <a:r>
              <a:rPr dirty="0"/>
              <a:t>Some people can feel unwell following an injection and some people may experience an adverse reaction.</a:t>
            </a:r>
          </a:p>
          <a:p>
            <a:pPr marL="0" indent="0" defTabSz="762000">
              <a:lnSpc>
                <a:spcPct val="100000"/>
              </a:lnSpc>
              <a:spcBef>
                <a:spcPts val="0"/>
              </a:spcBef>
              <a:buSzTx/>
              <a:buNone/>
              <a:defRPr sz="1900"/>
            </a:pPr>
            <a:endParaRPr dirty="0"/>
          </a:p>
          <a:p>
            <a:pPr marL="0" indent="0" defTabSz="762000">
              <a:lnSpc>
                <a:spcPct val="100000"/>
              </a:lnSpc>
              <a:spcBef>
                <a:spcPts val="0"/>
              </a:spcBef>
              <a:buSzTx/>
              <a:buNone/>
              <a:defRPr sz="1900"/>
            </a:pPr>
            <a:r>
              <a:rPr dirty="0"/>
              <a:t>Vaccinees should be informed of the potential expected reactions to </a:t>
            </a:r>
            <a:r>
              <a:rPr dirty="0" err="1"/>
              <a:t>Abrysvo</a:t>
            </a:r>
            <a:r>
              <a:rPr baseline="30000" dirty="0"/>
              <a:t>®</a:t>
            </a:r>
            <a:r>
              <a:rPr dirty="0"/>
              <a:t>:</a:t>
            </a:r>
          </a:p>
          <a:p>
            <a:pPr marL="0" indent="0" defTabSz="762000">
              <a:lnSpc>
                <a:spcPct val="100000"/>
              </a:lnSpc>
              <a:spcBef>
                <a:spcPts val="0"/>
              </a:spcBef>
              <a:buSzTx/>
              <a:buNone/>
              <a:defRPr sz="1900" baseline="30000"/>
            </a:pPr>
            <a:endParaRPr dirty="0"/>
          </a:p>
          <a:p>
            <a:pPr defTabSz="762000">
              <a:lnSpc>
                <a:spcPct val="100000"/>
              </a:lnSpc>
              <a:spcBef>
                <a:spcPts val="0"/>
              </a:spcBef>
              <a:defRPr sz="1900"/>
            </a:pPr>
            <a:r>
              <a:rPr dirty="0"/>
              <a:t>the adverse reactions reported by </a:t>
            </a:r>
            <a:r>
              <a:rPr dirty="0" err="1"/>
              <a:t>Abrysvo</a:t>
            </a:r>
            <a:r>
              <a:rPr baseline="30000" dirty="0"/>
              <a:t>®</a:t>
            </a:r>
            <a:r>
              <a:rPr dirty="0"/>
              <a:t> clinical trial participants were the expected side-effects commonly reported after any vaccination, reflecting the initiation of the inflammatory and immune responses that lead to vaccine-induced protection against disease</a:t>
            </a:r>
          </a:p>
          <a:p>
            <a:pPr>
              <a:lnSpc>
                <a:spcPct val="100000"/>
              </a:lnSpc>
              <a:spcBef>
                <a:spcPts val="0"/>
              </a:spcBef>
              <a:defRPr sz="1900"/>
            </a:pPr>
            <a:r>
              <a:rPr dirty="0"/>
              <a:t>for individuals aged 60 years and above, only vaccination site pain was very commonly reported (reported by 11% of those who received the vaccine in clinical trials)</a:t>
            </a:r>
            <a:endParaRPr dirty="0">
              <a:solidFill>
                <a:srgbClr val="333333"/>
              </a:solidFill>
            </a:endParaRPr>
          </a:p>
          <a:p>
            <a:pPr>
              <a:lnSpc>
                <a:spcPct val="100000"/>
              </a:lnSpc>
              <a:spcBef>
                <a:spcPts val="0"/>
              </a:spcBef>
              <a:defRPr sz="1900"/>
            </a:pPr>
            <a:r>
              <a:rPr dirty="0"/>
              <a:t>commonly reported reactions (affecting more than 1 in 100 but not as many as 1 in 10 of those receiving the vaccine) were vaccination site redness and swelling</a:t>
            </a:r>
          </a:p>
          <a:p>
            <a:pPr>
              <a:lnSpc>
                <a:spcPct val="100000"/>
              </a:lnSpc>
              <a:spcBef>
                <a:spcPts val="0"/>
              </a:spcBef>
              <a:defRPr sz="1900"/>
            </a:pPr>
            <a:r>
              <a:rPr dirty="0"/>
              <a:t>although headache and myalgia were commonly reported adverse reactions from the clinical trial of younger adults (aged 49 years or below), these were not reported by the 60 years and above age group</a:t>
            </a:r>
          </a:p>
        </p:txBody>
      </p:sp>
      <p:sp>
        <p:nvSpPr>
          <p:cNvPr id="346" name="Slide Number Placeholder 10"/>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49</a:t>
            </a:fld>
            <a:endParaRPr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84" name="Title 1"/>
          <p:cNvSpPr txBox="1">
            <a:spLocks noGrp="1"/>
          </p:cNvSpPr>
          <p:nvPr>
            <p:ph type="title"/>
          </p:nvPr>
        </p:nvSpPr>
        <p:spPr>
          <a:xfrm>
            <a:off x="358407" y="245532"/>
            <a:ext cx="10515601" cy="972608"/>
          </a:xfrm>
          <a:prstGeom prst="rect">
            <a:avLst/>
          </a:prstGeom>
        </p:spPr>
        <p:txBody>
          <a:bodyPr/>
          <a:lstStyle/>
          <a:p>
            <a:r>
              <a:rPr dirty="0"/>
              <a:t>Significant messages</a:t>
            </a:r>
          </a:p>
        </p:txBody>
      </p:sp>
      <p:sp>
        <p:nvSpPr>
          <p:cNvPr id="85" name="Content Placeholder 2"/>
          <p:cNvSpPr txBox="1">
            <a:spLocks noGrp="1"/>
          </p:cNvSpPr>
          <p:nvPr>
            <p:ph type="body" idx="1"/>
          </p:nvPr>
        </p:nvSpPr>
        <p:spPr>
          <a:xfrm>
            <a:off x="350799" y="1774826"/>
            <a:ext cx="11486975" cy="4351338"/>
          </a:xfrm>
          <a:prstGeom prst="rect">
            <a:avLst/>
          </a:prstGeom>
        </p:spPr>
        <p:txBody>
          <a:bodyPr/>
          <a:lstStyle/>
          <a:p>
            <a:pPr>
              <a:lnSpc>
                <a:spcPct val="100000"/>
              </a:lnSpc>
              <a:spcBef>
                <a:spcPts val="0"/>
              </a:spcBef>
              <a:defRPr sz="1800"/>
            </a:pPr>
            <a:r>
              <a:rPr dirty="0"/>
              <a:t>Respiratory syncytial virus (RSV) causes hundreds of thousands of infections across the UK each winter in the young and the old</a:t>
            </a:r>
          </a:p>
          <a:p>
            <a:pPr>
              <a:defRPr sz="1800"/>
            </a:pPr>
            <a:r>
              <a:rPr dirty="0"/>
              <a:t>RSV is an important cause of lower respiratory tract infections in older adults, resulting in illness (including pneumonia), admissions and deaths</a:t>
            </a:r>
          </a:p>
          <a:p>
            <a:pPr>
              <a:lnSpc>
                <a:spcPct val="100000"/>
              </a:lnSpc>
              <a:spcBef>
                <a:spcPts val="1200"/>
              </a:spcBef>
              <a:defRPr sz="1800"/>
            </a:pPr>
            <a:r>
              <a:rPr dirty="0"/>
              <a:t>vaccines have now been developed which have been rigorously tested for safety and efficacy; </a:t>
            </a:r>
            <a:r>
              <a:rPr dirty="0" err="1"/>
              <a:t>Abrysvo</a:t>
            </a:r>
            <a:r>
              <a:rPr baseline="30000" dirty="0"/>
              <a:t>®</a:t>
            </a:r>
            <a:r>
              <a:rPr dirty="0"/>
              <a:t> RSV vaccine (Pfizer Limited) will be introduced into the UK schedule from 1 September 2024</a:t>
            </a:r>
          </a:p>
          <a:p>
            <a:pPr>
              <a:lnSpc>
                <a:spcPct val="100000"/>
              </a:lnSpc>
              <a:spcBef>
                <a:spcPts val="1200"/>
              </a:spcBef>
              <a:defRPr sz="1800"/>
            </a:pPr>
            <a:r>
              <a:rPr dirty="0"/>
              <a:t>Vaccination through the routine offer of a single dose at age 75 years and the catch-up </a:t>
            </a:r>
            <a:r>
              <a:rPr dirty="0" err="1"/>
              <a:t>programme</a:t>
            </a:r>
            <a:r>
              <a:rPr dirty="0"/>
              <a:t> (of 75 to 79 year olds) will help protect eligible older adults, particularly if given before winter RSV activity</a:t>
            </a:r>
          </a:p>
          <a:p>
            <a:pPr>
              <a:lnSpc>
                <a:spcPct val="100000"/>
              </a:lnSpc>
              <a:spcBef>
                <a:spcPts val="1200"/>
              </a:spcBef>
              <a:defRPr sz="1800"/>
            </a:pPr>
            <a:r>
              <a:rPr dirty="0"/>
              <a:t>The RSV vaccine protects for at least two years. Studies are ongoing to see how long it lasts. There are no data currently to support second doses in older adults </a:t>
            </a:r>
          </a:p>
          <a:p>
            <a:pPr>
              <a:lnSpc>
                <a:spcPct val="100000"/>
              </a:lnSpc>
              <a:spcBef>
                <a:spcPts val="1200"/>
              </a:spcBef>
              <a:defRPr sz="1800"/>
            </a:pPr>
            <a:r>
              <a:rPr dirty="0"/>
              <a:t>those with a role in delivering the RSV vaccine </a:t>
            </a:r>
            <a:r>
              <a:rPr dirty="0" err="1"/>
              <a:t>programme</a:t>
            </a:r>
            <a:r>
              <a:rPr dirty="0"/>
              <a:t> need to be knowledgeable, confident and competent in order to promote confidence in the vaccination </a:t>
            </a:r>
            <a:r>
              <a:rPr dirty="0" err="1"/>
              <a:t>programme</a:t>
            </a:r>
            <a:r>
              <a:rPr dirty="0"/>
              <a:t> and deliver the vaccine safely</a:t>
            </a:r>
          </a:p>
        </p:txBody>
      </p:sp>
      <p:sp>
        <p:nvSpPr>
          <p:cNvPr id="86" name="Slide Number Placeholder 4"/>
          <p:cNvSpPr txBox="1">
            <a:spLocks noGrp="1"/>
          </p:cNvSpPr>
          <p:nvPr>
            <p:ph type="sldNum" sz="quarter" idx="2"/>
          </p:nvPr>
        </p:nvSpPr>
        <p:spPr>
          <a:xfrm>
            <a:off x="523937" y="6477000"/>
            <a:ext cx="203025"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dirty="0"/>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349" name="Title 1"/>
          <p:cNvSpPr txBox="1">
            <a:spLocks noGrp="1"/>
          </p:cNvSpPr>
          <p:nvPr>
            <p:ph type="title"/>
          </p:nvPr>
        </p:nvSpPr>
        <p:spPr>
          <a:xfrm>
            <a:off x="330206" y="179415"/>
            <a:ext cx="10515601" cy="972609"/>
          </a:xfrm>
          <a:prstGeom prst="rect">
            <a:avLst/>
          </a:prstGeom>
        </p:spPr>
        <p:txBody>
          <a:bodyPr/>
          <a:lstStyle/>
          <a:p>
            <a:r>
              <a:rPr dirty="0"/>
              <a:t>Reporting adverse reactions</a:t>
            </a:r>
          </a:p>
        </p:txBody>
      </p:sp>
      <p:sp>
        <p:nvSpPr>
          <p:cNvPr id="350" name="Content Placeholder 2"/>
          <p:cNvSpPr txBox="1">
            <a:spLocks noGrp="1"/>
          </p:cNvSpPr>
          <p:nvPr>
            <p:ph type="body" idx="1"/>
          </p:nvPr>
        </p:nvSpPr>
        <p:spPr>
          <a:xfrm>
            <a:off x="232979" y="1557429"/>
            <a:ext cx="9775088" cy="4701857"/>
          </a:xfrm>
          <a:prstGeom prst="rect">
            <a:avLst/>
          </a:prstGeom>
        </p:spPr>
        <p:txBody>
          <a:bodyPr/>
          <a:lstStyle/>
          <a:p>
            <a:pPr marL="0" indent="0">
              <a:lnSpc>
                <a:spcPct val="107000"/>
              </a:lnSpc>
              <a:buSzTx/>
              <a:buNone/>
              <a:defRPr sz="1800"/>
            </a:pPr>
            <a:r>
              <a:rPr dirty="0" err="1"/>
              <a:t>Abrysvo</a:t>
            </a:r>
            <a:r>
              <a:rPr baseline="30000" dirty="0"/>
              <a:t>®</a:t>
            </a:r>
            <a:r>
              <a:rPr dirty="0"/>
              <a:t> is a newly licensed vaccine and is subject to additional monitoring under the </a:t>
            </a:r>
            <a:r>
              <a:rPr b="1" dirty="0"/>
              <a:t>black triangle </a:t>
            </a:r>
            <a:r>
              <a:rPr dirty="0"/>
              <a:t>labelling scheme. This means that all suspected adverse reactions following administration should be reported to the MHRA using their Yellow CARD reporting scheme at </a:t>
            </a:r>
            <a:r>
              <a:rPr u="sng" dirty="0">
                <a:solidFill>
                  <a:srgbClr val="0563C1"/>
                </a:solidFill>
                <a:uFill>
                  <a:solidFill>
                    <a:srgbClr val="0563C1"/>
                  </a:solidFill>
                </a:uFill>
                <a:hlinkClick r:id="rId2"/>
              </a:rPr>
              <a:t>Yellow Card | Making medicines and medical devices safer (mhra.gov.uk)</a:t>
            </a:r>
            <a:r>
              <a:rPr dirty="0"/>
              <a:t>.  </a:t>
            </a:r>
          </a:p>
        </p:txBody>
      </p:sp>
      <p:sp>
        <p:nvSpPr>
          <p:cNvPr id="351"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50</a:t>
            </a:fld>
            <a:endParaRPr dirty="0"/>
          </a:p>
        </p:txBody>
      </p:sp>
      <p:sp>
        <p:nvSpPr>
          <p:cNvPr id="352" name="Content Placeholder 2"/>
          <p:cNvSpPr txBox="1"/>
          <p:nvPr/>
        </p:nvSpPr>
        <p:spPr>
          <a:xfrm>
            <a:off x="233222" y="3153998"/>
            <a:ext cx="7240369" cy="2835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285750" indent="-285750">
              <a:lnSpc>
                <a:spcPct val="114000"/>
              </a:lnSpc>
              <a:spcBef>
                <a:spcPts val="600"/>
              </a:spcBef>
              <a:buClr>
                <a:srgbClr val="007C91"/>
              </a:buClr>
              <a:buSzPct val="100000"/>
              <a:buFont typeface="Arial"/>
              <a:buChar char="•"/>
            </a:pPr>
            <a:r>
              <a:rPr dirty="0"/>
              <a:t>vaccines are carefully monitored to ensure they are safe, not causing untoward side effects and are suitable for the </a:t>
            </a:r>
            <a:r>
              <a:rPr dirty="0" err="1"/>
              <a:t>immunisation</a:t>
            </a:r>
            <a:r>
              <a:rPr dirty="0"/>
              <a:t> </a:t>
            </a:r>
            <a:r>
              <a:rPr dirty="0" err="1"/>
              <a:t>programme</a:t>
            </a:r>
            <a:endParaRPr dirty="0"/>
          </a:p>
          <a:p>
            <a:pPr marL="285750" indent="-285750">
              <a:lnSpc>
                <a:spcPct val="114000"/>
              </a:lnSpc>
              <a:spcBef>
                <a:spcPts val="600"/>
              </a:spcBef>
              <a:buClr>
                <a:srgbClr val="007C91"/>
              </a:buClr>
              <a:buSzPct val="100000"/>
              <a:buFont typeface="Arial"/>
              <a:buChar char="•"/>
            </a:pPr>
            <a:r>
              <a:rPr dirty="0"/>
              <a:t>MHRA promotes the collection and investigation of adverse reactions through the Yellow Card scheme which is a voluntary reporting system for suspected adverse reactions </a:t>
            </a:r>
          </a:p>
          <a:p>
            <a:pPr marL="285750" indent="-285750">
              <a:lnSpc>
                <a:spcPct val="114000"/>
              </a:lnSpc>
              <a:spcBef>
                <a:spcPts val="600"/>
              </a:spcBef>
              <a:buClr>
                <a:srgbClr val="007C91"/>
              </a:buClr>
              <a:buSzPct val="100000"/>
              <a:buFont typeface="Arial"/>
              <a:buChar char="•"/>
            </a:pPr>
            <a:r>
              <a:rPr dirty="0"/>
              <a:t>anyone (vaccine recipients and HCWs) can make a Yellow Card report, even if they are uncertain as to whether a vaccine caused the condition</a:t>
            </a:r>
          </a:p>
        </p:txBody>
      </p:sp>
      <p:pic>
        <p:nvPicPr>
          <p:cNvPr id="353" name="Picture 6" descr="Picture 6"/>
          <p:cNvPicPr>
            <a:picLocks noChangeAspect="1"/>
          </p:cNvPicPr>
          <p:nvPr/>
        </p:nvPicPr>
        <p:blipFill>
          <a:blip r:embed="rId3"/>
          <a:stretch>
            <a:fillRect/>
          </a:stretch>
        </p:blipFill>
        <p:spPr>
          <a:xfrm>
            <a:off x="7909073" y="3284647"/>
            <a:ext cx="3693022" cy="2810180"/>
          </a:xfrm>
          <a:prstGeom prst="rect">
            <a:avLst/>
          </a:prstGeom>
          <a:ln w="12700">
            <a:miter lim="400000"/>
          </a:ln>
        </p:spPr>
      </p:pic>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Footer Placeholder 15"/>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356" name="Title 1"/>
          <p:cNvSpPr txBox="1">
            <a:spLocks noGrp="1"/>
          </p:cNvSpPr>
          <p:nvPr>
            <p:ph type="title"/>
          </p:nvPr>
        </p:nvSpPr>
        <p:spPr>
          <a:xfrm>
            <a:off x="330206" y="224144"/>
            <a:ext cx="10515601" cy="972608"/>
          </a:xfrm>
          <a:prstGeom prst="rect">
            <a:avLst/>
          </a:prstGeom>
        </p:spPr>
        <p:txBody>
          <a:bodyPr/>
          <a:lstStyle/>
          <a:p>
            <a:r>
              <a:rPr dirty="0"/>
              <a:t>Documentation and record keeping</a:t>
            </a:r>
          </a:p>
        </p:txBody>
      </p:sp>
      <p:sp>
        <p:nvSpPr>
          <p:cNvPr id="357" name="TextBox 5"/>
          <p:cNvSpPr txBox="1"/>
          <p:nvPr/>
        </p:nvSpPr>
        <p:spPr>
          <a:xfrm>
            <a:off x="874831" y="3322787"/>
            <a:ext cx="3964810" cy="27128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600"/>
            </a:pPr>
            <a:r>
              <a:rPr dirty="0"/>
              <a:t>Box 1. Following vaccination, the following information should be recorded:</a:t>
            </a:r>
          </a:p>
          <a:p>
            <a:pPr marL="285750" indent="-285750">
              <a:spcBef>
                <a:spcPts val="600"/>
              </a:spcBef>
              <a:buClr>
                <a:srgbClr val="007C91"/>
              </a:buClr>
              <a:buSzPct val="100000"/>
              <a:buFont typeface="Arial"/>
              <a:buChar char="•"/>
              <a:defRPr sz="1600"/>
            </a:pPr>
            <a:r>
              <a:rPr dirty="0"/>
              <a:t>vaccine name</a:t>
            </a:r>
          </a:p>
          <a:p>
            <a:pPr marL="285750" indent="-285750">
              <a:buClr>
                <a:srgbClr val="007C91"/>
              </a:buClr>
              <a:buSzPct val="100000"/>
              <a:buFont typeface="Arial"/>
              <a:buChar char="•"/>
              <a:defRPr sz="1600"/>
            </a:pPr>
            <a:r>
              <a:rPr dirty="0"/>
              <a:t>product name</a:t>
            </a:r>
          </a:p>
          <a:p>
            <a:pPr marL="285750" indent="-285750">
              <a:buClr>
                <a:srgbClr val="007C91"/>
              </a:buClr>
              <a:buSzPct val="100000"/>
              <a:buFont typeface="Arial"/>
              <a:buChar char="•"/>
              <a:defRPr sz="1600"/>
            </a:pPr>
            <a:r>
              <a:rPr dirty="0"/>
              <a:t>batch number</a:t>
            </a:r>
          </a:p>
          <a:p>
            <a:pPr marL="285750" indent="-285750">
              <a:buClr>
                <a:srgbClr val="007C91"/>
              </a:buClr>
              <a:buSzPct val="100000"/>
              <a:buFont typeface="Arial"/>
              <a:buChar char="•"/>
              <a:defRPr sz="1600"/>
            </a:pPr>
            <a:r>
              <a:rPr dirty="0"/>
              <a:t>expiry date</a:t>
            </a:r>
          </a:p>
          <a:p>
            <a:pPr marL="285750" indent="-285750">
              <a:buClr>
                <a:srgbClr val="007C91"/>
              </a:buClr>
              <a:buSzPct val="100000"/>
              <a:buFont typeface="Arial"/>
              <a:buChar char="•"/>
              <a:defRPr sz="1600"/>
            </a:pPr>
            <a:r>
              <a:rPr dirty="0"/>
              <a:t>dose administered</a:t>
            </a:r>
          </a:p>
          <a:p>
            <a:pPr marL="285750" indent="-285750">
              <a:buClr>
                <a:srgbClr val="007C91"/>
              </a:buClr>
              <a:buSzPct val="100000"/>
              <a:buFont typeface="Arial"/>
              <a:buChar char="•"/>
              <a:defRPr sz="1600"/>
            </a:pPr>
            <a:r>
              <a:rPr dirty="0"/>
              <a:t>date </a:t>
            </a:r>
            <a:r>
              <a:rPr dirty="0" err="1"/>
              <a:t>immunisation</a:t>
            </a:r>
            <a:r>
              <a:rPr dirty="0"/>
              <a:t> given</a:t>
            </a:r>
          </a:p>
          <a:p>
            <a:pPr marL="285750" indent="-285750">
              <a:buClr>
                <a:srgbClr val="007C91"/>
              </a:buClr>
              <a:buSzPct val="100000"/>
              <a:buFont typeface="Arial"/>
              <a:buChar char="•"/>
              <a:defRPr sz="1600"/>
            </a:pPr>
            <a:r>
              <a:rPr dirty="0"/>
              <a:t>route/site used</a:t>
            </a:r>
          </a:p>
          <a:p>
            <a:pPr marL="285750" indent="-285750">
              <a:buClr>
                <a:srgbClr val="007C91"/>
              </a:buClr>
              <a:buSzPct val="100000"/>
              <a:buFont typeface="Arial"/>
              <a:buChar char="•"/>
              <a:defRPr sz="1600"/>
            </a:pPr>
            <a:r>
              <a:rPr dirty="0"/>
              <a:t>name and signature of vaccinator</a:t>
            </a:r>
          </a:p>
        </p:txBody>
      </p:sp>
      <p:sp>
        <p:nvSpPr>
          <p:cNvPr id="358" name="Content Placeholder 6"/>
          <p:cNvSpPr txBox="1">
            <a:spLocks noGrp="1"/>
          </p:cNvSpPr>
          <p:nvPr>
            <p:ph type="body" sz="quarter" idx="1"/>
          </p:nvPr>
        </p:nvSpPr>
        <p:spPr>
          <a:xfrm>
            <a:off x="5441100" y="3429000"/>
            <a:ext cx="4645297" cy="2249847"/>
          </a:xfrm>
          <a:prstGeom prst="rect">
            <a:avLst/>
          </a:prstGeom>
        </p:spPr>
        <p:txBody>
          <a:bodyPr/>
          <a:lstStyle/>
          <a:p>
            <a:pPr marL="0" indent="0">
              <a:buSzTx/>
              <a:buNone/>
              <a:defRPr sz="1600"/>
            </a:pPr>
            <a:r>
              <a:rPr dirty="0"/>
              <a:t>Examples of patient records where vaccination details may need to be recorded:</a:t>
            </a:r>
          </a:p>
          <a:p>
            <a:pPr marL="285750" indent="-285750">
              <a:defRPr sz="1600"/>
            </a:pPr>
            <a:r>
              <a:rPr dirty="0"/>
              <a:t>patient's GP record (or other patient record, depending on location)</a:t>
            </a:r>
          </a:p>
          <a:p>
            <a:pPr marL="285750" indent="-285750">
              <a:defRPr sz="1600"/>
            </a:pPr>
            <a:r>
              <a:rPr dirty="0"/>
              <a:t>practice computer system</a:t>
            </a:r>
          </a:p>
          <a:p>
            <a:pPr marL="0" indent="0">
              <a:buSzTx/>
              <a:buNone/>
              <a:defRPr sz="1600"/>
            </a:pPr>
            <a:r>
              <a:rPr dirty="0"/>
              <a:t>Recording of vaccination details may be required in multiple systems to ensure completeness and to reduce the risk of duplicate vaccination</a:t>
            </a:r>
          </a:p>
        </p:txBody>
      </p:sp>
      <p:sp>
        <p:nvSpPr>
          <p:cNvPr id="359" name="TextBox 7"/>
          <p:cNvSpPr txBox="1"/>
          <p:nvPr/>
        </p:nvSpPr>
        <p:spPr>
          <a:xfrm>
            <a:off x="375925" y="1459270"/>
            <a:ext cx="10008970" cy="18312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rPr dirty="0"/>
              <a:t>It is essential that the information in Box 1 is recorded for all doses of vaccine given to ensure complete and accurate patient vaccination records and to enable extraction of the correct data for surveillance and vaccine coverage purposes.  </a:t>
            </a:r>
          </a:p>
          <a:p>
            <a:pPr>
              <a:spcBef>
                <a:spcPts val="600"/>
              </a:spcBef>
            </a:pPr>
            <a:r>
              <a:rPr dirty="0"/>
              <a:t>If not administered at the individual</a:t>
            </a:r>
            <a:r>
              <a:rPr lang="en-GB" dirty="0"/>
              <a:t>'</a:t>
            </a:r>
            <a:r>
              <a:rPr dirty="0"/>
              <a:t>s GP surgery, a record of the vaccination given should be sent to the individual's GP to avoid duplicate vaccination and so that data can be submitted to the national RSV vaccine uptake data survey.</a:t>
            </a:r>
          </a:p>
        </p:txBody>
      </p:sp>
      <p:sp>
        <p:nvSpPr>
          <p:cNvPr id="360" name="Rectangle 2"/>
          <p:cNvSpPr/>
          <p:nvPr/>
        </p:nvSpPr>
        <p:spPr>
          <a:xfrm>
            <a:off x="782113" y="3298428"/>
            <a:ext cx="4099137" cy="3001035"/>
          </a:xfrm>
          <a:prstGeom prst="rect">
            <a:avLst/>
          </a:prstGeom>
          <a:ln w="12700">
            <a:solidFill>
              <a:srgbClr val="32538F"/>
            </a:solidFill>
            <a:miter/>
          </a:ln>
        </p:spPr>
        <p:txBody>
          <a:bodyPr lIns="45719" rIns="45719" anchor="ctr"/>
          <a:lstStyle/>
          <a:p>
            <a:pPr algn="ctr">
              <a:defRPr>
                <a:solidFill>
                  <a:srgbClr val="FFFFFF"/>
                </a:solidFill>
              </a:defRPr>
            </a:pPr>
            <a:endParaRPr dirty="0"/>
          </a:p>
        </p:txBody>
      </p:sp>
      <p:sp>
        <p:nvSpPr>
          <p:cNvPr id="361" name="Rectangle 8"/>
          <p:cNvSpPr/>
          <p:nvPr/>
        </p:nvSpPr>
        <p:spPr>
          <a:xfrm>
            <a:off x="5315824" y="3312367"/>
            <a:ext cx="4895849" cy="2987097"/>
          </a:xfrm>
          <a:prstGeom prst="rect">
            <a:avLst/>
          </a:prstGeom>
          <a:ln w="12700">
            <a:solidFill>
              <a:srgbClr val="32538F"/>
            </a:solidFill>
            <a:miter/>
          </a:ln>
        </p:spPr>
        <p:txBody>
          <a:bodyPr lIns="45719" rIns="45719" anchor="ctr"/>
          <a:lstStyle/>
          <a:p>
            <a:pPr algn="ctr">
              <a:defRPr>
                <a:solidFill>
                  <a:srgbClr val="FFFFFF"/>
                </a:solidFill>
              </a:defRPr>
            </a:pPr>
            <a:endParaRPr dirty="0"/>
          </a:p>
        </p:txBody>
      </p:sp>
      <p:sp>
        <p:nvSpPr>
          <p:cNvPr id="362" name="Slide Number Placeholder 16"/>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51</a:t>
            </a:fld>
            <a:endParaRPr dirty="0"/>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4" name="Image" descr="Image"/>
          <p:cNvPicPr>
            <a:picLocks noChangeAspect="1"/>
          </p:cNvPicPr>
          <p:nvPr/>
        </p:nvPicPr>
        <p:blipFill>
          <a:blip r:embed="rId2"/>
          <a:stretch>
            <a:fillRect/>
          </a:stretch>
        </p:blipFill>
        <p:spPr>
          <a:xfrm>
            <a:off x="8740706" y="1224756"/>
            <a:ext cx="3110955" cy="4408488"/>
          </a:xfrm>
          <a:prstGeom prst="rect">
            <a:avLst/>
          </a:prstGeom>
          <a:ln w="12700">
            <a:miter lim="400000"/>
          </a:ln>
        </p:spPr>
      </p:pic>
      <p:sp>
        <p:nvSpPr>
          <p:cNvPr id="365"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366" name="Title 1"/>
          <p:cNvSpPr txBox="1">
            <a:spLocks noGrp="1"/>
          </p:cNvSpPr>
          <p:nvPr>
            <p:ph type="title"/>
          </p:nvPr>
        </p:nvSpPr>
        <p:spPr>
          <a:xfrm>
            <a:off x="330206" y="179415"/>
            <a:ext cx="10515601" cy="972609"/>
          </a:xfrm>
          <a:prstGeom prst="rect">
            <a:avLst/>
          </a:prstGeom>
        </p:spPr>
        <p:txBody>
          <a:bodyPr/>
          <a:lstStyle/>
          <a:p>
            <a:r>
              <a:rPr dirty="0"/>
              <a:t>Patient resources </a:t>
            </a:r>
          </a:p>
        </p:txBody>
      </p:sp>
      <p:sp>
        <p:nvSpPr>
          <p:cNvPr id="367" name="Content Placeholder 2"/>
          <p:cNvSpPr txBox="1">
            <a:spLocks noGrp="1"/>
          </p:cNvSpPr>
          <p:nvPr>
            <p:ph type="body" sz="half" idx="1"/>
          </p:nvPr>
        </p:nvSpPr>
        <p:spPr>
          <a:xfrm>
            <a:off x="330204" y="1717676"/>
            <a:ext cx="6741895" cy="4408488"/>
          </a:xfrm>
          <a:prstGeom prst="rect">
            <a:avLst/>
          </a:prstGeom>
        </p:spPr>
        <p:txBody>
          <a:bodyPr/>
          <a:lstStyle/>
          <a:p>
            <a:pPr marL="0" indent="0">
              <a:lnSpc>
                <a:spcPct val="81000"/>
              </a:lnSpc>
              <a:buSzTx/>
              <a:buNone/>
            </a:pPr>
            <a:r>
              <a:rPr dirty="0"/>
              <a:t>Leaflets and literature for older adults are available. This includes: </a:t>
            </a:r>
          </a:p>
          <a:p>
            <a:pPr marL="342900" indent="-342900">
              <a:lnSpc>
                <a:spcPct val="81000"/>
              </a:lnSpc>
            </a:pPr>
            <a:r>
              <a:rPr dirty="0"/>
              <a:t>Your guide to the RSV vaccine for older adults</a:t>
            </a:r>
          </a:p>
          <a:p>
            <a:pPr marL="0" indent="0">
              <a:lnSpc>
                <a:spcPct val="81000"/>
              </a:lnSpc>
              <a:buSzTx/>
              <a:buNone/>
            </a:pPr>
            <a:endParaRPr dirty="0"/>
          </a:p>
          <a:p>
            <a:pPr marL="0" indent="0">
              <a:lnSpc>
                <a:spcPct val="81000"/>
              </a:lnSpc>
              <a:buSzTx/>
              <a:buNone/>
            </a:pPr>
            <a:endParaRPr dirty="0"/>
          </a:p>
          <a:p>
            <a:pPr marL="0" indent="0">
              <a:lnSpc>
                <a:spcPct val="81000"/>
              </a:lnSpc>
              <a:buSzTx/>
              <a:buNone/>
            </a:pPr>
            <a:r>
              <a:rPr dirty="0"/>
              <a:t>Please visit the </a:t>
            </a:r>
            <a:r>
              <a:rPr u="sng" dirty="0">
                <a:solidFill>
                  <a:srgbClr val="0563C1"/>
                </a:solidFill>
                <a:uFill>
                  <a:solidFill>
                    <a:srgbClr val="0563C1"/>
                  </a:solidFill>
                </a:uFill>
                <a:hlinkClick r:id="rId3"/>
              </a:rPr>
              <a:t>health publications</a:t>
            </a:r>
            <a:r>
              <a:rPr dirty="0"/>
              <a:t> website for  availability of resources in different languages and formats</a:t>
            </a:r>
          </a:p>
          <a:p>
            <a:pPr marL="0" indent="0">
              <a:lnSpc>
                <a:spcPct val="81000"/>
              </a:lnSpc>
              <a:buSzTx/>
              <a:buNone/>
            </a:pPr>
            <a:endParaRPr dirty="0"/>
          </a:p>
          <a:p>
            <a:pPr>
              <a:lnSpc>
                <a:spcPct val="81000"/>
              </a:lnSpc>
              <a:buSzTx/>
              <a:buNone/>
              <a:defRPr sz="1800">
                <a:solidFill>
                  <a:srgbClr val="0B0C0C"/>
                </a:solidFill>
              </a:defRPr>
            </a:pPr>
            <a:r>
              <a:rPr dirty="0"/>
              <a:t>Older Adults Leaflet: </a:t>
            </a:r>
            <a:r>
              <a:rPr u="sng" dirty="0">
                <a:solidFill>
                  <a:srgbClr val="0563C1"/>
                </a:solidFill>
                <a:uFill>
                  <a:solidFill>
                    <a:srgbClr val="0563C1"/>
                  </a:solidFill>
                </a:uFill>
                <a:hlinkClick r:id="rId4"/>
              </a:rPr>
              <a:t>product code: V4RSVOA1EN</a:t>
            </a:r>
          </a:p>
          <a:p>
            <a:pPr>
              <a:lnSpc>
                <a:spcPct val="81000"/>
              </a:lnSpc>
              <a:buSzTx/>
              <a:buNone/>
              <a:defRPr sz="1800"/>
            </a:pPr>
            <a:r>
              <a:rPr dirty="0"/>
              <a:t>Older Adults Poster: </a:t>
            </a:r>
            <a:r>
              <a:rPr u="sng" dirty="0">
                <a:solidFill>
                  <a:srgbClr val="0563C1"/>
                </a:solidFill>
                <a:uFill>
                  <a:solidFill>
                    <a:srgbClr val="0563C1"/>
                  </a:solidFill>
                </a:uFill>
                <a:hlinkClick r:id="rId5"/>
              </a:rPr>
              <a:t>product code: RSVOAEN</a:t>
            </a:r>
          </a:p>
        </p:txBody>
      </p:sp>
      <p:sp>
        <p:nvSpPr>
          <p:cNvPr id="368"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52</a:t>
            </a:fld>
            <a:endParaRPr dirty="0"/>
          </a:p>
        </p:txBody>
      </p:sp>
      <p:pic>
        <p:nvPicPr>
          <p:cNvPr id="369" name="Picture 8" descr="Picture 8"/>
          <p:cNvPicPr>
            <a:picLocks noChangeAspect="1"/>
          </p:cNvPicPr>
          <p:nvPr/>
        </p:nvPicPr>
        <p:blipFill>
          <a:blip r:embed="rId6"/>
          <a:stretch>
            <a:fillRect/>
          </a:stretch>
        </p:blipFill>
        <p:spPr>
          <a:xfrm rot="21300000">
            <a:off x="6740321" y="2698102"/>
            <a:ext cx="2517504" cy="3556641"/>
          </a:xfrm>
          <a:prstGeom prst="rect">
            <a:avLst/>
          </a:prstGeom>
          <a:ln w="12700">
            <a:miter lim="400000"/>
          </a:ln>
        </p:spPr>
      </p:pic>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Footer Placeholder 9"/>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372" name="Title 1"/>
          <p:cNvSpPr txBox="1">
            <a:spLocks noGrp="1"/>
          </p:cNvSpPr>
          <p:nvPr>
            <p:ph type="title"/>
          </p:nvPr>
        </p:nvSpPr>
        <p:spPr>
          <a:xfrm>
            <a:off x="615319" y="325201"/>
            <a:ext cx="8028000" cy="648074"/>
          </a:xfrm>
          <a:prstGeom prst="rect">
            <a:avLst/>
          </a:prstGeom>
        </p:spPr>
        <p:txBody>
          <a:bodyPr/>
          <a:lstStyle/>
          <a:p>
            <a:r>
              <a:rPr dirty="0"/>
              <a:t>Further information</a:t>
            </a:r>
          </a:p>
        </p:txBody>
      </p:sp>
      <p:sp>
        <p:nvSpPr>
          <p:cNvPr id="373" name="Rectangle 3"/>
          <p:cNvSpPr txBox="1">
            <a:spLocks noGrp="1"/>
          </p:cNvSpPr>
          <p:nvPr>
            <p:ph type="body" idx="1"/>
          </p:nvPr>
        </p:nvSpPr>
        <p:spPr>
          <a:xfrm>
            <a:off x="430085" y="1508060"/>
            <a:ext cx="11313543" cy="5333136"/>
          </a:xfrm>
          <a:prstGeom prst="rect">
            <a:avLst/>
          </a:prstGeom>
        </p:spPr>
        <p:txBody>
          <a:bodyPr lIns="36005" tIns="36005" rIns="36005" bIns="36005"/>
          <a:lstStyle/>
          <a:p>
            <a:pPr defTabSz="720725">
              <a:spcBef>
                <a:spcPts val="500"/>
              </a:spcBef>
              <a:defRPr sz="2200"/>
            </a:pPr>
            <a:r>
              <a:rPr dirty="0"/>
              <a:t>all UKHSA healthcare practitioner resources relating to RSV vaccination for older adults can be accessed in the </a:t>
            </a:r>
            <a:r>
              <a:rPr u="sng" dirty="0">
                <a:solidFill>
                  <a:srgbClr val="0563C1"/>
                </a:solidFill>
                <a:uFill>
                  <a:solidFill>
                    <a:srgbClr val="0563C1"/>
                  </a:solidFill>
                </a:uFill>
                <a:hlinkClick r:id="rId2"/>
              </a:rPr>
              <a:t>UKHSA RSV </a:t>
            </a:r>
            <a:r>
              <a:rPr u="sng" dirty="0" err="1">
                <a:solidFill>
                  <a:srgbClr val="0563C1"/>
                </a:solidFill>
                <a:uFill>
                  <a:solidFill>
                    <a:srgbClr val="0563C1"/>
                  </a:solidFill>
                </a:uFill>
                <a:hlinkClick r:id="rId2"/>
              </a:rPr>
              <a:t>immunisation</a:t>
            </a:r>
            <a:r>
              <a:rPr u="sng" dirty="0">
                <a:solidFill>
                  <a:srgbClr val="0563C1"/>
                </a:solidFill>
                <a:uFill>
                  <a:solidFill>
                    <a:srgbClr val="0563C1"/>
                  </a:solidFill>
                </a:uFill>
                <a:hlinkClick r:id="rId2"/>
              </a:rPr>
              <a:t> </a:t>
            </a:r>
            <a:r>
              <a:rPr u="sng" dirty="0" err="1">
                <a:solidFill>
                  <a:srgbClr val="0563C1"/>
                </a:solidFill>
                <a:uFill>
                  <a:solidFill>
                    <a:srgbClr val="0563C1"/>
                  </a:solidFill>
                </a:uFill>
                <a:hlinkClick r:id="rId2"/>
              </a:rPr>
              <a:t>programme</a:t>
            </a:r>
            <a:r>
              <a:rPr u="sng" dirty="0">
                <a:solidFill>
                  <a:srgbClr val="0563C1"/>
                </a:solidFill>
                <a:uFill>
                  <a:solidFill>
                    <a:srgbClr val="0563C1"/>
                  </a:solidFill>
                </a:uFill>
                <a:hlinkClick r:id="rId2"/>
              </a:rPr>
              <a:t> collection</a:t>
            </a:r>
            <a:r>
              <a:rPr dirty="0"/>
              <a:t>. These include the ‘information for healthcare practitioners’ document, RSV training slide set and relevant patient leaflets. A separate training side set and information for healthcare practitioners document is also available for the RSV vaccination of pregnant women for infant protection</a:t>
            </a:r>
          </a:p>
          <a:p>
            <a:pPr defTabSz="720725">
              <a:spcBef>
                <a:spcPts val="500"/>
              </a:spcBef>
              <a:defRPr sz="2200"/>
            </a:pPr>
            <a:r>
              <a:rPr dirty="0"/>
              <a:t>Marketing </a:t>
            </a:r>
            <a:r>
              <a:rPr dirty="0" err="1"/>
              <a:t>authorisation</a:t>
            </a:r>
            <a:r>
              <a:rPr dirty="0"/>
              <a:t> holder’s </a:t>
            </a:r>
            <a:r>
              <a:rPr u="sng" dirty="0">
                <a:solidFill>
                  <a:srgbClr val="0563C1"/>
                </a:solidFill>
                <a:uFill>
                  <a:solidFill>
                    <a:srgbClr val="0563C1"/>
                  </a:solidFill>
                </a:uFill>
                <a:hlinkClick r:id="rId3"/>
              </a:rPr>
              <a:t>Summary of product characteristics</a:t>
            </a:r>
          </a:p>
          <a:p>
            <a:pPr defTabSz="720725">
              <a:spcBef>
                <a:spcPts val="500"/>
              </a:spcBef>
              <a:defRPr sz="2200"/>
            </a:pPr>
            <a:r>
              <a:rPr dirty="0"/>
              <a:t>Medicines and Healthcare products Regulatory Agency (MHRA): </a:t>
            </a:r>
            <a:r>
              <a:rPr u="sng" dirty="0">
                <a:solidFill>
                  <a:srgbClr val="0563C1"/>
                </a:solidFill>
                <a:uFill>
                  <a:solidFill>
                    <a:srgbClr val="0563C1"/>
                  </a:solidFill>
                </a:uFill>
                <a:hlinkClick r:id="rId4"/>
              </a:rPr>
              <a:t>reporting adverse reactions</a:t>
            </a:r>
          </a:p>
          <a:p>
            <a:pPr defTabSz="720725">
              <a:spcBef>
                <a:spcPts val="500"/>
              </a:spcBef>
              <a:defRPr sz="2200"/>
            </a:pPr>
            <a:r>
              <a:rPr dirty="0"/>
              <a:t>The Green Book: Immunisation against infectious disease: </a:t>
            </a:r>
            <a:r>
              <a:rPr u="sng" dirty="0">
                <a:solidFill>
                  <a:srgbClr val="0563C1"/>
                </a:solidFill>
                <a:uFill>
                  <a:solidFill>
                    <a:srgbClr val="0563C1"/>
                  </a:solidFill>
                </a:uFill>
                <a:hlinkClick r:id="rId5"/>
              </a:rPr>
              <a:t>RSV Green Book Chapter (27a)</a:t>
            </a:r>
          </a:p>
          <a:p>
            <a:pPr defTabSz="720725">
              <a:spcBef>
                <a:spcPts val="500"/>
              </a:spcBef>
              <a:defRPr sz="2200"/>
            </a:pPr>
            <a:r>
              <a:rPr dirty="0"/>
              <a:t>UKHSA Patient Group Direction (PGD): </a:t>
            </a:r>
            <a:r>
              <a:rPr u="sng" dirty="0">
                <a:solidFill>
                  <a:srgbClr val="0563C1"/>
                </a:solidFill>
                <a:uFill>
                  <a:solidFill>
                    <a:srgbClr val="0563C1"/>
                  </a:solidFill>
                </a:uFill>
                <a:hlinkClick r:id="rId6"/>
              </a:rPr>
              <a:t>RSV vaccine </a:t>
            </a:r>
            <a:r>
              <a:rPr dirty="0"/>
              <a:t> </a:t>
            </a:r>
          </a:p>
          <a:p>
            <a:pPr defTabSz="720725">
              <a:spcBef>
                <a:spcPts val="500"/>
              </a:spcBef>
              <a:defRPr sz="2200"/>
            </a:pPr>
            <a:r>
              <a:rPr dirty="0"/>
              <a:t>Pfizer </a:t>
            </a:r>
            <a:r>
              <a:rPr dirty="0" err="1"/>
              <a:t>Abrysvo</a:t>
            </a:r>
            <a:r>
              <a:rPr baseline="30000" dirty="0"/>
              <a:t>®</a:t>
            </a:r>
            <a:r>
              <a:rPr dirty="0"/>
              <a:t> vaccine preparation </a:t>
            </a:r>
            <a:r>
              <a:rPr u="sng" dirty="0">
                <a:solidFill>
                  <a:srgbClr val="0563C1"/>
                </a:solidFill>
                <a:uFill>
                  <a:solidFill>
                    <a:srgbClr val="0563C1"/>
                  </a:solidFill>
                </a:uFill>
                <a:hlinkClick r:id="rId7"/>
              </a:rPr>
              <a:t>instructional video</a:t>
            </a:r>
          </a:p>
          <a:p>
            <a:pPr defTabSz="720725">
              <a:spcBef>
                <a:spcPts val="500"/>
              </a:spcBef>
              <a:defRPr sz="2200"/>
            </a:pPr>
            <a:r>
              <a:rPr dirty="0"/>
              <a:t>UKHSA RSV overview: </a:t>
            </a:r>
            <a:r>
              <a:rPr u="sng" dirty="0">
                <a:solidFill>
                  <a:srgbClr val="0563C1"/>
                </a:solidFill>
                <a:uFill>
                  <a:solidFill>
                    <a:srgbClr val="0563C1"/>
                  </a:solidFill>
                </a:uFill>
                <a:hlinkClick r:id="rId8"/>
              </a:rPr>
              <a:t>RSV: symptoms, transmission, prevention, treatment </a:t>
            </a:r>
          </a:p>
        </p:txBody>
      </p:sp>
      <p:sp>
        <p:nvSpPr>
          <p:cNvPr id="374" name="Slide Number Placeholder 10"/>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53</a:t>
            </a:fld>
            <a:endParaRPr dirty="0"/>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377" name="Title 1"/>
          <p:cNvSpPr txBox="1">
            <a:spLocks noGrp="1"/>
          </p:cNvSpPr>
          <p:nvPr>
            <p:ph type="title"/>
          </p:nvPr>
        </p:nvSpPr>
        <p:spPr>
          <a:xfrm>
            <a:off x="330206" y="179415"/>
            <a:ext cx="10515601" cy="972609"/>
          </a:xfrm>
          <a:prstGeom prst="rect">
            <a:avLst/>
          </a:prstGeom>
        </p:spPr>
        <p:txBody>
          <a:bodyPr/>
          <a:lstStyle>
            <a:lvl1pPr>
              <a:defRPr sz="3000"/>
            </a:lvl1pPr>
          </a:lstStyle>
          <a:p>
            <a:r>
              <a:rPr dirty="0"/>
              <a:t>Resources: Information for healthcare practitioner guidance</a:t>
            </a:r>
          </a:p>
        </p:txBody>
      </p:sp>
      <p:sp>
        <p:nvSpPr>
          <p:cNvPr id="378" name="Content Placeholder 2"/>
          <p:cNvSpPr txBox="1">
            <a:spLocks noGrp="1"/>
          </p:cNvSpPr>
          <p:nvPr>
            <p:ph type="body" idx="1"/>
          </p:nvPr>
        </p:nvSpPr>
        <p:spPr>
          <a:xfrm>
            <a:off x="330204" y="1774826"/>
            <a:ext cx="11123859" cy="4351338"/>
          </a:xfrm>
          <a:prstGeom prst="rect">
            <a:avLst/>
          </a:prstGeom>
        </p:spPr>
        <p:txBody>
          <a:bodyPr/>
          <a:lstStyle/>
          <a:p>
            <a:pPr marL="0" indent="0">
              <a:buSzTx/>
              <a:buNone/>
            </a:pPr>
            <a:r>
              <a:rPr dirty="0"/>
              <a:t>The information for healthcare practitioners guidance available on the </a:t>
            </a:r>
            <a:r>
              <a:rPr u="sng" dirty="0">
                <a:solidFill>
                  <a:srgbClr val="0563C1"/>
                </a:solidFill>
                <a:uFill>
                  <a:solidFill>
                    <a:srgbClr val="0563C1"/>
                  </a:solidFill>
                </a:uFill>
                <a:hlinkClick r:id="rId2"/>
              </a:rPr>
              <a:t>UKHSA RSV vaccination of older adults </a:t>
            </a:r>
            <a:r>
              <a:rPr u="sng" dirty="0" err="1">
                <a:solidFill>
                  <a:srgbClr val="0563C1"/>
                </a:solidFill>
                <a:uFill>
                  <a:solidFill>
                    <a:srgbClr val="0563C1"/>
                  </a:solidFill>
                </a:uFill>
                <a:hlinkClick r:id="rId2"/>
              </a:rPr>
              <a:t>programme</a:t>
            </a:r>
            <a:r>
              <a:rPr u="sng" dirty="0">
                <a:solidFill>
                  <a:srgbClr val="0563C1"/>
                </a:solidFill>
                <a:uFill>
                  <a:solidFill>
                    <a:srgbClr val="0563C1"/>
                  </a:solidFill>
                </a:uFill>
                <a:hlinkClick r:id="rId2"/>
              </a:rPr>
              <a:t> collection</a:t>
            </a:r>
            <a:r>
              <a:rPr dirty="0">
                <a:solidFill>
                  <a:srgbClr val="0070C0"/>
                </a:solidFill>
              </a:rPr>
              <a:t> </a:t>
            </a:r>
            <a:r>
              <a:rPr dirty="0">
                <a:solidFill>
                  <a:srgbClr val="0B0C0C"/>
                </a:solidFill>
              </a:rPr>
              <a:t>is recommended reading for anyone involved in RSV </a:t>
            </a:r>
            <a:r>
              <a:rPr dirty="0" err="1">
                <a:solidFill>
                  <a:srgbClr val="0B0C0C"/>
                </a:solidFill>
              </a:rPr>
              <a:t>immunisation</a:t>
            </a:r>
            <a:r>
              <a:rPr dirty="0">
                <a:solidFill>
                  <a:srgbClr val="0B0C0C"/>
                </a:solidFill>
              </a:rPr>
              <a:t>.</a:t>
            </a:r>
          </a:p>
          <a:p>
            <a:pPr marL="0" indent="0">
              <a:buSzTx/>
              <a:buNone/>
              <a:defRPr>
                <a:solidFill>
                  <a:srgbClr val="0B0C0C"/>
                </a:solidFill>
              </a:defRPr>
            </a:pPr>
            <a:r>
              <a:rPr dirty="0"/>
              <a:t>This is a practical document for healthcare practitioners administering or providing advice about RSV vaccination of older adults. It includes the vaccination </a:t>
            </a:r>
            <a:r>
              <a:rPr dirty="0" err="1"/>
              <a:t>programme</a:t>
            </a:r>
            <a:r>
              <a:rPr dirty="0"/>
              <a:t> recommendations, contraindications, precautions and examples of scenarios that staff may experience when </a:t>
            </a:r>
            <a:r>
              <a:rPr dirty="0" err="1"/>
              <a:t>immunising</a:t>
            </a:r>
            <a:r>
              <a:rPr dirty="0"/>
              <a:t>.</a:t>
            </a:r>
          </a:p>
        </p:txBody>
      </p:sp>
      <p:sp>
        <p:nvSpPr>
          <p:cNvPr id="379" name="Slide Number Placeholder 4"/>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54</a:t>
            </a:fld>
            <a:endParaRPr dirty="0"/>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 name="Footer Placeholder 9"/>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382" name="Title 1"/>
          <p:cNvSpPr txBox="1">
            <a:spLocks noGrp="1"/>
          </p:cNvSpPr>
          <p:nvPr>
            <p:ph type="title"/>
          </p:nvPr>
        </p:nvSpPr>
        <p:spPr>
          <a:xfrm>
            <a:off x="327887" y="280082"/>
            <a:ext cx="10515601" cy="972609"/>
          </a:xfrm>
          <a:prstGeom prst="rect">
            <a:avLst/>
          </a:prstGeom>
        </p:spPr>
        <p:txBody>
          <a:bodyPr/>
          <a:lstStyle/>
          <a:p>
            <a:r>
              <a:rPr dirty="0"/>
              <a:t>Learning objectives</a:t>
            </a:r>
          </a:p>
        </p:txBody>
      </p:sp>
      <p:sp>
        <p:nvSpPr>
          <p:cNvPr id="383" name="Content Placeholder 2"/>
          <p:cNvSpPr txBox="1">
            <a:spLocks noGrp="1"/>
          </p:cNvSpPr>
          <p:nvPr>
            <p:ph type="body" idx="1"/>
          </p:nvPr>
        </p:nvSpPr>
        <p:spPr>
          <a:xfrm>
            <a:off x="341629" y="1619767"/>
            <a:ext cx="10007608" cy="4351338"/>
          </a:xfrm>
          <a:prstGeom prst="rect">
            <a:avLst/>
          </a:prstGeom>
        </p:spPr>
        <p:txBody>
          <a:bodyPr/>
          <a:lstStyle/>
          <a:p>
            <a:pPr marL="0" indent="0">
              <a:lnSpc>
                <a:spcPct val="120000"/>
              </a:lnSpc>
              <a:spcBef>
                <a:spcPts val="0"/>
              </a:spcBef>
              <a:buSzTx/>
              <a:buNone/>
              <a:defRPr sz="1800"/>
            </a:pPr>
            <a:r>
              <a:rPr dirty="0"/>
              <a:t>You should now be able to:</a:t>
            </a:r>
          </a:p>
          <a:p>
            <a:pPr>
              <a:lnSpc>
                <a:spcPct val="120000"/>
              </a:lnSpc>
              <a:spcBef>
                <a:spcPts val="600"/>
              </a:spcBef>
              <a:defRPr sz="1800"/>
            </a:pPr>
            <a:r>
              <a:rPr dirty="0"/>
              <a:t>explain what RSV is and be aware of the UK epidemiology</a:t>
            </a:r>
          </a:p>
          <a:p>
            <a:pPr>
              <a:lnSpc>
                <a:spcPct val="120000"/>
              </a:lnSpc>
              <a:spcBef>
                <a:spcPts val="0"/>
              </a:spcBef>
              <a:defRPr sz="1800"/>
            </a:pPr>
            <a:r>
              <a:rPr dirty="0"/>
              <a:t>understand the rationale for the RSV older adult vaccination </a:t>
            </a:r>
            <a:r>
              <a:rPr dirty="0" err="1"/>
              <a:t>programme</a:t>
            </a:r>
            <a:r>
              <a:rPr dirty="0"/>
              <a:t> </a:t>
            </a:r>
          </a:p>
          <a:p>
            <a:pPr>
              <a:lnSpc>
                <a:spcPct val="120000"/>
              </a:lnSpc>
              <a:spcBef>
                <a:spcPts val="0"/>
              </a:spcBef>
              <a:defRPr sz="1800"/>
            </a:pPr>
            <a:r>
              <a:rPr dirty="0"/>
              <a:t>describe how </a:t>
            </a:r>
            <a:r>
              <a:rPr dirty="0" err="1"/>
              <a:t>Abrysvo</a:t>
            </a:r>
            <a:r>
              <a:rPr baseline="30000" dirty="0"/>
              <a:t>® </a:t>
            </a:r>
            <a:r>
              <a:rPr dirty="0"/>
              <a:t>RSV vaccine works </a:t>
            </a:r>
          </a:p>
          <a:p>
            <a:pPr>
              <a:lnSpc>
                <a:spcPct val="120000"/>
              </a:lnSpc>
              <a:spcBef>
                <a:spcPts val="0"/>
              </a:spcBef>
              <a:defRPr sz="1800"/>
            </a:pPr>
            <a:r>
              <a:rPr dirty="0"/>
              <a:t>identify the groups that are eligible to receive the RSV vaccines</a:t>
            </a:r>
          </a:p>
          <a:p>
            <a:pPr>
              <a:lnSpc>
                <a:spcPct val="120000"/>
              </a:lnSpc>
              <a:spcBef>
                <a:spcPts val="0"/>
              </a:spcBef>
              <a:defRPr sz="1800"/>
            </a:pPr>
            <a:r>
              <a:rPr dirty="0"/>
              <a:t>describe the process of consent and how this applies when giving vaccines</a:t>
            </a:r>
          </a:p>
          <a:p>
            <a:pPr>
              <a:lnSpc>
                <a:spcPct val="120000"/>
              </a:lnSpc>
              <a:spcBef>
                <a:spcPts val="0"/>
              </a:spcBef>
              <a:defRPr sz="1800"/>
            </a:pPr>
            <a:r>
              <a:rPr dirty="0"/>
              <a:t>understand the legal mechanisms by which </a:t>
            </a:r>
            <a:r>
              <a:rPr dirty="0" err="1"/>
              <a:t>immunisers</a:t>
            </a:r>
            <a:r>
              <a:rPr dirty="0"/>
              <a:t> can supply and administer </a:t>
            </a:r>
            <a:r>
              <a:rPr dirty="0" err="1"/>
              <a:t>Abrysvo</a:t>
            </a:r>
            <a:r>
              <a:rPr baseline="30000" dirty="0"/>
              <a:t>®</a:t>
            </a:r>
            <a:r>
              <a:rPr dirty="0"/>
              <a:t> RSV vaccine</a:t>
            </a:r>
          </a:p>
          <a:p>
            <a:pPr>
              <a:lnSpc>
                <a:spcPct val="120000"/>
              </a:lnSpc>
              <a:spcBef>
                <a:spcPts val="0"/>
              </a:spcBef>
              <a:defRPr sz="1800"/>
            </a:pPr>
            <a:r>
              <a:rPr dirty="0"/>
              <a:t>describe how to correctly store, prepare and administer </a:t>
            </a:r>
            <a:r>
              <a:rPr dirty="0" err="1"/>
              <a:t>Abrysvo</a:t>
            </a:r>
            <a:r>
              <a:rPr baseline="30000" dirty="0"/>
              <a:t>®</a:t>
            </a:r>
            <a:r>
              <a:rPr dirty="0"/>
              <a:t> RSV vaccine</a:t>
            </a:r>
          </a:p>
          <a:p>
            <a:pPr>
              <a:lnSpc>
                <a:spcPct val="120000"/>
              </a:lnSpc>
              <a:spcBef>
                <a:spcPts val="0"/>
              </a:spcBef>
              <a:defRPr sz="1800"/>
            </a:pPr>
            <a:r>
              <a:rPr dirty="0"/>
              <a:t>communicate key facts in response to questions from individuals and/or their carer(s) and direct them to additional sources of information</a:t>
            </a:r>
          </a:p>
        </p:txBody>
      </p:sp>
      <p:sp>
        <p:nvSpPr>
          <p:cNvPr id="384" name="Slide Number Placeholder 10"/>
          <p:cNvSpPr txBox="1">
            <a:spLocks noGrp="1"/>
          </p:cNvSpPr>
          <p:nvPr>
            <p:ph type="sldNum" sz="quarter" idx="2"/>
          </p:nvPr>
        </p:nvSpPr>
        <p:spPr>
          <a:xfrm>
            <a:off x="425053" y="6477000"/>
            <a:ext cx="301909"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55</a:t>
            </a:fld>
            <a:endParaRPr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Footer Placeholder 9"/>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91" name="Title 1"/>
          <p:cNvSpPr txBox="1">
            <a:spLocks noGrp="1"/>
          </p:cNvSpPr>
          <p:nvPr>
            <p:ph type="title"/>
          </p:nvPr>
        </p:nvSpPr>
        <p:spPr>
          <a:xfrm>
            <a:off x="330206" y="249118"/>
            <a:ext cx="10515601" cy="972608"/>
          </a:xfrm>
          <a:prstGeom prst="rect">
            <a:avLst/>
          </a:prstGeom>
        </p:spPr>
        <p:txBody>
          <a:bodyPr/>
          <a:lstStyle>
            <a:lvl1pPr>
              <a:defRPr sz="4000"/>
            </a:lvl1pPr>
          </a:lstStyle>
          <a:p>
            <a:r>
              <a:rPr dirty="0"/>
              <a:t>What is RSV</a:t>
            </a:r>
          </a:p>
        </p:txBody>
      </p:sp>
      <p:sp>
        <p:nvSpPr>
          <p:cNvPr id="92" name="Content Placeholder 2"/>
          <p:cNvSpPr txBox="1">
            <a:spLocks noGrp="1"/>
          </p:cNvSpPr>
          <p:nvPr>
            <p:ph type="body" idx="1"/>
          </p:nvPr>
        </p:nvSpPr>
        <p:spPr>
          <a:xfrm>
            <a:off x="194114" y="1469248"/>
            <a:ext cx="8883365" cy="4904951"/>
          </a:xfrm>
          <a:prstGeom prst="rect">
            <a:avLst/>
          </a:prstGeom>
        </p:spPr>
        <p:txBody>
          <a:bodyPr/>
          <a:lstStyle/>
          <a:p>
            <a:pPr marL="221742" indent="-221742" defTabSz="886968">
              <a:spcBef>
                <a:spcPts val="900"/>
              </a:spcBef>
              <a:defRPr sz="2134"/>
            </a:pPr>
            <a:r>
              <a:rPr dirty="0"/>
              <a:t>Respiratory syncytial virus (RSV) is an enveloped, single-stranded RNA virus that belongs to the </a:t>
            </a:r>
            <a:r>
              <a:rPr i="1" dirty="0" err="1"/>
              <a:t>Orthopneumovirus</a:t>
            </a:r>
            <a:r>
              <a:rPr i="1" dirty="0"/>
              <a:t> </a:t>
            </a:r>
            <a:r>
              <a:rPr dirty="0"/>
              <a:t>genus of the </a:t>
            </a:r>
            <a:r>
              <a:rPr dirty="0" err="1"/>
              <a:t>Pneumoviridae</a:t>
            </a:r>
            <a:r>
              <a:rPr i="1" dirty="0"/>
              <a:t> </a:t>
            </a:r>
            <a:r>
              <a:rPr dirty="0"/>
              <a:t>family</a:t>
            </a:r>
          </a:p>
          <a:p>
            <a:pPr marL="221742" indent="-221742" defTabSz="886968">
              <a:spcBef>
                <a:spcPts val="900"/>
              </a:spcBef>
              <a:defRPr sz="2134"/>
            </a:pPr>
            <a:r>
              <a:rPr dirty="0"/>
              <a:t>RSV is a common cause of respiratory tract infections </a:t>
            </a:r>
          </a:p>
          <a:p>
            <a:pPr marL="221742" indent="-221742" defTabSz="886968">
              <a:spcBef>
                <a:spcPts val="900"/>
              </a:spcBef>
              <a:defRPr sz="2134"/>
            </a:pPr>
            <a:r>
              <a:rPr dirty="0"/>
              <a:t>it usually causes a mild self-limiting respiratory infection in adults and children but can be severe in infants and older adults who are at increased risk of acute lower respiratory tract infection</a:t>
            </a:r>
          </a:p>
          <a:p>
            <a:pPr marL="221742" indent="-221742" defTabSz="886968">
              <a:spcBef>
                <a:spcPts val="900"/>
              </a:spcBef>
              <a:defRPr sz="2134"/>
            </a:pPr>
            <a:r>
              <a:rPr dirty="0"/>
              <a:t>RSV is best known for causing bronchiolitis in infants. RSV disease may be under-</a:t>
            </a:r>
            <a:r>
              <a:rPr dirty="0" err="1"/>
              <a:t>recognised</a:t>
            </a:r>
            <a:r>
              <a:rPr dirty="0"/>
              <a:t> in older adults.</a:t>
            </a:r>
          </a:p>
          <a:p>
            <a:pPr marL="221742" indent="-221742" defTabSz="886968">
              <a:spcBef>
                <a:spcPts val="900"/>
              </a:spcBef>
              <a:defRPr sz="2134"/>
            </a:pPr>
            <a:r>
              <a:rPr dirty="0"/>
              <a:t>previous infection by RSV may only confer partial immunity to RSV and so individuals may be infected repeatedly with the same or different strains of RSV</a:t>
            </a:r>
          </a:p>
          <a:p>
            <a:pPr marL="221742" indent="-221742" defTabSz="886968">
              <a:spcBef>
                <a:spcPts val="900"/>
              </a:spcBef>
              <a:defRPr sz="2134"/>
            </a:pPr>
            <a:r>
              <a:rPr dirty="0"/>
              <a:t>Older adults may become vulnerable to RSV due to age-related decline of parts of their immune system (T-cell </a:t>
            </a:r>
            <a:r>
              <a:rPr dirty="0" err="1"/>
              <a:t>immunosenescence</a:t>
            </a:r>
            <a:r>
              <a:rPr dirty="0"/>
              <a:t>) </a:t>
            </a:r>
          </a:p>
        </p:txBody>
      </p:sp>
      <p:sp>
        <p:nvSpPr>
          <p:cNvPr id="93" name="Slide Number Placeholder 10"/>
          <p:cNvSpPr txBox="1">
            <a:spLocks noGrp="1"/>
          </p:cNvSpPr>
          <p:nvPr>
            <p:ph type="sldNum" sz="quarter" idx="2"/>
          </p:nvPr>
        </p:nvSpPr>
        <p:spPr>
          <a:xfrm>
            <a:off x="523937" y="6477000"/>
            <a:ext cx="203025"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dirty="0"/>
          </a:p>
        </p:txBody>
      </p:sp>
      <p:pic>
        <p:nvPicPr>
          <p:cNvPr id="94" name="Picture 3" descr="Picture 3"/>
          <p:cNvPicPr>
            <a:picLocks noChangeAspect="1"/>
          </p:cNvPicPr>
          <p:nvPr/>
        </p:nvPicPr>
        <p:blipFill>
          <a:blip r:embed="rId2"/>
          <a:srcRect l="13594" t="4878" r="5383" b="9918"/>
          <a:stretch>
            <a:fillRect/>
          </a:stretch>
        </p:blipFill>
        <p:spPr>
          <a:xfrm>
            <a:off x="9204170" y="1795810"/>
            <a:ext cx="2793716" cy="2434690"/>
          </a:xfrm>
          <a:prstGeom prst="rect">
            <a:avLst/>
          </a:prstGeom>
          <a:ln w="12700">
            <a:miter lim="400000"/>
          </a:ln>
        </p:spPr>
      </p:pic>
      <p:sp>
        <p:nvSpPr>
          <p:cNvPr id="95" name="TextBox 5"/>
          <p:cNvSpPr txBox="1"/>
          <p:nvPr/>
        </p:nvSpPr>
        <p:spPr>
          <a:xfrm>
            <a:off x="9300303" y="4338754"/>
            <a:ext cx="2651761" cy="5571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000"/>
            </a:pPr>
            <a:r>
              <a:rPr dirty="0"/>
              <a:t>RSV virion highly magnified by</a:t>
            </a:r>
            <a:r>
              <a:rPr sz="1300" dirty="0">
                <a:solidFill>
                  <a:srgbClr val="212529"/>
                </a:solidFill>
              </a:rPr>
              <a:t> </a:t>
            </a:r>
            <a:r>
              <a:rPr dirty="0"/>
              <a:t>transmission electron microscopic​</a:t>
            </a:r>
          </a:p>
          <a:p>
            <a:pPr>
              <a:defRPr sz="1000" u="sng">
                <a:solidFill>
                  <a:srgbClr val="0563C1"/>
                </a:solidFill>
              </a:defRPr>
            </a:pPr>
            <a:r>
              <a:rPr dirty="0">
                <a:uFill>
                  <a:solidFill>
                    <a:srgbClr val="0563C1"/>
                  </a:solidFill>
                </a:uFill>
                <a:hlinkClick r:id="rId3"/>
              </a:rPr>
              <a:t>Image courtesy of the CDC</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Footer Placeholder 10"/>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98" name="Title 1"/>
          <p:cNvSpPr txBox="1">
            <a:spLocks noGrp="1"/>
          </p:cNvSpPr>
          <p:nvPr>
            <p:ph type="title"/>
          </p:nvPr>
        </p:nvSpPr>
        <p:spPr>
          <a:xfrm>
            <a:off x="743999" y="404632"/>
            <a:ext cx="10704002" cy="648073"/>
          </a:xfrm>
          <a:prstGeom prst="rect">
            <a:avLst/>
          </a:prstGeom>
        </p:spPr>
        <p:txBody>
          <a:bodyPr/>
          <a:lstStyle/>
          <a:p>
            <a:r>
              <a:rPr dirty="0"/>
              <a:t>Transmission of RSV</a:t>
            </a:r>
          </a:p>
        </p:txBody>
      </p:sp>
      <p:sp>
        <p:nvSpPr>
          <p:cNvPr id="99" name="Content Placeholder 2"/>
          <p:cNvSpPr txBox="1">
            <a:spLocks noGrp="1"/>
          </p:cNvSpPr>
          <p:nvPr>
            <p:ph type="body" idx="1"/>
          </p:nvPr>
        </p:nvSpPr>
        <p:spPr>
          <a:xfrm>
            <a:off x="228599" y="1488509"/>
            <a:ext cx="10630829" cy="4845211"/>
          </a:xfrm>
          <a:prstGeom prst="rect">
            <a:avLst/>
          </a:prstGeom>
        </p:spPr>
        <p:txBody>
          <a:bodyPr/>
          <a:lstStyle/>
          <a:p>
            <a:pPr marL="285750" indent="-285750">
              <a:defRPr sz="2800"/>
            </a:pPr>
            <a:r>
              <a:rPr dirty="0"/>
              <a:t>RSV is highly communicable, but humans are the only known reservoir</a:t>
            </a:r>
          </a:p>
          <a:p>
            <a:pPr marL="285750" indent="-285750">
              <a:defRPr sz="2800"/>
            </a:pPr>
            <a:r>
              <a:rPr dirty="0"/>
              <a:t>the incubation period (time between infection and appearance of symptoms) varies from 2 to 8 days (usually 3 to 5 days)</a:t>
            </a:r>
          </a:p>
          <a:p>
            <a:pPr marL="285750" indent="-285750">
              <a:defRPr sz="2800"/>
            </a:pPr>
            <a:r>
              <a:rPr dirty="0"/>
              <a:t>the virus is spread from respiratory secretions following close contact with an infected person via respiratory droplets or contact with contaminated surfaces or objects </a:t>
            </a:r>
          </a:p>
          <a:p>
            <a:pPr marL="285750" indent="-285750">
              <a:defRPr sz="2800"/>
            </a:pPr>
            <a:r>
              <a:rPr dirty="0"/>
              <a:t>the virus can survive on surfaces or objects for about 4 to 7 hours</a:t>
            </a:r>
          </a:p>
        </p:txBody>
      </p:sp>
      <p:sp>
        <p:nvSpPr>
          <p:cNvPr id="100" name="Slide Number Placeholder 11"/>
          <p:cNvSpPr txBox="1">
            <a:spLocks noGrp="1"/>
          </p:cNvSpPr>
          <p:nvPr>
            <p:ph type="sldNum" sz="quarter" idx="2"/>
          </p:nvPr>
        </p:nvSpPr>
        <p:spPr>
          <a:xfrm>
            <a:off x="523937" y="6477000"/>
            <a:ext cx="203025"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Footer Placeholder 9"/>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103" name="Title 1"/>
          <p:cNvSpPr txBox="1">
            <a:spLocks noGrp="1"/>
          </p:cNvSpPr>
          <p:nvPr>
            <p:ph type="title"/>
          </p:nvPr>
        </p:nvSpPr>
        <p:spPr>
          <a:xfrm>
            <a:off x="428794" y="204583"/>
            <a:ext cx="10515601" cy="972608"/>
          </a:xfrm>
          <a:prstGeom prst="rect">
            <a:avLst/>
          </a:prstGeom>
        </p:spPr>
        <p:txBody>
          <a:bodyPr/>
          <a:lstStyle/>
          <a:p>
            <a:r>
              <a:rPr dirty="0"/>
              <a:t>RSV epidemiology</a:t>
            </a:r>
          </a:p>
        </p:txBody>
      </p:sp>
      <p:sp>
        <p:nvSpPr>
          <p:cNvPr id="104" name="Content Placeholder 2"/>
          <p:cNvSpPr txBox="1">
            <a:spLocks noGrp="1"/>
          </p:cNvSpPr>
          <p:nvPr>
            <p:ph type="body" sz="half" idx="1"/>
          </p:nvPr>
        </p:nvSpPr>
        <p:spPr>
          <a:xfrm>
            <a:off x="430849" y="1623569"/>
            <a:ext cx="6702374" cy="4815281"/>
          </a:xfrm>
          <a:prstGeom prst="rect">
            <a:avLst/>
          </a:prstGeom>
        </p:spPr>
        <p:txBody>
          <a:bodyPr/>
          <a:lstStyle/>
          <a:p>
            <a:pPr marL="285750" indent="-285750">
              <a:defRPr sz="2000"/>
            </a:pPr>
            <a:r>
              <a:rPr dirty="0"/>
              <a:t>RSV infection is a winter virus, with RSV season in the UK starting from October, peaking in December and declining in March </a:t>
            </a:r>
          </a:p>
          <a:p>
            <a:pPr marL="285750" indent="-285750">
              <a:defRPr sz="2000"/>
            </a:pPr>
            <a:r>
              <a:rPr dirty="0"/>
              <a:t>whilst the occurrence of the mid-winter peak is predictable, its size varies from year to year </a:t>
            </a:r>
          </a:p>
          <a:p>
            <a:pPr marL="285750" indent="-285750">
              <a:defRPr sz="2000"/>
            </a:pPr>
            <a:r>
              <a:rPr dirty="0"/>
              <a:t>almost all children will experience RSV in the first 2 years of life and RSV frequently reinfects older children and adults</a:t>
            </a:r>
          </a:p>
          <a:p>
            <a:pPr marL="285750" indent="-285750">
              <a:defRPr sz="2000"/>
            </a:pPr>
            <a:r>
              <a:rPr dirty="0"/>
              <a:t>UKHSA monitors levels of RSV activity in England throughout the RSV season - epidemiological data are available at </a:t>
            </a:r>
            <a:r>
              <a:rPr u="sng" dirty="0">
                <a:solidFill>
                  <a:srgbClr val="0563C1"/>
                </a:solidFill>
                <a:uFill>
                  <a:solidFill>
                    <a:srgbClr val="0563C1"/>
                  </a:solidFill>
                </a:uFill>
                <a:hlinkClick r:id="rId3"/>
              </a:rPr>
              <a:t>gov.uk/government/collections/weekly-national-flu-reports </a:t>
            </a:r>
          </a:p>
        </p:txBody>
      </p:sp>
      <p:sp>
        <p:nvSpPr>
          <p:cNvPr id="105" name="Slide Number Placeholder 10"/>
          <p:cNvSpPr txBox="1">
            <a:spLocks noGrp="1"/>
          </p:cNvSpPr>
          <p:nvPr>
            <p:ph type="sldNum" sz="quarter" idx="2"/>
          </p:nvPr>
        </p:nvSpPr>
        <p:spPr>
          <a:xfrm>
            <a:off x="523937" y="6477000"/>
            <a:ext cx="203025"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dirty="0"/>
          </a:p>
        </p:txBody>
      </p:sp>
      <p:pic>
        <p:nvPicPr>
          <p:cNvPr id="106" name="Picture 6" descr="Picture 6"/>
          <p:cNvPicPr>
            <a:picLocks noChangeAspect="1"/>
          </p:cNvPicPr>
          <p:nvPr/>
        </p:nvPicPr>
        <p:blipFill>
          <a:blip r:embed="rId4"/>
          <a:stretch>
            <a:fillRect/>
          </a:stretch>
        </p:blipFill>
        <p:spPr>
          <a:xfrm>
            <a:off x="7252823" y="1623569"/>
            <a:ext cx="4736129" cy="3579742"/>
          </a:xfrm>
          <a:prstGeom prst="rect">
            <a:avLst/>
          </a:prstGeom>
          <a:ln w="12700">
            <a:miter lim="400000"/>
          </a:ln>
        </p:spPr>
      </p:pic>
      <p:sp>
        <p:nvSpPr>
          <p:cNvPr id="107" name="TextBox 7"/>
          <p:cNvSpPr txBox="1"/>
          <p:nvPr/>
        </p:nvSpPr>
        <p:spPr>
          <a:xfrm>
            <a:off x="7910885" y="5436360"/>
            <a:ext cx="3804546" cy="696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rPr dirty="0"/>
              <a:t>Weekly overall hospital admission rates (including ICU or HDU) of RSV positive cases per 100,000 population reported through SARI Watch sentinel surveillance, England </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Footer Placeholder 3"/>
          <p:cNvSpPr txBox="1"/>
          <p:nvPr/>
        </p:nvSpPr>
        <p:spPr>
          <a:xfrm>
            <a:off x="883919" y="6476238"/>
            <a:ext cx="9916168"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400">
                <a:solidFill>
                  <a:srgbClr val="FFFFFF"/>
                </a:solidFill>
              </a:defRPr>
            </a:lvl1pPr>
          </a:lstStyle>
          <a:p>
            <a:r>
              <a:rPr dirty="0"/>
              <a:t>RSV vaccination </a:t>
            </a:r>
            <a:r>
              <a:rPr dirty="0" err="1"/>
              <a:t>programme</a:t>
            </a:r>
            <a:r>
              <a:rPr dirty="0"/>
              <a:t> for older adults: training slide set for healthcare practitioners</a:t>
            </a:r>
          </a:p>
        </p:txBody>
      </p:sp>
      <p:sp>
        <p:nvSpPr>
          <p:cNvPr id="112" name="Title 1"/>
          <p:cNvSpPr txBox="1">
            <a:spLocks noGrp="1"/>
          </p:cNvSpPr>
          <p:nvPr>
            <p:ph type="title"/>
          </p:nvPr>
        </p:nvSpPr>
        <p:spPr>
          <a:xfrm>
            <a:off x="330206" y="179415"/>
            <a:ext cx="10515601" cy="972609"/>
          </a:xfrm>
          <a:prstGeom prst="rect">
            <a:avLst/>
          </a:prstGeom>
        </p:spPr>
        <p:txBody>
          <a:bodyPr/>
          <a:lstStyle/>
          <a:p>
            <a:r>
              <a:rPr dirty="0"/>
              <a:t>RSV epidemiology in adults</a:t>
            </a:r>
          </a:p>
        </p:txBody>
      </p:sp>
      <p:sp>
        <p:nvSpPr>
          <p:cNvPr id="113" name="Content Placeholder 2"/>
          <p:cNvSpPr txBox="1">
            <a:spLocks noGrp="1"/>
          </p:cNvSpPr>
          <p:nvPr>
            <p:ph type="body" idx="1"/>
          </p:nvPr>
        </p:nvSpPr>
        <p:spPr>
          <a:xfrm>
            <a:off x="330204" y="1774826"/>
            <a:ext cx="11123859" cy="4351338"/>
          </a:xfrm>
          <a:prstGeom prst="rect">
            <a:avLst/>
          </a:prstGeom>
        </p:spPr>
        <p:txBody>
          <a:bodyPr/>
          <a:lstStyle/>
          <a:p>
            <a:r>
              <a:rPr dirty="0"/>
              <a:t>whilst the burden of RSV is well understood in infants and children, the burden of RSV in older adults is comparatively poorly understood and considered to be underestimated by existing routine surveillance</a:t>
            </a:r>
          </a:p>
          <a:p>
            <a:r>
              <a:rPr dirty="0"/>
              <a:t>only a minority of adult infections are diagnosed as RSV is not widely </a:t>
            </a:r>
            <a:r>
              <a:rPr dirty="0" err="1"/>
              <a:t>recognised</a:t>
            </a:r>
            <a:r>
              <a:rPr dirty="0"/>
              <a:t> as a cause of respiratory infections in adults</a:t>
            </a:r>
          </a:p>
          <a:p>
            <a:r>
              <a:rPr dirty="0"/>
              <a:t>RSV has been estimated to account for 175,000 annual GP episodes in those age 65 years and older in the UK </a:t>
            </a:r>
          </a:p>
          <a:p>
            <a:r>
              <a:rPr dirty="0"/>
              <a:t>it has been estimated in that in each winter season there are 4,000 deaths due to RSV in those aged over 75 years in England and Wales</a:t>
            </a:r>
          </a:p>
        </p:txBody>
      </p:sp>
      <p:sp>
        <p:nvSpPr>
          <p:cNvPr id="114" name="Slide Number Placeholder 4"/>
          <p:cNvSpPr txBox="1">
            <a:spLocks noGrp="1"/>
          </p:cNvSpPr>
          <p:nvPr>
            <p:ph type="sldNum" sz="quarter" idx="2"/>
          </p:nvPr>
        </p:nvSpPr>
        <p:spPr>
          <a:xfrm>
            <a:off x="523937" y="6477000"/>
            <a:ext cx="203025" cy="2888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a:t>
            </a:fld>
            <a:endParaRPr dirty="0"/>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8607</Words>
  <Application>Microsoft Office PowerPoint</Application>
  <PresentationFormat>Widescreen</PresentationFormat>
  <Paragraphs>528</Paragraphs>
  <Slides>55</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Arial</vt:lpstr>
      <vt:lpstr>Calibri</vt:lpstr>
      <vt:lpstr>Courier New</vt:lpstr>
      <vt:lpstr>GDS Transport</vt:lpstr>
      <vt:lpstr>Helvetica</vt:lpstr>
      <vt:lpstr>Office Theme</vt:lpstr>
      <vt:lpstr>Respiratory Syncytial Virus (RSV) vaccination programme for older adults     Core training slide set for healthcare practitioners   Version 3 Last update: July 2025</vt:lpstr>
      <vt:lpstr>Content</vt:lpstr>
      <vt:lpstr>Learning objectives</vt:lpstr>
      <vt:lpstr>Prerequisites to administering RSV vaccines</vt:lpstr>
      <vt:lpstr>Significant messages</vt:lpstr>
      <vt:lpstr>What is RSV</vt:lpstr>
      <vt:lpstr>Transmission of RSV</vt:lpstr>
      <vt:lpstr>RSV epidemiology</vt:lpstr>
      <vt:lpstr>RSV epidemiology in adults</vt:lpstr>
      <vt:lpstr>RSV symptoms</vt:lpstr>
      <vt:lpstr>Treatment and prevention</vt:lpstr>
      <vt:lpstr>Immunisation</vt:lpstr>
      <vt:lpstr>RSV vaccination of older adults programme</vt:lpstr>
      <vt:lpstr>Aim</vt:lpstr>
      <vt:lpstr>Schedule and dose</vt:lpstr>
      <vt:lpstr>Routine programme</vt:lpstr>
      <vt:lpstr>Catch-up campaign</vt:lpstr>
      <vt:lpstr>Abrysvo® vaccine: pharmaceutical information</vt:lpstr>
      <vt:lpstr>How Abrysvo® vaccine works</vt:lpstr>
      <vt:lpstr>Abrysvo® vaccine: effectiveness</vt:lpstr>
      <vt:lpstr>Vaccine safety</vt:lpstr>
      <vt:lpstr>Abrysvo® contraindications and precautions</vt:lpstr>
      <vt:lpstr>Abrysvo® vaccine excipients</vt:lpstr>
      <vt:lpstr>Administering Abrysvo at the same time as other vaccines</vt:lpstr>
      <vt:lpstr>Administering Abrysvo® at the same time as seasonal influenza vaccine</vt:lpstr>
      <vt:lpstr>Administering Abrysvo® at the same time as COVID-19 vaccine </vt:lpstr>
      <vt:lpstr>Administering Abrysvo® at the same time as other vaccines</vt:lpstr>
      <vt:lpstr>Vaccine ordering</vt:lpstr>
      <vt:lpstr>Storing the Abrysvo® vaccine</vt:lpstr>
      <vt:lpstr>Pack contents</vt:lpstr>
      <vt:lpstr>Preparing the Abrysvo® vaccine </vt:lpstr>
      <vt:lpstr>Preparing the Abrysvo® vaccine</vt:lpstr>
      <vt:lpstr>Preparing the Abrysvo® vaccine</vt:lpstr>
      <vt:lpstr>Preparing the Abrysvo® vaccine</vt:lpstr>
      <vt:lpstr>Preparing the Abrysvo® vaccine</vt:lpstr>
      <vt:lpstr>Before administering a vaccine</vt:lpstr>
      <vt:lpstr>Consent</vt:lpstr>
      <vt:lpstr>Informed consent</vt:lpstr>
      <vt:lpstr>Legal requirements for the supply and administration of vaccines</vt:lpstr>
      <vt:lpstr>Legal requirements for the supply and administration of vaccines</vt:lpstr>
      <vt:lpstr>Patient Group Directions (PGD)</vt:lpstr>
      <vt:lpstr>Vaccination intramuscular administration</vt:lpstr>
      <vt:lpstr>Administering vaccine into the deltoid muscle  (upper arm)</vt:lpstr>
      <vt:lpstr>The vastus lateralis muscle (anterolateral aspect of the thigh)</vt:lpstr>
      <vt:lpstr>Vaccine administration </vt:lpstr>
      <vt:lpstr>Individuals with bleeding disorders or taking anticoagulation therapy</vt:lpstr>
      <vt:lpstr>Post vaccination</vt:lpstr>
      <vt:lpstr>Disposal of consumables</vt:lpstr>
      <vt:lpstr>Adverse reactions following vaccination</vt:lpstr>
      <vt:lpstr>Reporting adverse reactions</vt:lpstr>
      <vt:lpstr>Documentation and record keeping</vt:lpstr>
      <vt:lpstr>Patient resources </vt:lpstr>
      <vt:lpstr>Further information</vt:lpstr>
      <vt:lpstr>Resources: Information for healthcare practitioner guidance</vt:lpstr>
      <vt:lpstr>Learning objectives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Richard.N Allen</cp:lastModifiedBy>
  <cp:revision>1</cp:revision>
  <dcterms:modified xsi:type="dcterms:W3CDTF">2025-07-21T15:48:24Z</dcterms:modified>
</cp:coreProperties>
</file>