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6" r:id="rId14"/>
    <p:sldId id="310" r:id="rId15"/>
    <p:sldId id="270" r:id="rId16"/>
    <p:sldId id="271" r:id="rId17"/>
    <p:sldId id="272" r:id="rId18"/>
    <p:sldId id="273" r:id="rId19"/>
    <p:sldId id="274" r:id="rId20"/>
    <p:sldId id="275" r:id="rId21"/>
    <p:sldId id="276" r:id="rId22"/>
    <p:sldId id="277" r:id="rId23"/>
    <p:sldId id="278" r:id="rId24"/>
    <p:sldId id="279" r:id="rId25"/>
    <p:sldId id="303" r:id="rId26"/>
    <p:sldId id="304" r:id="rId27"/>
    <p:sldId id="281" r:id="rId28"/>
    <p:sldId id="282" r:id="rId29"/>
    <p:sldId id="309" r:id="rId30"/>
    <p:sldId id="283" r:id="rId31"/>
    <p:sldId id="307" r:id="rId32"/>
    <p:sldId id="284" r:id="rId33"/>
    <p:sldId id="285" r:id="rId34"/>
    <p:sldId id="286" r:id="rId35"/>
    <p:sldId id="287" r:id="rId36"/>
    <p:sldId id="288" r:id="rId37"/>
    <p:sldId id="289" r:id="rId38"/>
    <p:sldId id="290" r:id="rId39"/>
    <p:sldId id="291" r:id="rId40"/>
    <p:sldId id="292" r:id="rId41"/>
    <p:sldId id="306" r:id="rId42"/>
    <p:sldId id="294" r:id="rId43"/>
    <p:sldId id="296" r:id="rId44"/>
    <p:sldId id="297" r:id="rId45"/>
    <p:sldId id="298" r:id="rId46"/>
    <p:sldId id="299" r:id="rId47"/>
    <p:sldId id="300" r:id="rId48"/>
    <p:sldId id="308" r:id="rId49"/>
    <p:sldId id="30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097C11-C7A6-4512-5176-718AD4514F88}" name="Laura Craig" initials="LC" userId="S::Laura.Craig@phe.gov.uk::062dc4ef-9c0a-4001-90a3-bceb873ecdc2" providerId="AD"/>
  <p188:author id="{6884E344-AA27-405C-BAB8-2791FD9D4419}" name="Helen Eley" initials="HE" userId="S::Helen.Eley@ukhsa.gov.uk::40e25070-ef8f-4639-9b5e-972e0c08e4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8" autoAdjust="0"/>
    <p:restoredTop sz="70740" autoAdjust="0"/>
  </p:normalViewPr>
  <p:slideViewPr>
    <p:cSldViewPr snapToGrid="0">
      <p:cViewPr varScale="1">
        <p:scale>
          <a:sx n="81" d="100"/>
          <a:sy n="81" d="100"/>
        </p:scale>
        <p:origin x="20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5/15/2024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1983/rotavirus_data_2007_to_2016_may_201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ebarchive.nationalarchives.gov.uk/ukgwa/20130107105354/http:/www.dh.gov.uk/prod_consum_dh/groups/dh_digitalassets/@dh/@ab/documents/digitalasset/dh_095177.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lancet.com/journals/lancet/article/PIIS0140-6736(07)61744-9/fulltex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igital.nhs.uk/data-and-information/publications/statistical/nhs-immunisation-statistic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media/5a80848aed915d74e622eea8/Green_Book_Chapter_27b_v3_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Joint letter from DH, PHE and NHS England April 2013: </a:t>
            </a:r>
          </a:p>
          <a:p>
            <a:r>
              <a:rPr lang="en-GB" dirty="0"/>
              <a:t>“Important changes to the national immunisation programme in 2013/14: introduction of rotavirus vaccination for babies at 2 and 3 months”</a:t>
            </a:r>
          </a:p>
          <a:p>
            <a:r>
              <a:rPr lang="en-GB" dirty="0"/>
              <a:t>www.gov.uk/government/organisations/public-health-england/series/immunisation</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244574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Rotavirus infection in the UK is seasonal, occurring mostly in winter and early spring (January to March), although there are also a small number of cases during the summer months. </a:t>
            </a:r>
          </a:p>
          <a:p>
            <a:endParaRPr lang="en-US" dirty="0"/>
          </a:p>
          <a:p>
            <a:r>
              <a:rPr lang="en-US" dirty="0"/>
              <a:t>https://www.gov.uk/government/statistics/national-norovirus-and-rotavirus-surveillance-reports-2022-to-2023-season/national-norovirus-and-rotavirus-report-week-28-report-data-up-to-week-26-2-july-2023 </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46942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This graph shows that between</a:t>
            </a:r>
            <a:r>
              <a:rPr lang="en-GB" sz="1200" kern="1200" baseline="0" dirty="0">
                <a:solidFill>
                  <a:schemeClr val="tx1"/>
                </a:solidFill>
                <a:effectLst/>
                <a:latin typeface="+mn-lt"/>
                <a:ea typeface="ヒラギノ角ゴ Pro W3" pitchFamily="84" charset="-128"/>
                <a:cs typeface="ヒラギノ角ゴ Pro W3" pitchFamily="84" charset="-128"/>
              </a:rPr>
              <a:t> 2007 and 2012, </a:t>
            </a:r>
            <a:r>
              <a:rPr lang="en-GB" sz="1200" kern="1200" dirty="0">
                <a:solidFill>
                  <a:schemeClr val="tx1"/>
                </a:solidFill>
                <a:effectLst/>
                <a:latin typeface="+mn-lt"/>
                <a:ea typeface="ヒラギノ角ゴ Pro W3" pitchFamily="84" charset="-128"/>
                <a:cs typeface="ヒラギノ角ゴ Pro W3" pitchFamily="84" charset="-128"/>
              </a:rPr>
              <a:t> in England</a:t>
            </a:r>
            <a:r>
              <a:rPr lang="en-GB" sz="1200" kern="1200" baseline="0" dirty="0">
                <a:solidFill>
                  <a:schemeClr val="tx1"/>
                </a:solidFill>
                <a:effectLst/>
                <a:latin typeface="+mn-lt"/>
                <a:ea typeface="ヒラギノ角ゴ Pro W3" pitchFamily="84" charset="-128"/>
                <a:cs typeface="ヒラギノ角ゴ Pro W3" pitchFamily="84" charset="-128"/>
              </a:rPr>
              <a:t> and Wales, </a:t>
            </a:r>
            <a:r>
              <a:rPr lang="en-GB" sz="1200" kern="1200" dirty="0">
                <a:solidFill>
                  <a:schemeClr val="tx1"/>
                </a:solidFill>
                <a:effectLst/>
                <a:latin typeface="+mn-lt"/>
                <a:ea typeface="ヒラギノ角ゴ Pro W3" pitchFamily="84" charset="-128"/>
                <a:cs typeface="ヒラギノ角ゴ Pro W3" pitchFamily="84" charset="-128"/>
              </a:rPr>
              <a:t>between 13,00</a:t>
            </a:r>
            <a:r>
              <a:rPr lang="en-GB" sz="1200" kern="1200" baseline="0" dirty="0">
                <a:solidFill>
                  <a:schemeClr val="tx1"/>
                </a:solidFill>
                <a:effectLst/>
                <a:latin typeface="+mn-lt"/>
                <a:ea typeface="ヒラギノ角ゴ Pro W3" pitchFamily="84" charset="-128"/>
                <a:cs typeface="ヒラギノ角ゴ Pro W3" pitchFamily="84" charset="-128"/>
              </a:rPr>
              <a:t>0 </a:t>
            </a:r>
            <a:r>
              <a:rPr lang="en-GB" sz="1200" kern="1200" dirty="0">
                <a:solidFill>
                  <a:schemeClr val="tx1"/>
                </a:solidFill>
                <a:effectLst/>
                <a:latin typeface="+mn-lt"/>
                <a:ea typeface="ヒラギノ角ゴ Pro W3" pitchFamily="84" charset="-128"/>
                <a:cs typeface="ヒラギノ角ゴ Pro W3" pitchFamily="84" charset="-128"/>
              </a:rPr>
              <a:t>and 17,000</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people were laboratory-confirmed with rotavirus</a:t>
            </a:r>
            <a:r>
              <a:rPr lang="en-GB" sz="1200" kern="1200" baseline="0" dirty="0">
                <a:solidFill>
                  <a:schemeClr val="tx1"/>
                </a:solidFill>
                <a:effectLst/>
                <a:latin typeface="+mn-lt"/>
                <a:ea typeface="ヒラギノ角ゴ Pro W3" pitchFamily="84" charset="-128"/>
                <a:cs typeface="ヒラギノ角ゴ Pro W3" pitchFamily="84" charset="-128"/>
              </a:rPr>
              <a:t> each year. Vaccination was introduced in 2013 and the number of lab confirmed cases dropped to 4,000 to 5,000 in 2014 and 2015. </a:t>
            </a:r>
            <a:r>
              <a:rPr lang="en-US" dirty="0">
                <a:hlinkClick r:id="rId3"/>
              </a:rPr>
              <a:t>Rotavirus data 2007 to 2016, May 2018 (publishing.service.gov.uk)</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Most cases of rotavirus do not require a stool sample to be submitted for testing so these laboratory confirmed cases are just the tip of the iceberg. In 2012, 15,289 laboratory confirmed cases of rotavirus were reported in</a:t>
            </a:r>
            <a:r>
              <a:rPr lang="en-GB" sz="1200" kern="1200" baseline="0" dirty="0">
                <a:solidFill>
                  <a:schemeClr val="tx1"/>
                </a:solidFill>
                <a:effectLst/>
                <a:latin typeface="+mn-lt"/>
                <a:ea typeface="ヒラギノ角ゴ Pro W3" pitchFamily="84" charset="-128"/>
                <a:cs typeface="ヒラギノ角ゴ Pro W3" pitchFamily="84" charset="-128"/>
              </a:rPr>
              <a:t> England and Wales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209286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Study: Gower and others. ‘</a:t>
            </a:r>
            <a:r>
              <a:rPr lang="en-GB" b="0" i="0" dirty="0">
                <a:solidFill>
                  <a:srgbClr val="212121"/>
                </a:solidFill>
                <a:effectLst/>
                <a:latin typeface="Merriweather" panose="00000500000000000000" pitchFamily="2" charset="0"/>
              </a:rPr>
              <a:t>Sustained Declines in Age Group-Specific Rotavirus Infection and Acute Gastroenteritis in Vaccinated and Unvaccinated Individuals During the 5 Years Since Rotavirus Vaccine Introduction in England</a:t>
            </a:r>
            <a:r>
              <a:rPr lang="en-GB" b="1" i="0" dirty="0">
                <a:solidFill>
                  <a:srgbClr val="212121"/>
                </a:solidFill>
                <a:effectLst/>
                <a:latin typeface="Merriweather" panose="00000500000000000000" pitchFamily="2" charset="0"/>
              </a:rPr>
              <a:t>’ </a:t>
            </a:r>
            <a:r>
              <a:rPr lang="en-GB" b="0" i="0" dirty="0">
                <a:solidFill>
                  <a:srgbClr val="5B616B"/>
                </a:solidFill>
                <a:effectLst/>
                <a:latin typeface="BlinkMacSystemFont"/>
              </a:rPr>
              <a:t>Clinical Infectious Diseases 2022: 11 February, volume 74, issue 3, pages 437-445. doi: 10.1093/cid/ciab460</a:t>
            </a:r>
            <a:endParaRPr lang="en-GB" b="0" i="0" dirty="0">
              <a:solidFill>
                <a:srgbClr val="212121"/>
              </a:solidFill>
              <a:effectLst/>
              <a:latin typeface="BlinkMacSystemFont"/>
            </a:endParaRPr>
          </a:p>
          <a:p>
            <a:endParaRPr lang="en-GB" dirty="0"/>
          </a:p>
          <a:p>
            <a:r>
              <a:rPr lang="en-GB" dirty="0"/>
              <a:t>This study shows the impact of the rotavirus vaccination programme since it was introduced in England in 2013. The study also showed a significant reduction in acute gastroenteritis hospitalisations across all age groups, including older adults. This shows strong evidence of indirect (herd) protection and a sustained reduction in the number of rotavirus cases since the vaccination programme was introduced. </a:t>
            </a:r>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128645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statement on Rotavirus 2009 </a:t>
            </a:r>
          </a:p>
          <a:p>
            <a:r>
              <a:rPr lang="en-US" dirty="0">
                <a:hlinkClick r:id="rId3"/>
              </a:rPr>
              <a:t>[ARCHIVED CONTENT] (nationalarchives.gov.uk)</a:t>
            </a:r>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281889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Rotarix, the current Rotavirus vaccine used in the UK has been shown to be very effective in protecting against the most common strains of rotavirus and severe rotavirus infection (infection resulting in hospitalisation). Rotavirus vaccine will not prevent diarrhoea or vomiting caused by other pathogens.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Efficacy of human rotavirus vaccine against rotavirus gastroenteritis during the first 2 years of life in European infants: randomised, double-blind controlled study - The Lancet</a:t>
            </a:r>
            <a:r>
              <a:rPr lang="en-GB" sz="1200" kern="1200" dirty="0">
                <a:solidFill>
                  <a:schemeClr val="tx1"/>
                </a:solidFill>
                <a:effectLst/>
                <a:latin typeface="+mn-lt"/>
                <a:ea typeface="ヒラギノ角ゴ Pro W3" pitchFamily="84" charset="-128"/>
              </a:rPr>
              <a:t> Vesikari and others (2—7) </a:t>
            </a:r>
            <a:r>
              <a:rPr lang="en-US" b="0" i="0" dirty="0">
                <a:solidFill>
                  <a:srgbClr val="5B616B"/>
                </a:solidFill>
                <a:effectLst/>
                <a:latin typeface="BlinkMacSystemFont"/>
              </a:rPr>
              <a:t>doi: 10.1016/S0140-6736(07)61744-9</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46698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vaccine is over 85% effective at protecting against severe rotavirus gastroenteritis in the first 2 years of life.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Rotavirus vaccines, including the Rotarix vaccine which is used in the UK, are also used to routinely vaccinate children in the USA and many other countries.  In the USA, studies have shown that rotavirus-related hospital admissions for young children have been cut by more than two thirds since rotavirus immunisation was introduced</a:t>
            </a:r>
            <a:r>
              <a:rPr lang="en-GB" sz="1200" kern="1200" baseline="30000" dirty="0">
                <a:solidFill>
                  <a:schemeClr val="tx1"/>
                </a:solidFill>
                <a:effectLst/>
                <a:latin typeface="+mn-lt"/>
                <a:ea typeface="ヒラギノ角ゴ Pro W3" pitchFamily="84" charset="-128"/>
                <a:cs typeface="ヒラギノ角ゴ Pro W3" pitchFamily="84" charset="-128"/>
              </a:rPr>
              <a:t>.</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England and Wales, it is estimated that 10,884 laboratory-confirmed infections and 50,427 all-cause acute gastroenteritis (AGE) associated hospital admissions were averted in 2013 to 2014. In infants, there was a 77% decline in laboratory-confirmed rotavirus infections and a 26% decline  in all-cause AGE-associated hospitalizations in 2013 to 2014, compared with the prevaccination era, with large reductions also being observed in older children, adults, and older adults.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Tate JE, Cortese MM, Payne DC, Curns AT, Yen C, Esposito DH, Cortes JE, Lopman BA, Gentsch JR, Parachar UD. ‘Uptake, impact, and effectiveness of rotavirus vaccination in the United States: review of the first 3 years of postlicencsure data’ The Pediatric Infectious Disease Journal 2011: volume 30 (1 supplement) S56-60</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Jit M, Edmunds WJ. ‘Evaluating rotavirus vaccination in England and Wales. Part II. The potential cost-effectiveness of vaccination’ Vaccine 2007: volume 25, pages 3,971-9</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Anderson EJ, Shippee DB, Weinrobe MH and others. ‘Indirect protection of adults from rotavirus by pediatric rotavirus vaccination’ Clinical Infectious Diseases 2013: volume 56, issue 6, pages 755-760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https://www.ncbi.nlm.nih.gov/pubmed/26232438</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367761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is a live attenuated vaccine (a weakened form of virus which cannot cause disease but which protects against rotavirus).</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This is an oral vaccine and must </a:t>
            </a:r>
            <a:r>
              <a:rPr lang="en-GB" sz="1200" b="0" kern="1200" dirty="0">
                <a:solidFill>
                  <a:schemeClr val="tx1"/>
                </a:solidFill>
                <a:effectLst/>
                <a:latin typeface="+mn-lt"/>
                <a:ea typeface="ヒラギノ角ゴ Pro W3" pitchFamily="84" charset="-128"/>
                <a:cs typeface="ヒラギノ角ゴ Pro W3" pitchFamily="84" charset="-128"/>
              </a:rPr>
              <a:t>not </a:t>
            </a:r>
            <a:r>
              <a:rPr lang="en-GB" sz="1200" kern="1200" dirty="0">
                <a:solidFill>
                  <a:schemeClr val="tx1"/>
                </a:solidFill>
                <a:effectLst/>
                <a:latin typeface="+mn-lt"/>
                <a:ea typeface="ヒラギノ角ゴ Pro W3" pitchFamily="84" charset="-128"/>
                <a:cs typeface="ヒラギノ角ゴ Pro W3" pitchFamily="84" charset="-128"/>
              </a:rPr>
              <a:t>be injected.</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packaging is similar in size to many currently used childhood vaccines at 87mm x 53mm x 25mm.</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83881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live attenuated virus in Rotarix</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is Human rotavirus RIX4414 strain which is produced on vero cells (monkey cell line). The virus was initially isolated from the stool of a 15-month-old child and then attenuated (weakened) by serial cell culture passage.</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Each dose contains not less than 10</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 Cell Culture Infectious Dose50</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(the amount of virus required to produce an effect in 50% of inoculated tissue culture cells).</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There are relatively few excipients. Disodium Adipate is an acidity regulator and Dulbecco’s Modified Eagle Medium is a cell culture medium.</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Rotarix</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does not contain any antibiotic traces, formaldehyde or preservatives such as thiomersal.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https://www.medicines.org.uk/emc/product/2739/smpc</a:t>
            </a:r>
          </a:p>
          <a:p>
            <a:r>
              <a:rPr lang="en-GB" sz="1200" b="1" kern="1200" dirty="0">
                <a:solidFill>
                  <a:schemeClr val="tx1"/>
                </a:solidFill>
                <a:effectLst/>
                <a:latin typeface="+mn-lt"/>
                <a:ea typeface="ヒラギノ角ゴ Pro W3" pitchFamily="84" charset="-128"/>
                <a:cs typeface="ヒラギノ角ゴ Pro W3" pitchFamily="84" charset="-128"/>
              </a:rPr>
              <a:t>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420729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is presented as a prefilled tube containing 1.5ml of oral suspension.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tube is ready to use and does not require reconstitution</a:t>
            </a:r>
            <a:r>
              <a:rPr lang="en-GB" sz="1200" kern="1200" baseline="0" dirty="0">
                <a:solidFill>
                  <a:schemeClr val="tx1"/>
                </a:solidFill>
                <a:effectLst/>
                <a:latin typeface="+mn-lt"/>
                <a:ea typeface="ヒラギノ角ゴ Pro W3" pitchFamily="84" charset="-128"/>
                <a:cs typeface="ヒラギノ角ゴ Pro W3" pitchFamily="84" charset="-128"/>
              </a:rPr>
              <a:t> or dilution. </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oral suspension should be a clear colourless liquid, free of visible particles. Before administration, the vaccine should be visually inspected for particulate matter and/or abnormal physical appearance. In the event of either being observed the vaccine should be discarded.</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2992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must be stored in accordance with the manufacturer’s instructions. As with other</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Rotarix should be stored between +2°C and +8°C.</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it from light. The vaccine expiry date is displayed on the outer carton.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240317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key roles of healthcare professionals in relation to immunisation against rotavirus are to: </a:t>
            </a:r>
          </a:p>
          <a:p>
            <a:r>
              <a:rPr lang="en-GB" sz="1200" kern="1200" dirty="0">
                <a:solidFill>
                  <a:schemeClr val="tx1"/>
                </a:solidFill>
                <a:effectLst/>
                <a:latin typeface="+mn-lt"/>
                <a:ea typeface="ヒラギノ角ゴ Pro W3" pitchFamily="84" charset="-128"/>
                <a:cs typeface="ヒラギノ角ゴ Pro W3" pitchFamily="84" charset="-128"/>
              </a:rPr>
              <a:t> </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strongly recommend the vaccine to parents or carers of children and outline the importance of their child being protected against</a:t>
            </a:r>
            <a:r>
              <a:rPr lang="en-GB" sz="1200" kern="1200" baseline="0" dirty="0">
                <a:solidFill>
                  <a:schemeClr val="tx1"/>
                </a:solidFill>
                <a:effectLst/>
                <a:latin typeface="+mn-lt"/>
                <a:ea typeface="ヒラギノ角ゴ Pro W3" pitchFamily="84" charset="-128"/>
                <a:cs typeface="ヒラギノ角ゴ Pro W3" pitchFamily="84" charset="-128"/>
              </a:rPr>
              <a:t> the disease </a:t>
            </a:r>
            <a:endParaRPr lang="en-GB" sz="1200" kern="1200" dirty="0">
              <a:solidFill>
                <a:schemeClr val="tx1"/>
              </a:solidFill>
              <a:effectLst/>
              <a:latin typeface="+mn-lt"/>
              <a:ea typeface="ヒラギノ角ゴ Pro W3" pitchFamily="84" charset="-128"/>
              <a:cs typeface="ヒラギノ角ゴ Pro W3" pitchFamily="84" charset="-128"/>
            </a:endParaRP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explain what rotavirus infection is, its potential complications and that immunisation will provide protection to young infants against the main strains of rotavirus</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explain which vaccine will be used, the contraindications and possible side effects to immunisation and the evidence for the immunisation programme</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safely administer the oral vaccine to young infants</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ensure immunisation is administered according to the schedule  </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ensure any adverse events are managed and reported appropriately </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ensure immunisation is recorded appropriately, along with other infant immunisations</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3709806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Objective is to provide 2 doses of rotavirus vaccine to infants before 24 weeks (that is by age 23 weeks and 6 days) of</a:t>
            </a:r>
            <a:r>
              <a:rPr lang="en-GB" baseline="0" dirty="0"/>
              <a:t> </a:t>
            </a:r>
            <a:r>
              <a:rPr lang="en-GB" dirty="0"/>
              <a:t>age to protect against rotavirus</a:t>
            </a:r>
            <a:r>
              <a:rPr lang="en-GB" baseline="0" dirty="0"/>
              <a:t> </a:t>
            </a:r>
            <a:r>
              <a:rPr lang="en-GB" dirty="0"/>
              <a:t>infection</a:t>
            </a:r>
          </a:p>
          <a:p>
            <a:pPr lvl="0"/>
            <a:endParaRPr lang="en-GB" dirty="0"/>
          </a:p>
          <a:p>
            <a:pPr lvl="0"/>
            <a:r>
              <a:rPr lang="en-GB" dirty="0"/>
              <a:t>A full course is 2 doses with an interval of at least 4 weeks between doses (</a:t>
            </a:r>
            <a:r>
              <a:rPr lang="en-GB" sz="800" dirty="0"/>
              <a:t>Rotavirus. Green Book Chapter)  </a:t>
            </a:r>
          </a:p>
          <a:p>
            <a:pPr lvl="0"/>
            <a:r>
              <a:rPr lang="en-GB" sz="800" dirty="0"/>
              <a:t>https://www.gov.uk/government/organisations/public-health-england/series/immunisation-against-infectious-disease-the-green-book</a:t>
            </a:r>
          </a:p>
          <a:p>
            <a:pPr lvl="0"/>
            <a:endParaRPr lang="en-GB" sz="800" dirty="0"/>
          </a:p>
          <a:p>
            <a:pPr lvl="0"/>
            <a:r>
              <a:rPr lang="en-GB" dirty="0"/>
              <a:t>The routine programme offers a first dose at the 8 week visit when an infant receives their other first</a:t>
            </a:r>
            <a:r>
              <a:rPr lang="en-GB" baseline="0" dirty="0"/>
              <a:t> </a:t>
            </a:r>
            <a:r>
              <a:rPr lang="en-GB" dirty="0"/>
              <a:t>primary immunisations. The second dose should be given at least four weeks after the first dose, ideally at the</a:t>
            </a:r>
            <a:r>
              <a:rPr lang="en-GB" baseline="0" dirty="0"/>
              <a:t> </a:t>
            </a:r>
            <a:r>
              <a:rPr lang="en-GB" dirty="0"/>
              <a:t>second visit for the primary immunisations which are due when they are 12 weeks old.</a:t>
            </a:r>
          </a:p>
          <a:p>
            <a:pPr lvl="0"/>
            <a:endParaRPr lang="en-GB" dirty="0"/>
          </a:p>
          <a:p>
            <a:pPr lvl="0"/>
            <a:r>
              <a:rPr lang="en-GB" dirty="0"/>
              <a:t>Both doses of Rotarix must be given by 24 weeks of age but ideally before 16 weeks of age.</a:t>
            </a:r>
          </a:p>
          <a:p>
            <a:pPr lvl="0"/>
            <a:endParaRPr lang="en-GB" dirty="0"/>
          </a:p>
          <a:p>
            <a:pPr lvl="0"/>
            <a:r>
              <a:rPr lang="en-GB" dirty="0"/>
              <a:t>Immunisation should not be initiated after 15 weeks of age (that is 14 weeks and 6 days).</a:t>
            </a:r>
          </a:p>
          <a:p>
            <a:pPr lvl="0"/>
            <a:r>
              <a:rPr lang="en-GB" dirty="0"/>
              <a:t>As they get older, some infants (about 120 per 100,000) develop intussusception. The background risk</a:t>
            </a:r>
            <a:r>
              <a:rPr lang="en-GB" baseline="0" dirty="0"/>
              <a:t> </a:t>
            </a:r>
            <a:r>
              <a:rPr lang="en-GB" dirty="0"/>
              <a:t>of intussusception increases to peak at around 5 months of age. Research from some countries suggests</a:t>
            </a:r>
            <a:r>
              <a:rPr lang="en-GB" baseline="0" dirty="0"/>
              <a:t> </a:t>
            </a:r>
            <a:r>
              <a:rPr lang="en-GB" dirty="0"/>
              <a:t>that Rotarix may be associated with a very small increased risk of intussusception within seven days of</a:t>
            </a:r>
            <a:r>
              <a:rPr lang="en-GB" baseline="0" dirty="0"/>
              <a:t> </a:t>
            </a:r>
            <a:r>
              <a:rPr lang="en-GB" dirty="0"/>
              <a:t>immunisation, possibly up to six cases per 100,000 first doses given. The benefits of immunisation in preventing the consequences of rotavirus infection outweigh this small potential risk in young children. Because of the</a:t>
            </a:r>
            <a:r>
              <a:rPr lang="en-GB" baseline="0" dirty="0"/>
              <a:t> </a:t>
            </a:r>
            <a:r>
              <a:rPr lang="en-GB" dirty="0"/>
              <a:t>potential risk, and to reduce the likelihood of a temporal association with rotavirus vaccine, the first dose of</a:t>
            </a:r>
            <a:r>
              <a:rPr lang="en-GB" baseline="0" dirty="0"/>
              <a:t> </a:t>
            </a:r>
            <a:r>
              <a:rPr lang="en-GB" dirty="0"/>
              <a:t>vaccine should not be given after 15 weeks of age (that is it can be given up to and including</a:t>
            </a:r>
            <a:r>
              <a:rPr lang="en-GB" baseline="0" dirty="0"/>
              <a:t> </a:t>
            </a:r>
            <a:r>
              <a:rPr lang="en-GB" dirty="0"/>
              <a:t>14 weeks and 6 days).</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2600334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can be given at the same time as the other vaccines administered as part of the routine childhood immunisation programme, and so should ideally be given at the scheduled 8-week and 12-week immunisation visits. </a:t>
            </a:r>
          </a:p>
          <a:p>
            <a:r>
              <a:rPr lang="en-GB" sz="1200" kern="1200" dirty="0">
                <a:solidFill>
                  <a:schemeClr val="tx1"/>
                </a:solidFill>
                <a:effectLst/>
                <a:latin typeface="+mn-lt"/>
                <a:ea typeface="ヒラギノ角ゴ Pro W3" pitchFamily="84" charset="-128"/>
                <a:cs typeface="ヒラギノ角ゴ Pro W3" pitchFamily="84" charset="-128"/>
              </a:rPr>
              <a:t>Rotavirus. Green Book Chapter   </a:t>
            </a:r>
          </a:p>
          <a:p>
            <a:r>
              <a:rPr lang="en-GB" sz="1200" kern="1200" dirty="0">
                <a:solidFill>
                  <a:schemeClr val="tx1"/>
                </a:solidFill>
                <a:effectLst/>
                <a:latin typeface="+mn-lt"/>
                <a:ea typeface="ヒラギノ角ゴ Pro W3" pitchFamily="84" charset="-128"/>
                <a:cs typeface="ヒラギノ角ゴ Pro W3" pitchFamily="84" charset="-128"/>
              </a:rPr>
              <a:t>www.gov.uk/government/organisations/public-health-england/series/immunisation-against-infectious-disease-the-green-book  </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407398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ヒラギノ角ゴ Pro W3" pitchFamily="84" charset="-128"/>
                <a:cs typeface="ヒラギノ角ゴ Pro W3" pitchFamily="84" charset="-128"/>
              </a:rPr>
              <a:t>Check</a:t>
            </a:r>
            <a:r>
              <a:rPr lang="en-GB" sz="1200" kern="1200" baseline="0" dirty="0">
                <a:solidFill>
                  <a:schemeClr val="tx1"/>
                </a:solidFill>
                <a:effectLst/>
                <a:latin typeface="+mn-lt"/>
                <a:ea typeface="ヒラギノ角ゴ Pro W3" pitchFamily="84" charset="-128"/>
                <a:cs typeface="ヒラギノ角ゴ Pro W3" pitchFamily="84" charset="-128"/>
              </a:rPr>
              <a:t> the expiry date on the vaccine and that the tube is not damaged in any way. Check that the appearance of the vaccine is clear and colourless with no visible particles. If the appearance of the vaccines does not match the manufacturers description, discard the vaccine.</a:t>
            </a:r>
          </a:p>
          <a:p>
            <a:pPr lvl="0"/>
            <a:endParaRPr lang="en-GB" sz="1200" kern="1200" dirty="0">
              <a:solidFill>
                <a:schemeClr val="tx1"/>
              </a:solidFill>
              <a:effectLst/>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Pull off the cap</a:t>
            </a:r>
            <a:r>
              <a:rPr lang="en-GB" sz="1200" kern="1200" baseline="0" dirty="0">
                <a:solidFill>
                  <a:schemeClr val="tx1"/>
                </a:solidFill>
                <a:effectLst/>
                <a:latin typeface="+mn-lt"/>
                <a:ea typeface="ヒラギノ角ゴ Pro W3" pitchFamily="84" charset="-128"/>
                <a:cs typeface="ヒラギノ角ゴ Pro W3" pitchFamily="84" charset="-128"/>
              </a:rPr>
              <a:t> and put the cap in a safe place, you will need it later to pierce the tube. Hold the tube upright and clear the top of the tube by flicking it until it is clear of liquid. </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426126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a:solidFill>
                  <a:schemeClr val="tx1"/>
                </a:solidFill>
                <a:effectLst/>
                <a:latin typeface="+mn-lt"/>
                <a:ea typeface="ヒラギノ角ゴ Pro W3" pitchFamily="84" charset="-128"/>
                <a:cs typeface="ヒラギノ角ゴ Pro W3" pitchFamily="84" charset="-128"/>
              </a:rPr>
              <a:t>In one hand, hold the tube upright, in your other hand, turn the cap upside down and place it over the tube, insert the small spike positioned inside the top of the cap in the centre of the tube to piece the membrane then lift off the cap.</a:t>
            </a:r>
          </a:p>
          <a:p>
            <a:pPr lvl="0"/>
            <a:r>
              <a:rPr lang="en-GB" sz="1200" kern="1200" dirty="0">
                <a:solidFill>
                  <a:schemeClr val="tx1"/>
                </a:solidFill>
                <a:effectLst/>
                <a:latin typeface="+mn-lt"/>
                <a:ea typeface="ヒラギノ角ゴ Pro W3" pitchFamily="84" charset="-128"/>
                <a:cs typeface="ヒラギノ角ゴ Pro W3" pitchFamily="84" charset="-128"/>
              </a:rPr>
              <a:t>Check that there</a:t>
            </a:r>
            <a:r>
              <a:rPr lang="en-GB" sz="1200" kern="1200" baseline="0" dirty="0">
                <a:solidFill>
                  <a:schemeClr val="tx1"/>
                </a:solidFill>
                <a:effectLst/>
                <a:latin typeface="+mn-lt"/>
                <a:ea typeface="ヒラギノ角ゴ Pro W3" pitchFamily="84" charset="-128"/>
                <a:cs typeface="ヒラギノ角ゴ Pro W3" pitchFamily="84" charset="-128"/>
              </a:rPr>
              <a:t> is a hole at the top of the membrane. If it has not been pierced, repeat the previous steps.</a:t>
            </a:r>
          </a:p>
          <a:p>
            <a:pPr lvl="0"/>
            <a:br>
              <a:rPr lang="en-GB" sz="1200" kern="1200" baseline="0" dirty="0">
                <a:solidFill>
                  <a:schemeClr val="tx1"/>
                </a:solidFill>
                <a:effectLst/>
                <a:latin typeface="+mn-lt"/>
                <a:ea typeface="ヒラギノ角ゴ Pro W3" pitchFamily="84" charset="-128"/>
                <a:cs typeface="ヒラギノ角ゴ Pro W3" pitchFamily="84" charset="-128"/>
              </a:rPr>
            </a:br>
            <a:r>
              <a:rPr lang="en-GB" sz="1200" kern="1200" baseline="0" dirty="0">
                <a:solidFill>
                  <a:schemeClr val="tx1"/>
                </a:solidFill>
                <a:effectLst/>
                <a:latin typeface="+mn-lt"/>
                <a:ea typeface="ヒラギノ角ゴ Pro W3" pitchFamily="84" charset="-128"/>
                <a:cs typeface="ヒラギノ角ゴ Pro W3" pitchFamily="84" charset="-128"/>
              </a:rPr>
              <a:t>Ensure that the child is in a seated position and leaning slightly backwards before administering.</a:t>
            </a:r>
          </a:p>
          <a:p>
            <a:pPr lvl="0"/>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sz="1200" kern="1200" baseline="0" dirty="0">
                <a:solidFill>
                  <a:schemeClr val="tx1"/>
                </a:solidFill>
                <a:effectLst/>
                <a:latin typeface="+mn-lt"/>
                <a:ea typeface="ヒラギノ角ゴ Pro W3" pitchFamily="84" charset="-128"/>
                <a:cs typeface="ヒラギノ角ゴ Pro W3" pitchFamily="84" charset="-128"/>
              </a:rPr>
              <a:t>Once the tube is open, check the liquid is clear and has no particles in it. If you notice anything abnormal about the appearance of the vaccine, discard it and prepare a new one.</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101194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Administer the vaccine </a:t>
            </a:r>
            <a:r>
              <a:rPr lang="en-GB" sz="1200" b="0" kern="1200" dirty="0">
                <a:solidFill>
                  <a:schemeClr val="tx1"/>
                </a:solidFill>
                <a:effectLst/>
                <a:latin typeface="+mn-lt"/>
                <a:ea typeface="ヒラギノ角ゴ Pro W3" pitchFamily="84" charset="-128"/>
                <a:cs typeface="ヒラギノ角ゴ Pro W3" pitchFamily="84" charset="-128"/>
              </a:rPr>
              <a:t>orally</a:t>
            </a:r>
            <a:r>
              <a:rPr lang="en-GB" sz="1200" kern="1200" dirty="0">
                <a:solidFill>
                  <a:schemeClr val="tx1"/>
                </a:solidFill>
                <a:effectLst/>
                <a:latin typeface="+mn-lt"/>
                <a:ea typeface="ヒラギノ角ゴ Pro W3" pitchFamily="84" charset="-128"/>
                <a:cs typeface="ヒラギノ角ゴ Pro W3" pitchFamily="84" charset="-128"/>
              </a:rPr>
              <a:t>  by squeezing the liquid gently into the side of the child’s mouth – towards the inside of their cheek. Ensure that all</a:t>
            </a:r>
            <a:r>
              <a:rPr lang="en-GB" sz="1200" kern="1200" baseline="0" dirty="0">
                <a:solidFill>
                  <a:schemeClr val="tx1"/>
                </a:solidFill>
                <a:effectLst/>
                <a:latin typeface="+mn-lt"/>
                <a:ea typeface="ヒラギノ角ゴ Pro W3" pitchFamily="84" charset="-128"/>
                <a:cs typeface="ヒラギノ角ゴ Pro W3" pitchFamily="84" charset="-128"/>
              </a:rPr>
              <a:t> the vaccine is given, you may need to squeeze the tube a few times to get it all out. </a:t>
            </a:r>
            <a:r>
              <a:rPr lang="en-GB" sz="1200" kern="1200" dirty="0">
                <a:solidFill>
                  <a:schemeClr val="tx1"/>
                </a:solidFill>
                <a:effectLst/>
                <a:latin typeface="+mn-lt"/>
                <a:ea typeface="ヒラギノ角ゴ Pro W3" pitchFamily="84" charset="-128"/>
                <a:cs typeface="ヒラギノ角ゴ Pro W3" pitchFamily="84" charset="-128"/>
              </a:rPr>
              <a:t>If a drop remains in the tip of the tube,</a:t>
            </a:r>
            <a:r>
              <a:rPr lang="en-GB" sz="1200" kern="1200" baseline="0" dirty="0">
                <a:solidFill>
                  <a:schemeClr val="tx1"/>
                </a:solidFill>
                <a:effectLst/>
                <a:latin typeface="+mn-lt"/>
                <a:ea typeface="ヒラギノ角ゴ Pro W3" pitchFamily="84" charset="-128"/>
                <a:cs typeface="ヒラギノ角ゴ Pro W3" pitchFamily="84" charset="-128"/>
              </a:rPr>
              <a:t> this is ok.</a:t>
            </a:r>
          </a:p>
          <a:p>
            <a:pPr lvl="0"/>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sz="1200" kern="1200" baseline="0" dirty="0">
                <a:solidFill>
                  <a:schemeClr val="tx1"/>
                </a:solidFill>
                <a:effectLst/>
                <a:latin typeface="+mn-lt"/>
                <a:ea typeface="ヒラギノ角ゴ Pro W3" pitchFamily="84" charset="-128"/>
                <a:cs typeface="ヒラギノ角ゴ Pro W3" pitchFamily="84" charset="-128"/>
              </a:rPr>
              <a:t>Discard the empty tube and cap in accordance with local requirements.</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pPr lvl="0"/>
            <a:r>
              <a:rPr lang="en-GB" sz="1200" kern="1200" dirty="0">
                <a:solidFill>
                  <a:schemeClr val="tx1"/>
                </a:solidFill>
                <a:effectLst/>
                <a:latin typeface="+mn-lt"/>
                <a:ea typeface="ヒラギノ角ゴ Pro W3" pitchFamily="84" charset="-128"/>
                <a:cs typeface="ヒラギノ角ゴ Pro W3" pitchFamily="84" charset="-128"/>
              </a:rPr>
              <a:t>If the infants spits out or regurgitates most of the vaccine, a single replacement dose may be given at the same immunisation visit. </a:t>
            </a:r>
          </a:p>
          <a:p>
            <a:pPr lvl="0"/>
            <a:endParaRPr lang="en-GB" sz="1200" kern="1200" dirty="0">
              <a:solidFill>
                <a:schemeClr val="tx1"/>
              </a:solidFill>
              <a:effectLst/>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If the child has left the premises and vomits, the dose does not need to be repeated as the vaccine is very quickly absorbed.</a:t>
            </a:r>
          </a:p>
          <a:p>
            <a:r>
              <a:rPr lang="en-GB" sz="1200" kern="1200" dirty="0">
                <a:solidFill>
                  <a:schemeClr val="tx1"/>
                </a:solidFill>
                <a:effectLst/>
                <a:latin typeface="+mn-lt"/>
                <a:ea typeface="ヒラギノ角ゴ Pro W3" pitchFamily="84" charset="-128"/>
                <a:cs typeface="ヒラギノ角ゴ Pro W3" pitchFamily="84" charset="-128"/>
              </a:rPr>
              <a:t> </a:t>
            </a:r>
          </a:p>
          <a:p>
            <a:pPr lvl="0"/>
            <a:r>
              <a:rPr lang="en-GB" sz="1200" kern="1200" dirty="0">
                <a:solidFill>
                  <a:schemeClr val="tx1"/>
                </a:solidFill>
                <a:effectLst/>
                <a:latin typeface="+mn-lt"/>
                <a:ea typeface="ヒラギノ角ゴ Pro W3" pitchFamily="84" charset="-128"/>
                <a:cs typeface="ヒラギノ角ゴ Pro W3" pitchFamily="84" charset="-128"/>
              </a:rPr>
              <a:t>There are no restrictions on infant’s feeding before or after immunisation. </a:t>
            </a:r>
          </a:p>
          <a:p>
            <a:r>
              <a:rPr lang="en-GB" sz="1200" kern="1200" dirty="0">
                <a:solidFill>
                  <a:schemeClr val="tx1"/>
                </a:solidFill>
                <a:effectLst/>
                <a:latin typeface="+mn-lt"/>
                <a:ea typeface="ヒラギノ角ゴ Pro W3" pitchFamily="84" charset="-128"/>
                <a:cs typeface="ヒラギノ角ゴ Pro W3" pitchFamily="84" charset="-128"/>
              </a:rPr>
              <a:t> </a:t>
            </a:r>
          </a:p>
          <a:p>
            <a:pPr lvl="0"/>
            <a:r>
              <a:rPr lang="en-GB" sz="1200" b="0" kern="1200" dirty="0">
                <a:solidFill>
                  <a:schemeClr val="tx1"/>
                </a:solidFill>
                <a:effectLst/>
                <a:latin typeface="+mn-lt"/>
                <a:ea typeface="ヒラギノ角ゴ Pro W3" pitchFamily="84" charset="-128"/>
                <a:cs typeface="ヒラギノ角ゴ Pro W3" pitchFamily="84" charset="-128"/>
              </a:rPr>
              <a:t>Based on evidence generated in clinical trials, breast-feeding does not reduce the protection against rotavirus gastroenteritis afforded by Rotarix. Therefore, breast-feeding may be continued during the immunisation schedule (see </a:t>
            </a:r>
            <a:r>
              <a:rPr lang="fr-FR" sz="1200" b="0" kern="1200" dirty="0">
                <a:solidFill>
                  <a:schemeClr val="tx1"/>
                </a:solidFill>
                <a:effectLst/>
                <a:latin typeface="+mn-lt"/>
                <a:ea typeface="ヒラギノ角ゴ Pro W3" pitchFamily="84" charset="-128"/>
                <a:cs typeface="ヒラギノ角ゴ Pro W3" pitchFamily="84" charset="-128"/>
              </a:rPr>
              <a:t>Rotarix SPC - http://www.medicines.org.uk/emc/medicine/2739) </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26</a:t>
            </a:fld>
            <a:endParaRPr lang="en-US" dirty="0"/>
          </a:p>
        </p:txBody>
      </p:sp>
    </p:spTree>
    <p:extLst>
      <p:ext uri="{BB962C8B-B14F-4D97-AF65-F5344CB8AC3E}">
        <p14:creationId xmlns:p14="http://schemas.microsoft.com/office/powerpoint/2010/main" val="4192293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Although the vaccine is a live attenuated virus, the benefit from immunisation may exceed any risk from forms of immunosuppression not included in this list. The vaccine is contraindicated for infants with severe combined immune-deficiency (SCID), and it is recommended that infants born to mothers using biological medicines during pregnancy, such as Infliximab should not receive live vaccines during the first six months of life. This means that these infants will not receive immunisation to protect against rotavirus but they should benefit from herd immunity.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very few infants who cannot receive rotavirus vaccine. Where there is doubt, appropriate advice should be sought from your local screening and immunisation team or Consultant in Public Health Medicine rather than withholding immunisation.</a:t>
            </a:r>
            <a:endParaRPr lang="en-GB" dirty="0"/>
          </a:p>
          <a:p>
            <a:endParaRPr lang="en-GB" dirty="0"/>
          </a:p>
          <a:p>
            <a:r>
              <a:rPr lang="en-GB" dirty="0"/>
              <a:t>Vaccination should be delayed in infants </a:t>
            </a:r>
            <a:r>
              <a:rPr lang="en-US" b="0" i="0" dirty="0">
                <a:solidFill>
                  <a:srgbClr val="000000"/>
                </a:solidFill>
                <a:effectLst/>
                <a:latin typeface="Times New Roman" panose="02020603050405020304" pitchFamily="18" charset="0"/>
              </a:rPr>
              <a:t>suffering from acute severe febrile illness and/or acute diarrhoea or vomiting. The presence of a minor infection is not a contra-indication for immunisation.</a:t>
            </a:r>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368848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algorithm for the process of checking for SCID screening results at the routine 8-week appointment is available at https://www.gov.uk/government/collections/rotavirus-vaccination-progarmme-for-infants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Immunisers should make all reasonable effort to check the record for a SCID screening outcome before administering rotavirus vaccine. SCID is a contraindication for rotavirus vaccine.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dirty="0"/>
          </a:p>
        </p:txBody>
      </p:sp>
    </p:spTree>
    <p:extLst>
      <p:ext uri="{BB962C8B-B14F-4D97-AF65-F5344CB8AC3E}">
        <p14:creationId xmlns:p14="http://schemas.microsoft.com/office/powerpoint/2010/main" val="408253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immunisation should not be administered to infants known to have Severe Combined Immunodeficiency Disorder (SCID)</a:t>
            </a:r>
            <a:r>
              <a:rPr lang="en-GB" sz="1200" kern="1200" baseline="0" dirty="0">
                <a:solidFill>
                  <a:schemeClr val="tx1"/>
                </a:solidFill>
                <a:effectLst/>
                <a:latin typeface="+mn-lt"/>
                <a:ea typeface="ヒラギノ角ゴ Pro W3" pitchFamily="84" charset="-128"/>
                <a:cs typeface="ヒラギノ角ゴ Pro W3" pitchFamily="84" charset="-128"/>
              </a:rPr>
              <a:t> or to infants whose mothers used biological medicines, such as Infliximab, during pregnancy.</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There is a lack of safety and efficacy data on the administration of rotavirus to infants with other immuno-suppressive disorders. </a:t>
            </a:r>
            <a:r>
              <a:rPr lang="en-GB" sz="1200" b="0" i="0" u="none" strike="noStrike" kern="1200" baseline="0" dirty="0">
                <a:solidFill>
                  <a:schemeClr val="tx1"/>
                </a:solidFill>
                <a:latin typeface="+mn-lt"/>
                <a:ea typeface="ヒラギノ角ゴ Pro W3" pitchFamily="84" charset="-128"/>
                <a:cs typeface="ヒラギノ角ゴ Pro W3" pitchFamily="84" charset="-128"/>
              </a:rPr>
              <a:t>Given the high risk of exposure to natural rotavirus, however, the benefits of administration is likely to outweigh any theoretical risks and therefore should be actively considered, if necessary, in collaboration with the clinician dealing with the child’s underlying condition.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In a clinical study, 100 infants with HIV were administered Rotarix  lyophilised formulation or placebo. The safety profile was similar between</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Rotarix and placebo recipients. Therefore, immunisation is supported in HIV infected infants. Additionally, infants with unknown HIV status, but born to HIV positive mothers, should be offered immunisation.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Rotavirus. Green Book Chapter   </a:t>
            </a:r>
          </a:p>
          <a:p>
            <a:r>
              <a:rPr lang="en-GB" sz="1200" kern="1200" dirty="0">
                <a:solidFill>
                  <a:schemeClr val="tx1"/>
                </a:solidFill>
                <a:effectLst/>
                <a:latin typeface="+mn-lt"/>
                <a:ea typeface="ヒラギノ角ゴ Pro W3" pitchFamily="84" charset="-128"/>
                <a:cs typeface="ヒラギノ角ゴ Pro W3" pitchFamily="84" charset="-128"/>
              </a:rPr>
              <a:t>https://www.gov.uk/government/organisations/public-health-england/series/immunisation-against-infectious-disease-the-green-book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Steele AD, Madhi SA, Louw CE and others. ‘Safety, Reactogenicity, and Immunogenicity of human rotavirus vaccine RIX4414 in Human Immunodeficiency Virus positive infants in South Africa’ The Pediatric Infectious Disease Journal 2011: volume 30, issue 2, pages 125-30 </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dirty="0"/>
          </a:p>
        </p:txBody>
      </p:sp>
    </p:spTree>
    <p:extLst>
      <p:ext uri="{BB962C8B-B14F-4D97-AF65-F5344CB8AC3E}">
        <p14:creationId xmlns:p14="http://schemas.microsoft.com/office/powerpoint/2010/main" val="257132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https://www.gov.uk/drug-safety-update/live-attenuated-vaccines-avoid-use-in-those-who-are-clinically-immunosuppressed</a:t>
            </a:r>
          </a:p>
          <a:p>
            <a:r>
              <a:rPr lang="en-GB" dirty="0"/>
              <a:t>https://www.gov.uk/government/publications/contraindications-and-special-considerations-the-green-book-chapter-6 </a:t>
            </a:r>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dirty="0"/>
          </a:p>
        </p:txBody>
      </p:sp>
    </p:spTree>
    <p:extLst>
      <p:ext uri="{BB962C8B-B14F-4D97-AF65-F5344CB8AC3E}">
        <p14:creationId xmlns:p14="http://schemas.microsoft.com/office/powerpoint/2010/main" val="365071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Minor illnesses without fever or systemic upset are not valid reasons to postpone immunisation. If infant is acutely unwell the immunisation may be deferred until they have recovered – this is to avoid confusing the differential diagnosis of acute illness by wrongly attributing signs or symptoms as adverse effects of the vaccine.</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In infants with acute diarrhoea or vomiting the vaccine may be postponed until they have recovered – this is to make sure the vaccine is not regurgitated or passed through GI tract too quickly which could reduce the effectiveness of the vaccine.</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dirty="0"/>
          </a:p>
        </p:txBody>
      </p:sp>
    </p:spTree>
    <p:extLst>
      <p:ext uri="{BB962C8B-B14F-4D97-AF65-F5344CB8AC3E}">
        <p14:creationId xmlns:p14="http://schemas.microsoft.com/office/powerpoint/2010/main" val="203732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3442195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There is a potential for transmission of the live attenuated virus in Rotarix from the infant to severely immunocompromised contacts through faecal material for at least 14 days.  </a:t>
            </a:r>
            <a:r>
              <a:rPr lang="en-GB" sz="1200" b="0" i="0" u="none" strike="noStrike" kern="1200" baseline="0" dirty="0">
                <a:solidFill>
                  <a:schemeClr val="tx1"/>
                </a:solidFill>
                <a:latin typeface="+mn-lt"/>
                <a:ea typeface="ヒラギノ角ゴ Pro W3" pitchFamily="84" charset="-128"/>
                <a:cs typeface="ヒラギノ角ゴ Pro W3" pitchFamily="84" charset="-128"/>
              </a:rPr>
              <a:t>However, immunisation of the infant will offer protection to household contacts from wild-type rotavirus disease and outweigh any risk from transmission of vaccine virus to any immunocompromised close contacts.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Those in close contact with recently immunised infants should observe good personal hygiene, for example washing their hands after changing a child’s nappy.</a:t>
            </a:r>
          </a:p>
          <a:p>
            <a:endParaRPr lang="en-GB" dirty="0"/>
          </a:p>
          <a:p>
            <a:r>
              <a:rPr lang="en-GB" dirty="0"/>
              <a:t>Rotavirus. Green Book Chapter   </a:t>
            </a:r>
          </a:p>
          <a:p>
            <a:r>
              <a:rPr lang="en-GB" dirty="0"/>
              <a:t>https://www.gov.uk/government/organisations/public-health-england/series/immunisation-against-infectious-disease-the-green-book </a:t>
            </a:r>
          </a:p>
          <a:p>
            <a:r>
              <a:rPr lang="en-GB" dirty="0"/>
              <a:t> </a:t>
            </a:r>
          </a:p>
          <a:p>
            <a:r>
              <a:rPr lang="en-GB" dirty="0"/>
              <a:t>Anderson EJ. ‘Rotavirus vaccines: viral shedding and risk of transmission’ Lancet Infectious Diseases 2008: volume 8, issue 10, pages 642-9</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251456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full list of adverse reactions associated with Rotarix is available in the marketing authorisation holder’s Summary of Product Characteristics.</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Anaphylaxis is a very rare side effect of most vaccines and facilities for its recognition and management must be available. </a:t>
            </a:r>
          </a:p>
          <a:p>
            <a:endParaRPr lang="fr-FR" dirty="0"/>
          </a:p>
          <a:p>
            <a:r>
              <a:rPr lang="fr-FR" dirty="0"/>
              <a:t>Rotarix SPC - https://www.medicines.org.uk/emc/product/2739</a:t>
            </a:r>
          </a:p>
          <a:p>
            <a:r>
              <a:rPr lang="fr-FR" dirty="0"/>
              <a:t> </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3027764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Research from some countries suggests that Rotarix may be associated with a very small increased risk of intussusception within seven days of immunisation, possibly up to 6 cases per 100,000 first doses given. The benefits of immunisation in preventing the consequences of rotavirus infection outweigh this small potential risk in young children. Because of the potential risk, and to reduce the likelihood of a temporal association with rotavirus vaccine, the first dose of vaccine should not be given after 16 weeks of age.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Parents should be advised that if the infant develops severe vomiting, abdominal pain and passes what looks like redcurrant jelly in their stools they should contact their doctor immediately.</a:t>
            </a:r>
          </a:p>
          <a:p>
            <a:endParaRPr lang="en-GB" sz="1200" b="0" i="0" u="none" strike="noStrike" kern="1200" baseline="0" dirty="0">
              <a:solidFill>
                <a:schemeClr val="tx1"/>
              </a:solidFill>
              <a:latin typeface="+mn-lt"/>
              <a:ea typeface="ヒラギノ角ゴ Pro W3" pitchFamily="84" charset="-128"/>
            </a:endParaRPr>
          </a:p>
          <a:p>
            <a:r>
              <a:rPr lang="en-GB" dirty="0"/>
              <a:t>Rotavirus. Green Book Chapter   </a:t>
            </a:r>
          </a:p>
          <a:p>
            <a:r>
              <a:rPr lang="en-GB" dirty="0"/>
              <a:t>https://www.gov.uk/government/organisations/public-health-england/series/immunisation-against-infectious-disease-the-green-book </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2712367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with all vaccine and other medicines registered healthcare professionals and patients are encouraged to report suspected adverse reactions to the Medicines and Healthcare products Regulatory Agency (MHRA) using the yellow card reporting scheme. </a:t>
            </a:r>
          </a:p>
          <a:p>
            <a:r>
              <a:rPr lang="en-GB" dirty="0"/>
              <a:t>Medicines and Healthcare products Regulatory Agency (MHRA) </a:t>
            </a:r>
          </a:p>
          <a:p>
            <a:r>
              <a:rPr lang="en-GB" dirty="0"/>
              <a:t>http://www.mhra.gov.uk</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dirty="0"/>
          </a:p>
        </p:txBody>
      </p:sp>
    </p:spTree>
    <p:extLst>
      <p:ext uri="{BB962C8B-B14F-4D97-AF65-F5344CB8AC3E}">
        <p14:creationId xmlns:p14="http://schemas.microsoft.com/office/powerpoint/2010/main" val="548860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Infants are called for their rotavirus vaccine at the same time as their other infant immunisations offered at 8 and 12 weeks of age, </a:t>
            </a:r>
            <a:r>
              <a:rPr lang="en-GB" dirty="0"/>
              <a:t>via the local Child Health Computer System or their GP surgery (whichever is the usual method of call/recall used in the area). Rotavirus vaccination should </a:t>
            </a:r>
            <a:r>
              <a:rPr lang="en-GB" sz="1200" kern="1200" dirty="0">
                <a:solidFill>
                  <a:schemeClr val="tx1"/>
                </a:solidFill>
                <a:effectLst/>
                <a:latin typeface="+mn-lt"/>
                <a:ea typeface="ヒラギノ角ゴ Pro W3" pitchFamily="84" charset="-128"/>
                <a:cs typeface="ヒラギノ角ゴ Pro W3" pitchFamily="84" charset="-128"/>
              </a:rPr>
              <a:t>be recorded in the same way as the other infant immunisations. </a:t>
            </a:r>
          </a:p>
          <a:p>
            <a:r>
              <a:rPr lang="en-GB" sz="1200" b="0" kern="1200" dirty="0">
                <a:solidFill>
                  <a:schemeClr val="tx1"/>
                </a:solidFill>
                <a:effectLst/>
                <a:latin typeface="+mn-lt"/>
                <a:ea typeface="ヒラギノ角ゴ Pro W3" pitchFamily="84" charset="-128"/>
                <a:cs typeface="ヒラギノ角ゴ Pro W3" pitchFamily="84" charset="-128"/>
              </a:rPr>
              <a:t>Note:</a:t>
            </a:r>
          </a:p>
          <a:p>
            <a:r>
              <a:rPr lang="en-GB" sz="1200" b="0" kern="1200" dirty="0">
                <a:solidFill>
                  <a:schemeClr val="tx1"/>
                </a:solidFill>
                <a:effectLst/>
                <a:latin typeface="+mn-lt"/>
                <a:ea typeface="ヒラギノ角ゴ Pro W3" pitchFamily="84" charset="-128"/>
                <a:cs typeface="ヒラギノ角ゴ Pro W3" pitchFamily="84" charset="-128"/>
              </a:rPr>
              <a:t>If an infant attends late for their vaccines due at 8 and</a:t>
            </a:r>
            <a:r>
              <a:rPr lang="en-GB" sz="1200" b="0" kern="1200" baseline="0" dirty="0">
                <a:solidFill>
                  <a:schemeClr val="tx1"/>
                </a:solidFill>
                <a:effectLst/>
                <a:latin typeface="+mn-lt"/>
                <a:ea typeface="ヒラギノ角ゴ Pro W3" pitchFamily="84" charset="-128"/>
                <a:cs typeface="ヒラギノ角ゴ Pro W3" pitchFamily="84" charset="-128"/>
              </a:rPr>
              <a:t> 12 weeks, </a:t>
            </a:r>
            <a:r>
              <a:rPr lang="en-GB" sz="1200" b="0" kern="1200" dirty="0">
                <a:solidFill>
                  <a:schemeClr val="tx1"/>
                </a:solidFill>
                <a:effectLst/>
                <a:latin typeface="+mn-lt"/>
                <a:ea typeface="ヒラギノ角ゴ Pro W3" pitchFamily="84" charset="-128"/>
                <a:cs typeface="ヒラギノ角ゴ Pro W3" pitchFamily="84" charset="-128"/>
              </a:rPr>
              <a:t>it is important to remember that both doses of</a:t>
            </a:r>
            <a:r>
              <a:rPr lang="en-GB" sz="1200" b="0" kern="1200" baseline="0" dirty="0">
                <a:solidFill>
                  <a:schemeClr val="tx1"/>
                </a:solidFill>
                <a:effectLst/>
                <a:latin typeface="+mn-lt"/>
                <a:ea typeface="ヒラギノ角ゴ Pro W3" pitchFamily="84" charset="-128"/>
                <a:cs typeface="ヒラギノ角ゴ Pro W3" pitchFamily="84" charset="-128"/>
              </a:rPr>
              <a:t> Rotarix vaccine </a:t>
            </a:r>
            <a:r>
              <a:rPr lang="en-GB" sz="1200" b="0" kern="1200" dirty="0">
                <a:solidFill>
                  <a:schemeClr val="tx1"/>
                </a:solidFill>
                <a:effectLst/>
                <a:latin typeface="+mn-lt"/>
                <a:ea typeface="ヒラギノ角ゴ Pro W3" pitchFamily="84" charset="-128"/>
                <a:cs typeface="ヒラギノ角ゴ Pro W3" pitchFamily="84" charset="-128"/>
              </a:rPr>
              <a:t>should be given by 24 weeks (that is up to age 23 weeks and 6 days) of age but preferably before 16 weeks of age. Infants who have not received a first dose by 15 weeks of age (ie up to age 14 weeks and 6 days) should not be offered Rotarix. This does not apply to the other routine infant immunisations which can be given if the infant presents late.</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2909953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COVER interactive dashboard </a:t>
            </a:r>
            <a:r>
              <a:rPr lang="en-US" dirty="0">
                <a:hlinkClick r:id="rId3"/>
              </a:rPr>
              <a:t>Childhood Vaccination Coverage Statistics - NHS Digital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https://digital.nhs.uk/data-and-information/publications/statistical/nhs-immunisation-statistics</a:t>
            </a:r>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4087531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impact of the rotavirus immunisation programme can be seen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https://www.gov.uk/government/statistics/national-norovirus-and-rotavirus-surveillance-reports-2022-to-2023-season/national-norovirus-and-rotavirus-report-week-28-report-data-up-to-week-26-2-july-2023</a:t>
            </a:r>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3010020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Rotavirus infection in the UK is seasonal, occurring mostly in winter and early spring (January to March), although there are also a small number of cases during the summer months.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Rotavirus particularly contributes to reported diarrhoea and vomiting illness in children aged under 5 years. In the first season following the introduction of the rotavirus vaccine in July 2013, a 77% decline in laboratory-confirmed rotavirus infections in infants was observed (Atchison and others, 2016) .The total number of laboratory-confirmed rotavirus infections each season has since remained low compared to the pre-vaccine period. </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https://assets.publishing.service.gov.uk/government/uploads/system/uploads/attachment_data/file/878578/Norovirus_update_2020_weeks_12_to_13.pdf</a:t>
            </a:r>
          </a:p>
          <a:p>
            <a:r>
              <a:rPr lang="en-GB" dirty="0"/>
              <a:t>https://www.gov.uk/government/statistics/norovirus-and-rotavirus-summary-of-surveillance-2019-to-2020 </a:t>
            </a:r>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1905366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laboratory confirmed reports of Rotavirus infections in infants has remained low each season compared to the pre-vaccine period.</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rotavirus season runs from week 27 in year one to week 26 in year 2, that is week 27, 2017 to week 26, 2018, July to June. This is to capture the winter peak of rotavirus activity in one season for reporting purposes.</a:t>
            </a:r>
          </a:p>
          <a:p>
            <a:endParaRPr lang="en-GB" dirty="0"/>
          </a:p>
          <a:p>
            <a:r>
              <a:rPr lang="en-GB" dirty="0"/>
              <a:t>https://assets.publishing.service.gov.uk/government/uploads/system/uploads/attachment_data/file/878578/Norovirus_update_2020_weeks_12_to_13.pdf</a:t>
            </a:r>
          </a:p>
          <a:p>
            <a:r>
              <a:rPr lang="en-GB" dirty="0"/>
              <a:t>https://www.gov.uk/government/statistics/norovirus-and-rotavirus-summary-of-surveillance-2019-to-2020 </a:t>
            </a:r>
            <a:endParaRPr lang="en-US" dirty="0"/>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444209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dirty="0"/>
          </a:p>
        </p:txBody>
      </p:sp>
    </p:spTree>
    <p:extLst>
      <p:ext uri="{BB962C8B-B14F-4D97-AF65-F5344CB8AC3E}">
        <p14:creationId xmlns:p14="http://schemas.microsoft.com/office/powerpoint/2010/main" val="90641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is a leading cause of gastroenteritis in infants and children throughout the world.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Gastroenteritis can have a number of possible causes, including norovirus infection or food poisoning. However, rotavirus is the leading cause in children.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It is a ubiquitous virus, virtually all children, rich or poor, living in the industrialised or developing world will become infected with rotavirus at least once by the time they are five years old.  Individuals can have repeat infections, but the repeat infections tend to be less severe than the original infection.  </a:t>
            </a:r>
          </a:p>
          <a:p>
            <a:r>
              <a:rPr lang="en-GB" sz="1200" kern="1200" dirty="0">
                <a:solidFill>
                  <a:schemeClr val="tx1"/>
                </a:solidFill>
                <a:effectLst/>
                <a:latin typeface="+mn-lt"/>
                <a:ea typeface="ヒラギノ角ゴ Pro W3" pitchFamily="84" charset="-128"/>
                <a:cs typeface="ヒラギノ角ゴ Pro W3" pitchFamily="84" charset="-128"/>
              </a:rPr>
              <a:t>Bernstein DI, Ward RL, Rotavirus. In Feigin RD, Cherry JD, editors. Textbook of Pediatric Infectious Diseases. 5th edition Volume 2. Philadelphia, Pa: Saunders; 2004, 4, pages 2,110-2,133</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Rotavirus is so named because of its wheel-like appearance under the electron microscope – the name rotavirus being derived from the Latin </a:t>
            </a:r>
            <a:r>
              <a:rPr lang="en-GB" sz="1200" i="1" kern="1200" dirty="0">
                <a:solidFill>
                  <a:schemeClr val="tx1"/>
                </a:solidFill>
                <a:effectLst/>
                <a:latin typeface="+mn-lt"/>
                <a:ea typeface="ヒラギノ角ゴ Pro W3" pitchFamily="84" charset="-128"/>
                <a:cs typeface="ヒラギノ角ゴ Pro W3" pitchFamily="84" charset="-128"/>
              </a:rPr>
              <a:t>rota</a:t>
            </a:r>
            <a:r>
              <a:rPr lang="en-GB" sz="1200" kern="1200" dirty="0">
                <a:solidFill>
                  <a:schemeClr val="tx1"/>
                </a:solidFill>
                <a:effectLst/>
                <a:latin typeface="+mn-lt"/>
                <a:ea typeface="ヒラギノ角ゴ Pro W3" pitchFamily="84" charset="-128"/>
                <a:cs typeface="ヒラギノ角ゴ Pro W3" pitchFamily="84" charset="-128"/>
              </a:rPr>
              <a:t>, meaning wheel. </a:t>
            </a:r>
          </a:p>
          <a:p>
            <a:r>
              <a:rPr lang="en-GB" sz="1200" kern="1200" dirty="0">
                <a:solidFill>
                  <a:schemeClr val="tx1"/>
                </a:solidFill>
                <a:effectLst/>
                <a:latin typeface="+mn-lt"/>
                <a:ea typeface="ヒラギノ角ゴ Pro W3" pitchFamily="84" charset="-128"/>
                <a:cs typeface="ヒラギノ角ゴ Pro W3" pitchFamily="84" charset="-128"/>
              </a:rPr>
              <a:t>There are a number of different strains of rotavirus. The vaccine protects against the most common circulating strains.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https://assets.publishing.service.gov.uk/government/uploads/system/uploads/attachment_data/file/457263/Green_Book_Chapter_27b_v3_0.pdf</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95551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is very infectious as the shedding of the virus in faeces may begin before the onset of major symptoms and may continue for several days after symptoms have resolved.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Bishop RF (1996) Natural history of human rotavirus infection. Archives of Virology 12 (Supplement) 119-128</a:t>
            </a:r>
          </a:p>
          <a:p>
            <a:r>
              <a:rPr lang="en-GB" sz="1200" kern="1200" dirty="0">
                <a:solidFill>
                  <a:schemeClr val="tx1"/>
                </a:solidFill>
                <a:effectLst/>
                <a:latin typeface="+mn-lt"/>
                <a:ea typeface="ヒラギノ角ゴ Pro W3" pitchFamily="84" charset="-128"/>
                <a:cs typeface="ヒラギノ角ゴ Pro W3" pitchFamily="84" charset="-128"/>
              </a:rPr>
              <a:t>Raebel MA, Ou BS. Rotavirus disease and its prevention in infants and children. Pharmacotherapy 1999: volume 19, pages 1,279-1,295</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dirty="0"/>
          </a:p>
        </p:txBody>
      </p:sp>
    </p:spTree>
    <p:extLst>
      <p:ext uri="{BB962C8B-B14F-4D97-AF65-F5344CB8AC3E}">
        <p14:creationId xmlns:p14="http://schemas.microsoft.com/office/powerpoint/2010/main" val="418409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More information on the clinical presentation is available at https://www.nhs.uk/conditions/vaccinations/rotavirus-vaccine/#what-is-rotavirus</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62348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Rotaviruses affect one of the main functions of the intestines – the absorption of water from digested food into the body. This is why one of the common symptoms is diarrhoea. </a:t>
            </a:r>
          </a:p>
          <a:p>
            <a:r>
              <a:rPr lang="en-GB" sz="1200" kern="1200" dirty="0">
                <a:solidFill>
                  <a:schemeClr val="tx1"/>
                </a:solidFill>
                <a:effectLst/>
                <a:latin typeface="+mn-lt"/>
                <a:ea typeface="ヒラギノ角ゴ Pro W3" pitchFamily="84" charset="-128"/>
                <a:cs typeface="ヒラギノ角ゴ Pro W3" pitchFamily="84" charset="-128"/>
              </a:rPr>
              <a:t>The combination of the symptoms of vomiting, diarrhoea and fever can lead to dehydration, requiring admission to hospital for intravenous rehydration.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Before</a:t>
            </a:r>
            <a:r>
              <a:rPr lang="en-GB" sz="1200" kern="1200" baseline="0" dirty="0">
                <a:solidFill>
                  <a:schemeClr val="tx1"/>
                </a:solidFill>
                <a:effectLst/>
                <a:latin typeface="+mn-lt"/>
                <a:ea typeface="ヒラギノ角ゴ Pro W3" pitchFamily="84" charset="-128"/>
                <a:cs typeface="ヒラギノ角ゴ Pro W3" pitchFamily="84" charset="-128"/>
              </a:rPr>
              <a:t> the introduction of the vaccine, a</a:t>
            </a:r>
            <a:r>
              <a:rPr lang="en-GB" sz="1200" kern="1200" dirty="0">
                <a:solidFill>
                  <a:schemeClr val="tx1"/>
                </a:solidFill>
                <a:effectLst/>
                <a:latin typeface="+mn-lt"/>
                <a:ea typeface="ヒラギノ角ゴ Pro W3" pitchFamily="84" charset="-128"/>
                <a:cs typeface="ヒラギノ角ゴ Pro W3" pitchFamily="84" charset="-128"/>
              </a:rPr>
              <a:t>lmost all babies were</a:t>
            </a:r>
            <a:r>
              <a:rPr lang="en-GB" sz="1200" kern="1200" baseline="0" dirty="0">
                <a:solidFill>
                  <a:schemeClr val="tx1"/>
                </a:solidFill>
                <a:effectLst/>
                <a:latin typeface="+mn-lt"/>
                <a:ea typeface="ヒラギノ角ゴ Pro W3" pitchFamily="84" charset="-128"/>
                <a:cs typeface="ヒラギノ角ゴ Pro W3" pitchFamily="84" charset="-128"/>
              </a:rPr>
              <a:t> expected to </a:t>
            </a:r>
            <a:r>
              <a:rPr lang="en-GB" sz="1200" kern="1200" dirty="0">
                <a:solidFill>
                  <a:schemeClr val="tx1"/>
                </a:solidFill>
                <a:effectLst/>
                <a:latin typeface="+mn-lt"/>
                <a:ea typeface="ヒラギノ角ゴ Pro W3" pitchFamily="84" charset="-128"/>
                <a:cs typeface="ヒラギノ角ゴ Pro W3" pitchFamily="84" charset="-128"/>
              </a:rPr>
              <a:t>get rotavirus within the first five years of life.</a:t>
            </a:r>
            <a:r>
              <a:rPr lang="en-GB" sz="1200" kern="1200" baseline="0" dirty="0">
                <a:solidFill>
                  <a:schemeClr val="tx1"/>
                </a:solidFill>
                <a:effectLst/>
                <a:latin typeface="+mn-lt"/>
                <a:ea typeface="ヒラギノ角ゴ Pro W3" pitchFamily="84" charset="-128"/>
                <a:cs typeface="ヒラギノ角ゴ Pro W3" pitchFamily="84" charset="-128"/>
              </a:rPr>
              <a:t> Of those,</a:t>
            </a:r>
            <a:r>
              <a:rPr lang="en-GB" sz="1200" kern="1200" dirty="0">
                <a:solidFill>
                  <a:schemeClr val="tx1"/>
                </a:solidFill>
                <a:effectLst/>
                <a:latin typeface="+mn-lt"/>
                <a:ea typeface="ヒラギノ角ゴ Pro W3" pitchFamily="84" charset="-128"/>
                <a:cs typeface="ヒラギノ角ゴ Pro W3" pitchFamily="84" charset="-128"/>
              </a:rPr>
              <a:t> about one in every five would need medical attention and about one in ten would</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be admitted to hospital with illnesses caused by the infection. </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Approximately 12,700 children were estimated to be admitted to hospital each year with rotavirus in England and Wales before the introduction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Although deaths from rotavirus in the UK are rare and are difficult to quantify accurately, there are likely to be approximately 3 to 4 a year in the UK. </a:t>
            </a:r>
          </a:p>
          <a:p>
            <a:r>
              <a:rPr lang="en-GB" sz="1200" kern="1200" dirty="0">
                <a:solidFill>
                  <a:schemeClr val="tx1"/>
                </a:solidFill>
                <a:effectLst/>
                <a:latin typeface="+mn-lt"/>
                <a:ea typeface="ヒラギノ角ゴ Pro W3" pitchFamily="84" charset="-128"/>
                <a:cs typeface="ヒラギノ角ゴ Pro W3" pitchFamily="84" charset="-128"/>
              </a:rPr>
              <a:t>Jit M, Pebody R, Chen M and others. ‘Estimating the number of deaths with rotavirus as a cause in England and Wales’ Human Vaccines and Immunotherapeutics 2007: volume 3, issue 1, pages 23-6</a:t>
            </a:r>
          </a:p>
          <a:p>
            <a:r>
              <a:rPr lang="en-GB" dirty="0"/>
              <a:t>https://assets.publishing.service.gov.uk/government/uploads/system/uploads/attachment_data/file/457263/Green_Book_Chapter_27b_v3_0.pdf</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dirty="0"/>
          </a:p>
        </p:txBody>
      </p:sp>
    </p:spTree>
    <p:extLst>
      <p:ext uri="{BB962C8B-B14F-4D97-AF65-F5344CB8AC3E}">
        <p14:creationId xmlns:p14="http://schemas.microsoft.com/office/powerpoint/2010/main" val="25540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a:t>
            </a:r>
            <a:r>
              <a:rPr lang="en-GB" sz="1200" b="0" kern="1200" dirty="0">
                <a:solidFill>
                  <a:schemeClr val="tx1"/>
                </a:solidFill>
                <a:effectLst/>
                <a:latin typeface="+mn-lt"/>
                <a:ea typeface="ヒラギノ角ゴ Pro W3" pitchFamily="84" charset="-128"/>
                <a:cs typeface="ヒラギノ角ゴ Pro W3" pitchFamily="84" charset="-128"/>
              </a:rPr>
              <a:t>is a very </a:t>
            </a:r>
            <a:r>
              <a:rPr lang="en-GB" sz="1200" kern="1200" dirty="0">
                <a:solidFill>
                  <a:schemeClr val="tx1"/>
                </a:solidFill>
                <a:effectLst/>
                <a:latin typeface="+mn-lt"/>
                <a:ea typeface="ヒラギノ角ゴ Pro W3" pitchFamily="84" charset="-128"/>
                <a:cs typeface="ヒラギノ角ゴ Pro W3" pitchFamily="84" charset="-128"/>
              </a:rPr>
              <a:t>infectious pathogen and infants with rotavirus gastroenteritis can shed 100 billion infectious particles per gram of faeces but the infectious dose for humans may be as low as 10 infectious particles.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Studies have also shown that in addition to being stable in most environmental conditions, rotavirus is also relatively resistant to most commonly used soaps and disinfectants. This allows the virus to persist in the environment and retain the potential to cause infection for significant periods of time.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Ansari SA, Springthorpe VS, Satter SA. ‘Survival and vehicular spread of human rotaviruses: Possible relation to seasonality of outbreaks’ Research and Reviews of Infectious Diseases 1991: volume 13, pages 448-461</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Bishop RF. ‘Natural history of human rotavirus infection’ Archives of Virology 1996: volume 12 (supplement), pages 119-128</a:t>
            </a: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194780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effectLst/>
                <a:latin typeface="+mn-lt"/>
                <a:ea typeface="ヒラギノ角ゴ Pro W3" pitchFamily="84" charset="-128"/>
                <a:cs typeface="ヒラギノ角ゴ Pro W3" pitchFamily="84" charset="-128"/>
              </a:rPr>
              <a:t>This graph shows the age of the laboratory confirmed cases of rotavirus in England</a:t>
            </a:r>
            <a:r>
              <a:rPr lang="en-GB" sz="1200" kern="1200" baseline="0" dirty="0">
                <a:solidFill>
                  <a:srgbClr val="FF0000"/>
                </a:solidFill>
                <a:effectLst/>
                <a:latin typeface="+mn-lt"/>
                <a:ea typeface="ヒラギノ角ゴ Pro W3" pitchFamily="84" charset="-128"/>
                <a:cs typeface="ヒラギノ角ゴ Pro W3" pitchFamily="84" charset="-128"/>
              </a:rPr>
              <a:t> and Wales </a:t>
            </a:r>
            <a:r>
              <a:rPr lang="en-GB" sz="1200" kern="1200" dirty="0">
                <a:solidFill>
                  <a:srgbClr val="FF0000"/>
                </a:solidFill>
                <a:effectLst/>
                <a:latin typeface="+mn-lt"/>
                <a:ea typeface="ヒラギノ角ゴ Pro W3" pitchFamily="84" charset="-128"/>
                <a:cs typeface="ヒラギノ角ゴ Pro W3" pitchFamily="84" charset="-128"/>
              </a:rPr>
              <a:t>between</a:t>
            </a:r>
            <a:r>
              <a:rPr lang="en-GB" sz="1200" kern="1200" baseline="0" dirty="0">
                <a:solidFill>
                  <a:srgbClr val="FF0000"/>
                </a:solidFill>
                <a:effectLst/>
                <a:latin typeface="+mn-lt"/>
                <a:ea typeface="ヒラギノ角ゴ Pro W3" pitchFamily="84" charset="-128"/>
                <a:cs typeface="ヒラギノ角ゴ Pro W3" pitchFamily="84" charset="-128"/>
              </a:rPr>
              <a:t> 2000 and </a:t>
            </a:r>
            <a:r>
              <a:rPr lang="en-GB" sz="1200" kern="1200" dirty="0">
                <a:solidFill>
                  <a:srgbClr val="FF0000"/>
                </a:solidFill>
                <a:effectLst/>
                <a:latin typeface="+mn-lt"/>
                <a:ea typeface="ヒラギノ角ゴ Pro W3" pitchFamily="84" charset="-128"/>
                <a:cs typeface="ヒラギノ角ゴ Pro W3" pitchFamily="84" charset="-128"/>
              </a:rPr>
              <a:t>2012.</a:t>
            </a:r>
            <a:r>
              <a:rPr lang="en-GB" sz="1200" kern="1200" baseline="0" dirty="0">
                <a:solidFill>
                  <a:srgbClr val="FF0000"/>
                </a:solidFill>
                <a:effectLst/>
                <a:latin typeface="+mn-lt"/>
                <a:ea typeface="ヒラギノ角ゴ Pro W3" pitchFamily="84" charset="-128"/>
                <a:cs typeface="ヒラギノ角ゴ Pro W3" pitchFamily="84" charset="-128"/>
              </a:rPr>
              <a:t> </a:t>
            </a:r>
            <a:r>
              <a:rPr lang="en-GB" sz="1200" kern="1200" dirty="0">
                <a:solidFill>
                  <a:srgbClr val="FF0000"/>
                </a:solidFill>
                <a:effectLst/>
                <a:latin typeface="+mn-lt"/>
                <a:ea typeface="ヒラギノ角ゴ Pro W3" pitchFamily="84" charset="-128"/>
                <a:cs typeface="ヒラギノ角ゴ Pro W3" pitchFamily="84" charset="-128"/>
              </a:rPr>
              <a:t> Most of these occurred in children under 5 years of age and about two thirds of these were in children less than 2 years 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r>
              <a:rPr lang="en-GB" sz="1200" kern="1200" dirty="0">
                <a:solidFill>
                  <a:srgbClr val="FF0000"/>
                </a:solidFill>
                <a:effectLst/>
                <a:latin typeface="+mn-lt"/>
                <a:ea typeface="ヒラギノ角ゴ Pro W3" pitchFamily="84" charset="-128"/>
                <a:cs typeface="ヒラギノ角ゴ Pro W3" pitchFamily="84" charset="-128"/>
              </a:rPr>
              <a:t>This graph shows </a:t>
            </a:r>
            <a:r>
              <a:rPr lang="en-GB" sz="1200" kern="1200" dirty="0">
                <a:solidFill>
                  <a:schemeClr val="tx1"/>
                </a:solidFill>
                <a:effectLst/>
                <a:latin typeface="+mn-lt"/>
                <a:ea typeface="ヒラギノ角ゴ Pro W3" pitchFamily="84" charset="-128"/>
                <a:cs typeface="ヒラギノ角ゴ Pro W3" pitchFamily="84" charset="-128"/>
              </a:rPr>
              <a:t>c</a:t>
            </a:r>
            <a:r>
              <a:rPr lang="en-GB" sz="1200" dirty="0"/>
              <a:t>onfirmed rotavirus infections in children under 5 years of age by age in months,</a:t>
            </a:r>
            <a:r>
              <a:rPr lang="en-GB" sz="1200" baseline="0" dirty="0"/>
              <a:t> showing clearly that the highest incidence of infection is in children under one year, with most infections occurring in children </a:t>
            </a:r>
            <a:r>
              <a:rPr lang="en-GB" sz="1200" kern="1200" dirty="0">
                <a:solidFill>
                  <a:schemeClr val="tx1"/>
                </a:solidFill>
                <a:effectLst/>
                <a:latin typeface="+mn-lt"/>
                <a:ea typeface="ヒラギノ角ゴ Pro W3" pitchFamily="84" charset="-128"/>
                <a:cs typeface="ヒラギノ角ゴ Pro W3" pitchFamily="84" charset="-128"/>
              </a:rPr>
              <a:t>between one month and four years of age. </a:t>
            </a:r>
            <a:r>
              <a:rPr lang="en-GB" sz="1200" kern="1200" baseline="0" dirty="0">
                <a:solidFill>
                  <a:srgbClr val="FF0000"/>
                </a:solidFill>
                <a:effectLst/>
                <a:latin typeface="+mn-lt"/>
              </a:rPr>
              <a:t>T</a:t>
            </a:r>
            <a:r>
              <a:rPr lang="en-GB" sz="1200" kern="1200" dirty="0">
                <a:solidFill>
                  <a:srgbClr val="FF0000"/>
                </a:solidFill>
                <a:effectLst/>
                <a:latin typeface="+mn-lt"/>
                <a:ea typeface="ヒラギノ角ゴ Pro W3" pitchFamily="84" charset="-128"/>
                <a:cs typeface="ヒラギノ角ゴ Pro W3" pitchFamily="84" charset="-128"/>
              </a:rPr>
              <a:t>he</a:t>
            </a:r>
            <a:r>
              <a:rPr lang="en-GB" sz="1200" kern="1200" baseline="0" dirty="0">
                <a:solidFill>
                  <a:srgbClr val="FF0000"/>
                </a:solidFill>
                <a:effectLst/>
                <a:latin typeface="+mn-lt"/>
                <a:ea typeface="ヒラギノ角ゴ Pro W3" pitchFamily="84" charset="-128"/>
                <a:cs typeface="ヒラギノ角ゴ Pro W3" pitchFamily="84" charset="-128"/>
              </a:rPr>
              <a:t> case numbers shown in this graph </a:t>
            </a:r>
            <a:r>
              <a:rPr lang="en-GB" sz="1200" kern="1200" dirty="0">
                <a:solidFill>
                  <a:srgbClr val="FF0000"/>
                </a:solidFill>
                <a:effectLst/>
                <a:latin typeface="+mn-lt"/>
                <a:ea typeface="ヒラギノ角ゴ Pro W3" pitchFamily="84" charset="-128"/>
                <a:cs typeface="ヒラギノ角ゴ Pro W3" pitchFamily="84" charset="-128"/>
              </a:rPr>
              <a:t>are just the tip of the iceberg as most cases won’t be laboratory confirmed.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Children under</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one year and, in particular, those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younger than six months are at increased risk of dehydration.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Infection in newborns is common but tends to be either mild or asymptomatic because of protection from circulating maternal antibodies.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Grillner L, Broberger U, Chrystie I and others. ‘Rotavirus infections in newborns: an epidemiological and clinical study’ Scandinavian Journal of Infectious Diseases 1985: volume 17, issue 4, pages 349-355</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Bishop RF. ‘Natural history of human rotavirus infection’ In: Kapikian AZ (editor) Viral infections of the gastroenteritis tract. New York: Marcel Dekker 1994: pages 131-67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effectLst/>
                <a:latin typeface="+mn-lt"/>
                <a:ea typeface="ヒラギノ角ゴ Pro W3" pitchFamily="84" charset="-128"/>
                <a:cs typeface="ヒラギノ角ゴ Pro W3" pitchFamily="84" charset="-128"/>
              </a:rPr>
              <a:t>Source of data: Rotavrius LabBase, Health Protection Agency. The Green Book. </a:t>
            </a:r>
            <a:r>
              <a:rPr lang="en-US" dirty="0">
                <a:hlinkClick r:id="rId3"/>
              </a:rPr>
              <a:t>Chapter 27b (publishing.service.gov.uk)</a:t>
            </a:r>
            <a:endParaRPr lang="en-GB" sz="1200" kern="1200" dirty="0">
              <a:solidFill>
                <a:srgbClr val="FF0000"/>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dirty="0"/>
          </a:p>
        </p:txBody>
      </p:sp>
    </p:spTree>
    <p:extLst>
      <p:ext uri="{BB962C8B-B14F-4D97-AF65-F5344CB8AC3E}">
        <p14:creationId xmlns:p14="http://schemas.microsoft.com/office/powerpoint/2010/main" val="293488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dirty="0"/>
              <a:t>The infant rotavirus immunisation programme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404376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dc.bmj.com/content/archdischild/105/6/553.full.pdf" TargetMode="External"/><Relationship Id="rId2" Type="http://schemas.openxmlformats.org/officeDocument/2006/relationships/hyperlink" Target="https://www.sciencedirect.com/science/article/pii/S0264410X10010340?via%3Dihu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uk/government/publications/rotavirus-vaccine-and-scid-newborn-screening-evalu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ov.uk/government/publications/rotavirus-vaccine-and-scid-newborn-screening-evalu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app.powerbi.com/view?r=eyJrIjoiZTI3NWZhNzItMTIyZS00OWM2LTg0MzMtOGY5YTJjMGY0MjI1IiwidCI6IjUwZjYwNzFmLWJiZmUtNDAxYS04ODAzLTY3Mzc0OGU2MjllMiIsImMiOjh9"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gov.uk/government/publications/rotavirus-the-green-book-chapter-27b" TargetMode="External"/><Relationship Id="rId13" Type="http://schemas.openxmlformats.org/officeDocument/2006/relationships/hyperlink" Target="https://vaccineknowledge.ox.ac.uk/rotavirus-vaccine" TargetMode="External"/><Relationship Id="rId3" Type="http://schemas.openxmlformats.org/officeDocument/2006/relationships/image" Target="../media/image23.jpeg"/><Relationship Id="rId7" Type="http://schemas.openxmlformats.org/officeDocument/2006/relationships/hyperlink" Target="https://www.gov.uk/report-problem-medicine-medical-device" TargetMode="External"/><Relationship Id="rId12" Type="http://schemas.openxmlformats.org/officeDocument/2006/relationships/hyperlink" Target="https://www.nhs.uk/conditions/vaccinations/rotavirus-vaccin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medicines.org.uk/emc/medicine/33598" TargetMode="External"/><Relationship Id="rId11" Type="http://schemas.openxmlformats.org/officeDocument/2006/relationships/hyperlink" Target="https://www.nhs.uk/conditions/diarrhoea-and-vomiting/" TargetMode="External"/><Relationship Id="rId5" Type="http://schemas.openxmlformats.org/officeDocument/2006/relationships/hyperlink" Target="https://www.gov.uk/government/publications/rotavirus-qas-for-healthcare-practitioners" TargetMode="External"/><Relationship Id="rId15" Type="http://schemas.openxmlformats.org/officeDocument/2006/relationships/hyperlink" Target="https://www.immunology.org/public-information" TargetMode="External"/><Relationship Id="rId10" Type="http://schemas.openxmlformats.org/officeDocument/2006/relationships/hyperlink" Target="https://www.gov.uk/government/publications/a-guide-to-immunisations-for-babies-up-to-13-months-of-age" TargetMode="External"/><Relationship Id="rId4" Type="http://schemas.openxmlformats.org/officeDocument/2006/relationships/hyperlink" Target="https://www.gov.uk/government/collections/rotavirus-vaccination-progarmme-for-infants" TargetMode="External"/><Relationship Id="rId9" Type="http://schemas.openxmlformats.org/officeDocument/2006/relationships/hyperlink" Target="https://www.gov.uk/government/publications/rotavirus-vaccine-rotarix-patient-group-direction-pgd-template" TargetMode="External"/><Relationship Id="rId14" Type="http://schemas.openxmlformats.org/officeDocument/2006/relationships/hyperlink" Target="https://www.gov.uk/government/collections/norovirus-guidance-data-and-analysi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collections/rotavirus-vaccination-progarmme-for-infants" TargetMode="External"/><Relationship Id="rId2" Type="http://schemas.openxmlformats.org/officeDocument/2006/relationships/hyperlink" Target="https://www.gov.uk/government/publications/rotavirus-qas-for-healthcare-practitione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sz="4400" dirty="0"/>
              <a:t>The rotavirus vaccination programme </a:t>
            </a:r>
          </a:p>
        </p:txBody>
      </p:sp>
      <p:sp>
        <p:nvSpPr>
          <p:cNvPr id="7" name="TextBox 6">
            <a:extLst>
              <a:ext uri="{FF2B5EF4-FFF2-40B4-BE49-F238E27FC236}">
                <a16:creationId xmlns:a16="http://schemas.microsoft.com/office/drawing/2014/main" id="{DF030C09-BF93-09CC-ADD9-DF2AD8827855}"/>
              </a:ext>
            </a:extLst>
          </p:cNvPr>
          <p:cNvSpPr txBox="1"/>
          <p:nvPr/>
        </p:nvSpPr>
        <p:spPr>
          <a:xfrm>
            <a:off x="512955" y="5568815"/>
            <a:ext cx="6098458" cy="646331"/>
          </a:xfrm>
          <a:prstGeom prst="rect">
            <a:avLst/>
          </a:prstGeom>
          <a:noFill/>
        </p:spPr>
        <p:txBody>
          <a:bodyPr wrap="square">
            <a:spAutoFit/>
          </a:bodyPr>
          <a:lstStyle/>
          <a:p>
            <a:r>
              <a:rPr lang="en-GB" dirty="0">
                <a:solidFill>
                  <a:schemeClr val="bg1"/>
                </a:solidFill>
              </a:rPr>
              <a:t>Information for healthcare practitioners</a:t>
            </a:r>
          </a:p>
          <a:p>
            <a:r>
              <a:rPr lang="en-GB" dirty="0">
                <a:solidFill>
                  <a:schemeClr val="bg1"/>
                </a:solidFill>
              </a:rPr>
              <a:t>Updated May 2024</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F712-F388-E867-934C-0956BB46E3B5}"/>
              </a:ext>
            </a:extLst>
          </p:cNvPr>
          <p:cNvSpPr>
            <a:spLocks noGrp="1"/>
          </p:cNvSpPr>
          <p:nvPr>
            <p:ph type="title"/>
          </p:nvPr>
        </p:nvSpPr>
        <p:spPr/>
        <p:txBody>
          <a:bodyPr/>
          <a:lstStyle/>
          <a:p>
            <a:r>
              <a:rPr lang="en-GB" dirty="0"/>
              <a:t>Transmission of rotavirus</a:t>
            </a:r>
            <a:endParaRPr lang="en-US" dirty="0"/>
          </a:p>
        </p:txBody>
      </p:sp>
      <p:sp>
        <p:nvSpPr>
          <p:cNvPr id="3" name="Content Placeholder 2">
            <a:extLst>
              <a:ext uri="{FF2B5EF4-FFF2-40B4-BE49-F238E27FC236}">
                <a16:creationId xmlns:a16="http://schemas.microsoft.com/office/drawing/2014/main" id="{95C95989-FF5F-337D-418F-751F79D31843}"/>
              </a:ext>
            </a:extLst>
          </p:cNvPr>
          <p:cNvSpPr>
            <a:spLocks noGrp="1"/>
          </p:cNvSpPr>
          <p:nvPr>
            <p:ph idx="1"/>
          </p:nvPr>
        </p:nvSpPr>
        <p:spPr/>
        <p:txBody>
          <a:bodyPr/>
          <a:lstStyle/>
          <a:p>
            <a:pPr marL="0" indent="0">
              <a:buNone/>
            </a:pPr>
            <a:r>
              <a:rPr lang="en-GB" dirty="0"/>
              <a:t>Rotavirus is highly infectious</a:t>
            </a:r>
          </a:p>
          <a:p>
            <a:pPr lvl="0">
              <a:buFont typeface="Arial" pitchFamily="34" charset="0"/>
              <a:buChar char="•"/>
            </a:pPr>
            <a:r>
              <a:rPr lang="en-GB" dirty="0"/>
              <a:t>as few as 10 to 100 virus particles may cause disease </a:t>
            </a:r>
          </a:p>
          <a:p>
            <a:pPr lvl="0">
              <a:buFont typeface="Arial" pitchFamily="34" charset="0"/>
              <a:buChar char="•"/>
            </a:pPr>
            <a:r>
              <a:rPr lang="en-GB" dirty="0"/>
              <a:t>transmission is mainly via the faecal-oral route</a:t>
            </a:r>
          </a:p>
          <a:p>
            <a:r>
              <a:rPr lang="en-GB" dirty="0"/>
              <a:t>traces of infected faeces on surfaces or utensils (for example from insufficient handwashing after using the toilet) can lead to transmission</a:t>
            </a:r>
          </a:p>
          <a:p>
            <a:r>
              <a:rPr lang="en-GB" dirty="0"/>
              <a:t>respiratory transmission can occur (that is small droplets of aerosolised infected faeces are inhaled)</a:t>
            </a:r>
            <a:endParaRPr lang="en-US" dirty="0"/>
          </a:p>
        </p:txBody>
      </p:sp>
      <p:sp>
        <p:nvSpPr>
          <p:cNvPr id="4" name="Footer Placeholder 3">
            <a:extLst>
              <a:ext uri="{FF2B5EF4-FFF2-40B4-BE49-F238E27FC236}">
                <a16:creationId xmlns:a16="http://schemas.microsoft.com/office/drawing/2014/main" id="{145D74D4-CDF1-3EB3-5D83-F8995F16E28C}"/>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BE83B40F-C1AB-DC10-0107-B8FAE6F243AB}"/>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331501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FBCC-6544-F690-320B-37B966D723C7}"/>
              </a:ext>
            </a:extLst>
          </p:cNvPr>
          <p:cNvSpPr>
            <a:spLocks noGrp="1"/>
          </p:cNvSpPr>
          <p:nvPr>
            <p:ph type="title"/>
          </p:nvPr>
        </p:nvSpPr>
        <p:spPr/>
        <p:txBody>
          <a:bodyPr>
            <a:normAutofit fontScale="90000"/>
          </a:bodyPr>
          <a:lstStyle/>
          <a:p>
            <a:r>
              <a:rPr lang="en-GB" sz="4000" dirty="0"/>
              <a:t>Rotavirus infection by age (prior to vaccine programme implementation)</a:t>
            </a:r>
            <a:endParaRPr lang="en-US" dirty="0"/>
          </a:p>
        </p:txBody>
      </p:sp>
      <p:sp>
        <p:nvSpPr>
          <p:cNvPr id="4" name="Footer Placeholder 3">
            <a:extLst>
              <a:ext uri="{FF2B5EF4-FFF2-40B4-BE49-F238E27FC236}">
                <a16:creationId xmlns:a16="http://schemas.microsoft.com/office/drawing/2014/main" id="{BC8B1724-569C-BE72-9F1D-3B487653DE82}"/>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3DE4E7FE-27E7-CCD3-48C0-78DA3FF9823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
        <p:nvSpPr>
          <p:cNvPr id="6" name="TextBox 5">
            <a:extLst>
              <a:ext uri="{FF2B5EF4-FFF2-40B4-BE49-F238E27FC236}">
                <a16:creationId xmlns:a16="http://schemas.microsoft.com/office/drawing/2014/main" id="{87FB8BA3-4A93-44C5-EE65-84C3E32EC508}"/>
              </a:ext>
            </a:extLst>
          </p:cNvPr>
          <p:cNvSpPr txBox="1"/>
          <p:nvPr/>
        </p:nvSpPr>
        <p:spPr>
          <a:xfrm>
            <a:off x="330205" y="6131073"/>
            <a:ext cx="8784976" cy="307777"/>
          </a:xfrm>
          <a:prstGeom prst="rect">
            <a:avLst/>
          </a:prstGeom>
          <a:noFill/>
        </p:spPr>
        <p:txBody>
          <a:bodyPr wrap="square" rtlCol="0">
            <a:spAutoFit/>
          </a:bodyPr>
          <a:lstStyle/>
          <a:p>
            <a:r>
              <a:rPr lang="en-GB" sz="1400" dirty="0"/>
              <a:t>Confirmed rotavirus infections in children under 5 years of age, 2000 – 2011 (England and Wales)</a:t>
            </a:r>
          </a:p>
        </p:txBody>
      </p:sp>
      <p:sp>
        <p:nvSpPr>
          <p:cNvPr id="8" name="Rectangle 7">
            <a:extLst>
              <a:ext uri="{FF2B5EF4-FFF2-40B4-BE49-F238E27FC236}">
                <a16:creationId xmlns:a16="http://schemas.microsoft.com/office/drawing/2014/main" id="{05065CA6-8254-4E1C-7988-A87D4F361591}"/>
              </a:ext>
            </a:extLst>
          </p:cNvPr>
          <p:cNvSpPr/>
          <p:nvPr/>
        </p:nvSpPr>
        <p:spPr>
          <a:xfrm>
            <a:off x="9236432" y="1934062"/>
            <a:ext cx="2516953" cy="3693319"/>
          </a:xfrm>
          <a:prstGeom prst="rect">
            <a:avLst/>
          </a:prstGeom>
        </p:spPr>
        <p:txBody>
          <a:bodyPr wrap="square">
            <a:spAutoFit/>
          </a:bodyPr>
          <a:lstStyle/>
          <a:p>
            <a:pPr marL="285750" indent="-285750">
              <a:buFont typeface="Arial" panose="020B0604020202020204" pitchFamily="34" charset="0"/>
              <a:buChar char="•"/>
            </a:pPr>
            <a:r>
              <a:rPr lang="en-GB" dirty="0"/>
              <a:t>most cases occurred in children under 5 years of age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about two thirds occurred in children less than 2 years old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highest incidence in children under one year</a:t>
            </a:r>
          </a:p>
        </p:txBody>
      </p:sp>
      <p:pic>
        <p:nvPicPr>
          <p:cNvPr id="11" name="Picture 2">
            <a:extLst>
              <a:ext uri="{FF2B5EF4-FFF2-40B4-BE49-F238E27FC236}">
                <a16:creationId xmlns:a16="http://schemas.microsoft.com/office/drawing/2014/main" id="{FF51AADD-E384-6716-3386-9B6AC8C4EF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8546" y="1292402"/>
            <a:ext cx="6838919" cy="499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11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10DC-CA35-6046-A4F1-60DBE8C658B1}"/>
              </a:ext>
            </a:extLst>
          </p:cNvPr>
          <p:cNvSpPr>
            <a:spLocks noGrp="1"/>
          </p:cNvSpPr>
          <p:nvPr>
            <p:ph type="title"/>
          </p:nvPr>
        </p:nvSpPr>
        <p:spPr>
          <a:xfrm>
            <a:off x="529376" y="54025"/>
            <a:ext cx="11133248" cy="972607"/>
          </a:xfrm>
        </p:spPr>
        <p:txBody>
          <a:bodyPr>
            <a:noAutofit/>
          </a:bodyPr>
          <a:lstStyle/>
          <a:p>
            <a:r>
              <a:rPr lang="en-GB" sz="2900" dirty="0"/>
              <a:t>Rotavirus laboratory reports in England by week during 2021-to-2022 and 2022-to-2023 seasons, compared to 5-season </a:t>
            </a:r>
            <a:br>
              <a:rPr lang="en-GB" sz="2900" dirty="0"/>
            </a:br>
            <a:r>
              <a:rPr lang="en-GB" sz="2900" dirty="0"/>
              <a:t>average</a:t>
            </a:r>
            <a:endParaRPr lang="en-US" sz="2900" dirty="0"/>
          </a:p>
        </p:txBody>
      </p:sp>
      <p:sp>
        <p:nvSpPr>
          <p:cNvPr id="4" name="Footer Placeholder 3">
            <a:extLst>
              <a:ext uri="{FF2B5EF4-FFF2-40B4-BE49-F238E27FC236}">
                <a16:creationId xmlns:a16="http://schemas.microsoft.com/office/drawing/2014/main" id="{DB818CD3-1FCD-222D-7A8F-CC7A71EA5B24}"/>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27255427-805A-FF3A-1A03-B0F0E14EA47A}"/>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
        <p:nvSpPr>
          <p:cNvPr id="6" name="Rectangle 5">
            <a:extLst>
              <a:ext uri="{FF2B5EF4-FFF2-40B4-BE49-F238E27FC236}">
                <a16:creationId xmlns:a16="http://schemas.microsoft.com/office/drawing/2014/main" id="{2624A529-F0A6-CF93-7DF7-B78C9C1294CA}"/>
              </a:ext>
            </a:extLst>
          </p:cNvPr>
          <p:cNvSpPr/>
          <p:nvPr/>
        </p:nvSpPr>
        <p:spPr>
          <a:xfrm>
            <a:off x="9110547" y="2677512"/>
            <a:ext cx="2484343" cy="1938992"/>
          </a:xfrm>
          <a:prstGeom prst="rect">
            <a:avLst/>
          </a:prstGeom>
        </p:spPr>
        <p:txBody>
          <a:bodyPr wrap="square">
            <a:spAutoFit/>
          </a:bodyPr>
          <a:lstStyle/>
          <a:p>
            <a:r>
              <a:rPr lang="en-GB" sz="2000" dirty="0"/>
              <a:t>rotavirus infection in the UK is seasonal, occurring mostly in winter and early spring (January to March)</a:t>
            </a:r>
          </a:p>
        </p:txBody>
      </p:sp>
      <p:pic>
        <p:nvPicPr>
          <p:cNvPr id="11" name="Content Placeholder 10">
            <a:extLst>
              <a:ext uri="{FF2B5EF4-FFF2-40B4-BE49-F238E27FC236}">
                <a16:creationId xmlns:a16="http://schemas.microsoft.com/office/drawing/2014/main" id="{63987E69-C51D-3873-E6BB-85EDA918690E}"/>
              </a:ext>
            </a:extLst>
          </p:cNvPr>
          <p:cNvPicPr>
            <a:picLocks noGrp="1" noChangeAspect="1"/>
          </p:cNvPicPr>
          <p:nvPr>
            <p:ph idx="1"/>
          </p:nvPr>
        </p:nvPicPr>
        <p:blipFill>
          <a:blip r:embed="rId3"/>
          <a:stretch>
            <a:fillRect/>
          </a:stretch>
        </p:blipFill>
        <p:spPr>
          <a:xfrm>
            <a:off x="2248605" y="1741696"/>
            <a:ext cx="6895006" cy="4605082"/>
          </a:xfrm>
          <a:prstGeom prst="rect">
            <a:avLst/>
          </a:prstGeom>
        </p:spPr>
      </p:pic>
    </p:spTree>
    <p:extLst>
      <p:ext uri="{BB962C8B-B14F-4D97-AF65-F5344CB8AC3E}">
        <p14:creationId xmlns:p14="http://schemas.microsoft.com/office/powerpoint/2010/main" val="411747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808D-1511-9D0E-0C02-51252337A3AF}"/>
              </a:ext>
            </a:extLst>
          </p:cNvPr>
          <p:cNvSpPr>
            <a:spLocks noGrp="1"/>
          </p:cNvSpPr>
          <p:nvPr>
            <p:ph type="title"/>
          </p:nvPr>
        </p:nvSpPr>
        <p:spPr>
          <a:xfrm>
            <a:off x="130629" y="164509"/>
            <a:ext cx="11042644" cy="972607"/>
          </a:xfrm>
        </p:spPr>
        <p:txBody>
          <a:bodyPr>
            <a:normAutofit fontScale="90000"/>
          </a:bodyPr>
          <a:lstStyle/>
          <a:p>
            <a:r>
              <a:rPr lang="en-GB" dirty="0"/>
              <a:t>Epidemiology of rotavirus in England and Wales prior to and following introduction of the vaccination programme</a:t>
            </a:r>
            <a:endParaRPr lang="en-US" dirty="0"/>
          </a:p>
        </p:txBody>
      </p:sp>
      <p:sp>
        <p:nvSpPr>
          <p:cNvPr id="4" name="Footer Placeholder 3">
            <a:extLst>
              <a:ext uri="{FF2B5EF4-FFF2-40B4-BE49-F238E27FC236}">
                <a16:creationId xmlns:a16="http://schemas.microsoft.com/office/drawing/2014/main" id="{4C21745B-5862-48FC-740B-6A40D574CBA0}"/>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8F962527-0837-ED4F-6FBF-60834792D5F7}"/>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
        <p:nvSpPr>
          <p:cNvPr id="10" name="TextBox 9">
            <a:extLst>
              <a:ext uri="{FF2B5EF4-FFF2-40B4-BE49-F238E27FC236}">
                <a16:creationId xmlns:a16="http://schemas.microsoft.com/office/drawing/2014/main" id="{D1FBF377-AD2E-0C1E-1766-E85B8C9B7C4B}"/>
              </a:ext>
            </a:extLst>
          </p:cNvPr>
          <p:cNvSpPr txBox="1"/>
          <p:nvPr/>
        </p:nvSpPr>
        <p:spPr>
          <a:xfrm>
            <a:off x="1066918" y="5936959"/>
            <a:ext cx="9550170" cy="369332"/>
          </a:xfrm>
          <a:prstGeom prst="rect">
            <a:avLst/>
          </a:prstGeom>
          <a:noFill/>
        </p:spPr>
        <p:txBody>
          <a:bodyPr wrap="square">
            <a:spAutoFit/>
          </a:bodyPr>
          <a:lstStyle/>
          <a:p>
            <a:r>
              <a:rPr lang="en-GB" sz="1800" dirty="0"/>
              <a:t>Laboratory reports of rotavirus (rate per 100,000) in England and Wales (2007 – 2016)</a:t>
            </a:r>
            <a:endParaRPr lang="en-GB" sz="1000" dirty="0"/>
          </a:p>
        </p:txBody>
      </p:sp>
      <p:pic>
        <p:nvPicPr>
          <p:cNvPr id="7" name="Picture 6">
            <a:extLst>
              <a:ext uri="{FF2B5EF4-FFF2-40B4-BE49-F238E27FC236}">
                <a16:creationId xmlns:a16="http://schemas.microsoft.com/office/drawing/2014/main" id="{00028C2C-D616-6BA6-E839-B5F6E0357FD9}"/>
              </a:ext>
            </a:extLst>
          </p:cNvPr>
          <p:cNvPicPr>
            <a:picLocks noChangeAspect="1"/>
          </p:cNvPicPr>
          <p:nvPr/>
        </p:nvPicPr>
        <p:blipFill>
          <a:blip r:embed="rId3"/>
          <a:stretch>
            <a:fillRect/>
          </a:stretch>
        </p:blipFill>
        <p:spPr>
          <a:xfrm>
            <a:off x="578715" y="1627980"/>
            <a:ext cx="9885232" cy="4320006"/>
          </a:xfrm>
          <a:prstGeom prst="rect">
            <a:avLst/>
          </a:prstGeom>
        </p:spPr>
      </p:pic>
      <p:sp>
        <p:nvSpPr>
          <p:cNvPr id="3" name="TextBox 2">
            <a:extLst>
              <a:ext uri="{FF2B5EF4-FFF2-40B4-BE49-F238E27FC236}">
                <a16:creationId xmlns:a16="http://schemas.microsoft.com/office/drawing/2014/main" id="{25DB6CBB-0106-85B7-37A7-6C54A7F7B62D}"/>
              </a:ext>
            </a:extLst>
          </p:cNvPr>
          <p:cNvSpPr txBox="1"/>
          <p:nvPr/>
        </p:nvSpPr>
        <p:spPr>
          <a:xfrm>
            <a:off x="7662429" y="1981976"/>
            <a:ext cx="1548245" cy="1200329"/>
          </a:xfrm>
          <a:prstGeom prst="rect">
            <a:avLst/>
          </a:prstGeom>
          <a:noFill/>
        </p:spPr>
        <p:txBody>
          <a:bodyPr wrap="square" rtlCol="0">
            <a:spAutoFit/>
          </a:bodyPr>
          <a:lstStyle/>
          <a:p>
            <a:pPr algn="ctr"/>
            <a:r>
              <a:rPr lang="en-GB" dirty="0"/>
              <a:t>Vaccination programme introduced in 2013</a:t>
            </a:r>
          </a:p>
        </p:txBody>
      </p:sp>
    </p:spTree>
    <p:extLst>
      <p:ext uri="{BB962C8B-B14F-4D97-AF65-F5344CB8AC3E}">
        <p14:creationId xmlns:p14="http://schemas.microsoft.com/office/powerpoint/2010/main" val="365957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3207-3625-07B4-4069-40CB98DE995E}"/>
              </a:ext>
            </a:extLst>
          </p:cNvPr>
          <p:cNvSpPr>
            <a:spLocks noGrp="1"/>
          </p:cNvSpPr>
          <p:nvPr>
            <p:ph type="title"/>
          </p:nvPr>
        </p:nvSpPr>
        <p:spPr/>
        <p:txBody>
          <a:bodyPr/>
          <a:lstStyle/>
          <a:p>
            <a:r>
              <a:rPr lang="en-GB" dirty="0"/>
              <a:t>Impact of the rotavirus vaccination programme</a:t>
            </a:r>
          </a:p>
        </p:txBody>
      </p:sp>
      <p:sp>
        <p:nvSpPr>
          <p:cNvPr id="3" name="Content Placeholder 2">
            <a:extLst>
              <a:ext uri="{FF2B5EF4-FFF2-40B4-BE49-F238E27FC236}">
                <a16:creationId xmlns:a16="http://schemas.microsoft.com/office/drawing/2014/main" id="{1B169079-82EB-AB4E-39E0-11970891CD4F}"/>
              </a:ext>
            </a:extLst>
          </p:cNvPr>
          <p:cNvSpPr>
            <a:spLocks noGrp="1"/>
          </p:cNvSpPr>
          <p:nvPr>
            <p:ph idx="1"/>
          </p:nvPr>
        </p:nvSpPr>
        <p:spPr/>
        <p:txBody>
          <a:bodyPr>
            <a:normAutofit/>
          </a:bodyPr>
          <a:lstStyle/>
          <a:p>
            <a:pPr marL="0" indent="0">
              <a:buNone/>
            </a:pPr>
            <a:r>
              <a:rPr lang="en-GB" dirty="0"/>
              <a:t>A study conducted by </a:t>
            </a:r>
            <a:r>
              <a:rPr lang="en-GB" dirty="0">
                <a:hlinkClick r:id="rId3"/>
              </a:rPr>
              <a:t>Gower and others (2022)</a:t>
            </a:r>
            <a:r>
              <a:rPr lang="en-GB" dirty="0"/>
              <a:t> in England found sustained declines in rotavirus infection in vaccinated and unvaccinated individuals in the 5 years since rotavirus vaccine was introduced.</a:t>
            </a:r>
          </a:p>
          <a:p>
            <a:pPr marL="0" indent="0">
              <a:buNone/>
            </a:pPr>
            <a:endParaRPr lang="en-GB" dirty="0"/>
          </a:p>
          <a:p>
            <a:pPr marL="0" indent="0">
              <a:buNone/>
            </a:pPr>
            <a:r>
              <a:rPr lang="en-GB" dirty="0"/>
              <a:t>The study looked at laboratory reports of confirmed rotavirus cases from 2000 to 2018 and found in the 5 years since the vaccine was introduced:</a:t>
            </a:r>
          </a:p>
          <a:p>
            <a:pPr lvl="1"/>
            <a:r>
              <a:rPr lang="en-GB" dirty="0"/>
              <a:t>69 to 83% reduction in laboratory-confirmed rotavirus infection in all age groups</a:t>
            </a:r>
          </a:p>
          <a:p>
            <a:pPr lvl="1"/>
            <a:r>
              <a:rPr lang="en-GB" dirty="0"/>
              <a:t>77 to 88% reduction in cases in infants under one year of age</a:t>
            </a:r>
          </a:p>
          <a:p>
            <a:pPr lvl="1"/>
            <a:r>
              <a:rPr lang="en-GB" dirty="0"/>
              <a:t>11,386 to 11,633 cases averted annually </a:t>
            </a:r>
          </a:p>
          <a:p>
            <a:pPr lvl="1"/>
            <a:r>
              <a:rPr lang="en-GB" dirty="0"/>
              <a:t>large and sustained declines in both laboratory-confirmed rotavirus and all-cause hospitalisations for gastroenteritis across all age groups</a:t>
            </a:r>
          </a:p>
        </p:txBody>
      </p:sp>
      <p:sp>
        <p:nvSpPr>
          <p:cNvPr id="4" name="Footer Placeholder 3">
            <a:extLst>
              <a:ext uri="{FF2B5EF4-FFF2-40B4-BE49-F238E27FC236}">
                <a16:creationId xmlns:a16="http://schemas.microsoft.com/office/drawing/2014/main" id="{580A08E1-4928-5BCB-6696-CBCC04A6BCF7}"/>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A787750F-4583-82A2-D23D-94765AFAA4DD}"/>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427480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3E19-58F4-3F1D-B0E4-0348AAC5432D}"/>
              </a:ext>
            </a:extLst>
          </p:cNvPr>
          <p:cNvSpPr>
            <a:spLocks noGrp="1"/>
          </p:cNvSpPr>
          <p:nvPr>
            <p:ph type="title"/>
          </p:nvPr>
        </p:nvSpPr>
        <p:spPr/>
        <p:txBody>
          <a:bodyPr>
            <a:normAutofit fontScale="90000"/>
          </a:bodyPr>
          <a:lstStyle/>
          <a:p>
            <a:r>
              <a:rPr lang="en-GB" dirty="0"/>
              <a:t>Recommendation from JCVI for rotavirus vaccination</a:t>
            </a:r>
            <a:endParaRPr lang="en-US" dirty="0"/>
          </a:p>
        </p:txBody>
      </p:sp>
      <p:sp>
        <p:nvSpPr>
          <p:cNvPr id="3" name="Content Placeholder 2">
            <a:extLst>
              <a:ext uri="{FF2B5EF4-FFF2-40B4-BE49-F238E27FC236}">
                <a16:creationId xmlns:a16="http://schemas.microsoft.com/office/drawing/2014/main" id="{78FDCC0C-940A-34DA-6010-580D940CB4F5}"/>
              </a:ext>
            </a:extLst>
          </p:cNvPr>
          <p:cNvSpPr>
            <a:spLocks noGrp="1"/>
          </p:cNvSpPr>
          <p:nvPr>
            <p:ph idx="1"/>
          </p:nvPr>
        </p:nvSpPr>
        <p:spPr/>
        <p:txBody>
          <a:bodyPr>
            <a:normAutofit lnSpcReduction="10000"/>
          </a:bodyPr>
          <a:lstStyle/>
          <a:p>
            <a:pPr>
              <a:buFont typeface="Arial" pitchFamily="34" charset="0"/>
              <a:buChar char="•"/>
            </a:pPr>
            <a:r>
              <a:rPr lang="en-GB" dirty="0"/>
              <a:t>the Joint Committee on Vaccination and Immunisation (JCVI) is the UK’s independent panel of immunisation experts </a:t>
            </a:r>
          </a:p>
          <a:p>
            <a:pPr>
              <a:buFont typeface="Arial" pitchFamily="34" charset="0"/>
              <a:buChar char="•"/>
            </a:pPr>
            <a:r>
              <a:rPr lang="en-GB" dirty="0"/>
              <a:t>in 2009, the JCVI considered all the available evidence on the burden of rotavirus infection and advised that the licensed rotavirus vaccine would have a significant impact on reducing the incidence of rotavirus gastroenteritis in young children</a:t>
            </a:r>
          </a:p>
          <a:p>
            <a:pPr>
              <a:buFont typeface="Arial" pitchFamily="34" charset="0"/>
              <a:buChar char="•"/>
            </a:pPr>
            <a:r>
              <a:rPr lang="en-GB" dirty="0"/>
              <a:t>in November 2012, the vaccine (Rotarix) was procured at a cost-effective price and was introduced into the routine childhood immunisation schedule in July 2013</a:t>
            </a:r>
          </a:p>
          <a:p>
            <a:pPr lvl="0">
              <a:buFont typeface="Arial" pitchFamily="34" charset="0"/>
              <a:buChar char="•"/>
            </a:pPr>
            <a:r>
              <a:rPr lang="en-GB" dirty="0"/>
              <a:t>the UK routine immunisation schedule includes two doses of vaccine; one at 8 and one at 12 weeks of age (coinciding with other primary immunisations due at these ages)</a:t>
            </a:r>
          </a:p>
          <a:p>
            <a:pPr marL="0" lvl="0" indent="0">
              <a:buNone/>
            </a:pPr>
            <a:endParaRPr lang="en-GB" dirty="0"/>
          </a:p>
          <a:p>
            <a:endParaRPr lang="en-US" dirty="0"/>
          </a:p>
        </p:txBody>
      </p:sp>
      <p:sp>
        <p:nvSpPr>
          <p:cNvPr id="4" name="Footer Placeholder 3">
            <a:extLst>
              <a:ext uri="{FF2B5EF4-FFF2-40B4-BE49-F238E27FC236}">
                <a16:creationId xmlns:a16="http://schemas.microsoft.com/office/drawing/2014/main" id="{2F5D9645-150D-B1C3-9D6B-099C5F987A0C}"/>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606BE809-CAC7-11D0-8743-00653BC0B90F}"/>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423205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60E3-8E4F-C353-3D05-9A654E4DFB1B}"/>
              </a:ext>
            </a:extLst>
          </p:cNvPr>
          <p:cNvSpPr>
            <a:spLocks noGrp="1"/>
          </p:cNvSpPr>
          <p:nvPr>
            <p:ph type="title"/>
          </p:nvPr>
        </p:nvSpPr>
        <p:spPr/>
        <p:txBody>
          <a:bodyPr/>
          <a:lstStyle/>
          <a:p>
            <a:r>
              <a:rPr lang="en-GB" sz="4000" dirty="0"/>
              <a:t>Rotarix vaccine effectiveness</a:t>
            </a:r>
            <a:endParaRPr lang="en-US" dirty="0"/>
          </a:p>
        </p:txBody>
      </p:sp>
      <p:sp>
        <p:nvSpPr>
          <p:cNvPr id="4" name="Footer Placeholder 3">
            <a:extLst>
              <a:ext uri="{FF2B5EF4-FFF2-40B4-BE49-F238E27FC236}">
                <a16:creationId xmlns:a16="http://schemas.microsoft.com/office/drawing/2014/main" id="{70B68395-BADE-46A9-4487-E2F46DB9412F}"/>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EC35E34F-E673-6600-728B-1604216D7DA8}"/>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
        <p:nvSpPr>
          <p:cNvPr id="6" name="Content Placeholder 2">
            <a:extLst>
              <a:ext uri="{FF2B5EF4-FFF2-40B4-BE49-F238E27FC236}">
                <a16:creationId xmlns:a16="http://schemas.microsoft.com/office/drawing/2014/main" id="{774E027F-F9AE-8BBF-B626-A387BEEFF784}"/>
              </a:ext>
            </a:extLst>
          </p:cNvPr>
          <p:cNvSpPr>
            <a:spLocks noGrp="1"/>
          </p:cNvSpPr>
          <p:nvPr>
            <p:ph idx="1"/>
          </p:nvPr>
        </p:nvSpPr>
        <p:spPr>
          <a:xfrm>
            <a:off x="330200" y="1774825"/>
            <a:ext cx="11123613" cy="1202551"/>
          </a:xfrm>
        </p:spPr>
        <p:txBody>
          <a:bodyPr>
            <a:normAutofit lnSpcReduction="10000"/>
          </a:bodyPr>
          <a:lstStyle/>
          <a:p>
            <a:pPr lvl="0">
              <a:buFont typeface="Arial" pitchFamily="34" charset="0"/>
              <a:buChar char="•"/>
            </a:pPr>
            <a:r>
              <a:rPr lang="en-GB" dirty="0"/>
              <a:t>very effective at protecting against the most common strains of rotavirus  </a:t>
            </a:r>
          </a:p>
          <a:p>
            <a:pPr lvl="0">
              <a:buFont typeface="Arial" pitchFamily="34" charset="0"/>
              <a:buChar char="•"/>
            </a:pPr>
            <a:r>
              <a:rPr lang="en-GB" dirty="0"/>
              <a:t>very effective in protecting against severe rotavirus infection requiring hospitalisation </a:t>
            </a:r>
          </a:p>
          <a:p>
            <a:endParaRPr lang="en-GB" dirty="0"/>
          </a:p>
        </p:txBody>
      </p:sp>
      <p:graphicFrame>
        <p:nvGraphicFramePr>
          <p:cNvPr id="8" name="Table 7">
            <a:extLst>
              <a:ext uri="{FF2B5EF4-FFF2-40B4-BE49-F238E27FC236}">
                <a16:creationId xmlns:a16="http://schemas.microsoft.com/office/drawing/2014/main" id="{A053F81F-7907-D5D1-EAFA-49BD4995BC3D}"/>
              </a:ext>
            </a:extLst>
          </p:cNvPr>
          <p:cNvGraphicFramePr>
            <a:graphicFrameLocks noGrp="1"/>
          </p:cNvGraphicFramePr>
          <p:nvPr>
            <p:extLst>
              <p:ext uri="{D42A27DB-BD31-4B8C-83A1-F6EECF244321}">
                <p14:modId xmlns:p14="http://schemas.microsoft.com/office/powerpoint/2010/main" val="1582422031"/>
              </p:ext>
            </p:extLst>
          </p:nvPr>
        </p:nvGraphicFramePr>
        <p:xfrm>
          <a:off x="2778433" y="2754115"/>
          <a:ext cx="7776863" cy="3528392"/>
        </p:xfrm>
        <a:graphic>
          <a:graphicData uri="http://schemas.openxmlformats.org/drawingml/2006/table">
            <a:tbl>
              <a:tblPr firstRow="1" firstCol="1" bandRow="1">
                <a:tableStyleId>{5DA37D80-6434-44D0-A028-1B22A696006F}</a:tableStyleId>
              </a:tblPr>
              <a:tblGrid>
                <a:gridCol w="1555995">
                  <a:extLst>
                    <a:ext uri="{9D8B030D-6E8A-4147-A177-3AD203B41FA5}">
                      <a16:colId xmlns:a16="http://schemas.microsoft.com/office/drawing/2014/main" val="3102636009"/>
                    </a:ext>
                  </a:extLst>
                </a:gridCol>
                <a:gridCol w="3110434">
                  <a:extLst>
                    <a:ext uri="{9D8B030D-6E8A-4147-A177-3AD203B41FA5}">
                      <a16:colId xmlns:a16="http://schemas.microsoft.com/office/drawing/2014/main" val="2399896144"/>
                    </a:ext>
                  </a:extLst>
                </a:gridCol>
                <a:gridCol w="3110434">
                  <a:extLst>
                    <a:ext uri="{9D8B030D-6E8A-4147-A177-3AD203B41FA5}">
                      <a16:colId xmlns:a16="http://schemas.microsoft.com/office/drawing/2014/main" val="2214457608"/>
                    </a:ext>
                  </a:extLst>
                </a:gridCol>
              </a:tblGrid>
              <a:tr h="965094">
                <a:tc>
                  <a:txBody>
                    <a:bodyPr/>
                    <a:lstStyle/>
                    <a:p>
                      <a:pPr>
                        <a:lnSpc>
                          <a:spcPct val="115000"/>
                        </a:lnSpc>
                        <a:spcAft>
                          <a:spcPts val="0"/>
                        </a:spcAft>
                      </a:pPr>
                      <a:r>
                        <a:rPr lang="en-GB" sz="1000" dirty="0">
                          <a:solidFill>
                            <a:schemeClr val="tx1"/>
                          </a:solidFill>
                          <a:effectLst/>
                        </a:rPr>
                        <a:t> </a:t>
                      </a:r>
                      <a:endParaRPr lang="en-GB" sz="110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400" b="0" dirty="0">
                          <a:solidFill>
                            <a:schemeClr val="tx1"/>
                          </a:solidFill>
                          <a:effectLst/>
                        </a:rPr>
                        <a:t>1st year of life </a:t>
                      </a:r>
                    </a:p>
                    <a:p>
                      <a:pPr>
                        <a:lnSpc>
                          <a:spcPct val="115000"/>
                        </a:lnSpc>
                        <a:spcAft>
                          <a:spcPts val="375"/>
                        </a:spcAft>
                      </a:pPr>
                      <a:r>
                        <a:rPr lang="en-GB" sz="1400" b="0" dirty="0">
                          <a:solidFill>
                            <a:schemeClr val="tx1"/>
                          </a:solidFill>
                          <a:effectLst/>
                        </a:rPr>
                        <a:t>Rotarix N=2572 </a:t>
                      </a:r>
                    </a:p>
                    <a:p>
                      <a:pPr>
                        <a:lnSpc>
                          <a:spcPct val="115000"/>
                        </a:lnSpc>
                        <a:spcAft>
                          <a:spcPts val="375"/>
                        </a:spcAft>
                      </a:pPr>
                      <a:r>
                        <a:rPr lang="en-GB" sz="1400" b="0" dirty="0">
                          <a:solidFill>
                            <a:schemeClr val="tx1"/>
                          </a:solidFill>
                          <a:effectLst/>
                        </a:rPr>
                        <a:t>Placebo N=1302 </a:t>
                      </a:r>
                      <a:endParaRPr lang="en-GB" sz="1400" b="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400" b="0" dirty="0">
                          <a:solidFill>
                            <a:schemeClr val="tx1"/>
                          </a:solidFill>
                          <a:effectLst/>
                        </a:rPr>
                        <a:t>2nd year of life </a:t>
                      </a:r>
                    </a:p>
                    <a:p>
                      <a:pPr>
                        <a:lnSpc>
                          <a:spcPct val="115000"/>
                        </a:lnSpc>
                        <a:spcAft>
                          <a:spcPts val="375"/>
                        </a:spcAft>
                      </a:pPr>
                      <a:r>
                        <a:rPr lang="en-GB" sz="1400" b="0" dirty="0">
                          <a:solidFill>
                            <a:schemeClr val="tx1"/>
                          </a:solidFill>
                          <a:effectLst/>
                        </a:rPr>
                        <a:t>Rotarix N=2554 </a:t>
                      </a:r>
                    </a:p>
                    <a:p>
                      <a:pPr>
                        <a:lnSpc>
                          <a:spcPct val="115000"/>
                        </a:lnSpc>
                        <a:spcAft>
                          <a:spcPts val="375"/>
                        </a:spcAft>
                      </a:pPr>
                      <a:r>
                        <a:rPr lang="en-GB" sz="1400" b="0" dirty="0">
                          <a:solidFill>
                            <a:schemeClr val="tx1"/>
                          </a:solidFill>
                          <a:effectLst/>
                        </a:rPr>
                        <a:t>Placebo N=1294 </a:t>
                      </a:r>
                      <a:endParaRPr lang="en-GB" sz="1400" b="0" dirty="0">
                        <a:solidFill>
                          <a:schemeClr val="tx1"/>
                        </a:solidFill>
                        <a:effectLst/>
                        <a:latin typeface="Calibri"/>
                        <a:ea typeface="Calibri"/>
                        <a:cs typeface="Times New Roman"/>
                      </a:endParaRPr>
                    </a:p>
                  </a:txBody>
                  <a:tcPr marL="38100" marR="38100" marT="38100" marB="38100"/>
                </a:tc>
                <a:extLst>
                  <a:ext uri="{0D108BD9-81ED-4DB2-BD59-A6C34878D82A}">
                    <a16:rowId xmlns:a16="http://schemas.microsoft.com/office/drawing/2014/main" val="2336325192"/>
                  </a:ext>
                </a:extLst>
              </a:tr>
              <a:tr h="652337">
                <a:tc gridSpan="3">
                  <a:txBody>
                    <a:bodyPr/>
                    <a:lstStyle/>
                    <a:p>
                      <a:pPr>
                        <a:lnSpc>
                          <a:spcPct val="115000"/>
                        </a:lnSpc>
                        <a:spcAft>
                          <a:spcPts val="375"/>
                        </a:spcAft>
                      </a:pPr>
                      <a:r>
                        <a:rPr lang="en-GB" sz="1400" b="0" dirty="0">
                          <a:solidFill>
                            <a:schemeClr val="tx1"/>
                          </a:solidFill>
                          <a:effectLst/>
                        </a:rPr>
                        <a:t>Vaccine efficacy (%) against rotavirus gastro-enteritis requiring medical attention </a:t>
                      </a:r>
                    </a:p>
                    <a:p>
                      <a:pPr>
                        <a:lnSpc>
                          <a:spcPct val="115000"/>
                        </a:lnSpc>
                        <a:spcAft>
                          <a:spcPts val="375"/>
                        </a:spcAft>
                      </a:pPr>
                      <a:r>
                        <a:rPr lang="en-GB" sz="1400" b="0" dirty="0">
                          <a:solidFill>
                            <a:schemeClr val="tx1"/>
                          </a:solidFill>
                          <a:effectLst/>
                        </a:rPr>
                        <a:t>[95% CI]</a:t>
                      </a:r>
                      <a:endParaRPr lang="en-GB" sz="1400" b="0" dirty="0">
                        <a:solidFill>
                          <a:schemeClr val="tx1"/>
                        </a:solidFill>
                        <a:effectLst/>
                        <a:latin typeface="Calibri"/>
                        <a:ea typeface="Calibri"/>
                        <a:cs typeface="Times New Roman"/>
                      </a:endParaRPr>
                    </a:p>
                  </a:txBody>
                  <a:tcPr marL="38100" marR="38100" marT="38100" marB="3810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256229"/>
                  </a:ext>
                </a:extLst>
              </a:tr>
              <a:tr h="629312">
                <a:tc>
                  <a:txBody>
                    <a:bodyPr/>
                    <a:lstStyle/>
                    <a:p>
                      <a:pPr>
                        <a:lnSpc>
                          <a:spcPct val="115000"/>
                        </a:lnSpc>
                        <a:spcAft>
                          <a:spcPts val="375"/>
                        </a:spcAft>
                      </a:pPr>
                      <a:r>
                        <a:rPr lang="en-GB" sz="1400" b="0" dirty="0">
                          <a:solidFill>
                            <a:schemeClr val="tx1"/>
                          </a:solidFill>
                          <a:effectLst/>
                        </a:rPr>
                        <a:t>Circulating rotavirus strains </a:t>
                      </a:r>
                      <a:endParaRPr lang="en-GB" sz="1400" b="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200" dirty="0">
                          <a:solidFill>
                            <a:schemeClr val="tx1"/>
                          </a:solidFill>
                          <a:effectLst/>
                        </a:rPr>
                        <a:t>91.8 </a:t>
                      </a:r>
                    </a:p>
                    <a:p>
                      <a:pPr>
                        <a:lnSpc>
                          <a:spcPct val="115000"/>
                        </a:lnSpc>
                        <a:spcAft>
                          <a:spcPts val="375"/>
                        </a:spcAft>
                      </a:pPr>
                      <a:r>
                        <a:rPr lang="en-GB" sz="1200" dirty="0">
                          <a:solidFill>
                            <a:schemeClr val="tx1"/>
                          </a:solidFill>
                          <a:effectLst/>
                        </a:rPr>
                        <a:t>[84;96.3] </a:t>
                      </a:r>
                      <a:endParaRPr lang="en-GB" sz="120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200" dirty="0">
                          <a:solidFill>
                            <a:schemeClr val="tx1"/>
                          </a:solidFill>
                          <a:effectLst/>
                        </a:rPr>
                        <a:t>76.2 </a:t>
                      </a:r>
                    </a:p>
                    <a:p>
                      <a:pPr>
                        <a:lnSpc>
                          <a:spcPct val="115000"/>
                        </a:lnSpc>
                        <a:spcAft>
                          <a:spcPts val="375"/>
                        </a:spcAft>
                      </a:pPr>
                      <a:r>
                        <a:rPr lang="en-GB" sz="1200" dirty="0">
                          <a:solidFill>
                            <a:schemeClr val="tx1"/>
                          </a:solidFill>
                          <a:effectLst/>
                        </a:rPr>
                        <a:t>[63.0;85.0] </a:t>
                      </a:r>
                      <a:endParaRPr lang="en-GB" sz="1200" dirty="0">
                        <a:solidFill>
                          <a:schemeClr val="tx1"/>
                        </a:solidFill>
                        <a:effectLst/>
                        <a:latin typeface="Calibri"/>
                        <a:ea typeface="Calibri"/>
                        <a:cs typeface="Times New Roman"/>
                      </a:endParaRPr>
                    </a:p>
                  </a:txBody>
                  <a:tcPr marL="38100" marR="38100" marT="38100" marB="38100"/>
                </a:tc>
                <a:extLst>
                  <a:ext uri="{0D108BD9-81ED-4DB2-BD59-A6C34878D82A}">
                    <a16:rowId xmlns:a16="http://schemas.microsoft.com/office/drawing/2014/main" val="2842226845"/>
                  </a:ext>
                </a:extLst>
              </a:tr>
              <a:tr h="652337">
                <a:tc gridSpan="3">
                  <a:txBody>
                    <a:bodyPr/>
                    <a:lstStyle/>
                    <a:p>
                      <a:pPr>
                        <a:lnSpc>
                          <a:spcPct val="115000"/>
                        </a:lnSpc>
                        <a:spcAft>
                          <a:spcPts val="375"/>
                        </a:spcAft>
                      </a:pPr>
                      <a:r>
                        <a:rPr lang="en-GB" sz="1400" b="0" dirty="0">
                          <a:solidFill>
                            <a:schemeClr val="tx1"/>
                          </a:solidFill>
                          <a:effectLst/>
                        </a:rPr>
                        <a:t>Vaccine efficacy (%) against hospitalisation due to rotavirus gastro-enteritis </a:t>
                      </a:r>
                    </a:p>
                    <a:p>
                      <a:pPr>
                        <a:lnSpc>
                          <a:spcPct val="115000"/>
                        </a:lnSpc>
                        <a:spcAft>
                          <a:spcPts val="375"/>
                        </a:spcAft>
                      </a:pPr>
                      <a:r>
                        <a:rPr lang="en-GB" sz="1400" b="0" dirty="0">
                          <a:solidFill>
                            <a:schemeClr val="tx1"/>
                          </a:solidFill>
                          <a:effectLst/>
                        </a:rPr>
                        <a:t>[95% CI]</a:t>
                      </a:r>
                      <a:endParaRPr lang="en-GB" sz="1400" b="0" dirty="0">
                        <a:solidFill>
                          <a:schemeClr val="tx1"/>
                        </a:solidFill>
                        <a:effectLst/>
                        <a:latin typeface="Calibri"/>
                        <a:ea typeface="Calibri"/>
                        <a:cs typeface="Times New Roman"/>
                      </a:endParaRPr>
                    </a:p>
                  </a:txBody>
                  <a:tcPr marL="38100" marR="38100" marT="38100" marB="3810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54774581"/>
                  </a:ext>
                </a:extLst>
              </a:tr>
              <a:tr h="629312">
                <a:tc>
                  <a:txBody>
                    <a:bodyPr/>
                    <a:lstStyle/>
                    <a:p>
                      <a:pPr>
                        <a:lnSpc>
                          <a:spcPct val="115000"/>
                        </a:lnSpc>
                        <a:spcAft>
                          <a:spcPts val="375"/>
                        </a:spcAft>
                      </a:pPr>
                      <a:r>
                        <a:rPr lang="en-GB" sz="1400" b="0" dirty="0">
                          <a:solidFill>
                            <a:schemeClr val="tx1"/>
                          </a:solidFill>
                          <a:effectLst/>
                        </a:rPr>
                        <a:t>Circulating rotavirus strains </a:t>
                      </a:r>
                      <a:endParaRPr lang="en-GB" sz="1400" b="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200" dirty="0">
                          <a:solidFill>
                            <a:schemeClr val="tx1"/>
                          </a:solidFill>
                          <a:effectLst/>
                        </a:rPr>
                        <a:t>100 </a:t>
                      </a:r>
                    </a:p>
                    <a:p>
                      <a:pPr>
                        <a:lnSpc>
                          <a:spcPct val="115000"/>
                        </a:lnSpc>
                        <a:spcAft>
                          <a:spcPts val="375"/>
                        </a:spcAft>
                      </a:pPr>
                      <a:r>
                        <a:rPr lang="en-GB" sz="1200" dirty="0">
                          <a:solidFill>
                            <a:schemeClr val="tx1"/>
                          </a:solidFill>
                          <a:effectLst/>
                        </a:rPr>
                        <a:t>[81.8;100] </a:t>
                      </a:r>
                      <a:endParaRPr lang="en-GB" sz="120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200" dirty="0">
                          <a:solidFill>
                            <a:schemeClr val="tx1"/>
                          </a:solidFill>
                          <a:effectLst/>
                        </a:rPr>
                        <a:t>92.2 </a:t>
                      </a:r>
                    </a:p>
                    <a:p>
                      <a:pPr>
                        <a:lnSpc>
                          <a:spcPct val="115000"/>
                        </a:lnSpc>
                        <a:spcAft>
                          <a:spcPts val="375"/>
                        </a:spcAft>
                      </a:pPr>
                      <a:r>
                        <a:rPr lang="en-GB" sz="1200" dirty="0">
                          <a:solidFill>
                            <a:schemeClr val="tx1"/>
                          </a:solidFill>
                          <a:effectLst/>
                        </a:rPr>
                        <a:t>[65.6;99.1] </a:t>
                      </a:r>
                      <a:endParaRPr lang="en-GB" sz="1200" dirty="0">
                        <a:solidFill>
                          <a:schemeClr val="tx1"/>
                        </a:solidFill>
                        <a:effectLst/>
                        <a:latin typeface="Calibri"/>
                        <a:ea typeface="Calibri"/>
                        <a:cs typeface="Times New Roman"/>
                      </a:endParaRPr>
                    </a:p>
                  </a:txBody>
                  <a:tcPr marL="38100" marR="38100" marT="38100" marB="38100"/>
                </a:tc>
                <a:extLst>
                  <a:ext uri="{0D108BD9-81ED-4DB2-BD59-A6C34878D82A}">
                    <a16:rowId xmlns:a16="http://schemas.microsoft.com/office/drawing/2014/main" val="440388277"/>
                  </a:ext>
                </a:extLst>
              </a:tr>
            </a:tbl>
          </a:graphicData>
        </a:graphic>
      </p:graphicFrame>
    </p:spTree>
    <p:extLst>
      <p:ext uri="{BB962C8B-B14F-4D97-AF65-F5344CB8AC3E}">
        <p14:creationId xmlns:p14="http://schemas.microsoft.com/office/powerpoint/2010/main" val="214195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65B5-6D7E-1266-2021-53F3B48FB326}"/>
              </a:ext>
            </a:extLst>
          </p:cNvPr>
          <p:cNvSpPr>
            <a:spLocks noGrp="1"/>
          </p:cNvSpPr>
          <p:nvPr>
            <p:ph type="title"/>
          </p:nvPr>
        </p:nvSpPr>
        <p:spPr/>
        <p:txBody>
          <a:bodyPr/>
          <a:lstStyle/>
          <a:p>
            <a:r>
              <a:rPr lang="en-GB" dirty="0"/>
              <a:t>Effectiveness of rotavirus vaccination</a:t>
            </a:r>
            <a:endParaRPr lang="en-US" dirty="0"/>
          </a:p>
        </p:txBody>
      </p:sp>
      <p:sp>
        <p:nvSpPr>
          <p:cNvPr id="3" name="Content Placeholder 2">
            <a:extLst>
              <a:ext uri="{FF2B5EF4-FFF2-40B4-BE49-F238E27FC236}">
                <a16:creationId xmlns:a16="http://schemas.microsoft.com/office/drawing/2014/main" id="{E7A70BE1-C89A-B87A-12C0-E3170D9FD8F5}"/>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dirty="0"/>
              <a:t>over 85% effective at protecting against severe rotavirus gastroenteritis in the first 2 years of life </a:t>
            </a:r>
          </a:p>
          <a:p>
            <a:pPr>
              <a:buFont typeface="Arial" panose="020B0604020202020204" pitchFamily="34" charset="0"/>
              <a:buChar char="•"/>
            </a:pPr>
            <a:r>
              <a:rPr lang="en-GB" dirty="0"/>
              <a:t>used to routinely vaccinate children in the USA and many other countries </a:t>
            </a:r>
          </a:p>
          <a:p>
            <a:pPr>
              <a:buFont typeface="Arial" panose="020B0604020202020204" pitchFamily="34" charset="0"/>
              <a:buChar char="•"/>
            </a:pPr>
            <a:r>
              <a:rPr lang="en-GB" dirty="0"/>
              <a:t>in the USA, studies have shown that rotavirus-related hospital admissions for young children have been cut by more than two thirds since rotavirus immunisation was introduced</a:t>
            </a:r>
          </a:p>
          <a:p>
            <a:pPr>
              <a:buFont typeface="Arial" panose="020B0604020202020204" pitchFamily="34" charset="0"/>
              <a:buChar char="•"/>
            </a:pPr>
            <a:r>
              <a:rPr lang="en-GB" dirty="0"/>
              <a:t>in England and Wales, it is estimated that 10,884 laboratory-confirmed infections and 50,427 all-cause acute gastroenteritis (AGE) associated hospital admissions were averted in 2013 to 2014 because of rotavirus vaccination</a:t>
            </a:r>
          </a:p>
          <a:p>
            <a:pPr>
              <a:buFont typeface="Arial" panose="020B0604020202020204" pitchFamily="34" charset="0"/>
              <a:buChar char="•"/>
            </a:pPr>
            <a:r>
              <a:rPr lang="en-GB" dirty="0"/>
              <a:t>in infants, there was a 77% decline in laboratory-confirmed rotavirus infections and a 26% decline in all-cause AGE-associated hospitalisations in 2013 to 2014, compared with the pre-vaccination era, with large reductions also being observed in older children, adults, and older adults</a:t>
            </a:r>
          </a:p>
          <a:p>
            <a:endParaRPr lang="en-US" dirty="0"/>
          </a:p>
        </p:txBody>
      </p:sp>
      <p:sp>
        <p:nvSpPr>
          <p:cNvPr id="4" name="Footer Placeholder 3">
            <a:extLst>
              <a:ext uri="{FF2B5EF4-FFF2-40B4-BE49-F238E27FC236}">
                <a16:creationId xmlns:a16="http://schemas.microsoft.com/office/drawing/2014/main" id="{0B5485A8-20C3-6FB6-1565-95FE20505389}"/>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AA0259AD-EA0C-9B04-97F5-515456F17EF2}"/>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126491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EBE-6615-6864-ADC8-9565D3105781}"/>
              </a:ext>
            </a:extLst>
          </p:cNvPr>
          <p:cNvSpPr>
            <a:spLocks noGrp="1"/>
          </p:cNvSpPr>
          <p:nvPr>
            <p:ph type="title"/>
          </p:nvPr>
        </p:nvSpPr>
        <p:spPr/>
        <p:txBody>
          <a:bodyPr>
            <a:normAutofit fontScale="90000"/>
          </a:bodyPr>
          <a:lstStyle/>
          <a:p>
            <a:r>
              <a:rPr lang="en-GB" sz="4000" dirty="0"/>
              <a:t>Immunisation against rotavirus:</a:t>
            </a:r>
            <a:br>
              <a:rPr lang="en-GB" sz="4000" dirty="0"/>
            </a:br>
            <a:r>
              <a:rPr lang="en-GB" sz="4000" dirty="0"/>
              <a:t>use of Rotarix vaccine</a:t>
            </a:r>
            <a:endParaRPr lang="en-US" dirty="0"/>
          </a:p>
        </p:txBody>
      </p:sp>
      <p:sp>
        <p:nvSpPr>
          <p:cNvPr id="3" name="Content Placeholder 2">
            <a:extLst>
              <a:ext uri="{FF2B5EF4-FFF2-40B4-BE49-F238E27FC236}">
                <a16:creationId xmlns:a16="http://schemas.microsoft.com/office/drawing/2014/main" id="{7B020323-3C03-1AB3-582A-7E3E512613DD}"/>
              </a:ext>
            </a:extLst>
          </p:cNvPr>
          <p:cNvSpPr>
            <a:spLocks noGrp="1"/>
          </p:cNvSpPr>
          <p:nvPr>
            <p:ph idx="1"/>
          </p:nvPr>
        </p:nvSpPr>
        <p:spPr>
          <a:xfrm>
            <a:off x="330205" y="1774826"/>
            <a:ext cx="6424555" cy="4351338"/>
          </a:xfrm>
        </p:spPr>
        <p:txBody>
          <a:bodyPr/>
          <a:lstStyle/>
          <a:p>
            <a:pPr lvl="0">
              <a:buFont typeface="Arial" pitchFamily="34" charset="0"/>
              <a:buChar char="•"/>
            </a:pPr>
            <a:r>
              <a:rPr lang="en-GB" dirty="0"/>
              <a:t>generic name: rotavirus vaccine, live attenuated</a:t>
            </a:r>
          </a:p>
          <a:p>
            <a:pPr lvl="0">
              <a:buFont typeface="Arial" pitchFamily="34" charset="0"/>
              <a:buChar char="•"/>
            </a:pPr>
            <a:r>
              <a:rPr lang="en-GB" dirty="0"/>
              <a:t>marketed by GlaxoSmithKline</a:t>
            </a:r>
          </a:p>
          <a:p>
            <a:pPr lvl="0">
              <a:buFont typeface="Arial" pitchFamily="34" charset="0"/>
              <a:buChar char="•"/>
            </a:pPr>
            <a:r>
              <a:rPr lang="en-GB" dirty="0"/>
              <a:t>licensed from 6 weeks to 24 weeks</a:t>
            </a:r>
          </a:p>
          <a:p>
            <a:pPr lvl="0">
              <a:buFont typeface="Arial" pitchFamily="34" charset="0"/>
              <a:buChar char="•"/>
            </a:pPr>
            <a:r>
              <a:rPr lang="en-GB" dirty="0"/>
              <a:t>oral suspension in a prefilled tube</a:t>
            </a:r>
          </a:p>
          <a:p>
            <a:pPr marL="0" indent="0">
              <a:buNone/>
            </a:pPr>
            <a:endParaRPr lang="en-US" dirty="0"/>
          </a:p>
        </p:txBody>
      </p:sp>
      <p:sp>
        <p:nvSpPr>
          <p:cNvPr id="4" name="Footer Placeholder 3">
            <a:extLst>
              <a:ext uri="{FF2B5EF4-FFF2-40B4-BE49-F238E27FC236}">
                <a16:creationId xmlns:a16="http://schemas.microsoft.com/office/drawing/2014/main" id="{C9677E6F-5744-41CD-C643-2616461F31B5}"/>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2F3F7F35-0EE0-52A5-D003-80B2E24CC544}"/>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pic>
        <p:nvPicPr>
          <p:cNvPr id="6" name="Picture 2" descr="C:\Users\michelle.falconer\AppData\Local\Microsoft\Windows\Temporary Internet Files\Content.Outlook\WA3633VH\Rotarix Tube.png">
            <a:extLst>
              <a:ext uri="{FF2B5EF4-FFF2-40B4-BE49-F238E27FC236}">
                <a16:creationId xmlns:a16="http://schemas.microsoft.com/office/drawing/2014/main" id="{AFDECC53-C1E3-F845-C5C5-B7CDA5AB1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127" y="2207280"/>
            <a:ext cx="5274925" cy="304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6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B7F5-9DD1-B84D-0464-E7DD68CAC58E}"/>
              </a:ext>
            </a:extLst>
          </p:cNvPr>
          <p:cNvSpPr>
            <a:spLocks noGrp="1"/>
          </p:cNvSpPr>
          <p:nvPr>
            <p:ph type="title"/>
          </p:nvPr>
        </p:nvSpPr>
        <p:spPr/>
        <p:txBody>
          <a:bodyPr/>
          <a:lstStyle/>
          <a:p>
            <a:r>
              <a:rPr lang="en-GB" sz="4000" dirty="0"/>
              <a:t>Rotarix composition</a:t>
            </a:r>
            <a:endParaRPr lang="en-US" dirty="0"/>
          </a:p>
        </p:txBody>
      </p:sp>
      <p:sp>
        <p:nvSpPr>
          <p:cNvPr id="3" name="Content Placeholder 2">
            <a:extLst>
              <a:ext uri="{FF2B5EF4-FFF2-40B4-BE49-F238E27FC236}">
                <a16:creationId xmlns:a16="http://schemas.microsoft.com/office/drawing/2014/main" id="{4345D812-E6FB-E9C0-E2E3-596A3B15DC95}"/>
              </a:ext>
            </a:extLst>
          </p:cNvPr>
          <p:cNvSpPr>
            <a:spLocks noGrp="1"/>
          </p:cNvSpPr>
          <p:nvPr>
            <p:ph idx="1"/>
          </p:nvPr>
        </p:nvSpPr>
        <p:spPr/>
        <p:txBody>
          <a:bodyPr/>
          <a:lstStyle/>
          <a:p>
            <a:pPr marL="0" indent="0">
              <a:buNone/>
            </a:pPr>
            <a:r>
              <a:rPr lang="en-GB" dirty="0"/>
              <a:t>Active ingredient</a:t>
            </a:r>
          </a:p>
          <a:p>
            <a:pPr lvl="1"/>
            <a:r>
              <a:rPr lang="en-GB" dirty="0"/>
              <a:t>human rotavirus RIX4414 strain</a:t>
            </a:r>
          </a:p>
          <a:p>
            <a:pPr lvl="1"/>
            <a:r>
              <a:rPr lang="en-GB" dirty="0"/>
              <a:t>not less than 10</a:t>
            </a:r>
            <a:r>
              <a:rPr lang="en-GB" baseline="30000" dirty="0"/>
              <a:t>6.0</a:t>
            </a:r>
            <a:r>
              <a:rPr lang="en-GB" dirty="0"/>
              <a:t> CCID50</a:t>
            </a:r>
          </a:p>
          <a:p>
            <a:pPr marL="0" indent="0">
              <a:buNone/>
            </a:pPr>
            <a:r>
              <a:rPr lang="en-GB" dirty="0"/>
              <a:t>Excipients </a:t>
            </a:r>
          </a:p>
          <a:p>
            <a:pPr lvl="1"/>
            <a:r>
              <a:rPr lang="en-GB" dirty="0"/>
              <a:t>sucrose (to improve the taste for infants)</a:t>
            </a:r>
          </a:p>
          <a:p>
            <a:pPr lvl="1"/>
            <a:r>
              <a:rPr lang="en-GB" dirty="0"/>
              <a:t>Di-sodium Adipate (an acidity regulator)</a:t>
            </a:r>
          </a:p>
          <a:p>
            <a:pPr lvl="1"/>
            <a:r>
              <a:rPr lang="en-GB" dirty="0"/>
              <a:t>Dulbecco’s Modified Eagle Medium (cell culture medium)</a:t>
            </a:r>
          </a:p>
          <a:p>
            <a:pPr lvl="1"/>
            <a:r>
              <a:rPr lang="en-GB" dirty="0"/>
              <a:t>sterile water</a:t>
            </a:r>
          </a:p>
          <a:p>
            <a:pPr marL="0" indent="0">
              <a:buNone/>
            </a:pPr>
            <a:r>
              <a:rPr lang="en-GB" sz="2200" dirty="0"/>
              <a:t>Rotarix</a:t>
            </a:r>
            <a:r>
              <a:rPr lang="en-GB" sz="2200" b="1" dirty="0"/>
              <a:t> </a:t>
            </a:r>
            <a:r>
              <a:rPr lang="en-GB" sz="2200" dirty="0"/>
              <a:t>does not contain any antibiotic traces, formaldehyde or preservatives.</a:t>
            </a:r>
          </a:p>
          <a:p>
            <a:pPr marL="0" indent="0">
              <a:buNone/>
            </a:pPr>
            <a:r>
              <a:rPr lang="en-GB" sz="2200" dirty="0"/>
              <a:t>Rotarix is a live attenuated vaccine (contains a weakened form of virus which cannot cause disease, but which protects against rotavirus).</a:t>
            </a:r>
          </a:p>
          <a:p>
            <a:endParaRPr lang="en-US" dirty="0"/>
          </a:p>
        </p:txBody>
      </p:sp>
      <p:sp>
        <p:nvSpPr>
          <p:cNvPr id="4" name="Footer Placeholder 3">
            <a:extLst>
              <a:ext uri="{FF2B5EF4-FFF2-40B4-BE49-F238E27FC236}">
                <a16:creationId xmlns:a16="http://schemas.microsoft.com/office/drawing/2014/main" id="{557BB6CF-FC63-5540-F412-36D846668D2D}"/>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1A50CDA8-4554-FA1A-986C-EA1D5B90566F}"/>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74202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65A6-AEAE-EC8F-335B-85EF630DBF98}"/>
              </a:ext>
            </a:extLst>
          </p:cNvPr>
          <p:cNvSpPr>
            <a:spLocks noGrp="1"/>
          </p:cNvSpPr>
          <p:nvPr>
            <p:ph type="title"/>
          </p:nvPr>
        </p:nvSpPr>
        <p:spPr/>
        <p:txBody>
          <a:bodyPr/>
          <a:lstStyle/>
          <a:p>
            <a:r>
              <a:rPr lang="en-GB" dirty="0"/>
              <a:t>Key messages</a:t>
            </a:r>
            <a:endParaRPr lang="en-US" dirty="0"/>
          </a:p>
        </p:txBody>
      </p:sp>
      <p:sp>
        <p:nvSpPr>
          <p:cNvPr id="3" name="Content Placeholder 2">
            <a:extLst>
              <a:ext uri="{FF2B5EF4-FFF2-40B4-BE49-F238E27FC236}">
                <a16:creationId xmlns:a16="http://schemas.microsoft.com/office/drawing/2014/main" id="{0C87B2D4-2A43-F66D-1C15-29600CB9E6F8}"/>
              </a:ext>
            </a:extLst>
          </p:cNvPr>
          <p:cNvSpPr>
            <a:spLocks noGrp="1"/>
          </p:cNvSpPr>
          <p:nvPr>
            <p:ph idx="1"/>
          </p:nvPr>
        </p:nvSpPr>
        <p:spPr/>
        <p:txBody>
          <a:bodyPr>
            <a:normAutofit/>
          </a:bodyPr>
          <a:lstStyle/>
          <a:p>
            <a:pPr>
              <a:buFont typeface="Arial" panose="020B0604020202020204" pitchFamily="34" charset="0"/>
              <a:buChar char="•"/>
            </a:pPr>
            <a:r>
              <a:rPr lang="en-GB" dirty="0"/>
              <a:t>in July 2013, the UK introduced rotavirus vaccination into the routine childhood immunisation schedule to protect infants aged from 8 weeks against rotavirus infection</a:t>
            </a:r>
          </a:p>
          <a:p>
            <a:pPr>
              <a:buFont typeface="Arial" panose="020B0604020202020204" pitchFamily="34" charset="0"/>
              <a:buChar char="•"/>
            </a:pPr>
            <a:r>
              <a:rPr lang="en-GB" dirty="0"/>
              <a:t>the programme was introduced in all parts of the UK to reduce the incidence of rotavirus gastroenteritis in young infants</a:t>
            </a:r>
          </a:p>
          <a:p>
            <a:pPr>
              <a:buFont typeface="Arial" panose="020B0604020202020204" pitchFamily="34" charset="0"/>
              <a:buChar char="•"/>
            </a:pPr>
            <a:r>
              <a:rPr lang="en-GB" dirty="0"/>
              <a:t>rotavirus is a highly infectious virus and the most common cause of gastroenteritis in young children</a:t>
            </a:r>
          </a:p>
          <a:p>
            <a:pPr>
              <a:buFont typeface="Arial" panose="020B0604020202020204" pitchFamily="34" charset="0"/>
              <a:buChar char="•"/>
            </a:pPr>
            <a:r>
              <a:rPr lang="en-GB" dirty="0"/>
              <a:t>infections are recurrent; most children will have at least one episode by the age of 5 years</a:t>
            </a:r>
          </a:p>
          <a:p>
            <a:pPr>
              <a:buFont typeface="Arial" panose="020B0604020202020204" pitchFamily="34" charset="0"/>
              <a:buChar char="•"/>
            </a:pPr>
            <a:r>
              <a:rPr lang="en-GB" dirty="0"/>
              <a:t>in young infants, gastroenteritis can be serious and may cause dehydration resulting in hospital admission</a:t>
            </a:r>
          </a:p>
          <a:p>
            <a:endParaRPr lang="en-US" dirty="0"/>
          </a:p>
        </p:txBody>
      </p:sp>
      <p:sp>
        <p:nvSpPr>
          <p:cNvPr id="4" name="Footer Placeholder 3">
            <a:extLst>
              <a:ext uri="{FF2B5EF4-FFF2-40B4-BE49-F238E27FC236}">
                <a16:creationId xmlns:a16="http://schemas.microsoft.com/office/drawing/2014/main" id="{8FCA07A2-2E13-7B8C-EE36-C8FF1022B3C4}"/>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355303B5-EC4C-73AC-87BD-9760DC11178F}"/>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8469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7095-5061-0453-53F6-EC4B91DE8330}"/>
              </a:ext>
            </a:extLst>
          </p:cNvPr>
          <p:cNvSpPr>
            <a:spLocks noGrp="1"/>
          </p:cNvSpPr>
          <p:nvPr>
            <p:ph type="title"/>
          </p:nvPr>
        </p:nvSpPr>
        <p:spPr/>
        <p:txBody>
          <a:bodyPr/>
          <a:lstStyle/>
          <a:p>
            <a:r>
              <a:rPr lang="en-GB" sz="4000" dirty="0"/>
              <a:t>Rotarix presentation</a:t>
            </a:r>
            <a:endParaRPr lang="en-US" dirty="0"/>
          </a:p>
        </p:txBody>
      </p:sp>
      <p:sp>
        <p:nvSpPr>
          <p:cNvPr id="3" name="Content Placeholder 2">
            <a:extLst>
              <a:ext uri="{FF2B5EF4-FFF2-40B4-BE49-F238E27FC236}">
                <a16:creationId xmlns:a16="http://schemas.microsoft.com/office/drawing/2014/main" id="{539529ED-7B89-0F4C-03B8-472E5EA5FD35}"/>
              </a:ext>
            </a:extLst>
          </p:cNvPr>
          <p:cNvSpPr>
            <a:spLocks noGrp="1"/>
          </p:cNvSpPr>
          <p:nvPr>
            <p:ph idx="1"/>
          </p:nvPr>
        </p:nvSpPr>
        <p:spPr>
          <a:xfrm>
            <a:off x="330205" y="1774826"/>
            <a:ext cx="11123857" cy="1410826"/>
          </a:xfrm>
        </p:spPr>
        <p:txBody>
          <a:bodyPr/>
          <a:lstStyle/>
          <a:p>
            <a:pPr>
              <a:buFont typeface="Arial" pitchFamily="34" charset="0"/>
              <a:buChar char="•"/>
            </a:pPr>
            <a:r>
              <a:rPr lang="en-GB" dirty="0"/>
              <a:t>prefilled, ready to use tube</a:t>
            </a:r>
          </a:p>
          <a:p>
            <a:pPr lvl="0">
              <a:buFont typeface="Arial" pitchFamily="34" charset="0"/>
              <a:buChar char="•"/>
            </a:pPr>
            <a:r>
              <a:rPr lang="en-GB" dirty="0"/>
              <a:t>oral suspension</a:t>
            </a:r>
          </a:p>
          <a:p>
            <a:pPr lvl="0">
              <a:buFont typeface="Arial" pitchFamily="34" charset="0"/>
              <a:buChar char="•"/>
            </a:pPr>
            <a:r>
              <a:rPr lang="en-GB" dirty="0"/>
              <a:t>each dose contains 1.5ml of clear colourless liquid</a:t>
            </a:r>
          </a:p>
          <a:p>
            <a:endParaRPr lang="en-US" dirty="0"/>
          </a:p>
        </p:txBody>
      </p:sp>
      <p:sp>
        <p:nvSpPr>
          <p:cNvPr id="4" name="Footer Placeholder 3">
            <a:extLst>
              <a:ext uri="{FF2B5EF4-FFF2-40B4-BE49-F238E27FC236}">
                <a16:creationId xmlns:a16="http://schemas.microsoft.com/office/drawing/2014/main" id="{5728852A-54B6-0950-E7E5-5D12F66E809D}"/>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2A9C5304-53A3-291D-5881-3426D0149065}"/>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11" name="TextBox 10">
            <a:extLst>
              <a:ext uri="{FF2B5EF4-FFF2-40B4-BE49-F238E27FC236}">
                <a16:creationId xmlns:a16="http://schemas.microsoft.com/office/drawing/2014/main" id="{ED20EE7A-A172-5448-8520-0EF3E7E61194}"/>
              </a:ext>
            </a:extLst>
          </p:cNvPr>
          <p:cNvSpPr txBox="1"/>
          <p:nvPr/>
        </p:nvSpPr>
        <p:spPr>
          <a:xfrm>
            <a:off x="7366685" y="4017922"/>
            <a:ext cx="4087377" cy="1200329"/>
          </a:xfrm>
          <a:prstGeom prst="rect">
            <a:avLst/>
          </a:prstGeom>
          <a:noFill/>
        </p:spPr>
        <p:txBody>
          <a:bodyPr wrap="square">
            <a:spAutoFit/>
          </a:bodyPr>
          <a:lstStyle/>
          <a:p>
            <a:r>
              <a:rPr lang="en-GB" sz="2400" dirty="0"/>
              <a:t>During 2017, presentation of the Rotarix vaccine changed to a squeezable tube. </a:t>
            </a:r>
          </a:p>
        </p:txBody>
      </p:sp>
      <p:pic>
        <p:nvPicPr>
          <p:cNvPr id="10" name="Picture 9">
            <a:extLst>
              <a:ext uri="{FF2B5EF4-FFF2-40B4-BE49-F238E27FC236}">
                <a16:creationId xmlns:a16="http://schemas.microsoft.com/office/drawing/2014/main" id="{69100CA4-AE31-BFFF-FB69-D6F71220F9E9}"/>
              </a:ext>
            </a:extLst>
          </p:cNvPr>
          <p:cNvPicPr>
            <a:picLocks noChangeAspect="1"/>
          </p:cNvPicPr>
          <p:nvPr/>
        </p:nvPicPr>
        <p:blipFill>
          <a:blip r:embed="rId3"/>
          <a:stretch>
            <a:fillRect/>
          </a:stretch>
        </p:blipFill>
        <p:spPr>
          <a:xfrm>
            <a:off x="541879" y="3672349"/>
            <a:ext cx="6093097" cy="1891477"/>
          </a:xfrm>
          <a:prstGeom prst="rect">
            <a:avLst/>
          </a:prstGeom>
        </p:spPr>
      </p:pic>
    </p:spTree>
    <p:extLst>
      <p:ext uri="{BB962C8B-B14F-4D97-AF65-F5344CB8AC3E}">
        <p14:creationId xmlns:p14="http://schemas.microsoft.com/office/powerpoint/2010/main" val="268253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8DD-D6C4-8F73-E887-86948E16E0D0}"/>
              </a:ext>
            </a:extLst>
          </p:cNvPr>
          <p:cNvSpPr>
            <a:spLocks noGrp="1"/>
          </p:cNvSpPr>
          <p:nvPr>
            <p:ph type="title"/>
          </p:nvPr>
        </p:nvSpPr>
        <p:spPr/>
        <p:txBody>
          <a:bodyPr/>
          <a:lstStyle/>
          <a:p>
            <a:r>
              <a:rPr lang="en-GB" sz="4000" dirty="0"/>
              <a:t>Storage of Rotarix</a:t>
            </a:r>
            <a:endParaRPr lang="en-US" dirty="0"/>
          </a:p>
        </p:txBody>
      </p:sp>
      <p:sp>
        <p:nvSpPr>
          <p:cNvPr id="3" name="Content Placeholder 2">
            <a:extLst>
              <a:ext uri="{FF2B5EF4-FFF2-40B4-BE49-F238E27FC236}">
                <a16:creationId xmlns:a16="http://schemas.microsoft.com/office/drawing/2014/main" id="{717EFE58-9220-5E96-442F-3783121FEE5E}"/>
              </a:ext>
            </a:extLst>
          </p:cNvPr>
          <p:cNvSpPr>
            <a:spLocks noGrp="1"/>
          </p:cNvSpPr>
          <p:nvPr>
            <p:ph idx="1"/>
          </p:nvPr>
        </p:nvSpPr>
        <p:spPr/>
        <p:txBody>
          <a:bodyPr/>
          <a:lstStyle/>
          <a:p>
            <a:pPr marL="0" indent="0">
              <a:buNone/>
            </a:pPr>
            <a:r>
              <a:rPr lang="en-GB" dirty="0"/>
              <a:t>Rotarix must be stored in accordance with manufacturer’s instructions.</a:t>
            </a:r>
          </a:p>
          <a:p>
            <a:pPr marL="0" indent="0">
              <a:buNone/>
            </a:pPr>
            <a:endParaRPr lang="en-GB" dirty="0"/>
          </a:p>
          <a:p>
            <a:pPr marL="0" lvl="0" indent="0">
              <a:buNone/>
            </a:pPr>
            <a:r>
              <a:rPr lang="en-GB" dirty="0"/>
              <a:t>Cold chain management</a:t>
            </a:r>
          </a:p>
          <a:p>
            <a:pPr marL="463550" lvl="1" indent="-285750">
              <a:buFont typeface="Arial" pitchFamily="34" charset="0"/>
              <a:buChar char="•"/>
            </a:pPr>
            <a:r>
              <a:rPr lang="en-GB" dirty="0"/>
              <a:t>store between +2</a:t>
            </a:r>
            <a:r>
              <a:rPr lang="en-GB" dirty="0">
                <a:latin typeface="Calibri"/>
              </a:rPr>
              <a:t>⁰</a:t>
            </a:r>
            <a:r>
              <a:rPr lang="en-GB" dirty="0"/>
              <a:t>C and +8</a:t>
            </a:r>
            <a:r>
              <a:rPr lang="en-GB" dirty="0">
                <a:latin typeface="Calibri"/>
              </a:rPr>
              <a:t>⁰</a:t>
            </a:r>
            <a:r>
              <a:rPr lang="en-GB" dirty="0"/>
              <a:t>C </a:t>
            </a:r>
          </a:p>
          <a:p>
            <a:pPr marL="463550" lvl="1" indent="-285750">
              <a:buFont typeface="Arial" pitchFamily="34" charset="0"/>
              <a:buChar char="•"/>
            </a:pPr>
            <a:r>
              <a:rPr lang="en-GB" dirty="0"/>
              <a:t>store in original packaging</a:t>
            </a:r>
          </a:p>
          <a:p>
            <a:pPr marL="463550" lvl="1" indent="-285750">
              <a:buFont typeface="Arial" pitchFamily="34" charset="0"/>
              <a:buChar char="•"/>
            </a:pPr>
            <a:r>
              <a:rPr lang="en-GB" dirty="0"/>
              <a:t>protect from light</a:t>
            </a:r>
          </a:p>
          <a:p>
            <a:endParaRPr lang="en-GB" dirty="0"/>
          </a:p>
          <a:p>
            <a:pPr marL="0" indent="0">
              <a:buNone/>
            </a:pPr>
            <a:r>
              <a:rPr lang="en-GB" dirty="0"/>
              <a:t>If a temperature excursion means the vaccine is stored outside of the recommended conditions, manufacturer advice should be sought to inform any risk assessment.</a:t>
            </a:r>
          </a:p>
          <a:p>
            <a:pPr marL="0" indent="0">
              <a:buNone/>
            </a:pPr>
            <a:endParaRPr lang="en-US" dirty="0"/>
          </a:p>
        </p:txBody>
      </p:sp>
      <p:sp>
        <p:nvSpPr>
          <p:cNvPr id="4" name="Footer Placeholder 3">
            <a:extLst>
              <a:ext uri="{FF2B5EF4-FFF2-40B4-BE49-F238E27FC236}">
                <a16:creationId xmlns:a16="http://schemas.microsoft.com/office/drawing/2014/main" id="{F0C09223-F881-CB70-DE6D-A9EE2A851865}"/>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E60AFC8F-FBC4-B774-9E61-C20D7D778CA0}"/>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16937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4660-7744-E666-0CB9-5CAB791C13BB}"/>
              </a:ext>
            </a:extLst>
          </p:cNvPr>
          <p:cNvSpPr>
            <a:spLocks noGrp="1"/>
          </p:cNvSpPr>
          <p:nvPr>
            <p:ph type="title"/>
          </p:nvPr>
        </p:nvSpPr>
        <p:spPr/>
        <p:txBody>
          <a:bodyPr/>
          <a:lstStyle/>
          <a:p>
            <a:r>
              <a:rPr lang="en-GB" sz="4000" dirty="0"/>
              <a:t>Rotarix dosage and schedule</a:t>
            </a:r>
            <a:endParaRPr lang="en-US" dirty="0"/>
          </a:p>
        </p:txBody>
      </p:sp>
      <p:sp>
        <p:nvSpPr>
          <p:cNvPr id="3" name="Content Placeholder 2">
            <a:extLst>
              <a:ext uri="{FF2B5EF4-FFF2-40B4-BE49-F238E27FC236}">
                <a16:creationId xmlns:a16="http://schemas.microsoft.com/office/drawing/2014/main" id="{300745EA-F213-5303-9984-AD1542F81297}"/>
              </a:ext>
            </a:extLst>
          </p:cNvPr>
          <p:cNvSpPr>
            <a:spLocks noGrp="1"/>
          </p:cNvSpPr>
          <p:nvPr>
            <p:ph idx="1"/>
          </p:nvPr>
        </p:nvSpPr>
        <p:spPr>
          <a:xfrm>
            <a:off x="330205" y="1774826"/>
            <a:ext cx="11123857" cy="4664024"/>
          </a:xfrm>
        </p:spPr>
        <p:txBody>
          <a:bodyPr>
            <a:normAutofit fontScale="92500" lnSpcReduction="10000"/>
          </a:bodyPr>
          <a:lstStyle/>
          <a:p>
            <a:pPr marL="0" indent="0">
              <a:buNone/>
            </a:pPr>
            <a:r>
              <a:rPr lang="en-GB" dirty="0"/>
              <a:t>Two-dose schedule:</a:t>
            </a:r>
            <a:endParaRPr lang="en-GB" sz="2800" dirty="0"/>
          </a:p>
          <a:p>
            <a:pPr marL="285750" indent="-285750">
              <a:buFont typeface="Arial" pitchFamily="34" charset="0"/>
              <a:buChar char="•"/>
            </a:pPr>
            <a:r>
              <a:rPr lang="en-GB" dirty="0"/>
              <a:t>first dose: 8 weeks of age</a:t>
            </a:r>
          </a:p>
          <a:p>
            <a:pPr marL="285750" indent="-285750">
              <a:buFont typeface="Arial" pitchFamily="34" charset="0"/>
              <a:buChar char="•"/>
            </a:pPr>
            <a:r>
              <a:rPr lang="en-GB" dirty="0"/>
              <a:t>second dose: 12 weeks of age (minimum 4 week interval between doses) </a:t>
            </a:r>
          </a:p>
          <a:p>
            <a:pPr marL="285750" indent="-285750">
              <a:buFont typeface="Arial" pitchFamily="34" charset="0"/>
              <a:buChar char="•"/>
            </a:pPr>
            <a:endParaRPr lang="en-GB" dirty="0"/>
          </a:p>
          <a:p>
            <a:pPr marL="285750" indent="-285750">
              <a:buFont typeface="Arial" pitchFamily="34" charset="0"/>
              <a:buChar char="•"/>
            </a:pPr>
            <a:r>
              <a:rPr lang="en-GB" dirty="0"/>
              <a:t>full course (2 doses) completed before 16 weeks of age is preferable, however</a:t>
            </a:r>
            <a:endParaRPr lang="en-GB" u="sng" dirty="0"/>
          </a:p>
          <a:p>
            <a:pPr marL="687600" lvl="1" indent="-285750"/>
            <a:r>
              <a:rPr lang="en-GB" sz="2400" dirty="0"/>
              <a:t>Rotarix must be given by 23 weeks and 6 days</a:t>
            </a:r>
          </a:p>
          <a:p>
            <a:pPr lvl="1"/>
            <a:r>
              <a:rPr lang="en-GB" sz="2400" dirty="0"/>
              <a:t>the first dose must be given by 14 weeks and 6 days of age</a:t>
            </a:r>
          </a:p>
          <a:p>
            <a:pPr lvl="1"/>
            <a:r>
              <a:rPr lang="en-GB" sz="2400" dirty="0"/>
              <a:t>rotavirus vaccination should not be initiated after 15 weeks of age</a:t>
            </a:r>
          </a:p>
          <a:p>
            <a:pPr lvl="1"/>
            <a:r>
              <a:rPr lang="en-GB" sz="2400" dirty="0"/>
              <a:t>if the course is interrupted, it should be resumed but not repeated, provided that the second dose can be given before 24 weeks of age</a:t>
            </a:r>
          </a:p>
          <a:p>
            <a:pPr marL="457200" lvl="1" indent="0">
              <a:buNone/>
            </a:pPr>
            <a:endParaRPr lang="en-GB" dirty="0"/>
          </a:p>
          <a:p>
            <a:pPr>
              <a:buFont typeface="Arial" panose="020B0604020202020204" pitchFamily="34" charset="0"/>
              <a:buChar char="•"/>
            </a:pPr>
            <a:r>
              <a:rPr lang="en-GB" dirty="0"/>
              <a:t>if a majority of the dose is spat out/regurgitated during an appointment, a replacement dose may be given at same visit</a:t>
            </a:r>
          </a:p>
        </p:txBody>
      </p:sp>
      <p:sp>
        <p:nvSpPr>
          <p:cNvPr id="4" name="Footer Placeholder 3">
            <a:extLst>
              <a:ext uri="{FF2B5EF4-FFF2-40B4-BE49-F238E27FC236}">
                <a16:creationId xmlns:a16="http://schemas.microsoft.com/office/drawing/2014/main" id="{3FAFB9EE-FD60-67DB-4920-45CF51DBCBAB}"/>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B0CFBC6C-1838-1F35-7DB9-B9C425F9D137}"/>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75863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6A59-432E-BBDA-0B01-300D47EE441C}"/>
              </a:ext>
            </a:extLst>
          </p:cNvPr>
          <p:cNvSpPr>
            <a:spLocks noGrp="1"/>
          </p:cNvSpPr>
          <p:nvPr>
            <p:ph type="title"/>
          </p:nvPr>
        </p:nvSpPr>
        <p:spPr/>
        <p:txBody>
          <a:bodyPr/>
          <a:lstStyle/>
          <a:p>
            <a:r>
              <a:rPr lang="en-GB" sz="4000" dirty="0"/>
              <a:t>Administration of Rotarix</a:t>
            </a:r>
            <a:endParaRPr lang="en-US" dirty="0"/>
          </a:p>
        </p:txBody>
      </p:sp>
      <p:sp>
        <p:nvSpPr>
          <p:cNvPr id="3" name="Content Placeholder 2">
            <a:extLst>
              <a:ext uri="{FF2B5EF4-FFF2-40B4-BE49-F238E27FC236}">
                <a16:creationId xmlns:a16="http://schemas.microsoft.com/office/drawing/2014/main" id="{C68CDEFA-55FE-A53C-CCEF-CA3170DBD89A}"/>
              </a:ext>
            </a:extLst>
          </p:cNvPr>
          <p:cNvSpPr>
            <a:spLocks noGrp="1"/>
          </p:cNvSpPr>
          <p:nvPr>
            <p:ph idx="1"/>
          </p:nvPr>
        </p:nvSpPr>
        <p:spPr/>
        <p:txBody>
          <a:bodyPr/>
          <a:lstStyle/>
          <a:p>
            <a:pPr>
              <a:buFont typeface="Arial" panose="020B0604020202020204" pitchFamily="34" charset="0"/>
              <a:buChar char="•"/>
            </a:pPr>
            <a:r>
              <a:rPr lang="en-GB" dirty="0"/>
              <a:t>as a live oral vaccine, Rotarix must not be injected or given intranasally</a:t>
            </a:r>
          </a:p>
          <a:p>
            <a:pPr>
              <a:buFont typeface="Arial" panose="020B0604020202020204" pitchFamily="34" charset="0"/>
              <a:buChar char="•"/>
            </a:pPr>
            <a:r>
              <a:rPr lang="en-GB" dirty="0"/>
              <a:t>Rotarix can be administered at the same time as other childhood vaccines</a:t>
            </a:r>
          </a:p>
          <a:p>
            <a:pPr>
              <a:buFont typeface="Arial" panose="020B0604020202020204" pitchFamily="34" charset="0"/>
              <a:buChar char="•"/>
            </a:pPr>
            <a:r>
              <a:rPr lang="en-GB" dirty="0"/>
              <a:t>Rotarix can also be given at any time as, or at any interval before or after BCG vaccine</a:t>
            </a:r>
          </a:p>
          <a:p>
            <a:pPr>
              <a:buFont typeface="Arial" panose="020B0604020202020204" pitchFamily="34" charset="0"/>
              <a:buChar char="•"/>
            </a:pPr>
            <a:r>
              <a:rPr lang="en-GB" dirty="0"/>
              <a:t>Rotarix administration prior to any intramuscular vaccines is recommended, as any subsequent injections may unsettle the infant</a:t>
            </a:r>
            <a:endParaRPr lang="en-US" dirty="0"/>
          </a:p>
        </p:txBody>
      </p:sp>
      <p:sp>
        <p:nvSpPr>
          <p:cNvPr id="4" name="Footer Placeholder 3">
            <a:extLst>
              <a:ext uri="{FF2B5EF4-FFF2-40B4-BE49-F238E27FC236}">
                <a16:creationId xmlns:a16="http://schemas.microsoft.com/office/drawing/2014/main" id="{F22A3E05-8716-7C9E-CDDB-F39E5714D921}"/>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34765FCA-D99F-2295-F5D7-8C54DB34575E}"/>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24756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DA14-6A80-20A0-C27C-98752452C57D}"/>
              </a:ext>
            </a:extLst>
          </p:cNvPr>
          <p:cNvSpPr>
            <a:spLocks noGrp="1"/>
          </p:cNvSpPr>
          <p:nvPr>
            <p:ph type="title"/>
          </p:nvPr>
        </p:nvSpPr>
        <p:spPr/>
        <p:txBody>
          <a:bodyPr>
            <a:normAutofit fontScale="90000"/>
          </a:bodyPr>
          <a:lstStyle/>
          <a:p>
            <a:r>
              <a:rPr lang="en-GB" dirty="0"/>
              <a:t>Manufacturer instructions on Rotarix administration</a:t>
            </a:r>
            <a:endParaRPr lang="en-US" dirty="0"/>
          </a:p>
        </p:txBody>
      </p:sp>
      <p:sp>
        <p:nvSpPr>
          <p:cNvPr id="4" name="Footer Placeholder 3">
            <a:extLst>
              <a:ext uri="{FF2B5EF4-FFF2-40B4-BE49-F238E27FC236}">
                <a16:creationId xmlns:a16="http://schemas.microsoft.com/office/drawing/2014/main" id="{49172C73-2ECF-309F-1195-B34365BE7C53}"/>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4544538D-6507-2FD7-39EB-CFA3E67A08F4}"/>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pic>
        <p:nvPicPr>
          <p:cNvPr id="11" name="Picture 10">
            <a:extLst>
              <a:ext uri="{FF2B5EF4-FFF2-40B4-BE49-F238E27FC236}">
                <a16:creationId xmlns:a16="http://schemas.microsoft.com/office/drawing/2014/main" id="{316B0A6F-0C8B-1995-6CC8-382874461E90}"/>
              </a:ext>
            </a:extLst>
          </p:cNvPr>
          <p:cNvPicPr>
            <a:picLocks noChangeAspect="1"/>
          </p:cNvPicPr>
          <p:nvPr/>
        </p:nvPicPr>
        <p:blipFill>
          <a:blip r:embed="rId3"/>
          <a:stretch>
            <a:fillRect/>
          </a:stretch>
        </p:blipFill>
        <p:spPr>
          <a:xfrm>
            <a:off x="2678118" y="1563261"/>
            <a:ext cx="5819775" cy="2518172"/>
          </a:xfrm>
          <a:prstGeom prst="rect">
            <a:avLst/>
          </a:prstGeom>
        </p:spPr>
      </p:pic>
      <p:pic>
        <p:nvPicPr>
          <p:cNvPr id="12" name="Picture 11">
            <a:extLst>
              <a:ext uri="{FF2B5EF4-FFF2-40B4-BE49-F238E27FC236}">
                <a16:creationId xmlns:a16="http://schemas.microsoft.com/office/drawing/2014/main" id="{90950D68-548D-9B0C-B8A5-BA4321478898}"/>
              </a:ext>
            </a:extLst>
          </p:cNvPr>
          <p:cNvPicPr>
            <a:picLocks noChangeAspect="1"/>
          </p:cNvPicPr>
          <p:nvPr/>
        </p:nvPicPr>
        <p:blipFill>
          <a:blip r:embed="rId4"/>
          <a:stretch>
            <a:fillRect/>
          </a:stretch>
        </p:blipFill>
        <p:spPr>
          <a:xfrm>
            <a:off x="2678117" y="4255254"/>
            <a:ext cx="5819775" cy="2009775"/>
          </a:xfrm>
          <a:prstGeom prst="rect">
            <a:avLst/>
          </a:prstGeom>
        </p:spPr>
      </p:pic>
    </p:spTree>
    <p:extLst>
      <p:ext uri="{BB962C8B-B14F-4D97-AF65-F5344CB8AC3E}">
        <p14:creationId xmlns:p14="http://schemas.microsoft.com/office/powerpoint/2010/main" val="78128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DA14-6A80-20A0-C27C-98752452C57D}"/>
              </a:ext>
            </a:extLst>
          </p:cNvPr>
          <p:cNvSpPr>
            <a:spLocks noGrp="1"/>
          </p:cNvSpPr>
          <p:nvPr>
            <p:ph type="title"/>
          </p:nvPr>
        </p:nvSpPr>
        <p:spPr/>
        <p:txBody>
          <a:bodyPr>
            <a:normAutofit fontScale="90000"/>
          </a:bodyPr>
          <a:lstStyle/>
          <a:p>
            <a:r>
              <a:rPr lang="en-GB" dirty="0"/>
              <a:t>Manufacturer instructions on Rotarix administration</a:t>
            </a:r>
            <a:endParaRPr lang="en-US" dirty="0"/>
          </a:p>
        </p:txBody>
      </p:sp>
      <p:sp>
        <p:nvSpPr>
          <p:cNvPr id="4" name="Footer Placeholder 3">
            <a:extLst>
              <a:ext uri="{FF2B5EF4-FFF2-40B4-BE49-F238E27FC236}">
                <a16:creationId xmlns:a16="http://schemas.microsoft.com/office/drawing/2014/main" id="{49172C73-2ECF-309F-1195-B34365BE7C53}"/>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4544538D-6507-2FD7-39EB-CFA3E67A08F4}"/>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pic>
        <p:nvPicPr>
          <p:cNvPr id="3" name="Picture 2">
            <a:extLst>
              <a:ext uri="{FF2B5EF4-FFF2-40B4-BE49-F238E27FC236}">
                <a16:creationId xmlns:a16="http://schemas.microsoft.com/office/drawing/2014/main" id="{DD07239E-7DFE-0DB8-207C-B70CC4BBAC01}"/>
              </a:ext>
            </a:extLst>
          </p:cNvPr>
          <p:cNvPicPr>
            <a:picLocks noChangeAspect="1"/>
          </p:cNvPicPr>
          <p:nvPr/>
        </p:nvPicPr>
        <p:blipFill>
          <a:blip r:embed="rId3"/>
          <a:stretch>
            <a:fillRect/>
          </a:stretch>
        </p:blipFill>
        <p:spPr>
          <a:xfrm>
            <a:off x="2668593" y="1423297"/>
            <a:ext cx="5838825" cy="1647825"/>
          </a:xfrm>
          <a:prstGeom prst="rect">
            <a:avLst/>
          </a:prstGeom>
        </p:spPr>
      </p:pic>
      <p:pic>
        <p:nvPicPr>
          <p:cNvPr id="6" name="Picture 5">
            <a:extLst>
              <a:ext uri="{FF2B5EF4-FFF2-40B4-BE49-F238E27FC236}">
                <a16:creationId xmlns:a16="http://schemas.microsoft.com/office/drawing/2014/main" id="{576CDCB1-DB70-EB66-FB52-72BC35E46A5D}"/>
              </a:ext>
            </a:extLst>
          </p:cNvPr>
          <p:cNvPicPr>
            <a:picLocks noChangeAspect="1"/>
          </p:cNvPicPr>
          <p:nvPr/>
        </p:nvPicPr>
        <p:blipFill>
          <a:blip r:embed="rId4"/>
          <a:stretch>
            <a:fillRect/>
          </a:stretch>
        </p:blipFill>
        <p:spPr>
          <a:xfrm>
            <a:off x="2625730" y="3030960"/>
            <a:ext cx="5829300" cy="1685925"/>
          </a:xfrm>
          <a:prstGeom prst="rect">
            <a:avLst/>
          </a:prstGeom>
        </p:spPr>
      </p:pic>
      <p:pic>
        <p:nvPicPr>
          <p:cNvPr id="7" name="Picture 6">
            <a:extLst>
              <a:ext uri="{FF2B5EF4-FFF2-40B4-BE49-F238E27FC236}">
                <a16:creationId xmlns:a16="http://schemas.microsoft.com/office/drawing/2014/main" id="{93E90AB1-64FA-6729-A0DA-E9C4FED423CB}"/>
              </a:ext>
            </a:extLst>
          </p:cNvPr>
          <p:cNvPicPr>
            <a:picLocks noChangeAspect="1"/>
          </p:cNvPicPr>
          <p:nvPr/>
        </p:nvPicPr>
        <p:blipFill rotWithShape="1">
          <a:blip r:embed="rId5"/>
          <a:srcRect b="5707"/>
          <a:stretch/>
        </p:blipFill>
        <p:spPr>
          <a:xfrm>
            <a:off x="2582868" y="4716885"/>
            <a:ext cx="5915025" cy="1607663"/>
          </a:xfrm>
          <a:prstGeom prst="rect">
            <a:avLst/>
          </a:prstGeom>
        </p:spPr>
      </p:pic>
    </p:spTree>
    <p:extLst>
      <p:ext uri="{BB962C8B-B14F-4D97-AF65-F5344CB8AC3E}">
        <p14:creationId xmlns:p14="http://schemas.microsoft.com/office/powerpoint/2010/main" val="225881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DA14-6A80-20A0-C27C-98752452C57D}"/>
              </a:ext>
            </a:extLst>
          </p:cNvPr>
          <p:cNvSpPr>
            <a:spLocks noGrp="1"/>
          </p:cNvSpPr>
          <p:nvPr>
            <p:ph type="title"/>
          </p:nvPr>
        </p:nvSpPr>
        <p:spPr/>
        <p:txBody>
          <a:bodyPr>
            <a:normAutofit fontScale="90000"/>
          </a:bodyPr>
          <a:lstStyle/>
          <a:p>
            <a:r>
              <a:rPr lang="en-GB" dirty="0"/>
              <a:t>Manufacturer instructions on Rotarix administration</a:t>
            </a:r>
            <a:endParaRPr lang="en-US" dirty="0"/>
          </a:p>
        </p:txBody>
      </p:sp>
      <p:sp>
        <p:nvSpPr>
          <p:cNvPr id="4" name="Footer Placeholder 3">
            <a:extLst>
              <a:ext uri="{FF2B5EF4-FFF2-40B4-BE49-F238E27FC236}">
                <a16:creationId xmlns:a16="http://schemas.microsoft.com/office/drawing/2014/main" id="{49172C73-2ECF-309F-1195-B34365BE7C53}"/>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4544538D-6507-2FD7-39EB-CFA3E67A08F4}"/>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pic>
        <p:nvPicPr>
          <p:cNvPr id="8" name="Picture 7">
            <a:extLst>
              <a:ext uri="{FF2B5EF4-FFF2-40B4-BE49-F238E27FC236}">
                <a16:creationId xmlns:a16="http://schemas.microsoft.com/office/drawing/2014/main" id="{6EC30FC8-4143-0D97-94E8-307A09D02E18}"/>
              </a:ext>
            </a:extLst>
          </p:cNvPr>
          <p:cNvPicPr>
            <a:picLocks noChangeAspect="1"/>
          </p:cNvPicPr>
          <p:nvPr/>
        </p:nvPicPr>
        <p:blipFill>
          <a:blip r:embed="rId3"/>
          <a:stretch>
            <a:fillRect/>
          </a:stretch>
        </p:blipFill>
        <p:spPr>
          <a:xfrm>
            <a:off x="2616206" y="1730267"/>
            <a:ext cx="5943600" cy="3152140"/>
          </a:xfrm>
          <a:prstGeom prst="rect">
            <a:avLst/>
          </a:prstGeom>
        </p:spPr>
      </p:pic>
      <p:pic>
        <p:nvPicPr>
          <p:cNvPr id="9" name="Picture 8">
            <a:extLst>
              <a:ext uri="{FF2B5EF4-FFF2-40B4-BE49-F238E27FC236}">
                <a16:creationId xmlns:a16="http://schemas.microsoft.com/office/drawing/2014/main" id="{BF4A1390-F822-A699-97F9-D22B000EA066}"/>
              </a:ext>
            </a:extLst>
          </p:cNvPr>
          <p:cNvPicPr>
            <a:picLocks noChangeAspect="1"/>
          </p:cNvPicPr>
          <p:nvPr/>
        </p:nvPicPr>
        <p:blipFill>
          <a:blip r:embed="rId4"/>
          <a:stretch>
            <a:fillRect/>
          </a:stretch>
        </p:blipFill>
        <p:spPr>
          <a:xfrm>
            <a:off x="2616206" y="5201355"/>
            <a:ext cx="5943600" cy="242570"/>
          </a:xfrm>
          <a:prstGeom prst="rect">
            <a:avLst/>
          </a:prstGeom>
        </p:spPr>
      </p:pic>
    </p:spTree>
    <p:extLst>
      <p:ext uri="{BB962C8B-B14F-4D97-AF65-F5344CB8AC3E}">
        <p14:creationId xmlns:p14="http://schemas.microsoft.com/office/powerpoint/2010/main" val="3737509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E332-207A-2B6B-B514-474D4552A14E}"/>
              </a:ext>
            </a:extLst>
          </p:cNvPr>
          <p:cNvSpPr>
            <a:spLocks noGrp="1"/>
          </p:cNvSpPr>
          <p:nvPr>
            <p:ph type="title"/>
          </p:nvPr>
        </p:nvSpPr>
        <p:spPr/>
        <p:txBody>
          <a:bodyPr/>
          <a:lstStyle/>
          <a:p>
            <a:r>
              <a:rPr lang="en-GB" sz="4000" dirty="0"/>
              <a:t>Contraindications</a:t>
            </a:r>
            <a:endParaRPr lang="en-US" dirty="0"/>
          </a:p>
        </p:txBody>
      </p:sp>
      <p:sp>
        <p:nvSpPr>
          <p:cNvPr id="3" name="Content Placeholder 2">
            <a:extLst>
              <a:ext uri="{FF2B5EF4-FFF2-40B4-BE49-F238E27FC236}">
                <a16:creationId xmlns:a16="http://schemas.microsoft.com/office/drawing/2014/main" id="{359211F1-430A-1EA4-D82E-20CABFBC415D}"/>
              </a:ext>
            </a:extLst>
          </p:cNvPr>
          <p:cNvSpPr>
            <a:spLocks noGrp="1"/>
          </p:cNvSpPr>
          <p:nvPr>
            <p:ph idx="1"/>
          </p:nvPr>
        </p:nvSpPr>
        <p:spPr>
          <a:xfrm>
            <a:off x="330205" y="1774825"/>
            <a:ext cx="11123857" cy="4581369"/>
          </a:xfrm>
        </p:spPr>
        <p:txBody>
          <a:bodyPr>
            <a:normAutofit fontScale="77500" lnSpcReduction="20000"/>
          </a:bodyPr>
          <a:lstStyle/>
          <a:p>
            <a:pPr>
              <a:buFont typeface="Arial" pitchFamily="34" charset="0"/>
              <a:buChar char="•"/>
            </a:pPr>
            <a:r>
              <a:rPr lang="en-GB" dirty="0"/>
              <a:t>i</a:t>
            </a:r>
            <a:r>
              <a:rPr lang="en-GB" sz="2400" dirty="0"/>
              <a:t>nfants under 6 weeks of age</a:t>
            </a:r>
          </a:p>
          <a:p>
            <a:pPr>
              <a:buFont typeface="Arial" pitchFamily="34" charset="0"/>
              <a:buChar char="•"/>
            </a:pPr>
            <a:r>
              <a:rPr lang="en-GB" sz="2400" dirty="0"/>
              <a:t>infants presenting for their first dose of</a:t>
            </a:r>
            <a:r>
              <a:rPr lang="en-GB" sz="2400" b="1" dirty="0"/>
              <a:t> </a:t>
            </a:r>
            <a:r>
              <a:rPr lang="en-GB" sz="2400" dirty="0"/>
              <a:t>Rotarix aged 15 weeks of age or older</a:t>
            </a:r>
          </a:p>
          <a:p>
            <a:pPr>
              <a:buFont typeface="Arial" pitchFamily="34" charset="0"/>
              <a:buChar char="•"/>
            </a:pPr>
            <a:r>
              <a:rPr lang="en-GB" sz="2400" dirty="0"/>
              <a:t>infants aged 24 weeks of age or over (beyond 23 weeks and 6 days)</a:t>
            </a:r>
          </a:p>
          <a:p>
            <a:pPr>
              <a:buFont typeface="Arial" pitchFamily="34" charset="0"/>
              <a:buChar char="•"/>
            </a:pPr>
            <a:r>
              <a:rPr lang="en-GB" sz="2400" dirty="0"/>
              <a:t>babies born to mothers who received immunomodulating biologics during pregnancy</a:t>
            </a:r>
          </a:p>
          <a:p>
            <a:pPr lvl="0">
              <a:buFont typeface="Arial" panose="020B0604020202020204" pitchFamily="34" charset="0"/>
              <a:buChar char="•"/>
            </a:pPr>
            <a:r>
              <a:rPr lang="en-GB" sz="2400" dirty="0"/>
              <a:t>infants with severe </a:t>
            </a:r>
            <a:r>
              <a:rPr lang="en-GB" dirty="0"/>
              <a:t>c</a:t>
            </a:r>
            <a:r>
              <a:rPr lang="en-GB" sz="2400" dirty="0"/>
              <a:t>ombined </a:t>
            </a:r>
            <a:r>
              <a:rPr lang="en-GB" dirty="0"/>
              <a:t>i</a:t>
            </a:r>
            <a:r>
              <a:rPr lang="en-GB" sz="2400" dirty="0"/>
              <a:t>mmunodeficiency (SCID) disorder </a:t>
            </a:r>
          </a:p>
          <a:p>
            <a:pPr lvl="0">
              <a:buFont typeface="Arial" panose="020B0604020202020204" pitchFamily="34" charset="0"/>
              <a:buChar char="•"/>
            </a:pPr>
            <a:r>
              <a:rPr lang="en-GB" sz="2400" dirty="0"/>
              <a:t>infants with a confirmed anaphylactic reaction to a previous dose of the vaccine</a:t>
            </a:r>
          </a:p>
          <a:p>
            <a:pPr lvl="0">
              <a:buFont typeface="Arial" panose="020B0604020202020204" pitchFamily="34" charset="0"/>
              <a:buChar char="•"/>
            </a:pPr>
            <a:r>
              <a:rPr lang="en-GB" sz="2400" dirty="0"/>
              <a:t>infants with a confirmed anaphylactic reaction to any components of the vaccine </a:t>
            </a:r>
          </a:p>
          <a:p>
            <a:pPr lvl="0">
              <a:buFont typeface="Arial" panose="020B0604020202020204" pitchFamily="34" charset="0"/>
              <a:buChar char="•"/>
            </a:pPr>
            <a:r>
              <a:rPr lang="en-GB" sz="2400" dirty="0"/>
              <a:t>infants with a previous history of intussusception</a:t>
            </a:r>
          </a:p>
          <a:p>
            <a:pPr lvl="0">
              <a:buFont typeface="Arial" panose="020B0604020202020204" pitchFamily="34" charset="0"/>
              <a:buChar char="•"/>
            </a:pPr>
            <a:r>
              <a:rPr lang="en-GB" sz="2400" dirty="0"/>
              <a:t>infants with a malformation of GI tract that could predispose to intussusception </a:t>
            </a:r>
          </a:p>
          <a:p>
            <a:pPr lvl="0">
              <a:buFont typeface="Arial" panose="020B0604020202020204" pitchFamily="34" charset="0"/>
              <a:buChar char="•"/>
            </a:pPr>
            <a:r>
              <a:rPr lang="en-GB" sz="2400" dirty="0"/>
              <a:t>rare hereditary problems of fructose intolerance, glucose-galactose malabsorption or sucrose-iso-maltose insufficiency</a:t>
            </a:r>
          </a:p>
          <a:p>
            <a:pPr lvl="0">
              <a:buFont typeface="Arial" panose="020B0604020202020204" pitchFamily="34" charset="0"/>
              <a:buChar char="•"/>
            </a:pPr>
            <a:r>
              <a:rPr lang="en-GB" sz="2400" dirty="0"/>
              <a:t>immunosuppressed or on systemic (oral or parental) immunosuppressive treatment </a:t>
            </a:r>
          </a:p>
          <a:p>
            <a:pPr marL="0" indent="0">
              <a:buNone/>
            </a:pPr>
            <a:endParaRPr lang="en-GB" sz="2400" dirty="0"/>
          </a:p>
          <a:p>
            <a:pPr marL="0" indent="0">
              <a:buNone/>
            </a:pPr>
            <a:r>
              <a:rPr lang="en-GB" dirty="0"/>
              <a:t>T</a:t>
            </a:r>
            <a:r>
              <a:rPr lang="en-GB" sz="2400" dirty="0"/>
              <a:t>here are very few infants who cannot receive rotavirus vaccine; where there is doubt seek advice.</a:t>
            </a:r>
          </a:p>
          <a:p>
            <a:endParaRPr lang="en-US" dirty="0"/>
          </a:p>
        </p:txBody>
      </p:sp>
      <p:sp>
        <p:nvSpPr>
          <p:cNvPr id="4" name="Footer Placeholder 3">
            <a:extLst>
              <a:ext uri="{FF2B5EF4-FFF2-40B4-BE49-F238E27FC236}">
                <a16:creationId xmlns:a16="http://schemas.microsoft.com/office/drawing/2014/main" id="{802828C3-9F69-EF5F-8A2E-CD87CF60F874}"/>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BE314876-92B8-EE3B-BB44-B62675BCA2BC}"/>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30272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6F2F-CE1C-6E16-96D3-258E4D981C72}"/>
              </a:ext>
            </a:extLst>
          </p:cNvPr>
          <p:cNvSpPr>
            <a:spLocks noGrp="1"/>
          </p:cNvSpPr>
          <p:nvPr>
            <p:ph type="title"/>
          </p:nvPr>
        </p:nvSpPr>
        <p:spPr/>
        <p:txBody>
          <a:bodyPr>
            <a:normAutofit fontScale="90000"/>
          </a:bodyPr>
          <a:lstStyle/>
          <a:p>
            <a:r>
              <a:rPr lang="en-GB" dirty="0"/>
              <a:t>Severe Combined Immunodeficiency (SCID) and rotavirus vaccine</a:t>
            </a:r>
            <a:endParaRPr lang="en-US" dirty="0"/>
          </a:p>
        </p:txBody>
      </p:sp>
      <p:sp>
        <p:nvSpPr>
          <p:cNvPr id="3" name="Content Placeholder 2">
            <a:extLst>
              <a:ext uri="{FF2B5EF4-FFF2-40B4-BE49-F238E27FC236}">
                <a16:creationId xmlns:a16="http://schemas.microsoft.com/office/drawing/2014/main" id="{B25EDC58-148B-F33C-FE57-DDA2E5668045}"/>
              </a:ext>
            </a:extLst>
          </p:cNvPr>
          <p:cNvSpPr>
            <a:spLocks noGrp="1"/>
          </p:cNvSpPr>
          <p:nvPr>
            <p:ph idx="1"/>
          </p:nvPr>
        </p:nvSpPr>
        <p:spPr>
          <a:xfrm>
            <a:off x="330205" y="1774825"/>
            <a:ext cx="11123857" cy="4521199"/>
          </a:xfrm>
        </p:spPr>
        <p:txBody>
          <a:bodyPr>
            <a:normAutofit/>
          </a:bodyPr>
          <a:lstStyle/>
          <a:p>
            <a:pPr marL="0" indent="0">
              <a:buNone/>
            </a:pPr>
            <a:r>
              <a:rPr lang="en-GB" dirty="0"/>
              <a:t>Although it is important that infants receive rotavirus vaccine in early life to protect against gastrointestinal illness, rotavirus vaccine is a live vaccine and SCID is a major contraindication to rotavirus vaccination. </a:t>
            </a:r>
          </a:p>
          <a:p>
            <a:pPr marL="0" indent="0">
              <a:buNone/>
            </a:pPr>
            <a:r>
              <a:rPr lang="en-GB" dirty="0">
                <a:hlinkClick r:id="rId2"/>
              </a:rPr>
              <a:t>Bakari and others</a:t>
            </a:r>
            <a:r>
              <a:rPr lang="en-GB" dirty="0"/>
              <a:t> described reports of severe gastroenteritis and prolonged viral shedding involving the vaccine strain in immunocompromised infants. </a:t>
            </a:r>
          </a:p>
          <a:p>
            <a:pPr marL="0" indent="0">
              <a:buNone/>
            </a:pPr>
            <a:r>
              <a:rPr lang="en-GB" dirty="0">
                <a:hlinkClick r:id="rId3"/>
              </a:rPr>
              <a:t>Gower and others</a:t>
            </a:r>
            <a:r>
              <a:rPr lang="en-GB" dirty="0"/>
              <a:t> conducted a prospective national surveillance study which described infants with acute gastroenteritis symptoms in primary and secondary care who also had Rotarix vaccine derived rotavirus strain in their stools. </a:t>
            </a:r>
            <a:r>
              <a:rPr lang="en-GB" sz="2400" dirty="0"/>
              <a:t>Those infants with the vaccine-derived rotavirus strain that were identified more than 7 weeks after being given rotavirus vaccine were often found to have underlying SCID.</a:t>
            </a:r>
          </a:p>
        </p:txBody>
      </p:sp>
      <p:sp>
        <p:nvSpPr>
          <p:cNvPr id="4" name="Footer Placeholder 3">
            <a:extLst>
              <a:ext uri="{FF2B5EF4-FFF2-40B4-BE49-F238E27FC236}">
                <a16:creationId xmlns:a16="http://schemas.microsoft.com/office/drawing/2014/main" id="{36AC1A1F-6999-2464-8C30-B17E25132C3E}"/>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B8D413EC-6DB6-3C78-85DE-B147DEF7442C}"/>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793682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54CE-7BE9-88A3-E554-0A87C81E51AF}"/>
              </a:ext>
            </a:extLst>
          </p:cNvPr>
          <p:cNvSpPr>
            <a:spLocks noGrp="1"/>
          </p:cNvSpPr>
          <p:nvPr>
            <p:ph type="title"/>
          </p:nvPr>
        </p:nvSpPr>
        <p:spPr/>
        <p:txBody>
          <a:bodyPr/>
          <a:lstStyle/>
          <a:p>
            <a:r>
              <a:rPr lang="en-GB" dirty="0"/>
              <a:t>SCID screening </a:t>
            </a:r>
          </a:p>
        </p:txBody>
      </p:sp>
      <p:sp>
        <p:nvSpPr>
          <p:cNvPr id="3" name="Content Placeholder 2">
            <a:extLst>
              <a:ext uri="{FF2B5EF4-FFF2-40B4-BE49-F238E27FC236}">
                <a16:creationId xmlns:a16="http://schemas.microsoft.com/office/drawing/2014/main" id="{5416417F-1B6E-DF03-D453-4FD68564083F}"/>
              </a:ext>
            </a:extLst>
          </p:cNvPr>
          <p:cNvSpPr>
            <a:spLocks noGrp="1"/>
          </p:cNvSpPr>
          <p:nvPr>
            <p:ph idx="1"/>
          </p:nvPr>
        </p:nvSpPr>
        <p:spPr>
          <a:xfrm>
            <a:off x="330205" y="1774826"/>
            <a:ext cx="11123857" cy="4788534"/>
          </a:xfrm>
        </p:spPr>
        <p:txBody>
          <a:bodyPr>
            <a:normAutofit lnSpcReduction="10000"/>
          </a:bodyPr>
          <a:lstStyle/>
          <a:p>
            <a:pPr marL="0" indent="0">
              <a:buNone/>
            </a:pPr>
            <a:r>
              <a:rPr lang="en-GB" dirty="0"/>
              <a:t>Introduced in September 2021, SCID screening is part of the day-5 routine newborn screening tests performed in many areas.</a:t>
            </a:r>
          </a:p>
          <a:p>
            <a:pPr marL="0" indent="0">
              <a:buNone/>
            </a:pPr>
            <a:r>
              <a:rPr lang="en-GB" dirty="0"/>
              <a:t>All babies attending for their 8 week immunisations should have their records checked for SCID screening results before rotavirus vaccine is administered.</a:t>
            </a:r>
          </a:p>
          <a:p>
            <a:pPr marL="0" indent="0">
              <a:buNone/>
            </a:pPr>
            <a:r>
              <a:rPr lang="en-GB" dirty="0"/>
              <a:t>Results will be available to GPs and parents by 42 days of age. Babies in areas where SCID screening is not performed will be assigned a ‘SCID screening not offered’ result.</a:t>
            </a:r>
          </a:p>
          <a:p>
            <a:pPr marL="0" indent="0">
              <a:buNone/>
            </a:pPr>
            <a:r>
              <a:rPr lang="en-GB" dirty="0"/>
              <a:t>If SCID is suspected, parents and GPs should be contacted by the local immunology team (although the absence of any communication should not be taken as a negative result and records must still be checked prior to rotavirus vaccination).</a:t>
            </a:r>
          </a:p>
          <a:p>
            <a:pPr marL="0" indent="0">
              <a:buNone/>
            </a:pPr>
            <a:r>
              <a:rPr lang="en-GB" dirty="0"/>
              <a:t>In areas where SCID screening is not offered routine, immunisers need to be aware that there may be movers-in who have been tested and have a results available from another area.</a:t>
            </a:r>
          </a:p>
          <a:p>
            <a:endParaRPr lang="en-GB" dirty="0"/>
          </a:p>
          <a:p>
            <a:endParaRPr lang="en-GB" dirty="0"/>
          </a:p>
        </p:txBody>
      </p:sp>
      <p:sp>
        <p:nvSpPr>
          <p:cNvPr id="4" name="Footer Placeholder 3">
            <a:extLst>
              <a:ext uri="{FF2B5EF4-FFF2-40B4-BE49-F238E27FC236}">
                <a16:creationId xmlns:a16="http://schemas.microsoft.com/office/drawing/2014/main" id="{9989BF02-5207-E058-D635-E4DF40464F32}"/>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03CD290B-C0FC-5037-B3E8-7278C4CC7593}"/>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104703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96D7-6110-5F1F-BF3C-443D39FF24A0}"/>
              </a:ext>
            </a:extLst>
          </p:cNvPr>
          <p:cNvSpPr>
            <a:spLocks noGrp="1"/>
          </p:cNvSpPr>
          <p:nvPr>
            <p:ph type="title"/>
          </p:nvPr>
        </p:nvSpPr>
        <p:spPr/>
        <p:txBody>
          <a:bodyPr/>
          <a:lstStyle/>
          <a:p>
            <a:r>
              <a:rPr lang="en-GB" dirty="0"/>
              <a:t>Aims of this training resource</a:t>
            </a:r>
            <a:endParaRPr lang="en-US" dirty="0"/>
          </a:p>
        </p:txBody>
      </p:sp>
      <p:sp>
        <p:nvSpPr>
          <p:cNvPr id="3" name="Content Placeholder 2">
            <a:extLst>
              <a:ext uri="{FF2B5EF4-FFF2-40B4-BE49-F238E27FC236}">
                <a16:creationId xmlns:a16="http://schemas.microsoft.com/office/drawing/2014/main" id="{9DD3F93C-B4E1-0D4A-C057-29CE6DFE96FB}"/>
              </a:ext>
            </a:extLst>
          </p:cNvPr>
          <p:cNvSpPr>
            <a:spLocks noGrp="1"/>
          </p:cNvSpPr>
          <p:nvPr>
            <p:ph idx="1"/>
          </p:nvPr>
        </p:nvSpPr>
        <p:spPr/>
        <p:txBody>
          <a:bodyPr/>
          <a:lstStyle/>
          <a:p>
            <a:pPr>
              <a:buFont typeface="Arial" pitchFamily="34" charset="0"/>
              <a:buChar char="•"/>
            </a:pPr>
            <a:r>
              <a:rPr lang="en-GB" dirty="0"/>
              <a:t>to support staff involved in discussing immunisation against rotavirus with parents/carers by providing evidence-based information </a:t>
            </a:r>
          </a:p>
          <a:p>
            <a:pPr lvl="0">
              <a:buFont typeface="Arial" pitchFamily="34" charset="0"/>
              <a:buChar char="•"/>
            </a:pPr>
            <a:r>
              <a:rPr lang="en-GB" dirty="0"/>
              <a:t>to raise awareness of rotavirus epidemiology and the benefits of rotavirus immunisation for young infants</a:t>
            </a:r>
          </a:p>
          <a:p>
            <a:pPr lvl="0">
              <a:buFont typeface="Arial" pitchFamily="34" charset="0"/>
              <a:buChar char="•"/>
            </a:pPr>
            <a:r>
              <a:rPr lang="en-GB" dirty="0"/>
              <a:t>to provide guidance on the administration of the oral vaccine, including contraindications, precautions and potential adverse reactions  </a:t>
            </a:r>
          </a:p>
          <a:p>
            <a:r>
              <a:rPr lang="en-GB" dirty="0"/>
              <a:t>to highlight the impact of the rotavirus immunisation programme since its introduction into the UK schedule</a:t>
            </a:r>
          </a:p>
          <a:p>
            <a:pPr marL="0" lvl="0" indent="0">
              <a:buNone/>
            </a:pPr>
            <a:endParaRPr lang="en-GB" dirty="0"/>
          </a:p>
        </p:txBody>
      </p:sp>
      <p:sp>
        <p:nvSpPr>
          <p:cNvPr id="4" name="Footer Placeholder 3">
            <a:extLst>
              <a:ext uri="{FF2B5EF4-FFF2-40B4-BE49-F238E27FC236}">
                <a16:creationId xmlns:a16="http://schemas.microsoft.com/office/drawing/2014/main" id="{67BFA827-F2A7-248A-119F-D1C235DBDA75}"/>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39B119EB-27E2-9B10-67BC-04642C35B227}"/>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1947092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AD7C-C2A9-6F59-15B6-39F144CA315B}"/>
              </a:ext>
            </a:extLst>
          </p:cNvPr>
          <p:cNvSpPr>
            <a:spLocks noGrp="1"/>
          </p:cNvSpPr>
          <p:nvPr>
            <p:ph type="title"/>
          </p:nvPr>
        </p:nvSpPr>
        <p:spPr/>
        <p:txBody>
          <a:bodyPr/>
          <a:lstStyle/>
          <a:p>
            <a:r>
              <a:rPr lang="en-GB" dirty="0"/>
              <a:t>SCID screening: checking results</a:t>
            </a:r>
            <a:endParaRPr lang="en-US" dirty="0">
              <a:highlight>
                <a:srgbClr val="FFFF00"/>
              </a:highlight>
            </a:endParaRPr>
          </a:p>
        </p:txBody>
      </p:sp>
      <p:sp>
        <p:nvSpPr>
          <p:cNvPr id="3" name="Content Placeholder 2">
            <a:extLst>
              <a:ext uri="{FF2B5EF4-FFF2-40B4-BE49-F238E27FC236}">
                <a16:creationId xmlns:a16="http://schemas.microsoft.com/office/drawing/2014/main" id="{BDA1CCB1-0BA3-8593-DD68-7900E60B5D17}"/>
              </a:ext>
            </a:extLst>
          </p:cNvPr>
          <p:cNvSpPr>
            <a:spLocks noGrp="1"/>
          </p:cNvSpPr>
          <p:nvPr>
            <p:ph idx="1"/>
          </p:nvPr>
        </p:nvSpPr>
        <p:spPr/>
        <p:txBody>
          <a:bodyPr>
            <a:noAutofit/>
          </a:bodyPr>
          <a:lstStyle/>
          <a:p>
            <a:pPr marL="0" indent="0">
              <a:buNone/>
            </a:pPr>
            <a:r>
              <a:rPr lang="en-GB" sz="2000" dirty="0"/>
              <a:t>Immunisers should make reasonable efforts to ascertain SCID screening outcomes before administering the rotavirus vaccine. This would include checking the GP record, CHIS screening outcome information, the child’s Red Book or checking with the parent or caregiver.</a:t>
            </a:r>
          </a:p>
          <a:p>
            <a:pPr marL="0" indent="0">
              <a:buNone/>
            </a:pPr>
            <a:r>
              <a:rPr lang="en-GB" sz="2000" dirty="0"/>
              <a:t>In areas where SCID screening is not routinely offered, immunisers should be aware that newly registered infants may have moved in from a SCID screening area and every effort should be made to confirm whether any SCID screening outcome is available before administering rotavirus vaccine.</a:t>
            </a:r>
          </a:p>
          <a:p>
            <a:pPr mar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If a child has their newborn screening tests late (for example because they have recently arrived in the UK), vaccinators should wait for the results of the SCID screening test before giving the rotavirus vaccine. As the first dose of rotavirus vaccine should not be given once the child reaches 15 weeks of age, it is important to flag the child’s notes to check for the test results so the dose can be given (between age 8 weeks and 14 weeks 6 days if SCID screening is negative) as soon as the results become available.</a:t>
            </a:r>
            <a:endParaRPr lang="en-GB" sz="2000" dirty="0"/>
          </a:p>
          <a:p>
            <a:pPr marL="0" indent="0">
              <a:buNone/>
            </a:pPr>
            <a:r>
              <a:rPr lang="en-GB" sz="2000" dirty="0"/>
              <a:t>In the absence of an abnormal result or if no result can be found, vaccination can proceed in line with the </a:t>
            </a:r>
            <a:r>
              <a:rPr lang="en-GB" sz="2000" dirty="0">
                <a:hlinkClick r:id="rId2"/>
              </a:rPr>
              <a:t>rotavirus vaccine and SCID newborn screening guidance</a:t>
            </a:r>
            <a:r>
              <a:rPr lang="en-GB" sz="2000" dirty="0"/>
              <a:t>.</a:t>
            </a:r>
          </a:p>
        </p:txBody>
      </p:sp>
      <p:sp>
        <p:nvSpPr>
          <p:cNvPr id="4" name="Footer Placeholder 3">
            <a:extLst>
              <a:ext uri="{FF2B5EF4-FFF2-40B4-BE49-F238E27FC236}">
                <a16:creationId xmlns:a16="http://schemas.microsoft.com/office/drawing/2014/main" id="{7A648800-4DC1-2B5E-7566-8F0A4FC35DAE}"/>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5DCC875D-89BF-B7BD-0DD4-5A2555409F90}"/>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351260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C329-C092-DCA4-76FE-DEA4D84242DB}"/>
              </a:ext>
            </a:extLst>
          </p:cNvPr>
          <p:cNvSpPr>
            <a:spLocks noGrp="1"/>
          </p:cNvSpPr>
          <p:nvPr>
            <p:ph type="title"/>
          </p:nvPr>
        </p:nvSpPr>
        <p:spPr/>
        <p:txBody>
          <a:bodyPr>
            <a:normAutofit fontScale="90000"/>
          </a:bodyPr>
          <a:lstStyle/>
          <a:p>
            <a:r>
              <a:rPr lang="en-GB" dirty="0"/>
              <a:t>SCID screening outcomes and rotavirus vaccination</a:t>
            </a:r>
          </a:p>
        </p:txBody>
      </p:sp>
      <p:sp>
        <p:nvSpPr>
          <p:cNvPr id="3" name="Content Placeholder 2">
            <a:extLst>
              <a:ext uri="{FF2B5EF4-FFF2-40B4-BE49-F238E27FC236}">
                <a16:creationId xmlns:a16="http://schemas.microsoft.com/office/drawing/2014/main" id="{94142080-B982-9859-CA93-4255C1D29ADA}"/>
              </a:ext>
            </a:extLst>
          </p:cNvPr>
          <p:cNvSpPr>
            <a:spLocks noGrp="1"/>
          </p:cNvSpPr>
          <p:nvPr>
            <p:ph idx="1"/>
          </p:nvPr>
        </p:nvSpPr>
        <p:spPr>
          <a:xfrm>
            <a:off x="330206" y="1693546"/>
            <a:ext cx="11123857" cy="4819014"/>
          </a:xfrm>
        </p:spPr>
        <p:txBody>
          <a:bodyPr>
            <a:normAutofit fontScale="92500" lnSpcReduction="20000"/>
          </a:bodyPr>
          <a:lstStyle/>
          <a:p>
            <a:pPr marL="0" lvl="0" indent="0">
              <a:lnSpc>
                <a:spcPct val="107000"/>
              </a:lnSpc>
              <a:spcAft>
                <a:spcPts val="320"/>
              </a:spcAft>
              <a:buNone/>
            </a:pPr>
            <a:r>
              <a:rPr lang="en-GB" sz="2200" dirty="0">
                <a:effectLst/>
                <a:latin typeface="Arial" panose="020B0604020202020204" pitchFamily="34" charset="0"/>
                <a:ea typeface="Calibri" panose="020F0502020204030204" pitchFamily="34" charset="0"/>
                <a:cs typeface="Times New Roman" panose="02020603050405020304" pitchFamily="18" charset="0"/>
              </a:rPr>
              <a:t>It is important that SCID screening results are reviewed prior to rotavirus vaccination:</a:t>
            </a:r>
          </a:p>
          <a:p>
            <a:pPr marL="342900" lvl="0" indent="-342900">
              <a:lnSpc>
                <a:spcPct val="107000"/>
              </a:lnSpc>
              <a:spcAft>
                <a:spcPts val="32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Times New Roman" panose="02020603050405020304" pitchFamily="18" charset="0"/>
              </a:rPr>
              <a:t>if the SCID screening result is reported as ‘SCID not suspected’, rotavirus vaccine can be administered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2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Times New Roman" panose="02020603050405020304" pitchFamily="18" charset="0"/>
              </a:rPr>
              <a:t>if a SCID screening was not offered or a result is not available, rotavirus vaccine can be administered </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a:effectLst/>
                <a:latin typeface="Arial" panose="020B0604020202020204" pitchFamily="34" charset="0"/>
                <a:ea typeface="Calibri" panose="020F0502020204030204" pitchFamily="34" charset="0"/>
                <a:cs typeface="Times New Roman" panose="02020603050405020304" pitchFamily="18" charset="0"/>
              </a:rPr>
              <a:t>(provided all reasonable efforts to ascertain the SCID screening outcome have been made)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2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Times New Roman" panose="02020603050405020304" pitchFamily="18" charset="0"/>
              </a:rPr>
              <a:t>infants for whom SCID screening was declined can be vaccinated with rotavirus vaccine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Times New Roman" panose="02020603050405020304" pitchFamily="18" charset="0"/>
              </a:rPr>
              <a:t>if the SCID screening result is reported as ‘SCID suspected’, the baby will be referred to an immunology team. Following further assessment, parents and GP practices will receive a direct communication from the immunology team to inform them whether a child has been confirmed to have a significant immunological disorder and this will include information on which vaccines should not be given</a:t>
            </a:r>
          </a:p>
          <a:p>
            <a:pPr marL="0" indent="0">
              <a:lnSpc>
                <a:spcPct val="107000"/>
              </a:lnSpc>
              <a:spcAft>
                <a:spcPts val="800"/>
              </a:spcAft>
              <a:buNone/>
            </a:pPr>
            <a:r>
              <a:rPr lang="en-GB" sz="2200" dirty="0">
                <a:cs typeface="Times New Roman" panose="02020603050405020304" pitchFamily="18" charset="0"/>
              </a:rPr>
              <a:t>An algorithm describing this process is available in the </a:t>
            </a:r>
            <a:r>
              <a:rPr lang="en-GB" sz="2200" dirty="0">
                <a:hlinkClick r:id="rId2"/>
              </a:rPr>
              <a:t>rotavirus vaccine and SCID newborn screening guidance</a:t>
            </a:r>
            <a:r>
              <a:rPr lang="en-GB" sz="2200" dirty="0"/>
              <a:t>.</a:t>
            </a: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CBBD547-A15E-84E1-B5D8-213A3D29E23F}"/>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C514E613-F8E7-5DFE-6C4C-2AD234DE834E}"/>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42464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E410BD-C813-D73C-F85A-5F065D3C953C}"/>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E1E95B0D-D4A8-23A4-9FAD-4B50594416D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pic>
        <p:nvPicPr>
          <p:cNvPr id="9" name="Picture 8">
            <a:extLst>
              <a:ext uri="{FF2B5EF4-FFF2-40B4-BE49-F238E27FC236}">
                <a16:creationId xmlns:a16="http://schemas.microsoft.com/office/drawing/2014/main" id="{68B1825B-89CD-392E-CE81-14687FE542C4}"/>
              </a:ext>
            </a:extLst>
          </p:cNvPr>
          <p:cNvPicPr>
            <a:picLocks noChangeAspect="1"/>
          </p:cNvPicPr>
          <p:nvPr/>
        </p:nvPicPr>
        <p:blipFill>
          <a:blip r:embed="rId3"/>
          <a:stretch>
            <a:fillRect/>
          </a:stretch>
        </p:blipFill>
        <p:spPr>
          <a:xfrm>
            <a:off x="945755" y="154224"/>
            <a:ext cx="4451610" cy="6284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7180C967-3ABC-4B22-98B2-FE202F261FB1}"/>
              </a:ext>
            </a:extLst>
          </p:cNvPr>
          <p:cNvPicPr>
            <a:picLocks noChangeAspect="1"/>
          </p:cNvPicPr>
          <p:nvPr/>
        </p:nvPicPr>
        <p:blipFill>
          <a:blip r:embed="rId4"/>
          <a:stretch>
            <a:fillRect/>
          </a:stretch>
        </p:blipFill>
        <p:spPr>
          <a:xfrm>
            <a:off x="5616159" y="154224"/>
            <a:ext cx="4415746" cy="6284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272B356A-2CB0-1171-3EC5-882FEC2F5805}"/>
              </a:ext>
            </a:extLst>
          </p:cNvPr>
          <p:cNvPicPr>
            <a:picLocks noChangeAspect="1"/>
          </p:cNvPicPr>
          <p:nvPr/>
        </p:nvPicPr>
        <p:blipFill rotWithShape="1">
          <a:blip r:embed="rId5"/>
          <a:srcRect l="531" t="3829" r="1632" b="4505"/>
          <a:stretch/>
        </p:blipFill>
        <p:spPr>
          <a:xfrm rot="21279061">
            <a:off x="6311138" y="4853006"/>
            <a:ext cx="5812514" cy="1737851"/>
          </a:xfrm>
          <a:prstGeom prst="rect">
            <a:avLst/>
          </a:prstGeom>
        </p:spPr>
      </p:pic>
      <p:sp>
        <p:nvSpPr>
          <p:cNvPr id="16" name="Oval 15">
            <a:extLst>
              <a:ext uri="{FF2B5EF4-FFF2-40B4-BE49-F238E27FC236}">
                <a16:creationId xmlns:a16="http://schemas.microsoft.com/office/drawing/2014/main" id="{F8484751-7A00-00E2-0AB9-41190AF7EA9C}"/>
              </a:ext>
            </a:extLst>
          </p:cNvPr>
          <p:cNvSpPr/>
          <p:nvPr/>
        </p:nvSpPr>
        <p:spPr>
          <a:xfrm>
            <a:off x="5817323" y="3076606"/>
            <a:ext cx="3884023" cy="328101"/>
          </a:xfrm>
          <a:prstGeom prst="ellipse">
            <a:avLst/>
          </a:prstGeom>
          <a:noFill/>
          <a:ln w="38100">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Curved Left 16">
            <a:extLst>
              <a:ext uri="{FF2B5EF4-FFF2-40B4-BE49-F238E27FC236}">
                <a16:creationId xmlns:a16="http://schemas.microsoft.com/office/drawing/2014/main" id="{D53963E8-1F77-19B9-EBCE-48ACCCA424D9}"/>
              </a:ext>
            </a:extLst>
          </p:cNvPr>
          <p:cNvSpPr/>
          <p:nvPr/>
        </p:nvSpPr>
        <p:spPr>
          <a:xfrm rot="16677671">
            <a:off x="8232482" y="4046436"/>
            <a:ext cx="328801" cy="1241519"/>
          </a:xfrm>
          <a:prstGeom prst="curvedLeftArrow">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8300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D051-36DF-60D7-0F1F-BC4198AC7CFD}"/>
              </a:ext>
            </a:extLst>
          </p:cNvPr>
          <p:cNvSpPr>
            <a:spLocks noGrp="1"/>
          </p:cNvSpPr>
          <p:nvPr>
            <p:ph type="title"/>
          </p:nvPr>
        </p:nvSpPr>
        <p:spPr/>
        <p:txBody>
          <a:bodyPr/>
          <a:lstStyle/>
          <a:p>
            <a:r>
              <a:rPr lang="en-GB" sz="4000" dirty="0"/>
              <a:t>Immunosuppression and HIV</a:t>
            </a:r>
            <a:endParaRPr lang="en-US" dirty="0"/>
          </a:p>
        </p:txBody>
      </p:sp>
      <p:sp>
        <p:nvSpPr>
          <p:cNvPr id="3" name="Content Placeholder 2">
            <a:extLst>
              <a:ext uri="{FF2B5EF4-FFF2-40B4-BE49-F238E27FC236}">
                <a16:creationId xmlns:a16="http://schemas.microsoft.com/office/drawing/2014/main" id="{9A72C858-5FD8-5E69-7D5E-0F33CDE45B2A}"/>
              </a:ext>
            </a:extLst>
          </p:cNvPr>
          <p:cNvSpPr>
            <a:spLocks noGrp="1"/>
          </p:cNvSpPr>
          <p:nvPr>
            <p:ph idx="1"/>
          </p:nvPr>
        </p:nvSpPr>
        <p:spPr/>
        <p:txBody>
          <a:bodyPr>
            <a:normAutofit fontScale="92500" lnSpcReduction="20000"/>
          </a:bodyPr>
          <a:lstStyle/>
          <a:p>
            <a:pPr marL="0" indent="0">
              <a:buNone/>
            </a:pPr>
            <a:r>
              <a:rPr lang="en-GB" sz="2600" dirty="0"/>
              <a:t>Rotarix should not be administered to infants: </a:t>
            </a:r>
          </a:p>
          <a:p>
            <a:pPr lvl="1"/>
            <a:r>
              <a:rPr lang="en-GB" sz="2600" dirty="0"/>
              <a:t>known to have severe combined immunodeficiency disorder (SCID) </a:t>
            </a:r>
          </a:p>
          <a:p>
            <a:pPr lvl="1"/>
            <a:r>
              <a:rPr lang="en-GB" sz="2600" dirty="0"/>
              <a:t>whose mothers have received immunomodulating biologics, </a:t>
            </a:r>
            <a:r>
              <a:rPr lang="en-US" sz="2600" dirty="0"/>
              <a:t>(such as monoclonal antibodies or receptor antagonists which interfere with the immune system, for instance anti-TNF agents)</a:t>
            </a:r>
            <a:r>
              <a:rPr lang="en-GB" sz="2600" dirty="0"/>
              <a:t>, during pregnancy</a:t>
            </a:r>
          </a:p>
          <a:p>
            <a:pPr marL="0" indent="0">
              <a:buNone/>
            </a:pPr>
            <a:endParaRPr lang="en-GB" sz="2600" dirty="0"/>
          </a:p>
          <a:p>
            <a:pPr marL="0" indent="0">
              <a:buNone/>
            </a:pPr>
            <a:r>
              <a:rPr lang="en-GB" sz="2600" dirty="0"/>
              <a:t>For infants with other immunosuppressive disorders, rotavirus immunisation should be considered in collaboration with the clinician dealing with the child’s underlying condition.</a:t>
            </a:r>
          </a:p>
          <a:p>
            <a:pPr marL="0" indent="0"/>
            <a:endParaRPr lang="en-GB" sz="2600" dirty="0"/>
          </a:p>
          <a:p>
            <a:pPr marL="0" indent="0">
              <a:buNone/>
            </a:pPr>
            <a:r>
              <a:rPr lang="en-GB" sz="2600" dirty="0"/>
              <a:t>Rotarix immunisation is advised in HIV infected infants. Additionally, infants with unknown HIV status but born to HIV positive mothers should be offered vaccination.</a:t>
            </a:r>
          </a:p>
          <a:p>
            <a:endParaRPr lang="en-US" dirty="0"/>
          </a:p>
        </p:txBody>
      </p:sp>
      <p:sp>
        <p:nvSpPr>
          <p:cNvPr id="4" name="Footer Placeholder 3">
            <a:extLst>
              <a:ext uri="{FF2B5EF4-FFF2-40B4-BE49-F238E27FC236}">
                <a16:creationId xmlns:a16="http://schemas.microsoft.com/office/drawing/2014/main" id="{6CB3E767-04AA-BA53-DB66-4653680D6202}"/>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6FB20825-D93F-6F94-AB1E-1D38A79A015E}"/>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336900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8242-C7E0-C4CF-7565-94A5CAEE1360}"/>
              </a:ext>
            </a:extLst>
          </p:cNvPr>
          <p:cNvSpPr>
            <a:spLocks noGrp="1"/>
          </p:cNvSpPr>
          <p:nvPr>
            <p:ph type="title"/>
          </p:nvPr>
        </p:nvSpPr>
        <p:spPr/>
        <p:txBody>
          <a:bodyPr>
            <a:normAutofit fontScale="90000"/>
          </a:bodyPr>
          <a:lstStyle/>
          <a:p>
            <a:r>
              <a:rPr lang="en-GB" dirty="0"/>
              <a:t>Immunosuppression and maternal biological medicines</a:t>
            </a:r>
            <a:endParaRPr lang="en-US" dirty="0"/>
          </a:p>
        </p:txBody>
      </p:sp>
      <p:sp>
        <p:nvSpPr>
          <p:cNvPr id="3" name="Content Placeholder 2">
            <a:extLst>
              <a:ext uri="{FF2B5EF4-FFF2-40B4-BE49-F238E27FC236}">
                <a16:creationId xmlns:a16="http://schemas.microsoft.com/office/drawing/2014/main" id="{BD10F4C7-A062-579C-9F53-9E7BCEC2B86B}"/>
              </a:ext>
            </a:extLst>
          </p:cNvPr>
          <p:cNvSpPr>
            <a:spLocks noGrp="1"/>
          </p:cNvSpPr>
          <p:nvPr>
            <p:ph idx="1"/>
          </p:nvPr>
        </p:nvSpPr>
        <p:spPr/>
        <p:txBody>
          <a:bodyPr>
            <a:normAutofit lnSpcReduction="10000"/>
          </a:bodyPr>
          <a:lstStyle/>
          <a:p>
            <a:r>
              <a:rPr lang="en-GB" dirty="0"/>
              <a:t>rotavirus vaccine should not be given to infants whose </a:t>
            </a:r>
            <a:r>
              <a:rPr lang="en-US" dirty="0"/>
              <a:t>mothers received immunomodulating biologics (such as monoclonal antibodies or receptor antagonists which interfere with the immune system, for instance anti-TNF agents) in pregnancy</a:t>
            </a:r>
            <a:endParaRPr lang="en-GB" dirty="0"/>
          </a:p>
          <a:p>
            <a:pPr>
              <a:buFont typeface="Arial" panose="020B0604020202020204" pitchFamily="34" charset="0"/>
              <a:buChar char="•"/>
            </a:pPr>
            <a:r>
              <a:rPr lang="en-GB" dirty="0"/>
              <a:t>it is recommended that immunisation with live vaccines should be delayed until 6 months of age in children born to mothers who were on immunosuppressive biological therapy (TNFα antagonists and other biological medicines such as Infliximab) during pregnancy due to the potential postnatal influence on the infants’ immune status </a:t>
            </a:r>
          </a:p>
          <a:p>
            <a:pPr>
              <a:buFont typeface="Arial" panose="020B0604020202020204" pitchFamily="34" charset="0"/>
              <a:buChar char="•"/>
            </a:pPr>
            <a:r>
              <a:rPr lang="en-GB" dirty="0"/>
              <a:t>as Rotarix vaccine is contraindicated in infants presenting for the first dose after 15 weeks of age (beyond 14 weeks and 6 days), infants whose mothers received such treatment during pregnancy will therefore not be eligible to receive the vaccine, but they should benefit from herd (indirect) protection</a:t>
            </a:r>
          </a:p>
          <a:p>
            <a:endParaRPr lang="en-US" dirty="0"/>
          </a:p>
        </p:txBody>
      </p:sp>
      <p:sp>
        <p:nvSpPr>
          <p:cNvPr id="4" name="Footer Placeholder 3">
            <a:extLst>
              <a:ext uri="{FF2B5EF4-FFF2-40B4-BE49-F238E27FC236}">
                <a16:creationId xmlns:a16="http://schemas.microsoft.com/office/drawing/2014/main" id="{88CE527B-70B1-3B9C-8E34-1C11FCDF727F}"/>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D4130F3E-1061-3AED-93BC-A1886462F0F0}"/>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412930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C504-5584-735A-FA4E-CA9FE1C16621}"/>
              </a:ext>
            </a:extLst>
          </p:cNvPr>
          <p:cNvSpPr>
            <a:spLocks noGrp="1"/>
          </p:cNvSpPr>
          <p:nvPr>
            <p:ph type="title"/>
          </p:nvPr>
        </p:nvSpPr>
        <p:spPr/>
        <p:txBody>
          <a:bodyPr/>
          <a:lstStyle/>
          <a:p>
            <a:r>
              <a:rPr lang="en-GB" dirty="0"/>
              <a:t>Precautions</a:t>
            </a:r>
            <a:endParaRPr lang="en-US" dirty="0"/>
          </a:p>
        </p:txBody>
      </p:sp>
      <p:sp>
        <p:nvSpPr>
          <p:cNvPr id="3" name="Content Placeholder 2">
            <a:extLst>
              <a:ext uri="{FF2B5EF4-FFF2-40B4-BE49-F238E27FC236}">
                <a16:creationId xmlns:a16="http://schemas.microsoft.com/office/drawing/2014/main" id="{EC3D8B44-4621-A5BB-C1F3-70D446B78126}"/>
              </a:ext>
            </a:extLst>
          </p:cNvPr>
          <p:cNvSpPr>
            <a:spLocks noGrp="1"/>
          </p:cNvSpPr>
          <p:nvPr>
            <p:ph idx="1"/>
          </p:nvPr>
        </p:nvSpPr>
        <p:spPr/>
        <p:txBody>
          <a:bodyPr/>
          <a:lstStyle/>
          <a:p>
            <a:pPr marL="0" indent="0">
              <a:buNone/>
            </a:pPr>
            <a:r>
              <a:rPr lang="en-GB" dirty="0"/>
              <a:t>Vaccination should be deferred in infants with acute severe febrile illness and/or acute diarrhoea or vomiting until the infant has recovered.</a:t>
            </a:r>
          </a:p>
          <a:p>
            <a:pPr marL="0" indent="0">
              <a:buNone/>
            </a:pPr>
            <a:endParaRPr lang="en-GB" dirty="0"/>
          </a:p>
          <a:p>
            <a:pPr marL="0" indent="0">
              <a:buNone/>
            </a:pPr>
            <a:r>
              <a:rPr lang="en-GB" dirty="0"/>
              <a:t>Minor illnesses without fever or systemic upset are not valid reasons to postpone immunisation.</a:t>
            </a:r>
          </a:p>
          <a:p>
            <a:endParaRPr lang="en-US" dirty="0"/>
          </a:p>
        </p:txBody>
      </p:sp>
      <p:sp>
        <p:nvSpPr>
          <p:cNvPr id="4" name="Footer Placeholder 3">
            <a:extLst>
              <a:ext uri="{FF2B5EF4-FFF2-40B4-BE49-F238E27FC236}">
                <a16:creationId xmlns:a16="http://schemas.microsoft.com/office/drawing/2014/main" id="{CE76EC52-C2EF-1330-0A3A-4124605CEE43}"/>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4BE4D7CB-3081-5F9A-8BB5-7F2F25F459E3}"/>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3413459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609D-4A91-FFEF-FC19-B1ADBC8F8BA3}"/>
              </a:ext>
            </a:extLst>
          </p:cNvPr>
          <p:cNvSpPr>
            <a:spLocks noGrp="1"/>
          </p:cNvSpPr>
          <p:nvPr>
            <p:ph type="title"/>
          </p:nvPr>
        </p:nvSpPr>
        <p:spPr/>
        <p:txBody>
          <a:bodyPr/>
          <a:lstStyle/>
          <a:p>
            <a:r>
              <a:rPr lang="en-GB" sz="4000" dirty="0"/>
              <a:t>Vaccine virus transmission</a:t>
            </a:r>
            <a:endParaRPr lang="en-US" dirty="0"/>
          </a:p>
        </p:txBody>
      </p:sp>
      <p:sp>
        <p:nvSpPr>
          <p:cNvPr id="3" name="Content Placeholder 2">
            <a:extLst>
              <a:ext uri="{FF2B5EF4-FFF2-40B4-BE49-F238E27FC236}">
                <a16:creationId xmlns:a16="http://schemas.microsoft.com/office/drawing/2014/main" id="{2F2F8395-C768-1C6F-F76F-FF76AB7F9425}"/>
              </a:ext>
            </a:extLst>
          </p:cNvPr>
          <p:cNvSpPr>
            <a:spLocks noGrp="1"/>
          </p:cNvSpPr>
          <p:nvPr>
            <p:ph idx="1"/>
          </p:nvPr>
        </p:nvSpPr>
        <p:spPr/>
        <p:txBody>
          <a:bodyPr/>
          <a:lstStyle/>
          <a:p>
            <a:pPr marL="285750" indent="-285750">
              <a:buFont typeface="Arial" panose="020B0604020202020204" pitchFamily="34" charset="0"/>
              <a:buChar char="•"/>
            </a:pPr>
            <a:r>
              <a:rPr lang="en-GB" dirty="0"/>
              <a:t>there is potential for transmission of live attenuated vaccine virus from infants to severely immunocompromised contacts through faecal matter for 14 days post immunisation</a:t>
            </a:r>
          </a:p>
          <a:p>
            <a:pPr marL="285750" indent="-285750">
              <a:buFont typeface="Arial" panose="020B0604020202020204" pitchFamily="34" charset="0"/>
              <a:buChar char="•"/>
            </a:pPr>
            <a:r>
              <a:rPr lang="en-GB" dirty="0"/>
              <a:t>cases of transmission of the excreted vaccine virus to seronegative contacts of vaccinees have been observed without causing clinical symptoms</a:t>
            </a:r>
          </a:p>
          <a:p>
            <a:pPr marL="285750" indent="-285750">
              <a:buFont typeface="Arial" panose="020B0604020202020204" pitchFamily="34" charset="0"/>
              <a:buChar char="•"/>
            </a:pPr>
            <a:r>
              <a:rPr lang="en-GB" dirty="0"/>
              <a:t>immunisation of the infant will offer protection to household contacts from wild-type rotavirus disease and outweigh any risk from transmission of vaccine virus to any immunocompromised close contacts</a:t>
            </a:r>
          </a:p>
          <a:p>
            <a:pPr marL="285750" indent="-285750">
              <a:buFont typeface="Arial" panose="020B0604020202020204" pitchFamily="34" charset="0"/>
              <a:buChar char="•"/>
            </a:pPr>
            <a:r>
              <a:rPr lang="en-GB" dirty="0"/>
              <a:t>those in close contact with recently vaccinated infants should observe good personal hygiene and hand washing techniques</a:t>
            </a:r>
          </a:p>
          <a:p>
            <a:endParaRPr lang="en-US" dirty="0"/>
          </a:p>
        </p:txBody>
      </p:sp>
      <p:sp>
        <p:nvSpPr>
          <p:cNvPr id="4" name="Footer Placeholder 3">
            <a:extLst>
              <a:ext uri="{FF2B5EF4-FFF2-40B4-BE49-F238E27FC236}">
                <a16:creationId xmlns:a16="http://schemas.microsoft.com/office/drawing/2014/main" id="{815F2124-4493-97DF-C34D-1388F35362C9}"/>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A41D37A8-66D0-AE2E-C140-23F14C84F61C}"/>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3041502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258C-0165-DFC4-F001-2C38724B9F68}"/>
              </a:ext>
            </a:extLst>
          </p:cNvPr>
          <p:cNvSpPr>
            <a:spLocks noGrp="1"/>
          </p:cNvSpPr>
          <p:nvPr>
            <p:ph type="title"/>
          </p:nvPr>
        </p:nvSpPr>
        <p:spPr/>
        <p:txBody>
          <a:bodyPr/>
          <a:lstStyle/>
          <a:p>
            <a:r>
              <a:rPr lang="en-GB" dirty="0"/>
              <a:t>Adverse reactions</a:t>
            </a:r>
            <a:endParaRPr lang="en-US" dirty="0"/>
          </a:p>
        </p:txBody>
      </p:sp>
      <p:sp>
        <p:nvSpPr>
          <p:cNvPr id="3" name="Content Placeholder 2">
            <a:extLst>
              <a:ext uri="{FF2B5EF4-FFF2-40B4-BE49-F238E27FC236}">
                <a16:creationId xmlns:a16="http://schemas.microsoft.com/office/drawing/2014/main" id="{DFE529E6-0647-0D95-ECB0-093EF2702425}"/>
              </a:ext>
            </a:extLst>
          </p:cNvPr>
          <p:cNvSpPr>
            <a:spLocks noGrp="1"/>
          </p:cNvSpPr>
          <p:nvPr>
            <p:ph idx="1"/>
          </p:nvPr>
        </p:nvSpPr>
        <p:spPr/>
        <p:txBody>
          <a:bodyPr>
            <a:normAutofit/>
          </a:bodyPr>
          <a:lstStyle/>
          <a:p>
            <a:pPr marL="0" indent="0">
              <a:buNone/>
            </a:pPr>
            <a:r>
              <a:rPr lang="en-GB" dirty="0"/>
              <a:t>A full list of the adverse reactions associated with Rotarix vaccine are described in the Summary of Product Characteristics (SPC).</a:t>
            </a:r>
          </a:p>
          <a:p>
            <a:pPr>
              <a:buFont typeface="Arial" panose="020B0604020202020204" pitchFamily="34" charset="0"/>
              <a:buChar char="•"/>
            </a:pPr>
            <a:endParaRPr lang="en-GB" dirty="0"/>
          </a:p>
          <a:p>
            <a:endParaRPr lang="en-US" dirty="0"/>
          </a:p>
        </p:txBody>
      </p:sp>
      <p:sp>
        <p:nvSpPr>
          <p:cNvPr id="4" name="Footer Placeholder 3">
            <a:extLst>
              <a:ext uri="{FF2B5EF4-FFF2-40B4-BE49-F238E27FC236}">
                <a16:creationId xmlns:a16="http://schemas.microsoft.com/office/drawing/2014/main" id="{759D3DAA-B515-B937-0B25-9DC9144CE087}"/>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2F228504-2C70-FE8E-D13E-D48A4F57585E}"/>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graphicFrame>
        <p:nvGraphicFramePr>
          <p:cNvPr id="6" name="Table 6">
            <a:extLst>
              <a:ext uri="{FF2B5EF4-FFF2-40B4-BE49-F238E27FC236}">
                <a16:creationId xmlns:a16="http://schemas.microsoft.com/office/drawing/2014/main" id="{50DE6CFB-B3E9-12A7-69CC-329E41B9F6F4}"/>
              </a:ext>
            </a:extLst>
          </p:cNvPr>
          <p:cNvGraphicFramePr>
            <a:graphicFrameLocks noGrp="1"/>
          </p:cNvGraphicFramePr>
          <p:nvPr>
            <p:extLst>
              <p:ext uri="{D42A27DB-BD31-4B8C-83A1-F6EECF244321}">
                <p14:modId xmlns:p14="http://schemas.microsoft.com/office/powerpoint/2010/main" val="3486046243"/>
              </p:ext>
            </p:extLst>
          </p:nvPr>
        </p:nvGraphicFramePr>
        <p:xfrm>
          <a:off x="1524006" y="2916236"/>
          <a:ext cx="8128000" cy="296164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2060620356"/>
                    </a:ext>
                  </a:extLst>
                </a:gridCol>
                <a:gridCol w="4064000">
                  <a:extLst>
                    <a:ext uri="{9D8B030D-6E8A-4147-A177-3AD203B41FA5}">
                      <a16:colId xmlns:a16="http://schemas.microsoft.com/office/drawing/2014/main" val="1272559232"/>
                    </a:ext>
                  </a:extLst>
                </a:gridCol>
              </a:tblGrid>
              <a:tr h="0">
                <a:tc gridSpan="2">
                  <a:txBody>
                    <a:bodyPr/>
                    <a:lstStyle/>
                    <a:p>
                      <a:r>
                        <a:rPr lang="en-GB" b="1" dirty="0"/>
                        <a:t>Common adverse reactions</a:t>
                      </a:r>
                    </a:p>
                  </a:txBody>
                  <a:tcPr/>
                </a:tc>
                <a:tc hMerge="1">
                  <a:txBody>
                    <a:bodyPr/>
                    <a:lstStyle/>
                    <a:p>
                      <a:endParaRPr lang="en-GB" dirty="0"/>
                    </a:p>
                  </a:txBody>
                  <a:tcPr/>
                </a:tc>
                <a:extLst>
                  <a:ext uri="{0D108BD9-81ED-4DB2-BD59-A6C34878D82A}">
                    <a16:rowId xmlns:a16="http://schemas.microsoft.com/office/drawing/2014/main" val="455472194"/>
                  </a:ext>
                </a:extLst>
              </a:tr>
              <a:tr h="370840">
                <a:tc>
                  <a:txBody>
                    <a:bodyPr/>
                    <a:lstStyle/>
                    <a:p>
                      <a:r>
                        <a:rPr lang="en-GB" dirty="0"/>
                        <a:t>diarrhoea</a:t>
                      </a:r>
                    </a:p>
                  </a:txBody>
                  <a:tcPr/>
                </a:tc>
                <a:tc>
                  <a:txBody>
                    <a:bodyPr/>
                    <a:lstStyle/>
                    <a:p>
                      <a:r>
                        <a:rPr lang="en-GB" dirty="0"/>
                        <a:t>irritability</a:t>
                      </a:r>
                    </a:p>
                  </a:txBody>
                  <a:tcPr/>
                </a:tc>
                <a:extLst>
                  <a:ext uri="{0D108BD9-81ED-4DB2-BD59-A6C34878D82A}">
                    <a16:rowId xmlns:a16="http://schemas.microsoft.com/office/drawing/2014/main" val="3759389557"/>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20007824"/>
                  </a:ext>
                </a:extLst>
              </a:tr>
              <a:tr h="370840">
                <a:tc gridSpan="2">
                  <a:txBody>
                    <a:bodyPr/>
                    <a:lstStyle/>
                    <a:p>
                      <a:r>
                        <a:rPr lang="en-GB" b="1" dirty="0"/>
                        <a:t>Other known reactions</a:t>
                      </a:r>
                    </a:p>
                  </a:txBody>
                  <a:tcPr/>
                </a:tc>
                <a:tc hMerge="1">
                  <a:txBody>
                    <a:bodyPr/>
                    <a:lstStyle/>
                    <a:p>
                      <a:endParaRPr lang="en-GB" dirty="0"/>
                    </a:p>
                  </a:txBody>
                  <a:tcPr/>
                </a:tc>
                <a:extLst>
                  <a:ext uri="{0D108BD9-81ED-4DB2-BD59-A6C34878D82A}">
                    <a16:rowId xmlns:a16="http://schemas.microsoft.com/office/drawing/2014/main" val="351230018"/>
                  </a:ext>
                </a:extLst>
              </a:tr>
              <a:tr h="370840">
                <a:tc>
                  <a:txBody>
                    <a:bodyPr/>
                    <a:lstStyle/>
                    <a:p>
                      <a:r>
                        <a:rPr lang="en-GB" dirty="0"/>
                        <a:t>vomiting</a:t>
                      </a:r>
                    </a:p>
                  </a:txBody>
                  <a:tcPr/>
                </a:tc>
                <a:tc>
                  <a:txBody>
                    <a:bodyPr/>
                    <a:lstStyle/>
                    <a:p>
                      <a:r>
                        <a:rPr lang="en-GB" dirty="0"/>
                        <a:t>fever</a:t>
                      </a:r>
                    </a:p>
                  </a:txBody>
                  <a:tcPr/>
                </a:tc>
                <a:extLst>
                  <a:ext uri="{0D108BD9-81ED-4DB2-BD59-A6C34878D82A}">
                    <a16:rowId xmlns:a16="http://schemas.microsoft.com/office/drawing/2014/main" val="3366605470"/>
                  </a:ext>
                </a:extLst>
              </a:tr>
              <a:tr h="370840">
                <a:tc>
                  <a:txBody>
                    <a:bodyPr/>
                    <a:lstStyle/>
                    <a:p>
                      <a:r>
                        <a:rPr lang="en-GB" dirty="0"/>
                        <a:t>abdominal pain</a:t>
                      </a:r>
                    </a:p>
                  </a:txBody>
                  <a:tcPr/>
                </a:tc>
                <a:tc>
                  <a:txBody>
                    <a:bodyPr/>
                    <a:lstStyle/>
                    <a:p>
                      <a:r>
                        <a:rPr lang="en-GB" dirty="0"/>
                        <a:t>loss of appetite</a:t>
                      </a:r>
                    </a:p>
                  </a:txBody>
                  <a:tcPr/>
                </a:tc>
                <a:extLst>
                  <a:ext uri="{0D108BD9-81ED-4DB2-BD59-A6C34878D82A}">
                    <a16:rowId xmlns:a16="http://schemas.microsoft.com/office/drawing/2014/main" val="510676916"/>
                  </a:ext>
                </a:extLst>
              </a:tr>
              <a:tr h="370840">
                <a:tc>
                  <a:txBody>
                    <a:bodyPr/>
                    <a:lstStyle/>
                    <a:p>
                      <a:r>
                        <a:rPr lang="en-GB" dirty="0"/>
                        <a:t>flatulence </a:t>
                      </a:r>
                    </a:p>
                  </a:txBody>
                  <a:tcPr/>
                </a:tc>
                <a:tc>
                  <a:txBody>
                    <a:bodyPr/>
                    <a:lstStyle/>
                    <a:p>
                      <a:r>
                        <a:rPr lang="en-GB" dirty="0"/>
                        <a:t>regurgitation of food</a:t>
                      </a:r>
                    </a:p>
                  </a:txBody>
                  <a:tcPr/>
                </a:tc>
                <a:extLst>
                  <a:ext uri="{0D108BD9-81ED-4DB2-BD59-A6C34878D82A}">
                    <a16:rowId xmlns:a16="http://schemas.microsoft.com/office/drawing/2014/main" val="204369589"/>
                  </a:ext>
                </a:extLst>
              </a:tr>
              <a:tr h="370840">
                <a:tc>
                  <a:txBody>
                    <a:bodyPr/>
                    <a:lstStyle/>
                    <a:p>
                      <a:r>
                        <a:rPr lang="en-GB" dirty="0"/>
                        <a:t>skin inflammation</a:t>
                      </a:r>
                    </a:p>
                  </a:txBody>
                  <a:tcPr/>
                </a:tc>
                <a:tc>
                  <a:txBody>
                    <a:bodyPr/>
                    <a:lstStyle/>
                    <a:p>
                      <a:endParaRPr lang="en-GB" dirty="0"/>
                    </a:p>
                  </a:txBody>
                  <a:tcPr/>
                </a:tc>
                <a:extLst>
                  <a:ext uri="{0D108BD9-81ED-4DB2-BD59-A6C34878D82A}">
                    <a16:rowId xmlns:a16="http://schemas.microsoft.com/office/drawing/2014/main" val="398816629"/>
                  </a:ext>
                </a:extLst>
              </a:tr>
            </a:tbl>
          </a:graphicData>
        </a:graphic>
      </p:graphicFrame>
    </p:spTree>
    <p:extLst>
      <p:ext uri="{BB962C8B-B14F-4D97-AF65-F5344CB8AC3E}">
        <p14:creationId xmlns:p14="http://schemas.microsoft.com/office/powerpoint/2010/main" val="1317010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85FD-A300-AEFB-9875-E0E0F1763DCA}"/>
              </a:ext>
            </a:extLst>
          </p:cNvPr>
          <p:cNvSpPr>
            <a:spLocks noGrp="1"/>
          </p:cNvSpPr>
          <p:nvPr>
            <p:ph type="title"/>
          </p:nvPr>
        </p:nvSpPr>
        <p:spPr/>
        <p:txBody>
          <a:bodyPr/>
          <a:lstStyle/>
          <a:p>
            <a:r>
              <a:rPr lang="en-GB" sz="4000" dirty="0"/>
              <a:t>Intussusception</a:t>
            </a:r>
            <a:endParaRPr lang="en-US" dirty="0"/>
          </a:p>
        </p:txBody>
      </p:sp>
      <p:sp>
        <p:nvSpPr>
          <p:cNvPr id="3" name="Content Placeholder 2">
            <a:extLst>
              <a:ext uri="{FF2B5EF4-FFF2-40B4-BE49-F238E27FC236}">
                <a16:creationId xmlns:a16="http://schemas.microsoft.com/office/drawing/2014/main" id="{35FA9D4A-C6D1-5598-5CF9-369673490DC9}"/>
              </a:ext>
            </a:extLst>
          </p:cNvPr>
          <p:cNvSpPr>
            <a:spLocks noGrp="1"/>
          </p:cNvSpPr>
          <p:nvPr>
            <p:ph idx="1"/>
          </p:nvPr>
        </p:nvSpPr>
        <p:spPr>
          <a:xfrm>
            <a:off x="330206" y="1474932"/>
            <a:ext cx="11123857" cy="4903758"/>
          </a:xfrm>
        </p:spPr>
        <p:txBody>
          <a:bodyPr>
            <a:noAutofit/>
          </a:bodyPr>
          <a:lstStyle/>
          <a:p>
            <a:pPr marL="285750" indent="-285750">
              <a:buFont typeface="Arial" panose="020B0604020202020204" pitchFamily="34" charset="0"/>
              <a:buChar char="•"/>
            </a:pPr>
            <a:r>
              <a:rPr lang="en-GB" sz="2000" dirty="0">
                <a:latin typeface="+mj-lt"/>
              </a:rPr>
              <a:t>intussusception is a naturally occurring condition of the intestines with a background annual incidence of around 120 cases per 100,000 children under one year </a:t>
            </a:r>
          </a:p>
          <a:p>
            <a:pPr marL="285750" indent="-285750">
              <a:buFont typeface="Arial" panose="020B0604020202020204" pitchFamily="34" charset="0"/>
              <a:buChar char="•"/>
            </a:pPr>
            <a:r>
              <a:rPr lang="en-GB" sz="2000" dirty="0">
                <a:latin typeface="+mj-lt"/>
              </a:rPr>
              <a:t>intussusception occurs when a section of the bowel folds in on itself, like a telescope closing, typically at the junction of the ileum and the colon </a:t>
            </a:r>
          </a:p>
          <a:p>
            <a:pPr marL="285750" indent="-285750">
              <a:buFont typeface="Arial" panose="020B0604020202020204" pitchFamily="34" charset="0"/>
              <a:buChar char="•"/>
            </a:pPr>
            <a:r>
              <a:rPr lang="en-GB" sz="2000" dirty="0">
                <a:latin typeface="+mj-lt"/>
              </a:rPr>
              <a:t>symptoms are episodes of pain, pallor and vomiting which may lead to disruption of blood supply</a:t>
            </a:r>
          </a:p>
          <a:p>
            <a:pPr marL="285750" lvl="0" indent="-285750">
              <a:buFont typeface="Arial" panose="020B0604020202020204" pitchFamily="34" charset="0"/>
              <a:buChar char="•"/>
            </a:pPr>
            <a:r>
              <a:rPr lang="en-GB" sz="2000" dirty="0">
                <a:latin typeface="+mj-lt"/>
              </a:rPr>
              <a:t>some research suggests that Rotarix may be associated with a very small increased risk (between one and 6 cases per 100,000) of intussusception within 7 days of immunisation</a:t>
            </a:r>
          </a:p>
          <a:p>
            <a:pPr marL="285750" lvl="0" indent="-285750">
              <a:buFont typeface="Arial" panose="020B0604020202020204" pitchFamily="34" charset="0"/>
              <a:buChar char="•"/>
            </a:pPr>
            <a:r>
              <a:rPr lang="en-GB" sz="2000" dirty="0">
                <a:latin typeface="+mj-lt"/>
              </a:rPr>
              <a:t>even with this small potential risk, the benefits of immunisation in preventing the consequences of rotavirus infection outweigh any possible side effects</a:t>
            </a:r>
          </a:p>
          <a:p>
            <a:pPr marL="285750" lvl="0" indent="-285750">
              <a:buFont typeface="Arial" panose="020B0604020202020204" pitchFamily="34" charset="0"/>
              <a:buChar char="•"/>
            </a:pPr>
            <a:r>
              <a:rPr lang="en-GB" sz="2000" dirty="0">
                <a:latin typeface="+mj-lt"/>
              </a:rPr>
              <a:t>to reduce the likelihood of a temporal association with rotavirus vaccine, the first dose of Rotarix should not be administered after 15 weeks of age (that is by age 14 weeks and 6 days)</a:t>
            </a:r>
          </a:p>
          <a:p>
            <a:pPr marL="285750" indent="-285750"/>
            <a:r>
              <a:rPr lang="en-GB" sz="2000" dirty="0">
                <a:latin typeface="+mj-lt"/>
                <a:ea typeface="ヒラギノ角ゴ Pro W3" pitchFamily="84" charset="-128"/>
                <a:cs typeface="ヒラギノ角ゴ Pro W3" pitchFamily="84" charset="-128"/>
              </a:rPr>
              <a:t>p</a:t>
            </a:r>
            <a:r>
              <a:rPr lang="en-GB" sz="2000" b="0" i="0" u="none" strike="noStrike" kern="1200" baseline="0" dirty="0">
                <a:solidFill>
                  <a:schemeClr val="tx1"/>
                </a:solidFill>
                <a:latin typeface="+mj-lt"/>
                <a:ea typeface="ヒラギノ角ゴ Pro W3" pitchFamily="84" charset="-128"/>
                <a:cs typeface="ヒラギノ角ゴ Pro W3" pitchFamily="84" charset="-128"/>
              </a:rPr>
              <a:t>arents should be advised that if the infant develops severe vomiting, abdominal pain and passes what looks like redcurrant jelly in their stools they should contact their doctor immediately</a:t>
            </a:r>
            <a:endParaRPr lang="en-GB" sz="2000" dirty="0">
              <a:latin typeface="+mj-lt"/>
            </a:endParaRPr>
          </a:p>
        </p:txBody>
      </p:sp>
      <p:sp>
        <p:nvSpPr>
          <p:cNvPr id="4" name="Footer Placeholder 3">
            <a:extLst>
              <a:ext uri="{FF2B5EF4-FFF2-40B4-BE49-F238E27FC236}">
                <a16:creationId xmlns:a16="http://schemas.microsoft.com/office/drawing/2014/main" id="{E56E888C-45FB-E0CE-CA4E-997D76D06A18}"/>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47433001-5BD3-A69A-9CA8-AAE27014E0B1}"/>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3360709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3813-1F1E-0378-89FE-C799B956DE92}"/>
              </a:ext>
            </a:extLst>
          </p:cNvPr>
          <p:cNvSpPr>
            <a:spLocks noGrp="1"/>
          </p:cNvSpPr>
          <p:nvPr>
            <p:ph type="title"/>
          </p:nvPr>
        </p:nvSpPr>
        <p:spPr/>
        <p:txBody>
          <a:bodyPr/>
          <a:lstStyle/>
          <a:p>
            <a:r>
              <a:rPr lang="en-GB" sz="4000" dirty="0"/>
              <a:t>Reporting suspected adverse reactions</a:t>
            </a:r>
            <a:endParaRPr lang="en-US" dirty="0"/>
          </a:p>
        </p:txBody>
      </p:sp>
      <p:sp>
        <p:nvSpPr>
          <p:cNvPr id="3" name="Content Placeholder 2">
            <a:extLst>
              <a:ext uri="{FF2B5EF4-FFF2-40B4-BE49-F238E27FC236}">
                <a16:creationId xmlns:a16="http://schemas.microsoft.com/office/drawing/2014/main" id="{5513F111-6DC4-5941-A9A8-E75BF12E4BB7}"/>
              </a:ext>
            </a:extLst>
          </p:cNvPr>
          <p:cNvSpPr>
            <a:spLocks noGrp="1"/>
          </p:cNvSpPr>
          <p:nvPr>
            <p:ph idx="1"/>
          </p:nvPr>
        </p:nvSpPr>
        <p:spPr>
          <a:xfrm>
            <a:off x="330206" y="3302290"/>
            <a:ext cx="9447639" cy="2566665"/>
          </a:xfrm>
        </p:spPr>
        <p:txBody>
          <a:bodyPr>
            <a:normAutofit/>
          </a:bodyPr>
          <a:lstStyle/>
          <a:p>
            <a:pPr marL="0" lvl="0" indent="0">
              <a:buNone/>
            </a:pPr>
            <a:r>
              <a:rPr lang="en-GB" sz="2200" dirty="0"/>
              <a:t>MHRA Yellow Card scheme:</a:t>
            </a:r>
          </a:p>
          <a:p>
            <a:pPr marL="452437" indent="-285750">
              <a:buFont typeface="Arial" panose="020B0604020202020204" pitchFamily="34" charset="0"/>
              <a:buChar char="•"/>
            </a:pPr>
            <a:r>
              <a:rPr lang="en-GB" sz="2200" dirty="0"/>
              <a:t>voluntary reporting system for suspected adverse reaction to medicines or vaccines</a:t>
            </a:r>
          </a:p>
          <a:p>
            <a:pPr marL="463550" lvl="1" indent="-285750">
              <a:buFont typeface="Arial" panose="020B0604020202020204" pitchFamily="34" charset="0"/>
              <a:buChar char="•"/>
            </a:pPr>
            <a:r>
              <a:rPr lang="en-GB" dirty="0"/>
              <a:t>success depends on early, complete and accurate reporting </a:t>
            </a:r>
          </a:p>
          <a:p>
            <a:pPr marL="463550" lvl="1" indent="-285750">
              <a:buFont typeface="Arial" panose="020B0604020202020204" pitchFamily="34" charset="0"/>
              <a:buChar char="•"/>
            </a:pPr>
            <a:r>
              <a:rPr lang="en-GB" dirty="0"/>
              <a:t>report even if uncertain about whether vaccine caused condition</a:t>
            </a:r>
          </a:p>
          <a:p>
            <a:pPr marL="463550" lvl="1" indent="-285750">
              <a:buFont typeface="Arial" panose="020B0604020202020204" pitchFamily="34" charset="0"/>
              <a:buChar char="•"/>
            </a:pPr>
            <a:r>
              <a:rPr lang="en-GB" dirty="0"/>
              <a:t>see </a:t>
            </a:r>
            <a:r>
              <a:rPr lang="en-GB" dirty="0">
                <a:hlinkClick r:id="rId3"/>
              </a:rPr>
              <a:t>the MHRA website</a:t>
            </a:r>
            <a:r>
              <a:rPr lang="en-GB" dirty="0"/>
              <a:t> for details</a:t>
            </a:r>
          </a:p>
          <a:p>
            <a:endParaRPr lang="en-US" dirty="0"/>
          </a:p>
        </p:txBody>
      </p:sp>
      <p:sp>
        <p:nvSpPr>
          <p:cNvPr id="4" name="Footer Placeholder 3">
            <a:extLst>
              <a:ext uri="{FF2B5EF4-FFF2-40B4-BE49-F238E27FC236}">
                <a16:creationId xmlns:a16="http://schemas.microsoft.com/office/drawing/2014/main" id="{63ED8825-B0CA-36E3-00C3-F9D991E4F028}"/>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4FB35507-A476-6D44-CD8F-BEFA8E33DBF7}"/>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pic>
        <p:nvPicPr>
          <p:cNvPr id="8" name="Picture 7">
            <a:extLst>
              <a:ext uri="{FF2B5EF4-FFF2-40B4-BE49-F238E27FC236}">
                <a16:creationId xmlns:a16="http://schemas.microsoft.com/office/drawing/2014/main" id="{82B57EE2-8B38-6F17-84F5-61AE267A023C}"/>
              </a:ext>
            </a:extLst>
          </p:cNvPr>
          <p:cNvPicPr>
            <a:picLocks noChangeAspect="1"/>
          </p:cNvPicPr>
          <p:nvPr/>
        </p:nvPicPr>
        <p:blipFill>
          <a:blip r:embed="rId4"/>
          <a:stretch>
            <a:fillRect/>
          </a:stretch>
        </p:blipFill>
        <p:spPr>
          <a:xfrm>
            <a:off x="428795" y="1556905"/>
            <a:ext cx="7038975" cy="1562100"/>
          </a:xfrm>
          <a:prstGeom prst="rect">
            <a:avLst/>
          </a:prstGeom>
        </p:spPr>
      </p:pic>
    </p:spTree>
    <p:extLst>
      <p:ext uri="{BB962C8B-B14F-4D97-AF65-F5344CB8AC3E}">
        <p14:creationId xmlns:p14="http://schemas.microsoft.com/office/powerpoint/2010/main" val="155620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9611-1223-7453-7958-FCFD8BACA972}"/>
              </a:ext>
            </a:extLst>
          </p:cNvPr>
          <p:cNvSpPr>
            <a:spLocks noGrp="1"/>
          </p:cNvSpPr>
          <p:nvPr>
            <p:ph type="title"/>
          </p:nvPr>
        </p:nvSpPr>
        <p:spPr/>
        <p:txBody>
          <a:bodyPr/>
          <a:lstStyle/>
          <a:p>
            <a:r>
              <a:rPr lang="en-GB" dirty="0"/>
              <a:t>Learning outcomes</a:t>
            </a:r>
            <a:endParaRPr lang="en-US" dirty="0"/>
          </a:p>
        </p:txBody>
      </p:sp>
      <p:sp>
        <p:nvSpPr>
          <p:cNvPr id="3" name="Content Placeholder 2">
            <a:extLst>
              <a:ext uri="{FF2B5EF4-FFF2-40B4-BE49-F238E27FC236}">
                <a16:creationId xmlns:a16="http://schemas.microsoft.com/office/drawing/2014/main" id="{FA456543-9FC9-277E-CA13-1EFAE8F62782}"/>
              </a:ext>
            </a:extLst>
          </p:cNvPr>
          <p:cNvSpPr>
            <a:spLocks noGrp="1"/>
          </p:cNvSpPr>
          <p:nvPr>
            <p:ph idx="1"/>
          </p:nvPr>
        </p:nvSpPr>
        <p:spPr/>
        <p:txBody>
          <a:bodyPr/>
          <a:lstStyle/>
          <a:p>
            <a:pPr marL="0" indent="0">
              <a:buNone/>
            </a:pPr>
            <a:r>
              <a:rPr lang="en-GB" dirty="0"/>
              <a:t>After using this training resource, healthcare practitioners will be able to: </a:t>
            </a:r>
          </a:p>
          <a:p>
            <a:pPr lvl="0">
              <a:buFont typeface="Arial" pitchFamily="34" charset="0"/>
              <a:buChar char="•"/>
            </a:pPr>
            <a:r>
              <a:rPr lang="en-GB" dirty="0"/>
              <a:t>describe the aetiology and epidemiology of rotavirus</a:t>
            </a:r>
          </a:p>
          <a:p>
            <a:pPr lvl="0">
              <a:buFont typeface="Arial" pitchFamily="34" charset="0"/>
              <a:buChar char="•"/>
            </a:pPr>
            <a:r>
              <a:rPr lang="en-GB" dirty="0"/>
              <a:t>understand how rotavirus is transmitted and the potential complications of infection in infants</a:t>
            </a:r>
          </a:p>
          <a:p>
            <a:pPr lvl="0">
              <a:buFont typeface="Arial" pitchFamily="34" charset="0"/>
              <a:buChar char="•"/>
            </a:pPr>
            <a:r>
              <a:rPr lang="en-GB" dirty="0"/>
              <a:t>discuss the importance of immunisation against rotavirus </a:t>
            </a:r>
          </a:p>
          <a:p>
            <a:pPr lvl="0">
              <a:buFont typeface="Arial" pitchFamily="34" charset="0"/>
              <a:buChar char="•"/>
            </a:pPr>
            <a:r>
              <a:rPr lang="en-GB" dirty="0"/>
              <a:t>have a knowledge of the contraindications for rotavirus immunisation  </a:t>
            </a:r>
          </a:p>
          <a:p>
            <a:pPr lvl="0">
              <a:buFont typeface="Arial" pitchFamily="34" charset="0"/>
              <a:buChar char="•"/>
            </a:pPr>
            <a:r>
              <a:rPr lang="en-GB" dirty="0"/>
              <a:t>safely administer the vaccine</a:t>
            </a:r>
          </a:p>
          <a:p>
            <a:pPr lvl="0">
              <a:buFont typeface="Arial" pitchFamily="34" charset="0"/>
              <a:buChar char="•"/>
            </a:pPr>
            <a:r>
              <a:rPr lang="en-GB" dirty="0"/>
              <a:t>understand potential adverse reactions and how to report these </a:t>
            </a:r>
          </a:p>
          <a:p>
            <a:pPr lvl="0">
              <a:buFont typeface="Arial" pitchFamily="34" charset="0"/>
              <a:buChar char="•"/>
            </a:pPr>
            <a:r>
              <a:rPr lang="en-GB" dirty="0"/>
              <a:t>be aware of sources of additional information </a:t>
            </a:r>
          </a:p>
          <a:p>
            <a:endParaRPr lang="en-US" dirty="0"/>
          </a:p>
        </p:txBody>
      </p:sp>
      <p:sp>
        <p:nvSpPr>
          <p:cNvPr id="4" name="Footer Placeholder 3">
            <a:extLst>
              <a:ext uri="{FF2B5EF4-FFF2-40B4-BE49-F238E27FC236}">
                <a16:creationId xmlns:a16="http://schemas.microsoft.com/office/drawing/2014/main" id="{AE33E0E4-2159-81C7-EDEC-BD433C4C2949}"/>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B74FF438-6F82-3F44-A4DE-909BB46C9936}"/>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580731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6F16-3A2F-576C-5899-66093025C21F}"/>
              </a:ext>
            </a:extLst>
          </p:cNvPr>
          <p:cNvSpPr>
            <a:spLocks noGrp="1"/>
          </p:cNvSpPr>
          <p:nvPr>
            <p:ph type="title"/>
          </p:nvPr>
        </p:nvSpPr>
        <p:spPr/>
        <p:txBody>
          <a:bodyPr>
            <a:normAutofit/>
          </a:bodyPr>
          <a:lstStyle/>
          <a:p>
            <a:r>
              <a:rPr lang="en-GB" sz="4000" dirty="0"/>
              <a:t>Data management – call and recall</a:t>
            </a:r>
            <a:endParaRPr lang="en-US" dirty="0"/>
          </a:p>
        </p:txBody>
      </p:sp>
      <p:sp>
        <p:nvSpPr>
          <p:cNvPr id="3" name="Content Placeholder 2">
            <a:extLst>
              <a:ext uri="{FF2B5EF4-FFF2-40B4-BE49-F238E27FC236}">
                <a16:creationId xmlns:a16="http://schemas.microsoft.com/office/drawing/2014/main" id="{2234B707-0C04-EA6D-473B-B1D1D4025BEE}"/>
              </a:ext>
            </a:extLst>
          </p:cNvPr>
          <p:cNvSpPr>
            <a:spLocks noGrp="1"/>
          </p:cNvSpPr>
          <p:nvPr>
            <p:ph idx="1"/>
          </p:nvPr>
        </p:nvSpPr>
        <p:spPr/>
        <p:txBody>
          <a:bodyPr/>
          <a:lstStyle/>
          <a:p>
            <a:pPr>
              <a:buFont typeface="Arial" pitchFamily="34" charset="0"/>
              <a:buChar char="•"/>
            </a:pPr>
            <a:r>
              <a:rPr lang="en-GB" dirty="0"/>
              <a:t>infants are called for their rotavirus immunisation at the same time as their other routine primary immunisations at 8 and 12 weeks via the local CHIS or GP surgery</a:t>
            </a:r>
          </a:p>
          <a:p>
            <a:pPr>
              <a:buFont typeface="Arial" pitchFamily="34" charset="0"/>
              <a:buChar char="•"/>
            </a:pPr>
            <a:r>
              <a:rPr lang="en-GB" dirty="0"/>
              <a:t>administered rotavirus vaccines should be recorded in the same way as other infant immunisations</a:t>
            </a:r>
          </a:p>
          <a:p>
            <a:pPr>
              <a:buFont typeface="Arial" pitchFamily="34" charset="0"/>
              <a:buChar char="•"/>
            </a:pPr>
            <a:r>
              <a:rPr lang="en-GB" dirty="0"/>
              <a:t>infants aged 15 weeks or older attending late for their primary immunisations should not be offered Rotarix vaccine but should still continue to receive other routine primary immunisations</a:t>
            </a:r>
          </a:p>
          <a:p>
            <a:endParaRPr lang="en-US" dirty="0"/>
          </a:p>
        </p:txBody>
      </p:sp>
      <p:sp>
        <p:nvSpPr>
          <p:cNvPr id="4" name="Footer Placeholder 3">
            <a:extLst>
              <a:ext uri="{FF2B5EF4-FFF2-40B4-BE49-F238E27FC236}">
                <a16:creationId xmlns:a16="http://schemas.microsoft.com/office/drawing/2014/main" id="{FC83FB5F-0F31-E182-2243-C864A6D87561}"/>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1D4A2D2C-461A-61F6-02DA-ABA4E894F754}"/>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800280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81-4C71-E6AB-2184-D1B65A4A8A74}"/>
              </a:ext>
            </a:extLst>
          </p:cNvPr>
          <p:cNvSpPr>
            <a:spLocks noGrp="1"/>
          </p:cNvSpPr>
          <p:nvPr>
            <p:ph type="ctrTitle"/>
          </p:nvPr>
        </p:nvSpPr>
        <p:spPr/>
        <p:txBody>
          <a:bodyPr/>
          <a:lstStyle/>
          <a:p>
            <a:r>
              <a:rPr lang="en-GB" dirty="0"/>
              <a:t>Impact of the infant rotavirus immunisation programme</a:t>
            </a:r>
            <a:endParaRPr lang="en-US" dirty="0"/>
          </a:p>
        </p:txBody>
      </p:sp>
    </p:spTree>
    <p:extLst>
      <p:ext uri="{BB962C8B-B14F-4D97-AF65-F5344CB8AC3E}">
        <p14:creationId xmlns:p14="http://schemas.microsoft.com/office/powerpoint/2010/main" val="4139429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6850-FF55-3AB6-7CC3-9E4751FC9186}"/>
              </a:ext>
            </a:extLst>
          </p:cNvPr>
          <p:cNvSpPr>
            <a:spLocks noGrp="1"/>
          </p:cNvSpPr>
          <p:nvPr>
            <p:ph type="title"/>
          </p:nvPr>
        </p:nvSpPr>
        <p:spPr/>
        <p:txBody>
          <a:bodyPr/>
          <a:lstStyle/>
          <a:p>
            <a:r>
              <a:rPr lang="en-GB" dirty="0"/>
              <a:t>Vaccine coverage</a:t>
            </a:r>
            <a:endParaRPr lang="en-US" dirty="0"/>
          </a:p>
        </p:txBody>
      </p:sp>
      <p:sp>
        <p:nvSpPr>
          <p:cNvPr id="3" name="Content Placeholder 2">
            <a:extLst>
              <a:ext uri="{FF2B5EF4-FFF2-40B4-BE49-F238E27FC236}">
                <a16:creationId xmlns:a16="http://schemas.microsoft.com/office/drawing/2014/main" id="{9C43F84C-C341-C2B3-A69A-E27BB244BB8E}"/>
              </a:ext>
            </a:extLst>
          </p:cNvPr>
          <p:cNvSpPr>
            <a:spLocks noGrp="1"/>
          </p:cNvSpPr>
          <p:nvPr>
            <p:ph idx="1"/>
          </p:nvPr>
        </p:nvSpPr>
        <p:spPr>
          <a:xfrm>
            <a:off x="330205" y="1774826"/>
            <a:ext cx="6708269" cy="4351338"/>
          </a:xfrm>
        </p:spPr>
        <p:txBody>
          <a:bodyPr/>
          <a:lstStyle/>
          <a:p>
            <a:r>
              <a:rPr lang="en-GB" dirty="0"/>
              <a:t>high vaccine coverage was rapidly achieved following the introduction of the rotavirus immunisation programme in England in July 2013</a:t>
            </a:r>
          </a:p>
          <a:p>
            <a:r>
              <a:rPr lang="en-GB" dirty="0">
                <a:solidFill>
                  <a:srgbClr val="000000"/>
                </a:solidFill>
              </a:rPr>
              <a:t>in 2022 to 2023, 88.7% of children in England were reported to have received 2 doses of the rotavirus vaccine as measured at 12 months which represents a decrease from a peak of 90.2% in 2022 to 2021</a:t>
            </a:r>
          </a:p>
          <a:p>
            <a:r>
              <a:rPr lang="en-GB" dirty="0">
                <a:solidFill>
                  <a:srgbClr val="000000"/>
                </a:solidFill>
              </a:rPr>
              <a:t>rotavirus vaccine uptake in 3 (out of 149) local authorities met the 95% target in 2022 to 2023</a:t>
            </a:r>
            <a:endParaRPr lang="en-US" dirty="0"/>
          </a:p>
        </p:txBody>
      </p:sp>
      <p:sp>
        <p:nvSpPr>
          <p:cNvPr id="4" name="Footer Placeholder 3">
            <a:extLst>
              <a:ext uri="{FF2B5EF4-FFF2-40B4-BE49-F238E27FC236}">
                <a16:creationId xmlns:a16="http://schemas.microsoft.com/office/drawing/2014/main" id="{A57D176D-346E-32D8-0E81-10F39A272702}"/>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FFDFCF0C-3ED7-42BD-E375-C28C2AF7A8B7}"/>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pic>
        <p:nvPicPr>
          <p:cNvPr id="7" name="Picture 6">
            <a:extLst>
              <a:ext uri="{FF2B5EF4-FFF2-40B4-BE49-F238E27FC236}">
                <a16:creationId xmlns:a16="http://schemas.microsoft.com/office/drawing/2014/main" id="{9D535FF1-20A8-5E52-FB04-515D939398AF}"/>
              </a:ext>
            </a:extLst>
          </p:cNvPr>
          <p:cNvPicPr>
            <a:picLocks noChangeAspect="1"/>
          </p:cNvPicPr>
          <p:nvPr/>
        </p:nvPicPr>
        <p:blipFill rotWithShape="1">
          <a:blip r:embed="rId3"/>
          <a:srcRect l="5478" t="2675"/>
          <a:stretch/>
        </p:blipFill>
        <p:spPr>
          <a:xfrm>
            <a:off x="7597925" y="1774826"/>
            <a:ext cx="3470877" cy="4536322"/>
          </a:xfrm>
          <a:prstGeom prst="rect">
            <a:avLst/>
          </a:prstGeom>
        </p:spPr>
      </p:pic>
      <p:sp>
        <p:nvSpPr>
          <p:cNvPr id="9" name="TextBox 8">
            <a:extLst>
              <a:ext uri="{FF2B5EF4-FFF2-40B4-BE49-F238E27FC236}">
                <a16:creationId xmlns:a16="http://schemas.microsoft.com/office/drawing/2014/main" id="{119DCD6A-0BE0-28F6-31C6-22E15EA482E9}"/>
              </a:ext>
            </a:extLst>
          </p:cNvPr>
          <p:cNvSpPr txBox="1"/>
          <p:nvPr/>
        </p:nvSpPr>
        <p:spPr>
          <a:xfrm>
            <a:off x="9704211" y="1543993"/>
            <a:ext cx="2729181" cy="461665"/>
          </a:xfrm>
          <a:prstGeom prst="rect">
            <a:avLst/>
          </a:prstGeom>
          <a:noFill/>
        </p:spPr>
        <p:txBody>
          <a:bodyPr wrap="square">
            <a:spAutoFit/>
          </a:bodyPr>
          <a:lstStyle/>
          <a:p>
            <a:r>
              <a:rPr lang="en-US" sz="1200" dirty="0">
                <a:hlinkClick r:id="rId4"/>
              </a:rPr>
              <a:t>Childhood Vaccination Coverage Statistics dashboard</a:t>
            </a:r>
            <a:endParaRPr lang="en-US" sz="1200" dirty="0"/>
          </a:p>
        </p:txBody>
      </p:sp>
    </p:spTree>
    <p:extLst>
      <p:ext uri="{BB962C8B-B14F-4D97-AF65-F5344CB8AC3E}">
        <p14:creationId xmlns:p14="http://schemas.microsoft.com/office/powerpoint/2010/main" val="538776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37AD-465C-F683-EEDC-70E4AA1E241D}"/>
              </a:ext>
            </a:extLst>
          </p:cNvPr>
          <p:cNvSpPr>
            <a:spLocks noGrp="1"/>
          </p:cNvSpPr>
          <p:nvPr>
            <p:ph type="title"/>
          </p:nvPr>
        </p:nvSpPr>
        <p:spPr/>
        <p:txBody>
          <a:bodyPr>
            <a:normAutofit fontScale="90000"/>
          </a:bodyPr>
          <a:lstStyle/>
          <a:p>
            <a:r>
              <a:rPr lang="en-GB" dirty="0"/>
              <a:t>The impact of the infant rotavirus immunisation programme</a:t>
            </a:r>
            <a:endParaRPr lang="en-US" dirty="0"/>
          </a:p>
        </p:txBody>
      </p:sp>
      <p:sp>
        <p:nvSpPr>
          <p:cNvPr id="3" name="Content Placeholder 2">
            <a:extLst>
              <a:ext uri="{FF2B5EF4-FFF2-40B4-BE49-F238E27FC236}">
                <a16:creationId xmlns:a16="http://schemas.microsoft.com/office/drawing/2014/main" id="{D30B2088-91A4-BE81-A317-9154354FA4C3}"/>
              </a:ext>
            </a:extLst>
          </p:cNvPr>
          <p:cNvSpPr>
            <a:spLocks noGrp="1"/>
          </p:cNvSpPr>
          <p:nvPr>
            <p:ph idx="1"/>
          </p:nvPr>
        </p:nvSpPr>
        <p:spPr/>
        <p:txBody>
          <a:bodyPr>
            <a:normAutofit fontScale="92500"/>
          </a:bodyPr>
          <a:lstStyle/>
          <a:p>
            <a:pPr>
              <a:buFont typeface="Arial" panose="020B0604020202020204" pitchFamily="34" charset="0"/>
              <a:buChar char="•"/>
            </a:pPr>
            <a:r>
              <a:rPr lang="en-GB" dirty="0"/>
              <a:t>in July 2016 there had been an 84%</a:t>
            </a:r>
            <a:r>
              <a:rPr lang="en-GB" dirty="0">
                <a:solidFill>
                  <a:srgbClr val="C00000"/>
                </a:solidFill>
              </a:rPr>
              <a:t> </a:t>
            </a:r>
            <a:r>
              <a:rPr lang="en-GB" dirty="0"/>
              <a:t>decrease in lab reports compared with the 10-season average for the same period (seasons 2003, 2004 to 2012 and 2013)</a:t>
            </a:r>
          </a:p>
          <a:p>
            <a:r>
              <a:rPr lang="en-US" dirty="0"/>
              <a:t>a sustained period of unusually low activity from March of the 2019 to 2020 season continued into the 2020 to 2021 season, not returning to the overall seasonal trend observed pre-pandemic until the latter part of the 2021 to 2022 season</a:t>
            </a:r>
          </a:p>
          <a:p>
            <a:r>
              <a:rPr lang="en-GB" dirty="0"/>
              <a:t>the COVID-19 pandemic led to many changes that likely had a negative effect on surveillance indicators, but which also likely resulted in reduced rotavirus transmission</a:t>
            </a:r>
          </a:p>
          <a:p>
            <a:r>
              <a:rPr lang="en-GB" dirty="0"/>
              <a:t>this means more recent data is difficult to interpret, but overall trends continue to show that the programme has been highly successful in reducing cases of rotavirus, indicated by the substantial decline in the number of laboratory reports of cases since the implementation of the vaccination programme</a:t>
            </a:r>
            <a:endParaRPr lang="en-GB" dirty="0">
              <a:highlight>
                <a:srgbClr val="FFFF00"/>
              </a:highlight>
            </a:endParaRPr>
          </a:p>
          <a:p>
            <a:pPr>
              <a:buFont typeface="Arial" panose="020B0604020202020204" pitchFamily="34" charset="0"/>
              <a:buChar char="•"/>
            </a:pPr>
            <a:endParaRPr lang="en-GB" dirty="0">
              <a:highlight>
                <a:srgbClr val="FFFF00"/>
              </a:highlight>
            </a:endParaRPr>
          </a:p>
          <a:p>
            <a:endParaRPr lang="en-US" dirty="0"/>
          </a:p>
        </p:txBody>
      </p:sp>
      <p:sp>
        <p:nvSpPr>
          <p:cNvPr id="4" name="Footer Placeholder 3">
            <a:extLst>
              <a:ext uri="{FF2B5EF4-FFF2-40B4-BE49-F238E27FC236}">
                <a16:creationId xmlns:a16="http://schemas.microsoft.com/office/drawing/2014/main" id="{206B77B3-05A3-D003-2C4F-33073B400895}"/>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F8573B38-ED28-3548-AEDA-9CB734B6E959}"/>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2921613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9607-E8E9-0CB2-76E0-0F5ADAE09FC6}"/>
              </a:ext>
            </a:extLst>
          </p:cNvPr>
          <p:cNvSpPr>
            <a:spLocks noGrp="1"/>
          </p:cNvSpPr>
          <p:nvPr>
            <p:ph type="title"/>
          </p:nvPr>
        </p:nvSpPr>
        <p:spPr/>
        <p:txBody>
          <a:bodyPr>
            <a:noAutofit/>
          </a:bodyPr>
          <a:lstStyle/>
          <a:p>
            <a:r>
              <a:rPr lang="en-GB" sz="3200" b="1" dirty="0"/>
              <a:t>Seasonal comparison of laboratory reports of rotavirus in England and Wales (2011/12 to 2019/20)</a:t>
            </a:r>
            <a:endParaRPr lang="en-US" sz="3200" dirty="0"/>
          </a:p>
        </p:txBody>
      </p:sp>
      <p:sp>
        <p:nvSpPr>
          <p:cNvPr id="4" name="Footer Placeholder 3">
            <a:extLst>
              <a:ext uri="{FF2B5EF4-FFF2-40B4-BE49-F238E27FC236}">
                <a16:creationId xmlns:a16="http://schemas.microsoft.com/office/drawing/2014/main" id="{2A56F5C7-1A40-D0AE-8581-6FA556B78D8B}"/>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3588E8D6-6A11-F08F-1885-45230F22E0A2}"/>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pic>
        <p:nvPicPr>
          <p:cNvPr id="6" name="Content Placeholder 11" descr="Chart, line chart&#10;&#10;Description automatically generated">
            <a:extLst>
              <a:ext uri="{FF2B5EF4-FFF2-40B4-BE49-F238E27FC236}">
                <a16:creationId xmlns:a16="http://schemas.microsoft.com/office/drawing/2014/main" id="{81D84180-FE73-7F5E-FB7F-1B1E1589DB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596" y="1495425"/>
            <a:ext cx="8169118" cy="4848225"/>
          </a:xfrm>
        </p:spPr>
      </p:pic>
    </p:spTree>
    <p:extLst>
      <p:ext uri="{BB962C8B-B14F-4D97-AF65-F5344CB8AC3E}">
        <p14:creationId xmlns:p14="http://schemas.microsoft.com/office/powerpoint/2010/main" val="393965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65DE-9EF9-F93C-5782-6DD656F99B02}"/>
              </a:ext>
            </a:extLst>
          </p:cNvPr>
          <p:cNvSpPr>
            <a:spLocks noGrp="1"/>
          </p:cNvSpPr>
          <p:nvPr>
            <p:ph type="title"/>
          </p:nvPr>
        </p:nvSpPr>
        <p:spPr/>
        <p:txBody>
          <a:bodyPr>
            <a:normAutofit fontScale="90000"/>
          </a:bodyPr>
          <a:lstStyle/>
          <a:p>
            <a:r>
              <a:rPr lang="en-GB" dirty="0"/>
              <a:t>Laboratory reports of Rotavirus by week and age group 2009 to 2020 (England and Wales)</a:t>
            </a:r>
            <a:endParaRPr lang="en-US" dirty="0"/>
          </a:p>
        </p:txBody>
      </p:sp>
      <p:sp>
        <p:nvSpPr>
          <p:cNvPr id="4" name="Footer Placeholder 3">
            <a:extLst>
              <a:ext uri="{FF2B5EF4-FFF2-40B4-BE49-F238E27FC236}">
                <a16:creationId xmlns:a16="http://schemas.microsoft.com/office/drawing/2014/main" id="{D01EB982-F3BA-AB55-14A6-9BBB30F7F4B8}"/>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729C687B-6859-E1B7-57B7-3C2D60751EBE}"/>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pic>
        <p:nvPicPr>
          <p:cNvPr id="6" name="Content Placeholder 6">
            <a:extLst>
              <a:ext uri="{FF2B5EF4-FFF2-40B4-BE49-F238E27FC236}">
                <a16:creationId xmlns:a16="http://schemas.microsoft.com/office/drawing/2014/main" id="{EB43E27E-16FE-04A1-6884-A62E56C71A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5563" y="1581150"/>
            <a:ext cx="7532879" cy="4760361"/>
          </a:xfrm>
        </p:spPr>
      </p:pic>
    </p:spTree>
    <p:extLst>
      <p:ext uri="{BB962C8B-B14F-4D97-AF65-F5344CB8AC3E}">
        <p14:creationId xmlns:p14="http://schemas.microsoft.com/office/powerpoint/2010/main" val="2507172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8AF1-A873-009D-77E0-15204759B1A3}"/>
              </a:ext>
            </a:extLst>
          </p:cNvPr>
          <p:cNvSpPr>
            <a:spLocks noGrp="1"/>
          </p:cNvSpPr>
          <p:nvPr>
            <p:ph type="title"/>
          </p:nvPr>
        </p:nvSpPr>
        <p:spPr/>
        <p:txBody>
          <a:bodyPr/>
          <a:lstStyle/>
          <a:p>
            <a:r>
              <a:rPr lang="en-GB" sz="4000" dirty="0"/>
              <a:t>The healthcare professionals’ key role</a:t>
            </a:r>
            <a:endParaRPr lang="en-US" dirty="0"/>
          </a:p>
        </p:txBody>
      </p:sp>
      <p:sp>
        <p:nvSpPr>
          <p:cNvPr id="3" name="Content Placeholder 2">
            <a:extLst>
              <a:ext uri="{FF2B5EF4-FFF2-40B4-BE49-F238E27FC236}">
                <a16:creationId xmlns:a16="http://schemas.microsoft.com/office/drawing/2014/main" id="{1B1E3508-BD2F-377C-4D6C-78B1827D607D}"/>
              </a:ext>
            </a:extLst>
          </p:cNvPr>
          <p:cNvSpPr>
            <a:spLocks noGrp="1"/>
          </p:cNvSpPr>
          <p:nvPr>
            <p:ph idx="1"/>
          </p:nvPr>
        </p:nvSpPr>
        <p:spPr/>
        <p:txBody>
          <a:bodyPr/>
          <a:lstStyle/>
          <a:p>
            <a:pPr lvl="0">
              <a:buFont typeface="Arial" pitchFamily="34" charset="0"/>
              <a:buChar char="•"/>
            </a:pPr>
            <a:r>
              <a:rPr lang="en-GB" dirty="0"/>
              <a:t>to provide clear and concise information to parents/guardians regarding immunisation against rotavirus </a:t>
            </a:r>
          </a:p>
          <a:p>
            <a:pPr lvl="0">
              <a:buFont typeface="Arial" pitchFamily="34" charset="0"/>
              <a:buChar char="•"/>
            </a:pPr>
            <a:r>
              <a:rPr lang="en-GB" dirty="0"/>
              <a:t>to check for any contraindications before giving the vaccine</a:t>
            </a:r>
          </a:p>
          <a:p>
            <a:pPr lvl="0">
              <a:buFont typeface="Arial" pitchFamily="34" charset="0"/>
              <a:buChar char="•"/>
            </a:pPr>
            <a:r>
              <a:rPr lang="en-GB" dirty="0"/>
              <a:t>to safely administer the oral vaccine to infants according to the schedule </a:t>
            </a:r>
          </a:p>
          <a:p>
            <a:endParaRPr lang="en-US" dirty="0"/>
          </a:p>
        </p:txBody>
      </p:sp>
      <p:sp>
        <p:nvSpPr>
          <p:cNvPr id="4" name="Footer Placeholder 3">
            <a:extLst>
              <a:ext uri="{FF2B5EF4-FFF2-40B4-BE49-F238E27FC236}">
                <a16:creationId xmlns:a16="http://schemas.microsoft.com/office/drawing/2014/main" id="{D73F2684-2DE5-2282-6F78-DD7A5B4019F6}"/>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66C94586-7DE5-8139-1365-22E61BFA4FAC}"/>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1830975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E794-6211-4727-F77E-1E1B7BA4CCF0}"/>
              </a:ext>
            </a:extLst>
          </p:cNvPr>
          <p:cNvSpPr>
            <a:spLocks noGrp="1"/>
          </p:cNvSpPr>
          <p:nvPr>
            <p:ph type="title"/>
          </p:nvPr>
        </p:nvSpPr>
        <p:spPr/>
        <p:txBody>
          <a:bodyPr/>
          <a:lstStyle/>
          <a:p>
            <a:r>
              <a:rPr lang="en-GB" sz="4000" dirty="0"/>
              <a:t>Resources</a:t>
            </a:r>
            <a:endParaRPr lang="en-US" dirty="0"/>
          </a:p>
        </p:txBody>
      </p:sp>
      <p:sp>
        <p:nvSpPr>
          <p:cNvPr id="4" name="Footer Placeholder 3">
            <a:extLst>
              <a:ext uri="{FF2B5EF4-FFF2-40B4-BE49-F238E27FC236}">
                <a16:creationId xmlns:a16="http://schemas.microsoft.com/office/drawing/2014/main" id="{FD2E9694-D87B-B17D-2149-DC9E600E22DB}"/>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597A135C-CA69-389A-C76F-C433A41436B3}"/>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pic>
        <p:nvPicPr>
          <p:cNvPr id="6" name="Picture 5">
            <a:extLst>
              <a:ext uri="{FF2B5EF4-FFF2-40B4-BE49-F238E27FC236}">
                <a16:creationId xmlns:a16="http://schemas.microsoft.com/office/drawing/2014/main" id="{312E126F-F2D6-AC35-F514-05040A0A2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7113" y="4185688"/>
            <a:ext cx="1757386" cy="2492896"/>
          </a:xfrm>
          <a:prstGeom prst="rect">
            <a:avLst/>
          </a:prstGeom>
        </p:spPr>
      </p:pic>
      <p:sp>
        <p:nvSpPr>
          <p:cNvPr id="7" name="Rectangle 1">
            <a:extLst>
              <a:ext uri="{FF2B5EF4-FFF2-40B4-BE49-F238E27FC236}">
                <a16:creationId xmlns:a16="http://schemas.microsoft.com/office/drawing/2014/main" id="{C741847C-3544-DD58-4A0C-053AAF18873C}"/>
              </a:ext>
            </a:extLst>
          </p:cNvPr>
          <p:cNvSpPr>
            <a:spLocks noChangeArrowheads="1"/>
          </p:cNvSpPr>
          <p:nvPr/>
        </p:nvSpPr>
        <p:spPr bwMode="auto">
          <a:xfrm>
            <a:off x="187001" y="1384827"/>
            <a:ext cx="11310004"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000" dirty="0">
                <a:solidFill>
                  <a:srgbClr val="000000"/>
                </a:solidFill>
                <a:latin typeface="+mn-lt"/>
                <a:ea typeface="Calibri" panose="020F0502020204030204" pitchFamily="34" charset="0"/>
                <a:cs typeface="Arial" panose="020B0604020202020204" pitchFamily="34" charset="0"/>
              </a:rPr>
              <a:t>a</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ll resources relating to the rotavirus vaccination programme can be accessed </a:t>
            </a:r>
            <a:r>
              <a:rPr kumimoji="0" lang="en-GB" altLang="en-US" sz="2000" b="0" i="0" strike="noStrike" cap="none" normalizeH="0" baseline="0" dirty="0">
                <a:ln>
                  <a:noFill/>
                </a:ln>
                <a:effectLst/>
                <a:latin typeface="+mn-lt"/>
                <a:ea typeface="Calibri" panose="020F0502020204030204" pitchFamily="34" charset="0"/>
                <a:cs typeface="Arial" panose="020B0604020202020204" pitchFamily="34" charset="0"/>
              </a:rPr>
              <a:t>in </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the </a:t>
            </a:r>
            <a:r>
              <a:rPr kumimoji="0" lang="en-GB" altLang="en-US" sz="2000" b="0" i="0" u="sng" strike="noStrike" cap="none" normalizeH="0" baseline="0" dirty="0">
                <a:ln>
                  <a:noFill/>
                </a:ln>
                <a:solidFill>
                  <a:srgbClr val="008080"/>
                </a:solidFill>
                <a:effectLst/>
                <a:latin typeface="+mn-lt"/>
                <a:ea typeface="Calibri" panose="020F0502020204030204" pitchFamily="34" charset="0"/>
                <a:cs typeface="Arial" panose="020B0604020202020204" pitchFamily="34" charset="0"/>
                <a:hlinkClick r:id="rId4"/>
              </a:rPr>
              <a:t>UKHSA rotavirus immunisation programme for infants' collection</a:t>
            </a:r>
            <a:r>
              <a:rPr kumimoji="0" lang="en-GB" altLang="en-US" sz="2000" b="0" i="0" strike="noStrike" cap="none" normalizeH="0" baseline="0" dirty="0">
                <a:ln>
                  <a:noFill/>
                </a:ln>
                <a:effectLst/>
                <a:latin typeface="+mn-lt"/>
                <a:ea typeface="Calibri" panose="020F0502020204030204" pitchFamily="34" charset="0"/>
                <a:cs typeface="Arial" panose="020B0604020202020204" pitchFamily="34" charset="0"/>
              </a:rPr>
              <a:t>. </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These include the </a:t>
            </a:r>
            <a:r>
              <a:rPr lang="en-GB" sz="2000" dirty="0">
                <a:hlinkClick r:id="rId5"/>
              </a:rPr>
              <a:t>‘i</a:t>
            </a:r>
            <a:r>
              <a:rPr lang="en-GB" sz="2000" dirty="0">
                <a:hlinkClick r:id="rId5"/>
              </a:rPr>
              <a:t>nformation for healthcare practitioners</a:t>
            </a:r>
            <a:r>
              <a:rPr lang="en-GB" sz="2000" dirty="0"/>
              <a:t>’ document, </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rotavirus training slide set, protecting your baby against rotavirus flyer, protecting your baby against rotavirus leaflet and r</a:t>
            </a:r>
            <a:r>
              <a:rPr lang="en-GB" altLang="en-US" sz="2000" dirty="0">
                <a:solidFill>
                  <a:srgbClr val="000000"/>
                </a:solidFill>
                <a:latin typeface="+mn-lt"/>
                <a:cs typeface="Arial" panose="020B0604020202020204" pitchFamily="34" charset="0"/>
              </a:rPr>
              <a:t>otavirus vaccine and SCID newborn screening evaluation guidance (containing the algorithm for checking SCID screening results)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Marketing authorisation holder’s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6"/>
              </a:rPr>
              <a:t>Summary of product characteristics</a:t>
            </a:r>
            <a:endParaRPr kumimoji="0" lang="en-GB" altLang="en-US" sz="20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Medicines and Healthcare products Regulatory Agency (MHRA):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7"/>
              </a:rPr>
              <a:t>r</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7"/>
              </a:rPr>
              <a:t>eporting adverse reactions</a:t>
            </a:r>
            <a:endParaRPr kumimoji="0" lang="en-GB" altLang="en-US" sz="20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Immunisation against infectious disease: </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8"/>
              </a:rPr>
              <a:t>Rotavirus Green Book chapter (27b)</a:t>
            </a:r>
            <a:endParaRPr lang="en-GB" altLang="en-US" sz="2000" dirty="0">
              <a:latin typeface="+mn-l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UKHSA Patient Group Direction (PGD):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9"/>
              </a:rPr>
              <a:t>Rotarix vaccine</a:t>
            </a:r>
            <a:endParaRPr kumimoji="0" lang="en-GB" altLang="en-US" sz="20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000" dirty="0">
                <a:solidFill>
                  <a:srgbClr val="000000"/>
                </a:solidFill>
                <a:latin typeface="+mn-lt"/>
                <a:ea typeface="Calibri" panose="020F0502020204030204" pitchFamily="34" charset="0"/>
                <a:cs typeface="Arial" panose="020B0604020202020204" pitchFamily="34" charset="0"/>
              </a:rPr>
              <a:t>p</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arental leaflet: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10"/>
              </a:rPr>
              <a:t>Guide to immunisation for babies up to 13 months of age</a:t>
            </a:r>
            <a:endParaRPr kumimoji="0" lang="en-GB" altLang="en-US" sz="20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NHS website: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11"/>
              </a:rPr>
              <a:t>Diarrhoea and vomiting</a:t>
            </a:r>
            <a:endPar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000" dirty="0">
                <a:solidFill>
                  <a:srgbClr val="000000"/>
                </a:solidFill>
                <a:latin typeface="+mn-lt"/>
                <a:cs typeface="Arial" panose="020B0604020202020204" pitchFamily="34" charset="0"/>
              </a:rPr>
              <a:t>NHS Website: </a:t>
            </a:r>
            <a:r>
              <a:rPr lang="en-GB" altLang="en-US" sz="2000" dirty="0">
                <a:solidFill>
                  <a:srgbClr val="000000"/>
                </a:solidFill>
                <a:latin typeface="+mn-lt"/>
                <a:cs typeface="Arial" panose="020B0604020202020204" pitchFamily="34" charset="0"/>
                <a:hlinkClick r:id="rId12"/>
              </a:rPr>
              <a:t>UK rotavirus vaccination programme</a:t>
            </a:r>
            <a:endParaRPr kumimoji="0" lang="en-GB" altLang="en-US" sz="20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Oxford Vaccine Knowledge Project: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hlinkClick r:id="rId13"/>
              </a:rPr>
              <a:t>Rotavirus vaccine</a:t>
            </a:r>
            <a:endParaRPr kumimoji="0" lang="en-GB" altLang="en-US" sz="20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sng" strike="noStrike" cap="none" normalizeH="0" baseline="0" dirty="0">
                <a:ln>
                  <a:noFill/>
                </a:ln>
                <a:solidFill>
                  <a:srgbClr val="008080"/>
                </a:solidFill>
                <a:effectLst/>
                <a:latin typeface="+mn-lt"/>
                <a:ea typeface="Calibri" panose="020F0502020204030204" pitchFamily="34" charset="0"/>
                <a:cs typeface="Arial" panose="020B0604020202020204" pitchFamily="34" charset="0"/>
                <a:hlinkClick r:id="rId14"/>
              </a:rPr>
              <a:t>UKHSA norovirus and rotavirus epidemiology and surveillance webpages</a:t>
            </a:r>
            <a:endParaRPr kumimoji="0" lang="en-GB" altLang="en-US" sz="2000" b="0" i="0" u="sng" strike="noStrike" cap="none" normalizeH="0" baseline="0" dirty="0">
              <a:ln>
                <a:noFill/>
              </a:ln>
              <a:solidFill>
                <a:srgbClr val="008080"/>
              </a:solidFill>
              <a:effectLst/>
              <a:latin typeface="+mn-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British Society for Immunology: </a:t>
            </a:r>
            <a:r>
              <a:rPr lang="en-GB" altLang="en-US" sz="2000" dirty="0">
                <a:latin typeface="+mn-lt"/>
                <a:ea typeface="Calibri" panose="020F0502020204030204" pitchFamily="34" charset="0"/>
                <a:cs typeface="Arial" panose="020B0604020202020204" pitchFamily="34" charset="0"/>
                <a:hlinkClick r:id="rId15"/>
              </a:rPr>
              <a:t>Public information materials</a:t>
            </a:r>
            <a:endParaRPr kumimoji="0" lang="en-GB"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557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7FB0-8EE0-4BCB-DA1A-3063E9EF3269}"/>
              </a:ext>
            </a:extLst>
          </p:cNvPr>
          <p:cNvSpPr>
            <a:spLocks noGrp="1"/>
          </p:cNvSpPr>
          <p:nvPr>
            <p:ph type="title"/>
          </p:nvPr>
        </p:nvSpPr>
        <p:spPr/>
        <p:txBody>
          <a:bodyPr>
            <a:normAutofit fontScale="90000"/>
          </a:bodyPr>
          <a:lstStyle/>
          <a:p>
            <a:r>
              <a:rPr lang="en-GB" dirty="0"/>
              <a:t>Resources: Information for Healthcare Practitioner Guidance</a:t>
            </a:r>
          </a:p>
        </p:txBody>
      </p:sp>
      <p:sp>
        <p:nvSpPr>
          <p:cNvPr id="3" name="Content Placeholder 2">
            <a:extLst>
              <a:ext uri="{FF2B5EF4-FFF2-40B4-BE49-F238E27FC236}">
                <a16:creationId xmlns:a16="http://schemas.microsoft.com/office/drawing/2014/main" id="{4B4AC7E2-30DF-6602-52AF-58666D397650}"/>
              </a:ext>
            </a:extLst>
          </p:cNvPr>
          <p:cNvSpPr>
            <a:spLocks noGrp="1"/>
          </p:cNvSpPr>
          <p:nvPr>
            <p:ph idx="1"/>
          </p:nvPr>
        </p:nvSpPr>
        <p:spPr/>
        <p:txBody>
          <a:bodyPr/>
          <a:lstStyle/>
          <a:p>
            <a:pPr marL="0" indent="0">
              <a:buNone/>
            </a:pPr>
            <a:r>
              <a:rPr lang="en-GB" dirty="0">
                <a:latin typeface="+mn-lt"/>
              </a:rPr>
              <a:t>The </a:t>
            </a:r>
            <a:r>
              <a:rPr lang="en-GB" sz="2400" dirty="0">
                <a:latin typeface="+mn-lt"/>
                <a:hlinkClick r:id="rId2"/>
              </a:rPr>
              <a:t>information for healthcare practitioners </a:t>
            </a:r>
            <a:r>
              <a:rPr lang="en-GB" dirty="0">
                <a:latin typeface="+mn-lt"/>
              </a:rPr>
              <a:t>guidance available on the</a:t>
            </a:r>
            <a:r>
              <a:rPr kumimoji="0" lang="en-GB" altLang="en-US" sz="24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 </a:t>
            </a:r>
            <a:r>
              <a:rPr kumimoji="0" lang="en-GB" altLang="en-US" sz="2400" b="0" i="0" u="sng" strike="noStrike" cap="none" normalizeH="0" baseline="0" dirty="0">
                <a:ln>
                  <a:noFill/>
                </a:ln>
                <a:solidFill>
                  <a:srgbClr val="008080"/>
                </a:solidFill>
                <a:effectLst/>
                <a:latin typeface="+mn-lt"/>
                <a:ea typeface="Calibri" panose="020F0502020204030204" pitchFamily="34" charset="0"/>
                <a:cs typeface="Arial" panose="020B0604020202020204" pitchFamily="34" charset="0"/>
                <a:hlinkClick r:id="rId3"/>
              </a:rPr>
              <a:t>UKHSA rotavirus immunisation programme for infants' collection</a:t>
            </a:r>
            <a:r>
              <a:rPr lang="en-GB" altLang="en-US" dirty="0">
                <a:solidFill>
                  <a:srgbClr val="0B0C0C"/>
                </a:solidFill>
                <a:latin typeface="+mn-lt"/>
              </a:rPr>
              <a:t> is recommended reading for anyone involved in rotavirus immunisation</a:t>
            </a:r>
          </a:p>
          <a:p>
            <a:pPr marL="0" indent="0">
              <a:buNone/>
            </a:pPr>
            <a:endParaRPr lang="en-GB" u="sng" dirty="0">
              <a:solidFill>
                <a:srgbClr val="008080"/>
              </a:solidFill>
              <a:latin typeface="+mn-lt"/>
            </a:endParaRPr>
          </a:p>
          <a:p>
            <a:pPr marL="0" indent="0">
              <a:buNone/>
            </a:pPr>
            <a:r>
              <a:rPr lang="en-GB" dirty="0">
                <a:solidFill>
                  <a:srgbClr val="0B0C0C"/>
                </a:solidFill>
                <a:latin typeface="+mn-lt"/>
              </a:rPr>
              <a:t>This is a practical document </a:t>
            </a:r>
            <a:r>
              <a:rPr lang="en-US" b="0" i="0" dirty="0">
                <a:solidFill>
                  <a:srgbClr val="0B0C0C"/>
                </a:solidFill>
                <a:effectLst/>
                <a:latin typeface="+mn-lt"/>
              </a:rPr>
              <a:t>for healthcare practitioners administering or providing advice about the rotavirus vaccine. It includes the vaccination programme recommendations, contraindications, precautions and examples of scenarios that staff may experience when </a:t>
            </a:r>
            <a:r>
              <a:rPr lang="en-GB" b="0" i="0" dirty="0">
                <a:solidFill>
                  <a:srgbClr val="0B0C0C"/>
                </a:solidFill>
                <a:effectLst/>
                <a:latin typeface="+mn-lt"/>
              </a:rPr>
              <a:t>immunising</a:t>
            </a:r>
            <a:r>
              <a:rPr lang="en-US" b="0" i="0" dirty="0">
                <a:solidFill>
                  <a:srgbClr val="0B0C0C"/>
                </a:solidFill>
                <a:effectLst/>
                <a:latin typeface="+mn-lt"/>
              </a:rPr>
              <a:t>.</a:t>
            </a:r>
            <a:endParaRPr lang="en-GB" dirty="0">
              <a:latin typeface="+mn-lt"/>
            </a:endParaRPr>
          </a:p>
        </p:txBody>
      </p:sp>
      <p:sp>
        <p:nvSpPr>
          <p:cNvPr id="4" name="Footer Placeholder 3">
            <a:extLst>
              <a:ext uri="{FF2B5EF4-FFF2-40B4-BE49-F238E27FC236}">
                <a16:creationId xmlns:a16="http://schemas.microsoft.com/office/drawing/2014/main" id="{F1F41D3F-F843-060C-4441-17CE7031F0C4}"/>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79515020-6FDD-CCD6-AC28-3C8F4B97202E}"/>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Tree>
    <p:extLst>
      <p:ext uri="{BB962C8B-B14F-4D97-AF65-F5344CB8AC3E}">
        <p14:creationId xmlns:p14="http://schemas.microsoft.com/office/powerpoint/2010/main" val="3656831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97BA-18C8-A2BF-0F27-A54B6073E2A9}"/>
              </a:ext>
            </a:extLst>
          </p:cNvPr>
          <p:cNvSpPr>
            <a:spLocks noGrp="1"/>
          </p:cNvSpPr>
          <p:nvPr>
            <p:ph type="title"/>
          </p:nvPr>
        </p:nvSpPr>
        <p:spPr/>
        <p:txBody>
          <a:bodyPr/>
          <a:lstStyle/>
          <a:p>
            <a:r>
              <a:rPr lang="en-GB" sz="4000" dirty="0"/>
              <a:t>Key messages</a:t>
            </a:r>
            <a:endParaRPr lang="en-US" dirty="0"/>
          </a:p>
        </p:txBody>
      </p:sp>
      <p:sp>
        <p:nvSpPr>
          <p:cNvPr id="3" name="Content Placeholder 2">
            <a:extLst>
              <a:ext uri="{FF2B5EF4-FFF2-40B4-BE49-F238E27FC236}">
                <a16:creationId xmlns:a16="http://schemas.microsoft.com/office/drawing/2014/main" id="{8A259C77-B1AE-D16B-71A5-F48C6A154136}"/>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GB" sz="2500" dirty="0"/>
              <a:t>rotavirus is the most common cause of gastroenteritis in young children</a:t>
            </a:r>
          </a:p>
          <a:p>
            <a:pPr lvl="0">
              <a:buFont typeface="Arial" pitchFamily="34" charset="0"/>
              <a:buChar char="•"/>
            </a:pPr>
            <a:r>
              <a:rPr lang="en-GB" sz="2500" dirty="0"/>
              <a:t>most children, irrespective of demographics or socioeconomic conditions, living in industrialised or developing countries will experience at least one infection with rotavirus by the time they are 5 years old</a:t>
            </a:r>
          </a:p>
          <a:p>
            <a:pPr lvl="0">
              <a:buFont typeface="Arial" pitchFamily="34" charset="0"/>
              <a:buChar char="•"/>
            </a:pPr>
            <a:r>
              <a:rPr lang="en-GB" sz="2500" dirty="0"/>
              <a:t>rotavirus gastroenteritis can cause dehydration which may lead to hospitalisation for intravenous rehydration </a:t>
            </a:r>
          </a:p>
          <a:p>
            <a:pPr lvl="0">
              <a:buFont typeface="Arial" pitchFamily="34" charset="0"/>
              <a:buChar char="•"/>
            </a:pPr>
            <a:r>
              <a:rPr lang="en-GB" sz="2500" dirty="0"/>
              <a:t>an oral vaccine against rotavirus was introduced in July 2013 into the infant immunisation programme at the 8- and 12-week appointments to reduce the incidence of disease</a:t>
            </a:r>
          </a:p>
          <a:p>
            <a:pPr lvl="0">
              <a:buFont typeface="Arial" pitchFamily="34" charset="0"/>
              <a:buChar char="•"/>
            </a:pPr>
            <a:r>
              <a:rPr lang="en-GB" sz="2500" dirty="0"/>
              <a:t>to date, rotavirus immunisation has been shown to significantly reduce the incidence of rotavirus gastroenteritis in young children</a:t>
            </a:r>
          </a:p>
          <a:p>
            <a:pPr lvl="0">
              <a:buFont typeface="Arial" pitchFamily="34" charset="0"/>
              <a:buChar char="•"/>
            </a:pPr>
            <a:r>
              <a:rPr lang="en-GB" sz="2500" dirty="0"/>
              <a:t>during 2017, the manufacturer changed the applicator for Rotarix vaccine so all immunisers should ensure they are familiar with the manufacturer instructions for oral administration</a:t>
            </a:r>
          </a:p>
          <a:p>
            <a:endParaRPr lang="en-US" dirty="0"/>
          </a:p>
        </p:txBody>
      </p:sp>
      <p:sp>
        <p:nvSpPr>
          <p:cNvPr id="4" name="Footer Placeholder 3">
            <a:extLst>
              <a:ext uri="{FF2B5EF4-FFF2-40B4-BE49-F238E27FC236}">
                <a16:creationId xmlns:a16="http://schemas.microsoft.com/office/drawing/2014/main" id="{CF5DA59D-CB32-CA8C-97FA-25754EBF050E}"/>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2EE51432-2B72-3FAE-C184-B2E6A8179109}"/>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355690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A3C8-C610-DB04-BE8A-356C970E6896}"/>
              </a:ext>
            </a:extLst>
          </p:cNvPr>
          <p:cNvSpPr>
            <a:spLocks noGrp="1"/>
          </p:cNvSpPr>
          <p:nvPr>
            <p:ph type="title"/>
          </p:nvPr>
        </p:nvSpPr>
        <p:spPr/>
        <p:txBody>
          <a:bodyPr/>
          <a:lstStyle/>
          <a:p>
            <a:r>
              <a:rPr lang="en-GB" dirty="0"/>
              <a:t>Contents</a:t>
            </a:r>
            <a:endParaRPr lang="en-US" dirty="0"/>
          </a:p>
        </p:txBody>
      </p:sp>
      <p:sp>
        <p:nvSpPr>
          <p:cNvPr id="3" name="Content Placeholder 2">
            <a:extLst>
              <a:ext uri="{FF2B5EF4-FFF2-40B4-BE49-F238E27FC236}">
                <a16:creationId xmlns:a16="http://schemas.microsoft.com/office/drawing/2014/main" id="{99E96669-4BE9-CC42-F142-C01DF24DB6FF}"/>
              </a:ext>
            </a:extLst>
          </p:cNvPr>
          <p:cNvSpPr>
            <a:spLocks noGrp="1"/>
          </p:cNvSpPr>
          <p:nvPr>
            <p:ph idx="1"/>
          </p:nvPr>
        </p:nvSpPr>
        <p:spPr/>
        <p:txBody>
          <a:bodyPr/>
          <a:lstStyle/>
          <a:p>
            <a:pPr lvl="0">
              <a:buFont typeface="Arial" pitchFamily="34" charset="0"/>
              <a:buChar char="•"/>
            </a:pPr>
            <a:r>
              <a:rPr lang="en-GB" dirty="0"/>
              <a:t>rotavirus overview</a:t>
            </a:r>
          </a:p>
          <a:p>
            <a:pPr lvl="0">
              <a:buFont typeface="Arial" pitchFamily="34" charset="0"/>
              <a:buChar char="•"/>
            </a:pPr>
            <a:r>
              <a:rPr lang="en-GB" dirty="0"/>
              <a:t>rotavirus vaccination programme</a:t>
            </a:r>
          </a:p>
          <a:p>
            <a:pPr lvl="0">
              <a:buFont typeface="Arial" pitchFamily="34" charset="0"/>
              <a:buChar char="•"/>
            </a:pPr>
            <a:r>
              <a:rPr lang="en-GB" dirty="0"/>
              <a:t>Rotarix vaccine</a:t>
            </a:r>
          </a:p>
          <a:p>
            <a:pPr lvl="0">
              <a:buFont typeface="Arial" pitchFamily="34" charset="0"/>
              <a:buChar char="•"/>
            </a:pPr>
            <a:r>
              <a:rPr lang="en-GB" dirty="0"/>
              <a:t>severe combined immunodeficiency (SCID), HIV, immunosuppression and other considerations</a:t>
            </a:r>
          </a:p>
          <a:p>
            <a:pPr lvl="0">
              <a:buFont typeface="Arial" pitchFamily="34" charset="0"/>
              <a:buChar char="•"/>
            </a:pPr>
            <a:r>
              <a:rPr lang="en-GB" dirty="0"/>
              <a:t>data management (call and recall)</a:t>
            </a:r>
          </a:p>
          <a:p>
            <a:pPr lvl="0">
              <a:buFont typeface="Arial" pitchFamily="34" charset="0"/>
              <a:buChar char="•"/>
            </a:pPr>
            <a:r>
              <a:rPr lang="en-GB" dirty="0"/>
              <a:t>impact of the infant rotavirus immunisation programme </a:t>
            </a:r>
          </a:p>
          <a:p>
            <a:pPr lvl="0">
              <a:buFont typeface="Arial" pitchFamily="34" charset="0"/>
              <a:buChar char="•"/>
            </a:pPr>
            <a:r>
              <a:rPr lang="en-GB" dirty="0"/>
              <a:t>role of healthcare practitioners in the infant rotavirus immunisation programme</a:t>
            </a:r>
          </a:p>
          <a:p>
            <a:pPr lvl="0">
              <a:buFont typeface="Arial" pitchFamily="34" charset="0"/>
              <a:buChar char="•"/>
            </a:pPr>
            <a:r>
              <a:rPr lang="en-GB" dirty="0"/>
              <a:t>resources</a:t>
            </a:r>
          </a:p>
          <a:p>
            <a:pPr marL="0" indent="0">
              <a:buNone/>
            </a:pPr>
            <a:endParaRPr lang="en-US" dirty="0"/>
          </a:p>
        </p:txBody>
      </p:sp>
      <p:sp>
        <p:nvSpPr>
          <p:cNvPr id="4" name="Footer Placeholder 3">
            <a:extLst>
              <a:ext uri="{FF2B5EF4-FFF2-40B4-BE49-F238E27FC236}">
                <a16:creationId xmlns:a16="http://schemas.microsoft.com/office/drawing/2014/main" id="{C930DDB5-6852-60FF-1AC4-F16140601174}"/>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071F58AA-21F0-72B6-6A60-36A23D9DC756}"/>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235847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AF74-400F-A963-946A-CAA8A0DC72AD}"/>
              </a:ext>
            </a:extLst>
          </p:cNvPr>
          <p:cNvSpPr>
            <a:spLocks noGrp="1"/>
          </p:cNvSpPr>
          <p:nvPr>
            <p:ph type="title"/>
          </p:nvPr>
        </p:nvSpPr>
        <p:spPr/>
        <p:txBody>
          <a:bodyPr/>
          <a:lstStyle/>
          <a:p>
            <a:r>
              <a:rPr lang="en-GB" dirty="0"/>
              <a:t>Rotavirus</a:t>
            </a:r>
            <a:endParaRPr lang="en-US" dirty="0"/>
          </a:p>
        </p:txBody>
      </p:sp>
      <p:sp>
        <p:nvSpPr>
          <p:cNvPr id="3" name="Content Placeholder 2">
            <a:extLst>
              <a:ext uri="{FF2B5EF4-FFF2-40B4-BE49-F238E27FC236}">
                <a16:creationId xmlns:a16="http://schemas.microsoft.com/office/drawing/2014/main" id="{AB04C834-A503-CE06-1ED8-1F992CC9DF91}"/>
              </a:ext>
            </a:extLst>
          </p:cNvPr>
          <p:cNvSpPr>
            <a:spLocks noGrp="1"/>
          </p:cNvSpPr>
          <p:nvPr>
            <p:ph idx="1"/>
          </p:nvPr>
        </p:nvSpPr>
        <p:spPr>
          <a:xfrm>
            <a:off x="330205" y="1774826"/>
            <a:ext cx="6350813" cy="4351338"/>
          </a:xfrm>
        </p:spPr>
        <p:txBody>
          <a:bodyPr>
            <a:normAutofit fontScale="92500"/>
          </a:bodyPr>
          <a:lstStyle/>
          <a:p>
            <a:pPr marL="285750" lvl="0" indent="-285750">
              <a:buFont typeface="Arial" pitchFamily="34" charset="0"/>
              <a:buChar char="•"/>
            </a:pPr>
            <a:r>
              <a:rPr lang="en-GB" dirty="0">
                <a:solidFill>
                  <a:prstClr val="black"/>
                </a:solidFill>
              </a:rPr>
              <a:t>rotavirus is a virus that causes gastroenteritis in infants and young children </a:t>
            </a:r>
          </a:p>
          <a:p>
            <a:pPr lvl="0">
              <a:buFont typeface="Arial" pitchFamily="34" charset="0"/>
              <a:buChar char="•"/>
            </a:pPr>
            <a:r>
              <a:rPr lang="en-GB" dirty="0">
                <a:solidFill>
                  <a:prstClr val="black"/>
                </a:solidFill>
              </a:rPr>
              <a:t>prior to the introduction of the vaccination programme, it was estimated that all children would become infected with rotavirus at least once by the time they reached 5 years old </a:t>
            </a:r>
          </a:p>
          <a:p>
            <a:pPr lvl="0">
              <a:buFont typeface="Arial" pitchFamily="34" charset="0"/>
              <a:buChar char="•"/>
            </a:pPr>
            <a:r>
              <a:rPr lang="en-GB" dirty="0">
                <a:solidFill>
                  <a:prstClr val="black"/>
                </a:solidFill>
              </a:rPr>
              <a:t>it is estimated that rotavirus causes around half of all gastroenteritis cases in children aged under 5 years</a:t>
            </a:r>
          </a:p>
          <a:p>
            <a:pPr lvl="0">
              <a:buFont typeface="Arial" pitchFamily="34" charset="0"/>
              <a:buChar char="•"/>
            </a:pPr>
            <a:r>
              <a:rPr lang="en-GB" dirty="0">
                <a:solidFill>
                  <a:prstClr val="black"/>
                </a:solidFill>
              </a:rPr>
              <a:t>virtually all unvaccinated children living in industrialised or developing countries will be infected</a:t>
            </a:r>
          </a:p>
          <a:p>
            <a:endParaRPr lang="en-US" dirty="0"/>
          </a:p>
        </p:txBody>
      </p:sp>
      <p:sp>
        <p:nvSpPr>
          <p:cNvPr id="4" name="Footer Placeholder 3">
            <a:extLst>
              <a:ext uri="{FF2B5EF4-FFF2-40B4-BE49-F238E27FC236}">
                <a16:creationId xmlns:a16="http://schemas.microsoft.com/office/drawing/2014/main" id="{BD0BE73F-4D42-6033-44BF-AD7A5E92E8E5}"/>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CE8CDD4A-B951-C283-9EA2-B8D8E5FDA44B}"/>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6" name="Picture 5">
            <a:extLst>
              <a:ext uri="{FF2B5EF4-FFF2-40B4-BE49-F238E27FC236}">
                <a16:creationId xmlns:a16="http://schemas.microsoft.com/office/drawing/2014/main" id="{FD80591B-0EC1-D9AA-5360-9D4D8100DF45}"/>
              </a:ext>
            </a:extLst>
          </p:cNvPr>
          <p:cNvPicPr>
            <a:picLocks noChangeAspect="1"/>
          </p:cNvPicPr>
          <p:nvPr/>
        </p:nvPicPr>
        <p:blipFill>
          <a:blip r:embed="rId3"/>
          <a:stretch>
            <a:fillRect/>
          </a:stretch>
        </p:blipFill>
        <p:spPr>
          <a:xfrm>
            <a:off x="7828194" y="1624927"/>
            <a:ext cx="3170195" cy="4224894"/>
          </a:xfrm>
          <a:prstGeom prst="rect">
            <a:avLst/>
          </a:prstGeom>
        </p:spPr>
      </p:pic>
      <p:sp>
        <p:nvSpPr>
          <p:cNvPr id="7" name="TextBox 6">
            <a:extLst>
              <a:ext uri="{FF2B5EF4-FFF2-40B4-BE49-F238E27FC236}">
                <a16:creationId xmlns:a16="http://schemas.microsoft.com/office/drawing/2014/main" id="{A177DD6D-0085-2E5C-B613-B64564FA0CD1}"/>
              </a:ext>
            </a:extLst>
          </p:cNvPr>
          <p:cNvSpPr txBox="1"/>
          <p:nvPr/>
        </p:nvSpPr>
        <p:spPr>
          <a:xfrm>
            <a:off x="9393382" y="5997039"/>
            <a:ext cx="1605007" cy="215444"/>
          </a:xfrm>
          <a:prstGeom prst="rect">
            <a:avLst/>
          </a:prstGeom>
          <a:noFill/>
        </p:spPr>
        <p:txBody>
          <a:bodyPr wrap="square" rtlCol="0">
            <a:spAutoFit/>
          </a:bodyPr>
          <a:lstStyle/>
          <a:p>
            <a:r>
              <a:rPr lang="en-GB" sz="800" dirty="0"/>
              <a:t>Image courtesy of UKHSA/SPL</a:t>
            </a:r>
          </a:p>
        </p:txBody>
      </p:sp>
    </p:spTree>
    <p:extLst>
      <p:ext uri="{BB962C8B-B14F-4D97-AF65-F5344CB8AC3E}">
        <p14:creationId xmlns:p14="http://schemas.microsoft.com/office/powerpoint/2010/main" val="37871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9430-6FEC-B647-FEF4-72214B005DC7}"/>
              </a:ext>
            </a:extLst>
          </p:cNvPr>
          <p:cNvSpPr>
            <a:spLocks noGrp="1"/>
          </p:cNvSpPr>
          <p:nvPr>
            <p:ph type="title"/>
          </p:nvPr>
        </p:nvSpPr>
        <p:spPr/>
        <p:txBody>
          <a:bodyPr/>
          <a:lstStyle/>
          <a:p>
            <a:r>
              <a:rPr lang="en-GB" dirty="0"/>
              <a:t>Incubation period and infectious period</a:t>
            </a:r>
            <a:endParaRPr lang="en-US" dirty="0"/>
          </a:p>
        </p:txBody>
      </p:sp>
      <p:sp>
        <p:nvSpPr>
          <p:cNvPr id="3" name="Content Placeholder 2">
            <a:extLst>
              <a:ext uri="{FF2B5EF4-FFF2-40B4-BE49-F238E27FC236}">
                <a16:creationId xmlns:a16="http://schemas.microsoft.com/office/drawing/2014/main" id="{2BBCFAE0-73C4-00D0-BC1F-3AA5B89D5416}"/>
              </a:ext>
            </a:extLst>
          </p:cNvPr>
          <p:cNvSpPr>
            <a:spLocks noGrp="1"/>
          </p:cNvSpPr>
          <p:nvPr>
            <p:ph idx="1"/>
          </p:nvPr>
        </p:nvSpPr>
        <p:spPr/>
        <p:txBody>
          <a:bodyPr/>
          <a:lstStyle/>
          <a:p>
            <a:pPr marL="0" indent="0">
              <a:buNone/>
            </a:pPr>
            <a:r>
              <a:rPr lang="en-GB" b="1" dirty="0"/>
              <a:t>Incubation period </a:t>
            </a:r>
            <a:endParaRPr lang="en-GB" dirty="0"/>
          </a:p>
          <a:p>
            <a:r>
              <a:rPr lang="en-GB" dirty="0"/>
              <a:t>approximately 2 days</a:t>
            </a:r>
          </a:p>
          <a:p>
            <a:pPr marL="0" indent="0">
              <a:buNone/>
            </a:pPr>
            <a:endParaRPr lang="en-GB" dirty="0"/>
          </a:p>
          <a:p>
            <a:pPr marL="0" indent="0">
              <a:buNone/>
            </a:pPr>
            <a:r>
              <a:rPr lang="en-GB" b="1" dirty="0"/>
              <a:t>Infectious period </a:t>
            </a:r>
            <a:endParaRPr lang="en-GB" dirty="0"/>
          </a:p>
          <a:p>
            <a:r>
              <a:rPr lang="en-GB" dirty="0"/>
              <a:t>shedding of the virus in faeces may begin before the onset of major symptoms and may continue for several days after symptoms have resolved</a:t>
            </a:r>
            <a:endParaRPr lang="en-US" dirty="0"/>
          </a:p>
        </p:txBody>
      </p:sp>
      <p:sp>
        <p:nvSpPr>
          <p:cNvPr id="4" name="Footer Placeholder 3">
            <a:extLst>
              <a:ext uri="{FF2B5EF4-FFF2-40B4-BE49-F238E27FC236}">
                <a16:creationId xmlns:a16="http://schemas.microsoft.com/office/drawing/2014/main" id="{30422B72-D150-0054-EBCD-15A41481A8F7}"/>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ED168828-F16D-302D-F6CE-0D6464CB54E8}"/>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12617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47A5-1347-0305-5A1F-79842DFED9AF}"/>
              </a:ext>
            </a:extLst>
          </p:cNvPr>
          <p:cNvSpPr>
            <a:spLocks noGrp="1"/>
          </p:cNvSpPr>
          <p:nvPr>
            <p:ph type="title"/>
          </p:nvPr>
        </p:nvSpPr>
        <p:spPr/>
        <p:txBody>
          <a:bodyPr/>
          <a:lstStyle/>
          <a:p>
            <a:r>
              <a:rPr lang="en-GB" sz="4000" dirty="0"/>
              <a:t>Clinical presentation of rotavirus</a:t>
            </a:r>
            <a:endParaRPr lang="en-US" dirty="0"/>
          </a:p>
        </p:txBody>
      </p:sp>
      <p:sp>
        <p:nvSpPr>
          <p:cNvPr id="3" name="Content Placeholder 2">
            <a:extLst>
              <a:ext uri="{FF2B5EF4-FFF2-40B4-BE49-F238E27FC236}">
                <a16:creationId xmlns:a16="http://schemas.microsoft.com/office/drawing/2014/main" id="{6349E322-06EE-9D6A-7F3D-5722A19AA4FD}"/>
              </a:ext>
            </a:extLst>
          </p:cNvPr>
          <p:cNvSpPr>
            <a:spLocks noGrp="1"/>
          </p:cNvSpPr>
          <p:nvPr>
            <p:ph idx="1"/>
          </p:nvPr>
        </p:nvSpPr>
        <p:spPr/>
        <p:txBody>
          <a:bodyPr>
            <a:normAutofit/>
          </a:bodyPr>
          <a:lstStyle/>
          <a:p>
            <a:r>
              <a:rPr lang="en-GB" dirty="0"/>
              <a:t>rotavirus infection usually begins with symptoms of diarrhoea and vomiting </a:t>
            </a:r>
          </a:p>
          <a:p>
            <a:r>
              <a:rPr lang="en-GB" dirty="0"/>
              <a:t>the child may experience a fever (high temperature) of 38ºC or above and/or abdominal pain</a:t>
            </a:r>
          </a:p>
          <a:p>
            <a:r>
              <a:rPr lang="en-GB" dirty="0"/>
              <a:t>vomiting usually resolves within 1 to 2 days. In most children, vomiting will not last longer than 3 days</a:t>
            </a:r>
          </a:p>
          <a:p>
            <a:r>
              <a:rPr lang="en-GB" dirty="0"/>
              <a:t>diarrhoea usually resolves within 5 to 7 days. In most children, diarrhoea will not last longer than 2 weeks </a:t>
            </a:r>
          </a:p>
          <a:p>
            <a:pPr marL="0" indent="0">
              <a:buNone/>
            </a:pPr>
            <a:endParaRPr lang="en-US" dirty="0"/>
          </a:p>
        </p:txBody>
      </p:sp>
      <p:sp>
        <p:nvSpPr>
          <p:cNvPr id="4" name="Footer Placeholder 3">
            <a:extLst>
              <a:ext uri="{FF2B5EF4-FFF2-40B4-BE49-F238E27FC236}">
                <a16:creationId xmlns:a16="http://schemas.microsoft.com/office/drawing/2014/main" id="{CD45E920-8AB6-699B-9411-0344FB3C522C}"/>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2478105B-F37E-00FD-43FE-5EAEFE724681}"/>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61939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6EF6-FB51-5667-B55B-74ACAAFF76EF}"/>
              </a:ext>
            </a:extLst>
          </p:cNvPr>
          <p:cNvSpPr>
            <a:spLocks noGrp="1"/>
          </p:cNvSpPr>
          <p:nvPr>
            <p:ph type="title"/>
          </p:nvPr>
        </p:nvSpPr>
        <p:spPr/>
        <p:txBody>
          <a:bodyPr/>
          <a:lstStyle/>
          <a:p>
            <a:r>
              <a:rPr lang="en-GB" sz="4000" dirty="0"/>
              <a:t>Rotavirus complications</a:t>
            </a:r>
            <a:endParaRPr lang="en-US" dirty="0"/>
          </a:p>
        </p:txBody>
      </p:sp>
      <p:sp>
        <p:nvSpPr>
          <p:cNvPr id="3" name="Content Placeholder 2">
            <a:extLst>
              <a:ext uri="{FF2B5EF4-FFF2-40B4-BE49-F238E27FC236}">
                <a16:creationId xmlns:a16="http://schemas.microsoft.com/office/drawing/2014/main" id="{14F33C45-B790-4313-64C4-C6EF94539D12}"/>
              </a:ext>
            </a:extLst>
          </p:cNvPr>
          <p:cNvSpPr>
            <a:spLocks noGrp="1"/>
          </p:cNvSpPr>
          <p:nvPr>
            <p:ph idx="1"/>
          </p:nvPr>
        </p:nvSpPr>
        <p:spPr/>
        <p:txBody>
          <a:bodyPr>
            <a:normAutofit lnSpcReduction="10000"/>
          </a:bodyPr>
          <a:lstStyle/>
          <a:p>
            <a:r>
              <a:rPr lang="en-GB" dirty="0"/>
              <a:t>rotavirus can cause dehydration as absorption of water from digested food is disrupted</a:t>
            </a:r>
          </a:p>
          <a:p>
            <a:pPr>
              <a:buFont typeface="Arial" pitchFamily="34" charset="0"/>
              <a:buChar char="•"/>
            </a:pPr>
            <a:r>
              <a:rPr lang="en-GB" dirty="0"/>
              <a:t>dehydration from rotavirus infection can require hospitalisation for intravenous rehydration</a:t>
            </a:r>
          </a:p>
          <a:p>
            <a:pPr>
              <a:buFont typeface="Arial" pitchFamily="34" charset="0"/>
              <a:buChar char="•"/>
            </a:pPr>
            <a:r>
              <a:rPr lang="en-GB" dirty="0"/>
              <a:t>prior to vaccine introduction: </a:t>
            </a:r>
          </a:p>
          <a:p>
            <a:pPr marL="409575" lvl="3" indent="-127000"/>
            <a:r>
              <a:rPr lang="en-GB" sz="2400" dirty="0"/>
              <a:t>approximately 12,700 children in England and Wales annually were estimated to be hospitalised with rotavirus </a:t>
            </a:r>
          </a:p>
          <a:p>
            <a:pPr marL="409575" lvl="3" indent="-127000"/>
            <a:r>
              <a:rPr lang="en-GB" sz="2400" dirty="0"/>
              <a:t>almost all babies were expected to get rotavirus within the first 5 years of life. Of these, about 1 in every 5 would need medical attention and about 1 in 10 would be hospitalised</a:t>
            </a:r>
          </a:p>
          <a:p>
            <a:pPr marL="409575" lvl="3" indent="-127000"/>
            <a:r>
              <a:rPr lang="en-GB" sz="2400" dirty="0"/>
              <a:t>it was estimated there were likely to be approximately 3 to 4 deaths per year (although deaths from rotavirus in the UK are rare and difficult to quantify accurately)</a:t>
            </a:r>
            <a:endParaRPr lang="en-US" sz="2400" dirty="0"/>
          </a:p>
        </p:txBody>
      </p:sp>
      <p:sp>
        <p:nvSpPr>
          <p:cNvPr id="4" name="Footer Placeholder 3">
            <a:extLst>
              <a:ext uri="{FF2B5EF4-FFF2-40B4-BE49-F238E27FC236}">
                <a16:creationId xmlns:a16="http://schemas.microsoft.com/office/drawing/2014/main" id="{BF6CE6CB-9BBF-594C-A614-4BF92A9BA040}"/>
              </a:ext>
            </a:extLst>
          </p:cNvPr>
          <p:cNvSpPr>
            <a:spLocks noGrp="1"/>
          </p:cNvSpPr>
          <p:nvPr>
            <p:ph type="ftr" sz="quarter" idx="10"/>
          </p:nvPr>
        </p:nvSpPr>
        <p:spPr/>
        <p:txBody>
          <a:bodyPr/>
          <a:lstStyle/>
          <a:p>
            <a:r>
              <a:rPr lang="fr-FR" dirty="0"/>
              <a:t>The infant rotavirus immunisation programme</a:t>
            </a:r>
            <a:endParaRPr lang="en-GB" sz="1400" dirty="0"/>
          </a:p>
        </p:txBody>
      </p:sp>
      <p:sp>
        <p:nvSpPr>
          <p:cNvPr id="5" name="Slide Number Placeholder 4">
            <a:extLst>
              <a:ext uri="{FF2B5EF4-FFF2-40B4-BE49-F238E27FC236}">
                <a16:creationId xmlns:a16="http://schemas.microsoft.com/office/drawing/2014/main" id="{AE55F1CE-30AC-F29F-0C3A-5151B73044D8}"/>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476047545"/>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ukhsa-presentation-template-1 (1)</Template>
  <TotalTime>5048</TotalTime>
  <Words>8718</Words>
  <Application>Microsoft Office PowerPoint</Application>
  <PresentationFormat>Widescreen</PresentationFormat>
  <Paragraphs>637</Paragraphs>
  <Slides>49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BlinkMacSystemFont</vt:lpstr>
      <vt:lpstr>Calibri</vt:lpstr>
      <vt:lpstr>Merriweather</vt:lpstr>
      <vt:lpstr>Symbol</vt:lpstr>
      <vt:lpstr>Times New Roman</vt:lpstr>
      <vt:lpstr>Office Theme</vt:lpstr>
      <vt:lpstr>The rotavirus vaccination programme </vt:lpstr>
      <vt:lpstr>Key messages</vt:lpstr>
      <vt:lpstr>Aims of this training resource</vt:lpstr>
      <vt:lpstr>Learning outcomes</vt:lpstr>
      <vt:lpstr>Contents</vt:lpstr>
      <vt:lpstr>Rotavirus</vt:lpstr>
      <vt:lpstr>Incubation period and infectious period</vt:lpstr>
      <vt:lpstr>Clinical presentation of rotavirus</vt:lpstr>
      <vt:lpstr>Rotavirus complications</vt:lpstr>
      <vt:lpstr>Transmission of rotavirus</vt:lpstr>
      <vt:lpstr>Rotavirus infection by age (prior to vaccine programme implementation)</vt:lpstr>
      <vt:lpstr>Rotavirus laboratory reports in England by week during 2021-to-2022 and 2022-to-2023 seasons, compared to 5-season  average</vt:lpstr>
      <vt:lpstr>Epidemiology of rotavirus in England and Wales prior to and following introduction of the vaccination programme</vt:lpstr>
      <vt:lpstr>Impact of the rotavirus vaccination programme</vt:lpstr>
      <vt:lpstr>Recommendation from JCVI for rotavirus vaccination</vt:lpstr>
      <vt:lpstr>Rotarix vaccine effectiveness</vt:lpstr>
      <vt:lpstr>Effectiveness of rotavirus vaccination</vt:lpstr>
      <vt:lpstr>Immunisation against rotavirus: use of Rotarix vaccine</vt:lpstr>
      <vt:lpstr>Rotarix composition</vt:lpstr>
      <vt:lpstr>Rotarix presentation</vt:lpstr>
      <vt:lpstr>Storage of Rotarix</vt:lpstr>
      <vt:lpstr>Rotarix dosage and schedule</vt:lpstr>
      <vt:lpstr>Administration of Rotarix</vt:lpstr>
      <vt:lpstr>Manufacturer instructions on Rotarix administration</vt:lpstr>
      <vt:lpstr>Manufacturer instructions on Rotarix administration</vt:lpstr>
      <vt:lpstr>Manufacturer instructions on Rotarix administration</vt:lpstr>
      <vt:lpstr>Contraindications</vt:lpstr>
      <vt:lpstr>Severe Combined Immunodeficiency (SCID) and rotavirus vaccine</vt:lpstr>
      <vt:lpstr>SCID screening </vt:lpstr>
      <vt:lpstr>SCID screening: checking results</vt:lpstr>
      <vt:lpstr>SCID screening outcomes and rotavirus vaccination</vt:lpstr>
      <vt:lpstr>PowerPoint Presentation</vt:lpstr>
      <vt:lpstr>Immunosuppression and HIV</vt:lpstr>
      <vt:lpstr>Immunosuppression and maternal biological medicines</vt:lpstr>
      <vt:lpstr>Precautions</vt:lpstr>
      <vt:lpstr>Vaccine virus transmission</vt:lpstr>
      <vt:lpstr>Adverse reactions</vt:lpstr>
      <vt:lpstr>Intussusception</vt:lpstr>
      <vt:lpstr>Reporting suspected adverse reactions</vt:lpstr>
      <vt:lpstr>Data management – call and recall</vt:lpstr>
      <vt:lpstr>Impact of the infant rotavirus immunisation programme</vt:lpstr>
      <vt:lpstr>Vaccine coverage</vt:lpstr>
      <vt:lpstr>The impact of the infant rotavirus immunisation programme</vt:lpstr>
      <vt:lpstr>Seasonal comparison of laboratory reports of rotavirus in England and Wales (2011/12 to 2019/20)</vt:lpstr>
      <vt:lpstr>Laboratory reports of Rotavirus by week and age group 2009 to 2020 (England and Wales)</vt:lpstr>
      <vt:lpstr>The healthcare professionals’ key role</vt:lpstr>
      <vt:lpstr>Resources</vt:lpstr>
      <vt:lpstr>Resources: Information for Healthcare Practitioner Guidance</vt:lpstr>
      <vt:lpstr>Key messages</vt:lpstr>
    </vt:vector>
  </TitlesOfParts>
  <Company>UK Health Security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Rotavirus vaccination programme</dc:title>
  <dc:creator>Helen Eley</dc:creator>
  <cp:lastModifiedBy>Richard.N Allen</cp:lastModifiedBy>
  <cp:revision>31</cp:revision>
  <cp:lastPrinted>2021-08-09T14:01:33Z</cp:lastPrinted>
  <dcterms:created xsi:type="dcterms:W3CDTF">2023-11-23T14:34:19Z</dcterms:created>
  <dcterms:modified xsi:type="dcterms:W3CDTF">2024-05-15T15:03:52Z</dcterms:modified>
</cp:coreProperties>
</file>