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67" r:id="rId5"/>
  </p:sldMasterIdLst>
  <p:notesMasterIdLst>
    <p:notesMasterId r:id="rId35"/>
  </p:notesMasterIdLst>
  <p:sldIdLst>
    <p:sldId id="256" r:id="rId6"/>
    <p:sldId id="637" r:id="rId7"/>
    <p:sldId id="684" r:id="rId8"/>
    <p:sldId id="260" r:id="rId9"/>
    <p:sldId id="2142533005" r:id="rId10"/>
    <p:sldId id="2142533013" r:id="rId11"/>
    <p:sldId id="2142533014" r:id="rId12"/>
    <p:sldId id="2142533026" r:id="rId13"/>
    <p:sldId id="2142533015" r:id="rId14"/>
    <p:sldId id="2142533004" r:id="rId15"/>
    <p:sldId id="257" r:id="rId16"/>
    <p:sldId id="433" r:id="rId17"/>
    <p:sldId id="434" r:id="rId18"/>
    <p:sldId id="2142533006" r:id="rId19"/>
    <p:sldId id="436" r:id="rId20"/>
    <p:sldId id="262" r:id="rId21"/>
    <p:sldId id="261" r:id="rId22"/>
    <p:sldId id="263" r:id="rId23"/>
    <p:sldId id="2142533008" r:id="rId24"/>
    <p:sldId id="2142533024" r:id="rId25"/>
    <p:sldId id="2142533025" r:id="rId26"/>
    <p:sldId id="2142533016" r:id="rId27"/>
    <p:sldId id="2142533017" r:id="rId28"/>
    <p:sldId id="2142533018" r:id="rId29"/>
    <p:sldId id="258" r:id="rId30"/>
    <p:sldId id="2142533022" r:id="rId31"/>
    <p:sldId id="2142533021" r:id="rId32"/>
    <p:sldId id="2142533023" r:id="rId33"/>
    <p:sldId id="43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D3E78A7-E4B8-4AA1-A8A1-26A34EF7DF73}">
          <p14:sldIdLst>
            <p14:sldId id="256"/>
          </p14:sldIdLst>
        </p14:section>
        <p14:section name="Overview of training slide set" id="{8E09A9E3-C2B4-4E43-94BE-38CBF05CFAF9}">
          <p14:sldIdLst>
            <p14:sldId id="637"/>
            <p14:sldId id="684"/>
            <p14:sldId id="260"/>
            <p14:sldId id="2142533005"/>
            <p14:sldId id="2142533013"/>
            <p14:sldId id="2142533014"/>
            <p14:sldId id="2142533026"/>
            <p14:sldId id="2142533015"/>
            <p14:sldId id="2142533004"/>
            <p14:sldId id="257"/>
            <p14:sldId id="433"/>
            <p14:sldId id="434"/>
            <p14:sldId id="2142533006"/>
            <p14:sldId id="436"/>
            <p14:sldId id="262"/>
            <p14:sldId id="261"/>
            <p14:sldId id="263"/>
            <p14:sldId id="2142533008"/>
            <p14:sldId id="2142533024"/>
            <p14:sldId id="2142533025"/>
            <p14:sldId id="2142533016"/>
            <p14:sldId id="2142533017"/>
            <p14:sldId id="2142533018"/>
            <p14:sldId id="258"/>
            <p14:sldId id="2142533022"/>
            <p14:sldId id="2142533021"/>
            <p14:sldId id="2142533023"/>
            <p14:sldId id="43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A21A3B-12F0-EDF1-6459-03DA766FD212}" name="Julie" initials="J" userId="S::julie.yates7@nhs.net::46541037-aa98-47b4-b414-0797d6cc5c36" providerId="AD"/>
  <p188:author id="{6884E344-AA27-405C-BAB8-2791FD9D4419}" name="Helen Eley" initials="HE" userId="S::Helen.Eley@ukhsa.gov.uk::40e25070-ef8f-4639-9b5e-972e0c08e479" providerId="AD"/>
  <p188:author id="{A9A01BBC-C29E-B3E8-CBD9-BC45D8166443}" name="Lesley McFarlane" initials="LM" userId="S::Lesley.McFarlane@ukhsa.gov.uk::3ff71c5c-cfbc-466f-818f-fdc24ec99b27" providerId="AD"/>
  <p188:author id="{FED260C9-E15B-31D9-3366-6E2255DF2C16}" name="Kirsty Smith2" initials="KS" userId="S::Kirsty.Smith2@ukhsa.gov.uk::f9461996-3888-4c5a-99f5-4aab4fa1034b" providerId="AD"/>
  <p188:author id="{6F2B7BD7-034C-713C-27CF-37470615FC5E}" name="Lesley Mcfarlane" initials="LM" userId="S::lesley.mcfarlane2@nhs.net::5a327b6d-cf18-49d1-a753-e5d1c1432d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3124" autoAdjust="0"/>
  </p:normalViewPr>
  <p:slideViewPr>
    <p:cSldViewPr snapToGrid="0">
      <p:cViewPr varScale="1">
        <p:scale>
          <a:sx n="93" d="100"/>
          <a:sy n="93" d="100"/>
        </p:scale>
        <p:origin x="1200" y="96"/>
      </p:cViewPr>
      <p:guideLst/>
    </p:cSldViewPr>
  </p:slideViewPr>
  <p:notesTextViewPr>
    <p:cViewPr>
      <p:scale>
        <a:sx n="1" d="1"/>
        <a:sy n="1" d="1"/>
      </p:scale>
      <p:origin x="0" y="0"/>
    </p:cViewPr>
  </p:notesTextViewPr>
  <p:sorterViewPr>
    <p:cViewPr>
      <p:scale>
        <a:sx n="100" d="100"/>
        <a:sy n="100" d="100"/>
      </p:scale>
      <p:origin x="0" y="-30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723D0-D313-4973-8FA1-4D12BEC811AA}" type="datetimeFigureOut">
              <a:rPr lang="en-US" smtClean="0"/>
              <a:t>5/1/2025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64EAD-90E7-4E2F-9BA2-EB3158278DFE}" type="slidenum">
              <a:rPr lang="en-US" smtClean="0"/>
              <a:t>‹#›</a:t>
            </a:fld>
            <a:endParaRPr lang="en-US" dirty="0"/>
          </a:p>
        </p:txBody>
      </p:sp>
    </p:spTree>
    <p:extLst>
      <p:ext uri="{BB962C8B-B14F-4D97-AF65-F5344CB8AC3E}">
        <p14:creationId xmlns:p14="http://schemas.microsoft.com/office/powerpoint/2010/main" val="2453073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a:t>
            </a:fld>
            <a:endParaRPr lang="en-US" dirty="0"/>
          </a:p>
        </p:txBody>
      </p:sp>
    </p:spTree>
    <p:extLst>
      <p:ext uri="{BB962C8B-B14F-4D97-AF65-F5344CB8AC3E}">
        <p14:creationId xmlns:p14="http://schemas.microsoft.com/office/powerpoint/2010/main" val="1429956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061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5</a:t>
            </a:fld>
            <a:endParaRPr lang="en-US" dirty="0"/>
          </a:p>
        </p:txBody>
      </p:sp>
    </p:spTree>
    <p:extLst>
      <p:ext uri="{BB962C8B-B14F-4D97-AF65-F5344CB8AC3E}">
        <p14:creationId xmlns:p14="http://schemas.microsoft.com/office/powerpoint/2010/main" val="3932546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6</a:t>
            </a:fld>
            <a:endParaRPr lang="en-US" dirty="0"/>
          </a:p>
        </p:txBody>
      </p:sp>
    </p:spTree>
    <p:extLst>
      <p:ext uri="{BB962C8B-B14F-4D97-AF65-F5344CB8AC3E}">
        <p14:creationId xmlns:p14="http://schemas.microsoft.com/office/powerpoint/2010/main" val="1130173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10</a:t>
            </a:fld>
            <a:endParaRPr lang="en-US" dirty="0"/>
          </a:p>
        </p:txBody>
      </p:sp>
    </p:spTree>
    <p:extLst>
      <p:ext uri="{BB962C8B-B14F-4D97-AF65-F5344CB8AC3E}">
        <p14:creationId xmlns:p14="http://schemas.microsoft.com/office/powerpoint/2010/main" val="4203423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19</a:t>
            </a:fld>
            <a:endParaRPr lang="en-US" dirty="0"/>
          </a:p>
        </p:txBody>
      </p:sp>
    </p:spTree>
    <p:extLst>
      <p:ext uri="{BB962C8B-B14F-4D97-AF65-F5344CB8AC3E}">
        <p14:creationId xmlns:p14="http://schemas.microsoft.com/office/powerpoint/2010/main" val="2452733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22</a:t>
            </a:fld>
            <a:endParaRPr lang="en-US" dirty="0"/>
          </a:p>
        </p:txBody>
      </p:sp>
    </p:spTree>
    <p:extLst>
      <p:ext uri="{BB962C8B-B14F-4D97-AF65-F5344CB8AC3E}">
        <p14:creationId xmlns:p14="http://schemas.microsoft.com/office/powerpoint/2010/main" val="4185012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24</a:t>
            </a:fld>
            <a:endParaRPr lang="en-US" dirty="0"/>
          </a:p>
        </p:txBody>
      </p:sp>
    </p:spTree>
    <p:extLst>
      <p:ext uri="{BB962C8B-B14F-4D97-AF65-F5344CB8AC3E}">
        <p14:creationId xmlns:p14="http://schemas.microsoft.com/office/powerpoint/2010/main" val="9631921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1253553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3C54208-3793-FC48-91E2-4AC621296A1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EA8E56C8-F9C4-D54F-9D18-358F7ADCD2F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57521070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487827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261119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84528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927536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3043E6A-190F-3243-ACC1-1EDC647D0975}"/>
              </a:ext>
            </a:extLst>
          </p:cNvPr>
          <p:cNvSpPr/>
          <p:nvPr userDrawn="1"/>
        </p:nvSpPr>
        <p:spPr>
          <a:xfrm>
            <a:off x="-1" y="2078658"/>
            <a:ext cx="11594728" cy="4779342"/>
          </a:xfrm>
          <a:custGeom>
            <a:avLst/>
            <a:gdLst>
              <a:gd name="connsiteX0" fmla="*/ 0 w 11594728"/>
              <a:gd name="connsiteY0" fmla="*/ 0 h 4779342"/>
              <a:gd name="connsiteX1" fmla="*/ 10694728 w 11594728"/>
              <a:gd name="connsiteY1" fmla="*/ 0 h 4779342"/>
              <a:gd name="connsiteX2" fmla="*/ 11594728 w 11594728"/>
              <a:gd name="connsiteY2" fmla="*/ 900000 h 4779342"/>
              <a:gd name="connsiteX3" fmla="*/ 11594728 w 11594728"/>
              <a:gd name="connsiteY3" fmla="*/ 4779342 h 4779342"/>
              <a:gd name="connsiteX4" fmla="*/ 0 w 11594728"/>
              <a:gd name="connsiteY4" fmla="*/ 4779342 h 4779342"/>
              <a:gd name="connsiteX5" fmla="*/ 0 w 11594728"/>
              <a:gd name="connsiteY5" fmla="*/ 0 h 477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728" h="4779342">
                <a:moveTo>
                  <a:pt x="0" y="0"/>
                </a:moveTo>
                <a:lnTo>
                  <a:pt x="10694728" y="0"/>
                </a:lnTo>
                <a:cubicBezTo>
                  <a:pt x="11191784" y="0"/>
                  <a:pt x="11594728" y="402944"/>
                  <a:pt x="11594728" y="900000"/>
                </a:cubicBezTo>
                <a:lnTo>
                  <a:pt x="11594728" y="4779342"/>
                </a:lnTo>
                <a:lnTo>
                  <a:pt x="0" y="4779342"/>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931EC4B2-CA6D-D246-AE7B-B00C1AF8DB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5921" y="231831"/>
            <a:ext cx="1713105" cy="1625997"/>
          </a:xfrm>
          <a:prstGeom prst="rect">
            <a:avLst/>
          </a:prstGeom>
        </p:spPr>
      </p:pic>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93403863"/>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4DA4437-A3AB-FA42-8D92-27EBB9F4C470}"/>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AC6643BB-BEA7-AF47-9977-3A58132C2BB3}"/>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   </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426127361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6111100E-39E2-3B40-8203-DCB033375A5D}"/>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70BCEA33-00F7-3945-A0DF-D46E2208E10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76897145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Ref idx="1001">
        <a:schemeClr val="bg1"/>
      </p:bgRef>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69775CF-2B51-CC49-B6DD-A1E6E94266E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0">
            <a:extLst>
              <a:ext uri="{FF2B5EF4-FFF2-40B4-BE49-F238E27FC236}">
                <a16:creationId xmlns:a16="http://schemas.microsoft.com/office/drawing/2014/main" id="{74B7D02B-8830-3A44-AE9E-B31DAD1103ED}"/>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64284976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dirty="0"/>
              <a:t>Changes to the routine childhood immunisation programme in 2025 and 2026</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7354387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sldNum="0"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dirty="0"/>
              <a:t>Changes to the routine childhood immunisation programme in 2025 and 2026</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52112533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hf sldNum="0"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www.gov.uk/government/collections/immunisation-patient-group-direction-pgd" TargetMode="External"/><Relationship Id="rId2" Type="http://schemas.openxmlformats.org/officeDocument/2006/relationships/hyperlink" Target="https://portal.immform.phe.gov.uk/Logon.aspx?returnurl=%2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dirty="0"/>
              <a:t>Changes to the routine childhood immunisation programme in 2025 and 2026</a:t>
            </a:r>
            <a:br>
              <a:rPr lang="en-GB" dirty="0"/>
            </a:br>
            <a:br>
              <a:rPr lang="en-GB" dirty="0"/>
            </a:br>
            <a:br>
              <a:rPr lang="en-GB" dirty="0"/>
            </a:br>
            <a:br>
              <a:rPr lang="en-GB" dirty="0"/>
            </a:br>
            <a:r>
              <a:rPr lang="en-GB" sz="3100" dirty="0"/>
              <a:t>1 May 2025</a:t>
            </a:r>
            <a:br>
              <a:rPr lang="en-GB" dirty="0"/>
            </a:br>
            <a:br>
              <a:rPr lang="en-GB" dirty="0"/>
            </a:br>
            <a:endParaRPr lang="en-GB" sz="2200" dirty="0"/>
          </a:p>
        </p:txBody>
      </p:sp>
    </p:spTree>
    <p:extLst>
      <p:ext uri="{BB962C8B-B14F-4D97-AF65-F5344CB8AC3E}">
        <p14:creationId xmlns:p14="http://schemas.microsoft.com/office/powerpoint/2010/main" val="2700847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2F99-25A6-CC57-C40F-911D0EA379F8}"/>
              </a:ext>
            </a:extLst>
          </p:cNvPr>
          <p:cNvSpPr>
            <a:spLocks noGrp="1"/>
          </p:cNvSpPr>
          <p:nvPr>
            <p:ph type="ctrTitle"/>
          </p:nvPr>
        </p:nvSpPr>
        <p:spPr/>
        <p:txBody>
          <a:bodyPr/>
          <a:lstStyle/>
          <a:p>
            <a:r>
              <a:rPr lang="en-GB" dirty="0"/>
              <a:t>Background to and overview of the changes to the vaccination schedule in the second year of life</a:t>
            </a:r>
          </a:p>
        </p:txBody>
      </p:sp>
    </p:spTree>
    <p:extLst>
      <p:ext uri="{BB962C8B-B14F-4D97-AF65-F5344CB8AC3E}">
        <p14:creationId xmlns:p14="http://schemas.microsoft.com/office/powerpoint/2010/main" val="2624486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2E4FF-E86E-367E-BEB1-E62E3CBC6A41}"/>
              </a:ext>
            </a:extLst>
          </p:cNvPr>
          <p:cNvSpPr>
            <a:spLocks noGrp="1"/>
          </p:cNvSpPr>
          <p:nvPr>
            <p:ph type="title"/>
          </p:nvPr>
        </p:nvSpPr>
        <p:spPr/>
        <p:txBody>
          <a:bodyPr/>
          <a:lstStyle/>
          <a:p>
            <a:r>
              <a:rPr lang="en-GB" dirty="0"/>
              <a:t>Background</a:t>
            </a:r>
            <a:endParaRPr lang="en-US" dirty="0"/>
          </a:p>
        </p:txBody>
      </p:sp>
      <p:sp>
        <p:nvSpPr>
          <p:cNvPr id="3" name="Content Placeholder 2">
            <a:extLst>
              <a:ext uri="{FF2B5EF4-FFF2-40B4-BE49-F238E27FC236}">
                <a16:creationId xmlns:a16="http://schemas.microsoft.com/office/drawing/2014/main" id="{3C23E4BE-E064-4A58-2CC1-D98EFE20012A}"/>
              </a:ext>
            </a:extLst>
          </p:cNvPr>
          <p:cNvSpPr>
            <a:spLocks noGrp="1"/>
          </p:cNvSpPr>
          <p:nvPr>
            <p:ph idx="1"/>
          </p:nvPr>
        </p:nvSpPr>
        <p:spPr/>
        <p:txBody>
          <a:bodyPr>
            <a:normAutofit lnSpcReduction="10000"/>
          </a:bodyPr>
          <a:lstStyle/>
          <a:p>
            <a:r>
              <a:rPr lang="en-GB" sz="2000" dirty="0"/>
              <a:t>manufacturing of Hib/MenC (Menitorix</a:t>
            </a:r>
            <a:r>
              <a:rPr lang="en-GB" sz="2000" baseline="30000" dirty="0"/>
              <a:t>®</a:t>
            </a:r>
            <a:r>
              <a:rPr lang="en-GB" sz="2000" dirty="0"/>
              <a:t>) vaccine has been discontinued</a:t>
            </a:r>
          </a:p>
          <a:p>
            <a:pPr lvl="1"/>
            <a:r>
              <a:rPr lang="en-US" sz="2000" dirty="0"/>
              <a:t>this is a commercial decision made by the manufacturer (GSK) </a:t>
            </a:r>
          </a:p>
          <a:p>
            <a:pPr lvl="1"/>
            <a:r>
              <a:rPr lang="en-US" sz="2000" dirty="0"/>
              <a:t>as this is the only Hib/MenC vaccine available, changes to the routine infant schedule are necessary</a:t>
            </a:r>
          </a:p>
          <a:p>
            <a:pPr lvl="1"/>
            <a:r>
              <a:rPr lang="en-GB" sz="2000" dirty="0"/>
              <a:t>the UKHSA estimates that the central stock of this vaccine will be depleted by mid-2025</a:t>
            </a:r>
          </a:p>
          <a:p>
            <a:pPr marL="457200" lvl="1" indent="0">
              <a:buNone/>
            </a:pPr>
            <a:endParaRPr lang="en-GB" sz="2000" dirty="0"/>
          </a:p>
          <a:p>
            <a:r>
              <a:rPr lang="en-GB" sz="2000" dirty="0"/>
              <a:t>in light of this, after thorough consideration, the JCVI has advised that MenC vaccine is no longer required in the childhood schedule</a:t>
            </a:r>
          </a:p>
          <a:p>
            <a:pPr lvl="1"/>
            <a:r>
              <a:rPr lang="en-GB" sz="2000" dirty="0"/>
              <a:t>this is due to the success of Meningococcal C containing vaccine programmes and the subsequent decline of invasive Meningococcal C disease</a:t>
            </a:r>
          </a:p>
          <a:p>
            <a:pPr lvl="1"/>
            <a:r>
              <a:rPr lang="en-GB" sz="2000" dirty="0"/>
              <a:t>current excellent control of meningococcal C disease can be maintained through the adolescent MenACWY vaccine programme</a:t>
            </a:r>
          </a:p>
          <a:p>
            <a:pPr lvl="1"/>
            <a:endParaRPr lang="en-GB" sz="2000" dirty="0"/>
          </a:p>
          <a:p>
            <a:pPr marL="216000" lvl="1"/>
            <a:r>
              <a:rPr lang="en-GB" sz="2000" dirty="0"/>
              <a:t>there is still a continued need for a dose of Hib vaccine during the second year of life  </a:t>
            </a:r>
          </a:p>
          <a:p>
            <a:pPr marL="457200" lvl="1" indent="0">
              <a:buNone/>
            </a:pPr>
            <a:endParaRPr lang="en-GB" sz="2000" dirty="0"/>
          </a:p>
        </p:txBody>
      </p:sp>
      <p:sp>
        <p:nvSpPr>
          <p:cNvPr id="4" name="Footer Placeholder 3">
            <a:extLst>
              <a:ext uri="{FF2B5EF4-FFF2-40B4-BE49-F238E27FC236}">
                <a16:creationId xmlns:a16="http://schemas.microsoft.com/office/drawing/2014/main" id="{4F18C97B-A5A0-0288-0680-32BFF464066A}"/>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2595610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7F453-9409-E791-222A-C9FE7ED3B93F}"/>
              </a:ext>
            </a:extLst>
          </p:cNvPr>
          <p:cNvSpPr>
            <a:spLocks noGrp="1"/>
          </p:cNvSpPr>
          <p:nvPr>
            <p:ph type="title"/>
          </p:nvPr>
        </p:nvSpPr>
        <p:spPr/>
        <p:txBody>
          <a:bodyPr/>
          <a:lstStyle/>
          <a:p>
            <a:r>
              <a:rPr lang="en-GB" dirty="0"/>
              <a:t>Group C meningococcal vaccine</a:t>
            </a:r>
            <a:endParaRPr lang="en-US" dirty="0"/>
          </a:p>
        </p:txBody>
      </p:sp>
      <p:sp>
        <p:nvSpPr>
          <p:cNvPr id="3" name="Content Placeholder 2">
            <a:extLst>
              <a:ext uri="{FF2B5EF4-FFF2-40B4-BE49-F238E27FC236}">
                <a16:creationId xmlns:a16="http://schemas.microsoft.com/office/drawing/2014/main" id="{56AA6951-A764-1817-6266-FD0991A558EC}"/>
              </a:ext>
            </a:extLst>
          </p:cNvPr>
          <p:cNvSpPr>
            <a:spLocks noGrp="1"/>
          </p:cNvSpPr>
          <p:nvPr>
            <p:ph idx="1"/>
          </p:nvPr>
        </p:nvSpPr>
        <p:spPr/>
        <p:txBody>
          <a:bodyPr>
            <a:normAutofit/>
          </a:bodyPr>
          <a:lstStyle/>
          <a:p>
            <a:r>
              <a:rPr lang="en-US" sz="2000" dirty="0">
                <a:latin typeface="+mn-lt"/>
              </a:rPr>
              <a:t>t</a:t>
            </a:r>
            <a:r>
              <a:rPr lang="en-US" sz="2000" b="0" i="0" dirty="0">
                <a:effectLst/>
                <a:latin typeface="+mn-lt"/>
              </a:rPr>
              <a:t>he introduction of the MenC vaccination programme in 1999 led to a significant reduction in the number of cases of invasive meningococcal C disease</a:t>
            </a:r>
          </a:p>
          <a:p>
            <a:r>
              <a:rPr lang="en-US" sz="2000" dirty="0">
                <a:latin typeface="+mn-lt"/>
              </a:rPr>
              <a:t>t</a:t>
            </a:r>
            <a:r>
              <a:rPr lang="en-US" sz="2000" b="0" i="0" dirty="0">
                <a:effectLst/>
                <a:latin typeface="+mn-lt"/>
              </a:rPr>
              <a:t>he </a:t>
            </a:r>
            <a:r>
              <a:rPr lang="en-US" sz="2000" dirty="0">
                <a:latin typeface="+mn-lt"/>
              </a:rPr>
              <a:t>adolescent</a:t>
            </a:r>
            <a:r>
              <a:rPr lang="en-US" sz="2000" b="0" i="0" dirty="0">
                <a:effectLst/>
                <a:latin typeface="+mn-lt"/>
              </a:rPr>
              <a:t> MenACWY programme commenced in 2015 and has been successful in further reducing the incidence of </a:t>
            </a:r>
            <a:r>
              <a:rPr lang="en-US" sz="2000" dirty="0">
                <a:latin typeface="+mn-lt"/>
              </a:rPr>
              <a:t>M</a:t>
            </a:r>
            <a:r>
              <a:rPr lang="en-US" sz="2000" b="0" i="0" dirty="0">
                <a:effectLst/>
                <a:latin typeface="+mn-lt"/>
              </a:rPr>
              <a:t>en C disease (as well as cases of meningococcal W disease)</a:t>
            </a:r>
            <a:endParaRPr lang="en-US" sz="2000" dirty="0">
              <a:latin typeface="+mn-lt"/>
            </a:endParaRPr>
          </a:p>
          <a:p>
            <a:r>
              <a:rPr lang="en-US" sz="2000" dirty="0">
                <a:latin typeface="+mn-lt"/>
              </a:rPr>
              <a:t>alongside this programme, a further significant decline in the spread and detection of invasive meningococcal disease (IMD) was seen because of the implementation of social distancing and lockdown measures as part of the response to the COVID-19 pandemic</a:t>
            </a:r>
          </a:p>
          <a:p>
            <a:r>
              <a:rPr lang="en-US" sz="2000" dirty="0">
                <a:latin typeface="+mn-lt"/>
              </a:rPr>
              <a:t>modelling work found that indirect protection against MenC disease in infants is sustained by the adolescent MenACWY programme</a:t>
            </a:r>
          </a:p>
          <a:p>
            <a:endParaRPr lang="en-US" sz="2000" dirty="0">
              <a:latin typeface="+mn-lt"/>
            </a:endParaRPr>
          </a:p>
        </p:txBody>
      </p:sp>
      <p:sp>
        <p:nvSpPr>
          <p:cNvPr id="4" name="Footer Placeholder 3">
            <a:extLst>
              <a:ext uri="{FF2B5EF4-FFF2-40B4-BE49-F238E27FC236}">
                <a16:creationId xmlns:a16="http://schemas.microsoft.com/office/drawing/2014/main" id="{714F0513-EFB6-C78F-9DF6-509767F72C17}"/>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3852425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62D72-2E06-4BC7-6F4A-A418964F8E3D}"/>
              </a:ext>
            </a:extLst>
          </p:cNvPr>
          <p:cNvSpPr>
            <a:spLocks noGrp="1"/>
          </p:cNvSpPr>
          <p:nvPr>
            <p:ph type="title"/>
          </p:nvPr>
        </p:nvSpPr>
        <p:spPr/>
        <p:txBody>
          <a:bodyPr/>
          <a:lstStyle/>
          <a:p>
            <a:r>
              <a:rPr lang="en-GB" dirty="0"/>
              <a:t>Group C meningococcal vaccine</a:t>
            </a:r>
            <a:endParaRPr lang="en-US" dirty="0"/>
          </a:p>
        </p:txBody>
      </p:sp>
      <p:sp>
        <p:nvSpPr>
          <p:cNvPr id="3" name="Content Placeholder 2">
            <a:extLst>
              <a:ext uri="{FF2B5EF4-FFF2-40B4-BE49-F238E27FC236}">
                <a16:creationId xmlns:a16="http://schemas.microsoft.com/office/drawing/2014/main" id="{5724F1B2-ACD9-355B-BEFC-490E8061A9DB}"/>
              </a:ext>
            </a:extLst>
          </p:cNvPr>
          <p:cNvSpPr>
            <a:spLocks noGrp="1"/>
          </p:cNvSpPr>
          <p:nvPr>
            <p:ph idx="1"/>
          </p:nvPr>
        </p:nvSpPr>
        <p:spPr/>
        <p:txBody>
          <a:bodyPr>
            <a:normAutofit/>
          </a:bodyPr>
          <a:lstStyle/>
          <a:p>
            <a:r>
              <a:rPr lang="en-US" sz="2000" dirty="0">
                <a:latin typeface="+mn-lt"/>
              </a:rPr>
              <a:t>over time the adolescent vaccination programme is expected to reduce carriage prevalence of groups C, W and Y to near elimination levels (group A carriage has already been almost undetectable for many years in the UK) </a:t>
            </a:r>
          </a:p>
          <a:p>
            <a:pPr marL="457200" lvl="1" indent="0">
              <a:buNone/>
            </a:pPr>
            <a:r>
              <a:rPr lang="en-US" sz="1800" dirty="0">
                <a:latin typeface="+mn-lt"/>
              </a:rPr>
              <a:t>(carriage prevalence refers to how many adolescents are carrying th</a:t>
            </a:r>
            <a:r>
              <a:rPr lang="en-GB" sz="1800" dirty="0">
                <a:latin typeface="+mn-lt"/>
              </a:rPr>
              <a:t>e </a:t>
            </a:r>
            <a:r>
              <a:rPr lang="en-US" sz="1800" dirty="0">
                <a:latin typeface="+mn-lt"/>
              </a:rPr>
              <a:t>meningococcal bacteria</a:t>
            </a:r>
            <a:r>
              <a:rPr lang="en-GB" sz="1800" dirty="0">
                <a:latin typeface="+mn-lt"/>
              </a:rPr>
              <a:t> in their nose and throat)</a:t>
            </a:r>
            <a:endParaRPr lang="en-US" sz="1800" dirty="0">
              <a:latin typeface="+mn-lt"/>
            </a:endParaRPr>
          </a:p>
          <a:p>
            <a:r>
              <a:rPr lang="en-US" sz="2000" dirty="0">
                <a:latin typeface="+mn-lt"/>
              </a:rPr>
              <a:t>due to the reduction in carriage prevalence of these meningococcal serogroups, it has been  predicted that by the time Menitorix</a:t>
            </a:r>
            <a:r>
              <a:rPr lang="en-US" sz="2000" baseline="30000" dirty="0">
                <a:latin typeface="+mn-lt"/>
              </a:rPr>
              <a:t>®</a:t>
            </a:r>
            <a:r>
              <a:rPr lang="en-US" sz="2000" dirty="0">
                <a:latin typeface="+mn-lt"/>
              </a:rPr>
              <a:t> is no longer available there will be very few IMD cases caused by meningococcus groups A, C, W and Y each year, and consequently very few cases which could be prevented by a MenC containing vaccine in infancy</a:t>
            </a:r>
          </a:p>
          <a:p>
            <a:r>
              <a:rPr lang="en-GB" sz="2000" dirty="0"/>
              <a:t>f</a:t>
            </a:r>
            <a:r>
              <a:rPr lang="en-GB" sz="2000" b="0" i="0" dirty="0">
                <a:effectLst/>
                <a:latin typeface="Arial" panose="020B0604020202020204" pitchFamily="34" charset="0"/>
              </a:rPr>
              <a:t>urther information is available in the </a:t>
            </a:r>
            <a:r>
              <a:rPr lang="en-US" sz="2000" b="0" i="0" u="sng" strike="noStrike" dirty="0">
                <a:solidFill>
                  <a:srgbClr val="365F91"/>
                </a:solidFill>
                <a:effectLst/>
                <a:latin typeface="Arial" panose="020B0604020202020204" pitchFamily="34" charset="0"/>
                <a:hlinkClick r:id="rId2"/>
              </a:rPr>
              <a:t>JCVI statement on changes to the childhood immunisation schedule</a:t>
            </a:r>
            <a:r>
              <a:rPr lang="en-US" sz="2000" b="0" i="0" dirty="0">
                <a:solidFill>
                  <a:srgbClr val="000000"/>
                </a:solidFill>
                <a:effectLst/>
                <a:latin typeface="Arial" panose="020B0604020202020204" pitchFamily="34" charset="0"/>
              </a:rPr>
              <a:t> (30 November 2022)</a:t>
            </a:r>
            <a:endParaRPr lang="en-US" dirty="0">
              <a:latin typeface="+mn-lt"/>
            </a:endParaRPr>
          </a:p>
        </p:txBody>
      </p:sp>
      <p:sp>
        <p:nvSpPr>
          <p:cNvPr id="4" name="Footer Placeholder 3">
            <a:extLst>
              <a:ext uri="{FF2B5EF4-FFF2-40B4-BE49-F238E27FC236}">
                <a16:creationId xmlns:a16="http://schemas.microsoft.com/office/drawing/2014/main" id="{107C4EA9-2D3C-F255-4EB0-F2620D427E54}"/>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1840537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11CE4-EC39-1172-8A97-D0911569187F}"/>
              </a:ext>
            </a:extLst>
          </p:cNvPr>
          <p:cNvSpPr>
            <a:spLocks noGrp="1"/>
          </p:cNvSpPr>
          <p:nvPr>
            <p:ph type="title"/>
          </p:nvPr>
        </p:nvSpPr>
        <p:spPr/>
        <p:txBody>
          <a:bodyPr/>
          <a:lstStyle/>
          <a:p>
            <a:r>
              <a:rPr lang="en-GB" dirty="0"/>
              <a:t>Hib disease and vaccination</a:t>
            </a:r>
          </a:p>
        </p:txBody>
      </p:sp>
      <p:sp>
        <p:nvSpPr>
          <p:cNvPr id="3" name="Content Placeholder 2">
            <a:extLst>
              <a:ext uri="{FF2B5EF4-FFF2-40B4-BE49-F238E27FC236}">
                <a16:creationId xmlns:a16="http://schemas.microsoft.com/office/drawing/2014/main" id="{78B90E7E-BEE6-F140-EAAD-B8D1B9296C4F}"/>
              </a:ext>
            </a:extLst>
          </p:cNvPr>
          <p:cNvSpPr>
            <a:spLocks noGrp="1"/>
          </p:cNvSpPr>
          <p:nvPr>
            <p:ph idx="1"/>
          </p:nvPr>
        </p:nvSpPr>
        <p:spPr/>
        <p:txBody>
          <a:bodyPr>
            <a:normAutofit/>
          </a:bodyPr>
          <a:lstStyle/>
          <a:p>
            <a:r>
              <a:rPr lang="en-US" sz="1800" dirty="0">
                <a:solidFill>
                  <a:srgbClr val="231F20"/>
                </a:solidFill>
                <a:latin typeface="+mn-lt"/>
                <a:ea typeface="Times New Roman" panose="02020603050405020304" pitchFamily="18" charset="0"/>
              </a:rPr>
              <a:t>p</a:t>
            </a:r>
            <a:r>
              <a:rPr lang="en-US" sz="1800" dirty="0">
                <a:solidFill>
                  <a:srgbClr val="231F20"/>
                </a:solidFill>
                <a:effectLst/>
                <a:latin typeface="+mn-lt"/>
                <a:ea typeface="Times New Roman" panose="02020603050405020304" pitchFamily="18" charset="0"/>
              </a:rPr>
              <a:t>rior to the introduction of the </a:t>
            </a:r>
            <a:r>
              <a:rPr lang="en-US" sz="1800" i="1" dirty="0">
                <a:solidFill>
                  <a:srgbClr val="231F20"/>
                </a:solidFill>
                <a:effectLst/>
                <a:latin typeface="+mn-lt"/>
                <a:ea typeface="Times New Roman" panose="02020603050405020304" pitchFamily="18" charset="0"/>
              </a:rPr>
              <a:t>Haemophilus influenzae type B (Hib) </a:t>
            </a:r>
            <a:r>
              <a:rPr lang="en-US" sz="1800" dirty="0">
                <a:solidFill>
                  <a:srgbClr val="231F20"/>
                </a:solidFill>
                <a:effectLst/>
                <a:latin typeface="+mn-lt"/>
                <a:ea typeface="Times New Roman" panose="02020603050405020304" pitchFamily="18" charset="0"/>
              </a:rPr>
              <a:t>vaccine, </a:t>
            </a:r>
            <a:r>
              <a:rPr lang="en-GB" sz="1800" dirty="0">
                <a:solidFill>
                  <a:srgbClr val="333333"/>
                </a:solidFill>
                <a:effectLst/>
                <a:latin typeface="Arial" panose="020B0604020202020204" pitchFamily="34" charset="0"/>
                <a:ea typeface="Calibri" panose="020F0502020204030204" pitchFamily="34" charset="0"/>
              </a:rPr>
              <a:t>about 1 in 600 children developed Hib disease prior to their fifth birthday</a:t>
            </a:r>
          </a:p>
          <a:p>
            <a:r>
              <a:rPr lang="en-GB" sz="1800" dirty="0">
                <a:solidFill>
                  <a:srgbClr val="333333"/>
                </a:solidFill>
                <a:ea typeface="Calibri" panose="020F0502020204030204" pitchFamily="34" charset="0"/>
              </a:rPr>
              <a:t>in the pre-vaccine era, t</a:t>
            </a:r>
            <a:r>
              <a:rPr lang="en-GB" sz="1800" dirty="0">
                <a:solidFill>
                  <a:srgbClr val="333333"/>
                </a:solidFill>
                <a:effectLst/>
                <a:latin typeface="Arial" panose="020B0604020202020204" pitchFamily="34" charset="0"/>
                <a:ea typeface="Calibri" panose="020F0502020204030204" pitchFamily="34" charset="0"/>
              </a:rPr>
              <a:t>he most common presentation of invasive Hib disease was meningitis (60% of all cases), but it also presented as epiglottitis (15%), bacteraemia (10%), septic arthritis, osteomyelitis, cellulitis, pneumonia and pericarditis</a:t>
            </a:r>
          </a:p>
          <a:p>
            <a:r>
              <a:rPr lang="en-GB" sz="1800" dirty="0">
                <a:solidFill>
                  <a:srgbClr val="333333"/>
                </a:solidFill>
                <a:effectLst/>
                <a:latin typeface="Arial" panose="020B0604020202020204" pitchFamily="34" charset="0"/>
                <a:ea typeface="Calibri" panose="020F0502020204030204" pitchFamily="34" charset="0"/>
              </a:rPr>
              <a:t>individuals can carry Hib bacteria in their nose and throat without showing signs of the disease </a:t>
            </a:r>
            <a:r>
              <a:rPr lang="en-GB" sz="1800" b="0" i="0" dirty="0">
                <a:solidFill>
                  <a:srgbClr val="000000"/>
                </a:solidFill>
                <a:effectLst/>
                <a:latin typeface="+mn-lt"/>
              </a:rPr>
              <a:t>–</a:t>
            </a:r>
            <a:r>
              <a:rPr lang="en-GB" sz="1800" dirty="0">
                <a:solidFill>
                  <a:srgbClr val="333333"/>
                </a:solidFill>
                <a:effectLst/>
                <a:latin typeface="Arial" panose="020B0604020202020204" pitchFamily="34" charset="0"/>
                <a:ea typeface="Calibri" panose="020F0502020204030204" pitchFamily="34" charset="0"/>
              </a:rPr>
              <a:t> before Hib vaccine was introduced, 4% of pre-school children carried the Hib organism</a:t>
            </a:r>
          </a:p>
          <a:p>
            <a:r>
              <a:rPr lang="en-GB" sz="1800" dirty="0">
                <a:solidFill>
                  <a:srgbClr val="333333"/>
                </a:solidFill>
                <a:ea typeface="Calibri" panose="020F0502020204030204" pitchFamily="34" charset="0"/>
              </a:rPr>
              <a:t>the Hib vaccine stops children from </a:t>
            </a:r>
            <a:r>
              <a:rPr lang="en-GB" sz="1800" dirty="0">
                <a:solidFill>
                  <a:srgbClr val="333333"/>
                </a:solidFill>
                <a:effectLst/>
                <a:latin typeface="Arial" panose="020B0604020202020204" pitchFamily="34" charset="0"/>
                <a:ea typeface="Calibri" panose="020F0502020204030204" pitchFamily="34" charset="0"/>
              </a:rPr>
              <a:t>carrying the organism in their nose and throat and transmitting the infection to others </a:t>
            </a:r>
            <a:r>
              <a:rPr lang="en-GB" sz="1800" b="0" i="0" dirty="0">
                <a:solidFill>
                  <a:srgbClr val="000000"/>
                </a:solidFill>
                <a:effectLst/>
                <a:latin typeface="+mn-lt"/>
              </a:rPr>
              <a:t>–</a:t>
            </a:r>
            <a:r>
              <a:rPr lang="en-GB" sz="1800" dirty="0">
                <a:solidFill>
                  <a:srgbClr val="333333"/>
                </a:solidFill>
                <a:effectLst/>
                <a:latin typeface="Arial" panose="020B0604020202020204" pitchFamily="34" charset="0"/>
                <a:ea typeface="Calibri" panose="020F0502020204030204" pitchFamily="34" charset="0"/>
              </a:rPr>
              <a:t> after the vaccine was introduced, carriage rates fell below the level of detection </a:t>
            </a:r>
            <a:endParaRPr lang="en-GB" sz="1800" dirty="0">
              <a:solidFill>
                <a:srgbClr val="333333"/>
              </a:solidFill>
              <a:ea typeface="Calibri" panose="020F0502020204030204" pitchFamily="34" charset="0"/>
            </a:endParaRPr>
          </a:p>
          <a:p>
            <a:r>
              <a:rPr lang="en-GB" sz="1800" dirty="0">
                <a:solidFill>
                  <a:srgbClr val="231F20"/>
                </a:solidFill>
                <a:latin typeface="+mn-lt"/>
                <a:ea typeface="Times New Roman" panose="02020603050405020304" pitchFamily="18" charset="0"/>
              </a:rPr>
              <a:t>as a result, since the introduction of the highly successful Hib immunisation programme in the UK in 1992, disease incidence has fallen in all age groups, not just in those who have been vaccinated</a:t>
            </a:r>
          </a:p>
          <a:p>
            <a:r>
              <a:rPr lang="en-GB" sz="1800" dirty="0">
                <a:solidFill>
                  <a:srgbClr val="231F20"/>
                </a:solidFill>
                <a:latin typeface="+mn-lt"/>
                <a:ea typeface="Times New Roman" panose="02020603050405020304" pitchFamily="18" charset="0"/>
              </a:rPr>
              <a:t>however, as immunity following a 3-dose primary course of Hib vaccination in infancy wanes, a fourth (booster) dose during the second year of life is needed to continue to prevent transmission in the community and maintain herd immunity</a:t>
            </a:r>
          </a:p>
          <a:p>
            <a:pPr marL="0" indent="0">
              <a:buNone/>
            </a:pPr>
            <a:endParaRPr lang="en-US" sz="1800" dirty="0">
              <a:solidFill>
                <a:srgbClr val="231F20"/>
              </a:solidFill>
              <a:latin typeface="+mn-lt"/>
              <a:ea typeface="Times New Roman" panose="02020603050405020304" pitchFamily="18" charset="0"/>
            </a:endParaRPr>
          </a:p>
        </p:txBody>
      </p:sp>
      <p:sp>
        <p:nvSpPr>
          <p:cNvPr id="4" name="Footer Placeholder 3">
            <a:extLst>
              <a:ext uri="{FF2B5EF4-FFF2-40B4-BE49-F238E27FC236}">
                <a16:creationId xmlns:a16="http://schemas.microsoft.com/office/drawing/2014/main" id="{93A7D892-5FD3-3849-544C-6C9BA31BA9C0}"/>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1142109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BB359-082D-CBD7-05CD-60970888C63D}"/>
              </a:ext>
            </a:extLst>
          </p:cNvPr>
          <p:cNvSpPr>
            <a:spLocks noGrp="1"/>
          </p:cNvSpPr>
          <p:nvPr>
            <p:ph type="title"/>
          </p:nvPr>
        </p:nvSpPr>
        <p:spPr/>
        <p:txBody>
          <a:bodyPr/>
          <a:lstStyle/>
          <a:p>
            <a:r>
              <a:rPr lang="en-GB" dirty="0"/>
              <a:t>Replacement Hib vaccine </a:t>
            </a:r>
          </a:p>
        </p:txBody>
      </p:sp>
      <p:sp>
        <p:nvSpPr>
          <p:cNvPr id="3" name="Content Placeholder 2">
            <a:extLst>
              <a:ext uri="{FF2B5EF4-FFF2-40B4-BE49-F238E27FC236}">
                <a16:creationId xmlns:a16="http://schemas.microsoft.com/office/drawing/2014/main" id="{989C3299-7316-AB6A-57F5-3074C9EFD9DE}"/>
              </a:ext>
            </a:extLst>
          </p:cNvPr>
          <p:cNvSpPr>
            <a:spLocks noGrp="1"/>
          </p:cNvSpPr>
          <p:nvPr>
            <p:ph idx="1"/>
          </p:nvPr>
        </p:nvSpPr>
        <p:spPr/>
        <p:txBody>
          <a:bodyPr>
            <a:noAutofit/>
          </a:bodyPr>
          <a:lstStyle/>
          <a:p>
            <a:pPr marL="0" indent="0">
              <a:buNone/>
            </a:pPr>
            <a:r>
              <a:rPr lang="en-US" sz="1800" dirty="0"/>
              <a:t>The JCVI considered multiple factors in relation to the timing of the administration of the additional Hib-containing vaccine:</a:t>
            </a:r>
          </a:p>
          <a:p>
            <a:pPr marL="0" indent="0">
              <a:buNone/>
            </a:pPr>
            <a:endParaRPr lang="en-US" sz="1800" dirty="0"/>
          </a:p>
          <a:p>
            <a:pPr lvl="1"/>
            <a:r>
              <a:rPr lang="en-US" sz="1800" dirty="0"/>
              <a:t>the overarching aim of the Hib programme is to attain herd immunity in the population. If the aim of the programme was individual protection, giving the vaccine at 12 months might be considered preferable as this would boost individual protection at an earlier age </a:t>
            </a:r>
          </a:p>
          <a:p>
            <a:pPr lvl="1"/>
            <a:r>
              <a:rPr lang="en-US" sz="1800" dirty="0"/>
              <a:t>however, due to the success of the Hib immunisation programme (3 infant doses followed by a single booster at age 12 months), there is minimal Hib disease currently circulating in the UK and boosting an individual child’s level of protection is less necessary</a:t>
            </a:r>
          </a:p>
          <a:p>
            <a:pPr lvl="1"/>
            <a:r>
              <a:rPr lang="en-US" sz="1800" dirty="0"/>
              <a:t>modelling shows that Hib transmission is primarily driven by children aged 2 to 4 years, therefore vaccination at any time before then should prevent transmission </a:t>
            </a:r>
          </a:p>
          <a:p>
            <a:pPr lvl="1"/>
            <a:r>
              <a:rPr lang="en-US" sz="1800" dirty="0"/>
              <a:t>a dose of a multivalent Hib-containing vaccine at 18 months will also boost the child’s protection against other infections such as pertussis and polio</a:t>
            </a:r>
            <a:endParaRPr lang="en-US" sz="1800" i="1" dirty="0"/>
          </a:p>
        </p:txBody>
      </p:sp>
      <p:sp>
        <p:nvSpPr>
          <p:cNvPr id="4" name="Footer Placeholder 3">
            <a:extLst>
              <a:ext uri="{FF2B5EF4-FFF2-40B4-BE49-F238E27FC236}">
                <a16:creationId xmlns:a16="http://schemas.microsoft.com/office/drawing/2014/main" id="{EE919FB5-4D22-37C3-0989-3D37E0BACF6C}"/>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3035773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up of several syringes&#10;&#10;Description automatically generated">
            <a:extLst>
              <a:ext uri="{FF2B5EF4-FFF2-40B4-BE49-F238E27FC236}">
                <a16:creationId xmlns:a16="http://schemas.microsoft.com/office/drawing/2014/main" id="{5DED71F5-B687-7661-C2FC-FC9FD706BC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9524" y="2076861"/>
            <a:ext cx="4442476" cy="2964224"/>
          </a:xfrm>
          <a:prstGeom prst="rect">
            <a:avLst/>
          </a:prstGeom>
        </p:spPr>
      </p:pic>
      <p:sp>
        <p:nvSpPr>
          <p:cNvPr id="2" name="Title 1">
            <a:extLst>
              <a:ext uri="{FF2B5EF4-FFF2-40B4-BE49-F238E27FC236}">
                <a16:creationId xmlns:a16="http://schemas.microsoft.com/office/drawing/2014/main" id="{78B06648-1C9E-D186-1C59-7E6EF06CC933}"/>
              </a:ext>
            </a:extLst>
          </p:cNvPr>
          <p:cNvSpPr>
            <a:spLocks noGrp="1"/>
          </p:cNvSpPr>
          <p:nvPr>
            <p:ph type="title"/>
          </p:nvPr>
        </p:nvSpPr>
        <p:spPr/>
        <p:txBody>
          <a:bodyPr/>
          <a:lstStyle/>
          <a:p>
            <a:r>
              <a:rPr lang="en-GB" dirty="0"/>
              <a:t>Current vaccine and schedule to 30</a:t>
            </a:r>
            <a:r>
              <a:rPr lang="en-GB" baseline="30000" dirty="0"/>
              <a:t>th</a:t>
            </a:r>
            <a:r>
              <a:rPr lang="en-GB" dirty="0"/>
              <a:t> June 2025</a:t>
            </a:r>
            <a:endParaRPr lang="en-US" dirty="0"/>
          </a:p>
        </p:txBody>
      </p:sp>
      <p:sp>
        <p:nvSpPr>
          <p:cNvPr id="4" name="Footer Placeholder 3">
            <a:extLst>
              <a:ext uri="{FF2B5EF4-FFF2-40B4-BE49-F238E27FC236}">
                <a16:creationId xmlns:a16="http://schemas.microsoft.com/office/drawing/2014/main" id="{903B8A29-0580-0DA7-8BC7-64D31ECF9F81}"/>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
        <p:nvSpPr>
          <p:cNvPr id="6" name="Rectangle 1">
            <a:extLst>
              <a:ext uri="{FF2B5EF4-FFF2-40B4-BE49-F238E27FC236}">
                <a16:creationId xmlns:a16="http://schemas.microsoft.com/office/drawing/2014/main" id="{87CE3D98-6E3A-5C59-AF74-CA9364665230}"/>
              </a:ext>
            </a:extLst>
          </p:cNvPr>
          <p:cNvSpPr>
            <a:spLocks noGrp="1" noChangeArrowheads="1"/>
          </p:cNvSpPr>
          <p:nvPr>
            <p:ph idx="1"/>
          </p:nvPr>
        </p:nvSpPr>
        <p:spPr bwMode="auto">
          <a:xfrm>
            <a:off x="476687" y="1603892"/>
            <a:ext cx="7667188"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buClrTx/>
            </a:pPr>
            <a:r>
              <a:rPr kumimoji="0" lang="en-US" altLang="en-US" sz="2000" b="0" i="0" u="none" strike="noStrike" cap="none" normalizeH="0" baseline="0" dirty="0">
                <a:ln>
                  <a:noFill/>
                </a:ln>
                <a:solidFill>
                  <a:srgbClr val="0B0C0C"/>
                </a:solidFill>
                <a:effectLst/>
                <a:latin typeface="+mn-lt"/>
              </a:rPr>
              <a:t>Menitorix</a:t>
            </a:r>
            <a:r>
              <a:rPr kumimoji="0" lang="en-US" altLang="en-US" sz="2000" b="0" i="0" u="none" strike="noStrike" cap="none" normalizeH="0" baseline="30000" dirty="0">
                <a:ln>
                  <a:noFill/>
                </a:ln>
                <a:effectLst/>
                <a:latin typeface="+mn-lt"/>
              </a:rPr>
              <a:t>®</a:t>
            </a:r>
            <a:r>
              <a:rPr kumimoji="0" lang="en-US" altLang="en-US" sz="2000" b="0" i="0" u="none" strike="noStrike" cap="none" normalizeH="0" baseline="0" dirty="0">
                <a:ln>
                  <a:noFill/>
                </a:ln>
                <a:solidFill>
                  <a:srgbClr val="0B0C0C"/>
                </a:solidFill>
                <a:effectLst/>
                <a:latin typeface="+mn-lt"/>
              </a:rPr>
              <a:t> vaccine </a:t>
            </a:r>
            <a:r>
              <a:rPr kumimoji="0" lang="en-US" altLang="en-US" sz="2000" b="0" i="0" u="none" strike="noStrike" cap="none" normalizeH="0" baseline="0" dirty="0">
                <a:ln>
                  <a:noFill/>
                </a:ln>
                <a:effectLst/>
                <a:latin typeface="+mn-lt"/>
              </a:rPr>
              <a:t>provides protection </a:t>
            </a:r>
            <a:r>
              <a:rPr kumimoji="0" lang="en-US" altLang="en-US" sz="2000" b="0" i="0" u="none" strike="noStrike" cap="none" normalizeH="0" baseline="0" dirty="0">
                <a:ln>
                  <a:noFill/>
                </a:ln>
                <a:solidFill>
                  <a:srgbClr val="0B0C0C"/>
                </a:solidFill>
                <a:effectLst/>
                <a:latin typeface="+mn-lt"/>
              </a:rPr>
              <a:t>against </a:t>
            </a:r>
            <a:r>
              <a:rPr kumimoji="0" lang="en-US" altLang="en-US" sz="2000" b="0" i="1" u="none" strike="noStrike" cap="none" normalizeH="0" baseline="0" dirty="0">
                <a:ln>
                  <a:noFill/>
                </a:ln>
                <a:effectLst/>
                <a:latin typeface="+mn-lt"/>
              </a:rPr>
              <a:t>Haemophilus influenzae type b </a:t>
            </a:r>
            <a:r>
              <a:rPr kumimoji="0" lang="en-US" altLang="en-US" sz="2000" b="0" i="0" u="none" strike="noStrike" cap="none" normalizeH="0" baseline="0" dirty="0">
                <a:ln>
                  <a:noFill/>
                </a:ln>
                <a:solidFill>
                  <a:srgbClr val="0B0C0C"/>
                </a:solidFill>
                <a:effectLst/>
                <a:latin typeface="+mn-lt"/>
              </a:rPr>
              <a:t>(</a:t>
            </a:r>
            <a:r>
              <a:rPr kumimoji="0" lang="en-US" altLang="en-US" sz="2000" b="0" i="0" u="none" strike="noStrike" cap="none" normalizeH="0" baseline="0" dirty="0">
                <a:ln>
                  <a:noFill/>
                </a:ln>
                <a:solidFill>
                  <a:schemeClr val="tx1"/>
                </a:solidFill>
                <a:effectLst/>
                <a:latin typeface="+mn-lt"/>
              </a:rPr>
              <a:t>Hib</a:t>
            </a:r>
            <a:r>
              <a:rPr kumimoji="0" lang="en-US" altLang="en-US" sz="2000" b="0" i="0" u="none" strike="noStrike" cap="none" normalizeH="0" baseline="0" dirty="0">
                <a:ln>
                  <a:noFill/>
                </a:ln>
                <a:solidFill>
                  <a:srgbClr val="0B0C0C"/>
                </a:solidFill>
                <a:effectLst/>
                <a:latin typeface="+mn-lt"/>
              </a:rPr>
              <a:t>) and invasive capsular group C meningococcal (MenC) disease</a:t>
            </a:r>
          </a:p>
          <a:p>
            <a:pPr>
              <a:lnSpc>
                <a:spcPct val="100000"/>
              </a:lnSpc>
              <a:buClrTx/>
            </a:pPr>
            <a:endParaRPr kumimoji="0" lang="en-US" altLang="en-US" sz="2000" b="0" i="0" u="none" strike="noStrike" cap="none" normalizeH="0" baseline="0" dirty="0">
              <a:ln>
                <a:noFill/>
              </a:ln>
              <a:solidFill>
                <a:srgbClr val="0B0C0C"/>
              </a:solidFill>
              <a:effectLst/>
              <a:latin typeface="+mn-lt"/>
            </a:endParaRPr>
          </a:p>
          <a:p>
            <a:pPr>
              <a:lnSpc>
                <a:spcPct val="100000"/>
              </a:lnSpc>
              <a:buClrTx/>
            </a:pPr>
            <a:r>
              <a:rPr lang="en-GB" altLang="en-US" sz="2000" dirty="0">
                <a:latin typeface="+mn-lt"/>
              </a:rPr>
              <a:t>s</a:t>
            </a:r>
            <a:r>
              <a:rPr kumimoji="0" lang="en-GB" altLang="en-US" sz="2000" b="0" i="0" u="none" strike="noStrike" cap="none" normalizeH="0" baseline="0" dirty="0">
                <a:ln>
                  <a:noFill/>
                </a:ln>
                <a:solidFill>
                  <a:schemeClr val="tx1"/>
                </a:solidFill>
                <a:effectLst/>
                <a:latin typeface="+mn-lt"/>
              </a:rPr>
              <a:t>ince 2006, this vaccine has been given at 12 months of age</a:t>
            </a:r>
          </a:p>
          <a:p>
            <a:pPr>
              <a:lnSpc>
                <a:spcPct val="100000"/>
              </a:lnSpc>
              <a:buClrTx/>
            </a:pPr>
            <a:endParaRPr kumimoji="0" lang="en-GB" altLang="en-US" sz="2000" b="0" i="0" u="none" strike="noStrike" cap="none" normalizeH="0" baseline="0" dirty="0">
              <a:ln>
                <a:noFill/>
              </a:ln>
              <a:solidFill>
                <a:schemeClr val="tx1"/>
              </a:solidFill>
              <a:effectLst/>
              <a:latin typeface="+mn-lt"/>
            </a:endParaRPr>
          </a:p>
          <a:p>
            <a:pPr>
              <a:lnSpc>
                <a:spcPct val="100000"/>
              </a:lnSpc>
              <a:buClrTx/>
            </a:pPr>
            <a:r>
              <a:rPr kumimoji="0" lang="en-GB" altLang="en-US" sz="2000" b="0" i="0" u="none" strike="noStrike" cap="none" normalizeH="0" baseline="0" dirty="0">
                <a:ln>
                  <a:noFill/>
                </a:ln>
                <a:solidFill>
                  <a:schemeClr val="tx1"/>
                </a:solidFill>
                <a:effectLst/>
                <a:latin typeface="+mn-lt"/>
              </a:rPr>
              <a:t>it is the fourth Hib-containing vaccine given to children</a:t>
            </a:r>
          </a:p>
          <a:p>
            <a:pPr>
              <a:lnSpc>
                <a:spcPct val="100000"/>
              </a:lnSpc>
              <a:buClrTx/>
            </a:pPr>
            <a:endParaRPr kumimoji="0" lang="en-GB" altLang="en-US" sz="2000" b="0" i="0" u="none" strike="noStrike" cap="none" normalizeH="0" baseline="0" dirty="0">
              <a:ln>
                <a:noFill/>
              </a:ln>
              <a:solidFill>
                <a:schemeClr val="tx1"/>
              </a:solidFill>
              <a:effectLst/>
              <a:latin typeface="+mn-lt"/>
            </a:endParaRPr>
          </a:p>
          <a:p>
            <a:pPr>
              <a:lnSpc>
                <a:spcPct val="100000"/>
              </a:lnSpc>
              <a:buClrTx/>
            </a:pPr>
            <a:r>
              <a:rPr kumimoji="0" lang="en-GB" altLang="en-US" sz="2000" b="0" i="0" u="none" strike="noStrike" cap="none" normalizeH="0" baseline="0" dirty="0">
                <a:ln>
                  <a:noFill/>
                </a:ln>
                <a:solidFill>
                  <a:schemeClr val="tx1"/>
                </a:solidFill>
                <a:effectLst/>
                <a:latin typeface="+mn-lt"/>
              </a:rPr>
              <a:t>the prior 3 doses of Hib antigen are given as a component of the hexavalent vaccine (DTaP/IPV/Hib/HepB) administered at 8, 12 and 16 weeks of age</a:t>
            </a:r>
          </a:p>
          <a:p>
            <a:pPr marL="0" indent="0">
              <a:lnSpc>
                <a:spcPct val="100000"/>
              </a:lnSpc>
              <a:buClrTx/>
              <a:buNone/>
            </a:pPr>
            <a:endParaRPr kumimoji="0" lang="en-GB" altLang="en-US" sz="2000" b="0" i="0" u="none" strike="noStrike" cap="none" normalizeH="0" baseline="0" dirty="0">
              <a:ln>
                <a:noFill/>
              </a:ln>
              <a:solidFill>
                <a:schemeClr val="tx1"/>
              </a:solidFill>
              <a:effectLst/>
              <a:latin typeface="+mn-lt"/>
            </a:endParaRPr>
          </a:p>
          <a:p>
            <a:pPr>
              <a:lnSpc>
                <a:spcPct val="100000"/>
              </a:lnSpc>
              <a:buClrTx/>
            </a:pPr>
            <a:r>
              <a:rPr kumimoji="0" lang="en-GB" altLang="en-US" sz="2000" b="0" i="0" u="none" strike="noStrike" cap="none" normalizeH="0" baseline="0" dirty="0">
                <a:ln>
                  <a:noFill/>
                </a:ln>
                <a:solidFill>
                  <a:schemeClr val="tx1"/>
                </a:solidFill>
                <a:effectLst/>
                <a:latin typeface="+mn-lt"/>
              </a:rPr>
              <a:t>this is currently the only remaining dose of MenC vaccine in the childhood schedule other than the MenACWY vaccine given at 14 years of age</a:t>
            </a:r>
          </a:p>
          <a:p>
            <a:pPr>
              <a:lnSpc>
                <a:spcPct val="100000"/>
              </a:lnSpc>
              <a:buClrTx/>
            </a:pPr>
            <a:endParaRPr kumimoji="0" lang="en-US" altLang="en-US" sz="20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2707218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C56F-75CF-DB4E-C9B7-FCADC3E226F2}"/>
              </a:ext>
            </a:extLst>
          </p:cNvPr>
          <p:cNvSpPr>
            <a:spLocks noGrp="1"/>
          </p:cNvSpPr>
          <p:nvPr>
            <p:ph type="title"/>
          </p:nvPr>
        </p:nvSpPr>
        <p:spPr/>
        <p:txBody>
          <a:bodyPr/>
          <a:lstStyle/>
          <a:p>
            <a:r>
              <a:rPr lang="en-GB" dirty="0"/>
              <a:t>JCVI advice</a:t>
            </a:r>
            <a:endParaRPr lang="en-US" dirty="0"/>
          </a:p>
        </p:txBody>
      </p:sp>
      <p:sp>
        <p:nvSpPr>
          <p:cNvPr id="3" name="Content Placeholder 2">
            <a:extLst>
              <a:ext uri="{FF2B5EF4-FFF2-40B4-BE49-F238E27FC236}">
                <a16:creationId xmlns:a16="http://schemas.microsoft.com/office/drawing/2014/main" id="{BE03E6D1-6233-E3B2-B8FA-D3E02069CC48}"/>
              </a:ext>
            </a:extLst>
          </p:cNvPr>
          <p:cNvSpPr>
            <a:spLocks noGrp="1"/>
          </p:cNvSpPr>
          <p:nvPr>
            <p:ph idx="1"/>
          </p:nvPr>
        </p:nvSpPr>
        <p:spPr>
          <a:xfrm>
            <a:off x="162734" y="1382441"/>
            <a:ext cx="11358538" cy="4825991"/>
          </a:xfrm>
        </p:spPr>
        <p:txBody>
          <a:bodyPr>
            <a:noAutofit/>
          </a:bodyPr>
          <a:lstStyle/>
          <a:p>
            <a:pPr marL="0" indent="0">
              <a:buNone/>
            </a:pPr>
            <a:r>
              <a:rPr lang="en-US" sz="2000" dirty="0"/>
              <a:t>The JCVI advised that the following changes should come into effect nationally once the current supply of Menitorix</a:t>
            </a:r>
            <a:r>
              <a:rPr lang="en-US" sz="2000" baseline="30000" dirty="0"/>
              <a:t>® </a:t>
            </a:r>
            <a:r>
              <a:rPr lang="en-US" sz="2000" dirty="0"/>
              <a:t>vaccine has been exhausted:</a:t>
            </a:r>
          </a:p>
          <a:p>
            <a:pPr marL="0" indent="0">
              <a:buNone/>
            </a:pPr>
            <a:endParaRPr lang="en-US" sz="800" dirty="0"/>
          </a:p>
          <a:p>
            <a:pPr lvl="1"/>
            <a:r>
              <a:rPr lang="en-US" sz="2000" dirty="0"/>
              <a:t>an additional dose of a Hib-containing multivalent vaccine (the hexavalent DTaP/IPV/Hib/HepB vaccine which is given in infancy) should be administered at age 18 months</a:t>
            </a:r>
          </a:p>
          <a:p>
            <a:pPr marL="457200" lvl="1" indent="0">
              <a:buNone/>
            </a:pPr>
            <a:endParaRPr lang="en-US" sz="1000" dirty="0"/>
          </a:p>
          <a:p>
            <a:pPr lvl="1"/>
            <a:r>
              <a:rPr lang="en-US" sz="2000" dirty="0">
                <a:solidFill>
                  <a:schemeClr val="tx1">
                    <a:lumMod val="85000"/>
                    <a:lumOff val="15000"/>
                  </a:schemeClr>
                </a:solidFill>
              </a:rPr>
              <a:t>this replaces the Hib component of the Hib/MenC (Menitorix</a:t>
            </a:r>
            <a:r>
              <a:rPr lang="en-GB" sz="2000" baseline="30000" dirty="0"/>
              <a:t>®</a:t>
            </a:r>
            <a:r>
              <a:rPr lang="en-US" sz="2000" dirty="0">
                <a:solidFill>
                  <a:schemeClr val="tx1">
                    <a:lumMod val="85000"/>
                    <a:lumOff val="15000"/>
                  </a:schemeClr>
                </a:solidFill>
              </a:rPr>
              <a:t>) vaccine given at 12 months</a:t>
            </a:r>
          </a:p>
          <a:p>
            <a:pPr marL="457200" lvl="1" indent="0">
              <a:buNone/>
            </a:pPr>
            <a:endParaRPr lang="en-US" sz="1000" dirty="0">
              <a:solidFill>
                <a:schemeClr val="tx1">
                  <a:lumMod val="85000"/>
                  <a:lumOff val="15000"/>
                </a:schemeClr>
              </a:solidFill>
            </a:endParaRPr>
          </a:p>
          <a:p>
            <a:pPr lvl="1"/>
            <a:r>
              <a:rPr lang="en-US" sz="2000" dirty="0">
                <a:solidFill>
                  <a:schemeClr val="tx1">
                    <a:lumMod val="85000"/>
                    <a:lumOff val="15000"/>
                  </a:schemeClr>
                </a:solidFill>
              </a:rPr>
              <a:t>it requires the introduction of a new appointment at 18 months of age</a:t>
            </a:r>
          </a:p>
          <a:p>
            <a:pPr marL="457200" lvl="1" indent="0">
              <a:buNone/>
            </a:pPr>
            <a:endParaRPr lang="en-US" sz="1000" dirty="0">
              <a:solidFill>
                <a:schemeClr val="tx1">
                  <a:lumMod val="85000"/>
                  <a:lumOff val="15000"/>
                </a:schemeClr>
              </a:solidFill>
            </a:endParaRPr>
          </a:p>
          <a:p>
            <a:pPr lvl="1"/>
            <a:r>
              <a:rPr lang="en-US" sz="2000" dirty="0"/>
              <a:t>the new 18 months </a:t>
            </a:r>
            <a:r>
              <a:rPr lang="en-US" sz="2000" dirty="0">
                <a:solidFill>
                  <a:schemeClr val="tx1">
                    <a:lumMod val="95000"/>
                    <a:lumOff val="5000"/>
                  </a:schemeClr>
                </a:solidFill>
              </a:rPr>
              <a:t>appointment provides an opportunity for the second dose of MMR vaccine to be brought forward from 3 years 4 months to 18 months of age</a:t>
            </a:r>
          </a:p>
          <a:p>
            <a:pPr lvl="1"/>
            <a:endParaRPr lang="en-US" sz="1000" dirty="0">
              <a:solidFill>
                <a:schemeClr val="tx1">
                  <a:lumMod val="95000"/>
                  <a:lumOff val="5000"/>
                </a:schemeClr>
              </a:solidFill>
            </a:endParaRPr>
          </a:p>
          <a:p>
            <a:pPr lvl="1"/>
            <a:r>
              <a:rPr lang="en-US" sz="2000" dirty="0">
                <a:solidFill>
                  <a:schemeClr val="tx1">
                    <a:lumMod val="95000"/>
                    <a:lumOff val="5000"/>
                  </a:schemeClr>
                </a:solidFill>
              </a:rPr>
              <a:t>it will also boost protection to the other antigens in the hexavalent vaccine </a:t>
            </a:r>
          </a:p>
          <a:p>
            <a:pPr lvl="1"/>
            <a:endParaRPr lang="en-US" sz="800" dirty="0"/>
          </a:p>
          <a:p>
            <a:pPr marL="0" indent="0">
              <a:buNone/>
            </a:pPr>
            <a:r>
              <a:rPr lang="en-US" sz="2000" dirty="0"/>
              <a:t>The JCVI will keep emerging evidence, including ongoing epidemiology and disease incidence, under review.</a:t>
            </a:r>
            <a:endParaRPr lang="en-US" sz="2000" strike="sngStrike" dirty="0">
              <a:solidFill>
                <a:srgbClr val="FF0000"/>
              </a:solidFill>
            </a:endParaRPr>
          </a:p>
        </p:txBody>
      </p:sp>
      <p:sp>
        <p:nvSpPr>
          <p:cNvPr id="4" name="Footer Placeholder 3">
            <a:extLst>
              <a:ext uri="{FF2B5EF4-FFF2-40B4-BE49-F238E27FC236}">
                <a16:creationId xmlns:a16="http://schemas.microsoft.com/office/drawing/2014/main" id="{70008EB3-BE78-88FF-F4E3-F2151C007945}"/>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455765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65E39-CC4D-0699-11DE-B6880066150F}"/>
              </a:ext>
            </a:extLst>
          </p:cNvPr>
          <p:cNvSpPr>
            <a:spLocks noGrp="1"/>
          </p:cNvSpPr>
          <p:nvPr>
            <p:ph type="title"/>
          </p:nvPr>
        </p:nvSpPr>
        <p:spPr/>
        <p:txBody>
          <a:bodyPr/>
          <a:lstStyle/>
          <a:p>
            <a:r>
              <a:rPr lang="en-GB" dirty="0"/>
              <a:t>Moving the second dose of MMR</a:t>
            </a:r>
            <a:endParaRPr lang="en-US" dirty="0"/>
          </a:p>
        </p:txBody>
      </p:sp>
      <p:sp>
        <p:nvSpPr>
          <p:cNvPr id="3" name="Content Placeholder 2">
            <a:extLst>
              <a:ext uri="{FF2B5EF4-FFF2-40B4-BE49-F238E27FC236}">
                <a16:creationId xmlns:a16="http://schemas.microsoft.com/office/drawing/2014/main" id="{ACC0FDB4-9684-F604-F3EF-FB25422C6D86}"/>
              </a:ext>
            </a:extLst>
          </p:cNvPr>
          <p:cNvSpPr>
            <a:spLocks noGrp="1"/>
          </p:cNvSpPr>
          <p:nvPr>
            <p:ph idx="1"/>
          </p:nvPr>
        </p:nvSpPr>
        <p:spPr>
          <a:xfrm>
            <a:off x="330206" y="1584325"/>
            <a:ext cx="11123857" cy="4569413"/>
          </a:xfrm>
        </p:spPr>
        <p:txBody>
          <a:bodyPr>
            <a:normAutofit fontScale="92500" lnSpcReduction="20000"/>
          </a:bodyPr>
          <a:lstStyle/>
          <a:p>
            <a:pPr>
              <a:lnSpc>
                <a:spcPct val="120000"/>
              </a:lnSpc>
            </a:pPr>
            <a:r>
              <a:rPr lang="en-US" sz="1800" dirty="0"/>
              <a:t>the new 18 months </a:t>
            </a:r>
            <a:r>
              <a:rPr lang="en-US" sz="1800" dirty="0">
                <a:solidFill>
                  <a:schemeClr val="tx1">
                    <a:lumMod val="95000"/>
                    <a:lumOff val="5000"/>
                  </a:schemeClr>
                </a:solidFill>
              </a:rPr>
              <a:t>appointment provides an opportunity for the second dose of MMR vaccine to be brought forward from 3 years 4 months to 18 months of age</a:t>
            </a:r>
            <a:endParaRPr lang="en-US" sz="1000" dirty="0">
              <a:solidFill>
                <a:schemeClr val="tx1">
                  <a:lumMod val="95000"/>
                  <a:lumOff val="5000"/>
                </a:schemeClr>
              </a:solidFill>
            </a:endParaRPr>
          </a:p>
          <a:p>
            <a:pPr lvl="1">
              <a:lnSpc>
                <a:spcPct val="120000"/>
              </a:lnSpc>
            </a:pPr>
            <a:r>
              <a:rPr lang="en-US" sz="1800" dirty="0">
                <a:solidFill>
                  <a:schemeClr val="tx1">
                    <a:lumMod val="95000"/>
                    <a:lumOff val="5000"/>
                  </a:schemeClr>
                </a:solidFill>
              </a:rPr>
              <a:t>the main reason for bringing the second dose of MMR forward is to improve coverage and reduce the likelihood of measles outbreaks</a:t>
            </a:r>
          </a:p>
          <a:p>
            <a:pPr lvl="1">
              <a:lnSpc>
                <a:spcPct val="120000"/>
              </a:lnSpc>
            </a:pPr>
            <a:r>
              <a:rPr lang="en-US" sz="1800" dirty="0">
                <a:solidFill>
                  <a:schemeClr val="tx1">
                    <a:lumMod val="95000"/>
                    <a:lumOff val="5000"/>
                  </a:schemeClr>
                </a:solidFill>
              </a:rPr>
              <a:t>in areas of London where the second dose of MMR was brought forward in response to local measles outbreaks in the 2000s, second dose coverage increased by an average of 3.3%*</a:t>
            </a:r>
          </a:p>
          <a:p>
            <a:pPr lvl="1">
              <a:lnSpc>
                <a:spcPct val="120000"/>
              </a:lnSpc>
            </a:pPr>
            <a:r>
              <a:rPr lang="en-US" sz="1800" dirty="0">
                <a:solidFill>
                  <a:schemeClr val="tx1">
                    <a:lumMod val="95000"/>
                    <a:lumOff val="5000"/>
                  </a:schemeClr>
                </a:solidFill>
              </a:rPr>
              <a:t>several London boroughs have continued to administer the second MMR at age 18 months to improve their vaccine uptake </a:t>
            </a:r>
          </a:p>
          <a:p>
            <a:pPr marL="457200" lvl="1" indent="0">
              <a:lnSpc>
                <a:spcPct val="120000"/>
              </a:lnSpc>
              <a:buNone/>
            </a:pPr>
            <a:endParaRPr lang="en-US" sz="1100" dirty="0">
              <a:solidFill>
                <a:schemeClr val="tx1">
                  <a:lumMod val="95000"/>
                  <a:lumOff val="5000"/>
                </a:schemeClr>
              </a:solidFill>
            </a:endParaRPr>
          </a:p>
          <a:p>
            <a:pPr>
              <a:lnSpc>
                <a:spcPct val="120000"/>
              </a:lnSpc>
            </a:pPr>
            <a:r>
              <a:rPr lang="en-US" sz="1800" dirty="0">
                <a:solidFill>
                  <a:schemeClr val="tx1">
                    <a:lumMod val="95000"/>
                    <a:lumOff val="5000"/>
                  </a:schemeClr>
                </a:solidFill>
              </a:rPr>
              <a:t>the JCVI considers the likely added benefit of increasing uptake of second MMR further justifies the additional routine immunisation appointment</a:t>
            </a:r>
          </a:p>
          <a:p>
            <a:pPr>
              <a:lnSpc>
                <a:spcPct val="120000"/>
              </a:lnSpc>
            </a:pPr>
            <a:r>
              <a:rPr lang="en-US" sz="1800" dirty="0">
                <a:solidFill>
                  <a:schemeClr val="tx1">
                    <a:lumMod val="95000"/>
                    <a:lumOff val="5000"/>
                  </a:schemeClr>
                </a:solidFill>
              </a:rPr>
              <a:t>if the second MMR is not received at 18 months, there is a further opportunity to give it at 3 years and 4 months with the dTaP/IPV booster vaccine </a:t>
            </a:r>
          </a:p>
          <a:p>
            <a:pPr marL="0" indent="0">
              <a:lnSpc>
                <a:spcPct val="120000"/>
              </a:lnSpc>
              <a:buNone/>
            </a:pPr>
            <a:endParaRPr lang="en-US" sz="900" dirty="0">
              <a:solidFill>
                <a:schemeClr val="tx1">
                  <a:lumMod val="95000"/>
                  <a:lumOff val="5000"/>
                </a:schemeClr>
              </a:solidFill>
            </a:endParaRPr>
          </a:p>
          <a:p>
            <a:pPr marL="0" indent="0">
              <a:lnSpc>
                <a:spcPct val="120000"/>
              </a:lnSpc>
              <a:buNone/>
            </a:pPr>
            <a:r>
              <a:rPr lang="en-US" sz="1100" dirty="0">
                <a:solidFill>
                  <a:schemeClr val="tx1">
                    <a:lumMod val="95000"/>
                    <a:lumOff val="5000"/>
                  </a:schemeClr>
                </a:solidFill>
              </a:rPr>
              <a:t>*</a:t>
            </a:r>
            <a:r>
              <a:rPr lang="en-US" sz="1100" dirty="0"/>
              <a:t>Lacy J and others (2022). ‘Impact of an accelerated measles-mumps-rubella (MMR) vaccine scheduled on vaccine coverage: an ecological study among London children, 2012-2018’ Vaccine: volume 40, issue 3, pages 444 to 449</a:t>
            </a:r>
          </a:p>
        </p:txBody>
      </p:sp>
      <p:sp>
        <p:nvSpPr>
          <p:cNvPr id="4" name="Footer Placeholder 3">
            <a:extLst>
              <a:ext uri="{FF2B5EF4-FFF2-40B4-BE49-F238E27FC236}">
                <a16:creationId xmlns:a16="http://schemas.microsoft.com/office/drawing/2014/main" id="{33DD12DB-32A4-E3AB-91A5-D91A4D0E7CC0}"/>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2457113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08EF7-8A91-C870-4A5A-831E9B024328}"/>
              </a:ext>
            </a:extLst>
          </p:cNvPr>
          <p:cNvSpPr>
            <a:spLocks noGrp="1"/>
          </p:cNvSpPr>
          <p:nvPr>
            <p:ph type="title"/>
          </p:nvPr>
        </p:nvSpPr>
        <p:spPr/>
        <p:txBody>
          <a:bodyPr/>
          <a:lstStyle/>
          <a:p>
            <a:r>
              <a:rPr lang="en-GB" dirty="0"/>
              <a:t>New schedule from 1</a:t>
            </a:r>
            <a:r>
              <a:rPr lang="en-GB" baseline="30000" dirty="0"/>
              <a:t>st</a:t>
            </a:r>
            <a:r>
              <a:rPr lang="en-GB" dirty="0"/>
              <a:t> July 2025</a:t>
            </a:r>
          </a:p>
        </p:txBody>
      </p:sp>
      <p:sp>
        <p:nvSpPr>
          <p:cNvPr id="3" name="Content Placeholder 2">
            <a:extLst>
              <a:ext uri="{FF2B5EF4-FFF2-40B4-BE49-F238E27FC236}">
                <a16:creationId xmlns:a16="http://schemas.microsoft.com/office/drawing/2014/main" id="{D92253AE-5FAB-9359-32D8-FBE2EAE8EA96}"/>
              </a:ext>
            </a:extLst>
          </p:cNvPr>
          <p:cNvSpPr>
            <a:spLocks noGrp="1"/>
          </p:cNvSpPr>
          <p:nvPr>
            <p:ph idx="1"/>
          </p:nvPr>
        </p:nvSpPr>
        <p:spPr/>
        <p:txBody>
          <a:bodyPr>
            <a:normAutofit fontScale="92500" lnSpcReduction="10000"/>
          </a:bodyPr>
          <a:lstStyle/>
          <a:p>
            <a:pPr>
              <a:lnSpc>
                <a:spcPct val="100000"/>
              </a:lnSpc>
              <a:buClrTx/>
            </a:pPr>
            <a:r>
              <a:rPr lang="en-US" altLang="en-US" dirty="0">
                <a:solidFill>
                  <a:srgbClr val="0B0C0C"/>
                </a:solidFill>
                <a:latin typeface="+mj-lt"/>
              </a:rPr>
              <a:t>a</a:t>
            </a:r>
            <a:r>
              <a:rPr lang="en-US" altLang="en-US" sz="2400" dirty="0">
                <a:solidFill>
                  <a:srgbClr val="0B0C0C"/>
                </a:solidFill>
                <a:latin typeface="+mj-lt"/>
              </a:rPr>
              <a:t>s the </a:t>
            </a:r>
            <a:r>
              <a:rPr kumimoji="0" lang="en-US" altLang="en-US" sz="2400" b="0" i="0" u="none" strike="noStrike" cap="none" normalizeH="0" baseline="0" dirty="0">
                <a:ln>
                  <a:noFill/>
                </a:ln>
                <a:solidFill>
                  <a:srgbClr val="0B0C0C"/>
                </a:solidFill>
                <a:effectLst/>
                <a:latin typeface="+mj-lt"/>
              </a:rPr>
              <a:t>Menitorix</a:t>
            </a:r>
            <a:r>
              <a:rPr kumimoji="0" lang="en-US" altLang="en-US" sz="2400" b="0" i="0" u="none" strike="noStrike" cap="none" normalizeH="0" baseline="30000" dirty="0">
                <a:ln>
                  <a:noFill/>
                </a:ln>
                <a:effectLst/>
                <a:latin typeface="+mj-lt"/>
              </a:rPr>
              <a:t>®</a:t>
            </a:r>
            <a:r>
              <a:rPr kumimoji="0" lang="en-US" altLang="en-US" sz="2400" b="0" i="0" u="none" strike="noStrike" cap="none" normalizeH="0" baseline="0" dirty="0">
                <a:ln>
                  <a:noFill/>
                </a:ln>
                <a:solidFill>
                  <a:srgbClr val="0B0C0C"/>
                </a:solidFill>
                <a:effectLst/>
                <a:latin typeface="+mj-lt"/>
              </a:rPr>
              <a:t> vaccine will no longer be available for the routine schedule, but a booster dose of Hib vaccine is still required, the JCVI recommended a booster dose of the Hib-containing DTaP/IPV/Hib/HepB vaccine be given at 18 months of age</a:t>
            </a:r>
          </a:p>
          <a:p>
            <a:pPr>
              <a:lnSpc>
                <a:spcPct val="100000"/>
              </a:lnSpc>
              <a:buClrTx/>
            </a:pPr>
            <a:r>
              <a:rPr lang="en-US" altLang="en-US" dirty="0">
                <a:solidFill>
                  <a:srgbClr val="0B0C0C"/>
                </a:solidFill>
                <a:latin typeface="+mj-lt"/>
              </a:rPr>
              <a:t>i</a:t>
            </a:r>
            <a:r>
              <a:rPr kumimoji="0" lang="en-US" altLang="en-US" sz="2400" b="0" i="0" u="none" strike="noStrike" cap="none" normalizeH="0" baseline="0" dirty="0">
                <a:ln>
                  <a:noFill/>
                </a:ln>
                <a:solidFill>
                  <a:srgbClr val="0B0C0C"/>
                </a:solidFill>
                <a:effectLst/>
                <a:latin typeface="+mj-lt"/>
              </a:rPr>
              <a:t>nfants will continue to be o</a:t>
            </a:r>
            <a:r>
              <a:rPr lang="en-US" altLang="en-US" sz="2400" dirty="0">
                <a:solidFill>
                  <a:srgbClr val="0B0C0C"/>
                </a:solidFill>
                <a:latin typeface="+mj-lt"/>
              </a:rPr>
              <a:t>ffered 3 doses of </a:t>
            </a:r>
            <a:r>
              <a:rPr kumimoji="0" lang="en-US" altLang="en-US" sz="2400" b="0" i="0" u="none" strike="noStrike" cap="none" normalizeH="0" baseline="0" dirty="0">
                <a:ln>
                  <a:noFill/>
                </a:ln>
                <a:solidFill>
                  <a:srgbClr val="0B0C0C"/>
                </a:solidFill>
                <a:effectLst/>
                <a:latin typeface="+mj-lt"/>
              </a:rPr>
              <a:t>DTaP/IPV/Hib/HepB vaccine at 8, 12 and 16 weeks of age</a:t>
            </a:r>
          </a:p>
          <a:p>
            <a:pPr>
              <a:lnSpc>
                <a:spcPct val="100000"/>
              </a:lnSpc>
              <a:buClrTx/>
            </a:pPr>
            <a:r>
              <a:rPr lang="en-US" altLang="en-US" sz="2400" dirty="0">
                <a:solidFill>
                  <a:srgbClr val="0B0C0C"/>
                </a:solidFill>
                <a:latin typeface="+mj-lt"/>
              </a:rPr>
              <a:t>those born from 1 July 2024 should then be offered a fourth dose of </a:t>
            </a:r>
            <a:r>
              <a:rPr kumimoji="0" lang="en-US" altLang="en-US" sz="2400" b="0" i="0" u="none" strike="noStrike" cap="none" normalizeH="0" baseline="0" dirty="0">
                <a:ln>
                  <a:noFill/>
                </a:ln>
                <a:solidFill>
                  <a:srgbClr val="0B0C0C"/>
                </a:solidFill>
                <a:effectLst/>
                <a:latin typeface="+mj-lt"/>
              </a:rPr>
              <a:t>DTaP/IPV/Hib/HepB at a</a:t>
            </a:r>
            <a:r>
              <a:rPr lang="en-US" altLang="en-US" sz="2400" dirty="0">
                <a:solidFill>
                  <a:srgbClr val="0B0C0C"/>
                </a:solidFill>
                <a:latin typeface="+mj-lt"/>
              </a:rPr>
              <a:t> new vaccination appointment at 18 months</a:t>
            </a:r>
          </a:p>
          <a:p>
            <a:pPr>
              <a:lnSpc>
                <a:spcPct val="100000"/>
              </a:lnSpc>
              <a:buClrTx/>
            </a:pPr>
            <a:r>
              <a:rPr lang="en-US" altLang="en-US" dirty="0">
                <a:solidFill>
                  <a:srgbClr val="0B0C0C"/>
                </a:solidFill>
                <a:latin typeface="+mj-lt"/>
              </a:rPr>
              <a:t>t</a:t>
            </a:r>
            <a:r>
              <a:rPr kumimoji="0" lang="en-US" altLang="en-US" b="0" i="0" u="none" strike="noStrike" cap="none" normalizeH="0" baseline="0" dirty="0">
                <a:ln>
                  <a:noFill/>
                </a:ln>
                <a:solidFill>
                  <a:srgbClr val="0B0C0C"/>
                </a:solidFill>
                <a:effectLst/>
                <a:latin typeface="+mj-lt"/>
              </a:rPr>
              <a:t>his will replace the </a:t>
            </a:r>
            <a:r>
              <a:rPr kumimoji="0" lang="en-GB" altLang="en-US" sz="2400" b="0" i="0" u="none" strike="noStrike" cap="none" normalizeH="0" baseline="0" dirty="0">
                <a:ln>
                  <a:noFill/>
                </a:ln>
                <a:solidFill>
                  <a:srgbClr val="0B0C0C"/>
                </a:solidFill>
                <a:effectLst/>
                <a:latin typeface="+mj-lt"/>
              </a:rPr>
              <a:t>Hib component of the Hib/MenC (Menitorix</a:t>
            </a:r>
            <a:r>
              <a:rPr kumimoji="0" lang="en-GB" altLang="en-US" sz="2400" b="0" i="0" u="none" strike="noStrike" cap="none" normalizeH="0" baseline="30000" dirty="0">
                <a:ln>
                  <a:noFill/>
                </a:ln>
                <a:solidFill>
                  <a:srgbClr val="0B0C0C"/>
                </a:solidFill>
                <a:effectLst/>
                <a:latin typeface="+mj-lt"/>
              </a:rPr>
              <a:t>®</a:t>
            </a:r>
            <a:r>
              <a:rPr kumimoji="0" lang="en-GB" altLang="en-US" sz="2400" b="0" i="0" u="none" strike="noStrike" cap="none" normalizeH="0" baseline="0" dirty="0">
                <a:ln>
                  <a:noFill/>
                </a:ln>
                <a:solidFill>
                  <a:srgbClr val="0B0C0C"/>
                </a:solidFill>
                <a:effectLst/>
                <a:latin typeface="+mj-lt"/>
              </a:rPr>
              <a:t>) vaccine previously given at 12 months</a:t>
            </a:r>
          </a:p>
          <a:p>
            <a:pPr>
              <a:lnSpc>
                <a:spcPct val="100000"/>
              </a:lnSpc>
              <a:buClrTx/>
            </a:pPr>
            <a:r>
              <a:rPr lang="en-GB" dirty="0"/>
              <a:t>a dose of PCV13, MenB and first MMR vaccine should continue to be given at one year of age</a:t>
            </a:r>
          </a:p>
          <a:p>
            <a:pPr>
              <a:lnSpc>
                <a:spcPct val="100000"/>
              </a:lnSpc>
              <a:buClrTx/>
            </a:pPr>
            <a:r>
              <a:rPr lang="en-GB" dirty="0"/>
              <a:t>second dose of MMR should be given at 18 months</a:t>
            </a:r>
          </a:p>
        </p:txBody>
      </p:sp>
      <p:sp>
        <p:nvSpPr>
          <p:cNvPr id="4" name="Footer Placeholder 3">
            <a:extLst>
              <a:ext uri="{FF2B5EF4-FFF2-40B4-BE49-F238E27FC236}">
                <a16:creationId xmlns:a16="http://schemas.microsoft.com/office/drawing/2014/main" id="{B6FC1742-E56F-2F1D-D999-DF610C4540F6}"/>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125650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dirty="0"/>
              <a:t>Note to trainers</a:t>
            </a:r>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330205" y="1535876"/>
            <a:ext cx="9868043" cy="4713921"/>
          </a:xfrm>
        </p:spPr>
        <p:txBody>
          <a:bodyPr>
            <a:normAutofit/>
          </a:bodyPr>
          <a:lstStyle/>
          <a:p>
            <a:pPr>
              <a:lnSpc>
                <a:spcPct val="120000"/>
              </a:lnSpc>
              <a:spcBef>
                <a:spcPts val="0"/>
              </a:spcBef>
            </a:pPr>
            <a:r>
              <a:rPr lang="en-GB" sz="1800" dirty="0"/>
              <a:t>this slide set contains a collection of core slides for use by trainers for the delivery of training about the changes to the childhood vaccination programmes in 2025 and 2026</a:t>
            </a:r>
          </a:p>
          <a:p>
            <a:pPr marL="0" indent="0">
              <a:lnSpc>
                <a:spcPct val="120000"/>
              </a:lnSpc>
              <a:spcBef>
                <a:spcPts val="0"/>
              </a:spcBef>
              <a:buNone/>
            </a:pPr>
            <a:endParaRPr lang="en-GB" sz="1800" dirty="0"/>
          </a:p>
          <a:p>
            <a:pPr>
              <a:lnSpc>
                <a:spcPct val="120000"/>
              </a:lnSpc>
              <a:spcBef>
                <a:spcPts val="0"/>
              </a:spcBef>
            </a:pPr>
            <a:r>
              <a:rPr lang="en-GB" sz="1800" dirty="0"/>
              <a:t>trainers should select the slides required depending on the background and experience of the vaccinators they are training and according to the role they will have in delivering the childhood vaccination programme</a:t>
            </a:r>
          </a:p>
          <a:p>
            <a:pPr>
              <a:lnSpc>
                <a:spcPct val="120000"/>
              </a:lnSpc>
              <a:spcBef>
                <a:spcPts val="0"/>
              </a:spcBef>
            </a:pPr>
            <a:endParaRPr lang="en-GB" sz="1800" dirty="0"/>
          </a:p>
          <a:p>
            <a:pPr>
              <a:lnSpc>
                <a:spcPct val="120000"/>
              </a:lnSpc>
              <a:spcBef>
                <a:spcPts val="1200"/>
              </a:spcBef>
            </a:pPr>
            <a:r>
              <a:rPr lang="en-GB" sz="1800" dirty="0"/>
              <a:t>the information in this slide set was correct at time of publication but as updates to the slide set will be made when necessary, please check online to ensure you are using the latest version </a:t>
            </a:r>
          </a:p>
          <a:p>
            <a:pPr marL="0" indent="0">
              <a:lnSpc>
                <a:spcPct val="120000"/>
              </a:lnSpc>
              <a:spcBef>
                <a:spcPts val="1200"/>
              </a:spcBef>
              <a:buNone/>
            </a:pPr>
            <a:endParaRPr lang="en-GB" sz="1800" dirty="0"/>
          </a:p>
        </p:txBody>
      </p:sp>
      <p:sp>
        <p:nvSpPr>
          <p:cNvPr id="4" name="Footer Placeholder 3">
            <a:extLst>
              <a:ext uri="{FF2B5EF4-FFF2-40B4-BE49-F238E27FC236}">
                <a16:creationId xmlns:a16="http://schemas.microsoft.com/office/drawing/2014/main" id="{5B79C6AD-4599-4E20-8042-28EB34C17B42}"/>
              </a:ext>
            </a:extLst>
          </p:cNvPr>
          <p:cNvSpPr>
            <a:spLocks noGrp="1"/>
          </p:cNvSpPr>
          <p:nvPr>
            <p:ph type="ftr" sz="quarter" idx="10"/>
          </p:nvPr>
        </p:nvSpPr>
        <p:spPr/>
        <p:txBody>
          <a:bodyPr/>
          <a:lstStyle/>
          <a:p>
            <a:pPr>
              <a:defRPr/>
            </a:pPr>
            <a:r>
              <a:rPr lang="en-GB" dirty="0"/>
              <a:t>Changes to the routine childhood immunisation programme in 2025 and 2026</a:t>
            </a:r>
            <a:endParaRPr kumimoji="0" lang="en-GB" sz="1400" b="0" i="0" u="none" strike="noStrike" kern="1200" cap="none" spc="0" normalizeH="0" baseline="0" noProof="0" dirty="0">
              <a:ln>
                <a:noFill/>
              </a:ln>
              <a:solidFill>
                <a:prstClr val="white"/>
              </a:solidFill>
              <a:effectLst/>
              <a:highlight>
                <a:srgbClr val="FF00FF"/>
              </a:highligh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19F32-A1FA-0EA1-3FB3-BC325B9188A9}"/>
              </a:ext>
            </a:extLst>
          </p:cNvPr>
          <p:cNvSpPr>
            <a:spLocks noGrp="1"/>
          </p:cNvSpPr>
          <p:nvPr>
            <p:ph type="title"/>
          </p:nvPr>
        </p:nvSpPr>
        <p:spPr/>
        <p:txBody>
          <a:bodyPr>
            <a:normAutofit fontScale="90000"/>
          </a:bodyPr>
          <a:lstStyle/>
          <a:p>
            <a:r>
              <a:rPr lang="en-GB" dirty="0"/>
              <a:t>Implementing the changes: timeline and eligibility </a:t>
            </a:r>
            <a:endParaRPr lang="en-US" dirty="0"/>
          </a:p>
        </p:txBody>
      </p:sp>
      <p:sp>
        <p:nvSpPr>
          <p:cNvPr id="3" name="Content Placeholder 2">
            <a:extLst>
              <a:ext uri="{FF2B5EF4-FFF2-40B4-BE49-F238E27FC236}">
                <a16:creationId xmlns:a16="http://schemas.microsoft.com/office/drawing/2014/main" id="{BA02002B-78F2-A553-0390-67656D44E8E8}"/>
              </a:ext>
            </a:extLst>
          </p:cNvPr>
          <p:cNvSpPr>
            <a:spLocks noGrp="1"/>
          </p:cNvSpPr>
          <p:nvPr>
            <p:ph sz="half" idx="1"/>
          </p:nvPr>
        </p:nvSpPr>
        <p:spPr>
          <a:xfrm>
            <a:off x="378238" y="1707290"/>
            <a:ext cx="10852746" cy="4564417"/>
          </a:xfrm>
        </p:spPr>
        <p:txBody>
          <a:bodyPr>
            <a:normAutofit lnSpcReduction="10000"/>
          </a:bodyPr>
          <a:lstStyle/>
          <a:p>
            <a:pPr marL="0" indent="0" algn="l" rtl="0" fontAlgn="base">
              <a:buNone/>
            </a:pPr>
            <a:r>
              <a:rPr lang="en-GB" sz="2400" b="1" i="0" dirty="0">
                <a:effectLst/>
                <a:latin typeface="+mn-lt"/>
              </a:rPr>
              <a:t>All children who have their first birthday on or after 1 July 2025 (DOB on/after 01/07/24</a:t>
            </a:r>
            <a:r>
              <a:rPr lang="en-GB" sz="2400" b="0" i="0" dirty="0">
                <a:effectLst/>
                <a:latin typeface="+mn-lt"/>
              </a:rPr>
              <a:t>): </a:t>
            </a:r>
          </a:p>
          <a:p>
            <a:pPr fontAlgn="base"/>
            <a:r>
              <a:rPr lang="en-GB" dirty="0">
                <a:latin typeface="+mn-lt"/>
              </a:rPr>
              <a:t>should still be </a:t>
            </a:r>
            <a:r>
              <a:rPr lang="en-GB" sz="2400" b="0" i="0" dirty="0">
                <a:effectLst/>
                <a:latin typeface="+mn-lt"/>
              </a:rPr>
              <a:t>offered first MMR, second PCV13 and third MenB at their one-year-of-age vaccination appointment but will not be offered Hib/MenC (Menitorix</a:t>
            </a:r>
            <a:r>
              <a:rPr kumimoji="0" lang="en-GB" altLang="en-US" sz="2400" b="0" i="0" u="none" strike="noStrike" cap="none" normalizeH="0" baseline="30000" dirty="0">
                <a:ln>
                  <a:noFill/>
                </a:ln>
                <a:solidFill>
                  <a:srgbClr val="0B0C0C"/>
                </a:solidFill>
                <a:effectLst/>
                <a:latin typeface="+mj-lt"/>
              </a:rPr>
              <a:t>®</a:t>
            </a:r>
            <a:r>
              <a:rPr lang="en-GB" sz="2400" b="0" i="0" dirty="0">
                <a:effectLst/>
                <a:latin typeface="+mn-lt"/>
              </a:rPr>
              <a:t>) </a:t>
            </a:r>
          </a:p>
          <a:p>
            <a:pPr fontAlgn="base"/>
            <a:r>
              <a:rPr lang="en-GB" sz="2400" b="0" i="0" dirty="0">
                <a:effectLst/>
                <a:latin typeface="+mn-lt"/>
              </a:rPr>
              <a:t>should be offered a hexavalent (DTaP/IPV/Hib/HepB) booster dose at a new 18-month routine vaccination appointment (starting from 1 January 2026) </a:t>
            </a:r>
          </a:p>
          <a:p>
            <a:pPr fontAlgn="base"/>
            <a:r>
              <a:rPr lang="en-GB" sz="2400" b="0" i="0" dirty="0">
                <a:effectLst/>
                <a:latin typeface="+mn-lt"/>
              </a:rPr>
              <a:t>will be offered their </a:t>
            </a:r>
            <a:r>
              <a:rPr lang="en-GB" dirty="0">
                <a:latin typeface="+mn-lt"/>
              </a:rPr>
              <a:t>second </a:t>
            </a:r>
            <a:r>
              <a:rPr lang="en-GB" sz="2400" b="0" i="0" dirty="0">
                <a:effectLst/>
                <a:latin typeface="+mn-lt"/>
              </a:rPr>
              <a:t>dose of MMR at the 18-month appointment </a:t>
            </a:r>
          </a:p>
          <a:p>
            <a:pPr fontAlgn="base"/>
            <a:r>
              <a:rPr lang="en-GB" sz="2400" b="0" i="0" dirty="0">
                <a:effectLst/>
                <a:latin typeface="+mn-lt"/>
              </a:rPr>
              <a:t>should then attend at 3 years 4 months of age for their dTaP/IPV booster vaccine </a:t>
            </a:r>
            <a:endParaRPr lang="en-GB" b="0" i="0" dirty="0">
              <a:effectLst/>
              <a:latin typeface="+mn-lt"/>
            </a:endParaRPr>
          </a:p>
          <a:p>
            <a:pPr marL="0" indent="0" algn="l" rtl="0" fontAlgn="base">
              <a:buNone/>
            </a:pPr>
            <a:endParaRPr lang="en-GB" b="0" i="0" dirty="0">
              <a:effectLst/>
              <a:latin typeface="+mn-lt"/>
            </a:endParaRPr>
          </a:p>
          <a:p>
            <a:pPr marL="0" indent="0" algn="l" rtl="0" fontAlgn="base">
              <a:buNone/>
            </a:pPr>
            <a:r>
              <a:rPr lang="en-GB" sz="2400" b="0" i="0" dirty="0">
                <a:effectLst/>
                <a:latin typeface="+mn-lt"/>
              </a:rPr>
              <a:t> </a:t>
            </a:r>
            <a:endParaRPr lang="en-GB" b="0" i="0" dirty="0">
              <a:effectLst/>
              <a:latin typeface="+mn-lt"/>
            </a:endParaRPr>
          </a:p>
        </p:txBody>
      </p:sp>
      <p:sp>
        <p:nvSpPr>
          <p:cNvPr id="5" name="Footer Placeholder 4">
            <a:extLst>
              <a:ext uri="{FF2B5EF4-FFF2-40B4-BE49-F238E27FC236}">
                <a16:creationId xmlns:a16="http://schemas.microsoft.com/office/drawing/2014/main" id="{A00B1677-9FE6-2B0A-BD0F-9142C0526B7D}"/>
              </a:ext>
            </a:extLst>
          </p:cNvPr>
          <p:cNvSpPr>
            <a:spLocks noGrp="1"/>
          </p:cNvSpPr>
          <p:nvPr>
            <p:ph type="ftr" sz="quarter" idx="10"/>
          </p:nvPr>
        </p:nvSpPr>
        <p:spPr>
          <a:xfrm>
            <a:off x="726961" y="6438850"/>
            <a:ext cx="10007606" cy="363600"/>
          </a:xfrm>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2929285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19F32-A1FA-0EA1-3FB3-BC325B9188A9}"/>
              </a:ext>
            </a:extLst>
          </p:cNvPr>
          <p:cNvSpPr>
            <a:spLocks noGrp="1"/>
          </p:cNvSpPr>
          <p:nvPr>
            <p:ph type="title"/>
          </p:nvPr>
        </p:nvSpPr>
        <p:spPr/>
        <p:txBody>
          <a:bodyPr>
            <a:normAutofit fontScale="90000"/>
          </a:bodyPr>
          <a:lstStyle/>
          <a:p>
            <a:r>
              <a:rPr lang="en-GB" dirty="0"/>
              <a:t>Implementing the changes: timeline and eligibility </a:t>
            </a:r>
            <a:endParaRPr lang="en-US" dirty="0"/>
          </a:p>
        </p:txBody>
      </p:sp>
      <p:sp>
        <p:nvSpPr>
          <p:cNvPr id="3" name="Content Placeholder 2">
            <a:extLst>
              <a:ext uri="{FF2B5EF4-FFF2-40B4-BE49-F238E27FC236}">
                <a16:creationId xmlns:a16="http://schemas.microsoft.com/office/drawing/2014/main" id="{BA02002B-78F2-A553-0390-67656D44E8E8}"/>
              </a:ext>
            </a:extLst>
          </p:cNvPr>
          <p:cNvSpPr>
            <a:spLocks noGrp="1"/>
          </p:cNvSpPr>
          <p:nvPr>
            <p:ph sz="half" idx="1"/>
          </p:nvPr>
        </p:nvSpPr>
        <p:spPr>
          <a:xfrm>
            <a:off x="330206" y="1513228"/>
            <a:ext cx="10852746" cy="4925622"/>
          </a:xfrm>
        </p:spPr>
        <p:txBody>
          <a:bodyPr>
            <a:noAutofit/>
          </a:bodyPr>
          <a:lstStyle/>
          <a:p>
            <a:pPr marL="0" indent="0" algn="l" rtl="0" fontAlgn="base">
              <a:lnSpc>
                <a:spcPct val="100000"/>
              </a:lnSpc>
              <a:buNone/>
            </a:pPr>
            <a:r>
              <a:rPr lang="en-GB" b="1" i="0" dirty="0">
                <a:effectLst/>
                <a:latin typeface="+mn-lt"/>
              </a:rPr>
              <a:t>Children who turned one year of age on or before 30 June 2025 (DOB on/before 30/06/24):</a:t>
            </a:r>
            <a:r>
              <a:rPr lang="en-GB" b="0" i="0" dirty="0">
                <a:effectLst/>
                <a:latin typeface="+mn-lt"/>
              </a:rPr>
              <a:t> </a:t>
            </a:r>
          </a:p>
          <a:p>
            <a:pPr algn="l" rtl="0" fontAlgn="base">
              <a:lnSpc>
                <a:spcPct val="100000"/>
              </a:lnSpc>
            </a:pPr>
            <a:r>
              <a:rPr lang="en-GB" b="0" i="0" dirty="0">
                <a:effectLst/>
                <a:latin typeface="+mn-lt"/>
              </a:rPr>
              <a:t>should continue to be offered Menitorix</a:t>
            </a:r>
            <a:r>
              <a:rPr lang="en-GB" sz="2400" baseline="30000" dirty="0"/>
              <a:t>®</a:t>
            </a:r>
            <a:r>
              <a:rPr lang="en-GB" b="0" i="0" dirty="0">
                <a:effectLst/>
                <a:latin typeface="+mn-lt"/>
              </a:rPr>
              <a:t> </a:t>
            </a:r>
            <a:r>
              <a:rPr lang="en-GB" dirty="0">
                <a:latin typeface="+mn-lt"/>
              </a:rPr>
              <a:t>at </a:t>
            </a:r>
            <a:r>
              <a:rPr lang="en-GB" b="0" i="0" dirty="0">
                <a:effectLst/>
                <a:latin typeface="+mn-lt"/>
              </a:rPr>
              <a:t>their one-year-of-age vaccination appointment as per the previous schedule along with their first MMR, second PCV13 and third MenB </a:t>
            </a:r>
          </a:p>
          <a:p>
            <a:pPr algn="l" rtl="0" fontAlgn="base">
              <a:lnSpc>
                <a:spcPct val="100000"/>
              </a:lnSpc>
            </a:pPr>
            <a:r>
              <a:rPr lang="en-GB" b="0" i="0" dirty="0">
                <a:effectLst/>
                <a:latin typeface="+mn-lt"/>
              </a:rPr>
              <a:t>if the national supply of Menitorix</a:t>
            </a:r>
            <a:r>
              <a:rPr lang="en-GB" sz="2400" baseline="30000" dirty="0"/>
              <a:t>®</a:t>
            </a:r>
            <a:r>
              <a:rPr lang="en-GB" b="0" i="0" dirty="0">
                <a:effectLst/>
                <a:latin typeface="+mn-lt"/>
              </a:rPr>
              <a:t> is exhausted before children in this birth cohort receive it (for children who are late coming for their one-year vaccines), these children should be offered a hexavalent vaccine instead of Menitorix</a:t>
            </a:r>
            <a:r>
              <a:rPr lang="en-GB" sz="2400" baseline="30000" dirty="0"/>
              <a:t>®</a:t>
            </a:r>
            <a:r>
              <a:rPr lang="en-GB" b="0" i="0" baseline="30000" dirty="0">
                <a:effectLst/>
                <a:latin typeface="+mn-lt"/>
              </a:rPr>
              <a:t> </a:t>
            </a:r>
            <a:r>
              <a:rPr lang="en-GB" b="0" i="0" dirty="0">
                <a:effectLst/>
                <a:latin typeface="+mn-lt"/>
              </a:rPr>
              <a:t>(alongside their PCV13, MenB and first MMR)</a:t>
            </a:r>
          </a:p>
          <a:p>
            <a:pPr marL="0" indent="0" algn="l" rtl="0" fontAlgn="base">
              <a:lnSpc>
                <a:spcPct val="100000"/>
              </a:lnSpc>
              <a:buNone/>
            </a:pPr>
            <a:endParaRPr lang="en-GB" sz="1100" b="0" i="0" dirty="0">
              <a:effectLst/>
              <a:latin typeface="+mn-lt"/>
            </a:endParaRPr>
          </a:p>
          <a:p>
            <a:pPr marL="0" indent="0" algn="l" rtl="0" fontAlgn="base">
              <a:lnSpc>
                <a:spcPct val="100000"/>
              </a:lnSpc>
              <a:buNone/>
            </a:pPr>
            <a:r>
              <a:rPr lang="en-GB" b="0" i="0" dirty="0">
                <a:effectLst/>
                <a:latin typeface="+mn-lt"/>
              </a:rPr>
              <a:t>These children should then be offered their booster dose of dTaP/IPV vaccine at 3 years 4 months, along with their second </a:t>
            </a:r>
            <a:r>
              <a:rPr lang="en-GB" i="0" dirty="0">
                <a:effectLst/>
                <a:latin typeface="+mn-lt"/>
              </a:rPr>
              <a:t>dose of MMR.</a:t>
            </a:r>
          </a:p>
        </p:txBody>
      </p:sp>
      <p:sp>
        <p:nvSpPr>
          <p:cNvPr id="5" name="Footer Placeholder 4">
            <a:extLst>
              <a:ext uri="{FF2B5EF4-FFF2-40B4-BE49-F238E27FC236}">
                <a16:creationId xmlns:a16="http://schemas.microsoft.com/office/drawing/2014/main" id="{A00B1677-9FE6-2B0A-BD0F-9142C0526B7D}"/>
              </a:ext>
            </a:extLst>
          </p:cNvPr>
          <p:cNvSpPr>
            <a:spLocks noGrp="1"/>
          </p:cNvSpPr>
          <p:nvPr>
            <p:ph type="ftr" sz="quarter" idx="10"/>
          </p:nvPr>
        </p:nvSpPr>
        <p:spPr>
          <a:xfrm>
            <a:off x="726961" y="6438850"/>
            <a:ext cx="10007606" cy="363600"/>
          </a:xfrm>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2712318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2F99-25A6-CC57-C40F-911D0EA379F8}"/>
              </a:ext>
            </a:extLst>
          </p:cNvPr>
          <p:cNvSpPr>
            <a:spLocks noGrp="1"/>
          </p:cNvSpPr>
          <p:nvPr>
            <p:ph type="ctrTitle"/>
          </p:nvPr>
        </p:nvSpPr>
        <p:spPr/>
        <p:txBody>
          <a:bodyPr/>
          <a:lstStyle/>
          <a:p>
            <a:r>
              <a:rPr lang="en-GB" sz="4000" b="1" i="0" dirty="0">
                <a:effectLst/>
                <a:latin typeface="Arial" panose="020B0604020202020204" pitchFamily="34" charset="0"/>
              </a:rPr>
              <a:t>Infants eligible for the selective Hepatitis B vaccination programme </a:t>
            </a:r>
            <a:r>
              <a:rPr lang="en-GB" sz="4000" b="0" i="0" dirty="0">
                <a:effectLst/>
                <a:latin typeface="Arial" panose="020B0604020202020204" pitchFamily="34" charset="0"/>
              </a:rPr>
              <a:t> </a:t>
            </a:r>
            <a:endParaRPr lang="en-GB" dirty="0"/>
          </a:p>
        </p:txBody>
      </p:sp>
    </p:spTree>
    <p:extLst>
      <p:ext uri="{BB962C8B-B14F-4D97-AF65-F5344CB8AC3E}">
        <p14:creationId xmlns:p14="http://schemas.microsoft.com/office/powerpoint/2010/main" val="2497787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137F-E5C4-E160-4FBC-E9535C22A914}"/>
              </a:ext>
            </a:extLst>
          </p:cNvPr>
          <p:cNvSpPr>
            <a:spLocks noGrp="1"/>
          </p:cNvSpPr>
          <p:nvPr>
            <p:ph type="title"/>
          </p:nvPr>
        </p:nvSpPr>
        <p:spPr/>
        <p:txBody>
          <a:bodyPr>
            <a:normAutofit fontScale="90000"/>
          </a:bodyPr>
          <a:lstStyle/>
          <a:p>
            <a:r>
              <a:rPr lang="en-GB" dirty="0"/>
              <a:t>Infants eligible for the selective Hepatitis B vaccination programme </a:t>
            </a:r>
          </a:p>
        </p:txBody>
      </p:sp>
      <p:sp>
        <p:nvSpPr>
          <p:cNvPr id="3" name="Content Placeholder 2">
            <a:extLst>
              <a:ext uri="{FF2B5EF4-FFF2-40B4-BE49-F238E27FC236}">
                <a16:creationId xmlns:a16="http://schemas.microsoft.com/office/drawing/2014/main" id="{173F3196-7690-4820-77BE-5005FA7E373B}"/>
              </a:ext>
            </a:extLst>
          </p:cNvPr>
          <p:cNvSpPr>
            <a:spLocks noGrp="1"/>
          </p:cNvSpPr>
          <p:nvPr>
            <p:ph idx="1"/>
          </p:nvPr>
        </p:nvSpPr>
        <p:spPr/>
        <p:txBody>
          <a:bodyPr>
            <a:normAutofit fontScale="92500" lnSpcReduction="10000"/>
          </a:bodyPr>
          <a:lstStyle/>
          <a:p>
            <a:pPr marL="0" indent="0" algn="l" rtl="0" fontAlgn="base">
              <a:buNone/>
            </a:pPr>
            <a:r>
              <a:rPr lang="en-GB" sz="1800" b="0" i="0" dirty="0">
                <a:solidFill>
                  <a:srgbClr val="000000"/>
                </a:solidFill>
                <a:effectLst/>
                <a:latin typeface="Arial" panose="020B0604020202020204" pitchFamily="34" charset="0"/>
              </a:rPr>
              <a:t>As a result of the introduction of a </a:t>
            </a:r>
            <a:r>
              <a:rPr lang="en-GB" sz="1800" dirty="0">
                <a:solidFill>
                  <a:srgbClr val="000000"/>
                </a:solidFill>
              </a:rPr>
              <a:t>fourth </a:t>
            </a:r>
            <a:r>
              <a:rPr lang="en-GB" sz="1800" b="0" i="0" dirty="0">
                <a:solidFill>
                  <a:srgbClr val="000000"/>
                </a:solidFill>
                <a:effectLst/>
                <a:latin typeface="Arial" panose="020B0604020202020204" pitchFamily="34" charset="0"/>
              </a:rPr>
              <a:t>hexavalent vaccine at 18 months from 1 January 2026, the JCVI have also recommended a change to the selective hepatitis B vaccination programme for children born to mothers who test positive for hepatitis B: </a:t>
            </a:r>
          </a:p>
          <a:p>
            <a:pPr marL="0" indent="0" algn="l" rtl="0" fontAlgn="base">
              <a:buNone/>
            </a:pPr>
            <a:endParaRPr lang="en-GB" sz="1300" b="0" i="0" dirty="0">
              <a:solidFill>
                <a:srgbClr val="000000"/>
              </a:solidFill>
              <a:effectLst/>
              <a:latin typeface="Segoe UI" panose="020B0502040204020203" pitchFamily="34" charset="0"/>
            </a:endParaRPr>
          </a:p>
          <a:p>
            <a:pPr marL="0" indent="0" algn="l" rtl="0" fontAlgn="base">
              <a:buNone/>
            </a:pPr>
            <a:r>
              <a:rPr lang="en-GB" sz="1800" b="1" i="0" dirty="0">
                <a:solidFill>
                  <a:srgbClr val="000000"/>
                </a:solidFill>
                <a:effectLst/>
                <a:latin typeface="Arial" panose="020B0604020202020204" pitchFamily="34" charset="0"/>
              </a:rPr>
              <a:t>Children born on or after 1 July 2024 who are on the selective hepatitis B vaccination programme </a:t>
            </a:r>
            <a:r>
              <a:rPr lang="en-GB" sz="1800" b="0" i="0" dirty="0">
                <a:solidFill>
                  <a:srgbClr val="000000"/>
                </a:solidFill>
                <a:effectLst/>
                <a:latin typeface="Arial" panose="020B0604020202020204" pitchFamily="34" charset="0"/>
              </a:rPr>
              <a:t>will no longer be offered a monovalent vaccine at 12 months of age as they will now receive a further dose of hepatitis B vaccine as part of the hexavalent vaccine being offered at 18 months. </a:t>
            </a:r>
          </a:p>
          <a:p>
            <a:pPr marL="0" indent="0" algn="l" rtl="0" fontAlgn="base">
              <a:buNone/>
            </a:pPr>
            <a:r>
              <a:rPr lang="en-GB" sz="1800" b="0" i="0" dirty="0">
                <a:solidFill>
                  <a:srgbClr val="000000"/>
                </a:solidFill>
                <a:effectLst/>
                <a:latin typeface="Arial" panose="020B0604020202020204" pitchFamily="34" charset="0"/>
              </a:rPr>
              <a:t>However, it is important that these children are tested for infection using the Dried Blood Spot (DBS) test. DBS testing can be undertaken </a:t>
            </a:r>
            <a:r>
              <a:rPr lang="en-US" sz="1800" kern="0" dirty="0">
                <a:solidFill>
                  <a:srgbClr val="000000"/>
                </a:solidFill>
                <a:effectLst/>
                <a:latin typeface="Arial" panose="020B0604020202020204" pitchFamily="34" charset="0"/>
                <a:ea typeface="Yu Mincho" panose="02020400000000000000" pitchFamily="18" charset="-128"/>
              </a:rPr>
              <a:t>at any time between one year </a:t>
            </a:r>
            <a:r>
              <a:rPr lang="en-US" sz="1800" kern="0" dirty="0">
                <a:effectLst/>
                <a:latin typeface="Arial" panose="020B0604020202020204" pitchFamily="34" charset="0"/>
                <a:ea typeface="Yu Mincho" panose="02020400000000000000" pitchFamily="18" charset="-128"/>
              </a:rPr>
              <a:t>and 18 months of age, for example at an opportunistic healthcare attendance or at a routine appointment.</a:t>
            </a:r>
            <a:endParaRPr lang="en-GB" b="0" i="0" dirty="0">
              <a:solidFill>
                <a:srgbClr val="000000"/>
              </a:solidFill>
              <a:effectLst/>
              <a:latin typeface="Segoe UI" panose="020B0502040204020203" pitchFamily="34" charset="0"/>
            </a:endParaRPr>
          </a:p>
          <a:p>
            <a:pPr marL="0" indent="0" algn="l" rtl="0" fontAlgn="base">
              <a:buNone/>
            </a:pPr>
            <a:endParaRPr lang="en-GB" sz="1300" b="0" i="0" dirty="0">
              <a:solidFill>
                <a:srgbClr val="000000"/>
              </a:solidFill>
              <a:effectLst/>
              <a:latin typeface="Segoe UI" panose="020B0502040204020203" pitchFamily="34" charset="0"/>
            </a:endParaRPr>
          </a:p>
          <a:p>
            <a:pPr marL="0" indent="0" algn="l" rtl="0" fontAlgn="base">
              <a:buNone/>
            </a:pPr>
            <a:r>
              <a:rPr lang="en-GB" sz="1800" b="1" i="0" dirty="0">
                <a:solidFill>
                  <a:srgbClr val="000000"/>
                </a:solidFill>
                <a:effectLst/>
                <a:latin typeface="Arial" panose="020B0604020202020204" pitchFamily="34" charset="0"/>
              </a:rPr>
              <a:t>Children born on or before 30 June 2024</a:t>
            </a:r>
            <a:r>
              <a:rPr lang="en-GB" sz="1800" b="0" i="0" dirty="0">
                <a:solidFill>
                  <a:srgbClr val="000000"/>
                </a:solidFill>
                <a:effectLst/>
                <a:latin typeface="Arial" panose="020B0604020202020204" pitchFamily="34" charset="0"/>
              </a:rPr>
              <a:t> </a:t>
            </a:r>
            <a:r>
              <a:rPr lang="en-GB" sz="1800" b="1" i="0" dirty="0">
                <a:solidFill>
                  <a:srgbClr val="000000"/>
                </a:solidFill>
                <a:effectLst/>
                <a:latin typeface="Arial" panose="020B0604020202020204" pitchFamily="34" charset="0"/>
              </a:rPr>
              <a:t>who are on the selective hepatitis B vaccination programme </a:t>
            </a:r>
            <a:r>
              <a:rPr lang="en-GB" sz="1800" b="0" i="0" dirty="0">
                <a:solidFill>
                  <a:srgbClr val="000000"/>
                </a:solidFill>
                <a:effectLst/>
                <a:latin typeface="Arial" panose="020B0604020202020204" pitchFamily="34" charset="0"/>
              </a:rPr>
              <a:t>should continue to be offered a dose of monovalent hepatitis B vaccine with their other </a:t>
            </a:r>
            <a:r>
              <a:rPr lang="en-GB" sz="1800" dirty="0">
                <a:solidFill>
                  <a:srgbClr val="000000"/>
                </a:solidFill>
              </a:rPr>
              <a:t>one-</a:t>
            </a:r>
            <a:r>
              <a:rPr lang="en-GB" sz="1800" b="0" i="0" dirty="0">
                <a:solidFill>
                  <a:srgbClr val="000000"/>
                </a:solidFill>
                <a:effectLst/>
                <a:latin typeface="Arial" panose="020B0604020202020204" pitchFamily="34" charset="0"/>
              </a:rPr>
              <a:t>year vaccinations (Hib/MenC, MenB, MMR and PCV13) as per the previous schedule </a:t>
            </a:r>
          </a:p>
          <a:p>
            <a:pPr marL="0" indent="0" algn="l" rtl="0" fontAlgn="base">
              <a:buNone/>
            </a:pPr>
            <a:r>
              <a:rPr lang="en-GB" sz="1800" b="0" i="0" dirty="0">
                <a:solidFill>
                  <a:srgbClr val="000000"/>
                </a:solidFill>
                <a:effectLst/>
                <a:latin typeface="Arial" panose="020B0604020202020204" pitchFamily="34" charset="0"/>
              </a:rPr>
              <a:t>(if Hib/MenC no longer available, give DTaP/IPV/Hib/HepB and monovalent HepB vaccine would not be required)</a:t>
            </a:r>
          </a:p>
          <a:p>
            <a:pPr marL="0" indent="0" algn="l" rtl="0" fontAlgn="base">
              <a:buNone/>
            </a:pPr>
            <a:r>
              <a:rPr lang="en-GB" sz="1800" b="0" i="0" dirty="0">
                <a:solidFill>
                  <a:srgbClr val="000000"/>
                </a:solidFill>
                <a:effectLst/>
                <a:latin typeface="Arial" panose="020B0604020202020204" pitchFamily="34" charset="0"/>
              </a:rPr>
              <a:t>This age cohort should continue to be tested for infection from 12 months of age.</a:t>
            </a:r>
            <a:endParaRPr lang="en-GB" b="0" i="0" dirty="0">
              <a:solidFill>
                <a:srgbClr val="000000"/>
              </a:solidFill>
              <a:effectLst/>
              <a:latin typeface="Segoe UI" panose="020B0502040204020203" pitchFamily="34" charset="0"/>
            </a:endParaRPr>
          </a:p>
          <a:p>
            <a:pPr marL="0" indent="0">
              <a:buNone/>
            </a:pPr>
            <a:endParaRPr lang="en-GB" dirty="0"/>
          </a:p>
        </p:txBody>
      </p:sp>
      <p:sp>
        <p:nvSpPr>
          <p:cNvPr id="4" name="Footer Placeholder 3">
            <a:extLst>
              <a:ext uri="{FF2B5EF4-FFF2-40B4-BE49-F238E27FC236}">
                <a16:creationId xmlns:a16="http://schemas.microsoft.com/office/drawing/2014/main" id="{A997C868-92FE-434B-4EFE-479CC837EB03}"/>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2191122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2F99-25A6-CC57-C40F-911D0EA379F8}"/>
              </a:ext>
            </a:extLst>
          </p:cNvPr>
          <p:cNvSpPr>
            <a:spLocks noGrp="1"/>
          </p:cNvSpPr>
          <p:nvPr>
            <p:ph type="ctrTitle"/>
          </p:nvPr>
        </p:nvSpPr>
        <p:spPr/>
        <p:txBody>
          <a:bodyPr/>
          <a:lstStyle/>
          <a:p>
            <a:r>
              <a:rPr lang="en-GB" sz="4000" b="1" i="0" dirty="0">
                <a:effectLst/>
                <a:latin typeface="Arial" panose="020B0604020202020204" pitchFamily="34" charset="0"/>
              </a:rPr>
              <a:t>Overall summarie</a:t>
            </a:r>
            <a:r>
              <a:rPr lang="en-GB" b="1" dirty="0"/>
              <a:t>s of the 2025 and 2026 changes to the routine childhood </a:t>
            </a:r>
            <a:r>
              <a:rPr lang="en-GB" sz="4000" b="1" i="0" dirty="0">
                <a:effectLst/>
                <a:latin typeface="Arial" panose="020B0604020202020204" pitchFamily="34" charset="0"/>
              </a:rPr>
              <a:t>vaccination programme </a:t>
            </a:r>
            <a:r>
              <a:rPr lang="en-GB" sz="4000" b="0" i="0" dirty="0">
                <a:effectLst/>
                <a:latin typeface="Arial" panose="020B0604020202020204" pitchFamily="34" charset="0"/>
              </a:rPr>
              <a:t> </a:t>
            </a:r>
            <a:endParaRPr lang="en-GB" dirty="0"/>
          </a:p>
        </p:txBody>
      </p:sp>
    </p:spTree>
    <p:extLst>
      <p:ext uri="{BB962C8B-B14F-4D97-AF65-F5344CB8AC3E}">
        <p14:creationId xmlns:p14="http://schemas.microsoft.com/office/powerpoint/2010/main" val="3561993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2D97B-A864-5F8F-3ADE-8B99B5CE4A62}"/>
              </a:ext>
            </a:extLst>
          </p:cNvPr>
          <p:cNvSpPr>
            <a:spLocks noGrp="1"/>
          </p:cNvSpPr>
          <p:nvPr>
            <p:ph type="title"/>
          </p:nvPr>
        </p:nvSpPr>
        <p:spPr>
          <a:xfrm>
            <a:off x="330206" y="179416"/>
            <a:ext cx="10515600" cy="972607"/>
          </a:xfrm>
        </p:spPr>
        <p:txBody>
          <a:bodyPr anchor="t">
            <a:normAutofit/>
          </a:bodyPr>
          <a:lstStyle/>
          <a:p>
            <a:r>
              <a:rPr lang="en-GB" dirty="0"/>
              <a:t>Summary of changes for 2025 and 2026</a:t>
            </a:r>
            <a:endParaRPr lang="en-US" dirty="0"/>
          </a:p>
        </p:txBody>
      </p:sp>
      <p:sp>
        <p:nvSpPr>
          <p:cNvPr id="12" name="Content Placeholder 2">
            <a:extLst>
              <a:ext uri="{FF2B5EF4-FFF2-40B4-BE49-F238E27FC236}">
                <a16:creationId xmlns:a16="http://schemas.microsoft.com/office/drawing/2014/main" id="{5A70FA08-E9A3-6B8D-FBF1-571C4ACDB633}"/>
              </a:ext>
            </a:extLst>
          </p:cNvPr>
          <p:cNvSpPr>
            <a:spLocks noGrp="1"/>
          </p:cNvSpPr>
          <p:nvPr>
            <p:ph sz="half" idx="1"/>
          </p:nvPr>
        </p:nvSpPr>
        <p:spPr>
          <a:xfrm>
            <a:off x="330206" y="1721930"/>
            <a:ext cx="10007606" cy="4351338"/>
          </a:xfrm>
        </p:spPr>
        <p:txBody>
          <a:bodyPr>
            <a:normAutofit/>
          </a:bodyPr>
          <a:lstStyle/>
          <a:p>
            <a:pPr marL="342900" indent="-342900">
              <a:buSzPts val="1000"/>
              <a:buFont typeface="Symbol" panose="05050102010706020507" pitchFamily="18" charset="2"/>
              <a:buChar char=""/>
              <a:tabLst>
                <a:tab pos="457200" algn="l"/>
              </a:tabLst>
            </a:pPr>
            <a:r>
              <a:rPr lang="en-GB" sz="2000" dirty="0">
                <a:solidFill>
                  <a:srgbClr val="0B0C0C"/>
                </a:solidFill>
                <a:ea typeface="Times New Roman" panose="02020603050405020304" pitchFamily="18" charset="0"/>
              </a:rPr>
              <a:t>from 1 July 2025, in the infant schedule, MenB vaccine should be given at 8 and 12 weeks and PCV13 should be given at 16 weeks</a:t>
            </a:r>
          </a:p>
          <a:p>
            <a:pPr marL="342900" indent="-342900">
              <a:buSzPts val="1000"/>
              <a:buFont typeface="Symbol" panose="05050102010706020507" pitchFamily="18" charset="2"/>
              <a:buChar char=""/>
              <a:tabLst>
                <a:tab pos="457200" algn="l"/>
              </a:tabLst>
            </a:pPr>
            <a:r>
              <a:rPr lang="en-GB" sz="2000" dirty="0">
                <a:solidFill>
                  <a:srgbClr val="0B0C0C"/>
                </a:solidFill>
                <a:ea typeface="Times New Roman" panose="02020603050405020304" pitchFamily="18" charset="0"/>
              </a:rPr>
              <a:t>d</a:t>
            </a:r>
            <a:r>
              <a:rPr lang="en-GB" sz="2000" dirty="0">
                <a:solidFill>
                  <a:srgbClr val="0B0C0C"/>
                </a:solidFill>
                <a:effectLst/>
                <a:latin typeface="Arial" panose="020B0604020202020204" pitchFamily="34" charset="0"/>
                <a:ea typeface="Times New Roman" panose="02020603050405020304" pitchFamily="18" charset="0"/>
              </a:rPr>
              <a:t>ue to the success of the adolescent MenACWY programme in controlling meningococcal C disease across the population, a dose </a:t>
            </a:r>
            <a:r>
              <a:rPr lang="en-GB" sz="2000" dirty="0">
                <a:effectLst/>
                <a:latin typeface="Arial" panose="020B0604020202020204" pitchFamily="34" charset="0"/>
                <a:ea typeface="Times New Roman" panose="02020603050405020304" pitchFamily="18" charset="0"/>
              </a:rPr>
              <a:t>of men C-containing vaccine will no longer</a:t>
            </a:r>
            <a:r>
              <a:rPr lang="en-GB" sz="2000" dirty="0">
                <a:ea typeface="Times New Roman" panose="02020603050405020304" pitchFamily="18" charset="0"/>
              </a:rPr>
              <a:t> be</a:t>
            </a:r>
            <a:r>
              <a:rPr lang="en-GB" sz="2000" dirty="0">
                <a:effectLst/>
                <a:latin typeface="Arial" panose="020B0604020202020204" pitchFamily="34" charset="0"/>
                <a:ea typeface="Times New Roman" panose="02020603050405020304" pitchFamily="18" charset="0"/>
              </a:rPr>
              <a:t> </a:t>
            </a:r>
            <a:r>
              <a:rPr lang="en-GB" sz="2000" dirty="0">
                <a:solidFill>
                  <a:srgbClr val="0B0C0C"/>
                </a:solidFill>
                <a:effectLst/>
                <a:latin typeface="Arial" panose="020B0604020202020204" pitchFamily="34" charset="0"/>
                <a:ea typeface="Times New Roman" panose="02020603050405020304" pitchFamily="18" charset="0"/>
              </a:rPr>
              <a:t>recommended at</a:t>
            </a:r>
            <a:r>
              <a:rPr lang="en-GB" sz="2000" dirty="0">
                <a:effectLst/>
                <a:latin typeface="Arial" panose="020B0604020202020204" pitchFamily="34" charset="0"/>
                <a:ea typeface="Times New Roman" panose="02020603050405020304" pitchFamily="18" charset="0"/>
              </a:rPr>
              <a:t> age </a:t>
            </a:r>
            <a:r>
              <a:rPr lang="en-GB" sz="2000" dirty="0">
                <a:solidFill>
                  <a:srgbClr val="0B0C0C"/>
                </a:solidFill>
                <a:effectLst/>
                <a:latin typeface="Arial" panose="020B0604020202020204" pitchFamily="34" charset="0"/>
                <a:ea typeface="Times New Roman" panose="02020603050405020304" pitchFamily="18" charset="0"/>
              </a:rPr>
              <a:t>12 months</a:t>
            </a:r>
          </a:p>
          <a:p>
            <a:pPr marL="342900" indent="-342900">
              <a:buSzPts val="1000"/>
              <a:buFont typeface="Symbol" panose="05050102010706020507" pitchFamily="18" charset="2"/>
              <a:buChar char=""/>
              <a:tabLst>
                <a:tab pos="457200" algn="l"/>
              </a:tabLst>
            </a:pPr>
            <a:r>
              <a:rPr lang="en-GB" sz="2000" dirty="0">
                <a:solidFill>
                  <a:srgbClr val="0B0C0C"/>
                </a:solidFill>
                <a:ea typeface="Times New Roman" panose="02020603050405020304" pitchFamily="18" charset="0"/>
              </a:rPr>
              <a:t>protection against meningococcal infection will be maintained by the MenACWY adolescent vaccination programme </a:t>
            </a:r>
          </a:p>
          <a:p>
            <a:pPr marL="0" indent="0">
              <a:buSzPts val="1000"/>
              <a:buNone/>
              <a:tabLst>
                <a:tab pos="457200" algn="l"/>
              </a:tabLst>
            </a:pPr>
            <a:endParaRPr lang="en-GB" sz="1050" dirty="0">
              <a:solidFill>
                <a:srgbClr val="0B0C0C"/>
              </a:solidFill>
              <a:ea typeface="Times New Roman" panose="02020603050405020304" pitchFamily="18" charset="0"/>
            </a:endParaRPr>
          </a:p>
          <a:p>
            <a:pPr marL="0" indent="0">
              <a:buSzPts val="1000"/>
              <a:buNone/>
              <a:tabLst>
                <a:tab pos="457200" algn="l"/>
              </a:tabLst>
            </a:pPr>
            <a:r>
              <a:rPr lang="en-GB" sz="2000" dirty="0">
                <a:solidFill>
                  <a:srgbClr val="0B0C0C"/>
                </a:solidFill>
                <a:effectLst/>
                <a:latin typeface="Arial" panose="020B0604020202020204" pitchFamily="34" charset="0"/>
                <a:ea typeface="Times New Roman" panose="02020603050405020304" pitchFamily="18" charset="0"/>
              </a:rPr>
              <a:t>For children born </a:t>
            </a:r>
            <a:r>
              <a:rPr lang="en-GB" sz="2000" dirty="0">
                <a:solidFill>
                  <a:srgbClr val="0B0C0C"/>
                </a:solidFill>
                <a:ea typeface="Times New Roman" panose="02020603050405020304" pitchFamily="18" charset="0"/>
              </a:rPr>
              <a:t>on or after</a:t>
            </a:r>
            <a:r>
              <a:rPr lang="en-GB" sz="2000" dirty="0">
                <a:solidFill>
                  <a:srgbClr val="0B0C0C"/>
                </a:solidFill>
                <a:effectLst/>
                <a:latin typeface="Arial" panose="020B0604020202020204" pitchFamily="34" charset="0"/>
                <a:ea typeface="Times New Roman" panose="02020603050405020304" pitchFamily="18" charset="0"/>
              </a:rPr>
              <a:t> 1 July 2024:</a:t>
            </a:r>
          </a:p>
          <a:p>
            <a:pPr marL="342900" indent="-342900">
              <a:buSzPts val="1000"/>
              <a:buFont typeface="Symbol" panose="05050102010706020507" pitchFamily="18" charset="2"/>
              <a:buChar char=""/>
              <a:tabLst>
                <a:tab pos="457200" algn="l"/>
              </a:tabLst>
            </a:pPr>
            <a:r>
              <a:rPr lang="en-GB" sz="2000" dirty="0">
                <a:solidFill>
                  <a:srgbClr val="0B0C0C"/>
                </a:solidFill>
                <a:effectLst/>
                <a:latin typeface="Arial" panose="020B0604020202020204" pitchFamily="34" charset="0"/>
                <a:ea typeface="Times New Roman" panose="02020603050405020304" pitchFamily="18" charset="0"/>
              </a:rPr>
              <a:t>an additional dose of Hib-containing hexavalent vaccine (DTaP/IPV/Hib/HepB) should be given at </a:t>
            </a:r>
            <a:r>
              <a:rPr lang="en-GB" sz="2000" dirty="0">
                <a:effectLst/>
                <a:latin typeface="Arial" panose="020B0604020202020204" pitchFamily="34" charset="0"/>
                <a:ea typeface="Times New Roman" panose="02020603050405020304" pitchFamily="18" charset="0"/>
              </a:rPr>
              <a:t>age</a:t>
            </a:r>
            <a:r>
              <a:rPr lang="en-GB" sz="2000" dirty="0">
                <a:solidFill>
                  <a:srgbClr val="FF0000"/>
                </a:solidFill>
                <a:effectLst/>
                <a:latin typeface="Arial" panose="020B0604020202020204" pitchFamily="34" charset="0"/>
                <a:ea typeface="Times New Roman" panose="02020603050405020304" pitchFamily="18" charset="0"/>
              </a:rPr>
              <a:t> </a:t>
            </a:r>
            <a:r>
              <a:rPr lang="en-GB" sz="2000" dirty="0">
                <a:solidFill>
                  <a:srgbClr val="0B0C0C"/>
                </a:solidFill>
                <a:effectLst/>
                <a:latin typeface="Arial" panose="020B0604020202020204" pitchFamily="34" charset="0"/>
                <a:ea typeface="Times New Roman" panose="02020603050405020304" pitchFamily="18" charset="0"/>
              </a:rPr>
              <a:t>18 months (instead of Hib/MenC at 12 months)</a:t>
            </a:r>
          </a:p>
          <a:p>
            <a:pPr marL="342900" lvl="0" indent="-342900">
              <a:buSzPts val="1000"/>
              <a:buFont typeface="Symbol" panose="05050102010706020507" pitchFamily="18" charset="2"/>
              <a:buChar char=""/>
              <a:tabLst>
                <a:tab pos="457200" algn="l"/>
              </a:tabLst>
            </a:pPr>
            <a:r>
              <a:rPr lang="en-GB" sz="2000" dirty="0">
                <a:solidFill>
                  <a:srgbClr val="0B0C0C"/>
                </a:solidFill>
                <a:effectLst/>
                <a:latin typeface="Arial" panose="020B0604020202020204" pitchFamily="34" charset="0"/>
                <a:ea typeface="Times New Roman" panose="02020603050405020304" pitchFamily="18" charset="0"/>
              </a:rPr>
              <a:t>the second dose of MMR vaccine should be brought forward from 3 years 4 months to 18 months of age</a:t>
            </a:r>
          </a:p>
        </p:txBody>
      </p:sp>
      <p:sp>
        <p:nvSpPr>
          <p:cNvPr id="4" name="Footer Placeholder 3">
            <a:extLst>
              <a:ext uri="{FF2B5EF4-FFF2-40B4-BE49-F238E27FC236}">
                <a16:creationId xmlns:a16="http://schemas.microsoft.com/office/drawing/2014/main" id="{A4AD6CA2-412F-FB14-3EF5-C00C4829721F}"/>
              </a:ext>
            </a:extLst>
          </p:cNvPr>
          <p:cNvSpPr>
            <a:spLocks noGrp="1"/>
          </p:cNvSpPr>
          <p:nvPr>
            <p:ph type="ftr" sz="quarter" idx="10"/>
          </p:nvPr>
        </p:nvSpPr>
        <p:spPr>
          <a:xfrm>
            <a:off x="838200" y="6438850"/>
            <a:ext cx="10007606" cy="363600"/>
          </a:xfrm>
        </p:spPr>
        <p:txBody>
          <a:bodyPr anchor="ctr">
            <a:normAutofit/>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32110842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A9436-90CD-A345-B85B-9AEB616DF45E}"/>
              </a:ext>
            </a:extLst>
          </p:cNvPr>
          <p:cNvSpPr>
            <a:spLocks noGrp="1"/>
          </p:cNvSpPr>
          <p:nvPr>
            <p:ph type="title"/>
          </p:nvPr>
        </p:nvSpPr>
        <p:spPr/>
        <p:txBody>
          <a:bodyPr>
            <a:normAutofit fontScale="90000"/>
          </a:bodyPr>
          <a:lstStyle/>
          <a:p>
            <a:r>
              <a:rPr lang="en-GB" dirty="0"/>
              <a:t>Summary of the changes to the routine childhood schedule from 1 July 2025</a:t>
            </a:r>
          </a:p>
        </p:txBody>
      </p:sp>
      <p:graphicFrame>
        <p:nvGraphicFramePr>
          <p:cNvPr id="5" name="Content Placeholder 4">
            <a:extLst>
              <a:ext uri="{FF2B5EF4-FFF2-40B4-BE49-F238E27FC236}">
                <a16:creationId xmlns:a16="http://schemas.microsoft.com/office/drawing/2014/main" id="{EE3E35C4-98CB-605C-4ED4-9CF731CBD22F}"/>
              </a:ext>
            </a:extLst>
          </p:cNvPr>
          <p:cNvGraphicFramePr>
            <a:graphicFrameLocks noGrp="1"/>
          </p:cNvGraphicFramePr>
          <p:nvPr>
            <p:ph idx="1"/>
            <p:extLst>
              <p:ext uri="{D42A27DB-BD31-4B8C-83A1-F6EECF244321}">
                <p14:modId xmlns:p14="http://schemas.microsoft.com/office/powerpoint/2010/main" val="2089663912"/>
              </p:ext>
            </p:extLst>
          </p:nvPr>
        </p:nvGraphicFramePr>
        <p:xfrm>
          <a:off x="838200" y="1469695"/>
          <a:ext cx="9294485" cy="4940833"/>
        </p:xfrm>
        <a:graphic>
          <a:graphicData uri="http://schemas.openxmlformats.org/drawingml/2006/table">
            <a:tbl>
              <a:tblPr/>
              <a:tblGrid>
                <a:gridCol w="2357992">
                  <a:extLst>
                    <a:ext uri="{9D8B030D-6E8A-4147-A177-3AD203B41FA5}">
                      <a16:colId xmlns:a16="http://schemas.microsoft.com/office/drawing/2014/main" val="457744525"/>
                    </a:ext>
                  </a:extLst>
                </a:gridCol>
                <a:gridCol w="6936493">
                  <a:extLst>
                    <a:ext uri="{9D8B030D-6E8A-4147-A177-3AD203B41FA5}">
                      <a16:colId xmlns:a16="http://schemas.microsoft.com/office/drawing/2014/main" val="1722065368"/>
                    </a:ext>
                  </a:extLst>
                </a:gridCol>
              </a:tblGrid>
              <a:tr h="518672">
                <a:tc>
                  <a:txBody>
                    <a:bodyPr/>
                    <a:lstStyle/>
                    <a:p>
                      <a:pPr algn="ctr" rtl="0" fontAlgn="base"/>
                      <a:r>
                        <a:rPr lang="en-US" sz="1800" b="1" i="0" u="none" strike="noStrike" dirty="0">
                          <a:solidFill>
                            <a:srgbClr val="000000"/>
                          </a:solidFill>
                          <a:effectLst/>
                          <a:latin typeface="Arial" panose="020B0604020202020204" pitchFamily="34" charset="0"/>
                        </a:rPr>
                        <a:t>From</a:t>
                      </a:r>
                      <a:r>
                        <a:rPr lang="en-US" sz="1800" b="0" i="0" dirty="0">
                          <a:solidFill>
                            <a:srgbClr val="000000"/>
                          </a:solidFill>
                          <a:effectLst/>
                          <a:latin typeface="Arial" panose="020B0604020202020204" pitchFamily="34" charset="0"/>
                        </a:rPr>
                        <a:t> </a:t>
                      </a:r>
                      <a:endParaRPr lang="en-US" sz="1800" b="0" i="0" dirty="0">
                        <a:effectLs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ctr" rtl="0" fontAlgn="base"/>
                      <a:r>
                        <a:rPr lang="en-US" sz="1800" b="1" i="0" u="none" strike="noStrike" dirty="0">
                          <a:solidFill>
                            <a:srgbClr val="000000"/>
                          </a:solidFill>
                          <a:effectLst/>
                          <a:latin typeface="Arial" panose="020B0604020202020204" pitchFamily="34" charset="0"/>
                        </a:rPr>
                        <a:t>Change to be implemented</a:t>
                      </a:r>
                      <a:r>
                        <a:rPr lang="en-US" sz="1800" b="0" i="0" dirty="0">
                          <a:solidFill>
                            <a:srgbClr val="000000"/>
                          </a:solidFill>
                          <a:effectLst/>
                          <a:latin typeface="Arial" panose="020B0604020202020204" pitchFamily="34" charset="0"/>
                        </a:rPr>
                        <a:t> </a:t>
                      </a:r>
                      <a:endParaRPr lang="en-US" sz="1800" b="0" i="0" dirty="0">
                        <a:effectLs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210878071"/>
                  </a:ext>
                </a:extLst>
              </a:tr>
              <a:tr h="2593361">
                <a:tc>
                  <a:txBody>
                    <a:bodyPr/>
                    <a:lstStyle/>
                    <a:p>
                      <a:pPr algn="l" rtl="0" fontAlgn="base"/>
                      <a:r>
                        <a:rPr lang="en-US" sz="1800" b="0" i="0" u="none" strike="noStrike" dirty="0">
                          <a:solidFill>
                            <a:schemeClr val="tx1"/>
                          </a:solidFill>
                          <a:effectLst/>
                          <a:latin typeface="+mn-lt"/>
                        </a:rPr>
                        <a:t>1 July 2025</a:t>
                      </a:r>
                      <a:r>
                        <a:rPr lang="en-US" sz="1800" b="0" i="0" dirty="0">
                          <a:solidFill>
                            <a:schemeClr val="tx1"/>
                          </a:solidFill>
                          <a:effectLst/>
                          <a:latin typeface="+mn-lt"/>
                        </a:rPr>
                        <a:t> </a:t>
                      </a:r>
                    </a:p>
                    <a:p>
                      <a:pPr algn="l" rtl="0" fontAlgn="base"/>
                      <a:r>
                        <a:rPr lang="en-US" sz="1800" b="0" i="0" u="none" strike="noStrike" dirty="0">
                          <a:solidFill>
                            <a:schemeClr val="tx1"/>
                          </a:solidFill>
                          <a:effectLst/>
                          <a:latin typeface="+mn-lt"/>
                        </a:rPr>
                        <a:t> </a:t>
                      </a:r>
                      <a:r>
                        <a:rPr lang="en-US" sz="1800" b="0" i="0" dirty="0">
                          <a:solidFill>
                            <a:schemeClr val="tx1"/>
                          </a:solidFill>
                          <a:effectLst/>
                          <a:latin typeface="+mn-lt"/>
                        </a:rPr>
                        <a:t>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800" b="0" i="0" dirty="0">
                          <a:solidFill>
                            <a:schemeClr val="tx1"/>
                          </a:solidFill>
                          <a:effectLst/>
                          <a:latin typeface="+mn-lt"/>
                        </a:rPr>
                        <a:t> First PCV13 dose moved from 12 weeks of age to 16 weeks of age. Second MenB dose brought forward from 16 weeks of age to 12 weeks of age </a:t>
                      </a:r>
                    </a:p>
                    <a:p>
                      <a:pPr algn="l" rtl="0" fontAlgn="base">
                        <a:buFont typeface="Arial" panose="020B0604020202020204" pitchFamily="34" charset="0"/>
                        <a:buChar char="•"/>
                      </a:pPr>
                      <a:endParaRPr lang="en-GB" sz="1000" b="0" i="0" dirty="0">
                        <a:solidFill>
                          <a:schemeClr val="tx1"/>
                        </a:solidFill>
                        <a:effectLst/>
                        <a:latin typeface="+mn-lt"/>
                      </a:endParaRPr>
                    </a:p>
                    <a:p>
                      <a:pPr algn="l" rtl="0" fontAlgn="base">
                        <a:buFont typeface="Arial" panose="020B0604020202020204" pitchFamily="34" charset="0"/>
                        <a:buChar char="•"/>
                      </a:pPr>
                      <a:r>
                        <a:rPr lang="en-GB" sz="1800" b="0" i="0" u="none" strike="noStrike" dirty="0">
                          <a:solidFill>
                            <a:schemeClr val="tx1"/>
                          </a:solidFill>
                          <a:effectLst/>
                          <a:latin typeface="+mn-lt"/>
                        </a:rPr>
                        <a:t> Cessation of routine Hib/MenC (Menitorix</a:t>
                      </a:r>
                      <a:r>
                        <a:rPr lang="en-GB" sz="1800" baseline="30000" dirty="0"/>
                        <a:t>®</a:t>
                      </a:r>
                      <a:r>
                        <a:rPr lang="en-GB" sz="1800" b="0" i="0" u="none" strike="noStrike" dirty="0">
                          <a:solidFill>
                            <a:schemeClr val="tx1"/>
                          </a:solidFill>
                          <a:effectLst/>
                          <a:latin typeface="+mn-lt"/>
                        </a:rPr>
                        <a:t>) offer to those turning 12 months</a:t>
                      </a:r>
                      <a:r>
                        <a:rPr lang="en-GB" sz="1800" b="0" i="0" dirty="0">
                          <a:solidFill>
                            <a:schemeClr val="tx1"/>
                          </a:solidFill>
                          <a:effectLst/>
                          <a:latin typeface="+mn-lt"/>
                        </a:rPr>
                        <a:t> for those born on or after 1 July 2024</a:t>
                      </a:r>
                    </a:p>
                    <a:p>
                      <a:pPr algn="l" rtl="0" fontAlgn="base">
                        <a:buFont typeface="Arial" panose="020B0604020202020204" pitchFamily="34" charset="0"/>
                        <a:buNone/>
                      </a:pPr>
                      <a:endParaRPr lang="en-GB" sz="1000" b="0" i="0" dirty="0">
                        <a:solidFill>
                          <a:schemeClr val="tx1"/>
                        </a:solidFill>
                        <a:effectLst/>
                        <a:latin typeface="+mn-lt"/>
                      </a:endParaRPr>
                    </a:p>
                    <a:p>
                      <a:pPr algn="l" rtl="0" fontAlgn="base">
                        <a:buFont typeface="Arial" panose="020B0604020202020204" pitchFamily="34" charset="0"/>
                        <a:buChar char="•"/>
                      </a:pPr>
                      <a:r>
                        <a:rPr lang="en-GB" sz="1800" b="0" i="0" u="none" strike="noStrike" dirty="0">
                          <a:solidFill>
                            <a:schemeClr val="tx1"/>
                          </a:solidFill>
                          <a:effectLst/>
                          <a:latin typeface="+mn-lt"/>
                        </a:rPr>
                        <a:t> Removal of monovalent HepB dose at one year for infants on the selective HepB pathway schedule born on or after 1 July 2024</a:t>
                      </a:r>
                      <a:r>
                        <a:rPr lang="en-GB" sz="1800" b="0" i="0" dirty="0">
                          <a:solidFill>
                            <a:schemeClr val="tx1"/>
                          </a:solidFill>
                          <a:effectLst/>
                          <a:latin typeface="+mn-lt"/>
                        </a:rPr>
                        <a:t>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3655213"/>
                  </a:ext>
                </a:extLst>
              </a:tr>
              <a:tr h="864454">
                <a:tc>
                  <a:txBody>
                    <a:bodyPr/>
                    <a:lstStyle/>
                    <a:p>
                      <a:pPr algn="l" rtl="0" fontAlgn="base"/>
                      <a:r>
                        <a:rPr lang="en-US" sz="1800" b="0" i="0" u="none" strike="noStrike" dirty="0">
                          <a:solidFill>
                            <a:schemeClr val="tx1"/>
                          </a:solidFill>
                          <a:effectLst/>
                          <a:latin typeface="+mn-lt"/>
                        </a:rPr>
                        <a:t>1 January 2026</a:t>
                      </a:r>
                      <a:r>
                        <a:rPr lang="en-US" sz="1800" b="0" i="0" dirty="0">
                          <a:solidFill>
                            <a:schemeClr val="tx1"/>
                          </a:solidFill>
                          <a:effectLst/>
                          <a:latin typeface="+mn-lt"/>
                        </a:rPr>
                        <a:t> </a:t>
                      </a:r>
                    </a:p>
                    <a:p>
                      <a:pPr algn="l" rtl="0" fontAlgn="base"/>
                      <a:r>
                        <a:rPr lang="en-US" sz="1800" b="0" i="0" u="none" strike="noStrike" dirty="0">
                          <a:solidFill>
                            <a:schemeClr val="tx1"/>
                          </a:solidFill>
                          <a:effectLst/>
                          <a:latin typeface="+mn-lt"/>
                        </a:rPr>
                        <a:t> </a:t>
                      </a:r>
                      <a:r>
                        <a:rPr lang="en-US" sz="1800" b="0" i="0" dirty="0">
                          <a:solidFill>
                            <a:schemeClr val="tx1"/>
                          </a:solidFill>
                          <a:effectLst/>
                          <a:latin typeface="+mn-lt"/>
                        </a:rPr>
                        <a:t>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800" b="0" i="0" u="none" strike="noStrike" dirty="0">
                          <a:solidFill>
                            <a:schemeClr val="tx1"/>
                          </a:solidFill>
                          <a:effectLst/>
                          <a:latin typeface="+mn-lt"/>
                        </a:rPr>
                        <a:t> Introduction of an additional (fourth dose) of DTaP/IPV/Hib/HepB (hexavalent) vaccine at a new routine appointment at 18 months</a:t>
                      </a:r>
                      <a:r>
                        <a:rPr lang="en-GB" sz="1800" b="0" i="0" dirty="0">
                          <a:solidFill>
                            <a:schemeClr val="tx1"/>
                          </a:solidFill>
                          <a:effectLst/>
                          <a:latin typeface="+mn-lt"/>
                        </a:rPr>
                        <a:t> for children born on or after 1 July 2024</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755221"/>
                  </a:ext>
                </a:extLst>
              </a:tr>
              <a:tr h="864454">
                <a:tc>
                  <a:txBody>
                    <a:bodyPr/>
                    <a:lstStyle/>
                    <a:p>
                      <a:pPr algn="l" rtl="0" fontAlgn="base"/>
                      <a:r>
                        <a:rPr lang="en-US" sz="1800" b="0" i="0" u="none" strike="noStrike" dirty="0">
                          <a:solidFill>
                            <a:schemeClr val="tx1"/>
                          </a:solidFill>
                          <a:effectLst/>
                          <a:latin typeface="+mn-lt"/>
                        </a:rPr>
                        <a:t>1 January 2026</a:t>
                      </a:r>
                      <a:r>
                        <a:rPr lang="en-US" sz="1800" b="0" i="0" dirty="0">
                          <a:solidFill>
                            <a:schemeClr val="tx1"/>
                          </a:solidFill>
                          <a:effectLst/>
                          <a:latin typeface="+mn-lt"/>
                        </a:rPr>
                        <a:t> </a:t>
                      </a:r>
                    </a:p>
                    <a:p>
                      <a:pPr algn="l" rtl="0" fontAlgn="base"/>
                      <a:r>
                        <a:rPr lang="en-US" sz="1800" b="0" i="0" u="none" strike="noStrike" dirty="0">
                          <a:solidFill>
                            <a:schemeClr val="tx1"/>
                          </a:solidFill>
                          <a:effectLst/>
                          <a:latin typeface="+mn-lt"/>
                        </a:rPr>
                        <a:t> </a:t>
                      </a:r>
                      <a:r>
                        <a:rPr lang="en-US" sz="1800" b="0" i="0" dirty="0">
                          <a:solidFill>
                            <a:schemeClr val="tx1"/>
                          </a:solidFill>
                          <a:effectLst/>
                          <a:latin typeface="+mn-lt"/>
                        </a:rPr>
                        <a:t>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800" b="0" i="0" u="none" strike="noStrike" dirty="0">
                          <a:solidFill>
                            <a:schemeClr val="tx1"/>
                          </a:solidFill>
                          <a:effectLst/>
                          <a:latin typeface="+mn-lt"/>
                        </a:rPr>
                        <a:t> Second MMR dose moved from 3 years 4 months to the new routine 18-month appointment </a:t>
                      </a:r>
                      <a:r>
                        <a:rPr lang="en-GB" sz="1800" b="0" i="0" dirty="0">
                          <a:solidFill>
                            <a:schemeClr val="tx1"/>
                          </a:solidFill>
                          <a:effectLst/>
                          <a:latin typeface="+mn-lt"/>
                        </a:rPr>
                        <a:t>for children born on or after 1 July 2024</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6474518"/>
                  </a:ext>
                </a:extLst>
              </a:tr>
            </a:tbl>
          </a:graphicData>
        </a:graphic>
      </p:graphicFrame>
      <p:sp>
        <p:nvSpPr>
          <p:cNvPr id="4" name="Footer Placeholder 3">
            <a:extLst>
              <a:ext uri="{FF2B5EF4-FFF2-40B4-BE49-F238E27FC236}">
                <a16:creationId xmlns:a16="http://schemas.microsoft.com/office/drawing/2014/main" id="{495A7B3C-74EA-4D9A-7FE4-5C4BA970D084}"/>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2538211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D6D4A-6B48-9B9B-0CF7-F7C8601DAC05}"/>
              </a:ext>
            </a:extLst>
          </p:cNvPr>
          <p:cNvSpPr>
            <a:spLocks noGrp="1"/>
          </p:cNvSpPr>
          <p:nvPr>
            <p:ph type="title"/>
          </p:nvPr>
        </p:nvSpPr>
        <p:spPr/>
        <p:txBody>
          <a:bodyPr/>
          <a:lstStyle/>
          <a:p>
            <a:endParaRPr lang="en-GB" dirty="0"/>
          </a:p>
        </p:txBody>
      </p:sp>
      <p:sp>
        <p:nvSpPr>
          <p:cNvPr id="3" name="Footer Placeholder 2">
            <a:extLst>
              <a:ext uri="{FF2B5EF4-FFF2-40B4-BE49-F238E27FC236}">
                <a16:creationId xmlns:a16="http://schemas.microsoft.com/office/drawing/2014/main" id="{03BACAD6-D8C6-5A35-9B96-E4A29AE02C6B}"/>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graphicFrame>
        <p:nvGraphicFramePr>
          <p:cNvPr id="5" name="Table 4">
            <a:extLst>
              <a:ext uri="{FF2B5EF4-FFF2-40B4-BE49-F238E27FC236}">
                <a16:creationId xmlns:a16="http://schemas.microsoft.com/office/drawing/2014/main" id="{18A198DE-0F91-DF87-1BBE-217E0DBAC0BA}"/>
              </a:ext>
            </a:extLst>
          </p:cNvPr>
          <p:cNvGraphicFramePr>
            <a:graphicFrameLocks noGrp="1"/>
          </p:cNvGraphicFramePr>
          <p:nvPr>
            <p:extLst>
              <p:ext uri="{D42A27DB-BD31-4B8C-83A1-F6EECF244321}">
                <p14:modId xmlns:p14="http://schemas.microsoft.com/office/powerpoint/2010/main" val="2965677680"/>
              </p:ext>
            </p:extLst>
          </p:nvPr>
        </p:nvGraphicFramePr>
        <p:xfrm>
          <a:off x="0" y="2"/>
          <a:ext cx="12192000" cy="7075888"/>
        </p:xfrm>
        <a:graphic>
          <a:graphicData uri="http://schemas.openxmlformats.org/drawingml/2006/table">
            <a:tbl>
              <a:tblPr firstRow="1" firstCol="1" bandRow="1">
                <a:tableStyleId>{5C22544A-7EE6-4342-B048-85BDC9FD1C3A}</a:tableStyleId>
              </a:tblPr>
              <a:tblGrid>
                <a:gridCol w="2005293">
                  <a:extLst>
                    <a:ext uri="{9D8B030D-6E8A-4147-A177-3AD203B41FA5}">
                      <a16:colId xmlns:a16="http://schemas.microsoft.com/office/drawing/2014/main" val="4222326363"/>
                    </a:ext>
                  </a:extLst>
                </a:gridCol>
                <a:gridCol w="3172889">
                  <a:extLst>
                    <a:ext uri="{9D8B030D-6E8A-4147-A177-3AD203B41FA5}">
                      <a16:colId xmlns:a16="http://schemas.microsoft.com/office/drawing/2014/main" val="2335653007"/>
                    </a:ext>
                  </a:extLst>
                </a:gridCol>
                <a:gridCol w="3340193">
                  <a:extLst>
                    <a:ext uri="{9D8B030D-6E8A-4147-A177-3AD203B41FA5}">
                      <a16:colId xmlns:a16="http://schemas.microsoft.com/office/drawing/2014/main" val="4125539317"/>
                    </a:ext>
                  </a:extLst>
                </a:gridCol>
                <a:gridCol w="3673625">
                  <a:extLst>
                    <a:ext uri="{9D8B030D-6E8A-4147-A177-3AD203B41FA5}">
                      <a16:colId xmlns:a16="http://schemas.microsoft.com/office/drawing/2014/main" val="1408538993"/>
                    </a:ext>
                  </a:extLst>
                </a:gridCol>
              </a:tblGrid>
              <a:tr h="514811">
                <a:tc>
                  <a:txBody>
                    <a:bodyPr/>
                    <a:lstStyle/>
                    <a:p>
                      <a:pPr algn="ctr">
                        <a:lnSpc>
                          <a:spcPct val="115000"/>
                        </a:lnSpc>
                        <a:spcAft>
                          <a:spcPts val="800"/>
                        </a:spcAft>
                      </a:pPr>
                      <a:r>
                        <a:rPr lang="en-US" sz="1400" kern="100" dirty="0">
                          <a:effectLst/>
                        </a:rPr>
                        <a:t>Routine appointment (at age)</a:t>
                      </a:r>
                      <a:endParaRPr lang="en-GB" sz="1400" kern="100" dirty="0">
                        <a:effectLst/>
                        <a:latin typeface="Calibri" panose="020F0502020204030204" pitchFamily="34" charset="0"/>
                        <a:ea typeface="Yu Mincho" panose="02020400000000000000" pitchFamily="18" charset="-128"/>
                        <a:cs typeface="Arial" panose="020B0604020202020204" pitchFamily="34" charset="0"/>
                      </a:endParaRPr>
                    </a:p>
                  </a:txBody>
                  <a:tcPr marL="41674" marR="41674" marT="0" marB="0"/>
                </a:tc>
                <a:tc>
                  <a:txBody>
                    <a:bodyPr/>
                    <a:lstStyle/>
                    <a:p>
                      <a:pPr algn="ctr">
                        <a:lnSpc>
                          <a:spcPct val="115000"/>
                        </a:lnSpc>
                        <a:spcAft>
                          <a:spcPts val="800"/>
                        </a:spcAft>
                      </a:pPr>
                      <a:r>
                        <a:rPr lang="en-US" sz="1400" kern="100" dirty="0">
                          <a:effectLst/>
                        </a:rPr>
                        <a:t>Old routine schedule</a:t>
                      </a:r>
                      <a:endParaRPr lang="en-GB" sz="1400" kern="100" dirty="0">
                        <a:effectLst/>
                        <a:latin typeface="Calibri" panose="020F0502020204030204" pitchFamily="34" charset="0"/>
                        <a:ea typeface="Yu Mincho" panose="02020400000000000000" pitchFamily="18" charset="-128"/>
                        <a:cs typeface="Arial" panose="020B0604020202020204" pitchFamily="34" charset="0"/>
                      </a:endParaRPr>
                    </a:p>
                  </a:txBody>
                  <a:tcPr marL="41674" marR="41674" marT="0" marB="0"/>
                </a:tc>
                <a:tc>
                  <a:txBody>
                    <a:bodyPr/>
                    <a:lstStyle/>
                    <a:p>
                      <a:pPr algn="ctr">
                        <a:lnSpc>
                          <a:spcPct val="115000"/>
                        </a:lnSpc>
                        <a:spcAft>
                          <a:spcPts val="800"/>
                        </a:spcAft>
                      </a:pPr>
                      <a:r>
                        <a:rPr lang="en-US" sz="1400" kern="100" dirty="0">
                          <a:effectLst/>
                        </a:rPr>
                        <a:t>New routine schedule</a:t>
                      </a:r>
                      <a:endParaRPr lang="en-GB" sz="1400" kern="100" dirty="0">
                        <a:effectLst/>
                        <a:latin typeface="Calibri" panose="020F0502020204030204" pitchFamily="34" charset="0"/>
                        <a:ea typeface="Yu Mincho" panose="02020400000000000000" pitchFamily="18" charset="-128"/>
                        <a:cs typeface="Arial" panose="020B0604020202020204" pitchFamily="34" charset="0"/>
                      </a:endParaRPr>
                    </a:p>
                  </a:txBody>
                  <a:tcPr marL="41674" marR="41674" marT="0" marB="0"/>
                </a:tc>
                <a:tc>
                  <a:txBody>
                    <a:bodyPr/>
                    <a:lstStyle/>
                    <a:p>
                      <a:pPr indent="106045" algn="ctr">
                        <a:lnSpc>
                          <a:spcPct val="115000"/>
                        </a:lnSpc>
                        <a:spcAft>
                          <a:spcPts val="800"/>
                        </a:spcAft>
                      </a:pPr>
                      <a:r>
                        <a:rPr lang="en-US" sz="1400" kern="100" dirty="0">
                          <a:effectLst/>
                        </a:rPr>
                        <a:t>Changes </a:t>
                      </a:r>
                      <a:endParaRPr lang="en-GB" sz="1400" kern="100" dirty="0">
                        <a:effectLst/>
                        <a:latin typeface="Calibri" panose="020F0502020204030204" pitchFamily="34" charset="0"/>
                        <a:ea typeface="Yu Mincho" panose="02020400000000000000" pitchFamily="18" charset="-128"/>
                        <a:cs typeface="Arial" panose="020B0604020202020204" pitchFamily="34" charset="0"/>
                      </a:endParaRPr>
                    </a:p>
                  </a:txBody>
                  <a:tcPr marL="41674" marR="41674" marT="0" marB="0"/>
                </a:tc>
                <a:extLst>
                  <a:ext uri="{0D108BD9-81ED-4DB2-BD59-A6C34878D82A}">
                    <a16:rowId xmlns:a16="http://schemas.microsoft.com/office/drawing/2014/main" val="4032458589"/>
                  </a:ext>
                </a:extLst>
              </a:tr>
              <a:tr h="857753">
                <a:tc>
                  <a:txBody>
                    <a:bodyPr/>
                    <a:lstStyle/>
                    <a:p>
                      <a:pPr>
                        <a:lnSpc>
                          <a:spcPct val="115000"/>
                        </a:lnSpc>
                        <a:spcAft>
                          <a:spcPts val="800"/>
                        </a:spcAft>
                      </a:pPr>
                      <a:r>
                        <a:rPr lang="en-US" sz="1400" kern="100" dirty="0">
                          <a:effectLst/>
                          <a:latin typeface="+mn-lt"/>
                        </a:rPr>
                        <a:t>8 weeks</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400" kern="100" dirty="0">
                          <a:effectLst/>
                          <a:latin typeface="+mn-lt"/>
                        </a:rPr>
                        <a:t>1</a:t>
                      </a:r>
                      <a:r>
                        <a:rPr lang="en-US" sz="1400" kern="100" baseline="30000" dirty="0">
                          <a:effectLst/>
                          <a:latin typeface="+mn-lt"/>
                        </a:rPr>
                        <a:t>st</a:t>
                      </a:r>
                      <a:r>
                        <a:rPr lang="en-US" sz="1400" kern="100" dirty="0">
                          <a:effectLst/>
                          <a:latin typeface="+mn-lt"/>
                        </a:rPr>
                        <a:t> DTaP/IPV/Hib/HepB</a:t>
                      </a:r>
                      <a:endParaRPr lang="en-GB" sz="1400" kern="100" dirty="0">
                        <a:effectLst/>
                        <a:latin typeface="+mn-lt"/>
                      </a:endParaRPr>
                    </a:p>
                    <a:p>
                      <a:pPr marL="342900" lvl="0" indent="-342900">
                        <a:lnSpc>
                          <a:spcPct val="115000"/>
                        </a:lnSpc>
                        <a:buFont typeface="Symbol" panose="05050102010706020507" pitchFamily="18" charset="2"/>
                        <a:buChar char="·"/>
                      </a:pPr>
                      <a:r>
                        <a:rPr lang="en-US" sz="1400" kern="100" dirty="0">
                          <a:effectLst/>
                          <a:latin typeface="+mn-lt"/>
                        </a:rPr>
                        <a:t>1</a:t>
                      </a:r>
                      <a:r>
                        <a:rPr lang="en-US" sz="1400" kern="100" baseline="30000" dirty="0">
                          <a:effectLst/>
                          <a:latin typeface="+mn-lt"/>
                        </a:rPr>
                        <a:t>st</a:t>
                      </a:r>
                      <a:r>
                        <a:rPr lang="en-US" sz="1400" kern="100" dirty="0">
                          <a:effectLst/>
                          <a:latin typeface="+mn-lt"/>
                        </a:rPr>
                        <a:t> MenB </a:t>
                      </a:r>
                      <a:endParaRPr lang="en-GB" sz="1400" kern="100" dirty="0">
                        <a:effectLst/>
                        <a:latin typeface="+mn-lt"/>
                      </a:endParaRPr>
                    </a:p>
                    <a:p>
                      <a:pPr marL="342900" lvl="0" indent="-342900">
                        <a:lnSpc>
                          <a:spcPct val="115000"/>
                        </a:lnSpc>
                        <a:buFont typeface="Symbol" panose="05050102010706020507" pitchFamily="18" charset="2"/>
                        <a:buChar char="·"/>
                      </a:pPr>
                      <a:r>
                        <a:rPr lang="en-US" sz="1400" kern="100" dirty="0">
                          <a:effectLst/>
                          <a:latin typeface="+mn-lt"/>
                        </a:rPr>
                        <a:t>1</a:t>
                      </a:r>
                      <a:r>
                        <a:rPr lang="en-US" sz="1400" kern="100" baseline="30000" dirty="0">
                          <a:effectLst/>
                          <a:latin typeface="+mn-lt"/>
                        </a:rPr>
                        <a:t>st</a:t>
                      </a:r>
                      <a:r>
                        <a:rPr lang="en-US" sz="1400" kern="100" dirty="0">
                          <a:effectLst/>
                          <a:latin typeface="+mn-lt"/>
                        </a:rPr>
                        <a:t> Rotavirus </a:t>
                      </a:r>
                      <a:endParaRPr lang="en-GB" sz="1400" kern="100" dirty="0">
                        <a:effectLst/>
                        <a:latin typeface="+mn-lt"/>
                      </a:endParaRPr>
                    </a:p>
                    <a:p>
                      <a:pPr marL="109855">
                        <a:lnSpc>
                          <a:spcPct val="115000"/>
                        </a:lnSpc>
                      </a:pPr>
                      <a:r>
                        <a:rPr lang="en-US" sz="1400" kern="100" dirty="0">
                          <a:effectLst/>
                          <a:latin typeface="+mn-lt"/>
                        </a:rPr>
                        <a:t> </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400" kern="100" dirty="0">
                          <a:effectLst/>
                          <a:latin typeface="+mn-lt"/>
                        </a:rPr>
                        <a:t>1</a:t>
                      </a:r>
                      <a:r>
                        <a:rPr lang="en-US" sz="1400" kern="100" baseline="30000" dirty="0">
                          <a:effectLst/>
                          <a:latin typeface="+mn-lt"/>
                        </a:rPr>
                        <a:t>st</a:t>
                      </a:r>
                      <a:r>
                        <a:rPr lang="en-US" sz="1400" kern="100" dirty="0">
                          <a:effectLst/>
                          <a:latin typeface="+mn-lt"/>
                        </a:rPr>
                        <a:t> DTaP/IPV/Hib/HepB</a:t>
                      </a:r>
                      <a:endParaRPr lang="en-GB" sz="1400" kern="100" dirty="0">
                        <a:effectLst/>
                        <a:latin typeface="+mn-lt"/>
                      </a:endParaRPr>
                    </a:p>
                    <a:p>
                      <a:pPr marL="342900" lvl="0" indent="-342900">
                        <a:lnSpc>
                          <a:spcPct val="115000"/>
                        </a:lnSpc>
                        <a:buFont typeface="Symbol" panose="05050102010706020507" pitchFamily="18" charset="2"/>
                        <a:buChar char="·"/>
                      </a:pPr>
                      <a:r>
                        <a:rPr lang="en-US" sz="1400" kern="100" dirty="0">
                          <a:effectLst/>
                          <a:latin typeface="+mn-lt"/>
                        </a:rPr>
                        <a:t>1</a:t>
                      </a:r>
                      <a:r>
                        <a:rPr lang="en-US" sz="1400" kern="100" baseline="30000" dirty="0">
                          <a:effectLst/>
                          <a:latin typeface="+mn-lt"/>
                        </a:rPr>
                        <a:t>st</a:t>
                      </a:r>
                      <a:r>
                        <a:rPr lang="en-US" sz="1400" kern="100" dirty="0">
                          <a:effectLst/>
                          <a:latin typeface="+mn-lt"/>
                        </a:rPr>
                        <a:t> MenB </a:t>
                      </a:r>
                      <a:endParaRPr lang="en-GB" sz="1400" kern="100" dirty="0">
                        <a:effectLst/>
                        <a:latin typeface="+mn-lt"/>
                      </a:endParaRPr>
                    </a:p>
                    <a:p>
                      <a:pPr marL="342900" lvl="0" indent="-342900">
                        <a:lnSpc>
                          <a:spcPct val="115000"/>
                        </a:lnSpc>
                        <a:spcAft>
                          <a:spcPts val="800"/>
                        </a:spcAft>
                        <a:buFont typeface="Symbol" panose="05050102010706020507" pitchFamily="18" charset="2"/>
                        <a:buChar char="·"/>
                      </a:pPr>
                      <a:r>
                        <a:rPr lang="en-US" sz="1400" kern="100" dirty="0">
                          <a:effectLst/>
                          <a:latin typeface="+mn-lt"/>
                        </a:rPr>
                        <a:t>1</a:t>
                      </a:r>
                      <a:r>
                        <a:rPr lang="en-US" sz="1400" kern="100" baseline="30000" dirty="0">
                          <a:effectLst/>
                          <a:latin typeface="+mn-lt"/>
                        </a:rPr>
                        <a:t>st</a:t>
                      </a:r>
                      <a:r>
                        <a:rPr lang="en-US" sz="1400" kern="100" dirty="0">
                          <a:effectLst/>
                          <a:latin typeface="+mn-lt"/>
                        </a:rPr>
                        <a:t> Rotavirus</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a:lnSpc>
                          <a:spcPct val="115000"/>
                        </a:lnSpc>
                        <a:spcAft>
                          <a:spcPts val="800"/>
                        </a:spcAft>
                      </a:pPr>
                      <a:r>
                        <a:rPr lang="en-US" sz="1400" kern="100" dirty="0">
                          <a:effectLst/>
                          <a:latin typeface="+mn-lt"/>
                        </a:rPr>
                        <a:t>None</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extLst>
                  <a:ext uri="{0D108BD9-81ED-4DB2-BD59-A6C34878D82A}">
                    <a16:rowId xmlns:a16="http://schemas.microsoft.com/office/drawing/2014/main" val="201231025"/>
                  </a:ext>
                </a:extLst>
              </a:tr>
              <a:tr h="857753">
                <a:tc>
                  <a:txBody>
                    <a:bodyPr/>
                    <a:lstStyle/>
                    <a:p>
                      <a:pPr>
                        <a:lnSpc>
                          <a:spcPct val="115000"/>
                        </a:lnSpc>
                        <a:spcAft>
                          <a:spcPts val="800"/>
                        </a:spcAft>
                      </a:pPr>
                      <a:r>
                        <a:rPr lang="en-US" sz="1400" kern="100" dirty="0">
                          <a:effectLst/>
                          <a:latin typeface="+mn-lt"/>
                        </a:rPr>
                        <a:t>12 weeks</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400" kern="100" dirty="0">
                          <a:effectLst/>
                          <a:latin typeface="+mn-lt"/>
                        </a:rPr>
                        <a:t>2</a:t>
                      </a:r>
                      <a:r>
                        <a:rPr lang="en-US" sz="1400" kern="100" baseline="30000" dirty="0">
                          <a:effectLst/>
                          <a:latin typeface="+mn-lt"/>
                        </a:rPr>
                        <a:t>nd</a:t>
                      </a:r>
                      <a:r>
                        <a:rPr lang="en-US" sz="1400" kern="100" dirty="0">
                          <a:effectLst/>
                          <a:latin typeface="+mn-lt"/>
                        </a:rPr>
                        <a:t> DTaP/IPV/Hib/HepB</a:t>
                      </a:r>
                      <a:endParaRPr lang="en-GB" sz="1400" kern="100" dirty="0">
                        <a:effectLst/>
                        <a:latin typeface="+mn-lt"/>
                      </a:endParaRPr>
                    </a:p>
                    <a:p>
                      <a:pPr marL="342900" lvl="0" indent="-342900">
                        <a:lnSpc>
                          <a:spcPct val="115000"/>
                        </a:lnSpc>
                        <a:buFont typeface="Symbol" panose="05050102010706020507" pitchFamily="18" charset="2"/>
                        <a:buChar char="·"/>
                      </a:pPr>
                      <a:r>
                        <a:rPr lang="en-US" sz="1400" kern="100" dirty="0">
                          <a:effectLst/>
                          <a:latin typeface="+mn-lt"/>
                        </a:rPr>
                        <a:t>1</a:t>
                      </a:r>
                      <a:r>
                        <a:rPr lang="en-US" sz="1400" kern="100" baseline="30000" dirty="0">
                          <a:effectLst/>
                          <a:latin typeface="+mn-lt"/>
                        </a:rPr>
                        <a:t>st</a:t>
                      </a:r>
                      <a:r>
                        <a:rPr lang="en-US" sz="1400" kern="100" dirty="0">
                          <a:effectLst/>
                          <a:latin typeface="+mn-lt"/>
                        </a:rPr>
                        <a:t> PCV13</a:t>
                      </a:r>
                      <a:endParaRPr lang="en-GB" sz="1400" kern="100" dirty="0">
                        <a:effectLst/>
                        <a:latin typeface="+mn-lt"/>
                      </a:endParaRPr>
                    </a:p>
                    <a:p>
                      <a:pPr marL="342900" lvl="0" indent="-342900">
                        <a:lnSpc>
                          <a:spcPct val="115000"/>
                        </a:lnSpc>
                        <a:buFont typeface="Symbol" panose="05050102010706020507" pitchFamily="18" charset="2"/>
                        <a:buChar char="·"/>
                      </a:pPr>
                      <a:r>
                        <a:rPr lang="en-US" sz="1400" kern="100" dirty="0">
                          <a:effectLst/>
                          <a:latin typeface="+mn-lt"/>
                        </a:rPr>
                        <a:t>2</a:t>
                      </a:r>
                      <a:r>
                        <a:rPr lang="en-US" sz="1400" kern="100" baseline="30000" dirty="0">
                          <a:effectLst/>
                          <a:latin typeface="+mn-lt"/>
                        </a:rPr>
                        <a:t>nd</a:t>
                      </a:r>
                      <a:r>
                        <a:rPr lang="en-US" sz="1400" kern="100" dirty="0">
                          <a:effectLst/>
                          <a:latin typeface="+mn-lt"/>
                        </a:rPr>
                        <a:t> Rotavirus</a:t>
                      </a:r>
                      <a:endParaRPr lang="en-GB" sz="1400" kern="100" dirty="0">
                        <a:effectLst/>
                        <a:latin typeface="+mn-lt"/>
                      </a:endParaRPr>
                    </a:p>
                    <a:p>
                      <a:pPr marL="109855">
                        <a:lnSpc>
                          <a:spcPct val="115000"/>
                        </a:lnSpc>
                      </a:pPr>
                      <a:r>
                        <a:rPr lang="en-US" sz="1400" kern="100" dirty="0">
                          <a:effectLst/>
                          <a:latin typeface="+mn-lt"/>
                        </a:rPr>
                        <a:t> </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400" kern="100" dirty="0">
                          <a:effectLst/>
                          <a:latin typeface="+mn-lt"/>
                        </a:rPr>
                        <a:t>2</a:t>
                      </a:r>
                      <a:r>
                        <a:rPr lang="en-US" sz="1400" kern="100" baseline="30000" dirty="0">
                          <a:effectLst/>
                          <a:latin typeface="+mn-lt"/>
                        </a:rPr>
                        <a:t>nd</a:t>
                      </a:r>
                      <a:r>
                        <a:rPr lang="en-US" sz="1400" kern="100" dirty="0">
                          <a:effectLst/>
                          <a:latin typeface="+mn-lt"/>
                        </a:rPr>
                        <a:t> DTaP/IPV/Hib/HepB</a:t>
                      </a:r>
                      <a:endParaRPr lang="en-GB" sz="1400" kern="100" dirty="0">
                        <a:effectLst/>
                        <a:latin typeface="+mn-lt"/>
                      </a:endParaRPr>
                    </a:p>
                    <a:p>
                      <a:pPr marL="342900" lvl="0" indent="-342900">
                        <a:lnSpc>
                          <a:spcPct val="115000"/>
                        </a:lnSpc>
                        <a:buFont typeface="Symbol" panose="05050102010706020507" pitchFamily="18" charset="2"/>
                        <a:buChar char="·"/>
                      </a:pPr>
                      <a:r>
                        <a:rPr lang="en-US" sz="1400" kern="100" dirty="0">
                          <a:effectLst/>
                          <a:latin typeface="+mn-lt"/>
                        </a:rPr>
                        <a:t>2</a:t>
                      </a:r>
                      <a:r>
                        <a:rPr lang="en-US" sz="1400" kern="100" baseline="30000" dirty="0">
                          <a:effectLst/>
                          <a:latin typeface="+mn-lt"/>
                        </a:rPr>
                        <a:t>nd</a:t>
                      </a:r>
                      <a:r>
                        <a:rPr lang="en-US" sz="1400" kern="100" dirty="0">
                          <a:effectLst/>
                          <a:latin typeface="+mn-lt"/>
                        </a:rPr>
                        <a:t> MenB </a:t>
                      </a:r>
                      <a:endParaRPr lang="en-GB" sz="1400" kern="100" dirty="0">
                        <a:effectLst/>
                        <a:latin typeface="+mn-lt"/>
                      </a:endParaRPr>
                    </a:p>
                    <a:p>
                      <a:pPr marL="342900" lvl="0" indent="-342900">
                        <a:lnSpc>
                          <a:spcPct val="115000"/>
                        </a:lnSpc>
                        <a:spcAft>
                          <a:spcPts val="800"/>
                        </a:spcAft>
                        <a:buFont typeface="Symbol" panose="05050102010706020507" pitchFamily="18" charset="2"/>
                        <a:buChar char="·"/>
                      </a:pPr>
                      <a:r>
                        <a:rPr lang="en-US" sz="1400" kern="100" dirty="0">
                          <a:effectLst/>
                          <a:latin typeface="+mn-lt"/>
                        </a:rPr>
                        <a:t>2</a:t>
                      </a:r>
                      <a:r>
                        <a:rPr lang="en-US" sz="1400" kern="100" baseline="30000" dirty="0">
                          <a:effectLst/>
                          <a:latin typeface="+mn-lt"/>
                        </a:rPr>
                        <a:t>nd</a:t>
                      </a:r>
                      <a:r>
                        <a:rPr lang="en-US" sz="1400" kern="100" dirty="0">
                          <a:effectLst/>
                          <a:latin typeface="+mn-lt"/>
                        </a:rPr>
                        <a:t> Rotavirus </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a:lnSpc>
                          <a:spcPct val="116000"/>
                        </a:lnSpc>
                        <a:spcAft>
                          <a:spcPts val="800"/>
                        </a:spcAft>
                      </a:pPr>
                      <a:r>
                        <a:rPr lang="en-US" sz="1400" b="1" kern="100" dirty="0">
                          <a:effectLst/>
                          <a:latin typeface="+mn-lt"/>
                        </a:rPr>
                        <a:t>From 1 July 2025:</a:t>
                      </a:r>
                      <a:endParaRPr lang="en-GB" sz="1400" b="1" kern="100" dirty="0">
                        <a:effectLst/>
                        <a:latin typeface="+mn-lt"/>
                      </a:endParaRPr>
                    </a:p>
                    <a:p>
                      <a:pPr>
                        <a:lnSpc>
                          <a:spcPct val="115000"/>
                        </a:lnSpc>
                        <a:spcAft>
                          <a:spcPts val="800"/>
                        </a:spcAft>
                      </a:pPr>
                      <a:r>
                        <a:rPr lang="en-US" sz="1400" kern="100" dirty="0">
                          <a:effectLst/>
                          <a:latin typeface="+mn-lt"/>
                        </a:rPr>
                        <a:t>Move 1st PCV13 to 16 weeks</a:t>
                      </a:r>
                      <a:endParaRPr lang="en-GB" sz="1400" kern="100" dirty="0">
                        <a:effectLst/>
                        <a:latin typeface="+mn-lt"/>
                      </a:endParaRPr>
                    </a:p>
                    <a:p>
                      <a:pPr>
                        <a:lnSpc>
                          <a:spcPct val="115000"/>
                        </a:lnSpc>
                        <a:spcAft>
                          <a:spcPts val="800"/>
                        </a:spcAft>
                      </a:pPr>
                      <a:r>
                        <a:rPr lang="en-US" sz="1400" kern="100" dirty="0">
                          <a:effectLst/>
                          <a:latin typeface="+mn-lt"/>
                        </a:rPr>
                        <a:t>Move 2</a:t>
                      </a:r>
                      <a:r>
                        <a:rPr lang="en-US" sz="1400" kern="100" baseline="30000" dirty="0">
                          <a:effectLst/>
                          <a:latin typeface="+mn-lt"/>
                        </a:rPr>
                        <a:t>nd</a:t>
                      </a:r>
                      <a:r>
                        <a:rPr lang="en-US" sz="1400" kern="100" dirty="0">
                          <a:effectLst/>
                          <a:latin typeface="+mn-lt"/>
                        </a:rPr>
                        <a:t> MenB to 12 weeks</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extLst>
                  <a:ext uri="{0D108BD9-81ED-4DB2-BD59-A6C34878D82A}">
                    <a16:rowId xmlns:a16="http://schemas.microsoft.com/office/drawing/2014/main" val="3961887451"/>
                  </a:ext>
                </a:extLst>
              </a:tr>
              <a:tr h="1131857">
                <a:tc>
                  <a:txBody>
                    <a:bodyPr/>
                    <a:lstStyle/>
                    <a:p>
                      <a:pPr>
                        <a:lnSpc>
                          <a:spcPct val="115000"/>
                        </a:lnSpc>
                        <a:spcAft>
                          <a:spcPts val="800"/>
                        </a:spcAft>
                      </a:pPr>
                      <a:r>
                        <a:rPr lang="en-US" sz="1400" kern="100" dirty="0">
                          <a:effectLst/>
                          <a:latin typeface="+mn-lt"/>
                        </a:rPr>
                        <a:t>16 weeks</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400" kern="100" dirty="0">
                          <a:effectLst/>
                          <a:latin typeface="+mn-lt"/>
                        </a:rPr>
                        <a:t>3</a:t>
                      </a:r>
                      <a:r>
                        <a:rPr lang="en-US" sz="1400" kern="100" baseline="30000" dirty="0">
                          <a:effectLst/>
                          <a:latin typeface="+mn-lt"/>
                        </a:rPr>
                        <a:t>rd</a:t>
                      </a:r>
                      <a:r>
                        <a:rPr lang="en-US" sz="1400" kern="100" dirty="0">
                          <a:effectLst/>
                          <a:latin typeface="+mn-lt"/>
                        </a:rPr>
                        <a:t> DTaP/IPV/Hib/HepB</a:t>
                      </a:r>
                      <a:endParaRPr lang="en-GB" sz="1400" kern="100" dirty="0">
                        <a:effectLst/>
                        <a:latin typeface="+mn-lt"/>
                      </a:endParaRPr>
                    </a:p>
                    <a:p>
                      <a:pPr marL="342900" lvl="0" indent="-342900">
                        <a:lnSpc>
                          <a:spcPct val="115000"/>
                        </a:lnSpc>
                        <a:buFont typeface="Symbol" panose="05050102010706020507" pitchFamily="18" charset="2"/>
                        <a:buChar char="·"/>
                      </a:pPr>
                      <a:r>
                        <a:rPr lang="en-US" sz="1400" kern="100" dirty="0">
                          <a:effectLst/>
                          <a:latin typeface="+mn-lt"/>
                        </a:rPr>
                        <a:t>2</a:t>
                      </a:r>
                      <a:r>
                        <a:rPr lang="en-US" sz="1400" kern="100" baseline="30000" dirty="0">
                          <a:effectLst/>
                          <a:latin typeface="+mn-lt"/>
                        </a:rPr>
                        <a:t>nd</a:t>
                      </a:r>
                      <a:r>
                        <a:rPr lang="en-US" sz="1400" kern="100" dirty="0">
                          <a:effectLst/>
                          <a:latin typeface="+mn-lt"/>
                        </a:rPr>
                        <a:t> MenB</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400" kern="100" dirty="0">
                          <a:effectLst/>
                          <a:latin typeface="+mn-lt"/>
                        </a:rPr>
                        <a:t>3</a:t>
                      </a:r>
                      <a:r>
                        <a:rPr lang="en-US" sz="1400" kern="100" baseline="30000" dirty="0">
                          <a:effectLst/>
                          <a:latin typeface="+mn-lt"/>
                        </a:rPr>
                        <a:t>rd</a:t>
                      </a:r>
                      <a:r>
                        <a:rPr lang="en-US" sz="1400" kern="100" dirty="0">
                          <a:effectLst/>
                          <a:latin typeface="+mn-lt"/>
                        </a:rPr>
                        <a:t> DTaP/IPV/Hib/HepB</a:t>
                      </a:r>
                      <a:endParaRPr lang="en-GB" sz="1400" kern="100" dirty="0">
                        <a:effectLst/>
                        <a:latin typeface="+mn-lt"/>
                      </a:endParaRPr>
                    </a:p>
                    <a:p>
                      <a:pPr marL="342900" lvl="0" indent="-342900">
                        <a:lnSpc>
                          <a:spcPct val="115000"/>
                        </a:lnSpc>
                        <a:spcAft>
                          <a:spcPts val="800"/>
                        </a:spcAft>
                        <a:buFont typeface="Symbol" panose="05050102010706020507" pitchFamily="18" charset="2"/>
                        <a:buChar char="·"/>
                      </a:pPr>
                      <a:r>
                        <a:rPr lang="en-US" sz="1400" kern="100" dirty="0">
                          <a:effectLst/>
                          <a:latin typeface="+mn-lt"/>
                        </a:rPr>
                        <a:t>1st PCV13</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a:lnSpc>
                          <a:spcPct val="116000"/>
                        </a:lnSpc>
                        <a:spcAft>
                          <a:spcPts val="800"/>
                        </a:spcAft>
                      </a:pPr>
                      <a:r>
                        <a:rPr lang="en-US" sz="1400" b="1" kern="100" dirty="0">
                          <a:effectLst/>
                          <a:latin typeface="+mn-lt"/>
                        </a:rPr>
                        <a:t>From 1 July 2025:</a:t>
                      </a:r>
                      <a:endParaRPr lang="en-GB" sz="1400" b="1" kern="100" dirty="0">
                        <a:effectLst/>
                        <a:latin typeface="+mn-lt"/>
                      </a:endParaRPr>
                    </a:p>
                    <a:p>
                      <a:pPr>
                        <a:lnSpc>
                          <a:spcPct val="115000"/>
                        </a:lnSpc>
                        <a:spcAft>
                          <a:spcPts val="800"/>
                        </a:spcAft>
                      </a:pPr>
                      <a:r>
                        <a:rPr lang="en-US" sz="1400" kern="100" dirty="0">
                          <a:effectLst/>
                          <a:latin typeface="+mn-lt"/>
                        </a:rPr>
                        <a:t>Move 2</a:t>
                      </a:r>
                      <a:r>
                        <a:rPr lang="en-US" sz="1400" kern="100" baseline="30000" dirty="0">
                          <a:effectLst/>
                          <a:latin typeface="+mn-lt"/>
                        </a:rPr>
                        <a:t>nd</a:t>
                      </a:r>
                      <a:r>
                        <a:rPr lang="en-US" sz="1400" kern="100" dirty="0">
                          <a:effectLst/>
                          <a:latin typeface="+mn-lt"/>
                        </a:rPr>
                        <a:t> MenB to 12 weeks</a:t>
                      </a:r>
                      <a:endParaRPr lang="en-GB" sz="1400" kern="100" dirty="0">
                        <a:effectLst/>
                        <a:latin typeface="+mn-lt"/>
                      </a:endParaRPr>
                    </a:p>
                    <a:p>
                      <a:pPr>
                        <a:lnSpc>
                          <a:spcPct val="115000"/>
                        </a:lnSpc>
                        <a:spcAft>
                          <a:spcPts val="800"/>
                        </a:spcAft>
                      </a:pPr>
                      <a:r>
                        <a:rPr lang="en-US" sz="1400" kern="100" dirty="0">
                          <a:effectLst/>
                          <a:latin typeface="+mn-lt"/>
                        </a:rPr>
                        <a:t>Move 1</a:t>
                      </a:r>
                      <a:r>
                        <a:rPr lang="en-US" sz="1400" kern="100" baseline="30000" dirty="0">
                          <a:effectLst/>
                          <a:latin typeface="+mn-lt"/>
                        </a:rPr>
                        <a:t>st</a:t>
                      </a:r>
                      <a:r>
                        <a:rPr lang="en-US" sz="1400" kern="100" dirty="0">
                          <a:effectLst/>
                          <a:latin typeface="+mn-lt"/>
                        </a:rPr>
                        <a:t> PCV13 to 16 weeks</a:t>
                      </a:r>
                      <a:endParaRPr lang="en-GB" sz="1400" kern="100" dirty="0">
                        <a:effectLst/>
                        <a:latin typeface="+mn-lt"/>
                      </a:endParaRPr>
                    </a:p>
                    <a:p>
                      <a:pPr>
                        <a:lnSpc>
                          <a:spcPct val="115000"/>
                        </a:lnSpc>
                        <a:spcAft>
                          <a:spcPts val="800"/>
                        </a:spcAft>
                      </a:pPr>
                      <a:r>
                        <a:rPr lang="en-US" sz="1400" kern="100" dirty="0">
                          <a:effectLst/>
                          <a:latin typeface="+mn-lt"/>
                        </a:rPr>
                        <a:t> </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extLst>
                  <a:ext uri="{0D108BD9-81ED-4DB2-BD59-A6C34878D82A}">
                    <a16:rowId xmlns:a16="http://schemas.microsoft.com/office/drawing/2014/main" val="2100915962"/>
                  </a:ext>
                </a:extLst>
              </a:tr>
              <a:tr h="1076855">
                <a:tc>
                  <a:txBody>
                    <a:bodyPr/>
                    <a:lstStyle/>
                    <a:p>
                      <a:pPr>
                        <a:lnSpc>
                          <a:spcPct val="115000"/>
                        </a:lnSpc>
                        <a:spcAft>
                          <a:spcPts val="800"/>
                        </a:spcAft>
                      </a:pPr>
                      <a:r>
                        <a:rPr lang="en-US" sz="1400" kern="100" dirty="0">
                          <a:effectLst/>
                          <a:latin typeface="+mn-lt"/>
                        </a:rPr>
                        <a:t>one year </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400" kern="100" dirty="0">
                          <a:effectLst/>
                          <a:latin typeface="+mn-lt"/>
                        </a:rPr>
                        <a:t>Hib/MenC</a:t>
                      </a:r>
                      <a:endParaRPr lang="en-GB" sz="1400" kern="100" dirty="0">
                        <a:effectLst/>
                        <a:latin typeface="+mn-lt"/>
                      </a:endParaRPr>
                    </a:p>
                    <a:p>
                      <a:pPr marL="342900" lvl="0" indent="-342900">
                        <a:lnSpc>
                          <a:spcPct val="115000"/>
                        </a:lnSpc>
                        <a:buFont typeface="Symbol" panose="05050102010706020507" pitchFamily="18" charset="2"/>
                        <a:buChar char="·"/>
                      </a:pPr>
                      <a:r>
                        <a:rPr lang="en-US" sz="1400" kern="100" dirty="0">
                          <a:effectLst/>
                          <a:latin typeface="+mn-lt"/>
                        </a:rPr>
                        <a:t>1</a:t>
                      </a:r>
                      <a:r>
                        <a:rPr lang="en-US" sz="1400" kern="100" baseline="30000" dirty="0">
                          <a:effectLst/>
                          <a:latin typeface="+mn-lt"/>
                        </a:rPr>
                        <a:t>st</a:t>
                      </a:r>
                      <a:r>
                        <a:rPr lang="en-US" sz="1400" kern="100" dirty="0">
                          <a:effectLst/>
                          <a:latin typeface="+mn-lt"/>
                        </a:rPr>
                        <a:t> MMR </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US" sz="1400" kern="100" dirty="0">
                          <a:effectLst/>
                          <a:latin typeface="+mn-lt"/>
                        </a:rPr>
                        <a:t>2nd PCV </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US" sz="1400" kern="100" dirty="0">
                          <a:effectLst/>
                          <a:latin typeface="+mn-lt"/>
                        </a:rPr>
                        <a:t>3rd MenB</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251460">
                        <a:lnSpc>
                          <a:spcPct val="115000"/>
                        </a:lnSpc>
                      </a:pPr>
                      <a:r>
                        <a:rPr lang="en-US" sz="1400" kern="100" dirty="0">
                          <a:effectLst/>
                          <a:latin typeface="+mn-lt"/>
                        </a:rPr>
                        <a:t> </a:t>
                      </a:r>
                      <a:endParaRPr lang="en-GB" sz="1400" kern="100" dirty="0">
                        <a:effectLst/>
                        <a:latin typeface="+mn-lt"/>
                      </a:endParaRP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US" sz="1400" kern="100" dirty="0">
                          <a:effectLst/>
                          <a:latin typeface="+mn-lt"/>
                        </a:rPr>
                        <a:t>1</a:t>
                      </a:r>
                      <a:r>
                        <a:rPr lang="en-US" sz="1400" kern="100" baseline="30000" dirty="0">
                          <a:effectLst/>
                          <a:latin typeface="+mn-lt"/>
                        </a:rPr>
                        <a:t>st</a:t>
                      </a:r>
                      <a:r>
                        <a:rPr lang="en-US" sz="1400" kern="100" dirty="0">
                          <a:effectLst/>
                          <a:latin typeface="+mn-lt"/>
                        </a:rPr>
                        <a:t> MMR</a:t>
                      </a:r>
                    </a:p>
                    <a:p>
                      <a:pPr marL="342900" lvl="0" indent="-342900">
                        <a:lnSpc>
                          <a:spcPct val="115000"/>
                        </a:lnSpc>
                        <a:buFont typeface="Symbol" panose="05050102010706020507" pitchFamily="18" charset="2"/>
                        <a:buChar char="·"/>
                      </a:pPr>
                      <a:r>
                        <a:rPr lang="en-US" sz="1400" kern="100" dirty="0">
                          <a:effectLst/>
                          <a:latin typeface="+mn-lt"/>
                        </a:rPr>
                        <a:t>2nd PCV </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US" sz="1400" kern="100" dirty="0">
                          <a:effectLst/>
                          <a:latin typeface="+mn-lt"/>
                        </a:rPr>
                        <a:t>3rd MenB</a:t>
                      </a:r>
                      <a:endParaRPr lang="en-GB" sz="1400" kern="100" dirty="0">
                        <a:effectLst/>
                        <a:latin typeface="+mn-lt"/>
                        <a:ea typeface="Yu Mincho" panose="02020400000000000000" pitchFamily="18" charset="-128"/>
                        <a:cs typeface="Arial" panose="020B0604020202020204" pitchFamily="34" charset="0"/>
                      </a:endParaRPr>
                    </a:p>
                    <a:p>
                      <a:pPr marL="342900" lvl="0" indent="-342900">
                        <a:lnSpc>
                          <a:spcPct val="115000"/>
                        </a:lnSpc>
                        <a:buFont typeface="Symbol" panose="05050102010706020507" pitchFamily="18" charset="2"/>
                        <a:buChar char="·"/>
                      </a:pPr>
                      <a:endParaRPr lang="en-GB" sz="1400" kern="100" dirty="0">
                        <a:effectLst/>
                        <a:latin typeface="+mn-lt"/>
                      </a:endParaRPr>
                    </a:p>
                  </a:txBody>
                  <a:tcPr marL="41674" marR="41674" marT="0" marB="0"/>
                </a:tc>
                <a:tc>
                  <a:txBody>
                    <a:bodyPr/>
                    <a:lstStyle/>
                    <a:p>
                      <a:pPr marL="16510">
                        <a:lnSpc>
                          <a:spcPct val="115000"/>
                        </a:lnSpc>
                      </a:pPr>
                      <a:r>
                        <a:rPr lang="en-US" sz="1400" b="1" kern="100" dirty="0">
                          <a:effectLst/>
                          <a:latin typeface="+mn-lt"/>
                        </a:rPr>
                        <a:t>From 1 July 2025: </a:t>
                      </a:r>
                      <a:endParaRPr lang="en-GB" sz="1400" b="1" kern="100" dirty="0">
                        <a:effectLst/>
                        <a:latin typeface="+mn-lt"/>
                      </a:endParaRPr>
                    </a:p>
                    <a:p>
                      <a:pPr marL="16510">
                        <a:lnSpc>
                          <a:spcPct val="115000"/>
                        </a:lnSpc>
                        <a:spcAft>
                          <a:spcPts val="800"/>
                        </a:spcAft>
                      </a:pPr>
                      <a:r>
                        <a:rPr lang="en-US" sz="1400" kern="100" dirty="0">
                          <a:effectLst/>
                          <a:latin typeface="+mn-lt"/>
                        </a:rPr>
                        <a:t>Remove offer of Hib/MenC for children born on or after 01 July 2024 </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nchor="ctr"/>
                </a:tc>
                <a:extLst>
                  <a:ext uri="{0D108BD9-81ED-4DB2-BD59-A6C34878D82A}">
                    <a16:rowId xmlns:a16="http://schemas.microsoft.com/office/drawing/2014/main" val="1605106448"/>
                  </a:ext>
                </a:extLst>
              </a:tr>
              <a:tr h="1076855">
                <a:tc>
                  <a:txBody>
                    <a:bodyPr/>
                    <a:lstStyle/>
                    <a:p>
                      <a:pPr>
                        <a:lnSpc>
                          <a:spcPct val="115000"/>
                        </a:lnSpc>
                        <a:spcAft>
                          <a:spcPts val="800"/>
                        </a:spcAft>
                      </a:pPr>
                      <a:r>
                        <a:rPr lang="en-US" sz="1400" kern="100" dirty="0">
                          <a:effectLst/>
                          <a:latin typeface="+mn-lt"/>
                        </a:rPr>
                        <a:t>18 months</a:t>
                      </a:r>
                      <a:endParaRPr lang="en-GB" sz="1400" kern="100" dirty="0">
                        <a:effectLst/>
                        <a:latin typeface="+mn-lt"/>
                      </a:endParaRPr>
                    </a:p>
                    <a:p>
                      <a:pPr>
                        <a:lnSpc>
                          <a:spcPct val="115000"/>
                        </a:lnSpc>
                        <a:spcAft>
                          <a:spcPts val="800"/>
                        </a:spcAft>
                      </a:pPr>
                      <a:r>
                        <a:rPr lang="en-US" sz="1400" kern="100" dirty="0">
                          <a:effectLst/>
                          <a:latin typeface="+mn-lt"/>
                        </a:rPr>
                        <a:t>(new appointment) </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a:lnSpc>
                          <a:spcPct val="115000"/>
                        </a:lnSpc>
                        <a:spcAft>
                          <a:spcPts val="800"/>
                        </a:spcAft>
                      </a:pPr>
                      <a:r>
                        <a:rPr lang="en-US" sz="1400" kern="100" dirty="0">
                          <a:effectLst/>
                          <a:latin typeface="+mn-lt"/>
                        </a:rPr>
                        <a:t> </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400" kern="100" dirty="0">
                          <a:effectLst/>
                          <a:latin typeface="+mn-lt"/>
                        </a:rPr>
                        <a:t>4</a:t>
                      </a:r>
                      <a:r>
                        <a:rPr lang="en-US" sz="1400" kern="100" baseline="30000" dirty="0">
                          <a:effectLst/>
                          <a:latin typeface="+mn-lt"/>
                        </a:rPr>
                        <a:t>th</a:t>
                      </a:r>
                      <a:r>
                        <a:rPr lang="en-US" sz="1400" kern="100" dirty="0">
                          <a:effectLst/>
                          <a:latin typeface="+mn-lt"/>
                        </a:rPr>
                        <a:t> DTaP/IPV/Hib/HepB</a:t>
                      </a:r>
                      <a:endParaRPr lang="en-GB" sz="1400" kern="100" dirty="0">
                        <a:effectLst/>
                        <a:latin typeface="+mn-lt"/>
                      </a:endParaRPr>
                    </a:p>
                    <a:p>
                      <a:pPr marL="342900" lvl="0" indent="-342900">
                        <a:lnSpc>
                          <a:spcPct val="115000"/>
                        </a:lnSpc>
                        <a:buFont typeface="Symbol" panose="05050102010706020507" pitchFamily="18" charset="2"/>
                        <a:buChar char="·"/>
                      </a:pPr>
                      <a:r>
                        <a:rPr lang="en-US" sz="1400" kern="100" dirty="0">
                          <a:effectLst/>
                          <a:latin typeface="+mn-lt"/>
                        </a:rPr>
                        <a:t>2</a:t>
                      </a:r>
                      <a:r>
                        <a:rPr lang="en-US" sz="1400" kern="100" baseline="30000" dirty="0">
                          <a:effectLst/>
                          <a:latin typeface="+mn-lt"/>
                        </a:rPr>
                        <a:t>nd</a:t>
                      </a:r>
                      <a:r>
                        <a:rPr lang="en-US" sz="1400" kern="100" dirty="0">
                          <a:effectLst/>
                          <a:latin typeface="+mn-lt"/>
                        </a:rPr>
                        <a:t> MMR</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16510" indent="-24765">
                        <a:lnSpc>
                          <a:spcPct val="115000"/>
                        </a:lnSpc>
                      </a:pPr>
                      <a:r>
                        <a:rPr lang="en-US" sz="1400" b="1" kern="100" dirty="0">
                          <a:effectLst/>
                          <a:latin typeface="+mn-lt"/>
                        </a:rPr>
                        <a:t>From 1 January 2026:</a:t>
                      </a:r>
                      <a:endParaRPr lang="en-GB" sz="1400" b="1" kern="100" dirty="0">
                        <a:effectLst/>
                        <a:latin typeface="+mn-lt"/>
                      </a:endParaRPr>
                    </a:p>
                    <a:p>
                      <a:pPr marL="16510" indent="-24765">
                        <a:lnSpc>
                          <a:spcPct val="115000"/>
                        </a:lnSpc>
                      </a:pPr>
                      <a:r>
                        <a:rPr lang="en-US" sz="1400" kern="100" dirty="0">
                          <a:effectLst/>
                          <a:latin typeface="+mn-lt"/>
                        </a:rPr>
                        <a:t>Introduce new 18-month appointment for 4</a:t>
                      </a:r>
                      <a:r>
                        <a:rPr lang="en-US" sz="1400" kern="100" baseline="30000" dirty="0">
                          <a:effectLst/>
                          <a:latin typeface="+mn-lt"/>
                        </a:rPr>
                        <a:t>th</a:t>
                      </a:r>
                      <a:r>
                        <a:rPr lang="en-US" sz="1400" kern="100" dirty="0">
                          <a:effectLst/>
                          <a:latin typeface="+mn-lt"/>
                        </a:rPr>
                        <a:t> DTaP/IPV/Hib/HepB dose and 2</a:t>
                      </a:r>
                      <a:r>
                        <a:rPr lang="en-US" sz="1400" kern="100" baseline="30000" dirty="0">
                          <a:effectLst/>
                          <a:latin typeface="+mn-lt"/>
                        </a:rPr>
                        <a:t>nd</a:t>
                      </a:r>
                      <a:r>
                        <a:rPr lang="en-US" sz="1400" kern="100" dirty="0">
                          <a:effectLst/>
                          <a:latin typeface="+mn-lt"/>
                        </a:rPr>
                        <a:t> MMR dose for children born on or after 01 July 2024</a:t>
                      </a:r>
                      <a:endParaRPr lang="en-GB" sz="1400" kern="100" dirty="0">
                        <a:effectLst/>
                        <a:latin typeface="+mn-lt"/>
                      </a:endParaRPr>
                    </a:p>
                    <a:p>
                      <a:pPr marL="16510" indent="-24765">
                        <a:lnSpc>
                          <a:spcPct val="115000"/>
                        </a:lnSpc>
                        <a:spcAft>
                          <a:spcPts val="800"/>
                        </a:spcAft>
                      </a:pPr>
                      <a:r>
                        <a:rPr lang="en-US" sz="1400" kern="100" dirty="0">
                          <a:effectLst/>
                          <a:latin typeface="+mn-lt"/>
                        </a:rPr>
                        <a:t> </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nchor="ctr"/>
                </a:tc>
                <a:extLst>
                  <a:ext uri="{0D108BD9-81ED-4DB2-BD59-A6C34878D82A}">
                    <a16:rowId xmlns:a16="http://schemas.microsoft.com/office/drawing/2014/main" val="1695503076"/>
                  </a:ext>
                </a:extLst>
              </a:tr>
              <a:tr h="857753">
                <a:tc>
                  <a:txBody>
                    <a:bodyPr/>
                    <a:lstStyle/>
                    <a:p>
                      <a:pPr>
                        <a:lnSpc>
                          <a:spcPct val="115000"/>
                        </a:lnSpc>
                        <a:spcAft>
                          <a:spcPts val="800"/>
                        </a:spcAft>
                      </a:pPr>
                      <a:r>
                        <a:rPr lang="en-US" sz="1400" kern="100" dirty="0">
                          <a:effectLst/>
                          <a:latin typeface="+mn-lt"/>
                        </a:rPr>
                        <a:t>3 years 4 months</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400" kern="100" dirty="0">
                          <a:effectLst/>
                          <a:latin typeface="+mn-lt"/>
                        </a:rPr>
                        <a:t>2</a:t>
                      </a:r>
                      <a:r>
                        <a:rPr lang="en-US" sz="1400" kern="100" baseline="30000" dirty="0">
                          <a:effectLst/>
                          <a:latin typeface="+mn-lt"/>
                        </a:rPr>
                        <a:t>nd</a:t>
                      </a:r>
                      <a:r>
                        <a:rPr lang="en-US" sz="1400" kern="100" dirty="0">
                          <a:effectLst/>
                          <a:latin typeface="+mn-lt"/>
                        </a:rPr>
                        <a:t> MMR</a:t>
                      </a:r>
                      <a:endParaRPr lang="en-GB" sz="1400" kern="100" dirty="0">
                        <a:effectLst/>
                        <a:latin typeface="+mn-lt"/>
                      </a:endParaRPr>
                    </a:p>
                    <a:p>
                      <a:pPr marL="342900" lvl="0" indent="-342900">
                        <a:lnSpc>
                          <a:spcPct val="115000"/>
                        </a:lnSpc>
                        <a:spcAft>
                          <a:spcPts val="800"/>
                        </a:spcAft>
                        <a:buFont typeface="Symbol" panose="05050102010706020507" pitchFamily="18" charset="2"/>
                        <a:buChar char="·"/>
                      </a:pPr>
                      <a:r>
                        <a:rPr lang="en-US" sz="1400" kern="100" dirty="0">
                          <a:effectLst/>
                          <a:latin typeface="+mn-lt"/>
                        </a:rPr>
                        <a:t>dTaP/IPV</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251460">
                        <a:lnSpc>
                          <a:spcPct val="115000"/>
                        </a:lnSpc>
                        <a:spcAft>
                          <a:spcPts val="800"/>
                        </a:spcAft>
                      </a:pPr>
                      <a:endParaRPr lang="en-GB" sz="1400" kern="100" dirty="0">
                        <a:effectLst/>
                        <a:latin typeface="+mn-lt"/>
                      </a:endParaRPr>
                    </a:p>
                    <a:p>
                      <a:pPr marL="342900" lvl="0" indent="-342900">
                        <a:lnSpc>
                          <a:spcPct val="115000"/>
                        </a:lnSpc>
                        <a:buFont typeface="Symbol" panose="05050102010706020507" pitchFamily="18" charset="2"/>
                        <a:buChar char="·"/>
                      </a:pPr>
                      <a:r>
                        <a:rPr lang="en-US" sz="1400" kern="100" dirty="0">
                          <a:effectLst/>
                          <a:latin typeface="+mn-lt"/>
                        </a:rPr>
                        <a:t>dTaP/IPV</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16510">
                        <a:lnSpc>
                          <a:spcPct val="115000"/>
                        </a:lnSpc>
                      </a:pPr>
                      <a:r>
                        <a:rPr lang="en-US" sz="1400" b="1" kern="100" dirty="0">
                          <a:effectLst/>
                          <a:latin typeface="+mn-lt"/>
                        </a:rPr>
                        <a:t>From 1 January 2026: </a:t>
                      </a:r>
                      <a:endParaRPr lang="en-GB" sz="1400" b="1" kern="100" dirty="0">
                        <a:effectLst/>
                        <a:latin typeface="+mn-lt"/>
                      </a:endParaRPr>
                    </a:p>
                    <a:p>
                      <a:pPr marL="16510">
                        <a:lnSpc>
                          <a:spcPct val="115000"/>
                        </a:lnSpc>
                      </a:pPr>
                      <a:r>
                        <a:rPr lang="en-US" sz="1400" kern="100" dirty="0">
                          <a:effectLst/>
                          <a:latin typeface="+mn-lt"/>
                        </a:rPr>
                        <a:t>Move 2</a:t>
                      </a:r>
                      <a:r>
                        <a:rPr lang="en-US" sz="1400" kern="100" baseline="30000" dirty="0">
                          <a:effectLst/>
                          <a:latin typeface="+mn-lt"/>
                        </a:rPr>
                        <a:t>nd</a:t>
                      </a:r>
                      <a:r>
                        <a:rPr lang="en-US" sz="1400" kern="100" dirty="0">
                          <a:effectLst/>
                          <a:latin typeface="+mn-lt"/>
                        </a:rPr>
                        <a:t> MMR dose to 18 months for children born on or after 01 July 2024</a:t>
                      </a:r>
                      <a:endParaRPr lang="en-GB" sz="1400" kern="100" dirty="0">
                        <a:effectLst/>
                        <a:latin typeface="+mn-lt"/>
                      </a:endParaRPr>
                    </a:p>
                    <a:p>
                      <a:pPr marL="16510">
                        <a:lnSpc>
                          <a:spcPct val="115000"/>
                        </a:lnSpc>
                        <a:spcAft>
                          <a:spcPts val="800"/>
                        </a:spcAft>
                      </a:pPr>
                      <a:r>
                        <a:rPr lang="en-US" sz="1400" kern="100" dirty="0">
                          <a:effectLst/>
                          <a:latin typeface="+mn-lt"/>
                        </a:rPr>
                        <a:t> </a:t>
                      </a:r>
                      <a:endParaRPr lang="en-GB" sz="1400" kern="100" dirty="0">
                        <a:effectLst/>
                        <a:latin typeface="+mn-lt"/>
                        <a:ea typeface="Yu Mincho" panose="02020400000000000000" pitchFamily="18" charset="-128"/>
                        <a:cs typeface="Arial" panose="020B0604020202020204" pitchFamily="34" charset="0"/>
                      </a:endParaRPr>
                    </a:p>
                  </a:txBody>
                  <a:tcPr marL="41674" marR="41674" marT="0" marB="0" anchor="ctr"/>
                </a:tc>
                <a:extLst>
                  <a:ext uri="{0D108BD9-81ED-4DB2-BD59-A6C34878D82A}">
                    <a16:rowId xmlns:a16="http://schemas.microsoft.com/office/drawing/2014/main" val="1846618231"/>
                  </a:ext>
                </a:extLst>
              </a:tr>
            </a:tbl>
          </a:graphicData>
        </a:graphic>
      </p:graphicFrame>
    </p:spTree>
    <p:extLst>
      <p:ext uri="{BB962C8B-B14F-4D97-AF65-F5344CB8AC3E}">
        <p14:creationId xmlns:p14="http://schemas.microsoft.com/office/powerpoint/2010/main" val="800378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DAB9E-F283-5BEA-24DA-957BDFE35F53}"/>
              </a:ext>
            </a:extLst>
          </p:cNvPr>
          <p:cNvSpPr>
            <a:spLocks noGrp="1"/>
          </p:cNvSpPr>
          <p:nvPr>
            <p:ph type="title"/>
          </p:nvPr>
        </p:nvSpPr>
        <p:spPr/>
        <p:txBody>
          <a:bodyPr/>
          <a:lstStyle/>
          <a:p>
            <a:r>
              <a:rPr lang="en-GB" dirty="0"/>
              <a:t>General information</a:t>
            </a:r>
          </a:p>
        </p:txBody>
      </p:sp>
      <p:sp>
        <p:nvSpPr>
          <p:cNvPr id="3" name="Content Placeholder 2">
            <a:extLst>
              <a:ext uri="{FF2B5EF4-FFF2-40B4-BE49-F238E27FC236}">
                <a16:creationId xmlns:a16="http://schemas.microsoft.com/office/drawing/2014/main" id="{87B60880-5B4B-7ADB-9F57-7199E0EFD917}"/>
              </a:ext>
            </a:extLst>
          </p:cNvPr>
          <p:cNvSpPr>
            <a:spLocks noGrp="1"/>
          </p:cNvSpPr>
          <p:nvPr>
            <p:ph idx="1"/>
          </p:nvPr>
        </p:nvSpPr>
        <p:spPr/>
        <p:txBody>
          <a:bodyPr/>
          <a:lstStyle/>
          <a:p>
            <a:r>
              <a:rPr lang="en-GB" dirty="0"/>
              <a:t>t</a:t>
            </a:r>
            <a:r>
              <a:rPr lang="en-GB" b="0" i="0" dirty="0">
                <a:effectLst/>
                <a:latin typeface="Arial" panose="020B0604020202020204" pitchFamily="34" charset="0"/>
              </a:rPr>
              <a:t>here are no new vaccine products in the amended schedule </a:t>
            </a:r>
            <a:r>
              <a:rPr lang="en-GB" b="0" i="0" dirty="0">
                <a:solidFill>
                  <a:srgbClr val="000000"/>
                </a:solidFill>
                <a:effectLst/>
                <a:latin typeface="+mn-lt"/>
              </a:rPr>
              <a:t>–</a:t>
            </a:r>
            <a:r>
              <a:rPr lang="en-GB" b="0" i="0" dirty="0">
                <a:effectLst/>
                <a:latin typeface="Arial" panose="020B0604020202020204" pitchFamily="34" charset="0"/>
              </a:rPr>
              <a:t> the hexavalent vaccine administered at age 18 months is the same vaccine that is given at 8, 12 and 16 weeks of age </a:t>
            </a:r>
            <a:r>
              <a:rPr lang="en-GB" b="1" i="0" dirty="0">
                <a:effectLst/>
                <a:latin typeface="Arial" panose="020B0604020202020204" pitchFamily="34" charset="0"/>
              </a:rPr>
              <a:t> </a:t>
            </a:r>
          </a:p>
          <a:p>
            <a:r>
              <a:rPr lang="en-GB" dirty="0">
                <a:solidFill>
                  <a:srgbClr val="000000"/>
                </a:solidFill>
              </a:rPr>
              <a:t>h</a:t>
            </a:r>
            <a:r>
              <a:rPr lang="en-GB" b="0" i="0" dirty="0">
                <a:solidFill>
                  <a:srgbClr val="000000"/>
                </a:solidFill>
                <a:effectLst/>
                <a:latin typeface="Arial" panose="020B0604020202020204" pitchFamily="34" charset="0"/>
              </a:rPr>
              <a:t>exavalent vaccines for the 18-month appointment should be ordered via the </a:t>
            </a:r>
            <a:r>
              <a:rPr lang="en-GB" b="0" i="0" u="sng" strike="noStrike" dirty="0">
                <a:solidFill>
                  <a:srgbClr val="365F91"/>
                </a:solidFill>
                <a:effectLst/>
                <a:latin typeface="Arial" panose="020B0604020202020204" pitchFamily="34" charset="0"/>
                <a:hlinkClick r:id="rId2"/>
              </a:rPr>
              <a:t>ImmForm</a:t>
            </a:r>
            <a:r>
              <a:rPr lang="en-GB" b="0" i="0" u="sng" dirty="0">
                <a:solidFill>
                  <a:srgbClr val="365F91"/>
                </a:solidFill>
                <a:effectLst/>
                <a:latin typeface="Arial" panose="020B0604020202020204" pitchFamily="34" charset="0"/>
              </a:rPr>
              <a:t> </a:t>
            </a:r>
            <a:r>
              <a:rPr lang="en-GB" b="0" i="0" u="sng" strike="noStrike" dirty="0">
                <a:solidFill>
                  <a:srgbClr val="365F91"/>
                </a:solidFill>
                <a:effectLst/>
                <a:latin typeface="Arial" panose="020B0604020202020204" pitchFamily="34" charset="0"/>
                <a:hlinkClick r:id="rId2"/>
              </a:rPr>
              <a:t>website</a:t>
            </a:r>
            <a:endParaRPr lang="en-GB" u="sng" strike="noStrike" dirty="0">
              <a:solidFill>
                <a:srgbClr val="822333"/>
              </a:solidFill>
            </a:endParaRPr>
          </a:p>
          <a:p>
            <a:r>
              <a:rPr lang="en-GB" dirty="0">
                <a:solidFill>
                  <a:srgbClr val="000000"/>
                </a:solidFill>
              </a:rPr>
              <a:t>m</a:t>
            </a:r>
            <a:r>
              <a:rPr lang="en-GB" b="0" i="0" dirty="0">
                <a:solidFill>
                  <a:srgbClr val="000000"/>
                </a:solidFill>
                <a:effectLst/>
                <a:latin typeface="Arial" panose="020B0604020202020204" pitchFamily="34" charset="0"/>
              </a:rPr>
              <a:t>onovalent Hepatitis B vaccine for children on the selective HepB pathway should be ordered directly from the manufacturer</a:t>
            </a:r>
          </a:p>
          <a:p>
            <a:r>
              <a:rPr lang="en-GB" dirty="0">
                <a:solidFill>
                  <a:srgbClr val="000000"/>
                </a:solidFill>
              </a:rPr>
              <a:t>t</a:t>
            </a:r>
            <a:r>
              <a:rPr lang="en-GB" b="0" i="0" dirty="0">
                <a:solidFill>
                  <a:srgbClr val="000000"/>
                </a:solidFill>
                <a:effectLst/>
                <a:latin typeface="Arial" panose="020B0604020202020204" pitchFamily="34" charset="0"/>
              </a:rPr>
              <a:t>he UKHSA</a:t>
            </a:r>
            <a:r>
              <a:rPr lang="en-GB" dirty="0">
                <a:solidFill>
                  <a:srgbClr val="000000"/>
                </a:solidFill>
              </a:rPr>
              <a:t> will</a:t>
            </a:r>
            <a:r>
              <a:rPr lang="en-GB" b="0" i="0" dirty="0">
                <a:solidFill>
                  <a:srgbClr val="000000"/>
                </a:solidFill>
                <a:effectLst/>
                <a:latin typeface="Arial" panose="020B0604020202020204" pitchFamily="34" charset="0"/>
              </a:rPr>
              <a:t> publish PGD templates updated in line with the changes to the childhood schedule (will be available to download from the </a:t>
            </a:r>
            <a:r>
              <a:rPr lang="en-GB" b="0" i="0" u="sng" strike="noStrike" dirty="0">
                <a:solidFill>
                  <a:srgbClr val="365F91"/>
                </a:solidFill>
                <a:effectLst/>
                <a:latin typeface="Arial" panose="020B0604020202020204" pitchFamily="34" charset="0"/>
                <a:hlinkClick r:id="rId3"/>
              </a:rPr>
              <a:t>Immunisation PGD templates</a:t>
            </a:r>
            <a:r>
              <a:rPr lang="en-GB" b="0" i="0" dirty="0">
                <a:solidFill>
                  <a:srgbClr val="000000"/>
                </a:solidFill>
                <a:effectLst/>
                <a:latin typeface="Arial" panose="020B0604020202020204" pitchFamily="34" charset="0"/>
              </a:rPr>
              <a:t> collection webpage)</a:t>
            </a:r>
          </a:p>
          <a:p>
            <a:pPr marL="0" indent="0">
              <a:buNone/>
            </a:pPr>
            <a:endParaRPr lang="en-GB" sz="1800" dirty="0"/>
          </a:p>
        </p:txBody>
      </p:sp>
      <p:sp>
        <p:nvSpPr>
          <p:cNvPr id="4" name="Footer Placeholder 3">
            <a:extLst>
              <a:ext uri="{FF2B5EF4-FFF2-40B4-BE49-F238E27FC236}">
                <a16:creationId xmlns:a16="http://schemas.microsoft.com/office/drawing/2014/main" id="{576E21AA-15BF-B894-B2B3-FA65FD1191E5}"/>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1965647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E296A-73C1-1BC0-4EAF-A174F5D22489}"/>
              </a:ext>
            </a:extLst>
          </p:cNvPr>
          <p:cNvSpPr>
            <a:spLocks noGrp="1"/>
          </p:cNvSpPr>
          <p:nvPr>
            <p:ph type="title"/>
          </p:nvPr>
        </p:nvSpPr>
        <p:spPr/>
        <p:txBody>
          <a:bodyPr/>
          <a:lstStyle/>
          <a:p>
            <a:r>
              <a:rPr lang="en-GB" dirty="0"/>
              <a:t>Resources</a:t>
            </a:r>
            <a:endParaRPr lang="en-US" dirty="0"/>
          </a:p>
        </p:txBody>
      </p:sp>
      <p:sp>
        <p:nvSpPr>
          <p:cNvPr id="3" name="Content Placeholder 2">
            <a:extLst>
              <a:ext uri="{FF2B5EF4-FFF2-40B4-BE49-F238E27FC236}">
                <a16:creationId xmlns:a16="http://schemas.microsoft.com/office/drawing/2014/main" id="{8EE8726C-116D-0788-4972-B61256FC3A73}"/>
              </a:ext>
            </a:extLst>
          </p:cNvPr>
          <p:cNvSpPr>
            <a:spLocks noGrp="1"/>
          </p:cNvSpPr>
          <p:nvPr>
            <p:ph sz="half" idx="1"/>
          </p:nvPr>
        </p:nvSpPr>
        <p:spPr>
          <a:xfrm>
            <a:off x="330206" y="1743396"/>
            <a:ext cx="11208201" cy="4351338"/>
          </a:xfrm>
        </p:spPr>
        <p:txBody>
          <a:bodyPr/>
          <a:lstStyle/>
          <a:p>
            <a:r>
              <a:rPr lang="en-GB" dirty="0"/>
              <a:t>all changes detailed in the UKHSA/NHSE letter: </a:t>
            </a:r>
            <a:r>
              <a:rPr lang="en-GB" b="1" dirty="0"/>
              <a:t>‘Changes to the routine childhood vaccination schedule and the selective hepatitis B vaccination programme from 1 July 2025’</a:t>
            </a:r>
          </a:p>
          <a:p>
            <a:r>
              <a:rPr lang="en-US" dirty="0"/>
              <a:t>also, in the </a:t>
            </a:r>
            <a:r>
              <a:rPr lang="en-US" dirty="0">
                <a:hlinkClick r:id="rId2"/>
              </a:rPr>
              <a:t>Joint Committee on Vaccination and Immunisation (JCVI) statement on changes to the childhood immunisation schedule</a:t>
            </a:r>
            <a:r>
              <a:rPr lang="en-US" u="sng" dirty="0">
                <a:hlinkClick r:id="rId2"/>
              </a:rPr>
              <a:t> </a:t>
            </a:r>
            <a:r>
              <a:rPr lang="en-US" dirty="0"/>
              <a:t>November 2022</a:t>
            </a:r>
          </a:p>
          <a:p>
            <a:r>
              <a:rPr lang="en-GB" dirty="0"/>
              <a:t>range of resources and guidance for healthcare practitioners, parents and carers will be published on GOV.UK webpage</a:t>
            </a:r>
          </a:p>
          <a:p>
            <a:r>
              <a:rPr lang="en-GB" dirty="0"/>
              <a:t>all relevant Green Book chapters, PGDs and existing resources will be updated</a:t>
            </a:r>
          </a:p>
          <a:p>
            <a:r>
              <a:rPr lang="en-GB" dirty="0">
                <a:solidFill>
                  <a:srgbClr val="000000"/>
                </a:solidFill>
              </a:rPr>
              <a:t>f</a:t>
            </a:r>
            <a:r>
              <a:rPr lang="en-GB" sz="2400" dirty="0">
                <a:solidFill>
                  <a:srgbClr val="000000"/>
                </a:solidFill>
              </a:rPr>
              <a:t>urther information about potential issues or questions that may arise will be available in the </a:t>
            </a:r>
            <a:r>
              <a:rPr lang="en-GB" sz="2400" b="1" dirty="0">
                <a:solidFill>
                  <a:srgbClr val="000000"/>
                </a:solidFill>
              </a:rPr>
              <a:t>‘</a:t>
            </a:r>
            <a:r>
              <a:rPr lang="en-GB" sz="2400" b="1" i="0" dirty="0">
                <a:effectLst/>
              </a:rPr>
              <a:t>2025 and 2026 childhood immunisation schedule changes </a:t>
            </a:r>
            <a:r>
              <a:rPr lang="en-GB" sz="2400" b="1" dirty="0"/>
              <a:t>Information for healthcare practitioner’</a:t>
            </a:r>
            <a:r>
              <a:rPr lang="en-GB" sz="2400" dirty="0">
                <a:solidFill>
                  <a:srgbClr val="000000"/>
                </a:solidFill>
              </a:rPr>
              <a:t> guidance on GOV.UK</a:t>
            </a:r>
            <a:endParaRPr lang="en-GB" sz="2400" b="0" i="0" dirty="0">
              <a:solidFill>
                <a:srgbClr val="000000"/>
              </a:solidFill>
              <a:effectLst/>
              <a:latin typeface="Arial" panose="020B0604020202020204" pitchFamily="34" charset="0"/>
            </a:endParaRPr>
          </a:p>
          <a:p>
            <a:endParaRPr lang="en-US" dirty="0"/>
          </a:p>
          <a:p>
            <a:endParaRPr lang="en-GB" dirty="0"/>
          </a:p>
          <a:p>
            <a:endParaRPr lang="en-GB" dirty="0"/>
          </a:p>
        </p:txBody>
      </p:sp>
      <p:sp>
        <p:nvSpPr>
          <p:cNvPr id="5" name="Footer Placeholder 4">
            <a:extLst>
              <a:ext uri="{FF2B5EF4-FFF2-40B4-BE49-F238E27FC236}">
                <a16:creationId xmlns:a16="http://schemas.microsoft.com/office/drawing/2014/main" id="{DF79D307-1183-7034-7B0D-4DC2CCE9AAF5}"/>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2140530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0E5E5-774C-610A-CDF0-EE1D8D03AB8F}"/>
              </a:ext>
            </a:extLst>
          </p:cNvPr>
          <p:cNvSpPr>
            <a:spLocks noGrp="1"/>
          </p:cNvSpPr>
          <p:nvPr>
            <p:ph type="title"/>
          </p:nvPr>
        </p:nvSpPr>
        <p:spPr/>
        <p:txBody>
          <a:bodyPr/>
          <a:lstStyle/>
          <a:p>
            <a:r>
              <a:rPr lang="en-GB" dirty="0"/>
              <a:t>Aim and learning outcomes</a:t>
            </a:r>
          </a:p>
        </p:txBody>
      </p:sp>
      <p:sp>
        <p:nvSpPr>
          <p:cNvPr id="3" name="Content Placeholder 2">
            <a:extLst>
              <a:ext uri="{FF2B5EF4-FFF2-40B4-BE49-F238E27FC236}">
                <a16:creationId xmlns:a16="http://schemas.microsoft.com/office/drawing/2014/main" id="{7BDD5ADA-9B5E-C190-7A11-328E97B3D170}"/>
              </a:ext>
            </a:extLst>
          </p:cNvPr>
          <p:cNvSpPr>
            <a:spLocks noGrp="1"/>
          </p:cNvSpPr>
          <p:nvPr>
            <p:ph idx="1"/>
          </p:nvPr>
        </p:nvSpPr>
        <p:spPr>
          <a:xfrm>
            <a:off x="330205" y="1774826"/>
            <a:ext cx="11123857" cy="4531706"/>
          </a:xfrm>
        </p:spPr>
        <p:txBody>
          <a:bodyPr vert="horz" lIns="91440" tIns="45720" rIns="91440" bIns="45720" rtlCol="0" anchor="t">
            <a:normAutofit fontScale="70000" lnSpcReduction="20000"/>
          </a:bodyPr>
          <a:lstStyle/>
          <a:p>
            <a:pPr marL="0" indent="0">
              <a:lnSpc>
                <a:spcPct val="120000"/>
              </a:lnSpc>
              <a:spcBef>
                <a:spcPts val="400"/>
              </a:spcBef>
              <a:buNone/>
            </a:pPr>
            <a:r>
              <a:rPr lang="en-GB" b="1" dirty="0">
                <a:latin typeface="+mn-lt"/>
              </a:rPr>
              <a:t>Aim</a:t>
            </a:r>
          </a:p>
          <a:p>
            <a:pPr marL="0" indent="0">
              <a:lnSpc>
                <a:spcPct val="120000"/>
              </a:lnSpc>
              <a:spcBef>
                <a:spcPts val="400"/>
              </a:spcBef>
              <a:buNone/>
            </a:pPr>
            <a:r>
              <a:rPr lang="en-GB" sz="2400" dirty="0">
                <a:latin typeface="+mn-lt"/>
                <a:cs typeface="Arial"/>
              </a:rPr>
              <a:t>To provide healthcare practitioners with information about the changes to the childhood immunisation schedule in 2025 and 2026</a:t>
            </a:r>
          </a:p>
          <a:p>
            <a:pPr marL="457200" lvl="1" indent="0">
              <a:lnSpc>
                <a:spcPct val="120000"/>
              </a:lnSpc>
              <a:spcBef>
                <a:spcPts val="400"/>
              </a:spcBef>
              <a:buNone/>
            </a:pPr>
            <a:endParaRPr lang="en-GB" sz="2400" b="1" dirty="0">
              <a:latin typeface="+mn-lt"/>
            </a:endParaRPr>
          </a:p>
          <a:p>
            <a:pPr fontAlgn="base">
              <a:lnSpc>
                <a:spcPct val="120000"/>
              </a:lnSpc>
              <a:spcBef>
                <a:spcPts val="400"/>
              </a:spcBef>
              <a:buNone/>
            </a:pPr>
            <a:r>
              <a:rPr lang="en-GB" b="1" dirty="0">
                <a:latin typeface="+mn-lt"/>
              </a:rPr>
              <a:t>Learning outcomes</a:t>
            </a:r>
          </a:p>
          <a:p>
            <a:pPr fontAlgn="base">
              <a:lnSpc>
                <a:spcPct val="120000"/>
              </a:lnSpc>
              <a:spcBef>
                <a:spcPts val="400"/>
              </a:spcBef>
              <a:buNone/>
            </a:pPr>
            <a:endParaRPr lang="en-GB" dirty="0">
              <a:latin typeface="+mn-lt"/>
            </a:endParaRPr>
          </a:p>
          <a:p>
            <a:pPr fontAlgn="base">
              <a:lnSpc>
                <a:spcPct val="120000"/>
              </a:lnSpc>
              <a:spcBef>
                <a:spcPts val="400"/>
              </a:spcBef>
              <a:buNone/>
            </a:pPr>
            <a:r>
              <a:rPr lang="en-GB" dirty="0">
                <a:latin typeface="+mn-lt"/>
              </a:rPr>
              <a:t>By the end of this session, learners should be able to describe:</a:t>
            </a:r>
            <a:r>
              <a:rPr lang="en-US" dirty="0">
                <a:latin typeface="+mn-lt"/>
              </a:rPr>
              <a:t>​</a:t>
            </a:r>
          </a:p>
          <a:p>
            <a:pPr fontAlgn="base">
              <a:lnSpc>
                <a:spcPct val="120000"/>
              </a:lnSpc>
              <a:spcBef>
                <a:spcPts val="400"/>
              </a:spcBef>
            </a:pPr>
            <a:r>
              <a:rPr lang="en-GB" dirty="0">
                <a:latin typeface="+mn-lt"/>
                <a:cs typeface="Arial"/>
              </a:rPr>
              <a:t>what changes are being made to the childhood immunisation schedule in 2025 and 2026 and why they are being made</a:t>
            </a:r>
          </a:p>
          <a:p>
            <a:pPr fontAlgn="base">
              <a:lnSpc>
                <a:spcPct val="120000"/>
              </a:lnSpc>
              <a:spcBef>
                <a:spcPts val="400"/>
              </a:spcBef>
            </a:pPr>
            <a:r>
              <a:rPr lang="en-GB" dirty="0">
                <a:latin typeface="+mn-lt"/>
                <a:cs typeface="Arial"/>
              </a:rPr>
              <a:t>how the changes to the schedule at 12 and 16 weeks should be delivered</a:t>
            </a:r>
          </a:p>
          <a:p>
            <a:pPr fontAlgn="base">
              <a:lnSpc>
                <a:spcPct val="120000"/>
              </a:lnSpc>
              <a:spcBef>
                <a:spcPts val="400"/>
              </a:spcBef>
            </a:pPr>
            <a:r>
              <a:rPr lang="en-GB" dirty="0">
                <a:latin typeface="+mn-lt"/>
                <a:cs typeface="Arial"/>
              </a:rPr>
              <a:t>which children are eligible for the new 18-month hexavalent vaccine appointment</a:t>
            </a:r>
          </a:p>
          <a:p>
            <a:pPr fontAlgn="base">
              <a:lnSpc>
                <a:spcPct val="120000"/>
              </a:lnSpc>
              <a:spcBef>
                <a:spcPts val="400"/>
              </a:spcBef>
            </a:pPr>
            <a:r>
              <a:rPr lang="en-GB" dirty="0">
                <a:latin typeface="+mn-lt"/>
                <a:cs typeface="Arial"/>
              </a:rPr>
              <a:t>when the second dose of MMR vaccine should be given </a:t>
            </a:r>
          </a:p>
          <a:p>
            <a:pPr fontAlgn="base">
              <a:lnSpc>
                <a:spcPct val="120000"/>
              </a:lnSpc>
              <a:spcBef>
                <a:spcPts val="400"/>
              </a:spcBef>
            </a:pPr>
            <a:r>
              <a:rPr lang="en-GB" dirty="0">
                <a:latin typeface="Segoe UI" panose="020B0502040204020203" pitchFamily="34" charset="0"/>
              </a:rPr>
              <a:t>h</a:t>
            </a:r>
            <a:r>
              <a:rPr lang="en-GB" sz="2400" dirty="0">
                <a:effectLst/>
                <a:latin typeface="Segoe UI" panose="020B0502040204020203" pitchFamily="34" charset="0"/>
              </a:rPr>
              <a:t>ow the changes will affect children on the selective neonatal hepatitis B pathway</a:t>
            </a:r>
          </a:p>
          <a:p>
            <a:pPr fontAlgn="base">
              <a:lnSpc>
                <a:spcPct val="120000"/>
              </a:lnSpc>
              <a:spcBef>
                <a:spcPts val="400"/>
              </a:spcBef>
            </a:pPr>
            <a:r>
              <a:rPr lang="en-GB" dirty="0">
                <a:latin typeface="+mn-lt"/>
              </a:rPr>
              <a:t>where to find further information about the changes </a:t>
            </a:r>
          </a:p>
        </p:txBody>
      </p:sp>
      <p:sp>
        <p:nvSpPr>
          <p:cNvPr id="4" name="Footer Placeholder 3">
            <a:extLst>
              <a:ext uri="{FF2B5EF4-FFF2-40B4-BE49-F238E27FC236}">
                <a16:creationId xmlns:a16="http://schemas.microsoft.com/office/drawing/2014/main" id="{0D79E52B-6ABB-0468-BC55-8DED9DF8ACCF}"/>
              </a:ext>
            </a:extLst>
          </p:cNvPr>
          <p:cNvSpPr>
            <a:spLocks noGrp="1"/>
          </p:cNvSpPr>
          <p:nvPr>
            <p:ph type="ftr" sz="quarter" idx="10"/>
          </p:nvPr>
        </p:nvSpPr>
        <p:spPr/>
        <p:txBody>
          <a:bodyPr/>
          <a:lstStyle/>
          <a:p>
            <a:r>
              <a:rPr lang="en-GB" dirty="0"/>
              <a:t>Changes to the routine childhood immunisation programme in 2025 and 2026</a:t>
            </a:r>
            <a:endParaRPr kumimoji="0" lang="en-GB" sz="1400" b="0" i="0" u="none" strike="noStrike" kern="1200" cap="none" spc="0" normalizeH="0" baseline="0" noProof="0" dirty="0">
              <a:ln>
                <a:noFill/>
              </a:ln>
              <a:solidFill>
                <a:prstClr val="white"/>
              </a:solidFill>
              <a:effectLst/>
              <a:highlight>
                <a:srgbClr val="FF00FF"/>
              </a:highligh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39105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AF28-5E9A-4182-828C-D132BAA72E26}"/>
              </a:ext>
            </a:extLst>
          </p:cNvPr>
          <p:cNvSpPr>
            <a:spLocks noGrp="1"/>
          </p:cNvSpPr>
          <p:nvPr>
            <p:ph type="title"/>
          </p:nvPr>
        </p:nvSpPr>
        <p:spPr/>
        <p:txBody>
          <a:bodyPr/>
          <a:lstStyle/>
          <a:p>
            <a:r>
              <a:rPr lang="en-GB" sz="3600" dirty="0"/>
              <a:t>Contents</a:t>
            </a:r>
            <a:endParaRPr lang="en-GB" dirty="0"/>
          </a:p>
        </p:txBody>
      </p:sp>
      <p:sp>
        <p:nvSpPr>
          <p:cNvPr id="3" name="Content Placeholder 2">
            <a:extLst>
              <a:ext uri="{FF2B5EF4-FFF2-40B4-BE49-F238E27FC236}">
                <a16:creationId xmlns:a16="http://schemas.microsoft.com/office/drawing/2014/main" id="{80ACF7ED-99F8-497C-BEE1-90E70F4F76DD}"/>
              </a:ext>
            </a:extLst>
          </p:cNvPr>
          <p:cNvSpPr>
            <a:spLocks noGrp="1"/>
          </p:cNvSpPr>
          <p:nvPr>
            <p:ph idx="1"/>
          </p:nvPr>
        </p:nvSpPr>
        <p:spPr>
          <a:xfrm>
            <a:off x="330205" y="1774826"/>
            <a:ext cx="8166095" cy="4351338"/>
          </a:xfrm>
        </p:spPr>
        <p:txBody>
          <a:bodyPr/>
          <a:lstStyle/>
          <a:p>
            <a:endParaRPr lang="en-GB" dirty="0"/>
          </a:p>
          <a:p>
            <a:r>
              <a:rPr lang="en-GB" dirty="0"/>
              <a:t>background to and overview of the changes to the vaccination schedule in the first year of life</a:t>
            </a:r>
          </a:p>
          <a:p>
            <a:r>
              <a:rPr lang="en-GB" dirty="0"/>
              <a:t>background to and overview of the changes to the vaccination schedule in the second year of life</a:t>
            </a:r>
          </a:p>
          <a:p>
            <a:r>
              <a:rPr lang="en-GB" dirty="0"/>
              <a:t>i</a:t>
            </a:r>
            <a:r>
              <a:rPr lang="en-GB" sz="2400" i="0" dirty="0">
                <a:effectLst/>
                <a:latin typeface="Arial" panose="020B0604020202020204" pitchFamily="34" charset="0"/>
              </a:rPr>
              <a:t>nfants eligible for the selective Hepatitis B vaccination programme  </a:t>
            </a:r>
          </a:p>
          <a:p>
            <a:r>
              <a:rPr lang="en-GB" dirty="0"/>
              <a:t>overall summaries of the 2025 and 2026 changes to the routine childhood vaccination programme  </a:t>
            </a:r>
          </a:p>
          <a:p>
            <a:pPr marL="0" indent="0">
              <a:buNone/>
            </a:pPr>
            <a:endParaRPr lang="en-GB" dirty="0"/>
          </a:p>
        </p:txBody>
      </p:sp>
      <p:sp>
        <p:nvSpPr>
          <p:cNvPr id="4" name="Footer Placeholder 3">
            <a:extLst>
              <a:ext uri="{FF2B5EF4-FFF2-40B4-BE49-F238E27FC236}">
                <a16:creationId xmlns:a16="http://schemas.microsoft.com/office/drawing/2014/main" id="{D91727B2-BE0C-4F80-B84B-F595FEB02254}"/>
              </a:ext>
            </a:extLst>
          </p:cNvPr>
          <p:cNvSpPr>
            <a:spLocks noGrp="1"/>
          </p:cNvSpPr>
          <p:nvPr>
            <p:ph type="ftr" sz="quarter" idx="10"/>
          </p:nvPr>
        </p:nvSpPr>
        <p:spPr/>
        <p:txBody>
          <a:bodyPr/>
          <a:lstStyle/>
          <a:p>
            <a:pPr>
              <a:defRPr/>
            </a:pPr>
            <a:r>
              <a:rPr lang="en-GB" dirty="0"/>
              <a:t>Changes to the routine childhood immunisation programme in 2025 and 2026</a:t>
            </a:r>
            <a:endParaRPr lang="en-US" dirty="0"/>
          </a:p>
        </p:txBody>
      </p:sp>
      <p:sp>
        <p:nvSpPr>
          <p:cNvPr id="5" name="TextBox 4">
            <a:extLst>
              <a:ext uri="{FF2B5EF4-FFF2-40B4-BE49-F238E27FC236}">
                <a16:creationId xmlns:a16="http://schemas.microsoft.com/office/drawing/2014/main" id="{7DC9CE12-DF0B-EF2D-C1DC-FA02A22DE0D4}"/>
              </a:ext>
            </a:extLst>
          </p:cNvPr>
          <p:cNvSpPr txBox="1"/>
          <p:nvPr/>
        </p:nvSpPr>
        <p:spPr>
          <a:xfrm>
            <a:off x="8886825" y="1503842"/>
            <a:ext cx="2695575" cy="3954929"/>
          </a:xfrm>
          <a:prstGeom prst="rect">
            <a:avLst/>
          </a:prstGeom>
          <a:noFill/>
        </p:spPr>
        <p:txBody>
          <a:bodyPr wrap="square" rtlCol="0">
            <a:spAutoFit/>
          </a:bodyPr>
          <a:lstStyle/>
          <a:p>
            <a:r>
              <a:rPr lang="en-GB" sz="2400" dirty="0"/>
              <a:t>Slide number</a:t>
            </a:r>
          </a:p>
          <a:p>
            <a:endParaRPr lang="en-GB" sz="2400" dirty="0"/>
          </a:p>
          <a:p>
            <a:r>
              <a:rPr lang="en-GB" sz="2400" dirty="0"/>
              <a:t>6 to 9</a:t>
            </a:r>
          </a:p>
          <a:p>
            <a:endParaRPr lang="en-GB" sz="2400" dirty="0"/>
          </a:p>
          <a:p>
            <a:r>
              <a:rPr lang="en-GB" sz="2400" dirty="0"/>
              <a:t>10 to 20</a:t>
            </a:r>
          </a:p>
          <a:p>
            <a:endParaRPr lang="en-GB" sz="2400" dirty="0"/>
          </a:p>
          <a:p>
            <a:r>
              <a:rPr lang="en-GB" sz="2400" dirty="0"/>
              <a:t>21 to 22</a:t>
            </a:r>
          </a:p>
          <a:p>
            <a:endParaRPr lang="en-GB" sz="2400" dirty="0"/>
          </a:p>
          <a:p>
            <a:endParaRPr lang="en-GB" sz="1100" dirty="0"/>
          </a:p>
          <a:p>
            <a:r>
              <a:rPr lang="en-GB" sz="2400" dirty="0"/>
              <a:t>23 to 27</a:t>
            </a:r>
          </a:p>
          <a:p>
            <a:endParaRPr lang="en-GB" sz="2400" dirty="0"/>
          </a:p>
        </p:txBody>
      </p:sp>
    </p:spTree>
    <p:extLst>
      <p:ext uri="{BB962C8B-B14F-4D97-AF65-F5344CB8AC3E}">
        <p14:creationId xmlns:p14="http://schemas.microsoft.com/office/powerpoint/2010/main" val="2906902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9385-F2A9-7334-2EA0-3F170F828E8F}"/>
              </a:ext>
            </a:extLst>
          </p:cNvPr>
          <p:cNvSpPr>
            <a:spLocks noGrp="1"/>
          </p:cNvSpPr>
          <p:nvPr>
            <p:ph type="title"/>
          </p:nvPr>
        </p:nvSpPr>
        <p:spPr/>
        <p:txBody>
          <a:bodyPr/>
          <a:lstStyle/>
          <a:p>
            <a:r>
              <a:rPr lang="en-GB" dirty="0"/>
              <a:t>Significant messages</a:t>
            </a:r>
            <a:endParaRPr lang="en-US" dirty="0"/>
          </a:p>
        </p:txBody>
      </p:sp>
      <p:sp>
        <p:nvSpPr>
          <p:cNvPr id="4" name="Footer Placeholder 3">
            <a:extLst>
              <a:ext uri="{FF2B5EF4-FFF2-40B4-BE49-F238E27FC236}">
                <a16:creationId xmlns:a16="http://schemas.microsoft.com/office/drawing/2014/main" id="{B7584B7B-9C5C-A870-D383-20C20E6EFECF}"/>
              </a:ext>
            </a:extLst>
          </p:cNvPr>
          <p:cNvSpPr>
            <a:spLocks noGrp="1"/>
          </p:cNvSpPr>
          <p:nvPr>
            <p:ph type="ftr" sz="quarter" idx="10"/>
          </p:nvPr>
        </p:nvSpPr>
        <p:spPr/>
        <p:txBody>
          <a:bodyPr/>
          <a:lstStyle/>
          <a:p>
            <a:pPr>
              <a:defRPr/>
            </a:pPr>
            <a:r>
              <a:rPr lang="en-GB" dirty="0"/>
              <a:t>Changes to the routine childhood immunisation programme in 2025 and 2026</a:t>
            </a:r>
            <a:endParaRPr lang="en-US" dirty="0"/>
          </a:p>
        </p:txBody>
      </p:sp>
      <p:sp>
        <p:nvSpPr>
          <p:cNvPr id="6" name="Content Placeholder 2">
            <a:extLst>
              <a:ext uri="{FF2B5EF4-FFF2-40B4-BE49-F238E27FC236}">
                <a16:creationId xmlns:a16="http://schemas.microsoft.com/office/drawing/2014/main" id="{11C61C68-85C8-568D-27F1-863A14BE151F}"/>
              </a:ext>
            </a:extLst>
          </p:cNvPr>
          <p:cNvSpPr>
            <a:spLocks noGrp="1"/>
          </p:cNvSpPr>
          <p:nvPr>
            <p:ph idx="1"/>
          </p:nvPr>
        </p:nvSpPr>
        <p:spPr>
          <a:xfrm>
            <a:off x="330200" y="1774825"/>
            <a:ext cx="11123613" cy="4351338"/>
          </a:xfrm>
        </p:spPr>
        <p:txBody>
          <a:bodyPr>
            <a:normAutofit/>
          </a:bodyPr>
          <a:lstStyle/>
          <a:p>
            <a:r>
              <a:rPr lang="en-GB" sz="2000" dirty="0"/>
              <a:t>manufacturing of the Hib/MenC (Menitorix</a:t>
            </a:r>
            <a:r>
              <a:rPr lang="en-GB" sz="2000" baseline="30000" dirty="0"/>
              <a:t>®</a:t>
            </a:r>
            <a:r>
              <a:rPr lang="en-GB" sz="2000" dirty="0"/>
              <a:t>) vaccine has been discontinued and stock of this vaccine will be depleted by mid-2025</a:t>
            </a:r>
          </a:p>
          <a:p>
            <a:r>
              <a:rPr lang="en-GB" sz="2000" dirty="0"/>
              <a:t>whilst vaccination against MenC in early childhood is no longer considered necessary, vaccination against Hib in the second year of life needs to continue</a:t>
            </a:r>
          </a:p>
          <a:p>
            <a:r>
              <a:rPr lang="en-GB" sz="2000" dirty="0"/>
              <a:t>the JCVI therefore recommended that </a:t>
            </a:r>
            <a:r>
              <a:rPr lang="en-GB" sz="2000" b="0" i="0" dirty="0">
                <a:solidFill>
                  <a:srgbClr val="000000"/>
                </a:solidFill>
                <a:effectLst/>
                <a:latin typeface="Arial" panose="020B0604020202020204" pitchFamily="34" charset="0"/>
              </a:rPr>
              <a:t>an additional dose of a Hib-containing vaccine (DTaP/IPV/Hib/HepB vaccine) should be administered at a new vaccination appointment at age 18 months</a:t>
            </a:r>
            <a:endParaRPr lang="en-GB" sz="2000" b="0" i="0" dirty="0">
              <a:solidFill>
                <a:srgbClr val="262626"/>
              </a:solidFill>
              <a:effectLst/>
              <a:latin typeface="Arial" panose="020B0604020202020204" pitchFamily="34" charset="0"/>
            </a:endParaRPr>
          </a:p>
          <a:p>
            <a:r>
              <a:rPr lang="en-US" sz="2000" b="0" i="0" dirty="0">
                <a:solidFill>
                  <a:srgbClr val="000000"/>
                </a:solidFill>
                <a:effectLst/>
                <a:latin typeface="Arial" panose="020B0604020202020204" pitchFamily="34" charset="0"/>
              </a:rPr>
              <a:t>this new 18-month </a:t>
            </a:r>
            <a:r>
              <a:rPr lang="en-US" sz="2000" b="0" i="0" dirty="0">
                <a:solidFill>
                  <a:srgbClr val="0D0D0D"/>
                </a:solidFill>
                <a:effectLst/>
                <a:latin typeface="Arial" panose="020B0604020202020204" pitchFamily="34" charset="0"/>
              </a:rPr>
              <a:t>appointment also provides an opportunity for the second dose of MMR vaccine to be moved from 3 years 4 months to 18 months of age</a:t>
            </a:r>
          </a:p>
          <a:p>
            <a:r>
              <a:rPr lang="en-GB" sz="2000" dirty="0"/>
              <a:t>from 1 July 2025 Menitorix</a:t>
            </a:r>
            <a:r>
              <a:rPr kumimoji="0" lang="en-GB" altLang="en-US" sz="2000" b="0" i="0" u="none" strike="noStrike" cap="none" normalizeH="0" baseline="30000" dirty="0">
                <a:ln>
                  <a:noFill/>
                </a:ln>
                <a:solidFill>
                  <a:srgbClr val="0B0C0C"/>
                </a:solidFill>
                <a:effectLst/>
                <a:latin typeface="+mj-lt"/>
              </a:rPr>
              <a:t>®</a:t>
            </a:r>
            <a:r>
              <a:rPr lang="en-GB" sz="2000" dirty="0"/>
              <a:t> will no longer be offered at 12 months and from 1 January 2026, an additional dose of DTaP/IPV/Hib/HepB vaccine will be offered at a new 18-month appointment</a:t>
            </a:r>
          </a:p>
          <a:p>
            <a:r>
              <a:rPr lang="en-GB" sz="2000" dirty="0"/>
              <a:t>additionally, from 1 July 2025, the order of vaccines in the infant schedule will change: MenB vaccine will be given at 8 and 12 weeks and PCV13 will be given at 16 weeks</a:t>
            </a:r>
            <a:endParaRPr lang="en-GB" dirty="0"/>
          </a:p>
        </p:txBody>
      </p:sp>
    </p:spTree>
    <p:extLst>
      <p:ext uri="{BB962C8B-B14F-4D97-AF65-F5344CB8AC3E}">
        <p14:creationId xmlns:p14="http://schemas.microsoft.com/office/powerpoint/2010/main" val="816670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2F99-25A6-CC57-C40F-911D0EA379F8}"/>
              </a:ext>
            </a:extLst>
          </p:cNvPr>
          <p:cNvSpPr>
            <a:spLocks noGrp="1"/>
          </p:cNvSpPr>
          <p:nvPr>
            <p:ph type="ctrTitle"/>
          </p:nvPr>
        </p:nvSpPr>
        <p:spPr/>
        <p:txBody>
          <a:bodyPr/>
          <a:lstStyle/>
          <a:p>
            <a:r>
              <a:rPr lang="en-GB" dirty="0"/>
              <a:t>Background to and overview of the changes to the vaccination schedule in the first year </a:t>
            </a:r>
            <a:br>
              <a:rPr lang="en-GB" dirty="0"/>
            </a:br>
            <a:r>
              <a:rPr lang="en-GB" dirty="0"/>
              <a:t>of life</a:t>
            </a:r>
          </a:p>
        </p:txBody>
      </p:sp>
    </p:spTree>
    <p:extLst>
      <p:ext uri="{BB962C8B-B14F-4D97-AF65-F5344CB8AC3E}">
        <p14:creationId xmlns:p14="http://schemas.microsoft.com/office/powerpoint/2010/main" val="1680963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BCCFB-BAEF-5A07-0654-3FCF71AA1E6E}"/>
              </a:ext>
            </a:extLst>
          </p:cNvPr>
          <p:cNvSpPr>
            <a:spLocks noGrp="1"/>
          </p:cNvSpPr>
          <p:nvPr>
            <p:ph type="title"/>
          </p:nvPr>
        </p:nvSpPr>
        <p:spPr/>
        <p:txBody>
          <a:bodyPr>
            <a:normAutofit fontScale="90000"/>
          </a:bodyPr>
          <a:lstStyle/>
          <a:p>
            <a:r>
              <a:rPr lang="en-GB" dirty="0"/>
              <a:t>Changes to the infant schedule</a:t>
            </a:r>
            <a:br>
              <a:rPr lang="en-GB" dirty="0"/>
            </a:br>
            <a:endParaRPr lang="en-GB" dirty="0"/>
          </a:p>
        </p:txBody>
      </p:sp>
      <p:sp>
        <p:nvSpPr>
          <p:cNvPr id="3" name="Content Placeholder 2">
            <a:extLst>
              <a:ext uri="{FF2B5EF4-FFF2-40B4-BE49-F238E27FC236}">
                <a16:creationId xmlns:a16="http://schemas.microsoft.com/office/drawing/2014/main" id="{D08D8C62-6004-9C83-306D-D2B31F717719}"/>
              </a:ext>
            </a:extLst>
          </p:cNvPr>
          <p:cNvSpPr>
            <a:spLocks noGrp="1"/>
          </p:cNvSpPr>
          <p:nvPr>
            <p:ph idx="1"/>
          </p:nvPr>
        </p:nvSpPr>
        <p:spPr>
          <a:xfrm>
            <a:off x="330207" y="1525480"/>
            <a:ext cx="10337794" cy="4818170"/>
          </a:xfrm>
        </p:spPr>
        <p:txBody>
          <a:bodyPr>
            <a:normAutofit/>
          </a:bodyPr>
          <a:lstStyle/>
          <a:p>
            <a:pPr marL="0" indent="0" algn="l" rtl="0" fontAlgn="base">
              <a:buNone/>
            </a:pPr>
            <a:r>
              <a:rPr lang="en-GB" b="0" i="0" dirty="0">
                <a:solidFill>
                  <a:srgbClr val="000000"/>
                </a:solidFill>
                <a:effectLst/>
                <a:latin typeface="Arial" panose="020B0604020202020204" pitchFamily="34" charset="0"/>
              </a:rPr>
              <a:t>From 1 July 2025, changes are being made to the infant schedule at 8, 12 and 16 weeks of age:</a:t>
            </a:r>
          </a:p>
          <a:p>
            <a:pPr marL="0" indent="0" algn="l" rtl="0" fontAlgn="base">
              <a:buNone/>
            </a:pPr>
            <a:endParaRPr lang="en-GB" sz="1000" b="0" i="0" dirty="0">
              <a:solidFill>
                <a:srgbClr val="000000"/>
              </a:solidFill>
              <a:effectLst/>
              <a:latin typeface="Segoe UI" panose="020B0502040204020203" pitchFamily="34" charset="0"/>
            </a:endParaRPr>
          </a:p>
          <a:p>
            <a:pPr algn="l" rtl="0" fontAlgn="base"/>
            <a:r>
              <a:rPr lang="en-GB" dirty="0">
                <a:solidFill>
                  <a:srgbClr val="000000"/>
                </a:solidFill>
              </a:rPr>
              <a:t>t</a:t>
            </a:r>
            <a:r>
              <a:rPr lang="en-GB" i="0" dirty="0">
                <a:solidFill>
                  <a:srgbClr val="000000"/>
                </a:solidFill>
                <a:effectLst/>
                <a:latin typeface="Arial" panose="020B0604020202020204" pitchFamily="34" charset="0"/>
              </a:rPr>
              <a:t>he meningococcal B vaccine, previously offered at 8 and 16 weeks will be offered at 8 and 12 weeks of age </a:t>
            </a:r>
          </a:p>
          <a:p>
            <a:pPr algn="l" rtl="0" fontAlgn="base"/>
            <a:endParaRPr lang="en-GB" sz="1000" i="0" dirty="0">
              <a:solidFill>
                <a:srgbClr val="000000"/>
              </a:solidFill>
              <a:effectLst/>
              <a:latin typeface="Segoe UI" panose="020B0502040204020203" pitchFamily="34" charset="0"/>
            </a:endParaRPr>
          </a:p>
          <a:p>
            <a:pPr algn="l" rtl="0" fontAlgn="base"/>
            <a:r>
              <a:rPr lang="en-GB" dirty="0">
                <a:solidFill>
                  <a:srgbClr val="000000"/>
                </a:solidFill>
              </a:rPr>
              <a:t>t</a:t>
            </a:r>
            <a:r>
              <a:rPr lang="en-GB" i="0" dirty="0">
                <a:effectLst/>
                <a:latin typeface="Arial" panose="020B0604020202020204" pitchFamily="34" charset="0"/>
              </a:rPr>
              <a:t>he pneumococcal conjugate vaccine (PCV13) previously offered at 12 weeks of age will be offered at 16 weeks of age</a:t>
            </a:r>
          </a:p>
        </p:txBody>
      </p:sp>
      <p:sp>
        <p:nvSpPr>
          <p:cNvPr id="4" name="Footer Placeholder 3">
            <a:extLst>
              <a:ext uri="{FF2B5EF4-FFF2-40B4-BE49-F238E27FC236}">
                <a16:creationId xmlns:a16="http://schemas.microsoft.com/office/drawing/2014/main" id="{99DC76E7-98AB-A184-23CD-B3A90E8F0430}"/>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3486430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BCCFB-BAEF-5A07-0654-3FCF71AA1E6E}"/>
              </a:ext>
            </a:extLst>
          </p:cNvPr>
          <p:cNvSpPr>
            <a:spLocks noGrp="1"/>
          </p:cNvSpPr>
          <p:nvPr>
            <p:ph type="title"/>
          </p:nvPr>
        </p:nvSpPr>
        <p:spPr/>
        <p:txBody>
          <a:bodyPr>
            <a:normAutofit fontScale="90000"/>
          </a:bodyPr>
          <a:lstStyle/>
          <a:p>
            <a:r>
              <a:rPr lang="en-GB" dirty="0"/>
              <a:t>Rationale for the changes to the infant schedule</a:t>
            </a:r>
            <a:br>
              <a:rPr lang="en-GB" dirty="0"/>
            </a:br>
            <a:endParaRPr lang="en-GB" dirty="0"/>
          </a:p>
        </p:txBody>
      </p:sp>
      <p:sp>
        <p:nvSpPr>
          <p:cNvPr id="3" name="Content Placeholder 2">
            <a:extLst>
              <a:ext uri="{FF2B5EF4-FFF2-40B4-BE49-F238E27FC236}">
                <a16:creationId xmlns:a16="http://schemas.microsoft.com/office/drawing/2014/main" id="{D08D8C62-6004-9C83-306D-D2B31F717719}"/>
              </a:ext>
            </a:extLst>
          </p:cNvPr>
          <p:cNvSpPr>
            <a:spLocks noGrp="1"/>
          </p:cNvSpPr>
          <p:nvPr>
            <p:ph idx="1"/>
          </p:nvPr>
        </p:nvSpPr>
        <p:spPr>
          <a:xfrm>
            <a:off x="330206" y="1525480"/>
            <a:ext cx="11123857" cy="4818170"/>
          </a:xfrm>
        </p:spPr>
        <p:txBody>
          <a:bodyPr>
            <a:normAutofit/>
          </a:bodyPr>
          <a:lstStyle/>
          <a:p>
            <a:pPr algn="l" rtl="0" fontAlgn="base"/>
            <a:r>
              <a:rPr lang="en-GB" sz="1800" b="0" i="0" dirty="0">
                <a:solidFill>
                  <a:srgbClr val="000000"/>
                </a:solidFill>
                <a:effectLst/>
                <a:latin typeface="Arial" panose="020B0604020202020204" pitchFamily="34" charset="0"/>
              </a:rPr>
              <a:t>meningococcal serogroup B is responsible for the majority of UK invasive meningococcal disease (IMD) cases</a:t>
            </a:r>
          </a:p>
          <a:p>
            <a:pPr algn="l" rtl="0" fontAlgn="base"/>
            <a:r>
              <a:rPr lang="en-GB" sz="1800" b="0" i="0" dirty="0">
                <a:solidFill>
                  <a:srgbClr val="000000"/>
                </a:solidFill>
                <a:effectLst/>
                <a:latin typeface="Arial" panose="020B0604020202020204" pitchFamily="34" charset="0"/>
              </a:rPr>
              <a:t>following introduction of the routine MenB vaccination programme, peak age of infection has shifted from 5 to 6 months to 1 to 3 months of age</a:t>
            </a:r>
          </a:p>
          <a:p>
            <a:pPr algn="l" rtl="0" fontAlgn="base"/>
            <a:r>
              <a:rPr lang="en-GB" sz="1800" b="0" i="0" dirty="0">
                <a:solidFill>
                  <a:srgbClr val="000000"/>
                </a:solidFill>
                <a:effectLst/>
                <a:latin typeface="Arial" panose="020B0604020202020204" pitchFamily="34" charset="0"/>
              </a:rPr>
              <a:t>a substantial proportion of cases were occurring before infants gained protection from their second dose of vaccine given at 16 weeks </a:t>
            </a:r>
          </a:p>
          <a:p>
            <a:pPr fontAlgn="base"/>
            <a:r>
              <a:rPr lang="en-GB" sz="1800" b="0" i="0" dirty="0">
                <a:solidFill>
                  <a:srgbClr val="000000"/>
                </a:solidFill>
                <a:effectLst/>
                <a:latin typeface="Arial" panose="020B0604020202020204" pitchFamily="34" charset="0"/>
              </a:rPr>
              <a:t>the change in epidemiology of IMD </a:t>
            </a:r>
            <a:r>
              <a:rPr lang="en-GB" sz="1800" dirty="0">
                <a:solidFill>
                  <a:srgbClr val="000000"/>
                </a:solidFill>
              </a:rPr>
              <a:t>means </a:t>
            </a:r>
            <a:r>
              <a:rPr lang="en-GB" sz="1800" b="0" i="0" dirty="0">
                <a:solidFill>
                  <a:srgbClr val="000000"/>
                </a:solidFill>
                <a:effectLst/>
                <a:latin typeface="Arial" panose="020B0604020202020204" pitchFamily="34" charset="0"/>
              </a:rPr>
              <a:t>it would be beneficial to move the second dose of MenB vaccine to 12 weeks of age to provide earlier protection</a:t>
            </a:r>
          </a:p>
          <a:p>
            <a:pPr fontAlgn="base"/>
            <a:r>
              <a:rPr lang="en-GB" sz="1800" dirty="0">
                <a:solidFill>
                  <a:srgbClr val="000000"/>
                </a:solidFill>
              </a:rPr>
              <a:t>m</a:t>
            </a:r>
            <a:r>
              <a:rPr lang="en-GB" sz="1800" b="0" i="0" dirty="0">
                <a:solidFill>
                  <a:srgbClr val="000000"/>
                </a:solidFill>
                <a:effectLst/>
                <a:latin typeface="Arial" panose="020B0604020202020204" pitchFamily="34" charset="0"/>
              </a:rPr>
              <a:t>oving the PCV dose to 16 weeks avoids</a:t>
            </a:r>
            <a:r>
              <a:rPr lang="en-US" b="0" i="0" dirty="0">
                <a:solidFill>
                  <a:srgbClr val="000000"/>
                </a:solidFill>
                <a:effectLst/>
                <a:latin typeface="WordVisi_MSFontService"/>
              </a:rPr>
              <a:t> </a:t>
            </a:r>
            <a:r>
              <a:rPr lang="en-US" sz="1800" b="0" i="0" dirty="0">
                <a:solidFill>
                  <a:srgbClr val="000000"/>
                </a:solidFill>
                <a:effectLst/>
                <a:latin typeface="+mn-lt"/>
              </a:rPr>
              <a:t>increasing the number of injections at the second vaccination appointment at 12 weeks </a:t>
            </a:r>
          </a:p>
          <a:p>
            <a:pPr fontAlgn="base"/>
            <a:r>
              <a:rPr lang="en-US" sz="1800" dirty="0">
                <a:solidFill>
                  <a:srgbClr val="000000"/>
                </a:solidFill>
                <a:latin typeface="+mn-lt"/>
              </a:rPr>
              <a:t>y</a:t>
            </a:r>
            <a:r>
              <a:rPr lang="en-US" sz="1800" b="0" i="0" dirty="0">
                <a:solidFill>
                  <a:srgbClr val="000000"/>
                </a:solidFill>
                <a:effectLst/>
                <a:latin typeface="+mn-lt"/>
              </a:rPr>
              <a:t>oung children will be protected by very high levels of herd immunity against the pneumococcal vaccine serotypes until they receive their dose of PCV13 at 16 weeks</a:t>
            </a:r>
          </a:p>
          <a:p>
            <a:pPr fontAlgn="base"/>
            <a:r>
              <a:rPr lang="en-GB" sz="1800" dirty="0"/>
              <a:t>although previously an 8-week interval between doses of MenB vaccine was recommended, evidence from a recent study showed a good response was made when the 2 doses were given 4 weeks apart</a:t>
            </a:r>
          </a:p>
        </p:txBody>
      </p:sp>
      <p:sp>
        <p:nvSpPr>
          <p:cNvPr id="4" name="Footer Placeholder 3">
            <a:extLst>
              <a:ext uri="{FF2B5EF4-FFF2-40B4-BE49-F238E27FC236}">
                <a16:creationId xmlns:a16="http://schemas.microsoft.com/office/drawing/2014/main" id="{99DC76E7-98AB-A184-23CD-B3A90E8F0430}"/>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3836884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BCCFB-BAEF-5A07-0654-3FCF71AA1E6E}"/>
              </a:ext>
            </a:extLst>
          </p:cNvPr>
          <p:cNvSpPr>
            <a:spLocks noGrp="1"/>
          </p:cNvSpPr>
          <p:nvPr>
            <p:ph type="title"/>
          </p:nvPr>
        </p:nvSpPr>
        <p:spPr/>
        <p:txBody>
          <a:bodyPr>
            <a:normAutofit fontScale="90000"/>
          </a:bodyPr>
          <a:lstStyle/>
          <a:p>
            <a:r>
              <a:rPr lang="en-GB" dirty="0"/>
              <a:t>Implementing the changes to the infant schedule</a:t>
            </a:r>
            <a:br>
              <a:rPr lang="en-GB" dirty="0"/>
            </a:br>
            <a:endParaRPr lang="en-GB" dirty="0"/>
          </a:p>
        </p:txBody>
      </p:sp>
      <p:sp>
        <p:nvSpPr>
          <p:cNvPr id="3" name="Content Placeholder 2">
            <a:extLst>
              <a:ext uri="{FF2B5EF4-FFF2-40B4-BE49-F238E27FC236}">
                <a16:creationId xmlns:a16="http://schemas.microsoft.com/office/drawing/2014/main" id="{D08D8C62-6004-9C83-306D-D2B31F717719}"/>
              </a:ext>
            </a:extLst>
          </p:cNvPr>
          <p:cNvSpPr>
            <a:spLocks noGrp="1"/>
          </p:cNvSpPr>
          <p:nvPr>
            <p:ph idx="1"/>
          </p:nvPr>
        </p:nvSpPr>
        <p:spPr>
          <a:xfrm>
            <a:off x="330205" y="1774826"/>
            <a:ext cx="10433045" cy="4351338"/>
          </a:xfrm>
        </p:spPr>
        <p:txBody>
          <a:bodyPr>
            <a:normAutofit/>
          </a:bodyPr>
          <a:lstStyle/>
          <a:p>
            <a:pPr marL="0" indent="0" algn="l" rtl="0" fontAlgn="base">
              <a:buNone/>
            </a:pPr>
            <a:r>
              <a:rPr lang="en-GB" sz="2000" b="0" i="0" dirty="0">
                <a:solidFill>
                  <a:srgbClr val="000000"/>
                </a:solidFill>
                <a:effectLst/>
                <a:latin typeface="Arial" panose="020B0604020202020204" pitchFamily="34" charset="0"/>
              </a:rPr>
              <a:t>From 1 July 2025:</a:t>
            </a:r>
          </a:p>
          <a:p>
            <a:pPr marL="0" indent="0" algn="l" rtl="0" fontAlgn="base">
              <a:buNone/>
            </a:pPr>
            <a:endParaRPr lang="en-GB" sz="2000" b="0" i="0" dirty="0">
              <a:solidFill>
                <a:srgbClr val="000000"/>
              </a:solidFill>
              <a:effectLst/>
              <a:latin typeface="Arial" panose="020B0604020202020204" pitchFamily="34" charset="0"/>
            </a:endParaRPr>
          </a:p>
          <a:p>
            <a:pPr fontAlgn="base"/>
            <a:r>
              <a:rPr lang="en-GB" sz="2000" dirty="0"/>
              <a:t>c</a:t>
            </a:r>
            <a:r>
              <a:rPr lang="en-GB" sz="2000" b="0" i="0" dirty="0">
                <a:effectLst/>
                <a:latin typeface="Arial" panose="020B0604020202020204" pitchFamily="34" charset="0"/>
              </a:rPr>
              <a:t>hildren who have not yet received their 12-week vaccinations by 1 July 2025, should be vaccinated as per the new schedule timings (second MenB at 12 weeks and </a:t>
            </a:r>
            <a:r>
              <a:rPr lang="en-GB" sz="2000" dirty="0"/>
              <a:t>first</a:t>
            </a:r>
            <a:r>
              <a:rPr lang="en-GB" sz="2000" b="0" i="0" dirty="0">
                <a:effectLst/>
                <a:latin typeface="Arial" panose="020B0604020202020204" pitchFamily="34" charset="0"/>
              </a:rPr>
              <a:t> PCV13 at 16 weeks)  </a:t>
            </a:r>
          </a:p>
          <a:p>
            <a:pPr marL="0" indent="0" fontAlgn="base">
              <a:buNone/>
            </a:pPr>
            <a:endParaRPr lang="en-GB" sz="2000" b="0" i="0" dirty="0">
              <a:effectLst/>
              <a:latin typeface="Arial" panose="020B0604020202020204" pitchFamily="34" charset="0"/>
            </a:endParaRPr>
          </a:p>
          <a:p>
            <a:pPr fontAlgn="base"/>
            <a:r>
              <a:rPr lang="en-GB" sz="2000" dirty="0"/>
              <a:t>c</a:t>
            </a:r>
            <a:r>
              <a:rPr lang="en-GB" sz="2000" b="0" i="0" dirty="0">
                <a:effectLst/>
                <a:latin typeface="Arial" panose="020B0604020202020204" pitchFamily="34" charset="0"/>
              </a:rPr>
              <a:t>hildren who have already received their 12-week PCV13 vaccination prior to 1 July 2025 should remain on the previous schedule and be invited for their </a:t>
            </a:r>
            <a:r>
              <a:rPr lang="en-GB" sz="2000" dirty="0"/>
              <a:t>second </a:t>
            </a:r>
            <a:r>
              <a:rPr lang="en-GB" sz="2000" b="0" i="0" dirty="0">
                <a:effectLst/>
                <a:latin typeface="Arial" panose="020B0604020202020204" pitchFamily="34" charset="0"/>
              </a:rPr>
              <a:t>MenB vaccine at 16 weeks of age  </a:t>
            </a:r>
          </a:p>
          <a:p>
            <a:pPr marL="0" indent="0" fontAlgn="base">
              <a:buNone/>
            </a:pPr>
            <a:endParaRPr lang="en-GB" sz="2800" b="0" i="0" dirty="0">
              <a:effectLst/>
              <a:latin typeface="Arial" panose="020B0604020202020204" pitchFamily="34" charset="0"/>
            </a:endParaRPr>
          </a:p>
          <a:p>
            <a:pPr marL="0" indent="0" fontAlgn="base">
              <a:buNone/>
            </a:pPr>
            <a:endParaRPr lang="en-GB" sz="2800" b="0" i="0" dirty="0">
              <a:effectLst/>
              <a:latin typeface="Arial" panose="020B0604020202020204" pitchFamily="34" charset="0"/>
            </a:endParaRPr>
          </a:p>
        </p:txBody>
      </p:sp>
      <p:sp>
        <p:nvSpPr>
          <p:cNvPr id="4" name="Footer Placeholder 3">
            <a:extLst>
              <a:ext uri="{FF2B5EF4-FFF2-40B4-BE49-F238E27FC236}">
                <a16:creationId xmlns:a16="http://schemas.microsoft.com/office/drawing/2014/main" id="{99DC76E7-98AB-A184-23CD-B3A90E8F0430}"/>
              </a:ext>
            </a:extLst>
          </p:cNvPr>
          <p:cNvSpPr>
            <a:spLocks noGrp="1"/>
          </p:cNvSpPr>
          <p:nvPr>
            <p:ph type="ftr" sz="quarter" idx="10"/>
          </p:nvPr>
        </p:nvSpPr>
        <p:spPr/>
        <p:txBody>
          <a:bodyPr/>
          <a:lstStyle/>
          <a:p>
            <a:r>
              <a:rPr lang="en-GB" dirty="0"/>
              <a:t>Changes to the routine childhood immunisation programme in 2025 and 2026</a:t>
            </a:r>
            <a:endParaRPr lang="en-GB" sz="1400" dirty="0"/>
          </a:p>
        </p:txBody>
      </p:sp>
    </p:spTree>
    <p:extLst>
      <p:ext uri="{BB962C8B-B14F-4D97-AF65-F5344CB8AC3E}">
        <p14:creationId xmlns:p14="http://schemas.microsoft.com/office/powerpoint/2010/main" val="56702651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2_Office Theme">
  <a:themeElements>
    <a:clrScheme name="UKHSA colours">
      <a:dk1>
        <a:srgbClr val="000000"/>
      </a:dk1>
      <a:lt1>
        <a:srgbClr val="FFFFFF"/>
      </a:lt1>
      <a:dk2>
        <a:srgbClr val="173A5A"/>
      </a:dk2>
      <a:lt2>
        <a:srgbClr val="D3CBA3"/>
      </a:lt2>
      <a:accent1>
        <a:srgbClr val="52307F"/>
      </a:accent1>
      <a:accent2>
        <a:srgbClr val="2F579F"/>
      </a:accent2>
      <a:accent3>
        <a:srgbClr val="CF2D4A"/>
      </a:accent3>
      <a:accent4>
        <a:srgbClr val="4EA890"/>
      </a:accent4>
      <a:accent5>
        <a:srgbClr val="4CA3DA"/>
      </a:accent5>
      <a:accent6>
        <a:srgbClr val="91BA39"/>
      </a:accent6>
      <a:hlink>
        <a:srgbClr val="ED8546"/>
      </a:hlink>
      <a:folHlink>
        <a:srgbClr val="F4BB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C9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KHSA Presentation template 1.potx" id="{8E539A52-BEC8-EB48-A5D9-B70350DE7BD6}" vid="{09F23F8F-2D66-7541-B899-8F36A7599B4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7EFF136ACA7864BBE1557D7BCCC9CFA" ma:contentTypeVersion="4" ma:contentTypeDescription="Create a new document." ma:contentTypeScope="" ma:versionID="f10e9c744f1817e1df1e91dfc1088179">
  <xsd:schema xmlns:xsd="http://www.w3.org/2001/XMLSchema" xmlns:xs="http://www.w3.org/2001/XMLSchema" xmlns:p="http://schemas.microsoft.com/office/2006/metadata/properties" xmlns:ns2="f5380a1b-de41-4b32-89d5-34adc52116e8" targetNamespace="http://schemas.microsoft.com/office/2006/metadata/properties" ma:root="true" ma:fieldsID="28f011747709f447275872aa24c8ae6d" ns2:_="">
    <xsd:import namespace="f5380a1b-de41-4b32-89d5-34adc52116e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380a1b-de41-4b32-89d5-34adc5211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E63249-CF7E-490E-946D-7286CA650863}">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f5380a1b-de41-4b32-89d5-34adc52116e8"/>
    <ds:schemaRef ds:uri="http://www.w3.org/XML/1998/namespace"/>
    <ds:schemaRef ds:uri="http://purl.org/dc/terms/"/>
  </ds:schemaRefs>
</ds:datastoreItem>
</file>

<file path=customXml/itemProps2.xml><?xml version="1.0" encoding="utf-8"?>
<ds:datastoreItem xmlns:ds="http://schemas.openxmlformats.org/officeDocument/2006/customXml" ds:itemID="{26CCE86C-E1F1-4873-BB9E-8666F99C660C}">
  <ds:schemaRefs>
    <ds:schemaRef ds:uri="http://schemas.microsoft.com/sharepoint/v3/contenttype/forms"/>
  </ds:schemaRefs>
</ds:datastoreItem>
</file>

<file path=customXml/itemProps3.xml><?xml version="1.0" encoding="utf-8"?>
<ds:datastoreItem xmlns:ds="http://schemas.openxmlformats.org/officeDocument/2006/customXml" ds:itemID="{E74EC2BF-E4ED-4929-AE11-0A17D65C23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380a1b-de41-4b32-89d5-34adc52116e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1934</TotalTime>
  <Words>3865</Words>
  <Application>Microsoft Office PowerPoint</Application>
  <PresentationFormat>Widescreen</PresentationFormat>
  <Paragraphs>295</Paragraphs>
  <Slides>29</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29</vt:i4>
      </vt:variant>
    </vt:vector>
  </HeadingPairs>
  <TitlesOfParts>
    <vt:vector size="37" baseType="lpstr">
      <vt:lpstr>Arial</vt:lpstr>
      <vt:lpstr>Calibri</vt:lpstr>
      <vt:lpstr>Segoe UI</vt:lpstr>
      <vt:lpstr>Symbol</vt:lpstr>
      <vt:lpstr>Times New Roman</vt:lpstr>
      <vt:lpstr>WordVisi_MSFontService</vt:lpstr>
      <vt:lpstr>1_Office Theme</vt:lpstr>
      <vt:lpstr>2_Office Theme</vt:lpstr>
      <vt:lpstr>Changes to the routine childhood immunisation programme in 2025 and 2026    1 May 2025  </vt:lpstr>
      <vt:lpstr>Note to trainers</vt:lpstr>
      <vt:lpstr>Aim and learning outcomes</vt:lpstr>
      <vt:lpstr>Contents</vt:lpstr>
      <vt:lpstr>Significant messages</vt:lpstr>
      <vt:lpstr>Background to and overview of the changes to the vaccination schedule in the first year  of life</vt:lpstr>
      <vt:lpstr>Changes to the infant schedule </vt:lpstr>
      <vt:lpstr>Rationale for the changes to the infant schedule </vt:lpstr>
      <vt:lpstr>Implementing the changes to the infant schedule </vt:lpstr>
      <vt:lpstr>Background to and overview of the changes to the vaccination schedule in the second year of life</vt:lpstr>
      <vt:lpstr>Background</vt:lpstr>
      <vt:lpstr>Group C meningococcal vaccine</vt:lpstr>
      <vt:lpstr>Group C meningococcal vaccine</vt:lpstr>
      <vt:lpstr>Hib disease and vaccination</vt:lpstr>
      <vt:lpstr>Replacement Hib vaccine </vt:lpstr>
      <vt:lpstr>Current vaccine and schedule to 30th June 2025</vt:lpstr>
      <vt:lpstr>JCVI advice</vt:lpstr>
      <vt:lpstr>Moving the second dose of MMR</vt:lpstr>
      <vt:lpstr>New schedule from 1st July 2025</vt:lpstr>
      <vt:lpstr>Implementing the changes: timeline and eligibility </vt:lpstr>
      <vt:lpstr>Implementing the changes: timeline and eligibility </vt:lpstr>
      <vt:lpstr>Infants eligible for the selective Hepatitis B vaccination programme  </vt:lpstr>
      <vt:lpstr>Infants eligible for the selective Hepatitis B vaccination programme </vt:lpstr>
      <vt:lpstr>Overall summaries of the 2025 and 2026 changes to the routine childhood vaccination programme  </vt:lpstr>
      <vt:lpstr>Summary of changes for 2025 and 2026</vt:lpstr>
      <vt:lpstr>Summary of the changes to the routine childhood schedule from 1 July 2025</vt:lpstr>
      <vt:lpstr>PowerPoint Presentation</vt:lpstr>
      <vt:lpstr>General information</vt:lpstr>
      <vt:lpstr>Resources</vt:lpstr>
    </vt:vector>
  </TitlesOfParts>
  <Company>UK Health Security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Meningococcal B vaccination for infants aged from 8 weeks    An update for healthcare practitioners Updated XXXXX</dc:title>
  <dc:creator>Kirsty Smith2</dc:creator>
  <cp:lastModifiedBy>Richard.N Allen</cp:lastModifiedBy>
  <cp:revision>49</cp:revision>
  <dcterms:created xsi:type="dcterms:W3CDTF">2023-12-06T09:47:16Z</dcterms:created>
  <dcterms:modified xsi:type="dcterms:W3CDTF">2025-05-01T11:58:32Z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0x010100F7EFF136ACA7864BBE1557D7BCCC9CFA</vt:lpwstr>
  </property>
</Properties>
</file>