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55"/>
  </p:notesMasterIdLst>
  <p:sldIdLst>
    <p:sldId id="261" r:id="rId5"/>
    <p:sldId id="265" r:id="rId6"/>
    <p:sldId id="267" r:id="rId7"/>
    <p:sldId id="398" r:id="rId8"/>
    <p:sldId id="262" r:id="rId9"/>
    <p:sldId id="302" r:id="rId10"/>
    <p:sldId id="400" r:id="rId11"/>
    <p:sldId id="401" r:id="rId12"/>
    <p:sldId id="413" r:id="rId13"/>
    <p:sldId id="268" r:id="rId14"/>
    <p:sldId id="275" r:id="rId15"/>
    <p:sldId id="276" r:id="rId16"/>
    <p:sldId id="443" r:id="rId17"/>
    <p:sldId id="436" r:id="rId18"/>
    <p:sldId id="403" r:id="rId19"/>
    <p:sldId id="404" r:id="rId20"/>
    <p:sldId id="405" r:id="rId21"/>
    <p:sldId id="445" r:id="rId22"/>
    <p:sldId id="282" r:id="rId23"/>
    <p:sldId id="283" r:id="rId24"/>
    <p:sldId id="284" r:id="rId25"/>
    <p:sldId id="306" r:id="rId26"/>
    <p:sldId id="307" r:id="rId27"/>
    <p:sldId id="408" r:id="rId28"/>
    <p:sldId id="409" r:id="rId29"/>
    <p:sldId id="410" r:id="rId30"/>
    <p:sldId id="444" r:id="rId31"/>
    <p:sldId id="414" r:id="rId32"/>
    <p:sldId id="319" r:id="rId33"/>
    <p:sldId id="438" r:id="rId34"/>
    <p:sldId id="392" r:id="rId35"/>
    <p:sldId id="441" r:id="rId36"/>
    <p:sldId id="360" r:id="rId37"/>
    <p:sldId id="417" r:id="rId38"/>
    <p:sldId id="383" r:id="rId39"/>
    <p:sldId id="418" r:id="rId40"/>
    <p:sldId id="420" r:id="rId41"/>
    <p:sldId id="361" r:id="rId42"/>
    <p:sldId id="423" r:id="rId43"/>
    <p:sldId id="422" r:id="rId44"/>
    <p:sldId id="425" r:id="rId45"/>
    <p:sldId id="424" r:id="rId46"/>
    <p:sldId id="372" r:id="rId47"/>
    <p:sldId id="437" r:id="rId48"/>
    <p:sldId id="428" r:id="rId49"/>
    <p:sldId id="332" r:id="rId50"/>
    <p:sldId id="434" r:id="rId51"/>
    <p:sldId id="435" r:id="rId52"/>
    <p:sldId id="433" r:id="rId53"/>
    <p:sldId id="336" r:id="rId5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Michelle Falconer" initials="MF" lastIdx="8" clrIdx="1">
    <p:extLst>
      <p:ext uri="{19B8F6BF-5375-455C-9EA6-DF929625EA0E}">
        <p15:presenceInfo xmlns:p15="http://schemas.microsoft.com/office/powerpoint/2012/main" userId="S::michelle.falconer@phe.gov.uk::7fae3668-3f04-41dc-8fb4-3ea913217f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70388" autoAdjust="0"/>
  </p:normalViewPr>
  <p:slideViewPr>
    <p:cSldViewPr>
      <p:cViewPr varScale="1">
        <p:scale>
          <a:sx n="80" d="100"/>
          <a:sy n="80" d="100"/>
        </p:scale>
        <p:origin x="23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20"/>
    </p:cViewPr>
  </p:sorterViewPr>
  <p:notesViewPr>
    <p:cSldViewPr>
      <p:cViewPr>
        <p:scale>
          <a:sx n="100" d="100"/>
          <a:sy n="100" d="100"/>
        </p:scale>
        <p:origin x="3570" y="-10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8/27/2021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herpes-zoster-shingles-immunisation-programme-2020-to-2021-evaluation-reports?utm_medium=email&amp;utm_campaign=govuk-notifications&amp;utm_source=dee744c2-87d4-4624-831a-32ec71f47bc9&amp;utm_content=weekl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gov.uk/government/publications/herpes-zoster-shingles-immunisation-programme-2019-to-2020-evaluation-repor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ubmed.ncbi.nlm.nih.gov/3358024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gov.uk/government/publications/shingles-immunisation-programme-letter"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itchFamily="34" charset="0"/>
                <a:ea typeface="ヒラギノ角ゴ Pro W3" pitchFamily="84" charset="-128"/>
                <a:cs typeface="ヒラギノ角ゴ Pro W3" pitchFamily="84" charset="-128"/>
              </a:rPr>
              <a:t>Background</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Calibri"/>
                <a:cs typeface="Times New Roman"/>
              </a:rPr>
              <a:t>The Joint Committee on Vaccination and Immunisation reviewed all the available medical, epidemiological and economic evidence as well as vaccine safety and efficacy relevant to offering a universal vaccination programme for shingles. </a:t>
            </a:r>
            <a:endParaRPr kumimoji="0" lang="en-GB" sz="12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Calibri"/>
                <a:cs typeface="Times New Roman"/>
              </a:rPr>
              <a:t>As part of the review, age-specific incidence of shingles and associated disease burden were taken into account. Disease burden was measured in terms of those that developed secondary complications as a result of shingles infection, those that required hospitalisation and those that eventually resulted in or contributed to an individual’s death. The JCVI concluded that the incidence of shingles is closely associated with older age groups, with the severity and disease burden increasing as the individual gets older.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As a result, a routine shingles vaccination programme for people aged 70 years old, with a catch-up immunisation programme for people aged 78 and 79 years. was introduced from 1 September 2013</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mn-lt"/>
                <a:ea typeface="Calibri"/>
                <a:cs typeface="Times New Roman"/>
              </a:rPr>
              <a:t>Rationale for resource</a:t>
            </a:r>
            <a:endParaRPr kumimoji="0" lang="en-GB" sz="12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This resource is designed to support healthcare practitioners involved in discussing routine vaccination against shingles</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This resource does not</a:t>
            </a:r>
            <a:r>
              <a:rPr kumimoji="0" lang="en-GB" sz="1200" b="1" i="0" u="none" strike="noStrike" kern="1200" cap="none" spc="0" normalizeH="0" baseline="0" noProof="0" dirty="0">
                <a:ln>
                  <a:noFill/>
                </a:ln>
                <a:solidFill>
                  <a:prstClr val="black"/>
                </a:solidFill>
                <a:effectLst/>
                <a:uLnTx/>
                <a:uFillTx/>
                <a:latin typeface="+mn-lt"/>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cover the actual administration techniques involved in vaccinating against shingles. If staff are required to deliver vaccinations they should refer to their line manager for additional training.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Note: shingles is also known as herpes zoster. Shingles is used throughout this slide set.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dirty="0"/>
          </a:p>
        </p:txBody>
      </p:sp>
    </p:spTree>
    <p:extLst>
      <p:ext uri="{BB962C8B-B14F-4D97-AF65-F5344CB8AC3E}">
        <p14:creationId xmlns:p14="http://schemas.microsoft.com/office/powerpoint/2010/main" val="53131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Data from GP-based studies in England and Wales; Green Book Shingles Chapter 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118363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 above graph shows the estimated annual age-specific incidence of shingles per 100, 000 per year in the immunocompetent </a:t>
            </a:r>
            <a:r>
              <a:rPr kumimoji="0" lang="en-GB" sz="1200" b="1" i="0" u="none" strike="noStrike" kern="1200" cap="none" spc="0" normalizeH="0" baseline="0" noProof="0" dirty="0">
                <a:ln>
                  <a:noFill/>
                </a:ln>
                <a:solidFill>
                  <a:prstClr val="black"/>
                </a:solidFill>
                <a:effectLst/>
                <a:uLnTx/>
                <a:uFillTx/>
                <a:latin typeface="+mn-lt"/>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population (Y- axis) against the age quinquennia (x-axis).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 graph shows a continued increase in age related shingles, confirming that the incidence of shingles is largely associated with older age who are more at risk of developing the disease.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Age-specific incidence rates of shingles have been estimated using a number of different primary care derived data sources including: the Royal College of General Practitioners (RCGP) Weekly Returns Service</a:t>
            </a:r>
            <a:r>
              <a:rPr kumimoji="0" lang="en-GB" sz="1200" b="0" i="0" u="none" strike="noStrike" kern="1200" cap="none" spc="0" normalizeH="0" baseline="0" noProof="0" dirty="0">
                <a:ln>
                  <a:noFill/>
                </a:ln>
                <a:solidFill>
                  <a:srgbClr val="000000"/>
                </a:solidFill>
                <a:effectLst/>
                <a:uLnTx/>
                <a:uFillTx/>
                <a:latin typeface="+mn-lt"/>
                <a:ea typeface="Times New Roman"/>
                <a:cs typeface="Times New Roman"/>
              </a:rPr>
              <a:t>; the fourth Morbidity Survey in </a:t>
            </a: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General Practice (MSGP-4)</a:t>
            </a:r>
            <a:r>
              <a:rPr kumimoji="0" lang="en-GB" sz="1200" b="0" i="0" u="none" strike="noStrike" kern="1200" cap="none" spc="0" normalizeH="0" baseline="0" noProof="0" dirty="0">
                <a:ln>
                  <a:noFill/>
                </a:ln>
                <a:solidFill>
                  <a:srgbClr val="000000"/>
                </a:solidFill>
                <a:effectLst/>
                <a:uLnTx/>
                <a:uFillTx/>
                <a:latin typeface="+mn-lt"/>
                <a:ea typeface="Times New Roman"/>
                <a:cs typeface="Times New Roman"/>
              </a:rPr>
              <a:t>, and</a:t>
            </a: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 the General Practice Research Database</a:t>
            </a:r>
            <a:endParaRPr kumimoji="0" lang="en-GB" sz="1200" b="0" i="0" u="none" strike="noStrike" kern="1200" cap="none" spc="0" normalizeH="0" baseline="0" noProof="0" dirty="0">
              <a:ln>
                <a:noFill/>
              </a:ln>
              <a:solidFill>
                <a:srgbClr val="000000"/>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These are estimates (based on available data sources) as shingles is only clinically diagnosed, thus no lab confirmation of this is available. Actual figures may be much higher.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150682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table again shows the estimated annual age specific incidence per 100,000 with the associated burden of disease for each of the age quinquennia.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burden of disease is measured in this table as the percentage developing post herpetic neuralgia (PHN) after 90 days, proportion of those hospitalised after the first diagnosis and the mean number of days spent in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table shows the association between the incidence of age related shingles and the burden of disease. In particular, those individuals above 75 years of age account for a higher percentage of those developing PHN after 90 days. They are more likely to be hospitalised as a result of the disease and stay the longest when admitted to hospital.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 shown in the table, the burden of disease is closely related to age with those in the older age groups experiencing severe forms of the illness.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severity of the disease burden is markedly increased in those individuals aged 75-85+ years. Individuals aged 85 years and over account for 4.4% of hospital admissions after the first diagnosis and 8.1% of hospital admissions within the first 3 diagnoses. They account for 52% of individuals developing PHN after 90 days and as a result of the disease, require a minimum of 22 days in hospital. This highlights the severity and impact of the disease in this age group and emphasises the importance of offering vaccination to older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9594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 is important that general practices consider how they can optimise the uptake of shingles vaccine in eligible patients in order to reduce the significant burden of disease associated with shingles among older adults</a:t>
            </a:r>
          </a:p>
          <a:p>
            <a:endParaRPr lang="en-GB" b="1" dirty="0"/>
          </a:p>
          <a:p>
            <a:r>
              <a:rPr lang="en-GB" b="0" dirty="0"/>
              <a:t>Shingles vaccine coverage report (adults eligible from April to December 2020 and vaccinated to March 2021) - England:</a:t>
            </a:r>
          </a:p>
          <a:p>
            <a:r>
              <a:rPr lang="en-GB" dirty="0">
                <a:hlinkClick r:id="rId3"/>
              </a:rPr>
              <a:t>Herpes zoster (shingles) immunisation programme 2020 to 2021: evaluation reports - GOV.UK (www.gov.uk)</a:t>
            </a:r>
            <a:endParaRPr lang="en-GB" dirty="0"/>
          </a:p>
          <a:p>
            <a:endParaRPr lang="en-GB" b="1" dirty="0"/>
          </a:p>
          <a:p>
            <a:r>
              <a:rPr lang="en-GB" b="0" dirty="0"/>
              <a:t>Evaluation of the seventh year of the shingles vaccination programme in England from 2019 to 2020:</a:t>
            </a:r>
          </a:p>
          <a:p>
            <a:r>
              <a:rPr lang="en-GB" dirty="0">
                <a:hlinkClick r:id="rId4"/>
              </a:rPr>
              <a:t>www.gov.uk/government/publications/herpes-zoster-shingles-immunisation-programme-2019-to-2020-evaluation-reports</a:t>
            </a:r>
            <a:endParaRPr lang="en-GB" dirty="0"/>
          </a:p>
          <a:p>
            <a:endParaRPr lang="en-GB" dirty="0"/>
          </a:p>
          <a:p>
            <a:endParaRPr lang="en-GB" dirty="0"/>
          </a:p>
          <a:p>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57535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185706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spcBef>
                <a:spcPts val="0"/>
              </a:spcBef>
            </a:pPr>
            <a:endParaRPr lang="en-GB" sz="1200" dirty="0"/>
          </a:p>
          <a:p>
            <a:pPr>
              <a:spcBef>
                <a:spcPts val="0"/>
              </a:spcBef>
            </a:pPr>
            <a:r>
              <a:rPr lang="en-GB" sz="1200" dirty="0"/>
              <a:t>Supplies for the routine programme should be ordered from ImmForm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for private prescriptions, occupational health or travel are NOT provided free of charge and should be ordered directly from the manufacturer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96783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Times New Roman"/>
                <a:cs typeface="ヒラギノ角ゴ Pro W3" pitchFamily="84" charset="-128"/>
              </a:rPr>
              <a:t>The aim of the national shingles immunisation programme is to lower the incidence and severity of shingles in older people.  It is recommended that it be routinely offered to people 70 to 79 years of age. The vaccine can be given to individuals until their 80</a:t>
            </a:r>
            <a:r>
              <a:rPr kumimoji="0" lang="en-GB" sz="1200" b="0" i="0" u="none" strike="noStrike" kern="1200" cap="none" spc="0" normalizeH="0" baseline="30000" noProof="0" dirty="0">
                <a:ln>
                  <a:noFill/>
                </a:ln>
                <a:solidFill>
                  <a:prstClr val="black"/>
                </a:solidFill>
                <a:effectLst/>
                <a:uLnTx/>
                <a:uFillTx/>
                <a:latin typeface="+mn-lt"/>
                <a:ea typeface="Times New Roman"/>
                <a:cs typeface="ヒラギノ角ゴ Pro W3" pitchFamily="84" charset="-128"/>
              </a:rPr>
              <a:t>th </a:t>
            </a:r>
            <a:r>
              <a:rPr kumimoji="0" lang="en-GB" sz="1200" b="0" i="0" u="none" strike="noStrike" kern="1200" cap="none" spc="0" normalizeH="0" baseline="0" noProof="0" dirty="0">
                <a:ln>
                  <a:noFill/>
                </a:ln>
                <a:solidFill>
                  <a:prstClr val="black"/>
                </a:solidFill>
                <a:effectLst/>
                <a:uLnTx/>
                <a:uFillTx/>
                <a:latin typeface="+mn-lt"/>
                <a:ea typeface="Times New Roman"/>
                <a:cs typeface="ヒラギノ角ゴ Pro W3" pitchFamily="84" charset="-128"/>
              </a:rPr>
              <a:t>birthday.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Vaccination for individuals over the age of 80 years is not recommended due to the decreased efficacy of the vaccine in this age group. The economic analysis suggested that the vaccine would not be cost effective in individuals over 80 years of age.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104565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a clinical trial, one dose of Zostavax was assessed in 38,546 adults aged 60 years and over of whom 17,775 were aged 70 years or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Zostavax vaccine reduced the incidence of shingles in those aged 70 years and over by 38%</a:t>
            </a:r>
            <a:r>
              <a:rPr kumimoji="0" lang="en-GB" sz="1200" b="0" i="0" u="none" strike="noStrike" kern="1200" cap="none" spc="0" normalizeH="0" baseline="30000" noProof="0" dirty="0">
                <a:ln>
                  <a:noFill/>
                </a:ln>
                <a:solidFill>
                  <a:prstClr val="black"/>
                </a:solidFill>
                <a:effectLst/>
                <a:uLnTx/>
                <a:uFillTx/>
                <a:latin typeface="+mn-lt"/>
                <a:ea typeface="ヒラギノ角ゴ Pro W3" pitchFamily="84" charset="-128"/>
                <a:cs typeface="ヒラギノ角ゴ Pro W3" pitchFamily="84" charset="-128"/>
              </a:rPr>
              <a:t>7</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the incidence of PHN by 66.8%</a:t>
            </a: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The vaccine is expected to provide protection against shingles for at least 5 years</a:t>
            </a:r>
            <a:r>
              <a:rPr kumimoji="0" lang="en-GB" sz="1200" b="0" i="0" u="none" strike="noStrike" kern="1200" cap="none" spc="0" normalizeH="0" baseline="30000" noProof="0" dirty="0">
                <a:ln>
                  <a:noFill/>
                </a:ln>
                <a:solidFill>
                  <a:prstClr val="black"/>
                </a:solidFill>
                <a:effectLst/>
                <a:uLnTx/>
                <a:uFillTx/>
                <a:latin typeface="+mn-lt"/>
                <a:ea typeface="ヒラギノ角ゴ Pro W3" pitchFamily="84" charset="-128"/>
                <a:cs typeface="ヒラギノ角ゴ Pro W3" pitchFamily="84" charset="-128"/>
              </a:rPr>
              <a:t>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and at this time, a one dose schedule of the vaccine is recommended with no requirement for a second/booster vaccine.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109154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https://bmjopen.bmj.com/content/bmjopen/10/7/e037458.full.pdf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0" dirty="0"/>
              <a:t>Impact of the herpes zoster vaccination programme on hospitalised and general practice consulted herpes zoster in the 5 years after its introduction in England: a population-based study</a:t>
            </a:r>
          </a:p>
          <a:p>
            <a:r>
              <a:rPr lang="en-GB" dirty="0"/>
              <a:t>Andrews N, Stowe J, Kuyumdzhieva G,  Sile B, Yonova I, de Lusignan S, Ramsay M, Amirthalingam 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3436543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382642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dirty="0"/>
              <a:t>Content</a:t>
            </a:r>
          </a:p>
          <a:p>
            <a:pPr>
              <a:buFont typeface="Wingdings" panose="05000000000000000000" pitchFamily="2" charset="2"/>
              <a:buChar char="Ø"/>
            </a:pPr>
            <a:r>
              <a:rPr lang="en-GB" sz="1200" dirty="0"/>
              <a:t>Shingles infection</a:t>
            </a:r>
          </a:p>
          <a:p>
            <a:pPr>
              <a:buFont typeface="Wingdings" panose="05000000000000000000" pitchFamily="2" charset="2"/>
              <a:buChar char="Ø"/>
            </a:pPr>
            <a:r>
              <a:rPr lang="en-GB" sz="1200" dirty="0"/>
              <a:t>Epidemiology </a:t>
            </a:r>
          </a:p>
          <a:p>
            <a:pPr>
              <a:buFont typeface="Wingdings" panose="05000000000000000000" pitchFamily="2" charset="2"/>
              <a:buChar char="Ø"/>
            </a:pPr>
            <a:r>
              <a:rPr lang="en-GB" sz="1200" dirty="0"/>
              <a:t>Shingles vaccine</a:t>
            </a:r>
          </a:p>
          <a:p>
            <a:pPr>
              <a:buFont typeface="Wingdings" panose="05000000000000000000" pitchFamily="2" charset="2"/>
              <a:buChar char="Ø"/>
            </a:pPr>
            <a:r>
              <a:rPr lang="en-GB" sz="1200" dirty="0"/>
              <a:t>National shingles vaccination programme</a:t>
            </a:r>
          </a:p>
          <a:p>
            <a:pPr>
              <a:buFont typeface="Wingdings" panose="05000000000000000000" pitchFamily="2" charset="2"/>
              <a:buChar char="Ø"/>
            </a:pPr>
            <a:r>
              <a:rPr lang="en-GB" sz="1200" dirty="0"/>
              <a:t>Resources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76469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3731029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is recommended that the vaccine be administered immediately after reconstitution. Discard reconstituted vaccine if it is not used within 30 minutes</a:t>
            </a:r>
          </a:p>
          <a:p>
            <a:endParaRPr lang="en-GB" dirty="0"/>
          </a:p>
          <a:p>
            <a:r>
              <a:rPr lang="en-GB" dirty="0"/>
              <a:t>Zostavax is provided with one or two unattached needles in the pack (as sent from the manufacturer).  </a:t>
            </a:r>
          </a:p>
          <a:p>
            <a:r>
              <a:rPr lang="en-GB" dirty="0"/>
              <a:t>Vaccinators would need to supply their own green needle for reconstituting the vaccine and then select the most appropriate needle length for the patient. </a:t>
            </a:r>
          </a:p>
          <a:p>
            <a:r>
              <a:rPr lang="en-GB" dirty="0"/>
              <a:t>For I/M injections the needle needs to be sufficiently long to ensure that the vaccine is injected into muscle, so longer length needles would be recommended for morbidly obese individuals.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2643297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effectLst/>
                <a:latin typeface="+mn-lt"/>
                <a:ea typeface="ヒラギノ角ゴ Pro W3" pitchFamily="84" charset="-128"/>
                <a:cs typeface="ヒラギノ角ゴ Pro W3" pitchFamily="84" charset="-128"/>
              </a:rPr>
              <a:t>Individuals with bleeding disorders may be vaccinated intramuscularly if, in the opinion of a doctor familiar with the individual's bleeding risk,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If in any doubt, consult with the clinician responsible for prescribing or monitoring the individual’s anticoagulant therapy.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rPr>
              <a:t>PHE PGD Templates:  www.gov.uk/government/collections/immunisation-patient-group-direction-pgd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rPr>
              <a:t>Zostavax:  www.gov.uk/government/publications/shingles-vaccine-zostavax-patient-group-direction-pgd-template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See Green Book shingles chapter for more detail about co-administration of shingles vaccines with other vaccines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Zostavax is a live vaccine it is essential to check that the recipient has no contraindications to receiving this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If the individual is under highly specialist care, and it is not possible to obtain full information on that individual’s treatment history, then vaccination should not proceed until the advice of the specialist or a local immunologist has been sought.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Specialists with responsibility for patients in the vaccine eligible cohorts should include a statement of their opinion on the patient’s suitability for Zostavax in their correspondence with primary care. If primary healthcare professionals administering the vaccine have concerns about the nature of therapies or the degree of immunosuppression they should contact the relevant specialist for advice</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362801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a:t>
            </a:r>
          </a:p>
          <a:p>
            <a:r>
              <a:rPr lang="en-GB" dirty="0"/>
              <a:t>https://www.gov.uk/government/publications/shingles-herpes-zoster-the-green-book-chapter-28a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dirty="0"/>
          </a:p>
        </p:txBody>
      </p:sp>
    </p:spTree>
    <p:extLst>
      <p:ext uri="{BB962C8B-B14F-4D97-AF65-F5344CB8AC3E}">
        <p14:creationId xmlns:p14="http://schemas.microsoft.com/office/powerpoint/2010/main" val="2909926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dirty="0"/>
          </a:p>
        </p:txBody>
      </p:sp>
    </p:spTree>
    <p:extLst>
      <p:ext uri="{BB962C8B-B14F-4D97-AF65-F5344CB8AC3E}">
        <p14:creationId xmlns:p14="http://schemas.microsoft.com/office/powerpoint/2010/main" val="198374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dirty="0"/>
          </a:p>
        </p:txBody>
      </p:sp>
    </p:spTree>
    <p:extLst>
      <p:ext uri="{BB962C8B-B14F-4D97-AF65-F5344CB8AC3E}">
        <p14:creationId xmlns:p14="http://schemas.microsoft.com/office/powerpoint/2010/main" val="3310465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Immunisation of individuals who are acutely unwell should be postponed until they have recovered fully. This is to avoid confusing the diagnosis of any acute illness by wrongly attributing any sign or symptoms to the adverse effects of the vaccine.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For those aged between 79 and 80 years at the time of natural shingles infection, it is acceptable to reduce the interval from recovery to vaccination from one year to enable shingles vaccine to be administered as part of the national programme before the 80th birthday.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As there is very little data on waning antibodies following natural infection, particularly beyond 6 months, there is currently no recommendation for revaccination if shingles vaccine is administered with a less than one year interval from natural infection</a:t>
            </a: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For a patient in the group being offered Shingrix vaccine, as a preference for Zostavax, Shingrix can be given as long as the individual has recovered from acute infection and they have no active vesicles (as Shingrix is being used to protect immunocompromised individuals).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dirty="0"/>
          </a:p>
        </p:txBody>
      </p:sp>
    </p:spTree>
    <p:extLst>
      <p:ext uri="{BB962C8B-B14F-4D97-AF65-F5344CB8AC3E}">
        <p14:creationId xmlns:p14="http://schemas.microsoft.com/office/powerpoint/2010/main" val="1051982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Post-marketing experience with varicella vaccines suggests that transmission of vaccine virus may occur rarely between those vaccinated who develop a varicella-like rash and susceptible contacts, although there has been no evidence of transmission of vaccine virus between vaccinees and susceptible contacts in the pre-licensure clinical trials of Zostavax.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As a precautionary measure, any person who develops a vesicular rash after receiving Zostavax should ensure the rash area is kept covered when in contact with a susceptible (chickenpox naïve) person until the rash is dry and crusted. If the person who received the vaccine is themselves immunosuppressed, they should avoid contact with susceptible people until the rash is dry and crusted, due to the higher risk of virus shedding. Prophylactic acyclovir can be considered in vulnerable patients exposed to a varicella like rash in a recent vaccinee. </a:t>
            </a:r>
          </a:p>
          <a:p>
            <a:r>
              <a:rPr lang="en-GB" sz="1200" b="1" i="0" u="none" strike="noStrike" kern="1200" baseline="0" dirty="0">
                <a:solidFill>
                  <a:schemeClr val="tx1"/>
                </a:solidFill>
                <a:latin typeface="+mn-lt"/>
                <a:ea typeface="ヒラギノ角ゴ Pro W3" pitchFamily="84" charset="-128"/>
                <a:cs typeface="ヒラギノ角ゴ Pro W3" pitchFamily="84" charset="-128"/>
              </a:rPr>
              <a:t>Testing of post-vaccination rashes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the event of a person developing a varicella (widespread) or shingles-like (dermatomal) rash post-Zostavax, a vesicle fluid sample should also be sent for analysis to confirm the diagnosis and determine whether the rash is vaccine associated or wild type. This service is available at the Virus Reference Department (VRD) at Public Health England, Colindale.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Transmission of vaccine virus from varicella vaccine recipients without VZV-like rash has not been confirmed. Whilst there remains a theoretical risk, therefore, in those who develop a rash following zoster vaccination of transmitting the attenuated vaccine virus to a susceptible individual , this risk should be weighed against the reduced risk of developing natural shingles and the much higher risk of transmission from the circulating wild type VZV in the community.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119040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Shingles (herpes zoster) is caused by the reactivation of a latent varicella zoster virus (VZV) infection, generally decades after the primary infection</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Following primary VZV infection, the virus enters the sensory nerves and travels along the nerve to the sensory dorsal root ganglia and establishes a permanent latent infection</a:t>
            </a:r>
          </a:p>
          <a:p>
            <a:pPr marL="171450" indent="-171450">
              <a:buFont typeface="Arial" panose="020B0604020202020204" pitchFamily="34" charset="0"/>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Increasing incidence of shingles infection amongst older age groups is thought to be associated with a decline in cell mediated immunity to varicella zoster virus</a:t>
            </a: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Although rare, it is possible to have shingles more than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is not caused by the same virus that causes genital herpes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188892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A full list of side effects can be found in the Zostavax summary of product characteristics. </a:t>
            </a:r>
          </a:p>
          <a:p>
            <a:r>
              <a:rPr lang="en-GB" dirty="0"/>
              <a:t>https://www.medicines.org.uk/emc/product/6101/smpc</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1791314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31</a:t>
            </a:fld>
            <a:endParaRPr lang="en-US" dirty="0"/>
          </a:p>
        </p:txBody>
      </p:sp>
    </p:spTree>
    <p:extLst>
      <p:ext uri="{BB962C8B-B14F-4D97-AF65-F5344CB8AC3E}">
        <p14:creationId xmlns:p14="http://schemas.microsoft.com/office/powerpoint/2010/main" val="3407258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Shingrix vaccine introduced to ensure immunosuppressed individuals, eligible for vaccine under the current programme, develop a similar level of protection to those who are not immunocompromised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Zostavax should continue to be offered to immunocompetent eligible patients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Individuals who reach their 80th birthday are no longer eligible for a shingles vaccination due to the reducing efficacy of the vaccine as age increases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extLst>
      <p:ext uri="{BB962C8B-B14F-4D97-AF65-F5344CB8AC3E}">
        <p14:creationId xmlns:p14="http://schemas.microsoft.com/office/powerpoint/2010/main" val="4065986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74467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Izurieta HS, Wu X, Forshee R, Lu Y, Sung HM, Agger PE, Chillarige Y, Link-Gelles R, Lufkin B, Wernecke M, MaCurdy TE, Kelman J, Dooling K</a:t>
            </a:r>
          </a:p>
          <a:p>
            <a:r>
              <a:rPr lang="en-GB" sz="1200" kern="1200" dirty="0">
                <a:solidFill>
                  <a:schemeClr val="tx1"/>
                </a:solidFill>
                <a:effectLst/>
                <a:latin typeface="+mn-lt"/>
                <a:ea typeface="ヒラギノ角ゴ Pro W3" pitchFamily="84" charset="-128"/>
                <a:cs typeface="ヒラギノ角ゴ Pro W3" pitchFamily="84" charset="-128"/>
                <a:hlinkClick r:id="rId3"/>
              </a:rPr>
              <a:t>Recombinant Zoster Vaccine (Shingrix) real-world effectiveness in the first two years post licensure</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Clin Infect Dis. 2021 Feb 13:ciab125. doi: 10.1093/cid/ciab125. Online ahead of print.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extLst>
      <p:ext uri="{BB962C8B-B14F-4D97-AF65-F5344CB8AC3E}">
        <p14:creationId xmlns:p14="http://schemas.microsoft.com/office/powerpoint/2010/main" val="817829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https://www.medicines.org.uk/emc/product/12054#EXCIPIENTS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extLst>
      <p:ext uri="{BB962C8B-B14F-4D97-AF65-F5344CB8AC3E}">
        <p14:creationId xmlns:p14="http://schemas.microsoft.com/office/powerpoint/2010/main" val="112918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 full list of side effects can be found in the Shingrix summary of product characteristics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https://www.medicines.org.uk/emc/product/12054/smpc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2453934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second dose can be given 6 months after the first dose but as Shingrix vaccine is being offered to immunocompromised individuals they should be protected with a full course as soon as possible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need for, and the timing of a booster dose, for Shingrix has not yet been determined therefore no booster is currently recommended.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dirty="0"/>
          </a:p>
        </p:txBody>
      </p:sp>
    </p:spTree>
    <p:extLst>
      <p:ext uri="{BB962C8B-B14F-4D97-AF65-F5344CB8AC3E}">
        <p14:creationId xmlns:p14="http://schemas.microsoft.com/office/powerpoint/2010/main" val="3097420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38</a:t>
            </a:fld>
            <a:endParaRPr lang="en-US" dirty="0"/>
          </a:p>
        </p:txBody>
      </p:sp>
    </p:spTree>
    <p:extLst>
      <p:ext uri="{BB962C8B-B14F-4D97-AF65-F5344CB8AC3E}">
        <p14:creationId xmlns:p14="http://schemas.microsoft.com/office/powerpoint/2010/main" val="532550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extLst>
      <p:ext uri="{BB962C8B-B14F-4D97-AF65-F5344CB8AC3E}">
        <p14:creationId xmlns:p14="http://schemas.microsoft.com/office/powerpoint/2010/main" val="427103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Shingles available NHS site:   https://www.nhs.uk/conditions/shingles/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extLst>
      <p:ext uri="{BB962C8B-B14F-4D97-AF65-F5344CB8AC3E}">
        <p14:creationId xmlns:p14="http://schemas.microsoft.com/office/powerpoint/2010/main" val="2686754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If not used promptly the vaccine should be stored in a refrigerator (+2 to 8C). If not used within 6 hours it should be discarded</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823233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dirty="0"/>
          </a:p>
        </p:txBody>
      </p:sp>
    </p:spTree>
    <p:extLst>
      <p:ext uri="{BB962C8B-B14F-4D97-AF65-F5344CB8AC3E}">
        <p14:creationId xmlns:p14="http://schemas.microsoft.com/office/powerpoint/2010/main" val="4257355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  </a:t>
            </a:r>
          </a:p>
          <a:p>
            <a:r>
              <a:rPr lang="en-GB" dirty="0"/>
              <a:t>www.gov.uk/government/publications/shingles-herpes-zoster-the-green-book-chapter-28a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426260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1171444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Shingles vaccine should preferably be injected into the deltoid muscle in the upper arm (or anterolateral aspect of thigh if not possible to use the deltoid muscle)</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Injecting too high into the upper arm might result in the vaccine being deposited in the shoulder capsule rather than the deltoid muscle. </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This can cause inflammation that can lead to a shoulder injury or a frozen shoulder leading to pain, weakness and a limited range of motion that can last for months.</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Injecting too far to the side of the arm or too low on the arm risks injecting into the axillary nerve or the radial nerve. </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This can cause a burning or shooting pain during the procedure and can lead to nerve damage (neuropathy/paralysis).</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To avoid shoulder injury, the limb should be assessed before administering the vaccine to identify the correct site for injection.</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4145402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ヒラギノ角ゴ Pro W3" pitchFamily="84" charset="-128"/>
                <a:cs typeface="ヒラギノ角ゴ Pro W3" pitchFamily="84" charset="-128"/>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514814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1692776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earlier slide ‘Shingles vaccine coverage data: England’</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3248685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dirty="0"/>
          </a:p>
        </p:txBody>
      </p:sp>
    </p:spTree>
    <p:extLst>
      <p:ext uri="{BB962C8B-B14F-4D97-AF65-F5344CB8AC3E}">
        <p14:creationId xmlns:p14="http://schemas.microsoft.com/office/powerpoint/2010/main" val="630191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Please note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To open hyperlinks from the slide set, right click on your mouse on the link and select ‘open hyperlink’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PHE and NHS England Letter Shingles immunisation programme: </a:t>
            </a:r>
            <a:r>
              <a:rPr lang="en-GB" sz="1200" dirty="0">
                <a:hlinkClick r:id="rId3"/>
              </a:rPr>
              <a:t>www.gov.uk/government/publications/shingles-immunisation-programme-letter</a:t>
            </a:r>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366753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can affect any part of the body, although most commonly affected areas include face (including eyes) chest and abdomen.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Individuals may also experience pain in the arms and legs and may feel exhausted.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dermatome can be defined as an area of skin that is supplied by a single nerve. Shingles can affect one or more isolated dermatomes.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1417377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50</a:t>
            </a:fld>
            <a:endParaRPr lang="en-US" dirty="0"/>
          </a:p>
        </p:txBody>
      </p:sp>
    </p:spTree>
    <p:extLst>
      <p:ext uri="{BB962C8B-B14F-4D97-AF65-F5344CB8AC3E}">
        <p14:creationId xmlns:p14="http://schemas.microsoft.com/office/powerpoint/2010/main" val="99028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can cause a number of secondary complications and the severity of these can be dependent on how weak the individual’s immune system 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Most commonly reported complications in the older age groups include secondary bacterial infections at the site of the rash (that may require antibiotic therapy) and post herpetic neuralgia.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Other less common complications can include ophthalmic shingles and peripheral motor neuropathy. Ophthalmic shingles affects the facial nerve (trigeminal) and can cause ulceration and scarring of the eye and uveitis (inflammation of the inner eye). Ophthalmic shingles can also cause loss of vision if untreated and is often associated with long term pain. Estimates show between 10-20% of shingles cases result in ophthalmic zoster with approximately 4% of these cases resulting in long term sequelae</a:t>
            </a: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Peripheral motor neuropathy is more common in the elderly population and results in temporary nerve damage (peripheral motor nerve) that controls movement (peripheral motor nerve) of limbs such as the arm or leg, causing paralysis in the associated limb. This effect is temporary and individuals can make a good recovery.</a:t>
            </a:r>
            <a:endParaRPr kumimoji="0" lang="en-GB" sz="12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27305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PHN is defined as an intense pain that persists for, or develops after 90 days following the onset of the shingles rash and can persist between for 3 and 6 months in 50% of those affected.  This pain can last longer and is dependent on the individual’s immune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As the pain can be intense and is not generally relieved by common pain killers, PHN can have a negative impact on the individuals quality of life. PHN can contribute to fatigue, insomnia, depression, anxiety and can impair the basic activities of daily living for the individual.</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171020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232811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Infection with varicella zoster (chickenpox) is a pre-requisite for the development of shingles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You do not develop shingles from being in contact with chickenpox</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Shingles cannot be transmitted from one person to another, although it can cause chickenpox in individuals who have not previously had the disease and who have direct contact with the fluid from the shingles vesicles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24784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276872"/>
            <a:ext cx="9144000" cy="45811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2276872"/>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3144657"/>
            <a:ext cx="7633648" cy="208454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6" name="Picture 2" descr="T:\Branding and logos\PHE logos with strapline\Small without Old French text\PHE small logo for A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 y="20863"/>
            <a:ext cx="4062413" cy="2005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dirty="0"/>
              <a:t>Vaccination against shingles (Herpes Zoster)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t>Vaccination against shingles (Herpes Zoster)</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v.uk/government/collections/immunisation-patient-group-direction-pg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ov.uk/government/publications/shingles-herpes-zoster-the-green-book-chapter-28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gov.uk/government/collections/immunisation-patient-group-direction-pgd" TargetMode="External"/><Relationship Id="rId4" Type="http://schemas.openxmlformats.org/officeDocument/2006/relationships/hyperlink" Target="http://www.gov.uk/government/publications/shingles-vaccination-guidance-for-healthcare-profession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ov.uk/phe" TargetMode="External"/><Relationship Id="rId7"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nationalarchives.gov.uk/doc/open-government-licence/version/3/" TargetMode="External"/><Relationship Id="rId5" Type="http://schemas.openxmlformats.org/officeDocument/2006/relationships/hyperlink" Target="http://www.facebook.com/PublicHealthEngland" TargetMode="External"/><Relationship Id="rId4" Type="http://schemas.openxmlformats.org/officeDocument/2006/relationships/hyperlink" Target="https://twitter.com/PHE_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Vaccination against shingles</a:t>
            </a:r>
            <a:br>
              <a:rPr lang="en-GB" dirty="0"/>
            </a:br>
            <a:r>
              <a:rPr lang="en-GB" dirty="0"/>
              <a:t>(Herpes Zoster) </a:t>
            </a:r>
            <a:br>
              <a:rPr lang="en-GB" dirty="0"/>
            </a:br>
            <a:endParaRPr lang="en-GB" dirty="0"/>
          </a:p>
        </p:txBody>
      </p:sp>
      <p:sp>
        <p:nvSpPr>
          <p:cNvPr id="3" name="Subtitle 2"/>
          <p:cNvSpPr>
            <a:spLocks noGrp="1"/>
          </p:cNvSpPr>
          <p:nvPr>
            <p:ph type="subTitle" idx="1"/>
          </p:nvPr>
        </p:nvSpPr>
        <p:spPr>
          <a:xfrm>
            <a:off x="558000" y="5157192"/>
            <a:ext cx="7633648" cy="1202432"/>
          </a:xfrm>
        </p:spPr>
        <p:txBody>
          <a:bodyPr>
            <a:normAutofit/>
          </a:bodyPr>
          <a:lstStyle/>
          <a:p>
            <a:r>
              <a:rPr lang="en-GB" sz="2500" dirty="0"/>
              <a:t>Training for healthcare practitioners</a:t>
            </a:r>
          </a:p>
          <a:p>
            <a:r>
              <a:rPr lang="en-GB" sz="2500" dirty="0"/>
              <a:t>August 2021</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908720"/>
            <a:ext cx="8028000" cy="648000"/>
          </a:xfrm>
        </p:spPr>
        <p:txBody>
          <a:bodyPr/>
          <a:lstStyle/>
          <a:p>
            <a:r>
              <a:rPr lang="en-GB" dirty="0"/>
              <a:t>Incidence of shingles </a:t>
            </a:r>
          </a:p>
        </p:txBody>
      </p:sp>
      <p:sp>
        <p:nvSpPr>
          <p:cNvPr id="3" name="Content Placeholder 2"/>
          <p:cNvSpPr>
            <a:spLocks noGrp="1"/>
          </p:cNvSpPr>
          <p:nvPr>
            <p:ph sz="half" idx="1"/>
          </p:nvPr>
        </p:nvSpPr>
        <p:spPr>
          <a:xfrm>
            <a:off x="558000" y="2088000"/>
            <a:ext cx="8190464" cy="3933288"/>
          </a:xfrm>
        </p:spPr>
        <p:txBody>
          <a:bodyPr/>
          <a:lstStyle/>
          <a:p>
            <a:pPr>
              <a:buFont typeface="Arial" pitchFamily="34" charset="0"/>
              <a:buChar char="•"/>
            </a:pPr>
            <a:r>
              <a:rPr lang="en-GB" sz="2000" dirty="0">
                <a:solidFill>
                  <a:schemeClr val="tx1"/>
                </a:solidFill>
              </a:rPr>
              <a:t>over 50,000 cases of shingles occur in people aged 70 years and over each year in England and Wales</a:t>
            </a:r>
          </a:p>
          <a:p>
            <a:pPr>
              <a:buFont typeface="Arial" pitchFamily="34" charset="0"/>
              <a:buChar char="•"/>
            </a:pPr>
            <a:r>
              <a:rPr lang="en-GB" sz="2000" dirty="0">
                <a:solidFill>
                  <a:schemeClr val="tx1"/>
                </a:solidFill>
              </a:rPr>
              <a:t>of these,14,000 develop post herpetic neuralgia (PHN)</a:t>
            </a:r>
          </a:p>
          <a:p>
            <a:pPr>
              <a:buFont typeface="Arial" pitchFamily="34" charset="0"/>
              <a:buChar char="•"/>
            </a:pPr>
            <a:r>
              <a:rPr lang="en-GB" sz="2000" dirty="0">
                <a:solidFill>
                  <a:schemeClr val="tx1"/>
                </a:solidFill>
              </a:rPr>
              <a:t>1,400 cases of shingles result in hospitalisation </a:t>
            </a:r>
          </a:p>
          <a:p>
            <a:pPr>
              <a:buFont typeface="Arial" pitchFamily="34" charset="0"/>
              <a:buChar char="•"/>
            </a:pPr>
            <a:r>
              <a:rPr lang="en-GB" sz="2000" dirty="0">
                <a:solidFill>
                  <a:schemeClr val="tx1"/>
                </a:solidFill>
              </a:rPr>
              <a:t>one in 1,000 cases of shingles in people 70 years of age and over are estimated to result in death</a:t>
            </a:r>
          </a:p>
          <a:p>
            <a:pPr>
              <a:buFont typeface="Arial" pitchFamily="34" charset="0"/>
              <a:buChar char="•"/>
            </a:pPr>
            <a:r>
              <a:rPr lang="en-GB" sz="2000" dirty="0">
                <a:solidFill>
                  <a:schemeClr val="tx1"/>
                </a:solidFill>
              </a:rPr>
              <a:t>the risk of shingles is higher in individuals with lupus, rheumatoid arthritis, diabetes and granulomatosis with polyangiitis (an auto immune disease leading to small vessel vasculitis)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fld id="{BAADB3B0-2D09-4AA3-A340-09780B82849B}" type="slidenum">
              <a:rPr lang="en-US" smtClean="0"/>
              <a:pPr>
                <a:defRPr/>
              </a:pPr>
              <a:t>10</a:t>
            </a:fld>
            <a:endParaRPr lang="en-US" dirty="0"/>
          </a:p>
        </p:txBody>
      </p:sp>
      <p:sp>
        <p:nvSpPr>
          <p:cNvPr id="6" name="Footer Placeholder 5"/>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1874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028000" cy="576064"/>
          </a:xfrm>
        </p:spPr>
        <p:txBody>
          <a:bodyPr>
            <a:normAutofit/>
          </a:bodyPr>
          <a:lstStyle/>
          <a:p>
            <a:r>
              <a:rPr lang="en-GB" sz="3200" dirty="0"/>
              <a:t>Epidemiology of shingles in England and Wales</a:t>
            </a:r>
            <a:endParaRPr lang="en-GB" sz="3000" dirty="0"/>
          </a:p>
        </p:txBody>
      </p:sp>
      <p:sp>
        <p:nvSpPr>
          <p:cNvPr id="3" name="Content Placeholder 2"/>
          <p:cNvSpPr>
            <a:spLocks noGrp="1"/>
          </p:cNvSpPr>
          <p:nvPr>
            <p:ph idx="1"/>
          </p:nvPr>
        </p:nvSpPr>
        <p:spPr>
          <a:xfrm>
            <a:off x="642080" y="1844824"/>
            <a:ext cx="8028000" cy="4064455"/>
          </a:xfrm>
        </p:spPr>
        <p:txBody>
          <a:bodyPr/>
          <a:lstStyle/>
          <a:p>
            <a:endParaRPr lang="en-GB" b="1" dirty="0"/>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54390"/>
            <a:ext cx="7992888" cy="406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628" y="5373216"/>
            <a:ext cx="648072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028000" cy="648072"/>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p:txBody>
          <a:bodyPr/>
          <a:lstStyle/>
          <a:p>
            <a:pPr marL="0" lvl="0" indent="0" eaLnBrk="1" fontAlgn="auto" hangingPunct="1">
              <a:lnSpc>
                <a:spcPct val="115000"/>
              </a:lnSpc>
              <a:spcBef>
                <a:spcPct val="20000"/>
              </a:spcBef>
              <a:spcAft>
                <a:spcPts val="1000"/>
              </a:spcAft>
            </a:pPr>
            <a:endParaRPr lang="en-GB" sz="16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endParaRPr lang="en-GB" sz="16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endParaRPr lang="en-GB" sz="16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endParaRPr lang="en-GB" sz="16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endParaRPr lang="en-GB" sz="16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endParaRPr lang="en-GB" sz="16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endParaRPr lang="en-GB" sz="16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endParaRPr lang="en-GB" sz="1400" dirty="0">
              <a:solidFill>
                <a:prstClr val="black"/>
              </a:solidFill>
              <a:latin typeface="Calibri"/>
              <a:ea typeface="Calibri"/>
              <a:cs typeface="Times New Roman"/>
            </a:endParaRPr>
          </a:p>
          <a:p>
            <a:pPr marL="0" lvl="0" indent="0" eaLnBrk="1" fontAlgn="auto" hangingPunct="1">
              <a:lnSpc>
                <a:spcPct val="115000"/>
              </a:lnSpc>
              <a:spcBef>
                <a:spcPct val="20000"/>
              </a:spcBef>
              <a:spcAft>
                <a:spcPts val="1000"/>
              </a:spcAft>
            </a:pPr>
            <a:r>
              <a:rPr lang="en-GB" sz="1400" dirty="0">
                <a:solidFill>
                  <a:prstClr val="black"/>
                </a:solidFill>
                <a:latin typeface="Calibri"/>
                <a:ea typeface="Calibri"/>
                <a:cs typeface="Times New Roman"/>
              </a:rPr>
              <a:t>Estimated annual age-specific incidence, hospitalisation rate, length of inpatient stay, Burden of disease in the immunocompetent population England and Wales.</a:t>
            </a:r>
            <a:r>
              <a:rPr lang="nl-NL" sz="1400" dirty="0">
                <a:solidFill>
                  <a:prstClr val="black"/>
                </a:solidFill>
                <a:latin typeface="Calibri"/>
                <a:ea typeface="Calibri"/>
                <a:cs typeface="Times New Roman"/>
              </a:rPr>
              <a:t> (Data taken from van Hoek et al, 2009). </a:t>
            </a:r>
            <a:r>
              <a:rPr lang="en-GB" sz="1400" dirty="0">
                <a:solidFill>
                  <a:prstClr val="black"/>
                </a:solidFill>
                <a:latin typeface="Calibri"/>
                <a:ea typeface="Calibri"/>
                <a:cs typeface="Times New Roman"/>
              </a:rPr>
              <a:t>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485202"/>
            <a:ext cx="7560841" cy="404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37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57" y="582689"/>
            <a:ext cx="8280920" cy="720080"/>
          </a:xfrm>
        </p:spPr>
        <p:txBody>
          <a:bodyPr>
            <a:normAutofit fontScale="90000"/>
          </a:bodyPr>
          <a:lstStyle/>
          <a:p>
            <a:r>
              <a:rPr lang="en-GB" dirty="0"/>
              <a:t>Shingles vaccine coverage data: England</a:t>
            </a:r>
            <a:br>
              <a:rPr lang="en-GB" sz="3700" dirty="0"/>
            </a:br>
            <a:endParaRPr lang="en-GB" dirty="0"/>
          </a:p>
        </p:txBody>
      </p:sp>
      <p:sp>
        <p:nvSpPr>
          <p:cNvPr id="3" name="Content Placeholder 2"/>
          <p:cNvSpPr>
            <a:spLocks noGrp="1"/>
          </p:cNvSpPr>
          <p:nvPr>
            <p:ph idx="1"/>
          </p:nvPr>
        </p:nvSpPr>
        <p:spPr>
          <a:xfrm>
            <a:off x="466434" y="1244646"/>
            <a:ext cx="7417933" cy="3696522"/>
          </a:xfrm>
        </p:spPr>
        <p:txBody>
          <a:bodyPr/>
          <a:lstStyle/>
          <a:p>
            <a:pPr>
              <a:buFont typeface="Arial" panose="020B0604020202020204" pitchFamily="34" charset="0"/>
              <a:buChar char="•"/>
            </a:pPr>
            <a:r>
              <a:rPr lang="en-GB" dirty="0"/>
              <a:t>shingles vaccination was successfully introduced in England during September 2013 </a:t>
            </a:r>
          </a:p>
          <a:p>
            <a:pPr>
              <a:buFont typeface="Arial" panose="020B0604020202020204" pitchFamily="34" charset="0"/>
              <a:buChar char="•"/>
            </a:pPr>
            <a:r>
              <a:rPr lang="en-GB" dirty="0"/>
              <a:t>since then, there has been a year on year decline in vaccine uptake (coverage) in both the routine (70-year-old) and catch-up (78-year-old) cohorts</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marL="0" indent="0">
              <a:spcBef>
                <a:spcPts val="0"/>
              </a:spcBef>
            </a:pPr>
            <a:endParaRPr lang="en-GB" sz="1200" i="1" dirty="0"/>
          </a:p>
          <a:p>
            <a:pPr marL="0" indent="0">
              <a:spcBef>
                <a:spcPts val="0"/>
              </a:spcBef>
            </a:pPr>
            <a:r>
              <a:rPr lang="en-GB" sz="1200" dirty="0"/>
              <a:t>*different methodology and eligibility criteria was adopted from this year onwards</a:t>
            </a:r>
          </a:p>
          <a:p>
            <a:pPr marL="0" indent="0">
              <a:spcBef>
                <a:spcPts val="0"/>
              </a:spcBef>
            </a:pPr>
            <a:r>
              <a:rPr lang="en-GB" sz="1200" dirty="0"/>
              <a:t>**data up to Quarter 3 only. This year concludes the catch-up cohorts for the shingles vaccine at 78 years old</a:t>
            </a:r>
          </a:p>
          <a:p>
            <a:pPr marL="0" indent="0">
              <a:spcBef>
                <a:spcPts val="0"/>
              </a:spcBef>
            </a:pPr>
            <a:r>
              <a:rPr lang="en-GB" sz="1200" dirty="0"/>
              <a:t>** data in 2020 /21 has dropped and is most likely due to the COVID-19 pandemic</a:t>
            </a:r>
          </a:p>
          <a:p>
            <a:pPr marL="0" indent="0"/>
            <a:r>
              <a:rPr lang="en-GB" sz="1300" i="1" dirty="0"/>
              <a:t> </a:t>
            </a:r>
          </a:p>
          <a:p>
            <a:pPr marL="0" indent="0"/>
            <a:endParaRPr lang="en-GB" sz="1400" i="1" dirty="0"/>
          </a:p>
        </p:txBody>
      </p:sp>
      <p:sp>
        <p:nvSpPr>
          <p:cNvPr id="4" name="Slide Number Placeholder 3"/>
          <p:cNvSpPr>
            <a:spLocks noGrp="1"/>
          </p:cNvSpPr>
          <p:nvPr>
            <p:ph type="sldNum" sz="quarter" idx="10"/>
          </p:nvPr>
        </p:nvSpPr>
        <p:spPr/>
        <p:txBody>
          <a:bodyPr/>
          <a:lstStyle/>
          <a:p>
            <a:pPr>
              <a:defRPr/>
            </a:pPr>
            <a:r>
              <a:rPr lang="en-US" dirty="0">
                <a:solidFill>
                  <a:prstClr val="white"/>
                </a:solidFill>
              </a:rPr>
              <a:t>  </a:t>
            </a:r>
            <a:fld id="{2565FA6D-D4C8-4C4C-AC4B-3269734D34D8}" type="slidenum">
              <a:rPr lang="en-US" smtClean="0">
                <a:solidFill>
                  <a:prstClr val="white"/>
                </a:solidFill>
              </a:rPr>
              <a:pPr>
                <a:defRPr/>
              </a:pPr>
              <a:t>13</a:t>
            </a:fld>
            <a:endParaRPr lang="en-US" dirty="0">
              <a:solidFill>
                <a:prstClr val="white"/>
              </a:solidFill>
            </a:endParaRPr>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a:t>Vaccination against shingles (Herpes Zoster)</a:t>
            </a:r>
            <a:endParaRPr lang="en-US" dirty="0"/>
          </a:p>
        </p:txBody>
      </p:sp>
      <p:sp>
        <p:nvSpPr>
          <p:cNvPr id="5" name="TextBox 4"/>
          <p:cNvSpPr txBox="1"/>
          <p:nvPr/>
        </p:nvSpPr>
        <p:spPr>
          <a:xfrm>
            <a:off x="8518629" y="2766119"/>
            <a:ext cx="304892" cy="461665"/>
          </a:xfrm>
          <a:prstGeom prst="rect">
            <a:avLst/>
          </a:prstGeom>
          <a:noFill/>
        </p:spPr>
        <p:txBody>
          <a:bodyPr wrap="none" rtlCol="0">
            <a:spAutoFit/>
          </a:bodyPr>
          <a:lstStyle/>
          <a:p>
            <a:r>
              <a:rPr lang="en-GB" dirty="0">
                <a:solidFill>
                  <a:schemeClr val="bg1"/>
                </a:solidFill>
              </a:rPr>
              <a:t>*</a:t>
            </a:r>
          </a:p>
        </p:txBody>
      </p:sp>
      <p:graphicFrame>
        <p:nvGraphicFramePr>
          <p:cNvPr id="9" name="Table 8">
            <a:extLst>
              <a:ext uri="{FF2B5EF4-FFF2-40B4-BE49-F238E27FC236}">
                <a16:creationId xmlns:a16="http://schemas.microsoft.com/office/drawing/2014/main" id="{F6A47F67-C746-4EC1-917B-8C5933B28337}"/>
              </a:ext>
            </a:extLst>
          </p:cNvPr>
          <p:cNvGraphicFramePr>
            <a:graphicFrameLocks noGrp="1"/>
          </p:cNvGraphicFramePr>
          <p:nvPr>
            <p:extLst>
              <p:ext uri="{D42A27DB-BD31-4B8C-83A1-F6EECF244321}">
                <p14:modId xmlns:p14="http://schemas.microsoft.com/office/powerpoint/2010/main" val="3510040343"/>
              </p:ext>
            </p:extLst>
          </p:nvPr>
        </p:nvGraphicFramePr>
        <p:xfrm>
          <a:off x="147606" y="2824242"/>
          <a:ext cx="8838021" cy="1536331"/>
        </p:xfrm>
        <a:graphic>
          <a:graphicData uri="http://schemas.openxmlformats.org/drawingml/2006/table">
            <a:tbl>
              <a:tblPr firstRow="1" bandRow="1">
                <a:tableStyleId>{5C22544A-7EE6-4342-B048-85BDC9FD1C3A}</a:tableStyleId>
              </a:tblPr>
              <a:tblGrid>
                <a:gridCol w="1362693">
                  <a:extLst>
                    <a:ext uri="{9D8B030D-6E8A-4147-A177-3AD203B41FA5}">
                      <a16:colId xmlns:a16="http://schemas.microsoft.com/office/drawing/2014/main" val="3925934509"/>
                    </a:ext>
                  </a:extLst>
                </a:gridCol>
                <a:gridCol w="934416">
                  <a:extLst>
                    <a:ext uri="{9D8B030D-6E8A-4147-A177-3AD203B41FA5}">
                      <a16:colId xmlns:a16="http://schemas.microsoft.com/office/drawing/2014/main" val="1193982645"/>
                    </a:ext>
                  </a:extLst>
                </a:gridCol>
                <a:gridCol w="934416">
                  <a:extLst>
                    <a:ext uri="{9D8B030D-6E8A-4147-A177-3AD203B41FA5}">
                      <a16:colId xmlns:a16="http://schemas.microsoft.com/office/drawing/2014/main" val="3149092150"/>
                    </a:ext>
                  </a:extLst>
                </a:gridCol>
                <a:gridCol w="934416">
                  <a:extLst>
                    <a:ext uri="{9D8B030D-6E8A-4147-A177-3AD203B41FA5}">
                      <a16:colId xmlns:a16="http://schemas.microsoft.com/office/drawing/2014/main" val="2224666172"/>
                    </a:ext>
                  </a:extLst>
                </a:gridCol>
                <a:gridCol w="934416">
                  <a:extLst>
                    <a:ext uri="{9D8B030D-6E8A-4147-A177-3AD203B41FA5}">
                      <a16:colId xmlns:a16="http://schemas.microsoft.com/office/drawing/2014/main" val="3182944364"/>
                    </a:ext>
                  </a:extLst>
                </a:gridCol>
                <a:gridCol w="934416">
                  <a:extLst>
                    <a:ext uri="{9D8B030D-6E8A-4147-A177-3AD203B41FA5}">
                      <a16:colId xmlns:a16="http://schemas.microsoft.com/office/drawing/2014/main" val="2298092019"/>
                    </a:ext>
                  </a:extLst>
                </a:gridCol>
                <a:gridCol w="934416">
                  <a:extLst>
                    <a:ext uri="{9D8B030D-6E8A-4147-A177-3AD203B41FA5}">
                      <a16:colId xmlns:a16="http://schemas.microsoft.com/office/drawing/2014/main" val="3617645907"/>
                    </a:ext>
                  </a:extLst>
                </a:gridCol>
                <a:gridCol w="934416">
                  <a:extLst>
                    <a:ext uri="{9D8B030D-6E8A-4147-A177-3AD203B41FA5}">
                      <a16:colId xmlns:a16="http://schemas.microsoft.com/office/drawing/2014/main" val="413701215"/>
                    </a:ext>
                  </a:extLst>
                </a:gridCol>
                <a:gridCol w="934416">
                  <a:extLst>
                    <a:ext uri="{9D8B030D-6E8A-4147-A177-3AD203B41FA5}">
                      <a16:colId xmlns:a16="http://schemas.microsoft.com/office/drawing/2014/main" val="3949776506"/>
                    </a:ext>
                  </a:extLst>
                </a:gridCol>
              </a:tblGrid>
              <a:tr h="647963">
                <a:tc>
                  <a:txBody>
                    <a:bodyPr/>
                    <a:lstStyle/>
                    <a:p>
                      <a:pPr algn="l" fontAlgn="b"/>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Year 1 (2013/14)</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Year 2 (2014/15)</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Year 3 (2015/16)</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Year 4 (2016/17</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600" u="none" strike="noStrike" dirty="0">
                          <a:effectLst/>
                        </a:rPr>
                        <a:t>Year 5 (2017/18)</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Year 6* (2018/19)</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Year 7 (2019/20)</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Year 8** (2020/21)</a:t>
                      </a:r>
                      <a:endParaRPr lang="en-GB"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89442335"/>
                  </a:ext>
                </a:extLst>
              </a:tr>
              <a:tr h="426716">
                <a:tc>
                  <a:txBody>
                    <a:bodyPr/>
                    <a:lstStyle/>
                    <a:p>
                      <a:pPr algn="l" fontAlgn="b"/>
                      <a:r>
                        <a:rPr lang="en-GB" sz="1600" u="none" strike="noStrike" dirty="0">
                          <a:effectLst/>
                        </a:rPr>
                        <a:t>Routine (70y)</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61.8%</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59.0%</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54.9%</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48.3%</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44.4%</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31.9%</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26.5%</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22.9%</a:t>
                      </a:r>
                      <a:endParaRPr lang="en-GB"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61426188"/>
                  </a:ext>
                </a:extLst>
              </a:tr>
              <a:tr h="461652">
                <a:tc>
                  <a:txBody>
                    <a:bodyPr/>
                    <a:lstStyle/>
                    <a:p>
                      <a:pPr algn="l" fontAlgn="b"/>
                      <a:r>
                        <a:rPr lang="en-GB" sz="1600" u="none" strike="noStrike" dirty="0">
                          <a:effectLst/>
                        </a:rPr>
                        <a:t>Catch up (78y)</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NA</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57.8%</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55.5%</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49.4%</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46.2%</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32.8%</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25.8%</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GB" sz="1600" u="none" strike="noStrike" dirty="0">
                          <a:effectLst/>
                        </a:rPr>
                        <a:t>NA</a:t>
                      </a:r>
                      <a:endParaRPr lang="en-GB"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9276517"/>
                  </a:ext>
                </a:extLst>
              </a:tr>
            </a:tbl>
          </a:graphicData>
        </a:graphic>
      </p:graphicFrame>
    </p:spTree>
    <p:extLst>
      <p:ext uri="{BB962C8B-B14F-4D97-AF65-F5344CB8AC3E}">
        <p14:creationId xmlns:p14="http://schemas.microsoft.com/office/powerpoint/2010/main" val="351545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EB1E-D71B-455C-BE36-AE28CC5022A2}"/>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4C0E78D6-2AFD-4385-ADC3-AF5B479A6688}"/>
              </a:ext>
            </a:extLst>
          </p:cNvPr>
          <p:cNvSpPr>
            <a:spLocks noGrp="1"/>
          </p:cNvSpPr>
          <p:nvPr>
            <p:ph idx="1"/>
          </p:nvPr>
        </p:nvSpPr>
        <p:spPr/>
        <p:txBody>
          <a:bodyPr/>
          <a:lstStyle/>
          <a:p>
            <a:pPr algn="ctr"/>
            <a:r>
              <a:rPr lang="en-GB" sz="4000" dirty="0">
                <a:solidFill>
                  <a:srgbClr val="00AE9E"/>
                </a:solidFill>
              </a:rPr>
              <a:t>Vaccination against shingles</a:t>
            </a:r>
            <a:br>
              <a:rPr lang="en-GB" sz="4000" dirty="0">
                <a:solidFill>
                  <a:srgbClr val="00AE9E"/>
                </a:solidFill>
              </a:rPr>
            </a:br>
            <a:r>
              <a:rPr lang="en-GB" sz="4000" dirty="0">
                <a:solidFill>
                  <a:srgbClr val="00AE9E"/>
                </a:solidFill>
              </a:rPr>
              <a:t>(Herpes Zoster)</a:t>
            </a:r>
            <a:br>
              <a:rPr lang="en-GB" sz="4000" dirty="0"/>
            </a:br>
            <a:endParaRPr lang="en-GB" sz="4000" dirty="0"/>
          </a:p>
        </p:txBody>
      </p:sp>
      <p:sp>
        <p:nvSpPr>
          <p:cNvPr id="4" name="Slide Number Placeholder 3">
            <a:extLst>
              <a:ext uri="{FF2B5EF4-FFF2-40B4-BE49-F238E27FC236}">
                <a16:creationId xmlns:a16="http://schemas.microsoft.com/office/drawing/2014/main" id="{24D79B45-A2AC-4F80-AF4C-D23312F4B3A7}"/>
              </a:ext>
            </a:extLst>
          </p:cNvPr>
          <p:cNvSpPr>
            <a:spLocks noGrp="1"/>
          </p:cNvSpPr>
          <p:nvPr>
            <p:ph type="sldNum" sz="quarter" idx="10"/>
          </p:nvPr>
        </p:nvSpPr>
        <p:spPr/>
        <p:txBody>
          <a:bodyPr/>
          <a:lstStyle/>
          <a:p>
            <a:pPr>
              <a:defRPr/>
            </a:pPr>
            <a:r>
              <a:rPr lang="en-US" dirty="0"/>
              <a:t>  </a:t>
            </a:r>
            <a:fld id="{2565FA6D-D4C8-4C4C-AC4B-3269734D34D8}" type="slidenum">
              <a:rPr lang="en-US" smtClean="0"/>
              <a:pPr>
                <a:defRPr/>
              </a:pPr>
              <a:t>14</a:t>
            </a:fld>
            <a:endParaRPr lang="en-US" dirty="0"/>
          </a:p>
        </p:txBody>
      </p:sp>
      <p:sp>
        <p:nvSpPr>
          <p:cNvPr id="5" name="Footer Placeholder 4">
            <a:extLst>
              <a:ext uri="{FF2B5EF4-FFF2-40B4-BE49-F238E27FC236}">
                <a16:creationId xmlns:a16="http://schemas.microsoft.com/office/drawing/2014/main" id="{AF7F7F87-1AD0-4495-AFF0-7D477593979F}"/>
              </a:ext>
            </a:extLst>
          </p:cNvPr>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414915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Shingles vaccine</a:t>
            </a:r>
          </a:p>
        </p:txBody>
      </p:sp>
      <p:sp>
        <p:nvSpPr>
          <p:cNvPr id="3" name="Content Placeholder 2"/>
          <p:cNvSpPr>
            <a:spLocks noGrp="1"/>
          </p:cNvSpPr>
          <p:nvPr>
            <p:ph idx="1"/>
          </p:nvPr>
        </p:nvSpPr>
        <p:spPr/>
        <p:txBody>
          <a:bodyPr/>
          <a:lstStyle/>
          <a:p>
            <a:r>
              <a:rPr lang="en-GB" sz="2000" dirty="0"/>
              <a:t>Two vaccines are available in England for shingles:</a:t>
            </a:r>
          </a:p>
          <a:p>
            <a:endParaRPr lang="en-GB" sz="2000" dirty="0"/>
          </a:p>
          <a:p>
            <a:pPr>
              <a:spcBef>
                <a:spcPts val="0"/>
              </a:spcBef>
            </a:pPr>
            <a:r>
              <a:rPr lang="en-GB" sz="2000" dirty="0"/>
              <a:t>Zostavax: </a:t>
            </a:r>
            <a:r>
              <a:rPr lang="en-GB" sz="2000" b="1" dirty="0"/>
              <a:t>	</a:t>
            </a:r>
            <a:r>
              <a:rPr lang="en-GB" sz="2000" dirty="0"/>
              <a:t>- live attenuated vaccine</a:t>
            </a:r>
          </a:p>
          <a:p>
            <a:pPr>
              <a:spcBef>
                <a:spcPts val="0"/>
              </a:spcBef>
            </a:pPr>
            <a:r>
              <a:rPr lang="en-GB" sz="2000" dirty="0"/>
              <a:t>			- offered to all immunocompetent individuals from 70 to 		- 79 years of age </a:t>
            </a:r>
          </a:p>
          <a:p>
            <a:pPr>
              <a:spcBef>
                <a:spcPts val="0"/>
              </a:spcBef>
            </a:pPr>
            <a:r>
              <a:rPr lang="en-GB" sz="2000" dirty="0"/>
              <a:t>			- requires one dose of vaccine</a:t>
            </a:r>
          </a:p>
          <a:p>
            <a:pPr>
              <a:spcBef>
                <a:spcPts val="0"/>
              </a:spcBef>
            </a:pPr>
            <a:endParaRPr lang="en-GB" sz="2000" dirty="0"/>
          </a:p>
          <a:p>
            <a:pPr>
              <a:spcBef>
                <a:spcPts val="0"/>
              </a:spcBef>
            </a:pPr>
            <a:r>
              <a:rPr lang="en-GB" sz="2000" dirty="0"/>
              <a:t>Shingrix:</a:t>
            </a:r>
            <a:r>
              <a:rPr lang="en-GB" sz="2000" b="1" dirty="0"/>
              <a:t> 	</a:t>
            </a:r>
            <a:r>
              <a:rPr lang="en-GB" sz="2000" dirty="0"/>
              <a:t>- recombinant adjuvanted (non-live) subunit vaccine </a:t>
            </a:r>
          </a:p>
          <a:p>
            <a:pPr>
              <a:spcBef>
                <a:spcPts val="0"/>
              </a:spcBef>
            </a:pPr>
            <a:r>
              <a:rPr lang="en-GB" sz="2000" dirty="0"/>
              <a:t>			- only available for individuals 70 to 79 years of age 		clinically contraindicated for Zostavax, for example due 		to immunocompromised status</a:t>
            </a:r>
          </a:p>
          <a:p>
            <a:pPr>
              <a:spcBef>
                <a:spcPts val="0"/>
              </a:spcBef>
            </a:pPr>
            <a:r>
              <a:rPr lang="en-GB" sz="2000" dirty="0"/>
              <a:t>			- 2 dose schedule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59330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Zostavax vaccine</a:t>
            </a:r>
          </a:p>
        </p:txBody>
      </p:sp>
      <p:sp>
        <p:nvSpPr>
          <p:cNvPr id="3" name="Content Placeholder 2"/>
          <p:cNvSpPr>
            <a:spLocks noGrp="1"/>
          </p:cNvSpPr>
          <p:nvPr>
            <p:ph idx="1"/>
          </p:nvPr>
        </p:nvSpPr>
        <p:spPr/>
        <p:txBody>
          <a:bodyPr/>
          <a:lstStyle/>
          <a:p>
            <a:r>
              <a:rPr lang="en-GB" sz="2000" dirty="0"/>
              <a:t>Brand name:	Zostavax</a:t>
            </a:r>
          </a:p>
          <a:p>
            <a:r>
              <a:rPr lang="en-GB" sz="2000" dirty="0"/>
              <a:t>Generic name:	Varicella Zoster vaccine</a:t>
            </a:r>
          </a:p>
          <a:p>
            <a:r>
              <a:rPr lang="en-GB" sz="2000" dirty="0"/>
              <a:t>Marketed by:	Merck Sharp &amp; Dohme MSD</a:t>
            </a:r>
          </a:p>
          <a:p>
            <a:endParaRPr lang="en-GB" sz="2000" dirty="0"/>
          </a:p>
          <a:p>
            <a:pPr>
              <a:buFont typeface="Arial" pitchFamily="34" charset="0"/>
              <a:buChar char="•"/>
            </a:pPr>
            <a:r>
              <a:rPr lang="en-GB" sz="2000" dirty="0"/>
              <a:t>live attenuated (that is a weakened live organism)</a:t>
            </a:r>
          </a:p>
          <a:p>
            <a:pPr>
              <a:buFont typeface="Arial" pitchFamily="34" charset="0"/>
              <a:buChar char="•"/>
            </a:pPr>
            <a:r>
              <a:rPr lang="en-GB" sz="2000" dirty="0"/>
              <a:t>licensed for use from 50 years of age and above</a:t>
            </a:r>
          </a:p>
          <a:p>
            <a:pPr>
              <a:buFont typeface="Arial" pitchFamily="34" charset="0"/>
              <a:buChar char="•"/>
            </a:pPr>
            <a:r>
              <a:rPr lang="en-GB" sz="2000" dirty="0"/>
              <a:t>recommended for adults aged 70 to 79 years of age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91527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Vaccine efficacy</a:t>
            </a:r>
          </a:p>
        </p:txBody>
      </p:sp>
      <p:sp>
        <p:nvSpPr>
          <p:cNvPr id="3" name="Content Placeholder 2"/>
          <p:cNvSpPr>
            <a:spLocks noGrp="1"/>
          </p:cNvSpPr>
          <p:nvPr>
            <p:ph idx="1"/>
          </p:nvPr>
        </p:nvSpPr>
        <p:spPr/>
        <p:txBody>
          <a:bodyPr/>
          <a:lstStyle/>
          <a:p>
            <a:pPr marL="0" indent="0"/>
            <a:r>
              <a:rPr lang="en-GB" sz="2000" dirty="0"/>
              <a:t>In clinical trials, a one dose schedule of Zostavax was assessed in 17,775 adults aged 70 years and over</a:t>
            </a:r>
          </a:p>
          <a:p>
            <a:pPr marL="0" indent="0"/>
            <a:r>
              <a:rPr lang="en-GB" sz="2000" dirty="0"/>
              <a:t>The incidence of shingles was reduced by 38% and provided protection for at least 5 years</a:t>
            </a:r>
          </a:p>
          <a:p>
            <a:r>
              <a:rPr lang="en-GB" sz="2000" dirty="0"/>
              <a:t>For those vaccinated but who later developed shingles:</a:t>
            </a:r>
            <a:br>
              <a:rPr lang="en-GB" sz="2000" dirty="0"/>
            </a:br>
            <a:r>
              <a:rPr lang="en-GB" sz="2000" dirty="0"/>
              <a:t> </a:t>
            </a:r>
          </a:p>
          <a:p>
            <a:pPr>
              <a:spcBef>
                <a:spcPts val="0"/>
              </a:spcBef>
              <a:buFont typeface="Arial" pitchFamily="34" charset="0"/>
              <a:buChar char="•"/>
            </a:pPr>
            <a:r>
              <a:rPr lang="en-GB" sz="2000" dirty="0"/>
              <a:t>the burden of illness was significantly reduced by 55%</a:t>
            </a:r>
          </a:p>
          <a:p>
            <a:pPr>
              <a:spcBef>
                <a:spcPts val="0"/>
              </a:spcBef>
              <a:buFont typeface="Arial" pitchFamily="34" charset="0"/>
              <a:buChar char="•"/>
            </a:pPr>
            <a:r>
              <a:rPr lang="en-GB" sz="2000" dirty="0"/>
              <a:t>the incidence of PHN was significantly reduced by 66.8%</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04098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1179280"/>
          </a:xfrm>
        </p:spPr>
        <p:txBody>
          <a:bodyPr>
            <a:normAutofit fontScale="90000"/>
          </a:bodyPr>
          <a:lstStyle/>
          <a:p>
            <a:r>
              <a:rPr lang="en-GB" dirty="0"/>
              <a:t>Evaluation of the shingles vaccination programme</a:t>
            </a:r>
          </a:p>
        </p:txBody>
      </p:sp>
      <p:sp>
        <p:nvSpPr>
          <p:cNvPr id="3" name="Content Placeholder 2"/>
          <p:cNvSpPr>
            <a:spLocks noGrp="1"/>
          </p:cNvSpPr>
          <p:nvPr>
            <p:ph idx="1"/>
          </p:nvPr>
        </p:nvSpPr>
        <p:spPr/>
        <p:txBody>
          <a:bodyPr/>
          <a:lstStyle/>
          <a:p>
            <a:pPr marL="0" indent="0"/>
            <a:endParaRPr lang="en-GB" sz="2000" dirty="0"/>
          </a:p>
          <a:p>
            <a:pPr marL="0" indent="0"/>
            <a:r>
              <a:rPr lang="en-GB" sz="2000" dirty="0"/>
              <a:t>In the first 5 years of the routine programme in England, there were an estimated: </a:t>
            </a:r>
          </a:p>
          <a:p>
            <a:pPr>
              <a:buFont typeface="Arial" panose="020B0604020202020204" pitchFamily="34" charset="0"/>
              <a:buChar char="•"/>
            </a:pPr>
            <a:r>
              <a:rPr lang="en-GB" sz="2000" dirty="0"/>
              <a:t>40,500 fewer herpes zoster GP consultations </a:t>
            </a:r>
          </a:p>
          <a:p>
            <a:pPr>
              <a:buFont typeface="Arial" panose="020B0604020202020204" pitchFamily="34" charset="0"/>
              <a:buChar char="•"/>
            </a:pPr>
            <a:r>
              <a:rPr lang="en-GB" sz="2000" dirty="0"/>
              <a:t>1,840 fewer herpes zoster hospitalisations </a:t>
            </a:r>
          </a:p>
          <a:p>
            <a:pPr marL="0" indent="0"/>
            <a:r>
              <a:rPr lang="en-GB" sz="2000" dirty="0"/>
              <a:t>due to the vaccination programme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46971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823388"/>
            <a:ext cx="8028000" cy="648000"/>
          </a:xfrm>
        </p:spPr>
        <p:txBody>
          <a:bodyPr/>
          <a:lstStyle/>
          <a:p>
            <a:r>
              <a:rPr lang="en-GB" dirty="0"/>
              <a:t>Zostavax presentation  </a:t>
            </a:r>
          </a:p>
        </p:txBody>
      </p:sp>
      <p:sp>
        <p:nvSpPr>
          <p:cNvPr id="3" name="Content Placeholder 2"/>
          <p:cNvSpPr>
            <a:spLocks noGrp="1"/>
          </p:cNvSpPr>
          <p:nvPr>
            <p:ph sz="half" idx="1"/>
          </p:nvPr>
        </p:nvSpPr>
        <p:spPr>
          <a:xfrm>
            <a:off x="585109" y="1916832"/>
            <a:ext cx="3928665" cy="4165768"/>
          </a:xfrm>
        </p:spPr>
        <p:txBody>
          <a:bodyPr/>
          <a:lstStyle/>
          <a:p>
            <a:pPr marL="0" indent="0"/>
            <a:r>
              <a:rPr lang="en-GB" sz="2000" dirty="0">
                <a:solidFill>
                  <a:schemeClr val="tx1"/>
                </a:solidFill>
              </a:rPr>
              <a:t>Zostavax with solvent for reconstitution supplied in a </a:t>
            </a:r>
            <a:br>
              <a:rPr lang="en-GB" sz="2000" dirty="0">
                <a:solidFill>
                  <a:schemeClr val="tx1"/>
                </a:solidFill>
              </a:rPr>
            </a:br>
            <a:r>
              <a:rPr lang="en-GB" sz="2000" dirty="0">
                <a:solidFill>
                  <a:schemeClr val="tx1"/>
                </a:solidFill>
              </a:rPr>
              <a:t>pre-filled syringe</a:t>
            </a:r>
          </a:p>
          <a:p>
            <a:pPr>
              <a:buFont typeface="Arial" pitchFamily="34" charset="0"/>
              <a:buChar char="•"/>
            </a:pPr>
            <a:r>
              <a:rPr lang="en-GB" sz="2000" dirty="0">
                <a:solidFill>
                  <a:schemeClr val="tx1"/>
                </a:solidFill>
              </a:rPr>
              <a:t>the powder in the glass vial is a white to off-white, compact crystalline plug</a:t>
            </a:r>
          </a:p>
          <a:p>
            <a:pPr>
              <a:buFont typeface="Arial" pitchFamily="34" charset="0"/>
              <a:buChar char="•"/>
            </a:pPr>
            <a:r>
              <a:rPr lang="en-GB" sz="2000" dirty="0">
                <a:solidFill>
                  <a:schemeClr val="tx1"/>
                </a:solidFill>
              </a:rPr>
              <a:t>the diluent in the pre-filled syringe is a clear colourless liquid</a:t>
            </a:r>
          </a:p>
          <a:p>
            <a:pPr>
              <a:buFont typeface="Arial" pitchFamily="34" charset="0"/>
              <a:buChar char="•"/>
            </a:pPr>
            <a:r>
              <a:rPr lang="en-GB" sz="2000" dirty="0">
                <a:solidFill>
                  <a:schemeClr val="tx1"/>
                </a:solidFill>
              </a:rPr>
              <a:t>when mixed together, Zostavax is a semi-hazy to translucent, off white to pale yellow liquid</a:t>
            </a:r>
          </a:p>
          <a:p>
            <a:endParaRPr lang="en-GB" dirty="0"/>
          </a:p>
        </p:txBody>
      </p:sp>
      <p:sp>
        <p:nvSpPr>
          <p:cNvPr id="4" name="Content Placeholder 3"/>
          <p:cNvSpPr>
            <a:spLocks noGrp="1"/>
          </p:cNvSpPr>
          <p:nvPr>
            <p:ph sz="half" idx="2"/>
          </p:nvPr>
        </p:nvSpPr>
        <p:spPr>
          <a:xfrm>
            <a:off x="5008713" y="1965271"/>
            <a:ext cx="3928665" cy="4124936"/>
          </a:xfrm>
        </p:spPr>
        <p:txBody>
          <a:bodyPr/>
          <a:lstStyle/>
          <a:p>
            <a:r>
              <a:rPr lang="en-GB" sz="2000" dirty="0">
                <a:solidFill>
                  <a:schemeClr val="tx1"/>
                </a:solidFill>
              </a:rPr>
              <a:t>Zostavax pack contains:</a:t>
            </a:r>
          </a:p>
          <a:p>
            <a:pPr>
              <a:buFont typeface="Arial" pitchFamily="34" charset="0"/>
              <a:buChar char="•"/>
            </a:pPr>
            <a:r>
              <a:rPr lang="en-GB" sz="2000" dirty="0">
                <a:solidFill>
                  <a:schemeClr val="tx1"/>
                </a:solidFill>
              </a:rPr>
              <a:t>x1 Zostavax vial</a:t>
            </a:r>
          </a:p>
          <a:p>
            <a:pPr>
              <a:buFont typeface="Arial" pitchFamily="34" charset="0"/>
              <a:buChar char="•"/>
            </a:pPr>
            <a:r>
              <a:rPr lang="en-GB" sz="2000" dirty="0">
                <a:solidFill>
                  <a:schemeClr val="tx1"/>
                </a:solidFill>
              </a:rPr>
              <a:t>x1 pre-filled syringe </a:t>
            </a:r>
          </a:p>
          <a:p>
            <a:pPr>
              <a:buFont typeface="Arial" pitchFamily="34" charset="0"/>
              <a:buChar char="•"/>
            </a:pPr>
            <a:r>
              <a:rPr lang="en-GB" sz="2000" dirty="0">
                <a:solidFill>
                  <a:schemeClr val="tx1"/>
                </a:solidFill>
              </a:rPr>
              <a:t>x2 separate needles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fld id="{BAADB3B0-2D09-4AA3-A340-09780B82849B}" type="slidenum">
              <a:rPr lang="en-US" smtClean="0"/>
              <a:pPr>
                <a:defRPr/>
              </a:pPr>
              <a:t>19</a:t>
            </a:fld>
            <a:endParaRPr lang="en-US" dirty="0"/>
          </a:p>
        </p:txBody>
      </p:sp>
      <p:sp>
        <p:nvSpPr>
          <p:cNvPr id="6" name="Footer Placeholder 5"/>
          <p:cNvSpPr>
            <a:spLocks noGrp="1"/>
          </p:cNvSpPr>
          <p:nvPr>
            <p:ph type="ftr" sz="quarter" idx="11"/>
          </p:nvPr>
        </p:nvSpPr>
        <p:spPr/>
        <p:txBody>
          <a:bodyPr/>
          <a:lstStyle/>
          <a:p>
            <a:pPr>
              <a:defRPr/>
            </a:pPr>
            <a:r>
              <a:rPr lang="en-GB" dirty="0"/>
              <a:t>Vaccination against shingles (Herpes Zoster)</a:t>
            </a:r>
            <a:endParaRPr lang="en-US" dirty="0"/>
          </a:p>
        </p:txBody>
      </p:sp>
      <p:pic>
        <p:nvPicPr>
          <p:cNvPr id="12" name="Content Placeholder 7" descr="Graphical user interface, text, website&#10;&#10;Description automatically generated">
            <a:extLst>
              <a:ext uri="{FF2B5EF4-FFF2-40B4-BE49-F238E27FC236}">
                <a16:creationId xmlns:a16="http://schemas.microsoft.com/office/drawing/2014/main" id="{05979824-AEDC-44FB-A684-FD83C9049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88024" y="4221088"/>
            <a:ext cx="3924300" cy="1542196"/>
          </a:xfrm>
          <a:prstGeom prst="rect">
            <a:avLst/>
          </a:prstGeom>
          <a:noFill/>
          <a:ln w="9525">
            <a:noFill/>
            <a:miter lim="800000"/>
            <a:headEnd/>
            <a:tailEnd/>
          </a:ln>
        </p:spPr>
      </p:pic>
    </p:spTree>
    <p:extLst>
      <p:ext uri="{BB962C8B-B14F-4D97-AF65-F5344CB8AC3E}">
        <p14:creationId xmlns:p14="http://schemas.microsoft.com/office/powerpoint/2010/main" val="172269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Learning outcomes</a:t>
            </a:r>
          </a:p>
        </p:txBody>
      </p:sp>
      <p:sp>
        <p:nvSpPr>
          <p:cNvPr id="3" name="Content Placeholder 2"/>
          <p:cNvSpPr>
            <a:spLocks noGrp="1"/>
          </p:cNvSpPr>
          <p:nvPr>
            <p:ph idx="1"/>
          </p:nvPr>
        </p:nvSpPr>
        <p:spPr/>
        <p:txBody>
          <a:bodyPr/>
          <a:lstStyle/>
          <a:p>
            <a:r>
              <a:rPr lang="en-GB" sz="2000" dirty="0"/>
              <a:t>After completing this training, immunisers will be able to:</a:t>
            </a:r>
          </a:p>
          <a:p>
            <a:pPr>
              <a:buFont typeface="Arial" pitchFamily="34" charset="0"/>
              <a:buChar char="•"/>
            </a:pPr>
            <a:r>
              <a:rPr lang="en-GB" sz="2000" dirty="0"/>
              <a:t>describe the aetiology and epidemiology of shingles</a:t>
            </a:r>
          </a:p>
          <a:p>
            <a:pPr>
              <a:buFont typeface="Arial" pitchFamily="34" charset="0"/>
              <a:buChar char="•"/>
            </a:pPr>
            <a:r>
              <a:rPr lang="en-GB" sz="2000" dirty="0"/>
              <a:t>describe the relationship between shingles and chickenpox (varicella zoster) and the severity of the disease in those 70+ years of age</a:t>
            </a:r>
          </a:p>
          <a:p>
            <a:pPr>
              <a:buFont typeface="Arial" pitchFamily="34" charset="0"/>
              <a:buChar char="•"/>
            </a:pPr>
            <a:r>
              <a:rPr lang="en-GB" sz="2000" dirty="0"/>
              <a:t>discuss the important role of vaccination against shingles </a:t>
            </a:r>
          </a:p>
          <a:p>
            <a:pPr>
              <a:buFont typeface="Arial" pitchFamily="34" charset="0"/>
              <a:buChar char="•"/>
            </a:pPr>
            <a:r>
              <a:rPr lang="en-GB" sz="2000" dirty="0"/>
              <a:t>identify sources of additional information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412334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28" y="836712"/>
            <a:ext cx="7976671" cy="792088"/>
          </a:xfrm>
        </p:spPr>
        <p:txBody>
          <a:bodyPr>
            <a:normAutofit/>
          </a:bodyPr>
          <a:lstStyle/>
          <a:p>
            <a:r>
              <a:rPr lang="en-GB" dirty="0"/>
              <a:t>Zostavax composition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1" y="1827566"/>
            <a:ext cx="3672408" cy="21398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1899574"/>
            <a:ext cx="3420865"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rPr>
              <a:t>Composition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Varicella-zoster virus, Oka/Merck strain (live, attenuated) not less than 19400 PFU*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produced in human diploid (MRC-5) cells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rPr>
              <a:t>* PFU = Plaque-forming unit</a:t>
            </a:r>
            <a:r>
              <a:rPr lang="en-GB" sz="1600" kern="0" noProof="0" dirty="0">
                <a:solidFill>
                  <a:sysClr val="windowText" lastClr="000000"/>
                </a:solidFill>
              </a:rPr>
              <a:t>s</a:t>
            </a: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ysClr val="windowText" lastClr="000000"/>
              </a:solidFill>
              <a:effectLst/>
              <a:uLnTx/>
              <a:uFillTx/>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00672"/>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4499993" y="1940631"/>
            <a:ext cx="381642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Excipients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sng" strike="noStrike" kern="0" cap="none" spc="0" normalizeH="0" baseline="0" noProof="0" dirty="0">
                <a:ln>
                  <a:noFill/>
                </a:ln>
                <a:solidFill>
                  <a:sysClr val="windowText" lastClr="000000"/>
                </a:solidFill>
                <a:effectLst/>
                <a:uLnTx/>
                <a:uFillTx/>
                <a:latin typeface="Arial" pitchFamily="34" charset="0"/>
                <a:cs typeface="Arial" pitchFamily="34" charset="0"/>
              </a:rPr>
              <a:t>Powder:</a:t>
            </a:r>
            <a:endPar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Sucrose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Hydrolysed gelatin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Sodium chloride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Potassium dihydrogen phosphate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Potassium chloride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Monosodium L-glutamate</a:t>
            </a:r>
            <a:r>
              <a:rPr kumimoji="0" lang="en-GB" sz="1600" b="0" i="0" u="none" strike="noStrike" kern="0" cap="none" spc="0" normalizeH="0" noProof="0" dirty="0">
                <a:ln>
                  <a:noFill/>
                </a:ln>
                <a:solidFill>
                  <a:sysClr val="windowText" lastClr="000000"/>
                </a:solidFill>
                <a:effectLst/>
                <a:uLnTx/>
                <a:uFillTx/>
                <a:latin typeface="Arial" pitchFamily="34" charset="0"/>
                <a:cs typeface="Arial" pitchFamily="34" charset="0"/>
              </a:rPr>
              <a:t> </a:t>
            </a: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monohydrate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Disodium phosphate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Sodium hydroxide (to adjust pH) </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Urea </a:t>
            </a:r>
          </a:p>
          <a:p>
            <a:pPr marL="0" marR="0" lvl="0" indent="0" defTabSz="914400" eaLnBrk="0"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sng" strike="noStrike" kern="0" cap="none" spc="0" normalizeH="0" baseline="0" noProof="0" dirty="0">
                <a:ln>
                  <a:noFill/>
                </a:ln>
                <a:solidFill>
                  <a:sysClr val="windowText" lastClr="000000"/>
                </a:solidFill>
                <a:effectLst/>
                <a:uLnTx/>
                <a:uFillTx/>
                <a:latin typeface="Arial" pitchFamily="34" charset="0"/>
                <a:cs typeface="Arial" pitchFamily="34" charset="0"/>
              </a:rPr>
              <a:t>Solvent:</a:t>
            </a:r>
            <a:endPar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Water for injection</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29" y="4106373"/>
            <a:ext cx="3674640" cy="19143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55576" y="4248944"/>
            <a:ext cx="3240360" cy="1508105"/>
          </a:xfrm>
          <a:prstGeom prst="rect">
            <a:avLst/>
          </a:prstGeom>
          <a:noFill/>
        </p:spPr>
        <p:txBody>
          <a:bodyPr wrap="square" rtlCol="0">
            <a:spAutoFit/>
          </a:bodyPr>
          <a:lstStyle/>
          <a:p>
            <a:pPr lvl="0" fontAlgn="base">
              <a:spcBef>
                <a:spcPct val="0"/>
              </a:spcBef>
              <a:spcAft>
                <a:spcPts val="1200"/>
              </a:spcAft>
            </a:pPr>
            <a:r>
              <a:rPr lang="en-GB" sz="1600" b="1" dirty="0">
                <a:solidFill>
                  <a:prstClr val="black"/>
                </a:solidFill>
                <a:latin typeface="Arial" pitchFamily="34" charset="0"/>
                <a:ea typeface="ＭＳ Ｐゴシック" charset="-128"/>
                <a:cs typeface="Arial" pitchFamily="34" charset="0"/>
              </a:rPr>
              <a:t>Residual substances</a:t>
            </a:r>
          </a:p>
          <a:p>
            <a:pPr lvl="0" fontAlgn="base">
              <a:spcBef>
                <a:spcPct val="0"/>
              </a:spcBef>
              <a:spcAft>
                <a:spcPts val="1200"/>
              </a:spcAft>
            </a:pPr>
            <a:r>
              <a:rPr lang="en-GB" sz="1600" dirty="0">
                <a:solidFill>
                  <a:prstClr val="black"/>
                </a:solidFill>
                <a:latin typeface="Arial" pitchFamily="34" charset="0"/>
                <a:ea typeface="ＭＳ Ｐゴシック" charset="-128"/>
                <a:cs typeface="Arial" pitchFamily="34" charset="0"/>
              </a:rPr>
              <a:t>This vaccine may contain traces of neomycin</a:t>
            </a:r>
          </a:p>
          <a:p>
            <a:pPr lvl="0" fontAlgn="base">
              <a:spcBef>
                <a:spcPct val="0"/>
              </a:spcBef>
              <a:spcAft>
                <a:spcPts val="1200"/>
              </a:spcAft>
            </a:pPr>
            <a:endParaRPr lang="en-GB" sz="2400" b="1" dirty="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38432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Zostavax reconstitution instructions</a:t>
            </a:r>
          </a:p>
        </p:txBody>
      </p:sp>
      <p:sp>
        <p:nvSpPr>
          <p:cNvPr id="3" name="Content Placeholder 2"/>
          <p:cNvSpPr>
            <a:spLocks noGrp="1"/>
          </p:cNvSpPr>
          <p:nvPr>
            <p:ph idx="1"/>
          </p:nvPr>
        </p:nvSpPr>
        <p:spPr>
          <a:xfrm>
            <a:off x="539552" y="1916832"/>
            <a:ext cx="8352928" cy="4320480"/>
          </a:xfrm>
        </p:spPr>
        <p:txBody>
          <a:bodyPr/>
          <a:lstStyle/>
          <a:p>
            <a:pPr>
              <a:buFont typeface="Arial" pitchFamily="34" charset="0"/>
              <a:buChar char="•"/>
            </a:pPr>
            <a:r>
              <a:rPr lang="en-GB" sz="1700" dirty="0"/>
              <a:t>separate needles should be used for the reconstitution and administration of the vaccine </a:t>
            </a:r>
          </a:p>
          <a:p>
            <a:pPr>
              <a:buFont typeface="Arial" pitchFamily="34" charset="0"/>
              <a:buChar char="•"/>
            </a:pPr>
            <a:r>
              <a:rPr lang="en-GB" sz="1700" dirty="0"/>
              <a:t>to reconstitute the vaccine, inject the entire content of the solvent syringe into the vial containing the powder</a:t>
            </a:r>
          </a:p>
          <a:p>
            <a:pPr>
              <a:buFont typeface="Arial" pitchFamily="34" charset="0"/>
              <a:buChar char="•"/>
            </a:pPr>
            <a:r>
              <a:rPr lang="en-GB" sz="1700" dirty="0"/>
              <a:t>gently agitate to dissolve completely </a:t>
            </a:r>
          </a:p>
          <a:p>
            <a:pPr>
              <a:buFont typeface="Arial" pitchFamily="34" charset="0"/>
              <a:buChar char="•"/>
            </a:pPr>
            <a:r>
              <a:rPr lang="en-GB" sz="1700" dirty="0"/>
              <a:t>withdraw the entire content of the reconstituted vaccine into the syringe for injection </a:t>
            </a:r>
          </a:p>
          <a:p>
            <a:pPr>
              <a:buFont typeface="Arial" pitchFamily="34" charset="0"/>
              <a:buChar char="•"/>
            </a:pPr>
            <a:r>
              <a:rPr lang="en-GB" sz="1700" dirty="0"/>
              <a:t>change the needle and push the new needle onto the extremity of the syringe and rotate a quarter of a turn (90</a:t>
            </a:r>
            <a:r>
              <a:rPr lang="en-GB" sz="1700" dirty="0">
                <a:latin typeface="Calibri"/>
              </a:rPr>
              <a:t>⁰</a:t>
            </a:r>
            <a:r>
              <a:rPr lang="en-GB" sz="1700" dirty="0"/>
              <a:t>) to secure the connection</a:t>
            </a:r>
          </a:p>
          <a:p>
            <a:pPr>
              <a:buFont typeface="Arial" pitchFamily="34" charset="0"/>
              <a:buChar char="•"/>
            </a:pPr>
            <a:r>
              <a:rPr lang="en-GB" sz="1700" dirty="0"/>
              <a:t>vaccine should be administered immediately after reconstitution</a:t>
            </a:r>
          </a:p>
          <a:p>
            <a:pPr>
              <a:buFont typeface="Arial" pitchFamily="34" charset="0"/>
              <a:buChar char="•"/>
            </a:pPr>
            <a:r>
              <a:rPr lang="en-GB" sz="1700" dirty="0"/>
              <a:t>reconstituted vaccine should not be used if you notice any particulate matter or if the appearance of the solvent or of the reconstituted vaccine differs from that described in the SPC (a semi-hazy to translucent, off white to pale yellow liquid)</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22790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28000" cy="648072"/>
          </a:xfrm>
        </p:spPr>
        <p:txBody>
          <a:bodyPr/>
          <a:lstStyle/>
          <a:p>
            <a:r>
              <a:rPr lang="en-GB" dirty="0"/>
              <a:t>Administration of Zostavax</a:t>
            </a:r>
          </a:p>
        </p:txBody>
      </p:sp>
      <p:sp>
        <p:nvSpPr>
          <p:cNvPr id="3" name="Content Placeholder 2"/>
          <p:cNvSpPr>
            <a:spLocks noGrp="1"/>
          </p:cNvSpPr>
          <p:nvPr>
            <p:ph idx="1"/>
          </p:nvPr>
        </p:nvSpPr>
        <p:spPr>
          <a:xfrm>
            <a:off x="539552" y="1844824"/>
            <a:ext cx="8280920" cy="4536504"/>
          </a:xfrm>
        </p:spPr>
        <p:txBody>
          <a:bodyPr/>
          <a:lstStyle/>
          <a:p>
            <a:pPr>
              <a:buFont typeface="Arial" panose="020B0604020202020204" pitchFamily="34" charset="0"/>
              <a:buChar char="•"/>
            </a:pPr>
            <a:r>
              <a:rPr lang="en-GB" dirty="0"/>
              <a:t>a single dose of 0.65ml should be given by intramuscular injection, preferably in the deltoid region of the upper arm</a:t>
            </a:r>
          </a:p>
          <a:p>
            <a:pPr>
              <a:buFont typeface="Arial" panose="020B0604020202020204" pitchFamily="34" charset="0"/>
              <a:buChar char="•"/>
            </a:pPr>
            <a:r>
              <a:rPr lang="en-GB" dirty="0"/>
              <a:t>intramuscular injection is the preferred route of administration as injection-site reactions significantly less frequent in those who received the vaccine via this route</a:t>
            </a:r>
          </a:p>
          <a:p>
            <a:pPr lvl="0">
              <a:buFont typeface="Arial" panose="020B0604020202020204" pitchFamily="34" charset="0"/>
              <a:buChar char="•"/>
            </a:pPr>
            <a:r>
              <a:rPr lang="en-GB" dirty="0"/>
              <a:t>for individuals with a bleeding disorder – see PGD for full details</a:t>
            </a:r>
          </a:p>
          <a:p>
            <a:pPr>
              <a:buFont typeface="Arial" panose="020B0604020202020204" pitchFamily="34" charset="0"/>
              <a:buChar char="•"/>
            </a:pPr>
            <a:r>
              <a:rPr lang="en-GB" dirty="0"/>
              <a:t>if more than one vaccine is given at the same appointment – give at separate sites, preferably in different limbs. If given in the same limb, they should be given at least 2.5cm apart </a:t>
            </a:r>
          </a:p>
          <a:p>
            <a:pPr>
              <a:buFont typeface="Arial" panose="020B0604020202020204" pitchFamily="34" charset="0"/>
              <a:buChar char="•"/>
            </a:pPr>
            <a:r>
              <a:rPr lang="en-GB" dirty="0"/>
              <a:t>record the site each vaccine has been given in the individual’s records</a:t>
            </a:r>
          </a:p>
          <a:p>
            <a:pPr marL="0" indent="0"/>
            <a:endParaRPr lang="en-GB" dirty="0"/>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108450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28000" cy="648072"/>
          </a:xfrm>
        </p:spPr>
        <p:txBody>
          <a:bodyPr/>
          <a:lstStyle/>
          <a:p>
            <a:r>
              <a:rPr lang="en-GB" dirty="0"/>
              <a:t>Administration of Zostavax (2)</a:t>
            </a:r>
            <a:endParaRPr lang="en-GB" dirty="0">
              <a:solidFill>
                <a:schemeClr val="tx1"/>
              </a:solidFill>
            </a:endParaRPr>
          </a:p>
        </p:txBody>
      </p:sp>
      <p:sp>
        <p:nvSpPr>
          <p:cNvPr id="3" name="Content Placeholder 2"/>
          <p:cNvSpPr>
            <a:spLocks noGrp="1"/>
          </p:cNvSpPr>
          <p:nvPr>
            <p:ph idx="1"/>
          </p:nvPr>
        </p:nvSpPr>
        <p:spPr>
          <a:xfrm>
            <a:off x="539552" y="1668679"/>
            <a:ext cx="8280920" cy="4640045"/>
          </a:xfrm>
        </p:spPr>
        <p:txBody>
          <a:bodyPr/>
          <a:lstStyle/>
          <a:p>
            <a:pPr>
              <a:buFont typeface="Arial" panose="020B0604020202020204" pitchFamily="34" charset="0"/>
              <a:buChar char="•"/>
            </a:pPr>
            <a:r>
              <a:rPr lang="en-GB" dirty="0"/>
              <a:t>Zostavax can be administered at the same time as inactivated vaccines such as influenza and 23-valent pneumococcal polysaccharide vaccine (PPV)</a:t>
            </a:r>
          </a:p>
          <a:p>
            <a:pPr>
              <a:buFont typeface="Arial" panose="020B0604020202020204" pitchFamily="34" charset="0"/>
              <a:buChar char="•"/>
            </a:pPr>
            <a:r>
              <a:rPr lang="en-GB" dirty="0"/>
              <a:t>Zostavax can be administered at the same time as, or before or after other live vaccines except MMR (Green Book Chapter 11 Table 11.3) </a:t>
            </a:r>
          </a:p>
          <a:p>
            <a:pPr>
              <a:buFont typeface="Arial" panose="020B0604020202020204" pitchFamily="34" charset="0"/>
              <a:buChar char="•"/>
            </a:pPr>
            <a:r>
              <a:rPr lang="en-GB" dirty="0"/>
              <a:t>where MMR and Zostavax are not administered at the same time, a 4 week minimum interval should be observed between vaccines</a:t>
            </a:r>
          </a:p>
          <a:p>
            <a:pPr>
              <a:buFont typeface="Arial" panose="020B0604020202020204" pitchFamily="34" charset="0"/>
              <a:buChar char="•"/>
            </a:pPr>
            <a:r>
              <a:rPr lang="en-GB" dirty="0"/>
              <a:t>a 7day interval should ideally be observed after COVID-19 vaccination before giving Zostavax (and vice versa) due to the potential for a reduced response to the live shingles virus</a:t>
            </a:r>
            <a:r>
              <a:rPr lang="en-GB" dirty="0">
                <a:solidFill>
                  <a:srgbClr val="FF0000"/>
                </a:solidFill>
              </a:rPr>
              <a:t> </a:t>
            </a:r>
          </a:p>
          <a:p>
            <a:pPr>
              <a:buFont typeface="Arial" panose="020B0604020202020204" pitchFamily="34" charset="0"/>
              <a:buChar char="•"/>
            </a:pPr>
            <a:r>
              <a:rPr lang="en-GB" dirty="0"/>
              <a:t>Zostavax should not be administered to patients currently receiving oral or intravenous antivirals such as acyclovir or who are within 48 hours after cessation of treatment as the therapy may reduce the response to the vaccine</a:t>
            </a:r>
          </a:p>
          <a:p>
            <a:pPr>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05591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352928" cy="648072"/>
          </a:xfrm>
        </p:spPr>
        <p:txBody>
          <a:bodyPr>
            <a:noAutofit/>
          </a:bodyPr>
          <a:lstStyle/>
          <a:p>
            <a:r>
              <a:rPr lang="en-GB" dirty="0"/>
              <a:t>Zostavax cautions</a:t>
            </a:r>
            <a:br>
              <a:rPr lang="en-GB" dirty="0"/>
            </a:br>
            <a:br>
              <a:rPr lang="en-GB" dirty="0"/>
            </a:b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individuals who are acutely unwell should postpone immunisation until they have recovered</a:t>
            </a:r>
          </a:p>
          <a:p>
            <a:pPr>
              <a:buFont typeface="Arial" panose="020B0604020202020204" pitchFamily="34" charset="0"/>
              <a:buChar char="•"/>
            </a:pPr>
            <a:r>
              <a:rPr lang="en-GB" dirty="0"/>
              <a:t>immunosuppressed individuals should have a clinical risk assessment for suitability for Zostavax (or Shingrix vaccine)</a:t>
            </a:r>
          </a:p>
          <a:p>
            <a:pPr>
              <a:buFont typeface="Arial" panose="020B0604020202020204" pitchFamily="34" charset="0"/>
              <a:buChar char="•"/>
            </a:pPr>
            <a:r>
              <a:rPr lang="en-GB" dirty="0"/>
              <a:t>individuals under highly specialist care would need full review of their treatment and clinical history; vaccination with Zostavax should not proceed until the advice of their specialist or an immunologist has been sought </a:t>
            </a:r>
          </a:p>
          <a:p>
            <a:pPr>
              <a:buFont typeface="Arial" panose="020B0604020202020204" pitchFamily="34" charset="0"/>
              <a:buChar char="•"/>
            </a:pPr>
            <a:r>
              <a:rPr lang="en-GB" dirty="0"/>
              <a:t>primary healthcare professionals with concerns about the nature of their patient’s prescribed therapies or their degree of immunosuppression, should contact the relevant specialist for advice about shingles vaccination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404369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Zostavax - contraindications</a:t>
            </a:r>
          </a:p>
        </p:txBody>
      </p:sp>
      <p:sp>
        <p:nvSpPr>
          <p:cNvPr id="3" name="Content Placeholder 2"/>
          <p:cNvSpPr>
            <a:spLocks noGrp="1"/>
          </p:cNvSpPr>
          <p:nvPr>
            <p:ph idx="1"/>
          </p:nvPr>
        </p:nvSpPr>
        <p:spPr/>
        <p:txBody>
          <a:bodyPr/>
          <a:lstStyle/>
          <a:p>
            <a:pPr>
              <a:spcBef>
                <a:spcPts val="0"/>
              </a:spcBef>
            </a:pPr>
            <a:r>
              <a:rPr lang="en-GB" dirty="0"/>
              <a:t>Contraindications to Zostavax:</a:t>
            </a:r>
          </a:p>
          <a:p>
            <a:pPr>
              <a:spcBef>
                <a:spcPts val="0"/>
              </a:spcBef>
            </a:pPr>
            <a:endParaRPr lang="en-GB" dirty="0"/>
          </a:p>
          <a:p>
            <a:pPr lvl="0">
              <a:spcBef>
                <a:spcPts val="0"/>
              </a:spcBef>
              <a:buFont typeface="Arial" panose="020B0604020202020204" pitchFamily="34" charset="0"/>
              <a:buChar char="•"/>
            </a:pPr>
            <a:r>
              <a:rPr lang="en-GB" dirty="0"/>
              <a:t>confirmed anaphylactic reaction to a previous dose of varicella-containing vaccine or any component of the vaccine</a:t>
            </a:r>
          </a:p>
          <a:p>
            <a:pPr lvl="0">
              <a:spcBef>
                <a:spcPts val="0"/>
              </a:spcBef>
              <a:buFont typeface="Arial" panose="020B0604020202020204" pitchFamily="34" charset="0"/>
              <a:buChar char="•"/>
            </a:pPr>
            <a:endParaRPr lang="en-GB" dirty="0"/>
          </a:p>
          <a:p>
            <a:pPr>
              <a:spcBef>
                <a:spcPts val="0"/>
              </a:spcBef>
              <a:buFont typeface="Arial" panose="020B0604020202020204" pitchFamily="34" charset="0"/>
              <a:buChar char="•"/>
            </a:pPr>
            <a:r>
              <a:rPr lang="en-GB" dirty="0"/>
              <a:t>pregnancy (Zostavax is not indicated in women of childbearing age and women who are pregnant should not receive Zostavax)</a:t>
            </a:r>
          </a:p>
          <a:p>
            <a:pPr>
              <a:spcBef>
                <a:spcPts val="0"/>
              </a:spcBef>
              <a:buFont typeface="Arial" panose="020B0604020202020204" pitchFamily="34" charset="0"/>
              <a:buChar char="•"/>
            </a:pPr>
            <a:endParaRPr lang="en-GB" dirty="0"/>
          </a:p>
          <a:p>
            <a:pPr>
              <a:spcBef>
                <a:spcPts val="0"/>
              </a:spcBef>
              <a:buFont typeface="Arial" panose="020B0604020202020204" pitchFamily="34" charset="0"/>
              <a:buChar char="•"/>
            </a:pPr>
            <a:r>
              <a:rPr lang="en-GB" dirty="0"/>
              <a:t>immunosuppression due to underlying condition or treatment as defined in the Green Book Shingles chapter</a:t>
            </a:r>
          </a:p>
          <a:p>
            <a:pPr>
              <a:spcBef>
                <a:spcPts val="0"/>
              </a:spcBef>
            </a:pPr>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44942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HIV infection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the safety and efficacy of Zostavax have not been conclusively established in adults who are known to be infected with HIV with or without evidence of immunosuppression </a:t>
            </a:r>
          </a:p>
          <a:p>
            <a:pPr>
              <a:buFont typeface="Arial" panose="020B0604020202020204" pitchFamily="34" charset="0"/>
              <a:buChar char="•"/>
            </a:pPr>
            <a:r>
              <a:rPr lang="en-GB" sz="2000" dirty="0"/>
              <a:t>individuals with CD4 counts of 200 cells/ul or higher can be offered Zostavax</a:t>
            </a:r>
          </a:p>
          <a:p>
            <a:pPr>
              <a:buFont typeface="Arial" panose="020B0604020202020204" pitchFamily="34" charset="0"/>
              <a:buChar char="•"/>
            </a:pPr>
            <a:r>
              <a:rPr lang="en-GB" sz="2000" dirty="0"/>
              <a:t>seek advice from patient’s specialist</a:t>
            </a:r>
          </a:p>
          <a:p>
            <a:pPr>
              <a:buFont typeface="Arial" panose="020B0604020202020204" pitchFamily="34" charset="0"/>
              <a:buChar char="•"/>
            </a:pPr>
            <a:r>
              <a:rPr lang="en-GB" sz="2000" dirty="0"/>
              <a:t>refer Green Book Shingles Chapter 28a</a:t>
            </a:r>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49299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rmAutofit fontScale="90000"/>
          </a:bodyPr>
          <a:lstStyle/>
          <a:p>
            <a:r>
              <a:rPr lang="en-GB" dirty="0"/>
              <a:t>Patients anticipating immunosuppressive therapy</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eligible individuals anticipating immunosuppressive therapy should ideally be assessed for vaccine eligibility before</a:t>
            </a:r>
            <a:r>
              <a:rPr lang="en-GB" sz="2000" b="1" dirty="0"/>
              <a:t> </a:t>
            </a:r>
            <a:r>
              <a:rPr lang="en-GB" sz="2000" dirty="0"/>
              <a:t>starting treatment that may contraindicate future Zostavax vaccination</a:t>
            </a:r>
          </a:p>
          <a:p>
            <a:pPr>
              <a:buFont typeface="Arial" panose="020B0604020202020204" pitchFamily="34" charset="0"/>
              <a:buChar char="•"/>
            </a:pPr>
            <a:r>
              <a:rPr lang="en-GB" sz="2000" dirty="0"/>
              <a:t>individuals are not currently eligible for pre-treatment vaccination with Shingrix as supply of this vaccine is currently limited and so vaccine supplied via the national programme should not be used for this indication</a:t>
            </a:r>
          </a:p>
          <a:p>
            <a:pPr>
              <a:buFont typeface="Arial" panose="020B0604020202020204" pitchFamily="34" charset="0"/>
              <a:buChar char="•"/>
            </a:pPr>
            <a:r>
              <a:rPr lang="en-GB" sz="2000" dirty="0"/>
              <a:t>eligible individuals who have not received Zostavax should receive a single dose of vaccine at the earliest opportunity and at least 14 days</a:t>
            </a:r>
            <a:r>
              <a:rPr lang="en-GB" sz="2000" b="1" dirty="0"/>
              <a:t> </a:t>
            </a:r>
            <a:r>
              <a:rPr lang="en-GB" sz="2000" dirty="0"/>
              <a:t>before</a:t>
            </a:r>
            <a:r>
              <a:rPr lang="en-GB" sz="2000" b="1" dirty="0"/>
              <a:t> </a:t>
            </a:r>
            <a:r>
              <a:rPr lang="en-GB" sz="2000" dirty="0"/>
              <a:t>starting immunosuppressive therapy, although leaving one month would be preferable if a delay is possible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81083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rmAutofit/>
          </a:bodyPr>
          <a:lstStyle/>
          <a:p>
            <a:r>
              <a:rPr lang="en-GB" dirty="0"/>
              <a:t>Current or recent shingles infection</a:t>
            </a:r>
          </a:p>
        </p:txBody>
      </p:sp>
      <p:sp>
        <p:nvSpPr>
          <p:cNvPr id="3" name="Content Placeholder 2"/>
          <p:cNvSpPr>
            <a:spLocks noGrp="1"/>
          </p:cNvSpPr>
          <p:nvPr>
            <p:ph idx="1"/>
          </p:nvPr>
        </p:nvSpPr>
        <p:spPr>
          <a:xfrm>
            <a:off x="517645" y="1772816"/>
            <a:ext cx="8028000" cy="4280479"/>
          </a:xfrm>
        </p:spPr>
        <p:txBody>
          <a:bodyPr/>
          <a:lstStyle/>
          <a:p>
            <a:pPr>
              <a:buFont typeface="Arial" pitchFamily="34" charset="0"/>
              <a:buChar char="•"/>
            </a:pPr>
            <a:r>
              <a:rPr lang="en-GB" dirty="0"/>
              <a:t>shingles vaccine is not recommended for treatment of shingles or post herpetic neuralgia (PHN)</a:t>
            </a:r>
          </a:p>
          <a:p>
            <a:pPr>
              <a:buFont typeface="Arial" pitchFamily="34" charset="0"/>
              <a:buChar char="•"/>
            </a:pPr>
            <a:r>
              <a:rPr lang="en-GB" dirty="0"/>
              <a:t>individuals who have shingles or PHN should wait until symptoms have ceased before being considered for shingles immunisation</a:t>
            </a:r>
          </a:p>
          <a:p>
            <a:pPr>
              <a:buFont typeface="Arial" pitchFamily="34" charset="0"/>
              <a:buChar char="•"/>
            </a:pPr>
            <a:r>
              <a:rPr lang="en-GB" dirty="0"/>
              <a:t>natural boosting that occurs following an episode of shingles makes the benefit of offering Zostavax vaccine immediately following recovery limited</a:t>
            </a:r>
          </a:p>
          <a:p>
            <a:pPr>
              <a:buFont typeface="Arial" pitchFamily="34" charset="0"/>
              <a:buChar char="•"/>
            </a:pPr>
            <a:r>
              <a:rPr lang="en-GB" dirty="0"/>
              <a:t>immunocompetent individuals who develop shingles should have their shingles vaccination delayed for one year or up until just before their 80</a:t>
            </a:r>
            <a:r>
              <a:rPr lang="en-GB" baseline="30000" dirty="0"/>
              <a:t>th</a:t>
            </a:r>
            <a:r>
              <a:rPr lang="en-GB" dirty="0"/>
              <a:t> birthday so they can still benefit from the programme (this may mean giving vaccine at less than one year interval) </a:t>
            </a:r>
          </a:p>
          <a:p>
            <a:pPr>
              <a:buFont typeface="Arial" pitchFamily="34" charset="0"/>
              <a:buChar char="•"/>
            </a:pPr>
            <a:r>
              <a:rPr lang="en-GB" dirty="0"/>
              <a:t>patients who have 2 or more episodes of shingles in one year should have immunological investigation prior to vaccination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62685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028000" cy="648072"/>
          </a:xfrm>
        </p:spPr>
        <p:txBody>
          <a:bodyPr>
            <a:normAutofit/>
          </a:bodyPr>
          <a:lstStyle/>
          <a:p>
            <a:r>
              <a:rPr lang="en-GB" dirty="0"/>
              <a:t>Transmission of vaccine virus </a:t>
            </a:r>
          </a:p>
        </p:txBody>
      </p:sp>
      <p:sp>
        <p:nvSpPr>
          <p:cNvPr id="3" name="Content Placeholder 2"/>
          <p:cNvSpPr>
            <a:spLocks noGrp="1"/>
          </p:cNvSpPr>
          <p:nvPr>
            <p:ph idx="1"/>
          </p:nvPr>
        </p:nvSpPr>
        <p:spPr>
          <a:xfrm>
            <a:off x="467544" y="1556792"/>
            <a:ext cx="8028000" cy="4536504"/>
          </a:xfrm>
        </p:spPr>
        <p:txBody>
          <a:bodyPr/>
          <a:lstStyle/>
          <a:p>
            <a:pPr>
              <a:buFont typeface="Arial" pitchFamily="34" charset="0"/>
              <a:buChar char="•"/>
            </a:pPr>
            <a:r>
              <a:rPr lang="en-GB" dirty="0"/>
              <a:t>transmission of vaccine virus following Zostavax vaccination may occur rarely between recently vaccinated individuals who develop a varicella-like rash and susceptible contacts </a:t>
            </a:r>
          </a:p>
          <a:p>
            <a:pPr>
              <a:buFont typeface="Arial" pitchFamily="34" charset="0"/>
              <a:buChar char="•"/>
            </a:pPr>
            <a:r>
              <a:rPr lang="en-GB" dirty="0"/>
              <a:t>any person who develops a vesicular rash after receiving Zostavax should ensure the rash area is kept covered when in contact with a susceptible (chickenpox naïve) person until the rash is dry and crusted </a:t>
            </a:r>
          </a:p>
          <a:p>
            <a:pPr>
              <a:buFont typeface="Arial" pitchFamily="34" charset="0"/>
              <a:buChar char="•"/>
            </a:pPr>
            <a:r>
              <a:rPr lang="en-GB" dirty="0"/>
              <a:t>if the person who received the vaccine is themselves immunosuppressed, they should avoid contact with susceptible people until the rash is dry and crusted, due to the higher risk of virus shedding</a:t>
            </a:r>
          </a:p>
          <a:p>
            <a:pPr>
              <a:buFont typeface="Arial" pitchFamily="34" charset="0"/>
              <a:buChar char="•"/>
            </a:pPr>
            <a:r>
              <a:rPr lang="en-GB" dirty="0"/>
              <a:t>prophylactic acyclovir can be considered in vulnerable patients exposed to a varicella-like rash in a recent vaccinee </a:t>
            </a:r>
          </a:p>
          <a:p>
            <a:pPr>
              <a:buFont typeface="Arial" pitchFamily="34" charset="0"/>
              <a:buChar char="•"/>
            </a:pPr>
            <a:r>
              <a:rPr lang="en-GB" dirty="0"/>
              <a:t>if a varicella (widespread) or shingles-like (dermatomal) rash develops post-Zostavax, a vesicle fluid sample should also be sent for analysis to determine whether the rash is vaccine associated or wild type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78994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28000" cy="648000"/>
          </a:xfrm>
        </p:spPr>
        <p:txBody>
          <a:bodyPr/>
          <a:lstStyle/>
          <a:p>
            <a:r>
              <a:rPr lang="en-GB" dirty="0"/>
              <a:t>Shingles infection</a:t>
            </a:r>
          </a:p>
        </p:txBody>
      </p:sp>
      <p:sp>
        <p:nvSpPr>
          <p:cNvPr id="3" name="Content Placeholder 2"/>
          <p:cNvSpPr>
            <a:spLocks noGrp="1"/>
          </p:cNvSpPr>
          <p:nvPr>
            <p:ph sz="half" idx="1"/>
          </p:nvPr>
        </p:nvSpPr>
        <p:spPr>
          <a:xfrm>
            <a:off x="467544" y="1844824"/>
            <a:ext cx="5040560" cy="4392488"/>
          </a:xfrm>
        </p:spPr>
        <p:txBody>
          <a:bodyPr/>
          <a:lstStyle/>
          <a:p>
            <a:pPr>
              <a:buFont typeface="Arial" pitchFamily="34" charset="0"/>
              <a:buChar char="•"/>
            </a:pPr>
            <a:r>
              <a:rPr lang="en-GB" dirty="0">
                <a:solidFill>
                  <a:schemeClr val="tx1"/>
                </a:solidFill>
              </a:rPr>
              <a:t>shingles is a viral infection of the nerve cells and surrounding skin </a:t>
            </a:r>
          </a:p>
          <a:p>
            <a:pPr>
              <a:buFont typeface="Arial" pitchFamily="34" charset="0"/>
              <a:buChar char="•"/>
            </a:pPr>
            <a:r>
              <a:rPr lang="en-GB" dirty="0">
                <a:solidFill>
                  <a:schemeClr val="tx1"/>
                </a:solidFill>
              </a:rPr>
              <a:t>after a person recovers from chickenpox infection (caused by the varicella zoster virus), the virus remains dormant in the nerve cells and can reactivate at a later stage when the immune system is weakened</a:t>
            </a:r>
          </a:p>
          <a:p>
            <a:pPr>
              <a:buFont typeface="Arial" pitchFamily="34" charset="0"/>
              <a:buChar char="•"/>
            </a:pPr>
            <a:r>
              <a:rPr lang="en-GB" dirty="0">
                <a:solidFill>
                  <a:schemeClr val="tx1"/>
                </a:solidFill>
              </a:rPr>
              <a:t>reactivation of the dormant virus leads to the clinical manifestation of shingles</a:t>
            </a:r>
          </a:p>
          <a:p>
            <a:pPr>
              <a:buFont typeface="Arial" pitchFamily="34" charset="0"/>
              <a:buChar char="•"/>
            </a:pPr>
            <a:r>
              <a:rPr lang="en-GB" dirty="0">
                <a:solidFill>
                  <a:schemeClr val="tx1"/>
                </a:solidFill>
              </a:rPr>
              <a:t>reactivation can be associated with older age, malignancy, immunosuppressant therapy or HIV infection</a:t>
            </a:r>
          </a:p>
          <a:p>
            <a:endParaRPr lang="en-GB"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92472" y="1340768"/>
            <a:ext cx="3304283" cy="3456384"/>
          </a:xfrm>
        </p:spPr>
      </p:pic>
      <p:sp>
        <p:nvSpPr>
          <p:cNvPr id="5" name="Slide Number Placeholder 4"/>
          <p:cNvSpPr>
            <a:spLocks noGrp="1"/>
          </p:cNvSpPr>
          <p:nvPr>
            <p:ph type="sldNum" sz="quarter" idx="10"/>
          </p:nvPr>
        </p:nvSpPr>
        <p:spPr/>
        <p:txBody>
          <a:bodyPr/>
          <a:lstStyle/>
          <a:p>
            <a:pPr>
              <a:defRPr/>
            </a:pPr>
            <a:r>
              <a:rPr lang="en-US" dirty="0"/>
              <a:t>  </a:t>
            </a:r>
            <a:fld id="{BAADB3B0-2D09-4AA3-A340-09780B82849B}" type="slidenum">
              <a:rPr lang="en-US" smtClean="0"/>
              <a:pPr>
                <a:defRPr/>
              </a:pPr>
              <a:t>3</a:t>
            </a:fld>
            <a:endParaRPr lang="en-US" dirty="0"/>
          </a:p>
        </p:txBody>
      </p:sp>
      <p:sp>
        <p:nvSpPr>
          <p:cNvPr id="6" name="Footer Placeholder 5"/>
          <p:cNvSpPr>
            <a:spLocks noGrp="1"/>
          </p:cNvSpPr>
          <p:nvPr>
            <p:ph type="ftr" sz="quarter" idx="11"/>
          </p:nvPr>
        </p:nvSpPr>
        <p:spPr/>
        <p:txBody>
          <a:bodyPr/>
          <a:lstStyle/>
          <a:p>
            <a:pPr>
              <a:defRPr/>
            </a:pPr>
            <a:r>
              <a:rPr lang="en-GB" dirty="0"/>
              <a:t>Vaccination against shingles (Herpes Zoster)</a:t>
            </a:r>
            <a:endParaRPr lang="en-US" dirty="0"/>
          </a:p>
        </p:txBody>
      </p:sp>
      <p:sp>
        <p:nvSpPr>
          <p:cNvPr id="8" name="TextBox 7"/>
          <p:cNvSpPr txBox="1"/>
          <p:nvPr/>
        </p:nvSpPr>
        <p:spPr>
          <a:xfrm>
            <a:off x="6228184" y="4869160"/>
            <a:ext cx="2736304" cy="246221"/>
          </a:xfrm>
          <a:prstGeom prst="rect">
            <a:avLst/>
          </a:prstGeom>
          <a:noFill/>
        </p:spPr>
        <p:txBody>
          <a:bodyPr wrap="square" rtlCol="0">
            <a:spAutoFit/>
          </a:bodyPr>
          <a:lstStyle/>
          <a:p>
            <a:pPr algn="r"/>
            <a:r>
              <a:rPr lang="en-GB" sz="1000" dirty="0"/>
              <a:t>Image courtesy of PHE/SPL</a:t>
            </a:r>
          </a:p>
        </p:txBody>
      </p:sp>
    </p:spTree>
    <p:extLst>
      <p:ext uri="{BB962C8B-B14F-4D97-AF65-F5344CB8AC3E}">
        <p14:creationId xmlns:p14="http://schemas.microsoft.com/office/powerpoint/2010/main" val="94790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836712"/>
            <a:ext cx="8028000" cy="648072"/>
          </a:xfrm>
        </p:spPr>
        <p:txBody>
          <a:bodyPr>
            <a:normAutofit/>
          </a:bodyPr>
          <a:lstStyle/>
          <a:p>
            <a:r>
              <a:rPr lang="en-GB" dirty="0"/>
              <a:t>Zostavax - possible adverse reactions </a:t>
            </a:r>
          </a:p>
        </p:txBody>
      </p:sp>
      <p:sp>
        <p:nvSpPr>
          <p:cNvPr id="3" name="Content Placeholder 2"/>
          <p:cNvSpPr>
            <a:spLocks noGrp="1"/>
          </p:cNvSpPr>
          <p:nvPr>
            <p:ph idx="1"/>
          </p:nvPr>
        </p:nvSpPr>
        <p:spPr>
          <a:xfrm>
            <a:off x="558000" y="1772816"/>
            <a:ext cx="8262472" cy="4379639"/>
          </a:xfrm>
        </p:spPr>
        <p:txBody>
          <a:bodyPr/>
          <a:lstStyle/>
          <a:p>
            <a:pPr marL="0" indent="0">
              <a:spcBef>
                <a:spcPts val="0"/>
              </a:spcBef>
            </a:pPr>
            <a:r>
              <a:rPr lang="en-GB" sz="1600" u="sng" dirty="0"/>
              <a:t>Most commonly reported </a:t>
            </a:r>
            <a:r>
              <a:rPr lang="en-GB" sz="1600" dirty="0"/>
              <a:t>(1:10 of people vaccinated)</a:t>
            </a:r>
          </a:p>
          <a:p>
            <a:pPr>
              <a:spcBef>
                <a:spcPts val="0"/>
              </a:spcBef>
            </a:pPr>
            <a:r>
              <a:rPr lang="en-GB" sz="1600" dirty="0"/>
              <a:t>	Pain, redness, tenderness, pruritus, swelling at the injection site</a:t>
            </a:r>
          </a:p>
          <a:p>
            <a:pPr>
              <a:spcBef>
                <a:spcPts val="0"/>
              </a:spcBef>
            </a:pPr>
            <a:endParaRPr lang="en-GB" sz="1600" dirty="0"/>
          </a:p>
          <a:p>
            <a:pPr marL="0" indent="0">
              <a:spcBef>
                <a:spcPts val="0"/>
              </a:spcBef>
            </a:pPr>
            <a:r>
              <a:rPr lang="en-GB" sz="1600" u="sng" dirty="0"/>
              <a:t>Less commonly reported </a:t>
            </a:r>
            <a:r>
              <a:rPr lang="en-GB" sz="1600" dirty="0"/>
              <a:t>(≥ 1/100 to &lt; 1/10)</a:t>
            </a:r>
          </a:p>
          <a:p>
            <a:pPr>
              <a:spcBef>
                <a:spcPts val="0"/>
              </a:spcBef>
            </a:pPr>
            <a:r>
              <a:rPr lang="en-GB" sz="1600" dirty="0"/>
              <a:t>	Headache, rash, arthralgia, myalgia, pain in extremity</a:t>
            </a:r>
          </a:p>
          <a:p>
            <a:pPr>
              <a:spcBef>
                <a:spcPts val="0"/>
              </a:spcBef>
            </a:pPr>
            <a:r>
              <a:rPr lang="en-GB" sz="1600" dirty="0"/>
              <a:t>	Injection site: induration, haematoma, warmth, rash, pyrexia</a:t>
            </a:r>
          </a:p>
          <a:p>
            <a:pPr>
              <a:spcBef>
                <a:spcPts val="0"/>
              </a:spcBef>
            </a:pPr>
            <a:r>
              <a:rPr lang="en-GB" sz="1600" dirty="0"/>
              <a:t>	(less reaction reported in those ≥ 60 years of age)</a:t>
            </a:r>
          </a:p>
          <a:p>
            <a:pPr>
              <a:spcBef>
                <a:spcPts val="0"/>
              </a:spcBef>
            </a:pPr>
            <a:endParaRPr lang="en-GB" sz="1600" dirty="0"/>
          </a:p>
          <a:p>
            <a:pPr marL="0" indent="0">
              <a:spcBef>
                <a:spcPts val="0"/>
              </a:spcBef>
            </a:pPr>
            <a:r>
              <a:rPr lang="en-GB" sz="1600" u="sng" dirty="0"/>
              <a:t>Uncommon</a:t>
            </a:r>
            <a:r>
              <a:rPr lang="en-GB" sz="1600" dirty="0"/>
              <a:t> (≥ 1/1,000 to &lt; 1/100)</a:t>
            </a:r>
          </a:p>
          <a:p>
            <a:pPr>
              <a:spcBef>
                <a:spcPts val="0"/>
              </a:spcBef>
            </a:pPr>
            <a:r>
              <a:rPr lang="en-GB" sz="1600" dirty="0"/>
              <a:t>	Lymphadenopathy (cervical, axillary); nausea</a:t>
            </a:r>
          </a:p>
          <a:p>
            <a:pPr>
              <a:spcBef>
                <a:spcPts val="0"/>
              </a:spcBef>
            </a:pPr>
            <a:endParaRPr lang="en-GB" sz="1600" dirty="0"/>
          </a:p>
          <a:p>
            <a:pPr marL="0" indent="0">
              <a:spcBef>
                <a:spcPts val="0"/>
              </a:spcBef>
            </a:pPr>
            <a:r>
              <a:rPr lang="en-GB" sz="1600" u="sng" dirty="0"/>
              <a:t>Rare</a:t>
            </a:r>
            <a:r>
              <a:rPr lang="en-GB" sz="1600" dirty="0"/>
              <a:t> (≥ 1/10,000 to &lt; 1/1,000)</a:t>
            </a:r>
          </a:p>
          <a:p>
            <a:pPr>
              <a:spcBef>
                <a:spcPts val="0"/>
              </a:spcBef>
            </a:pPr>
            <a:r>
              <a:rPr lang="en-GB" sz="1600" dirty="0"/>
              <a:t>	Hypersensitivity reactions including anaphylactic reactions, injection site urticaria</a:t>
            </a:r>
          </a:p>
          <a:p>
            <a:pPr>
              <a:spcBef>
                <a:spcPts val="0"/>
              </a:spcBef>
            </a:pPr>
            <a:r>
              <a:rPr lang="en-GB" sz="1600" dirty="0"/>
              <a:t> </a:t>
            </a:r>
          </a:p>
          <a:p>
            <a:pPr marL="0" indent="0">
              <a:spcBef>
                <a:spcPts val="0"/>
              </a:spcBef>
            </a:pPr>
            <a:r>
              <a:rPr lang="en-GB" sz="1600" u="sng" dirty="0"/>
              <a:t>Very rare </a:t>
            </a:r>
            <a:r>
              <a:rPr lang="en-GB" sz="1600" dirty="0"/>
              <a:t>(&lt; 1/10,000)</a:t>
            </a:r>
          </a:p>
          <a:p>
            <a:pPr>
              <a:spcBef>
                <a:spcPts val="0"/>
              </a:spcBef>
            </a:pPr>
            <a:r>
              <a:rPr lang="en-GB" sz="1600" dirty="0"/>
              <a:t>	Varicella, Herpes zoster (vaccine strain); necrotizing retinitis (patients on immunosuppressive therapy)</a:t>
            </a:r>
          </a:p>
          <a:p>
            <a:pPr>
              <a:spcBef>
                <a:spcPts val="0"/>
              </a:spcBef>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69124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A75C-B873-4E36-802D-1AF7E093C9DE}"/>
              </a:ext>
            </a:extLst>
          </p:cNvPr>
          <p:cNvSpPr>
            <a:spLocks noGrp="1"/>
          </p:cNvSpPr>
          <p:nvPr>
            <p:ph type="title"/>
          </p:nvPr>
        </p:nvSpPr>
        <p:spPr>
          <a:xfrm>
            <a:off x="558000" y="836712"/>
            <a:ext cx="8028000" cy="1179360"/>
          </a:xfrm>
        </p:spPr>
        <p:txBody>
          <a:bodyPr/>
          <a:lstStyle/>
          <a:p>
            <a:r>
              <a:rPr lang="en-GB" dirty="0"/>
              <a:t>Inadvertent vaccination - Zostavax </a:t>
            </a:r>
          </a:p>
        </p:txBody>
      </p:sp>
      <p:sp>
        <p:nvSpPr>
          <p:cNvPr id="3" name="Content Placeholder 2">
            <a:extLst>
              <a:ext uri="{FF2B5EF4-FFF2-40B4-BE49-F238E27FC236}">
                <a16:creationId xmlns:a16="http://schemas.microsoft.com/office/drawing/2014/main" id="{043CE09A-A571-441C-85D9-6882C3279CFF}"/>
              </a:ext>
            </a:extLst>
          </p:cNvPr>
          <p:cNvSpPr>
            <a:spLocks noGrp="1"/>
          </p:cNvSpPr>
          <p:nvPr>
            <p:ph idx="1"/>
          </p:nvPr>
        </p:nvSpPr>
        <p:spPr>
          <a:xfrm>
            <a:off x="558000" y="1916832"/>
            <a:ext cx="8028000" cy="4235623"/>
          </a:xfrm>
        </p:spPr>
        <p:txBody>
          <a:bodyPr/>
          <a:lstStyle/>
          <a:p>
            <a:pPr marL="0" indent="0">
              <a:spcBef>
                <a:spcPts val="0"/>
              </a:spcBef>
            </a:pPr>
            <a:r>
              <a:rPr lang="en-GB" dirty="0"/>
              <a:t>Most individuals under 50 years of age are likely to be immune to varicella so inadvertent vaccination is unlikely to result in serious adverse reactions</a:t>
            </a:r>
          </a:p>
          <a:p>
            <a:pPr marL="0" indent="0">
              <a:spcBef>
                <a:spcPts val="0"/>
              </a:spcBef>
            </a:pPr>
            <a:endParaRPr lang="en-GB" dirty="0"/>
          </a:p>
          <a:p>
            <a:pPr marL="0" indent="0">
              <a:spcBef>
                <a:spcPts val="0"/>
              </a:spcBef>
            </a:pPr>
            <a:r>
              <a:rPr lang="en-GB" b="1" dirty="0"/>
              <a:t>Immunosuppressed individuals inadvertently given Zostavax</a:t>
            </a:r>
            <a:endParaRPr lang="en-GB" dirty="0"/>
          </a:p>
          <a:p>
            <a:pPr marL="0" indent="0">
              <a:spcBef>
                <a:spcPts val="0"/>
              </a:spcBef>
            </a:pPr>
            <a:r>
              <a:rPr lang="en-GB" dirty="0"/>
              <a:t>Individuals that develop a varicella rash should be urgently assessed and given prompt treatment with IV high-dose aciclovir, given the risks and severity of disseminated zoster</a:t>
            </a:r>
          </a:p>
          <a:p>
            <a:pPr marL="285750" indent="-285750">
              <a:buFont typeface="Wingdings" panose="05000000000000000000" pitchFamily="2" charset="2"/>
              <a:buChar char="Ø"/>
            </a:pPr>
            <a:r>
              <a:rPr lang="en-GB" dirty="0"/>
              <a:t>advice should be sought from the patient’s consultant or virologist</a:t>
            </a:r>
          </a:p>
          <a:p>
            <a:pPr marL="285750" indent="-285750">
              <a:spcBef>
                <a:spcPts val="0"/>
              </a:spcBef>
              <a:buFont typeface="Wingdings" panose="05000000000000000000" pitchFamily="2" charset="2"/>
              <a:buChar char="Ø"/>
            </a:pPr>
            <a:r>
              <a:rPr lang="en-GB" dirty="0"/>
              <a:t>adverse events should be reported to MHRA via the Yellow Card scheme</a:t>
            </a:r>
          </a:p>
          <a:p>
            <a:pPr marL="0" indent="0">
              <a:spcBef>
                <a:spcPts val="0"/>
              </a:spcBef>
            </a:pPr>
            <a:endParaRPr lang="en-GB" dirty="0"/>
          </a:p>
          <a:p>
            <a:pPr marL="0" indent="0">
              <a:spcBef>
                <a:spcPts val="0"/>
              </a:spcBef>
            </a:pPr>
            <a:r>
              <a:rPr lang="en-GB" b="1" dirty="0"/>
              <a:t>Pregnancy</a:t>
            </a:r>
          </a:p>
          <a:p>
            <a:pPr marL="0" indent="0">
              <a:spcBef>
                <a:spcPts val="0"/>
              </a:spcBef>
            </a:pPr>
            <a:r>
              <a:rPr lang="en-GB" dirty="0"/>
              <a:t>Urgently assess susceptibility and treat in the same way as a natural exposure to chickenpox infection</a:t>
            </a:r>
          </a:p>
          <a:p>
            <a:endParaRPr lang="en-GB" dirty="0"/>
          </a:p>
        </p:txBody>
      </p:sp>
      <p:sp>
        <p:nvSpPr>
          <p:cNvPr id="4" name="Slide Number Placeholder 3">
            <a:extLst>
              <a:ext uri="{FF2B5EF4-FFF2-40B4-BE49-F238E27FC236}">
                <a16:creationId xmlns:a16="http://schemas.microsoft.com/office/drawing/2014/main" id="{C2FE5A6E-1DB4-4962-B3B6-EAB9B4493246}"/>
              </a:ext>
            </a:extLst>
          </p:cNvPr>
          <p:cNvSpPr>
            <a:spLocks noGrp="1"/>
          </p:cNvSpPr>
          <p:nvPr>
            <p:ph type="sldNum" sz="quarter" idx="10"/>
          </p:nvPr>
        </p:nvSpPr>
        <p:spPr/>
        <p:txBody>
          <a:bodyPr/>
          <a:lstStyle/>
          <a:p>
            <a:pPr>
              <a:defRPr/>
            </a:pPr>
            <a:r>
              <a:rPr lang="en-US" dirty="0"/>
              <a:t>  </a:t>
            </a:r>
            <a:fld id="{2565FA6D-D4C8-4C4C-AC4B-3269734D34D8}" type="slidenum">
              <a:rPr lang="en-US" smtClean="0"/>
              <a:pPr>
                <a:defRPr/>
              </a:pPr>
              <a:t>31</a:t>
            </a:fld>
            <a:endParaRPr lang="en-US" dirty="0"/>
          </a:p>
        </p:txBody>
      </p:sp>
      <p:sp>
        <p:nvSpPr>
          <p:cNvPr id="5" name="Footer Placeholder 4">
            <a:extLst>
              <a:ext uri="{FF2B5EF4-FFF2-40B4-BE49-F238E27FC236}">
                <a16:creationId xmlns:a16="http://schemas.microsoft.com/office/drawing/2014/main" id="{4335EEA6-8A88-4961-B5B1-3679040E4563}"/>
              </a:ext>
            </a:extLst>
          </p:cNvPr>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90294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54" y="847005"/>
            <a:ext cx="8028000" cy="648072"/>
          </a:xfrm>
        </p:spPr>
        <p:txBody>
          <a:bodyPr/>
          <a:lstStyle/>
          <a:p>
            <a:r>
              <a:rPr lang="en-GB" dirty="0"/>
              <a:t>Shingrix vaccine</a:t>
            </a:r>
          </a:p>
        </p:txBody>
      </p:sp>
      <p:sp>
        <p:nvSpPr>
          <p:cNvPr id="3" name="Content Placeholder 2"/>
          <p:cNvSpPr>
            <a:spLocks noGrp="1"/>
          </p:cNvSpPr>
          <p:nvPr>
            <p:ph idx="1"/>
          </p:nvPr>
        </p:nvSpPr>
        <p:spPr>
          <a:xfrm>
            <a:off x="589654" y="2074207"/>
            <a:ext cx="8028000" cy="4064455"/>
          </a:xfrm>
        </p:spPr>
        <p:txBody>
          <a:bodyPr/>
          <a:lstStyle/>
          <a:p>
            <a:r>
              <a:rPr lang="en-GB" sz="2000" dirty="0"/>
              <a:t>Brand name: Shingrix</a:t>
            </a:r>
          </a:p>
          <a:p>
            <a:r>
              <a:rPr lang="en-GB" sz="2000" dirty="0"/>
              <a:t>Generic name: Varicella Zoster vaccine</a:t>
            </a:r>
          </a:p>
          <a:p>
            <a:r>
              <a:rPr lang="en-GB" sz="2000" dirty="0"/>
              <a:t>Marketed by: GlaxoSmithKline UK</a:t>
            </a:r>
          </a:p>
          <a:p>
            <a:r>
              <a:rPr lang="en-GB" sz="2000" dirty="0"/>
              <a:t>	</a:t>
            </a:r>
          </a:p>
          <a:p>
            <a:pPr>
              <a:buFont typeface="Arial" panose="020B0604020202020204" pitchFamily="34" charset="0"/>
              <a:buChar char="•"/>
            </a:pPr>
            <a:r>
              <a:rPr lang="en-GB" sz="2000" dirty="0"/>
              <a:t>Herpes zoster vaccine, recombinant, adjuvanted</a:t>
            </a:r>
          </a:p>
          <a:p>
            <a:pPr>
              <a:buFont typeface="Arial" panose="020B0604020202020204" pitchFamily="34" charset="0"/>
              <a:buChar char="•"/>
            </a:pPr>
            <a:r>
              <a:rPr lang="en-GB" sz="2000" dirty="0"/>
              <a:t>available from September 2021 for individuals 70 to 79 years of age who are clinically contraindicated to receive Zostavax due to immunocompromised status</a:t>
            </a:r>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pic>
        <p:nvPicPr>
          <p:cNvPr id="8" name="Picture 7" descr="Text&#10;&#10;Description automatically generated">
            <a:extLst>
              <a:ext uri="{FF2B5EF4-FFF2-40B4-BE49-F238E27FC236}">
                <a16:creationId xmlns:a16="http://schemas.microsoft.com/office/drawing/2014/main" id="{724E1709-D4E8-4710-A72E-3C5864685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904144"/>
            <a:ext cx="3635896" cy="1901690"/>
          </a:xfrm>
          <a:prstGeom prst="rect">
            <a:avLst/>
          </a:prstGeom>
        </p:spPr>
      </p:pic>
    </p:spTree>
    <p:extLst>
      <p:ext uri="{BB962C8B-B14F-4D97-AF65-F5344CB8AC3E}">
        <p14:creationId xmlns:p14="http://schemas.microsoft.com/office/powerpoint/2010/main" val="403077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27DD-3A2A-43E5-81BB-2A401A74921F}"/>
              </a:ext>
            </a:extLst>
          </p:cNvPr>
          <p:cNvSpPr>
            <a:spLocks noGrp="1"/>
          </p:cNvSpPr>
          <p:nvPr>
            <p:ph type="title"/>
          </p:nvPr>
        </p:nvSpPr>
        <p:spPr>
          <a:xfrm>
            <a:off x="558000" y="908720"/>
            <a:ext cx="8028000" cy="648072"/>
          </a:xfrm>
        </p:spPr>
        <p:txBody>
          <a:bodyPr/>
          <a:lstStyle/>
          <a:p>
            <a:r>
              <a:rPr lang="en-GB" dirty="0"/>
              <a:t>Shingrix vaccine (2)</a:t>
            </a:r>
          </a:p>
        </p:txBody>
      </p:sp>
      <p:sp>
        <p:nvSpPr>
          <p:cNvPr id="3" name="Content Placeholder 2">
            <a:extLst>
              <a:ext uri="{FF2B5EF4-FFF2-40B4-BE49-F238E27FC236}">
                <a16:creationId xmlns:a16="http://schemas.microsoft.com/office/drawing/2014/main" id="{DDA8F330-A5BF-4384-88A9-3AFB36C28BE3}"/>
              </a:ext>
            </a:extLst>
          </p:cNvPr>
          <p:cNvSpPr>
            <a:spLocks noGrp="1"/>
          </p:cNvSpPr>
          <p:nvPr>
            <p:ph idx="1"/>
          </p:nvPr>
        </p:nvSpPr>
        <p:spPr>
          <a:xfrm>
            <a:off x="558000" y="1772816"/>
            <a:ext cx="8028000" cy="4379639"/>
          </a:xfrm>
        </p:spPr>
        <p:txBody>
          <a:bodyPr/>
          <a:lstStyle/>
          <a:p>
            <a:pPr>
              <a:buFont typeface="Arial" panose="020B0604020202020204" pitchFamily="34" charset="0"/>
              <a:buChar char="•"/>
            </a:pPr>
            <a:r>
              <a:rPr lang="en-GB" dirty="0"/>
              <a:t>Shingrix is a recombinant adjuvanted subunit shingles vaccine</a:t>
            </a:r>
          </a:p>
          <a:p>
            <a:pPr>
              <a:buFont typeface="Arial" panose="020B0604020202020204" pitchFamily="34" charset="0"/>
              <a:buChar char="•"/>
            </a:pPr>
            <a:r>
              <a:rPr lang="en-GB" dirty="0"/>
              <a:t>it does not contain the live varicella-zoster virus</a:t>
            </a:r>
          </a:p>
          <a:p>
            <a:pPr>
              <a:buFont typeface="Arial" panose="020B0604020202020204" pitchFamily="34" charset="0"/>
              <a:buChar char="•"/>
            </a:pPr>
            <a:r>
              <a:rPr lang="en-GB" dirty="0"/>
              <a:t>it contains a single protein glycoprotein E found in the outer shell of the herpes zoster virus, and an adjuvant to enhance the body's immune response to an antigen</a:t>
            </a:r>
          </a:p>
          <a:p>
            <a:pPr>
              <a:buFont typeface="Arial" panose="020B0604020202020204" pitchFamily="34" charset="0"/>
              <a:buChar char="•"/>
            </a:pPr>
            <a:r>
              <a:rPr lang="en-GB" dirty="0"/>
              <a:t>by combining the VZV specific antigen (gE) with an adjuvant system (AS01B), Shingrix is designed to induce antigen-specific cellular and humoral immune responses in individuals with pre-existing immunity against VZV</a:t>
            </a:r>
          </a:p>
          <a:p>
            <a:pPr>
              <a:buFont typeface="Arial" panose="020B0604020202020204" pitchFamily="34" charset="0"/>
              <a:buChar char="•"/>
            </a:pPr>
            <a:r>
              <a:rPr lang="en-GB" dirty="0"/>
              <a:t>it does not contain latex, thiomersal or gelatine</a:t>
            </a:r>
          </a:p>
          <a:p>
            <a:pPr>
              <a:buFont typeface="Arial" panose="020B0604020202020204" pitchFamily="34" charset="0"/>
              <a:buChar char="•"/>
            </a:pPr>
            <a:r>
              <a:rPr lang="en-GB" dirty="0"/>
              <a:t>the rubber stopper does not contain natural rubber latex</a:t>
            </a:r>
          </a:p>
          <a:p>
            <a:endParaRPr lang="en-GB" dirty="0"/>
          </a:p>
        </p:txBody>
      </p:sp>
      <p:sp>
        <p:nvSpPr>
          <p:cNvPr id="4" name="Slide Number Placeholder 3">
            <a:extLst>
              <a:ext uri="{FF2B5EF4-FFF2-40B4-BE49-F238E27FC236}">
                <a16:creationId xmlns:a16="http://schemas.microsoft.com/office/drawing/2014/main" id="{9C37D24B-BB4E-4512-B938-DD8836C108A4}"/>
              </a:ext>
            </a:extLst>
          </p:cNvPr>
          <p:cNvSpPr>
            <a:spLocks noGrp="1"/>
          </p:cNvSpPr>
          <p:nvPr>
            <p:ph type="sldNum" sz="quarter" idx="10"/>
          </p:nvPr>
        </p:nvSpPr>
        <p:spPr/>
        <p:txBody>
          <a:bodyPr/>
          <a:lstStyle/>
          <a:p>
            <a:pPr>
              <a:defRPr/>
            </a:pPr>
            <a:r>
              <a:rPr lang="en-US" dirty="0"/>
              <a:t>  </a:t>
            </a:r>
            <a:fld id="{2565FA6D-D4C8-4C4C-AC4B-3269734D34D8}" type="slidenum">
              <a:rPr lang="en-US" smtClean="0"/>
              <a:pPr>
                <a:defRPr/>
              </a:pPr>
              <a:t>33</a:t>
            </a:fld>
            <a:endParaRPr lang="en-US" dirty="0"/>
          </a:p>
        </p:txBody>
      </p:sp>
      <p:sp>
        <p:nvSpPr>
          <p:cNvPr id="5" name="Footer Placeholder 4">
            <a:extLst>
              <a:ext uri="{FF2B5EF4-FFF2-40B4-BE49-F238E27FC236}">
                <a16:creationId xmlns:a16="http://schemas.microsoft.com/office/drawing/2014/main" id="{BAD177F4-875C-47F3-978F-0A305AB81422}"/>
              </a:ext>
            </a:extLst>
          </p:cNvPr>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4088293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Shingrix vaccine (3)</a:t>
            </a:r>
          </a:p>
        </p:txBody>
      </p:sp>
      <p:sp>
        <p:nvSpPr>
          <p:cNvPr id="3" name="Content Placeholder 2"/>
          <p:cNvSpPr>
            <a:spLocks noGrp="1"/>
          </p:cNvSpPr>
          <p:nvPr>
            <p:ph idx="1"/>
          </p:nvPr>
        </p:nvSpPr>
        <p:spPr/>
        <p:txBody>
          <a:bodyPr/>
          <a:lstStyle/>
          <a:p>
            <a:r>
              <a:rPr lang="en-GB" sz="2000" dirty="0"/>
              <a:t>Shingrix vaccine was approved for use in adults 50 years of age or over in the US, Canada and Australia in 2017, and for use in the European Union and Japan in 2018</a:t>
            </a:r>
          </a:p>
          <a:p>
            <a:r>
              <a:rPr lang="en-GB" sz="2000" dirty="0"/>
              <a:t>A real-world effectiveness study found vaccine effectiveness of 70% against herpes zoster and 76% against post herpetic neuralgia in individuals 65+ years of age given 2 doses of vaccine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55539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980728"/>
            <a:ext cx="8028000" cy="648072"/>
          </a:xfrm>
        </p:spPr>
        <p:txBody>
          <a:bodyPr>
            <a:normAutofit/>
          </a:bodyPr>
          <a:lstStyle/>
          <a:p>
            <a:r>
              <a:rPr lang="en-GB" sz="3600" dirty="0"/>
              <a:t>Shingrix Composition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1" y="1827566"/>
            <a:ext cx="3672408" cy="4193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1899574"/>
            <a:ext cx="3420865" cy="37548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rPr>
              <a:t>Composition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ysClr val="windowText" lastClr="000000"/>
              </a:solidFill>
              <a:effectLst/>
              <a:uLnTx/>
              <a:uFillTx/>
            </a:endParaRPr>
          </a:p>
          <a:p>
            <a:pPr marL="354013" lvl="1" indent="-176213" eaLnBrk="0" hangingPunct="0">
              <a:spcBef>
                <a:spcPts val="0"/>
              </a:spcBef>
              <a:spcAft>
                <a:spcPts val="0"/>
              </a:spcAft>
            </a:pPr>
            <a:r>
              <a:rPr lang="en-GB" sz="1400" b="1" dirty="0">
                <a:solidFill>
                  <a:prstClr val="black"/>
                </a:solidFill>
                <a:latin typeface="Arial"/>
                <a:ea typeface="+mn-ea"/>
                <a:cs typeface="+mn-cs"/>
              </a:rPr>
              <a:t>After reconstitution 0.5ml contains</a:t>
            </a:r>
            <a:r>
              <a:rPr lang="en-GB" sz="1400" dirty="0">
                <a:solidFill>
                  <a:prstClr val="black"/>
                </a:solidFill>
                <a:latin typeface="Arial"/>
                <a:ea typeface="+mn-ea"/>
                <a:cs typeface="+mn-cs"/>
              </a:rPr>
              <a:t>:</a:t>
            </a:r>
          </a:p>
          <a:p>
            <a:pPr marL="354013" lvl="1" indent="-176213" eaLnBrk="0" hangingPunct="0">
              <a:spcBef>
                <a:spcPts val="0"/>
              </a:spcBef>
            </a:pPr>
            <a:r>
              <a:rPr lang="en-GB" sz="1400" dirty="0">
                <a:solidFill>
                  <a:prstClr val="black"/>
                </a:solidFill>
                <a:latin typeface="Arial"/>
                <a:ea typeface="+mn-ea"/>
                <a:cs typeface="+mn-cs"/>
              </a:rPr>
              <a:t>Varicella Zoster Virus glycoprotein E antigen</a:t>
            </a:r>
            <a:r>
              <a:rPr lang="en-GB" sz="1400" baseline="30000" dirty="0">
                <a:solidFill>
                  <a:prstClr val="black"/>
                </a:solidFill>
                <a:latin typeface="Arial"/>
                <a:ea typeface="+mn-ea"/>
                <a:cs typeface="+mn-cs"/>
              </a:rPr>
              <a:t>2,3 </a:t>
            </a:r>
            <a:r>
              <a:rPr lang="en-GB" sz="1400" dirty="0">
                <a:solidFill>
                  <a:prstClr val="black"/>
                </a:solidFill>
                <a:latin typeface="Arial"/>
                <a:ea typeface="+mn-ea"/>
                <a:cs typeface="+mn-cs"/>
              </a:rPr>
              <a:t>50mcgs</a:t>
            </a:r>
          </a:p>
          <a:p>
            <a:pPr marL="354013" lvl="1" indent="-176213" eaLnBrk="0" hangingPunct="0">
              <a:spcBef>
                <a:spcPts val="0"/>
              </a:spcBef>
            </a:pPr>
            <a:endParaRPr lang="en-GB" sz="1400" dirty="0">
              <a:solidFill>
                <a:prstClr val="black"/>
              </a:solidFill>
              <a:latin typeface="Arial"/>
              <a:ea typeface="+mn-ea"/>
              <a:cs typeface="+mn-cs"/>
            </a:endParaRPr>
          </a:p>
          <a:p>
            <a:pPr marL="354013" lvl="1" indent="-176213" eaLnBrk="0" hangingPunct="0">
              <a:spcBef>
                <a:spcPts val="0"/>
              </a:spcBef>
            </a:pPr>
            <a:r>
              <a:rPr lang="en-GB" sz="1400" baseline="30000" dirty="0">
                <a:solidFill>
                  <a:prstClr val="black"/>
                </a:solidFill>
                <a:latin typeface="Arial"/>
                <a:ea typeface="+mn-ea"/>
                <a:cs typeface="+mn-cs"/>
              </a:rPr>
              <a:t>2 </a:t>
            </a:r>
            <a:r>
              <a:rPr lang="en-GB" sz="1400" dirty="0">
                <a:solidFill>
                  <a:prstClr val="black"/>
                </a:solidFill>
                <a:latin typeface="Arial"/>
                <a:ea typeface="+mn-ea"/>
                <a:cs typeface="+mn-cs"/>
              </a:rPr>
              <a:t>adjuvanted with AS01</a:t>
            </a:r>
            <a:r>
              <a:rPr lang="en-GB" sz="1400" baseline="-25000" dirty="0">
                <a:solidFill>
                  <a:prstClr val="black"/>
                </a:solidFill>
                <a:latin typeface="Arial"/>
                <a:ea typeface="+mn-ea"/>
                <a:cs typeface="+mn-cs"/>
              </a:rPr>
              <a:t>B</a:t>
            </a:r>
            <a:r>
              <a:rPr lang="en-GB" sz="1400" dirty="0">
                <a:solidFill>
                  <a:prstClr val="black"/>
                </a:solidFill>
                <a:latin typeface="Arial"/>
                <a:ea typeface="+mn-ea"/>
                <a:cs typeface="+mn-cs"/>
              </a:rPr>
              <a:t> containing:</a:t>
            </a:r>
          </a:p>
          <a:p>
            <a:pPr marL="354013" lvl="1" indent="-176213" eaLnBrk="0" hangingPunct="0">
              <a:spcBef>
                <a:spcPts val="0"/>
              </a:spcBef>
            </a:pPr>
            <a:r>
              <a:rPr lang="en-GB" sz="1400" dirty="0">
                <a:solidFill>
                  <a:prstClr val="black"/>
                </a:solidFill>
                <a:latin typeface="Arial"/>
                <a:ea typeface="+mn-ea"/>
                <a:cs typeface="+mn-cs"/>
              </a:rPr>
              <a:t>plant extract </a:t>
            </a:r>
            <a:r>
              <a:rPr lang="en-GB" sz="1400" i="1" dirty="0">
                <a:solidFill>
                  <a:prstClr val="black"/>
                </a:solidFill>
                <a:latin typeface="Arial"/>
                <a:ea typeface="+mn-ea"/>
                <a:cs typeface="+mn-cs"/>
              </a:rPr>
              <a:t>Quillaja saponaria</a:t>
            </a:r>
            <a:r>
              <a:rPr lang="en-GB" sz="1400" dirty="0">
                <a:solidFill>
                  <a:prstClr val="black"/>
                </a:solidFill>
                <a:latin typeface="Arial"/>
                <a:ea typeface="+mn-ea"/>
                <a:cs typeface="+mn-cs"/>
              </a:rPr>
              <a:t> Molina, fraction 21 (QS-21) 50 mcgs </a:t>
            </a:r>
          </a:p>
          <a:p>
            <a:pPr marL="354013" lvl="1" indent="-176213" eaLnBrk="0" hangingPunct="0">
              <a:spcBef>
                <a:spcPts val="0"/>
              </a:spcBef>
            </a:pPr>
            <a:r>
              <a:rPr lang="en-GB" sz="1400" dirty="0">
                <a:solidFill>
                  <a:prstClr val="black"/>
                </a:solidFill>
                <a:latin typeface="Arial"/>
                <a:ea typeface="+mn-ea"/>
                <a:cs typeface="+mn-cs"/>
              </a:rPr>
              <a:t>3-O-desacyl-4'-monophosphoryl lipid A (MPL) from </a:t>
            </a:r>
            <a:r>
              <a:rPr lang="en-GB" sz="1400" i="1" dirty="0">
                <a:solidFill>
                  <a:prstClr val="black"/>
                </a:solidFill>
                <a:latin typeface="Arial"/>
                <a:ea typeface="+mn-ea"/>
                <a:cs typeface="+mn-cs"/>
              </a:rPr>
              <a:t>Salmonella Minnesota </a:t>
            </a:r>
            <a:r>
              <a:rPr lang="en-GB" sz="1400" dirty="0">
                <a:solidFill>
                  <a:prstClr val="black"/>
                </a:solidFill>
                <a:latin typeface="Arial"/>
                <a:ea typeface="+mn-ea"/>
                <a:cs typeface="+mn-cs"/>
              </a:rPr>
              <a:t>50 mcgs</a:t>
            </a:r>
          </a:p>
          <a:p>
            <a:pPr marL="354013" lvl="1" indent="-176213" eaLnBrk="0" hangingPunct="0">
              <a:spcBef>
                <a:spcPts val="0"/>
              </a:spcBef>
            </a:pPr>
            <a:r>
              <a:rPr lang="en-GB" sz="1400" baseline="30000" dirty="0">
                <a:solidFill>
                  <a:prstClr val="black"/>
                </a:solidFill>
                <a:latin typeface="Arial"/>
                <a:ea typeface="+mn-ea"/>
                <a:cs typeface="+mn-cs"/>
              </a:rPr>
              <a:t>3 </a:t>
            </a:r>
            <a:r>
              <a:rPr lang="en-GB" sz="1400" dirty="0">
                <a:solidFill>
                  <a:prstClr val="black"/>
                </a:solidFill>
                <a:latin typeface="Arial"/>
                <a:ea typeface="+mn-ea"/>
                <a:cs typeface="+mn-cs"/>
              </a:rPr>
              <a:t>glycoprotein E (gE) produced in Chinese Hamster Ovary cells by recombinant DNA technology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ysClr val="windowText" lastClr="000000"/>
              </a:solidFill>
              <a:effectLst/>
              <a:uLnTx/>
              <a:uFillTx/>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00672"/>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4499993" y="1940631"/>
            <a:ext cx="381642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Excipients</a:t>
            </a:r>
          </a:p>
          <a:p>
            <a:pPr marL="354013" lvl="1" indent="-176213">
              <a:spcBef>
                <a:spcPts val="0"/>
              </a:spcBef>
              <a:spcAft>
                <a:spcPts val="0"/>
              </a:spcAft>
            </a:pPr>
            <a:r>
              <a:rPr lang="en-GB" sz="1400" b="1" dirty="0">
                <a:solidFill>
                  <a:prstClr val="black"/>
                </a:solidFill>
                <a:latin typeface="Arial"/>
                <a:ea typeface="+mn-ea"/>
                <a:cs typeface="+mn-cs"/>
              </a:rPr>
              <a:t>Powder (gE antigen)</a:t>
            </a:r>
            <a:r>
              <a:rPr lang="en-GB" sz="1400" dirty="0">
                <a:solidFill>
                  <a:prstClr val="black"/>
                </a:solidFill>
                <a:latin typeface="Arial"/>
                <a:ea typeface="+mn-ea"/>
                <a:cs typeface="+mn-cs"/>
              </a:rPr>
              <a:t>:</a:t>
            </a:r>
            <a:endParaRPr lang="en-GB" sz="1400" b="1" dirty="0">
              <a:solidFill>
                <a:prstClr val="black"/>
              </a:solidFill>
              <a:latin typeface="Arial"/>
              <a:ea typeface="+mn-ea"/>
              <a:cs typeface="+mn-cs"/>
            </a:endParaRPr>
          </a:p>
          <a:p>
            <a:pPr marL="354013" lvl="1" indent="-176213">
              <a:spcBef>
                <a:spcPts val="0"/>
              </a:spcBef>
            </a:pPr>
            <a:r>
              <a:rPr lang="en-GB" sz="1400" dirty="0">
                <a:solidFill>
                  <a:prstClr val="black"/>
                </a:solidFill>
                <a:latin typeface="Arial"/>
                <a:ea typeface="+mn-ea"/>
                <a:cs typeface="+mn-cs"/>
              </a:rPr>
              <a:t>Sucrose</a:t>
            </a:r>
          </a:p>
          <a:p>
            <a:pPr marL="354013" lvl="1" indent="-176213">
              <a:spcBef>
                <a:spcPts val="0"/>
              </a:spcBef>
            </a:pPr>
            <a:r>
              <a:rPr lang="en-GB" sz="1400" dirty="0">
                <a:solidFill>
                  <a:prstClr val="black"/>
                </a:solidFill>
                <a:latin typeface="Arial"/>
                <a:ea typeface="+mn-ea"/>
                <a:cs typeface="+mn-cs"/>
              </a:rPr>
              <a:t>Polysorbate 80 (E 433)</a:t>
            </a:r>
          </a:p>
          <a:p>
            <a:pPr marL="354013" lvl="1" indent="-176213">
              <a:spcBef>
                <a:spcPts val="0"/>
              </a:spcBef>
            </a:pPr>
            <a:r>
              <a:rPr lang="en-GB" sz="1400" dirty="0">
                <a:solidFill>
                  <a:prstClr val="black"/>
                </a:solidFill>
                <a:latin typeface="Arial"/>
                <a:ea typeface="+mn-ea"/>
                <a:cs typeface="+mn-cs"/>
              </a:rPr>
              <a:t>Sodium dihydrogen phosphate dihydrate (E 339)</a:t>
            </a:r>
          </a:p>
          <a:p>
            <a:pPr marL="354013" lvl="1" indent="-176213">
              <a:spcBef>
                <a:spcPts val="0"/>
              </a:spcBef>
            </a:pPr>
            <a:r>
              <a:rPr lang="en-GB" sz="1400" dirty="0">
                <a:solidFill>
                  <a:prstClr val="black"/>
                </a:solidFill>
                <a:latin typeface="Arial"/>
                <a:ea typeface="+mn-ea"/>
                <a:cs typeface="+mn-cs"/>
              </a:rPr>
              <a:t>Dipotassium phosphate (E 340)</a:t>
            </a:r>
          </a:p>
          <a:p>
            <a:pPr marL="354013" lvl="1" indent="-176213">
              <a:spcBef>
                <a:spcPts val="0"/>
              </a:spcBef>
            </a:pPr>
            <a:r>
              <a:rPr lang="en-GB" sz="1400" dirty="0">
                <a:solidFill>
                  <a:prstClr val="black"/>
                </a:solidFill>
                <a:latin typeface="Arial"/>
                <a:ea typeface="+mn-ea"/>
                <a:cs typeface="+mn-cs"/>
              </a:rPr>
              <a:t> </a:t>
            </a:r>
          </a:p>
          <a:p>
            <a:pPr marL="354013" lvl="1" indent="-176213">
              <a:spcBef>
                <a:spcPts val="0"/>
              </a:spcBef>
            </a:pPr>
            <a:r>
              <a:rPr lang="en-GB" sz="1400" b="1" dirty="0">
                <a:solidFill>
                  <a:prstClr val="black"/>
                </a:solidFill>
                <a:latin typeface="Arial"/>
                <a:ea typeface="+mn-ea"/>
                <a:cs typeface="+mn-cs"/>
              </a:rPr>
              <a:t>Suspension (AS01</a:t>
            </a:r>
            <a:r>
              <a:rPr lang="en-GB" sz="1400" b="1" baseline="-25000" dirty="0">
                <a:solidFill>
                  <a:prstClr val="black"/>
                </a:solidFill>
                <a:latin typeface="Arial"/>
                <a:ea typeface="+mn-ea"/>
                <a:cs typeface="+mn-cs"/>
              </a:rPr>
              <a:t>B</a:t>
            </a:r>
            <a:r>
              <a:rPr lang="en-GB" sz="1400" b="1" dirty="0">
                <a:solidFill>
                  <a:prstClr val="black"/>
                </a:solidFill>
                <a:latin typeface="Arial"/>
                <a:ea typeface="+mn-ea"/>
                <a:cs typeface="+mn-cs"/>
              </a:rPr>
              <a:t> Adjuvant System)</a:t>
            </a:r>
            <a:r>
              <a:rPr lang="en-GB" sz="1400" dirty="0">
                <a:solidFill>
                  <a:prstClr val="black"/>
                </a:solidFill>
                <a:latin typeface="Arial"/>
                <a:ea typeface="+mn-ea"/>
                <a:cs typeface="+mn-cs"/>
              </a:rPr>
              <a:t>:</a:t>
            </a:r>
            <a:endParaRPr lang="en-GB" sz="1400" b="1" dirty="0">
              <a:solidFill>
                <a:prstClr val="black"/>
              </a:solidFill>
              <a:latin typeface="Arial"/>
              <a:ea typeface="+mn-ea"/>
              <a:cs typeface="+mn-cs"/>
            </a:endParaRPr>
          </a:p>
          <a:p>
            <a:pPr marL="354013" lvl="1" indent="-176213">
              <a:spcBef>
                <a:spcPts val="0"/>
              </a:spcBef>
            </a:pPr>
            <a:r>
              <a:rPr lang="en-GB" sz="1400" dirty="0">
                <a:solidFill>
                  <a:prstClr val="black"/>
                </a:solidFill>
                <a:latin typeface="Arial"/>
                <a:ea typeface="+mn-ea"/>
                <a:cs typeface="+mn-cs"/>
              </a:rPr>
              <a:t>Dioleoyl phosphatidylcholine (E 322)</a:t>
            </a:r>
          </a:p>
          <a:p>
            <a:pPr marL="354013" lvl="1" indent="-176213">
              <a:spcBef>
                <a:spcPts val="0"/>
              </a:spcBef>
            </a:pPr>
            <a:r>
              <a:rPr lang="en-GB" sz="1400" dirty="0">
                <a:solidFill>
                  <a:prstClr val="black"/>
                </a:solidFill>
                <a:latin typeface="Arial"/>
                <a:ea typeface="+mn-ea"/>
                <a:cs typeface="+mn-cs"/>
              </a:rPr>
              <a:t>Cholesterol</a:t>
            </a:r>
          </a:p>
          <a:p>
            <a:pPr marL="354013" lvl="1" indent="-176213">
              <a:spcBef>
                <a:spcPts val="0"/>
              </a:spcBef>
            </a:pPr>
            <a:r>
              <a:rPr lang="en-GB" sz="1400" dirty="0">
                <a:solidFill>
                  <a:prstClr val="black"/>
                </a:solidFill>
                <a:latin typeface="Arial"/>
                <a:ea typeface="+mn-ea"/>
                <a:cs typeface="+mn-cs"/>
              </a:rPr>
              <a:t>Sodium chloride</a:t>
            </a:r>
          </a:p>
          <a:p>
            <a:pPr marL="354013" lvl="1" indent="-176213">
              <a:spcBef>
                <a:spcPts val="0"/>
              </a:spcBef>
            </a:pPr>
            <a:r>
              <a:rPr lang="en-GB" sz="1400" dirty="0">
                <a:solidFill>
                  <a:prstClr val="black"/>
                </a:solidFill>
                <a:latin typeface="Arial"/>
                <a:ea typeface="+mn-ea"/>
                <a:cs typeface="+mn-cs"/>
              </a:rPr>
              <a:t>Disodium phosphate anhydrous (E 339)</a:t>
            </a:r>
          </a:p>
          <a:p>
            <a:pPr marL="354013" lvl="1" indent="-176213">
              <a:spcBef>
                <a:spcPts val="0"/>
              </a:spcBef>
            </a:pPr>
            <a:r>
              <a:rPr lang="en-GB" sz="1400" dirty="0">
                <a:solidFill>
                  <a:prstClr val="black"/>
                </a:solidFill>
                <a:latin typeface="Arial"/>
                <a:ea typeface="+mn-ea"/>
                <a:cs typeface="+mn-cs"/>
              </a:rPr>
              <a:t>Potassium dihydrogen phosphate (E 340)</a:t>
            </a:r>
          </a:p>
          <a:p>
            <a:pPr marL="354013" lvl="1" indent="-176213">
              <a:spcBef>
                <a:spcPts val="0"/>
              </a:spcBef>
            </a:pPr>
            <a:r>
              <a:rPr lang="en-GB" sz="1400" dirty="0">
                <a:solidFill>
                  <a:prstClr val="black"/>
                </a:solidFill>
                <a:latin typeface="Arial"/>
                <a:ea typeface="+mn-ea"/>
                <a:cs typeface="+mn-cs"/>
              </a:rPr>
              <a:t>Water for injections</a:t>
            </a:r>
          </a:p>
          <a:p>
            <a:pPr marL="0" marR="0" lvl="0" indent="0" defTabSz="914400" eaLnBrk="1" fontAlgn="auto" latinLnBrk="0" hangingPunct="1">
              <a:lnSpc>
                <a:spcPct val="100000"/>
              </a:lnSpc>
              <a:spcBef>
                <a:spcPts val="0"/>
              </a:spcBef>
              <a:spcAft>
                <a:spcPts val="1200"/>
              </a:spcAft>
              <a:buClrTx/>
              <a:buSzTx/>
              <a:buFontTx/>
              <a:buNone/>
              <a:tabLst/>
              <a:defRPr/>
            </a:pPr>
            <a:endParaRPr kumimoji="0" lang="en-GB" sz="16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1200"/>
              </a:spcAft>
              <a:buClrTx/>
              <a:buSzTx/>
              <a:buFontTx/>
              <a:buNone/>
              <a:tabLst/>
              <a:defRPr/>
            </a:pPr>
            <a:endParaRPr kumimoji="0" lang="en-GB" sz="16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761121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Shingrix – possible adverse reactions</a:t>
            </a:r>
          </a:p>
        </p:txBody>
      </p:sp>
      <p:sp>
        <p:nvSpPr>
          <p:cNvPr id="3" name="Content Placeholder 2"/>
          <p:cNvSpPr>
            <a:spLocks noGrp="1"/>
          </p:cNvSpPr>
          <p:nvPr>
            <p:ph idx="1"/>
          </p:nvPr>
        </p:nvSpPr>
        <p:spPr>
          <a:xfrm>
            <a:off x="558000" y="1916832"/>
            <a:ext cx="8028000" cy="4235623"/>
          </a:xfrm>
        </p:spPr>
        <p:txBody>
          <a:bodyPr/>
          <a:lstStyle/>
          <a:p>
            <a:pPr marL="0" indent="0"/>
            <a:r>
              <a:rPr lang="en-GB" u="sng" dirty="0"/>
              <a:t>Most commonly reported </a:t>
            </a:r>
            <a:r>
              <a:rPr lang="en-GB" dirty="0"/>
              <a:t>(1:10 of people vaccinated)</a:t>
            </a:r>
          </a:p>
          <a:p>
            <a:pPr lvl="0">
              <a:spcBef>
                <a:spcPts val="0"/>
              </a:spcBef>
            </a:pPr>
            <a:r>
              <a:rPr lang="en-GB" dirty="0"/>
              <a:t>	Pain, redness, swelling at the injection site; </a:t>
            </a:r>
          </a:p>
          <a:p>
            <a:pPr lvl="0">
              <a:spcBef>
                <a:spcPts val="0"/>
              </a:spcBef>
            </a:pPr>
            <a:r>
              <a:rPr lang="en-GB" dirty="0"/>
              <a:t>	headache; gastrointestinal symptoms lasting 1-3 days, nausea, vomiting</a:t>
            </a:r>
          </a:p>
          <a:p>
            <a:pPr lvl="0">
              <a:spcBef>
                <a:spcPts val="0"/>
              </a:spcBef>
            </a:pPr>
            <a:r>
              <a:rPr lang="en-GB" dirty="0"/>
              <a:t>	myalgia, fatigue</a:t>
            </a:r>
          </a:p>
          <a:p>
            <a:pPr lvl="0">
              <a:spcBef>
                <a:spcPts val="0"/>
              </a:spcBef>
            </a:pPr>
            <a:r>
              <a:rPr lang="en-GB" dirty="0"/>
              <a:t>	Generally lower in those 70 years of age and above</a:t>
            </a:r>
          </a:p>
          <a:p>
            <a:pPr lvl="0">
              <a:spcBef>
                <a:spcPts val="0"/>
              </a:spcBef>
            </a:pPr>
            <a:endParaRPr lang="en-GB" dirty="0"/>
          </a:p>
          <a:p>
            <a:pPr marL="0" indent="0">
              <a:spcBef>
                <a:spcPts val="0"/>
              </a:spcBef>
            </a:pPr>
            <a:r>
              <a:rPr lang="en-GB" u="sng" dirty="0"/>
              <a:t>Less commonly reported </a:t>
            </a:r>
            <a:r>
              <a:rPr lang="en-GB" dirty="0"/>
              <a:t>(≥1/100 to &lt;1/10)</a:t>
            </a:r>
          </a:p>
          <a:p>
            <a:pPr>
              <a:spcBef>
                <a:spcPts val="0"/>
              </a:spcBef>
            </a:pPr>
            <a:r>
              <a:rPr lang="en-GB" dirty="0"/>
              <a:t>	Injection site pruritus, malaise</a:t>
            </a:r>
          </a:p>
          <a:p>
            <a:pPr marL="0" indent="0">
              <a:spcBef>
                <a:spcPts val="0"/>
              </a:spcBef>
            </a:pPr>
            <a:endParaRPr lang="en-GB" dirty="0"/>
          </a:p>
          <a:p>
            <a:pPr marL="0" indent="0">
              <a:spcBef>
                <a:spcPts val="0"/>
              </a:spcBef>
            </a:pPr>
            <a:r>
              <a:rPr lang="en-GB" u="sng" dirty="0"/>
              <a:t>Uncommon</a:t>
            </a:r>
            <a:r>
              <a:rPr lang="en-GB" dirty="0"/>
              <a:t> (≥1/1,000 to &lt;1/100)</a:t>
            </a:r>
          </a:p>
          <a:p>
            <a:pPr>
              <a:spcBef>
                <a:spcPts val="0"/>
              </a:spcBef>
            </a:pPr>
            <a:r>
              <a:rPr lang="en-GB" dirty="0"/>
              <a:t>	Lymphadenopathy, arthralgia</a:t>
            </a:r>
          </a:p>
          <a:p>
            <a:pPr>
              <a:spcBef>
                <a:spcPts val="0"/>
              </a:spcBef>
            </a:pPr>
            <a:endParaRPr lang="en-GB" dirty="0"/>
          </a:p>
          <a:p>
            <a:pPr marL="0" indent="0">
              <a:spcBef>
                <a:spcPts val="0"/>
              </a:spcBef>
            </a:pPr>
            <a:r>
              <a:rPr lang="en-GB" u="sng" dirty="0"/>
              <a:t>Rare</a:t>
            </a:r>
            <a:r>
              <a:rPr lang="en-GB" dirty="0"/>
              <a:t> (≥1/10,000 to &lt;1/1,000)</a:t>
            </a:r>
          </a:p>
          <a:p>
            <a:pPr>
              <a:spcBef>
                <a:spcPts val="0"/>
              </a:spcBef>
            </a:pPr>
            <a:r>
              <a:rPr lang="en-GB" dirty="0"/>
              <a:t>	Hypersensitivity reactions including rash, urticaria, angioedema (from spontaneous reporting)</a:t>
            </a:r>
          </a:p>
          <a:p>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45643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Shingrix – dosage and schedule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after reconstitution Shingrix should be administered as a 0.5ml dose</a:t>
            </a:r>
          </a:p>
          <a:p>
            <a:pPr>
              <a:buFont typeface="Arial" panose="020B0604020202020204" pitchFamily="34" charset="0"/>
              <a:buChar char="•"/>
            </a:pPr>
            <a:r>
              <a:rPr lang="en-GB" sz="2000" dirty="0"/>
              <a:t>the schedule consists of 2 doses of vaccine with the second dose administered 2 months after the first dose (2 to 6 months)</a:t>
            </a:r>
          </a:p>
          <a:p>
            <a:pPr>
              <a:buFont typeface="Arial" panose="020B0604020202020204" pitchFamily="34" charset="0"/>
              <a:buChar char="•"/>
            </a:pPr>
            <a:r>
              <a:rPr lang="en-GB" sz="2000" dirty="0"/>
              <a:t>there is no recommendation for a booster dose</a:t>
            </a:r>
          </a:p>
          <a:p>
            <a:pPr>
              <a:buFont typeface="Arial" panose="020B0604020202020204" pitchFamily="34" charset="0"/>
              <a:buChar char="•"/>
            </a:pPr>
            <a:endParaRPr lang="en-GB" sz="2000" dirty="0"/>
          </a:p>
          <a:p>
            <a:pPr marL="0" indent="0"/>
            <a:r>
              <a:rPr lang="en-GB" sz="2000" dirty="0"/>
              <a:t>Storage: Shingrix should be stored in a refrigerator +2ºC to +8ºC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88488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1FE4-6C88-41FF-B21F-2129695978D4}"/>
              </a:ext>
            </a:extLst>
          </p:cNvPr>
          <p:cNvSpPr>
            <a:spLocks noGrp="1"/>
          </p:cNvSpPr>
          <p:nvPr>
            <p:ph type="title"/>
          </p:nvPr>
        </p:nvSpPr>
        <p:spPr>
          <a:xfrm>
            <a:off x="558000" y="908585"/>
            <a:ext cx="8028000" cy="648000"/>
          </a:xfrm>
        </p:spPr>
        <p:txBody>
          <a:bodyPr/>
          <a:lstStyle/>
          <a:p>
            <a:r>
              <a:rPr lang="en-GB" dirty="0"/>
              <a:t>Shingrix – reconstitution </a:t>
            </a:r>
          </a:p>
        </p:txBody>
      </p:sp>
      <p:sp>
        <p:nvSpPr>
          <p:cNvPr id="3" name="Content Placeholder 2">
            <a:extLst>
              <a:ext uri="{FF2B5EF4-FFF2-40B4-BE49-F238E27FC236}">
                <a16:creationId xmlns:a16="http://schemas.microsoft.com/office/drawing/2014/main" id="{D5DD0798-0DEF-47F4-99E1-AA18442DB109}"/>
              </a:ext>
            </a:extLst>
          </p:cNvPr>
          <p:cNvSpPr>
            <a:spLocks noGrp="1"/>
          </p:cNvSpPr>
          <p:nvPr>
            <p:ph sz="half" idx="1"/>
          </p:nvPr>
        </p:nvSpPr>
        <p:spPr/>
        <p:txBody>
          <a:bodyPr/>
          <a:lstStyle/>
          <a:p>
            <a:r>
              <a:rPr lang="en-GB" sz="2000" dirty="0">
                <a:solidFill>
                  <a:schemeClr val="tx1"/>
                </a:solidFill>
              </a:rPr>
              <a:t>One vial contains the powder</a:t>
            </a:r>
          </a:p>
          <a:p>
            <a:r>
              <a:rPr lang="en-GB" sz="2000" dirty="0">
                <a:solidFill>
                  <a:schemeClr val="tx1"/>
                </a:solidFill>
              </a:rPr>
              <a:t>One vial contains the suspension (adjuvant) </a:t>
            </a:r>
          </a:p>
          <a:p>
            <a:endParaRPr lang="en-GB" sz="2000" dirty="0"/>
          </a:p>
          <a:p>
            <a:r>
              <a:rPr lang="en-GB" sz="2000" dirty="0">
                <a:solidFill>
                  <a:schemeClr val="tx1"/>
                </a:solidFill>
              </a:rPr>
              <a:t>The powder and the suspension must be reconstituted prior to administration</a:t>
            </a:r>
          </a:p>
        </p:txBody>
      </p:sp>
      <p:sp>
        <p:nvSpPr>
          <p:cNvPr id="5" name="Slide Number Placeholder 4">
            <a:extLst>
              <a:ext uri="{FF2B5EF4-FFF2-40B4-BE49-F238E27FC236}">
                <a16:creationId xmlns:a16="http://schemas.microsoft.com/office/drawing/2014/main" id="{A5A52070-823E-494E-90B1-4CD8E798F3B1}"/>
              </a:ext>
            </a:extLst>
          </p:cNvPr>
          <p:cNvSpPr>
            <a:spLocks noGrp="1"/>
          </p:cNvSpPr>
          <p:nvPr>
            <p:ph type="sldNum" sz="quarter" idx="10"/>
          </p:nvPr>
        </p:nvSpPr>
        <p:spPr/>
        <p:txBody>
          <a:bodyPr/>
          <a:lstStyle/>
          <a:p>
            <a:pPr>
              <a:defRPr/>
            </a:pPr>
            <a:r>
              <a:rPr lang="en-US" dirty="0"/>
              <a:t>  </a:t>
            </a:r>
            <a:fld id="{BAADB3B0-2D09-4AA3-A340-09780B82849B}" type="slidenum">
              <a:rPr lang="en-US" smtClean="0"/>
              <a:pPr>
                <a:defRPr/>
              </a:pPr>
              <a:t>38</a:t>
            </a:fld>
            <a:endParaRPr lang="en-US" dirty="0"/>
          </a:p>
        </p:txBody>
      </p:sp>
      <p:sp>
        <p:nvSpPr>
          <p:cNvPr id="6" name="Footer Placeholder 5">
            <a:extLst>
              <a:ext uri="{FF2B5EF4-FFF2-40B4-BE49-F238E27FC236}">
                <a16:creationId xmlns:a16="http://schemas.microsoft.com/office/drawing/2014/main" id="{3670BF0C-4614-44EA-B9DB-14CBA633D516}"/>
              </a:ext>
            </a:extLst>
          </p:cNvPr>
          <p:cNvSpPr>
            <a:spLocks noGrp="1"/>
          </p:cNvSpPr>
          <p:nvPr>
            <p:ph type="ftr" sz="quarter" idx="11"/>
          </p:nvPr>
        </p:nvSpPr>
        <p:spPr/>
        <p:txBody>
          <a:bodyPr/>
          <a:lstStyle/>
          <a:p>
            <a:pPr>
              <a:defRPr/>
            </a:pPr>
            <a:r>
              <a:rPr lang="en-GB" dirty="0"/>
              <a:t>Vaccination against shingles (Herpes Zoster)</a:t>
            </a:r>
            <a:endParaRPr lang="en-US" dirty="0"/>
          </a:p>
        </p:txBody>
      </p:sp>
      <p:pic>
        <p:nvPicPr>
          <p:cNvPr id="7" name="Content Placeholder 6">
            <a:extLst>
              <a:ext uri="{FF2B5EF4-FFF2-40B4-BE49-F238E27FC236}">
                <a16:creationId xmlns:a16="http://schemas.microsoft.com/office/drawing/2014/main" id="{4E0B055D-228D-405F-8260-286BF284B0D7}"/>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08104" y="2305050"/>
            <a:ext cx="2095500" cy="2247900"/>
          </a:xfrm>
          <a:prstGeom prst="rect">
            <a:avLst/>
          </a:prstGeom>
          <a:noFill/>
          <a:ln>
            <a:noFill/>
          </a:ln>
        </p:spPr>
      </p:pic>
    </p:spTree>
    <p:extLst>
      <p:ext uri="{BB962C8B-B14F-4D97-AF65-F5344CB8AC3E}">
        <p14:creationId xmlns:p14="http://schemas.microsoft.com/office/powerpoint/2010/main" val="360110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Shingrix – preparation </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withdraw the entire contents of the vial containing the suspension into the syringe</a:t>
            </a:r>
          </a:p>
          <a:p>
            <a:pPr>
              <a:buFont typeface="Arial" panose="020B0604020202020204" pitchFamily="34" charset="0"/>
              <a:buChar char="•"/>
            </a:pPr>
            <a:r>
              <a:rPr lang="en-GB" sz="2000" dirty="0"/>
              <a:t>add the entire contents of the syringe into the vial containing the powder</a:t>
            </a:r>
          </a:p>
          <a:p>
            <a:pPr>
              <a:buFont typeface="Arial" panose="020B0604020202020204" pitchFamily="34" charset="0"/>
              <a:buChar char="•"/>
            </a:pPr>
            <a:r>
              <a:rPr lang="en-GB" sz="2000" dirty="0"/>
              <a:t>shake gently until the powder is completely dissolved</a:t>
            </a:r>
          </a:p>
          <a:p>
            <a:pPr>
              <a:buFont typeface="Arial" panose="020B0604020202020204" pitchFamily="34" charset="0"/>
              <a:buChar char="•"/>
            </a:pPr>
            <a:r>
              <a:rPr lang="en-GB" sz="2000" dirty="0"/>
              <a:t>withdraw the entire contents of the vial containing the reconstituted vaccine into the syringe</a:t>
            </a:r>
          </a:p>
          <a:p>
            <a:pPr>
              <a:buFont typeface="Arial" panose="020B0604020202020204" pitchFamily="34" charset="0"/>
              <a:buChar char="•"/>
            </a:pPr>
            <a:r>
              <a:rPr lang="en-GB" sz="2000" dirty="0"/>
              <a:t>change the needle so that you are using a new needle to administer the vaccine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39</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32443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Clinical presentation of shingles </a:t>
            </a:r>
          </a:p>
        </p:txBody>
      </p:sp>
      <p:sp>
        <p:nvSpPr>
          <p:cNvPr id="3" name="Content Placeholder 2"/>
          <p:cNvSpPr>
            <a:spLocks noGrp="1"/>
          </p:cNvSpPr>
          <p:nvPr>
            <p:ph idx="1"/>
          </p:nvPr>
        </p:nvSpPr>
        <p:spPr/>
        <p:txBody>
          <a:bodyPr/>
          <a:lstStyle/>
          <a:p>
            <a:r>
              <a:rPr lang="en-GB" sz="2000" b="1" dirty="0"/>
              <a:t>Prodromal phase </a:t>
            </a:r>
            <a:r>
              <a:rPr lang="en-GB" sz="2000" dirty="0"/>
              <a:t>- the first signs of shingles may include: </a:t>
            </a:r>
          </a:p>
          <a:p>
            <a:pPr>
              <a:spcBef>
                <a:spcPts val="600"/>
              </a:spcBef>
              <a:buFont typeface="Arial" pitchFamily="34" charset="0"/>
              <a:buChar char="•"/>
            </a:pPr>
            <a:r>
              <a:rPr lang="en-GB" sz="2000" dirty="0"/>
              <a:t>abnormal skin sensations and pain in the affected area of skin</a:t>
            </a:r>
          </a:p>
          <a:p>
            <a:pPr>
              <a:spcBef>
                <a:spcPts val="0"/>
              </a:spcBef>
              <a:buFont typeface="Arial" pitchFamily="34" charset="0"/>
              <a:buChar char="•"/>
            </a:pPr>
            <a:r>
              <a:rPr lang="en-GB" sz="2000" dirty="0"/>
              <a:t>headache</a:t>
            </a:r>
          </a:p>
          <a:p>
            <a:pPr>
              <a:spcBef>
                <a:spcPts val="0"/>
              </a:spcBef>
              <a:buFont typeface="Arial" pitchFamily="34" charset="0"/>
              <a:buChar char="•"/>
            </a:pPr>
            <a:r>
              <a:rPr lang="en-GB" sz="2000" dirty="0"/>
              <a:t>feeling generally unwell</a:t>
            </a:r>
          </a:p>
          <a:p>
            <a:pPr>
              <a:spcBef>
                <a:spcPts val="0"/>
              </a:spcBef>
              <a:buFont typeface="Arial" pitchFamily="34" charset="0"/>
              <a:buChar char="•"/>
            </a:pPr>
            <a:r>
              <a:rPr lang="en-GB" sz="2000" dirty="0"/>
              <a:t>photophobia</a:t>
            </a:r>
          </a:p>
          <a:p>
            <a:pPr>
              <a:spcBef>
                <a:spcPts val="0"/>
              </a:spcBef>
              <a:buFont typeface="Arial" pitchFamily="34" charset="0"/>
              <a:buChar char="•"/>
            </a:pPr>
            <a:r>
              <a:rPr lang="en-GB" sz="2000" dirty="0"/>
              <a:t>malaise</a:t>
            </a:r>
          </a:p>
          <a:p>
            <a:pPr>
              <a:spcBef>
                <a:spcPts val="0"/>
              </a:spcBef>
              <a:buFont typeface="Arial" pitchFamily="34" charset="0"/>
              <a:buChar char="•"/>
            </a:pPr>
            <a:r>
              <a:rPr lang="en-GB" sz="2000" dirty="0"/>
              <a:t>fever (although this is less common)</a:t>
            </a:r>
          </a:p>
          <a:p>
            <a:pPr marL="0" indent="0"/>
            <a:r>
              <a:rPr lang="en-GB" sz="2000" dirty="0"/>
              <a:t>A prodromal illness is experienced by 80% of individuals with shingles and can last up to 72 hours before the rash appears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734992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Shingrix – appearance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reconstituted vaccine is an opalescent, colourless to pale brownish liquid</a:t>
            </a:r>
          </a:p>
          <a:p>
            <a:pPr>
              <a:buFont typeface="Arial" panose="020B0604020202020204" pitchFamily="34" charset="0"/>
              <a:buChar char="•"/>
            </a:pPr>
            <a:r>
              <a:rPr lang="en-GB" sz="2000" dirty="0"/>
              <a:t>if any foreign particulate matter and/or variation of appearance is observed vaccine should not be administered</a:t>
            </a:r>
          </a:p>
          <a:p>
            <a:pPr>
              <a:buFont typeface="Arial" panose="020B0604020202020204" pitchFamily="34" charset="0"/>
              <a:buChar char="•"/>
            </a:pPr>
            <a:r>
              <a:rPr lang="en-GB" sz="2000" dirty="0"/>
              <a:t>after reconstitution, the vaccine should be used promptly</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40</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633661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Autofit/>
          </a:bodyPr>
          <a:lstStyle/>
          <a:p>
            <a:r>
              <a:rPr lang="en-GB" dirty="0"/>
              <a:t>Shingrix – contraindications</a:t>
            </a:r>
            <a:br>
              <a:rPr lang="en-GB" dirty="0"/>
            </a:br>
            <a:endParaRPr lang="en-GB" dirty="0"/>
          </a:p>
        </p:txBody>
      </p:sp>
      <p:sp>
        <p:nvSpPr>
          <p:cNvPr id="3" name="Content Placeholder 2"/>
          <p:cNvSpPr>
            <a:spLocks noGrp="1"/>
          </p:cNvSpPr>
          <p:nvPr>
            <p:ph idx="1"/>
          </p:nvPr>
        </p:nvSpPr>
        <p:spPr/>
        <p:txBody>
          <a:bodyPr/>
          <a:lstStyle/>
          <a:p>
            <a:pPr>
              <a:spcBef>
                <a:spcPts val="0"/>
              </a:spcBef>
            </a:pPr>
            <a:r>
              <a:rPr lang="en-GB" sz="2000" b="1" dirty="0"/>
              <a:t>Contraindications to Shingrix</a:t>
            </a:r>
          </a:p>
          <a:p>
            <a:pPr>
              <a:spcBef>
                <a:spcPts val="0"/>
              </a:spcBef>
            </a:pPr>
            <a:endParaRPr lang="en-GB" dirty="0"/>
          </a:p>
          <a:p>
            <a:pPr>
              <a:spcBef>
                <a:spcPts val="0"/>
              </a:spcBef>
              <a:buFont typeface="Arial" panose="020B0604020202020204" pitchFamily="34" charset="0"/>
              <a:buChar char="•"/>
            </a:pPr>
            <a:r>
              <a:rPr lang="en-GB" dirty="0"/>
              <a:t>systemic allergic reaction (including immediate-onset anaphylaxis) to </a:t>
            </a:r>
          </a:p>
          <a:p>
            <a:pPr marL="0" indent="0">
              <a:spcBef>
                <a:spcPts val="0"/>
              </a:spcBef>
            </a:pPr>
            <a:r>
              <a:rPr lang="en-GB" dirty="0"/>
              <a:t>	a previous dose of Shingrix vaccine or </a:t>
            </a:r>
          </a:p>
          <a:p>
            <a:pPr marL="0" indent="0">
              <a:spcBef>
                <a:spcPts val="0"/>
              </a:spcBef>
            </a:pPr>
            <a:r>
              <a:rPr lang="en-GB" dirty="0"/>
              <a:t>	any component (excipient) of Shingrix</a:t>
            </a:r>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41</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169607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rmAutofit fontScale="90000"/>
          </a:bodyPr>
          <a:lstStyle/>
          <a:p>
            <a:r>
              <a:rPr lang="en-GB" dirty="0"/>
              <a:t>Specific groups that should be offered Shingrix in preference to Zostavax</a:t>
            </a:r>
          </a:p>
        </p:txBody>
      </p:sp>
      <p:sp>
        <p:nvSpPr>
          <p:cNvPr id="3" name="Content Placeholder 2"/>
          <p:cNvSpPr>
            <a:spLocks noGrp="1"/>
          </p:cNvSpPr>
          <p:nvPr>
            <p:ph idx="1"/>
          </p:nvPr>
        </p:nvSpPr>
        <p:spPr/>
        <p:txBody>
          <a:bodyPr/>
          <a:lstStyle/>
          <a:p>
            <a:endParaRPr lang="en-GB" sz="2000" b="1" dirty="0"/>
          </a:p>
          <a:p>
            <a:pPr>
              <a:buAutoNum type="arabicParenR"/>
            </a:pPr>
            <a:r>
              <a:rPr lang="en-GB" sz="2000" dirty="0"/>
              <a:t>individuals with primary or acquired immunodeficiency states due to specific conditions</a:t>
            </a:r>
          </a:p>
          <a:p>
            <a:pPr>
              <a:buAutoNum type="arabicParenR"/>
            </a:pPr>
            <a:r>
              <a:rPr lang="en-GB" sz="2000" dirty="0"/>
              <a:t>Individuals on immunosuppressive or immunomodulating therapy</a:t>
            </a:r>
          </a:p>
          <a:p>
            <a:pPr marL="0" indent="0"/>
            <a:endParaRPr lang="en-GB" sz="2000" b="1" dirty="0"/>
          </a:p>
          <a:p>
            <a:pPr marL="0" indent="0" algn="ctr"/>
            <a:r>
              <a:rPr lang="en-GB" sz="2000" dirty="0"/>
              <a:t>Refer to the Green Book Shingles Chapter 28a for full details</a:t>
            </a:r>
          </a:p>
          <a:p>
            <a:pPr marL="0" indent="0"/>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42</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156674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Prescription only medication (POM)</a:t>
            </a:r>
          </a:p>
        </p:txBody>
      </p:sp>
      <p:sp>
        <p:nvSpPr>
          <p:cNvPr id="3" name="Content Placeholder 2"/>
          <p:cNvSpPr>
            <a:spLocks noGrp="1"/>
          </p:cNvSpPr>
          <p:nvPr>
            <p:ph idx="1"/>
          </p:nvPr>
        </p:nvSpPr>
        <p:spPr>
          <a:xfrm>
            <a:off x="539552" y="1916832"/>
            <a:ext cx="8424936" cy="4248472"/>
          </a:xfrm>
        </p:spPr>
        <p:txBody>
          <a:bodyPr/>
          <a:lstStyle/>
          <a:p>
            <a:r>
              <a:rPr lang="en-GB" sz="2200" dirty="0"/>
              <a:t>Zostavax and Shingrix should only be administered by: </a:t>
            </a:r>
          </a:p>
          <a:p>
            <a:pPr>
              <a:buFont typeface="Arial" panose="020B0604020202020204" pitchFamily="34" charset="0"/>
              <a:buChar char="•"/>
            </a:pPr>
            <a:r>
              <a:rPr lang="en-GB" sz="2000" dirty="0"/>
              <a:t>prescription written manually or electronically by a registered medical practitioner or other authorised prescriber</a:t>
            </a:r>
          </a:p>
          <a:p>
            <a:pPr>
              <a:buFont typeface="Arial" panose="020B0604020202020204" pitchFamily="34" charset="0"/>
              <a:buChar char="•"/>
            </a:pPr>
            <a:r>
              <a:rPr lang="en-GB" sz="2000" dirty="0"/>
              <a:t>patient specific direction (PSD)</a:t>
            </a:r>
          </a:p>
          <a:p>
            <a:pPr>
              <a:buFont typeface="Arial" panose="020B0604020202020204" pitchFamily="34" charset="0"/>
              <a:buChar char="•"/>
            </a:pPr>
            <a:r>
              <a:rPr lang="en-GB" sz="2000" dirty="0"/>
              <a:t>patient group direction (PGD)</a:t>
            </a:r>
          </a:p>
          <a:p>
            <a:pPr>
              <a:buFont typeface="Arial" panose="020B0604020202020204" pitchFamily="34" charset="0"/>
              <a:buChar char="•"/>
            </a:pPr>
            <a:endParaRPr lang="en-GB" sz="800" dirty="0"/>
          </a:p>
          <a:p>
            <a:pPr marL="6350" indent="-6350"/>
            <a:r>
              <a:rPr lang="en-GB" dirty="0">
                <a:solidFill>
                  <a:prstClr val="black"/>
                </a:solidFill>
              </a:rPr>
              <a:t>A PGD template to support the national shingles vaccination programme for eligible adults is available on the </a:t>
            </a:r>
            <a:r>
              <a:rPr lang="en-GB" dirty="0">
                <a:solidFill>
                  <a:prstClr val="black"/>
                </a:solidFill>
                <a:hlinkClick r:id="rId3"/>
              </a:rPr>
              <a:t>PHE website</a:t>
            </a:r>
            <a:r>
              <a:rPr lang="en-GB" dirty="0">
                <a:solidFill>
                  <a:prstClr val="black"/>
                </a:solidFill>
              </a:rPr>
              <a:t>.</a:t>
            </a:r>
          </a:p>
          <a:p>
            <a:pPr lvl="0"/>
            <a:r>
              <a:rPr lang="en-GB" dirty="0">
                <a:solidFill>
                  <a:prstClr val="black"/>
                </a:solidFill>
                <a:latin typeface="Arial"/>
                <a:ea typeface="Calibri"/>
              </a:rPr>
              <a:t>NB: Local authorisation is required before PHE PGD templates can be used</a:t>
            </a:r>
            <a:endParaRPr lang="en-GB" dirty="0">
              <a:solidFill>
                <a:prstClr val="black"/>
              </a:solidFill>
            </a:endParaRPr>
          </a:p>
          <a:p>
            <a:endParaRPr lang="en-GB" sz="22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43</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39551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rmAutofit/>
          </a:bodyPr>
          <a:lstStyle/>
          <a:p>
            <a:r>
              <a:rPr lang="en-GB" dirty="0"/>
              <a:t>Site of administration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pic>
        <p:nvPicPr>
          <p:cNvPr id="1026" name="Picture 2">
            <a:extLst>
              <a:ext uri="{FF2B5EF4-FFF2-40B4-BE49-F238E27FC236}">
                <a16:creationId xmlns:a16="http://schemas.microsoft.com/office/drawing/2014/main" id="{9F9B034F-04EB-4C6F-AE59-438C09BAF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81" y="1968491"/>
            <a:ext cx="4067519"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F606CC-81BB-42A9-8985-5E91D265DA0B}"/>
              </a:ext>
            </a:extLst>
          </p:cNvPr>
          <p:cNvSpPr txBox="1"/>
          <p:nvPr/>
        </p:nvSpPr>
        <p:spPr>
          <a:xfrm>
            <a:off x="4753614" y="1556792"/>
            <a:ext cx="4176464"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t>Shingles vaccine should be injected into the deltoid muscle in the upper arm</a:t>
            </a:r>
          </a:p>
          <a:p>
            <a:endParaRPr lang="en-GB" sz="1600" dirty="0"/>
          </a:p>
          <a:p>
            <a:pPr marL="257175" indent="-257175">
              <a:buFont typeface="Arial" panose="020B0604020202020204" pitchFamily="34" charset="0"/>
              <a:buChar char="•"/>
            </a:pPr>
            <a:r>
              <a:rPr lang="en-GB" sz="1600" dirty="0"/>
              <a:t>injecting too high into the upper arm might result in a shoulder injury or a frozen shoulder. This leads to pain, weakness and a limited range of motion that can last for months</a:t>
            </a:r>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r>
              <a:rPr lang="en-GB" sz="1600" dirty="0"/>
              <a:t>injecting too low or too far to the side of the arm risks injecting into the axillary nerve or the radial nerve </a:t>
            </a:r>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r>
              <a:rPr lang="en-GB" sz="1600" dirty="0"/>
              <a:t>to avoid shoulder injury, always assess the limb before administering the vaccine to identify the correct site for injection</a:t>
            </a:r>
            <a:endParaRPr lang="en-GB" sz="1600" dirty="0">
              <a:solidFill>
                <a:srgbClr val="FF0000"/>
              </a:solidFill>
            </a:endParaRPr>
          </a:p>
          <a:p>
            <a:endParaRPr lang="en-GB" sz="1600" dirty="0"/>
          </a:p>
        </p:txBody>
      </p:sp>
    </p:spTree>
    <p:extLst>
      <p:ext uri="{BB962C8B-B14F-4D97-AF65-F5344CB8AC3E}">
        <p14:creationId xmlns:p14="http://schemas.microsoft.com/office/powerpoint/2010/main" val="387240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rmAutofit fontScale="90000"/>
          </a:bodyPr>
          <a:lstStyle/>
          <a:p>
            <a:r>
              <a:rPr lang="en-GB" dirty="0"/>
              <a:t>Reporting suspected adverse reactions</a:t>
            </a:r>
          </a:p>
        </p:txBody>
      </p:sp>
      <p:sp>
        <p:nvSpPr>
          <p:cNvPr id="3" name="Content Placeholder 2"/>
          <p:cNvSpPr>
            <a:spLocks noGrp="1"/>
          </p:cNvSpPr>
          <p:nvPr>
            <p:ph idx="1"/>
          </p:nvPr>
        </p:nvSpPr>
        <p:spPr>
          <a:xfrm>
            <a:off x="539552" y="1728661"/>
            <a:ext cx="8028000" cy="4064455"/>
          </a:xfrm>
        </p:spPr>
        <p:txBody>
          <a:bodyPr/>
          <a:lstStyle/>
          <a:p>
            <a:pPr marL="0" lvl="2" indent="0">
              <a:buNone/>
            </a:pPr>
            <a:r>
              <a:rPr lang="en-GB" dirty="0"/>
              <a:t>Serious suspected adverse reactions to Zostavax and Shingrix should be reported to the Medical and Healthcare products Regulatory Agency (MHRA) using the Yellow Card reporting scheme </a:t>
            </a:r>
            <a:endParaRPr lang="en-GB" b="1" dirty="0"/>
          </a:p>
          <a:p>
            <a:r>
              <a:rPr lang="en-GB" b="1" dirty="0"/>
              <a:t>Yellow Card scheme</a:t>
            </a:r>
          </a:p>
          <a:p>
            <a:pPr>
              <a:buFont typeface="Arial" pitchFamily="34" charset="0"/>
              <a:buChar char="•"/>
            </a:pPr>
            <a:r>
              <a:rPr lang="en-GB" dirty="0"/>
              <a:t>voluntary reporting system for suspected adverse reaction to medicines/vaccines</a:t>
            </a:r>
          </a:p>
          <a:p>
            <a:pPr>
              <a:buFont typeface="Arial" pitchFamily="34" charset="0"/>
              <a:buChar char="•"/>
            </a:pPr>
            <a:r>
              <a:rPr lang="en-GB" dirty="0"/>
              <a:t>success depends on early, complete and accurate reporting</a:t>
            </a:r>
          </a:p>
          <a:p>
            <a:pPr>
              <a:buFont typeface="Arial" pitchFamily="34" charset="0"/>
              <a:buChar char="•"/>
            </a:pPr>
            <a:r>
              <a:rPr lang="en-GB" dirty="0"/>
              <a:t>report even if uncertain about whether vaccine caused condition</a:t>
            </a:r>
          </a:p>
          <a:p>
            <a:pPr>
              <a:buFont typeface="Arial" pitchFamily="34" charset="0"/>
              <a:buChar char="•"/>
            </a:pPr>
            <a:r>
              <a:rPr lang="en-GB" dirty="0">
                <a:hlinkClick r:id="rId3">
                  <a:extLst>
                    <a:ext uri="{A12FA001-AC4F-418D-AE19-62706E023703}">
                      <ahyp:hlinkClr xmlns:ahyp="http://schemas.microsoft.com/office/drawing/2018/hyperlinkcolor" val="tx"/>
                    </a:ext>
                  </a:extLst>
                </a:hlinkClick>
              </a:rPr>
              <a:t>reporting site for the Yellow Card scheme</a:t>
            </a:r>
            <a:r>
              <a:rPr lang="en-GB" dirty="0">
                <a:hlinkClick r:id="rId3">
                  <a:extLst>
                    <a:ext uri="{A12FA001-AC4F-418D-AE19-62706E023703}">
                      <ahyp:hlinkClr xmlns:ahyp="http://schemas.microsoft.com/office/drawing/2018/hyperlinkcolor" val="tx"/>
                    </a:ext>
                  </a:extLst>
                </a:hlinkClick>
              </a:rPr>
              <a:t>   </a:t>
            </a:r>
            <a:endParaRPr lang="en-GB" dirty="0"/>
          </a:p>
          <a:p>
            <a:pPr>
              <a:buFont typeface="Arial" pitchFamily="34" charset="0"/>
              <a:buChar char="•"/>
            </a:pPr>
            <a:r>
              <a:rPr lang="en-GB" dirty="0"/>
              <a:t>see chapter 8 of Green Book for details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pic>
        <p:nvPicPr>
          <p:cNvPr id="7" name="Picture 6">
            <a:extLst>
              <a:ext uri="{FF2B5EF4-FFF2-40B4-BE49-F238E27FC236}">
                <a16:creationId xmlns:a16="http://schemas.microsoft.com/office/drawing/2014/main" id="{A584E18C-99CB-4DCE-A48E-3266085DBBBC}"/>
              </a:ext>
            </a:extLst>
          </p:cNvPr>
          <p:cNvPicPr/>
          <p:nvPr/>
        </p:nvPicPr>
        <p:blipFill rotWithShape="1">
          <a:blip r:embed="rId4"/>
          <a:srcRect l="23599" t="4980" r="23443" b="29667"/>
          <a:stretch/>
        </p:blipFill>
        <p:spPr bwMode="auto">
          <a:xfrm>
            <a:off x="6300192" y="4641847"/>
            <a:ext cx="1944216" cy="1409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272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916832"/>
            <a:ext cx="7685887" cy="1800200"/>
          </a:xfrm>
        </p:spPr>
        <p:txBody>
          <a:bodyPr>
            <a:normAutofit/>
          </a:bodyPr>
          <a:lstStyle/>
          <a:p>
            <a:r>
              <a:rPr lang="en-GB" sz="4800" dirty="0"/>
              <a:t>The national shingles </a:t>
            </a:r>
            <a:br>
              <a:rPr lang="en-GB" sz="4800" dirty="0"/>
            </a:br>
            <a:r>
              <a:rPr lang="en-GB" sz="4800" dirty="0"/>
              <a:t> immunisation programme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711253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Vaccine coverage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since the introduction of the Shingles vaccination programme in 2013 there has been a year on year decline in vaccine uptake</a:t>
            </a:r>
          </a:p>
          <a:p>
            <a:pPr>
              <a:buFont typeface="Arial" panose="020B0604020202020204" pitchFamily="34" charset="0"/>
              <a:buChar char="•"/>
            </a:pPr>
            <a:r>
              <a:rPr lang="en-GB" dirty="0"/>
              <a:t>efforts to identify and vaccinate all eligible individuals are needed to achieve a continuing reduction in the number of cases of this debilitating and painful condition </a:t>
            </a:r>
          </a:p>
          <a:p>
            <a:pPr>
              <a:buFont typeface="Arial" panose="020B0604020202020204" pitchFamily="34" charset="0"/>
              <a:buChar char="•"/>
            </a:pPr>
            <a:r>
              <a:rPr lang="en-GB" dirty="0"/>
              <a:t>all those advising on or administering the shingles vaccine should take every opportunity to offer vaccine to eligible patients as soon as they become eligible to help to protect them from this serious illness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892944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Key messages </a:t>
            </a:r>
          </a:p>
        </p:txBody>
      </p:sp>
      <p:sp>
        <p:nvSpPr>
          <p:cNvPr id="3" name="Content Placeholder 2"/>
          <p:cNvSpPr>
            <a:spLocks noGrp="1"/>
          </p:cNvSpPr>
          <p:nvPr>
            <p:ph idx="1"/>
          </p:nvPr>
        </p:nvSpPr>
        <p:spPr>
          <a:xfrm>
            <a:off x="558000" y="1900531"/>
            <a:ext cx="8028000" cy="4064455"/>
          </a:xfrm>
        </p:spPr>
        <p:txBody>
          <a:bodyPr/>
          <a:lstStyle/>
          <a:p>
            <a:pPr>
              <a:buFont typeface="Arial" pitchFamily="34" charset="0"/>
              <a:buChar char="•"/>
            </a:pPr>
            <a:r>
              <a:rPr lang="en-GB" dirty="0"/>
              <a:t>shingles can lead to a severe painful illness in older people that can persist for several months or even years</a:t>
            </a:r>
          </a:p>
          <a:p>
            <a:pPr>
              <a:buFont typeface="Arial" pitchFamily="34" charset="0"/>
              <a:buChar char="•"/>
            </a:pPr>
            <a:r>
              <a:rPr lang="en-GB" dirty="0"/>
              <a:t>the severity of the illness increases with age and those 70 years of age and over are at an increased risk </a:t>
            </a:r>
          </a:p>
          <a:p>
            <a:pPr>
              <a:buFont typeface="Arial" pitchFamily="34" charset="0"/>
              <a:buChar char="•"/>
            </a:pPr>
            <a:r>
              <a:rPr lang="en-GB" dirty="0"/>
              <a:t>over 50,000 cases of shingles occur in people aged 70 years and over each year in England and Wales with approximately 50 cases resulting in death </a:t>
            </a:r>
          </a:p>
          <a:p>
            <a:pPr>
              <a:buFont typeface="Arial" pitchFamily="34" charset="0"/>
              <a:buChar char="•"/>
            </a:pPr>
            <a:r>
              <a:rPr lang="en-GB" dirty="0"/>
              <a:t>Zostavax is offered routinely to patients 70 to 79 years of age to reduce the incidence and severity of shingles and shingles related complications</a:t>
            </a:r>
          </a:p>
          <a:p>
            <a:pPr>
              <a:buFont typeface="Arial" pitchFamily="34" charset="0"/>
              <a:buChar char="•"/>
            </a:pPr>
            <a:r>
              <a:rPr lang="en-GB" dirty="0"/>
              <a:t>Shingrix is available as an alternative vaccine for eligible patients where Zostavax is clinically contraindicated such as immunosuppression</a:t>
            </a:r>
          </a:p>
          <a:p>
            <a:pPr marL="0" indent="0"/>
            <a:r>
              <a:rPr lang="en-GB" dirty="0"/>
              <a:t>It is important that healthcare professionals encourage and offer vaccination to all eligible patients.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33106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Resources</a:t>
            </a:r>
          </a:p>
        </p:txBody>
      </p:sp>
      <p:sp>
        <p:nvSpPr>
          <p:cNvPr id="3" name="Content Placeholder 2"/>
          <p:cNvSpPr>
            <a:spLocks noGrp="1"/>
          </p:cNvSpPr>
          <p:nvPr>
            <p:ph idx="1"/>
          </p:nvPr>
        </p:nvSpPr>
        <p:spPr/>
        <p:txBody>
          <a:bodyPr/>
          <a:lstStyle/>
          <a:p>
            <a:pPr>
              <a:spcBef>
                <a:spcPts val="0"/>
              </a:spcBef>
              <a:buFont typeface="Arial" pitchFamily="34" charset="0"/>
              <a:buChar char="•"/>
            </a:pPr>
            <a:r>
              <a:rPr lang="en-GB" sz="2000" dirty="0"/>
              <a:t>PHE </a:t>
            </a:r>
            <a:r>
              <a:rPr lang="en-GB" sz="2000" dirty="0">
                <a:hlinkClick r:id="rId3"/>
              </a:rPr>
              <a:t>Immunisation against infectious disease (the Green Book) Shingles (herpes zoster) chapter 28a</a:t>
            </a:r>
            <a:endParaRPr lang="en-GB" sz="2000" dirty="0"/>
          </a:p>
          <a:p>
            <a:pPr marL="0" indent="0">
              <a:spcBef>
                <a:spcPts val="0"/>
              </a:spcBef>
            </a:pPr>
            <a:endParaRPr lang="en-GB" sz="2000" dirty="0"/>
          </a:p>
          <a:p>
            <a:pPr>
              <a:spcBef>
                <a:spcPts val="0"/>
              </a:spcBef>
              <a:buFont typeface="Arial" pitchFamily="34" charset="0"/>
              <a:buChar char="•"/>
            </a:pPr>
            <a:r>
              <a:rPr lang="en-GB" sz="2000" dirty="0"/>
              <a:t>PHE </a:t>
            </a:r>
            <a:r>
              <a:rPr lang="en-GB" sz="2000" dirty="0">
                <a:hlinkClick r:id="rId4"/>
              </a:rPr>
              <a:t>Shingles vaccination: guidance for healthcare professionals</a:t>
            </a:r>
            <a:endParaRPr lang="en-GB" sz="2000" dirty="0"/>
          </a:p>
          <a:p>
            <a:pPr marL="0" indent="0">
              <a:spcBef>
                <a:spcPts val="0"/>
              </a:spcBef>
            </a:pPr>
            <a:endParaRPr lang="en-GB" sz="2000" dirty="0"/>
          </a:p>
          <a:p>
            <a:pPr>
              <a:spcBef>
                <a:spcPts val="0"/>
              </a:spcBef>
              <a:buFont typeface="Arial" panose="020B0604020202020204" pitchFamily="34" charset="0"/>
              <a:buChar char="•"/>
            </a:pPr>
            <a:r>
              <a:rPr lang="en-GB" sz="2000" dirty="0"/>
              <a:t>PHE </a:t>
            </a:r>
            <a:r>
              <a:rPr lang="en-GB" sz="2000" dirty="0">
                <a:hlinkClick r:id="rId5"/>
              </a:rPr>
              <a:t>Patient Group Direction templates</a:t>
            </a:r>
            <a:endParaRPr lang="en-GB" sz="2000" dirty="0"/>
          </a:p>
          <a:p>
            <a:pPr>
              <a:spcBef>
                <a:spcPts val="0"/>
              </a:spcBef>
              <a:buFont typeface="Arial" panose="020B0604020202020204" pitchFamily="34" charset="0"/>
              <a:buChar char="•"/>
            </a:pPr>
            <a:endParaRPr lang="en-GB" sz="2000" dirty="0"/>
          </a:p>
          <a:p>
            <a:pPr marL="0" indent="0">
              <a:spcBef>
                <a:spcPts val="0"/>
              </a:spcBef>
            </a:pPr>
            <a:endParaRPr lang="en-GB" sz="2000" dirty="0"/>
          </a:p>
          <a:p>
            <a:pPr marL="0" indent="0">
              <a:spcBef>
                <a:spcPts val="0"/>
              </a:spcBef>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49</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93454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rmAutofit/>
          </a:bodyPr>
          <a:lstStyle/>
          <a:p>
            <a:r>
              <a:rPr lang="en-GB" dirty="0"/>
              <a:t>Clinical presentation of shingles (2)</a:t>
            </a:r>
          </a:p>
        </p:txBody>
      </p:sp>
      <p:sp>
        <p:nvSpPr>
          <p:cNvPr id="3" name="Content Placeholder 2"/>
          <p:cNvSpPr>
            <a:spLocks noGrp="1"/>
          </p:cNvSpPr>
          <p:nvPr>
            <p:ph idx="1"/>
          </p:nvPr>
        </p:nvSpPr>
        <p:spPr>
          <a:xfrm>
            <a:off x="558000" y="1772816"/>
            <a:ext cx="8028000" cy="4307631"/>
          </a:xfrm>
        </p:spPr>
        <p:txBody>
          <a:bodyPr/>
          <a:lstStyle/>
          <a:p>
            <a:r>
              <a:rPr lang="en-GB" sz="2000" b="1" dirty="0"/>
              <a:t>Acute stage</a:t>
            </a:r>
          </a:p>
          <a:p>
            <a:pPr>
              <a:buFont typeface="Arial" pitchFamily="34" charset="0"/>
              <a:buChar char="•"/>
            </a:pPr>
            <a:r>
              <a:rPr lang="en-GB" sz="2000" dirty="0"/>
              <a:t>a rash of fluid filled blisters develops after a few days, commonly on one side of the face or body, usually within the distribution of a dermatome (</a:t>
            </a:r>
            <a:r>
              <a:rPr lang="en-GB" sz="2000" dirty="0">
                <a:solidFill>
                  <a:prstClr val="black"/>
                </a:solidFill>
              </a:rPr>
              <a:t>an area of skin that is supplied by a single nerve)</a:t>
            </a:r>
            <a:endParaRPr lang="en-GB" sz="2000" dirty="0"/>
          </a:p>
          <a:p>
            <a:pPr>
              <a:buFont typeface="Arial" pitchFamily="34" charset="0"/>
              <a:buChar char="•"/>
            </a:pPr>
            <a:r>
              <a:rPr lang="en-GB" sz="2000" dirty="0"/>
              <a:t>the rash often causes intense pain, burning, tingling, itching or numbness in the area of the affected nerve </a:t>
            </a:r>
          </a:p>
          <a:p>
            <a:pPr>
              <a:buFont typeface="Arial" pitchFamily="34" charset="0"/>
              <a:buChar char="•"/>
            </a:pPr>
            <a:r>
              <a:rPr lang="en-GB" sz="2000" dirty="0"/>
              <a:t>the rash forms blisters that typically scab over in 7 to 10 days, this eventually clears within 2 to 4 weeks</a:t>
            </a:r>
          </a:p>
          <a:p>
            <a:pPr>
              <a:buFont typeface="Arial" pitchFamily="34" charset="0"/>
              <a:buChar char="•"/>
            </a:pPr>
            <a:r>
              <a:rPr lang="en-GB" sz="2000" dirty="0"/>
              <a:t>in individuals with weakened immune systems, a more disseminated rash covering multiple dermatomes may occur and this may appear similar to the chickenpox rash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50</a:t>
            </a:fld>
            <a:endParaRPr lang="en-US" dirty="0"/>
          </a:p>
        </p:txBody>
      </p:sp>
      <p:sp>
        <p:nvSpPr>
          <p:cNvPr id="5" name="Footer Placeholder 4"/>
          <p:cNvSpPr>
            <a:spLocks noGrp="1"/>
          </p:cNvSpPr>
          <p:nvPr>
            <p:ph type="ftr" sz="quarter" idx="11"/>
          </p:nvPr>
        </p:nvSpPr>
        <p:spPr>
          <a:xfrm>
            <a:off x="899592" y="6308725"/>
            <a:ext cx="8064375" cy="549275"/>
          </a:xfrm>
        </p:spPr>
        <p:txBody>
          <a:bodyPr/>
          <a:lstStyle/>
          <a:p>
            <a:pPr>
              <a:defRPr/>
            </a:pPr>
            <a:r>
              <a:rPr lang="en-GB" dirty="0"/>
              <a:t>Vaccination against shingles (Herpes Zoster)</a:t>
            </a:r>
            <a:endParaRPr lang="en-US" dirty="0"/>
          </a:p>
        </p:txBody>
      </p:sp>
      <p:sp>
        <p:nvSpPr>
          <p:cNvPr id="8" name="Rectangle 2"/>
          <p:cNvSpPr>
            <a:spLocks noChangeArrowheads="1"/>
          </p:cNvSpPr>
          <p:nvPr/>
        </p:nvSpPr>
        <p:spPr bwMode="auto">
          <a:xfrm>
            <a:off x="314632" y="393771"/>
            <a:ext cx="8372168"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0913" algn="l"/>
              </a:tabLst>
            </a:pPr>
            <a:r>
              <a:rPr kumimoji="0" lang="en-GB" sz="24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A</a:t>
            </a:r>
            <a:r>
              <a:rPr kumimoji="0" lang="en-GB" sz="2400" b="0" i="0" u="none" strike="noStrike" cap="none" normalizeH="0" baseline="0" dirty="0" bmk="">
                <a:ln>
                  <a:noFill/>
                </a:ln>
                <a:solidFill>
                  <a:srgbClr val="98002E"/>
                </a:solidFill>
                <a:effectLst/>
                <a:latin typeface="Arial" pitchFamily="34" charset="0"/>
                <a:ea typeface="Times New Roman" pitchFamily="18" charset="0"/>
                <a:cs typeface="Times New Roman" pitchFamily="18" charset="0"/>
              </a:rPr>
              <a:t>bout Public Health England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lvl="0" eaLnBrk="0" hangingPunct="0">
              <a:tabLst>
                <a:tab pos="6030913" algn="l"/>
              </a:tabLst>
            </a:pPr>
            <a:r>
              <a:rPr lang="en-GB" sz="1200" dirty="0"/>
              <a:t>Public Health England exists to protect and improve the nation’s health and wellbeing, and reduce health inequalities. We do this through world-leading science, research,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lang="en-GB" sz="12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Public Health England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Wellington House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133-155 Waterloo Road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London SE1 8UG</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Tel: 020 7654 8000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3"/>
              </a:rPr>
              <a:t>www.gov.uk/phe</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 </a:t>
            </a:r>
            <a:b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Twitter: </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4"/>
              </a:rPr>
              <a:t>@PHE_uk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Facebook: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5"/>
              </a:rPr>
              <a:t>www.facebook.com/PublicHealthEngland</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lvl="0" eaLnBrk="0" hangingPunct="0">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Crown copyright 2021</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lang="en-GB" sz="1200" dirty="0"/>
              <a:t>You may re-use this information (excluding logos) free of charge in any format or medium, under the terms of the Open Government Licence v3.0. To view this licence, visit </a:t>
            </a:r>
            <a:r>
              <a:rPr lang="en-GB" sz="1200" dirty="0">
                <a:hlinkClick r:id="rId6"/>
              </a:rPr>
              <a:t>OGL</a:t>
            </a:r>
            <a:r>
              <a:rPr lang="en-GB" sz="1200" dirty="0"/>
              <a:t>. Where we have identified any third party copyright information you will need to obtain permission from the copyright holders concerned.</a:t>
            </a: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lang="en-GB" sz="1200" dirty="0">
                <a:latin typeface="Arial" pitchFamily="34" charset="0"/>
                <a:ea typeface="Times New Roman" pitchFamily="18" charset="0"/>
                <a:cs typeface="Times New Roman" pitchFamily="18" charset="0"/>
              </a:rPr>
              <a:t>Updated August 2021</a:t>
            </a: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PHE publications gateway number: GOV-9509</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pic>
        <p:nvPicPr>
          <p:cNvPr id="9" name="Picture 1" descr="Corporate_member_logo_3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114" y="5358284"/>
            <a:ext cx="898526"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4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28000" cy="648072"/>
          </a:xfrm>
        </p:spPr>
        <p:txBody>
          <a:bodyPr/>
          <a:lstStyle/>
          <a:p>
            <a:r>
              <a:rPr lang="en-GB" dirty="0"/>
              <a:t>Possible complications of shingles</a:t>
            </a:r>
          </a:p>
        </p:txBody>
      </p:sp>
      <p:sp>
        <p:nvSpPr>
          <p:cNvPr id="3" name="Content Placeholder 2"/>
          <p:cNvSpPr>
            <a:spLocks noGrp="1"/>
          </p:cNvSpPr>
          <p:nvPr>
            <p:ph idx="1"/>
          </p:nvPr>
        </p:nvSpPr>
        <p:spPr>
          <a:xfrm>
            <a:off x="558000" y="1844824"/>
            <a:ext cx="8028000" cy="4163615"/>
          </a:xfrm>
        </p:spPr>
        <p:txBody>
          <a:bodyPr/>
          <a:lstStyle/>
          <a:p>
            <a:pPr marL="6350" indent="-6350"/>
            <a:r>
              <a:rPr lang="en-GB" sz="2000" dirty="0"/>
              <a:t>Shingles is more likely in adults 50 years of age and over, with the severity of the illness increasing with age</a:t>
            </a:r>
          </a:p>
          <a:p>
            <a:r>
              <a:rPr lang="en-GB" sz="2000" dirty="0"/>
              <a:t>Most common complications are:</a:t>
            </a:r>
            <a:br>
              <a:rPr lang="en-GB" sz="2000" dirty="0"/>
            </a:br>
            <a:endParaRPr lang="en-GB" sz="2000" dirty="0"/>
          </a:p>
          <a:p>
            <a:pPr>
              <a:spcBef>
                <a:spcPts val="0"/>
              </a:spcBef>
              <a:buFont typeface="Arial" pitchFamily="34" charset="0"/>
              <a:buChar char="•"/>
            </a:pPr>
            <a:r>
              <a:rPr lang="en-GB" sz="2000" dirty="0"/>
              <a:t>post herpetic neuralgia (PHN)</a:t>
            </a:r>
          </a:p>
          <a:p>
            <a:pPr>
              <a:spcBef>
                <a:spcPts val="0"/>
              </a:spcBef>
              <a:buFont typeface="Arial" pitchFamily="34" charset="0"/>
              <a:buChar char="•"/>
            </a:pPr>
            <a:r>
              <a:rPr lang="en-GB" sz="2000" dirty="0"/>
              <a:t>secondary bacterial skin infections</a:t>
            </a:r>
          </a:p>
          <a:p>
            <a:pPr marL="0" indent="0"/>
            <a:r>
              <a:rPr lang="en-GB" sz="2000" dirty="0"/>
              <a:t>Less common complications can include:</a:t>
            </a:r>
            <a:br>
              <a:rPr lang="en-GB" sz="2000" dirty="0"/>
            </a:br>
            <a:endParaRPr lang="en-GB" sz="2000" dirty="0"/>
          </a:p>
          <a:p>
            <a:pPr>
              <a:spcBef>
                <a:spcPts val="0"/>
              </a:spcBef>
              <a:buFont typeface="Arial" pitchFamily="34" charset="0"/>
              <a:buChar char="•"/>
            </a:pPr>
            <a:r>
              <a:rPr lang="en-GB" sz="2000" dirty="0"/>
              <a:t>ophthalmic zoster (leading to keratitis, corneal ulceration, conjunctivitis, retinitis, optic neuritis and/or glaucoma)</a:t>
            </a:r>
          </a:p>
          <a:p>
            <a:pPr>
              <a:spcBef>
                <a:spcPts val="0"/>
              </a:spcBef>
              <a:buFont typeface="Arial" pitchFamily="34" charset="0"/>
              <a:buChar char="•"/>
            </a:pPr>
            <a:r>
              <a:rPr lang="en-GB" sz="2000" dirty="0"/>
              <a:t>peripheral motor neuropathy</a:t>
            </a:r>
          </a:p>
          <a:p>
            <a:pPr marL="0" indent="0"/>
            <a:r>
              <a:rPr lang="en-GB" sz="2000" dirty="0"/>
              <a:t>In severe cases, shingles can lead to hospitalisation and death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8930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Post Herpetic Neuralgia (PHN)</a:t>
            </a:r>
          </a:p>
        </p:txBody>
      </p:sp>
      <p:sp>
        <p:nvSpPr>
          <p:cNvPr id="3" name="Content Placeholder 2"/>
          <p:cNvSpPr>
            <a:spLocks noGrp="1"/>
          </p:cNvSpPr>
          <p:nvPr>
            <p:ph idx="1"/>
          </p:nvPr>
        </p:nvSpPr>
        <p:spPr>
          <a:xfrm>
            <a:off x="558000" y="1916832"/>
            <a:ext cx="8028000" cy="4235623"/>
          </a:xfrm>
        </p:spPr>
        <p:txBody>
          <a:bodyPr/>
          <a:lstStyle/>
          <a:p>
            <a:pPr marL="6350" indent="-6350"/>
            <a:r>
              <a:rPr lang="en-GB" sz="2000" dirty="0"/>
              <a:t>Post herpetic neuralgia (PHN) is a common complication of shingles in older adults:</a:t>
            </a:r>
          </a:p>
          <a:p>
            <a:pPr>
              <a:buFont typeface="Arial" pitchFamily="34" charset="0"/>
              <a:buChar char="•"/>
            </a:pPr>
            <a:r>
              <a:rPr lang="en-GB" dirty="0"/>
              <a:t>PHN is a pain at the rash site that persists for, or appears more than 90 days after the onset of the shingles rash </a:t>
            </a:r>
          </a:p>
          <a:p>
            <a:pPr>
              <a:spcBef>
                <a:spcPts val="0"/>
              </a:spcBef>
              <a:buFont typeface="Arial" pitchFamily="34" charset="0"/>
              <a:buChar char="•"/>
            </a:pPr>
            <a:r>
              <a:rPr lang="en-GB" dirty="0"/>
              <a:t>on average PHN lasts from 3 to 6 months, but can persist for longer</a:t>
            </a:r>
          </a:p>
          <a:p>
            <a:pPr>
              <a:spcBef>
                <a:spcPts val="0"/>
              </a:spcBef>
              <a:buFont typeface="Arial" pitchFamily="34" charset="0"/>
              <a:buChar char="•"/>
            </a:pPr>
            <a:r>
              <a:rPr lang="en-GB" dirty="0"/>
              <a:t>severity of pain may be constant, intermittent or triggered by stimulation of affected area such as a breeze on the face</a:t>
            </a:r>
          </a:p>
          <a:p>
            <a:pPr>
              <a:spcBef>
                <a:spcPts val="0"/>
              </a:spcBef>
              <a:buFont typeface="Arial" pitchFamily="34" charset="0"/>
              <a:buChar char="•"/>
            </a:pPr>
            <a:r>
              <a:rPr lang="en-GB" dirty="0"/>
              <a:t>the pain may be a burning, itching, stabbing or aching pain which is extremely sensitive to touch and not generally relieved by common painkillers </a:t>
            </a:r>
          </a:p>
          <a:p>
            <a:pPr>
              <a:spcBef>
                <a:spcPts val="0"/>
              </a:spcBef>
              <a:buFont typeface="Arial" pitchFamily="34" charset="0"/>
              <a:buChar char="•"/>
            </a:pPr>
            <a:r>
              <a:rPr lang="en-GB" dirty="0"/>
              <a:t>PHN is more likely to develop, and is more severe, in people over the age of 50, with one third of sufferers over the age of 80 experiencing intense pain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150781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Infectious period</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a person with shingles is only infectious when the rash is present and fluid filled vesicles are present</a:t>
            </a:r>
          </a:p>
          <a:p>
            <a:pPr>
              <a:buFont typeface="Arial" panose="020B0604020202020204" pitchFamily="34" charset="0"/>
              <a:buChar char="•"/>
            </a:pPr>
            <a:r>
              <a:rPr lang="en-GB" sz="2000" dirty="0"/>
              <a:t>a person is not infectious before the rash is present or</a:t>
            </a:r>
            <a:r>
              <a:rPr lang="en-GB" sz="2000" b="1" dirty="0"/>
              <a:t> </a:t>
            </a:r>
            <a:r>
              <a:rPr lang="en-GB" sz="2000" dirty="0"/>
              <a:t>when the rash has crusted</a:t>
            </a:r>
          </a:p>
          <a:p>
            <a:pPr marL="0" indent="0" algn="ctr"/>
            <a:endParaRPr lang="en-GB" sz="2000" dirty="0"/>
          </a:p>
          <a:p>
            <a:pPr marL="0" indent="0"/>
            <a:r>
              <a:rPr lang="en-GB" sz="2000" dirty="0"/>
              <a:t>Shingles is less infectious than chickenpox and covering the rash will greatly reduce the risk of exposure to those non-immune to chickenpox.</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18297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lstStyle/>
          <a:p>
            <a:r>
              <a:rPr lang="en-GB" dirty="0"/>
              <a:t>Transmission</a:t>
            </a:r>
          </a:p>
        </p:txBody>
      </p:sp>
      <p:sp>
        <p:nvSpPr>
          <p:cNvPr id="3" name="Content Placeholder 2"/>
          <p:cNvSpPr>
            <a:spLocks noGrp="1"/>
          </p:cNvSpPr>
          <p:nvPr>
            <p:ph idx="1"/>
          </p:nvPr>
        </p:nvSpPr>
        <p:spPr/>
        <p:txBody>
          <a:bodyPr/>
          <a:lstStyle/>
          <a:p>
            <a:pPr>
              <a:buFont typeface="Arial" pitchFamily="34" charset="0"/>
              <a:buChar char="•"/>
            </a:pPr>
            <a:r>
              <a:rPr lang="en-GB" sz="2000" dirty="0"/>
              <a:t>shingles cannot be transmitted from one person to another </a:t>
            </a:r>
          </a:p>
          <a:p>
            <a:pPr>
              <a:buFont typeface="Arial" pitchFamily="34" charset="0"/>
              <a:buChar char="•"/>
            </a:pPr>
            <a:r>
              <a:rPr lang="en-GB" sz="2000" dirty="0"/>
              <a:t>a person exposed to shingles will not develop shingles</a:t>
            </a:r>
          </a:p>
          <a:p>
            <a:pPr>
              <a:buFont typeface="Arial" pitchFamily="34" charset="0"/>
              <a:buChar char="•"/>
            </a:pPr>
            <a:r>
              <a:rPr lang="en-GB" sz="2000" dirty="0"/>
              <a:t>a person exposed to chickenpox will not develop shingles</a:t>
            </a:r>
          </a:p>
          <a:p>
            <a:pPr>
              <a:buFont typeface="Arial" pitchFamily="34" charset="0"/>
              <a:buChar char="•"/>
            </a:pPr>
            <a:r>
              <a:rPr lang="en-GB" sz="2000" dirty="0"/>
              <a:t>a person who has not had chickenpox may develop chickenpox as a result of exposure to the shingles virus through direct contact with the fluid filled blisters</a:t>
            </a:r>
          </a:p>
          <a:p>
            <a:pPr>
              <a:buFont typeface="Arial" pitchFamily="34" charset="0"/>
              <a:buChar char="•"/>
            </a:pPr>
            <a:r>
              <a:rPr lang="en-GB" sz="2000" dirty="0"/>
              <a:t>the varicella virus that causes shingles (herpes zoster) is the same virus that causes chickenpox (varicella zoster)</a:t>
            </a:r>
          </a:p>
          <a:p>
            <a:pPr marL="0" indent="0"/>
            <a:r>
              <a:rPr lang="en-GB" sz="2000" dirty="0">
                <a:ea typeface="Calibri"/>
                <a:cs typeface="Times New Roman"/>
              </a:rPr>
              <a:t>Shingles is not spread through coughing, sneezing or casual contact.</a:t>
            </a:r>
            <a:endParaRPr lang="en-GB" sz="2000" dirty="0"/>
          </a:p>
          <a:p>
            <a:pPr marL="0" indent="0"/>
            <a:endParaRPr lang="en-GB" sz="20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3100140746"/>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1BBDFF-5ECF-495E-86FC-23E1884FDE9C}">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FFC1EF-2F95-41EE-85F1-7793D3E38D06}">
  <ds:schemaRefs>
    <ds:schemaRef ds:uri="http://schemas.microsoft.com/sharepoint/v3/contenttype/forms"/>
  </ds:schemaRefs>
</ds:datastoreItem>
</file>

<file path=customXml/itemProps3.xml><?xml version="1.0" encoding="utf-8"?>
<ds:datastoreItem xmlns:ds="http://schemas.openxmlformats.org/officeDocument/2006/customXml" ds:itemID="{97CB78DA-7414-44EA-86FA-F15B09C5D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2105</TotalTime>
  <Words>7639</Words>
  <Application>Microsoft Office PowerPoint</Application>
  <PresentationFormat>On-screen Show (4:3)</PresentationFormat>
  <Paragraphs>683</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vt:lpstr>
      <vt:lpstr>Office Theme</vt:lpstr>
      <vt:lpstr>Vaccination against shingles (Herpes Zoster)  </vt:lpstr>
      <vt:lpstr>Learning outcomes</vt:lpstr>
      <vt:lpstr>Shingles infection</vt:lpstr>
      <vt:lpstr>Clinical presentation of shingles </vt:lpstr>
      <vt:lpstr>Clinical presentation of shingles (2)</vt:lpstr>
      <vt:lpstr>Possible complications of shingles</vt:lpstr>
      <vt:lpstr>Post Herpetic Neuralgia (PHN)</vt:lpstr>
      <vt:lpstr>Infectious period</vt:lpstr>
      <vt:lpstr>Transmission</vt:lpstr>
      <vt:lpstr>Incidence of shingles </vt:lpstr>
      <vt:lpstr>Epidemiology of shingles in England and Wales</vt:lpstr>
      <vt:lpstr>Epidemiology of shingles in England and Wales</vt:lpstr>
      <vt:lpstr>Shingles vaccine coverage data: England </vt:lpstr>
      <vt:lpstr> </vt:lpstr>
      <vt:lpstr>Shingles vaccine</vt:lpstr>
      <vt:lpstr>Zostavax vaccine</vt:lpstr>
      <vt:lpstr>Vaccine efficacy</vt:lpstr>
      <vt:lpstr>Evaluation of the shingles vaccination programme</vt:lpstr>
      <vt:lpstr>Zostavax presentation  </vt:lpstr>
      <vt:lpstr>Zostavax composition</vt:lpstr>
      <vt:lpstr>Zostavax reconstitution instructions</vt:lpstr>
      <vt:lpstr>Administration of Zostavax</vt:lpstr>
      <vt:lpstr>Administration of Zostavax (2)</vt:lpstr>
      <vt:lpstr>Zostavax cautions  </vt:lpstr>
      <vt:lpstr>Zostavax - contraindications</vt:lpstr>
      <vt:lpstr>HIV infection</vt:lpstr>
      <vt:lpstr>Patients anticipating immunosuppressive therapy</vt:lpstr>
      <vt:lpstr>Current or recent shingles infection</vt:lpstr>
      <vt:lpstr>Transmission of vaccine virus </vt:lpstr>
      <vt:lpstr>Zostavax - possible adverse reactions </vt:lpstr>
      <vt:lpstr>Inadvertent vaccination - Zostavax </vt:lpstr>
      <vt:lpstr>Shingrix vaccine</vt:lpstr>
      <vt:lpstr>Shingrix vaccine (2)</vt:lpstr>
      <vt:lpstr>Shingrix vaccine (3)</vt:lpstr>
      <vt:lpstr>Shingrix Composition</vt:lpstr>
      <vt:lpstr>Shingrix – possible adverse reactions</vt:lpstr>
      <vt:lpstr>Shingrix – dosage and schedule</vt:lpstr>
      <vt:lpstr>Shingrix – reconstitution </vt:lpstr>
      <vt:lpstr>Shingrix – preparation </vt:lpstr>
      <vt:lpstr>Shingrix – appearance</vt:lpstr>
      <vt:lpstr>Shingrix – contraindications </vt:lpstr>
      <vt:lpstr>Specific groups that should be offered Shingrix in preference to Zostavax</vt:lpstr>
      <vt:lpstr>Prescription only medication (POM)</vt:lpstr>
      <vt:lpstr>Site of administration</vt:lpstr>
      <vt:lpstr>Reporting suspected adverse reactions</vt:lpstr>
      <vt:lpstr>The national shingles   immunisation programme </vt:lpstr>
      <vt:lpstr>Vaccine coverage</vt:lpstr>
      <vt:lpstr>Key messages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against shingles (Herpes Zoster)</dc:title>
  <dc:creator>PHE</dc:creator>
  <cp:lastModifiedBy>Richard.N Allen</cp:lastModifiedBy>
  <cp:revision>168</cp:revision>
  <dcterms:created xsi:type="dcterms:W3CDTF">2021-06-08T15:56:41Z</dcterms:created>
  <dcterms:modified xsi:type="dcterms:W3CDTF">2021-08-27T12:10:45Z</dcterms:modified>
</cp:coreProperties>
</file>